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411" r:id="rId2"/>
    <p:sldMasterId id="2147484424" r:id="rId3"/>
  </p:sldMasterIdLst>
  <p:notesMasterIdLst>
    <p:notesMasterId r:id="rId18"/>
  </p:notesMasterIdLst>
  <p:handoutMasterIdLst>
    <p:handoutMasterId r:id="rId19"/>
  </p:handoutMasterIdLst>
  <p:sldIdLst>
    <p:sldId id="424" r:id="rId4"/>
    <p:sldId id="398" r:id="rId5"/>
    <p:sldId id="312" r:id="rId6"/>
    <p:sldId id="402" r:id="rId7"/>
    <p:sldId id="426" r:id="rId8"/>
    <p:sldId id="428" r:id="rId9"/>
    <p:sldId id="411" r:id="rId10"/>
    <p:sldId id="420" r:id="rId11"/>
    <p:sldId id="410" r:id="rId12"/>
    <p:sldId id="422" r:id="rId13"/>
    <p:sldId id="415" r:id="rId14"/>
    <p:sldId id="432" r:id="rId15"/>
    <p:sldId id="431" r:id="rId16"/>
    <p:sldId id="430" r:id="rId17"/>
  </p:sldIdLst>
  <p:sldSz cx="9144000" cy="6858000" type="screen4x3"/>
  <p:notesSz cx="6788150" cy="9923463"/>
  <p:defaultTex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912">
          <p15:clr>
            <a:srgbClr val="A4A3A4"/>
          </p15:clr>
        </p15:guide>
        <p15:guide id="3" pos="2880">
          <p15:clr>
            <a:srgbClr val="A4A3A4"/>
          </p15:clr>
        </p15:guide>
        <p15:guide id="4" pos="5376">
          <p15:clr>
            <a:srgbClr val="A4A3A4"/>
          </p15:clr>
        </p15:guide>
        <p15:guide id="5" pos="432">
          <p15:clr>
            <a:srgbClr val="A4A3A4"/>
          </p15:clr>
        </p15:guide>
      </p15:sldGuideLst>
    </p:ext>
    <p:ext uri="{2D200454-40CA-4A62-9FC3-DE9A4176ACB9}">
      <p15:notesGuideLst xmlns:p15="http://schemas.microsoft.com/office/powerpoint/2012/main" xmlns="">
        <p15:guide id="1" orient="horz" pos="3126">
          <p15:clr>
            <a:srgbClr val="A4A3A4"/>
          </p15:clr>
        </p15:guide>
        <p15:guide id="2" pos="213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0000"/>
    <a:srgbClr val="FFFF33"/>
    <a:srgbClr val="CC0000"/>
    <a:srgbClr val="FF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밝은 스타일 3 - 강조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밝은 스타일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밝은 스타일 1 - 강조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밝은 스타일 1 - 강조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8487" autoAdjust="0"/>
  </p:normalViewPr>
  <p:slideViewPr>
    <p:cSldViewPr>
      <p:cViewPr varScale="1">
        <p:scale>
          <a:sx n="84" d="100"/>
          <a:sy n="84" d="100"/>
        </p:scale>
        <p:origin x="-1344" y="-62"/>
      </p:cViewPr>
      <p:guideLst>
        <p:guide orient="horz" pos="2160"/>
        <p:guide orient="horz" pos="912"/>
        <p:guide pos="2880"/>
        <p:guide pos="5376"/>
        <p:guide pos="432"/>
      </p:guideLst>
    </p:cSldViewPr>
  </p:slideViewPr>
  <p:notesTextViewPr>
    <p:cViewPr>
      <p:scale>
        <a:sx n="100" d="100"/>
        <a:sy n="100" d="100"/>
      </p:scale>
      <p:origin x="0" y="0"/>
    </p:cViewPr>
  </p:notesTextViewPr>
  <p:notesViewPr>
    <p:cSldViewPr>
      <p:cViewPr varScale="1">
        <p:scale>
          <a:sx n="58" d="100"/>
          <a:sy n="58" d="100"/>
        </p:scale>
        <p:origin x="-2508" y="-90"/>
      </p:cViewPr>
      <p:guideLst>
        <p:guide orient="horz" pos="3126"/>
        <p:guide pos="213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70170" y="201549"/>
            <a:ext cx="2636313" cy="215831"/>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7462" eaLnBrk="0" latinLnBrk="0" hangingPunct="0">
              <a:defRPr kumimoji="0" sz="1400" b="1">
                <a:ea typeface="+mn-ea"/>
              </a:defRPr>
            </a:lvl1pPr>
          </a:lstStyle>
          <a:p>
            <a:pPr>
              <a:defRPr/>
            </a:pPr>
            <a:endParaRPr lang="en-US"/>
          </a:p>
        </p:txBody>
      </p:sp>
      <p:sp>
        <p:nvSpPr>
          <p:cNvPr id="3075" name="Rectangle 3"/>
          <p:cNvSpPr>
            <a:spLocks noGrp="1" noChangeArrowheads="1"/>
          </p:cNvSpPr>
          <p:nvPr>
            <p:ph type="dt" sz="quarter" idx="1"/>
          </p:nvPr>
        </p:nvSpPr>
        <p:spPr bwMode="auto">
          <a:xfrm>
            <a:off x="681669" y="201549"/>
            <a:ext cx="2260603" cy="215831"/>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7462" eaLnBrk="0" latinLnBrk="0" hangingPunct="0">
              <a:defRPr kumimoji="0" sz="1400" b="1">
                <a:ea typeface="+mn-ea"/>
              </a:defRPr>
            </a:lvl1pPr>
          </a:lstStyle>
          <a:p>
            <a:pPr>
              <a:defRPr/>
            </a:pPr>
            <a:fld id="{C96B1CBC-1A09-46C8-901C-304D10ADC5AE}" type="datetime1">
              <a:rPr lang="en-US" altLang="ko-KR"/>
              <a:pPr>
                <a:defRPr/>
              </a:pPr>
              <a:t>5/13/2015</a:t>
            </a:fld>
            <a:r>
              <a:rPr lang="en-US"/>
              <a:t>&lt;month year&gt;</a:t>
            </a:r>
          </a:p>
        </p:txBody>
      </p:sp>
      <p:sp>
        <p:nvSpPr>
          <p:cNvPr id="3076" name="Rectangle 4"/>
          <p:cNvSpPr>
            <a:spLocks noGrp="1" noChangeArrowheads="1"/>
          </p:cNvSpPr>
          <p:nvPr>
            <p:ph type="ftr" sz="quarter" idx="2"/>
          </p:nvPr>
        </p:nvSpPr>
        <p:spPr bwMode="auto">
          <a:xfrm>
            <a:off x="4074158" y="9604478"/>
            <a:ext cx="2111587" cy="15393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7462" eaLnBrk="0" latinLnBrk="0" hangingPunct="0">
              <a:defRPr kumimoji="0" sz="1000">
                <a:ea typeface="+mn-ea"/>
              </a:defRPr>
            </a:lvl1pPr>
          </a:lstStyle>
          <a:p>
            <a:pPr>
              <a:defRPr/>
            </a:pPr>
            <a:r>
              <a:rPr lang="en-US"/>
              <a:t>&lt;author&gt;, &lt;company&gt;</a:t>
            </a:r>
          </a:p>
        </p:txBody>
      </p:sp>
      <p:sp>
        <p:nvSpPr>
          <p:cNvPr id="3077" name="Rectangle 5"/>
          <p:cNvSpPr>
            <a:spLocks noGrp="1" noChangeArrowheads="1"/>
          </p:cNvSpPr>
          <p:nvPr>
            <p:ph type="sldNum" sz="quarter" idx="3"/>
          </p:nvPr>
        </p:nvSpPr>
        <p:spPr bwMode="auto">
          <a:xfrm>
            <a:off x="2641071" y="9604478"/>
            <a:ext cx="1355411" cy="15393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7462" eaLnBrk="0" latinLnBrk="0" hangingPunct="0">
              <a:defRPr kumimoji="0" sz="1000">
                <a:ea typeface="굴림" pitchFamily="50" charset="-127"/>
              </a:defRPr>
            </a:lvl1pPr>
          </a:lstStyle>
          <a:p>
            <a:pPr>
              <a:defRPr/>
            </a:pPr>
            <a:r>
              <a:rPr lang="en-US" altLang="ko-KR"/>
              <a:t>Page </a:t>
            </a:r>
            <a:fld id="{3A2B349F-B8C9-456A-A5F1-9B67FAB92E32}" type="slidenum">
              <a:rPr lang="en-US" altLang="ko-KR"/>
              <a:pPr>
                <a:defRPr/>
              </a:pPr>
              <a:t>‹#›</a:t>
            </a:fld>
            <a:endParaRPr lang="en-US" altLang="ko-KR"/>
          </a:p>
        </p:txBody>
      </p:sp>
      <p:sp>
        <p:nvSpPr>
          <p:cNvPr id="63494" name="Line 6"/>
          <p:cNvSpPr>
            <a:spLocks noChangeShapeType="1"/>
          </p:cNvSpPr>
          <p:nvPr/>
        </p:nvSpPr>
        <p:spPr bwMode="auto">
          <a:xfrm>
            <a:off x="680084" y="414205"/>
            <a:ext cx="5427984" cy="0"/>
          </a:xfrm>
          <a:prstGeom prst="line">
            <a:avLst/>
          </a:prstGeom>
          <a:noFill/>
          <a:ln w="12700">
            <a:solidFill>
              <a:schemeClr val="tx1"/>
            </a:solidFill>
            <a:round/>
            <a:headEnd type="none" w="sm" len="sm"/>
            <a:tailEnd type="none" w="sm" len="sm"/>
          </a:ln>
        </p:spPr>
        <p:txBody>
          <a:bodyPr wrap="none" lIns="91367" tIns="45683" rIns="91367" bIns="45683" anchor="ctr"/>
          <a:lstStyle/>
          <a:p>
            <a:endParaRPr lang="ko-KR" altLang="en-US"/>
          </a:p>
        </p:txBody>
      </p:sp>
      <p:sp>
        <p:nvSpPr>
          <p:cNvPr id="59399" name="Rectangle 7"/>
          <p:cNvSpPr>
            <a:spLocks noChangeArrowheads="1"/>
          </p:cNvSpPr>
          <p:nvPr/>
        </p:nvSpPr>
        <p:spPr bwMode="auto">
          <a:xfrm>
            <a:off x="680085" y="9604477"/>
            <a:ext cx="695935" cy="3697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38213" eaLnBrk="0" hangingPunct="0">
              <a:defRPr kumimoji="1" sz="1200">
                <a:solidFill>
                  <a:schemeClr val="tx1"/>
                </a:solidFill>
                <a:latin typeface="Times New Roman" pitchFamily="18" charset="0"/>
                <a:ea typeface="굴림" charset="-127"/>
              </a:defRPr>
            </a:lvl1pPr>
            <a:lvl2pPr marL="742950" indent="-285750" defTabSz="938213" eaLnBrk="0" hangingPunct="0">
              <a:defRPr kumimoji="1" sz="1200">
                <a:solidFill>
                  <a:schemeClr val="tx1"/>
                </a:solidFill>
                <a:latin typeface="Times New Roman" pitchFamily="18" charset="0"/>
                <a:ea typeface="굴림" charset="-127"/>
              </a:defRPr>
            </a:lvl2pPr>
            <a:lvl3pPr marL="1143000" indent="-228600" defTabSz="938213" eaLnBrk="0" hangingPunct="0">
              <a:defRPr kumimoji="1" sz="1200">
                <a:solidFill>
                  <a:schemeClr val="tx1"/>
                </a:solidFill>
                <a:latin typeface="Times New Roman" pitchFamily="18" charset="0"/>
                <a:ea typeface="굴림" charset="-127"/>
              </a:defRPr>
            </a:lvl3pPr>
            <a:lvl4pPr marL="1600200" indent="-228600" defTabSz="938213" eaLnBrk="0" hangingPunct="0">
              <a:defRPr kumimoji="1" sz="1200">
                <a:solidFill>
                  <a:schemeClr val="tx1"/>
                </a:solidFill>
                <a:latin typeface="Times New Roman" pitchFamily="18" charset="0"/>
                <a:ea typeface="굴림" charset="-127"/>
              </a:defRPr>
            </a:lvl4pPr>
            <a:lvl5pPr marL="2057400" indent="-228600" defTabSz="938213" eaLnBrk="0" hangingPunct="0">
              <a:defRPr kumimoji="1" sz="1200">
                <a:solidFill>
                  <a:schemeClr val="tx1"/>
                </a:solidFill>
                <a:latin typeface="Times New Roman" pitchFamily="18" charset="0"/>
                <a:ea typeface="굴림" charset="-127"/>
              </a:defRPr>
            </a:lvl5pPr>
            <a:lvl6pPr marL="2514600" indent="-228600" defTabSz="938213"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defTabSz="938213"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defTabSz="938213"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defTabSz="938213"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t>Submission</a:t>
            </a:r>
          </a:p>
        </p:txBody>
      </p:sp>
      <p:sp>
        <p:nvSpPr>
          <p:cNvPr id="63496" name="Line 8"/>
          <p:cNvSpPr>
            <a:spLocks noChangeShapeType="1"/>
          </p:cNvSpPr>
          <p:nvPr/>
        </p:nvSpPr>
        <p:spPr bwMode="auto">
          <a:xfrm>
            <a:off x="680084" y="9593369"/>
            <a:ext cx="5578584" cy="0"/>
          </a:xfrm>
          <a:prstGeom prst="line">
            <a:avLst/>
          </a:prstGeom>
          <a:noFill/>
          <a:ln w="12700">
            <a:solidFill>
              <a:schemeClr val="tx1"/>
            </a:solidFill>
            <a:round/>
            <a:headEnd type="none" w="sm" len="sm"/>
            <a:tailEnd type="none" w="sm" len="sm"/>
          </a:ln>
        </p:spPr>
        <p:txBody>
          <a:bodyPr wrap="none" lIns="91367" tIns="45683" rIns="91367" bIns="45683" anchor="ctr"/>
          <a:lstStyle/>
          <a:p>
            <a:endParaRPr lang="ko-KR" altLang="en-US"/>
          </a:p>
        </p:txBody>
      </p:sp>
    </p:spTree>
    <p:extLst>
      <p:ext uri="{BB962C8B-B14F-4D97-AF65-F5344CB8AC3E}">
        <p14:creationId xmlns="" xmlns:p14="http://schemas.microsoft.com/office/powerpoint/2010/main" val="9171039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94077" y="117439"/>
            <a:ext cx="2755209" cy="2142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7462" eaLnBrk="0" latinLnBrk="0" hangingPunct="0">
              <a:defRPr kumimoji="0" sz="1400" b="1">
                <a:ea typeface="+mn-ea"/>
              </a:defRPr>
            </a:lvl1pPr>
          </a:lstStyle>
          <a:p>
            <a:pPr>
              <a:defRPr/>
            </a:pPr>
            <a:endParaRPr lang="en-US"/>
          </a:p>
        </p:txBody>
      </p:sp>
      <p:sp>
        <p:nvSpPr>
          <p:cNvPr id="2051" name="Rectangle 3"/>
          <p:cNvSpPr>
            <a:spLocks noGrp="1" noChangeArrowheads="1"/>
          </p:cNvSpPr>
          <p:nvPr>
            <p:ph type="dt" idx="1"/>
          </p:nvPr>
        </p:nvSpPr>
        <p:spPr bwMode="auto">
          <a:xfrm>
            <a:off x="640451" y="117439"/>
            <a:ext cx="2677531" cy="2142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7462" eaLnBrk="0" latinLnBrk="0" hangingPunct="0">
              <a:defRPr kumimoji="0" sz="1400" b="1">
                <a:ea typeface="+mn-ea"/>
              </a:defRPr>
            </a:lvl1pPr>
          </a:lstStyle>
          <a:p>
            <a:pPr>
              <a:defRPr/>
            </a:pPr>
            <a:fld id="{71992363-5E6A-4CFE-AC84-B266012E4BF7}" type="datetime1">
              <a:rPr lang="en-US" altLang="ko-KR"/>
              <a:pPr>
                <a:defRPr/>
              </a:pPr>
              <a:t>5/13/2015</a:t>
            </a:fld>
            <a:r>
              <a:rPr lang="en-US"/>
              <a:t>&lt;month year&gt;</a:t>
            </a:r>
          </a:p>
        </p:txBody>
      </p:sp>
      <p:sp>
        <p:nvSpPr>
          <p:cNvPr id="59396" name="Rectangle 4"/>
          <p:cNvSpPr>
            <a:spLocks noGrp="1" noRot="1" noChangeAspect="1" noChangeArrowheads="1" noTextEdit="1"/>
          </p:cNvSpPr>
          <p:nvPr>
            <p:ph type="sldImg" idx="2"/>
          </p:nvPr>
        </p:nvSpPr>
        <p:spPr bwMode="auto">
          <a:xfrm>
            <a:off x="923925" y="750888"/>
            <a:ext cx="4941888" cy="3706812"/>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03608" y="4714956"/>
            <a:ext cx="4980936" cy="4464209"/>
          </a:xfrm>
          <a:prstGeom prst="rect">
            <a:avLst/>
          </a:prstGeom>
          <a:noFill/>
          <a:ln w="9525">
            <a:noFill/>
            <a:miter lim="800000"/>
            <a:headEnd/>
            <a:tailEnd/>
          </a:ln>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692108" y="9607652"/>
            <a:ext cx="2457177" cy="18567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60007" lvl="4" algn="r" defTabSz="937462" eaLnBrk="0" latinLnBrk="0" hangingPunct="0">
              <a:defRPr kumimoji="0">
                <a:ea typeface="+mn-ea"/>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2870935" y="9607652"/>
            <a:ext cx="786297" cy="18567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7462" eaLnBrk="0" latinLnBrk="0" hangingPunct="0">
              <a:defRPr kumimoji="0">
                <a:ea typeface="굴림" pitchFamily="50" charset="-127"/>
              </a:defRPr>
            </a:lvl1pPr>
          </a:lstStyle>
          <a:p>
            <a:pPr>
              <a:defRPr/>
            </a:pPr>
            <a:r>
              <a:rPr lang="en-US" altLang="ko-KR"/>
              <a:t>Page </a:t>
            </a:r>
            <a:fld id="{E5F9F7E1-4C6F-4B5A-B5AD-04994CCC5F4F}" type="slidenum">
              <a:rPr lang="en-US" altLang="ko-KR"/>
              <a:pPr>
                <a:defRPr/>
              </a:pPr>
              <a:t>‹#›</a:t>
            </a:fld>
            <a:endParaRPr lang="en-US" altLang="ko-KR"/>
          </a:p>
        </p:txBody>
      </p:sp>
      <p:sp>
        <p:nvSpPr>
          <p:cNvPr id="55304" name="Rectangle 8"/>
          <p:cNvSpPr>
            <a:spLocks noChangeArrowheads="1"/>
          </p:cNvSpPr>
          <p:nvPr/>
        </p:nvSpPr>
        <p:spPr bwMode="auto">
          <a:xfrm>
            <a:off x="708619" y="9607651"/>
            <a:ext cx="695935" cy="3697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19163" eaLnBrk="0" hangingPunct="0">
              <a:defRPr kumimoji="1" sz="1200">
                <a:solidFill>
                  <a:schemeClr val="tx1"/>
                </a:solidFill>
                <a:latin typeface="Times New Roman" pitchFamily="18" charset="0"/>
                <a:ea typeface="굴림" charset="-127"/>
              </a:defRPr>
            </a:lvl1pPr>
            <a:lvl2pPr marL="742950" indent="-285750" defTabSz="919163" eaLnBrk="0" hangingPunct="0">
              <a:defRPr kumimoji="1" sz="1200">
                <a:solidFill>
                  <a:schemeClr val="tx1"/>
                </a:solidFill>
                <a:latin typeface="Times New Roman" pitchFamily="18" charset="0"/>
                <a:ea typeface="굴림" charset="-127"/>
              </a:defRPr>
            </a:lvl2pPr>
            <a:lvl3pPr marL="1143000" indent="-228600" defTabSz="919163" eaLnBrk="0" hangingPunct="0">
              <a:defRPr kumimoji="1" sz="1200">
                <a:solidFill>
                  <a:schemeClr val="tx1"/>
                </a:solidFill>
                <a:latin typeface="Times New Roman" pitchFamily="18" charset="0"/>
                <a:ea typeface="굴림" charset="-127"/>
              </a:defRPr>
            </a:lvl3pPr>
            <a:lvl4pPr marL="1600200" indent="-228600" defTabSz="919163" eaLnBrk="0" hangingPunct="0">
              <a:defRPr kumimoji="1" sz="1200">
                <a:solidFill>
                  <a:schemeClr val="tx1"/>
                </a:solidFill>
                <a:latin typeface="Times New Roman" pitchFamily="18" charset="0"/>
                <a:ea typeface="굴림" charset="-127"/>
              </a:defRPr>
            </a:lvl4pPr>
            <a:lvl5pPr marL="2057400" indent="-228600" defTabSz="919163" eaLnBrk="0" hangingPunct="0">
              <a:defRPr kumimoji="1" sz="1200">
                <a:solidFill>
                  <a:schemeClr val="tx1"/>
                </a:solidFill>
                <a:latin typeface="Times New Roman" pitchFamily="18" charset="0"/>
                <a:ea typeface="굴림" charset="-127"/>
              </a:defRPr>
            </a:lvl5pPr>
            <a:lvl6pPr marL="2514600" indent="-228600" defTabSz="919163"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defTabSz="919163"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defTabSz="919163"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defTabSz="919163"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t>Submission</a:t>
            </a:r>
          </a:p>
        </p:txBody>
      </p:sp>
      <p:sp>
        <p:nvSpPr>
          <p:cNvPr id="59401" name="Line 9"/>
          <p:cNvSpPr>
            <a:spLocks noChangeShapeType="1"/>
          </p:cNvSpPr>
          <p:nvPr/>
        </p:nvSpPr>
        <p:spPr bwMode="auto">
          <a:xfrm>
            <a:off x="708619" y="9606065"/>
            <a:ext cx="5370914" cy="0"/>
          </a:xfrm>
          <a:prstGeom prst="line">
            <a:avLst/>
          </a:prstGeom>
          <a:noFill/>
          <a:ln w="12700">
            <a:solidFill>
              <a:schemeClr val="tx1"/>
            </a:solidFill>
            <a:round/>
            <a:headEnd type="none" w="sm" len="sm"/>
            <a:tailEnd type="none" w="sm" len="sm"/>
          </a:ln>
        </p:spPr>
        <p:txBody>
          <a:bodyPr wrap="none" lIns="91367" tIns="45683" rIns="91367" bIns="45683" anchor="ctr"/>
          <a:lstStyle/>
          <a:p>
            <a:endParaRPr lang="ko-KR" altLang="en-US"/>
          </a:p>
        </p:txBody>
      </p:sp>
      <p:sp>
        <p:nvSpPr>
          <p:cNvPr id="59402" name="Line 10"/>
          <p:cNvSpPr>
            <a:spLocks noChangeShapeType="1"/>
          </p:cNvSpPr>
          <p:nvPr/>
        </p:nvSpPr>
        <p:spPr bwMode="auto">
          <a:xfrm>
            <a:off x="632526" y="317398"/>
            <a:ext cx="5523100" cy="0"/>
          </a:xfrm>
          <a:prstGeom prst="line">
            <a:avLst/>
          </a:prstGeom>
          <a:noFill/>
          <a:ln w="12700">
            <a:solidFill>
              <a:schemeClr val="tx1"/>
            </a:solidFill>
            <a:round/>
            <a:headEnd type="none" w="sm" len="sm"/>
            <a:tailEnd type="none" w="sm" len="sm"/>
          </a:ln>
        </p:spPr>
        <p:txBody>
          <a:bodyPr wrap="none" lIns="91367" tIns="45683" rIns="91367" bIns="45683" anchor="ctr"/>
          <a:lstStyle/>
          <a:p>
            <a:endParaRPr lang="ko-KR" altLang="en-US"/>
          </a:p>
        </p:txBody>
      </p:sp>
    </p:spTree>
    <p:extLst>
      <p:ext uri="{BB962C8B-B14F-4D97-AF65-F5344CB8AC3E}">
        <p14:creationId xmlns="" xmlns:p14="http://schemas.microsoft.com/office/powerpoint/2010/main" val="1705001822"/>
      </p:ext>
    </p:extLst>
  </p:cSld>
  <p:clrMap bg1="lt1" tx1="dk1" bg2="lt2" tx2="dk2" accent1="accent1" accent2="accent2" accent3="accent3" accent4="accent4" accent5="accent5" accent6="accent6" hlink="hlink" folHlink="folHlink"/>
  <p:hf hdr="0"/>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750888"/>
            <a:ext cx="4943475" cy="37084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doc.: IEEE 802.15-&lt;doc#&gt;</a:t>
            </a:r>
            <a:endParaRPr lang="en-US" altLang="en-US"/>
          </a:p>
        </p:txBody>
      </p:sp>
      <p:sp>
        <p:nvSpPr>
          <p:cNvPr id="5" name="Date Placeholder 4"/>
          <p:cNvSpPr>
            <a:spLocks noGrp="1"/>
          </p:cNvSpPr>
          <p:nvPr>
            <p:ph type="dt" idx="11"/>
          </p:nvPr>
        </p:nvSpPr>
        <p:spPr/>
        <p:txBody>
          <a:bodyPr/>
          <a:lstStyle/>
          <a:p>
            <a:r>
              <a:rPr lang="en-US" altLang="en-US" smtClean="0"/>
              <a:t>&lt;month year&gt;</a:t>
            </a:r>
            <a:endParaRPr lang="en-US" altLang="en-US"/>
          </a:p>
        </p:txBody>
      </p:sp>
      <p:sp>
        <p:nvSpPr>
          <p:cNvPr id="6" name="Footer Placeholder 5"/>
          <p:cNvSpPr>
            <a:spLocks noGrp="1"/>
          </p:cNvSpPr>
          <p:nvPr>
            <p:ph type="ftr" sz="quarter" idx="12"/>
          </p:nvPr>
        </p:nvSpPr>
        <p:spPr/>
        <p:txBody>
          <a:bodyPr/>
          <a:lstStyle/>
          <a:p>
            <a:pPr lvl="4"/>
            <a:r>
              <a:rPr lang="en-US" altLang="en-US" smtClean="0"/>
              <a:t>&lt;author&gt;, &lt;company&gt;</a:t>
            </a:r>
            <a:endParaRPr lang="en-US" altLang="en-US"/>
          </a:p>
        </p:txBody>
      </p:sp>
      <p:sp>
        <p:nvSpPr>
          <p:cNvPr id="7" name="Slide Number Placeholder 6"/>
          <p:cNvSpPr>
            <a:spLocks noGrp="1"/>
          </p:cNvSpPr>
          <p:nvPr>
            <p:ph type="sldNum" sz="quarter" idx="13"/>
          </p:nvPr>
        </p:nvSpPr>
        <p:spPr/>
        <p:txBody>
          <a:bodyPr/>
          <a:lstStyle/>
          <a:p>
            <a:r>
              <a:rPr lang="en-US" altLang="en-US" smtClean="0"/>
              <a:t>Page </a:t>
            </a:r>
            <a:fld id="{BEE1951F-AE85-4F81-802E-6A11B8879A30}" type="slidenum">
              <a:rPr lang="en-US" altLang="en-US" smtClean="0"/>
              <a:pPr/>
              <a:t>1</a:t>
            </a:fld>
            <a:endParaRPr lang="en-US" altLang="en-US"/>
          </a:p>
        </p:txBody>
      </p:sp>
    </p:spTree>
    <p:extLst>
      <p:ext uri="{BB962C8B-B14F-4D97-AF65-F5344CB8AC3E}">
        <p14:creationId xmlns="" xmlns:p14="http://schemas.microsoft.com/office/powerpoint/2010/main" val="672745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xfrm>
            <a:off x="3394077" y="-98392"/>
            <a:ext cx="2755209" cy="430075"/>
          </a:xfrm>
          <a:noFill/>
        </p:spPr>
        <p:txBody>
          <a:bodyPr/>
          <a:lstStyle/>
          <a:p>
            <a:r>
              <a:rPr lang="en-US" altLang="ko-KR" smtClean="0">
                <a:ea typeface="굴림" charset="-127"/>
              </a:rPr>
              <a:t>September 2009doc.: IEEE 802.15-09-0117-00-0007</a:t>
            </a:r>
          </a:p>
        </p:txBody>
      </p:sp>
      <p:sp>
        <p:nvSpPr>
          <p:cNvPr id="60419" name="Rectangle 3"/>
          <p:cNvSpPr>
            <a:spLocks noGrp="1" noChangeArrowheads="1"/>
          </p:cNvSpPr>
          <p:nvPr>
            <p:ph type="dt" sz="quarter" idx="1"/>
          </p:nvPr>
        </p:nvSpPr>
        <p:spPr>
          <a:noFill/>
        </p:spPr>
        <p:txBody>
          <a:bodyPr/>
          <a:lstStyle/>
          <a:p>
            <a:fld id="{AADD6397-29C2-4D3E-BD07-19140A16E104}" type="datetime1">
              <a:rPr lang="en-US" altLang="ko-KR" smtClean="0">
                <a:ea typeface="굴림" charset="-127"/>
              </a:rPr>
              <a:pPr/>
              <a:t>5/13/2015</a:t>
            </a:fld>
            <a:r>
              <a:rPr lang="en-US" altLang="ko-KR" smtClean="0">
                <a:ea typeface="굴림" charset="-127"/>
              </a:rPr>
              <a:t>&lt;month year&gt;</a:t>
            </a:r>
          </a:p>
        </p:txBody>
      </p:sp>
      <p:sp>
        <p:nvSpPr>
          <p:cNvPr id="60420" name="Slide Image Placeholder 1"/>
          <p:cNvSpPr>
            <a:spLocks noGrp="1" noRot="1" noChangeAspect="1" noTextEdit="1"/>
          </p:cNvSpPr>
          <p:nvPr>
            <p:ph type="sldImg"/>
          </p:nvPr>
        </p:nvSpPr>
        <p:spPr>
          <a:xfrm>
            <a:off x="922338" y="750888"/>
            <a:ext cx="4943475" cy="3706812"/>
          </a:xfrm>
          <a:ln/>
        </p:spPr>
      </p:sp>
      <p:sp>
        <p:nvSpPr>
          <p:cNvPr id="60421" name="Notes Placeholder 2"/>
          <p:cNvSpPr>
            <a:spLocks noGrp="1"/>
          </p:cNvSpPr>
          <p:nvPr>
            <p:ph type="body" idx="1"/>
          </p:nvPr>
        </p:nvSpPr>
        <p:spPr>
          <a:noFill/>
          <a:ln/>
        </p:spPr>
        <p:txBody>
          <a:bodyPr/>
          <a:lstStyle/>
          <a:p>
            <a:endParaRPr lang="en-US" altLang="ko-KR" smtClean="0">
              <a:ea typeface="굴림" charset="-127"/>
            </a:endParaRPr>
          </a:p>
        </p:txBody>
      </p:sp>
      <p:sp>
        <p:nvSpPr>
          <p:cNvPr id="60422" name="Header Placeholder 3"/>
          <p:cNvSpPr txBox="1">
            <a:spLocks noGrp="1"/>
          </p:cNvSpPr>
          <p:nvPr/>
        </p:nvSpPr>
        <p:spPr bwMode="auto">
          <a:xfrm>
            <a:off x="3394077" y="117439"/>
            <a:ext cx="2755209" cy="214244"/>
          </a:xfrm>
          <a:prstGeom prst="rect">
            <a:avLst/>
          </a:prstGeom>
          <a:noFill/>
          <a:ln w="9525">
            <a:noFill/>
            <a:miter lim="800000"/>
            <a:headEnd/>
            <a:tailEnd/>
          </a:ln>
        </p:spPr>
        <p:txBody>
          <a:bodyPr lIns="0" tIns="0" rIns="0" bIns="0" anchor="b">
            <a:spAutoFit/>
          </a:bodyPr>
          <a:lstStyle/>
          <a:p>
            <a:pPr algn="r" defTabSz="937462" eaLnBrk="0" latinLnBrk="0" hangingPunct="0"/>
            <a:r>
              <a:rPr kumimoji="0" lang="en-US" altLang="ko-KR" sz="1400" b="1"/>
              <a:t>doc.: IEEE 802.15-09-0117-00-0007</a:t>
            </a:r>
          </a:p>
        </p:txBody>
      </p:sp>
      <p:sp>
        <p:nvSpPr>
          <p:cNvPr id="60423" name="Date Placeholder 4"/>
          <p:cNvSpPr txBox="1">
            <a:spLocks noGrp="1"/>
          </p:cNvSpPr>
          <p:nvPr/>
        </p:nvSpPr>
        <p:spPr bwMode="auto">
          <a:xfrm>
            <a:off x="640451" y="117439"/>
            <a:ext cx="2677531" cy="214244"/>
          </a:xfrm>
          <a:prstGeom prst="rect">
            <a:avLst/>
          </a:prstGeom>
          <a:noFill/>
          <a:ln w="9525">
            <a:noFill/>
            <a:miter lim="800000"/>
            <a:headEnd/>
            <a:tailEnd/>
          </a:ln>
        </p:spPr>
        <p:txBody>
          <a:bodyPr lIns="0" tIns="0" rIns="0" bIns="0" anchor="b">
            <a:spAutoFit/>
          </a:bodyPr>
          <a:lstStyle/>
          <a:p>
            <a:pPr defTabSz="937462" eaLnBrk="0" latinLnBrk="0" hangingPunct="0"/>
            <a:r>
              <a:rPr kumimoji="0" lang="en-US" altLang="ko-KR" sz="1400" b="1"/>
              <a:t>&lt;month year&gt;</a:t>
            </a:r>
          </a:p>
        </p:txBody>
      </p:sp>
      <p:sp>
        <p:nvSpPr>
          <p:cNvPr id="60424" name="Footer Placeholder 5"/>
          <p:cNvSpPr>
            <a:spLocks noGrp="1"/>
          </p:cNvSpPr>
          <p:nvPr>
            <p:ph type="ftr" sz="quarter" idx="4"/>
          </p:nvPr>
        </p:nvSpPr>
        <p:spPr>
          <a:noFill/>
        </p:spPr>
        <p:txBody>
          <a:bodyPr/>
          <a:lstStyle/>
          <a:p>
            <a:pPr lvl="4"/>
            <a:r>
              <a:rPr lang="en-US" altLang="ko-KR" smtClean="0">
                <a:ea typeface="굴림" charset="-127"/>
              </a:rPr>
              <a:t>&lt;author&gt;, &lt;company&gt;</a:t>
            </a:r>
          </a:p>
        </p:txBody>
      </p:sp>
      <p:sp>
        <p:nvSpPr>
          <p:cNvPr id="60425" name="Slide Number Placeholder 6"/>
          <p:cNvSpPr>
            <a:spLocks noGrp="1"/>
          </p:cNvSpPr>
          <p:nvPr>
            <p:ph type="sldNum" sz="quarter" idx="5"/>
          </p:nvPr>
        </p:nvSpPr>
        <p:spPr>
          <a:noFill/>
        </p:spPr>
        <p:txBody>
          <a:bodyPr/>
          <a:lstStyle/>
          <a:p>
            <a:r>
              <a:rPr lang="en-US" altLang="ko-KR" smtClean="0">
                <a:ea typeface="굴림" charset="-127"/>
              </a:rPr>
              <a:t>Page </a:t>
            </a:r>
            <a:fld id="{94FC791E-5A32-49D5-9EB1-E6B54E4321EE}" type="slidenum">
              <a:rPr lang="en-US" altLang="ko-KR" smtClean="0">
                <a:ea typeface="굴림" charset="-127"/>
              </a:rPr>
              <a:pPr/>
              <a:t>2</a:t>
            </a:fld>
            <a:endParaRPr lang="en-US" altLang="ko-KR" smtClean="0">
              <a:ea typeface="굴림" charset="-127"/>
            </a:endParaRPr>
          </a:p>
        </p:txBody>
      </p:sp>
    </p:spTree>
    <p:extLst>
      <p:ext uri="{BB962C8B-B14F-4D97-AF65-F5344CB8AC3E}">
        <p14:creationId xmlns="" xmlns:p14="http://schemas.microsoft.com/office/powerpoint/2010/main" val="654978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a:noFill/>
        </p:spPr>
        <p:txBody>
          <a:bodyPr/>
          <a:lstStyle/>
          <a:p>
            <a:fld id="{2A41DD8D-00AD-4B8E-A752-36B7A0474443}" type="datetime1">
              <a:rPr lang="en-US" altLang="ko-KR" smtClean="0">
                <a:ea typeface="굴림" charset="-127"/>
              </a:rPr>
              <a:pPr/>
              <a:t>5/13/2015</a:t>
            </a:fld>
            <a:r>
              <a:rPr lang="en-US" altLang="ko-KR" smtClean="0">
                <a:ea typeface="굴림" charset="-127"/>
              </a:rPr>
              <a:t>&lt;month year&gt;</a:t>
            </a:r>
          </a:p>
        </p:txBody>
      </p:sp>
      <p:sp>
        <p:nvSpPr>
          <p:cNvPr id="61443" name="Rectangle 2"/>
          <p:cNvSpPr>
            <a:spLocks noGrp="1" noRot="1" noChangeAspect="1" noChangeArrowheads="1" noTextEdit="1"/>
          </p:cNvSpPr>
          <p:nvPr>
            <p:ph type="sldImg"/>
          </p:nvPr>
        </p:nvSpPr>
        <p:spPr>
          <a:xfrm>
            <a:off x="922338" y="750888"/>
            <a:ext cx="4943475" cy="3706812"/>
          </a:xfrm>
          <a:ln/>
        </p:spPr>
      </p:sp>
      <p:sp>
        <p:nvSpPr>
          <p:cNvPr id="61444" name="Rectangle 3"/>
          <p:cNvSpPr>
            <a:spLocks noGrp="1" noChangeArrowheads="1"/>
          </p:cNvSpPr>
          <p:nvPr>
            <p:ph type="body" idx="1"/>
          </p:nvPr>
        </p:nvSpPr>
        <p:spPr>
          <a:noFill/>
          <a:ln/>
        </p:spPr>
        <p:txBody>
          <a:bodyPr/>
          <a:lstStyle/>
          <a:p>
            <a:endParaRPr lang="en-US" altLang="ko-KR" smtClean="0">
              <a:ea typeface="굴림" charset="-127"/>
            </a:endParaRPr>
          </a:p>
        </p:txBody>
      </p:sp>
    </p:spTree>
    <p:extLst>
      <p:ext uri="{BB962C8B-B14F-4D97-AF65-F5344CB8AC3E}">
        <p14:creationId xmlns="" xmlns:p14="http://schemas.microsoft.com/office/powerpoint/2010/main" val="1212788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xfrm>
            <a:off x="3394077" y="-98392"/>
            <a:ext cx="2755209" cy="430075"/>
          </a:xfrm>
          <a:noFill/>
        </p:spPr>
        <p:txBody>
          <a:bodyPr/>
          <a:lstStyle/>
          <a:p>
            <a:r>
              <a:rPr lang="en-US" altLang="ko-KR" smtClean="0">
                <a:ea typeface="굴림" charset="-127"/>
              </a:rPr>
              <a:t>September 2009doc.: IEEE 802.15-09-0117-00-0007</a:t>
            </a:r>
          </a:p>
        </p:txBody>
      </p:sp>
      <p:sp>
        <p:nvSpPr>
          <p:cNvPr id="60419" name="Rectangle 3"/>
          <p:cNvSpPr>
            <a:spLocks noGrp="1" noChangeArrowheads="1"/>
          </p:cNvSpPr>
          <p:nvPr>
            <p:ph type="dt" sz="quarter" idx="1"/>
          </p:nvPr>
        </p:nvSpPr>
        <p:spPr>
          <a:noFill/>
        </p:spPr>
        <p:txBody>
          <a:bodyPr/>
          <a:lstStyle/>
          <a:p>
            <a:fld id="{AADD6397-29C2-4D3E-BD07-19140A16E104}" type="datetime1">
              <a:rPr lang="en-US" altLang="ko-KR" smtClean="0">
                <a:ea typeface="굴림" charset="-127"/>
              </a:rPr>
              <a:pPr/>
              <a:t>5/13/2015</a:t>
            </a:fld>
            <a:r>
              <a:rPr lang="en-US" altLang="ko-KR" smtClean="0">
                <a:ea typeface="굴림" charset="-127"/>
              </a:rPr>
              <a:t>&lt;month year&gt;</a:t>
            </a:r>
          </a:p>
        </p:txBody>
      </p:sp>
      <p:sp>
        <p:nvSpPr>
          <p:cNvPr id="60420" name="Slide Image Placeholder 1"/>
          <p:cNvSpPr>
            <a:spLocks noGrp="1" noRot="1" noChangeAspect="1" noTextEdit="1"/>
          </p:cNvSpPr>
          <p:nvPr>
            <p:ph type="sldImg"/>
          </p:nvPr>
        </p:nvSpPr>
        <p:spPr>
          <a:xfrm>
            <a:off x="922338" y="750888"/>
            <a:ext cx="4943475" cy="3706812"/>
          </a:xfrm>
          <a:ln/>
        </p:spPr>
      </p:sp>
      <p:sp>
        <p:nvSpPr>
          <p:cNvPr id="60421" name="Notes Placeholder 2"/>
          <p:cNvSpPr>
            <a:spLocks noGrp="1"/>
          </p:cNvSpPr>
          <p:nvPr>
            <p:ph type="body" idx="1"/>
          </p:nvPr>
        </p:nvSpPr>
        <p:spPr>
          <a:noFill/>
          <a:ln/>
        </p:spPr>
        <p:txBody>
          <a:bodyPr/>
          <a:lstStyle/>
          <a:p>
            <a:endParaRPr lang="en-US" altLang="ko-KR" smtClean="0">
              <a:ea typeface="굴림" charset="-127"/>
            </a:endParaRPr>
          </a:p>
        </p:txBody>
      </p:sp>
      <p:sp>
        <p:nvSpPr>
          <p:cNvPr id="60422" name="Header Placeholder 3"/>
          <p:cNvSpPr txBox="1">
            <a:spLocks noGrp="1"/>
          </p:cNvSpPr>
          <p:nvPr/>
        </p:nvSpPr>
        <p:spPr bwMode="auto">
          <a:xfrm>
            <a:off x="3394077" y="117439"/>
            <a:ext cx="2755209" cy="214244"/>
          </a:xfrm>
          <a:prstGeom prst="rect">
            <a:avLst/>
          </a:prstGeom>
          <a:noFill/>
          <a:ln w="9525">
            <a:noFill/>
            <a:miter lim="800000"/>
            <a:headEnd/>
            <a:tailEnd/>
          </a:ln>
        </p:spPr>
        <p:txBody>
          <a:bodyPr lIns="0" tIns="0" rIns="0" bIns="0" anchor="b">
            <a:spAutoFit/>
          </a:bodyPr>
          <a:lstStyle/>
          <a:p>
            <a:pPr algn="r" defTabSz="937462" eaLnBrk="0" latinLnBrk="0" hangingPunct="0"/>
            <a:r>
              <a:rPr kumimoji="0" lang="en-US" altLang="ko-KR" sz="1400" b="1"/>
              <a:t>doc.: IEEE 802.15-09-0117-00-0007</a:t>
            </a:r>
          </a:p>
        </p:txBody>
      </p:sp>
      <p:sp>
        <p:nvSpPr>
          <p:cNvPr id="60423" name="Date Placeholder 4"/>
          <p:cNvSpPr txBox="1">
            <a:spLocks noGrp="1"/>
          </p:cNvSpPr>
          <p:nvPr/>
        </p:nvSpPr>
        <p:spPr bwMode="auto">
          <a:xfrm>
            <a:off x="640451" y="117439"/>
            <a:ext cx="2677531" cy="214244"/>
          </a:xfrm>
          <a:prstGeom prst="rect">
            <a:avLst/>
          </a:prstGeom>
          <a:noFill/>
          <a:ln w="9525">
            <a:noFill/>
            <a:miter lim="800000"/>
            <a:headEnd/>
            <a:tailEnd/>
          </a:ln>
        </p:spPr>
        <p:txBody>
          <a:bodyPr lIns="0" tIns="0" rIns="0" bIns="0" anchor="b">
            <a:spAutoFit/>
          </a:bodyPr>
          <a:lstStyle/>
          <a:p>
            <a:pPr defTabSz="937462" eaLnBrk="0" latinLnBrk="0" hangingPunct="0"/>
            <a:r>
              <a:rPr kumimoji="0" lang="en-US" altLang="ko-KR" sz="1400" b="1"/>
              <a:t>&lt;month year&gt;</a:t>
            </a:r>
          </a:p>
        </p:txBody>
      </p:sp>
      <p:sp>
        <p:nvSpPr>
          <p:cNvPr id="60424" name="Footer Placeholder 5"/>
          <p:cNvSpPr>
            <a:spLocks noGrp="1"/>
          </p:cNvSpPr>
          <p:nvPr>
            <p:ph type="ftr" sz="quarter" idx="4"/>
          </p:nvPr>
        </p:nvSpPr>
        <p:spPr>
          <a:noFill/>
        </p:spPr>
        <p:txBody>
          <a:bodyPr/>
          <a:lstStyle/>
          <a:p>
            <a:pPr lvl="4"/>
            <a:r>
              <a:rPr lang="en-US" altLang="ko-KR" smtClean="0">
                <a:ea typeface="굴림" charset="-127"/>
              </a:rPr>
              <a:t>&lt;author&gt;, &lt;company&gt;</a:t>
            </a:r>
          </a:p>
        </p:txBody>
      </p:sp>
      <p:sp>
        <p:nvSpPr>
          <p:cNvPr id="60425" name="Slide Number Placeholder 6"/>
          <p:cNvSpPr>
            <a:spLocks noGrp="1"/>
          </p:cNvSpPr>
          <p:nvPr>
            <p:ph type="sldNum" sz="quarter" idx="5"/>
          </p:nvPr>
        </p:nvSpPr>
        <p:spPr>
          <a:noFill/>
        </p:spPr>
        <p:txBody>
          <a:bodyPr/>
          <a:lstStyle/>
          <a:p>
            <a:r>
              <a:rPr lang="en-US" altLang="ko-KR" smtClean="0">
                <a:ea typeface="굴림" charset="-127"/>
              </a:rPr>
              <a:t>Page </a:t>
            </a:r>
            <a:fld id="{94FC791E-5A32-49D5-9EB1-E6B54E4321EE}" type="slidenum">
              <a:rPr lang="en-US" altLang="ko-KR" smtClean="0">
                <a:ea typeface="굴림" charset="-127"/>
              </a:rPr>
              <a:pPr/>
              <a:t>12</a:t>
            </a:fld>
            <a:endParaRPr lang="en-US" altLang="ko-KR" smtClean="0">
              <a:ea typeface="굴림" charset="-127"/>
            </a:endParaRPr>
          </a:p>
        </p:txBody>
      </p:sp>
    </p:spTree>
    <p:extLst>
      <p:ext uri="{BB962C8B-B14F-4D97-AF65-F5344CB8AC3E}">
        <p14:creationId xmlns="" xmlns:p14="http://schemas.microsoft.com/office/powerpoint/2010/main" val="67222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6"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Rectangle 11"/>
          <p:cNvSpPr>
            <a:spLocks noGrp="1" noChangeArrowheads="1"/>
          </p:cNvSpPr>
          <p:nvPr>
            <p:ph type="ftr" sz="quarter" idx="10"/>
          </p:nvPr>
        </p:nvSpPr>
        <p:spPr>
          <a:xfrm>
            <a:off x="4876800" y="6477000"/>
            <a:ext cx="3733800" cy="368300"/>
          </a:xfrm>
        </p:spPr>
        <p:txBody>
          <a:bodyPr/>
          <a:lstStyle>
            <a:lvl1pPr>
              <a:defRPr/>
            </a:lvl1pPr>
          </a:lstStyle>
          <a:p>
            <a:pPr>
              <a:defRPr/>
            </a:pPr>
            <a:r>
              <a:rPr lang="en-US" altLang="ko-KR"/>
              <a:t>Jaesang Cha, Seoul National Univ. of Science&amp;Tech</a:t>
            </a:r>
            <a:endParaRPr lang="en-US">
              <a:ea typeface="+mn-ea"/>
            </a:endParaRPr>
          </a:p>
        </p:txBody>
      </p:sp>
      <p:sp>
        <p:nvSpPr>
          <p:cNvPr id="8" name="Rectangle 12"/>
          <p:cNvSpPr>
            <a:spLocks noGrp="1" noChangeArrowheads="1"/>
          </p:cNvSpPr>
          <p:nvPr>
            <p:ph type="sldNum" sz="quarter" idx="11"/>
          </p:nvPr>
        </p:nvSpPr>
        <p:spPr/>
        <p:txBody>
          <a:bodyPr/>
          <a:lstStyle>
            <a:lvl1pPr>
              <a:defRPr/>
            </a:lvl1pPr>
          </a:lstStyle>
          <a:p>
            <a:pPr>
              <a:defRPr/>
            </a:pPr>
            <a:r>
              <a:rPr lang="en-US" altLang="ko-KR"/>
              <a:t>Slide </a:t>
            </a:r>
            <a:fld id="{E29F94EA-E208-4D23-8F2B-C5CD26F5000A}" type="slidenum">
              <a:rPr lang="en-US" altLang="ko-KR"/>
              <a:pPr>
                <a:defRPr/>
              </a:pPr>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17469F10-AD6C-4335-BE5D-BA80ACDA0CB7}" type="slidenum">
              <a:rPr lang="en-US" altLang="ko-KR"/>
              <a:pPr>
                <a:defRPr/>
              </a:pPr>
              <a:t>‹#›</a:t>
            </a:fld>
            <a:endParaRPr lang="en-US" altLang="ko-KR"/>
          </a:p>
        </p:txBody>
      </p:sp>
      <p:sp>
        <p:nvSpPr>
          <p:cNvPr id="5"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6"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C9963E2E-7ABD-4A9F-AE29-7BB03BFE4B0C}" type="slidenum">
              <a:rPr lang="en-US" altLang="ko-KR"/>
              <a:pPr>
                <a:defRPr/>
              </a:pPr>
              <a:t>‹#›</a:t>
            </a:fld>
            <a:endParaRPr lang="en-US" altLang="ko-KR"/>
          </a:p>
        </p:txBody>
      </p:sp>
      <p:sp>
        <p:nvSpPr>
          <p:cNvPr id="5"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6"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7D2DE634-889A-408C-8BD6-A5146ACFE832}" type="slidenum">
              <a:rPr lang="en-US" altLang="ko-KR"/>
              <a:pPr>
                <a:defRPr/>
              </a:pPr>
              <a:t>‹#›</a:t>
            </a:fld>
            <a:endParaRPr lang="en-US" altLang="ko-KR"/>
          </a:p>
        </p:txBody>
      </p:sp>
      <p:sp>
        <p:nvSpPr>
          <p:cNvPr id="5"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6"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5"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solidFill>
                  <a:srgbClr val="000000"/>
                </a:solidFill>
              </a:rPr>
              <a:t>Submission</a:t>
            </a:r>
          </a:p>
        </p:txBody>
      </p:sp>
      <p:sp>
        <p:nvSpPr>
          <p:cNvPr id="6"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Rectangle 11"/>
          <p:cNvSpPr>
            <a:spLocks noGrp="1" noChangeArrowheads="1"/>
          </p:cNvSpPr>
          <p:nvPr>
            <p:ph type="ftr" sz="quarter" idx="10"/>
          </p:nvPr>
        </p:nvSpPr>
        <p:spPr>
          <a:xfrm>
            <a:off x="5486400" y="6475413"/>
            <a:ext cx="3124200" cy="182562"/>
          </a:xfrm>
        </p:spPr>
        <p:txBody>
          <a:bodyPr/>
          <a:lstStyle>
            <a:lvl1pPr>
              <a:defRPr/>
            </a:lvl1pPr>
          </a:lstStyle>
          <a:p>
            <a:pPr>
              <a:defRPr/>
            </a:pPr>
            <a:r>
              <a:rPr lang="en-US"/>
              <a:t>Yeong Min Jang, Kookmin UniversityYeong Min Jang, Kookmin University</a:t>
            </a:r>
          </a:p>
        </p:txBody>
      </p:sp>
      <p:sp>
        <p:nvSpPr>
          <p:cNvPr id="8" name="Rectangle 12"/>
          <p:cNvSpPr>
            <a:spLocks noGrp="1" noChangeArrowheads="1"/>
          </p:cNvSpPr>
          <p:nvPr>
            <p:ph type="sldNum" sz="quarter" idx="11"/>
          </p:nvPr>
        </p:nvSpPr>
        <p:spPr/>
        <p:txBody>
          <a:bodyPr/>
          <a:lstStyle>
            <a:lvl1pPr>
              <a:defRPr/>
            </a:lvl1pPr>
          </a:lstStyle>
          <a:p>
            <a:pPr>
              <a:defRPr/>
            </a:pPr>
            <a:r>
              <a:rPr lang="en-US" altLang="ko-KR"/>
              <a:t>Slide </a:t>
            </a:r>
            <a:fld id="{3FB79AD0-AE76-4821-B41E-3ED7332207BA}" type="slidenum">
              <a:rPr lang="en-US" altLang="ko-KR"/>
              <a:pPr>
                <a:defRPr/>
              </a:pPr>
              <a:t>‹#›</a:t>
            </a:fld>
            <a:endParaRPr lang="en-US" altLang="ko-K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4495800" y="396875"/>
            <a:ext cx="396240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marL="342900" indent="-342900"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eaLnBrk="0" hangingPunct="0">
              <a:defRPr kumimoji="1" sz="1200">
                <a:solidFill>
                  <a:schemeClr val="tx1"/>
                </a:solidFill>
                <a:latin typeface="Times New Roman" pitchFamily="18" charset="0"/>
                <a:ea typeface="굴림" charset="-127"/>
              </a:defRPr>
            </a:lvl5pPr>
            <a:lvl6pPr eaLnBrk="0" fontAlgn="base" hangingPunct="0">
              <a:spcBef>
                <a:spcPct val="0"/>
              </a:spcBef>
              <a:spcAft>
                <a:spcPct val="0"/>
              </a:spcAft>
              <a:defRPr kumimoji="1" sz="1200">
                <a:solidFill>
                  <a:schemeClr val="tx1"/>
                </a:solidFill>
                <a:latin typeface="Times New Roman" pitchFamily="18" charset="0"/>
                <a:ea typeface="굴림" charset="-127"/>
              </a:defRPr>
            </a:lvl6pPr>
            <a:lvl7pPr eaLnBrk="0" fontAlgn="base" hangingPunct="0">
              <a:spcBef>
                <a:spcPct val="0"/>
              </a:spcBef>
              <a:spcAft>
                <a:spcPct val="0"/>
              </a:spcAft>
              <a:defRPr kumimoji="1" sz="1200">
                <a:solidFill>
                  <a:schemeClr val="tx1"/>
                </a:solidFill>
                <a:latin typeface="Times New Roman" pitchFamily="18" charset="0"/>
                <a:ea typeface="굴림" charset="-127"/>
              </a:defRPr>
            </a:lvl7pPr>
            <a:lvl8pPr eaLnBrk="0" fontAlgn="base" hangingPunct="0">
              <a:spcBef>
                <a:spcPct val="0"/>
              </a:spcBef>
              <a:spcAft>
                <a:spcPct val="0"/>
              </a:spcAft>
              <a:defRPr kumimoji="1" sz="1200">
                <a:solidFill>
                  <a:schemeClr val="tx1"/>
                </a:solidFill>
                <a:latin typeface="Times New Roman" pitchFamily="18" charset="0"/>
                <a:ea typeface="굴림" charset="-127"/>
              </a:defRPr>
            </a:lvl8pPr>
            <a:lvl9pPr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vl="4" algn="r" latinLnBrk="0">
              <a:defRPr/>
            </a:pPr>
            <a:r>
              <a:rPr kumimoji="0" lang="en-US" altLang="ko-KR" sz="1400" b="1" smtClean="0">
                <a:solidFill>
                  <a:srgbClr val="000000"/>
                </a:solidFill>
              </a:rPr>
              <a:t>doc.: IEEE 802.15-xxxxx</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6"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solidFill>
                  <a:srgbClr val="000000"/>
                </a:solidFill>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8" name="TextBox 7"/>
          <p:cNvSpPr txBox="1">
            <a:spLocks noChangeArrowheads="1"/>
          </p:cNvSpPr>
          <p:nvPr/>
        </p:nvSpPr>
        <p:spPr bwMode="auto">
          <a:xfrm>
            <a:off x="5791200" y="301625"/>
            <a:ext cx="3171825" cy="307975"/>
          </a:xfrm>
          <a:prstGeom prst="rect">
            <a:avLst/>
          </a:prstGeom>
          <a:solidFill>
            <a:schemeClr val="bg1"/>
          </a:solidFill>
          <a:ln>
            <a:noFill/>
          </a:ln>
          <a:extLst/>
        </p:spPr>
        <p:txBody>
          <a:bodyPr wrap="none">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eaLnBrk="1" latinLnBrk="0" hangingPunct="1">
              <a:defRPr/>
            </a:pPr>
            <a:r>
              <a:rPr kumimoji="0" lang="en-US" altLang="ko-KR" sz="1400" b="1" smtClean="0">
                <a:solidFill>
                  <a:srgbClr val="000000"/>
                </a:solidFill>
              </a:rPr>
              <a:t>doc. : IEEE 802.15-15-09-0549-00-0007</a:t>
            </a:r>
          </a:p>
        </p:txBody>
      </p:sp>
      <p:sp>
        <p:nvSpPr>
          <p:cNvPr id="9" name="TextBox 8"/>
          <p:cNvSpPr txBox="1">
            <a:spLocks noChangeArrowheads="1"/>
          </p:cNvSpPr>
          <p:nvPr/>
        </p:nvSpPr>
        <p:spPr bwMode="auto">
          <a:xfrm>
            <a:off x="5791200" y="301625"/>
            <a:ext cx="3141663" cy="304800"/>
          </a:xfrm>
          <a:prstGeom prst="rect">
            <a:avLst/>
          </a:prstGeom>
          <a:solidFill>
            <a:schemeClr val="bg1"/>
          </a:solidFill>
          <a:ln>
            <a:noFill/>
          </a:ln>
          <a:extLst/>
        </p:spPr>
        <p:txBody>
          <a:bodyPr wrap="none">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eaLnBrk="1" latinLnBrk="0" hangingPunct="1">
              <a:defRPr/>
            </a:pPr>
            <a:r>
              <a:rPr kumimoji="0" lang="en-US" altLang="ko-KR" sz="1400" b="1" smtClean="0">
                <a:solidFill>
                  <a:srgbClr val="000000"/>
                </a:solidFill>
              </a:rPr>
              <a:t>doc. : IEEE 802.15-1</a:t>
            </a:r>
            <a:r>
              <a:rPr kumimoji="0" lang="en-US" altLang="ko-KR" sz="1400" b="1" smtClean="0">
                <a:solidFill>
                  <a:srgbClr val="CC0000"/>
                </a:solidFill>
              </a:rPr>
              <a:t>5-09-0549-00-0007</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10"/>
          <p:cNvSpPr>
            <a:spLocks noGrp="1" noChangeArrowheads="1"/>
          </p:cNvSpPr>
          <p:nvPr>
            <p:ph type="ftr" sz="quarter" idx="10"/>
          </p:nvPr>
        </p:nvSpPr>
        <p:spPr/>
        <p:txBody>
          <a:bodyPr/>
          <a:lstStyle>
            <a:lvl1pPr>
              <a:defRPr/>
            </a:lvl1pPr>
          </a:lstStyle>
          <a:p>
            <a:pPr>
              <a:defRPr/>
            </a:pPr>
            <a:r>
              <a:rPr lang="en-US"/>
              <a:t>Yeong Min Jang, Kookmin UniversityYeong Min Jang, Kookmin University</a:t>
            </a:r>
          </a:p>
        </p:txBody>
      </p:sp>
      <p:sp>
        <p:nvSpPr>
          <p:cNvPr id="11" name="Rectangle 11"/>
          <p:cNvSpPr>
            <a:spLocks noGrp="1" noChangeArrowheads="1"/>
          </p:cNvSpPr>
          <p:nvPr>
            <p:ph type="sldNum" sz="quarter" idx="11"/>
          </p:nvPr>
        </p:nvSpPr>
        <p:spPr/>
        <p:txBody>
          <a:bodyPr/>
          <a:lstStyle>
            <a:lvl1pPr>
              <a:defRPr/>
            </a:lvl1pPr>
          </a:lstStyle>
          <a:p>
            <a:pPr>
              <a:defRPr/>
            </a:pPr>
            <a:r>
              <a:rPr lang="en-US" altLang="ko-KR"/>
              <a:t>Slide </a:t>
            </a:r>
            <a:fld id="{7B7DFD66-01FD-4342-ADA1-660A9155A536}" type="slidenum">
              <a:rPr lang="en-US" altLang="ko-KR"/>
              <a:pPr>
                <a:defRPr/>
              </a:pPr>
              <a:t>‹#›</a:t>
            </a:fld>
            <a:endParaRPr lang="en-US" altLang="ko-KR"/>
          </a:p>
        </p:txBody>
      </p:sp>
      <p:sp>
        <p:nvSpPr>
          <p:cNvPr id="12"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358FD412-5520-43DC-8B9C-256FE4E1C143}" type="slidenum">
              <a:rPr lang="en-US" altLang="ko-KR"/>
              <a:pPr>
                <a:defRPr/>
              </a:pPr>
              <a:t>‹#›</a:t>
            </a:fld>
            <a:endParaRPr lang="en-US" altLang="ko-KR"/>
          </a:p>
        </p:txBody>
      </p:sp>
      <p:sp>
        <p:nvSpPr>
          <p:cNvPr id="6"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6" name="Rectangle 6"/>
          <p:cNvSpPr>
            <a:spLocks noGrp="1" noChangeArrowheads="1"/>
          </p:cNvSpPr>
          <p:nvPr>
            <p:ph type="sldNum" sz="quarter" idx="11"/>
          </p:nvPr>
        </p:nvSpPr>
        <p:spPr/>
        <p:txBody>
          <a:bodyPr/>
          <a:lstStyle>
            <a:lvl1pPr>
              <a:defRPr/>
            </a:lvl1pPr>
          </a:lstStyle>
          <a:p>
            <a:pPr>
              <a:defRPr/>
            </a:pPr>
            <a:r>
              <a:rPr lang="en-US" altLang="ko-KR"/>
              <a:t>Slide </a:t>
            </a:r>
            <a:fld id="{13B98507-BCE4-4C65-AF96-AA42DFCBA757}" type="slidenum">
              <a:rPr lang="en-US" altLang="ko-KR"/>
              <a:pPr>
                <a:defRPr/>
              </a:pPr>
              <a:t>‹#›</a:t>
            </a:fld>
            <a:endParaRPr lang="en-US" altLang="ko-KR"/>
          </a:p>
        </p:txBody>
      </p:sp>
      <p:sp>
        <p:nvSpPr>
          <p:cNvPr id="7"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8" name="Rectangle 6"/>
          <p:cNvSpPr>
            <a:spLocks noGrp="1" noChangeArrowheads="1"/>
          </p:cNvSpPr>
          <p:nvPr>
            <p:ph type="sldNum" sz="quarter" idx="11"/>
          </p:nvPr>
        </p:nvSpPr>
        <p:spPr/>
        <p:txBody>
          <a:bodyPr/>
          <a:lstStyle>
            <a:lvl1pPr>
              <a:defRPr/>
            </a:lvl1pPr>
          </a:lstStyle>
          <a:p>
            <a:pPr>
              <a:defRPr/>
            </a:pPr>
            <a:r>
              <a:rPr lang="en-US" altLang="ko-KR"/>
              <a:t>Slide </a:t>
            </a:r>
            <a:fld id="{E44286C0-A9B8-4892-99A5-C6B9BB3CA246}" type="slidenum">
              <a:rPr lang="en-US" altLang="ko-KR"/>
              <a:pPr>
                <a:defRPr/>
              </a:pPr>
              <a:t>‹#›</a:t>
            </a:fld>
            <a:endParaRPr lang="en-US" altLang="ko-KR"/>
          </a:p>
        </p:txBody>
      </p:sp>
      <p:sp>
        <p:nvSpPr>
          <p:cNvPr id="9"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4" name="Rectangle 6"/>
          <p:cNvSpPr>
            <a:spLocks noGrp="1" noChangeArrowheads="1"/>
          </p:cNvSpPr>
          <p:nvPr>
            <p:ph type="sldNum" sz="quarter" idx="11"/>
          </p:nvPr>
        </p:nvSpPr>
        <p:spPr/>
        <p:txBody>
          <a:bodyPr/>
          <a:lstStyle>
            <a:lvl1pPr>
              <a:defRPr/>
            </a:lvl1pPr>
          </a:lstStyle>
          <a:p>
            <a:pPr>
              <a:defRPr/>
            </a:pPr>
            <a:r>
              <a:rPr lang="en-US" altLang="ko-KR"/>
              <a:t>Slide </a:t>
            </a:r>
            <a:fld id="{08F573C0-A30D-46F1-B066-421FCB434165}" type="slidenum">
              <a:rPr lang="en-US" altLang="ko-KR"/>
              <a:pPr>
                <a:defRPr/>
              </a:pPr>
              <a:t>‹#›</a:t>
            </a:fld>
            <a:endParaRPr lang="en-US" altLang="ko-KR"/>
          </a:p>
        </p:txBody>
      </p:sp>
      <p:sp>
        <p:nvSpPr>
          <p:cNvPr id="5" name="Rectangle 10"/>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3" name="Rectangle 6"/>
          <p:cNvSpPr>
            <a:spLocks noGrp="1" noChangeArrowheads="1"/>
          </p:cNvSpPr>
          <p:nvPr>
            <p:ph type="sldNum" sz="quarter" idx="11"/>
          </p:nvPr>
        </p:nvSpPr>
        <p:spPr/>
        <p:txBody>
          <a:bodyPr/>
          <a:lstStyle>
            <a:lvl1pPr>
              <a:defRPr/>
            </a:lvl1pPr>
          </a:lstStyle>
          <a:p>
            <a:pPr>
              <a:defRPr/>
            </a:pPr>
            <a:r>
              <a:rPr lang="en-US" altLang="ko-KR"/>
              <a:t>Slide </a:t>
            </a:r>
            <a:fld id="{98CA5393-FC72-4383-AE83-0CC5001FABA2}" type="slidenum">
              <a:rPr lang="en-US" altLang="ko-KR"/>
              <a:pPr>
                <a:defRPr/>
              </a:pPr>
              <a:t>‹#›</a:t>
            </a:fld>
            <a:endParaRPr lang="en-US" altLang="ko-KR"/>
          </a:p>
        </p:txBody>
      </p:sp>
      <p:sp>
        <p:nvSpPr>
          <p:cNvPr id="4"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5"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t>Submission</a:t>
            </a:r>
          </a:p>
        </p:txBody>
      </p:sp>
      <p:sp>
        <p:nvSpPr>
          <p:cNvPr id="6"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p:txBody>
          <a:bodyPr/>
          <a:lstStyle>
            <a:lvl1pPr>
              <a:defRPr/>
            </a:lvl1pPr>
          </a:lstStyle>
          <a:p>
            <a:pPr>
              <a:defRPr/>
            </a:pPr>
            <a:r>
              <a:rPr lang="en-US" altLang="ko-KR"/>
              <a:t>Slide </a:t>
            </a:r>
            <a:fld id="{9A160BAD-70B6-4D40-8CB3-516FA43C7CEA}" type="slidenum">
              <a:rPr lang="en-US" altLang="ko-KR"/>
              <a:pPr>
                <a:defRPr/>
              </a:pPr>
              <a:t>‹#›</a:t>
            </a:fld>
            <a:endParaRPr lang="en-US" altLang="ko-KR"/>
          </a:p>
        </p:txBody>
      </p:sp>
      <p:sp>
        <p:nvSpPr>
          <p:cNvPr id="8"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9"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6" name="Rectangle 6"/>
          <p:cNvSpPr>
            <a:spLocks noGrp="1" noChangeArrowheads="1"/>
          </p:cNvSpPr>
          <p:nvPr>
            <p:ph type="sldNum" sz="quarter" idx="11"/>
          </p:nvPr>
        </p:nvSpPr>
        <p:spPr/>
        <p:txBody>
          <a:bodyPr/>
          <a:lstStyle>
            <a:lvl1pPr>
              <a:defRPr/>
            </a:lvl1pPr>
          </a:lstStyle>
          <a:p>
            <a:pPr>
              <a:defRPr/>
            </a:pPr>
            <a:r>
              <a:rPr lang="en-US" altLang="ko-KR"/>
              <a:t>Slide </a:t>
            </a:r>
            <a:fld id="{C47A3FBA-F14D-47D4-BD10-33EBBFBE0F19}" type="slidenum">
              <a:rPr lang="en-US" altLang="ko-KR"/>
              <a:pPr>
                <a:defRPr/>
              </a:pPr>
              <a:t>‹#›</a:t>
            </a:fld>
            <a:endParaRPr lang="en-US" altLang="ko-KR"/>
          </a:p>
        </p:txBody>
      </p:sp>
      <p:sp>
        <p:nvSpPr>
          <p:cNvPr id="7"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6" name="Rectangle 6"/>
          <p:cNvSpPr>
            <a:spLocks noGrp="1" noChangeArrowheads="1"/>
          </p:cNvSpPr>
          <p:nvPr>
            <p:ph type="sldNum" sz="quarter" idx="11"/>
          </p:nvPr>
        </p:nvSpPr>
        <p:spPr/>
        <p:txBody>
          <a:bodyPr/>
          <a:lstStyle>
            <a:lvl1pPr>
              <a:defRPr/>
            </a:lvl1pPr>
          </a:lstStyle>
          <a:p>
            <a:pPr>
              <a:defRPr/>
            </a:pPr>
            <a:r>
              <a:rPr lang="en-US" altLang="ko-KR"/>
              <a:t>Slide </a:t>
            </a:r>
            <a:fld id="{F867D661-774B-46CD-AC96-DA300F359F2E}" type="slidenum">
              <a:rPr lang="en-US" altLang="ko-KR"/>
              <a:pPr>
                <a:defRPr/>
              </a:pPr>
              <a:t>‹#›</a:t>
            </a:fld>
            <a:endParaRPr lang="en-US" altLang="ko-KR"/>
          </a:p>
        </p:txBody>
      </p:sp>
      <p:sp>
        <p:nvSpPr>
          <p:cNvPr id="7"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87375AB7-3E10-4CEE-948E-C0F8A3B5FC12}" type="slidenum">
              <a:rPr lang="en-US" altLang="ko-KR"/>
              <a:pPr>
                <a:defRPr/>
              </a:pPr>
              <a:t>‹#›</a:t>
            </a:fld>
            <a:endParaRPr lang="en-US" altLang="ko-KR"/>
          </a:p>
        </p:txBody>
      </p:sp>
      <p:sp>
        <p:nvSpPr>
          <p:cNvPr id="6"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D80A3E85-B014-442E-A404-25D17EE39D8D}" type="slidenum">
              <a:rPr lang="en-US" altLang="ko-KR"/>
              <a:pPr>
                <a:defRPr/>
              </a:pPr>
              <a:t>‹#›</a:t>
            </a:fld>
            <a:endParaRPr lang="en-US" altLang="ko-KR"/>
          </a:p>
        </p:txBody>
      </p:sp>
      <p:sp>
        <p:nvSpPr>
          <p:cNvPr id="6"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8DF0B21E-9161-430B-8887-E5E2D98A67A9}" type="slidenum">
              <a:rPr lang="en-US" altLang="ko-KR"/>
              <a:pPr>
                <a:defRPr/>
              </a:pPr>
              <a:t>‹#›</a:t>
            </a:fld>
            <a:endParaRPr lang="en-US" altLang="ko-KR"/>
          </a:p>
        </p:txBody>
      </p:sp>
      <p:sp>
        <p:nvSpPr>
          <p:cNvPr id="6"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5"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solidFill>
                  <a:srgbClr val="000000"/>
                </a:solidFill>
              </a:rPr>
              <a:t>Submission</a:t>
            </a:r>
          </a:p>
        </p:txBody>
      </p:sp>
      <p:sp>
        <p:nvSpPr>
          <p:cNvPr id="6"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Rectangle 12"/>
          <p:cNvSpPr>
            <a:spLocks noGrp="1" noChangeArrowheads="1"/>
          </p:cNvSpPr>
          <p:nvPr>
            <p:ph type="sldNum" sz="quarter" idx="10"/>
          </p:nvPr>
        </p:nvSpPr>
        <p:spPr/>
        <p:txBody>
          <a:bodyPr/>
          <a:lstStyle>
            <a:lvl1pPr>
              <a:defRPr/>
            </a:lvl1pPr>
          </a:lstStyle>
          <a:p>
            <a:pPr>
              <a:defRPr/>
            </a:pPr>
            <a:r>
              <a:rPr lang="en-US" altLang="ko-KR"/>
              <a:t>Slide </a:t>
            </a:r>
            <a:fld id="{297A6E78-C4BA-4331-B3EF-E0ABEDA50BD5}" type="slidenum">
              <a:rPr lang="en-US" altLang="ko-KR"/>
              <a:pPr>
                <a:defRPr/>
              </a:pPr>
              <a:t>‹#›</a:t>
            </a:fld>
            <a:endParaRPr lang="en-US" altLang="ko-KR"/>
          </a:p>
        </p:txBody>
      </p:sp>
      <p:sp>
        <p:nvSpPr>
          <p:cNvPr id="8" name="Rectangle 5"/>
          <p:cNvSpPr>
            <a:spLocks noGrp="1" noChangeArrowheads="1"/>
          </p:cNvSpPr>
          <p:nvPr>
            <p:ph type="ftr" sz="quarter" idx="11"/>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4495800" y="396875"/>
            <a:ext cx="396240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marL="342900" indent="-342900"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eaLnBrk="0" hangingPunct="0">
              <a:defRPr kumimoji="1" sz="1200">
                <a:solidFill>
                  <a:schemeClr val="tx1"/>
                </a:solidFill>
                <a:latin typeface="Times New Roman" pitchFamily="18" charset="0"/>
                <a:ea typeface="굴림" charset="-127"/>
              </a:defRPr>
            </a:lvl5pPr>
            <a:lvl6pPr eaLnBrk="0" fontAlgn="base" hangingPunct="0">
              <a:spcBef>
                <a:spcPct val="0"/>
              </a:spcBef>
              <a:spcAft>
                <a:spcPct val="0"/>
              </a:spcAft>
              <a:defRPr kumimoji="1" sz="1200">
                <a:solidFill>
                  <a:schemeClr val="tx1"/>
                </a:solidFill>
                <a:latin typeface="Times New Roman" pitchFamily="18" charset="0"/>
                <a:ea typeface="굴림" charset="-127"/>
              </a:defRPr>
            </a:lvl6pPr>
            <a:lvl7pPr eaLnBrk="0" fontAlgn="base" hangingPunct="0">
              <a:spcBef>
                <a:spcPct val="0"/>
              </a:spcBef>
              <a:spcAft>
                <a:spcPct val="0"/>
              </a:spcAft>
              <a:defRPr kumimoji="1" sz="1200">
                <a:solidFill>
                  <a:schemeClr val="tx1"/>
                </a:solidFill>
                <a:latin typeface="Times New Roman" pitchFamily="18" charset="0"/>
                <a:ea typeface="굴림" charset="-127"/>
              </a:defRPr>
            </a:lvl7pPr>
            <a:lvl8pPr eaLnBrk="0" fontAlgn="base" hangingPunct="0">
              <a:spcBef>
                <a:spcPct val="0"/>
              </a:spcBef>
              <a:spcAft>
                <a:spcPct val="0"/>
              </a:spcAft>
              <a:defRPr kumimoji="1" sz="1200">
                <a:solidFill>
                  <a:schemeClr val="tx1"/>
                </a:solidFill>
                <a:latin typeface="Times New Roman" pitchFamily="18" charset="0"/>
                <a:ea typeface="굴림" charset="-127"/>
              </a:defRPr>
            </a:lvl8pPr>
            <a:lvl9pPr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vl="4" algn="r" latinLnBrk="0">
              <a:defRPr/>
            </a:pPr>
            <a:r>
              <a:rPr kumimoji="0" lang="en-US" altLang="ko-KR" sz="1400" b="1" smtClean="0">
                <a:solidFill>
                  <a:srgbClr val="000000"/>
                </a:solidFill>
              </a:rPr>
              <a:t>doc.: IEEE 802.15-xxxxx</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6"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solidFill>
                  <a:srgbClr val="000000"/>
                </a:solidFill>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8" name="TextBox 7"/>
          <p:cNvSpPr txBox="1">
            <a:spLocks noChangeArrowheads="1"/>
          </p:cNvSpPr>
          <p:nvPr/>
        </p:nvSpPr>
        <p:spPr bwMode="auto">
          <a:xfrm>
            <a:off x="5791200" y="301625"/>
            <a:ext cx="3171825" cy="307975"/>
          </a:xfrm>
          <a:prstGeom prst="rect">
            <a:avLst/>
          </a:prstGeom>
          <a:solidFill>
            <a:schemeClr val="bg1"/>
          </a:solidFill>
          <a:ln>
            <a:noFill/>
          </a:ln>
          <a:extLst/>
        </p:spPr>
        <p:txBody>
          <a:bodyPr wrap="none">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eaLnBrk="1" latinLnBrk="0" hangingPunct="1">
              <a:defRPr/>
            </a:pPr>
            <a:r>
              <a:rPr kumimoji="0" lang="en-US" altLang="ko-KR" sz="1400" b="1" smtClean="0">
                <a:solidFill>
                  <a:srgbClr val="000000"/>
                </a:solidFill>
              </a:rPr>
              <a:t>doc. : IEEE 802.15-15-09-0549-00-0007</a:t>
            </a:r>
          </a:p>
        </p:txBody>
      </p:sp>
      <p:sp>
        <p:nvSpPr>
          <p:cNvPr id="9" name="TextBox 8"/>
          <p:cNvSpPr txBox="1">
            <a:spLocks noChangeArrowheads="1"/>
          </p:cNvSpPr>
          <p:nvPr/>
        </p:nvSpPr>
        <p:spPr bwMode="auto">
          <a:xfrm>
            <a:off x="5791200" y="301625"/>
            <a:ext cx="3141663" cy="304800"/>
          </a:xfrm>
          <a:prstGeom prst="rect">
            <a:avLst/>
          </a:prstGeom>
          <a:solidFill>
            <a:schemeClr val="bg1"/>
          </a:solidFill>
          <a:ln>
            <a:noFill/>
          </a:ln>
          <a:extLst/>
        </p:spPr>
        <p:txBody>
          <a:bodyPr wrap="none">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eaLnBrk="1" latinLnBrk="0" hangingPunct="1">
              <a:defRPr/>
            </a:pPr>
            <a:r>
              <a:rPr kumimoji="0" lang="en-US" altLang="ko-KR" sz="1400" b="1" smtClean="0">
                <a:solidFill>
                  <a:srgbClr val="000000"/>
                </a:solidFill>
              </a:rPr>
              <a:t>doc. : IEEE 802.15-1</a:t>
            </a:r>
            <a:r>
              <a:rPr kumimoji="0" lang="en-US" altLang="ko-KR" sz="1400" b="1" smtClean="0">
                <a:solidFill>
                  <a:srgbClr val="CC0000"/>
                </a:solidFill>
              </a:rPr>
              <a:t>5-09-0549-00-0007</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11"/>
          <p:cNvSpPr>
            <a:spLocks noGrp="1" noChangeArrowheads="1"/>
          </p:cNvSpPr>
          <p:nvPr>
            <p:ph type="sldNum" sz="quarter" idx="10"/>
          </p:nvPr>
        </p:nvSpPr>
        <p:spPr/>
        <p:txBody>
          <a:bodyPr/>
          <a:lstStyle>
            <a:lvl1pPr>
              <a:defRPr/>
            </a:lvl1pPr>
          </a:lstStyle>
          <a:p>
            <a:pPr>
              <a:defRPr/>
            </a:pPr>
            <a:r>
              <a:rPr lang="en-US" altLang="ko-KR"/>
              <a:t>Slide </a:t>
            </a:r>
            <a:fld id="{ABC0FF66-D499-4B9E-86EB-86803D4B44EE}" type="slidenum">
              <a:rPr lang="en-US" altLang="ko-KR"/>
              <a:pPr>
                <a:defRPr/>
              </a:pPr>
              <a:t>‹#›</a:t>
            </a:fld>
            <a:endParaRPr lang="en-US" altLang="ko-KR"/>
          </a:p>
        </p:txBody>
      </p:sp>
      <p:sp>
        <p:nvSpPr>
          <p:cNvPr id="11" name="Rectangle 4"/>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12" name="Rectangle 5"/>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C2ADD00B-B53D-4423-802A-DE12D9A84633}" type="slidenum">
              <a:rPr lang="en-US" altLang="ko-KR"/>
              <a:pPr>
                <a:defRPr/>
              </a:pPr>
              <a:t>‹#›</a:t>
            </a:fld>
            <a:endParaRPr lang="en-US" altLang="ko-KR"/>
          </a:p>
        </p:txBody>
      </p:sp>
      <p:sp>
        <p:nvSpPr>
          <p:cNvPr id="5" name="Rectangle 10"/>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6" name="Rectangle 11"/>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r>
              <a:rPr lang="en-US" altLang="ko-KR"/>
              <a:t>Slide </a:t>
            </a:r>
            <a:fld id="{E4BAE918-3E5A-4B07-8032-F66BBBCBEF0B}" type="slidenum">
              <a:rPr lang="en-US" altLang="ko-KR"/>
              <a:pPr>
                <a:defRPr/>
              </a:pPr>
              <a:t>‹#›</a:t>
            </a:fld>
            <a:endParaRPr lang="en-US" altLang="ko-KR"/>
          </a:p>
        </p:txBody>
      </p:sp>
      <p:sp>
        <p:nvSpPr>
          <p:cNvPr id="6" name="Rectangle 4"/>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7" name="Rectangle 5"/>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p:txBody>
          <a:bodyPr/>
          <a:lstStyle>
            <a:lvl1pPr>
              <a:defRPr/>
            </a:lvl1pPr>
          </a:lstStyle>
          <a:p>
            <a:pPr>
              <a:defRPr/>
            </a:pPr>
            <a:r>
              <a:rPr lang="en-US" altLang="ko-KR"/>
              <a:t>Slide </a:t>
            </a:r>
            <a:fld id="{5677DB29-EA51-4FA7-ACF8-4ACAF62544C4}" type="slidenum">
              <a:rPr lang="en-US" altLang="ko-KR"/>
              <a:pPr>
                <a:defRPr/>
              </a:pPr>
              <a:t>‹#›</a:t>
            </a:fld>
            <a:endParaRPr lang="en-US" altLang="ko-KR"/>
          </a:p>
        </p:txBody>
      </p:sp>
      <p:sp>
        <p:nvSpPr>
          <p:cNvPr id="8" name="Rectangle 4"/>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9" name="Rectangle 5"/>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D079EF0C-3B5F-4458-B778-82257741718E}" type="slidenum">
              <a:rPr lang="en-US" altLang="ko-KR"/>
              <a:pPr>
                <a:defRPr/>
              </a:pPr>
              <a:t>‹#›</a:t>
            </a:fld>
            <a:endParaRPr lang="en-US" altLang="ko-KR"/>
          </a:p>
        </p:txBody>
      </p:sp>
      <p:sp>
        <p:nvSpPr>
          <p:cNvPr id="5"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6"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p:txBody>
          <a:bodyPr/>
          <a:lstStyle>
            <a:lvl1pPr>
              <a:defRPr/>
            </a:lvl1pPr>
          </a:lstStyle>
          <a:p>
            <a:pPr>
              <a:defRPr/>
            </a:pPr>
            <a:r>
              <a:rPr lang="en-US" altLang="ko-KR"/>
              <a:t>Slide </a:t>
            </a:r>
            <a:fld id="{97028CAB-BEEE-47A0-A209-B2F38397E368}" type="slidenum">
              <a:rPr lang="en-US" altLang="ko-KR"/>
              <a:pPr>
                <a:defRPr/>
              </a:pPr>
              <a:t>‹#›</a:t>
            </a:fld>
            <a:endParaRPr lang="en-US" altLang="ko-KR"/>
          </a:p>
        </p:txBody>
      </p:sp>
      <p:sp>
        <p:nvSpPr>
          <p:cNvPr id="4" name="Rectangle 10"/>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5" name="Rectangle 5"/>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r>
              <a:rPr lang="en-US" altLang="ko-KR"/>
              <a:t>Slide </a:t>
            </a:r>
            <a:fld id="{526B1368-C662-438C-B42C-6B6454DECCF9}" type="slidenum">
              <a:rPr lang="en-US" altLang="ko-KR"/>
              <a:pPr>
                <a:defRPr/>
              </a:pPr>
              <a:t>‹#›</a:t>
            </a:fld>
            <a:endParaRPr lang="en-US" altLang="ko-KR"/>
          </a:p>
        </p:txBody>
      </p:sp>
      <p:sp>
        <p:nvSpPr>
          <p:cNvPr id="3" name="Rectangle 4"/>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4" name="Rectangle 5"/>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r>
              <a:rPr lang="en-US" altLang="ko-KR"/>
              <a:t>Slide </a:t>
            </a:r>
            <a:fld id="{E24AFC0D-2377-454E-96FD-292034666AD0}" type="slidenum">
              <a:rPr lang="en-US" altLang="ko-KR"/>
              <a:pPr>
                <a:defRPr/>
              </a:pPr>
              <a:t>‹#›</a:t>
            </a:fld>
            <a:endParaRPr lang="en-US" altLang="ko-KR"/>
          </a:p>
        </p:txBody>
      </p:sp>
      <p:sp>
        <p:nvSpPr>
          <p:cNvPr id="6" name="Rectangle 4"/>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7" name="Rectangle 5"/>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r>
              <a:rPr lang="en-US" altLang="ko-KR"/>
              <a:t>Slide </a:t>
            </a:r>
            <a:fld id="{F2E4BD81-E923-487D-BB88-9DCCC5CFE045}" type="slidenum">
              <a:rPr lang="en-US" altLang="ko-KR"/>
              <a:pPr>
                <a:defRPr/>
              </a:pPr>
              <a:t>‹#›</a:t>
            </a:fld>
            <a:endParaRPr lang="en-US" altLang="ko-KR"/>
          </a:p>
        </p:txBody>
      </p:sp>
      <p:sp>
        <p:nvSpPr>
          <p:cNvPr id="6" name="Rectangle 4"/>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7" name="Rectangle 5"/>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08175AA9-00E1-4351-9465-CA49151D48E6}" type="slidenum">
              <a:rPr lang="en-US" altLang="ko-KR"/>
              <a:pPr>
                <a:defRPr/>
              </a:pPr>
              <a:t>‹#›</a:t>
            </a:fld>
            <a:endParaRPr lang="en-US" altLang="ko-KR"/>
          </a:p>
        </p:txBody>
      </p:sp>
      <p:sp>
        <p:nvSpPr>
          <p:cNvPr id="5" name="Rectangle 10"/>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6" name="Rectangle 11"/>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3ACB4155-B06A-4F99-8BD9-A86C11890D95}" type="slidenum">
              <a:rPr lang="en-US" altLang="ko-KR"/>
              <a:pPr>
                <a:defRPr/>
              </a:pPr>
              <a:t>‹#›</a:t>
            </a:fld>
            <a:endParaRPr lang="en-US" altLang="ko-KR"/>
          </a:p>
        </p:txBody>
      </p:sp>
      <p:sp>
        <p:nvSpPr>
          <p:cNvPr id="5" name="Rectangle 10"/>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6" name="Rectangle 11"/>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en-US" altLang="ko-KR"/>
              <a:t>Jaesang Cha, Seoul National Univ. of Science&amp;Tech.</a:t>
            </a:r>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981BC8DA-3DDF-4C12-B701-8278B0D79111}" type="slidenum">
              <a:rPr lang="en-US" altLang="ko-KR"/>
              <a:pPr>
                <a:defRPr/>
              </a:pPr>
              <a:t>‹#›</a:t>
            </a:fld>
            <a:endParaRPr lang="en-US" altLang="ko-KR"/>
          </a:p>
        </p:txBody>
      </p:sp>
      <p:sp>
        <p:nvSpPr>
          <p:cNvPr id="6"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r>
              <a:rPr lang="en-US" altLang="ko-KR"/>
              <a:t>Slide </a:t>
            </a:r>
            <a:fld id="{3546FB87-C6E2-4FD9-8187-D19DC05455F2}" type="slidenum">
              <a:rPr lang="en-US" altLang="ko-KR"/>
              <a:pPr>
                <a:defRPr/>
              </a:pPr>
              <a:t>‹#›</a:t>
            </a:fld>
            <a:endParaRPr lang="en-US" altLang="ko-KR"/>
          </a:p>
        </p:txBody>
      </p:sp>
      <p:sp>
        <p:nvSpPr>
          <p:cNvPr id="6"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7"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r>
              <a:rPr lang="en-US" altLang="ko-KR"/>
              <a:t>Slide </a:t>
            </a:r>
            <a:fld id="{FE1BE5DC-A3D9-4421-BD15-B378756F0D78}" type="slidenum">
              <a:rPr lang="en-US" altLang="ko-KR"/>
              <a:pPr>
                <a:defRPr/>
              </a:pPr>
              <a:t>‹#›</a:t>
            </a:fld>
            <a:endParaRPr lang="en-US" altLang="ko-KR"/>
          </a:p>
        </p:txBody>
      </p:sp>
      <p:sp>
        <p:nvSpPr>
          <p:cNvPr id="8"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9"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p:txBody>
          <a:bodyPr/>
          <a:lstStyle>
            <a:lvl1pPr>
              <a:defRPr/>
            </a:lvl1pPr>
          </a:lstStyle>
          <a:p>
            <a:pPr>
              <a:defRPr/>
            </a:pPr>
            <a:r>
              <a:rPr lang="en-US" altLang="ko-KR"/>
              <a:t>Slide </a:t>
            </a:r>
            <a:fld id="{173B8E87-D48A-4DAC-A76E-ABED901B8A95}" type="slidenum">
              <a:rPr lang="en-US" altLang="ko-KR"/>
              <a:pPr>
                <a:defRPr/>
              </a:pPr>
              <a:t>‹#›</a:t>
            </a:fld>
            <a:endParaRPr lang="en-US" altLang="ko-KR"/>
          </a:p>
        </p:txBody>
      </p:sp>
      <p:sp>
        <p:nvSpPr>
          <p:cNvPr id="4"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5"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r>
              <a:rPr lang="en-US" altLang="ko-KR"/>
              <a:t>Slide </a:t>
            </a:r>
            <a:fld id="{0409B204-84FD-48DF-81F3-209FB5629A0F}" type="slidenum">
              <a:rPr lang="en-US" altLang="ko-KR"/>
              <a:pPr>
                <a:defRPr/>
              </a:pPr>
              <a:t>‹#›</a:t>
            </a:fld>
            <a:endParaRPr lang="en-US" altLang="ko-KR"/>
          </a:p>
        </p:txBody>
      </p:sp>
      <p:sp>
        <p:nvSpPr>
          <p:cNvPr id="3"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4"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r>
              <a:rPr lang="en-US" altLang="ko-KR"/>
              <a:t>Slide </a:t>
            </a:r>
            <a:fld id="{1AAFD894-3509-438D-971D-00851BF113F6}" type="slidenum">
              <a:rPr lang="en-US" altLang="ko-KR"/>
              <a:pPr>
                <a:defRPr/>
              </a:pPr>
              <a:t>‹#›</a:t>
            </a:fld>
            <a:endParaRPr lang="en-US" altLang="ko-KR"/>
          </a:p>
        </p:txBody>
      </p:sp>
      <p:sp>
        <p:nvSpPr>
          <p:cNvPr id="6"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7"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r>
              <a:rPr lang="en-US" altLang="ko-KR"/>
              <a:t>Slide </a:t>
            </a:r>
            <a:fld id="{71B37591-78F3-4E91-AD11-05A465275007}" type="slidenum">
              <a:rPr lang="en-US" altLang="ko-KR"/>
              <a:pPr>
                <a:defRPr/>
              </a:pPr>
              <a:t>‹#›</a:t>
            </a:fld>
            <a:endParaRPr lang="en-US" altLang="ko-KR"/>
          </a:p>
        </p:txBody>
      </p:sp>
      <p:sp>
        <p:nvSpPr>
          <p:cNvPr id="6"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7"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29" name="Rectangle 5"/>
          <p:cNvSpPr>
            <a:spLocks noGrp="1" noChangeArrowheads="1"/>
          </p:cNvSpPr>
          <p:nvPr>
            <p:ph type="ftr" sz="quarter" idx="3"/>
          </p:nvPr>
        </p:nvSpPr>
        <p:spPr bwMode="auto">
          <a:xfrm>
            <a:off x="5105400" y="6477000"/>
            <a:ext cx="3505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latinLnBrk="0" hangingPunct="0">
              <a:defRPr kumimoji="0">
                <a:ea typeface="굴림" charset="-127"/>
              </a:defRPr>
            </a:lvl1pPr>
          </a:lstStyle>
          <a:p>
            <a:pPr>
              <a:defRPr/>
            </a:pPr>
            <a:r>
              <a:rPr lang="en-US" altLang="ko-KR"/>
              <a:t>Jaesang Cha, Seoul National Univ. of Science&amp;Tech</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ea typeface="굴림" pitchFamily="50" charset="-127"/>
              </a:defRPr>
            </a:lvl1pPr>
          </a:lstStyle>
          <a:p>
            <a:pPr>
              <a:defRPr/>
            </a:pPr>
            <a:r>
              <a:rPr lang="en-US" altLang="ko-KR"/>
              <a:t>Slide </a:t>
            </a:r>
            <a:fld id="{4E4FA928-9E26-4F86-946C-2B3B31589A58}" type="slidenum">
              <a:rPr lang="en-US" altLang="ko-KR"/>
              <a:pPr>
                <a:defRPr/>
              </a:pPr>
              <a:t>‹#›</a:t>
            </a:fld>
            <a:endParaRPr lang="en-US" altLang="ko-KR"/>
          </a:p>
        </p:txBody>
      </p:sp>
      <p:sp>
        <p:nvSpPr>
          <p:cNvPr id="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1032"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8" name="Rectangle 7"/>
          <p:cNvSpPr>
            <a:spLocks noChangeArrowheads="1"/>
          </p:cNvSpPr>
          <p:nvPr userDrawn="1"/>
        </p:nvSpPr>
        <p:spPr bwMode="auto">
          <a:xfrm>
            <a:off x="3657600" y="394156"/>
            <a:ext cx="48006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802.15-15-0410-01-007a</a:t>
            </a:r>
            <a:endParaRPr lang="en-US" altLang="en-US" sz="1400" b="1" dirty="0"/>
          </a:p>
        </p:txBody>
      </p:sp>
    </p:spTree>
  </p:cSld>
  <p:clrMap bg1="lt1" tx1="dk1" bg2="lt2" tx2="dk2" accent1="accent1" accent2="accent2" accent3="accent3" accent4="accent4" accent5="accent5" accent6="accent6" hlink="hlink" folHlink="folHlink"/>
  <p:sldLayoutIdLst>
    <p:sldLayoutId id="2147484993" r:id="rId1"/>
    <p:sldLayoutId id="2147484994" r:id="rId2"/>
    <p:sldLayoutId id="2147484995" r:id="rId3"/>
    <p:sldLayoutId id="2147484996" r:id="rId4"/>
    <p:sldLayoutId id="2147484997" r:id="rId5"/>
    <p:sldLayoutId id="2147484998" r:id="rId6"/>
    <p:sldLayoutId id="2147484999" r:id="rId7"/>
    <p:sldLayoutId id="2147485000" r:id="rId8"/>
    <p:sldLayoutId id="2147485001" r:id="rId9"/>
    <p:sldLayoutId id="2147485002" r:id="rId10"/>
    <p:sldLayoutId id="2147485003" r:id="rId11"/>
    <p:sldLayoutId id="2147485004" r:id="rId12"/>
  </p:sldLayoutIdLst>
  <p:hf hd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latinLnBrk="0" hangingPunct="0">
              <a:defRPr kumimoji="0">
                <a:solidFill>
                  <a:srgbClr val="000000"/>
                </a:solidFill>
                <a:ea typeface="+mn-ea"/>
              </a:defRPr>
            </a:lvl1pPr>
          </a:lstStyle>
          <a:p>
            <a:pPr>
              <a:defRPr/>
            </a:pPr>
            <a:r>
              <a:rPr lang="en-US"/>
              <a:t>Yeong Min Jang, Kookmin University</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solidFill>
                  <a:srgbClr val="000000"/>
                </a:solidFill>
                <a:ea typeface="굴림" pitchFamily="50" charset="-127"/>
              </a:defRPr>
            </a:lvl1pPr>
          </a:lstStyle>
          <a:p>
            <a:pPr>
              <a:defRPr/>
            </a:pPr>
            <a:r>
              <a:rPr lang="en-US" altLang="ko-KR"/>
              <a:t>Slide </a:t>
            </a:r>
            <a:fld id="{08279B14-8EB8-4C6E-AE1F-3A930F32462E}" type="slidenum">
              <a:rPr lang="en-US" altLang="ko-KR"/>
              <a:pPr>
                <a:defRPr/>
              </a:pPr>
              <a:t>‹#›</a:t>
            </a:fld>
            <a:endParaRPr lang="en-US" altLang="ko-KR"/>
          </a:p>
        </p:txBody>
      </p:sp>
      <p:sp>
        <p:nvSpPr>
          <p:cNvPr id="2054"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2056"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5005" r:id="rId1"/>
    <p:sldLayoutId id="2147485006" r:id="rId2"/>
    <p:sldLayoutId id="2147485007" r:id="rId3"/>
    <p:sldLayoutId id="2147485008" r:id="rId4"/>
    <p:sldLayoutId id="2147485009" r:id="rId5"/>
    <p:sldLayoutId id="2147485010" r:id="rId6"/>
    <p:sldLayoutId id="2147485011" r:id="rId7"/>
    <p:sldLayoutId id="2147485012" r:id="rId8"/>
    <p:sldLayoutId id="2147485013" r:id="rId9"/>
    <p:sldLayoutId id="2147485014" r:id="rId10"/>
    <p:sldLayoutId id="2147485015" r:id="rId11"/>
    <p:sldLayoutId id="2147485016" r:id="rId12"/>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solidFill>
                  <a:srgbClr val="000000"/>
                </a:solidFill>
                <a:ea typeface="굴림" pitchFamily="50" charset="-127"/>
              </a:defRPr>
            </a:lvl1pPr>
          </a:lstStyle>
          <a:p>
            <a:pPr>
              <a:defRPr/>
            </a:pPr>
            <a:r>
              <a:rPr lang="en-US" altLang="ko-KR"/>
              <a:t>Slide </a:t>
            </a:r>
            <a:fld id="{FA5BDBE7-EF43-46F2-A511-106F256024BA}" type="slidenum">
              <a:rPr lang="en-US" altLang="ko-KR"/>
              <a:pPr>
                <a:defRPr/>
              </a:pPr>
              <a:t>‹#›</a:t>
            </a:fld>
            <a:endParaRPr lang="en-US" altLang="ko-KR"/>
          </a:p>
        </p:txBody>
      </p:sp>
      <p:sp>
        <p:nvSpPr>
          <p:cNvPr id="3077"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3079"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9" name="Rectangle 5"/>
          <p:cNvSpPr>
            <a:spLocks noGrp="1" noChangeArrowheads="1"/>
          </p:cNvSpPr>
          <p:nvPr>
            <p:ph type="ftr" sz="quarter" idx="3"/>
          </p:nvPr>
        </p:nvSpPr>
        <p:spPr>
          <a:xfrm>
            <a:off x="5181600" y="6475413"/>
            <a:ext cx="3429000" cy="369887"/>
          </a:xfrm>
          <a:prstGeom prst="rect">
            <a:avLst/>
          </a:prstGeom>
        </p:spPr>
        <p:txBody>
          <a:bodyPr/>
          <a:lstStyle>
            <a:lvl1pPr>
              <a:defRPr>
                <a:solidFill>
                  <a:srgbClr val="000000"/>
                </a:solidFill>
                <a:ea typeface="굴림" charset="-127"/>
              </a:defRPr>
            </a:lvl1pPr>
          </a:lstStyle>
          <a:p>
            <a:pPr>
              <a:defRPr/>
            </a:pPr>
            <a:r>
              <a:rPr lang="en-US" altLang="ko-KR"/>
              <a:t>Jaesang Cha, Seoul National Univ. of Science&amp;Tech.</a:t>
            </a:r>
          </a:p>
        </p:txBody>
      </p:sp>
    </p:spTree>
  </p:cSld>
  <p:clrMap bg1="lt1" tx1="dk1" bg2="lt2" tx2="dk2" accent1="accent1" accent2="accent2" accent3="accent3" accent4="accent4" accent5="accent5" accent6="accent6" hlink="hlink" folHlink="folHlink"/>
  <p:sldLayoutIdLst>
    <p:sldLayoutId id="2147485017" r:id="rId1"/>
    <p:sldLayoutId id="2147485018" r:id="rId2"/>
    <p:sldLayoutId id="2147485019" r:id="rId3"/>
    <p:sldLayoutId id="2147485020" r:id="rId4"/>
    <p:sldLayoutId id="2147485021" r:id="rId5"/>
    <p:sldLayoutId id="2147485022" r:id="rId6"/>
    <p:sldLayoutId id="2147485023" r:id="rId7"/>
    <p:sldLayoutId id="2147485024" r:id="rId8"/>
    <p:sldLayoutId id="2147485025" r:id="rId9"/>
    <p:sldLayoutId id="2147485026" r:id="rId10"/>
    <p:sldLayoutId id="2147485027" r:id="rId11"/>
    <p:sldLayoutId id="2147485028" r:id="rId12"/>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3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1.xml"/><Relationship Id="rId5" Type="http://schemas.openxmlformats.org/officeDocument/2006/relationships/hyperlink" Target="http://ieee802.org/15/par.html" TargetMode="Externa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1.xml"/><Relationship Id="rId4" Type="http://schemas.openxmlformats.org/officeDocument/2006/relationships/hyperlink" Target="http://ieee802.org/15/par.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1.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3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152400" y="838200"/>
            <a:ext cx="8839200" cy="57554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a:p>
          <a:p>
            <a:r>
              <a:rPr lang="en-US" altLang="en-US" sz="1600" b="1" dirty="0"/>
              <a:t>Submission </a:t>
            </a:r>
            <a:r>
              <a:rPr lang="en-US" altLang="en-US" sz="1600" b="1" dirty="0" smtClean="0"/>
              <a:t>Title:</a:t>
            </a:r>
            <a:r>
              <a:rPr lang="en-US" altLang="en-US" sz="1600" dirty="0"/>
              <a:t> </a:t>
            </a:r>
            <a:r>
              <a:rPr kumimoji="0" lang="en-US" altLang="en-US" sz="1600" kern="0" spc="-100" dirty="0" smtClean="0"/>
              <a:t>H</a:t>
            </a:r>
            <a:r>
              <a:rPr kumimoji="0" lang="en-US" altLang="ko-KR" sz="1600" kern="0" spc="-100" dirty="0" smtClean="0"/>
              <a:t>ome-page document for LED-ID : LED-ID </a:t>
            </a:r>
            <a:r>
              <a:rPr kumimoji="0" lang="en-US" altLang="ko-KR" sz="1600" kern="0" spc="-100" dirty="0"/>
              <a:t>Related Technical Features </a:t>
            </a:r>
            <a:r>
              <a:rPr kumimoji="0" lang="en-US" altLang="ko-KR" sz="1600" kern="0" spc="-100" dirty="0" smtClean="0"/>
              <a:t>and Applications</a:t>
            </a:r>
          </a:p>
          <a:p>
            <a:endParaRPr lang="en-US" altLang="en-US" sz="1600" spc="-100" dirty="0"/>
          </a:p>
          <a:p>
            <a:r>
              <a:rPr lang="en-US" altLang="en-US" sz="1600" b="1" dirty="0"/>
              <a:t>Date Submitted: </a:t>
            </a:r>
            <a:r>
              <a:rPr lang="en-US" altLang="en-US" sz="1600" dirty="0" smtClean="0"/>
              <a:t>May. 13, 2015</a:t>
            </a:r>
            <a:r>
              <a:rPr lang="en-US" altLang="en-US" sz="1600" dirty="0"/>
              <a:t>	</a:t>
            </a:r>
          </a:p>
          <a:p>
            <a:r>
              <a:rPr lang="en-US" altLang="en-US" sz="1600" b="1" dirty="0"/>
              <a:t>Source:</a:t>
            </a:r>
            <a:r>
              <a:rPr lang="en-US" altLang="en-US" sz="1600" dirty="0"/>
              <a:t> </a:t>
            </a:r>
            <a:r>
              <a:rPr lang="en-US" altLang="en-US" sz="1600" dirty="0" err="1" smtClean="0"/>
              <a:t>Jaesang</a:t>
            </a:r>
            <a:r>
              <a:rPr lang="en-US" altLang="en-US" sz="1600" dirty="0" smtClean="0"/>
              <a:t> Cha</a:t>
            </a:r>
            <a:r>
              <a:rPr lang="en-US" altLang="en-US" sz="1600" baseline="30000" dirty="0"/>
              <a:t>*</a:t>
            </a:r>
            <a:r>
              <a:rPr lang="en-US" altLang="en-US" sz="1600" dirty="0" smtClean="0"/>
              <a:t>, Min-Woo Lee</a:t>
            </a:r>
            <a:r>
              <a:rPr lang="en-US" altLang="en-US" sz="1600" baseline="30000" dirty="0" smtClean="0"/>
              <a:t>*</a:t>
            </a:r>
            <a:r>
              <a:rPr lang="en-US" altLang="en-US" sz="1600" baseline="30000" dirty="0"/>
              <a:t>*</a:t>
            </a:r>
            <a:r>
              <a:rPr lang="en-US" altLang="en-US" sz="1600" dirty="0" smtClean="0"/>
              <a:t>, </a:t>
            </a:r>
            <a:r>
              <a:rPr lang="en-US" altLang="en-US" sz="1600" dirty="0" err="1" smtClean="0"/>
              <a:t>JongHyeok</a:t>
            </a:r>
            <a:r>
              <a:rPr lang="en-US" altLang="en-US" sz="1600" dirty="0" smtClean="0"/>
              <a:t> Lee</a:t>
            </a:r>
            <a:r>
              <a:rPr lang="en-US" altLang="en-US" sz="1600" baseline="30000" dirty="0"/>
              <a:t>*</a:t>
            </a:r>
            <a:r>
              <a:rPr lang="en-US" altLang="en-US" sz="1600" baseline="30000" dirty="0" smtClean="0"/>
              <a:t>*</a:t>
            </a:r>
            <a:r>
              <a:rPr lang="en-US" altLang="en-US" sz="1600" dirty="0" smtClean="0"/>
              <a:t>, </a:t>
            </a:r>
            <a:r>
              <a:rPr lang="en-US" altLang="en-US" sz="1600" dirty="0" err="1" smtClean="0"/>
              <a:t>Hyung</a:t>
            </a:r>
            <a:r>
              <a:rPr lang="en-US" altLang="en-US" sz="1600" dirty="0" smtClean="0"/>
              <a:t>-O Kim</a:t>
            </a:r>
            <a:r>
              <a:rPr lang="en-US" altLang="en-US" sz="1600" baseline="30000" dirty="0"/>
              <a:t>*</a:t>
            </a:r>
            <a:r>
              <a:rPr lang="en-US" altLang="en-US" sz="1600" baseline="30000" dirty="0" smtClean="0"/>
              <a:t>*</a:t>
            </a:r>
            <a:r>
              <a:rPr lang="en-US" altLang="en-US" sz="1600" dirty="0" smtClean="0"/>
              <a:t>, </a:t>
            </a:r>
            <a:r>
              <a:rPr lang="en-US" altLang="en-US" sz="1600" dirty="0"/>
              <a:t>Soo-Young </a:t>
            </a:r>
            <a:r>
              <a:rPr lang="en-US" altLang="en-US" sz="1600" dirty="0" smtClean="0"/>
              <a:t>Chang</a:t>
            </a:r>
            <a:r>
              <a:rPr lang="en-US" altLang="en-US" sz="1600" baseline="30000" dirty="0"/>
              <a:t>*</a:t>
            </a:r>
            <a:r>
              <a:rPr lang="en-US" altLang="en-US" sz="1600" baseline="30000" dirty="0" smtClean="0"/>
              <a:t>**</a:t>
            </a:r>
            <a:r>
              <a:rPr lang="en-US" altLang="en-US" sz="1600" dirty="0" smtClean="0"/>
              <a:t> </a:t>
            </a:r>
          </a:p>
          <a:p>
            <a:r>
              <a:rPr lang="en-US" altLang="en-US" sz="1600" dirty="0" smtClean="0"/>
              <a:t>  Company: </a:t>
            </a:r>
            <a:r>
              <a:rPr lang="en-US" altLang="ko-KR" sz="1600" dirty="0"/>
              <a:t>Seoul National University of Science &amp; Technology</a:t>
            </a:r>
            <a:r>
              <a:rPr lang="en-US" altLang="en-US" sz="1600" baseline="30000" dirty="0"/>
              <a:t>*</a:t>
            </a:r>
            <a:endParaRPr lang="en-US" altLang="en-US" sz="1600" dirty="0" smtClean="0"/>
          </a:p>
          <a:p>
            <a:r>
              <a:rPr lang="en-US" altLang="ko-KR" sz="1600" dirty="0"/>
              <a:t> </a:t>
            </a:r>
            <a:r>
              <a:rPr lang="en-US" altLang="ko-KR" sz="1600" dirty="0" smtClean="0"/>
              <a:t>                   </a:t>
            </a:r>
            <a:r>
              <a:rPr lang="en-US" altLang="ko-KR" sz="1600" spc="-100" dirty="0" smtClean="0"/>
              <a:t>Graduate </a:t>
            </a:r>
            <a:r>
              <a:rPr lang="en-US" altLang="ko-KR" sz="1600" spc="-100" dirty="0"/>
              <a:t>School of NID Fusion Technology, </a:t>
            </a:r>
            <a:r>
              <a:rPr lang="en-US" sz="1600" spc="-100" dirty="0" smtClean="0"/>
              <a:t>Seoul National University of Science &amp; Technology</a:t>
            </a:r>
            <a:r>
              <a:rPr lang="en-US" altLang="en-US" sz="1600" spc="-100" baseline="30000" dirty="0" smtClean="0"/>
              <a:t>**</a:t>
            </a:r>
          </a:p>
          <a:p>
            <a:r>
              <a:rPr lang="en-US" sz="1600" dirty="0" smtClean="0"/>
              <a:t>                    CSUS</a:t>
            </a:r>
            <a:r>
              <a:rPr lang="en-US" altLang="en-US" sz="1600" baseline="30000" dirty="0" smtClean="0"/>
              <a:t>***</a:t>
            </a:r>
            <a:endParaRPr lang="en-US" altLang="en-US" sz="1600" dirty="0"/>
          </a:p>
          <a:p>
            <a:r>
              <a:rPr lang="en-US" altLang="en-US" sz="1600" dirty="0" smtClean="0"/>
              <a:t>  Address:</a:t>
            </a:r>
            <a:endParaRPr lang="en-US" altLang="en-US" sz="1600" dirty="0"/>
          </a:p>
          <a:p>
            <a:r>
              <a:rPr lang="en-US" altLang="en-US" sz="1600" dirty="0" smtClean="0"/>
              <a:t>  Voice:	   FAX:	 E-Mail:  </a:t>
            </a:r>
            <a:r>
              <a:rPr lang="en-US" sz="1600" dirty="0" smtClean="0"/>
              <a:t>chajs@seoultech.ac.kr</a:t>
            </a:r>
            <a:r>
              <a:rPr lang="en-US" altLang="en-US" sz="1600" dirty="0" smtClean="0"/>
              <a:t>   </a:t>
            </a:r>
            <a:endParaRPr lang="en-US" altLang="en-US" sz="1600" dirty="0"/>
          </a:p>
          <a:p>
            <a:pPr>
              <a:spcBef>
                <a:spcPts val="600"/>
              </a:spcBef>
              <a:spcAft>
                <a:spcPts val="600"/>
              </a:spcAft>
            </a:pPr>
            <a:r>
              <a:rPr lang="en-US" altLang="en-US" sz="1600" b="1" dirty="0"/>
              <a:t>Re</a:t>
            </a:r>
            <a:r>
              <a:rPr lang="en-US" altLang="en-US" sz="1600" b="1" dirty="0" smtClean="0"/>
              <a:t>:</a:t>
            </a:r>
            <a:endParaRPr lang="en-US" altLang="en-US" sz="1600" dirty="0"/>
          </a:p>
          <a:p>
            <a:pPr>
              <a:spcBef>
                <a:spcPts val="600"/>
              </a:spcBef>
              <a:spcAft>
                <a:spcPts val="600"/>
              </a:spcAft>
            </a:pPr>
            <a:r>
              <a:rPr lang="en-US" altLang="en-US" sz="1600" b="1" dirty="0" smtClean="0"/>
              <a:t>Abstract</a:t>
            </a:r>
            <a:r>
              <a:rPr lang="en-US" altLang="en-US" sz="1600" b="1" dirty="0"/>
              <a:t>:</a:t>
            </a:r>
            <a:r>
              <a:rPr lang="en-US" altLang="en-US" sz="1600" dirty="0"/>
              <a:t>	</a:t>
            </a:r>
            <a:r>
              <a:rPr lang="en-US" altLang="en-US" sz="1600" dirty="0" smtClean="0"/>
              <a:t>This document is prepared to provide information for TG 15.7r1 </a:t>
            </a:r>
            <a:r>
              <a:rPr kumimoji="0" lang="en-US" altLang="en-US" sz="1600" kern="0" dirty="0" smtClean="0"/>
              <a:t>h</a:t>
            </a:r>
            <a:r>
              <a:rPr kumimoji="0" lang="en-US" altLang="ko-KR" sz="1600" kern="0" dirty="0" smtClean="0"/>
              <a:t>ome </a:t>
            </a:r>
            <a:r>
              <a:rPr kumimoji="0" lang="en-US" altLang="ko-KR" sz="1600" kern="0" dirty="0"/>
              <a:t>page contents </a:t>
            </a:r>
            <a:r>
              <a:rPr kumimoji="0" lang="en-US" altLang="ko-KR" sz="1600" kern="0" dirty="0" smtClean="0"/>
              <a:t>regarding LED-ID.</a:t>
            </a:r>
            <a:endParaRPr kumimoji="0" lang="en-US" altLang="ko-KR" sz="1600" kern="0" dirty="0"/>
          </a:p>
          <a:p>
            <a:pPr>
              <a:spcBef>
                <a:spcPts val="600"/>
              </a:spcBef>
              <a:spcAft>
                <a:spcPts val="600"/>
              </a:spcAft>
            </a:pPr>
            <a:r>
              <a:rPr lang="en-US" altLang="en-US" sz="1600" b="1" dirty="0" smtClean="0"/>
              <a:t>Purpose</a:t>
            </a:r>
            <a:r>
              <a:rPr lang="en-US" altLang="en-US" sz="1600" b="1" dirty="0"/>
              <a:t>:</a:t>
            </a:r>
            <a:r>
              <a:rPr lang="en-US" altLang="en-US" sz="1600" dirty="0"/>
              <a:t>	</a:t>
            </a:r>
            <a:r>
              <a:rPr lang="en-US" altLang="en-US" sz="1600" dirty="0" smtClean="0"/>
              <a:t> To provide conceptual information on LED-ID to TG 15.7r1 home page.</a:t>
            </a:r>
          </a:p>
          <a:p>
            <a:r>
              <a:rPr lang="en-US" altLang="en-US" sz="1600" b="1" dirty="0" smtClean="0">
                <a:solidFill>
                  <a:schemeClr val="tx2"/>
                </a:solidFill>
              </a:rPr>
              <a:t>Notice:</a:t>
            </a:r>
            <a:r>
              <a:rPr lang="en-US" altLang="en-US" sz="1600" dirty="0" smtClean="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smtClean="0">
                <a:solidFill>
                  <a:schemeClr val="tx2"/>
                </a:solidFill>
              </a:rPr>
              <a:t>Release</a:t>
            </a:r>
            <a:r>
              <a:rPr lang="en-US" altLang="en-US" sz="1600" b="1" dirty="0">
                <a:solidFill>
                  <a:schemeClr val="tx2"/>
                </a:solidFill>
              </a:rPr>
              <a:t>:</a:t>
            </a:r>
            <a:r>
              <a:rPr lang="en-US" altLang="en-US" sz="1600" dirty="0">
                <a:solidFill>
                  <a:schemeClr val="tx2"/>
                </a:solidFill>
              </a:rPr>
              <a:t>	The contributor acknowledges and accepts that this contribution becomes the property of IEEE and may be made publicly available by P802.15.	</a:t>
            </a:r>
          </a:p>
        </p:txBody>
      </p:sp>
      <p:sp>
        <p:nvSpPr>
          <p:cNvPr id="7" name="Rectangle 4"/>
          <p:cNvSpPr>
            <a:spLocks noGrp="1" noChangeArrowheads="1"/>
          </p:cNvSpPr>
          <p:nvPr>
            <p:ph type="dt" sz="quarter" idx="12"/>
          </p:nvPr>
        </p:nvSpPr>
        <p:spPr bwMode="auto">
          <a:xfrm>
            <a:off x="5334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May.</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sp>
        <p:nvSpPr>
          <p:cNvPr id="8" name="Slide Number Placeholder 3"/>
          <p:cNvSpPr txBox="1">
            <a:spLocks noGrp="1"/>
          </p:cNvSpPr>
          <p:nvPr/>
        </p:nvSpPr>
        <p:spPr bwMode="auto">
          <a:xfrm>
            <a:off x="4344988" y="6475413"/>
            <a:ext cx="530225" cy="182562"/>
          </a:xfrm>
          <a:prstGeom prst="rect">
            <a:avLst/>
          </a:prstGeom>
          <a:noFill/>
          <a:ln w="9525">
            <a:noFill/>
            <a:miter lim="800000"/>
            <a:headEnd/>
            <a:tailEnd/>
          </a:ln>
        </p:spPr>
        <p:txBody>
          <a:bodyPr wrap="none" lIns="0" tIns="0" rIns="0" bIns="0">
            <a:spAutoFit/>
          </a:bodyPr>
          <a:lstStyle/>
          <a:p>
            <a:pPr algn="ctr" eaLnBrk="0" latinLnBrk="0" hangingPunct="0"/>
            <a:r>
              <a:rPr kumimoji="0" lang="en-US" altLang="ko-KR" dirty="0"/>
              <a:t>Slide </a:t>
            </a:r>
            <a:fld id="{C5FD28F7-B74E-4AD4-AD32-070BAA0369B9}" type="slidenum">
              <a:rPr kumimoji="0" lang="en-US" altLang="ko-KR"/>
              <a:pPr algn="ctr" eaLnBrk="0" latinLnBrk="0" hangingPunct="0"/>
              <a:t>1</a:t>
            </a:fld>
            <a:endParaRPr kumimoji="0" lang="en-US" altLang="ko-KR" dirty="0"/>
          </a:p>
        </p:txBody>
      </p:sp>
      <p:sp>
        <p:nvSpPr>
          <p:cNvPr id="9" name="Rectangle 5"/>
          <p:cNvSpPr txBox="1">
            <a:spLocks noChangeArrowheads="1"/>
          </p:cNvSpPr>
          <p:nvPr/>
        </p:nvSpPr>
        <p:spPr bwMode="auto">
          <a:xfrm>
            <a:off x="5186363" y="6426200"/>
            <a:ext cx="3538537" cy="27699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1" hangingPunct="1">
              <a:lnSpc>
                <a:spcPct val="100000"/>
              </a:lnSpc>
              <a:spcBef>
                <a:spcPct val="0"/>
              </a:spcBef>
              <a:spcAft>
                <a:spcPct val="0"/>
              </a:spcAft>
              <a:buClrTx/>
              <a:buSzTx/>
              <a:buFontTx/>
              <a:buNone/>
              <a:tabLst/>
              <a:defRPr/>
            </a:pPr>
            <a:r>
              <a:rPr kumimoji="1" lang="en-US" altLang="ko-KR" sz="1200" b="0" i="0" u="none" strike="noStrike" kern="1200" cap="none" spc="0" normalizeH="0" baseline="0" noProof="0" smtClean="0">
                <a:ln>
                  <a:noFill/>
                </a:ln>
                <a:solidFill>
                  <a:srgbClr val="000000"/>
                </a:solidFill>
                <a:effectLst/>
                <a:uLnTx/>
                <a:uFillTx/>
                <a:latin typeface="Times New Roman" pitchFamily="18" charset="0"/>
                <a:ea typeface="굴림" charset="-127"/>
                <a:cs typeface="+mn-cs"/>
              </a:rPr>
              <a:t>Jaesang Cha, Seoul National Univ. of Science &amp; Tech.</a:t>
            </a:r>
            <a:endParaRPr kumimoji="1" lang="en-US" altLang="ko-KR" sz="1200" b="0" i="0" u="none" strike="noStrike" kern="1200" cap="none" spc="0" normalizeH="0" baseline="0" noProof="0" dirty="0" smtClean="0">
              <a:ln>
                <a:noFill/>
              </a:ln>
              <a:solidFill>
                <a:srgbClr val="000000"/>
              </a:solidFill>
              <a:effectLst/>
              <a:uLnTx/>
              <a:uFillTx/>
              <a:latin typeface="Times New Roman" pitchFamily="18" charset="0"/>
              <a:ea typeface="굴림" charset="-127"/>
              <a:cs typeface="+mn-cs"/>
            </a:endParaRPr>
          </a:p>
        </p:txBody>
      </p:sp>
      <p:sp>
        <p:nvSpPr>
          <p:cNvPr id="10" name="Rectangle 7"/>
          <p:cNvSpPr>
            <a:spLocks noChangeArrowheads="1"/>
          </p:cNvSpPr>
          <p:nvPr/>
        </p:nvSpPr>
        <p:spPr bwMode="auto">
          <a:xfrm>
            <a:off x="3657600" y="394156"/>
            <a:ext cx="48006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802.15-15-0410-01-007a</a:t>
            </a:r>
            <a:endParaRPr lang="en-US" altLang="en-US" sz="1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xfrm>
            <a:off x="4393695" y="6475413"/>
            <a:ext cx="432811" cy="184666"/>
          </a:xfrm>
          <a:noFill/>
        </p:spPr>
        <p:txBody>
          <a:bodyPr/>
          <a:lstStyle/>
          <a:p>
            <a:r>
              <a:rPr lang="en-US" altLang="ko-KR" smtClean="0">
                <a:solidFill>
                  <a:schemeClr val="tx1"/>
                </a:solidFill>
                <a:ea typeface="굴림" charset="-127"/>
              </a:rPr>
              <a:t>Slide </a:t>
            </a:r>
            <a:fld id="{89037521-A390-4D0B-B7EE-C4693E9B917F}" type="slidenum">
              <a:rPr lang="en-US" altLang="ko-KR" smtClean="0">
                <a:solidFill>
                  <a:schemeClr val="tx1"/>
                </a:solidFill>
                <a:ea typeface="굴림" charset="-127"/>
              </a:rPr>
              <a:pPr/>
              <a:t>10</a:t>
            </a:fld>
            <a:endParaRPr lang="en-US" altLang="ko-KR" smtClean="0">
              <a:solidFill>
                <a:schemeClr val="tx1"/>
              </a:solidFill>
              <a:ea typeface="굴림" charset="-127"/>
            </a:endParaRPr>
          </a:p>
        </p:txBody>
      </p:sp>
      <p:sp>
        <p:nvSpPr>
          <p:cNvPr id="45059" name="Rectangle 2"/>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0" name="Rectangle 4"/>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1" name="Rectangle 6"/>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5" name="Rectangle 5"/>
          <p:cNvSpPr>
            <a:spLocks noGrp="1" noChangeArrowheads="1"/>
          </p:cNvSpPr>
          <p:nvPr>
            <p:ph type="ftr" sz="quarter" idx="12"/>
          </p:nvPr>
        </p:nvSpPr>
        <p:spPr bwMode="auto">
          <a:xfrm>
            <a:off x="5186363" y="6426200"/>
            <a:ext cx="3538537" cy="184150"/>
          </a:xfrm>
          <a:noFill/>
          <a:ln>
            <a:miter lim="800000"/>
            <a:headEnd/>
            <a:tailEnd/>
          </a:ln>
        </p:spPr>
        <p:txBody>
          <a:bodyPr vert="horz" wrap="square" lIns="91440" tIns="45720" rIns="91440" bIns="45720" numCol="1" anchor="t" anchorCtr="0" compatLnSpc="1">
            <a:prstTxWarp prst="textNoShape">
              <a:avLst/>
            </a:prstTxWarp>
          </a:bodyPr>
          <a:lstStyle/>
          <a:p>
            <a:r>
              <a:rPr lang="en-US" altLang="ko-KR" smtClean="0">
                <a:solidFill>
                  <a:schemeClr val="tx1"/>
                </a:solidFill>
              </a:rPr>
              <a:t>Jaesang Cha, Seoul National Univ. of Science&amp;Tech.</a:t>
            </a:r>
          </a:p>
        </p:txBody>
      </p:sp>
      <p:sp>
        <p:nvSpPr>
          <p:cNvPr id="32" name="직사각형 11"/>
          <p:cNvSpPr>
            <a:spLocks noChangeArrowheads="1"/>
          </p:cNvSpPr>
          <p:nvPr/>
        </p:nvSpPr>
        <p:spPr bwMode="auto">
          <a:xfrm>
            <a:off x="685800" y="5537978"/>
            <a:ext cx="7848600" cy="830987"/>
          </a:xfrm>
          <a:prstGeom prst="rect">
            <a:avLst/>
          </a:prstGeom>
          <a:solidFill>
            <a:srgbClr val="FFFFFF"/>
          </a:solidFill>
          <a:ln w="19050">
            <a:solidFill>
              <a:srgbClr val="FF0000"/>
            </a:solidFill>
            <a:round/>
            <a:headEnd/>
            <a:tailEnd/>
          </a:ln>
          <a:effectLst>
            <a:prstShdw prst="shdw17" dist="17961" dir="2700000">
              <a:srgbClr val="990000"/>
            </a:prstShdw>
          </a:effectLst>
        </p:spPr>
        <p:txBody>
          <a:bodyPr wrap="square" lIns="90000" tIns="45715" rIns="90000" bIns="45715" anchor="ctr">
            <a:spAutoFit/>
          </a:bodyPr>
          <a:lstStyle/>
          <a:p>
            <a:pPr marL="285750" indent="-285750" algn="just">
              <a:lnSpc>
                <a:spcPct val="150000"/>
              </a:lnSpc>
              <a:buFont typeface="Wingdings" panose="05000000000000000000" pitchFamily="2" charset="2"/>
              <a:buChar char="Ø"/>
            </a:pPr>
            <a:r>
              <a:rPr lang="en-US" altLang="ko-KR" sz="1600" b="1" spc="-100" dirty="0" err="1" smtClean="0">
                <a:ea typeface="HY견고딕" pitchFamily="18" charset="-127"/>
                <a:cs typeface="Times New Roman" panose="02020603050405020304" pitchFamily="18" charset="0"/>
              </a:rPr>
              <a:t>Tx</a:t>
            </a:r>
            <a:r>
              <a:rPr lang="en-US" altLang="ko-KR" sz="1600" b="1" spc="-100" dirty="0">
                <a:ea typeface="HY견고딕" pitchFamily="18" charset="-127"/>
                <a:cs typeface="Times New Roman" panose="02020603050405020304" pitchFamily="18" charset="0"/>
              </a:rPr>
              <a:t>:  </a:t>
            </a:r>
            <a:r>
              <a:rPr lang="en-US" altLang="ko-KR" sz="1600" b="1" spc="-100" dirty="0" smtClean="0">
                <a:ea typeface="HY견고딕" pitchFamily="18" charset="-127"/>
                <a:cs typeface="Times New Roman" panose="02020603050405020304" pitchFamily="18" charset="0"/>
              </a:rPr>
              <a:t>LED </a:t>
            </a:r>
            <a:r>
              <a:rPr lang="en-US" altLang="ko-KR" sz="1600" b="1" spc="-100" dirty="0">
                <a:ea typeface="HY견고딕" pitchFamily="18" charset="-127"/>
                <a:cs typeface="Times New Roman" panose="02020603050405020304" pitchFamily="18" charset="0"/>
              </a:rPr>
              <a:t>flash light of Smart </a:t>
            </a:r>
            <a:r>
              <a:rPr lang="en-US" altLang="ko-KR" sz="1600" b="1" spc="-100" dirty="0" smtClean="0">
                <a:ea typeface="HY견고딕" pitchFamily="18" charset="-127"/>
                <a:cs typeface="Times New Roman" panose="02020603050405020304" pitchFamily="18" charset="0"/>
              </a:rPr>
              <a:t>device     Rx </a:t>
            </a:r>
            <a:r>
              <a:rPr lang="en-US" altLang="ko-KR" sz="1600" b="1" spc="-100" dirty="0">
                <a:ea typeface="HY견고딕" pitchFamily="18" charset="-127"/>
                <a:cs typeface="Times New Roman" panose="02020603050405020304" pitchFamily="18" charset="0"/>
              </a:rPr>
              <a:t>:  </a:t>
            </a:r>
            <a:r>
              <a:rPr lang="en-US" altLang="ko-KR" sz="1600" b="1" spc="-100" dirty="0" smtClean="0">
                <a:ea typeface="HY견고딕" pitchFamily="18" charset="-127"/>
                <a:cs typeface="Times New Roman" panose="02020603050405020304" pitchFamily="18" charset="0"/>
              </a:rPr>
              <a:t>Camera of a Smart device.</a:t>
            </a:r>
          </a:p>
          <a:p>
            <a:pPr marL="285750" lvl="1" indent="-285750" algn="just">
              <a:lnSpc>
                <a:spcPct val="150000"/>
              </a:lnSpc>
              <a:buFont typeface="Wingdings" panose="05000000000000000000" pitchFamily="2" charset="2"/>
              <a:buChar char="Ø"/>
            </a:pPr>
            <a:r>
              <a:rPr lang="en-US" altLang="ko-KR" sz="1600" b="1" spc="-100" dirty="0">
                <a:ea typeface="HY견고딕" pitchFamily="18" charset="-127"/>
                <a:cs typeface="Times New Roman" panose="02020603050405020304" pitchFamily="18" charset="0"/>
              </a:rPr>
              <a:t>LED-ID solutions with smart phone </a:t>
            </a:r>
            <a:r>
              <a:rPr lang="en-US" altLang="ko-KR" sz="1600" b="1" spc="-100" dirty="0" smtClean="0">
                <a:ea typeface="HY견고딕" pitchFamily="18" charset="-127"/>
                <a:cs typeface="Times New Roman" panose="02020603050405020304" pitchFamily="18" charset="0"/>
              </a:rPr>
              <a:t>cameras  can also </a:t>
            </a:r>
            <a:r>
              <a:rPr lang="en-US" altLang="ko-KR" sz="1600" b="1" spc="-100" dirty="0">
                <a:ea typeface="HY견고딕" pitchFamily="18" charset="-127"/>
                <a:cs typeface="Times New Roman" panose="02020603050405020304" pitchFamily="18" charset="0"/>
              </a:rPr>
              <a:t>be a main OCC&amp; OWC </a:t>
            </a:r>
            <a:r>
              <a:rPr lang="en-US" altLang="ko-KR" sz="1600" b="1" spc="-100" dirty="0" smtClean="0">
                <a:ea typeface="HY견고딕" pitchFamily="18" charset="-127"/>
                <a:cs typeface="Times New Roman" panose="02020603050405020304" pitchFamily="18" charset="0"/>
              </a:rPr>
              <a:t>solution.</a:t>
            </a:r>
            <a:endParaRPr lang="en-US" altLang="ko-KR" sz="1600" b="1" spc="-100" dirty="0">
              <a:ea typeface="HY견고딕" pitchFamily="18" charset="-127"/>
              <a:cs typeface="Times New Roman" panose="02020603050405020304" pitchFamily="18" charset="0"/>
            </a:endParaRPr>
          </a:p>
        </p:txBody>
      </p:sp>
      <p:grpSp>
        <p:nvGrpSpPr>
          <p:cNvPr id="8" name="그룹 7"/>
          <p:cNvGrpSpPr/>
          <p:nvPr/>
        </p:nvGrpSpPr>
        <p:grpSpPr>
          <a:xfrm>
            <a:off x="708188" y="2050028"/>
            <a:ext cx="3155625" cy="2102104"/>
            <a:chOff x="4373282" y="3030224"/>
            <a:chExt cx="3471187" cy="1965640"/>
          </a:xfrm>
        </p:grpSpPr>
        <p:sp>
          <p:nvSpPr>
            <p:cNvPr id="72" name="사다리꼴 71"/>
            <p:cNvSpPr/>
            <p:nvPr/>
          </p:nvSpPr>
          <p:spPr bwMode="auto">
            <a:xfrm rot="16200000">
              <a:off x="5858259" y="2394246"/>
              <a:ext cx="972088" cy="2244043"/>
            </a:xfrm>
            <a:prstGeom prst="trapezoid">
              <a:avLst>
                <a:gd name="adj" fmla="val 43300"/>
              </a:avLst>
            </a:prstGeom>
            <a:gradFill>
              <a:gsLst>
                <a:gs pos="0">
                  <a:srgbClr val="FFFF00">
                    <a:alpha val="69000"/>
                  </a:srgbClr>
                </a:gs>
                <a:gs pos="52000">
                  <a:srgbClr val="FFFF00">
                    <a:alpha val="25000"/>
                  </a:srgbClr>
                </a:gs>
                <a:gs pos="100000">
                  <a:srgbClr val="FFFF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a:p>
          </p:txBody>
        </p:sp>
        <p:sp>
          <p:nvSpPr>
            <p:cNvPr id="73" name="TextBox 338"/>
            <p:cNvSpPr txBox="1">
              <a:spLocks noChangeArrowheads="1"/>
            </p:cNvSpPr>
            <p:nvPr/>
          </p:nvSpPr>
          <p:spPr bwMode="auto">
            <a:xfrm>
              <a:off x="4373282" y="4736847"/>
              <a:ext cx="1425101" cy="259017"/>
            </a:xfrm>
            <a:prstGeom prst="rect">
              <a:avLst/>
            </a:prstGeom>
            <a:noFill/>
            <a:ln w="9525">
              <a:noFill/>
              <a:miter lim="800000"/>
              <a:headEnd/>
              <a:tailEnd/>
            </a:ln>
          </p:spPr>
          <p:txBody>
            <a:bodyPr wrap="none">
              <a:spAutoFit/>
            </a:bodyPr>
            <a:lstStyle/>
            <a:p>
              <a:pPr>
                <a:defRPr/>
              </a:pPr>
              <a:r>
                <a:rPr lang="en-US" altLang="ko-KR" b="1" dirty="0" smtClean="0">
                  <a:solidFill>
                    <a:srgbClr val="FF0000"/>
                  </a:solidFill>
                  <a:latin typeface="+mj-lt"/>
                </a:rPr>
                <a:t>LED Flash Light</a:t>
              </a:r>
              <a:endParaRPr lang="ko-KR" altLang="en-US" b="1" dirty="0">
                <a:solidFill>
                  <a:srgbClr val="FF0000"/>
                </a:solidFill>
                <a:latin typeface="+mj-lt"/>
              </a:endParaRPr>
            </a:p>
          </p:txBody>
        </p:sp>
        <p:grpSp>
          <p:nvGrpSpPr>
            <p:cNvPr id="74" name="그룹 148"/>
            <p:cNvGrpSpPr>
              <a:grpSpLocks/>
            </p:cNvGrpSpPr>
            <p:nvPr/>
          </p:nvGrpSpPr>
          <p:grpSpPr bwMode="auto">
            <a:xfrm rot="10800000">
              <a:off x="5653810" y="3366060"/>
              <a:ext cx="1000599" cy="183356"/>
              <a:chOff x="3731560" y="3321425"/>
              <a:chExt cx="1680880" cy="185362"/>
            </a:xfrm>
          </p:grpSpPr>
          <p:cxnSp>
            <p:nvCxnSpPr>
              <p:cNvPr id="80" name="꺾인 연결선 79"/>
              <p:cNvCxnSpPr/>
              <p:nvPr/>
            </p:nvCxnSpPr>
            <p:spPr bwMode="auto">
              <a:xfrm rot="10800000">
                <a:off x="5196590" y="3322307"/>
                <a:ext cx="213837" cy="178445"/>
              </a:xfrm>
              <a:prstGeom prst="bentConnector3">
                <a:avLst/>
              </a:prstGeom>
            </p:spPr>
            <p:style>
              <a:lnRef idx="1">
                <a:schemeClr val="dk1"/>
              </a:lnRef>
              <a:fillRef idx="0">
                <a:schemeClr val="dk1"/>
              </a:fillRef>
              <a:effectRef idx="0">
                <a:schemeClr val="dk1"/>
              </a:effectRef>
              <a:fontRef idx="minor">
                <a:schemeClr val="tx1"/>
              </a:fontRef>
            </p:style>
          </p:cxnSp>
          <p:cxnSp>
            <p:nvCxnSpPr>
              <p:cNvPr id="81" name="꺾인 연결선 80"/>
              <p:cNvCxnSpPr/>
              <p:nvPr/>
            </p:nvCxnSpPr>
            <p:spPr bwMode="auto">
              <a:xfrm rot="10800000" flipV="1">
                <a:off x="4969504" y="3323453"/>
                <a:ext cx="226057" cy="178445"/>
              </a:xfrm>
              <a:prstGeom prst="bentConnector3">
                <a:avLst/>
              </a:prstGeom>
            </p:spPr>
            <p:style>
              <a:lnRef idx="1">
                <a:schemeClr val="dk1"/>
              </a:lnRef>
              <a:fillRef idx="0">
                <a:schemeClr val="dk1"/>
              </a:fillRef>
              <a:effectRef idx="0">
                <a:schemeClr val="dk1"/>
              </a:effectRef>
              <a:fontRef idx="minor">
                <a:schemeClr val="tx1"/>
              </a:fontRef>
            </p:style>
          </p:cxnSp>
          <p:cxnSp>
            <p:nvCxnSpPr>
              <p:cNvPr id="82" name="꺾인 연결선 81"/>
              <p:cNvCxnSpPr/>
              <p:nvPr/>
            </p:nvCxnSpPr>
            <p:spPr bwMode="auto">
              <a:xfrm rot="10800000">
                <a:off x="4773423" y="3321938"/>
                <a:ext cx="219947" cy="178445"/>
              </a:xfrm>
              <a:prstGeom prst="bentConnector3">
                <a:avLst/>
              </a:prstGeom>
            </p:spPr>
            <p:style>
              <a:lnRef idx="1">
                <a:schemeClr val="dk1"/>
              </a:lnRef>
              <a:fillRef idx="0">
                <a:schemeClr val="dk1"/>
              </a:fillRef>
              <a:effectRef idx="0">
                <a:schemeClr val="dk1"/>
              </a:effectRef>
              <a:fontRef idx="minor">
                <a:schemeClr val="tx1"/>
              </a:fontRef>
            </p:style>
          </p:cxnSp>
          <p:cxnSp>
            <p:nvCxnSpPr>
              <p:cNvPr id="83" name="꺾인 연결선 82"/>
              <p:cNvCxnSpPr/>
              <p:nvPr/>
            </p:nvCxnSpPr>
            <p:spPr bwMode="auto">
              <a:xfrm rot="10800000" flipV="1">
                <a:off x="4574004" y="3322527"/>
                <a:ext cx="226057" cy="178445"/>
              </a:xfrm>
              <a:prstGeom prst="bentConnector3">
                <a:avLst/>
              </a:prstGeom>
            </p:spPr>
            <p:style>
              <a:lnRef idx="1">
                <a:schemeClr val="dk1"/>
              </a:lnRef>
              <a:fillRef idx="0">
                <a:schemeClr val="dk1"/>
              </a:fillRef>
              <a:effectRef idx="0">
                <a:schemeClr val="dk1"/>
              </a:effectRef>
              <a:fontRef idx="minor">
                <a:schemeClr val="tx1"/>
              </a:fontRef>
            </p:style>
          </p:cxnSp>
          <p:cxnSp>
            <p:nvCxnSpPr>
              <p:cNvPr id="84" name="꺾인 연결선 83"/>
              <p:cNvCxnSpPr/>
              <p:nvPr/>
            </p:nvCxnSpPr>
            <p:spPr bwMode="auto">
              <a:xfrm rot="10800000">
                <a:off x="4364810" y="3326031"/>
                <a:ext cx="216893" cy="180386"/>
              </a:xfrm>
              <a:prstGeom prst="bentConnector3">
                <a:avLst/>
              </a:prstGeom>
            </p:spPr>
            <p:style>
              <a:lnRef idx="1">
                <a:schemeClr val="dk1"/>
              </a:lnRef>
              <a:fillRef idx="0">
                <a:schemeClr val="dk1"/>
              </a:fillRef>
              <a:effectRef idx="0">
                <a:schemeClr val="dk1"/>
              </a:effectRef>
              <a:fontRef idx="minor">
                <a:schemeClr val="tx1"/>
              </a:fontRef>
            </p:style>
          </p:cxnSp>
          <p:cxnSp>
            <p:nvCxnSpPr>
              <p:cNvPr id="85" name="꺾인 연결선 84"/>
              <p:cNvCxnSpPr/>
              <p:nvPr/>
            </p:nvCxnSpPr>
            <p:spPr bwMode="auto">
              <a:xfrm rot="10800000" flipV="1">
                <a:off x="4162884" y="3322670"/>
                <a:ext cx="226057" cy="180386"/>
              </a:xfrm>
              <a:prstGeom prst="bentConnector3">
                <a:avLst/>
              </a:prstGeom>
            </p:spPr>
            <p:style>
              <a:lnRef idx="1">
                <a:schemeClr val="dk1"/>
              </a:lnRef>
              <a:fillRef idx="0">
                <a:schemeClr val="dk1"/>
              </a:fillRef>
              <a:effectRef idx="0">
                <a:schemeClr val="dk1"/>
              </a:effectRef>
              <a:fontRef idx="minor">
                <a:schemeClr val="tx1"/>
              </a:fontRef>
            </p:style>
          </p:cxnSp>
          <p:cxnSp>
            <p:nvCxnSpPr>
              <p:cNvPr id="86" name="꺾인 연결선 85"/>
              <p:cNvCxnSpPr/>
              <p:nvPr/>
            </p:nvCxnSpPr>
            <p:spPr bwMode="auto">
              <a:xfrm rot="10800000">
                <a:off x="3960182" y="3324590"/>
                <a:ext cx="216893" cy="180384"/>
              </a:xfrm>
              <a:prstGeom prst="bentConnector3">
                <a:avLst/>
              </a:prstGeom>
            </p:spPr>
            <p:style>
              <a:lnRef idx="1">
                <a:schemeClr val="dk1"/>
              </a:lnRef>
              <a:fillRef idx="0">
                <a:schemeClr val="dk1"/>
              </a:fillRef>
              <a:effectRef idx="0">
                <a:schemeClr val="dk1"/>
              </a:effectRef>
              <a:fontRef idx="minor">
                <a:schemeClr val="tx1"/>
              </a:fontRef>
            </p:style>
          </p:cxnSp>
          <p:cxnSp>
            <p:nvCxnSpPr>
              <p:cNvPr id="87" name="꺾인 연결선 86"/>
              <p:cNvCxnSpPr/>
              <p:nvPr/>
            </p:nvCxnSpPr>
            <p:spPr bwMode="auto">
              <a:xfrm rot="10800000" flipV="1">
                <a:off x="3727017" y="3325305"/>
                <a:ext cx="226057" cy="180386"/>
              </a:xfrm>
              <a:prstGeom prst="bentConnector3">
                <a:avLst/>
              </a:prstGeom>
            </p:spPr>
            <p:style>
              <a:lnRef idx="1">
                <a:schemeClr val="dk1"/>
              </a:lnRef>
              <a:fillRef idx="0">
                <a:schemeClr val="dk1"/>
              </a:fillRef>
              <a:effectRef idx="0">
                <a:schemeClr val="dk1"/>
              </a:effectRef>
              <a:fontRef idx="minor">
                <a:schemeClr val="tx1"/>
              </a:fontRef>
            </p:style>
          </p:cxnSp>
        </p:grpSp>
        <p:pic>
          <p:nvPicPr>
            <p:cNvPr id="75" name="Picture 6"/>
            <p:cNvPicPr>
              <a:picLocks noChangeAspect="1" noChangeArrowheads="1"/>
            </p:cNvPicPr>
            <p:nvPr/>
          </p:nvPicPr>
          <p:blipFill>
            <a:blip r:embed="rId2" cstate="print">
              <a:clrChange>
                <a:clrFrom>
                  <a:srgbClr val="FFFFFF"/>
                </a:clrFrom>
                <a:clrTo>
                  <a:srgbClr val="FFFFFF">
                    <a:alpha val="0"/>
                  </a:srgbClr>
                </a:clrTo>
              </a:clrChange>
            </a:blip>
            <a:srcRect l="8009" t="4120" r="10220" b="24049"/>
            <a:stretch>
              <a:fillRect/>
            </a:stretch>
          </p:blipFill>
          <p:spPr bwMode="auto">
            <a:xfrm>
              <a:off x="4601379" y="3312973"/>
              <a:ext cx="859352" cy="1309834"/>
            </a:xfrm>
            <a:prstGeom prst="rect">
              <a:avLst/>
            </a:prstGeom>
            <a:noFill/>
            <a:ln w="9525">
              <a:noFill/>
              <a:miter lim="800000"/>
              <a:headEnd/>
              <a:tailEnd/>
            </a:ln>
          </p:spPr>
        </p:pic>
        <p:sp>
          <p:nvSpPr>
            <p:cNvPr id="76" name="TextBox 338"/>
            <p:cNvSpPr txBox="1">
              <a:spLocks noChangeArrowheads="1"/>
            </p:cNvSpPr>
            <p:nvPr/>
          </p:nvSpPr>
          <p:spPr bwMode="auto">
            <a:xfrm>
              <a:off x="7023027" y="4724400"/>
              <a:ext cx="786786" cy="259017"/>
            </a:xfrm>
            <a:prstGeom prst="rect">
              <a:avLst/>
            </a:prstGeom>
            <a:noFill/>
            <a:ln w="9525">
              <a:noFill/>
              <a:miter lim="800000"/>
              <a:headEnd/>
              <a:tailEnd/>
            </a:ln>
          </p:spPr>
          <p:txBody>
            <a:bodyPr wrap="none">
              <a:spAutoFit/>
            </a:bodyPr>
            <a:lstStyle/>
            <a:p>
              <a:pPr algn="ctr">
                <a:defRPr/>
              </a:pPr>
              <a:r>
                <a:rPr lang="en-US" altLang="ko-KR" b="1" dirty="0" smtClean="0">
                  <a:solidFill>
                    <a:srgbClr val="FF0000"/>
                  </a:solidFill>
                  <a:latin typeface="+mj-lt"/>
                </a:rPr>
                <a:t>Camera</a:t>
              </a:r>
              <a:endParaRPr lang="ko-KR" altLang="en-US" b="1" dirty="0">
                <a:solidFill>
                  <a:srgbClr val="FF0000"/>
                </a:solidFill>
                <a:latin typeface="+mj-lt"/>
              </a:endParaRPr>
            </a:p>
          </p:txBody>
        </p:sp>
        <p:grpSp>
          <p:nvGrpSpPr>
            <p:cNvPr id="77" name="그룹 76"/>
            <p:cNvGrpSpPr/>
            <p:nvPr/>
          </p:nvGrpSpPr>
          <p:grpSpPr>
            <a:xfrm>
              <a:off x="6988371" y="3312973"/>
              <a:ext cx="856098" cy="1309834"/>
              <a:chOff x="4281843" y="3048000"/>
              <a:chExt cx="747357" cy="1083773"/>
            </a:xfrm>
          </p:grpSpPr>
          <p:pic>
            <p:nvPicPr>
              <p:cNvPr id="78" name="Picture 5" descr="C:\Documents and Settings\LEE MIN WOO\바탕 화면\Untitled-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81843" y="3048000"/>
                <a:ext cx="747357" cy="1083773"/>
              </a:xfrm>
              <a:prstGeom prst="rect">
                <a:avLst/>
              </a:prstGeom>
              <a:noFill/>
              <a:extLst>
                <a:ext uri="{909E8E84-426E-40DD-AFC4-6F175D3DCCD1}">
                  <a14:hiddenFill xmlns="" xmlns:a14="http://schemas.microsoft.com/office/drawing/2010/main">
                    <a:solidFill>
                      <a:srgbClr val="FFFFFF"/>
                    </a:solidFill>
                  </a14:hiddenFill>
                </a:ext>
              </a:extLst>
            </p:spPr>
          </p:pic>
          <p:sp>
            <p:nvSpPr>
              <p:cNvPr id="79" name="직사각형 78"/>
              <p:cNvSpPr/>
              <p:nvPr/>
            </p:nvSpPr>
            <p:spPr bwMode="auto">
              <a:xfrm>
                <a:off x="4562475" y="3077454"/>
                <a:ext cx="228600" cy="175052"/>
              </a:xfrm>
              <a:prstGeom prst="rect">
                <a:avLst/>
              </a:prstGeom>
              <a:noFill/>
              <a:ln w="190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grpSp>
      <p:sp>
        <p:nvSpPr>
          <p:cNvPr id="11" name="직사각형 10"/>
          <p:cNvSpPr/>
          <p:nvPr/>
        </p:nvSpPr>
        <p:spPr>
          <a:xfrm>
            <a:off x="457200" y="4283738"/>
            <a:ext cx="3657600" cy="745462"/>
          </a:xfrm>
          <a:prstGeom prst="rect">
            <a:avLst/>
          </a:prstGeom>
          <a:noFill/>
          <a:ln w="9525">
            <a:noFill/>
            <a:miter lim="800000"/>
            <a:headEnd/>
            <a:tailEnd/>
          </a:ln>
        </p:spPr>
        <p:txBody>
          <a:bodyPr/>
          <a:lstStyle/>
          <a:p>
            <a:pPr marL="342900" indent="-342900" algn="ctr" latinLnBrk="0">
              <a:spcBef>
                <a:spcPct val="20000"/>
              </a:spcBef>
              <a:buFontTx/>
              <a:buChar char="•"/>
            </a:pPr>
            <a:r>
              <a:rPr kumimoji="0" lang="en-US" altLang="ko-KR" sz="1600" kern="0" dirty="0" err="1">
                <a:latin typeface="+mj-lt"/>
                <a:ea typeface="+mn-ea"/>
              </a:rPr>
              <a:t>Tx</a:t>
            </a:r>
            <a:r>
              <a:rPr kumimoji="0" lang="en-US" altLang="ko-KR" sz="1600" kern="0" dirty="0">
                <a:latin typeface="+mj-lt"/>
                <a:ea typeface="+mn-ea"/>
              </a:rPr>
              <a:t> </a:t>
            </a:r>
            <a:r>
              <a:rPr kumimoji="0" lang="en-US" altLang="ko-KR" sz="1600" kern="0" dirty="0" smtClean="0">
                <a:latin typeface="+mj-lt"/>
                <a:ea typeface="+mn-ea"/>
              </a:rPr>
              <a:t>: </a:t>
            </a:r>
            <a:r>
              <a:rPr kumimoji="0" lang="en-US" altLang="ko-KR" sz="1600" kern="0" dirty="0">
                <a:latin typeface="+mj-lt"/>
                <a:ea typeface="+mn-ea"/>
              </a:rPr>
              <a:t>LED flash light of Smart </a:t>
            </a:r>
            <a:r>
              <a:rPr kumimoji="0" lang="en-US" altLang="ko-KR" sz="1600" kern="0" dirty="0" smtClean="0">
                <a:latin typeface="+mj-lt"/>
                <a:ea typeface="+mn-ea"/>
              </a:rPr>
              <a:t>Device</a:t>
            </a:r>
            <a:endParaRPr kumimoji="0" lang="en-US" altLang="ko-KR" sz="1600" kern="0" dirty="0">
              <a:latin typeface="+mj-lt"/>
              <a:ea typeface="+mn-ea"/>
            </a:endParaRPr>
          </a:p>
          <a:p>
            <a:pPr marL="342900" indent="-342900" algn="ctr" latinLnBrk="0">
              <a:spcBef>
                <a:spcPct val="20000"/>
              </a:spcBef>
              <a:buFontTx/>
              <a:buChar char="•"/>
            </a:pPr>
            <a:r>
              <a:rPr kumimoji="0" lang="en-US" altLang="ko-KR" sz="1600" kern="0" dirty="0" smtClean="0">
                <a:latin typeface="+mj-lt"/>
                <a:ea typeface="+mn-ea"/>
              </a:rPr>
              <a:t>Rx : </a:t>
            </a:r>
            <a:r>
              <a:rPr kumimoji="0" lang="en-US" altLang="ko-KR" sz="1600" kern="0" dirty="0">
                <a:latin typeface="+mj-lt"/>
                <a:ea typeface="+mn-ea"/>
              </a:rPr>
              <a:t>Camera module of Smart </a:t>
            </a:r>
            <a:r>
              <a:rPr kumimoji="0" lang="en-US" altLang="ko-KR" sz="1600" kern="0" dirty="0" smtClean="0">
                <a:latin typeface="+mj-lt"/>
                <a:ea typeface="+mn-ea"/>
              </a:rPr>
              <a:t>Device</a:t>
            </a:r>
            <a:endParaRPr kumimoji="0" lang="en-US" altLang="ko-KR" sz="1600" kern="0" dirty="0">
              <a:latin typeface="+mj-lt"/>
              <a:ea typeface="+mn-ea"/>
            </a:endParaRPr>
          </a:p>
        </p:txBody>
      </p:sp>
      <p:sp>
        <p:nvSpPr>
          <p:cNvPr id="54"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May.</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sp>
        <p:nvSpPr>
          <p:cNvPr id="53" name="Rectangle 5"/>
          <p:cNvSpPr>
            <a:spLocks noChangeArrowheads="1"/>
          </p:cNvSpPr>
          <p:nvPr/>
        </p:nvSpPr>
        <p:spPr bwMode="auto">
          <a:xfrm>
            <a:off x="228600" y="685800"/>
            <a:ext cx="8803498" cy="978729"/>
          </a:xfrm>
          <a:prstGeom prst="rect">
            <a:avLst/>
          </a:prstGeom>
          <a:noFill/>
          <a:ln w="9525">
            <a:noFill/>
            <a:miter lim="800000"/>
            <a:headEnd/>
            <a:tailEnd/>
          </a:ln>
        </p:spPr>
        <p:txBody>
          <a:bodyPr wrap="square" anchor="ctr" anchorCtr="0">
            <a:spAutoFit/>
          </a:bodyPr>
          <a:lstStyle/>
          <a:p>
            <a:pPr marL="342900" indent="-342900" algn="ctr" latinLnBrk="0">
              <a:lnSpc>
                <a:spcPct val="80000"/>
              </a:lnSpc>
              <a:spcBef>
                <a:spcPct val="20000"/>
              </a:spcBef>
            </a:pPr>
            <a:r>
              <a:rPr kumimoji="0" lang="en-US" altLang="ko-KR" sz="3200" b="1" dirty="0">
                <a:cs typeface="Times New Roman" pitchFamily="18" charset="0"/>
              </a:rPr>
              <a:t>Use Case of LED-ID </a:t>
            </a:r>
            <a:r>
              <a:rPr kumimoji="0" lang="en-US" altLang="ko-KR" sz="3200" b="1" dirty="0" smtClean="0">
                <a:cs typeface="Times New Roman" pitchFamily="18" charset="0"/>
              </a:rPr>
              <a:t>#4: </a:t>
            </a:r>
          </a:p>
          <a:p>
            <a:pPr marL="342900" indent="-342900" algn="ctr" latinLnBrk="0">
              <a:lnSpc>
                <a:spcPct val="80000"/>
              </a:lnSpc>
              <a:spcBef>
                <a:spcPct val="20000"/>
              </a:spcBef>
            </a:pPr>
            <a:r>
              <a:rPr kumimoji="0" lang="en-US" altLang="ko-KR" sz="3200" b="1" dirty="0" smtClean="0">
                <a:cs typeface="Times New Roman" pitchFamily="18" charset="0"/>
              </a:rPr>
              <a:t>P2P (</a:t>
            </a:r>
            <a:r>
              <a:rPr kumimoji="0" lang="en-US" altLang="ko-KR" sz="3200" b="1" dirty="0">
                <a:cs typeface="Times New Roman" pitchFamily="18" charset="0"/>
              </a:rPr>
              <a:t>Phone to Phone</a:t>
            </a:r>
            <a:r>
              <a:rPr kumimoji="0" lang="en-US" altLang="ko-KR" sz="3200" b="1" dirty="0" smtClean="0">
                <a:cs typeface="Times New Roman" pitchFamily="18" charset="0"/>
              </a:rPr>
              <a:t>) </a:t>
            </a:r>
            <a:r>
              <a:rPr kumimoji="0" lang="en-US" altLang="ko-KR" sz="3200" b="1" dirty="0" err="1" smtClean="0">
                <a:cs typeface="Times New Roman" pitchFamily="18" charset="0"/>
              </a:rPr>
              <a:t>Tx</a:t>
            </a:r>
            <a:r>
              <a:rPr kumimoji="0" lang="en-US" altLang="ko-KR" sz="3200" b="1" dirty="0" smtClean="0">
                <a:cs typeface="Times New Roman" pitchFamily="18" charset="0"/>
              </a:rPr>
              <a:t>/Rx &amp; Relay </a:t>
            </a:r>
            <a:r>
              <a:rPr kumimoji="0" lang="en-US" altLang="ko-KR" sz="3200" b="1" dirty="0">
                <a:cs typeface="Times New Roman" pitchFamily="18" charset="0"/>
              </a:rPr>
              <a:t>Application</a:t>
            </a:r>
          </a:p>
        </p:txBody>
      </p:sp>
      <p:sp>
        <p:nvSpPr>
          <p:cNvPr id="55" name="TextBox 338"/>
          <p:cNvSpPr txBox="1">
            <a:spLocks noChangeArrowheads="1"/>
          </p:cNvSpPr>
          <p:nvPr/>
        </p:nvSpPr>
        <p:spPr bwMode="auto">
          <a:xfrm>
            <a:off x="1981200" y="2819400"/>
            <a:ext cx="990977" cy="276999"/>
          </a:xfrm>
          <a:prstGeom prst="rect">
            <a:avLst/>
          </a:prstGeom>
          <a:noFill/>
          <a:ln w="9525">
            <a:noFill/>
            <a:miter lim="800000"/>
            <a:headEnd/>
            <a:tailEnd/>
          </a:ln>
        </p:spPr>
        <p:txBody>
          <a:bodyPr wrap="none">
            <a:spAutoFit/>
          </a:bodyPr>
          <a:lstStyle/>
          <a:p>
            <a:pPr>
              <a:defRPr/>
            </a:pPr>
            <a:r>
              <a:rPr lang="en-US" altLang="ko-KR" b="1" dirty="0" smtClean="0">
                <a:latin typeface="+mj-lt"/>
              </a:rPr>
              <a:t>VLC (OCC)</a:t>
            </a:r>
            <a:endParaRPr lang="ko-KR" altLang="en-US" b="1" dirty="0">
              <a:latin typeface="+mj-lt"/>
            </a:endParaRPr>
          </a:p>
        </p:txBody>
      </p:sp>
      <p:pic>
        <p:nvPicPr>
          <p:cNvPr id="29" name="Picture 2" descr="C:\Users\JunMaster\Documents\The KMPlayer\Capture\서울과기대[09-09-02].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b="20493"/>
          <a:stretch/>
        </p:blipFill>
        <p:spPr bwMode="auto">
          <a:xfrm>
            <a:off x="4545879" y="3528670"/>
            <a:ext cx="2506066" cy="1409317"/>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3" descr="C:\Users\JunMaster\Documents\The KMPlayer\Capture\서울과기대[09-09-08].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45879" y="2133600"/>
            <a:ext cx="1766457" cy="1249430"/>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5" descr="C:\Users\JunMaster\Documents\The KMPlayer\Capture\서울과기대[09-09-52].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151634" y="3710057"/>
            <a:ext cx="1729871" cy="1207821"/>
          </a:xfrm>
          <a:prstGeom prst="rect">
            <a:avLst/>
          </a:prstGeom>
          <a:noFill/>
          <a:extLst>
            <a:ext uri="{909E8E84-426E-40DD-AFC4-6F175D3DCCD1}">
              <a14:hiddenFill xmlns="" xmlns:a14="http://schemas.microsoft.com/office/drawing/2010/main">
                <a:solidFill>
                  <a:srgbClr val="FFFFFF"/>
                </a:solidFill>
              </a14:hiddenFill>
            </a:ext>
          </a:extLst>
        </p:spPr>
      </p:pic>
      <p:sp>
        <p:nvSpPr>
          <p:cNvPr id="33" name="직사각형 32"/>
          <p:cNvSpPr/>
          <p:nvPr/>
        </p:nvSpPr>
        <p:spPr>
          <a:xfrm>
            <a:off x="5570672" y="3074161"/>
            <a:ext cx="858598" cy="253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b="1" dirty="0" err="1" smtClean="0">
                <a:solidFill>
                  <a:schemeClr val="tx1"/>
                </a:solidFill>
                <a:latin typeface="+mj-lt"/>
                <a:ea typeface="+mj-ea"/>
              </a:rPr>
              <a:t>Tx</a:t>
            </a:r>
            <a:r>
              <a:rPr lang="en-US" altLang="ko-KR" sz="1000" b="1" dirty="0" smtClean="0">
                <a:solidFill>
                  <a:schemeClr val="tx1"/>
                </a:solidFill>
                <a:latin typeface="+mj-lt"/>
                <a:ea typeface="+mj-ea"/>
              </a:rPr>
              <a:t> action</a:t>
            </a:r>
            <a:endParaRPr lang="ko-KR" altLang="en-US" sz="1000" b="1" dirty="0">
              <a:solidFill>
                <a:schemeClr val="tx1"/>
              </a:solidFill>
              <a:latin typeface="+mj-lt"/>
              <a:ea typeface="+mj-ea"/>
            </a:endParaRPr>
          </a:p>
        </p:txBody>
      </p:sp>
      <p:sp>
        <p:nvSpPr>
          <p:cNvPr id="34" name="직사각형 33"/>
          <p:cNvSpPr/>
          <p:nvPr/>
        </p:nvSpPr>
        <p:spPr>
          <a:xfrm>
            <a:off x="8159301" y="4612460"/>
            <a:ext cx="832299" cy="253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b="1" dirty="0" smtClean="0">
                <a:solidFill>
                  <a:schemeClr val="tx1"/>
                </a:solidFill>
                <a:latin typeface="+mj-lt"/>
                <a:ea typeface="+mj-ea"/>
              </a:rPr>
              <a:t>Rx action</a:t>
            </a:r>
            <a:endParaRPr lang="ko-KR" altLang="en-US" sz="1000" b="1" dirty="0">
              <a:solidFill>
                <a:schemeClr val="tx1"/>
              </a:solidFill>
              <a:latin typeface="+mj-lt"/>
              <a:ea typeface="+mj-ea"/>
            </a:endParaRPr>
          </a:p>
        </p:txBody>
      </p:sp>
      <p:cxnSp>
        <p:nvCxnSpPr>
          <p:cNvPr id="35" name="직선 화살표 연결선 34"/>
          <p:cNvCxnSpPr>
            <a:endCxn id="40" idx="1"/>
          </p:cNvCxnSpPr>
          <p:nvPr/>
        </p:nvCxnSpPr>
        <p:spPr>
          <a:xfrm>
            <a:off x="5869297" y="3383030"/>
            <a:ext cx="280387" cy="44667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직선 화살표 연결선 35"/>
          <p:cNvCxnSpPr/>
          <p:nvPr/>
        </p:nvCxnSpPr>
        <p:spPr>
          <a:xfrm flipH="1" flipV="1">
            <a:off x="6889330" y="4675775"/>
            <a:ext cx="262304"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오른쪽 화살표 36"/>
          <p:cNvSpPr/>
          <p:nvPr/>
        </p:nvSpPr>
        <p:spPr>
          <a:xfrm rot="786706">
            <a:off x="4809972" y="4387077"/>
            <a:ext cx="1756175" cy="122223"/>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j-ea"/>
              <a:ea typeface="+mj-ea"/>
            </a:endParaRPr>
          </a:p>
        </p:txBody>
      </p:sp>
      <p:sp>
        <p:nvSpPr>
          <p:cNvPr id="38" name="왼쪽 화살표 37"/>
          <p:cNvSpPr/>
          <p:nvPr/>
        </p:nvSpPr>
        <p:spPr>
          <a:xfrm rot="21383930">
            <a:off x="4819012" y="4032098"/>
            <a:ext cx="1298107" cy="122940"/>
          </a:xfrm>
          <a:prstGeom prst="lef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j-ea"/>
              <a:ea typeface="+mj-ea"/>
            </a:endParaRPr>
          </a:p>
        </p:txBody>
      </p:sp>
      <p:sp>
        <p:nvSpPr>
          <p:cNvPr id="39" name="타원 38"/>
          <p:cNvSpPr/>
          <p:nvPr/>
        </p:nvSpPr>
        <p:spPr bwMode="auto">
          <a:xfrm rot="19800000">
            <a:off x="4614201" y="3991797"/>
            <a:ext cx="343501" cy="342535"/>
          </a:xfrm>
          <a:prstGeom prst="ellipse">
            <a:avLst/>
          </a:prstGeom>
          <a:noFill/>
          <a:ln w="19050" cap="flat" cmpd="sng" algn="ctr">
            <a:solidFill>
              <a:srgbClr val="FF0000"/>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40" name="타원 39"/>
          <p:cNvSpPr/>
          <p:nvPr/>
        </p:nvSpPr>
        <p:spPr bwMode="auto">
          <a:xfrm>
            <a:off x="6099379" y="3779543"/>
            <a:ext cx="343501" cy="342535"/>
          </a:xfrm>
          <a:prstGeom prst="ellipse">
            <a:avLst/>
          </a:prstGeom>
          <a:noFill/>
          <a:ln w="19050" cap="flat" cmpd="sng" algn="ctr">
            <a:solidFill>
              <a:srgbClr val="FF0000"/>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41" name="타원 40"/>
          <p:cNvSpPr/>
          <p:nvPr/>
        </p:nvSpPr>
        <p:spPr bwMode="auto">
          <a:xfrm>
            <a:off x="6545827" y="4407548"/>
            <a:ext cx="343501" cy="342535"/>
          </a:xfrm>
          <a:prstGeom prst="ellipse">
            <a:avLst/>
          </a:prstGeom>
          <a:noFill/>
          <a:ln w="19050" cap="flat" cmpd="sng" algn="ctr">
            <a:solidFill>
              <a:srgbClr val="FF0000"/>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43" name="직사각형 42"/>
          <p:cNvSpPr/>
          <p:nvPr/>
        </p:nvSpPr>
        <p:spPr>
          <a:xfrm>
            <a:off x="4554753" y="4433589"/>
            <a:ext cx="1388847" cy="253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b="1" dirty="0" smtClean="0">
                <a:solidFill>
                  <a:schemeClr val="tx1"/>
                </a:solidFill>
                <a:latin typeface="+mj-lt"/>
                <a:ea typeface="+mj-ea"/>
              </a:rPr>
              <a:t>Rx/</a:t>
            </a:r>
            <a:r>
              <a:rPr lang="en-US" altLang="ko-KR" sz="1000" b="1" dirty="0" err="1" smtClean="0">
                <a:solidFill>
                  <a:schemeClr val="tx1"/>
                </a:solidFill>
                <a:latin typeface="+mj-lt"/>
                <a:ea typeface="+mj-ea"/>
              </a:rPr>
              <a:t>Tx</a:t>
            </a:r>
            <a:r>
              <a:rPr lang="en-US" altLang="ko-KR" sz="1000" b="1" dirty="0" smtClean="0">
                <a:solidFill>
                  <a:schemeClr val="tx1"/>
                </a:solidFill>
                <a:latin typeface="+mj-lt"/>
                <a:ea typeface="+mj-ea"/>
              </a:rPr>
              <a:t> (Relay action)</a:t>
            </a:r>
            <a:endParaRPr lang="ko-KR" altLang="en-US" sz="1000" b="1" dirty="0">
              <a:solidFill>
                <a:schemeClr val="tx1"/>
              </a:solidFill>
              <a:latin typeface="+mj-lt"/>
              <a:ea typeface="+mj-ea"/>
            </a:endParaRPr>
          </a:p>
        </p:txBody>
      </p:sp>
      <p:cxnSp>
        <p:nvCxnSpPr>
          <p:cNvPr id="50" name="직선 연결선 49"/>
          <p:cNvCxnSpPr/>
          <p:nvPr/>
        </p:nvCxnSpPr>
        <p:spPr bwMode="auto">
          <a:xfrm>
            <a:off x="4307660" y="2050026"/>
            <a:ext cx="0" cy="312576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44" name="Rectangle 7"/>
          <p:cNvSpPr>
            <a:spLocks noChangeArrowheads="1"/>
          </p:cNvSpPr>
          <p:nvPr/>
        </p:nvSpPr>
        <p:spPr bwMode="auto">
          <a:xfrm>
            <a:off x="3657600" y="394156"/>
            <a:ext cx="48006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802.15-15-0410-01-007a</a:t>
            </a:r>
            <a:endParaRPr lang="en-US" altLang="en-US" sz="1400" b="1" dirty="0"/>
          </a:p>
        </p:txBody>
      </p:sp>
    </p:spTree>
    <p:extLst>
      <p:ext uri="{BB962C8B-B14F-4D97-AF65-F5344CB8AC3E}">
        <p14:creationId xmlns="" xmlns:p14="http://schemas.microsoft.com/office/powerpoint/2010/main" val="2918399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xfrm>
            <a:off x="4393695" y="6475413"/>
            <a:ext cx="432811" cy="184666"/>
          </a:xfrm>
          <a:noFill/>
        </p:spPr>
        <p:txBody>
          <a:bodyPr/>
          <a:lstStyle/>
          <a:p>
            <a:r>
              <a:rPr lang="en-US" altLang="ko-KR" smtClean="0">
                <a:solidFill>
                  <a:schemeClr val="tx1"/>
                </a:solidFill>
                <a:ea typeface="굴림" charset="-127"/>
              </a:rPr>
              <a:t>Slide </a:t>
            </a:r>
            <a:fld id="{B76C1959-2AF4-436A-90B1-AB87CC237E11}" type="slidenum">
              <a:rPr lang="en-US" altLang="ko-KR" smtClean="0">
                <a:solidFill>
                  <a:schemeClr val="tx1"/>
                </a:solidFill>
                <a:ea typeface="굴림" charset="-127"/>
              </a:rPr>
              <a:pPr/>
              <a:t>11</a:t>
            </a:fld>
            <a:endParaRPr lang="en-US" altLang="ko-KR" smtClean="0">
              <a:solidFill>
                <a:schemeClr val="tx1"/>
              </a:solidFill>
              <a:ea typeface="굴림" charset="-127"/>
            </a:endParaRPr>
          </a:p>
        </p:txBody>
      </p:sp>
      <p:sp>
        <p:nvSpPr>
          <p:cNvPr id="44035" name="Rectangle 5"/>
          <p:cNvSpPr>
            <a:spLocks noChangeArrowheads="1"/>
          </p:cNvSpPr>
          <p:nvPr/>
        </p:nvSpPr>
        <p:spPr bwMode="auto">
          <a:xfrm>
            <a:off x="228600" y="740222"/>
            <a:ext cx="8763000" cy="584775"/>
          </a:xfrm>
          <a:prstGeom prst="rect">
            <a:avLst/>
          </a:prstGeom>
          <a:noFill/>
          <a:ln w="9525">
            <a:noFill/>
            <a:miter lim="800000"/>
            <a:headEnd/>
            <a:tailEnd/>
          </a:ln>
        </p:spPr>
        <p:txBody>
          <a:bodyPr>
            <a:spAutoFit/>
          </a:bodyPr>
          <a:lstStyle/>
          <a:p>
            <a:pPr marL="342900" indent="-342900" algn="ctr" latinLnBrk="0">
              <a:spcBef>
                <a:spcPct val="20000"/>
              </a:spcBef>
            </a:pPr>
            <a:r>
              <a:rPr kumimoji="0" lang="en-US" altLang="ko-KR" sz="3200" b="1" dirty="0" smtClean="0">
                <a:cs typeface="Times New Roman" pitchFamily="18" charset="0"/>
              </a:rPr>
              <a:t>Conclusions</a:t>
            </a:r>
            <a:endParaRPr kumimoji="0" lang="en-US" altLang="ko-KR" sz="3200" b="1" dirty="0">
              <a:cs typeface="Times New Roman" pitchFamily="18" charset="0"/>
            </a:endParaRPr>
          </a:p>
        </p:txBody>
      </p:sp>
      <p:sp>
        <p:nvSpPr>
          <p:cNvPr id="44036" name="Rectangle 2"/>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4037" name="Rectangle 4"/>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4038" name="Rectangle 6"/>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4042" name="Rectangle 5"/>
          <p:cNvSpPr>
            <a:spLocks noGrp="1" noChangeArrowheads="1"/>
          </p:cNvSpPr>
          <p:nvPr>
            <p:ph type="ftr" sz="quarter" idx="12"/>
          </p:nvPr>
        </p:nvSpPr>
        <p:spPr bwMode="auto">
          <a:xfrm>
            <a:off x="5186363" y="6426200"/>
            <a:ext cx="3538537" cy="184150"/>
          </a:xfrm>
          <a:noFill/>
          <a:ln>
            <a:miter lim="800000"/>
            <a:headEnd/>
            <a:tailEnd/>
          </a:ln>
        </p:spPr>
        <p:txBody>
          <a:bodyPr vert="horz" wrap="square" lIns="91440" tIns="45720" rIns="91440" bIns="45720" numCol="1" anchor="t" anchorCtr="0" compatLnSpc="1">
            <a:prstTxWarp prst="textNoShape">
              <a:avLst/>
            </a:prstTxWarp>
          </a:bodyPr>
          <a:lstStyle/>
          <a:p>
            <a:r>
              <a:rPr lang="en-US" altLang="ko-KR" dirty="0" err="1" smtClean="0">
                <a:solidFill>
                  <a:schemeClr val="tx1"/>
                </a:solidFill>
              </a:rPr>
              <a:t>Jaesang</a:t>
            </a:r>
            <a:r>
              <a:rPr lang="en-US" altLang="ko-KR" dirty="0" smtClean="0">
                <a:solidFill>
                  <a:schemeClr val="tx1"/>
                </a:solidFill>
              </a:rPr>
              <a:t> Cha, Seoul National Univ. of Science &amp; Tech.</a:t>
            </a:r>
          </a:p>
        </p:txBody>
      </p:sp>
      <p:sp>
        <p:nvSpPr>
          <p:cNvPr id="12"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May.</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sp>
        <p:nvSpPr>
          <p:cNvPr id="16" name="TextBox 53"/>
          <p:cNvSpPr txBox="1">
            <a:spLocks noChangeArrowheads="1"/>
          </p:cNvSpPr>
          <p:nvPr/>
        </p:nvSpPr>
        <p:spPr bwMode="auto">
          <a:xfrm>
            <a:off x="467359" y="1559560"/>
            <a:ext cx="8258175" cy="4662815"/>
          </a:xfrm>
          <a:prstGeom prst="rect">
            <a:avLst/>
          </a:prstGeom>
          <a:noFill/>
          <a:ln w="9525">
            <a:noFill/>
            <a:miter lim="800000"/>
            <a:headEnd/>
            <a:tailEnd/>
          </a:ln>
        </p:spPr>
        <p:txBody>
          <a:bodyPr>
            <a:spAutoFit/>
          </a:bodyPr>
          <a:ls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a:lstStyle>
          <a:p>
            <a:pPr marL="285750" lvl="1" indent="-285750" algn="just">
              <a:lnSpc>
                <a:spcPct val="150000"/>
              </a:lnSpc>
              <a:buFont typeface="Wingdings" panose="05000000000000000000" pitchFamily="2" charset="2"/>
              <a:buChar char="Ø"/>
            </a:pPr>
            <a:r>
              <a:rPr kumimoji="0" lang="en-US" altLang="ko-KR" sz="1800" dirty="0">
                <a:cs typeface="Times New Roman" pitchFamily="18" charset="0"/>
              </a:rPr>
              <a:t>LED-ID is defined as wireless light ID (Identification) </a:t>
            </a:r>
            <a:r>
              <a:rPr kumimoji="0" lang="en-US" altLang="ko-KR" sz="1800" dirty="0" smtClean="0">
                <a:cs typeface="Times New Roman" pitchFamily="18" charset="0"/>
              </a:rPr>
              <a:t>systems realized using </a:t>
            </a:r>
            <a:r>
              <a:rPr kumimoji="0" lang="en-US" altLang="ko-KR" sz="1800" dirty="0">
                <a:cs typeface="Times New Roman" pitchFamily="18" charset="0"/>
              </a:rPr>
              <a:t>various LED </a:t>
            </a:r>
            <a:r>
              <a:rPr kumimoji="0" lang="en-US" altLang="ko-KR" sz="1800" dirty="0" smtClean="0">
                <a:cs typeface="Times New Roman" pitchFamily="18" charset="0"/>
              </a:rPr>
              <a:t>Light signals.</a:t>
            </a:r>
          </a:p>
          <a:p>
            <a:pPr marL="285750" lvl="1" indent="-285750" algn="just">
              <a:lnSpc>
                <a:spcPct val="150000"/>
              </a:lnSpc>
              <a:buFont typeface="Wingdings" panose="05000000000000000000" pitchFamily="2" charset="2"/>
              <a:buChar char="Ø"/>
            </a:pPr>
            <a:endParaRPr kumimoji="0" lang="en-US" altLang="ko-KR" sz="1800" dirty="0">
              <a:cs typeface="Times New Roman" pitchFamily="18" charset="0"/>
            </a:endParaRPr>
          </a:p>
          <a:p>
            <a:pPr marL="285750" lvl="1" indent="-285750" algn="just">
              <a:lnSpc>
                <a:spcPct val="150000"/>
              </a:lnSpc>
              <a:buFont typeface="Wingdings" panose="05000000000000000000" pitchFamily="2" charset="2"/>
              <a:buChar char="Ø"/>
            </a:pPr>
            <a:r>
              <a:rPr lang="en-US" altLang="ko-KR" sz="1800" spc="-100" dirty="0">
                <a:ea typeface="HY견고딕" pitchFamily="18" charset="-127"/>
                <a:cs typeface="Times New Roman" panose="02020603050405020304" pitchFamily="18" charset="0"/>
              </a:rPr>
              <a:t>LED-ID is one of </a:t>
            </a:r>
            <a:r>
              <a:rPr lang="en-US" altLang="ko-KR" sz="1800" spc="-100" dirty="0" smtClean="0">
                <a:ea typeface="HY견고딕" pitchFamily="18" charset="-127"/>
                <a:cs typeface="Times New Roman" panose="02020603050405020304" pitchFamily="18" charset="0"/>
              </a:rPr>
              <a:t>three major </a:t>
            </a:r>
            <a:r>
              <a:rPr lang="en-US" altLang="ko-KR" sz="1800" spc="-100" dirty="0">
                <a:ea typeface="HY견고딕" pitchFamily="18" charset="-127"/>
                <a:cs typeface="Times New Roman" panose="02020603050405020304" pitchFamily="18" charset="0"/>
              </a:rPr>
              <a:t>topics of </a:t>
            </a:r>
            <a:r>
              <a:rPr lang="en-US" altLang="ko-KR" sz="1800" spc="-100" dirty="0" smtClean="0">
                <a:ea typeface="HY견고딕" pitchFamily="18" charset="-127"/>
                <a:cs typeface="Times New Roman" panose="02020603050405020304" pitchFamily="18" charset="0"/>
              </a:rPr>
              <a:t> OWC; other  two are </a:t>
            </a:r>
            <a:r>
              <a:rPr lang="en-US" altLang="ko-KR" sz="1800" spc="-100" dirty="0">
                <a:ea typeface="HY견고딕" pitchFamily="18" charset="-127"/>
                <a:cs typeface="Times New Roman" panose="02020603050405020304" pitchFamily="18" charset="0"/>
              </a:rPr>
              <a:t>OCC &amp; </a:t>
            </a:r>
            <a:r>
              <a:rPr lang="en-US" altLang="ko-KR" sz="1800" spc="-100" dirty="0" err="1" smtClean="0">
                <a:ea typeface="HY견고딕" pitchFamily="18" charset="-127"/>
                <a:cs typeface="Times New Roman" panose="02020603050405020304" pitchFamily="18" charset="0"/>
              </a:rPr>
              <a:t>LiFi</a:t>
            </a:r>
            <a:r>
              <a:rPr lang="en-US" altLang="ko-KR" sz="1800" spc="-100" dirty="0" smtClean="0">
                <a:ea typeface="HY견고딕" pitchFamily="18" charset="-127"/>
                <a:cs typeface="Times New Roman" panose="02020603050405020304" pitchFamily="18" charset="0"/>
              </a:rPr>
              <a:t>.</a:t>
            </a:r>
          </a:p>
          <a:p>
            <a:pPr marL="285750" lvl="1" indent="-285750" algn="just">
              <a:lnSpc>
                <a:spcPct val="150000"/>
              </a:lnSpc>
              <a:buFont typeface="Wingdings" panose="05000000000000000000" pitchFamily="2" charset="2"/>
              <a:buChar char="Ø"/>
            </a:pPr>
            <a:endParaRPr lang="en-US" altLang="ko-KR" sz="1800" spc="-100" dirty="0" smtClean="0">
              <a:ea typeface="HY견고딕" pitchFamily="18" charset="-127"/>
              <a:cs typeface="Times New Roman" panose="02020603050405020304" pitchFamily="18" charset="0"/>
            </a:endParaRPr>
          </a:p>
          <a:p>
            <a:pPr marL="285750" lvl="1" indent="-285750" algn="just">
              <a:lnSpc>
                <a:spcPct val="150000"/>
              </a:lnSpc>
              <a:buFont typeface="Wingdings" panose="05000000000000000000" pitchFamily="2" charset="2"/>
              <a:buChar char="Ø"/>
            </a:pPr>
            <a:r>
              <a:rPr kumimoji="0" lang="en-US" altLang="ko-KR" sz="1800" dirty="0">
                <a:cs typeface="Times New Roman" pitchFamily="18" charset="0"/>
              </a:rPr>
              <a:t>Various use cases based on LED-ID </a:t>
            </a:r>
            <a:r>
              <a:rPr kumimoji="0" lang="en-US" altLang="ko-KR" sz="1800" dirty="0" smtClean="0">
                <a:cs typeface="Times New Roman" pitchFamily="18" charset="0"/>
              </a:rPr>
              <a:t>can be considered.</a:t>
            </a:r>
          </a:p>
          <a:p>
            <a:pPr marL="285750" lvl="1" indent="-285750" algn="just">
              <a:lnSpc>
                <a:spcPct val="150000"/>
              </a:lnSpc>
              <a:buFont typeface="Wingdings" panose="05000000000000000000" pitchFamily="2" charset="2"/>
              <a:buChar char="Ø"/>
            </a:pPr>
            <a:endParaRPr kumimoji="0" lang="en-US" altLang="ko-KR" sz="1800" dirty="0">
              <a:cs typeface="Times New Roman" pitchFamily="18" charset="0"/>
            </a:endParaRPr>
          </a:p>
          <a:p>
            <a:pPr marL="285750" lvl="1" indent="-285750" algn="just">
              <a:lnSpc>
                <a:spcPct val="150000"/>
              </a:lnSpc>
              <a:buFont typeface="Wingdings" panose="05000000000000000000" pitchFamily="2" charset="2"/>
              <a:buChar char="Ø"/>
            </a:pPr>
            <a:r>
              <a:rPr kumimoji="0" lang="en-US" altLang="ko-KR" sz="1800" spc="-100" dirty="0" smtClean="0">
                <a:ea typeface="HY견고딕" pitchFamily="18" charset="-127"/>
                <a:cs typeface="Times New Roman" pitchFamily="18" charset="0"/>
              </a:rPr>
              <a:t>More efficient new PHY/MAC mode(s)  needs to be specified to support LED-ID features.</a:t>
            </a:r>
          </a:p>
          <a:p>
            <a:pPr marL="285750" lvl="1" indent="-285750" algn="just">
              <a:lnSpc>
                <a:spcPct val="150000"/>
              </a:lnSpc>
              <a:buFont typeface="Wingdings" panose="05000000000000000000" pitchFamily="2" charset="2"/>
              <a:buChar char="Ø"/>
            </a:pPr>
            <a:endParaRPr lang="en-US" altLang="ko-KR" sz="1800" spc="-100" dirty="0">
              <a:ea typeface="HY견고딕" pitchFamily="18" charset="-127"/>
              <a:cs typeface="Times New Roman" panose="02020603050405020304" pitchFamily="18" charset="0"/>
            </a:endParaRPr>
          </a:p>
          <a:p>
            <a:pPr marL="285750" lvl="1" indent="-285750" algn="just">
              <a:lnSpc>
                <a:spcPct val="150000"/>
              </a:lnSpc>
              <a:buFont typeface="Wingdings" panose="05000000000000000000" pitchFamily="2" charset="2"/>
              <a:buChar char="Ø"/>
            </a:pPr>
            <a:r>
              <a:rPr lang="en-US" altLang="ko-KR" sz="1800" spc="-100" dirty="0" smtClean="0">
                <a:ea typeface="HY견고딕" pitchFamily="18" charset="-127"/>
                <a:cs typeface="Times New Roman" panose="02020603050405020304" pitchFamily="18" charset="0"/>
              </a:rPr>
              <a:t>LED-ID concept is extensively included in the scope of the 15.7r1 work to satisfy various main components of  PAR/CSD.</a:t>
            </a:r>
          </a:p>
        </p:txBody>
      </p:sp>
      <p:sp>
        <p:nvSpPr>
          <p:cNvPr id="10" name="Rectangle 7"/>
          <p:cNvSpPr>
            <a:spLocks noChangeArrowheads="1"/>
          </p:cNvSpPr>
          <p:nvPr/>
        </p:nvSpPr>
        <p:spPr bwMode="auto">
          <a:xfrm>
            <a:off x="3657600" y="394156"/>
            <a:ext cx="48006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802.15-15-0410-01-007a</a:t>
            </a:r>
            <a:endParaRPr lang="en-US" altLang="en-US" sz="1400" b="1" dirty="0"/>
          </a:p>
        </p:txBody>
      </p:sp>
    </p:spTree>
    <p:extLst>
      <p:ext uri="{BB962C8B-B14F-4D97-AF65-F5344CB8AC3E}">
        <p14:creationId xmlns="" xmlns:p14="http://schemas.microsoft.com/office/powerpoint/2010/main" val="1709599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3"/>
          <p:cNvSpPr txBox="1">
            <a:spLocks noGrp="1"/>
          </p:cNvSpPr>
          <p:nvPr/>
        </p:nvSpPr>
        <p:spPr bwMode="auto">
          <a:xfrm>
            <a:off x="4344988" y="6475413"/>
            <a:ext cx="530225" cy="182562"/>
          </a:xfrm>
          <a:prstGeom prst="rect">
            <a:avLst/>
          </a:prstGeom>
          <a:noFill/>
          <a:ln w="9525">
            <a:noFill/>
            <a:miter lim="800000"/>
            <a:headEnd/>
            <a:tailEnd/>
          </a:ln>
        </p:spPr>
        <p:txBody>
          <a:bodyPr wrap="none" lIns="0" tIns="0" rIns="0" bIns="0">
            <a:spAutoFit/>
          </a:bodyPr>
          <a:lstStyle/>
          <a:p>
            <a:pPr algn="ctr" eaLnBrk="0" latinLnBrk="0" hangingPunct="0"/>
            <a:r>
              <a:rPr kumimoji="0" lang="en-US" altLang="ko-KR" dirty="0"/>
              <a:t>Slide </a:t>
            </a:r>
            <a:fld id="{C5FD28F7-B74E-4AD4-AD32-070BAA0369B9}" type="slidenum">
              <a:rPr kumimoji="0" lang="en-US" altLang="ko-KR"/>
              <a:pPr algn="ctr" eaLnBrk="0" latinLnBrk="0" hangingPunct="0"/>
              <a:t>12</a:t>
            </a:fld>
            <a:endParaRPr kumimoji="0" lang="en-US" altLang="ko-KR" dirty="0"/>
          </a:p>
        </p:txBody>
      </p:sp>
      <p:sp>
        <p:nvSpPr>
          <p:cNvPr id="9" name="Rectangle 5"/>
          <p:cNvSpPr>
            <a:spLocks noGrp="1" noChangeArrowheads="1"/>
          </p:cNvSpPr>
          <p:nvPr>
            <p:ph type="ftr" sz="quarter" idx="12"/>
          </p:nvPr>
        </p:nvSpPr>
        <p:spPr bwMode="auto">
          <a:xfrm>
            <a:off x="5186363" y="6426200"/>
            <a:ext cx="3538537" cy="276999"/>
          </a:xfrm>
          <a:noFill/>
          <a:ln>
            <a:miter lim="800000"/>
            <a:headEnd/>
            <a:tailEnd/>
          </a:ln>
        </p:spPr>
        <p:txBody>
          <a:bodyPr vert="horz" wrap="square" lIns="91440" tIns="45720" rIns="91440" bIns="45720" numCol="1" anchor="t" anchorCtr="0" compatLnSpc="1">
            <a:prstTxWarp prst="textNoShape">
              <a:avLst/>
            </a:prstTxWarp>
          </a:bodyPr>
          <a:lstStyle/>
          <a:p>
            <a:r>
              <a:rPr lang="en-US" altLang="ko-KR" dirty="0" err="1" smtClean="0"/>
              <a:t>Jaesang</a:t>
            </a:r>
            <a:r>
              <a:rPr lang="en-US" altLang="ko-KR" dirty="0" smtClean="0"/>
              <a:t> Cha, Seoul National Univ. of Science &amp; Tech.</a:t>
            </a:r>
          </a:p>
        </p:txBody>
      </p:sp>
      <p:sp>
        <p:nvSpPr>
          <p:cNvPr id="11"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May.</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sp>
        <p:nvSpPr>
          <p:cNvPr id="12" name="Rectangle 2"/>
          <p:cNvSpPr txBox="1">
            <a:spLocks noChangeArrowheads="1"/>
          </p:cNvSpPr>
          <p:nvPr/>
        </p:nvSpPr>
        <p:spPr>
          <a:xfrm>
            <a:off x="990600" y="2658992"/>
            <a:ext cx="7162800" cy="1227208"/>
          </a:xfrm>
          <a:prstGeom prst="rect">
            <a:avLst/>
          </a:prstGeom>
        </p:spPr>
        <p:txBody>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latinLnBrk="0"/>
            <a:r>
              <a:rPr kumimoji="0" lang="en-US" altLang="ko-KR" b="1" kern="0" dirty="0" smtClean="0"/>
              <a:t>Appendix</a:t>
            </a:r>
            <a:endParaRPr kumimoji="0" lang="en-US" altLang="ko-KR" b="1" kern="0" dirty="0" smtClean="0">
              <a:solidFill>
                <a:schemeClr val="tx1"/>
              </a:solidFill>
              <a:ea typeface="굴림" charset="-127"/>
            </a:endParaRPr>
          </a:p>
        </p:txBody>
      </p:sp>
      <p:sp>
        <p:nvSpPr>
          <p:cNvPr id="6" name="Rectangle 7"/>
          <p:cNvSpPr>
            <a:spLocks noChangeArrowheads="1"/>
          </p:cNvSpPr>
          <p:nvPr/>
        </p:nvSpPr>
        <p:spPr bwMode="auto">
          <a:xfrm>
            <a:off x="3657600" y="394156"/>
            <a:ext cx="48006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802.15-15-0410-01-007a</a:t>
            </a:r>
            <a:endParaRPr lang="en-US" altLang="en-US" sz="1400" b="1" dirty="0"/>
          </a:p>
        </p:txBody>
      </p:sp>
    </p:spTree>
    <p:extLst>
      <p:ext uri="{BB962C8B-B14F-4D97-AF65-F5344CB8AC3E}">
        <p14:creationId xmlns="" xmlns:p14="http://schemas.microsoft.com/office/powerpoint/2010/main" val="2102433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0"/>
          </p:nvPr>
        </p:nvSpPr>
        <p:spPr/>
        <p:txBody>
          <a:bodyPr/>
          <a:lstStyle/>
          <a:p>
            <a:pPr>
              <a:defRPr/>
            </a:pPr>
            <a:r>
              <a:rPr lang="en-US" altLang="ko-KR" smtClean="0"/>
              <a:t>Slide </a:t>
            </a:r>
            <a:fld id="{526B1368-C662-438C-B42C-6B6454DECCF9}" type="slidenum">
              <a:rPr lang="en-US" altLang="ko-KR" smtClean="0"/>
              <a:pPr>
                <a:defRPr/>
              </a:pPr>
              <a:t>13</a:t>
            </a:fld>
            <a:endParaRPr lang="en-US" altLang="ko-KR"/>
          </a:p>
        </p:txBody>
      </p:sp>
      <p:sp>
        <p:nvSpPr>
          <p:cNvPr id="4" name="바닥글 개체 틀 3"/>
          <p:cNvSpPr>
            <a:spLocks noGrp="1"/>
          </p:cNvSpPr>
          <p:nvPr>
            <p:ph type="ftr" sz="quarter" idx="12"/>
          </p:nvPr>
        </p:nvSpPr>
        <p:spPr/>
        <p:txBody>
          <a:bodyPr/>
          <a:lstStyle/>
          <a:p>
            <a:pPr>
              <a:defRPr/>
            </a:pPr>
            <a:r>
              <a:rPr lang="en-US" altLang="ko-KR" smtClean="0"/>
              <a:t>Jaesang Cha, Seoul National Univ. of Science&amp;Tech.</a:t>
            </a:r>
            <a:endParaRPr lang="en-US" altLang="ko-KR"/>
          </a:p>
        </p:txBody>
      </p:sp>
      <p:sp>
        <p:nvSpPr>
          <p:cNvPr id="7" name="Rectangle 5"/>
          <p:cNvSpPr>
            <a:spLocks noChangeArrowheads="1"/>
          </p:cNvSpPr>
          <p:nvPr/>
        </p:nvSpPr>
        <p:spPr bwMode="auto">
          <a:xfrm>
            <a:off x="549143" y="863025"/>
            <a:ext cx="7966364" cy="584775"/>
          </a:xfrm>
          <a:prstGeom prst="rect">
            <a:avLst/>
          </a:prstGeom>
          <a:noFill/>
          <a:ln w="9525">
            <a:noFill/>
            <a:miter lim="800000"/>
            <a:headEnd/>
            <a:tailEnd/>
          </a:ln>
        </p:spPr>
        <p:txBody>
          <a:bodyPr>
            <a:spAutoFit/>
          </a:bodyPr>
          <a:lstStyle/>
          <a:p>
            <a:pPr marL="342900" indent="-342900" algn="ctr" latinLnBrk="0">
              <a:spcBef>
                <a:spcPct val="20000"/>
              </a:spcBef>
            </a:pPr>
            <a:r>
              <a:rPr kumimoji="0" lang="en-US" altLang="ko-KR" sz="3200" b="1" dirty="0">
                <a:cs typeface="Times New Roman" pitchFamily="18" charset="0"/>
              </a:rPr>
              <a:t>LED-ID </a:t>
            </a:r>
            <a:r>
              <a:rPr kumimoji="0" lang="en-US" altLang="ko-KR" sz="3200" b="1" dirty="0" smtClean="0">
                <a:cs typeface="Times New Roman" pitchFamily="18" charset="0"/>
              </a:rPr>
              <a:t>Related PAR Components</a:t>
            </a:r>
            <a:endParaRPr kumimoji="0" lang="en-US" altLang="ko-KR" sz="3200" b="1" dirty="0">
              <a:cs typeface="Times New Roman" pitchFamily="18" charset="0"/>
            </a:endParaRPr>
          </a:p>
        </p:txBody>
      </p:sp>
      <p:grpSp>
        <p:nvGrpSpPr>
          <p:cNvPr id="3" name="그룹 2"/>
          <p:cNvGrpSpPr/>
          <p:nvPr/>
        </p:nvGrpSpPr>
        <p:grpSpPr>
          <a:xfrm>
            <a:off x="609600" y="1905000"/>
            <a:ext cx="7924800" cy="4114800"/>
            <a:chOff x="976600" y="1598477"/>
            <a:chExt cx="7257556" cy="3631522"/>
          </a:xfrm>
        </p:grpSpPr>
        <p:pic>
          <p:nvPicPr>
            <p:cNvPr id="5"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6601" y="1598477"/>
              <a:ext cx="7257555" cy="79359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6600" y="2506373"/>
              <a:ext cx="7257555" cy="122742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b="81798"/>
            <a:stretch/>
          </p:blipFill>
          <p:spPr bwMode="auto">
            <a:xfrm>
              <a:off x="1022450" y="3850334"/>
              <a:ext cx="7167349" cy="45098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75000"/>
            <a:stretch/>
          </p:blipFill>
          <p:spPr bwMode="auto">
            <a:xfrm>
              <a:off x="1017896" y="4333580"/>
              <a:ext cx="7167349" cy="6194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TextBox 9"/>
            <p:cNvSpPr txBox="1"/>
            <p:nvPr/>
          </p:nvSpPr>
          <p:spPr>
            <a:xfrm>
              <a:off x="5390890" y="4953000"/>
              <a:ext cx="2794355" cy="276999"/>
            </a:xfrm>
            <a:prstGeom prst="rect">
              <a:avLst/>
            </a:prstGeom>
            <a:noFill/>
          </p:spPr>
          <p:txBody>
            <a:bodyPr wrap="none" rtlCol="0">
              <a:spAutoFit/>
            </a:bodyPr>
            <a:lstStyle/>
            <a:p>
              <a:r>
                <a:rPr lang="en-US" altLang="ko-KR" dirty="0" smtClean="0"/>
                <a:t>[ Source </a:t>
              </a:r>
              <a:r>
                <a:rPr lang="en-US" altLang="ko-KR" dirty="0"/>
                <a:t>:  </a:t>
              </a:r>
              <a:r>
                <a:rPr lang="en-US" altLang="ko-KR" dirty="0">
                  <a:hlinkClick r:id="rId5"/>
                </a:rPr>
                <a:t>http://</a:t>
              </a:r>
              <a:r>
                <a:rPr lang="en-US" altLang="ko-KR" dirty="0" smtClean="0">
                  <a:hlinkClick r:id="rId5"/>
                </a:rPr>
                <a:t>ieee802.org/15/par.html</a:t>
              </a:r>
              <a:r>
                <a:rPr lang="en-US" altLang="ko-KR" dirty="0" smtClean="0"/>
                <a:t> ]</a:t>
              </a:r>
              <a:endParaRPr lang="ko-KR" altLang="en-US" dirty="0"/>
            </a:p>
          </p:txBody>
        </p:sp>
      </p:grpSp>
      <p:sp>
        <p:nvSpPr>
          <p:cNvPr id="11"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May.</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sp>
        <p:nvSpPr>
          <p:cNvPr id="12" name="Rectangle 7"/>
          <p:cNvSpPr>
            <a:spLocks noChangeArrowheads="1"/>
          </p:cNvSpPr>
          <p:nvPr/>
        </p:nvSpPr>
        <p:spPr bwMode="auto">
          <a:xfrm>
            <a:off x="3657600" y="394156"/>
            <a:ext cx="48006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802.15-15-0410-01-007a</a:t>
            </a:r>
            <a:endParaRPr lang="en-US" altLang="en-US" sz="1400" b="1" dirty="0"/>
          </a:p>
        </p:txBody>
      </p:sp>
    </p:spTree>
    <p:extLst>
      <p:ext uri="{BB962C8B-B14F-4D97-AF65-F5344CB8AC3E}">
        <p14:creationId xmlns="" xmlns:p14="http://schemas.microsoft.com/office/powerpoint/2010/main" val="2158801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0"/>
          </p:nvPr>
        </p:nvSpPr>
        <p:spPr/>
        <p:txBody>
          <a:bodyPr/>
          <a:lstStyle/>
          <a:p>
            <a:pPr>
              <a:defRPr/>
            </a:pPr>
            <a:r>
              <a:rPr lang="en-US" altLang="ko-KR" smtClean="0"/>
              <a:t>Slide </a:t>
            </a:r>
            <a:fld id="{526B1368-C662-438C-B42C-6B6454DECCF9}" type="slidenum">
              <a:rPr lang="en-US" altLang="ko-KR" smtClean="0"/>
              <a:pPr>
                <a:defRPr/>
              </a:pPr>
              <a:t>14</a:t>
            </a:fld>
            <a:endParaRPr lang="en-US" altLang="ko-KR"/>
          </a:p>
        </p:txBody>
      </p:sp>
      <p:sp>
        <p:nvSpPr>
          <p:cNvPr id="4" name="바닥글 개체 틀 3"/>
          <p:cNvSpPr>
            <a:spLocks noGrp="1"/>
          </p:cNvSpPr>
          <p:nvPr>
            <p:ph type="ftr" sz="quarter" idx="12"/>
          </p:nvPr>
        </p:nvSpPr>
        <p:spPr/>
        <p:txBody>
          <a:bodyPr/>
          <a:lstStyle/>
          <a:p>
            <a:pPr>
              <a:defRPr/>
            </a:pPr>
            <a:r>
              <a:rPr lang="en-US" altLang="ko-KR" smtClean="0"/>
              <a:t>Jaesang Cha, Seoul National Univ. of Science&amp;Tech.</a:t>
            </a:r>
            <a:endParaRPr lang="en-US" altLang="ko-KR"/>
          </a:p>
        </p:txBody>
      </p:sp>
      <p:sp>
        <p:nvSpPr>
          <p:cNvPr id="8" name="Rectangle 5"/>
          <p:cNvSpPr>
            <a:spLocks noChangeArrowheads="1"/>
          </p:cNvSpPr>
          <p:nvPr/>
        </p:nvSpPr>
        <p:spPr bwMode="auto">
          <a:xfrm>
            <a:off x="549143" y="863025"/>
            <a:ext cx="7966364" cy="584775"/>
          </a:xfrm>
          <a:prstGeom prst="rect">
            <a:avLst/>
          </a:prstGeom>
          <a:noFill/>
          <a:ln w="9525">
            <a:noFill/>
            <a:miter lim="800000"/>
            <a:headEnd/>
            <a:tailEnd/>
          </a:ln>
        </p:spPr>
        <p:txBody>
          <a:bodyPr>
            <a:spAutoFit/>
          </a:bodyPr>
          <a:lstStyle/>
          <a:p>
            <a:pPr marL="342900" indent="-342900" algn="ctr" latinLnBrk="0">
              <a:spcBef>
                <a:spcPct val="20000"/>
              </a:spcBef>
            </a:pPr>
            <a:r>
              <a:rPr kumimoji="0" lang="en-US" altLang="ko-KR" sz="3200" b="1" dirty="0">
                <a:cs typeface="Times New Roman" pitchFamily="18" charset="0"/>
              </a:rPr>
              <a:t>LED-ID </a:t>
            </a:r>
            <a:r>
              <a:rPr kumimoji="0" lang="en-US" altLang="ko-KR" sz="3200" b="1" dirty="0" smtClean="0">
                <a:cs typeface="Times New Roman" pitchFamily="18" charset="0"/>
              </a:rPr>
              <a:t>Related CSD Components</a:t>
            </a:r>
            <a:endParaRPr kumimoji="0" lang="en-US" altLang="ko-KR" sz="3200" b="1" dirty="0">
              <a:cs typeface="Times New Roman" pitchFamily="18" charset="0"/>
            </a:endParaRPr>
          </a:p>
        </p:txBody>
      </p:sp>
      <p:grpSp>
        <p:nvGrpSpPr>
          <p:cNvPr id="7" name="그룹 6"/>
          <p:cNvGrpSpPr/>
          <p:nvPr/>
        </p:nvGrpSpPr>
        <p:grpSpPr>
          <a:xfrm>
            <a:off x="609600" y="2335686"/>
            <a:ext cx="8001000" cy="2617314"/>
            <a:chOff x="890380" y="1597025"/>
            <a:chExt cx="7429500" cy="2219245"/>
          </a:xfrm>
        </p:grpSpPr>
        <p:grpSp>
          <p:nvGrpSpPr>
            <p:cNvPr id="5" name="그룹 4"/>
            <p:cNvGrpSpPr/>
            <p:nvPr/>
          </p:nvGrpSpPr>
          <p:grpSpPr>
            <a:xfrm>
              <a:off x="890380" y="1597025"/>
              <a:ext cx="7429500" cy="1984375"/>
              <a:chOff x="890380" y="683730"/>
              <a:chExt cx="7429500" cy="1984375"/>
            </a:xfrm>
          </p:grpSpPr>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60600"/>
              <a:stretch/>
            </p:blipFill>
            <p:spPr bwMode="auto">
              <a:xfrm>
                <a:off x="890380" y="683730"/>
                <a:ext cx="7429500" cy="10920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95400" y="1905000"/>
                <a:ext cx="6905625" cy="76310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
          <p:nvSpPr>
            <p:cNvPr id="6" name="TextBox 5"/>
            <p:cNvSpPr txBox="1"/>
            <p:nvPr/>
          </p:nvSpPr>
          <p:spPr>
            <a:xfrm>
              <a:off x="5406670" y="3581400"/>
              <a:ext cx="2594758" cy="234870"/>
            </a:xfrm>
            <a:prstGeom prst="rect">
              <a:avLst/>
            </a:prstGeom>
            <a:noFill/>
          </p:spPr>
          <p:txBody>
            <a:bodyPr wrap="none" rtlCol="0">
              <a:spAutoFit/>
            </a:bodyPr>
            <a:lstStyle/>
            <a:p>
              <a:r>
                <a:rPr lang="en-US" altLang="ko-KR" dirty="0" smtClean="0"/>
                <a:t>[ Source </a:t>
              </a:r>
              <a:r>
                <a:rPr lang="en-US" altLang="ko-KR" dirty="0"/>
                <a:t>:  </a:t>
              </a:r>
              <a:r>
                <a:rPr lang="en-US" altLang="ko-KR" dirty="0">
                  <a:hlinkClick r:id="rId4"/>
                </a:rPr>
                <a:t>http://</a:t>
              </a:r>
              <a:r>
                <a:rPr lang="en-US" altLang="ko-KR" dirty="0" smtClean="0">
                  <a:hlinkClick r:id="rId4"/>
                </a:rPr>
                <a:t>ieee802.org/15/par.html</a:t>
              </a:r>
              <a:r>
                <a:rPr lang="en-US" altLang="ko-KR" dirty="0" smtClean="0"/>
                <a:t> ]</a:t>
              </a:r>
              <a:endParaRPr lang="ko-KR" altLang="en-US" dirty="0"/>
            </a:p>
          </p:txBody>
        </p:sp>
      </p:grpSp>
      <p:sp>
        <p:nvSpPr>
          <p:cNvPr id="11"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May.</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sp>
        <p:nvSpPr>
          <p:cNvPr id="12" name="Rectangle 7"/>
          <p:cNvSpPr>
            <a:spLocks noChangeArrowheads="1"/>
          </p:cNvSpPr>
          <p:nvPr/>
        </p:nvSpPr>
        <p:spPr bwMode="auto">
          <a:xfrm>
            <a:off x="3657600" y="394156"/>
            <a:ext cx="48006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802.15-15-0410-01-007a</a:t>
            </a:r>
            <a:endParaRPr lang="en-US" altLang="en-US" sz="1400" b="1" dirty="0"/>
          </a:p>
        </p:txBody>
      </p:sp>
    </p:spTree>
    <p:extLst>
      <p:ext uri="{BB962C8B-B14F-4D97-AF65-F5344CB8AC3E}">
        <p14:creationId xmlns="" xmlns:p14="http://schemas.microsoft.com/office/powerpoint/2010/main" val="3128684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3"/>
          <p:cNvSpPr txBox="1">
            <a:spLocks noGrp="1"/>
          </p:cNvSpPr>
          <p:nvPr/>
        </p:nvSpPr>
        <p:spPr bwMode="auto">
          <a:xfrm>
            <a:off x="4344988" y="6475413"/>
            <a:ext cx="530225" cy="182562"/>
          </a:xfrm>
          <a:prstGeom prst="rect">
            <a:avLst/>
          </a:prstGeom>
          <a:noFill/>
          <a:ln w="9525">
            <a:noFill/>
            <a:miter lim="800000"/>
            <a:headEnd/>
            <a:tailEnd/>
          </a:ln>
        </p:spPr>
        <p:txBody>
          <a:bodyPr wrap="none" lIns="0" tIns="0" rIns="0" bIns="0">
            <a:spAutoFit/>
          </a:bodyPr>
          <a:lstStyle/>
          <a:p>
            <a:pPr algn="ctr" eaLnBrk="0" latinLnBrk="0" hangingPunct="0"/>
            <a:r>
              <a:rPr kumimoji="0" lang="en-US" altLang="ko-KR" dirty="0"/>
              <a:t>Slide </a:t>
            </a:r>
            <a:fld id="{C5FD28F7-B74E-4AD4-AD32-070BAA0369B9}" type="slidenum">
              <a:rPr kumimoji="0" lang="en-US" altLang="ko-KR"/>
              <a:pPr algn="ctr" eaLnBrk="0" latinLnBrk="0" hangingPunct="0"/>
              <a:t>2</a:t>
            </a:fld>
            <a:endParaRPr kumimoji="0" lang="en-US" altLang="ko-KR" dirty="0"/>
          </a:p>
        </p:txBody>
      </p:sp>
      <p:sp>
        <p:nvSpPr>
          <p:cNvPr id="9" name="Rectangle 5"/>
          <p:cNvSpPr>
            <a:spLocks noGrp="1" noChangeArrowheads="1"/>
          </p:cNvSpPr>
          <p:nvPr>
            <p:ph type="ftr" sz="quarter" idx="12"/>
          </p:nvPr>
        </p:nvSpPr>
        <p:spPr bwMode="auto">
          <a:xfrm>
            <a:off x="5186363" y="6426200"/>
            <a:ext cx="3538537" cy="276999"/>
          </a:xfrm>
          <a:noFill/>
          <a:ln>
            <a:miter lim="800000"/>
            <a:headEnd/>
            <a:tailEnd/>
          </a:ln>
        </p:spPr>
        <p:txBody>
          <a:bodyPr vert="horz" wrap="square" lIns="91440" tIns="45720" rIns="91440" bIns="45720" numCol="1" anchor="t" anchorCtr="0" compatLnSpc="1">
            <a:prstTxWarp prst="textNoShape">
              <a:avLst/>
            </a:prstTxWarp>
          </a:bodyPr>
          <a:lstStyle/>
          <a:p>
            <a:r>
              <a:rPr lang="en-US" altLang="ko-KR" dirty="0" err="1" smtClean="0"/>
              <a:t>Jaesang</a:t>
            </a:r>
            <a:r>
              <a:rPr lang="en-US" altLang="ko-KR" dirty="0" smtClean="0"/>
              <a:t> Cha, Seoul National Univ. of Science &amp; Tech.</a:t>
            </a:r>
          </a:p>
        </p:txBody>
      </p:sp>
      <p:sp>
        <p:nvSpPr>
          <p:cNvPr id="11"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May.</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sp>
        <p:nvSpPr>
          <p:cNvPr id="12" name="Rectangle 2"/>
          <p:cNvSpPr txBox="1">
            <a:spLocks noChangeArrowheads="1"/>
          </p:cNvSpPr>
          <p:nvPr/>
        </p:nvSpPr>
        <p:spPr>
          <a:xfrm>
            <a:off x="990600" y="2396296"/>
            <a:ext cx="7162800" cy="1642304"/>
          </a:xfrm>
          <a:prstGeom prst="rect">
            <a:avLst/>
          </a:prstGeom>
        </p:spPr>
        <p:txBody>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latinLnBrk="0"/>
            <a:r>
              <a:rPr kumimoji="0" lang="en-US" altLang="en-US" b="1" kern="0" dirty="0"/>
              <a:t>H</a:t>
            </a:r>
            <a:r>
              <a:rPr kumimoji="0" lang="en-US" altLang="ko-KR" b="1" kern="0" dirty="0"/>
              <a:t>ome page document for LED-ID</a:t>
            </a:r>
          </a:p>
          <a:p>
            <a:pPr latinLnBrk="0"/>
            <a:r>
              <a:rPr kumimoji="0" lang="en-US" altLang="ko-KR" b="1" kern="0" dirty="0" smtClean="0"/>
              <a:t>: LED-ID </a:t>
            </a:r>
            <a:r>
              <a:rPr kumimoji="0" lang="en-US" altLang="ko-KR" b="1" kern="0" dirty="0"/>
              <a:t>Related Technical Features and Applications</a:t>
            </a:r>
            <a:endParaRPr kumimoji="0" lang="en-US" altLang="ko-KR" b="1" kern="0" dirty="0" smtClean="0">
              <a:solidFill>
                <a:schemeClr val="tx1"/>
              </a:solidFill>
              <a:ea typeface="굴림" charset="-127"/>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0"/>
          </p:nvPr>
        </p:nvSpPr>
        <p:spPr>
          <a:xfrm>
            <a:off x="4393695" y="6475413"/>
            <a:ext cx="432811" cy="184666"/>
          </a:xfrm>
          <a:noFill/>
        </p:spPr>
        <p:txBody>
          <a:bodyPr/>
          <a:lstStyle/>
          <a:p>
            <a:r>
              <a:rPr lang="en-US" altLang="ko-KR" smtClean="0">
                <a:ea typeface="굴림" charset="-127"/>
              </a:rPr>
              <a:t>Slide </a:t>
            </a:r>
            <a:fld id="{040E8782-534B-462D-A54D-8B15F02A11E9}" type="slidenum">
              <a:rPr lang="en-US" altLang="ko-KR" smtClean="0">
                <a:ea typeface="굴림" charset="-127"/>
              </a:rPr>
              <a:pPr/>
              <a:t>3</a:t>
            </a:fld>
            <a:endParaRPr lang="en-US" altLang="ko-KR" smtClean="0">
              <a:ea typeface="굴림" charset="-127"/>
            </a:endParaRPr>
          </a:p>
        </p:txBody>
      </p:sp>
      <p:sp>
        <p:nvSpPr>
          <p:cNvPr id="43011" name="Rectangle 2"/>
          <p:cNvSpPr>
            <a:spLocks noGrp="1" noChangeArrowheads="1"/>
          </p:cNvSpPr>
          <p:nvPr>
            <p:ph type="title"/>
          </p:nvPr>
        </p:nvSpPr>
        <p:spPr/>
        <p:txBody>
          <a:bodyPr/>
          <a:lstStyle/>
          <a:p>
            <a:r>
              <a:rPr lang="en-US" altLang="ko-KR" dirty="0" smtClean="0">
                <a:solidFill>
                  <a:schemeClr val="tx1"/>
                </a:solidFill>
                <a:ea typeface="굴림" charset="-127"/>
              </a:rPr>
              <a:t>Contents</a:t>
            </a:r>
          </a:p>
        </p:txBody>
      </p:sp>
      <p:sp>
        <p:nvSpPr>
          <p:cNvPr id="43012" name="Rectangle 3"/>
          <p:cNvSpPr>
            <a:spLocks noGrp="1" noChangeArrowheads="1"/>
          </p:cNvSpPr>
          <p:nvPr>
            <p:ph type="body" idx="1"/>
          </p:nvPr>
        </p:nvSpPr>
        <p:spPr>
          <a:xfrm>
            <a:off x="609600" y="1676400"/>
            <a:ext cx="8077200" cy="4267200"/>
          </a:xfrm>
        </p:spPr>
        <p:txBody>
          <a:bodyPr/>
          <a:lstStyle/>
          <a:p>
            <a:pPr>
              <a:lnSpc>
                <a:spcPct val="150000"/>
              </a:lnSpc>
            </a:pPr>
            <a:r>
              <a:rPr lang="en-US" altLang="ko-KR" sz="2000" dirty="0" smtClean="0">
                <a:ea typeface="굴림" charset="-127"/>
              </a:rPr>
              <a:t>LED-ID Technology for IEEE802.15.7r1</a:t>
            </a:r>
          </a:p>
          <a:p>
            <a:pPr>
              <a:lnSpc>
                <a:spcPct val="150000"/>
              </a:lnSpc>
            </a:pPr>
            <a:r>
              <a:rPr lang="en-US" altLang="ko-KR" sz="2000" dirty="0">
                <a:cs typeface="Times New Roman" pitchFamily="18" charset="0"/>
              </a:rPr>
              <a:t>Concept of LED-ID </a:t>
            </a:r>
            <a:r>
              <a:rPr lang="en-US" altLang="ko-KR" sz="2000" dirty="0" smtClean="0">
                <a:cs typeface="Times New Roman" pitchFamily="18" charset="0"/>
              </a:rPr>
              <a:t>Technology</a:t>
            </a:r>
            <a:endParaRPr lang="en-US" altLang="ko-KR" sz="2000" dirty="0" smtClean="0">
              <a:ea typeface="굴림" charset="-127"/>
              <a:cs typeface="Times New Roman" pitchFamily="18" charset="0"/>
            </a:endParaRPr>
          </a:p>
          <a:p>
            <a:pPr>
              <a:lnSpc>
                <a:spcPct val="150000"/>
              </a:lnSpc>
            </a:pPr>
            <a:r>
              <a:rPr lang="en-US" altLang="ko-KR" sz="2000" dirty="0" smtClean="0">
                <a:ea typeface="굴림" charset="-127"/>
                <a:cs typeface="Times New Roman" pitchFamily="18" charset="0"/>
              </a:rPr>
              <a:t>Use Cases of LED-ID </a:t>
            </a:r>
          </a:p>
          <a:p>
            <a:pPr>
              <a:lnSpc>
                <a:spcPct val="150000"/>
              </a:lnSpc>
            </a:pPr>
            <a:r>
              <a:rPr lang="en-US" altLang="ko-KR" sz="2000" dirty="0" smtClean="0">
                <a:ea typeface="굴림" charset="-127"/>
                <a:cs typeface="Times New Roman" pitchFamily="18" charset="0"/>
              </a:rPr>
              <a:t>Conclusions</a:t>
            </a:r>
            <a:endParaRPr lang="en-US" altLang="ko-KR" sz="2000" dirty="0">
              <a:ea typeface="굴림" charset="-127"/>
              <a:cs typeface="Times New Roman" pitchFamily="18" charset="0"/>
            </a:endParaRPr>
          </a:p>
        </p:txBody>
      </p:sp>
      <p:sp>
        <p:nvSpPr>
          <p:cNvPr id="43013" name="Rectangle 5"/>
          <p:cNvSpPr>
            <a:spLocks noGrp="1" noChangeArrowheads="1"/>
          </p:cNvSpPr>
          <p:nvPr>
            <p:ph type="ftr" sz="quarter" idx="12"/>
          </p:nvPr>
        </p:nvSpPr>
        <p:spPr>
          <a:noFill/>
        </p:spPr>
        <p:txBody>
          <a:bodyPr/>
          <a:lstStyle/>
          <a:p>
            <a:r>
              <a:rPr lang="en-US" altLang="ko-KR" dirty="0" err="1" smtClean="0"/>
              <a:t>Jaesang</a:t>
            </a:r>
            <a:r>
              <a:rPr lang="en-US" altLang="ko-KR" dirty="0" smtClean="0"/>
              <a:t> Cha, Seoul National Univ. of Science &amp; Tech</a:t>
            </a:r>
          </a:p>
        </p:txBody>
      </p:sp>
      <p:sp>
        <p:nvSpPr>
          <p:cNvPr id="7"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May.</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xfrm>
            <a:off x="4393695" y="6475413"/>
            <a:ext cx="432811" cy="184666"/>
          </a:xfrm>
          <a:noFill/>
        </p:spPr>
        <p:txBody>
          <a:bodyPr/>
          <a:lstStyle/>
          <a:p>
            <a:r>
              <a:rPr lang="en-US" altLang="ko-KR" smtClean="0">
                <a:solidFill>
                  <a:schemeClr val="tx1"/>
                </a:solidFill>
                <a:ea typeface="굴림" charset="-127"/>
              </a:rPr>
              <a:t>Slide </a:t>
            </a:r>
            <a:fld id="{B76C1959-2AF4-436A-90B1-AB87CC237E11}" type="slidenum">
              <a:rPr lang="en-US" altLang="ko-KR" smtClean="0">
                <a:solidFill>
                  <a:schemeClr val="tx1"/>
                </a:solidFill>
                <a:ea typeface="굴림" charset="-127"/>
              </a:rPr>
              <a:pPr/>
              <a:t>4</a:t>
            </a:fld>
            <a:endParaRPr lang="en-US" altLang="ko-KR" smtClean="0">
              <a:solidFill>
                <a:schemeClr val="tx1"/>
              </a:solidFill>
              <a:ea typeface="굴림" charset="-127"/>
            </a:endParaRPr>
          </a:p>
        </p:txBody>
      </p:sp>
      <p:sp>
        <p:nvSpPr>
          <p:cNvPr id="44035" name="Rectangle 5"/>
          <p:cNvSpPr>
            <a:spLocks noChangeArrowheads="1"/>
          </p:cNvSpPr>
          <p:nvPr/>
        </p:nvSpPr>
        <p:spPr bwMode="auto">
          <a:xfrm>
            <a:off x="549143" y="863025"/>
            <a:ext cx="7966364" cy="584775"/>
          </a:xfrm>
          <a:prstGeom prst="rect">
            <a:avLst/>
          </a:prstGeom>
          <a:noFill/>
          <a:ln w="9525">
            <a:noFill/>
            <a:miter lim="800000"/>
            <a:headEnd/>
            <a:tailEnd/>
          </a:ln>
        </p:spPr>
        <p:txBody>
          <a:bodyPr>
            <a:spAutoFit/>
          </a:bodyPr>
          <a:lstStyle/>
          <a:p>
            <a:pPr marL="342900" indent="-342900" algn="ctr" latinLnBrk="0">
              <a:spcBef>
                <a:spcPct val="20000"/>
              </a:spcBef>
            </a:pPr>
            <a:r>
              <a:rPr kumimoji="0" lang="en-US" altLang="ko-KR" sz="3200" b="1" dirty="0" smtClean="0">
                <a:cs typeface="Times New Roman" pitchFamily="18" charset="0"/>
              </a:rPr>
              <a:t>LED-ID Technology for IEEE802.15.7r1</a:t>
            </a:r>
            <a:endParaRPr kumimoji="0" lang="en-US" altLang="ko-KR" sz="3200" b="1" dirty="0">
              <a:cs typeface="Times New Roman" pitchFamily="18" charset="0"/>
            </a:endParaRPr>
          </a:p>
        </p:txBody>
      </p:sp>
      <p:sp>
        <p:nvSpPr>
          <p:cNvPr id="44036" name="Rectangle 2"/>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4037" name="Rectangle 4"/>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4038" name="Rectangle 6"/>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4042" name="Rectangle 5"/>
          <p:cNvSpPr>
            <a:spLocks noGrp="1" noChangeArrowheads="1"/>
          </p:cNvSpPr>
          <p:nvPr>
            <p:ph type="ftr" sz="quarter" idx="12"/>
          </p:nvPr>
        </p:nvSpPr>
        <p:spPr bwMode="auto">
          <a:xfrm>
            <a:off x="5186363" y="6426200"/>
            <a:ext cx="3538537" cy="184150"/>
          </a:xfrm>
          <a:noFill/>
          <a:ln>
            <a:miter lim="800000"/>
            <a:headEnd/>
            <a:tailEnd/>
          </a:ln>
        </p:spPr>
        <p:txBody>
          <a:bodyPr vert="horz" wrap="square" lIns="91440" tIns="45720" rIns="91440" bIns="45720" numCol="1" anchor="t" anchorCtr="0" compatLnSpc="1">
            <a:prstTxWarp prst="textNoShape">
              <a:avLst/>
            </a:prstTxWarp>
          </a:bodyPr>
          <a:lstStyle/>
          <a:p>
            <a:r>
              <a:rPr lang="en-US" altLang="ko-KR" dirty="0" err="1" smtClean="0">
                <a:solidFill>
                  <a:schemeClr val="tx1"/>
                </a:solidFill>
              </a:rPr>
              <a:t>Jaesang</a:t>
            </a:r>
            <a:r>
              <a:rPr lang="en-US" altLang="ko-KR" dirty="0" smtClean="0">
                <a:solidFill>
                  <a:schemeClr val="tx1"/>
                </a:solidFill>
              </a:rPr>
              <a:t> Cha, Seoul National Univ. of </a:t>
            </a:r>
            <a:r>
              <a:rPr lang="en-US" altLang="ko-KR" dirty="0" err="1" smtClean="0">
                <a:solidFill>
                  <a:schemeClr val="tx1"/>
                </a:solidFill>
              </a:rPr>
              <a:t>Science&amp;Tech</a:t>
            </a:r>
            <a:r>
              <a:rPr lang="en-US" altLang="ko-KR" dirty="0" smtClean="0">
                <a:solidFill>
                  <a:schemeClr val="tx1"/>
                </a:solidFill>
              </a:rPr>
              <a:t>.</a:t>
            </a:r>
          </a:p>
        </p:txBody>
      </p:sp>
      <p:sp>
        <p:nvSpPr>
          <p:cNvPr id="22" name="TextBox 53"/>
          <p:cNvSpPr txBox="1">
            <a:spLocks noChangeArrowheads="1"/>
          </p:cNvSpPr>
          <p:nvPr/>
        </p:nvSpPr>
        <p:spPr bwMode="auto">
          <a:xfrm>
            <a:off x="381000" y="1828800"/>
            <a:ext cx="4572000" cy="3040832"/>
          </a:xfrm>
          <a:prstGeom prst="rect">
            <a:avLst/>
          </a:prstGeom>
          <a:noFill/>
          <a:ln w="9525">
            <a:noFill/>
            <a:miter lim="800000"/>
            <a:headEnd/>
            <a:tailEnd/>
          </a:ln>
        </p:spPr>
        <p:txBody>
          <a:bodyPr wrap="square">
            <a:spAutoFit/>
          </a:bodyPr>
          <a:ls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a:lstStyle>
          <a:p>
            <a:pPr marL="342900" indent="-342900" algn="just">
              <a:spcBef>
                <a:spcPct val="20000"/>
              </a:spcBef>
              <a:buFontTx/>
              <a:buChar char="•"/>
            </a:pPr>
            <a:r>
              <a:rPr kumimoji="0" lang="en-US" altLang="ko-KR" sz="2000" dirty="0" smtClean="0"/>
              <a:t>IEEE802.15.7r1 TG OWC (Optical Wireless Communications) consists of three topics as</a:t>
            </a:r>
            <a:r>
              <a:rPr kumimoji="0" lang="en-US" altLang="ko-KR" sz="2000" dirty="0"/>
              <a:t>: </a:t>
            </a:r>
            <a:endParaRPr kumimoji="0" lang="en-US" altLang="ko-KR" sz="2000" dirty="0" smtClean="0"/>
          </a:p>
          <a:p>
            <a:pPr marL="342900" indent="-342900" algn="just">
              <a:spcBef>
                <a:spcPct val="20000"/>
              </a:spcBef>
              <a:buFontTx/>
              <a:buChar char="•"/>
            </a:pPr>
            <a:endParaRPr kumimoji="0" lang="en-US" altLang="ko-KR" sz="1000" dirty="0" smtClean="0"/>
          </a:p>
          <a:p>
            <a:pPr marL="638175" lvl="1" indent="-285750" algn="just">
              <a:spcBef>
                <a:spcPct val="20000"/>
              </a:spcBef>
              <a:buFontTx/>
              <a:buChar char="-"/>
            </a:pPr>
            <a:r>
              <a:rPr kumimoji="0" lang="en-US" altLang="ko-KR" sz="1600" b="1" dirty="0" smtClean="0">
                <a:cs typeface="Times New Roman" pitchFamily="18" charset="0"/>
              </a:rPr>
              <a:t>LED-ID</a:t>
            </a:r>
            <a:r>
              <a:rPr kumimoji="0" lang="en-US" altLang="ko-KR" sz="1600" dirty="0">
                <a:cs typeface="Times New Roman" pitchFamily="18" charset="0"/>
              </a:rPr>
              <a:t>:</a:t>
            </a:r>
            <a:r>
              <a:rPr kumimoji="0" lang="en-US" altLang="ko-KR" sz="1600" dirty="0" smtClean="0">
                <a:cs typeface="Times New Roman" pitchFamily="18" charset="0"/>
              </a:rPr>
              <a:t> LED-ID is defined as wireless </a:t>
            </a:r>
            <a:r>
              <a:rPr kumimoji="0" lang="en-US" altLang="ko-KR" sz="1600" dirty="0">
                <a:cs typeface="Times New Roman" pitchFamily="18" charset="0"/>
              </a:rPr>
              <a:t>light ID (Identification) system using various </a:t>
            </a:r>
            <a:r>
              <a:rPr kumimoji="0" lang="en-US" altLang="ko-KR" sz="1600" dirty="0" smtClean="0">
                <a:cs typeface="Times New Roman" pitchFamily="18" charset="0"/>
              </a:rPr>
              <a:t>LED Light signals</a:t>
            </a:r>
            <a:endParaRPr kumimoji="0" lang="en-US" altLang="ko-KR" sz="1600" dirty="0">
              <a:cs typeface="Times New Roman" pitchFamily="18" charset="0"/>
            </a:endParaRPr>
          </a:p>
          <a:p>
            <a:pPr marL="638175" lvl="1" indent="-285750" algn="just">
              <a:spcBef>
                <a:spcPct val="20000"/>
              </a:spcBef>
              <a:buFontTx/>
              <a:buChar char="-"/>
            </a:pPr>
            <a:endParaRPr kumimoji="0" lang="en-US" altLang="ko-KR" sz="1000" dirty="0" smtClean="0">
              <a:cs typeface="Times New Roman" pitchFamily="18" charset="0"/>
            </a:endParaRPr>
          </a:p>
          <a:p>
            <a:pPr marL="638175" lvl="1" indent="-285750" algn="just">
              <a:spcBef>
                <a:spcPct val="20000"/>
              </a:spcBef>
              <a:buFontTx/>
              <a:buChar char="-"/>
            </a:pPr>
            <a:r>
              <a:rPr kumimoji="0" lang="en-US" altLang="ko-KR" sz="1600" dirty="0" smtClean="0">
                <a:cs typeface="Times New Roman" pitchFamily="18" charset="0"/>
              </a:rPr>
              <a:t>OCC (Optical </a:t>
            </a:r>
            <a:r>
              <a:rPr kumimoji="0" lang="en-US" altLang="ko-KR" sz="1600" dirty="0">
                <a:cs typeface="Times New Roman" pitchFamily="18" charset="0"/>
              </a:rPr>
              <a:t>Camera </a:t>
            </a:r>
            <a:r>
              <a:rPr kumimoji="0" lang="en-US" altLang="ko-KR" sz="1600" dirty="0" smtClean="0">
                <a:cs typeface="Times New Roman" pitchFamily="18" charset="0"/>
              </a:rPr>
              <a:t>Communications)</a:t>
            </a:r>
          </a:p>
          <a:p>
            <a:pPr marL="638175" lvl="1" indent="-285750" algn="just">
              <a:spcBef>
                <a:spcPct val="20000"/>
              </a:spcBef>
              <a:buFontTx/>
              <a:buChar char="-"/>
            </a:pPr>
            <a:endParaRPr kumimoji="0" lang="en-US" altLang="ko-KR" sz="1000" dirty="0" smtClean="0">
              <a:cs typeface="Times New Roman" pitchFamily="18" charset="0"/>
            </a:endParaRPr>
          </a:p>
          <a:p>
            <a:pPr marL="638175" lvl="1" indent="-285750" algn="just">
              <a:spcBef>
                <a:spcPct val="20000"/>
              </a:spcBef>
              <a:buFontTx/>
              <a:buChar char="-"/>
            </a:pPr>
            <a:r>
              <a:rPr kumimoji="0" lang="en-US" altLang="ko-KR" sz="1600" dirty="0" err="1" smtClean="0">
                <a:cs typeface="Times New Roman" pitchFamily="18" charset="0"/>
              </a:rPr>
              <a:t>LiFi</a:t>
            </a:r>
            <a:endParaRPr kumimoji="0" lang="en-US" altLang="ko-KR" sz="1600" dirty="0" smtClean="0">
              <a:cs typeface="Times New Roman" pitchFamily="18" charset="0"/>
            </a:endParaRPr>
          </a:p>
          <a:p>
            <a:pPr marL="638175" lvl="1" indent="-285750" algn="just">
              <a:spcBef>
                <a:spcPct val="20000"/>
              </a:spcBef>
              <a:buFontTx/>
              <a:buChar char="-"/>
            </a:pPr>
            <a:endParaRPr kumimoji="0" lang="en-US" altLang="ko-KR" sz="500" dirty="0" smtClean="0">
              <a:cs typeface="Times New Roman" pitchFamily="18" charset="0"/>
            </a:endParaRPr>
          </a:p>
        </p:txBody>
      </p:sp>
      <p:sp>
        <p:nvSpPr>
          <p:cNvPr id="23" name="AutoShape 11"/>
          <p:cNvSpPr>
            <a:spLocks noChangeArrowheads="1"/>
          </p:cNvSpPr>
          <p:nvPr/>
        </p:nvSpPr>
        <p:spPr bwMode="auto">
          <a:xfrm>
            <a:off x="685800" y="5228510"/>
            <a:ext cx="7831109" cy="954097"/>
          </a:xfrm>
          <a:prstGeom prst="roundRect">
            <a:avLst>
              <a:gd name="adj" fmla="val 0"/>
            </a:avLst>
          </a:prstGeom>
          <a:solidFill>
            <a:srgbClr val="FFFFFF"/>
          </a:solidFill>
          <a:ln w="19050">
            <a:solidFill>
              <a:srgbClr val="FF0000"/>
            </a:solidFill>
            <a:round/>
            <a:headEnd/>
            <a:tailEnd/>
          </a:ln>
          <a:effectLst>
            <a:prstShdw prst="shdw17" dist="17961" dir="2700000">
              <a:srgbClr val="990000"/>
            </a:prstShdw>
          </a:effectLst>
        </p:spPr>
        <p:txBody>
          <a:bodyPr wrap="square" lIns="90000" tIns="45715" rIns="90000" bIns="45715" anchor="ctr">
            <a:spAutoFit/>
          </a:bodyPr>
          <a:lstStyle/>
          <a:p>
            <a:pPr marL="285750" lvl="1" indent="-285750" algn="just">
              <a:buFont typeface="Wingdings" panose="05000000000000000000" pitchFamily="2" charset="2"/>
              <a:buChar char="Ø"/>
            </a:pPr>
            <a:r>
              <a:rPr kumimoji="0" lang="en-US" altLang="ko-KR" sz="1600" dirty="0">
                <a:latin typeface="+mj-lt"/>
                <a:cs typeface="Times New Roman" pitchFamily="18" charset="0"/>
              </a:rPr>
              <a:t>LED-ID is defined as wireless light ID (Identification) system using various LED </a:t>
            </a:r>
            <a:r>
              <a:rPr kumimoji="0" lang="en-US" altLang="ko-KR" sz="1600" dirty="0" smtClean="0">
                <a:latin typeface="+mj-lt"/>
                <a:cs typeface="Times New Roman" pitchFamily="18" charset="0"/>
              </a:rPr>
              <a:t>Light signals.</a:t>
            </a:r>
            <a:endParaRPr kumimoji="0" lang="en-US" altLang="ko-KR" sz="1600" dirty="0">
              <a:latin typeface="+mj-lt"/>
              <a:cs typeface="Times New Roman" pitchFamily="18" charset="0"/>
            </a:endParaRPr>
          </a:p>
          <a:p>
            <a:pPr marL="285750" indent="-285750" algn="just">
              <a:lnSpc>
                <a:spcPct val="150000"/>
              </a:lnSpc>
              <a:buFont typeface="Wingdings" panose="05000000000000000000" pitchFamily="2" charset="2"/>
              <a:buChar char="Ø"/>
            </a:pPr>
            <a:r>
              <a:rPr lang="en-US" altLang="ko-KR" sz="1600" spc="-100" dirty="0" smtClean="0">
                <a:latin typeface="+mj-lt"/>
                <a:ea typeface="HY견고딕" pitchFamily="18" charset="-127"/>
                <a:cs typeface="Times New Roman" panose="02020603050405020304" pitchFamily="18" charset="0"/>
              </a:rPr>
              <a:t>LED-ID is one </a:t>
            </a:r>
            <a:r>
              <a:rPr lang="en-US" altLang="ko-KR" sz="1600" spc="-100" dirty="0">
                <a:latin typeface="+mj-lt"/>
                <a:ea typeface="HY견고딕" pitchFamily="18" charset="-127"/>
                <a:cs typeface="Times New Roman" panose="02020603050405020304" pitchFamily="18" charset="0"/>
              </a:rPr>
              <a:t>of </a:t>
            </a:r>
            <a:r>
              <a:rPr lang="en-US" altLang="ko-KR" sz="1600" spc="-100" dirty="0" smtClean="0">
                <a:latin typeface="+mj-lt"/>
                <a:ea typeface="HY견고딕" pitchFamily="18" charset="-127"/>
                <a:cs typeface="Times New Roman" panose="02020603050405020304" pitchFamily="18" charset="0"/>
              </a:rPr>
              <a:t>three major topics of OWC while other two are OCC and </a:t>
            </a:r>
            <a:r>
              <a:rPr lang="en-US" altLang="ko-KR" sz="1600" spc="-100" dirty="0" err="1" smtClean="0">
                <a:latin typeface="+mj-lt"/>
                <a:ea typeface="HY견고딕" pitchFamily="18" charset="-127"/>
                <a:cs typeface="Times New Roman" panose="02020603050405020304" pitchFamily="18" charset="0"/>
              </a:rPr>
              <a:t>LiFi</a:t>
            </a:r>
            <a:r>
              <a:rPr lang="en-US" altLang="ko-KR" sz="1600" spc="-100" dirty="0" smtClean="0">
                <a:latin typeface="+mj-lt"/>
                <a:ea typeface="HY견고딕" pitchFamily="18" charset="-127"/>
                <a:cs typeface="Times New Roman" panose="02020603050405020304" pitchFamily="18" charset="0"/>
              </a:rPr>
              <a:t>.</a:t>
            </a:r>
            <a:endParaRPr lang="en-US" altLang="ko-KR" sz="1600" spc="-100" dirty="0">
              <a:latin typeface="+mj-lt"/>
              <a:ea typeface="HY견고딕" pitchFamily="18" charset="-127"/>
              <a:cs typeface="Times New Roman" panose="02020603050405020304" pitchFamily="18" charset="0"/>
            </a:endParaRPr>
          </a:p>
        </p:txBody>
      </p:sp>
      <p:sp>
        <p:nvSpPr>
          <p:cNvPr id="13"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May.</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pic>
        <p:nvPicPr>
          <p:cNvPr id="11"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96968" y="1981200"/>
            <a:ext cx="3923332" cy="228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직사각형 11"/>
          <p:cNvSpPr/>
          <p:nvPr/>
        </p:nvSpPr>
        <p:spPr>
          <a:xfrm>
            <a:off x="6096000" y="4447401"/>
            <a:ext cx="1989839" cy="338554"/>
          </a:xfrm>
          <a:prstGeom prst="rect">
            <a:avLst/>
          </a:prstGeom>
        </p:spPr>
        <p:txBody>
          <a:bodyPr wrap="square">
            <a:spAutoFit/>
          </a:bodyPr>
          <a:lstStyle/>
          <a:p>
            <a:pPr algn="ctr" fontAlgn="base" latinLnBrk="0">
              <a:spcBef>
                <a:spcPct val="0"/>
              </a:spcBef>
              <a:spcAft>
                <a:spcPct val="0"/>
              </a:spcAft>
            </a:pPr>
            <a:r>
              <a:rPr kumimoji="1" lang="en-US" altLang="ko-KR" sz="1600" b="1" dirty="0" smtClean="0">
                <a:solidFill>
                  <a:prstClr val="black"/>
                </a:solidFill>
                <a:latin typeface="+mj-lt"/>
                <a:ea typeface="HY헤드라인M" pitchFamily="18" charset="-127"/>
              </a:rPr>
              <a:t>Concept of </a:t>
            </a:r>
            <a:r>
              <a:rPr lang="en-US" altLang="ko-KR" sz="1600" b="1" dirty="0" smtClean="0">
                <a:solidFill>
                  <a:prstClr val="black"/>
                </a:solidFill>
                <a:latin typeface="+mj-lt"/>
                <a:ea typeface="HY헤드라인M" pitchFamily="18" charset="-127"/>
              </a:rPr>
              <a:t>LED-ID </a:t>
            </a:r>
            <a:endParaRPr kumimoji="1" lang="en-US" altLang="ko-KR" sz="1600" b="1" dirty="0">
              <a:solidFill>
                <a:prstClr val="black"/>
              </a:solidFill>
              <a:latin typeface="+mj-lt"/>
              <a:ea typeface="HY헤드라인M" pitchFamily="18" charset="-127"/>
            </a:endParaRPr>
          </a:p>
        </p:txBody>
      </p:sp>
      <p:sp>
        <p:nvSpPr>
          <p:cNvPr id="14" name="Rectangle 7"/>
          <p:cNvSpPr>
            <a:spLocks noChangeArrowheads="1"/>
          </p:cNvSpPr>
          <p:nvPr/>
        </p:nvSpPr>
        <p:spPr bwMode="auto">
          <a:xfrm>
            <a:off x="3657600" y="394156"/>
            <a:ext cx="48006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802.15-15-0410-01-007a</a:t>
            </a:r>
            <a:endParaRPr lang="en-US" altLang="en-US" sz="1400" b="1" dirty="0"/>
          </a:p>
        </p:txBody>
      </p:sp>
    </p:spTree>
    <p:extLst>
      <p:ext uri="{BB962C8B-B14F-4D97-AF65-F5344CB8AC3E}">
        <p14:creationId xmlns="" xmlns:p14="http://schemas.microsoft.com/office/powerpoint/2010/main" val="1335806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xfrm>
            <a:off x="4393695" y="6475413"/>
            <a:ext cx="432811" cy="184666"/>
          </a:xfrm>
          <a:noFill/>
        </p:spPr>
        <p:txBody>
          <a:bodyPr/>
          <a:lstStyle/>
          <a:p>
            <a:r>
              <a:rPr lang="en-US" altLang="ko-KR" smtClean="0">
                <a:solidFill>
                  <a:schemeClr val="tx1"/>
                </a:solidFill>
                <a:ea typeface="굴림" charset="-127"/>
              </a:rPr>
              <a:t>Slide </a:t>
            </a:r>
            <a:fld id="{89037521-A390-4D0B-B7EE-C4693E9B917F}" type="slidenum">
              <a:rPr lang="en-US" altLang="ko-KR" smtClean="0">
                <a:solidFill>
                  <a:schemeClr val="tx1"/>
                </a:solidFill>
                <a:ea typeface="굴림" charset="-127"/>
              </a:rPr>
              <a:pPr/>
              <a:t>5</a:t>
            </a:fld>
            <a:endParaRPr lang="en-US" altLang="ko-KR" smtClean="0">
              <a:solidFill>
                <a:schemeClr val="tx1"/>
              </a:solidFill>
              <a:ea typeface="굴림" charset="-127"/>
            </a:endParaRPr>
          </a:p>
        </p:txBody>
      </p:sp>
      <p:sp>
        <p:nvSpPr>
          <p:cNvPr id="45059" name="Rectangle 2"/>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0" name="Rectangle 4"/>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1" name="Rectangle 6"/>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5" name="Rectangle 5"/>
          <p:cNvSpPr>
            <a:spLocks noGrp="1" noChangeArrowheads="1"/>
          </p:cNvSpPr>
          <p:nvPr>
            <p:ph type="ftr" sz="quarter" idx="12"/>
          </p:nvPr>
        </p:nvSpPr>
        <p:spPr bwMode="auto">
          <a:xfrm>
            <a:off x="5186363" y="6426200"/>
            <a:ext cx="3538537" cy="184150"/>
          </a:xfrm>
          <a:noFill/>
          <a:ln>
            <a:miter lim="800000"/>
            <a:headEnd/>
            <a:tailEnd/>
          </a:ln>
        </p:spPr>
        <p:txBody>
          <a:bodyPr vert="horz" wrap="square" lIns="91440" tIns="45720" rIns="91440" bIns="45720" numCol="1" anchor="t" anchorCtr="0" compatLnSpc="1">
            <a:prstTxWarp prst="textNoShape">
              <a:avLst/>
            </a:prstTxWarp>
          </a:bodyPr>
          <a:lstStyle/>
          <a:p>
            <a:r>
              <a:rPr lang="en-US" altLang="ko-KR" smtClean="0">
                <a:solidFill>
                  <a:schemeClr val="tx1"/>
                </a:solidFill>
              </a:rPr>
              <a:t>Jaesang Cha, Seoul National Univ. of Science&amp;Tech.</a:t>
            </a:r>
          </a:p>
        </p:txBody>
      </p:sp>
      <p:sp>
        <p:nvSpPr>
          <p:cNvPr id="45067" name="Rectangle 5"/>
          <p:cNvSpPr>
            <a:spLocks noChangeArrowheads="1"/>
          </p:cNvSpPr>
          <p:nvPr/>
        </p:nvSpPr>
        <p:spPr bwMode="auto">
          <a:xfrm>
            <a:off x="975801" y="1295400"/>
            <a:ext cx="7116198" cy="313997"/>
          </a:xfrm>
          <a:prstGeom prst="rect">
            <a:avLst/>
          </a:prstGeom>
          <a:noFill/>
          <a:ln w="9525">
            <a:noFill/>
            <a:miter lim="800000"/>
            <a:headEnd/>
            <a:tailEnd/>
          </a:ln>
        </p:spPr>
        <p:txBody>
          <a:bodyPr wrap="square">
            <a:spAutoFit/>
          </a:bodyPr>
          <a:lstStyle/>
          <a:p>
            <a:pPr marL="342900" indent="-342900" algn="ctr">
              <a:lnSpc>
                <a:spcPct val="70000"/>
              </a:lnSpc>
              <a:spcBef>
                <a:spcPct val="20000"/>
              </a:spcBef>
            </a:pPr>
            <a:r>
              <a:rPr kumimoji="0" lang="en-US" altLang="ko-KR" sz="2000" b="1" dirty="0" smtClean="0">
                <a:cs typeface="Times New Roman" pitchFamily="18" charset="0"/>
              </a:rPr>
              <a:t>(</a:t>
            </a:r>
            <a:r>
              <a:rPr kumimoji="0" lang="en-US" altLang="ko-KR" sz="2000" b="1" dirty="0">
                <a:cs typeface="Times New Roman" pitchFamily="18" charset="0"/>
              </a:rPr>
              <a:t>LED-ID </a:t>
            </a:r>
            <a:r>
              <a:rPr kumimoji="0" lang="en-US" altLang="ko-KR" sz="2000" b="1" dirty="0" smtClean="0">
                <a:cs typeface="Times New Roman" pitchFamily="18" charset="0"/>
              </a:rPr>
              <a:t>Characteristics comparing to OCC and </a:t>
            </a:r>
            <a:r>
              <a:rPr kumimoji="0" lang="en-US" altLang="ko-KR" sz="2000" b="1" dirty="0" err="1" smtClean="0">
                <a:cs typeface="Times New Roman" pitchFamily="18" charset="0"/>
              </a:rPr>
              <a:t>LiFi</a:t>
            </a:r>
            <a:r>
              <a:rPr kumimoji="0" lang="en-US" altLang="ko-KR" sz="2000" b="1" dirty="0" smtClean="0">
                <a:cs typeface="Times New Roman" pitchFamily="18" charset="0"/>
              </a:rPr>
              <a:t>)</a:t>
            </a:r>
            <a:endParaRPr kumimoji="0" lang="en-US" altLang="ko-KR" sz="2000" b="1" dirty="0">
              <a:cs typeface="Times New Roman" pitchFamily="18" charset="0"/>
            </a:endParaRPr>
          </a:p>
        </p:txBody>
      </p:sp>
      <p:graphicFrame>
        <p:nvGraphicFramePr>
          <p:cNvPr id="3" name="표 2"/>
          <p:cNvGraphicFramePr>
            <a:graphicFrameLocks noGrp="1"/>
          </p:cNvGraphicFramePr>
          <p:nvPr>
            <p:extLst>
              <p:ext uri="{D42A27DB-BD31-4B8C-83A1-F6EECF244321}">
                <p14:modId xmlns="" xmlns:p14="http://schemas.microsoft.com/office/powerpoint/2010/main" val="1067012608"/>
              </p:ext>
            </p:extLst>
          </p:nvPr>
        </p:nvGraphicFramePr>
        <p:xfrm>
          <a:off x="304800" y="1676400"/>
          <a:ext cx="8610599" cy="4663440"/>
        </p:xfrm>
        <a:graphic>
          <a:graphicData uri="http://schemas.openxmlformats.org/drawingml/2006/table">
            <a:tbl>
              <a:tblPr firstRow="1" bandRow="1">
                <a:tableStyleId>{D27102A9-8310-4765-A935-A1911B00CA55}</a:tableStyleId>
              </a:tblPr>
              <a:tblGrid>
                <a:gridCol w="1409007"/>
                <a:gridCol w="2629593"/>
                <a:gridCol w="2710248"/>
                <a:gridCol w="1861751"/>
              </a:tblGrid>
              <a:tr h="0">
                <a:tc>
                  <a:txBody>
                    <a:bodyPr/>
                    <a:lstStyle/>
                    <a:p>
                      <a:pPr algn="ctr" latinLnBrk="1"/>
                      <a:r>
                        <a:rPr lang="en-US" altLang="ko-KR" sz="1200" b="0" dirty="0" smtClean="0">
                          <a:solidFill>
                            <a:schemeClr val="tx1"/>
                          </a:solidFill>
                          <a:latin typeface="+mj-lt"/>
                        </a:rPr>
                        <a:t>Tech item</a:t>
                      </a:r>
                      <a:endParaRPr lang="ko-KR" altLang="en-US" sz="1200" b="0" dirty="0">
                        <a:solidFill>
                          <a:schemeClr val="tx1"/>
                        </a:solidFill>
                        <a:latin typeface="+mj-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200" dirty="0" smtClean="0">
                          <a:solidFill>
                            <a:schemeClr val="tx1"/>
                          </a:solidFill>
                          <a:latin typeface="+mj-lt"/>
                        </a:rPr>
                        <a:t>LED-ID</a:t>
                      </a:r>
                      <a:endParaRPr lang="ko-KR" altLang="en-US" sz="12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latinLnBrk="1"/>
                      <a:r>
                        <a:rPr lang="en-US" altLang="ko-KR" sz="1200" dirty="0" smtClean="0">
                          <a:solidFill>
                            <a:schemeClr val="tx1"/>
                          </a:solidFill>
                          <a:latin typeface="+mj-lt"/>
                        </a:rPr>
                        <a:t>OCC</a:t>
                      </a:r>
                      <a:endParaRPr lang="ko-KR" altLang="en-US" sz="12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latinLnBrk="1"/>
                      <a:r>
                        <a:rPr lang="en-US" altLang="ko-KR" sz="1200" dirty="0" err="1" smtClean="0">
                          <a:solidFill>
                            <a:schemeClr val="tx1"/>
                          </a:solidFill>
                          <a:latin typeface="+mj-lt"/>
                        </a:rPr>
                        <a:t>LiFi</a:t>
                      </a:r>
                      <a:endParaRPr lang="ko-KR" altLang="en-US" sz="12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56388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latin typeface="+mj-lt"/>
                          <a:ea typeface="+mn-ea"/>
                          <a:cs typeface="+mn-cs"/>
                        </a:rPr>
                        <a:t>IEEE 802.15.7r1</a:t>
                      </a:r>
                      <a:r>
                        <a:rPr lang="en-US" altLang="ko-KR" sz="1200" kern="1200" baseline="0" dirty="0" smtClean="0">
                          <a:solidFill>
                            <a:schemeClr val="tx1"/>
                          </a:solidFill>
                          <a:latin typeface="+mj-lt"/>
                          <a:ea typeface="+mn-ea"/>
                          <a:cs typeface="+mn-cs"/>
                        </a:rPr>
                        <a:t> related </a:t>
                      </a:r>
                      <a:r>
                        <a:rPr lang="en-US" altLang="ko-KR" sz="1200" kern="1200" dirty="0" smtClean="0">
                          <a:solidFill>
                            <a:schemeClr val="tx1"/>
                          </a:solidFill>
                          <a:latin typeface="+mj-lt"/>
                          <a:ea typeface="+mn-ea"/>
                          <a:cs typeface="+mn-cs"/>
                        </a:rPr>
                        <a:t>History</a:t>
                      </a:r>
                      <a:endParaRPr lang="ko-KR" altLang="en-US" sz="1200" kern="1200" dirty="0" smtClean="0">
                        <a:solidFill>
                          <a:schemeClr val="tx1"/>
                        </a:solidFill>
                        <a:latin typeface="+mj-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latinLnBrk="1"/>
                      <a:r>
                        <a:rPr lang="en-US" altLang="ko-KR" sz="1200" b="1" kern="1200" baseline="0" dirty="0" smtClean="0">
                          <a:solidFill>
                            <a:schemeClr val="tx1"/>
                          </a:solidFill>
                          <a:effectLst/>
                          <a:latin typeface="+mj-lt"/>
                          <a:ea typeface="+mn-ea"/>
                          <a:cs typeface="+mn-cs"/>
                        </a:rPr>
                        <a:t>Used in conventional title for</a:t>
                      </a:r>
                    </a:p>
                    <a:p>
                      <a:pPr algn="ctr" latinLnBrk="1"/>
                      <a:r>
                        <a:rPr lang="en-US" altLang="ko-KR" sz="1200" b="1" kern="1200" baseline="0" dirty="0" smtClean="0">
                          <a:solidFill>
                            <a:schemeClr val="tx1"/>
                          </a:solidFill>
                          <a:effectLst/>
                          <a:latin typeface="+mj-lt"/>
                          <a:ea typeface="+mn-ea"/>
                          <a:cs typeface="+mn-cs"/>
                        </a:rPr>
                        <a:t> IG &amp; SG</a:t>
                      </a:r>
                    </a:p>
                    <a:p>
                      <a:pPr algn="ctr" latinLnBrk="1"/>
                      <a:r>
                        <a:rPr lang="en-US" altLang="ko-KR" sz="1200" b="1" kern="1200" baseline="0" dirty="0" smtClean="0">
                          <a:solidFill>
                            <a:schemeClr val="tx1"/>
                          </a:solidFill>
                          <a:effectLst/>
                          <a:latin typeface="+mj-lt"/>
                          <a:ea typeface="+mn-ea"/>
                          <a:cs typeface="+mn-cs"/>
                        </a:rPr>
                        <a:t>From 2012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200" b="1" kern="1200" baseline="0" dirty="0" smtClean="0">
                          <a:solidFill>
                            <a:schemeClr val="tx1"/>
                          </a:solidFill>
                          <a:effectLst/>
                          <a:latin typeface="+mj-lt"/>
                          <a:ea typeface="+mn-ea"/>
                          <a:cs typeface="+mn-cs"/>
                        </a:rPr>
                        <a:t>Used in recent title for</a:t>
                      </a:r>
                    </a:p>
                    <a:p>
                      <a:pPr algn="ctr" latinLnBrk="1"/>
                      <a:r>
                        <a:rPr lang="en-US" altLang="ko-KR" sz="1200" b="1" kern="1200" baseline="0" dirty="0" smtClean="0">
                          <a:solidFill>
                            <a:schemeClr val="tx1"/>
                          </a:solidFill>
                          <a:effectLst/>
                          <a:latin typeface="+mj-lt"/>
                          <a:ea typeface="+mn-ea"/>
                          <a:cs typeface="+mn-cs"/>
                        </a:rPr>
                        <a:t>SG</a:t>
                      </a:r>
                      <a:endParaRPr lang="en-US" altLang="ko-KR" sz="1200" dirty="0" smtClean="0">
                        <a:solidFill>
                          <a:schemeClr val="tx1"/>
                        </a:solidFill>
                        <a:latin typeface="+mj-lt"/>
                      </a:endParaRPr>
                    </a:p>
                    <a:p>
                      <a:pPr algn="ctr" latinLnBrk="1"/>
                      <a:r>
                        <a:rPr lang="en-US" altLang="ko-KR" sz="1200" b="1" dirty="0" smtClean="0">
                          <a:solidFill>
                            <a:schemeClr val="tx1"/>
                          </a:solidFill>
                          <a:latin typeface="+mj-lt"/>
                        </a:rPr>
                        <a:t>From</a:t>
                      </a:r>
                      <a:r>
                        <a:rPr lang="en-US" altLang="ko-KR" sz="1200" b="1" baseline="0" dirty="0" smtClean="0">
                          <a:solidFill>
                            <a:schemeClr val="tx1"/>
                          </a:solidFill>
                          <a:latin typeface="+mj-lt"/>
                        </a:rPr>
                        <a:t> </a:t>
                      </a:r>
                      <a:r>
                        <a:rPr lang="en-US" altLang="ko-KR" sz="1200" b="1" dirty="0" smtClean="0">
                          <a:solidFill>
                            <a:schemeClr val="tx1"/>
                          </a:solidFill>
                          <a:latin typeface="+mj-lt"/>
                        </a:rPr>
                        <a:t>2014 </a:t>
                      </a:r>
                      <a:endParaRPr lang="ko-KR" altLang="en-US" sz="1200" b="1"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200" dirty="0" smtClean="0">
                          <a:solidFill>
                            <a:schemeClr val="tx1"/>
                          </a:solidFill>
                          <a:latin typeface="+mj-lt"/>
                        </a:rPr>
                        <a:t>-</a:t>
                      </a:r>
                      <a:endParaRPr lang="ko-KR" altLang="en-US" sz="12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84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latin typeface="+mj-lt"/>
                          <a:ea typeface="+mn-ea"/>
                          <a:cs typeface="+mn-cs"/>
                        </a:rPr>
                        <a:t>Definition</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latin typeface="+mj-lt"/>
                          <a:ea typeface="+mn-ea"/>
                          <a:cs typeface="+mn-cs"/>
                        </a:rPr>
                        <a:t>from IEEE Home</a:t>
                      </a:r>
                      <a:r>
                        <a:rPr lang="en-US" altLang="ko-KR" sz="1200" kern="1200" baseline="0" dirty="0" smtClean="0">
                          <a:solidFill>
                            <a:schemeClr val="tx1"/>
                          </a:solidFill>
                          <a:latin typeface="+mj-lt"/>
                          <a:ea typeface="+mn-ea"/>
                          <a:cs typeface="+mn-cs"/>
                        </a:rPr>
                        <a:t> page</a:t>
                      </a:r>
                      <a:endParaRPr lang="ko-KR" altLang="en-US" sz="1200" kern="1200" dirty="0" smtClean="0">
                        <a:solidFill>
                          <a:schemeClr val="tx1"/>
                        </a:solidFill>
                        <a:latin typeface="+mj-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latinLnBrk="1"/>
                      <a:r>
                        <a:rPr lang="en-US" altLang="ko-KR" sz="1200" b="1" kern="1200" dirty="0" smtClean="0">
                          <a:solidFill>
                            <a:schemeClr val="tx1"/>
                          </a:solidFill>
                          <a:effectLst/>
                          <a:latin typeface="+mj-lt"/>
                          <a:ea typeface="+mn-ea"/>
                          <a:cs typeface="+mn-cs"/>
                        </a:rPr>
                        <a:t>LED-ID</a:t>
                      </a:r>
                      <a:r>
                        <a:rPr lang="en-US" altLang="ko-KR" sz="1200" kern="1200" dirty="0" smtClean="0">
                          <a:solidFill>
                            <a:schemeClr val="tx1"/>
                          </a:solidFill>
                          <a:effectLst/>
                          <a:latin typeface="+mj-lt"/>
                          <a:ea typeface="+mn-ea"/>
                          <a:cs typeface="+mn-cs"/>
                        </a:rPr>
                        <a:t> which is achieved using wireless light ID (Identification) systems using various LEDs.</a:t>
                      </a:r>
                      <a:endParaRPr lang="ko-KR" altLang="en-US" sz="1200" kern="1200" dirty="0">
                        <a:solidFill>
                          <a:schemeClr val="tx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200" b="1" kern="1200" dirty="0" smtClean="0">
                          <a:solidFill>
                            <a:schemeClr val="tx1"/>
                          </a:solidFill>
                          <a:effectLst/>
                          <a:latin typeface="+mj-lt"/>
                          <a:ea typeface="+mn-ea"/>
                          <a:cs typeface="+mn-cs"/>
                        </a:rPr>
                        <a:t>Optical Camera Communications</a:t>
                      </a:r>
                      <a:r>
                        <a:rPr lang="en-US" altLang="ko-KR" sz="1200" kern="1200" dirty="0" smtClean="0">
                          <a:solidFill>
                            <a:schemeClr val="tx1"/>
                          </a:solidFill>
                          <a:effectLst/>
                          <a:latin typeface="+mj-lt"/>
                          <a:ea typeface="+mn-ea"/>
                          <a:cs typeface="+mn-cs"/>
                        </a:rPr>
                        <a:t> which enables scalable data rate, positioning/localization, and message broadcasting, etc. using devices such as the flash, display and image sensor as the transmitting and receiving devices</a:t>
                      </a:r>
                      <a:endParaRPr lang="ko-KR" altLang="en-US" sz="12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200" b="1" kern="1200" dirty="0" err="1" smtClean="0">
                          <a:solidFill>
                            <a:schemeClr val="tx1"/>
                          </a:solidFill>
                          <a:effectLst/>
                          <a:latin typeface="+mj-lt"/>
                          <a:ea typeface="+mn-ea"/>
                          <a:cs typeface="+mn-cs"/>
                        </a:rPr>
                        <a:t>LiFi</a:t>
                      </a:r>
                      <a:r>
                        <a:rPr lang="en-US" altLang="ko-KR" sz="1200" kern="1200" dirty="0" smtClean="0">
                          <a:solidFill>
                            <a:schemeClr val="tx1"/>
                          </a:solidFill>
                          <a:effectLst/>
                          <a:latin typeface="+mj-lt"/>
                          <a:ea typeface="+mn-ea"/>
                          <a:cs typeface="+mn-cs"/>
                        </a:rPr>
                        <a:t> which is high-speed, bidirectional, networked and mobile wireless communications using light</a:t>
                      </a:r>
                      <a:endParaRPr lang="ko-KR" altLang="en-US" sz="12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94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latin typeface="+mj-lt"/>
                          <a:ea typeface="+mn-ea"/>
                          <a:cs typeface="+mn-cs"/>
                        </a:rPr>
                        <a:t>Transmitter</a:t>
                      </a:r>
                      <a:endParaRPr lang="ko-KR" altLang="en-US" sz="1200" kern="1200" dirty="0" smtClean="0">
                        <a:solidFill>
                          <a:schemeClr val="tx1"/>
                        </a:solidFill>
                        <a:latin typeface="+mj-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latinLnBrk="1"/>
                      <a:r>
                        <a:rPr lang="en-US" altLang="ko-KR" sz="1200" kern="1200" dirty="0" smtClean="0">
                          <a:solidFill>
                            <a:schemeClr val="tx1"/>
                          </a:solidFill>
                          <a:latin typeface="+mj-lt"/>
                          <a:ea typeface="+mn-ea"/>
                          <a:cs typeface="+mn-cs"/>
                        </a:rPr>
                        <a:t>LED Tags &amp; display/image</a:t>
                      </a:r>
                    </a:p>
                    <a:p>
                      <a:pPr algn="ctr" latinLnBrk="1"/>
                      <a:r>
                        <a:rPr lang="en-US" altLang="ko-KR" sz="1200" kern="1200" dirty="0" smtClean="0">
                          <a:solidFill>
                            <a:schemeClr val="tx1"/>
                          </a:solidFill>
                          <a:latin typeface="+mj-lt"/>
                          <a:ea typeface="+mn-ea"/>
                          <a:cs typeface="+mn-cs"/>
                        </a:rPr>
                        <a:t> patterns (QR/Color code</a:t>
                      </a:r>
                      <a:r>
                        <a:rPr lang="en-US" altLang="ko-KR" sz="1200" kern="1200" baseline="0" dirty="0" smtClean="0">
                          <a:solidFill>
                            <a:schemeClr val="tx1"/>
                          </a:solidFill>
                          <a:latin typeface="+mj-lt"/>
                          <a:ea typeface="+mn-ea"/>
                          <a:cs typeface="+mn-cs"/>
                        </a:rPr>
                        <a:t> like Bar code</a:t>
                      </a:r>
                      <a:r>
                        <a:rPr lang="en-US" altLang="ko-KR" sz="1200" kern="1200" dirty="0" smtClean="0">
                          <a:solidFill>
                            <a:schemeClr val="tx1"/>
                          </a:solidFill>
                          <a:latin typeface="+mj-lt"/>
                          <a:ea typeface="+mn-ea"/>
                          <a:cs typeface="+mn-cs"/>
                        </a:rPr>
                        <a:t>) </a:t>
                      </a:r>
                    </a:p>
                    <a:p>
                      <a:pPr algn="ctr" latinLnBrk="1"/>
                      <a:endParaRPr lang="en-US" altLang="ko-KR" sz="1200" kern="1200" dirty="0" smtClean="0">
                        <a:solidFill>
                          <a:schemeClr val="tx1"/>
                        </a:solidFill>
                        <a:latin typeface="+mj-lt"/>
                        <a:ea typeface="+mn-ea"/>
                        <a:cs typeface="+mn-cs"/>
                      </a:endParaRPr>
                    </a:p>
                    <a:p>
                      <a:pPr algn="ctr" latinLnBrk="1"/>
                      <a:r>
                        <a:rPr lang="en-US" altLang="ko-KR" sz="1200" kern="1200" dirty="0" smtClean="0">
                          <a:solidFill>
                            <a:schemeClr val="tx1"/>
                          </a:solidFill>
                          <a:latin typeface="+mj-lt"/>
                          <a:ea typeface="+mn-ea"/>
                          <a:cs typeface="+mn-cs"/>
                        </a:rPr>
                        <a:t>Smart Phone</a:t>
                      </a:r>
                      <a:r>
                        <a:rPr lang="en-US" altLang="ko-KR" sz="1200" kern="1200" baseline="0" dirty="0" smtClean="0">
                          <a:solidFill>
                            <a:schemeClr val="tx1"/>
                          </a:solidFill>
                          <a:latin typeface="+mj-lt"/>
                          <a:ea typeface="+mn-ea"/>
                          <a:cs typeface="+mn-cs"/>
                        </a:rPr>
                        <a:t> F</a:t>
                      </a:r>
                      <a:r>
                        <a:rPr lang="en-US" altLang="ko-KR" sz="1200" kern="1200" dirty="0" smtClean="0">
                          <a:solidFill>
                            <a:schemeClr val="tx1"/>
                          </a:solidFill>
                          <a:latin typeface="+mj-lt"/>
                          <a:ea typeface="+mn-ea"/>
                          <a:cs typeface="+mn-cs"/>
                        </a:rPr>
                        <a:t>lash lights</a:t>
                      </a:r>
                    </a:p>
                    <a:p>
                      <a:pPr algn="ctr" latinLnBrk="1"/>
                      <a:endParaRPr lang="en-US" altLang="ko-KR" sz="1200" kern="1200" dirty="0" smtClean="0">
                        <a:solidFill>
                          <a:schemeClr val="tx1"/>
                        </a:solidFill>
                        <a:latin typeface="+mj-lt"/>
                        <a:ea typeface="+mn-ea"/>
                        <a:cs typeface="+mn-cs"/>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latin typeface="+mj-lt"/>
                          <a:ea typeface="+mn-ea"/>
                          <a:cs typeface="+mn-cs"/>
                        </a:rPr>
                        <a:t>Lighting source</a:t>
                      </a:r>
                      <a:endParaRPr lang="ko-KR" altLang="en-US" sz="1200" kern="1200" dirty="0">
                        <a:solidFill>
                          <a:schemeClr val="tx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200" kern="1200" dirty="0" smtClean="0">
                          <a:solidFill>
                            <a:schemeClr val="tx1"/>
                          </a:solidFill>
                          <a:latin typeface="+mj-lt"/>
                          <a:ea typeface="+mn-ea"/>
                          <a:cs typeface="+mn-cs"/>
                        </a:rPr>
                        <a:t>Display/image patterns</a:t>
                      </a:r>
                    </a:p>
                    <a:p>
                      <a:pPr algn="ctr" latinLnBrk="1"/>
                      <a:endParaRPr lang="en-US" altLang="ko-KR" sz="1200" kern="1200" dirty="0" smtClean="0">
                        <a:solidFill>
                          <a:schemeClr val="tx1"/>
                        </a:solidFill>
                        <a:latin typeface="+mj-lt"/>
                        <a:ea typeface="+mn-ea"/>
                        <a:cs typeface="+mn-cs"/>
                      </a:endParaRPr>
                    </a:p>
                    <a:p>
                      <a:pPr algn="ctr" latinLnBrk="1"/>
                      <a:r>
                        <a:rPr lang="en-US" altLang="ko-KR" sz="1200" kern="1200" dirty="0" smtClean="0">
                          <a:solidFill>
                            <a:schemeClr val="tx1"/>
                          </a:solidFill>
                          <a:latin typeface="+mj-lt"/>
                          <a:ea typeface="+mn-ea"/>
                          <a:cs typeface="+mn-cs"/>
                        </a:rPr>
                        <a:t>Flash light</a:t>
                      </a:r>
                      <a:endParaRPr lang="ko-KR" altLang="en-US" sz="12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200" dirty="0" smtClean="0">
                          <a:solidFill>
                            <a:schemeClr val="tx1"/>
                          </a:solidFill>
                          <a:latin typeface="+mj-lt"/>
                        </a:rPr>
                        <a:t>Lighting</a:t>
                      </a:r>
                      <a:r>
                        <a:rPr lang="en-US" altLang="ko-KR" sz="1200" baseline="0" dirty="0" smtClean="0">
                          <a:solidFill>
                            <a:schemeClr val="tx1"/>
                          </a:solidFill>
                          <a:latin typeface="+mj-lt"/>
                        </a:rPr>
                        <a:t> Source</a:t>
                      </a:r>
                      <a:endParaRPr lang="ko-KR" altLang="en-US" sz="12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latin typeface="+mj-lt"/>
                          <a:ea typeface="+mn-ea"/>
                          <a:cs typeface="+mn-cs"/>
                        </a:rPr>
                        <a:t>Dedicated</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latin typeface="+mj-lt"/>
                          <a:ea typeface="+mn-ea"/>
                          <a:cs typeface="+mn-cs"/>
                        </a:rPr>
                        <a:t>Receiver</a:t>
                      </a:r>
                      <a:endParaRPr lang="ko-KR" altLang="en-US" sz="1200" kern="1200" dirty="0" smtClean="0">
                        <a:solidFill>
                          <a:schemeClr val="tx1"/>
                        </a:solidFill>
                        <a:latin typeface="+mj-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latinLnBrk="1"/>
                      <a:r>
                        <a:rPr lang="en-US" altLang="ko-KR" sz="1200" kern="1200" dirty="0" smtClean="0">
                          <a:solidFill>
                            <a:schemeClr val="tx1"/>
                          </a:solidFill>
                          <a:latin typeface="+mj-lt"/>
                          <a:ea typeface="+mn-ea"/>
                          <a:cs typeface="+mn-cs"/>
                        </a:rPr>
                        <a:t>= Reader</a:t>
                      </a:r>
                    </a:p>
                    <a:p>
                      <a:pPr algn="ctr" latinLnBrk="1"/>
                      <a:r>
                        <a:rPr lang="en-US" altLang="ko-KR" sz="1200" kern="1200" dirty="0" smtClean="0">
                          <a:solidFill>
                            <a:schemeClr val="tx1"/>
                          </a:solidFill>
                          <a:latin typeface="+mj-lt"/>
                          <a:ea typeface="+mn-ea"/>
                          <a:cs typeface="+mn-cs"/>
                        </a:rPr>
                        <a:t>PD/Camera(Image Sensor)</a:t>
                      </a:r>
                      <a:endParaRPr lang="ko-KR" altLang="en-US" sz="1200" kern="1200" dirty="0">
                        <a:solidFill>
                          <a:schemeClr val="tx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latin typeface="+mj-lt"/>
                          <a:ea typeface="+mn-ea"/>
                          <a:cs typeface="+mn-cs"/>
                        </a:rPr>
                        <a:t> Camera</a:t>
                      </a:r>
                      <a:endParaRPr lang="ko-KR" altLang="en-US" sz="1200" kern="1200" dirty="0" smtClean="0">
                        <a:solidFill>
                          <a:schemeClr val="tx1"/>
                        </a:solidFill>
                        <a:latin typeface="+mj-lt"/>
                        <a:ea typeface="+mn-ea"/>
                        <a:cs typeface="+mn-cs"/>
                      </a:endParaRPr>
                    </a:p>
                    <a:p>
                      <a:pPr algn="ctr" latinLnBrk="1"/>
                      <a:r>
                        <a:rPr lang="en-US" altLang="ko-KR" sz="1200" dirty="0" smtClean="0">
                          <a:solidFill>
                            <a:schemeClr val="tx1"/>
                          </a:solidFill>
                          <a:latin typeface="+mj-lt"/>
                        </a:rPr>
                        <a:t>(Image</a:t>
                      </a:r>
                      <a:r>
                        <a:rPr lang="en-US" altLang="ko-KR" sz="1200" baseline="0" dirty="0" smtClean="0">
                          <a:solidFill>
                            <a:schemeClr val="tx1"/>
                          </a:solidFill>
                          <a:latin typeface="+mj-lt"/>
                        </a:rPr>
                        <a:t> Sensor)</a:t>
                      </a:r>
                      <a:endParaRPr lang="ko-KR" altLang="en-US" sz="12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latin typeface="+mj-lt"/>
                          <a:ea typeface="+mn-ea"/>
                          <a:cs typeface="+mn-cs"/>
                        </a:rPr>
                        <a:t>PD</a:t>
                      </a:r>
                      <a:endParaRPr lang="ko-KR" altLang="en-US" sz="1200" kern="1200" dirty="0" smtClean="0">
                        <a:solidFill>
                          <a:schemeClr val="tx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ctr" latinLnBrk="1"/>
                      <a:r>
                        <a:rPr lang="en-US" altLang="ko-KR" sz="1200" dirty="0" smtClean="0">
                          <a:solidFill>
                            <a:schemeClr val="tx1"/>
                          </a:solidFill>
                          <a:latin typeface="+mj-lt"/>
                        </a:rPr>
                        <a:t>Data</a:t>
                      </a:r>
                      <a:r>
                        <a:rPr lang="en-US" altLang="ko-KR" sz="1200" baseline="0" dirty="0" smtClean="0">
                          <a:solidFill>
                            <a:schemeClr val="tx1"/>
                          </a:solidFill>
                          <a:latin typeface="+mj-lt"/>
                        </a:rPr>
                        <a:t> Rate</a:t>
                      </a:r>
                      <a:endParaRPr lang="ko-KR" altLang="en-US" sz="1200" dirty="0">
                        <a:solidFill>
                          <a:schemeClr val="tx1"/>
                        </a:solidFill>
                        <a:latin typeface="+mj-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latinLnBrk="1"/>
                      <a:r>
                        <a:rPr lang="en-US" altLang="ko-KR" sz="1200" kern="1200" dirty="0" smtClean="0">
                          <a:solidFill>
                            <a:schemeClr val="tx1"/>
                          </a:solidFill>
                          <a:latin typeface="+mj-lt"/>
                          <a:ea typeface="+mn-ea"/>
                          <a:cs typeface="+mn-cs"/>
                        </a:rPr>
                        <a:t>Scalable</a:t>
                      </a:r>
                      <a:r>
                        <a:rPr lang="en-US" altLang="ko-KR" sz="1200" dirty="0" smtClean="0">
                          <a:solidFill>
                            <a:schemeClr val="tx1"/>
                          </a:solidFill>
                          <a:latin typeface="+mj-lt"/>
                        </a:rPr>
                        <a:t>(Low&amp;</a:t>
                      </a:r>
                      <a:r>
                        <a:rPr lang="en-US" altLang="ko-KR" sz="1200" baseline="0" dirty="0" smtClean="0">
                          <a:solidFill>
                            <a:schemeClr val="tx1"/>
                          </a:solidFill>
                          <a:latin typeface="+mj-lt"/>
                        </a:rPr>
                        <a:t> </a:t>
                      </a:r>
                      <a:r>
                        <a:rPr lang="en-US" altLang="ko-KR" sz="1200" kern="1200" dirty="0" smtClean="0">
                          <a:solidFill>
                            <a:schemeClr val="tx1"/>
                          </a:solidFill>
                          <a:latin typeface="+mj-lt"/>
                          <a:ea typeface="+mn-ea"/>
                          <a:cs typeface="+mn-cs"/>
                        </a:rPr>
                        <a:t>High)</a:t>
                      </a:r>
                      <a:endParaRPr lang="ko-KR" altLang="en-US" sz="1200" kern="1200" dirty="0">
                        <a:solidFill>
                          <a:schemeClr val="tx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200" dirty="0" smtClean="0">
                          <a:solidFill>
                            <a:schemeClr val="tx1"/>
                          </a:solidFill>
                          <a:latin typeface="+mj-lt"/>
                        </a:rPr>
                        <a:t>Scalable (Low)</a:t>
                      </a:r>
                      <a:endParaRPr lang="ko-KR" altLang="en-US" sz="12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200" kern="1200" dirty="0" smtClean="0">
                          <a:solidFill>
                            <a:schemeClr val="tx1"/>
                          </a:solidFill>
                          <a:latin typeface="+mj-lt"/>
                          <a:ea typeface="+mn-ea"/>
                          <a:cs typeface="+mn-cs"/>
                        </a:rPr>
                        <a:t>Scalable (mainly High)</a:t>
                      </a:r>
                      <a:endParaRPr lang="ko-KR" altLang="en-US" sz="1200" kern="1200" dirty="0">
                        <a:solidFill>
                          <a:schemeClr val="tx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1920">
                <a:tc>
                  <a:txBody>
                    <a:bodyPr/>
                    <a:lstStyle/>
                    <a:p>
                      <a:pPr algn="ctr" latinLnBrk="1"/>
                      <a:r>
                        <a:rPr lang="en-US" altLang="ko-KR" sz="1200" dirty="0" smtClean="0">
                          <a:solidFill>
                            <a:schemeClr val="tx1"/>
                          </a:solidFill>
                          <a:latin typeface="+mj-lt"/>
                        </a:rPr>
                        <a:t>Applications</a:t>
                      </a:r>
                    </a:p>
                    <a:p>
                      <a:pPr algn="ctr" latinLnBrk="1"/>
                      <a:r>
                        <a:rPr lang="en-US" altLang="ko-KR" sz="1200" dirty="0" smtClean="0">
                          <a:solidFill>
                            <a:schemeClr val="tx1"/>
                          </a:solidFill>
                          <a:latin typeface="+mj-lt"/>
                        </a:rPr>
                        <a:t>from PAR/CSD</a:t>
                      </a:r>
                      <a:endParaRPr lang="ko-KR" altLang="en-US" sz="1200" dirty="0">
                        <a:solidFill>
                          <a:schemeClr val="tx1"/>
                        </a:solidFill>
                        <a:latin typeface="+mj-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latinLnBrk="1"/>
                      <a:r>
                        <a:rPr lang="en-US" altLang="ko-KR" sz="1200" kern="1200" dirty="0" err="1" smtClean="0">
                          <a:solidFill>
                            <a:schemeClr val="tx1"/>
                          </a:solidFill>
                          <a:latin typeface="+mj-lt"/>
                          <a:ea typeface="+mn-ea"/>
                          <a:cs typeface="+mn-cs"/>
                        </a:rPr>
                        <a:t>IoT</a:t>
                      </a:r>
                      <a:r>
                        <a:rPr lang="en-US" altLang="ko-KR" sz="1200" kern="1200" dirty="0" smtClean="0">
                          <a:solidFill>
                            <a:schemeClr val="tx1"/>
                          </a:solidFill>
                          <a:latin typeface="+mj-lt"/>
                          <a:ea typeface="+mn-ea"/>
                          <a:cs typeface="+mn-cs"/>
                        </a:rPr>
                        <a:t>/D2D</a:t>
                      </a:r>
                      <a:r>
                        <a:rPr lang="en-US" altLang="ko-KR" sz="1200" kern="1200" baseline="0" dirty="0" smtClean="0">
                          <a:solidFill>
                            <a:schemeClr val="tx1"/>
                          </a:solidFill>
                          <a:latin typeface="+mj-lt"/>
                          <a:ea typeface="+mn-ea"/>
                          <a:cs typeface="+mn-cs"/>
                        </a:rPr>
                        <a:t>, Digital Signage, LBS, ITS, office/hospital, </a:t>
                      </a:r>
                      <a:r>
                        <a:rPr lang="en-US" altLang="ko-KR" sz="1200" kern="1200" baseline="0" dirty="0" err="1" smtClean="0">
                          <a:solidFill>
                            <a:schemeClr val="tx1"/>
                          </a:solidFill>
                          <a:latin typeface="+mj-lt"/>
                          <a:ea typeface="+mn-ea"/>
                          <a:cs typeface="+mn-cs"/>
                        </a:rPr>
                        <a:t>etc</a:t>
                      </a:r>
                      <a:endParaRPr lang="ko-KR" altLang="en-US" sz="1200" kern="1200" dirty="0">
                        <a:solidFill>
                          <a:schemeClr val="tx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200" kern="1200" dirty="0" smtClean="0">
                          <a:solidFill>
                            <a:schemeClr val="tx1"/>
                          </a:solidFill>
                          <a:effectLst/>
                          <a:latin typeface="+mj-lt"/>
                          <a:ea typeface="+mn-ea"/>
                          <a:cs typeface="+mn-cs"/>
                        </a:rPr>
                        <a:t>Positioning/localization, and message broadcasting</a:t>
                      </a:r>
                      <a:endParaRPr lang="ko-KR" altLang="en-US" sz="12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200" kern="1200" dirty="0" smtClean="0">
                          <a:solidFill>
                            <a:schemeClr val="tx1"/>
                          </a:solidFill>
                          <a:effectLst/>
                          <a:latin typeface="+mj-lt"/>
                          <a:ea typeface="+mn-ea"/>
                          <a:cs typeface="+mn-cs"/>
                        </a:rPr>
                        <a:t>High-speed, bidirectional, network</a:t>
                      </a:r>
                      <a:r>
                        <a:rPr lang="en-US" altLang="ko-KR" sz="1200" kern="1200" baseline="0" dirty="0" smtClean="0">
                          <a:solidFill>
                            <a:schemeClr val="tx1"/>
                          </a:solidFill>
                          <a:effectLst/>
                          <a:latin typeface="+mj-lt"/>
                          <a:ea typeface="+mn-ea"/>
                          <a:cs typeface="+mn-cs"/>
                        </a:rPr>
                        <a:t> &amp;</a:t>
                      </a:r>
                      <a:r>
                        <a:rPr lang="en-US" altLang="ko-KR" sz="1200" kern="1200" dirty="0" smtClean="0">
                          <a:solidFill>
                            <a:schemeClr val="tx1"/>
                          </a:solidFill>
                          <a:effectLst/>
                          <a:latin typeface="+mj-lt"/>
                          <a:ea typeface="+mn-ea"/>
                          <a:cs typeface="+mn-cs"/>
                        </a:rPr>
                        <a:t> Mobile wireless communications </a:t>
                      </a:r>
                      <a:endParaRPr lang="ko-KR" altLang="en-US" sz="12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0"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May.</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sp>
        <p:nvSpPr>
          <p:cNvPr id="11" name="Rectangle 5"/>
          <p:cNvSpPr>
            <a:spLocks noChangeArrowheads="1"/>
          </p:cNvSpPr>
          <p:nvPr/>
        </p:nvSpPr>
        <p:spPr bwMode="auto">
          <a:xfrm>
            <a:off x="228600" y="705314"/>
            <a:ext cx="8610600" cy="584775"/>
          </a:xfrm>
          <a:prstGeom prst="rect">
            <a:avLst/>
          </a:prstGeom>
          <a:noFill/>
          <a:ln w="9525">
            <a:noFill/>
            <a:miter lim="800000"/>
            <a:headEnd/>
            <a:tailEnd/>
          </a:ln>
        </p:spPr>
        <p:txBody>
          <a:bodyPr>
            <a:spAutoFit/>
          </a:bodyPr>
          <a:lstStyle/>
          <a:p>
            <a:pPr marL="342900" indent="-342900" algn="ctr" latinLnBrk="0">
              <a:spcBef>
                <a:spcPct val="20000"/>
              </a:spcBef>
            </a:pPr>
            <a:r>
              <a:rPr kumimoji="0" lang="en-US" altLang="ko-KR" sz="3200" b="1" dirty="0" smtClean="0">
                <a:cs typeface="Times New Roman" pitchFamily="18" charset="0"/>
              </a:rPr>
              <a:t>Concept of LED-ID Technology (1)</a:t>
            </a:r>
          </a:p>
        </p:txBody>
      </p:sp>
      <p:sp>
        <p:nvSpPr>
          <p:cNvPr id="12" name="Rectangle 7"/>
          <p:cNvSpPr>
            <a:spLocks noChangeArrowheads="1"/>
          </p:cNvSpPr>
          <p:nvPr/>
        </p:nvSpPr>
        <p:spPr bwMode="auto">
          <a:xfrm>
            <a:off x="3657600" y="394156"/>
            <a:ext cx="48006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802.15-15-0410-01-007a</a:t>
            </a:r>
            <a:endParaRPr lang="en-US" altLang="en-US" sz="1400" b="1" dirty="0"/>
          </a:p>
        </p:txBody>
      </p:sp>
    </p:spTree>
    <p:extLst>
      <p:ext uri="{BB962C8B-B14F-4D97-AF65-F5344CB8AC3E}">
        <p14:creationId xmlns="" xmlns:p14="http://schemas.microsoft.com/office/powerpoint/2010/main" val="2438946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xfrm>
            <a:off x="4393695" y="6475413"/>
            <a:ext cx="432811" cy="184666"/>
          </a:xfrm>
          <a:noFill/>
        </p:spPr>
        <p:txBody>
          <a:bodyPr/>
          <a:lstStyle/>
          <a:p>
            <a:r>
              <a:rPr lang="en-US" altLang="ko-KR" smtClean="0">
                <a:solidFill>
                  <a:schemeClr val="tx1"/>
                </a:solidFill>
                <a:ea typeface="굴림" charset="-127"/>
              </a:rPr>
              <a:t>Slide </a:t>
            </a:r>
            <a:fld id="{89037521-A390-4D0B-B7EE-C4693E9B917F}" type="slidenum">
              <a:rPr lang="en-US" altLang="ko-KR" smtClean="0">
                <a:solidFill>
                  <a:schemeClr val="tx1"/>
                </a:solidFill>
                <a:ea typeface="굴림" charset="-127"/>
              </a:rPr>
              <a:pPr/>
              <a:t>6</a:t>
            </a:fld>
            <a:endParaRPr lang="en-US" altLang="ko-KR" smtClean="0">
              <a:solidFill>
                <a:schemeClr val="tx1"/>
              </a:solidFill>
              <a:ea typeface="굴림" charset="-127"/>
            </a:endParaRPr>
          </a:p>
        </p:txBody>
      </p:sp>
      <p:sp>
        <p:nvSpPr>
          <p:cNvPr id="45059" name="Rectangle 2"/>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0" name="Rectangle 4"/>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1" name="Rectangle 6"/>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5" name="Rectangle 5"/>
          <p:cNvSpPr>
            <a:spLocks noGrp="1" noChangeArrowheads="1"/>
          </p:cNvSpPr>
          <p:nvPr>
            <p:ph type="ftr" sz="quarter" idx="12"/>
          </p:nvPr>
        </p:nvSpPr>
        <p:spPr bwMode="auto">
          <a:xfrm>
            <a:off x="5186363" y="6426200"/>
            <a:ext cx="3538537" cy="184150"/>
          </a:xfrm>
          <a:noFill/>
          <a:ln>
            <a:miter lim="800000"/>
            <a:headEnd/>
            <a:tailEnd/>
          </a:ln>
        </p:spPr>
        <p:txBody>
          <a:bodyPr vert="horz" wrap="square" lIns="91440" tIns="45720" rIns="91440" bIns="45720" numCol="1" anchor="t" anchorCtr="0" compatLnSpc="1">
            <a:prstTxWarp prst="textNoShape">
              <a:avLst/>
            </a:prstTxWarp>
          </a:bodyPr>
          <a:lstStyle/>
          <a:p>
            <a:r>
              <a:rPr lang="en-US" altLang="ko-KR" smtClean="0">
                <a:solidFill>
                  <a:schemeClr val="tx1"/>
                </a:solidFill>
              </a:rPr>
              <a:t>Jaesang Cha, Seoul National Univ. of Science&amp;Tech.</a:t>
            </a:r>
          </a:p>
        </p:txBody>
      </p:sp>
      <p:sp>
        <p:nvSpPr>
          <p:cNvPr id="45067" name="Rectangle 5"/>
          <p:cNvSpPr>
            <a:spLocks noChangeArrowheads="1"/>
          </p:cNvSpPr>
          <p:nvPr/>
        </p:nvSpPr>
        <p:spPr bwMode="auto">
          <a:xfrm>
            <a:off x="975801" y="1335834"/>
            <a:ext cx="7116198" cy="313997"/>
          </a:xfrm>
          <a:prstGeom prst="rect">
            <a:avLst/>
          </a:prstGeom>
          <a:noFill/>
          <a:ln w="9525">
            <a:noFill/>
            <a:miter lim="800000"/>
            <a:headEnd/>
            <a:tailEnd/>
          </a:ln>
        </p:spPr>
        <p:txBody>
          <a:bodyPr wrap="square">
            <a:spAutoFit/>
          </a:bodyPr>
          <a:lstStyle/>
          <a:p>
            <a:pPr marL="342900" indent="-342900" algn="ctr">
              <a:lnSpc>
                <a:spcPct val="70000"/>
              </a:lnSpc>
              <a:spcBef>
                <a:spcPct val="20000"/>
              </a:spcBef>
            </a:pPr>
            <a:r>
              <a:rPr kumimoji="0" lang="en-US" altLang="ko-KR" sz="2000" b="1" dirty="0" smtClean="0">
                <a:cs typeface="Times New Roman" pitchFamily="18" charset="0"/>
              </a:rPr>
              <a:t>(LED-ID Features/Applications from PAR/CSD)</a:t>
            </a:r>
            <a:endParaRPr kumimoji="0" lang="en-US" altLang="ko-KR" sz="2000" b="1" dirty="0">
              <a:cs typeface="Times New Roman" pitchFamily="18" charset="0"/>
            </a:endParaRPr>
          </a:p>
        </p:txBody>
      </p:sp>
      <p:sp>
        <p:nvSpPr>
          <p:cNvPr id="10"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May.</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sp>
        <p:nvSpPr>
          <p:cNvPr id="11" name="Rectangle 5"/>
          <p:cNvSpPr>
            <a:spLocks noChangeArrowheads="1"/>
          </p:cNvSpPr>
          <p:nvPr/>
        </p:nvSpPr>
        <p:spPr bwMode="auto">
          <a:xfrm>
            <a:off x="228600" y="751059"/>
            <a:ext cx="8610600" cy="584775"/>
          </a:xfrm>
          <a:prstGeom prst="rect">
            <a:avLst/>
          </a:prstGeom>
          <a:noFill/>
          <a:ln w="9525">
            <a:noFill/>
            <a:miter lim="800000"/>
            <a:headEnd/>
            <a:tailEnd/>
          </a:ln>
        </p:spPr>
        <p:txBody>
          <a:bodyPr>
            <a:spAutoFit/>
          </a:bodyPr>
          <a:lstStyle/>
          <a:p>
            <a:pPr marL="342900" indent="-342900" algn="ctr" latinLnBrk="0">
              <a:spcBef>
                <a:spcPct val="20000"/>
              </a:spcBef>
            </a:pPr>
            <a:r>
              <a:rPr kumimoji="0" lang="en-US" altLang="ko-KR" sz="3200" b="1" dirty="0" smtClean="0">
                <a:cs typeface="Times New Roman" pitchFamily="18" charset="0"/>
              </a:rPr>
              <a:t>Concept of LED-ID Technology (2)</a:t>
            </a:r>
          </a:p>
        </p:txBody>
      </p:sp>
      <p:sp>
        <p:nvSpPr>
          <p:cNvPr id="12" name="Rectangle 7"/>
          <p:cNvSpPr>
            <a:spLocks noChangeArrowheads="1"/>
          </p:cNvSpPr>
          <p:nvPr/>
        </p:nvSpPr>
        <p:spPr bwMode="auto">
          <a:xfrm>
            <a:off x="3657600" y="394156"/>
            <a:ext cx="48006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802.15-15-0410-01-007a</a:t>
            </a:r>
            <a:endParaRPr lang="en-US" altLang="en-US" sz="1400" b="1" dirty="0"/>
          </a:p>
        </p:txBody>
      </p:sp>
      <p:graphicFrame>
        <p:nvGraphicFramePr>
          <p:cNvPr id="13" name="표 12"/>
          <p:cNvGraphicFramePr>
            <a:graphicFrameLocks noGrp="1"/>
          </p:cNvGraphicFramePr>
          <p:nvPr>
            <p:extLst>
              <p:ext uri="{D42A27DB-BD31-4B8C-83A1-F6EECF244321}">
                <p14:modId xmlns="" xmlns:p14="http://schemas.microsoft.com/office/powerpoint/2010/main" val="2137024419"/>
              </p:ext>
            </p:extLst>
          </p:nvPr>
        </p:nvGraphicFramePr>
        <p:xfrm>
          <a:off x="304800" y="1887884"/>
          <a:ext cx="8534399" cy="3683005"/>
        </p:xfrm>
        <a:graphic>
          <a:graphicData uri="http://schemas.openxmlformats.org/drawingml/2006/table">
            <a:tbl>
              <a:tblPr firstRow="1" bandRow="1">
                <a:tableStyleId>{D27102A9-8310-4765-A935-A1911B00CA55}</a:tableStyleId>
              </a:tblPr>
              <a:tblGrid>
                <a:gridCol w="762000"/>
                <a:gridCol w="1828800"/>
                <a:gridCol w="5943599"/>
              </a:tblGrid>
              <a:tr h="398116">
                <a:tc gridSpan="2">
                  <a:txBody>
                    <a:bodyPr/>
                    <a:lstStyle/>
                    <a:p>
                      <a:pPr algn="ctr" latinLnBrk="1"/>
                      <a:r>
                        <a:rPr lang="en-US" altLang="ko-KR" sz="1200" b="1" dirty="0" smtClean="0">
                          <a:latin typeface="+mj-lt"/>
                        </a:rPr>
                        <a:t>Tech item</a:t>
                      </a:r>
                      <a:endParaRPr lang="ko-KR" altLang="en-US" sz="1200" b="1" dirty="0">
                        <a:latin typeface="+mj-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latinLnBrk="1"/>
                      <a:endParaRPr lang="ko-KR" altLang="en-US"/>
                    </a:p>
                  </a:txBody>
                  <a:tcPr/>
                </a:tc>
                <a:tc>
                  <a:txBody>
                    <a:bodyPr/>
                    <a:lstStyle/>
                    <a:p>
                      <a:pPr algn="ctr" latinLnBrk="1"/>
                      <a:r>
                        <a:rPr lang="en-US" altLang="ko-KR" sz="1200" dirty="0" smtClean="0">
                          <a:latin typeface="+mj-lt"/>
                        </a:rPr>
                        <a:t>LED-ID</a:t>
                      </a:r>
                      <a:endParaRPr lang="ko-KR" alt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243050">
                <a:tc rowSpan="2">
                  <a:txBody>
                    <a:bodyPr/>
                    <a:lstStyle/>
                    <a:p>
                      <a:pPr algn="ctr"/>
                      <a:r>
                        <a:rPr lang="en-US" altLang="ko-KR" sz="1200" dirty="0" smtClean="0">
                          <a:latin typeface="+mj-lt"/>
                        </a:rPr>
                        <a:t>PAR</a:t>
                      </a:r>
                      <a:endParaRPr lang="ko-KR" altLang="en-US" sz="1200" dirty="0">
                        <a:latin typeface="+mj-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latin typeface="+mj-lt"/>
                          <a:ea typeface="+mn-ea"/>
                          <a:cs typeface="+mn-cs"/>
                        </a:rPr>
                        <a:t>Scope</a:t>
                      </a:r>
                      <a:r>
                        <a:rPr lang="en-US" altLang="ko-KR" sz="1200" kern="1200" baseline="0" dirty="0" smtClean="0">
                          <a:solidFill>
                            <a:schemeClr val="tx1"/>
                          </a:solidFill>
                          <a:latin typeface="+mj-lt"/>
                          <a:ea typeface="+mn-ea"/>
                          <a:cs typeface="+mn-cs"/>
                        </a:rPr>
                        <a:t> of the Project</a:t>
                      </a:r>
                      <a:endParaRPr lang="ko-KR" altLang="en-US" sz="1200" kern="1200" dirty="0" smtClean="0">
                        <a:solidFill>
                          <a:schemeClr val="tx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altLang="ko-KR" sz="1200" b="0" i="0" u="none" strike="noStrike" kern="1200" baseline="0" dirty="0" smtClean="0">
                          <a:solidFill>
                            <a:srgbClr val="FF0000"/>
                          </a:solidFill>
                          <a:latin typeface="+mj-lt"/>
                          <a:ea typeface="+mn-ea"/>
                          <a:cs typeface="+mn-cs"/>
                        </a:rPr>
                        <a:t>Transmitting devices</a:t>
                      </a:r>
                      <a:r>
                        <a:rPr lang="en-US" altLang="ko-KR" sz="1200" b="0" i="0" u="none" strike="noStrike" kern="1200" baseline="0" dirty="0" smtClean="0">
                          <a:solidFill>
                            <a:schemeClr val="tx1"/>
                          </a:solidFill>
                          <a:latin typeface="+mj-lt"/>
                          <a:ea typeface="+mn-ea"/>
                          <a:cs typeface="+mn-cs"/>
                        </a:rPr>
                        <a:t> include such sources as displays, typically found on cameras and mobile devices, and other </a:t>
                      </a:r>
                      <a:r>
                        <a:rPr lang="en-US" altLang="ko-KR" sz="1200" b="0" i="0" u="none" strike="noStrike" kern="1200" baseline="0" dirty="0" smtClean="0">
                          <a:solidFill>
                            <a:srgbClr val="FF0000"/>
                          </a:solidFill>
                          <a:latin typeface="+mj-lt"/>
                          <a:ea typeface="+mn-ea"/>
                          <a:cs typeface="+mn-cs"/>
                        </a:rPr>
                        <a:t>LED based sources such as flashes, flashlights, LED Tags</a:t>
                      </a:r>
                      <a:r>
                        <a:rPr lang="en-US" altLang="ko-KR" sz="1200" b="0" i="0" u="none" strike="noStrike" kern="1200" baseline="0" dirty="0" smtClean="0">
                          <a:solidFill>
                            <a:schemeClr val="tx1"/>
                          </a:solidFill>
                          <a:latin typeface="+mj-lt"/>
                          <a:ea typeface="+mn-ea"/>
                          <a:cs typeface="+mn-cs"/>
                        </a:rPr>
                        <a:t>, LED/Laser sources, </a:t>
                      </a:r>
                      <a:r>
                        <a:rPr lang="en-US" altLang="ko-KR" sz="1200" b="0" i="0" u="none" strike="noStrike" kern="1200" baseline="0" dirty="0" smtClean="0">
                          <a:solidFill>
                            <a:srgbClr val="FF0000"/>
                          </a:solidFill>
                          <a:latin typeface="+mj-lt"/>
                          <a:ea typeface="+mn-ea"/>
                          <a:cs typeface="+mn-cs"/>
                        </a:rPr>
                        <a:t>display/image patterns(like QR codes).</a:t>
                      </a:r>
                    </a:p>
                    <a:p>
                      <a:endParaRPr lang="en-US" altLang="ko-KR" sz="1200" b="0" i="0" u="none" strike="noStrike" kern="1200" baseline="0" dirty="0" smtClean="0">
                        <a:solidFill>
                          <a:srgbClr val="FF0000"/>
                        </a:solidFill>
                        <a:latin typeface="+mj-lt"/>
                        <a:ea typeface="+mn-ea"/>
                        <a:cs typeface="+mn-cs"/>
                      </a:endParaRPr>
                    </a:p>
                    <a:p>
                      <a:r>
                        <a:rPr lang="en-US" altLang="ko-KR" sz="1200" b="0" i="0" u="none" strike="noStrike" kern="1200" baseline="0" dirty="0" smtClean="0">
                          <a:solidFill>
                            <a:srgbClr val="FF0000"/>
                          </a:solidFill>
                          <a:latin typeface="+mj-lt"/>
                          <a:ea typeface="+mn-ea"/>
                          <a:cs typeface="+mn-cs"/>
                        </a:rPr>
                        <a:t>Receivers</a:t>
                      </a:r>
                      <a:r>
                        <a:rPr lang="en-US" altLang="ko-KR" sz="1200" b="0" i="0" u="none" strike="noStrike" kern="1200" baseline="0" dirty="0" smtClean="0">
                          <a:solidFill>
                            <a:schemeClr val="tx1"/>
                          </a:solidFill>
                          <a:latin typeface="+mj-lt"/>
                          <a:ea typeface="+mn-ea"/>
                          <a:cs typeface="+mn-cs"/>
                        </a:rPr>
                        <a:t> are devices such the </a:t>
                      </a:r>
                      <a:r>
                        <a:rPr lang="en-US" altLang="ko-KR" sz="1200" b="0" i="0" u="none" strike="noStrike" kern="1200" baseline="0" dirty="0" smtClean="0">
                          <a:solidFill>
                            <a:srgbClr val="FF0000"/>
                          </a:solidFill>
                          <a:latin typeface="+mj-lt"/>
                          <a:ea typeface="+mn-ea"/>
                          <a:cs typeface="+mn-cs"/>
                        </a:rPr>
                        <a:t>lens and image</a:t>
                      </a:r>
                      <a:r>
                        <a:rPr lang="en-US" altLang="ko-KR" sz="1200" b="0" i="0" u="none" strike="noStrike" kern="1200" baseline="0" dirty="0" smtClean="0">
                          <a:solidFill>
                            <a:schemeClr val="tx1"/>
                          </a:solidFill>
                          <a:latin typeface="+mj-lt"/>
                          <a:ea typeface="+mn-ea"/>
                          <a:cs typeface="+mn-cs"/>
                        </a:rPr>
                        <a:t> </a:t>
                      </a:r>
                      <a:r>
                        <a:rPr lang="en-US" altLang="ko-KR" sz="1200" b="0" i="0" u="none" strike="noStrike" kern="1200" baseline="0" dirty="0" smtClean="0">
                          <a:solidFill>
                            <a:srgbClr val="FF0000"/>
                          </a:solidFill>
                          <a:latin typeface="+mj-lt"/>
                          <a:ea typeface="+mn-ea"/>
                          <a:cs typeface="+mn-cs"/>
                        </a:rPr>
                        <a:t>sensors</a:t>
                      </a:r>
                      <a:r>
                        <a:rPr lang="en-US" altLang="ko-KR" sz="1200" b="0" i="0" u="none" strike="noStrike" kern="1200" baseline="0" dirty="0" smtClean="0">
                          <a:solidFill>
                            <a:schemeClr val="tx1"/>
                          </a:solidFill>
                          <a:latin typeface="+mj-lt"/>
                          <a:ea typeface="+mn-ea"/>
                          <a:cs typeface="+mn-cs"/>
                        </a:rPr>
                        <a:t> typically found in a </a:t>
                      </a:r>
                      <a:r>
                        <a:rPr lang="en-US" altLang="ko-KR" sz="1200" b="0" i="0" u="none" strike="noStrike" kern="1200" baseline="0" dirty="0" smtClean="0">
                          <a:solidFill>
                            <a:srgbClr val="FF0000"/>
                          </a:solidFill>
                          <a:latin typeface="+mj-lt"/>
                          <a:ea typeface="+mn-ea"/>
                          <a:cs typeface="+mn-cs"/>
                        </a:rPr>
                        <a:t>camera or </a:t>
                      </a:r>
                      <a:r>
                        <a:rPr lang="en-US" altLang="ko-KR" sz="1200" b="0" i="0" u="none" strike="noStrike" kern="1200" baseline="0" dirty="0" smtClean="0">
                          <a:solidFill>
                            <a:schemeClr val="tx1"/>
                          </a:solidFill>
                          <a:latin typeface="+mj-lt"/>
                          <a:ea typeface="+mn-ea"/>
                          <a:cs typeface="+mn-cs"/>
                        </a:rPr>
                        <a:t>mobile device as well as </a:t>
                      </a:r>
                      <a:r>
                        <a:rPr lang="en-US" altLang="ko-KR" sz="1200" b="0" i="0" u="none" strike="noStrike" kern="1200" baseline="0" dirty="0" smtClean="0">
                          <a:solidFill>
                            <a:srgbClr val="FF0000"/>
                          </a:solidFill>
                          <a:latin typeface="+mj-lt"/>
                          <a:ea typeface="+mn-ea"/>
                          <a:cs typeface="+mn-cs"/>
                        </a:rPr>
                        <a:t>other</a:t>
                      </a:r>
                      <a:r>
                        <a:rPr lang="en-US" altLang="ko-KR" sz="1200" b="0" i="0" u="none" strike="noStrike" kern="1200" baseline="0" dirty="0" smtClean="0">
                          <a:solidFill>
                            <a:schemeClr val="tx1"/>
                          </a:solidFill>
                          <a:latin typeface="+mj-lt"/>
                          <a:ea typeface="+mn-ea"/>
                          <a:cs typeface="+mn-cs"/>
                        </a:rPr>
                        <a:t> </a:t>
                      </a:r>
                      <a:r>
                        <a:rPr lang="en-US" altLang="ko-KR" sz="1200" b="0" i="0" u="none" strike="noStrike" kern="1200" baseline="0" dirty="0" smtClean="0">
                          <a:solidFill>
                            <a:srgbClr val="FF0000"/>
                          </a:solidFill>
                          <a:latin typeface="+mj-lt"/>
                          <a:ea typeface="+mn-ea"/>
                          <a:cs typeface="+mn-cs"/>
                        </a:rPr>
                        <a:t>light sensors</a:t>
                      </a:r>
                      <a:r>
                        <a:rPr lang="en-US" altLang="ko-KR" sz="1200" b="0" i="0" u="none" strike="noStrike" kern="1200" baseline="0" dirty="0" smtClean="0">
                          <a:solidFill>
                            <a:schemeClr val="tx1"/>
                          </a:solidFill>
                          <a:latin typeface="+mj-lt"/>
                          <a:ea typeface="+mn-ea"/>
                          <a:cs typeface="+mn-cs"/>
                        </a:rPr>
                        <a:t> that may be present in these or other kinds of devices.</a:t>
                      </a:r>
                      <a:endParaRPr lang="ko-KR" altLang="en-US" sz="1200" kern="120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35999">
                <a:tc vMerge="1">
                  <a:txBody>
                    <a:bodyPr/>
                    <a:lstStyle/>
                    <a:p>
                      <a:endParaRPr lang="ko-KR" alt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latin typeface="+mj-lt"/>
                          <a:ea typeface="+mn-ea"/>
                          <a:cs typeface="+mn-cs"/>
                        </a:rPr>
                        <a:t>Need for the Project</a:t>
                      </a:r>
                      <a:endParaRPr lang="ko-KR" altLang="en-US" sz="1200" kern="1200" dirty="0" smtClean="0">
                        <a:solidFill>
                          <a:schemeClr val="tx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altLang="ko-KR" sz="1200" b="0" i="0" u="none" strike="noStrike" kern="1200" baseline="0" dirty="0" smtClean="0">
                          <a:solidFill>
                            <a:srgbClr val="0000FF"/>
                          </a:solidFill>
                          <a:latin typeface="+mj-lt"/>
                          <a:ea typeface="+mn-ea"/>
                          <a:cs typeface="+mn-cs"/>
                        </a:rPr>
                        <a:t>Potential applications include secure point-to-point communication, Location Based Services (LBS), </a:t>
                      </a:r>
                      <a:r>
                        <a:rPr lang="en-US" altLang="ko-KR" sz="1200" b="0" i="0" u="none" strike="noStrike" kern="1200" baseline="0" dirty="0" smtClean="0">
                          <a:solidFill>
                            <a:schemeClr val="tx1"/>
                          </a:solidFill>
                          <a:latin typeface="+mj-lt"/>
                          <a:ea typeface="+mn-ea"/>
                          <a:cs typeface="+mn-cs"/>
                        </a:rPr>
                        <a:t>secure point-to-multipoint communication </a:t>
                      </a:r>
                      <a:r>
                        <a:rPr lang="en-US" altLang="ko-KR" sz="1200" b="0" i="0" u="none" strike="noStrike" kern="1200" baseline="0" dirty="0" smtClean="0">
                          <a:solidFill>
                            <a:srgbClr val="0000FF"/>
                          </a:solidFill>
                          <a:latin typeface="+mj-lt"/>
                          <a:ea typeface="+mn-ea"/>
                          <a:cs typeface="+mn-cs"/>
                        </a:rPr>
                        <a:t>(office, hospital, air plane</a:t>
                      </a:r>
                      <a:r>
                        <a:rPr lang="en-US" altLang="ko-KR" sz="1200" b="0" i="0" u="none" strike="noStrike" kern="1200" baseline="0" dirty="0" smtClean="0">
                          <a:solidFill>
                            <a:schemeClr val="tx1"/>
                          </a:solidFill>
                          <a:latin typeface="+mj-lt"/>
                          <a:ea typeface="+mn-ea"/>
                          <a:cs typeface="+mn-cs"/>
                        </a:rPr>
                        <a:t>), Intelligent Transportation Systems </a:t>
                      </a:r>
                      <a:r>
                        <a:rPr lang="en-US" altLang="ko-KR" sz="1200" b="0" i="0" u="none" strike="noStrike" kern="1200" baseline="0" dirty="0" smtClean="0">
                          <a:solidFill>
                            <a:srgbClr val="0000FF"/>
                          </a:solidFill>
                          <a:latin typeface="+mj-lt"/>
                          <a:ea typeface="+mn-ea"/>
                          <a:cs typeface="+mn-cs"/>
                        </a:rPr>
                        <a:t>(ITS</a:t>
                      </a:r>
                      <a:r>
                        <a:rPr lang="en-US" altLang="ko-KR" sz="1200" b="0" i="0" u="none" strike="noStrike" kern="1200" baseline="0" dirty="0" smtClean="0">
                          <a:solidFill>
                            <a:schemeClr val="tx1"/>
                          </a:solidFill>
                          <a:latin typeface="+mj-lt"/>
                          <a:ea typeface="+mn-ea"/>
                          <a:cs typeface="+mn-cs"/>
                        </a:rPr>
                        <a:t>), General Information Broadcasting, </a:t>
                      </a:r>
                      <a:r>
                        <a:rPr lang="en-US" altLang="ko-KR" sz="1200" b="0" i="0" u="none" strike="noStrike" kern="1200" baseline="0" dirty="0" smtClean="0">
                          <a:solidFill>
                            <a:srgbClr val="0000FF"/>
                          </a:solidFill>
                          <a:latin typeface="+mj-lt"/>
                          <a:ea typeface="+mn-ea"/>
                          <a:cs typeface="+mn-cs"/>
                        </a:rPr>
                        <a:t>Line-of-Sight (LOS) marketing</a:t>
                      </a:r>
                      <a:r>
                        <a:rPr lang="en-US" altLang="ko-KR" sz="1200" b="0" i="0" u="none" strike="noStrike" kern="1200" baseline="0" dirty="0" smtClean="0">
                          <a:solidFill>
                            <a:schemeClr val="tx1"/>
                          </a:solidFill>
                          <a:latin typeface="+mj-lt"/>
                          <a:ea typeface="+mn-ea"/>
                          <a:cs typeface="+mn-cs"/>
                        </a:rPr>
                        <a:t>, </a:t>
                      </a:r>
                      <a:r>
                        <a:rPr lang="en-US" altLang="ko-KR" sz="1200" b="0" i="0" u="none" strike="noStrike" kern="1200" baseline="0" dirty="0" smtClean="0">
                          <a:solidFill>
                            <a:srgbClr val="FF0000"/>
                          </a:solidFill>
                          <a:latin typeface="+mj-lt"/>
                          <a:ea typeface="+mn-ea"/>
                          <a:cs typeface="+mn-cs"/>
                        </a:rPr>
                        <a:t>LED-ID, Device-to-Device (D2D), </a:t>
                      </a:r>
                      <a:r>
                        <a:rPr lang="en-US" altLang="ko-KR" sz="1200" b="0" i="0" u="none" strike="noStrike" kern="1200" baseline="0" dirty="0" err="1" smtClean="0">
                          <a:solidFill>
                            <a:srgbClr val="FF0000"/>
                          </a:solidFill>
                          <a:latin typeface="+mj-lt"/>
                          <a:ea typeface="+mn-ea"/>
                          <a:cs typeface="+mn-cs"/>
                        </a:rPr>
                        <a:t>IoT</a:t>
                      </a:r>
                      <a:r>
                        <a:rPr lang="en-US" altLang="ko-KR" sz="1200" b="0" i="0" u="none" strike="noStrike" kern="1200" baseline="0" dirty="0" smtClean="0">
                          <a:solidFill>
                            <a:srgbClr val="FF0000"/>
                          </a:solidFill>
                          <a:latin typeface="+mj-lt"/>
                          <a:ea typeface="+mn-ea"/>
                          <a:cs typeface="+mn-cs"/>
                        </a:rPr>
                        <a:t>, digital signage,</a:t>
                      </a:r>
                      <a:r>
                        <a:rPr lang="en-US" altLang="ko-KR" sz="1200" b="0" i="0" u="none" strike="noStrike" kern="1200" baseline="0" dirty="0" smtClean="0">
                          <a:solidFill>
                            <a:schemeClr val="tx1"/>
                          </a:solidFill>
                          <a:latin typeface="+mj-lt"/>
                          <a:ea typeface="+mn-ea"/>
                          <a:cs typeface="+mn-cs"/>
                        </a:rPr>
                        <a:t> Augmented Reality, and many more.</a:t>
                      </a:r>
                      <a:endParaRPr lang="ko-KR" altLang="en-US" sz="1200" kern="120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95371">
                <a:tc>
                  <a:txBody>
                    <a:bodyPr/>
                    <a:lstStyle/>
                    <a:p>
                      <a:pPr algn="ctr"/>
                      <a:r>
                        <a:rPr lang="en-US" altLang="ko-KR" sz="1200" dirty="0" smtClean="0">
                          <a:latin typeface="+mj-lt"/>
                        </a:rPr>
                        <a:t>CSD</a:t>
                      </a:r>
                      <a:endParaRPr lang="ko-KR" altLang="en-US" sz="1200" dirty="0">
                        <a:latin typeface="+mj-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latin typeface="+mj-lt"/>
                          <a:ea typeface="+mn-ea"/>
                          <a:cs typeface="+mn-cs"/>
                        </a:rPr>
                        <a:t>Broad market potential</a:t>
                      </a:r>
                      <a:endParaRPr lang="ko-KR" altLang="en-US" sz="1200" kern="1200" dirty="0" smtClean="0">
                        <a:solidFill>
                          <a:schemeClr val="tx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latinLnBrk="1"/>
                      <a:r>
                        <a:rPr lang="en-US" altLang="ko-KR" sz="1200" kern="1200" dirty="0" smtClean="0">
                          <a:solidFill>
                            <a:schemeClr val="tx1"/>
                          </a:solidFill>
                          <a:latin typeface="+mj-lt"/>
                          <a:ea typeface="+mn-ea"/>
                          <a:cs typeface="+mn-cs"/>
                        </a:rPr>
                        <a:t>Potential applications include secure point-to-point communication, Location Based Services (</a:t>
                      </a:r>
                      <a:r>
                        <a:rPr lang="en-US" altLang="ko-KR" sz="1200" kern="1200" dirty="0" smtClean="0">
                          <a:solidFill>
                            <a:srgbClr val="0000FF"/>
                          </a:solidFill>
                          <a:latin typeface="+mj-lt"/>
                          <a:ea typeface="+mn-ea"/>
                          <a:cs typeface="+mn-cs"/>
                        </a:rPr>
                        <a:t>LBS</a:t>
                      </a:r>
                      <a:r>
                        <a:rPr lang="en-US" altLang="ko-KR" sz="1200" kern="1200" dirty="0" smtClean="0">
                          <a:solidFill>
                            <a:schemeClr val="tx1"/>
                          </a:solidFill>
                          <a:latin typeface="+mj-lt"/>
                          <a:ea typeface="+mn-ea"/>
                          <a:cs typeface="+mn-cs"/>
                        </a:rPr>
                        <a:t>), secure point-to-multipoint communication (office, hospital, air plane), Intelligent Transportation Systems (</a:t>
                      </a:r>
                      <a:r>
                        <a:rPr lang="en-US" altLang="ko-KR" sz="1200" kern="1200" dirty="0" smtClean="0">
                          <a:solidFill>
                            <a:srgbClr val="0000FF"/>
                          </a:solidFill>
                          <a:latin typeface="+mj-lt"/>
                          <a:ea typeface="+mn-ea"/>
                          <a:cs typeface="+mn-cs"/>
                        </a:rPr>
                        <a:t>ITS</a:t>
                      </a:r>
                      <a:r>
                        <a:rPr lang="en-US" altLang="ko-KR" sz="1200" kern="1200" dirty="0" smtClean="0">
                          <a:solidFill>
                            <a:schemeClr val="tx1"/>
                          </a:solidFill>
                          <a:latin typeface="+mj-lt"/>
                          <a:ea typeface="+mn-ea"/>
                          <a:cs typeface="+mn-cs"/>
                        </a:rPr>
                        <a:t>), General Information Broadcasting, Line-of-Sight (LOS) marketing, Augmented Reality, </a:t>
                      </a:r>
                      <a:r>
                        <a:rPr lang="en-US" altLang="ko-KR" sz="1200" kern="1200" dirty="0" smtClean="0">
                          <a:solidFill>
                            <a:srgbClr val="FF0000"/>
                          </a:solidFill>
                          <a:latin typeface="+mj-lt"/>
                          <a:ea typeface="+mn-ea"/>
                          <a:cs typeface="+mn-cs"/>
                        </a:rPr>
                        <a:t>LED-ID, </a:t>
                      </a:r>
                      <a:r>
                        <a:rPr lang="en-US" altLang="ko-KR" sz="1200" kern="1200" dirty="0" err="1" smtClean="0">
                          <a:solidFill>
                            <a:srgbClr val="FF0000"/>
                          </a:solidFill>
                          <a:latin typeface="+mj-lt"/>
                          <a:ea typeface="+mn-ea"/>
                          <a:cs typeface="+mn-cs"/>
                        </a:rPr>
                        <a:t>IoT</a:t>
                      </a:r>
                      <a:r>
                        <a:rPr lang="en-US" altLang="ko-KR" sz="1200" kern="1200" dirty="0" smtClean="0">
                          <a:solidFill>
                            <a:srgbClr val="FF0000"/>
                          </a:solidFill>
                          <a:latin typeface="+mj-lt"/>
                          <a:ea typeface="+mn-ea"/>
                          <a:cs typeface="+mn-cs"/>
                        </a:rPr>
                        <a:t> (Internet of Things), M2M, D2D</a:t>
                      </a:r>
                      <a:r>
                        <a:rPr lang="en-US" altLang="ko-KR" sz="1200" kern="1200" dirty="0" smtClean="0">
                          <a:solidFill>
                            <a:schemeClr val="tx1"/>
                          </a:solidFill>
                          <a:latin typeface="+mj-lt"/>
                          <a:ea typeface="+mn-ea"/>
                          <a:cs typeface="+mn-cs"/>
                        </a:rPr>
                        <a:t>, and many more.</a:t>
                      </a:r>
                      <a:endParaRPr lang="ko-KR" altLang="en-US" sz="1200" kern="1200" dirty="0" smtClean="0">
                        <a:solidFill>
                          <a:schemeClr val="tx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 xmlns:p14="http://schemas.microsoft.com/office/powerpoint/2010/main" val="3424583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xfrm>
            <a:off x="4393695" y="6475413"/>
            <a:ext cx="432811" cy="184666"/>
          </a:xfrm>
          <a:noFill/>
        </p:spPr>
        <p:txBody>
          <a:bodyPr/>
          <a:lstStyle/>
          <a:p>
            <a:r>
              <a:rPr lang="en-US" altLang="ko-KR" smtClean="0">
                <a:solidFill>
                  <a:schemeClr val="tx1"/>
                </a:solidFill>
                <a:ea typeface="굴림" charset="-127"/>
              </a:rPr>
              <a:t>Slide </a:t>
            </a:r>
            <a:fld id="{89037521-A390-4D0B-B7EE-C4693E9B917F}" type="slidenum">
              <a:rPr lang="en-US" altLang="ko-KR" smtClean="0">
                <a:solidFill>
                  <a:schemeClr val="tx1"/>
                </a:solidFill>
                <a:ea typeface="굴림" charset="-127"/>
              </a:rPr>
              <a:pPr/>
              <a:t>7</a:t>
            </a:fld>
            <a:endParaRPr lang="en-US" altLang="ko-KR" smtClean="0">
              <a:solidFill>
                <a:schemeClr val="tx1"/>
              </a:solidFill>
              <a:ea typeface="굴림" charset="-127"/>
            </a:endParaRPr>
          </a:p>
        </p:txBody>
      </p:sp>
      <p:sp>
        <p:nvSpPr>
          <p:cNvPr id="45059" name="Rectangle 2"/>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0" name="Rectangle 4"/>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1" name="Rectangle 6"/>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5" name="Rectangle 5"/>
          <p:cNvSpPr>
            <a:spLocks noGrp="1" noChangeArrowheads="1"/>
          </p:cNvSpPr>
          <p:nvPr>
            <p:ph type="ftr" sz="quarter" idx="12"/>
          </p:nvPr>
        </p:nvSpPr>
        <p:spPr bwMode="auto">
          <a:xfrm>
            <a:off x="5186363" y="6426200"/>
            <a:ext cx="3538537" cy="184150"/>
          </a:xfrm>
          <a:noFill/>
          <a:ln>
            <a:miter lim="800000"/>
            <a:headEnd/>
            <a:tailEnd/>
          </a:ln>
        </p:spPr>
        <p:txBody>
          <a:bodyPr vert="horz" wrap="square" lIns="91440" tIns="45720" rIns="91440" bIns="45720" numCol="1" anchor="t" anchorCtr="0" compatLnSpc="1">
            <a:prstTxWarp prst="textNoShape">
              <a:avLst/>
            </a:prstTxWarp>
          </a:bodyPr>
          <a:lstStyle/>
          <a:p>
            <a:r>
              <a:rPr lang="en-US" altLang="ko-KR" smtClean="0">
                <a:solidFill>
                  <a:schemeClr val="tx1"/>
                </a:solidFill>
              </a:rPr>
              <a:t>Jaesang Cha, Seoul National Univ. of Science&amp;Tech.</a:t>
            </a:r>
          </a:p>
        </p:txBody>
      </p:sp>
      <p:sp>
        <p:nvSpPr>
          <p:cNvPr id="22" name="Rectangle 5"/>
          <p:cNvSpPr>
            <a:spLocks noChangeArrowheads="1"/>
          </p:cNvSpPr>
          <p:nvPr/>
        </p:nvSpPr>
        <p:spPr bwMode="auto">
          <a:xfrm>
            <a:off x="1447800" y="685800"/>
            <a:ext cx="6248400" cy="978729"/>
          </a:xfrm>
          <a:prstGeom prst="rect">
            <a:avLst/>
          </a:prstGeom>
          <a:noFill/>
          <a:ln w="9525">
            <a:noFill/>
            <a:miter lim="800000"/>
            <a:headEnd/>
            <a:tailEnd/>
          </a:ln>
        </p:spPr>
        <p:txBody>
          <a:bodyPr wrap="square">
            <a:spAutoFit/>
          </a:bodyPr>
          <a:ls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a:lstStyle>
          <a:p>
            <a:pPr marL="342900" indent="-342900" algn="ctr">
              <a:lnSpc>
                <a:spcPct val="80000"/>
              </a:lnSpc>
              <a:spcBef>
                <a:spcPct val="20000"/>
              </a:spcBef>
              <a:defRPr/>
            </a:pPr>
            <a:r>
              <a:rPr kumimoji="0" lang="en-US" altLang="ko-KR" sz="3200" b="1" dirty="0" smtClean="0">
                <a:solidFill>
                  <a:srgbClr val="000000"/>
                </a:solidFill>
                <a:cs typeface="Times New Roman" pitchFamily="18" charset="0"/>
              </a:rPr>
              <a:t>Use Case of LED-ID #1:</a:t>
            </a:r>
          </a:p>
          <a:p>
            <a:pPr marL="342900" indent="-342900" algn="ctr">
              <a:lnSpc>
                <a:spcPct val="80000"/>
              </a:lnSpc>
              <a:spcBef>
                <a:spcPct val="20000"/>
              </a:spcBef>
              <a:defRPr/>
            </a:pPr>
            <a:r>
              <a:rPr kumimoji="0" lang="en-US" altLang="ko-KR" sz="3200" b="1" dirty="0" smtClean="0">
                <a:solidFill>
                  <a:srgbClr val="000000"/>
                </a:solidFill>
                <a:cs typeface="Times New Roman" pitchFamily="18" charset="0"/>
              </a:rPr>
              <a:t>Applications of LED-ID Services</a:t>
            </a:r>
            <a:endParaRPr kumimoji="0" lang="en-US" altLang="ko-KR" sz="3200" b="1" dirty="0">
              <a:solidFill>
                <a:srgbClr val="000000"/>
              </a:solidFill>
              <a:cs typeface="Times New Roman" pitchFamily="18" charset="0"/>
            </a:endParaRPr>
          </a:p>
        </p:txBody>
      </p:sp>
      <p:sp>
        <p:nvSpPr>
          <p:cNvPr id="48" name="직사각형 47"/>
          <p:cNvSpPr>
            <a:spLocks noChangeArrowheads="1"/>
          </p:cNvSpPr>
          <p:nvPr/>
        </p:nvSpPr>
        <p:spPr bwMode="auto">
          <a:xfrm>
            <a:off x="609600" y="5816035"/>
            <a:ext cx="7924800" cy="584765"/>
          </a:xfrm>
          <a:prstGeom prst="rect">
            <a:avLst/>
          </a:prstGeom>
          <a:solidFill>
            <a:srgbClr val="FFFFFF"/>
          </a:solidFill>
          <a:ln w="19050">
            <a:solidFill>
              <a:srgbClr val="FF0000"/>
            </a:solidFill>
            <a:round/>
            <a:headEnd/>
            <a:tailEnd/>
          </a:ln>
          <a:effectLst>
            <a:prstShdw prst="shdw17" dist="17961" dir="2700000">
              <a:srgbClr val="990000"/>
            </a:prstShdw>
          </a:effectLst>
        </p:spPr>
        <p:txBody>
          <a:bodyPr wrap="square" lIns="90000" tIns="45715" rIns="90000" bIns="45715" anchor="ctr">
            <a:spAutoFit/>
          </a:bodyPr>
          <a:lstStyle/>
          <a:p>
            <a:pPr marL="285750" indent="-285750" algn="just">
              <a:buFont typeface="Wingdings" panose="05000000000000000000" pitchFamily="2" charset="2"/>
              <a:buChar char="Ø"/>
            </a:pPr>
            <a:r>
              <a:rPr lang="en-US" altLang="ko-KR" sz="1600" b="1" spc="-100" dirty="0" smtClean="0">
                <a:ea typeface="HY견고딕" pitchFamily="18" charset="-127"/>
                <a:cs typeface="Times New Roman" panose="02020603050405020304" pitchFamily="18" charset="0"/>
              </a:rPr>
              <a:t>LED-ID signals can be used for data transmission or positioning recognition at exhibition center,  indoor store,  in-flight and facility signage/display,  etc. </a:t>
            </a:r>
            <a:endParaRPr lang="en-US" altLang="ko-KR" sz="1600" b="1" spc="-100" dirty="0">
              <a:ea typeface="HY견고딕" pitchFamily="18" charset="-127"/>
              <a:cs typeface="Times New Roman" panose="02020603050405020304" pitchFamily="18" charset="0"/>
            </a:endParaRPr>
          </a:p>
        </p:txBody>
      </p:sp>
      <p:pic>
        <p:nvPicPr>
          <p:cNvPr id="101"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6897" t="9238" r="17282" b="8752"/>
          <a:stretch/>
        </p:blipFill>
        <p:spPr bwMode="auto">
          <a:xfrm>
            <a:off x="4664196" y="1864540"/>
            <a:ext cx="3260604" cy="1635065"/>
          </a:xfrm>
          <a:prstGeom prst="rect">
            <a:avLst/>
          </a:prstGeom>
          <a:noFill/>
          <a:ln w="38100">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2" name="직사각형 101"/>
          <p:cNvSpPr/>
          <p:nvPr/>
        </p:nvSpPr>
        <p:spPr>
          <a:xfrm>
            <a:off x="1900929" y="3426023"/>
            <a:ext cx="1832872" cy="307777"/>
          </a:xfrm>
          <a:prstGeom prst="rect">
            <a:avLst/>
          </a:prstGeom>
        </p:spPr>
        <p:txBody>
          <a:bodyPr wrap="square">
            <a:spAutoFit/>
          </a:bodyPr>
          <a:lstStyle/>
          <a:p>
            <a:pPr algn="ctr" fontAlgn="base" latinLnBrk="0">
              <a:spcBef>
                <a:spcPct val="0"/>
              </a:spcBef>
              <a:spcAft>
                <a:spcPct val="0"/>
              </a:spcAft>
            </a:pPr>
            <a:r>
              <a:rPr kumimoji="1" lang="en-US" altLang="ko-KR" sz="1400" b="1" dirty="0" smtClean="0">
                <a:solidFill>
                  <a:prstClr val="black"/>
                </a:solidFill>
                <a:latin typeface="+mj-lt"/>
                <a:ea typeface="HY헤드라인M" pitchFamily="18" charset="-127"/>
              </a:rPr>
              <a:t>Exhibition </a:t>
            </a:r>
            <a:r>
              <a:rPr lang="en-US" altLang="ko-KR" sz="1400" b="1" dirty="0" smtClean="0">
                <a:solidFill>
                  <a:prstClr val="black"/>
                </a:solidFill>
                <a:latin typeface="+mj-lt"/>
                <a:ea typeface="HY헤드라인M" pitchFamily="18" charset="-127"/>
              </a:rPr>
              <a:t>Service</a:t>
            </a:r>
            <a:endParaRPr kumimoji="1" lang="en-US" altLang="ko-KR" sz="1400" b="1" dirty="0">
              <a:solidFill>
                <a:prstClr val="black"/>
              </a:solidFill>
              <a:latin typeface="+mj-lt"/>
              <a:ea typeface="HY헤드라인M" pitchFamily="18" charset="-127"/>
            </a:endParaRPr>
          </a:p>
        </p:txBody>
      </p:sp>
      <p:sp>
        <p:nvSpPr>
          <p:cNvPr id="106"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May.</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sp>
        <p:nvSpPr>
          <p:cNvPr id="104" name="직사각형 103"/>
          <p:cNvSpPr/>
          <p:nvPr/>
        </p:nvSpPr>
        <p:spPr>
          <a:xfrm>
            <a:off x="5228949" y="3426022"/>
            <a:ext cx="2131100" cy="307777"/>
          </a:xfrm>
          <a:prstGeom prst="rect">
            <a:avLst/>
          </a:prstGeom>
        </p:spPr>
        <p:txBody>
          <a:bodyPr wrap="square">
            <a:spAutoFit/>
          </a:bodyPr>
          <a:lstStyle/>
          <a:p>
            <a:pPr algn="ctr" fontAlgn="base" latinLnBrk="0">
              <a:spcBef>
                <a:spcPct val="0"/>
              </a:spcBef>
              <a:spcAft>
                <a:spcPct val="0"/>
              </a:spcAft>
            </a:pPr>
            <a:r>
              <a:rPr lang="en-US" altLang="ko-KR" sz="1400" b="1" dirty="0" smtClean="0">
                <a:solidFill>
                  <a:prstClr val="black"/>
                </a:solidFill>
                <a:latin typeface="+mj-lt"/>
                <a:ea typeface="HY헤드라인M" pitchFamily="18" charset="-127"/>
              </a:rPr>
              <a:t>Indoor </a:t>
            </a:r>
            <a:r>
              <a:rPr kumimoji="1" lang="en-US" altLang="ko-KR" sz="1400" b="1" dirty="0" smtClean="0">
                <a:solidFill>
                  <a:prstClr val="black"/>
                </a:solidFill>
                <a:latin typeface="+mj-lt"/>
                <a:ea typeface="HY헤드라인M" pitchFamily="18" charset="-127"/>
              </a:rPr>
              <a:t>Store Service</a:t>
            </a:r>
            <a:endParaRPr kumimoji="1" lang="en-US" altLang="ko-KR" sz="1400" b="1" dirty="0">
              <a:solidFill>
                <a:prstClr val="black"/>
              </a:solidFill>
              <a:latin typeface="+mj-lt"/>
              <a:ea typeface="HY헤드라인M" pitchFamily="18" charset="-127"/>
            </a:endParaRPr>
          </a:p>
        </p:txBody>
      </p:sp>
      <p:cxnSp>
        <p:nvCxnSpPr>
          <p:cNvPr id="103" name="직선 연결선 102"/>
          <p:cNvCxnSpPr/>
          <p:nvPr/>
        </p:nvCxnSpPr>
        <p:spPr bwMode="auto">
          <a:xfrm>
            <a:off x="4547724" y="1759276"/>
            <a:ext cx="0" cy="393954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05" name="직선 연결선 104"/>
          <p:cNvCxnSpPr/>
          <p:nvPr/>
        </p:nvCxnSpPr>
        <p:spPr bwMode="auto">
          <a:xfrm flipH="1">
            <a:off x="1215130" y="3733800"/>
            <a:ext cx="6709670" cy="0"/>
          </a:xfrm>
          <a:prstGeom prst="line">
            <a:avLst/>
          </a:prstGeom>
          <a:solidFill>
            <a:schemeClr val="accent1"/>
          </a:solidFill>
          <a:ln w="19050" cap="flat" cmpd="sng" algn="ctr">
            <a:solidFill>
              <a:schemeClr val="tx1"/>
            </a:solidFill>
            <a:prstDash val="solid"/>
            <a:round/>
            <a:headEnd type="none" w="sm" len="sm"/>
            <a:tailEnd type="none" w="sm" len="sm"/>
          </a:ln>
          <a:effectLst/>
        </p:spPr>
      </p:cxn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5129" y="1712140"/>
            <a:ext cx="3204471" cy="17874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15129" y="3806361"/>
            <a:ext cx="3461879" cy="16729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23" name="직사각형 222"/>
          <p:cNvSpPr/>
          <p:nvPr/>
        </p:nvSpPr>
        <p:spPr>
          <a:xfrm>
            <a:off x="2082137" y="5438802"/>
            <a:ext cx="1727864" cy="307777"/>
          </a:xfrm>
          <a:prstGeom prst="rect">
            <a:avLst/>
          </a:prstGeom>
        </p:spPr>
        <p:txBody>
          <a:bodyPr wrap="square">
            <a:spAutoFit/>
          </a:bodyPr>
          <a:lstStyle/>
          <a:p>
            <a:pPr algn="ctr" fontAlgn="base" latinLnBrk="0">
              <a:spcBef>
                <a:spcPct val="0"/>
              </a:spcBef>
              <a:spcAft>
                <a:spcPct val="0"/>
              </a:spcAft>
            </a:pPr>
            <a:r>
              <a:rPr kumimoji="1" lang="en-US" altLang="ko-KR" sz="1400" b="1" dirty="0" smtClean="0">
                <a:solidFill>
                  <a:prstClr val="black"/>
                </a:solidFill>
                <a:latin typeface="+mj-lt"/>
                <a:ea typeface="HY헤드라인M" pitchFamily="18" charset="-127"/>
              </a:rPr>
              <a:t>In-flight Service</a:t>
            </a:r>
            <a:endParaRPr kumimoji="1" lang="en-US" altLang="ko-KR" sz="1400" b="1" dirty="0">
              <a:solidFill>
                <a:prstClr val="black"/>
              </a:solidFill>
              <a:latin typeface="+mj-lt"/>
              <a:ea typeface="HY헤드라인M" pitchFamily="18" charset="-127"/>
            </a:endParaRPr>
          </a:p>
        </p:txBody>
      </p:sp>
      <p:pic>
        <p:nvPicPr>
          <p:cNvPr id="205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677008" y="3806361"/>
            <a:ext cx="3247792" cy="16729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32" name="직사각형 231"/>
          <p:cNvSpPr/>
          <p:nvPr/>
        </p:nvSpPr>
        <p:spPr>
          <a:xfrm>
            <a:off x="5228949" y="5438802"/>
            <a:ext cx="2131099" cy="307777"/>
          </a:xfrm>
          <a:prstGeom prst="rect">
            <a:avLst/>
          </a:prstGeom>
        </p:spPr>
        <p:txBody>
          <a:bodyPr wrap="square">
            <a:spAutoFit/>
          </a:bodyPr>
          <a:lstStyle/>
          <a:p>
            <a:pPr algn="ctr" fontAlgn="base" latinLnBrk="0">
              <a:spcBef>
                <a:spcPct val="0"/>
              </a:spcBef>
              <a:spcAft>
                <a:spcPct val="0"/>
              </a:spcAft>
            </a:pPr>
            <a:r>
              <a:rPr kumimoji="1" lang="en-US" altLang="ko-KR" sz="1400" b="1" dirty="0" smtClean="0">
                <a:solidFill>
                  <a:prstClr val="black"/>
                </a:solidFill>
                <a:latin typeface="+mj-lt"/>
                <a:ea typeface="HY헤드라인M" pitchFamily="18" charset="-127"/>
              </a:rPr>
              <a:t>Facility Signage/Display</a:t>
            </a:r>
            <a:endParaRPr kumimoji="1" lang="en-US" altLang="ko-KR" sz="1400" b="1" dirty="0">
              <a:solidFill>
                <a:prstClr val="black"/>
              </a:solidFill>
              <a:latin typeface="+mj-lt"/>
              <a:ea typeface="HY헤드라인M" pitchFamily="18" charset="-127"/>
            </a:endParaRPr>
          </a:p>
        </p:txBody>
      </p:sp>
      <p:sp>
        <p:nvSpPr>
          <p:cNvPr id="20" name="Rectangle 7"/>
          <p:cNvSpPr>
            <a:spLocks noChangeArrowheads="1"/>
          </p:cNvSpPr>
          <p:nvPr/>
        </p:nvSpPr>
        <p:spPr bwMode="auto">
          <a:xfrm>
            <a:off x="3657600" y="394156"/>
            <a:ext cx="48006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802.15-15-0410-01-007a</a:t>
            </a:r>
            <a:endParaRPr lang="en-US" altLang="en-US" sz="1400" b="1" dirty="0"/>
          </a:p>
        </p:txBody>
      </p:sp>
    </p:spTree>
    <p:extLst>
      <p:ext uri="{BB962C8B-B14F-4D97-AF65-F5344CB8AC3E}">
        <p14:creationId xmlns="" xmlns:p14="http://schemas.microsoft.com/office/powerpoint/2010/main" val="1110525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xfrm>
            <a:off x="4393695" y="6475413"/>
            <a:ext cx="432811" cy="184666"/>
          </a:xfrm>
          <a:noFill/>
        </p:spPr>
        <p:txBody>
          <a:bodyPr/>
          <a:lstStyle/>
          <a:p>
            <a:r>
              <a:rPr lang="en-US" altLang="ko-KR" smtClean="0">
                <a:solidFill>
                  <a:schemeClr val="tx1"/>
                </a:solidFill>
                <a:ea typeface="굴림" charset="-127"/>
              </a:rPr>
              <a:t>Slide </a:t>
            </a:r>
            <a:fld id="{89037521-A390-4D0B-B7EE-C4693E9B917F}" type="slidenum">
              <a:rPr lang="en-US" altLang="ko-KR" smtClean="0">
                <a:solidFill>
                  <a:schemeClr val="tx1"/>
                </a:solidFill>
                <a:ea typeface="굴림" charset="-127"/>
              </a:rPr>
              <a:pPr/>
              <a:t>8</a:t>
            </a:fld>
            <a:endParaRPr lang="en-US" altLang="ko-KR" smtClean="0">
              <a:solidFill>
                <a:schemeClr val="tx1"/>
              </a:solidFill>
              <a:ea typeface="굴림" charset="-127"/>
            </a:endParaRPr>
          </a:p>
        </p:txBody>
      </p:sp>
      <p:sp>
        <p:nvSpPr>
          <p:cNvPr id="45059" name="Rectangle 2"/>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0" name="Rectangle 4"/>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1" name="Rectangle 6"/>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5" name="Rectangle 5"/>
          <p:cNvSpPr>
            <a:spLocks noGrp="1" noChangeArrowheads="1"/>
          </p:cNvSpPr>
          <p:nvPr>
            <p:ph type="ftr" sz="quarter" idx="12"/>
          </p:nvPr>
        </p:nvSpPr>
        <p:spPr bwMode="auto">
          <a:xfrm>
            <a:off x="5186363" y="6426200"/>
            <a:ext cx="3538537" cy="184150"/>
          </a:xfrm>
          <a:noFill/>
          <a:ln>
            <a:miter lim="800000"/>
            <a:headEnd/>
            <a:tailEnd/>
          </a:ln>
        </p:spPr>
        <p:txBody>
          <a:bodyPr vert="horz" wrap="square" lIns="91440" tIns="45720" rIns="91440" bIns="45720" numCol="1" anchor="t" anchorCtr="0" compatLnSpc="1">
            <a:prstTxWarp prst="textNoShape">
              <a:avLst/>
            </a:prstTxWarp>
          </a:bodyPr>
          <a:lstStyle/>
          <a:p>
            <a:r>
              <a:rPr lang="en-US" altLang="ko-KR" dirty="0" err="1" smtClean="0">
                <a:solidFill>
                  <a:schemeClr val="tx1"/>
                </a:solidFill>
              </a:rPr>
              <a:t>Jaesang</a:t>
            </a:r>
            <a:r>
              <a:rPr lang="en-US" altLang="ko-KR" dirty="0" smtClean="0">
                <a:solidFill>
                  <a:schemeClr val="tx1"/>
                </a:solidFill>
              </a:rPr>
              <a:t> Cha, Seoul National Univ. of </a:t>
            </a:r>
            <a:r>
              <a:rPr lang="en-US" altLang="ko-KR" dirty="0" err="1" smtClean="0">
                <a:solidFill>
                  <a:schemeClr val="tx1"/>
                </a:solidFill>
              </a:rPr>
              <a:t>Science&amp;Tech</a:t>
            </a:r>
            <a:r>
              <a:rPr lang="en-US" altLang="ko-KR" dirty="0" smtClean="0">
                <a:solidFill>
                  <a:schemeClr val="tx1"/>
                </a:solidFill>
              </a:rPr>
              <a:t>.</a:t>
            </a:r>
          </a:p>
        </p:txBody>
      </p:sp>
      <p:sp>
        <p:nvSpPr>
          <p:cNvPr id="48" name="직사각형 47"/>
          <p:cNvSpPr>
            <a:spLocks noChangeArrowheads="1"/>
          </p:cNvSpPr>
          <p:nvPr/>
        </p:nvSpPr>
        <p:spPr bwMode="auto">
          <a:xfrm>
            <a:off x="685800" y="5439535"/>
            <a:ext cx="7848600" cy="830987"/>
          </a:xfrm>
          <a:prstGeom prst="rect">
            <a:avLst/>
          </a:prstGeom>
          <a:solidFill>
            <a:srgbClr val="FFFFFF"/>
          </a:solidFill>
          <a:ln w="19050">
            <a:solidFill>
              <a:srgbClr val="FF0000"/>
            </a:solidFill>
            <a:round/>
            <a:headEnd/>
            <a:tailEnd/>
          </a:ln>
          <a:effectLst>
            <a:prstShdw prst="shdw17" dist="17961" dir="2700000">
              <a:srgbClr val="990000"/>
            </a:prstShdw>
          </a:effectLst>
        </p:spPr>
        <p:txBody>
          <a:bodyPr wrap="square" lIns="90000" tIns="45715" rIns="90000" bIns="45715" anchor="ctr">
            <a:spAutoFit/>
          </a:bodyPr>
          <a:lstStyle/>
          <a:p>
            <a:pPr marL="285750" indent="-285750" algn="just">
              <a:lnSpc>
                <a:spcPct val="150000"/>
              </a:lnSpc>
              <a:buFont typeface="Wingdings" panose="05000000000000000000" pitchFamily="2" charset="2"/>
              <a:buChar char="Ø"/>
            </a:pPr>
            <a:r>
              <a:rPr lang="en-US" altLang="ko-KR" sz="1600" b="1" spc="-100" dirty="0" smtClean="0">
                <a:ea typeface="HY견고딕" pitchFamily="18" charset="-127"/>
                <a:cs typeface="Times New Roman" panose="02020603050405020304" pitchFamily="18" charset="0"/>
              </a:rPr>
              <a:t>Tag :  LED based Bar code  (Color code,  QR code, etc.)</a:t>
            </a:r>
            <a:endParaRPr lang="en-US" altLang="ko-KR" sz="1600" b="1" spc="-100" dirty="0">
              <a:ea typeface="HY견고딕" pitchFamily="18" charset="-127"/>
              <a:cs typeface="Times New Roman" panose="02020603050405020304" pitchFamily="18" charset="0"/>
            </a:endParaRPr>
          </a:p>
          <a:p>
            <a:pPr marL="285750" indent="-285750" algn="just">
              <a:lnSpc>
                <a:spcPct val="150000"/>
              </a:lnSpc>
              <a:buFont typeface="Wingdings" panose="05000000000000000000" pitchFamily="2" charset="2"/>
              <a:buChar char="Ø"/>
            </a:pPr>
            <a:r>
              <a:rPr lang="en-US" altLang="ko-KR" sz="1600" b="1" spc="-100" dirty="0" smtClean="0">
                <a:ea typeface="HY견고딕" pitchFamily="18" charset="-127"/>
                <a:cs typeface="Times New Roman" panose="02020603050405020304" pitchFamily="18" charset="0"/>
              </a:rPr>
              <a:t>Reader : Camera Image Sensor of Smart Phone/Pad</a:t>
            </a:r>
            <a:endParaRPr lang="en-US" altLang="ko-KR" sz="1600" b="1" spc="-100" dirty="0">
              <a:ea typeface="HY견고딕" pitchFamily="18" charset="-127"/>
              <a:cs typeface="Times New Roman" panose="02020603050405020304" pitchFamily="18" charset="0"/>
            </a:endParaRPr>
          </a:p>
        </p:txBody>
      </p:sp>
      <p:sp>
        <p:nvSpPr>
          <p:cNvPr id="118"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May.</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sp>
        <p:nvSpPr>
          <p:cNvPr id="119" name="Rectangle 5"/>
          <p:cNvSpPr>
            <a:spLocks noChangeArrowheads="1"/>
          </p:cNvSpPr>
          <p:nvPr/>
        </p:nvSpPr>
        <p:spPr bwMode="auto">
          <a:xfrm>
            <a:off x="457200" y="685800"/>
            <a:ext cx="8229600" cy="978729"/>
          </a:xfrm>
          <a:prstGeom prst="rect">
            <a:avLst/>
          </a:prstGeom>
          <a:noFill/>
          <a:ln w="9525">
            <a:noFill/>
            <a:miter lim="800000"/>
            <a:headEnd/>
            <a:tailEnd/>
          </a:ln>
        </p:spPr>
        <p:txBody>
          <a:bodyPr wrap="square">
            <a:spAutoFit/>
          </a:bodyPr>
          <a:lstStyle/>
          <a:p>
            <a:pPr marL="342900" indent="-342900" algn="ctr" latinLnBrk="0">
              <a:lnSpc>
                <a:spcPct val="80000"/>
              </a:lnSpc>
              <a:spcBef>
                <a:spcPct val="20000"/>
              </a:spcBef>
            </a:pPr>
            <a:r>
              <a:rPr kumimoji="0" lang="en-US" altLang="ko-KR" sz="3200" b="1" dirty="0">
                <a:cs typeface="Times New Roman" pitchFamily="18" charset="0"/>
              </a:rPr>
              <a:t>Use Case of LED-ID </a:t>
            </a:r>
            <a:r>
              <a:rPr kumimoji="0" lang="en-US" altLang="ko-KR" sz="3200" b="1" dirty="0" smtClean="0">
                <a:cs typeface="Times New Roman" pitchFamily="18" charset="0"/>
              </a:rPr>
              <a:t>#2: </a:t>
            </a:r>
          </a:p>
          <a:p>
            <a:pPr marL="342900" indent="-342900" algn="ctr" latinLnBrk="0">
              <a:lnSpc>
                <a:spcPct val="80000"/>
              </a:lnSpc>
              <a:spcBef>
                <a:spcPct val="20000"/>
              </a:spcBef>
            </a:pPr>
            <a:r>
              <a:rPr kumimoji="0" lang="en-US" altLang="ko-KR" sz="3200" b="1" dirty="0" smtClean="0">
                <a:cs typeface="Times New Roman" pitchFamily="18" charset="0"/>
              </a:rPr>
              <a:t>LED QR/Color Code </a:t>
            </a:r>
            <a:endParaRPr kumimoji="0" lang="en-US" altLang="ko-KR" sz="3200" b="1" dirty="0">
              <a:cs typeface="Times New Roman" pitchFamily="18" charset="0"/>
            </a:endParaRPr>
          </a:p>
        </p:txBody>
      </p:sp>
      <p:grpSp>
        <p:nvGrpSpPr>
          <p:cNvPr id="6" name="그룹 5"/>
          <p:cNvGrpSpPr/>
          <p:nvPr/>
        </p:nvGrpSpPr>
        <p:grpSpPr>
          <a:xfrm>
            <a:off x="762000" y="2150833"/>
            <a:ext cx="7772400" cy="3170417"/>
            <a:chOff x="1070875" y="2074633"/>
            <a:chExt cx="7290758" cy="3014905"/>
          </a:xfrm>
        </p:grpSpPr>
        <p:pic>
          <p:nvPicPr>
            <p:cNvPr id="12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11387" y="3684520"/>
              <a:ext cx="1236530" cy="10554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25" name="그룹 124"/>
            <p:cNvGrpSpPr/>
            <p:nvPr/>
          </p:nvGrpSpPr>
          <p:grpSpPr>
            <a:xfrm>
              <a:off x="1070875" y="2074633"/>
              <a:ext cx="2739125" cy="1920091"/>
              <a:chOff x="683568" y="4205848"/>
              <a:chExt cx="2116769" cy="1483827"/>
            </a:xfrm>
          </p:grpSpPr>
          <p:pic>
            <p:nvPicPr>
              <p:cNvPr id="131" name="_x196250656" descr="EMB0000244c53e2"/>
              <p:cNvPicPr>
                <a:picLocks noChangeAspect="1" noChangeArrowheads="1"/>
              </p:cNvPicPr>
              <p:nvPr/>
            </p:nvPicPr>
            <p:blipFill>
              <a:blip r:embed="rId3" cstate="print">
                <a:extLst>
                  <a:ext uri="{28A0092B-C50C-407E-A947-70E740481C1C}">
                    <a14:useLocalDpi xmlns="" xmlns:a14="http://schemas.microsoft.com/office/drawing/2010/main" val="0"/>
                  </a:ext>
                </a:extLst>
              </a:blip>
              <a:srcRect l="9973" r="7603"/>
              <a:stretch>
                <a:fillRect/>
              </a:stretch>
            </p:blipFill>
            <p:spPr bwMode="auto">
              <a:xfrm>
                <a:off x="683569" y="4869160"/>
                <a:ext cx="996580" cy="820515"/>
              </a:xfrm>
              <a:prstGeom prst="rect">
                <a:avLst/>
              </a:prstGeom>
              <a:noFill/>
              <a:extLst>
                <a:ext uri="{909E8E84-426E-40DD-AFC4-6F175D3DCCD1}">
                  <a14:hiddenFill xmlns="" xmlns:a14="http://schemas.microsoft.com/office/drawing/2010/main">
                    <a:solidFill>
                      <a:srgbClr val="FFFFFF"/>
                    </a:solidFill>
                  </a14:hiddenFill>
                </a:ext>
              </a:extLst>
            </p:spPr>
          </p:pic>
          <p:pic>
            <p:nvPicPr>
              <p:cNvPr id="132" name="_x194462016" descr="EMB0000244c53eb"/>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24702"/>
              <a:stretch/>
            </p:blipFill>
            <p:spPr bwMode="auto">
              <a:xfrm>
                <a:off x="683568" y="4221088"/>
                <a:ext cx="992477" cy="560784"/>
              </a:xfrm>
              <a:prstGeom prst="rect">
                <a:avLst/>
              </a:prstGeom>
              <a:noFill/>
              <a:extLst>
                <a:ext uri="{909E8E84-426E-40DD-AFC4-6F175D3DCCD1}">
                  <a14:hiddenFill xmlns="" xmlns:a14="http://schemas.microsoft.com/office/drawing/2010/main">
                    <a:solidFill>
                      <a:srgbClr val="FFFFFF"/>
                    </a:solidFill>
                  </a14:hiddenFill>
                </a:ext>
              </a:extLst>
            </p:spPr>
          </p:pic>
          <p:pic>
            <p:nvPicPr>
              <p:cNvPr id="133" name="_x194462096" descr="EMB0000244c53ee"/>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8789" t="5724" r="56694" b="7259"/>
              <a:stretch/>
            </p:blipFill>
            <p:spPr bwMode="auto">
              <a:xfrm>
                <a:off x="1713028" y="4205848"/>
                <a:ext cx="1087309" cy="1468587"/>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26" name="TextBox 28"/>
            <p:cNvSpPr txBox="1"/>
            <p:nvPr/>
          </p:nvSpPr>
          <p:spPr>
            <a:xfrm>
              <a:off x="1714669" y="3950643"/>
              <a:ext cx="1485925" cy="321948"/>
            </a:xfrm>
            <a:prstGeom prst="rect">
              <a:avLst/>
            </a:prstGeom>
            <a:noFill/>
          </p:spPr>
          <p:txBody>
            <a:bodyPr wrap="none" rtlCol="0">
              <a:spAutoFit/>
            </a:bodyPr>
            <a:lstStyle>
              <a:defPPr>
                <a:defRPr lang="ko-KR"/>
              </a:defPPr>
              <a:lvl1pPr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5pPr>
              <a:lvl6pPr marL="2286000" algn="l" defTabSz="914400" rtl="0" eaLnBrk="1" latinLnBrk="1" hangingPunct="1">
                <a:defRPr kumimoji="1" kern="1200">
                  <a:solidFill>
                    <a:schemeClr val="tx1"/>
                  </a:solidFill>
                  <a:latin typeface="맑은 고딕" pitchFamily="50" charset="-127"/>
                  <a:ea typeface="굴림" pitchFamily="50" charset="-127"/>
                  <a:cs typeface="+mn-cs"/>
                </a:defRPr>
              </a:lvl6pPr>
              <a:lvl7pPr marL="2743200" algn="l" defTabSz="914400" rtl="0" eaLnBrk="1" latinLnBrk="1" hangingPunct="1">
                <a:defRPr kumimoji="1" kern="1200">
                  <a:solidFill>
                    <a:schemeClr val="tx1"/>
                  </a:solidFill>
                  <a:latin typeface="맑은 고딕" pitchFamily="50" charset="-127"/>
                  <a:ea typeface="굴림" pitchFamily="50" charset="-127"/>
                  <a:cs typeface="+mn-cs"/>
                </a:defRPr>
              </a:lvl7pPr>
              <a:lvl8pPr marL="3200400" algn="l" defTabSz="914400" rtl="0" eaLnBrk="1" latinLnBrk="1" hangingPunct="1">
                <a:defRPr kumimoji="1" kern="1200">
                  <a:solidFill>
                    <a:schemeClr val="tx1"/>
                  </a:solidFill>
                  <a:latin typeface="맑은 고딕" pitchFamily="50" charset="-127"/>
                  <a:ea typeface="굴림" pitchFamily="50" charset="-127"/>
                  <a:cs typeface="+mn-cs"/>
                </a:defRPr>
              </a:lvl8pPr>
              <a:lvl9pPr marL="3657600" algn="l" defTabSz="914400" rtl="0" eaLnBrk="1" latinLnBrk="1" hangingPunct="1">
                <a:defRPr kumimoji="1" kern="1200">
                  <a:solidFill>
                    <a:schemeClr val="tx1"/>
                  </a:solidFill>
                  <a:latin typeface="맑은 고딕" pitchFamily="50" charset="-127"/>
                  <a:ea typeface="굴림" pitchFamily="50" charset="-127"/>
                  <a:cs typeface="+mn-cs"/>
                </a:defRPr>
              </a:lvl9pPr>
            </a:lstStyle>
            <a:p>
              <a:r>
                <a:rPr lang="en-US" altLang="ko-KR" sz="1600" b="1" dirty="0" smtClean="0">
                  <a:latin typeface="+mj-lt"/>
                  <a:ea typeface="휴먼모음T" panose="02030504000101010101" pitchFamily="18" charset="-127"/>
                </a:rPr>
                <a:t>Facility Signage</a:t>
              </a:r>
              <a:endParaRPr lang="ko-KR" altLang="en-US" sz="1600" b="1" dirty="0">
                <a:latin typeface="+mj-lt"/>
                <a:ea typeface="휴먼모음T" panose="02030504000101010101" pitchFamily="18" charset="-127"/>
              </a:endParaRPr>
            </a:p>
          </p:txBody>
        </p:sp>
        <p:cxnSp>
          <p:nvCxnSpPr>
            <p:cNvPr id="128" name="직선 화살표 연결선 127"/>
            <p:cNvCxnSpPr/>
            <p:nvPr/>
          </p:nvCxnSpPr>
          <p:spPr>
            <a:xfrm>
              <a:off x="2057400" y="2362200"/>
              <a:ext cx="2553987" cy="18500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직선 화살표 연결선 128"/>
            <p:cNvCxnSpPr/>
            <p:nvPr/>
          </p:nvCxnSpPr>
          <p:spPr>
            <a:xfrm>
              <a:off x="3067073" y="2642407"/>
              <a:ext cx="1544314" cy="14390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직선 화살표 연결선 129"/>
            <p:cNvCxnSpPr/>
            <p:nvPr/>
          </p:nvCxnSpPr>
          <p:spPr>
            <a:xfrm>
              <a:off x="1715669" y="3361927"/>
              <a:ext cx="2915225" cy="11383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2" name="이등변 삼각형 121"/>
            <p:cNvSpPr/>
            <p:nvPr/>
          </p:nvSpPr>
          <p:spPr>
            <a:xfrm rot="2769007">
              <a:off x="5803084" y="2258787"/>
              <a:ext cx="1688749" cy="2167842"/>
            </a:xfrm>
            <a:prstGeom prst="triangle">
              <a:avLst>
                <a:gd name="adj" fmla="val 50127"/>
              </a:avLst>
            </a:prstGeom>
            <a:gradFill flip="none" rotWithShape="1">
              <a:gsLst>
                <a:gs pos="0">
                  <a:srgbClr val="FFFF00"/>
                </a:gs>
                <a:gs pos="22000">
                  <a:srgbClr val="FFFF00">
                    <a:alpha val="61000"/>
                  </a:srgbClr>
                </a:gs>
                <a:gs pos="100000">
                  <a:schemeClr val="bg1">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algn="ctr"/>
              <a:endParaRPr lang="ko-KR" altLang="en-US">
                <a:latin typeface="+mj-lt"/>
              </a:endParaRPr>
            </a:p>
          </p:txBody>
        </p:sp>
        <p:pic>
          <p:nvPicPr>
            <p:cNvPr id="123" name="Picture 3" descr="C:\Users\JunMaster\AppData\Local\Microsoft\Windows\Temporary Internet Files\Content.IE5\QTTZ4GGJ\MC900439836[1].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881022" y="2284512"/>
              <a:ext cx="1480611" cy="1480612"/>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C:\Users\MinWoo Lee\Desktop\untitled.pn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9703" t="8044" r="8756" b="9466"/>
            <a:stretch/>
          </p:blipFill>
          <p:spPr bwMode="auto">
            <a:xfrm>
              <a:off x="5834542" y="3633720"/>
              <a:ext cx="1300763" cy="1133870"/>
            </a:xfrm>
            <a:prstGeom prst="rect">
              <a:avLst/>
            </a:prstGeom>
            <a:noFill/>
            <a:extLst>
              <a:ext uri="{909E8E84-426E-40DD-AFC4-6F175D3DCCD1}">
                <a14:hiddenFill xmlns="" xmlns:a14="http://schemas.microsoft.com/office/drawing/2010/main">
                  <a:solidFill>
                    <a:srgbClr val="FFFFFF"/>
                  </a:solidFill>
                </a14:hiddenFill>
              </a:ext>
            </a:extLst>
          </p:spPr>
        </p:pic>
        <p:sp>
          <p:nvSpPr>
            <p:cNvPr id="135" name="TextBox 28"/>
            <p:cNvSpPr txBox="1"/>
            <p:nvPr/>
          </p:nvSpPr>
          <p:spPr>
            <a:xfrm>
              <a:off x="4795880" y="4767590"/>
              <a:ext cx="1062913" cy="321948"/>
            </a:xfrm>
            <a:prstGeom prst="rect">
              <a:avLst/>
            </a:prstGeom>
            <a:noFill/>
          </p:spPr>
          <p:txBody>
            <a:bodyPr wrap="none" rtlCol="0">
              <a:spAutoFit/>
            </a:bodyPr>
            <a:lstStyle>
              <a:defPPr>
                <a:defRPr lang="ko-KR"/>
              </a:defPPr>
              <a:lvl1pPr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5pPr>
              <a:lvl6pPr marL="2286000" algn="l" defTabSz="914400" rtl="0" eaLnBrk="1" latinLnBrk="1" hangingPunct="1">
                <a:defRPr kumimoji="1" kern="1200">
                  <a:solidFill>
                    <a:schemeClr val="tx1"/>
                  </a:solidFill>
                  <a:latin typeface="맑은 고딕" pitchFamily="50" charset="-127"/>
                  <a:ea typeface="굴림" pitchFamily="50" charset="-127"/>
                  <a:cs typeface="+mn-cs"/>
                </a:defRPr>
              </a:lvl6pPr>
              <a:lvl7pPr marL="2743200" algn="l" defTabSz="914400" rtl="0" eaLnBrk="1" latinLnBrk="1" hangingPunct="1">
                <a:defRPr kumimoji="1" kern="1200">
                  <a:solidFill>
                    <a:schemeClr val="tx1"/>
                  </a:solidFill>
                  <a:latin typeface="맑은 고딕" pitchFamily="50" charset="-127"/>
                  <a:ea typeface="굴림" pitchFamily="50" charset="-127"/>
                  <a:cs typeface="+mn-cs"/>
                </a:defRPr>
              </a:lvl7pPr>
              <a:lvl8pPr marL="3200400" algn="l" defTabSz="914400" rtl="0" eaLnBrk="1" latinLnBrk="1" hangingPunct="1">
                <a:defRPr kumimoji="1" kern="1200">
                  <a:solidFill>
                    <a:schemeClr val="tx1"/>
                  </a:solidFill>
                  <a:latin typeface="맑은 고딕" pitchFamily="50" charset="-127"/>
                  <a:ea typeface="굴림" pitchFamily="50" charset="-127"/>
                  <a:cs typeface="+mn-cs"/>
                </a:defRPr>
              </a:lvl8pPr>
              <a:lvl9pPr marL="3657600" algn="l" defTabSz="914400" rtl="0" eaLnBrk="1" latinLnBrk="1" hangingPunct="1">
                <a:defRPr kumimoji="1" kern="1200">
                  <a:solidFill>
                    <a:schemeClr val="tx1"/>
                  </a:solidFill>
                  <a:latin typeface="맑은 고딕" pitchFamily="50" charset="-127"/>
                  <a:ea typeface="굴림" pitchFamily="50" charset="-127"/>
                  <a:cs typeface="+mn-cs"/>
                </a:defRPr>
              </a:lvl9pPr>
            </a:lstStyle>
            <a:p>
              <a:r>
                <a:rPr lang="en-US" altLang="ko-KR" sz="1600" b="1" dirty="0" smtClean="0">
                  <a:latin typeface="+mj-lt"/>
                  <a:ea typeface="휴먼모음T" panose="02030504000101010101" pitchFamily="18" charset="-127"/>
                </a:rPr>
                <a:t>Color code</a:t>
              </a:r>
              <a:endParaRPr lang="ko-KR" altLang="en-US" sz="1600" b="1" dirty="0">
                <a:latin typeface="+mj-lt"/>
                <a:ea typeface="휴먼모음T" panose="02030504000101010101" pitchFamily="18" charset="-127"/>
              </a:endParaRPr>
            </a:p>
          </p:txBody>
        </p:sp>
        <p:sp>
          <p:nvSpPr>
            <p:cNvPr id="136" name="TextBox 28"/>
            <p:cNvSpPr txBox="1"/>
            <p:nvPr/>
          </p:nvSpPr>
          <p:spPr>
            <a:xfrm>
              <a:off x="6074336" y="4767590"/>
              <a:ext cx="884458" cy="321948"/>
            </a:xfrm>
            <a:prstGeom prst="rect">
              <a:avLst/>
            </a:prstGeom>
            <a:noFill/>
          </p:spPr>
          <p:txBody>
            <a:bodyPr wrap="none" rtlCol="0">
              <a:spAutoFit/>
            </a:bodyPr>
            <a:lstStyle>
              <a:defPPr>
                <a:defRPr lang="ko-KR"/>
              </a:defPPr>
              <a:lvl1pPr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5pPr>
              <a:lvl6pPr marL="2286000" algn="l" defTabSz="914400" rtl="0" eaLnBrk="1" latinLnBrk="1" hangingPunct="1">
                <a:defRPr kumimoji="1" kern="1200">
                  <a:solidFill>
                    <a:schemeClr val="tx1"/>
                  </a:solidFill>
                  <a:latin typeface="맑은 고딕" pitchFamily="50" charset="-127"/>
                  <a:ea typeface="굴림" pitchFamily="50" charset="-127"/>
                  <a:cs typeface="+mn-cs"/>
                </a:defRPr>
              </a:lvl6pPr>
              <a:lvl7pPr marL="2743200" algn="l" defTabSz="914400" rtl="0" eaLnBrk="1" latinLnBrk="1" hangingPunct="1">
                <a:defRPr kumimoji="1" kern="1200">
                  <a:solidFill>
                    <a:schemeClr val="tx1"/>
                  </a:solidFill>
                  <a:latin typeface="맑은 고딕" pitchFamily="50" charset="-127"/>
                  <a:ea typeface="굴림" pitchFamily="50" charset="-127"/>
                  <a:cs typeface="+mn-cs"/>
                </a:defRPr>
              </a:lvl7pPr>
              <a:lvl8pPr marL="3200400" algn="l" defTabSz="914400" rtl="0" eaLnBrk="1" latinLnBrk="1" hangingPunct="1">
                <a:defRPr kumimoji="1" kern="1200">
                  <a:solidFill>
                    <a:schemeClr val="tx1"/>
                  </a:solidFill>
                  <a:latin typeface="맑은 고딕" pitchFamily="50" charset="-127"/>
                  <a:ea typeface="굴림" pitchFamily="50" charset="-127"/>
                  <a:cs typeface="+mn-cs"/>
                </a:defRPr>
              </a:lvl8pPr>
              <a:lvl9pPr marL="3657600" algn="l" defTabSz="914400" rtl="0" eaLnBrk="1" latinLnBrk="1" hangingPunct="1">
                <a:defRPr kumimoji="1" kern="1200">
                  <a:solidFill>
                    <a:schemeClr val="tx1"/>
                  </a:solidFill>
                  <a:latin typeface="맑은 고딕" pitchFamily="50" charset="-127"/>
                  <a:ea typeface="굴림" pitchFamily="50" charset="-127"/>
                  <a:cs typeface="+mn-cs"/>
                </a:defRPr>
              </a:lvl9pPr>
            </a:lstStyle>
            <a:p>
              <a:r>
                <a:rPr lang="en-US" altLang="ko-KR" sz="1600" b="1" dirty="0" smtClean="0">
                  <a:latin typeface="+mj-lt"/>
                  <a:ea typeface="휴먼모음T" panose="02030504000101010101" pitchFamily="18" charset="-127"/>
                </a:rPr>
                <a:t>QR code</a:t>
              </a:r>
              <a:endParaRPr lang="ko-KR" altLang="en-US" sz="1600" b="1" dirty="0">
                <a:latin typeface="+mj-lt"/>
                <a:ea typeface="휴먼모음T" panose="02030504000101010101" pitchFamily="18" charset="-127"/>
              </a:endParaRPr>
            </a:p>
          </p:txBody>
        </p:sp>
      </p:grpSp>
      <p:sp>
        <p:nvSpPr>
          <p:cNvPr id="25" name="Rectangle 7"/>
          <p:cNvSpPr>
            <a:spLocks noChangeArrowheads="1"/>
          </p:cNvSpPr>
          <p:nvPr/>
        </p:nvSpPr>
        <p:spPr bwMode="auto">
          <a:xfrm>
            <a:off x="3657600" y="394156"/>
            <a:ext cx="48006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802.15-15-0410-01-007a</a:t>
            </a:r>
            <a:endParaRPr lang="en-US" altLang="en-US" sz="1400" b="1" dirty="0"/>
          </a:p>
        </p:txBody>
      </p:sp>
    </p:spTree>
    <p:extLst>
      <p:ext uri="{BB962C8B-B14F-4D97-AF65-F5344CB8AC3E}">
        <p14:creationId xmlns="" xmlns:p14="http://schemas.microsoft.com/office/powerpoint/2010/main" val="1198856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xfrm>
            <a:off x="4393695" y="6475413"/>
            <a:ext cx="432811" cy="184666"/>
          </a:xfrm>
          <a:noFill/>
        </p:spPr>
        <p:txBody>
          <a:bodyPr/>
          <a:lstStyle/>
          <a:p>
            <a:r>
              <a:rPr lang="en-US" altLang="ko-KR" smtClean="0">
                <a:solidFill>
                  <a:schemeClr val="tx1"/>
                </a:solidFill>
                <a:ea typeface="굴림" charset="-127"/>
              </a:rPr>
              <a:t>Slide </a:t>
            </a:r>
            <a:fld id="{89037521-A390-4D0B-B7EE-C4693E9B917F}" type="slidenum">
              <a:rPr lang="en-US" altLang="ko-KR" smtClean="0">
                <a:solidFill>
                  <a:schemeClr val="tx1"/>
                </a:solidFill>
                <a:ea typeface="굴림" charset="-127"/>
              </a:rPr>
              <a:pPr/>
              <a:t>9</a:t>
            </a:fld>
            <a:endParaRPr lang="en-US" altLang="ko-KR" smtClean="0">
              <a:solidFill>
                <a:schemeClr val="tx1"/>
              </a:solidFill>
              <a:ea typeface="굴림" charset="-127"/>
            </a:endParaRPr>
          </a:p>
        </p:txBody>
      </p:sp>
      <p:sp>
        <p:nvSpPr>
          <p:cNvPr id="45059" name="Rectangle 2"/>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0" name="Rectangle 4"/>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1" name="Rectangle 6"/>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5" name="Rectangle 5"/>
          <p:cNvSpPr>
            <a:spLocks noGrp="1" noChangeArrowheads="1"/>
          </p:cNvSpPr>
          <p:nvPr>
            <p:ph type="ftr" sz="quarter" idx="12"/>
          </p:nvPr>
        </p:nvSpPr>
        <p:spPr bwMode="auto">
          <a:xfrm>
            <a:off x="5186363" y="6426200"/>
            <a:ext cx="3538537" cy="184150"/>
          </a:xfrm>
          <a:noFill/>
          <a:ln>
            <a:miter lim="800000"/>
            <a:headEnd/>
            <a:tailEnd/>
          </a:ln>
        </p:spPr>
        <p:txBody>
          <a:bodyPr vert="horz" wrap="square" lIns="91440" tIns="45720" rIns="91440" bIns="45720" numCol="1" anchor="t" anchorCtr="0" compatLnSpc="1">
            <a:prstTxWarp prst="textNoShape">
              <a:avLst/>
            </a:prstTxWarp>
          </a:bodyPr>
          <a:lstStyle/>
          <a:p>
            <a:r>
              <a:rPr lang="en-US" altLang="ko-KR" dirty="0" err="1" smtClean="0">
                <a:solidFill>
                  <a:schemeClr val="tx1"/>
                </a:solidFill>
              </a:rPr>
              <a:t>Jaesang</a:t>
            </a:r>
            <a:r>
              <a:rPr lang="en-US" altLang="ko-KR" dirty="0" smtClean="0">
                <a:solidFill>
                  <a:schemeClr val="tx1"/>
                </a:solidFill>
              </a:rPr>
              <a:t> Cha, Seoul National Univ. of Science &amp; Tech.</a:t>
            </a:r>
          </a:p>
        </p:txBody>
      </p:sp>
      <p:sp>
        <p:nvSpPr>
          <p:cNvPr id="48" name="직사각형 47"/>
          <p:cNvSpPr>
            <a:spLocks noChangeArrowheads="1"/>
          </p:cNvSpPr>
          <p:nvPr/>
        </p:nvSpPr>
        <p:spPr bwMode="auto">
          <a:xfrm>
            <a:off x="533400" y="5587435"/>
            <a:ext cx="8001000" cy="584765"/>
          </a:xfrm>
          <a:prstGeom prst="rect">
            <a:avLst/>
          </a:prstGeom>
          <a:solidFill>
            <a:srgbClr val="FFFFFF"/>
          </a:solidFill>
          <a:ln w="19050">
            <a:solidFill>
              <a:srgbClr val="FF0000"/>
            </a:solidFill>
            <a:round/>
            <a:headEnd/>
            <a:tailEnd/>
          </a:ln>
          <a:effectLst>
            <a:prstShdw prst="shdw17" dist="17961" dir="2700000">
              <a:srgbClr val="990000"/>
            </a:prstShdw>
          </a:effectLst>
        </p:spPr>
        <p:txBody>
          <a:bodyPr wrap="square" lIns="90000" tIns="45715" rIns="90000" bIns="45715" anchor="ctr">
            <a:spAutoFit/>
          </a:bodyPr>
          <a:lstStyle/>
          <a:p>
            <a:pPr marL="285750" indent="-285750" algn="just">
              <a:buFont typeface="Wingdings" panose="05000000000000000000" pitchFamily="2" charset="2"/>
              <a:buChar char="Ø"/>
            </a:pPr>
            <a:r>
              <a:rPr lang="en-US" altLang="ko-KR" sz="1600" b="1" spc="-100" dirty="0" smtClean="0">
                <a:ea typeface="HY견고딕" pitchFamily="18" charset="-127"/>
                <a:cs typeface="Times New Roman" panose="02020603050405020304" pitchFamily="18" charset="0"/>
              </a:rPr>
              <a:t>Smart Phone Camera based indoor Positioning using multiple LED light signals with high resolution is possible. </a:t>
            </a:r>
            <a:endParaRPr lang="en-US" altLang="ko-KR" sz="1600" b="1" spc="-100" dirty="0">
              <a:ea typeface="HY견고딕" pitchFamily="18" charset="-127"/>
              <a:cs typeface="Times New Roman" panose="02020603050405020304" pitchFamily="18" charset="0"/>
            </a:endParaRPr>
          </a:p>
        </p:txBody>
      </p:sp>
      <p:grpSp>
        <p:nvGrpSpPr>
          <p:cNvPr id="49" name="그룹 48"/>
          <p:cNvGrpSpPr/>
          <p:nvPr/>
        </p:nvGrpSpPr>
        <p:grpSpPr>
          <a:xfrm>
            <a:off x="838200" y="1981200"/>
            <a:ext cx="2181846" cy="3172953"/>
            <a:chOff x="3533154" y="1752600"/>
            <a:chExt cx="2181846" cy="3172953"/>
          </a:xfrm>
        </p:grpSpPr>
        <p:grpSp>
          <p:nvGrpSpPr>
            <p:cNvPr id="50" name="그룹 49"/>
            <p:cNvGrpSpPr/>
            <p:nvPr/>
          </p:nvGrpSpPr>
          <p:grpSpPr>
            <a:xfrm>
              <a:off x="3533154" y="1752600"/>
              <a:ext cx="2181846" cy="2174168"/>
              <a:chOff x="1399554" y="2016291"/>
              <a:chExt cx="2181846" cy="2174168"/>
            </a:xfrm>
          </p:grpSpPr>
          <p:pic>
            <p:nvPicPr>
              <p:cNvPr id="53" name="Picture 23" descr="C:\Documents and Settings\준상\바탕 화면\기고문작업 130713\2221.png"/>
              <p:cNvPicPr>
                <a:picLocks noChangeAspect="1" noChangeArrowheads="1"/>
              </p:cNvPicPr>
              <p:nvPr/>
            </p:nvPicPr>
            <p:blipFill>
              <a:blip r:embed="rId2" cstate="print"/>
              <a:srcRect l="31525" t="2765" r="22682" b="78622"/>
              <a:stretch>
                <a:fillRect/>
              </a:stretch>
            </p:blipFill>
            <p:spPr bwMode="auto">
              <a:xfrm>
                <a:off x="1399554" y="2016291"/>
                <a:ext cx="2181846" cy="998942"/>
              </a:xfrm>
              <a:prstGeom prst="rect">
                <a:avLst/>
              </a:prstGeom>
              <a:noFill/>
              <a:ln w="9525">
                <a:noFill/>
                <a:miter lim="800000"/>
                <a:headEnd/>
                <a:tailEnd/>
              </a:ln>
            </p:spPr>
          </p:pic>
          <p:pic>
            <p:nvPicPr>
              <p:cNvPr id="54" name="Picture 3" descr="C:\Documents and Settings\LEE MIN WOO\바탕 화면\44413.png"/>
              <p:cNvPicPr>
                <a:picLocks noChangeAspect="1" noChangeArrowheads="1"/>
              </p:cNvPicPr>
              <p:nvPr/>
            </p:nvPicPr>
            <p:blipFill>
              <a:blip r:embed="rId3" cstate="print"/>
              <a:srcRect/>
              <a:stretch>
                <a:fillRect/>
              </a:stretch>
            </p:blipFill>
            <p:spPr bwMode="auto">
              <a:xfrm rot="18426358" flipH="1">
                <a:off x="2107145" y="2266407"/>
                <a:ext cx="285981" cy="214490"/>
              </a:xfrm>
              <a:prstGeom prst="rect">
                <a:avLst/>
              </a:prstGeom>
              <a:noFill/>
              <a:ln w="9525">
                <a:noFill/>
                <a:miter lim="800000"/>
                <a:headEnd/>
                <a:tailEnd/>
              </a:ln>
            </p:spPr>
          </p:pic>
          <p:pic>
            <p:nvPicPr>
              <p:cNvPr id="55" name="Picture 3" descr="C:\Documents and Settings\LEE MIN WOO\바탕 화면\44413.png"/>
              <p:cNvPicPr>
                <a:picLocks noChangeAspect="1" noChangeArrowheads="1"/>
              </p:cNvPicPr>
              <p:nvPr/>
            </p:nvPicPr>
            <p:blipFill>
              <a:blip r:embed="rId3" cstate="print"/>
              <a:srcRect/>
              <a:stretch>
                <a:fillRect/>
              </a:stretch>
            </p:blipFill>
            <p:spPr bwMode="auto">
              <a:xfrm rot="18426358" flipH="1">
                <a:off x="1776210" y="2668149"/>
                <a:ext cx="285981" cy="214490"/>
              </a:xfrm>
              <a:prstGeom prst="rect">
                <a:avLst/>
              </a:prstGeom>
              <a:noFill/>
              <a:ln w="9525">
                <a:noFill/>
                <a:miter lim="800000"/>
                <a:headEnd/>
                <a:tailEnd/>
              </a:ln>
            </p:spPr>
          </p:pic>
          <p:pic>
            <p:nvPicPr>
              <p:cNvPr id="56" name="Picture 3" descr="C:\Documents and Settings\LEE MIN WOO\바탕 화면\44413.png"/>
              <p:cNvPicPr>
                <a:picLocks noChangeAspect="1" noChangeArrowheads="1"/>
              </p:cNvPicPr>
              <p:nvPr/>
            </p:nvPicPr>
            <p:blipFill>
              <a:blip r:embed="rId3" cstate="print"/>
              <a:srcRect/>
              <a:stretch>
                <a:fillRect/>
              </a:stretch>
            </p:blipFill>
            <p:spPr bwMode="auto">
              <a:xfrm rot="18426358" flipH="1">
                <a:off x="2865418" y="2247573"/>
                <a:ext cx="285981" cy="214490"/>
              </a:xfrm>
              <a:prstGeom prst="rect">
                <a:avLst/>
              </a:prstGeom>
              <a:noFill/>
              <a:ln w="9525">
                <a:noFill/>
                <a:miter lim="800000"/>
                <a:headEnd/>
                <a:tailEnd/>
              </a:ln>
            </p:spPr>
          </p:pic>
          <p:pic>
            <p:nvPicPr>
              <p:cNvPr id="57" name="Picture 3" descr="C:\Documents and Settings\LEE MIN WOO\바탕 화면\44413.png"/>
              <p:cNvPicPr>
                <a:picLocks noChangeAspect="1" noChangeArrowheads="1"/>
              </p:cNvPicPr>
              <p:nvPr/>
            </p:nvPicPr>
            <p:blipFill>
              <a:blip r:embed="rId3" cstate="print"/>
              <a:srcRect/>
              <a:stretch>
                <a:fillRect/>
              </a:stretch>
            </p:blipFill>
            <p:spPr bwMode="auto">
              <a:xfrm rot="18426358" flipH="1">
                <a:off x="2545239" y="2660847"/>
                <a:ext cx="285981" cy="214490"/>
              </a:xfrm>
              <a:prstGeom prst="rect">
                <a:avLst/>
              </a:prstGeom>
              <a:noFill/>
              <a:ln w="9525">
                <a:noFill/>
                <a:miter lim="800000"/>
                <a:headEnd/>
                <a:tailEnd/>
              </a:ln>
            </p:spPr>
          </p:pic>
          <p:sp>
            <p:nvSpPr>
              <p:cNvPr id="58" name="사다리꼴 57"/>
              <p:cNvSpPr/>
              <p:nvPr/>
            </p:nvSpPr>
            <p:spPr bwMode="auto">
              <a:xfrm>
                <a:off x="2357129" y="2780188"/>
                <a:ext cx="662091" cy="1410271"/>
              </a:xfrm>
              <a:prstGeom prst="trapezoid">
                <a:avLst>
                  <a:gd name="adj" fmla="val 36818"/>
                </a:avLst>
              </a:prstGeom>
              <a:gradFill>
                <a:gsLst>
                  <a:gs pos="0">
                    <a:srgbClr val="FFFF00">
                      <a:alpha val="69000"/>
                    </a:srgbClr>
                  </a:gs>
                  <a:gs pos="52000">
                    <a:srgbClr val="FFFF00">
                      <a:alpha val="25000"/>
                    </a:srgbClr>
                  </a:gs>
                  <a:gs pos="100000">
                    <a:srgbClr val="FFFF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a:p>
            </p:txBody>
          </p:sp>
          <p:sp>
            <p:nvSpPr>
              <p:cNvPr id="59" name="사다리꼴 58"/>
              <p:cNvSpPr/>
              <p:nvPr/>
            </p:nvSpPr>
            <p:spPr bwMode="auto">
              <a:xfrm>
                <a:off x="1925332" y="2368858"/>
                <a:ext cx="662091" cy="1410271"/>
              </a:xfrm>
              <a:prstGeom prst="trapezoid">
                <a:avLst>
                  <a:gd name="adj" fmla="val 36818"/>
                </a:avLst>
              </a:prstGeom>
              <a:gradFill>
                <a:gsLst>
                  <a:gs pos="0">
                    <a:srgbClr val="FFFF00">
                      <a:alpha val="69000"/>
                    </a:srgbClr>
                  </a:gs>
                  <a:gs pos="52000">
                    <a:srgbClr val="FFFF00">
                      <a:alpha val="25000"/>
                    </a:srgbClr>
                  </a:gs>
                  <a:gs pos="100000">
                    <a:srgbClr val="FFFF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a:p>
            </p:txBody>
          </p:sp>
          <p:sp>
            <p:nvSpPr>
              <p:cNvPr id="60" name="사다리꼴 59"/>
              <p:cNvSpPr/>
              <p:nvPr/>
            </p:nvSpPr>
            <p:spPr bwMode="auto">
              <a:xfrm>
                <a:off x="1599366" y="2780188"/>
                <a:ext cx="662091" cy="1410271"/>
              </a:xfrm>
              <a:prstGeom prst="trapezoid">
                <a:avLst>
                  <a:gd name="adj" fmla="val 36818"/>
                </a:avLst>
              </a:prstGeom>
              <a:gradFill>
                <a:gsLst>
                  <a:gs pos="0">
                    <a:srgbClr val="FFFF00">
                      <a:alpha val="69000"/>
                    </a:srgbClr>
                  </a:gs>
                  <a:gs pos="52000">
                    <a:srgbClr val="FFFF00">
                      <a:alpha val="25000"/>
                    </a:srgbClr>
                  </a:gs>
                  <a:gs pos="100000">
                    <a:srgbClr val="FFFF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a:p>
            </p:txBody>
          </p:sp>
          <p:sp>
            <p:nvSpPr>
              <p:cNvPr id="61" name="사다리꼴 60"/>
              <p:cNvSpPr/>
              <p:nvPr/>
            </p:nvSpPr>
            <p:spPr bwMode="auto">
              <a:xfrm>
                <a:off x="2673780" y="2368857"/>
                <a:ext cx="662091" cy="1676097"/>
              </a:xfrm>
              <a:prstGeom prst="trapezoid">
                <a:avLst>
                  <a:gd name="adj" fmla="val 36818"/>
                </a:avLst>
              </a:prstGeom>
              <a:gradFill>
                <a:gsLst>
                  <a:gs pos="0">
                    <a:srgbClr val="FFFF00">
                      <a:alpha val="69000"/>
                    </a:srgbClr>
                  </a:gs>
                  <a:gs pos="52000">
                    <a:srgbClr val="FFFF00">
                      <a:alpha val="25000"/>
                    </a:srgbClr>
                  </a:gs>
                  <a:gs pos="100000">
                    <a:srgbClr val="FFFF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a:p>
            </p:txBody>
          </p:sp>
          <p:grpSp>
            <p:nvGrpSpPr>
              <p:cNvPr id="62" name="그룹 139"/>
              <p:cNvGrpSpPr>
                <a:grpSpLocks/>
              </p:cNvGrpSpPr>
              <p:nvPr/>
            </p:nvGrpSpPr>
            <p:grpSpPr bwMode="auto">
              <a:xfrm rot="5400000">
                <a:off x="2286140" y="3174109"/>
                <a:ext cx="1393212" cy="143525"/>
                <a:chOff x="3696494" y="3338512"/>
                <a:chExt cx="1751013" cy="180975"/>
              </a:xfrm>
            </p:grpSpPr>
            <p:cxnSp>
              <p:nvCxnSpPr>
                <p:cNvPr id="110" name="꺾인 연결선 109"/>
                <p:cNvCxnSpPr/>
                <p:nvPr/>
              </p:nvCxnSpPr>
              <p:spPr bwMode="auto">
                <a:xfrm>
                  <a:off x="3697165" y="3338519"/>
                  <a:ext cx="216836" cy="180155"/>
                </a:xfrm>
                <a:prstGeom prst="bentConnector3">
                  <a:avLst/>
                </a:prstGeom>
              </p:spPr>
              <p:style>
                <a:lnRef idx="1">
                  <a:schemeClr val="dk1"/>
                </a:lnRef>
                <a:fillRef idx="0">
                  <a:schemeClr val="dk1"/>
                </a:fillRef>
                <a:effectRef idx="0">
                  <a:schemeClr val="dk1"/>
                </a:effectRef>
                <a:fontRef idx="minor">
                  <a:schemeClr val="tx1"/>
                </a:fontRef>
              </p:style>
            </p:cxnSp>
            <p:cxnSp>
              <p:nvCxnSpPr>
                <p:cNvPr id="111" name="꺾인 연결선 110"/>
                <p:cNvCxnSpPr/>
                <p:nvPr/>
              </p:nvCxnSpPr>
              <p:spPr bwMode="auto">
                <a:xfrm flipV="1">
                  <a:off x="3914002" y="3338520"/>
                  <a:ext cx="226807" cy="180155"/>
                </a:xfrm>
                <a:prstGeom prst="bentConnector3">
                  <a:avLst/>
                </a:prstGeom>
              </p:spPr>
              <p:style>
                <a:lnRef idx="1">
                  <a:schemeClr val="dk1"/>
                </a:lnRef>
                <a:fillRef idx="0">
                  <a:schemeClr val="dk1"/>
                </a:fillRef>
                <a:effectRef idx="0">
                  <a:schemeClr val="dk1"/>
                </a:effectRef>
                <a:fontRef idx="minor">
                  <a:schemeClr val="tx1"/>
                </a:fontRef>
              </p:style>
            </p:cxnSp>
            <p:cxnSp>
              <p:nvCxnSpPr>
                <p:cNvPr id="112" name="꺾인 연결선 111"/>
                <p:cNvCxnSpPr/>
                <p:nvPr/>
              </p:nvCxnSpPr>
              <p:spPr bwMode="auto">
                <a:xfrm>
                  <a:off x="4138316" y="3338520"/>
                  <a:ext cx="214345" cy="180155"/>
                </a:xfrm>
                <a:prstGeom prst="bentConnector3">
                  <a:avLst/>
                </a:prstGeom>
              </p:spPr>
              <p:style>
                <a:lnRef idx="1">
                  <a:schemeClr val="dk1"/>
                </a:lnRef>
                <a:fillRef idx="0">
                  <a:schemeClr val="dk1"/>
                </a:fillRef>
                <a:effectRef idx="0">
                  <a:schemeClr val="dk1"/>
                </a:effectRef>
                <a:fontRef idx="minor">
                  <a:schemeClr val="tx1"/>
                </a:fontRef>
              </p:style>
            </p:cxnSp>
            <p:cxnSp>
              <p:nvCxnSpPr>
                <p:cNvPr id="113" name="꺾인 연결선 112"/>
                <p:cNvCxnSpPr/>
                <p:nvPr/>
              </p:nvCxnSpPr>
              <p:spPr bwMode="auto">
                <a:xfrm flipV="1">
                  <a:off x="4352661" y="3338520"/>
                  <a:ext cx="226807" cy="180155"/>
                </a:xfrm>
                <a:prstGeom prst="bentConnector3">
                  <a:avLst/>
                </a:prstGeom>
              </p:spPr>
              <p:style>
                <a:lnRef idx="1">
                  <a:schemeClr val="dk1"/>
                </a:lnRef>
                <a:fillRef idx="0">
                  <a:schemeClr val="dk1"/>
                </a:fillRef>
                <a:effectRef idx="0">
                  <a:schemeClr val="dk1"/>
                </a:effectRef>
                <a:fontRef idx="minor">
                  <a:schemeClr val="tx1"/>
                </a:fontRef>
              </p:style>
            </p:cxnSp>
            <p:cxnSp>
              <p:nvCxnSpPr>
                <p:cNvPr id="114" name="꺾인 연결선 113"/>
                <p:cNvCxnSpPr/>
                <p:nvPr/>
              </p:nvCxnSpPr>
              <p:spPr bwMode="auto">
                <a:xfrm>
                  <a:off x="4567006" y="3338520"/>
                  <a:ext cx="216838" cy="180155"/>
                </a:xfrm>
                <a:prstGeom prst="bentConnector3">
                  <a:avLst/>
                </a:prstGeom>
              </p:spPr>
              <p:style>
                <a:lnRef idx="1">
                  <a:schemeClr val="dk1"/>
                </a:lnRef>
                <a:fillRef idx="0">
                  <a:schemeClr val="dk1"/>
                </a:fillRef>
                <a:effectRef idx="0">
                  <a:schemeClr val="dk1"/>
                </a:effectRef>
                <a:fontRef idx="minor">
                  <a:schemeClr val="tx1"/>
                </a:fontRef>
              </p:style>
            </p:cxnSp>
            <p:cxnSp>
              <p:nvCxnSpPr>
                <p:cNvPr id="115" name="꺾인 연결선 114"/>
                <p:cNvCxnSpPr/>
                <p:nvPr/>
              </p:nvCxnSpPr>
              <p:spPr bwMode="auto">
                <a:xfrm flipV="1">
                  <a:off x="4783843" y="3338520"/>
                  <a:ext cx="224314" cy="180155"/>
                </a:xfrm>
                <a:prstGeom prst="bentConnector3">
                  <a:avLst/>
                </a:prstGeom>
              </p:spPr>
              <p:style>
                <a:lnRef idx="1">
                  <a:schemeClr val="dk1"/>
                </a:lnRef>
                <a:fillRef idx="0">
                  <a:schemeClr val="dk1"/>
                </a:fillRef>
                <a:effectRef idx="0">
                  <a:schemeClr val="dk1"/>
                </a:effectRef>
                <a:fontRef idx="minor">
                  <a:schemeClr val="tx1"/>
                </a:fontRef>
              </p:style>
            </p:cxnSp>
            <p:cxnSp>
              <p:nvCxnSpPr>
                <p:cNvPr id="116" name="꺾인 연결선 115"/>
                <p:cNvCxnSpPr/>
                <p:nvPr/>
              </p:nvCxnSpPr>
              <p:spPr bwMode="auto">
                <a:xfrm>
                  <a:off x="5008157" y="3338520"/>
                  <a:ext cx="214345" cy="180155"/>
                </a:xfrm>
                <a:prstGeom prst="bentConnector3">
                  <a:avLst/>
                </a:prstGeom>
              </p:spPr>
              <p:style>
                <a:lnRef idx="1">
                  <a:schemeClr val="dk1"/>
                </a:lnRef>
                <a:fillRef idx="0">
                  <a:schemeClr val="dk1"/>
                </a:fillRef>
                <a:effectRef idx="0">
                  <a:schemeClr val="dk1"/>
                </a:effectRef>
                <a:fontRef idx="minor">
                  <a:schemeClr val="tx1"/>
                </a:fontRef>
              </p:style>
            </p:cxnSp>
            <p:cxnSp>
              <p:nvCxnSpPr>
                <p:cNvPr id="117" name="꺾인 연결선 116"/>
                <p:cNvCxnSpPr/>
                <p:nvPr/>
              </p:nvCxnSpPr>
              <p:spPr bwMode="auto">
                <a:xfrm flipV="1">
                  <a:off x="5222502" y="3338520"/>
                  <a:ext cx="224314" cy="180155"/>
                </a:xfrm>
                <a:prstGeom prst="bentConnector3">
                  <a:avLst/>
                </a:prstGeom>
              </p:spPr>
              <p:style>
                <a:lnRef idx="1">
                  <a:schemeClr val="dk1"/>
                </a:lnRef>
                <a:fillRef idx="0">
                  <a:schemeClr val="dk1"/>
                </a:fillRef>
                <a:effectRef idx="0">
                  <a:schemeClr val="dk1"/>
                </a:effectRef>
                <a:fontRef idx="minor">
                  <a:schemeClr val="tx1"/>
                </a:fontRef>
              </p:style>
            </p:cxnSp>
          </p:grpSp>
          <p:grpSp>
            <p:nvGrpSpPr>
              <p:cNvPr id="63" name="그룹 180"/>
              <p:cNvGrpSpPr>
                <a:grpSpLocks/>
              </p:cNvGrpSpPr>
              <p:nvPr/>
            </p:nvGrpSpPr>
            <p:grpSpPr bwMode="auto">
              <a:xfrm rot="5400000">
                <a:off x="2084799" y="3433637"/>
                <a:ext cx="1193878" cy="135205"/>
                <a:chOff x="3703530" y="3339069"/>
                <a:chExt cx="1718044" cy="180975"/>
              </a:xfrm>
            </p:grpSpPr>
            <p:grpSp>
              <p:nvGrpSpPr>
                <p:cNvPr id="82" name="그룹 166"/>
                <p:cNvGrpSpPr>
                  <a:grpSpLocks/>
                </p:cNvGrpSpPr>
                <p:nvPr/>
              </p:nvGrpSpPr>
              <p:grpSpPr bwMode="auto">
                <a:xfrm>
                  <a:off x="3703530" y="3339069"/>
                  <a:ext cx="413870" cy="180975"/>
                  <a:chOff x="-2747446" y="950619"/>
                  <a:chExt cx="3356236" cy="916715"/>
                </a:xfrm>
              </p:grpSpPr>
              <p:grpSp>
                <p:nvGrpSpPr>
                  <p:cNvPr id="104" name="그룹 174"/>
                  <p:cNvGrpSpPr>
                    <a:grpSpLocks/>
                  </p:cNvGrpSpPr>
                  <p:nvPr/>
                </p:nvGrpSpPr>
                <p:grpSpPr bwMode="auto">
                  <a:xfrm>
                    <a:off x="-2747446" y="950619"/>
                    <a:ext cx="1660697" cy="916715"/>
                    <a:chOff x="-2268542" y="3822938"/>
                    <a:chExt cx="1660697" cy="916715"/>
                  </a:xfrm>
                </p:grpSpPr>
                <p:cxnSp>
                  <p:nvCxnSpPr>
                    <p:cNvPr id="108" name="꺾인 연결선 107"/>
                    <p:cNvCxnSpPr/>
                    <p:nvPr/>
                  </p:nvCxnSpPr>
                  <p:spPr>
                    <a:xfrm>
                      <a:off x="-2263024" y="3820487"/>
                      <a:ext cx="925687" cy="914905"/>
                    </a:xfrm>
                    <a:prstGeom prst="bentConnector3">
                      <a:avLst/>
                    </a:prstGeom>
                  </p:spPr>
                  <p:style>
                    <a:lnRef idx="1">
                      <a:schemeClr val="dk1"/>
                    </a:lnRef>
                    <a:fillRef idx="0">
                      <a:schemeClr val="dk1"/>
                    </a:fillRef>
                    <a:effectRef idx="0">
                      <a:schemeClr val="dk1"/>
                    </a:effectRef>
                    <a:fontRef idx="minor">
                      <a:schemeClr val="tx1"/>
                    </a:fontRef>
                  </p:style>
                </p:cxnSp>
                <p:cxnSp>
                  <p:nvCxnSpPr>
                    <p:cNvPr id="109" name="꺾인 연결선 108"/>
                    <p:cNvCxnSpPr/>
                    <p:nvPr/>
                  </p:nvCxnSpPr>
                  <p:spPr>
                    <a:xfrm flipV="1">
                      <a:off x="-1337337" y="3820487"/>
                      <a:ext cx="740550" cy="914905"/>
                    </a:xfrm>
                    <a:prstGeom prst="bentConnector3">
                      <a:avLst/>
                    </a:prstGeom>
                  </p:spPr>
                  <p:style>
                    <a:lnRef idx="1">
                      <a:schemeClr val="dk1"/>
                    </a:lnRef>
                    <a:fillRef idx="0">
                      <a:schemeClr val="dk1"/>
                    </a:fillRef>
                    <a:effectRef idx="0">
                      <a:schemeClr val="dk1"/>
                    </a:effectRef>
                    <a:fontRef idx="minor">
                      <a:schemeClr val="tx1"/>
                    </a:fontRef>
                  </p:style>
                </p:cxnSp>
              </p:grpSp>
              <p:grpSp>
                <p:nvGrpSpPr>
                  <p:cNvPr id="105" name="그룹 175"/>
                  <p:cNvGrpSpPr>
                    <a:grpSpLocks/>
                  </p:cNvGrpSpPr>
                  <p:nvPr/>
                </p:nvGrpSpPr>
                <p:grpSpPr bwMode="auto">
                  <a:xfrm>
                    <a:off x="-1039038" y="950619"/>
                    <a:ext cx="1647828" cy="916715"/>
                    <a:chOff x="-2415550" y="3822938"/>
                    <a:chExt cx="1647828" cy="916715"/>
                  </a:xfrm>
                </p:grpSpPr>
                <p:cxnSp>
                  <p:nvCxnSpPr>
                    <p:cNvPr id="106" name="꺾인 연결선 105"/>
                    <p:cNvCxnSpPr/>
                    <p:nvPr/>
                  </p:nvCxnSpPr>
                  <p:spPr>
                    <a:xfrm>
                      <a:off x="-2405914" y="3820484"/>
                      <a:ext cx="763700" cy="914905"/>
                    </a:xfrm>
                    <a:prstGeom prst="bentConnector3">
                      <a:avLst/>
                    </a:prstGeom>
                  </p:spPr>
                  <p:style>
                    <a:lnRef idx="1">
                      <a:schemeClr val="dk1"/>
                    </a:lnRef>
                    <a:fillRef idx="0">
                      <a:schemeClr val="dk1"/>
                    </a:fillRef>
                    <a:effectRef idx="0">
                      <a:schemeClr val="dk1"/>
                    </a:effectRef>
                    <a:fontRef idx="minor">
                      <a:schemeClr val="tx1"/>
                    </a:fontRef>
                  </p:style>
                </p:cxnSp>
                <p:cxnSp>
                  <p:nvCxnSpPr>
                    <p:cNvPr id="107" name="꺾인 연결선 106"/>
                    <p:cNvCxnSpPr/>
                    <p:nvPr/>
                  </p:nvCxnSpPr>
                  <p:spPr>
                    <a:xfrm flipV="1">
                      <a:off x="-1642206" y="3820487"/>
                      <a:ext cx="879404" cy="914905"/>
                    </a:xfrm>
                    <a:prstGeom prst="bentConnector3">
                      <a:avLst/>
                    </a:prstGeom>
                  </p:spPr>
                  <p:style>
                    <a:lnRef idx="1">
                      <a:schemeClr val="dk1"/>
                    </a:lnRef>
                    <a:fillRef idx="0">
                      <a:schemeClr val="dk1"/>
                    </a:fillRef>
                    <a:effectRef idx="0">
                      <a:schemeClr val="dk1"/>
                    </a:effectRef>
                    <a:fontRef idx="minor">
                      <a:schemeClr val="tx1"/>
                    </a:fontRef>
                  </p:style>
                </p:cxnSp>
              </p:grpSp>
            </p:grpSp>
            <p:grpSp>
              <p:nvGrpSpPr>
                <p:cNvPr id="83" name="그룹 167"/>
                <p:cNvGrpSpPr>
                  <a:grpSpLocks/>
                </p:cNvGrpSpPr>
                <p:nvPr/>
              </p:nvGrpSpPr>
              <p:grpSpPr bwMode="auto">
                <a:xfrm>
                  <a:off x="4121695" y="3339069"/>
                  <a:ext cx="458787" cy="180975"/>
                  <a:chOff x="-3033920" y="950619"/>
                  <a:chExt cx="3720487" cy="916715"/>
                </a:xfrm>
              </p:grpSpPr>
              <p:grpSp>
                <p:nvGrpSpPr>
                  <p:cNvPr id="98" name="그룹 168"/>
                  <p:cNvGrpSpPr>
                    <a:grpSpLocks/>
                  </p:cNvGrpSpPr>
                  <p:nvPr/>
                </p:nvGrpSpPr>
                <p:grpSpPr bwMode="auto">
                  <a:xfrm>
                    <a:off x="-3033920" y="950619"/>
                    <a:ext cx="1866677" cy="916715"/>
                    <a:chOff x="-2555016" y="3822938"/>
                    <a:chExt cx="1866677" cy="916715"/>
                  </a:xfrm>
                </p:grpSpPr>
                <p:cxnSp>
                  <p:nvCxnSpPr>
                    <p:cNvPr id="102" name="꺾인 연결선 101"/>
                    <p:cNvCxnSpPr/>
                    <p:nvPr/>
                  </p:nvCxnSpPr>
                  <p:spPr>
                    <a:xfrm>
                      <a:off x="-2538653" y="3820487"/>
                      <a:ext cx="902536" cy="914905"/>
                    </a:xfrm>
                    <a:prstGeom prst="bentConnector3">
                      <a:avLst/>
                    </a:prstGeom>
                  </p:spPr>
                  <p:style>
                    <a:lnRef idx="1">
                      <a:schemeClr val="dk1"/>
                    </a:lnRef>
                    <a:fillRef idx="0">
                      <a:schemeClr val="dk1"/>
                    </a:fillRef>
                    <a:effectRef idx="0">
                      <a:schemeClr val="dk1"/>
                    </a:effectRef>
                    <a:fontRef idx="minor">
                      <a:schemeClr val="tx1"/>
                    </a:fontRef>
                  </p:style>
                </p:cxnSp>
                <p:cxnSp>
                  <p:nvCxnSpPr>
                    <p:cNvPr id="103" name="꺾인 연결선 102"/>
                    <p:cNvCxnSpPr/>
                    <p:nvPr/>
                  </p:nvCxnSpPr>
                  <p:spPr>
                    <a:xfrm flipV="1">
                      <a:off x="-1636117" y="3820487"/>
                      <a:ext cx="948835" cy="914905"/>
                    </a:xfrm>
                    <a:prstGeom prst="bentConnector3">
                      <a:avLst/>
                    </a:prstGeom>
                  </p:spPr>
                  <p:style>
                    <a:lnRef idx="1">
                      <a:schemeClr val="dk1"/>
                    </a:lnRef>
                    <a:fillRef idx="0">
                      <a:schemeClr val="dk1"/>
                    </a:fillRef>
                    <a:effectRef idx="0">
                      <a:schemeClr val="dk1"/>
                    </a:effectRef>
                    <a:fontRef idx="minor">
                      <a:schemeClr val="tx1"/>
                    </a:fontRef>
                  </p:style>
                </p:cxnSp>
              </p:grpSp>
              <p:grpSp>
                <p:nvGrpSpPr>
                  <p:cNvPr id="99" name="그룹 169"/>
                  <p:cNvGrpSpPr>
                    <a:grpSpLocks/>
                  </p:cNvGrpSpPr>
                  <p:nvPr/>
                </p:nvGrpSpPr>
                <p:grpSpPr bwMode="auto">
                  <a:xfrm>
                    <a:off x="-1180110" y="950619"/>
                    <a:ext cx="1866677" cy="916715"/>
                    <a:chOff x="-2556622" y="3822938"/>
                    <a:chExt cx="1866677" cy="916715"/>
                  </a:xfrm>
                </p:grpSpPr>
                <p:cxnSp>
                  <p:nvCxnSpPr>
                    <p:cNvPr id="100" name="꺾인 연결선 99"/>
                    <p:cNvCxnSpPr/>
                    <p:nvPr/>
                  </p:nvCxnSpPr>
                  <p:spPr>
                    <a:xfrm>
                      <a:off x="-2542708" y="3820487"/>
                      <a:ext cx="902536" cy="914905"/>
                    </a:xfrm>
                    <a:prstGeom prst="bentConnector3">
                      <a:avLst/>
                    </a:prstGeom>
                  </p:spPr>
                  <p:style>
                    <a:lnRef idx="1">
                      <a:schemeClr val="dk1"/>
                    </a:lnRef>
                    <a:fillRef idx="0">
                      <a:schemeClr val="dk1"/>
                    </a:fillRef>
                    <a:effectRef idx="0">
                      <a:schemeClr val="dk1"/>
                    </a:effectRef>
                    <a:fontRef idx="minor">
                      <a:schemeClr val="tx1"/>
                    </a:fontRef>
                  </p:style>
                </p:cxnSp>
                <p:cxnSp>
                  <p:nvCxnSpPr>
                    <p:cNvPr id="101" name="꺾인 연결선 100"/>
                    <p:cNvCxnSpPr/>
                    <p:nvPr/>
                  </p:nvCxnSpPr>
                  <p:spPr>
                    <a:xfrm flipV="1">
                      <a:off x="-1640172" y="3820487"/>
                      <a:ext cx="948835" cy="914905"/>
                    </a:xfrm>
                    <a:prstGeom prst="bentConnector3">
                      <a:avLst/>
                    </a:prstGeom>
                  </p:spPr>
                  <p:style>
                    <a:lnRef idx="1">
                      <a:schemeClr val="dk1"/>
                    </a:lnRef>
                    <a:fillRef idx="0">
                      <a:schemeClr val="dk1"/>
                    </a:fillRef>
                    <a:effectRef idx="0">
                      <a:schemeClr val="dk1"/>
                    </a:effectRef>
                    <a:fontRef idx="minor">
                      <a:schemeClr val="tx1"/>
                    </a:fontRef>
                  </p:style>
                </p:cxnSp>
              </p:grpSp>
            </p:grpSp>
            <p:grpSp>
              <p:nvGrpSpPr>
                <p:cNvPr id="84" name="그룹 152"/>
                <p:cNvGrpSpPr>
                  <a:grpSpLocks/>
                </p:cNvGrpSpPr>
                <p:nvPr/>
              </p:nvGrpSpPr>
              <p:grpSpPr bwMode="auto">
                <a:xfrm>
                  <a:off x="4559952" y="3339069"/>
                  <a:ext cx="424423" cy="180975"/>
                  <a:chOff x="-3038194" y="950619"/>
                  <a:chExt cx="3441816" cy="916715"/>
                </a:xfrm>
              </p:grpSpPr>
              <p:grpSp>
                <p:nvGrpSpPr>
                  <p:cNvPr id="92" name="그룹 160"/>
                  <p:cNvGrpSpPr>
                    <a:grpSpLocks/>
                  </p:cNvGrpSpPr>
                  <p:nvPr/>
                </p:nvGrpSpPr>
                <p:grpSpPr bwMode="auto">
                  <a:xfrm>
                    <a:off x="-3038194" y="950619"/>
                    <a:ext cx="1660707" cy="916715"/>
                    <a:chOff x="-2559290" y="3822938"/>
                    <a:chExt cx="1660707" cy="916715"/>
                  </a:xfrm>
                </p:grpSpPr>
                <p:cxnSp>
                  <p:nvCxnSpPr>
                    <p:cNvPr id="96" name="꺾인 연결선 95"/>
                    <p:cNvCxnSpPr/>
                    <p:nvPr/>
                  </p:nvCxnSpPr>
                  <p:spPr>
                    <a:xfrm>
                      <a:off x="-2556192" y="3820480"/>
                      <a:ext cx="948842" cy="914905"/>
                    </a:xfrm>
                    <a:prstGeom prst="bentConnector3">
                      <a:avLst/>
                    </a:prstGeom>
                  </p:spPr>
                  <p:style>
                    <a:lnRef idx="1">
                      <a:schemeClr val="dk1"/>
                    </a:lnRef>
                    <a:fillRef idx="0">
                      <a:schemeClr val="dk1"/>
                    </a:fillRef>
                    <a:effectRef idx="0">
                      <a:schemeClr val="dk1"/>
                    </a:effectRef>
                    <a:fontRef idx="minor">
                      <a:schemeClr val="tx1"/>
                    </a:fontRef>
                  </p:style>
                </p:cxnSp>
                <p:cxnSp>
                  <p:nvCxnSpPr>
                    <p:cNvPr id="97" name="꺾인 연결선 96"/>
                    <p:cNvCxnSpPr/>
                    <p:nvPr/>
                  </p:nvCxnSpPr>
                  <p:spPr>
                    <a:xfrm flipV="1">
                      <a:off x="-1607350" y="3820480"/>
                      <a:ext cx="717404" cy="914905"/>
                    </a:xfrm>
                    <a:prstGeom prst="bentConnector3">
                      <a:avLst/>
                    </a:prstGeom>
                  </p:spPr>
                  <p:style>
                    <a:lnRef idx="1">
                      <a:schemeClr val="dk1"/>
                    </a:lnRef>
                    <a:fillRef idx="0">
                      <a:schemeClr val="dk1"/>
                    </a:fillRef>
                    <a:effectRef idx="0">
                      <a:schemeClr val="dk1"/>
                    </a:effectRef>
                    <a:fontRef idx="minor">
                      <a:schemeClr val="tx1"/>
                    </a:fontRef>
                  </p:style>
                </p:cxnSp>
              </p:grpSp>
              <p:grpSp>
                <p:nvGrpSpPr>
                  <p:cNvPr id="93" name="그룹 161"/>
                  <p:cNvGrpSpPr>
                    <a:grpSpLocks/>
                  </p:cNvGrpSpPr>
                  <p:nvPr/>
                </p:nvGrpSpPr>
                <p:grpSpPr bwMode="auto">
                  <a:xfrm>
                    <a:off x="-1257084" y="950619"/>
                    <a:ext cx="1660706" cy="916715"/>
                    <a:chOff x="-2633596" y="3822938"/>
                    <a:chExt cx="1660706" cy="916715"/>
                  </a:xfrm>
                </p:grpSpPr>
                <p:cxnSp>
                  <p:nvCxnSpPr>
                    <p:cNvPr id="94" name="꺾인 연결선 93"/>
                    <p:cNvCxnSpPr/>
                    <p:nvPr/>
                  </p:nvCxnSpPr>
                  <p:spPr>
                    <a:xfrm>
                      <a:off x="-2629645" y="3820484"/>
                      <a:ext cx="786838" cy="914905"/>
                    </a:xfrm>
                    <a:prstGeom prst="bentConnector3">
                      <a:avLst/>
                    </a:prstGeom>
                  </p:spPr>
                  <p:style>
                    <a:lnRef idx="1">
                      <a:schemeClr val="dk1"/>
                    </a:lnRef>
                    <a:fillRef idx="0">
                      <a:schemeClr val="dk1"/>
                    </a:fillRef>
                    <a:effectRef idx="0">
                      <a:schemeClr val="dk1"/>
                    </a:effectRef>
                    <a:fontRef idx="minor">
                      <a:schemeClr val="tx1"/>
                    </a:fontRef>
                  </p:style>
                </p:cxnSp>
                <p:cxnSp>
                  <p:nvCxnSpPr>
                    <p:cNvPr id="95" name="꺾인 연결선 94"/>
                    <p:cNvCxnSpPr/>
                    <p:nvPr/>
                  </p:nvCxnSpPr>
                  <p:spPr>
                    <a:xfrm flipV="1">
                      <a:off x="-1842807" y="3820484"/>
                      <a:ext cx="879407" cy="914905"/>
                    </a:xfrm>
                    <a:prstGeom prst="bentConnector3">
                      <a:avLst/>
                    </a:prstGeom>
                  </p:spPr>
                  <p:style>
                    <a:lnRef idx="1">
                      <a:schemeClr val="dk1"/>
                    </a:lnRef>
                    <a:fillRef idx="0">
                      <a:schemeClr val="dk1"/>
                    </a:fillRef>
                    <a:effectRef idx="0">
                      <a:schemeClr val="dk1"/>
                    </a:effectRef>
                    <a:fontRef idx="minor">
                      <a:schemeClr val="tx1"/>
                    </a:fontRef>
                  </p:style>
                </p:cxnSp>
              </p:grpSp>
            </p:grpSp>
            <p:grpSp>
              <p:nvGrpSpPr>
                <p:cNvPr id="85" name="그룹 153"/>
                <p:cNvGrpSpPr>
                  <a:grpSpLocks/>
                </p:cNvGrpSpPr>
                <p:nvPr/>
              </p:nvGrpSpPr>
              <p:grpSpPr bwMode="auto">
                <a:xfrm>
                  <a:off x="4962786" y="3339069"/>
                  <a:ext cx="458788" cy="180975"/>
                  <a:chOff x="-3033863" y="950619"/>
                  <a:chExt cx="3720495" cy="916715"/>
                </a:xfrm>
              </p:grpSpPr>
              <p:grpSp>
                <p:nvGrpSpPr>
                  <p:cNvPr id="86" name="그룹 154"/>
                  <p:cNvGrpSpPr>
                    <a:grpSpLocks/>
                  </p:cNvGrpSpPr>
                  <p:nvPr/>
                </p:nvGrpSpPr>
                <p:grpSpPr bwMode="auto">
                  <a:xfrm>
                    <a:off x="-3033863" y="950619"/>
                    <a:ext cx="1866685" cy="916715"/>
                    <a:chOff x="-2554959" y="3822938"/>
                    <a:chExt cx="1866685" cy="916715"/>
                  </a:xfrm>
                </p:grpSpPr>
                <p:cxnSp>
                  <p:nvCxnSpPr>
                    <p:cNvPr id="90" name="꺾인 연결선 89"/>
                    <p:cNvCxnSpPr/>
                    <p:nvPr/>
                  </p:nvCxnSpPr>
                  <p:spPr>
                    <a:xfrm>
                      <a:off x="-2555549" y="3820480"/>
                      <a:ext cx="925689" cy="914905"/>
                    </a:xfrm>
                    <a:prstGeom prst="bentConnector3">
                      <a:avLst/>
                    </a:prstGeom>
                  </p:spPr>
                  <p:style>
                    <a:lnRef idx="1">
                      <a:schemeClr val="dk1"/>
                    </a:lnRef>
                    <a:fillRef idx="0">
                      <a:schemeClr val="dk1"/>
                    </a:fillRef>
                    <a:effectRef idx="0">
                      <a:schemeClr val="dk1"/>
                    </a:effectRef>
                    <a:fontRef idx="minor">
                      <a:schemeClr val="tx1"/>
                    </a:fontRef>
                  </p:style>
                </p:cxnSp>
                <p:cxnSp>
                  <p:nvCxnSpPr>
                    <p:cNvPr id="91" name="꺾인 연결선 90"/>
                    <p:cNvCxnSpPr/>
                    <p:nvPr/>
                  </p:nvCxnSpPr>
                  <p:spPr>
                    <a:xfrm flipV="1">
                      <a:off x="-1629853" y="3820484"/>
                      <a:ext cx="948824" cy="914905"/>
                    </a:xfrm>
                    <a:prstGeom prst="bentConnector3">
                      <a:avLst/>
                    </a:prstGeom>
                  </p:spPr>
                  <p:style>
                    <a:lnRef idx="1">
                      <a:schemeClr val="dk1"/>
                    </a:lnRef>
                    <a:fillRef idx="0">
                      <a:schemeClr val="dk1"/>
                    </a:fillRef>
                    <a:effectRef idx="0">
                      <a:schemeClr val="dk1"/>
                    </a:effectRef>
                    <a:fontRef idx="minor">
                      <a:schemeClr val="tx1"/>
                    </a:fontRef>
                  </p:style>
                </p:cxnSp>
              </p:grpSp>
              <p:grpSp>
                <p:nvGrpSpPr>
                  <p:cNvPr id="87" name="그룹 155"/>
                  <p:cNvGrpSpPr>
                    <a:grpSpLocks/>
                  </p:cNvGrpSpPr>
                  <p:nvPr/>
                </p:nvGrpSpPr>
                <p:grpSpPr bwMode="auto">
                  <a:xfrm>
                    <a:off x="-1180053" y="950619"/>
                    <a:ext cx="1866685" cy="916715"/>
                    <a:chOff x="-2556565" y="3822938"/>
                    <a:chExt cx="1866685" cy="916715"/>
                  </a:xfrm>
                </p:grpSpPr>
                <p:cxnSp>
                  <p:nvCxnSpPr>
                    <p:cNvPr id="88" name="꺾인 연결선 87"/>
                    <p:cNvCxnSpPr/>
                    <p:nvPr/>
                  </p:nvCxnSpPr>
                  <p:spPr>
                    <a:xfrm>
                      <a:off x="-2559575" y="3820480"/>
                      <a:ext cx="925689" cy="914905"/>
                    </a:xfrm>
                    <a:prstGeom prst="bentConnector3">
                      <a:avLst/>
                    </a:prstGeom>
                  </p:spPr>
                  <p:style>
                    <a:lnRef idx="1">
                      <a:schemeClr val="dk1"/>
                    </a:lnRef>
                    <a:fillRef idx="0">
                      <a:schemeClr val="dk1"/>
                    </a:fillRef>
                    <a:effectRef idx="0">
                      <a:schemeClr val="dk1"/>
                    </a:effectRef>
                    <a:fontRef idx="minor">
                      <a:schemeClr val="tx1"/>
                    </a:fontRef>
                  </p:style>
                </p:cxnSp>
                <p:cxnSp>
                  <p:nvCxnSpPr>
                    <p:cNvPr id="89" name="꺾인 연결선 88"/>
                    <p:cNvCxnSpPr/>
                    <p:nvPr/>
                  </p:nvCxnSpPr>
                  <p:spPr>
                    <a:xfrm flipV="1">
                      <a:off x="-1633879" y="3820484"/>
                      <a:ext cx="948824" cy="914905"/>
                    </a:xfrm>
                    <a:prstGeom prst="bentConnector3">
                      <a:avLst/>
                    </a:prstGeom>
                  </p:spPr>
                  <p:style>
                    <a:lnRef idx="1">
                      <a:schemeClr val="dk1"/>
                    </a:lnRef>
                    <a:fillRef idx="0">
                      <a:schemeClr val="dk1"/>
                    </a:fillRef>
                    <a:effectRef idx="0">
                      <a:schemeClr val="dk1"/>
                    </a:effectRef>
                    <a:fontRef idx="minor">
                      <a:schemeClr val="tx1"/>
                    </a:fontRef>
                  </p:style>
                </p:cxnSp>
              </p:grpSp>
            </p:grpSp>
          </p:grpSp>
          <p:grpSp>
            <p:nvGrpSpPr>
              <p:cNvPr id="64" name="그룹 181"/>
              <p:cNvGrpSpPr>
                <a:grpSpLocks/>
              </p:cNvGrpSpPr>
              <p:nvPr/>
            </p:nvGrpSpPr>
            <p:grpSpPr bwMode="auto">
              <a:xfrm rot="5400000">
                <a:off x="1355605" y="3421385"/>
                <a:ext cx="1100333" cy="222336"/>
                <a:chOff x="3696494" y="3338507"/>
                <a:chExt cx="1751013" cy="180980"/>
              </a:xfrm>
            </p:grpSpPr>
            <p:cxnSp>
              <p:nvCxnSpPr>
                <p:cNvPr id="74" name="꺾인 연결선 73"/>
                <p:cNvCxnSpPr/>
                <p:nvPr/>
              </p:nvCxnSpPr>
              <p:spPr bwMode="auto">
                <a:xfrm>
                  <a:off x="3696062" y="3339046"/>
                  <a:ext cx="217748" cy="180910"/>
                </a:xfrm>
                <a:prstGeom prst="bentConnector3">
                  <a:avLst/>
                </a:prstGeom>
              </p:spPr>
              <p:style>
                <a:lnRef idx="1">
                  <a:schemeClr val="dk1"/>
                </a:lnRef>
                <a:fillRef idx="0">
                  <a:schemeClr val="dk1"/>
                </a:fillRef>
                <a:effectRef idx="0">
                  <a:schemeClr val="dk1"/>
                </a:effectRef>
                <a:fontRef idx="minor">
                  <a:schemeClr val="tx1"/>
                </a:fontRef>
              </p:style>
            </p:cxnSp>
            <p:cxnSp>
              <p:nvCxnSpPr>
                <p:cNvPr id="75" name="꺾인 연결선 74"/>
                <p:cNvCxnSpPr/>
                <p:nvPr/>
              </p:nvCxnSpPr>
              <p:spPr bwMode="auto">
                <a:xfrm flipV="1">
                  <a:off x="3913810" y="3339046"/>
                  <a:ext cx="224062" cy="180910"/>
                </a:xfrm>
                <a:prstGeom prst="bentConnector3">
                  <a:avLst/>
                </a:prstGeom>
              </p:spPr>
              <p:style>
                <a:lnRef idx="1">
                  <a:schemeClr val="dk1"/>
                </a:lnRef>
                <a:fillRef idx="0">
                  <a:schemeClr val="dk1"/>
                </a:fillRef>
                <a:effectRef idx="0">
                  <a:schemeClr val="dk1"/>
                </a:effectRef>
                <a:fontRef idx="minor">
                  <a:schemeClr val="tx1"/>
                </a:fontRef>
              </p:style>
            </p:cxnSp>
            <p:cxnSp>
              <p:nvCxnSpPr>
                <p:cNvPr id="76" name="꺾인 연결선 75"/>
                <p:cNvCxnSpPr/>
                <p:nvPr/>
              </p:nvCxnSpPr>
              <p:spPr bwMode="auto">
                <a:xfrm>
                  <a:off x="4137870" y="3339046"/>
                  <a:ext cx="214593" cy="180910"/>
                </a:xfrm>
                <a:prstGeom prst="bentConnector3">
                  <a:avLst/>
                </a:prstGeom>
              </p:spPr>
              <p:style>
                <a:lnRef idx="1">
                  <a:schemeClr val="dk1"/>
                </a:lnRef>
                <a:fillRef idx="0">
                  <a:schemeClr val="dk1"/>
                </a:fillRef>
                <a:effectRef idx="0">
                  <a:schemeClr val="dk1"/>
                </a:effectRef>
                <a:fontRef idx="minor">
                  <a:schemeClr val="tx1"/>
                </a:fontRef>
              </p:style>
            </p:cxnSp>
            <p:cxnSp>
              <p:nvCxnSpPr>
                <p:cNvPr id="77" name="꺾인 연결선 76"/>
                <p:cNvCxnSpPr/>
                <p:nvPr/>
              </p:nvCxnSpPr>
              <p:spPr bwMode="auto">
                <a:xfrm flipV="1">
                  <a:off x="4352463" y="3339046"/>
                  <a:ext cx="227216" cy="180910"/>
                </a:xfrm>
                <a:prstGeom prst="bentConnector3">
                  <a:avLst/>
                </a:prstGeom>
              </p:spPr>
              <p:style>
                <a:lnRef idx="1">
                  <a:schemeClr val="dk1"/>
                </a:lnRef>
                <a:fillRef idx="0">
                  <a:schemeClr val="dk1"/>
                </a:fillRef>
                <a:effectRef idx="0">
                  <a:schemeClr val="dk1"/>
                </a:effectRef>
                <a:fontRef idx="minor">
                  <a:schemeClr val="tx1"/>
                </a:fontRef>
              </p:style>
            </p:cxnSp>
            <p:cxnSp>
              <p:nvCxnSpPr>
                <p:cNvPr id="78" name="꺾인 연결선 77"/>
                <p:cNvCxnSpPr/>
                <p:nvPr/>
              </p:nvCxnSpPr>
              <p:spPr bwMode="auto">
                <a:xfrm>
                  <a:off x="4567058" y="3339046"/>
                  <a:ext cx="217748" cy="180910"/>
                </a:xfrm>
                <a:prstGeom prst="bentConnector3">
                  <a:avLst/>
                </a:prstGeom>
              </p:spPr>
              <p:style>
                <a:lnRef idx="1">
                  <a:schemeClr val="dk1"/>
                </a:lnRef>
                <a:fillRef idx="0">
                  <a:schemeClr val="dk1"/>
                </a:fillRef>
                <a:effectRef idx="0">
                  <a:schemeClr val="dk1"/>
                </a:effectRef>
                <a:fontRef idx="minor">
                  <a:schemeClr val="tx1"/>
                </a:fontRef>
              </p:style>
            </p:cxnSp>
            <p:cxnSp>
              <p:nvCxnSpPr>
                <p:cNvPr id="79" name="꺾인 연결선 78"/>
                <p:cNvCxnSpPr/>
                <p:nvPr/>
              </p:nvCxnSpPr>
              <p:spPr bwMode="auto">
                <a:xfrm flipV="1">
                  <a:off x="4784806" y="3339046"/>
                  <a:ext cx="224062" cy="180910"/>
                </a:xfrm>
                <a:prstGeom prst="bentConnector3">
                  <a:avLst/>
                </a:prstGeom>
              </p:spPr>
              <p:style>
                <a:lnRef idx="1">
                  <a:schemeClr val="dk1"/>
                </a:lnRef>
                <a:fillRef idx="0">
                  <a:schemeClr val="dk1"/>
                </a:fillRef>
                <a:effectRef idx="0">
                  <a:schemeClr val="dk1"/>
                </a:effectRef>
                <a:fontRef idx="minor">
                  <a:schemeClr val="tx1"/>
                </a:fontRef>
              </p:style>
            </p:cxnSp>
            <p:cxnSp>
              <p:nvCxnSpPr>
                <p:cNvPr id="80" name="꺾인 연결선 79"/>
                <p:cNvCxnSpPr/>
                <p:nvPr/>
              </p:nvCxnSpPr>
              <p:spPr bwMode="auto">
                <a:xfrm>
                  <a:off x="5008866" y="3339046"/>
                  <a:ext cx="214593" cy="180910"/>
                </a:xfrm>
                <a:prstGeom prst="bentConnector3">
                  <a:avLst/>
                </a:prstGeom>
              </p:spPr>
              <p:style>
                <a:lnRef idx="1">
                  <a:schemeClr val="dk1"/>
                </a:lnRef>
                <a:fillRef idx="0">
                  <a:schemeClr val="dk1"/>
                </a:fillRef>
                <a:effectRef idx="0">
                  <a:schemeClr val="dk1"/>
                </a:effectRef>
                <a:fontRef idx="minor">
                  <a:schemeClr val="tx1"/>
                </a:fontRef>
              </p:style>
            </p:cxnSp>
            <p:cxnSp>
              <p:nvCxnSpPr>
                <p:cNvPr id="81" name="꺾인 연결선 80"/>
                <p:cNvCxnSpPr/>
                <p:nvPr/>
              </p:nvCxnSpPr>
              <p:spPr bwMode="auto">
                <a:xfrm flipV="1">
                  <a:off x="5223459" y="3339046"/>
                  <a:ext cx="224060" cy="180910"/>
                </a:xfrm>
                <a:prstGeom prst="bentConnector3">
                  <a:avLst/>
                </a:prstGeom>
              </p:spPr>
              <p:style>
                <a:lnRef idx="1">
                  <a:schemeClr val="dk1"/>
                </a:lnRef>
                <a:fillRef idx="0">
                  <a:schemeClr val="dk1"/>
                </a:fillRef>
                <a:effectRef idx="0">
                  <a:schemeClr val="dk1"/>
                </a:effectRef>
                <a:fontRef idx="minor">
                  <a:schemeClr val="tx1"/>
                </a:fontRef>
              </p:style>
            </p:cxnSp>
          </p:grpSp>
          <p:grpSp>
            <p:nvGrpSpPr>
              <p:cNvPr id="65" name="그룹 190"/>
              <p:cNvGrpSpPr>
                <a:grpSpLocks/>
              </p:cNvGrpSpPr>
              <p:nvPr/>
            </p:nvGrpSpPr>
            <p:grpSpPr bwMode="auto">
              <a:xfrm rot="16200000">
                <a:off x="1540497" y="3226609"/>
                <a:ext cx="1393211" cy="74113"/>
                <a:chOff x="3696494" y="3338511"/>
                <a:chExt cx="1751012" cy="180976"/>
              </a:xfrm>
            </p:grpSpPr>
            <p:cxnSp>
              <p:nvCxnSpPr>
                <p:cNvPr id="66" name="꺾인 연결선 65"/>
                <p:cNvCxnSpPr/>
                <p:nvPr/>
              </p:nvCxnSpPr>
              <p:spPr bwMode="auto">
                <a:xfrm>
                  <a:off x="3699608" y="3335565"/>
                  <a:ext cx="216838" cy="178319"/>
                </a:xfrm>
                <a:prstGeom prst="bentConnector3">
                  <a:avLst/>
                </a:prstGeom>
              </p:spPr>
              <p:style>
                <a:lnRef idx="1">
                  <a:schemeClr val="dk1"/>
                </a:lnRef>
                <a:fillRef idx="0">
                  <a:schemeClr val="dk1"/>
                </a:fillRef>
                <a:effectRef idx="0">
                  <a:schemeClr val="dk1"/>
                </a:effectRef>
                <a:fontRef idx="minor">
                  <a:schemeClr val="tx1"/>
                </a:fontRef>
              </p:style>
            </p:cxnSp>
            <p:cxnSp>
              <p:nvCxnSpPr>
                <p:cNvPr id="67" name="꺾인 연결선 66"/>
                <p:cNvCxnSpPr/>
                <p:nvPr/>
              </p:nvCxnSpPr>
              <p:spPr bwMode="auto">
                <a:xfrm flipV="1">
                  <a:off x="3916447" y="3335566"/>
                  <a:ext cx="226806" cy="178319"/>
                </a:xfrm>
                <a:prstGeom prst="bentConnector3">
                  <a:avLst/>
                </a:prstGeom>
              </p:spPr>
              <p:style>
                <a:lnRef idx="1">
                  <a:schemeClr val="dk1"/>
                </a:lnRef>
                <a:fillRef idx="0">
                  <a:schemeClr val="dk1"/>
                </a:fillRef>
                <a:effectRef idx="0">
                  <a:schemeClr val="dk1"/>
                </a:effectRef>
                <a:fontRef idx="minor">
                  <a:schemeClr val="tx1"/>
                </a:fontRef>
              </p:style>
            </p:cxnSp>
            <p:cxnSp>
              <p:nvCxnSpPr>
                <p:cNvPr id="68" name="꺾인 연결선 67"/>
                <p:cNvCxnSpPr/>
                <p:nvPr/>
              </p:nvCxnSpPr>
              <p:spPr bwMode="auto">
                <a:xfrm>
                  <a:off x="4138267" y="3335565"/>
                  <a:ext cx="214345" cy="178319"/>
                </a:xfrm>
                <a:prstGeom prst="bentConnector3">
                  <a:avLst/>
                </a:prstGeom>
              </p:spPr>
              <p:style>
                <a:lnRef idx="1">
                  <a:schemeClr val="dk1"/>
                </a:lnRef>
                <a:fillRef idx="0">
                  <a:schemeClr val="dk1"/>
                </a:fillRef>
                <a:effectRef idx="0">
                  <a:schemeClr val="dk1"/>
                </a:effectRef>
                <a:fontRef idx="minor">
                  <a:schemeClr val="tx1"/>
                </a:fontRef>
              </p:style>
            </p:cxnSp>
            <p:cxnSp>
              <p:nvCxnSpPr>
                <p:cNvPr id="69" name="꺾인 연결선 68"/>
                <p:cNvCxnSpPr/>
                <p:nvPr/>
              </p:nvCxnSpPr>
              <p:spPr bwMode="auto">
                <a:xfrm flipV="1">
                  <a:off x="4355106" y="3339444"/>
                  <a:ext cx="226806" cy="178319"/>
                </a:xfrm>
                <a:prstGeom prst="bentConnector3">
                  <a:avLst/>
                </a:prstGeom>
              </p:spPr>
              <p:style>
                <a:lnRef idx="1">
                  <a:schemeClr val="dk1"/>
                </a:lnRef>
                <a:fillRef idx="0">
                  <a:schemeClr val="dk1"/>
                </a:fillRef>
                <a:effectRef idx="0">
                  <a:schemeClr val="dk1"/>
                </a:effectRef>
                <a:fontRef idx="minor">
                  <a:schemeClr val="tx1"/>
                </a:fontRef>
              </p:style>
            </p:cxnSp>
            <p:cxnSp>
              <p:nvCxnSpPr>
                <p:cNvPr id="70" name="꺾인 연결선 69"/>
                <p:cNvCxnSpPr/>
                <p:nvPr/>
              </p:nvCxnSpPr>
              <p:spPr bwMode="auto">
                <a:xfrm>
                  <a:off x="4569450" y="3339444"/>
                  <a:ext cx="216836" cy="178319"/>
                </a:xfrm>
                <a:prstGeom prst="bentConnector3">
                  <a:avLst/>
                </a:prstGeom>
              </p:spPr>
              <p:style>
                <a:lnRef idx="1">
                  <a:schemeClr val="dk1"/>
                </a:lnRef>
                <a:fillRef idx="0">
                  <a:schemeClr val="dk1"/>
                </a:fillRef>
                <a:effectRef idx="0">
                  <a:schemeClr val="dk1"/>
                </a:effectRef>
                <a:fontRef idx="minor">
                  <a:schemeClr val="tx1"/>
                </a:fontRef>
              </p:style>
            </p:cxnSp>
            <p:cxnSp>
              <p:nvCxnSpPr>
                <p:cNvPr id="71" name="꺾인 연결선 70"/>
                <p:cNvCxnSpPr/>
                <p:nvPr/>
              </p:nvCxnSpPr>
              <p:spPr bwMode="auto">
                <a:xfrm flipV="1">
                  <a:off x="4783794" y="3339443"/>
                  <a:ext cx="224314" cy="178319"/>
                </a:xfrm>
                <a:prstGeom prst="bentConnector3">
                  <a:avLst/>
                </a:prstGeom>
              </p:spPr>
              <p:style>
                <a:lnRef idx="1">
                  <a:schemeClr val="dk1"/>
                </a:lnRef>
                <a:fillRef idx="0">
                  <a:schemeClr val="dk1"/>
                </a:fillRef>
                <a:effectRef idx="0">
                  <a:schemeClr val="dk1"/>
                </a:effectRef>
                <a:fontRef idx="minor">
                  <a:schemeClr val="tx1"/>
                </a:fontRef>
              </p:style>
            </p:cxnSp>
            <p:cxnSp>
              <p:nvCxnSpPr>
                <p:cNvPr id="72" name="꺾인 연결선 71"/>
                <p:cNvCxnSpPr/>
                <p:nvPr/>
              </p:nvCxnSpPr>
              <p:spPr bwMode="auto">
                <a:xfrm>
                  <a:off x="5008108" y="3339443"/>
                  <a:ext cx="214345" cy="178319"/>
                </a:xfrm>
                <a:prstGeom prst="bentConnector3">
                  <a:avLst/>
                </a:prstGeom>
              </p:spPr>
              <p:style>
                <a:lnRef idx="1">
                  <a:schemeClr val="dk1"/>
                </a:lnRef>
                <a:fillRef idx="0">
                  <a:schemeClr val="dk1"/>
                </a:fillRef>
                <a:effectRef idx="0">
                  <a:schemeClr val="dk1"/>
                </a:effectRef>
                <a:fontRef idx="minor">
                  <a:schemeClr val="tx1"/>
                </a:fontRef>
              </p:style>
            </p:cxnSp>
            <p:cxnSp>
              <p:nvCxnSpPr>
                <p:cNvPr id="73" name="꺾인 연결선 72"/>
                <p:cNvCxnSpPr/>
                <p:nvPr/>
              </p:nvCxnSpPr>
              <p:spPr bwMode="auto">
                <a:xfrm flipV="1">
                  <a:off x="5222453" y="3339443"/>
                  <a:ext cx="224314" cy="178319"/>
                </a:xfrm>
                <a:prstGeom prst="bentConnector3">
                  <a:avLst/>
                </a:prstGeom>
              </p:spPr>
              <p:style>
                <a:lnRef idx="1">
                  <a:schemeClr val="dk1"/>
                </a:lnRef>
                <a:fillRef idx="0">
                  <a:schemeClr val="dk1"/>
                </a:fillRef>
                <a:effectRef idx="0">
                  <a:schemeClr val="dk1"/>
                </a:effectRef>
                <a:fontRef idx="minor">
                  <a:schemeClr val="tx1"/>
                </a:fontRef>
              </p:style>
            </p:cxnSp>
          </p:grpSp>
        </p:grpSp>
        <p:pic>
          <p:nvPicPr>
            <p:cNvPr id="51" name="Picture 5" descr="C:\Documents and Settings\LEE MIN WOO\바탕 화면\Untitled-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3660761">
              <a:off x="3939015" y="4009988"/>
              <a:ext cx="747357" cy="1083773"/>
            </a:xfrm>
            <a:prstGeom prst="rect">
              <a:avLst/>
            </a:prstGeom>
            <a:noFill/>
            <a:extLst>
              <a:ext uri="{909E8E84-426E-40DD-AFC4-6F175D3DCCD1}">
                <a14:hiddenFill xmlns="" xmlns:a14="http://schemas.microsoft.com/office/drawing/2010/main">
                  <a:solidFill>
                    <a:srgbClr val="FFFFFF"/>
                  </a:solidFill>
                </a14:hiddenFill>
              </a:ext>
            </a:extLst>
          </p:spPr>
        </p:pic>
        <p:sp>
          <p:nvSpPr>
            <p:cNvPr id="52" name="직사각형 51"/>
            <p:cNvSpPr/>
            <p:nvPr/>
          </p:nvSpPr>
          <p:spPr bwMode="auto">
            <a:xfrm rot="3660761">
              <a:off x="4597612" y="4234233"/>
              <a:ext cx="228600" cy="175052"/>
            </a:xfrm>
            <a:prstGeom prst="rect">
              <a:avLst/>
            </a:prstGeom>
            <a:noFill/>
            <a:ln w="190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cxnSp>
        <p:nvCxnSpPr>
          <p:cNvPr id="3" name="직선 연결선 2"/>
          <p:cNvCxnSpPr/>
          <p:nvPr/>
        </p:nvCxnSpPr>
        <p:spPr bwMode="auto">
          <a:xfrm>
            <a:off x="3429000" y="2029953"/>
            <a:ext cx="0" cy="335280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118"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May.</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sp>
        <p:nvSpPr>
          <p:cNvPr id="120" name="Rectangle 5"/>
          <p:cNvSpPr>
            <a:spLocks noChangeArrowheads="1"/>
          </p:cNvSpPr>
          <p:nvPr/>
        </p:nvSpPr>
        <p:spPr bwMode="auto">
          <a:xfrm>
            <a:off x="1234402" y="685800"/>
            <a:ext cx="6614198" cy="978729"/>
          </a:xfrm>
          <a:prstGeom prst="rect">
            <a:avLst/>
          </a:prstGeom>
          <a:noFill/>
          <a:ln w="9525">
            <a:noFill/>
            <a:miter lim="800000"/>
            <a:headEnd/>
            <a:tailEnd/>
          </a:ln>
        </p:spPr>
        <p:txBody>
          <a:bodyPr wrap="square">
            <a:spAutoFit/>
          </a:bodyPr>
          <a:lstStyle/>
          <a:p>
            <a:pPr marL="342900" indent="-342900" algn="ctr" latinLnBrk="0">
              <a:lnSpc>
                <a:spcPct val="80000"/>
              </a:lnSpc>
              <a:spcBef>
                <a:spcPct val="20000"/>
              </a:spcBef>
            </a:pPr>
            <a:r>
              <a:rPr kumimoji="0" lang="en-US" altLang="ko-KR" sz="3200" b="1" dirty="0">
                <a:cs typeface="Times New Roman" pitchFamily="18" charset="0"/>
              </a:rPr>
              <a:t>Use Case of LED-ID </a:t>
            </a:r>
            <a:r>
              <a:rPr kumimoji="0" lang="en-US" altLang="ko-KR" sz="3200" b="1" dirty="0" smtClean="0">
                <a:cs typeface="Times New Roman" pitchFamily="18" charset="0"/>
              </a:rPr>
              <a:t>#3: </a:t>
            </a:r>
          </a:p>
          <a:p>
            <a:pPr marL="342900" indent="-342900" algn="ctr" latinLnBrk="0">
              <a:lnSpc>
                <a:spcPct val="80000"/>
              </a:lnSpc>
              <a:spcBef>
                <a:spcPct val="20000"/>
              </a:spcBef>
            </a:pPr>
            <a:r>
              <a:rPr kumimoji="0" lang="en-US" altLang="ko-KR" sz="3200" b="1" dirty="0" smtClean="0">
                <a:cs typeface="Times New Roman" pitchFamily="18" charset="0"/>
              </a:rPr>
              <a:t>Camera Positioning (</a:t>
            </a:r>
            <a:r>
              <a:rPr kumimoji="0" lang="en-US" altLang="ko-KR" sz="3200" b="1" dirty="0" err="1" smtClean="0">
                <a:cs typeface="Times New Roman" pitchFamily="18" charset="0"/>
              </a:rPr>
              <a:t>CamPo</a:t>
            </a:r>
            <a:r>
              <a:rPr kumimoji="0" lang="en-US" altLang="ko-KR" sz="3200" b="1" dirty="0" smtClean="0">
                <a:cs typeface="Times New Roman" pitchFamily="18" charset="0"/>
              </a:rPr>
              <a:t>)</a:t>
            </a:r>
            <a:endParaRPr kumimoji="0" lang="en-US" altLang="ko-KR" sz="3200" b="1" dirty="0">
              <a:cs typeface="Times New Roman" pitchFamily="18" charset="0"/>
            </a:endParaRPr>
          </a:p>
        </p:txBody>
      </p:sp>
      <p:grpSp>
        <p:nvGrpSpPr>
          <p:cNvPr id="119" name="그룹 118"/>
          <p:cNvGrpSpPr/>
          <p:nvPr/>
        </p:nvGrpSpPr>
        <p:grpSpPr>
          <a:xfrm>
            <a:off x="3613768" y="2111963"/>
            <a:ext cx="4724400" cy="3262698"/>
            <a:chOff x="4626127" y="1806563"/>
            <a:chExt cx="4035413" cy="3422638"/>
          </a:xfrm>
        </p:grpSpPr>
        <p:pic>
          <p:nvPicPr>
            <p:cNvPr id="121" name="Picture 2" descr="\\192.168.1.202\ITFusionLAB\2014년\2. 진행중인 프로젝트\스마트폰 이미지센서를 이용한 가시광통신 응용시스템 개발\1차년도\스마트폼 이미지 센서 중간평가\사진\KakaoTalk_20141130_174948937.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3660" r="3660"/>
            <a:stretch/>
          </p:blipFill>
          <p:spPr bwMode="auto">
            <a:xfrm>
              <a:off x="4626127" y="4176518"/>
              <a:ext cx="1574711" cy="1036167"/>
            </a:xfrm>
            <a:prstGeom prst="rect">
              <a:avLst/>
            </a:prstGeom>
            <a:noFill/>
            <a:extLst>
              <a:ext uri="{909E8E84-426E-40DD-AFC4-6F175D3DCCD1}">
                <a14:hiddenFill xmlns="" xmlns:a14="http://schemas.microsoft.com/office/drawing/2010/main">
                  <a:solidFill>
                    <a:srgbClr val="FFFFFF"/>
                  </a:solidFill>
                </a14:hiddenFill>
              </a:ext>
            </a:extLst>
          </p:spPr>
        </p:pic>
        <p:pic>
          <p:nvPicPr>
            <p:cNvPr id="122" name="Picture 3" descr="\\192.168.1.202\ITFusionLAB\2014년\2. 진행중인 프로젝트\스마트폰 이미지센서를 이용한 가시광통신 응용시스템 개발\1차년도\스마트폼 이미지 센서 중간평가\사진\KakaoTalk_20141126_213357527.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rot="5400000">
              <a:off x="4261582" y="2171109"/>
              <a:ext cx="2303801" cy="1574710"/>
            </a:xfrm>
            <a:prstGeom prst="rect">
              <a:avLst/>
            </a:prstGeom>
            <a:noFill/>
            <a:extLst>
              <a:ext uri="{909E8E84-426E-40DD-AFC4-6F175D3DCCD1}">
                <a14:hiddenFill xmlns="" xmlns:a14="http://schemas.microsoft.com/office/drawing/2010/main">
                  <a:solidFill>
                    <a:srgbClr val="FFFFFF"/>
                  </a:solidFill>
                </a14:hiddenFill>
              </a:ext>
            </a:extLst>
          </p:spPr>
        </p:pic>
        <p:pic>
          <p:nvPicPr>
            <p:cNvPr id="123" name="Picture 4" descr="C:\Users\JunMaster\Documents\네이트온 받은 파일\기준.png"/>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r="17798" b="4298"/>
            <a:stretch/>
          </p:blipFill>
          <p:spPr bwMode="auto">
            <a:xfrm>
              <a:off x="6267528" y="1806563"/>
              <a:ext cx="2391193" cy="1670974"/>
            </a:xfrm>
            <a:prstGeom prst="rect">
              <a:avLst/>
            </a:prstGeom>
            <a:noFill/>
            <a:extLst>
              <a:ext uri="{909E8E84-426E-40DD-AFC4-6F175D3DCCD1}">
                <a14:hiddenFill xmlns="" xmlns:a14="http://schemas.microsoft.com/office/drawing/2010/main">
                  <a:solidFill>
                    <a:srgbClr val="FFFFFF"/>
                  </a:solidFill>
                </a14:hiddenFill>
              </a:ext>
            </a:extLst>
          </p:spPr>
        </p:pic>
        <p:pic>
          <p:nvPicPr>
            <p:cNvPr id="124" name="Picture 5" descr="C:\Users\JunMaster\Documents\네이트온 받은 파일\20이동.png"/>
            <p:cNvPicPr>
              <a:picLocks noChangeAspect="1" noChangeArrowheads="1"/>
            </p:cNvPicPr>
            <p:nvPr/>
          </p:nvPicPr>
          <p:blipFill rotWithShape="1">
            <a:blip r:embed="rId8" cstate="print">
              <a:extLst>
                <a:ext uri="{28A0092B-C50C-407E-A947-70E740481C1C}">
                  <a14:useLocalDpi xmlns="" xmlns:a14="http://schemas.microsoft.com/office/drawing/2010/main" val="0"/>
                </a:ext>
              </a:extLst>
            </a:blip>
            <a:srcRect r="17706" b="3698"/>
            <a:stretch/>
          </p:blipFill>
          <p:spPr bwMode="auto">
            <a:xfrm>
              <a:off x="6267663" y="3557563"/>
              <a:ext cx="2393877" cy="167163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25" name="Rectangle 7"/>
          <p:cNvSpPr>
            <a:spLocks noChangeArrowheads="1"/>
          </p:cNvSpPr>
          <p:nvPr/>
        </p:nvSpPr>
        <p:spPr bwMode="auto">
          <a:xfrm>
            <a:off x="3657600" y="394156"/>
            <a:ext cx="48006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802.15-15-0410-01-007a</a:t>
            </a:r>
            <a:endParaRPr lang="en-US" altLang="en-US" sz="1400" b="1" dirty="0"/>
          </a:p>
        </p:txBody>
      </p:sp>
    </p:spTree>
    <p:extLst>
      <p:ext uri="{BB962C8B-B14F-4D97-AF65-F5344CB8AC3E}">
        <p14:creationId xmlns="" xmlns:p14="http://schemas.microsoft.com/office/powerpoint/2010/main" val="257024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VLC_Composition_090917</Template>
  <TotalTime>17675</TotalTime>
  <Words>1196</Words>
  <Application>Microsoft Office PowerPoint</Application>
  <PresentationFormat>화면 슬라이드 쇼(4:3)</PresentationFormat>
  <Paragraphs>209</Paragraphs>
  <Slides>14</Slides>
  <Notes>4</Notes>
  <HiddenSlides>0</HiddenSlides>
  <MMClips>0</MMClips>
  <ScaleCrop>false</ScaleCrop>
  <HeadingPairs>
    <vt:vector size="4" baseType="variant">
      <vt:variant>
        <vt:lpstr>테마</vt:lpstr>
      </vt:variant>
      <vt:variant>
        <vt:i4>3</vt:i4>
      </vt:variant>
      <vt:variant>
        <vt:lpstr>슬라이드 제목</vt:lpstr>
      </vt:variant>
      <vt:variant>
        <vt:i4>14</vt:i4>
      </vt:variant>
    </vt:vector>
  </HeadingPairs>
  <TitlesOfParts>
    <vt:vector size="17" baseType="lpstr">
      <vt:lpstr>VLC_Composition_090917</vt:lpstr>
      <vt:lpstr>1_VLC_Composition_090917</vt:lpstr>
      <vt:lpstr>2_VLC_Composition_090917</vt:lpstr>
      <vt:lpstr>슬라이드 1</vt:lpstr>
      <vt:lpstr>슬라이드 2</vt:lpstr>
      <vt:lpstr>Contents</vt:lpstr>
      <vt:lpstr>슬라이드 4</vt:lpstr>
      <vt:lpstr>슬라이드 5</vt:lpstr>
      <vt:lpstr>슬라이드 6</vt:lpstr>
      <vt:lpstr>슬라이드 7</vt:lpstr>
      <vt:lpstr>슬라이드 8</vt:lpstr>
      <vt:lpstr>슬라이드 9</vt:lpstr>
      <vt:lpstr>슬라이드 10</vt:lpstr>
      <vt:lpstr>슬라이드 11</vt:lpstr>
      <vt:lpstr>슬라이드 12</vt:lpstr>
      <vt:lpstr>슬라이드 13</vt:lpstr>
      <vt:lpstr>슬라이드 14</vt:lpstr>
    </vt:vector>
  </TitlesOfParts>
  <Company>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IEEE 802.15 &lt;subject&gt;</dc:subject>
  <dc:creator>th</dc:creator>
  <dc:description>&lt;doc#&gt;</dc:description>
  <cp:lastModifiedBy>Soo-Young</cp:lastModifiedBy>
  <cp:revision>779</cp:revision>
  <cp:lastPrinted>2015-03-07T02:35:08Z</cp:lastPrinted>
  <dcterms:created xsi:type="dcterms:W3CDTF">2009-09-18T11:31:33Z</dcterms:created>
  <dcterms:modified xsi:type="dcterms:W3CDTF">2015-05-13T18:26:55Z</dcterms:modified>
</cp:coreProperties>
</file>