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9" r:id="rId2"/>
    <p:sldId id="268" r:id="rId3"/>
    <p:sldId id="269" r:id="rId4"/>
    <p:sldId id="266" r:id="rId5"/>
    <p:sldId id="267" r:id="rId6"/>
    <p:sldId id="264" r:id="rId7"/>
    <p:sldId id="265" r:id="rId8"/>
    <p:sldId id="260" r:id="rId9"/>
    <p:sldId id="261" r:id="rId1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9576" autoAdjust="0"/>
    <p:restoredTop sz="94660"/>
  </p:normalViewPr>
  <p:slideViewPr>
    <p:cSldViewPr>
      <p:cViewPr varScale="1">
        <p:scale>
          <a:sx n="89" d="100"/>
          <a:sy n="89" d="100"/>
        </p:scale>
        <p:origin x="16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69CD8579-0CC6-4626-803E-1C8A3FAF525F}"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23201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25C63331-4325-4CA5-A277-5A71984282C3}"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4482367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25C63331-4325-4CA5-A277-5A71984282C3}" type="slidenum">
              <a:rPr lang="en-US" altLang="en-US" smtClean="0"/>
              <a:pPr/>
              <a:t>1</a:t>
            </a:fld>
            <a:endParaRPr lang="en-US" altLang="en-US"/>
          </a:p>
        </p:txBody>
      </p:sp>
    </p:spTree>
    <p:extLst>
      <p:ext uri="{BB962C8B-B14F-4D97-AF65-F5344CB8AC3E}">
        <p14:creationId xmlns:p14="http://schemas.microsoft.com/office/powerpoint/2010/main" val="22981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27845FFF-21B4-4134-9674-518DFD0609F1}" type="slidenum">
              <a:rPr lang="en-US" altLang="en-US"/>
              <a:pPr/>
              <a:t>‹#›</a:t>
            </a:fld>
            <a:endParaRPr lang="en-US" altLang="en-US"/>
          </a:p>
        </p:txBody>
      </p:sp>
    </p:spTree>
    <p:extLst>
      <p:ext uri="{BB962C8B-B14F-4D97-AF65-F5344CB8AC3E}">
        <p14:creationId xmlns:p14="http://schemas.microsoft.com/office/powerpoint/2010/main" val="307173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6326EF2E-D61A-4557-ACC9-04209208E68A}" type="slidenum">
              <a:rPr lang="en-US" altLang="en-US"/>
              <a:pPr/>
              <a:t>‹#›</a:t>
            </a:fld>
            <a:endParaRPr lang="en-US" altLang="en-US"/>
          </a:p>
        </p:txBody>
      </p:sp>
    </p:spTree>
    <p:extLst>
      <p:ext uri="{BB962C8B-B14F-4D97-AF65-F5344CB8AC3E}">
        <p14:creationId xmlns:p14="http://schemas.microsoft.com/office/powerpoint/2010/main" val="207394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6EE6754E-EBF1-4F4F-BD64-B7A1CC430771}" type="slidenum">
              <a:rPr lang="en-US" altLang="en-US"/>
              <a:pPr/>
              <a:t>‹#›</a:t>
            </a:fld>
            <a:endParaRPr lang="en-US" altLang="en-US"/>
          </a:p>
        </p:txBody>
      </p:sp>
    </p:spTree>
    <p:extLst>
      <p:ext uri="{BB962C8B-B14F-4D97-AF65-F5344CB8AC3E}">
        <p14:creationId xmlns:p14="http://schemas.microsoft.com/office/powerpoint/2010/main" val="418439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BA5F4DA7-2E7C-46B6-81D1-2AA1A7518E5F}" type="slidenum">
              <a:rPr lang="en-US" altLang="en-US"/>
              <a:pPr/>
              <a:t>‹#›</a:t>
            </a:fld>
            <a:endParaRPr lang="en-US" altLang="en-US"/>
          </a:p>
        </p:txBody>
      </p:sp>
    </p:spTree>
    <p:extLst>
      <p:ext uri="{BB962C8B-B14F-4D97-AF65-F5344CB8AC3E}">
        <p14:creationId xmlns:p14="http://schemas.microsoft.com/office/powerpoint/2010/main" val="75664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43D8210B-8103-4A30-98D7-47270E8BD76F}" type="slidenum">
              <a:rPr lang="en-US" altLang="en-US"/>
              <a:pPr/>
              <a:t>‹#›</a:t>
            </a:fld>
            <a:endParaRPr lang="en-US" altLang="en-US"/>
          </a:p>
        </p:txBody>
      </p:sp>
    </p:spTree>
    <p:extLst>
      <p:ext uri="{BB962C8B-B14F-4D97-AF65-F5344CB8AC3E}">
        <p14:creationId xmlns:p14="http://schemas.microsoft.com/office/powerpoint/2010/main" val="322112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DE3A785-803C-490E-B9D7-96DF20F979D8}" type="slidenum">
              <a:rPr lang="en-US" altLang="en-US"/>
              <a:pPr/>
              <a:t>‹#›</a:t>
            </a:fld>
            <a:endParaRPr lang="en-US" altLang="en-US"/>
          </a:p>
        </p:txBody>
      </p:sp>
    </p:spTree>
    <p:extLst>
      <p:ext uri="{BB962C8B-B14F-4D97-AF65-F5344CB8AC3E}">
        <p14:creationId xmlns:p14="http://schemas.microsoft.com/office/powerpoint/2010/main" val="417773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smtClean="0"/>
              <a:t>March 2015</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5E75F3E-6981-4C35-A572-03F75B74CF4A}" type="slidenum">
              <a:rPr lang="en-US" altLang="en-US"/>
              <a:pPr/>
              <a:t>‹#›</a:t>
            </a:fld>
            <a:endParaRPr lang="en-US" altLang="en-US"/>
          </a:p>
        </p:txBody>
      </p:sp>
    </p:spTree>
    <p:extLst>
      <p:ext uri="{BB962C8B-B14F-4D97-AF65-F5344CB8AC3E}">
        <p14:creationId xmlns:p14="http://schemas.microsoft.com/office/powerpoint/2010/main" val="371522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smtClean="0"/>
              <a:t>March 2015</a:t>
            </a:r>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406FF5C9-3E0B-4CFD-9605-D2CC9BE87174}" type="slidenum">
              <a:rPr lang="en-US" altLang="en-US"/>
              <a:pPr/>
              <a:t>‹#›</a:t>
            </a:fld>
            <a:endParaRPr lang="en-US" altLang="en-US"/>
          </a:p>
        </p:txBody>
      </p:sp>
    </p:spTree>
    <p:extLst>
      <p:ext uri="{BB962C8B-B14F-4D97-AF65-F5344CB8AC3E}">
        <p14:creationId xmlns:p14="http://schemas.microsoft.com/office/powerpoint/2010/main" val="64820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smtClean="0"/>
              <a:t>March 2015</a:t>
            </a:r>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4" name="Slide Number Placeholder 3"/>
          <p:cNvSpPr>
            <a:spLocks noGrp="1"/>
          </p:cNvSpPr>
          <p:nvPr>
            <p:ph type="sldNum" sz="quarter" idx="12"/>
          </p:nvPr>
        </p:nvSpPr>
        <p:spPr/>
        <p:txBody>
          <a:bodyPr/>
          <a:lstStyle>
            <a:lvl1pPr>
              <a:defRPr/>
            </a:lvl1pPr>
          </a:lstStyle>
          <a:p>
            <a:r>
              <a:rPr lang="en-US" altLang="en-US"/>
              <a:t>Slide </a:t>
            </a:r>
            <a:fld id="{CC0B8CFF-0EE1-4445-817F-F04798712C94}" type="slidenum">
              <a:rPr lang="en-US" altLang="en-US"/>
              <a:pPr/>
              <a:t>‹#›</a:t>
            </a:fld>
            <a:endParaRPr lang="en-US" altLang="en-US"/>
          </a:p>
        </p:txBody>
      </p:sp>
    </p:spTree>
    <p:extLst>
      <p:ext uri="{BB962C8B-B14F-4D97-AF65-F5344CB8AC3E}">
        <p14:creationId xmlns:p14="http://schemas.microsoft.com/office/powerpoint/2010/main" val="109329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C1F23EE2-7BEA-4942-818C-DCF386482A86}" type="slidenum">
              <a:rPr lang="en-US" altLang="en-US"/>
              <a:pPr/>
              <a:t>‹#›</a:t>
            </a:fld>
            <a:endParaRPr lang="en-US" altLang="en-US"/>
          </a:p>
        </p:txBody>
      </p:sp>
    </p:spTree>
    <p:extLst>
      <p:ext uri="{BB962C8B-B14F-4D97-AF65-F5344CB8AC3E}">
        <p14:creationId xmlns:p14="http://schemas.microsoft.com/office/powerpoint/2010/main" val="275585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DD35672A-104E-4129-B66F-42E51F57277D}" type="slidenum">
              <a:rPr lang="en-US" altLang="en-US"/>
              <a:pPr/>
              <a:t>‹#›</a:t>
            </a:fld>
            <a:endParaRPr lang="en-US" altLang="en-US"/>
          </a:p>
        </p:txBody>
      </p:sp>
    </p:spTree>
    <p:extLst>
      <p:ext uri="{BB962C8B-B14F-4D97-AF65-F5344CB8AC3E}">
        <p14:creationId xmlns:p14="http://schemas.microsoft.com/office/powerpoint/2010/main" val="418538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smtClean="0"/>
              <a:t>March 2015</a:t>
            </a:r>
            <a:endParaRPr lang="en-US" altLang="en-US"/>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Hsin-Mu (Michael) Tsai , NTU</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C3740A57-7FD3-41F5-AA58-22EA39E07D5E}" type="slidenum">
              <a:rPr lang="en-US" altLang="en-US"/>
              <a:pPr/>
              <a:t>‹#›</a:t>
            </a:fld>
            <a:endParaRPr lang="en-US" altLang="en-US"/>
          </a:p>
        </p:txBody>
      </p:sp>
      <p:sp>
        <p:nvSpPr>
          <p:cNvPr id="1031"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802.15-15-0203-00-007a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3.bin"/><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oleObject" Target="../embeddings/oleObject2.bin"/><Relationship Id="rId5" Type="http://schemas.openxmlformats.org/officeDocument/2006/relationships/image" Target="../media/image12.png"/><Relationship Id="rId10" Type="http://schemas.openxmlformats.org/officeDocument/2006/relationships/image" Target="../media/image7.emf"/><Relationship Id="rId4" Type="http://schemas.openxmlformats.org/officeDocument/2006/relationships/image" Target="../media/image11.png"/><Relationship Id="rId9" Type="http://schemas.openxmlformats.org/officeDocument/2006/relationships/oleObject" Target="../embeddings/oleObject1.bin"/><Relationship Id="rId1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smtClean="0"/>
              <a:t>March 2015</a:t>
            </a:r>
            <a:endParaRPr lang="en-US" altLang="en-US"/>
          </a:p>
        </p:txBody>
      </p:sp>
      <p:sp>
        <p:nvSpPr>
          <p:cNvPr id="5" name="Footer Placeholder 2"/>
          <p:cNvSpPr>
            <a:spLocks noGrp="1"/>
          </p:cNvSpPr>
          <p:nvPr>
            <p:ph type="ftr" sz="quarter" idx="11"/>
          </p:nvPr>
        </p:nvSpPr>
        <p:spPr/>
        <p:txBody>
          <a:bodyPr/>
          <a:lstStyle/>
          <a:p>
            <a:r>
              <a:rPr lang="en-US" altLang="en-US" smtClean="0"/>
              <a:t>Hsin-Mu (Michael) Tsai , NTU</a:t>
            </a:r>
            <a:endParaRPr lang="en-US" altLang="en-US"/>
          </a:p>
        </p:txBody>
      </p:sp>
      <p:sp>
        <p:nvSpPr>
          <p:cNvPr id="6" name="Slide Number Placeholder 3"/>
          <p:cNvSpPr>
            <a:spLocks noGrp="1"/>
          </p:cNvSpPr>
          <p:nvPr>
            <p:ph type="sldNum" sz="quarter" idx="12"/>
          </p:nvPr>
        </p:nvSpPr>
        <p:spPr/>
        <p:txBody>
          <a:bodyPr/>
          <a:lstStyle/>
          <a:p>
            <a:r>
              <a:rPr lang="en-US" altLang="en-US"/>
              <a:t>Slide </a:t>
            </a:r>
            <a:fld id="{DBBDA2B1-3CDE-4B0E-A2E7-5B85571E701A}" type="slidenum">
              <a:rPr lang="en-US" altLang="en-US"/>
              <a:pPr/>
              <a:t>1</a:t>
            </a:fld>
            <a:endParaRPr lang="en-US" altLang="en-US"/>
          </a:p>
        </p:txBody>
      </p:sp>
      <p:sp>
        <p:nvSpPr>
          <p:cNvPr id="27651" name="Rectangle 3"/>
          <p:cNvSpPr>
            <a:spLocks noChangeArrowheads="1"/>
          </p:cNvSpPr>
          <p:nvPr/>
        </p:nvSpPr>
        <p:spPr bwMode="auto">
          <a:xfrm>
            <a:off x="152400" y="609600"/>
            <a:ext cx="8991600" cy="4734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a:t>
            </a:r>
            <a:r>
              <a:rPr lang="en-US" altLang="en-US" sz="1600" b="1" dirty="0" smtClean="0">
                <a:solidFill>
                  <a:schemeClr val="tx2"/>
                </a:solidFill>
              </a:rPr>
              <a:t>Title:</a:t>
            </a:r>
            <a:r>
              <a:rPr lang="en-US" altLang="en-US" sz="1600" dirty="0" smtClean="0">
                <a:solidFill>
                  <a:schemeClr val="tx2"/>
                </a:solidFill>
              </a:rPr>
              <a:t> NTU Response to 15.7r1 CFA</a:t>
            </a:r>
            <a:endParaRPr lang="en-US" altLang="en-US" sz="1600" dirty="0">
              <a:solidFill>
                <a:schemeClr val="tx2"/>
              </a:solidFill>
            </a:endParaRPr>
          </a:p>
          <a:p>
            <a:r>
              <a:rPr lang="en-US" altLang="en-US" sz="1600" b="1" dirty="0">
                <a:solidFill>
                  <a:schemeClr val="tx2"/>
                </a:solidFill>
              </a:rPr>
              <a:t>Date Submitted: </a:t>
            </a:r>
            <a:r>
              <a:rPr lang="en-US" altLang="en-US" sz="1600" dirty="0" smtClean="0">
                <a:solidFill>
                  <a:schemeClr val="tx2"/>
                </a:solidFill>
              </a:rPr>
              <a:t>March 6, 2015</a:t>
            </a:r>
            <a:r>
              <a:rPr lang="en-US" altLang="en-US" sz="1600" dirty="0">
                <a:solidFill>
                  <a:schemeClr val="tx2"/>
                </a:solidFill>
              </a:rPr>
              <a:t>	</a:t>
            </a:r>
          </a:p>
          <a:p>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Hsin-Mu (Michael) Tsai </a:t>
            </a:r>
            <a:r>
              <a:rPr lang="en-US" altLang="en-US" sz="1600" dirty="0" smtClean="0">
                <a:solidFill>
                  <a:schemeClr val="tx2"/>
                </a:solidFill>
              </a:rPr>
              <a:t>/ Rick Roberts</a:t>
            </a:r>
            <a:r>
              <a:rPr lang="en-US" altLang="en-US" sz="1600" dirty="0" smtClean="0">
                <a:solidFill>
                  <a:schemeClr val="tx2"/>
                </a:solidFill>
              </a:rPr>
              <a:t>	Company: </a:t>
            </a:r>
            <a:r>
              <a:rPr kumimoji="1" lang="en-US" altLang="zh-TW" sz="1600" dirty="0" smtClean="0"/>
              <a:t>National Taiwan University</a:t>
            </a:r>
          </a:p>
          <a:p>
            <a:r>
              <a:rPr lang="en-US" altLang="en-US" sz="1600" dirty="0" smtClean="0">
                <a:solidFill>
                  <a:schemeClr val="tx2"/>
                </a:solidFill>
              </a:rPr>
              <a:t>Address: </a:t>
            </a:r>
            <a:endParaRPr lang="en-US" altLang="en-US" sz="1600" dirty="0">
              <a:solidFill>
                <a:schemeClr val="tx2"/>
              </a:solidFill>
            </a:endParaRPr>
          </a:p>
          <a:p>
            <a:r>
              <a:rPr lang="en-US" altLang="en-US" sz="1600" dirty="0">
                <a:solidFill>
                  <a:schemeClr val="tx2"/>
                </a:solidFill>
              </a:rPr>
              <a:t>Voice</a:t>
            </a:r>
            <a:r>
              <a:rPr lang="en-US" altLang="en-US" sz="1600" dirty="0" smtClean="0">
                <a:solidFill>
                  <a:schemeClr val="tx2"/>
                </a:solidFill>
              </a:rPr>
              <a:t>: 		 </a:t>
            </a:r>
            <a:r>
              <a:rPr lang="en-US" altLang="en-US" sz="1600" dirty="0">
                <a:solidFill>
                  <a:schemeClr val="tx2"/>
                </a:solidFill>
              </a:rPr>
              <a:t>E-Mail</a:t>
            </a:r>
            <a:r>
              <a:rPr lang="en-US" altLang="en-US" sz="1600" dirty="0" smtClean="0">
                <a:solidFill>
                  <a:schemeClr val="tx2"/>
                </a:solidFill>
              </a:rPr>
              <a:t>: hsinmu@csie.ntu.edu.tw</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IEEE802.15.7a CFA</a:t>
            </a:r>
            <a:endParaRPr lang="en-US" altLang="en-US" sz="1600" dirty="0">
              <a:solidFill>
                <a:schemeClr val="tx2"/>
              </a:solidFill>
            </a:endParaRPr>
          </a:p>
          <a:p>
            <a:pPr>
              <a:spcBef>
                <a:spcPts val="100"/>
              </a:spcBef>
              <a:spcAft>
                <a:spcPts val="100"/>
              </a:spcAft>
            </a:pPr>
            <a:r>
              <a:rPr lang="en-US" altLang="en-US" dirty="0">
                <a:solidFill>
                  <a:schemeClr val="accent2"/>
                </a:solidFill>
              </a:rPr>
              <a:t>	</a:t>
            </a:r>
            <a:endParaRPr lang="en-US" altLang="en-US" dirty="0">
              <a:solidFill>
                <a:schemeClr val="tx2"/>
              </a:solidFill>
            </a:endParaRPr>
          </a:p>
          <a:p>
            <a:pPr>
              <a:spcBef>
                <a:spcPts val="600"/>
              </a:spcBef>
              <a:spcAft>
                <a:spcPts val="600"/>
              </a:spcAft>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CFA Response</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CFA Response</a:t>
            </a:r>
          </a:p>
          <a:p>
            <a:r>
              <a:rPr lang="en-US" altLang="en-US" sz="1600" b="1" dirty="0" smtClean="0">
                <a:solidFill>
                  <a:schemeClr val="tx2"/>
                </a:solidFill>
              </a:rPr>
              <a:t>Notice</a:t>
            </a:r>
            <a:r>
              <a:rPr lang="en-US" altLang="en-US" sz="1600" b="1" dirty="0">
                <a:solidFill>
                  <a:schemeClr val="tx2"/>
                </a:solidFill>
              </a:rPr>
              <a:t>:</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March 2015</a:t>
            </a:r>
            <a:endParaRPr lang="en-US" altLang="en-US"/>
          </a:p>
        </p:txBody>
      </p:sp>
      <p:sp>
        <p:nvSpPr>
          <p:cNvPr id="3" name="Footer Placeholder 2"/>
          <p:cNvSpPr>
            <a:spLocks noGrp="1"/>
          </p:cNvSpPr>
          <p:nvPr>
            <p:ph type="ftr" sz="quarter" idx="11"/>
          </p:nvPr>
        </p:nvSpPr>
        <p:spPr/>
        <p:txBody>
          <a:bodyPr/>
          <a:lstStyle/>
          <a:p>
            <a:r>
              <a:rPr lang="en-US" altLang="en-US" smtClean="0"/>
              <a:t>Hsin-Mu (Michael) Tsai , NTU</a:t>
            </a:r>
            <a:endParaRPr lang="en-US" altLang="en-US"/>
          </a:p>
        </p:txBody>
      </p:sp>
      <p:sp>
        <p:nvSpPr>
          <p:cNvPr id="4" name="Slide Number Placeholder 3"/>
          <p:cNvSpPr>
            <a:spLocks noGrp="1"/>
          </p:cNvSpPr>
          <p:nvPr>
            <p:ph type="sldNum" sz="quarter" idx="12"/>
          </p:nvPr>
        </p:nvSpPr>
        <p:spPr/>
        <p:txBody>
          <a:bodyPr/>
          <a:lstStyle/>
          <a:p>
            <a:r>
              <a:rPr lang="en-US" altLang="en-US" smtClean="0"/>
              <a:t>Slide </a:t>
            </a:r>
            <a:fld id="{CC0B8CFF-0EE1-4445-817F-F04798712C94}" type="slidenum">
              <a:rPr lang="en-US" altLang="en-US" smtClean="0"/>
              <a:pPr/>
              <a:t>2</a:t>
            </a:fld>
            <a:endParaRPr lang="en-US" altLang="en-US"/>
          </a:p>
        </p:txBody>
      </p:sp>
      <p:sp>
        <p:nvSpPr>
          <p:cNvPr id="5" name="標題 1"/>
          <p:cNvSpPr txBox="1">
            <a:spLocks/>
          </p:cNvSpPr>
          <p:nvPr/>
        </p:nvSpPr>
        <p:spPr>
          <a:xfrm>
            <a:off x="0" y="1358724"/>
            <a:ext cx="9144000" cy="2282300"/>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mtClean="0"/>
              <a:t>Universal Camera Communications with</a:t>
            </a:r>
            <a:br>
              <a:rPr kumimoji="1" lang="en-US" altLang="zh-TW" smtClean="0"/>
            </a:br>
            <a:r>
              <a:rPr kumimoji="1" lang="en-US" altLang="zh-TW" smtClean="0"/>
              <a:t>Rolling Shutter – </a:t>
            </a:r>
            <a:br>
              <a:rPr kumimoji="1" lang="en-US" altLang="zh-TW" smtClean="0"/>
            </a:br>
            <a:r>
              <a:rPr kumimoji="1" lang="en-US" altLang="zh-TW" smtClean="0"/>
              <a:t>Frequency Shift Keying</a:t>
            </a:r>
            <a:endParaRPr kumimoji="1" lang="zh-TW" altLang="en-US" dirty="0"/>
          </a:p>
        </p:txBody>
      </p:sp>
    </p:spTree>
    <p:extLst>
      <p:ext uri="{BB962C8B-B14F-4D97-AF65-F5344CB8AC3E}">
        <p14:creationId xmlns:p14="http://schemas.microsoft.com/office/powerpoint/2010/main" val="24099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March 2015</a:t>
            </a:r>
            <a:endParaRPr lang="en-US" altLang="en-US"/>
          </a:p>
        </p:txBody>
      </p:sp>
      <p:sp>
        <p:nvSpPr>
          <p:cNvPr id="3" name="Footer Placeholder 2"/>
          <p:cNvSpPr>
            <a:spLocks noGrp="1"/>
          </p:cNvSpPr>
          <p:nvPr>
            <p:ph type="ftr" sz="quarter" idx="11"/>
          </p:nvPr>
        </p:nvSpPr>
        <p:spPr/>
        <p:txBody>
          <a:bodyPr/>
          <a:lstStyle/>
          <a:p>
            <a:r>
              <a:rPr lang="en-US" altLang="en-US" smtClean="0"/>
              <a:t>Hsin-Mu (Michael) Tsai , NTU</a:t>
            </a:r>
            <a:endParaRPr lang="en-US" altLang="en-US"/>
          </a:p>
        </p:txBody>
      </p:sp>
      <p:sp>
        <p:nvSpPr>
          <p:cNvPr id="4" name="Slide Number Placeholder 3"/>
          <p:cNvSpPr>
            <a:spLocks noGrp="1"/>
          </p:cNvSpPr>
          <p:nvPr>
            <p:ph type="sldNum" sz="quarter" idx="12"/>
          </p:nvPr>
        </p:nvSpPr>
        <p:spPr/>
        <p:txBody>
          <a:bodyPr/>
          <a:lstStyle/>
          <a:p>
            <a:r>
              <a:rPr lang="en-US" altLang="en-US" smtClean="0"/>
              <a:t>Slide </a:t>
            </a:r>
            <a:fld id="{CC0B8CFF-0EE1-4445-817F-F04798712C94}" type="slidenum">
              <a:rPr lang="en-US" altLang="en-US" smtClean="0"/>
              <a:pPr/>
              <a:t>3</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Marketing or guide systems</a:t>
            </a:r>
            <a:endParaRPr kumimoji="1" lang="zh-TW" altLang="en-US" sz="3200" dirty="0"/>
          </a:p>
        </p:txBody>
      </p:sp>
      <p:sp>
        <p:nvSpPr>
          <p:cNvPr id="15" name="內容版面配置區 2"/>
          <p:cNvSpPr txBox="1">
            <a:spLocks/>
          </p:cNvSpPr>
          <p:nvPr/>
        </p:nvSpPr>
        <p:spPr>
          <a:xfrm>
            <a:off x="243111" y="1143000"/>
            <a:ext cx="8291264" cy="2265727"/>
          </a:xfrm>
          <a:prstGeom prst="rect">
            <a:avLst/>
          </a:prstGeom>
        </p:spPr>
        <p:txBody>
          <a:bodyPr>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TW" sz="2400" dirty="0" smtClean="0"/>
              <a:t>Marketing or guide systems:</a:t>
            </a:r>
          </a:p>
          <a:p>
            <a:pPr lvl="1"/>
            <a:r>
              <a:rPr kumimoji="1" lang="en-US" altLang="zh-TW" sz="2400" dirty="0" smtClean="0"/>
              <a:t>LED transmits URL</a:t>
            </a:r>
          </a:p>
          <a:p>
            <a:pPr lvl="1"/>
            <a:r>
              <a:rPr kumimoji="1" lang="en-US" altLang="zh-TW" sz="2400" dirty="0" smtClean="0"/>
              <a:t>Mobile devices with </a:t>
            </a:r>
            <a:r>
              <a:rPr kumimoji="1" lang="en-US" altLang="zh-TW" sz="2400" b="1" dirty="0" smtClean="0"/>
              <a:t>(unmodified) </a:t>
            </a:r>
            <a:r>
              <a:rPr kumimoji="1" lang="en-US" altLang="zh-TW" sz="2400" dirty="0" smtClean="0"/>
              <a:t>cameras receives URL and retrieves additional information (with </a:t>
            </a:r>
            <a:r>
              <a:rPr kumimoji="1" lang="en-US" altLang="zh-TW" sz="2400" dirty="0" err="1" smtClean="0"/>
              <a:t>WiFi</a:t>
            </a:r>
            <a:r>
              <a:rPr kumimoji="1" lang="en-US" altLang="zh-TW" sz="2400" dirty="0" smtClean="0"/>
              <a:t> or cellular data connection) about the item</a:t>
            </a:r>
            <a:endParaRPr kumimoji="1" lang="en-US" altLang="zh-TW" sz="2400" dirty="0"/>
          </a:p>
        </p:txBody>
      </p:sp>
      <p:pic>
        <p:nvPicPr>
          <p:cNvPr id="16" name="圖片 3" descr="intel_ais_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2117" y="3407697"/>
            <a:ext cx="2664483" cy="2993103"/>
          </a:xfrm>
          <a:prstGeom prst="rect">
            <a:avLst/>
          </a:prstGeom>
        </p:spPr>
      </p:pic>
      <p:cxnSp>
        <p:nvCxnSpPr>
          <p:cNvPr id="17" name="直線箭頭接點 4"/>
          <p:cNvCxnSpPr/>
          <p:nvPr/>
        </p:nvCxnSpPr>
        <p:spPr bwMode="auto">
          <a:xfrm flipH="1">
            <a:off x="1320800" y="4181807"/>
            <a:ext cx="419100" cy="990600"/>
          </a:xfrm>
          <a:prstGeom prst="straightConnector1">
            <a:avLst/>
          </a:prstGeom>
          <a:solidFill>
            <a:srgbClr val="4D4D4D"/>
          </a:solidFill>
          <a:ln w="254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直線箭頭接點 5"/>
          <p:cNvCxnSpPr/>
          <p:nvPr/>
        </p:nvCxnSpPr>
        <p:spPr bwMode="auto">
          <a:xfrm>
            <a:off x="2038350" y="4181807"/>
            <a:ext cx="444500" cy="990600"/>
          </a:xfrm>
          <a:prstGeom prst="straightConnector1">
            <a:avLst/>
          </a:prstGeom>
          <a:solidFill>
            <a:srgbClr val="4D4D4D"/>
          </a:solidFill>
          <a:ln w="254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 name="文字方塊 6"/>
          <p:cNvSpPr txBox="1"/>
          <p:nvPr/>
        </p:nvSpPr>
        <p:spPr>
          <a:xfrm>
            <a:off x="3505200" y="3124200"/>
            <a:ext cx="5364066" cy="830997"/>
          </a:xfrm>
          <a:prstGeom prst="rect">
            <a:avLst/>
          </a:prstGeom>
          <a:noFill/>
        </p:spPr>
        <p:txBody>
          <a:bodyPr wrap="square" rtlCol="0">
            <a:spAutoFit/>
          </a:bodyPr>
          <a:lstStyle/>
          <a:p>
            <a:r>
              <a:rPr kumimoji="1" lang="en-US" altLang="zh-TW" sz="2400" dirty="0" smtClean="0"/>
              <a:t>LED transmits URL with info. about the item</a:t>
            </a:r>
          </a:p>
        </p:txBody>
      </p:sp>
      <p:cxnSp>
        <p:nvCxnSpPr>
          <p:cNvPr id="20" name="直線箭頭接點 7"/>
          <p:cNvCxnSpPr/>
          <p:nvPr/>
        </p:nvCxnSpPr>
        <p:spPr bwMode="auto">
          <a:xfrm flipV="1">
            <a:off x="2270530" y="3856113"/>
            <a:ext cx="1281831" cy="803860"/>
          </a:xfrm>
          <a:prstGeom prst="straightConnector1">
            <a:avLst/>
          </a:prstGeom>
          <a:solidFill>
            <a:srgbClr val="4D4D4D"/>
          </a:solidFill>
          <a:ln w="571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21" name="圖片 8" descr="ios_using.JPG"/>
          <p:cNvPicPr>
            <a:picLocks noChangeAspect="1"/>
          </p:cNvPicPr>
          <p:nvPr/>
        </p:nvPicPr>
        <p:blipFill rotWithShape="1">
          <a:blip r:embed="rId3" cstate="print">
            <a:extLst>
              <a:ext uri="{28A0092B-C50C-407E-A947-70E740481C1C}">
                <a14:useLocalDpi xmlns:a14="http://schemas.microsoft.com/office/drawing/2010/main"/>
              </a:ext>
            </a:extLst>
          </a:blip>
          <a:srcRect r="-813"/>
          <a:stretch/>
        </p:blipFill>
        <p:spPr>
          <a:xfrm>
            <a:off x="4479369" y="3962400"/>
            <a:ext cx="2146300" cy="2495144"/>
          </a:xfrm>
          <a:prstGeom prst="rect">
            <a:avLst/>
          </a:prstGeom>
        </p:spPr>
      </p:pic>
      <p:sp>
        <p:nvSpPr>
          <p:cNvPr id="22" name="文字方塊 9"/>
          <p:cNvSpPr txBox="1"/>
          <p:nvPr/>
        </p:nvSpPr>
        <p:spPr>
          <a:xfrm>
            <a:off x="6705600" y="3733800"/>
            <a:ext cx="2219710" cy="2308324"/>
          </a:xfrm>
          <a:prstGeom prst="rect">
            <a:avLst/>
          </a:prstGeom>
          <a:noFill/>
        </p:spPr>
        <p:txBody>
          <a:bodyPr wrap="square" rtlCol="0">
            <a:spAutoFit/>
          </a:bodyPr>
          <a:lstStyle/>
          <a:p>
            <a:r>
              <a:rPr kumimoji="1" lang="en-US" altLang="zh-TW" sz="2400" dirty="0" smtClean="0"/>
              <a:t>A smartphone’s camera receives URL &amp; displays </a:t>
            </a:r>
            <a:r>
              <a:rPr kumimoji="1" lang="en-US" altLang="zh-TW" sz="2400" u="sng" dirty="0" smtClean="0"/>
              <a:t>text</a:t>
            </a:r>
            <a:r>
              <a:rPr kumimoji="1" lang="en-US" altLang="zh-TW" sz="2400" dirty="0" smtClean="0"/>
              <a:t> or </a:t>
            </a:r>
            <a:r>
              <a:rPr kumimoji="1" lang="en-US" altLang="zh-TW" sz="2400" u="sng" dirty="0" smtClean="0"/>
              <a:t>video</a:t>
            </a:r>
            <a:r>
              <a:rPr kumimoji="1" lang="en-US" altLang="zh-TW" sz="2400" dirty="0" smtClean="0"/>
              <a:t> about the item on the screen</a:t>
            </a:r>
          </a:p>
        </p:txBody>
      </p:sp>
    </p:spTree>
    <p:extLst>
      <p:ext uri="{BB962C8B-B14F-4D97-AF65-F5344CB8AC3E}">
        <p14:creationId xmlns:p14="http://schemas.microsoft.com/office/powerpoint/2010/main" val="132340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March 2015</a:t>
            </a:r>
            <a:endParaRPr lang="en-US" altLang="en-US"/>
          </a:p>
        </p:txBody>
      </p:sp>
      <p:sp>
        <p:nvSpPr>
          <p:cNvPr id="3" name="Footer Placeholder 2"/>
          <p:cNvSpPr>
            <a:spLocks noGrp="1"/>
          </p:cNvSpPr>
          <p:nvPr>
            <p:ph type="ftr" sz="quarter" idx="11"/>
          </p:nvPr>
        </p:nvSpPr>
        <p:spPr/>
        <p:txBody>
          <a:bodyPr/>
          <a:lstStyle/>
          <a:p>
            <a:r>
              <a:rPr lang="en-US" altLang="en-US" smtClean="0"/>
              <a:t>Hsin-Mu (Michael) Tsai , NTU</a:t>
            </a:r>
            <a:endParaRPr lang="en-US" altLang="en-US"/>
          </a:p>
        </p:txBody>
      </p:sp>
      <p:sp>
        <p:nvSpPr>
          <p:cNvPr id="4" name="Slide Number Placeholder 3"/>
          <p:cNvSpPr>
            <a:spLocks noGrp="1"/>
          </p:cNvSpPr>
          <p:nvPr>
            <p:ph type="sldNum" sz="quarter" idx="12"/>
          </p:nvPr>
        </p:nvSpPr>
        <p:spPr/>
        <p:txBody>
          <a:bodyPr/>
          <a:lstStyle/>
          <a:p>
            <a:r>
              <a:rPr lang="en-US" altLang="en-US" smtClean="0"/>
              <a:t>Slide </a:t>
            </a:r>
            <a:fld id="{CC0B8CFF-0EE1-4445-817F-F04798712C94}" type="slidenum">
              <a:rPr lang="en-US" altLang="en-US" smtClean="0"/>
              <a:pPr/>
              <a:t>4</a:t>
            </a:fld>
            <a:endParaRPr lang="en-US" altLang="en-US"/>
          </a:p>
        </p:txBody>
      </p:sp>
      <p:sp>
        <p:nvSpPr>
          <p:cNvPr id="5" name="標題 1"/>
          <p:cNvSpPr txBox="1">
            <a:spLocks/>
          </p:cNvSpPr>
          <p:nvPr/>
        </p:nvSpPr>
        <p:spPr>
          <a:xfrm>
            <a:off x="123305" y="640804"/>
            <a:ext cx="8792095"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Vehicular Communications</a:t>
            </a:r>
            <a:endParaRPr kumimoji="1" lang="zh-TW" altLang="en-US" sz="3200" dirty="0"/>
          </a:p>
        </p:txBody>
      </p:sp>
      <p:sp>
        <p:nvSpPr>
          <p:cNvPr id="6" name="內容版面配置區 2"/>
          <p:cNvSpPr txBox="1">
            <a:spLocks/>
          </p:cNvSpPr>
          <p:nvPr/>
        </p:nvSpPr>
        <p:spPr>
          <a:xfrm>
            <a:off x="367443" y="3352800"/>
            <a:ext cx="8531221" cy="3047523"/>
          </a:xfrm>
          <a:prstGeom prst="rect">
            <a:avLst/>
          </a:prstGeom>
        </p:spPr>
        <p:txBody>
          <a:bodyPr>
            <a:normAutofit fontScale="70000" lnSpcReduction="20000"/>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TW" dirty="0" smtClean="0"/>
              <a:t>Vehicular Communications</a:t>
            </a:r>
          </a:p>
          <a:p>
            <a:pPr lvl="1"/>
            <a:r>
              <a:rPr kumimoji="1" lang="en-US" altLang="zh-TW" dirty="0" smtClean="0"/>
              <a:t>Each vehicle broadcasts its license plate number, speed, brake status periodically with the LED lighting (</a:t>
            </a:r>
            <a:r>
              <a:rPr kumimoji="1" lang="en-US" altLang="zh-TW" b="1" dirty="0" smtClean="0"/>
              <a:t>tail light, head light</a:t>
            </a:r>
            <a:r>
              <a:rPr kumimoji="1" lang="en-US" altLang="zh-TW" dirty="0" smtClean="0"/>
              <a:t>, etc.)</a:t>
            </a:r>
          </a:p>
          <a:p>
            <a:pPr lvl="1"/>
            <a:r>
              <a:rPr kumimoji="1" lang="en-US" altLang="zh-TW" dirty="0" smtClean="0"/>
              <a:t>Neighboring vehicles receive information with </a:t>
            </a:r>
            <a:r>
              <a:rPr kumimoji="1" lang="en-US" altLang="zh-TW" b="1" dirty="0" smtClean="0"/>
              <a:t>existing</a:t>
            </a:r>
            <a:r>
              <a:rPr kumimoji="1" lang="en-US" altLang="zh-TW" dirty="0" smtClean="0"/>
              <a:t> </a:t>
            </a:r>
            <a:r>
              <a:rPr kumimoji="1" lang="en-US" altLang="zh-TW" b="1" dirty="0" smtClean="0"/>
              <a:t>front &amp; back cameras</a:t>
            </a:r>
            <a:r>
              <a:rPr kumimoji="1" lang="en-US" altLang="zh-TW" dirty="0" smtClean="0"/>
              <a:t> (with software upgrade) for use in Advanced Driver Assistance System (ADAS) &amp; other safety systems</a:t>
            </a:r>
          </a:p>
          <a:p>
            <a:pPr lvl="1"/>
            <a:r>
              <a:rPr kumimoji="1" lang="en-US" altLang="zh-TW" dirty="0" smtClean="0"/>
              <a:t>Additional information can be received from DSRC/cellular, but these information can be visually associated with neighboring vehicle’s identity (e.g., the car that I see, in front of me and in the same lane) once the license plate number is received via camera communications</a:t>
            </a:r>
          </a:p>
        </p:txBody>
      </p:sp>
      <p:pic>
        <p:nvPicPr>
          <p:cNvPr id="7"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86807" y="1376600"/>
            <a:ext cx="3134959" cy="2083359"/>
          </a:xfrm>
          <a:prstGeom prst="rect">
            <a:avLst/>
          </a:prstGeom>
        </p:spPr>
      </p:pic>
      <p:pic>
        <p:nvPicPr>
          <p:cNvPr id="8" name="圖片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833" y="1764743"/>
            <a:ext cx="1603020" cy="1074966"/>
          </a:xfrm>
          <a:prstGeom prst="rect">
            <a:avLst/>
          </a:prstGeom>
        </p:spPr>
      </p:pic>
      <p:pic>
        <p:nvPicPr>
          <p:cNvPr id="9" name="圖片 5"/>
          <p:cNvPicPr>
            <a:picLocks noChangeAspect="1"/>
          </p:cNvPicPr>
          <p:nvPr/>
        </p:nvPicPr>
        <p:blipFill>
          <a:blip r:embed="rId4"/>
          <a:stretch>
            <a:fillRect/>
          </a:stretch>
        </p:blipFill>
        <p:spPr>
          <a:xfrm>
            <a:off x="3110379" y="1295400"/>
            <a:ext cx="972301" cy="1935959"/>
          </a:xfrm>
          <a:prstGeom prst="rect">
            <a:avLst/>
          </a:prstGeom>
        </p:spPr>
      </p:pic>
    </p:spTree>
    <p:extLst>
      <p:ext uri="{BB962C8B-B14F-4D97-AF65-F5344CB8AC3E}">
        <p14:creationId xmlns:p14="http://schemas.microsoft.com/office/powerpoint/2010/main" val="15678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March 2015</a:t>
            </a:r>
            <a:endParaRPr lang="en-US" altLang="en-US"/>
          </a:p>
        </p:txBody>
      </p:sp>
      <p:sp>
        <p:nvSpPr>
          <p:cNvPr id="3" name="Footer Placeholder 2"/>
          <p:cNvSpPr>
            <a:spLocks noGrp="1"/>
          </p:cNvSpPr>
          <p:nvPr>
            <p:ph type="ftr" sz="quarter" idx="11"/>
          </p:nvPr>
        </p:nvSpPr>
        <p:spPr/>
        <p:txBody>
          <a:bodyPr/>
          <a:lstStyle/>
          <a:p>
            <a:r>
              <a:rPr lang="en-US" altLang="en-US" smtClean="0"/>
              <a:t>Hsin-Mu (Michael) Tsai , NTU</a:t>
            </a:r>
            <a:endParaRPr lang="en-US" altLang="en-US"/>
          </a:p>
        </p:txBody>
      </p:sp>
      <p:sp>
        <p:nvSpPr>
          <p:cNvPr id="4" name="Slide Number Placeholder 3"/>
          <p:cNvSpPr>
            <a:spLocks noGrp="1"/>
          </p:cNvSpPr>
          <p:nvPr>
            <p:ph type="sldNum" sz="quarter" idx="12"/>
          </p:nvPr>
        </p:nvSpPr>
        <p:spPr/>
        <p:txBody>
          <a:bodyPr/>
          <a:lstStyle/>
          <a:p>
            <a:r>
              <a:rPr lang="en-US" altLang="en-US" smtClean="0"/>
              <a:t>Slide </a:t>
            </a:r>
            <a:fld id="{CC0B8CFF-0EE1-4445-817F-F04798712C94}" type="slidenum">
              <a:rPr lang="en-US" altLang="en-US" smtClean="0"/>
              <a:pPr/>
              <a:t>5</a:t>
            </a:fld>
            <a:endParaRPr lang="en-US" altLang="en-US"/>
          </a:p>
        </p:txBody>
      </p:sp>
      <p:sp>
        <p:nvSpPr>
          <p:cNvPr id="5" name="標題 1"/>
          <p:cNvSpPr txBox="1">
            <a:spLocks/>
          </p:cNvSpPr>
          <p:nvPr/>
        </p:nvSpPr>
        <p:spPr>
          <a:xfrm>
            <a:off x="1116360" y="533400"/>
            <a:ext cx="6732240"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dirty="0" smtClean="0"/>
              <a:t>Related Research &amp; Demo</a:t>
            </a:r>
            <a:endParaRPr kumimoji="1" lang="zh-TW" altLang="en-US" dirty="0"/>
          </a:p>
        </p:txBody>
      </p:sp>
      <p:sp>
        <p:nvSpPr>
          <p:cNvPr id="6" name="內容版面配置區 2"/>
          <p:cNvSpPr txBox="1">
            <a:spLocks/>
          </p:cNvSpPr>
          <p:nvPr/>
        </p:nvSpPr>
        <p:spPr>
          <a:xfrm>
            <a:off x="367444" y="1119407"/>
            <a:ext cx="8291264" cy="3081091"/>
          </a:xfrm>
          <a:prstGeom prst="rect">
            <a:avLst/>
          </a:prstGeom>
        </p:spPr>
        <p:txBody>
          <a:bodyPr>
            <a:normAutofit fontScale="92500"/>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kumimoji="1" lang="en-US" altLang="zh-TW" sz="2400" dirty="0" smtClean="0"/>
              <a:t>Our proof-of-concept is demonstrated at:</a:t>
            </a:r>
          </a:p>
          <a:p>
            <a:pPr marL="514350" indent="-514350">
              <a:buFont typeface="+mj-lt"/>
              <a:buAutoNum type="arabicPeriod"/>
            </a:pPr>
            <a:r>
              <a:rPr kumimoji="1" lang="en-US" altLang="zh-TW" sz="2400" dirty="0" smtClean="0"/>
              <a:t>H.-M. Tsai, H.-M. Lin, and H.-Y. Lee, “Demo: </a:t>
            </a:r>
            <a:r>
              <a:rPr kumimoji="1" lang="en-US" altLang="zh-TW" sz="2400" dirty="0" err="1" smtClean="0"/>
              <a:t>RollingLight</a:t>
            </a:r>
            <a:r>
              <a:rPr kumimoji="1" lang="en-US" altLang="zh-TW" sz="2400" dirty="0" smtClean="0"/>
              <a:t> - Universal Camera Communications for Single LED”, ACM Annual International Conference on Mobile Computing and Networking (</a:t>
            </a:r>
            <a:r>
              <a:rPr kumimoji="1" lang="en-US" altLang="zh-TW" sz="2400" dirty="0" err="1" smtClean="0"/>
              <a:t>MobiCom</a:t>
            </a:r>
            <a:r>
              <a:rPr kumimoji="1" lang="en-US" altLang="zh-TW" sz="2400" dirty="0" smtClean="0"/>
              <a:t>), September 2014.</a:t>
            </a:r>
          </a:p>
          <a:p>
            <a:pPr marL="514350" indent="-514350">
              <a:buFont typeface="+mj-lt"/>
              <a:buAutoNum type="arabicPeriod"/>
            </a:pPr>
            <a:r>
              <a:rPr kumimoji="1" lang="en-US" altLang="zh-TW" sz="2400" dirty="0" smtClean="0"/>
              <a:t>“Demo: Universal Camera Communications,” </a:t>
            </a:r>
            <a:br>
              <a:rPr kumimoji="1" lang="en-US" altLang="zh-TW" sz="2400" dirty="0" smtClean="0"/>
            </a:br>
            <a:r>
              <a:rPr kumimoji="1" lang="en-US" altLang="zh-TW" sz="2400" dirty="0" smtClean="0"/>
              <a:t>Intel Asia Innovation Summit, Taipei, Taiwan, November 2014</a:t>
            </a:r>
            <a:endParaRPr kumimoji="1" lang="en-US" altLang="zh-TW" sz="2400" dirty="0"/>
          </a:p>
        </p:txBody>
      </p:sp>
      <p:pic>
        <p:nvPicPr>
          <p:cNvPr id="7" name="圖片 3" descr="env_ios.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29000" y="3657600"/>
            <a:ext cx="2078276" cy="2771034"/>
          </a:xfrm>
          <a:prstGeom prst="rect">
            <a:avLst/>
          </a:prstGeom>
        </p:spPr>
      </p:pic>
      <p:sp>
        <p:nvSpPr>
          <p:cNvPr id="8" name="文字方塊 4"/>
          <p:cNvSpPr txBox="1"/>
          <p:nvPr/>
        </p:nvSpPr>
        <p:spPr>
          <a:xfrm>
            <a:off x="457200" y="4304346"/>
            <a:ext cx="2893594" cy="1323439"/>
          </a:xfrm>
          <a:prstGeom prst="rect">
            <a:avLst/>
          </a:prstGeom>
          <a:noFill/>
        </p:spPr>
        <p:txBody>
          <a:bodyPr wrap="square" rtlCol="0">
            <a:spAutoFit/>
          </a:bodyPr>
          <a:lstStyle/>
          <a:p>
            <a:r>
              <a:rPr kumimoji="1" lang="en-US" altLang="zh-TW" sz="2000" dirty="0" smtClean="0"/>
              <a:t>An LED light</a:t>
            </a:r>
            <a:r>
              <a:rPr kumimoji="1" lang="en-US" altLang="zh-TW" sz="2000" dirty="0"/>
              <a:t> </a:t>
            </a:r>
            <a:r>
              <a:rPr kumimoji="1" lang="en-US" altLang="zh-TW" sz="2000" dirty="0" smtClean="0"/>
              <a:t>driven by a simple driver module (</a:t>
            </a:r>
            <a:r>
              <a:rPr kumimoji="1" lang="en-US" altLang="zh-TW" sz="2000" dirty="0" err="1" smtClean="0"/>
              <a:t>Arduino</a:t>
            </a:r>
            <a:r>
              <a:rPr kumimoji="1" lang="en-US" altLang="zh-TW" sz="2000" dirty="0" smtClean="0"/>
              <a:t> Mega 2560 + a MOSFET switch)</a:t>
            </a:r>
          </a:p>
        </p:txBody>
      </p:sp>
      <p:sp>
        <p:nvSpPr>
          <p:cNvPr id="9" name="文字方塊 5"/>
          <p:cNvSpPr txBox="1"/>
          <p:nvPr/>
        </p:nvSpPr>
        <p:spPr>
          <a:xfrm>
            <a:off x="5568090" y="4419600"/>
            <a:ext cx="2890110" cy="1323439"/>
          </a:xfrm>
          <a:prstGeom prst="rect">
            <a:avLst/>
          </a:prstGeom>
          <a:noFill/>
        </p:spPr>
        <p:txBody>
          <a:bodyPr wrap="square" rtlCol="0">
            <a:spAutoFit/>
          </a:bodyPr>
          <a:lstStyle/>
          <a:p>
            <a:r>
              <a:rPr kumimoji="1" lang="en-US" altLang="zh-TW" sz="2000" dirty="0" err="1" smtClean="0"/>
              <a:t>iOS</a:t>
            </a:r>
            <a:r>
              <a:rPr kumimoji="1" lang="en-US" altLang="zh-TW" sz="2000" dirty="0" smtClean="0"/>
              <a:t> 8 devices (</a:t>
            </a:r>
            <a:r>
              <a:rPr kumimoji="1" lang="en-US" altLang="zh-TW" sz="2000" dirty="0" err="1" smtClean="0"/>
              <a:t>iphone</a:t>
            </a:r>
            <a:r>
              <a:rPr kumimoji="1" lang="en-US" altLang="zh-TW" sz="2000" dirty="0" smtClean="0"/>
              <a:t> 5S, 5C, </a:t>
            </a:r>
            <a:r>
              <a:rPr kumimoji="1" lang="en-US" altLang="zh-TW" sz="2000" dirty="0" err="1" smtClean="0"/>
              <a:t>iPad</a:t>
            </a:r>
            <a:r>
              <a:rPr kumimoji="1" lang="en-US" altLang="zh-TW" sz="2000" dirty="0" smtClean="0"/>
              <a:t> Air) + our app can decode simple text transmitted by the light</a:t>
            </a:r>
          </a:p>
        </p:txBody>
      </p:sp>
    </p:spTree>
    <p:extLst>
      <p:ext uri="{BB962C8B-B14F-4D97-AF65-F5344CB8AC3E}">
        <p14:creationId xmlns:p14="http://schemas.microsoft.com/office/powerpoint/2010/main" val="165720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March 2015</a:t>
            </a:r>
            <a:endParaRPr lang="en-US" altLang="en-US"/>
          </a:p>
        </p:txBody>
      </p:sp>
      <p:sp>
        <p:nvSpPr>
          <p:cNvPr id="3" name="Footer Placeholder 2"/>
          <p:cNvSpPr>
            <a:spLocks noGrp="1"/>
          </p:cNvSpPr>
          <p:nvPr>
            <p:ph type="ftr" sz="quarter" idx="11"/>
          </p:nvPr>
        </p:nvSpPr>
        <p:spPr/>
        <p:txBody>
          <a:bodyPr/>
          <a:lstStyle/>
          <a:p>
            <a:r>
              <a:rPr lang="en-US" altLang="en-US" smtClean="0"/>
              <a:t>Hsin-Mu (Michael) Tsai , NTU</a:t>
            </a:r>
            <a:endParaRPr lang="en-US" altLang="en-US"/>
          </a:p>
        </p:txBody>
      </p:sp>
      <p:sp>
        <p:nvSpPr>
          <p:cNvPr id="4" name="Slide Number Placeholder 3"/>
          <p:cNvSpPr>
            <a:spLocks noGrp="1"/>
          </p:cNvSpPr>
          <p:nvPr>
            <p:ph type="sldNum" sz="quarter" idx="12"/>
          </p:nvPr>
        </p:nvSpPr>
        <p:spPr/>
        <p:txBody>
          <a:bodyPr/>
          <a:lstStyle/>
          <a:p>
            <a:r>
              <a:rPr lang="en-US" altLang="en-US" smtClean="0"/>
              <a:t>Slide </a:t>
            </a:r>
            <a:fld id="{CC0B8CFF-0EE1-4445-817F-F04798712C94}" type="slidenum">
              <a:rPr lang="en-US" altLang="en-US" smtClean="0"/>
              <a:pPr/>
              <a:t>6</a:t>
            </a:fld>
            <a:endParaRPr lang="en-US" altLang="en-US"/>
          </a:p>
        </p:txBody>
      </p:sp>
      <p:sp>
        <p:nvSpPr>
          <p:cNvPr id="5" name="標題 1"/>
          <p:cNvSpPr txBox="1">
            <a:spLocks/>
          </p:cNvSpPr>
          <p:nvPr/>
        </p:nvSpPr>
        <p:spPr>
          <a:xfrm>
            <a:off x="400917" y="685800"/>
            <a:ext cx="8285883"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2800" dirty="0" smtClean="0">
                <a:solidFill>
                  <a:schemeClr val="tx1"/>
                </a:solidFill>
              </a:rPr>
              <a:t>Rolling Shutter - Frequency Shift Keying</a:t>
            </a:r>
            <a:endParaRPr kumimoji="1" lang="zh-TW" altLang="en-US" sz="2800" dirty="0">
              <a:solidFill>
                <a:schemeClr val="tx1"/>
              </a:solidFill>
            </a:endParaRPr>
          </a:p>
        </p:txBody>
      </p:sp>
      <p:pic>
        <p:nvPicPr>
          <p:cNvPr id="6" name="pasted-image.pdf"/>
          <p:cNvPicPr/>
          <p:nvPr/>
        </p:nvPicPr>
        <p:blipFill>
          <a:blip r:embed="rId3">
            <a:extLst/>
          </a:blip>
          <a:stretch>
            <a:fillRect/>
          </a:stretch>
        </p:blipFill>
        <p:spPr>
          <a:xfrm>
            <a:off x="3547949" y="4507706"/>
            <a:ext cx="4839891" cy="1893094"/>
          </a:xfrm>
          <a:prstGeom prst="rect">
            <a:avLst/>
          </a:prstGeom>
          <a:ln w="12700">
            <a:miter lim="400000"/>
          </a:ln>
        </p:spPr>
      </p:pic>
      <p:pic>
        <p:nvPicPr>
          <p:cNvPr id="7" name="pasted-image.png"/>
          <p:cNvPicPr/>
          <p:nvPr/>
        </p:nvPicPr>
        <p:blipFill>
          <a:blip r:embed="rId4" cstate="print">
            <a:extLst>
              <a:ext uri="{28A0092B-C50C-407E-A947-70E740481C1C}">
                <a14:useLocalDpi xmlns:a14="http://schemas.microsoft.com/office/drawing/2010/main"/>
              </a:ext>
            </a:extLst>
          </a:blip>
          <a:srcRect/>
          <a:stretch>
            <a:fillRect/>
          </a:stretch>
        </p:blipFill>
        <p:spPr>
          <a:xfrm>
            <a:off x="595621" y="4795738"/>
            <a:ext cx="2370002" cy="1043934"/>
          </a:xfrm>
          <a:prstGeom prst="rect">
            <a:avLst/>
          </a:prstGeom>
          <a:ln w="12700">
            <a:miter lim="400000"/>
          </a:ln>
        </p:spPr>
      </p:pic>
      <p:grpSp>
        <p:nvGrpSpPr>
          <p:cNvPr id="8" name="Group 312"/>
          <p:cNvGrpSpPr/>
          <p:nvPr/>
        </p:nvGrpSpPr>
        <p:grpSpPr>
          <a:xfrm>
            <a:off x="5276141" y="3355578"/>
            <a:ext cx="1530392" cy="873176"/>
            <a:chOff x="-50800" y="-50800"/>
            <a:chExt cx="1724885" cy="992999"/>
          </a:xfrm>
        </p:grpSpPr>
        <p:pic>
          <p:nvPicPr>
            <p:cNvPr id="9" name="pasted-image.png"/>
            <p:cNvPicPr/>
            <p:nvPr/>
          </p:nvPicPr>
          <p:blipFill>
            <a:blip r:embed="rId5">
              <a:extLst/>
            </a:blip>
            <a:stretch>
              <a:fillRect/>
            </a:stretch>
          </p:blipFill>
          <p:spPr>
            <a:xfrm>
              <a:off x="0" y="0"/>
              <a:ext cx="1623286" cy="891400"/>
            </a:xfrm>
            <a:prstGeom prst="rect">
              <a:avLst/>
            </a:prstGeom>
            <a:ln>
              <a:noFill/>
            </a:ln>
            <a:effectLst/>
          </p:spPr>
        </p:pic>
        <p:pic>
          <p:nvPicPr>
            <p:cNvPr id="10" name="圖片 7"/>
            <p:cNvPicPr/>
            <p:nvPr/>
          </p:nvPicPr>
          <p:blipFill>
            <a:blip r:embed="rId6">
              <a:extLst/>
            </a:blip>
            <a:stretch>
              <a:fillRect/>
            </a:stretch>
          </p:blipFill>
          <p:spPr>
            <a:xfrm>
              <a:off x="-50800" y="-50800"/>
              <a:ext cx="1724886" cy="993000"/>
            </a:xfrm>
            <a:prstGeom prst="rect">
              <a:avLst/>
            </a:prstGeom>
            <a:effectLst/>
          </p:spPr>
        </p:pic>
      </p:grpSp>
      <p:grpSp>
        <p:nvGrpSpPr>
          <p:cNvPr id="11" name="Group 315"/>
          <p:cNvGrpSpPr/>
          <p:nvPr/>
        </p:nvGrpSpPr>
        <p:grpSpPr>
          <a:xfrm>
            <a:off x="667629" y="3499594"/>
            <a:ext cx="3301140" cy="885726"/>
            <a:chOff x="-50800" y="-50800"/>
            <a:chExt cx="4051300" cy="1028700"/>
          </a:xfrm>
        </p:grpSpPr>
        <p:pic>
          <p:nvPicPr>
            <p:cNvPr id="12" name="pasted-image.png"/>
            <p:cNvPicPr/>
            <p:nvPr/>
          </p:nvPicPr>
          <p:blipFill>
            <a:blip r:embed="rId7">
              <a:extLst/>
            </a:blip>
            <a:stretch>
              <a:fillRect/>
            </a:stretch>
          </p:blipFill>
          <p:spPr>
            <a:xfrm>
              <a:off x="0" y="0"/>
              <a:ext cx="3949700" cy="927100"/>
            </a:xfrm>
            <a:prstGeom prst="rect">
              <a:avLst/>
            </a:prstGeom>
            <a:ln>
              <a:noFill/>
            </a:ln>
            <a:effectLst/>
          </p:spPr>
        </p:pic>
        <p:pic>
          <p:nvPicPr>
            <p:cNvPr id="13" name="圖片 10"/>
            <p:cNvPicPr/>
            <p:nvPr/>
          </p:nvPicPr>
          <p:blipFill>
            <a:blip r:embed="rId8">
              <a:extLst/>
            </a:blip>
            <a:stretch>
              <a:fillRect/>
            </a:stretch>
          </p:blipFill>
          <p:spPr>
            <a:xfrm>
              <a:off x="-50800" y="-50800"/>
              <a:ext cx="4051300" cy="1028700"/>
            </a:xfrm>
            <a:prstGeom prst="rect">
              <a:avLst/>
            </a:prstGeom>
            <a:effectLst/>
          </p:spPr>
        </p:pic>
      </p:grpSp>
      <p:sp>
        <p:nvSpPr>
          <p:cNvPr id="15" name="文字方塊 13"/>
          <p:cNvSpPr txBox="1"/>
          <p:nvPr/>
        </p:nvSpPr>
        <p:spPr>
          <a:xfrm>
            <a:off x="307589" y="1143000"/>
            <a:ext cx="5040560" cy="2308324"/>
          </a:xfrm>
          <a:prstGeom prst="rect">
            <a:avLst/>
          </a:prstGeom>
          <a:noFill/>
        </p:spPr>
        <p:txBody>
          <a:bodyPr wrap="square" rtlCol="0">
            <a:spAutoFit/>
          </a:bodyPr>
          <a:lstStyle/>
          <a:p>
            <a:r>
              <a:rPr kumimoji="1" lang="en-US" altLang="zh-TW" sz="2400" dirty="0" smtClean="0"/>
              <a:t>Modulation:</a:t>
            </a:r>
          </a:p>
          <a:p>
            <a:pPr marL="285750" indent="-285750">
              <a:buFont typeface="Arial"/>
              <a:buChar char="•"/>
            </a:pPr>
            <a:r>
              <a:rPr kumimoji="1" lang="en-US" altLang="zh-TW" sz="2400" dirty="0" smtClean="0"/>
              <a:t>Square wave (2 levels)</a:t>
            </a:r>
          </a:p>
          <a:p>
            <a:pPr marL="285750" indent="-285750">
              <a:buFont typeface="Arial"/>
              <a:buChar char="•"/>
            </a:pPr>
            <a:r>
              <a:rPr kumimoji="1" lang="en-US" altLang="zh-TW" sz="2400" dirty="0" smtClean="0"/>
              <a:t>Different </a:t>
            </a:r>
            <a:r>
              <a:rPr kumimoji="1" lang="en-US" altLang="zh-TW" sz="2400" b="1" dirty="0" smtClean="0">
                <a:solidFill>
                  <a:srgbClr val="FF0000"/>
                </a:solidFill>
              </a:rPr>
              <a:t>frequency</a:t>
            </a:r>
            <a:r>
              <a:rPr kumimoji="1" lang="en-US" altLang="zh-TW" sz="2400" dirty="0" smtClean="0"/>
              <a:t> </a:t>
            </a:r>
            <a:br>
              <a:rPr kumimoji="1" lang="en-US" altLang="zh-TW" sz="2400" dirty="0" smtClean="0"/>
            </a:br>
            <a:r>
              <a:rPr kumimoji="1" lang="en-US" altLang="zh-TW" sz="2400" dirty="0" smtClean="0">
                <a:sym typeface="Wingdings"/>
              </a:rPr>
              <a:t> different bit patterns</a:t>
            </a:r>
          </a:p>
          <a:p>
            <a:pPr marL="285750" indent="-285750">
              <a:buFont typeface="Arial"/>
              <a:buChar char="•"/>
            </a:pPr>
            <a:r>
              <a:rPr kumimoji="1" lang="en-US" altLang="zh-TW" sz="2400" dirty="0" smtClean="0">
                <a:sym typeface="Wingdings"/>
              </a:rPr>
              <a:t>Symbol duration = frame duration</a:t>
            </a:r>
            <a:r>
              <a:rPr kumimoji="1" lang="en-US" altLang="zh-TW" sz="2400" dirty="0">
                <a:sym typeface="Wingdings"/>
              </a:rPr>
              <a:t> </a:t>
            </a:r>
            <a:r>
              <a:rPr kumimoji="1" lang="en-US" altLang="zh-TW" sz="2400" dirty="0" smtClean="0">
                <a:sym typeface="Wingdings"/>
              </a:rPr>
              <a:t/>
            </a:r>
            <a:br>
              <a:rPr kumimoji="1" lang="en-US" altLang="zh-TW" sz="2400" dirty="0" smtClean="0">
                <a:sym typeface="Wingdings"/>
              </a:rPr>
            </a:br>
            <a:r>
              <a:rPr kumimoji="1" lang="en-US" altLang="zh-TW" sz="2400" dirty="0" smtClean="0">
                <a:sym typeface="Wingdings"/>
              </a:rPr>
              <a:t>&amp; high-order modulation</a:t>
            </a:r>
          </a:p>
        </p:txBody>
      </p:sp>
      <p:sp>
        <p:nvSpPr>
          <p:cNvPr id="16" name="文字方塊 14"/>
          <p:cNvSpPr txBox="1"/>
          <p:nvPr/>
        </p:nvSpPr>
        <p:spPr>
          <a:xfrm>
            <a:off x="5242992" y="1249566"/>
            <a:ext cx="3672408" cy="1938992"/>
          </a:xfrm>
          <a:prstGeom prst="rect">
            <a:avLst/>
          </a:prstGeom>
          <a:noFill/>
        </p:spPr>
        <p:txBody>
          <a:bodyPr wrap="square" rtlCol="0">
            <a:spAutoFit/>
          </a:bodyPr>
          <a:lstStyle/>
          <a:p>
            <a:r>
              <a:rPr kumimoji="1" lang="en-US" altLang="zh-TW" sz="2400" dirty="0" smtClean="0">
                <a:solidFill>
                  <a:srgbClr val="000000"/>
                </a:solidFill>
              </a:rPr>
              <a:t>Demodulation:</a:t>
            </a:r>
            <a:endParaRPr lang="en-US" altLang="zh-TW" sz="2400" kern="0" dirty="0" smtClean="0">
              <a:solidFill>
                <a:srgbClr val="000000"/>
              </a:solidFill>
              <a:ea typeface="Corbel"/>
              <a:cs typeface="Corbel"/>
              <a:sym typeface="Corbel"/>
            </a:endParaRPr>
          </a:p>
          <a:p>
            <a:pPr marL="342900" indent="-342900">
              <a:buFont typeface="Arial"/>
              <a:buChar char="•"/>
            </a:pPr>
            <a:r>
              <a:rPr lang="en-US" altLang="zh-TW" sz="2400" kern="0" dirty="0" smtClean="0">
                <a:solidFill>
                  <a:srgbClr val="000000"/>
                </a:solidFill>
                <a:ea typeface="Corbel"/>
                <a:cs typeface="Corbel"/>
                <a:sym typeface="Corbel"/>
              </a:rPr>
              <a:t>Estimate strip </a:t>
            </a:r>
            <a:r>
              <a:rPr lang="en-US" altLang="zh-TW" sz="2400" kern="0" dirty="0">
                <a:solidFill>
                  <a:srgbClr val="000000"/>
                </a:solidFill>
                <a:ea typeface="Corbel"/>
                <a:cs typeface="Corbel"/>
                <a:sym typeface="Corbel"/>
              </a:rPr>
              <a:t>width (signal period</a:t>
            </a:r>
            <a:r>
              <a:rPr lang="en-US" altLang="zh-TW" sz="2400" kern="0" dirty="0" smtClean="0">
                <a:solidFill>
                  <a:srgbClr val="000000"/>
                </a:solidFill>
                <a:ea typeface="Corbel"/>
                <a:cs typeface="Corbel"/>
                <a:sym typeface="Corbel"/>
              </a:rPr>
              <a:t>) with either FFT or autocorrelation methods</a:t>
            </a:r>
            <a:endParaRPr kumimoji="1" lang="en-US" altLang="zh-TW" sz="2400" dirty="0" smtClean="0">
              <a:solidFill>
                <a:srgbClr val="000000"/>
              </a:solidFill>
              <a:sym typeface="Wingdings"/>
            </a:endParaRPr>
          </a:p>
        </p:txBody>
      </p:sp>
      <p:graphicFrame>
        <p:nvGraphicFramePr>
          <p:cNvPr id="17" name="物件 16"/>
          <p:cNvGraphicFramePr>
            <a:graphicFrameLocks noChangeAspect="1"/>
          </p:cNvGraphicFramePr>
          <p:nvPr>
            <p:extLst>
              <p:ext uri="{D42A27DB-BD31-4B8C-83A1-F6EECF244321}">
                <p14:modId xmlns:p14="http://schemas.microsoft.com/office/powerpoint/2010/main" val="99063532"/>
              </p:ext>
            </p:extLst>
          </p:nvPr>
        </p:nvGraphicFramePr>
        <p:xfrm>
          <a:off x="7086600" y="3657600"/>
          <a:ext cx="298450" cy="434109"/>
        </p:xfrm>
        <a:graphic>
          <a:graphicData uri="http://schemas.openxmlformats.org/presentationml/2006/ole">
            <mc:AlternateContent xmlns:mc="http://schemas.openxmlformats.org/markup-compatibility/2006">
              <mc:Choice xmlns:v="urn:schemas-microsoft-com:vml" Requires="v">
                <p:oleObj spid="_x0000_s1043" name="Equation" r:id="rId9" imgW="139700" imgH="203200" progId="Equation.DSMT4">
                  <p:embed/>
                </p:oleObj>
              </mc:Choice>
              <mc:Fallback>
                <p:oleObj name="Equation" r:id="rId9" imgW="139700" imgH="203200" progId="Equation.DSMT4">
                  <p:embed/>
                  <p:pic>
                    <p:nvPicPr>
                      <p:cNvPr id="0" name=""/>
                      <p:cNvPicPr/>
                      <p:nvPr/>
                    </p:nvPicPr>
                    <p:blipFill>
                      <a:blip r:embed="rId10"/>
                      <a:stretch>
                        <a:fillRect/>
                      </a:stretch>
                    </p:blipFill>
                    <p:spPr>
                      <a:xfrm>
                        <a:off x="7086600" y="3657600"/>
                        <a:ext cx="298450" cy="434109"/>
                      </a:xfrm>
                      <a:prstGeom prst="rect">
                        <a:avLst/>
                      </a:prstGeom>
                    </p:spPr>
                  </p:pic>
                </p:oleObj>
              </mc:Fallback>
            </mc:AlternateContent>
          </a:graphicData>
        </a:graphic>
      </p:graphicFrame>
      <p:graphicFrame>
        <p:nvGraphicFramePr>
          <p:cNvPr id="18" name="物件 17"/>
          <p:cNvGraphicFramePr>
            <a:graphicFrameLocks noChangeAspect="1"/>
          </p:cNvGraphicFramePr>
          <p:nvPr>
            <p:extLst>
              <p:ext uri="{D42A27DB-BD31-4B8C-83A1-F6EECF244321}">
                <p14:modId xmlns:p14="http://schemas.microsoft.com/office/powerpoint/2010/main" val="2288892453"/>
              </p:ext>
            </p:extLst>
          </p:nvPr>
        </p:nvGraphicFramePr>
        <p:xfrm>
          <a:off x="7086600" y="4114800"/>
          <a:ext cx="352425" cy="433388"/>
        </p:xfrm>
        <a:graphic>
          <a:graphicData uri="http://schemas.openxmlformats.org/presentationml/2006/ole">
            <mc:AlternateContent xmlns:mc="http://schemas.openxmlformats.org/markup-compatibility/2006">
              <mc:Choice xmlns:v="urn:schemas-microsoft-com:vml" Requires="v">
                <p:oleObj spid="_x0000_s1044" name="Equation" r:id="rId11" imgW="165100" imgH="203200" progId="Equation.DSMT4">
                  <p:embed/>
                </p:oleObj>
              </mc:Choice>
              <mc:Fallback>
                <p:oleObj name="Equation" r:id="rId11" imgW="165100" imgH="203200" progId="Equation.DSMT4">
                  <p:embed/>
                  <p:pic>
                    <p:nvPicPr>
                      <p:cNvPr id="0" name=""/>
                      <p:cNvPicPr/>
                      <p:nvPr/>
                    </p:nvPicPr>
                    <p:blipFill>
                      <a:blip r:embed="rId12"/>
                      <a:stretch>
                        <a:fillRect/>
                      </a:stretch>
                    </p:blipFill>
                    <p:spPr>
                      <a:xfrm>
                        <a:off x="7086600" y="4114800"/>
                        <a:ext cx="352425" cy="433388"/>
                      </a:xfrm>
                      <a:prstGeom prst="rect">
                        <a:avLst/>
                      </a:prstGeom>
                    </p:spPr>
                  </p:pic>
                </p:oleObj>
              </mc:Fallback>
            </mc:AlternateContent>
          </a:graphicData>
        </a:graphic>
      </p:graphicFrame>
      <p:graphicFrame>
        <p:nvGraphicFramePr>
          <p:cNvPr id="19" name="物件 18"/>
          <p:cNvGraphicFramePr>
            <a:graphicFrameLocks noChangeAspect="1"/>
          </p:cNvGraphicFramePr>
          <p:nvPr>
            <p:extLst>
              <p:ext uri="{D42A27DB-BD31-4B8C-83A1-F6EECF244321}">
                <p14:modId xmlns:p14="http://schemas.microsoft.com/office/powerpoint/2010/main" val="3204493446"/>
              </p:ext>
            </p:extLst>
          </p:nvPr>
        </p:nvGraphicFramePr>
        <p:xfrm>
          <a:off x="7086600" y="3276600"/>
          <a:ext cx="406400" cy="325438"/>
        </p:xfrm>
        <a:graphic>
          <a:graphicData uri="http://schemas.openxmlformats.org/presentationml/2006/ole">
            <mc:AlternateContent xmlns:mc="http://schemas.openxmlformats.org/markup-compatibility/2006">
              <mc:Choice xmlns:v="urn:schemas-microsoft-com:vml" Requires="v">
                <p:oleObj spid="_x0000_s1045" name="Equation" r:id="rId13" imgW="190500" imgH="152400" progId="Equation.DSMT4">
                  <p:embed/>
                </p:oleObj>
              </mc:Choice>
              <mc:Fallback>
                <p:oleObj name="Equation" r:id="rId13" imgW="190500" imgH="152400" progId="Equation.DSMT4">
                  <p:embed/>
                  <p:pic>
                    <p:nvPicPr>
                      <p:cNvPr id="0" name=""/>
                      <p:cNvPicPr/>
                      <p:nvPr/>
                    </p:nvPicPr>
                    <p:blipFill>
                      <a:blip r:embed="rId14"/>
                      <a:stretch>
                        <a:fillRect/>
                      </a:stretch>
                    </p:blipFill>
                    <p:spPr>
                      <a:xfrm>
                        <a:off x="7086600" y="3276600"/>
                        <a:ext cx="406400" cy="325438"/>
                      </a:xfrm>
                      <a:prstGeom prst="rect">
                        <a:avLst/>
                      </a:prstGeom>
                    </p:spPr>
                  </p:pic>
                </p:oleObj>
              </mc:Fallback>
            </mc:AlternateContent>
          </a:graphicData>
        </a:graphic>
      </p:graphicFrame>
      <p:sp>
        <p:nvSpPr>
          <p:cNvPr id="20" name="文字方塊 19"/>
          <p:cNvSpPr txBox="1"/>
          <p:nvPr/>
        </p:nvSpPr>
        <p:spPr>
          <a:xfrm>
            <a:off x="7391400" y="3200400"/>
            <a:ext cx="1749197" cy="461665"/>
          </a:xfrm>
          <a:prstGeom prst="rect">
            <a:avLst/>
          </a:prstGeom>
          <a:noFill/>
        </p:spPr>
        <p:txBody>
          <a:bodyPr wrap="none" rtlCol="0">
            <a:spAutoFit/>
          </a:bodyPr>
          <a:lstStyle/>
          <a:p>
            <a:r>
              <a:rPr kumimoji="1" lang="en-US" altLang="zh-TW" dirty="0" smtClean="0"/>
              <a:t>: width of a pair of bright </a:t>
            </a:r>
            <a:br>
              <a:rPr kumimoji="1" lang="en-US" altLang="zh-TW" dirty="0" smtClean="0"/>
            </a:br>
            <a:r>
              <a:rPr kumimoji="1" lang="en-US" altLang="zh-TW" dirty="0" smtClean="0"/>
              <a:t>and dark strips</a:t>
            </a:r>
            <a:endParaRPr kumimoji="1" lang="zh-TW" altLang="en-US" dirty="0"/>
          </a:p>
        </p:txBody>
      </p:sp>
      <p:sp>
        <p:nvSpPr>
          <p:cNvPr id="21" name="文字方塊 20"/>
          <p:cNvSpPr txBox="1"/>
          <p:nvPr/>
        </p:nvSpPr>
        <p:spPr>
          <a:xfrm>
            <a:off x="7321799" y="3730823"/>
            <a:ext cx="1898401" cy="307777"/>
          </a:xfrm>
          <a:prstGeom prst="rect">
            <a:avLst/>
          </a:prstGeom>
          <a:noFill/>
        </p:spPr>
        <p:txBody>
          <a:bodyPr wrap="none" rtlCol="0">
            <a:spAutoFit/>
          </a:bodyPr>
          <a:lstStyle/>
          <a:p>
            <a:r>
              <a:rPr kumimoji="1" lang="en-US" altLang="zh-TW" sz="1400" dirty="0" smtClean="0"/>
              <a:t>: frequency of symbol </a:t>
            </a:r>
            <a:r>
              <a:rPr kumimoji="1" lang="en-US" altLang="zh-TW" sz="1400" i="1" dirty="0" err="1" smtClean="0"/>
              <a:t>i</a:t>
            </a:r>
            <a:endParaRPr kumimoji="1" lang="zh-TW" altLang="en-US" sz="1400" i="1" dirty="0"/>
          </a:p>
        </p:txBody>
      </p:sp>
      <p:sp>
        <p:nvSpPr>
          <p:cNvPr id="22" name="文字方塊 21"/>
          <p:cNvSpPr txBox="1"/>
          <p:nvPr/>
        </p:nvSpPr>
        <p:spPr>
          <a:xfrm>
            <a:off x="7315200" y="4114800"/>
            <a:ext cx="1280018" cy="307777"/>
          </a:xfrm>
          <a:prstGeom prst="rect">
            <a:avLst/>
          </a:prstGeom>
          <a:noFill/>
        </p:spPr>
        <p:txBody>
          <a:bodyPr wrap="none" rtlCol="0">
            <a:spAutoFit/>
          </a:bodyPr>
          <a:lstStyle/>
          <a:p>
            <a:r>
              <a:rPr kumimoji="1" lang="en-US" altLang="zh-TW" sz="1400" dirty="0" smtClean="0"/>
              <a:t>: read-out time</a:t>
            </a:r>
            <a:endParaRPr kumimoji="1" lang="zh-TW" altLang="en-US" sz="1400" i="1" dirty="0"/>
          </a:p>
        </p:txBody>
      </p:sp>
    </p:spTree>
    <p:extLst>
      <p:ext uri="{BB962C8B-B14F-4D97-AF65-F5344CB8AC3E}">
        <p14:creationId xmlns:p14="http://schemas.microsoft.com/office/powerpoint/2010/main" val="264250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blinds(horizontal)">
                                      <p:cBhvr>
                                        <p:cTn id="25" dur="500"/>
                                        <p:tgtEl>
                                          <p:spTgt spid="1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blinds(horizontal)">
                                      <p:cBhvr>
                                        <p:cTn id="30" dur="500"/>
                                        <p:tgtEl>
                                          <p:spTgt spid="1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animEffect transition="in" filter="blinds(horizontal)">
                                      <p:cBhvr>
                                        <p:cTn id="35" dur="500"/>
                                        <p:tgtEl>
                                          <p:spTgt spid="1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6">
                                            <p:txEl>
                                              <p:pRg st="1" end="1"/>
                                            </p:txEl>
                                          </p:spTgt>
                                        </p:tgtEl>
                                        <p:attrNameLst>
                                          <p:attrName>style.visibility</p:attrName>
                                        </p:attrNameLst>
                                      </p:cBhvr>
                                      <p:to>
                                        <p:strVal val="visible"/>
                                      </p:to>
                                    </p:set>
                                    <p:animEffect transition="in" filter="blinds(horizontal)">
                                      <p:cBhvr>
                                        <p:cTn id="5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March 2015</a:t>
            </a:r>
            <a:endParaRPr lang="en-US" altLang="en-US"/>
          </a:p>
        </p:txBody>
      </p:sp>
      <p:sp>
        <p:nvSpPr>
          <p:cNvPr id="3" name="Footer Placeholder 2"/>
          <p:cNvSpPr>
            <a:spLocks noGrp="1"/>
          </p:cNvSpPr>
          <p:nvPr>
            <p:ph type="ftr" sz="quarter" idx="11"/>
          </p:nvPr>
        </p:nvSpPr>
        <p:spPr/>
        <p:txBody>
          <a:bodyPr/>
          <a:lstStyle/>
          <a:p>
            <a:r>
              <a:rPr lang="en-US" altLang="en-US" smtClean="0"/>
              <a:t>Hsin-Mu (Michael) Tsai , NTU</a:t>
            </a:r>
            <a:endParaRPr lang="en-US" altLang="en-US"/>
          </a:p>
        </p:txBody>
      </p:sp>
      <p:sp>
        <p:nvSpPr>
          <p:cNvPr id="4" name="Slide Number Placeholder 3"/>
          <p:cNvSpPr>
            <a:spLocks noGrp="1"/>
          </p:cNvSpPr>
          <p:nvPr>
            <p:ph type="sldNum" sz="quarter" idx="12"/>
          </p:nvPr>
        </p:nvSpPr>
        <p:spPr/>
        <p:txBody>
          <a:bodyPr/>
          <a:lstStyle/>
          <a:p>
            <a:r>
              <a:rPr lang="en-US" altLang="en-US" smtClean="0"/>
              <a:t>Slide </a:t>
            </a:r>
            <a:fld id="{CC0B8CFF-0EE1-4445-817F-F04798712C94}" type="slidenum">
              <a:rPr lang="en-US" altLang="en-US" smtClean="0"/>
              <a:pPr/>
              <a:t>7</a:t>
            </a:fld>
            <a:endParaRPr lang="en-US" altLang="en-US"/>
          </a:p>
        </p:txBody>
      </p:sp>
      <p:sp>
        <p:nvSpPr>
          <p:cNvPr id="8" name="標題 1"/>
          <p:cNvSpPr>
            <a:spLocks noGrp="1"/>
          </p:cNvSpPr>
          <p:nvPr/>
        </p:nvSpPr>
        <p:spPr>
          <a:xfrm>
            <a:off x="1192560" y="685800"/>
            <a:ext cx="6732240" cy="578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71BC"/>
                </a:solidFill>
                <a:latin typeface="+mj-lt"/>
                <a:ea typeface="+mj-ea"/>
                <a:cs typeface="+mj-cs"/>
              </a:defRPr>
            </a:lvl1pPr>
          </a:lstStyle>
          <a:p>
            <a:r>
              <a:rPr kumimoji="1" lang="en-US" altLang="zh-TW" sz="3200" dirty="0" smtClean="0">
                <a:solidFill>
                  <a:srgbClr val="000000"/>
                </a:solidFill>
              </a:rPr>
              <a:t>RS-FSK Design Choices</a:t>
            </a:r>
            <a:endParaRPr kumimoji="1" lang="zh-TW" altLang="en-US" sz="3200" dirty="0">
              <a:solidFill>
                <a:srgbClr val="000000"/>
              </a:solidFill>
            </a:endParaRPr>
          </a:p>
        </p:txBody>
      </p:sp>
      <p:sp>
        <p:nvSpPr>
          <p:cNvPr id="9" name="內容版面配置區 3"/>
          <p:cNvSpPr>
            <a:spLocks noGrp="1"/>
          </p:cNvSpPr>
          <p:nvPr/>
        </p:nvSpPr>
        <p:spPr>
          <a:xfrm>
            <a:off x="4837113" y="1371600"/>
            <a:ext cx="4178808" cy="4015569"/>
          </a:xfrm>
          <a:prstGeom prst="rect">
            <a:avLst/>
          </a:prstGeom>
          <a:ln>
            <a:solidFill>
              <a:schemeClr val="bg1">
                <a:lumMod val="6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3180" indent="0">
              <a:buNone/>
            </a:pPr>
            <a:r>
              <a:rPr kumimoji="1" lang="en-US" altLang="zh-TW" sz="2400" dirty="0" smtClean="0"/>
              <a:t>Why </a:t>
            </a:r>
            <a:br>
              <a:rPr kumimoji="1" lang="en-US" altLang="zh-TW" sz="2400" dirty="0" smtClean="0"/>
            </a:br>
            <a:r>
              <a:rPr kumimoji="1" lang="en-US" altLang="zh-TW" sz="2400" b="1" dirty="0" smtClean="0">
                <a:solidFill>
                  <a:srgbClr val="FF0000"/>
                </a:solidFill>
              </a:rPr>
              <a:t>Square Wave</a:t>
            </a:r>
            <a:r>
              <a:rPr kumimoji="1" lang="en-US" altLang="zh-TW" sz="2400" dirty="0" smtClean="0"/>
              <a:t>?</a:t>
            </a:r>
          </a:p>
          <a:p>
            <a:r>
              <a:rPr kumimoji="1" lang="en-US" altLang="zh-TW" sz="2400" dirty="0" smtClean="0"/>
              <a:t>Mitigate </a:t>
            </a:r>
            <a:r>
              <a:rPr kumimoji="1" lang="en-US" altLang="zh-TW" sz="2400" dirty="0"/>
              <a:t>the impact due to the </a:t>
            </a:r>
            <a:r>
              <a:rPr kumimoji="1" lang="en-US" altLang="zh-TW" sz="2400" b="1" dirty="0" smtClean="0"/>
              <a:t>filtering</a:t>
            </a:r>
            <a:r>
              <a:rPr kumimoji="1" lang="en-US" altLang="zh-TW" sz="2400" dirty="0" smtClean="0"/>
              <a:t> caused by long exposure</a:t>
            </a:r>
          </a:p>
          <a:p>
            <a:r>
              <a:rPr kumimoji="1" lang="en-US" altLang="zh-TW" sz="2400" dirty="0" smtClean="0"/>
              <a:t>Only two output levels – </a:t>
            </a:r>
            <a:r>
              <a:rPr kumimoji="1" lang="en-US" altLang="zh-TW" sz="2400" b="1" dirty="0" smtClean="0"/>
              <a:t>cost</a:t>
            </a:r>
            <a:r>
              <a:rPr kumimoji="1" lang="en-US" altLang="zh-TW" sz="2400" dirty="0" smtClean="0"/>
              <a:t> effective</a:t>
            </a:r>
          </a:p>
          <a:p>
            <a:r>
              <a:rPr kumimoji="1" lang="en-US" altLang="zh-TW" sz="2400" dirty="0" smtClean="0"/>
              <a:t>Change of duty cycle is possible – preserve ability for </a:t>
            </a:r>
            <a:r>
              <a:rPr kumimoji="1" lang="en-US" altLang="zh-TW" sz="2400" b="1" dirty="0" smtClean="0"/>
              <a:t>dimming support</a:t>
            </a:r>
          </a:p>
        </p:txBody>
      </p:sp>
      <p:sp>
        <p:nvSpPr>
          <p:cNvPr id="10" name="內容版面配置區 5"/>
          <p:cNvSpPr>
            <a:spLocks noGrp="1"/>
          </p:cNvSpPr>
          <p:nvPr/>
        </p:nvSpPr>
        <p:spPr>
          <a:xfrm>
            <a:off x="228600" y="1371600"/>
            <a:ext cx="4376391" cy="5029200"/>
          </a:xfrm>
          <a:prstGeom prst="rect">
            <a:avLst/>
          </a:prstGeom>
          <a:ln>
            <a:solidFill>
              <a:schemeClr val="bg1">
                <a:lumMod val="6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accent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3180" indent="0">
              <a:buNone/>
            </a:pPr>
            <a:r>
              <a:rPr kumimoji="1" lang="en-US" altLang="zh-TW" sz="2400" dirty="0" smtClean="0">
                <a:latin typeface="+mn-lt"/>
              </a:rPr>
              <a:t>Why </a:t>
            </a:r>
            <a:br>
              <a:rPr kumimoji="1" lang="en-US" altLang="zh-TW" sz="2400" dirty="0" smtClean="0">
                <a:latin typeface="+mn-lt"/>
              </a:rPr>
            </a:br>
            <a:r>
              <a:rPr kumimoji="1" lang="en-US" altLang="zh-TW" sz="2400" b="1" dirty="0" smtClean="0">
                <a:solidFill>
                  <a:srgbClr val="FF0000"/>
                </a:solidFill>
                <a:latin typeface="+mn-lt"/>
              </a:rPr>
              <a:t>Frequency Modulation</a:t>
            </a:r>
            <a:r>
              <a:rPr kumimoji="1" lang="en-US" altLang="zh-TW" sz="2400" dirty="0" smtClean="0">
                <a:latin typeface="+mn-lt"/>
              </a:rPr>
              <a:t>?</a:t>
            </a:r>
          </a:p>
          <a:p>
            <a:r>
              <a:rPr kumimoji="1" lang="en-US" altLang="zh-TW" sz="2400" dirty="0" smtClean="0">
                <a:latin typeface="+mn-lt"/>
              </a:rPr>
              <a:t>Compatible to cameras with </a:t>
            </a:r>
            <a:r>
              <a:rPr kumimoji="1" lang="en-US" altLang="zh-TW" sz="2400" b="1" dirty="0" smtClean="0">
                <a:latin typeface="+mn-lt"/>
              </a:rPr>
              <a:t>different sampling rates (read-out time)</a:t>
            </a:r>
          </a:p>
          <a:p>
            <a:r>
              <a:rPr kumimoji="1" lang="en-US" altLang="zh-TW" sz="2400" dirty="0" smtClean="0">
                <a:latin typeface="+mn-lt"/>
              </a:rPr>
              <a:t>Ability to decode even with </a:t>
            </a:r>
            <a:r>
              <a:rPr kumimoji="1" lang="en-US" altLang="zh-TW" sz="2400" b="1" dirty="0" smtClean="0">
                <a:latin typeface="+mn-lt"/>
              </a:rPr>
              <a:t>loss of a large portion of signal samples</a:t>
            </a:r>
            <a:br>
              <a:rPr kumimoji="1" lang="en-US" altLang="zh-TW" sz="2400" b="1" dirty="0" smtClean="0">
                <a:latin typeface="+mn-lt"/>
              </a:rPr>
            </a:br>
            <a:r>
              <a:rPr kumimoji="1" lang="en-US" altLang="zh-TW" sz="2400" dirty="0" smtClean="0">
                <a:latin typeface="+mn-lt"/>
              </a:rPr>
              <a:t>(due to unsynchronized light and camera)</a:t>
            </a:r>
            <a:endParaRPr kumimoji="1" lang="en-US" altLang="zh-TW" sz="2400" b="1" dirty="0" smtClean="0">
              <a:latin typeface="+mn-lt"/>
            </a:endParaRPr>
          </a:p>
          <a:p>
            <a:r>
              <a:rPr kumimoji="1" lang="en-US" altLang="zh-TW" sz="2400" dirty="0" smtClean="0">
                <a:latin typeface="+mn-lt"/>
              </a:rPr>
              <a:t>Average intensity stays the same – </a:t>
            </a:r>
            <a:r>
              <a:rPr kumimoji="1" lang="en-US" altLang="zh-TW" sz="2400" b="1" dirty="0" smtClean="0">
                <a:latin typeface="+mn-lt"/>
              </a:rPr>
              <a:t>transmissions not observable by eyes</a:t>
            </a:r>
          </a:p>
        </p:txBody>
      </p:sp>
    </p:spTree>
    <p:extLst>
      <p:ext uri="{BB962C8B-B14F-4D97-AF65-F5344CB8AC3E}">
        <p14:creationId xmlns:p14="http://schemas.microsoft.com/office/powerpoint/2010/main" val="1015238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March 2015</a:t>
            </a:r>
            <a:endParaRPr lang="en-US" altLang="en-US"/>
          </a:p>
        </p:txBody>
      </p:sp>
      <p:sp>
        <p:nvSpPr>
          <p:cNvPr id="3" name="Footer Placeholder 2"/>
          <p:cNvSpPr>
            <a:spLocks noGrp="1"/>
          </p:cNvSpPr>
          <p:nvPr>
            <p:ph type="ftr" sz="quarter" idx="11"/>
          </p:nvPr>
        </p:nvSpPr>
        <p:spPr/>
        <p:txBody>
          <a:bodyPr/>
          <a:lstStyle/>
          <a:p>
            <a:r>
              <a:rPr lang="en-US" altLang="en-US" smtClean="0"/>
              <a:t>Hsin-Mu (Michael) Tsai , NTU</a:t>
            </a:r>
            <a:endParaRPr lang="en-US" altLang="en-US"/>
          </a:p>
        </p:txBody>
      </p:sp>
      <p:sp>
        <p:nvSpPr>
          <p:cNvPr id="4" name="Slide Number Placeholder 3"/>
          <p:cNvSpPr>
            <a:spLocks noGrp="1"/>
          </p:cNvSpPr>
          <p:nvPr>
            <p:ph type="sldNum" sz="quarter" idx="12"/>
          </p:nvPr>
        </p:nvSpPr>
        <p:spPr/>
        <p:txBody>
          <a:bodyPr/>
          <a:lstStyle/>
          <a:p>
            <a:r>
              <a:rPr lang="en-US" altLang="en-US" smtClean="0"/>
              <a:t>Slide </a:t>
            </a:r>
            <a:fld id="{CC0B8CFF-0EE1-4445-817F-F04798712C94}" type="slidenum">
              <a:rPr lang="en-US" altLang="en-US" smtClean="0"/>
              <a:pPr/>
              <a:t>8</a:t>
            </a:fld>
            <a:endParaRPr lang="en-US" altLang="en-US"/>
          </a:p>
        </p:txBody>
      </p:sp>
      <p:sp>
        <p:nvSpPr>
          <p:cNvPr id="5" name="標題 3"/>
          <p:cNvSpPr txBox="1">
            <a:spLocks/>
          </p:cNvSpPr>
          <p:nvPr/>
        </p:nvSpPr>
        <p:spPr>
          <a:xfrm>
            <a:off x="1219200" y="793204"/>
            <a:ext cx="6732240"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dirty="0" smtClean="0"/>
              <a:t>Visual Association</a:t>
            </a:r>
            <a:endParaRPr kumimoji="1" lang="zh-TW" altLang="en-US" dirty="0"/>
          </a:p>
        </p:txBody>
      </p:sp>
      <p:sp>
        <p:nvSpPr>
          <p:cNvPr id="6" name="內容版面配置區 4"/>
          <p:cNvSpPr txBox="1">
            <a:spLocks/>
          </p:cNvSpPr>
          <p:nvPr/>
        </p:nvSpPr>
        <p:spPr>
          <a:xfrm>
            <a:off x="367443" y="1589211"/>
            <a:ext cx="8548983" cy="4430589"/>
          </a:xfrm>
          <a:prstGeom prst="rect">
            <a:avLst/>
          </a:prstGeom>
        </p:spPr>
        <p:txBody>
          <a:bodyPr>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TW" sz="3000" dirty="0" smtClean="0"/>
              <a:t>Existing computer vision techniques: </a:t>
            </a:r>
            <a:br>
              <a:rPr kumimoji="1" lang="en-US" altLang="zh-TW" sz="3000" dirty="0" smtClean="0"/>
            </a:br>
            <a:r>
              <a:rPr kumimoji="1" lang="en-US" altLang="zh-TW" sz="3000" dirty="0" smtClean="0"/>
              <a:t>identify what a group of pixels are </a:t>
            </a:r>
            <a:br>
              <a:rPr kumimoji="1" lang="en-US" altLang="zh-TW" sz="3000" dirty="0" smtClean="0"/>
            </a:br>
            <a:r>
              <a:rPr kumimoji="1" lang="en-US" altLang="zh-TW" sz="3000" dirty="0" smtClean="0"/>
              <a:t>(e.g., A car, lane marks, a traffic signal)</a:t>
            </a:r>
          </a:p>
          <a:p>
            <a:r>
              <a:rPr kumimoji="1" lang="en-US" altLang="zh-TW" sz="3000" dirty="0" smtClean="0"/>
              <a:t>Camera communications: </a:t>
            </a:r>
            <a:br>
              <a:rPr kumimoji="1" lang="en-US" altLang="zh-TW" sz="3000" dirty="0" smtClean="0"/>
            </a:br>
            <a:r>
              <a:rPr kumimoji="1" lang="en-US" altLang="zh-TW" sz="3000" dirty="0" smtClean="0"/>
              <a:t>received information comes from </a:t>
            </a:r>
            <a:r>
              <a:rPr kumimoji="1" lang="en-US" altLang="zh-TW" sz="3000" b="1" dirty="0" smtClean="0"/>
              <a:t>the same / nearby group</a:t>
            </a:r>
            <a:r>
              <a:rPr kumimoji="1" lang="en-US" altLang="zh-TW" sz="3000" dirty="0" smtClean="0"/>
              <a:t> of pixels (e.g., the car’s tail light)</a:t>
            </a:r>
          </a:p>
          <a:p>
            <a:r>
              <a:rPr kumimoji="1" lang="en-US" altLang="zh-TW" sz="3000" dirty="0" smtClean="0">
                <a:sym typeface="Wingdings"/>
              </a:rPr>
              <a:t>Easily and </a:t>
            </a:r>
            <a:r>
              <a:rPr kumimoji="1" lang="en-US" altLang="zh-TW" sz="3000" b="1" dirty="0" smtClean="0">
                <a:sym typeface="Wingdings"/>
              </a:rPr>
              <a:t>visually associate</a:t>
            </a:r>
            <a:r>
              <a:rPr kumimoji="1" lang="en-US" altLang="zh-TW" sz="3000" dirty="0" smtClean="0">
                <a:sym typeface="Wingdings"/>
              </a:rPr>
              <a:t> received information with the identity of the object </a:t>
            </a:r>
            <a:br>
              <a:rPr kumimoji="1" lang="en-US" altLang="zh-TW" sz="3000" dirty="0" smtClean="0">
                <a:sym typeface="Wingdings"/>
              </a:rPr>
            </a:br>
            <a:r>
              <a:rPr kumimoji="1" lang="en-US" altLang="zh-TW" sz="3000" dirty="0" smtClean="0">
                <a:sym typeface="Wingdings"/>
              </a:rPr>
              <a:t>(a car or a traffic signal)</a:t>
            </a:r>
            <a:endParaRPr kumimoji="1" lang="en-US" altLang="zh-TW" sz="3000" dirty="0" smtClean="0"/>
          </a:p>
          <a:p>
            <a:endParaRPr kumimoji="1" lang="zh-TW" altLang="en-US" sz="3000" b="1" dirty="0"/>
          </a:p>
        </p:txBody>
      </p:sp>
    </p:spTree>
    <p:extLst>
      <p:ext uri="{BB962C8B-B14F-4D97-AF65-F5344CB8AC3E}">
        <p14:creationId xmlns:p14="http://schemas.microsoft.com/office/powerpoint/2010/main" val="417365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March 2015</a:t>
            </a:r>
            <a:endParaRPr lang="en-US" altLang="en-US"/>
          </a:p>
        </p:txBody>
      </p:sp>
      <p:sp>
        <p:nvSpPr>
          <p:cNvPr id="3" name="Footer Placeholder 2"/>
          <p:cNvSpPr>
            <a:spLocks noGrp="1"/>
          </p:cNvSpPr>
          <p:nvPr>
            <p:ph type="ftr" sz="quarter" idx="11"/>
          </p:nvPr>
        </p:nvSpPr>
        <p:spPr/>
        <p:txBody>
          <a:bodyPr/>
          <a:lstStyle/>
          <a:p>
            <a:r>
              <a:rPr lang="en-US" altLang="en-US" smtClean="0"/>
              <a:t>Hsin-Mu (Michael) Tsai , NTU</a:t>
            </a:r>
            <a:endParaRPr lang="en-US" altLang="en-US"/>
          </a:p>
        </p:txBody>
      </p:sp>
      <p:sp>
        <p:nvSpPr>
          <p:cNvPr id="4" name="Slide Number Placeholder 3"/>
          <p:cNvSpPr>
            <a:spLocks noGrp="1"/>
          </p:cNvSpPr>
          <p:nvPr>
            <p:ph type="sldNum" sz="quarter" idx="12"/>
          </p:nvPr>
        </p:nvSpPr>
        <p:spPr/>
        <p:txBody>
          <a:bodyPr/>
          <a:lstStyle/>
          <a:p>
            <a:r>
              <a:rPr lang="en-US" altLang="en-US" smtClean="0"/>
              <a:t>Slide </a:t>
            </a:r>
            <a:fld id="{CC0B8CFF-0EE1-4445-817F-F04798712C94}" type="slidenum">
              <a:rPr lang="en-US" altLang="en-US" smtClean="0"/>
              <a:pPr/>
              <a:t>9</a:t>
            </a:fld>
            <a:endParaRPr lang="en-US" altLang="en-US"/>
          </a:p>
        </p:txBody>
      </p:sp>
      <p:sp>
        <p:nvSpPr>
          <p:cNvPr id="5" name="TextBox 4"/>
          <p:cNvSpPr txBox="1"/>
          <p:nvPr/>
        </p:nvSpPr>
        <p:spPr>
          <a:xfrm>
            <a:off x="533400" y="533400"/>
            <a:ext cx="8174141" cy="5940088"/>
          </a:xfrm>
          <a:prstGeom prst="rect">
            <a:avLst/>
          </a:prstGeom>
          <a:noFill/>
        </p:spPr>
        <p:txBody>
          <a:bodyPr wrap="square" rtlCol="0">
            <a:spAutoFit/>
          </a:bodyPr>
          <a:lstStyle/>
          <a:p>
            <a:r>
              <a:rPr lang="en-US" sz="2000" dirty="0" smtClean="0"/>
              <a:t>Asking for in the standard …</a:t>
            </a:r>
          </a:p>
          <a:p>
            <a:endParaRPr lang="en-US" sz="2000" dirty="0"/>
          </a:p>
          <a:p>
            <a:pPr marL="285750" indent="-285750">
              <a:buFont typeface="Arial" panose="020B0604020202020204" pitchFamily="34" charset="0"/>
              <a:buChar char="•"/>
            </a:pPr>
            <a:r>
              <a:rPr lang="en-US" sz="2000" dirty="0" smtClean="0"/>
              <a:t>A PHY mode that supports rolling shutter camera communications in </a:t>
            </a:r>
            <a:r>
              <a:rPr lang="en-US" sz="2000" b="1" dirty="0" smtClean="0"/>
              <a:t>line-of-sight</a:t>
            </a:r>
            <a:r>
              <a:rPr lang="en-US" sz="2000" dirty="0" smtClean="0"/>
              <a:t> scenarios, </a:t>
            </a:r>
            <a:r>
              <a:rPr lang="en-US" altLang="zh-TW" sz="2000" dirty="0" smtClean="0"/>
              <a:t>having </a:t>
            </a:r>
            <a:r>
              <a:rPr lang="en-US" altLang="zh-TW" sz="2000" dirty="0"/>
              <a:t>the ability to decode even with</a:t>
            </a:r>
            <a:r>
              <a:rPr lang="en-US" altLang="zh-TW" sz="2000" b="1" dirty="0"/>
              <a:t> loss of a large portion of signal </a:t>
            </a:r>
            <a:r>
              <a:rPr lang="en-US" altLang="zh-TW" sz="2000" b="1" dirty="0" smtClean="0"/>
              <a:t>samples</a:t>
            </a:r>
            <a:r>
              <a:rPr lang="en-US" altLang="zh-TW" sz="2000" dirty="0" smtClean="0"/>
              <a:t>, due to (</a:t>
            </a:r>
            <a:r>
              <a:rPr lang="en-US" altLang="zh-TW" sz="2000" dirty="0"/>
              <a:t>1</a:t>
            </a:r>
            <a:r>
              <a:rPr lang="en-US" altLang="zh-TW" sz="2000" dirty="0" smtClean="0"/>
              <a:t>) long time gap between exposure periods of consecutive image frames (2) large TX-RX distance (</a:t>
            </a:r>
            <a:r>
              <a:rPr lang="en-US" altLang="zh-TW" sz="2000" dirty="0"/>
              <a:t>3</a:t>
            </a:r>
            <a:r>
              <a:rPr lang="en-US" altLang="zh-TW" sz="2000" dirty="0" smtClean="0"/>
              <a:t>) unsynchronized </a:t>
            </a:r>
            <a:r>
              <a:rPr lang="en-US" altLang="zh-TW" sz="2000" dirty="0"/>
              <a:t>TX (light) &amp; RX (camera) </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 PHY mode using RS-FSK that is compatible to a variety of cameras with different rolling shutter sampling rates (read-out time), resolution, and frame rates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 PHY mode using RS-FSK that retain the illumination functions of the light: (1) has the ability to support dimming (2) transmission is not observable by human eyes</a:t>
            </a: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 PHY mode using RS-FSK that can receive information coming from the same/nearby group of pixels while providing visual association with the received information and the identity of the object</a:t>
            </a:r>
          </a:p>
        </p:txBody>
      </p:sp>
    </p:spTree>
    <p:extLst>
      <p:ext uri="{BB962C8B-B14F-4D97-AF65-F5344CB8AC3E}">
        <p14:creationId xmlns:p14="http://schemas.microsoft.com/office/powerpoint/2010/main" val="215043153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52</TotalTime>
  <Words>647</Words>
  <Application>Microsoft Office PowerPoint</Application>
  <PresentationFormat>On-screen Show (4:3)</PresentationFormat>
  <Paragraphs>94</Paragraphs>
  <Slides>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Corbel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cp:keywords/>
  <dc:description>&lt;doc#&gt;</dc:description>
  <cp:lastModifiedBy>Roberts, Richard D</cp:lastModifiedBy>
  <cp:revision>15</cp:revision>
  <cp:lastPrinted>1998-02-10T13:28:06Z</cp:lastPrinted>
  <dcterms:created xsi:type="dcterms:W3CDTF">2015-03-05T02:33:14Z</dcterms:created>
  <dcterms:modified xsi:type="dcterms:W3CDTF">2015-03-09T16:16:00Z</dcterms:modified>
</cp:coreProperties>
</file>