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9" r:id="rId2"/>
    <p:sldId id="258" r:id="rId3"/>
    <p:sldId id="260" r:id="rId4"/>
    <p:sldId id="269" r:id="rId5"/>
    <p:sldId id="264" r:id="rId6"/>
    <p:sldId id="267" r:id="rId7"/>
    <p:sldId id="261" r:id="rId8"/>
    <p:sldId id="268" r:id="rId9"/>
    <p:sldId id="273" r:id="rId10"/>
    <p:sldId id="265" r:id="rId11"/>
    <p:sldId id="263" r:id="rId12"/>
    <p:sldId id="262" r:id="rId13"/>
    <p:sldId id="271" r:id="rId14"/>
    <p:sldId id="274" r:id="rId15"/>
  </p:sldIdLst>
  <p:sldSz cx="9144000" cy="6858000" type="screen4x3"/>
  <p:notesSz cx="6934200" cy="9280525"/>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74" d="100"/>
          <a:sy n="74"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GB"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GB"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GB"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GB" altLang="en-US"/>
              <a:t>Page </a:t>
            </a:r>
            <a:fld id="{423A460D-6294-4E7B-8776-9F559A2E0222}" type="slidenum">
              <a:rPr lang="en-GB" altLang="en-US"/>
              <a:pPr/>
              <a:t>‹#›</a:t>
            </a:fld>
            <a:endParaRPr lang="en-GB"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59539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GB"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GB"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GB"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GB" altLang="en-US"/>
              <a:t>Page </a:t>
            </a:r>
            <a:fld id="{016D9CE1-F14B-4AB6-81D8-5E6ABCA2BE0F}" type="slidenum">
              <a:rPr lang="en-GB" altLang="en-US"/>
              <a:pPr/>
              <a:t>‹#›</a:t>
            </a:fld>
            <a:endParaRPr lang="en-GB"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69706142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3</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97126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14</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7147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4</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928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5</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1869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6</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999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7</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1332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2DFA111F-964C-48BC-A621-F174FD7E4AC5}" type="slidenum">
              <a:rPr lang="en-GB" altLang="en-US"/>
              <a:pPr/>
              <a:t>8</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52772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11</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943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12</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3063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13</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0771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ED2AA6C0-872C-4F85-967C-3F4D5BCFF5BF}" type="datetime4">
              <a:rPr lang="en-GB" altLang="en-US" smtClean="0"/>
              <a:t>09 March 2015</a:t>
            </a:fld>
            <a:endParaRPr lang="en-GB" altLang="en-US" dirty="0"/>
          </a:p>
        </p:txBody>
      </p:sp>
      <p:sp>
        <p:nvSpPr>
          <p:cNvPr id="5" name="Footer Placeholder 4"/>
          <p:cNvSpPr>
            <a:spLocks noGrp="1"/>
          </p:cNvSpPr>
          <p:nvPr>
            <p:ph type="ftr" sz="quarter" idx="11"/>
          </p:nvPr>
        </p:nvSpPr>
        <p:spPr/>
        <p:txBody>
          <a:bodyPr/>
          <a:lstStyle>
            <a:lvl1pPr>
              <a:defRPr/>
            </a:lvl1pPr>
          </a:lstStyle>
          <a:p>
            <a:r>
              <a:rPr lang="en-GB" altLang="en-US" smtClean="0"/>
              <a:t>Nikola Serafimovski, pureLiFi</a:t>
            </a:r>
            <a:endParaRPr lang="en-GB" altLang="en-US"/>
          </a:p>
        </p:txBody>
      </p:sp>
      <p:sp>
        <p:nvSpPr>
          <p:cNvPr id="6" name="Slide Number Placeholder 5"/>
          <p:cNvSpPr>
            <a:spLocks noGrp="1"/>
          </p:cNvSpPr>
          <p:nvPr>
            <p:ph type="sldNum" sz="quarter" idx="12"/>
          </p:nvPr>
        </p:nvSpPr>
        <p:spPr/>
        <p:txBody>
          <a:bodyPr/>
          <a:lstStyle>
            <a:lvl1pPr>
              <a:defRPr/>
            </a:lvl1pPr>
          </a:lstStyle>
          <a:p>
            <a:r>
              <a:rPr lang="en-GB" altLang="en-US"/>
              <a:t>Slide </a:t>
            </a:r>
            <a:fld id="{1F6079E8-C4B1-45C3-A9AE-5BB9227577C9}" type="slidenum">
              <a:rPr lang="en-GB" altLang="en-US"/>
              <a:pPr/>
              <a:t>‹#›</a:t>
            </a:fld>
            <a:endParaRPr lang="en-GB" altLang="en-US"/>
          </a:p>
        </p:txBody>
      </p:sp>
    </p:spTree>
    <p:extLst>
      <p:ext uri="{BB962C8B-B14F-4D97-AF65-F5344CB8AC3E}">
        <p14:creationId xmlns:p14="http://schemas.microsoft.com/office/powerpoint/2010/main" val="24021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546707E-9E9A-4E45-B67C-E8A3ED6CFF34}" type="datetime4">
              <a:rPr lang="en-GB" altLang="en-US" smtClean="0"/>
              <a:t>09 March 2015</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smtClean="0"/>
              <a:t>Nikola Serafimovski, pureLiFi</a:t>
            </a:r>
            <a:endParaRPr lang="en-GB" altLang="en-US"/>
          </a:p>
        </p:txBody>
      </p:sp>
      <p:sp>
        <p:nvSpPr>
          <p:cNvPr id="6" name="Slide Number Placeholder 5"/>
          <p:cNvSpPr>
            <a:spLocks noGrp="1"/>
          </p:cNvSpPr>
          <p:nvPr>
            <p:ph type="sldNum" sz="quarter" idx="12"/>
          </p:nvPr>
        </p:nvSpPr>
        <p:spPr/>
        <p:txBody>
          <a:bodyPr/>
          <a:lstStyle>
            <a:lvl1pPr>
              <a:defRPr/>
            </a:lvl1pPr>
          </a:lstStyle>
          <a:p>
            <a:r>
              <a:rPr lang="en-GB" altLang="en-US"/>
              <a:t>Slide </a:t>
            </a:r>
            <a:fld id="{A66C71CC-F6D3-4C61-A66B-482212C79CC9}" type="slidenum">
              <a:rPr lang="en-GB" altLang="en-US"/>
              <a:pPr/>
              <a:t>‹#›</a:t>
            </a:fld>
            <a:endParaRPr lang="en-GB" altLang="en-US"/>
          </a:p>
        </p:txBody>
      </p:sp>
    </p:spTree>
    <p:extLst>
      <p:ext uri="{BB962C8B-B14F-4D97-AF65-F5344CB8AC3E}">
        <p14:creationId xmlns:p14="http://schemas.microsoft.com/office/powerpoint/2010/main" val="182086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6F1EF61-E90C-4E12-B7D9-E79ADF00FD08}" type="datetime4">
              <a:rPr lang="en-GB" altLang="en-US" smtClean="0"/>
              <a:t>09 March 2015</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smtClean="0"/>
              <a:t>Nikola Serafimovski, pureLiFi</a:t>
            </a:r>
            <a:endParaRPr lang="en-GB" altLang="en-US"/>
          </a:p>
        </p:txBody>
      </p:sp>
      <p:sp>
        <p:nvSpPr>
          <p:cNvPr id="6" name="Slide Number Placeholder 5"/>
          <p:cNvSpPr>
            <a:spLocks noGrp="1"/>
          </p:cNvSpPr>
          <p:nvPr>
            <p:ph type="sldNum" sz="quarter" idx="12"/>
          </p:nvPr>
        </p:nvSpPr>
        <p:spPr/>
        <p:txBody>
          <a:bodyPr/>
          <a:lstStyle>
            <a:lvl1pPr>
              <a:defRPr/>
            </a:lvl1pPr>
          </a:lstStyle>
          <a:p>
            <a:r>
              <a:rPr lang="en-GB" altLang="en-US"/>
              <a:t>Slide </a:t>
            </a:r>
            <a:fld id="{B0EF54E1-509F-46E7-8840-AD619788204C}" type="slidenum">
              <a:rPr lang="en-GB" altLang="en-US"/>
              <a:pPr/>
              <a:t>‹#›</a:t>
            </a:fld>
            <a:endParaRPr lang="en-GB" altLang="en-US"/>
          </a:p>
        </p:txBody>
      </p:sp>
    </p:spTree>
    <p:extLst>
      <p:ext uri="{BB962C8B-B14F-4D97-AF65-F5344CB8AC3E}">
        <p14:creationId xmlns:p14="http://schemas.microsoft.com/office/powerpoint/2010/main" val="142243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F92E112D-B683-409F-AC2C-21649CF92A2C}" type="datetime4">
              <a:rPr lang="en-GB" altLang="en-US" smtClean="0"/>
              <a:t>09 March 2015</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smtClean="0"/>
              <a:t>Nikola Serafimovski, pureLiFi</a:t>
            </a:r>
            <a:endParaRPr lang="en-GB" altLang="en-US"/>
          </a:p>
        </p:txBody>
      </p:sp>
      <p:sp>
        <p:nvSpPr>
          <p:cNvPr id="6" name="Slide Number Placeholder 5"/>
          <p:cNvSpPr>
            <a:spLocks noGrp="1"/>
          </p:cNvSpPr>
          <p:nvPr>
            <p:ph type="sldNum" sz="quarter" idx="12"/>
          </p:nvPr>
        </p:nvSpPr>
        <p:spPr/>
        <p:txBody>
          <a:bodyPr/>
          <a:lstStyle>
            <a:lvl1pPr>
              <a:defRPr/>
            </a:lvl1pPr>
          </a:lstStyle>
          <a:p>
            <a:r>
              <a:rPr lang="en-GB" altLang="en-US"/>
              <a:t>Slide </a:t>
            </a:r>
            <a:fld id="{0FACD7D9-81BC-40EE-8199-02566A3EEE53}" type="slidenum">
              <a:rPr lang="en-GB" altLang="en-US"/>
              <a:pPr/>
              <a:t>‹#›</a:t>
            </a:fld>
            <a:endParaRPr lang="en-GB" altLang="en-US"/>
          </a:p>
        </p:txBody>
      </p:sp>
    </p:spTree>
    <p:extLst>
      <p:ext uri="{BB962C8B-B14F-4D97-AF65-F5344CB8AC3E}">
        <p14:creationId xmlns:p14="http://schemas.microsoft.com/office/powerpoint/2010/main" val="21960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C96F5A9-5356-46F2-A70F-B6F5A1E8A1DE}" type="datetime4">
              <a:rPr lang="en-GB" altLang="en-US" smtClean="0"/>
              <a:t>09 March 2015</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smtClean="0"/>
              <a:t>Nikola Serafimovski, pureLiFi</a:t>
            </a:r>
            <a:endParaRPr lang="en-GB" altLang="en-US"/>
          </a:p>
        </p:txBody>
      </p:sp>
      <p:sp>
        <p:nvSpPr>
          <p:cNvPr id="6" name="Slide Number Placeholder 5"/>
          <p:cNvSpPr>
            <a:spLocks noGrp="1"/>
          </p:cNvSpPr>
          <p:nvPr>
            <p:ph type="sldNum" sz="quarter" idx="12"/>
          </p:nvPr>
        </p:nvSpPr>
        <p:spPr/>
        <p:txBody>
          <a:bodyPr/>
          <a:lstStyle>
            <a:lvl1pPr>
              <a:defRPr/>
            </a:lvl1pPr>
          </a:lstStyle>
          <a:p>
            <a:r>
              <a:rPr lang="en-GB" altLang="en-US"/>
              <a:t>Slide </a:t>
            </a:r>
            <a:fld id="{A208BA44-5F63-442A-8869-3A8F96E79C20}" type="slidenum">
              <a:rPr lang="en-GB" altLang="en-US"/>
              <a:pPr/>
              <a:t>‹#›</a:t>
            </a:fld>
            <a:endParaRPr lang="en-GB" altLang="en-US"/>
          </a:p>
        </p:txBody>
      </p:sp>
    </p:spTree>
    <p:extLst>
      <p:ext uri="{BB962C8B-B14F-4D97-AF65-F5344CB8AC3E}">
        <p14:creationId xmlns:p14="http://schemas.microsoft.com/office/powerpoint/2010/main" val="201710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EFB8DC43-93D9-4A80-86FF-94089B59E368}" type="datetime4">
              <a:rPr lang="en-GB" altLang="en-US" smtClean="0"/>
              <a:t>09 March 2015</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smtClean="0"/>
              <a:t>Nikola Serafimovski, pureLiFi</a:t>
            </a:r>
            <a:endParaRPr lang="en-GB" altLang="en-US"/>
          </a:p>
        </p:txBody>
      </p:sp>
      <p:sp>
        <p:nvSpPr>
          <p:cNvPr id="7" name="Slide Number Placeholder 6"/>
          <p:cNvSpPr>
            <a:spLocks noGrp="1"/>
          </p:cNvSpPr>
          <p:nvPr>
            <p:ph type="sldNum" sz="quarter" idx="12"/>
          </p:nvPr>
        </p:nvSpPr>
        <p:spPr/>
        <p:txBody>
          <a:bodyPr/>
          <a:lstStyle>
            <a:lvl1pPr>
              <a:defRPr/>
            </a:lvl1pPr>
          </a:lstStyle>
          <a:p>
            <a:r>
              <a:rPr lang="en-GB" altLang="en-US"/>
              <a:t>Slide </a:t>
            </a:r>
            <a:fld id="{B9E87F69-2422-4A6C-A995-61FB817B1A25}" type="slidenum">
              <a:rPr lang="en-GB" altLang="en-US"/>
              <a:pPr/>
              <a:t>‹#›</a:t>
            </a:fld>
            <a:endParaRPr lang="en-GB" altLang="en-US"/>
          </a:p>
        </p:txBody>
      </p:sp>
    </p:spTree>
    <p:extLst>
      <p:ext uri="{BB962C8B-B14F-4D97-AF65-F5344CB8AC3E}">
        <p14:creationId xmlns:p14="http://schemas.microsoft.com/office/powerpoint/2010/main" val="189898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C1D41540-22D7-4C79-ABA2-A7EF71F580CE}" type="datetime4">
              <a:rPr lang="en-GB" altLang="en-US" smtClean="0"/>
              <a:t>09 March 2015</a:t>
            </a:fld>
            <a:endParaRPr lang="en-GB" altLang="en-US"/>
          </a:p>
        </p:txBody>
      </p:sp>
      <p:sp>
        <p:nvSpPr>
          <p:cNvPr id="8" name="Footer Placeholder 7"/>
          <p:cNvSpPr>
            <a:spLocks noGrp="1"/>
          </p:cNvSpPr>
          <p:nvPr>
            <p:ph type="ftr" sz="quarter" idx="11"/>
          </p:nvPr>
        </p:nvSpPr>
        <p:spPr/>
        <p:txBody>
          <a:bodyPr/>
          <a:lstStyle>
            <a:lvl1pPr>
              <a:defRPr/>
            </a:lvl1pPr>
          </a:lstStyle>
          <a:p>
            <a:r>
              <a:rPr lang="en-GB" altLang="en-US" smtClean="0"/>
              <a:t>Nikola Serafimovski, pureLiFi</a:t>
            </a:r>
            <a:endParaRPr lang="en-GB" altLang="en-US"/>
          </a:p>
        </p:txBody>
      </p:sp>
      <p:sp>
        <p:nvSpPr>
          <p:cNvPr id="9" name="Slide Number Placeholder 8"/>
          <p:cNvSpPr>
            <a:spLocks noGrp="1"/>
          </p:cNvSpPr>
          <p:nvPr>
            <p:ph type="sldNum" sz="quarter" idx="12"/>
          </p:nvPr>
        </p:nvSpPr>
        <p:spPr/>
        <p:txBody>
          <a:bodyPr/>
          <a:lstStyle>
            <a:lvl1pPr>
              <a:defRPr/>
            </a:lvl1pPr>
          </a:lstStyle>
          <a:p>
            <a:r>
              <a:rPr lang="en-GB" altLang="en-US"/>
              <a:t>Slide </a:t>
            </a:r>
            <a:fld id="{EB0418E9-507B-42D3-B765-E995BAFEE628}" type="slidenum">
              <a:rPr lang="en-GB" altLang="en-US"/>
              <a:pPr/>
              <a:t>‹#›</a:t>
            </a:fld>
            <a:endParaRPr lang="en-GB" altLang="en-US"/>
          </a:p>
        </p:txBody>
      </p:sp>
    </p:spTree>
    <p:extLst>
      <p:ext uri="{BB962C8B-B14F-4D97-AF65-F5344CB8AC3E}">
        <p14:creationId xmlns:p14="http://schemas.microsoft.com/office/powerpoint/2010/main" val="147859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D800CBFD-93DC-40EA-9856-27B82B0699F6}" type="datetime4">
              <a:rPr lang="en-GB" altLang="en-US" smtClean="0"/>
              <a:t>09 March 2015</a:t>
            </a:fld>
            <a:endParaRPr lang="en-GB" altLang="en-US"/>
          </a:p>
        </p:txBody>
      </p:sp>
      <p:sp>
        <p:nvSpPr>
          <p:cNvPr id="4" name="Footer Placeholder 3"/>
          <p:cNvSpPr>
            <a:spLocks noGrp="1"/>
          </p:cNvSpPr>
          <p:nvPr>
            <p:ph type="ftr" sz="quarter" idx="11"/>
          </p:nvPr>
        </p:nvSpPr>
        <p:spPr/>
        <p:txBody>
          <a:bodyPr/>
          <a:lstStyle>
            <a:lvl1pPr>
              <a:defRPr/>
            </a:lvl1pPr>
          </a:lstStyle>
          <a:p>
            <a:r>
              <a:rPr lang="en-GB" altLang="en-US" smtClean="0"/>
              <a:t>Nikola Serafimovski, pureLiFi</a:t>
            </a:r>
            <a:endParaRPr lang="en-GB" altLang="en-US"/>
          </a:p>
        </p:txBody>
      </p:sp>
      <p:sp>
        <p:nvSpPr>
          <p:cNvPr id="5" name="Slide Number Placeholder 4"/>
          <p:cNvSpPr>
            <a:spLocks noGrp="1"/>
          </p:cNvSpPr>
          <p:nvPr>
            <p:ph type="sldNum" sz="quarter" idx="12"/>
          </p:nvPr>
        </p:nvSpPr>
        <p:spPr/>
        <p:txBody>
          <a:bodyPr/>
          <a:lstStyle>
            <a:lvl1pPr>
              <a:defRPr/>
            </a:lvl1pPr>
          </a:lstStyle>
          <a:p>
            <a:r>
              <a:rPr lang="en-GB" altLang="en-US"/>
              <a:t>Slide </a:t>
            </a:r>
            <a:fld id="{BEC4FD13-84EB-4AD6-A267-F6F12EA9B576}" type="slidenum">
              <a:rPr lang="en-GB" altLang="en-US"/>
              <a:pPr/>
              <a:t>‹#›</a:t>
            </a:fld>
            <a:endParaRPr lang="en-GB" altLang="en-US"/>
          </a:p>
        </p:txBody>
      </p:sp>
    </p:spTree>
    <p:extLst>
      <p:ext uri="{BB962C8B-B14F-4D97-AF65-F5344CB8AC3E}">
        <p14:creationId xmlns:p14="http://schemas.microsoft.com/office/powerpoint/2010/main" val="41688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2453C8F-297D-4C8B-B1FE-27761CCA8279}" type="datetime4">
              <a:rPr lang="en-GB" altLang="en-US" smtClean="0"/>
              <a:t>09 March 2015</a:t>
            </a:fld>
            <a:endParaRPr lang="en-GB" altLang="en-US" dirty="0"/>
          </a:p>
        </p:txBody>
      </p:sp>
      <p:sp>
        <p:nvSpPr>
          <p:cNvPr id="3" name="Footer Placeholder 2"/>
          <p:cNvSpPr>
            <a:spLocks noGrp="1"/>
          </p:cNvSpPr>
          <p:nvPr>
            <p:ph type="ftr" sz="quarter" idx="11"/>
          </p:nvPr>
        </p:nvSpPr>
        <p:spPr/>
        <p:txBody>
          <a:bodyPr/>
          <a:lstStyle>
            <a:lvl1pPr>
              <a:defRPr/>
            </a:lvl1pPr>
          </a:lstStyle>
          <a:p>
            <a:r>
              <a:rPr lang="en-GB" altLang="en-US" dirty="0" smtClean="0"/>
              <a:t>Nikola Serafimovski, </a:t>
            </a:r>
            <a:r>
              <a:rPr lang="en-GB" altLang="en-US" dirty="0" err="1" smtClean="0"/>
              <a:t>pureLiFi</a:t>
            </a:r>
            <a:endParaRPr lang="en-GB" altLang="en-US" dirty="0"/>
          </a:p>
        </p:txBody>
      </p:sp>
      <p:sp>
        <p:nvSpPr>
          <p:cNvPr id="4" name="Slide Number Placeholder 3"/>
          <p:cNvSpPr>
            <a:spLocks noGrp="1"/>
          </p:cNvSpPr>
          <p:nvPr>
            <p:ph type="sldNum" sz="quarter" idx="12"/>
          </p:nvPr>
        </p:nvSpPr>
        <p:spPr/>
        <p:txBody>
          <a:bodyPr/>
          <a:lstStyle>
            <a:lvl1pPr>
              <a:defRPr/>
            </a:lvl1pPr>
          </a:lstStyle>
          <a:p>
            <a:r>
              <a:rPr lang="en-GB" altLang="en-US"/>
              <a:t>Slide </a:t>
            </a:r>
            <a:fld id="{625A58DA-5EE3-4814-854C-6DED183C1699}" type="slidenum">
              <a:rPr lang="en-GB" altLang="en-US"/>
              <a:pPr/>
              <a:t>‹#›</a:t>
            </a:fld>
            <a:endParaRPr lang="en-GB" altLang="en-US"/>
          </a:p>
        </p:txBody>
      </p:sp>
    </p:spTree>
    <p:extLst>
      <p:ext uri="{BB962C8B-B14F-4D97-AF65-F5344CB8AC3E}">
        <p14:creationId xmlns:p14="http://schemas.microsoft.com/office/powerpoint/2010/main" val="191838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29E5A31-5106-4367-B407-0657413E3AFB}" type="datetime4">
              <a:rPr lang="en-GB" altLang="en-US" smtClean="0"/>
              <a:t>09 March 2015</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smtClean="0"/>
              <a:t>Nikola Serafimovski, pureLiFi</a:t>
            </a:r>
            <a:endParaRPr lang="en-GB" altLang="en-US"/>
          </a:p>
        </p:txBody>
      </p:sp>
      <p:sp>
        <p:nvSpPr>
          <p:cNvPr id="7" name="Slide Number Placeholder 6"/>
          <p:cNvSpPr>
            <a:spLocks noGrp="1"/>
          </p:cNvSpPr>
          <p:nvPr>
            <p:ph type="sldNum" sz="quarter" idx="12"/>
          </p:nvPr>
        </p:nvSpPr>
        <p:spPr/>
        <p:txBody>
          <a:bodyPr/>
          <a:lstStyle>
            <a:lvl1pPr>
              <a:defRPr/>
            </a:lvl1pPr>
          </a:lstStyle>
          <a:p>
            <a:r>
              <a:rPr lang="en-GB" altLang="en-US"/>
              <a:t>Slide </a:t>
            </a:r>
            <a:fld id="{1DD7DB2E-7529-46A7-91C8-67DBCCFFD887}" type="slidenum">
              <a:rPr lang="en-GB" altLang="en-US"/>
              <a:pPr/>
              <a:t>‹#›</a:t>
            </a:fld>
            <a:endParaRPr lang="en-GB" altLang="en-US"/>
          </a:p>
        </p:txBody>
      </p:sp>
    </p:spTree>
    <p:extLst>
      <p:ext uri="{BB962C8B-B14F-4D97-AF65-F5344CB8AC3E}">
        <p14:creationId xmlns:p14="http://schemas.microsoft.com/office/powerpoint/2010/main" val="248369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9799D09-8C02-4D8D-A453-4B205DC8757F}" type="datetime4">
              <a:rPr lang="en-GB" altLang="en-US" smtClean="0"/>
              <a:t>09 March 2015</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smtClean="0"/>
              <a:t>Nikola Serafimovski, pureLiFi</a:t>
            </a:r>
            <a:endParaRPr lang="en-GB" altLang="en-US"/>
          </a:p>
        </p:txBody>
      </p:sp>
      <p:sp>
        <p:nvSpPr>
          <p:cNvPr id="7" name="Slide Number Placeholder 6"/>
          <p:cNvSpPr>
            <a:spLocks noGrp="1"/>
          </p:cNvSpPr>
          <p:nvPr>
            <p:ph type="sldNum" sz="quarter" idx="12"/>
          </p:nvPr>
        </p:nvSpPr>
        <p:spPr/>
        <p:txBody>
          <a:bodyPr/>
          <a:lstStyle>
            <a:lvl1pPr>
              <a:defRPr/>
            </a:lvl1pPr>
          </a:lstStyle>
          <a:p>
            <a:r>
              <a:rPr lang="en-GB" altLang="en-US"/>
              <a:t>Slide </a:t>
            </a:r>
            <a:fld id="{B3A0C9E1-13D0-405B-BC13-E96DA2D1F724}" type="slidenum">
              <a:rPr lang="en-GB" altLang="en-US"/>
              <a:pPr/>
              <a:t>‹#›</a:t>
            </a:fld>
            <a:endParaRPr lang="en-GB" altLang="en-US"/>
          </a:p>
        </p:txBody>
      </p:sp>
    </p:spTree>
    <p:extLst>
      <p:ext uri="{BB962C8B-B14F-4D97-AF65-F5344CB8AC3E}">
        <p14:creationId xmlns:p14="http://schemas.microsoft.com/office/powerpoint/2010/main" val="215461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fld id="{D5371656-D04A-4343-92DF-5E14CB303FF6}" type="datetime4">
              <a:rPr lang="en-GB" altLang="en-US" smtClean="0"/>
              <a:t>09 March 2015</a:t>
            </a:fld>
            <a:endParaRPr lang="en-GB"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GB" altLang="en-US" smtClean="0"/>
              <a:t>Nikola Serafimovski, pureLiFi</a:t>
            </a:r>
            <a:endParaRPr lang="en-GB"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GB" altLang="en-US"/>
              <a:t>Slide </a:t>
            </a:r>
            <a:fld id="{8611ABF7-DF5B-4165-8BB8-5262479DC706}" type="slidenum">
              <a:rPr lang="en-GB" altLang="en-US"/>
              <a:pPr/>
              <a:t>‹#›</a:t>
            </a:fld>
            <a:endParaRPr lang="en-GB" altLang="en-US"/>
          </a:p>
        </p:txBody>
      </p:sp>
      <p:sp>
        <p:nvSpPr>
          <p:cNvPr id="1031" name="Rectangle 7"/>
          <p:cNvSpPr>
            <a:spLocks noChangeArrowheads="1"/>
          </p:cNvSpPr>
          <p:nvPr/>
        </p:nvSpPr>
        <p:spPr bwMode="auto">
          <a:xfrm>
            <a:off x="3491880" y="394156"/>
            <a:ext cx="49663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GB" altLang="en-US" sz="1400" b="1" dirty="0"/>
              <a:t>doc.: </a:t>
            </a:r>
            <a:r>
              <a:rPr lang="en-GB" sz="1400" b="1" dirty="0" smtClean="0"/>
              <a:t>15-15-0192-00-007a</a:t>
            </a:r>
            <a:endParaRPr lang="en-GB"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7D9C35C4-3539-462E-B0B3-983B9D82780C}" type="datetime4">
              <a:rPr lang="en-GB" altLang="en-US" smtClean="0"/>
              <a:t>09 March 2015</a:t>
            </a:fld>
            <a:endParaRPr lang="en-GB" altLang="en-US" dirty="0"/>
          </a:p>
        </p:txBody>
      </p:sp>
      <p:sp>
        <p:nvSpPr>
          <p:cNvPr id="5" name="Footer Placeholder 2"/>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3"/>
          <p:cNvSpPr>
            <a:spLocks noGrp="1"/>
          </p:cNvSpPr>
          <p:nvPr>
            <p:ph type="sldNum" sz="quarter" idx="12"/>
          </p:nvPr>
        </p:nvSpPr>
        <p:spPr/>
        <p:txBody>
          <a:bodyPr/>
          <a:lstStyle/>
          <a:p>
            <a:r>
              <a:rPr lang="en-GB" altLang="en-US"/>
              <a:t>Slide </a:t>
            </a:r>
            <a:fld id="{E723F3E9-F1A7-43F5-9906-549E046F45AD}" type="slidenum">
              <a:rPr lang="en-GB" altLang="en-US"/>
              <a:pPr/>
              <a:t>1</a:t>
            </a:fld>
            <a:endParaRPr lang="en-GB" altLang="en-US"/>
          </a:p>
        </p:txBody>
      </p:sp>
      <p:sp>
        <p:nvSpPr>
          <p:cNvPr id="27651" name="Rectangle 3"/>
          <p:cNvSpPr>
            <a:spLocks noChangeArrowheads="1"/>
          </p:cNvSpPr>
          <p:nvPr/>
        </p:nvSpPr>
        <p:spPr bwMode="auto">
          <a:xfrm>
            <a:off x="152400" y="609600"/>
            <a:ext cx="89916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GB" altLang="en-US" sz="1600" b="1" dirty="0">
              <a:solidFill>
                <a:schemeClr val="tx2"/>
              </a:solidFill>
            </a:endParaRPr>
          </a:p>
          <a:p>
            <a:endParaRPr lang="en-GB" altLang="en-US" sz="1600" dirty="0">
              <a:solidFill>
                <a:schemeClr val="tx2"/>
              </a:solidFill>
            </a:endParaRPr>
          </a:p>
          <a:p>
            <a:r>
              <a:rPr lang="en-GB" altLang="en-US" sz="1600" b="1" dirty="0" smtClean="0">
                <a:solidFill>
                  <a:schemeClr val="tx2"/>
                </a:solidFill>
              </a:rPr>
              <a:t>Submission Title:</a:t>
            </a:r>
            <a:r>
              <a:rPr lang="en-GB" altLang="en-US" sz="1600" dirty="0" smtClean="0">
                <a:solidFill>
                  <a:schemeClr val="tx2"/>
                </a:solidFill>
              </a:rPr>
              <a:t> Call For Applications Response	</a:t>
            </a:r>
          </a:p>
          <a:p>
            <a:r>
              <a:rPr lang="en-GB" altLang="en-US" sz="1600" b="1" dirty="0" smtClean="0">
                <a:solidFill>
                  <a:schemeClr val="tx2"/>
                </a:solidFill>
              </a:rPr>
              <a:t>Date Submitted: </a:t>
            </a:r>
            <a:r>
              <a:rPr lang="en-GB" altLang="en-US" sz="1600" dirty="0" smtClean="0">
                <a:solidFill>
                  <a:schemeClr val="tx2"/>
                </a:solidFill>
              </a:rPr>
              <a:t>March 2015</a:t>
            </a:r>
          </a:p>
          <a:p>
            <a:r>
              <a:rPr lang="en-GB" altLang="en-US" sz="1600" b="1" dirty="0" smtClean="0">
                <a:solidFill>
                  <a:schemeClr val="tx2"/>
                </a:solidFill>
              </a:rPr>
              <a:t>Source:</a:t>
            </a:r>
            <a:r>
              <a:rPr lang="en-GB" altLang="en-US" sz="1600" dirty="0" smtClean="0">
                <a:solidFill>
                  <a:schemeClr val="tx2"/>
                </a:solidFill>
              </a:rPr>
              <a:t> </a:t>
            </a:r>
            <a:r>
              <a:rPr lang="en-GB" altLang="en-US" sz="1600" dirty="0" err="1" smtClean="0">
                <a:solidFill>
                  <a:schemeClr val="tx2"/>
                </a:solidFill>
              </a:rPr>
              <a:t>Dr.</a:t>
            </a:r>
            <a:r>
              <a:rPr lang="en-GB" altLang="en-US" sz="1600" dirty="0" smtClean="0">
                <a:solidFill>
                  <a:schemeClr val="tx2"/>
                </a:solidFill>
              </a:rPr>
              <a:t> Nikola Serafimovski </a:t>
            </a:r>
            <a:r>
              <a:rPr lang="en-GB" altLang="en-US" sz="1600" b="1" dirty="0" smtClean="0">
                <a:solidFill>
                  <a:schemeClr val="tx2"/>
                </a:solidFill>
              </a:rPr>
              <a:t>Company:</a:t>
            </a:r>
            <a:r>
              <a:rPr lang="en-GB" altLang="en-US" sz="1600" dirty="0" smtClean="0">
                <a:solidFill>
                  <a:schemeClr val="tx2"/>
                </a:solidFill>
              </a:rPr>
              <a:t> </a:t>
            </a:r>
            <a:r>
              <a:rPr lang="en-GB" altLang="en-US" sz="1600" dirty="0" err="1" smtClean="0">
                <a:solidFill>
                  <a:schemeClr val="tx2"/>
                </a:solidFill>
              </a:rPr>
              <a:t>pureLiFi</a:t>
            </a:r>
            <a:r>
              <a:rPr lang="en-GB" altLang="en-US" sz="1600" dirty="0" smtClean="0">
                <a:solidFill>
                  <a:schemeClr val="tx2"/>
                </a:solidFill>
              </a:rPr>
              <a:t> Ltd.</a:t>
            </a:r>
          </a:p>
          <a:p>
            <a:r>
              <a:rPr lang="en-GB" altLang="en-US" sz="1600" b="1" dirty="0" smtClean="0">
                <a:solidFill>
                  <a:schemeClr val="tx2"/>
                </a:solidFill>
              </a:rPr>
              <a:t>Address:</a:t>
            </a:r>
            <a:r>
              <a:rPr lang="en-GB" altLang="en-US" sz="1600" dirty="0" smtClean="0">
                <a:solidFill>
                  <a:schemeClr val="tx2"/>
                </a:solidFill>
              </a:rPr>
              <a:t> </a:t>
            </a:r>
            <a:r>
              <a:rPr lang="en-GB" altLang="en-US" sz="1600" dirty="0" err="1" smtClean="0">
                <a:solidFill>
                  <a:schemeClr val="tx2"/>
                </a:solidFill>
              </a:rPr>
              <a:t>pureLiFi</a:t>
            </a:r>
            <a:r>
              <a:rPr lang="en-GB" altLang="en-US" sz="1600" dirty="0" smtClean="0">
                <a:solidFill>
                  <a:schemeClr val="tx2"/>
                </a:solidFill>
              </a:rPr>
              <a:t> Ltd. ETTC, Max Born Crescent, Edinburgh, EH9 3BF, UK</a:t>
            </a:r>
          </a:p>
          <a:p>
            <a:r>
              <a:rPr lang="en-GB" altLang="en-US" sz="1600" b="1" dirty="0" smtClean="0">
                <a:solidFill>
                  <a:schemeClr val="tx2"/>
                </a:solidFill>
              </a:rPr>
              <a:t>Voice: </a:t>
            </a:r>
            <a:r>
              <a:rPr lang="en-GB" altLang="en-US" sz="1600" dirty="0" smtClean="0">
                <a:solidFill>
                  <a:schemeClr val="tx2"/>
                </a:solidFill>
              </a:rPr>
              <a:t>+44-131-472-4704, </a:t>
            </a:r>
            <a:r>
              <a:rPr lang="en-GB" altLang="en-US" sz="1600" b="1" dirty="0" smtClean="0">
                <a:solidFill>
                  <a:schemeClr val="tx2"/>
                </a:solidFill>
              </a:rPr>
              <a:t>E-Mail:</a:t>
            </a:r>
            <a:r>
              <a:rPr lang="en-GB" altLang="en-US" sz="1600" dirty="0" smtClean="0">
                <a:solidFill>
                  <a:schemeClr val="tx2"/>
                </a:solidFill>
              </a:rPr>
              <a:t> nikola.serafimovski@purelifi.com	</a:t>
            </a:r>
          </a:p>
          <a:p>
            <a:pPr>
              <a:spcBef>
                <a:spcPts val="600"/>
              </a:spcBef>
              <a:spcAft>
                <a:spcPts val="600"/>
              </a:spcAft>
            </a:pPr>
            <a:r>
              <a:rPr lang="en-GB" altLang="en-US" sz="1600" b="1" dirty="0" smtClean="0">
                <a:solidFill>
                  <a:schemeClr val="tx2"/>
                </a:solidFill>
              </a:rPr>
              <a:t>Re:</a:t>
            </a:r>
            <a:endParaRPr lang="en-GB" altLang="en-US" sz="1600" dirty="0" smtClean="0">
              <a:solidFill>
                <a:schemeClr val="tx2"/>
              </a:solidFill>
            </a:endParaRPr>
          </a:p>
          <a:p>
            <a:r>
              <a:rPr lang="en-GB" altLang="en-US" dirty="0">
                <a:solidFill>
                  <a:schemeClr val="accent2"/>
                </a:solidFill>
              </a:rPr>
              <a:t>	</a:t>
            </a:r>
            <a:endParaRPr lang="en-GB" altLang="en-US" dirty="0">
              <a:solidFill>
                <a:schemeClr val="tx2"/>
              </a:solidFill>
            </a:endParaRPr>
          </a:p>
          <a:p>
            <a:pPr>
              <a:spcBef>
                <a:spcPts val="600"/>
              </a:spcBef>
              <a:spcAft>
                <a:spcPts val="600"/>
              </a:spcAft>
            </a:pPr>
            <a:r>
              <a:rPr lang="en-GB" altLang="en-US" sz="1600" b="1" dirty="0">
                <a:solidFill>
                  <a:schemeClr val="tx2"/>
                </a:solidFill>
              </a:rPr>
              <a:t>Abstract:</a:t>
            </a:r>
            <a:r>
              <a:rPr lang="en-GB" altLang="en-US" sz="1600" dirty="0">
                <a:solidFill>
                  <a:schemeClr val="tx2"/>
                </a:solidFill>
              </a:rPr>
              <a:t>	</a:t>
            </a:r>
            <a:r>
              <a:rPr lang="en-GB" altLang="en-US" sz="1600" dirty="0" smtClean="0">
                <a:solidFill>
                  <a:schemeClr val="tx2"/>
                </a:solidFill>
              </a:rPr>
              <a:t>“</a:t>
            </a:r>
            <a:r>
              <a:rPr lang="en-GB" altLang="en-US" sz="1600" b="1" dirty="0" err="1" smtClean="0">
                <a:solidFill>
                  <a:schemeClr val="tx2"/>
                </a:solidFill>
              </a:rPr>
              <a:t>LiFi</a:t>
            </a:r>
            <a:r>
              <a:rPr lang="en-GB" altLang="en-US" sz="1600" dirty="0" smtClean="0">
                <a:solidFill>
                  <a:schemeClr val="tx2"/>
                </a:solidFill>
              </a:rPr>
              <a:t>” is </a:t>
            </a:r>
            <a:r>
              <a:rPr lang="en-GB" sz="1600" dirty="0"/>
              <a:t>high-speed, bidirectional, networked and mobile wireless communications using </a:t>
            </a:r>
            <a:r>
              <a:rPr lang="en-GB" sz="1600" dirty="0" smtClean="0"/>
              <a:t>light. This document seeks to illustrate the intended use of </a:t>
            </a:r>
            <a:r>
              <a:rPr lang="en-GB" sz="1600" dirty="0" err="1" smtClean="0"/>
              <a:t>LiFi</a:t>
            </a:r>
            <a:r>
              <a:rPr lang="en-GB" sz="1600" dirty="0" smtClean="0"/>
              <a:t> in a commercial setting (use-cases) as well as some of the high level concepts that would be useful to be integrated and/or revised. </a:t>
            </a:r>
          </a:p>
          <a:p>
            <a:pPr>
              <a:spcBef>
                <a:spcPts val="600"/>
              </a:spcBef>
              <a:spcAft>
                <a:spcPts val="600"/>
              </a:spcAft>
            </a:pPr>
            <a:r>
              <a:rPr lang="en-GB" altLang="en-US" sz="1600" b="1" dirty="0" smtClean="0">
                <a:solidFill>
                  <a:schemeClr val="tx2"/>
                </a:solidFill>
              </a:rPr>
              <a:t>Purpose:</a:t>
            </a:r>
          </a:p>
          <a:p>
            <a:pPr>
              <a:spcBef>
                <a:spcPts val="600"/>
              </a:spcBef>
              <a:spcAft>
                <a:spcPts val="600"/>
              </a:spcAft>
            </a:pPr>
            <a:r>
              <a:rPr lang="en-GB" altLang="en-US" sz="1600" b="1" dirty="0" smtClean="0">
                <a:solidFill>
                  <a:schemeClr val="tx2"/>
                </a:solidFill>
              </a:rPr>
              <a:t>Notice</a:t>
            </a:r>
            <a:r>
              <a:rPr lang="en-GB" altLang="en-US" sz="1600" b="1" dirty="0">
                <a:solidFill>
                  <a:schemeClr val="tx2"/>
                </a:solidFill>
              </a:rPr>
              <a:t>:</a:t>
            </a:r>
            <a:r>
              <a:rPr lang="en-GB"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GB" altLang="en-US" sz="1600" b="1" dirty="0">
                <a:solidFill>
                  <a:schemeClr val="tx2"/>
                </a:solidFill>
              </a:rPr>
              <a:t>Release:</a:t>
            </a:r>
            <a:r>
              <a:rPr lang="en-GB"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956FA8-A257-443C-986E-522E3D147464}" type="datetime4">
              <a:rPr lang="en-GB" altLang="en-US" smtClean="0"/>
              <a:t>09 March 2015</a:t>
            </a:fld>
            <a:endParaRPr lang="en-GB" altLang="en-US"/>
          </a:p>
        </p:txBody>
      </p:sp>
      <p:sp>
        <p:nvSpPr>
          <p:cNvPr id="5" name="Footer Placeholder 4"/>
          <p:cNvSpPr>
            <a:spLocks noGrp="1"/>
          </p:cNvSpPr>
          <p:nvPr>
            <p:ph type="ftr" sz="quarter" idx="11"/>
          </p:nvPr>
        </p:nvSpPr>
        <p:spPr/>
        <p:txBody>
          <a:bodyPr/>
          <a:lstStyle/>
          <a:p>
            <a:r>
              <a:rPr lang="en-GB" altLang="en-US" smtClean="0"/>
              <a:t>Nikola Serafimovski, pureLiFi</a:t>
            </a:r>
            <a:endParaRPr lang="en-GB" altLang="en-US"/>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10</a:t>
            </a:fld>
            <a:endParaRPr lang="en-GB" altLang="en-US"/>
          </a:p>
        </p:txBody>
      </p:sp>
      <p:sp>
        <p:nvSpPr>
          <p:cNvPr id="7" name="Rectangle 2"/>
          <p:cNvSpPr>
            <a:spLocks noGrp="1" noChangeArrowheads="1"/>
          </p:cNvSpPr>
          <p:nvPr>
            <p:ph type="title"/>
          </p:nvPr>
        </p:nvSpPr>
        <p:spPr>
          <a:xfrm>
            <a:off x="685800" y="685800"/>
            <a:ext cx="7772400" cy="1066800"/>
          </a:xfrm>
          <a:ln/>
        </p:spPr>
        <p:txBody>
          <a:bodyPr/>
          <a:lstStyle/>
          <a:p>
            <a:r>
              <a:rPr lang="en-US" altLang="en-US" sz="3200" dirty="0" err="1" smtClean="0"/>
              <a:t>LiFi</a:t>
            </a:r>
            <a:r>
              <a:rPr lang="en-US" altLang="en-US" sz="3200" dirty="0" smtClean="0"/>
              <a:t>: High Level Concepts</a:t>
            </a:r>
            <a:endParaRPr lang="en-US" altLang="en-US" sz="3200" dirty="0"/>
          </a:p>
        </p:txBody>
      </p:sp>
      <p:sp>
        <p:nvSpPr>
          <p:cNvPr id="8" name="Rectangle 3"/>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smtClean="0">
                <a:latin typeface="+mj-lt"/>
              </a:rPr>
              <a:t>High  speed </a:t>
            </a:r>
          </a:p>
          <a:p>
            <a:pPr lvl="1"/>
            <a:r>
              <a:rPr lang="en-US" altLang="en-US" sz="2000" dirty="0">
                <a:latin typeface="+mj-lt"/>
              </a:rPr>
              <a:t>E</a:t>
            </a:r>
            <a:r>
              <a:rPr lang="en-US" altLang="en-US" sz="2000" dirty="0" smtClean="0">
                <a:latin typeface="+mj-lt"/>
              </a:rPr>
              <a:t>fficient use of optical bandwidth</a:t>
            </a:r>
          </a:p>
          <a:p>
            <a:r>
              <a:rPr lang="en-US" altLang="en-US" sz="2400" dirty="0" smtClean="0">
                <a:latin typeface="+mj-lt"/>
              </a:rPr>
              <a:t>Bidirectional </a:t>
            </a:r>
          </a:p>
          <a:p>
            <a:pPr lvl="1"/>
            <a:r>
              <a:rPr lang="en-US" altLang="en-US" sz="2000" dirty="0">
                <a:latin typeface="+mj-lt"/>
              </a:rPr>
              <a:t>S</a:t>
            </a:r>
            <a:r>
              <a:rPr lang="en-US" altLang="en-US" sz="2000" dirty="0" smtClean="0">
                <a:latin typeface="+mj-lt"/>
              </a:rPr>
              <a:t>upport full uplink and downlink communications without additional RF resources</a:t>
            </a:r>
          </a:p>
          <a:p>
            <a:r>
              <a:rPr lang="en-US" altLang="en-US" sz="2400" dirty="0" smtClean="0">
                <a:latin typeface="+mj-lt"/>
              </a:rPr>
              <a:t>Networked &amp; Mobile </a:t>
            </a:r>
          </a:p>
          <a:p>
            <a:pPr lvl="1"/>
            <a:r>
              <a:rPr lang="en-US" altLang="en-US" sz="2000" dirty="0">
                <a:latin typeface="+mj-lt"/>
              </a:rPr>
              <a:t>U</a:t>
            </a:r>
            <a:r>
              <a:rPr lang="en-US" altLang="en-US" sz="2000" dirty="0" smtClean="0">
                <a:latin typeface="+mj-lt"/>
              </a:rPr>
              <a:t>ser expectations of wireless technology</a:t>
            </a:r>
          </a:p>
          <a:p>
            <a:r>
              <a:rPr lang="en-US" altLang="en-US" sz="2400" dirty="0" smtClean="0">
                <a:latin typeface="+mj-lt"/>
              </a:rPr>
              <a:t>Secure &amp; Safe </a:t>
            </a:r>
          </a:p>
          <a:p>
            <a:pPr lvl="1"/>
            <a:r>
              <a:rPr lang="en-US" altLang="en-US" sz="2000" dirty="0">
                <a:latin typeface="+mj-lt"/>
              </a:rPr>
              <a:t>P</a:t>
            </a:r>
            <a:r>
              <a:rPr lang="en-US" altLang="en-US" sz="2000" dirty="0" smtClean="0">
                <a:latin typeface="+mj-lt"/>
              </a:rPr>
              <a:t>rivacy, cybersecurity and EMI concerns</a:t>
            </a:r>
          </a:p>
          <a:p>
            <a:pPr marL="0" indent="0">
              <a:buNone/>
            </a:pPr>
            <a:endParaRPr lang="en-US" altLang="en-US" sz="2000" dirty="0">
              <a:latin typeface="+mj-lt"/>
            </a:endParaRPr>
          </a:p>
        </p:txBody>
      </p:sp>
    </p:spTree>
    <p:extLst>
      <p:ext uri="{BB962C8B-B14F-4D97-AF65-F5344CB8AC3E}">
        <p14:creationId xmlns:p14="http://schemas.microsoft.com/office/powerpoint/2010/main" val="2836349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3A1036-6B9A-42C5-8C56-BC7467CF3228}" type="datetime4">
              <a:rPr lang="en-GB" altLang="en-US" smtClean="0"/>
              <a:t>09 March 2015</a:t>
            </a:fld>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11</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bidirectional and multiple access support</a:t>
            </a:r>
            <a:endParaRPr lang="en-US" altLang="en-US" sz="3200" dirty="0"/>
          </a:p>
        </p:txBody>
      </p:sp>
      <p:sp>
        <p:nvSpPr>
          <p:cNvPr id="7" name="Rectangle 6"/>
          <p:cNvSpPr/>
          <p:nvPr/>
        </p:nvSpPr>
        <p:spPr>
          <a:xfrm>
            <a:off x="328769" y="1710998"/>
            <a:ext cx="4162839" cy="3847207"/>
          </a:xfrm>
          <a:prstGeom prst="rect">
            <a:avLst/>
          </a:prstGeom>
        </p:spPr>
        <p:txBody>
          <a:bodyPr wrap="square">
            <a:spAutoFit/>
          </a:bodyPr>
          <a:lstStyle/>
          <a:p>
            <a:pPr marL="342900" indent="-342900">
              <a:buFont typeface="Arial" panose="020B0604020202020204" pitchFamily="34" charset="0"/>
              <a:buChar char="•"/>
            </a:pPr>
            <a:r>
              <a:rPr lang="en-US" altLang="en-US" sz="2400" b="1" dirty="0" smtClean="0"/>
              <a:t>Bidirectional</a:t>
            </a:r>
            <a:endParaRPr lang="en-US" altLang="en-US" sz="2400" b="1" dirty="0"/>
          </a:p>
          <a:p>
            <a:pPr marL="800100" lvl="1" indent="-342900">
              <a:buFont typeface="Times New Roman" panose="02020603050405020304" pitchFamily="18" charset="0"/>
              <a:buChar char="‒"/>
            </a:pPr>
            <a:r>
              <a:rPr lang="en-US" altLang="en-US" sz="2000" dirty="0" err="1" smtClean="0"/>
              <a:t>LiFi</a:t>
            </a:r>
            <a:r>
              <a:rPr lang="en-US" altLang="en-US" sz="2000" dirty="0" smtClean="0"/>
              <a:t> operates entirely in the light spectrum and can help alleviate the spectrum crunch</a:t>
            </a:r>
          </a:p>
          <a:p>
            <a:pPr marL="800100" lvl="1" indent="-342900">
              <a:buFont typeface="Times New Roman" panose="02020603050405020304" pitchFamily="18" charset="0"/>
              <a:buChar char="‒"/>
            </a:pPr>
            <a:r>
              <a:rPr lang="en-US" altLang="en-US" sz="2000" dirty="0" smtClean="0"/>
              <a:t>Users request access to the AP which may be connected to the network</a:t>
            </a:r>
          </a:p>
          <a:p>
            <a:pPr marL="800100" lvl="1" indent="-342900">
              <a:buFont typeface="Times New Roman" panose="02020603050405020304" pitchFamily="18" charset="0"/>
              <a:buChar char="‒"/>
            </a:pPr>
            <a:r>
              <a:rPr lang="en-US" altLang="en-US" sz="2000" dirty="0" smtClean="0"/>
              <a:t>Users may see multiple APs</a:t>
            </a:r>
          </a:p>
          <a:p>
            <a:pPr marL="800100" lvl="1" indent="-342900">
              <a:buFont typeface="Times New Roman" panose="02020603050405020304" pitchFamily="18" charset="0"/>
              <a:buChar char="‒"/>
            </a:pPr>
            <a:r>
              <a:rPr lang="en-US" altLang="en-US" sz="2000" dirty="0" smtClean="0"/>
              <a:t>APs may see multiple users</a:t>
            </a:r>
          </a:p>
          <a:p>
            <a:pPr marL="800100" lvl="1" indent="-342900">
              <a:buFont typeface="Times New Roman" panose="02020603050405020304" pitchFamily="18" charset="0"/>
              <a:buChar char="‒"/>
            </a:pPr>
            <a:r>
              <a:rPr lang="en-US" altLang="en-US" sz="2000" dirty="0" smtClean="0"/>
              <a:t>The inherent directionality of light beams is used to define strict coverage regions</a:t>
            </a:r>
            <a:endParaRPr lang="en-US" alt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469" y="1645890"/>
            <a:ext cx="5087979" cy="4663430"/>
          </a:xfrm>
          <a:prstGeom prst="rect">
            <a:avLst/>
          </a:prstGeom>
        </p:spPr>
      </p:pic>
    </p:spTree>
    <p:extLst>
      <p:ext uri="{BB962C8B-B14F-4D97-AF65-F5344CB8AC3E}">
        <p14:creationId xmlns:p14="http://schemas.microsoft.com/office/powerpoint/2010/main" val="10758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896192-21E5-49C7-828D-EC496AD53B12}" type="datetime4">
              <a:rPr lang="en-GB" altLang="en-US" smtClean="0"/>
              <a:t>09 March 2015</a:t>
            </a:fld>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12</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mobility and hand-over support</a:t>
            </a:r>
            <a:endParaRPr lang="en-US" altLang="en-US" sz="3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214" y="1628800"/>
            <a:ext cx="5094242" cy="4608512"/>
          </a:xfrm>
          <a:prstGeom prst="rect">
            <a:avLst/>
          </a:prstGeom>
        </p:spPr>
      </p:pic>
      <p:sp>
        <p:nvSpPr>
          <p:cNvPr id="9" name="Rectangle 8"/>
          <p:cNvSpPr/>
          <p:nvPr/>
        </p:nvSpPr>
        <p:spPr>
          <a:xfrm>
            <a:off x="251520" y="1844675"/>
            <a:ext cx="3442759" cy="3847207"/>
          </a:xfrm>
          <a:prstGeom prst="rect">
            <a:avLst/>
          </a:prstGeom>
        </p:spPr>
        <p:txBody>
          <a:bodyPr wrap="square">
            <a:spAutoFit/>
          </a:bodyPr>
          <a:lstStyle/>
          <a:p>
            <a:pPr marL="342900" indent="-342900">
              <a:buFont typeface="Arial" panose="020B0604020202020204" pitchFamily="34" charset="0"/>
              <a:buChar char="•"/>
            </a:pPr>
            <a:r>
              <a:rPr lang="en-US" altLang="en-US" sz="2400" b="1" dirty="0" smtClean="0"/>
              <a:t>Networked &amp; Mobile</a:t>
            </a:r>
            <a:endParaRPr lang="en-US" altLang="en-US" sz="2400" b="1" dirty="0"/>
          </a:p>
          <a:p>
            <a:pPr marL="800100" lvl="1" indent="-342900">
              <a:buFont typeface="Times New Roman" panose="02020603050405020304" pitchFamily="18" charset="0"/>
              <a:buChar char="‒"/>
            </a:pPr>
            <a:r>
              <a:rPr lang="en-US" altLang="en-US" sz="2000" dirty="0" smtClean="0"/>
              <a:t>Users can move from one light source to another and retain their session</a:t>
            </a:r>
          </a:p>
          <a:p>
            <a:pPr marL="800100" lvl="1" indent="-342900">
              <a:buFont typeface="Times New Roman" panose="02020603050405020304" pitchFamily="18" charset="0"/>
              <a:buChar char="‒"/>
            </a:pPr>
            <a:r>
              <a:rPr lang="en-US" altLang="en-US" sz="2000" dirty="0" smtClean="0"/>
              <a:t>Users do not need to be aligned with the light source and may connect to the strongest light source</a:t>
            </a:r>
          </a:p>
          <a:p>
            <a:pPr marL="800100" lvl="1" indent="-342900">
              <a:buFont typeface="Arial" panose="020B0604020202020204" pitchFamily="34" charset="0"/>
              <a:buChar char="•"/>
            </a:pPr>
            <a:endParaRPr lang="en-US" altLang="en-US" sz="2000" dirty="0" smtClean="0"/>
          </a:p>
          <a:p>
            <a:pPr lvl="1"/>
            <a:endParaRPr lang="en-US" altLang="en-US" sz="2000" dirty="0"/>
          </a:p>
        </p:txBody>
      </p:sp>
    </p:spTree>
    <p:extLst>
      <p:ext uri="{BB962C8B-B14F-4D97-AF65-F5344CB8AC3E}">
        <p14:creationId xmlns:p14="http://schemas.microsoft.com/office/powerpoint/2010/main" val="1450565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896192-21E5-49C7-828D-EC496AD53B12}" type="datetime4">
              <a:rPr lang="en-GB" altLang="en-US" smtClean="0"/>
              <a:t>09 March 2015</a:t>
            </a:fld>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13</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Interference Coordination</a:t>
            </a:r>
            <a:endParaRPr lang="en-US" altLang="en-US" sz="3200" dirty="0"/>
          </a:p>
        </p:txBody>
      </p:sp>
      <p:sp>
        <p:nvSpPr>
          <p:cNvPr id="9" name="Rectangle 8"/>
          <p:cNvSpPr/>
          <p:nvPr/>
        </p:nvSpPr>
        <p:spPr>
          <a:xfrm>
            <a:off x="251520" y="1844675"/>
            <a:ext cx="3442759" cy="2923877"/>
          </a:xfrm>
          <a:prstGeom prst="rect">
            <a:avLst/>
          </a:prstGeom>
        </p:spPr>
        <p:txBody>
          <a:bodyPr wrap="square">
            <a:spAutoFit/>
          </a:bodyPr>
          <a:lstStyle/>
          <a:p>
            <a:pPr marL="342900" indent="-342900">
              <a:buFont typeface="Arial" panose="020B0604020202020204" pitchFamily="34" charset="0"/>
              <a:buChar char="•"/>
            </a:pPr>
            <a:r>
              <a:rPr lang="en-US" altLang="en-US" sz="2400" b="1" dirty="0" smtClean="0"/>
              <a:t>Overlapping cells</a:t>
            </a:r>
          </a:p>
          <a:p>
            <a:pPr marL="800100" lvl="1" indent="-342900">
              <a:buFont typeface="Times New Roman" panose="02020603050405020304" pitchFamily="18" charset="0"/>
              <a:buChar char="‒"/>
            </a:pPr>
            <a:r>
              <a:rPr lang="en-US" altLang="en-US" sz="2000" dirty="0" smtClean="0"/>
              <a:t>Mixed lighting solutions from direct and indirect light</a:t>
            </a:r>
          </a:p>
          <a:p>
            <a:pPr marL="800100" lvl="1" indent="-342900">
              <a:buFont typeface="Times New Roman" panose="02020603050405020304" pitchFamily="18" charset="0"/>
              <a:buChar char="‒"/>
            </a:pPr>
            <a:r>
              <a:rPr lang="en-US" altLang="en-US" sz="2000" dirty="0" smtClean="0"/>
              <a:t>Seamless roaming and resource management</a:t>
            </a:r>
          </a:p>
          <a:p>
            <a:pPr marL="800100" lvl="1" indent="-342900">
              <a:buFont typeface="Times New Roman" panose="02020603050405020304" pitchFamily="18" charset="0"/>
              <a:buChar char="‒"/>
            </a:pPr>
            <a:r>
              <a:rPr lang="en-US" altLang="en-US" sz="2000" dirty="0" smtClean="0"/>
              <a:t>Load balancing and network optimization</a:t>
            </a:r>
          </a:p>
          <a:p>
            <a:pPr lvl="1"/>
            <a:endParaRPr lang="en-US" altLang="en-US" sz="2000" dirty="0"/>
          </a:p>
        </p:txBody>
      </p:sp>
      <p:pic>
        <p:nvPicPr>
          <p:cNvPr id="3074" name="Picture 2" descr="http://www.ciiwa.com/images/elegant-meeting-room-design-with-gorgeous-light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91" t="4897" r="3564" b="4752"/>
          <a:stretch/>
        </p:blipFill>
        <p:spPr bwMode="auto">
          <a:xfrm>
            <a:off x="4002088" y="2132856"/>
            <a:ext cx="4608512" cy="352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940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896192-21E5-49C7-828D-EC496AD53B12}" type="datetime4">
              <a:rPr lang="en-GB" altLang="en-US" smtClean="0"/>
              <a:t>09 March 2015</a:t>
            </a:fld>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14</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Interference Coordination</a:t>
            </a:r>
            <a:endParaRPr lang="en-US" altLang="en-US" sz="3200" dirty="0"/>
          </a:p>
        </p:txBody>
      </p:sp>
      <p:sp>
        <p:nvSpPr>
          <p:cNvPr id="9" name="Rectangle 8"/>
          <p:cNvSpPr/>
          <p:nvPr/>
        </p:nvSpPr>
        <p:spPr>
          <a:xfrm>
            <a:off x="251521" y="1844675"/>
            <a:ext cx="3136798" cy="3539430"/>
          </a:xfrm>
          <a:prstGeom prst="rect">
            <a:avLst/>
          </a:prstGeom>
        </p:spPr>
        <p:txBody>
          <a:bodyPr wrap="square">
            <a:spAutoFit/>
          </a:bodyPr>
          <a:lstStyle/>
          <a:p>
            <a:pPr marL="342900" indent="-342900">
              <a:buFont typeface="Arial" panose="020B0604020202020204" pitchFamily="34" charset="0"/>
              <a:buChar char="•"/>
            </a:pPr>
            <a:r>
              <a:rPr lang="en-US" altLang="en-US" sz="2400" b="1" dirty="0" smtClean="0"/>
              <a:t>Indirect Lighting</a:t>
            </a:r>
          </a:p>
          <a:p>
            <a:pPr marL="800100" lvl="1" indent="-342900">
              <a:buFont typeface="Times New Roman" panose="02020603050405020304" pitchFamily="18" charset="0"/>
              <a:buChar char="‒"/>
            </a:pPr>
            <a:r>
              <a:rPr lang="en-US" altLang="en-US" sz="2000" dirty="0"/>
              <a:t>The signal may be detected from reflections as well as direct line of sight</a:t>
            </a:r>
          </a:p>
          <a:p>
            <a:pPr marL="800100" lvl="1" indent="-342900">
              <a:buFont typeface="Times New Roman" panose="02020603050405020304" pitchFamily="18" charset="0"/>
              <a:buChar char="‒"/>
            </a:pPr>
            <a:r>
              <a:rPr lang="en-US" altLang="en-US" sz="2000" dirty="0" smtClean="0"/>
              <a:t>Multipath should be considered and resource planning may be required</a:t>
            </a:r>
            <a:endParaRPr lang="en-US" altLang="en-US" sz="2400" b="1" dirty="0"/>
          </a:p>
          <a:p>
            <a:pPr marL="800100" lvl="1" indent="-342900">
              <a:buFont typeface="Arial" panose="020B0604020202020204" pitchFamily="34" charset="0"/>
              <a:buChar char="•"/>
            </a:pPr>
            <a:endParaRPr lang="en-US" altLang="en-US" sz="2000" dirty="0" smtClean="0"/>
          </a:p>
          <a:p>
            <a:pPr lvl="1"/>
            <a:endParaRPr lang="en-US" altLang="en-US" sz="2000" dirty="0"/>
          </a:p>
        </p:txBody>
      </p:sp>
      <p:pic>
        <p:nvPicPr>
          <p:cNvPr id="8" name="Picture 4" descr="Beautiful Free Living Room Designn With Set Leather Sofa Using Dark Glass Table Complete Round Ceiling And Tv In Whhite Wall Also Beige Ceramic Flooring That Have Carpet Decorations Ideas of  Free Room Design Inspirations For Home from Interior Id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318" y="2080816"/>
            <a:ext cx="5069882" cy="320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351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1712E6-D9DD-4BD9-B412-2B5A57AC071C}" type="datetime4">
              <a:rPr lang="en-GB" altLang="en-US" smtClean="0"/>
              <a:t>09 March 2015</a:t>
            </a:fld>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298518A8-5BE6-4415-976F-37594B8BE7D1}" type="slidenum">
              <a:rPr lang="en-GB" altLang="en-US"/>
              <a:pPr/>
              <a:t>2</a:t>
            </a:fld>
            <a:endParaRPr lang="en-GB" altLang="en-US"/>
          </a:p>
        </p:txBody>
      </p:sp>
      <p:sp>
        <p:nvSpPr>
          <p:cNvPr id="26626" name="Rectangle 2"/>
          <p:cNvSpPr>
            <a:spLocks noGrp="1" noChangeArrowheads="1"/>
          </p:cNvSpPr>
          <p:nvPr>
            <p:ph type="ctrTitle"/>
          </p:nvPr>
        </p:nvSpPr>
        <p:spPr>
          <a:xfrm>
            <a:off x="685800" y="2286000"/>
            <a:ext cx="7772400" cy="1143000"/>
          </a:xfrm>
        </p:spPr>
        <p:txBody>
          <a:bodyPr anchor="ctr"/>
          <a:lstStyle/>
          <a:p>
            <a:r>
              <a:rPr lang="en-US" altLang="en-US" sz="3600" dirty="0" smtClean="0"/>
              <a:t>Call For Applications: </a:t>
            </a:r>
            <a:br>
              <a:rPr lang="en-US" altLang="en-US" sz="3600" dirty="0" smtClean="0"/>
            </a:br>
            <a:r>
              <a:rPr lang="en-US" altLang="en-US" sz="3600" dirty="0" err="1" smtClean="0"/>
              <a:t>pureLiFi</a:t>
            </a:r>
            <a:r>
              <a:rPr lang="en-US" altLang="en-US" sz="3600" dirty="0" smtClean="0"/>
              <a:t> Response</a:t>
            </a:r>
            <a:endParaRPr lang="en-US" alt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9270E2-0C98-4E8C-8C1B-17D374F8BF44}" type="datetime4">
              <a:rPr lang="en-GB" altLang="en-US" smtClean="0"/>
              <a:t>09 March 2015</a:t>
            </a:fld>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3</a:t>
            </a:fld>
            <a:endParaRPr lang="en-GB" altLang="en-US"/>
          </a:p>
        </p:txBody>
      </p:sp>
      <p:sp>
        <p:nvSpPr>
          <p:cNvPr id="4098" name="Rectangle 2"/>
          <p:cNvSpPr>
            <a:spLocks noGrp="1" noChangeArrowheads="1"/>
          </p:cNvSpPr>
          <p:nvPr>
            <p:ph type="title"/>
          </p:nvPr>
        </p:nvSpPr>
        <p:spPr>
          <a:ln/>
        </p:spPr>
        <p:txBody>
          <a:bodyPr/>
          <a:lstStyle/>
          <a:p>
            <a:r>
              <a:rPr lang="en-US" altLang="en-US" sz="3200" dirty="0" smtClean="0"/>
              <a:t>“</a:t>
            </a:r>
            <a:r>
              <a:rPr lang="en-US" altLang="en-US" sz="3200" dirty="0" err="1" smtClean="0"/>
              <a:t>LiFi</a:t>
            </a:r>
            <a:r>
              <a:rPr lang="en-US" altLang="en-US" sz="3200" dirty="0" smtClean="0"/>
              <a:t>”</a:t>
            </a:r>
            <a:endParaRPr lang="en-US" altLang="en-US" sz="3200" dirty="0"/>
          </a:p>
        </p:txBody>
      </p:sp>
      <p:sp>
        <p:nvSpPr>
          <p:cNvPr id="4099" name="Rectangle 3"/>
          <p:cNvSpPr>
            <a:spLocks noGrp="1" noChangeArrowheads="1"/>
          </p:cNvSpPr>
          <p:nvPr>
            <p:ph type="body" idx="1"/>
          </p:nvPr>
        </p:nvSpPr>
        <p:spPr>
          <a:xfrm>
            <a:off x="723900" y="2482552"/>
            <a:ext cx="7772400" cy="4114800"/>
          </a:xfrm>
          <a:ln/>
        </p:spPr>
        <p:txBody>
          <a:bodyPr/>
          <a:lstStyle/>
          <a:p>
            <a:r>
              <a:rPr lang="en-US" altLang="en-US" sz="2400" b="1" dirty="0" smtClean="0">
                <a:latin typeface="+mj-lt"/>
              </a:rPr>
              <a:t>High speed</a:t>
            </a:r>
          </a:p>
          <a:p>
            <a:pPr lvl="1"/>
            <a:r>
              <a:rPr lang="en-US" altLang="en-US" sz="2000" dirty="0" smtClean="0">
                <a:latin typeface="+mj-lt"/>
              </a:rPr>
              <a:t>Data rates of at least 10 Mbps per access point</a:t>
            </a:r>
            <a:endParaRPr lang="en-US" altLang="en-US" sz="2000" dirty="0">
              <a:latin typeface="+mj-lt"/>
            </a:endParaRPr>
          </a:p>
          <a:p>
            <a:r>
              <a:rPr lang="en-US" altLang="en-US" sz="2400" b="1" dirty="0" smtClean="0">
                <a:latin typeface="+mj-lt"/>
              </a:rPr>
              <a:t>Bidirectional </a:t>
            </a:r>
          </a:p>
          <a:p>
            <a:pPr lvl="1"/>
            <a:r>
              <a:rPr lang="en-US" altLang="en-US" sz="2000" dirty="0" smtClean="0">
                <a:latin typeface="+mj-lt"/>
              </a:rPr>
              <a:t>Light spectrum (190 nm – 10,000 nm wavelength) used for </a:t>
            </a:r>
            <a:br>
              <a:rPr lang="en-US" altLang="en-US" sz="2000" dirty="0" smtClean="0">
                <a:latin typeface="+mj-lt"/>
              </a:rPr>
            </a:br>
            <a:r>
              <a:rPr lang="en-US" altLang="en-US" sz="2000" dirty="0" smtClean="0">
                <a:latin typeface="+mj-lt"/>
              </a:rPr>
              <a:t>uplink and downlink</a:t>
            </a:r>
            <a:endParaRPr lang="en-US" altLang="en-US" sz="2000" dirty="0">
              <a:latin typeface="+mj-lt"/>
            </a:endParaRPr>
          </a:p>
          <a:p>
            <a:r>
              <a:rPr lang="en-US" altLang="en-US" sz="2400" b="1" dirty="0" smtClean="0">
                <a:latin typeface="+mj-lt"/>
              </a:rPr>
              <a:t>Networked</a:t>
            </a:r>
          </a:p>
          <a:p>
            <a:pPr lvl="1"/>
            <a:r>
              <a:rPr lang="en-US" altLang="en-US" sz="2000" dirty="0" smtClean="0">
                <a:latin typeface="+mj-lt"/>
              </a:rPr>
              <a:t>Facilitate network connectivity and management</a:t>
            </a:r>
            <a:endParaRPr lang="en-US" altLang="en-US" sz="2000" dirty="0">
              <a:latin typeface="+mj-lt"/>
            </a:endParaRPr>
          </a:p>
          <a:p>
            <a:r>
              <a:rPr lang="en-US" altLang="en-US" sz="2400" b="1" dirty="0" smtClean="0">
                <a:latin typeface="+mj-lt"/>
              </a:rPr>
              <a:t>Mobile</a:t>
            </a:r>
          </a:p>
          <a:p>
            <a:pPr lvl="1"/>
            <a:r>
              <a:rPr lang="en-US" altLang="en-US" sz="2000" dirty="0" smtClean="0">
                <a:latin typeface="+mj-lt"/>
              </a:rPr>
              <a:t>Support roaming users and multiple users per access point (hand-over and multiple access)</a:t>
            </a:r>
            <a:endParaRPr lang="en-US" altLang="en-US" sz="2000" dirty="0">
              <a:latin typeface="+mj-lt"/>
            </a:endParaRPr>
          </a:p>
        </p:txBody>
      </p:sp>
      <p:sp>
        <p:nvSpPr>
          <p:cNvPr id="7" name="Rectangle 2"/>
          <p:cNvSpPr txBox="1">
            <a:spLocks noChangeArrowheads="1"/>
          </p:cNvSpPr>
          <p:nvPr/>
        </p:nvSpPr>
        <p:spPr bwMode="auto">
          <a:xfrm>
            <a:off x="741970" y="1484784"/>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GB" sz="2400" dirty="0" smtClean="0"/>
              <a:t>high-speed, bidirectional, networked and mobile wireless communications using light.</a:t>
            </a:r>
            <a:endParaRPr lang="en-US" altLang="en-US" sz="2400" dirty="0"/>
          </a:p>
        </p:txBody>
      </p:sp>
    </p:spTree>
    <p:extLst>
      <p:ext uri="{BB962C8B-B14F-4D97-AF65-F5344CB8AC3E}">
        <p14:creationId xmlns:p14="http://schemas.microsoft.com/office/powerpoint/2010/main" val="295235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2896F6F-74B1-4B01-8865-CEA08E445EAE}" type="datetime4">
              <a:rPr lang="en-GB" altLang="en-US" smtClean="0"/>
              <a:t>09 March 2015</a:t>
            </a:fld>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4</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use-cases</a:t>
            </a:r>
            <a:endParaRPr lang="en-US" altLang="en-US" sz="3200" dirty="0"/>
          </a:p>
        </p:txBody>
      </p:sp>
      <p:pic>
        <p:nvPicPr>
          <p:cNvPr id="1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8599" y="1737164"/>
            <a:ext cx="1818652" cy="152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http://chabadnj.org/UserFiles/aIMG_4705.JPG"/>
          <p:cNvPicPr>
            <a:picLocks noChangeAspect="1" noChangeArrowheads="1"/>
          </p:cNvPicPr>
          <p:nvPr/>
        </p:nvPicPr>
        <p:blipFill>
          <a:blip r:embed="rId4" cstate="print"/>
          <a:srcRect/>
          <a:stretch>
            <a:fillRect/>
          </a:stretch>
        </p:blipFill>
        <p:spPr bwMode="auto">
          <a:xfrm>
            <a:off x="6681843" y="2374327"/>
            <a:ext cx="1776357" cy="1319124"/>
          </a:xfrm>
          <a:prstGeom prst="rect">
            <a:avLst/>
          </a:prstGeom>
          <a:noFill/>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4001092"/>
            <a:ext cx="1900082" cy="123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8054" y="4616374"/>
            <a:ext cx="1808362" cy="135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8"/>
          <p:cNvSpPr>
            <a:spLocks noGrp="1"/>
          </p:cNvSpPr>
          <p:nvPr>
            <p:ph idx="1"/>
          </p:nvPr>
        </p:nvSpPr>
        <p:spPr>
          <a:xfrm>
            <a:off x="685800" y="1981200"/>
            <a:ext cx="7772400" cy="4114800"/>
          </a:xfrm>
        </p:spPr>
        <p:txBody>
          <a:bodyPr/>
          <a:lstStyle/>
          <a:p>
            <a:r>
              <a:rPr lang="en-GB" sz="2400" dirty="0" smtClean="0"/>
              <a:t>Security Conference rooms</a:t>
            </a:r>
          </a:p>
          <a:p>
            <a:endParaRPr lang="en-GB" sz="2400" dirty="0" smtClean="0"/>
          </a:p>
          <a:p>
            <a:r>
              <a:rPr lang="en-GB" sz="2400" dirty="0" smtClean="0"/>
              <a:t>Hangers and storage </a:t>
            </a:r>
            <a:r>
              <a:rPr lang="en-GB" sz="2400" dirty="0" err="1" smtClean="0"/>
              <a:t>depos</a:t>
            </a:r>
            <a:endParaRPr lang="en-GB" sz="2400" dirty="0" smtClean="0"/>
          </a:p>
          <a:p>
            <a:endParaRPr lang="en-GB" sz="2400" dirty="0"/>
          </a:p>
          <a:p>
            <a:r>
              <a:rPr lang="en-GB" sz="2400" dirty="0" smtClean="0"/>
              <a:t>Airplanes and Airports</a:t>
            </a:r>
          </a:p>
          <a:p>
            <a:endParaRPr lang="en-GB" sz="2400" dirty="0"/>
          </a:p>
          <a:p>
            <a:r>
              <a:rPr lang="en-GB" sz="2400" dirty="0" smtClean="0"/>
              <a:t>EMI sensitive environments</a:t>
            </a:r>
          </a:p>
          <a:p>
            <a:pPr lvl="1"/>
            <a:r>
              <a:rPr lang="en-GB" sz="2000" dirty="0" smtClean="0"/>
              <a:t>Hospitals, Petrochemical plants,</a:t>
            </a:r>
            <a:br>
              <a:rPr lang="en-GB" sz="2000" dirty="0" smtClean="0"/>
            </a:br>
            <a:r>
              <a:rPr lang="en-GB" sz="2000" dirty="0" smtClean="0"/>
              <a:t>Nuclear facilities, etc.</a:t>
            </a:r>
          </a:p>
          <a:p>
            <a:endParaRPr lang="en-GB" sz="2400" dirty="0"/>
          </a:p>
        </p:txBody>
      </p:sp>
    </p:spTree>
    <p:extLst>
      <p:ext uri="{BB962C8B-B14F-4D97-AF65-F5344CB8AC3E}">
        <p14:creationId xmlns:p14="http://schemas.microsoft.com/office/powerpoint/2010/main" val="2691551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8"/>
          <p:cNvSpPr>
            <a:spLocks noGrp="1"/>
          </p:cNvSpPr>
          <p:nvPr>
            <p:ph idx="1"/>
          </p:nvPr>
        </p:nvSpPr>
        <p:spPr>
          <a:xfrm>
            <a:off x="685800" y="1981200"/>
            <a:ext cx="3972769" cy="4114800"/>
          </a:xfrm>
        </p:spPr>
        <p:txBody>
          <a:bodyPr/>
          <a:lstStyle/>
          <a:p>
            <a:r>
              <a:rPr lang="en-GB" sz="2400" dirty="0" smtClean="0"/>
              <a:t>Spectrum relief </a:t>
            </a:r>
          </a:p>
          <a:p>
            <a:pPr lvl="1"/>
            <a:r>
              <a:rPr lang="en-GB" sz="2000" dirty="0" smtClean="0"/>
              <a:t>Every-day mobile communications</a:t>
            </a:r>
          </a:p>
          <a:p>
            <a:pPr lvl="1"/>
            <a:endParaRPr lang="en-GB" sz="2400" dirty="0" smtClean="0"/>
          </a:p>
          <a:p>
            <a:r>
              <a:rPr lang="en-GB" sz="2400" dirty="0" smtClean="0"/>
              <a:t>Open plan offices</a:t>
            </a:r>
          </a:p>
          <a:p>
            <a:endParaRPr lang="en-GB" sz="2400" dirty="0"/>
          </a:p>
          <a:p>
            <a:r>
              <a:rPr lang="en-GB" sz="2400" dirty="0" smtClean="0"/>
              <a:t>Hotels</a:t>
            </a:r>
          </a:p>
          <a:p>
            <a:endParaRPr lang="en-GB" sz="2400" dirty="0"/>
          </a:p>
          <a:p>
            <a:r>
              <a:rPr lang="en-GB" sz="2400" dirty="0" smtClean="0"/>
              <a:t>Research Institutions</a:t>
            </a:r>
            <a:endParaRPr lang="en-GB" sz="2000" dirty="0" smtClean="0"/>
          </a:p>
          <a:p>
            <a:endParaRPr lang="en-GB" sz="2400" dirty="0"/>
          </a:p>
        </p:txBody>
      </p:sp>
      <p:sp>
        <p:nvSpPr>
          <p:cNvPr id="4" name="Date Placeholder 3"/>
          <p:cNvSpPr>
            <a:spLocks noGrp="1"/>
          </p:cNvSpPr>
          <p:nvPr>
            <p:ph type="dt" sz="half" idx="10"/>
          </p:nvPr>
        </p:nvSpPr>
        <p:spPr/>
        <p:txBody>
          <a:bodyPr/>
          <a:lstStyle/>
          <a:p>
            <a:fld id="{40FC1614-A307-4AF1-A41F-BC6C51197339}" type="datetime4">
              <a:rPr lang="en-GB" altLang="en-US" smtClean="0"/>
              <a:t>09 March 2015</a:t>
            </a:fld>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5</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use-cases</a:t>
            </a:r>
            <a:endParaRPr lang="en-US" altLang="en-US" sz="3200" dirty="0"/>
          </a:p>
        </p:txBody>
      </p:sp>
      <p:pic>
        <p:nvPicPr>
          <p:cNvPr id="17" name="Picture 2" descr="http://www.enluxled.com/images/Applications/DL2-42W%20Gallaria%20Mall%20Cambridge%20MA.JPG"/>
          <p:cNvPicPr>
            <a:picLocks noChangeAspect="1" noChangeArrowheads="1"/>
          </p:cNvPicPr>
          <p:nvPr/>
        </p:nvPicPr>
        <p:blipFill>
          <a:blip r:embed="rId3" cstate="print"/>
          <a:srcRect/>
          <a:stretch>
            <a:fillRect/>
          </a:stretch>
        </p:blipFill>
        <p:spPr bwMode="auto">
          <a:xfrm>
            <a:off x="6588224" y="4394934"/>
            <a:ext cx="1944216" cy="1573906"/>
          </a:xfrm>
          <a:prstGeom prst="rect">
            <a:avLst/>
          </a:prstGeom>
          <a:noFill/>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8569" y="4038600"/>
            <a:ext cx="2049967" cy="153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https://www.smithsinterconnect.com/SmithsInterconnect/media/Markets/Wireless-Communication.jpg?width=556&amp;height=238&amp;ext=.jpg"/>
          <p:cNvPicPr>
            <a:picLocks noChangeAspect="1" noChangeArrowheads="1"/>
          </p:cNvPicPr>
          <p:nvPr/>
        </p:nvPicPr>
        <p:blipFill>
          <a:blip r:embed="rId5"/>
          <a:srcRect/>
          <a:stretch>
            <a:fillRect/>
          </a:stretch>
        </p:blipFill>
        <p:spPr bwMode="auto">
          <a:xfrm>
            <a:off x="4746226" y="1751976"/>
            <a:ext cx="3786214" cy="1620718"/>
          </a:xfrm>
          <a:prstGeom prst="rect">
            <a:avLst/>
          </a:prstGeom>
          <a:noFill/>
        </p:spPr>
      </p:pic>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176" y="2648309"/>
            <a:ext cx="2657271" cy="1079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059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0B0D77-3E70-4B54-9150-8886E00425E9}" type="datetime4">
              <a:rPr lang="en-GB" altLang="en-US" smtClean="0"/>
              <a:t>09 March 2015</a:t>
            </a:fld>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6</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use-cases</a:t>
            </a:r>
            <a:endParaRPr lang="en-US" alt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75" y="1752600"/>
            <a:ext cx="4092620" cy="280344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7980" y="3429000"/>
            <a:ext cx="4092620" cy="2879992"/>
          </a:xfrm>
          <a:prstGeom prst="rect">
            <a:avLst/>
          </a:prstGeom>
        </p:spPr>
      </p:pic>
      <p:sp>
        <p:nvSpPr>
          <p:cNvPr id="7" name="TextBox 6"/>
          <p:cNvSpPr txBox="1"/>
          <p:nvPr/>
        </p:nvSpPr>
        <p:spPr>
          <a:xfrm>
            <a:off x="1678445" y="4638163"/>
            <a:ext cx="1775679" cy="461665"/>
          </a:xfrm>
          <a:prstGeom prst="rect">
            <a:avLst/>
          </a:prstGeom>
          <a:noFill/>
        </p:spPr>
        <p:txBody>
          <a:bodyPr wrap="none" rtlCol="0">
            <a:spAutoFit/>
          </a:bodyPr>
          <a:lstStyle/>
          <a:p>
            <a:r>
              <a:rPr lang="en-GB" sz="2400" dirty="0" smtClean="0"/>
              <a:t>Smart Office</a:t>
            </a:r>
            <a:endParaRPr lang="en-GB" sz="2400" dirty="0"/>
          </a:p>
        </p:txBody>
      </p:sp>
      <p:sp>
        <p:nvSpPr>
          <p:cNvPr id="25" name="TextBox 24"/>
          <p:cNvSpPr txBox="1"/>
          <p:nvPr/>
        </p:nvSpPr>
        <p:spPr>
          <a:xfrm>
            <a:off x="6160660" y="2884124"/>
            <a:ext cx="1747594" cy="461665"/>
          </a:xfrm>
          <a:prstGeom prst="rect">
            <a:avLst/>
          </a:prstGeom>
          <a:noFill/>
        </p:spPr>
        <p:txBody>
          <a:bodyPr wrap="none" rtlCol="0">
            <a:spAutoFit/>
          </a:bodyPr>
          <a:lstStyle/>
          <a:p>
            <a:pPr algn="ctr"/>
            <a:r>
              <a:rPr lang="en-GB" sz="2400" dirty="0" smtClean="0"/>
              <a:t>Smart Home</a:t>
            </a:r>
            <a:endParaRPr lang="en-GB" sz="2400" dirty="0"/>
          </a:p>
        </p:txBody>
      </p:sp>
    </p:spTree>
    <p:extLst>
      <p:ext uri="{BB962C8B-B14F-4D97-AF65-F5344CB8AC3E}">
        <p14:creationId xmlns:p14="http://schemas.microsoft.com/office/powerpoint/2010/main" val="3553031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8706E8-E90D-464A-A4D4-454B2D420EAC}" type="datetime4">
              <a:rPr lang="en-GB" altLang="en-US" smtClean="0"/>
              <a:t>09 March 2015</a:t>
            </a:fld>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7</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Complementary to existing RF</a:t>
            </a:r>
            <a:endParaRPr lang="en-US" altLang="en-US" sz="3200" dirty="0"/>
          </a:p>
        </p:txBody>
      </p:sp>
      <p:pic>
        <p:nvPicPr>
          <p:cNvPr id="9" name="Picture 8"/>
          <p:cNvPicPr>
            <a:picLocks noChangeAspect="1"/>
          </p:cNvPicPr>
          <p:nvPr/>
        </p:nvPicPr>
        <p:blipFill>
          <a:blip r:embed="rId3"/>
          <a:stretch>
            <a:fillRect/>
          </a:stretch>
        </p:blipFill>
        <p:spPr>
          <a:xfrm>
            <a:off x="685800" y="1988840"/>
            <a:ext cx="7924800" cy="4233834"/>
          </a:xfrm>
          <a:prstGeom prst="rect">
            <a:avLst/>
          </a:prstGeom>
        </p:spPr>
      </p:pic>
    </p:spTree>
    <p:extLst>
      <p:ext uri="{BB962C8B-B14F-4D97-AF65-F5344CB8AC3E}">
        <p14:creationId xmlns:p14="http://schemas.microsoft.com/office/powerpoint/2010/main" val="128483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fld id="{7BE4FC14-601A-4CCA-B85F-02F8C5FB1F5C}" type="datetime4">
              <a:rPr lang="en-GB" altLang="en-US" smtClean="0"/>
              <a:t>09 March 2015</a:t>
            </a:fld>
            <a:endParaRPr lang="en-GB" altLang="en-US" dirty="0" smtClean="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B860BFD3-225A-448B-9C55-86185F6D6A86}" type="slidenum">
              <a:rPr lang="en-GB" altLang="en-US"/>
              <a:pPr/>
              <a:t>8</a:t>
            </a:fld>
            <a:endParaRPr lang="en-GB" altLang="en-US"/>
          </a:p>
        </p:txBody>
      </p:sp>
      <p:sp>
        <p:nvSpPr>
          <p:cNvPr id="4098" name="Rectangle 2"/>
          <p:cNvSpPr>
            <a:spLocks noGrp="1" noChangeArrowheads="1"/>
          </p:cNvSpPr>
          <p:nvPr>
            <p:ph type="title"/>
          </p:nvPr>
        </p:nvSpPr>
        <p:spPr>
          <a:ln/>
        </p:spPr>
        <p:txBody>
          <a:bodyPr/>
          <a:lstStyle/>
          <a:p>
            <a:r>
              <a:rPr lang="en-US" altLang="en-US" sz="3200" dirty="0" smtClean="0"/>
              <a:t>Proof of Concept</a:t>
            </a:r>
            <a:endParaRPr lang="en-US" altLang="en-US" sz="3200" dirty="0"/>
          </a:p>
        </p:txBody>
      </p:sp>
      <p:sp>
        <p:nvSpPr>
          <p:cNvPr id="4099" name="Rectangle 3"/>
          <p:cNvSpPr>
            <a:spLocks noGrp="1" noChangeArrowheads="1"/>
          </p:cNvSpPr>
          <p:nvPr>
            <p:ph type="body" idx="1"/>
          </p:nvPr>
        </p:nvSpPr>
        <p:spPr>
          <a:ln/>
        </p:spPr>
        <p:txBody>
          <a:bodyPr/>
          <a:lstStyle/>
          <a:p>
            <a:r>
              <a:rPr lang="en-US" altLang="en-US" sz="2800" dirty="0" err="1" smtClean="0"/>
              <a:t>pureLiFi</a:t>
            </a:r>
            <a:r>
              <a:rPr lang="en-US" altLang="en-US" sz="2800" dirty="0" smtClean="0"/>
              <a:t> Li-1st </a:t>
            </a:r>
            <a:br>
              <a:rPr lang="en-US" altLang="en-US" sz="2800" dirty="0" smtClean="0"/>
            </a:br>
            <a:r>
              <a:rPr lang="en-US" altLang="en-US" sz="2800" dirty="0" smtClean="0"/>
              <a:t>(http://vimeo.com/90128750)</a:t>
            </a:r>
          </a:p>
          <a:p>
            <a:pPr lvl="1"/>
            <a:r>
              <a:rPr lang="en-US" altLang="en-US" sz="2400" dirty="0" smtClean="0"/>
              <a:t>point-to-point, high speed, bidirectional, off-the-shelf lights</a:t>
            </a:r>
          </a:p>
          <a:p>
            <a:endParaRPr lang="en-US" altLang="en-US" sz="2800" dirty="0" smtClean="0"/>
          </a:p>
          <a:p>
            <a:r>
              <a:rPr lang="en-US" altLang="en-US" sz="2800" dirty="0" err="1" smtClean="0"/>
              <a:t>pureLiFi</a:t>
            </a:r>
            <a:r>
              <a:rPr lang="en-US" altLang="en-US" sz="2800" dirty="0" smtClean="0"/>
              <a:t> Li-Flame </a:t>
            </a:r>
            <a:br>
              <a:rPr lang="en-US" altLang="en-US" sz="2800" dirty="0" smtClean="0"/>
            </a:br>
            <a:r>
              <a:rPr lang="en-US" altLang="en-US" sz="2800" dirty="0" smtClean="0"/>
              <a:t>(http://youtu.be/TIAS8BxGe_8) </a:t>
            </a:r>
          </a:p>
          <a:p>
            <a:pPr lvl="1"/>
            <a:r>
              <a:rPr lang="en-US" altLang="en-US" sz="2400" dirty="0" smtClean="0"/>
              <a:t>high speed, bidirectional, networked and mobile wireless communications using light</a:t>
            </a:r>
          </a:p>
        </p:txBody>
      </p:sp>
    </p:spTree>
    <p:extLst>
      <p:ext uri="{BB962C8B-B14F-4D97-AF65-F5344CB8AC3E}">
        <p14:creationId xmlns:p14="http://schemas.microsoft.com/office/powerpoint/2010/main" val="45898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1712E6-D9DD-4BD9-B412-2B5A57AC071C}" type="datetime4">
              <a:rPr lang="en-GB" altLang="en-US" smtClean="0"/>
              <a:t>09 March 2015</a:t>
            </a:fld>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298518A8-5BE6-4415-976F-37594B8BE7D1}" type="slidenum">
              <a:rPr lang="en-GB" altLang="en-US"/>
              <a:pPr/>
              <a:t>9</a:t>
            </a:fld>
            <a:endParaRPr lang="en-GB" altLang="en-US"/>
          </a:p>
        </p:txBody>
      </p:sp>
      <p:sp>
        <p:nvSpPr>
          <p:cNvPr id="26626" name="Rectangle 2"/>
          <p:cNvSpPr>
            <a:spLocks noGrp="1" noChangeArrowheads="1"/>
          </p:cNvSpPr>
          <p:nvPr>
            <p:ph type="ctrTitle"/>
          </p:nvPr>
        </p:nvSpPr>
        <p:spPr>
          <a:xfrm>
            <a:off x="685800" y="2286000"/>
            <a:ext cx="7772400" cy="1143000"/>
          </a:xfrm>
        </p:spPr>
        <p:txBody>
          <a:bodyPr anchor="ctr"/>
          <a:lstStyle/>
          <a:p>
            <a:r>
              <a:rPr lang="en-US" altLang="en-US" sz="3600" dirty="0" smtClean="0"/>
              <a:t>Standard Requirements</a:t>
            </a:r>
            <a:endParaRPr lang="en-US" altLang="en-US" sz="3600" dirty="0"/>
          </a:p>
        </p:txBody>
      </p:sp>
    </p:spTree>
    <p:extLst>
      <p:ext uri="{BB962C8B-B14F-4D97-AF65-F5344CB8AC3E}">
        <p14:creationId xmlns:p14="http://schemas.microsoft.com/office/powerpoint/2010/main" val="130622384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7769</TotalTime>
  <Words>601</Words>
  <Application>Microsoft Office PowerPoint</Application>
  <PresentationFormat>On-screen Show (4:3)</PresentationFormat>
  <Paragraphs>164</Paragraphs>
  <Slides>14</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Office Theme</vt:lpstr>
      <vt:lpstr>PowerPoint Presentation</vt:lpstr>
      <vt:lpstr>Call For Applications:  pureLiFi Response</vt:lpstr>
      <vt:lpstr>“LiFi”</vt:lpstr>
      <vt:lpstr>LiFi: use-cases</vt:lpstr>
      <vt:lpstr>LiFi: use-cases</vt:lpstr>
      <vt:lpstr>LiFi: use-cases</vt:lpstr>
      <vt:lpstr>LiFi: Complementary to existing RF</vt:lpstr>
      <vt:lpstr>Proof of Concept</vt:lpstr>
      <vt:lpstr>Standard Requirements</vt:lpstr>
      <vt:lpstr>LiFi: High Level Concepts</vt:lpstr>
      <vt:lpstr>LiFi: bidirectional and multiple access support</vt:lpstr>
      <vt:lpstr>LiFi: mobility and hand-over support</vt:lpstr>
      <vt:lpstr>LiFi: Interference Coordination</vt:lpstr>
      <vt:lpstr>LiFi: Interference Coordination</vt:lpstr>
    </vt:vector>
  </TitlesOfParts>
  <Company>GTE Laboratories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Nikola Serafimovski</dc:creator>
  <cp:keywords/>
  <dc:description>&lt;doc#&gt;</dc:description>
  <cp:lastModifiedBy>Nikola Serafimovski</cp:lastModifiedBy>
  <cp:revision>45</cp:revision>
  <cp:lastPrinted>1998-02-10T13:28:06Z</cp:lastPrinted>
  <dcterms:created xsi:type="dcterms:W3CDTF">2015-01-23T11:14:43Z</dcterms:created>
  <dcterms:modified xsi:type="dcterms:W3CDTF">2015-03-09T10:08:13Z</dcterms:modified>
</cp:coreProperties>
</file>