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97"/>
  </p:notesMasterIdLst>
  <p:handoutMasterIdLst>
    <p:handoutMasterId r:id="rId98"/>
  </p:handoutMasterIdLst>
  <p:sldIdLst>
    <p:sldId id="259" r:id="rId2"/>
    <p:sldId id="258" r:id="rId3"/>
    <p:sldId id="260" r:id="rId4"/>
    <p:sldId id="262" r:id="rId5"/>
    <p:sldId id="261" r:id="rId6"/>
    <p:sldId id="264" r:id="rId7"/>
    <p:sldId id="323" r:id="rId8"/>
    <p:sldId id="263" r:id="rId9"/>
    <p:sldId id="265" r:id="rId10"/>
    <p:sldId id="266" r:id="rId11"/>
    <p:sldId id="267" r:id="rId12"/>
    <p:sldId id="268" r:id="rId13"/>
    <p:sldId id="269" r:id="rId14"/>
    <p:sldId id="270" r:id="rId15"/>
    <p:sldId id="271" r:id="rId16"/>
    <p:sldId id="272" r:id="rId17"/>
    <p:sldId id="324" r:id="rId18"/>
    <p:sldId id="273" r:id="rId19"/>
    <p:sldId id="349" r:id="rId20"/>
    <p:sldId id="350" r:id="rId21"/>
    <p:sldId id="351" r:id="rId22"/>
    <p:sldId id="352" r:id="rId23"/>
    <p:sldId id="353" r:id="rId24"/>
    <p:sldId id="325" r:id="rId25"/>
    <p:sldId id="274" r:id="rId26"/>
    <p:sldId id="326" r:id="rId27"/>
    <p:sldId id="275" r:id="rId28"/>
    <p:sldId id="327" r:id="rId29"/>
    <p:sldId id="337" r:id="rId30"/>
    <p:sldId id="338" r:id="rId31"/>
    <p:sldId id="339" r:id="rId32"/>
    <p:sldId id="276" r:id="rId33"/>
    <p:sldId id="336" r:id="rId34"/>
    <p:sldId id="335" r:id="rId35"/>
    <p:sldId id="328" r:id="rId36"/>
    <p:sldId id="277" r:id="rId37"/>
    <p:sldId id="363" r:id="rId38"/>
    <p:sldId id="362" r:id="rId39"/>
    <p:sldId id="361" r:id="rId40"/>
    <p:sldId id="360" r:id="rId41"/>
    <p:sldId id="359" r:id="rId42"/>
    <p:sldId id="278" r:id="rId43"/>
    <p:sldId id="329" r:id="rId44"/>
    <p:sldId id="280" r:id="rId45"/>
    <p:sldId id="373" r:id="rId46"/>
    <p:sldId id="376" r:id="rId47"/>
    <p:sldId id="377" r:id="rId48"/>
    <p:sldId id="374" r:id="rId49"/>
    <p:sldId id="375" r:id="rId50"/>
    <p:sldId id="330" r:id="rId51"/>
    <p:sldId id="370" r:id="rId52"/>
    <p:sldId id="371" r:id="rId53"/>
    <p:sldId id="369" r:id="rId54"/>
    <p:sldId id="281" r:id="rId55"/>
    <p:sldId id="372" r:id="rId56"/>
    <p:sldId id="331" r:id="rId57"/>
    <p:sldId id="365" r:id="rId58"/>
    <p:sldId id="366" r:id="rId59"/>
    <p:sldId id="282" r:id="rId60"/>
    <p:sldId id="364" r:id="rId61"/>
    <p:sldId id="367" r:id="rId62"/>
    <p:sldId id="368" r:id="rId63"/>
    <p:sldId id="332" r:id="rId64"/>
    <p:sldId id="283" r:id="rId65"/>
    <p:sldId id="354" r:id="rId66"/>
    <p:sldId id="355" r:id="rId67"/>
    <p:sldId id="356" r:id="rId68"/>
    <p:sldId id="357" r:id="rId69"/>
    <p:sldId id="358" r:id="rId70"/>
    <p:sldId id="345" r:id="rId71"/>
    <p:sldId id="346" r:id="rId72"/>
    <p:sldId id="347" r:id="rId73"/>
    <p:sldId id="348" r:id="rId74"/>
    <p:sldId id="343" r:id="rId75"/>
    <p:sldId id="344" r:id="rId76"/>
    <p:sldId id="342" r:id="rId77"/>
    <p:sldId id="334" r:id="rId78"/>
    <p:sldId id="333" r:id="rId79"/>
    <p:sldId id="284" r:id="rId80"/>
    <p:sldId id="321" r:id="rId81"/>
    <p:sldId id="322" r:id="rId82"/>
    <p:sldId id="406" r:id="rId83"/>
    <p:sldId id="392" r:id="rId84"/>
    <p:sldId id="394" r:id="rId85"/>
    <p:sldId id="395" r:id="rId86"/>
    <p:sldId id="396" r:id="rId87"/>
    <p:sldId id="397" r:id="rId88"/>
    <p:sldId id="398" r:id="rId89"/>
    <p:sldId id="399" r:id="rId90"/>
    <p:sldId id="400" r:id="rId91"/>
    <p:sldId id="401" r:id="rId92"/>
    <p:sldId id="402" r:id="rId93"/>
    <p:sldId id="403" r:id="rId94"/>
    <p:sldId id="404" r:id="rId95"/>
    <p:sldId id="405" r:id="rId96"/>
  </p:sldIdLst>
  <p:sldSz cx="9144000" cy="6858000" type="screen4x3"/>
  <p:notesSz cx="6934200" cy="9280525"/>
  <p:defaultTextStyle>
    <a:defPPr>
      <a:defRPr lang="en-US"/>
    </a:defPPr>
    <a:lvl1pPr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Times New Roman" panose="02020603050405020304" pitchFamily="18" charset="0"/>
        <a:ea typeface="+mn-ea"/>
        <a:cs typeface="+mn-cs"/>
      </a:defRPr>
    </a:lvl6pPr>
    <a:lvl7pPr marL="2743200" algn="l" defTabSz="914400" rtl="0" eaLnBrk="1" latinLnBrk="0" hangingPunct="1">
      <a:defRPr sz="1200" kern="1200">
        <a:solidFill>
          <a:schemeClr val="tx1"/>
        </a:solidFill>
        <a:latin typeface="Times New Roman" panose="02020603050405020304" pitchFamily="18" charset="0"/>
        <a:ea typeface="+mn-ea"/>
        <a:cs typeface="+mn-cs"/>
      </a:defRPr>
    </a:lvl7pPr>
    <a:lvl8pPr marL="3200400" algn="l" defTabSz="914400" rtl="0" eaLnBrk="1" latinLnBrk="0" hangingPunct="1">
      <a:defRPr sz="1200" kern="1200">
        <a:solidFill>
          <a:schemeClr val="tx1"/>
        </a:solidFill>
        <a:latin typeface="Times New Roman" panose="02020603050405020304" pitchFamily="18" charset="0"/>
        <a:ea typeface="+mn-ea"/>
        <a:cs typeface="+mn-cs"/>
      </a:defRPr>
    </a:lvl8pPr>
    <a:lvl9pPr marL="3657600" algn="l" defTabSz="914400" rtl="0" eaLnBrk="1" latinLnBrk="0" hangingPunct="1">
      <a:defRPr sz="12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93" autoAdjust="0"/>
    <p:restoredTop sz="95501" autoAdjust="0"/>
  </p:normalViewPr>
  <p:slideViewPr>
    <p:cSldViewPr>
      <p:cViewPr varScale="1">
        <p:scale>
          <a:sx n="105" d="100"/>
          <a:sy n="105" d="100"/>
        </p:scale>
        <p:origin x="162" y="108"/>
      </p:cViewPr>
      <p:guideLst>
        <p:guide orient="horz" pos="2160"/>
        <p:guide pos="2880"/>
      </p:guideLst>
    </p:cSldViewPr>
  </p:slideViewPr>
  <p:notesTextViewPr>
    <p:cViewPr>
      <p:scale>
        <a:sx n="1" d="1"/>
        <a:sy n="1" d="1"/>
      </p:scale>
      <p:origin x="0" y="0"/>
    </p:cViewPr>
  </p:notesTextViewPr>
  <p:notesViewPr>
    <p:cSldViewPr>
      <p:cViewPr varScale="1">
        <p:scale>
          <a:sx n="66" d="100"/>
          <a:sy n="66" d="100"/>
        </p:scale>
        <p:origin x="323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wmf"/><Relationship Id="rId1" Type="http://schemas.openxmlformats.org/officeDocument/2006/relationships/image" Target="../media/image103.wmf"/><Relationship Id="rId5" Type="http://schemas.openxmlformats.org/officeDocument/2006/relationships/image" Target="../media/image107.wmf"/><Relationship Id="rId4" Type="http://schemas.openxmlformats.org/officeDocument/2006/relationships/image" Target="../media/image10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3544888" y="177800"/>
            <a:ext cx="2693987"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r" defTabSz="933450">
              <a:defRPr sz="1400" b="1"/>
            </a:lvl1pPr>
          </a:lstStyle>
          <a:p>
            <a:r>
              <a:rPr lang="en-US" altLang="en-US"/>
              <a:t>doc.: IEEE 802.15-&lt;doc#&gt;</a:t>
            </a:r>
          </a:p>
        </p:txBody>
      </p:sp>
      <p:sp>
        <p:nvSpPr>
          <p:cNvPr id="3075" name="Rectangle 3"/>
          <p:cNvSpPr>
            <a:spLocks noGrp="1" noChangeArrowheads="1"/>
          </p:cNvSpPr>
          <p:nvPr>
            <p:ph type="dt" sz="quarter" idx="1"/>
          </p:nvPr>
        </p:nvSpPr>
        <p:spPr bwMode="auto">
          <a:xfrm>
            <a:off x="695325" y="177800"/>
            <a:ext cx="230981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defTabSz="933450">
              <a:defRPr sz="1400" b="1"/>
            </a:lvl1pPr>
          </a:lstStyle>
          <a:p>
            <a:r>
              <a:rPr lang="en-US" altLang="en-US"/>
              <a:t>&lt;month year&gt;</a:t>
            </a:r>
          </a:p>
        </p:txBody>
      </p:sp>
      <p:sp>
        <p:nvSpPr>
          <p:cNvPr id="3076" name="Rectangle 4"/>
          <p:cNvSpPr>
            <a:spLocks noGrp="1" noChangeArrowheads="1"/>
          </p:cNvSpPr>
          <p:nvPr>
            <p:ph type="ftr" sz="quarter" idx="2"/>
          </p:nvPr>
        </p:nvSpPr>
        <p:spPr bwMode="auto">
          <a:xfrm>
            <a:off x="4160838" y="8982075"/>
            <a:ext cx="2157412"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defTabSz="933450">
              <a:defRPr sz="1000"/>
            </a:lvl1pPr>
          </a:lstStyle>
          <a:p>
            <a:r>
              <a:rPr lang="en-US" altLang="en-US"/>
              <a:t>&lt;author&gt;, &lt;company&gt;</a:t>
            </a:r>
          </a:p>
        </p:txBody>
      </p:sp>
      <p:sp>
        <p:nvSpPr>
          <p:cNvPr id="3077" name="Rectangle 5"/>
          <p:cNvSpPr>
            <a:spLocks noGrp="1" noChangeArrowheads="1"/>
          </p:cNvSpPr>
          <p:nvPr>
            <p:ph type="sldNum" sz="quarter" idx="3"/>
          </p:nvPr>
        </p:nvSpPr>
        <p:spPr bwMode="auto">
          <a:xfrm>
            <a:off x="2697163" y="8982075"/>
            <a:ext cx="1385887"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ctr" defTabSz="933450">
              <a:defRPr sz="1000"/>
            </a:lvl1pPr>
          </a:lstStyle>
          <a:p>
            <a:r>
              <a:rPr lang="en-US" altLang="en-US"/>
              <a:t>Page </a:t>
            </a:r>
            <a:fld id="{937A0A67-0BEE-43C7-996A-7395547C64BB}" type="slidenum">
              <a:rPr lang="en-US" altLang="en-US"/>
              <a:pPr/>
              <a:t>‹#›</a:t>
            </a:fld>
            <a:endParaRPr lang="en-US" altLang="en-US"/>
          </a:p>
        </p:txBody>
      </p:sp>
      <p:sp>
        <p:nvSpPr>
          <p:cNvPr id="3078"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9" name="Rectangle 7"/>
          <p:cNvSpPr>
            <a:spLocks noChangeArrowheads="1"/>
          </p:cNvSpPr>
          <p:nvPr/>
        </p:nvSpPr>
        <p:spPr bwMode="auto">
          <a:xfrm>
            <a:off x="693738" y="8982075"/>
            <a:ext cx="7112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933450">
              <a:defRPr sz="2400">
                <a:solidFill>
                  <a:schemeClr val="tx1"/>
                </a:solidFill>
                <a:latin typeface="Times New Roman" panose="02020603050405020304" pitchFamily="18" charset="0"/>
              </a:defRPr>
            </a:lvl1pPr>
            <a:lvl2pPr marL="461963" defTabSz="933450">
              <a:defRPr sz="2400">
                <a:solidFill>
                  <a:schemeClr val="tx1"/>
                </a:solidFill>
                <a:latin typeface="Times New Roman" panose="02020603050405020304" pitchFamily="18" charset="0"/>
              </a:defRPr>
            </a:lvl2pPr>
            <a:lvl3pPr marL="923925" defTabSz="933450">
              <a:defRPr sz="2400">
                <a:solidFill>
                  <a:schemeClr val="tx1"/>
                </a:solidFill>
                <a:latin typeface="Times New Roman" panose="02020603050405020304" pitchFamily="18" charset="0"/>
              </a:defRPr>
            </a:lvl3pPr>
            <a:lvl4pPr marL="1387475" defTabSz="933450">
              <a:defRPr sz="2400">
                <a:solidFill>
                  <a:schemeClr val="tx1"/>
                </a:solidFill>
                <a:latin typeface="Times New Roman" panose="02020603050405020304" pitchFamily="18" charset="0"/>
              </a:defRPr>
            </a:lvl4pPr>
            <a:lvl5pPr marL="1849438" defTabSz="933450">
              <a:defRPr sz="2400">
                <a:solidFill>
                  <a:schemeClr val="tx1"/>
                </a:solidFill>
                <a:latin typeface="Times New Roman" panose="02020603050405020304" pitchFamily="18" charset="0"/>
              </a:defRPr>
            </a:lvl5pPr>
            <a:lvl6pPr marL="2306638" defTabSz="933450" eaLnBrk="0" fontAlgn="base" hangingPunct="0">
              <a:spcBef>
                <a:spcPct val="0"/>
              </a:spcBef>
              <a:spcAft>
                <a:spcPct val="0"/>
              </a:spcAft>
              <a:defRPr sz="2400">
                <a:solidFill>
                  <a:schemeClr val="tx1"/>
                </a:solidFill>
                <a:latin typeface="Times New Roman" panose="02020603050405020304" pitchFamily="18" charset="0"/>
              </a:defRPr>
            </a:lvl6pPr>
            <a:lvl7pPr marL="2763838" defTabSz="933450" eaLnBrk="0" fontAlgn="base" hangingPunct="0">
              <a:spcBef>
                <a:spcPct val="0"/>
              </a:spcBef>
              <a:spcAft>
                <a:spcPct val="0"/>
              </a:spcAft>
              <a:defRPr sz="2400">
                <a:solidFill>
                  <a:schemeClr val="tx1"/>
                </a:solidFill>
                <a:latin typeface="Times New Roman" panose="02020603050405020304" pitchFamily="18" charset="0"/>
              </a:defRPr>
            </a:lvl7pPr>
            <a:lvl8pPr marL="3221038" defTabSz="933450" eaLnBrk="0" fontAlgn="base" hangingPunct="0">
              <a:spcBef>
                <a:spcPct val="0"/>
              </a:spcBef>
              <a:spcAft>
                <a:spcPct val="0"/>
              </a:spcAft>
              <a:defRPr sz="2400">
                <a:solidFill>
                  <a:schemeClr val="tx1"/>
                </a:solidFill>
                <a:latin typeface="Times New Roman" panose="02020603050405020304" pitchFamily="18" charset="0"/>
              </a:defRPr>
            </a:lvl8pPr>
            <a:lvl9pPr marL="3678238" defTabSz="93345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Submission</a:t>
            </a:r>
          </a:p>
        </p:txBody>
      </p:sp>
      <p:sp>
        <p:nvSpPr>
          <p:cNvPr id="3080"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889704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3467100" y="98425"/>
            <a:ext cx="2814638"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r" defTabSz="933450">
              <a:defRPr sz="1400" b="1"/>
            </a:lvl1pPr>
          </a:lstStyle>
          <a:p>
            <a:r>
              <a:rPr lang="en-US" altLang="en-US"/>
              <a:t>doc.: IEEE 802.15-&lt;doc#&gt;</a:t>
            </a:r>
          </a:p>
        </p:txBody>
      </p:sp>
      <p:sp>
        <p:nvSpPr>
          <p:cNvPr id="2051" name="Rectangle 3"/>
          <p:cNvSpPr>
            <a:spLocks noGrp="1" noChangeArrowheads="1"/>
          </p:cNvSpPr>
          <p:nvPr>
            <p:ph type="dt" idx="1"/>
          </p:nvPr>
        </p:nvSpPr>
        <p:spPr bwMode="auto">
          <a:xfrm>
            <a:off x="654050" y="98425"/>
            <a:ext cx="27368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defTabSz="933450">
              <a:defRPr sz="1400" b="1"/>
            </a:lvl1pPr>
          </a:lstStyle>
          <a:p>
            <a:r>
              <a:rPr lang="en-US" altLang="en-US"/>
              <a:t>&lt;month year&gt;</a:t>
            </a:r>
          </a:p>
        </p:txBody>
      </p:sp>
      <p:sp>
        <p:nvSpPr>
          <p:cNvPr id="2052"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62" tIns="46038" rIns="93662"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4" name="Rectangle 6"/>
          <p:cNvSpPr>
            <a:spLocks noGrp="1" noChangeArrowheads="1"/>
          </p:cNvSpPr>
          <p:nvPr>
            <p:ph type="ftr" sz="quarter" idx="4"/>
          </p:nvPr>
        </p:nvSpPr>
        <p:spPr bwMode="auto">
          <a:xfrm>
            <a:off x="3771900" y="8985250"/>
            <a:ext cx="250983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5pPr marL="457200" lvl="4" algn="r" defTabSz="933450">
              <a:defRPr/>
            </a:lvl5pPr>
          </a:lstStyle>
          <a:p>
            <a:pPr lvl="4"/>
            <a:r>
              <a:rPr lang="en-US" altLang="en-US"/>
              <a:t>&lt;author&gt;, &lt;company&gt;</a:t>
            </a:r>
          </a:p>
        </p:txBody>
      </p:sp>
      <p:sp>
        <p:nvSpPr>
          <p:cNvPr id="2055" name="Rectangle 7"/>
          <p:cNvSpPr>
            <a:spLocks noGrp="1" noChangeArrowheads="1"/>
          </p:cNvSpPr>
          <p:nvPr>
            <p:ph type="sldNum" sz="quarter" idx="5"/>
          </p:nvPr>
        </p:nvSpPr>
        <p:spPr bwMode="auto">
          <a:xfrm>
            <a:off x="2933700" y="8985250"/>
            <a:ext cx="80168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defTabSz="933450">
              <a:defRPr/>
            </a:lvl1pPr>
          </a:lstStyle>
          <a:p>
            <a:r>
              <a:rPr lang="en-US" altLang="en-US"/>
              <a:t>Page </a:t>
            </a:r>
            <a:fld id="{BEE1951F-AE85-4F81-802E-6A11B8879A30}" type="slidenum">
              <a:rPr lang="en-US" altLang="en-US"/>
              <a:pPr/>
              <a:t>‹#›</a:t>
            </a:fld>
            <a:endParaRPr lang="en-US" altLang="en-US"/>
          </a:p>
        </p:txBody>
      </p:sp>
      <p:sp>
        <p:nvSpPr>
          <p:cNvPr id="2056" name="Rectangle 8"/>
          <p:cNvSpPr>
            <a:spLocks noChangeArrowheads="1"/>
          </p:cNvSpPr>
          <p:nvPr/>
        </p:nvSpPr>
        <p:spPr bwMode="auto">
          <a:xfrm>
            <a:off x="723900" y="8985250"/>
            <a:ext cx="7112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a:t>Submission</a:t>
            </a:r>
          </a:p>
        </p:txBody>
      </p:sp>
      <p:sp>
        <p:nvSpPr>
          <p:cNvPr id="2057"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082562365"/>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1</a:t>
            </a:fld>
            <a:endParaRPr lang="en-US" altLang="en-US"/>
          </a:p>
        </p:txBody>
      </p:sp>
    </p:spTree>
    <p:extLst>
      <p:ext uri="{BB962C8B-B14F-4D97-AF65-F5344CB8AC3E}">
        <p14:creationId xmlns:p14="http://schemas.microsoft.com/office/powerpoint/2010/main" val="672745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10</a:t>
            </a:fld>
            <a:endParaRPr lang="en-US" altLang="en-US"/>
          </a:p>
        </p:txBody>
      </p:sp>
    </p:spTree>
    <p:extLst>
      <p:ext uri="{BB962C8B-B14F-4D97-AF65-F5344CB8AC3E}">
        <p14:creationId xmlns:p14="http://schemas.microsoft.com/office/powerpoint/2010/main" val="233238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11</a:t>
            </a:fld>
            <a:endParaRPr lang="en-US" altLang="en-US"/>
          </a:p>
        </p:txBody>
      </p:sp>
    </p:spTree>
    <p:extLst>
      <p:ext uri="{BB962C8B-B14F-4D97-AF65-F5344CB8AC3E}">
        <p14:creationId xmlns:p14="http://schemas.microsoft.com/office/powerpoint/2010/main" val="617105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12</a:t>
            </a:fld>
            <a:endParaRPr lang="en-US" altLang="en-US"/>
          </a:p>
        </p:txBody>
      </p:sp>
    </p:spTree>
    <p:extLst>
      <p:ext uri="{BB962C8B-B14F-4D97-AF65-F5344CB8AC3E}">
        <p14:creationId xmlns:p14="http://schemas.microsoft.com/office/powerpoint/2010/main" val="3939140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13</a:t>
            </a:fld>
            <a:endParaRPr lang="en-US" altLang="en-US"/>
          </a:p>
        </p:txBody>
      </p:sp>
    </p:spTree>
    <p:extLst>
      <p:ext uri="{BB962C8B-B14F-4D97-AF65-F5344CB8AC3E}">
        <p14:creationId xmlns:p14="http://schemas.microsoft.com/office/powerpoint/2010/main" val="3902903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14</a:t>
            </a:fld>
            <a:endParaRPr lang="en-US" altLang="en-US"/>
          </a:p>
        </p:txBody>
      </p:sp>
    </p:spTree>
    <p:extLst>
      <p:ext uri="{BB962C8B-B14F-4D97-AF65-F5344CB8AC3E}">
        <p14:creationId xmlns:p14="http://schemas.microsoft.com/office/powerpoint/2010/main" val="1829627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15</a:t>
            </a:fld>
            <a:endParaRPr lang="en-US" altLang="en-US"/>
          </a:p>
        </p:txBody>
      </p:sp>
    </p:spTree>
    <p:extLst>
      <p:ext uri="{BB962C8B-B14F-4D97-AF65-F5344CB8AC3E}">
        <p14:creationId xmlns:p14="http://schemas.microsoft.com/office/powerpoint/2010/main" val="1513196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16</a:t>
            </a:fld>
            <a:endParaRPr lang="en-US" altLang="en-US"/>
          </a:p>
        </p:txBody>
      </p:sp>
    </p:spTree>
    <p:extLst>
      <p:ext uri="{BB962C8B-B14F-4D97-AF65-F5344CB8AC3E}">
        <p14:creationId xmlns:p14="http://schemas.microsoft.com/office/powerpoint/2010/main" val="1996446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17</a:t>
            </a:fld>
            <a:endParaRPr lang="en-US" altLang="en-US"/>
          </a:p>
        </p:txBody>
      </p:sp>
    </p:spTree>
    <p:extLst>
      <p:ext uri="{BB962C8B-B14F-4D97-AF65-F5344CB8AC3E}">
        <p14:creationId xmlns:p14="http://schemas.microsoft.com/office/powerpoint/2010/main" val="1033384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18</a:t>
            </a:fld>
            <a:endParaRPr lang="en-US" altLang="en-US"/>
          </a:p>
        </p:txBody>
      </p:sp>
    </p:spTree>
    <p:extLst>
      <p:ext uri="{BB962C8B-B14F-4D97-AF65-F5344CB8AC3E}">
        <p14:creationId xmlns:p14="http://schemas.microsoft.com/office/powerpoint/2010/main" val="905686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19</a:t>
            </a:fld>
            <a:endParaRPr lang="en-US" altLang="en-US"/>
          </a:p>
        </p:txBody>
      </p:sp>
    </p:spTree>
    <p:extLst>
      <p:ext uri="{BB962C8B-B14F-4D97-AF65-F5344CB8AC3E}">
        <p14:creationId xmlns:p14="http://schemas.microsoft.com/office/powerpoint/2010/main" val="481840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2</a:t>
            </a:fld>
            <a:endParaRPr lang="en-US" altLang="en-US"/>
          </a:p>
        </p:txBody>
      </p:sp>
    </p:spTree>
    <p:extLst>
      <p:ext uri="{BB962C8B-B14F-4D97-AF65-F5344CB8AC3E}">
        <p14:creationId xmlns:p14="http://schemas.microsoft.com/office/powerpoint/2010/main" val="3228432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20</a:t>
            </a:fld>
            <a:endParaRPr lang="en-US" altLang="en-US"/>
          </a:p>
        </p:txBody>
      </p:sp>
    </p:spTree>
    <p:extLst>
      <p:ext uri="{BB962C8B-B14F-4D97-AF65-F5344CB8AC3E}">
        <p14:creationId xmlns:p14="http://schemas.microsoft.com/office/powerpoint/2010/main" val="913153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pPr marL="228600" indent="-228600">
              <a:buAutoNum type="arabicPeriod"/>
            </a:pPr>
            <a:r>
              <a:rPr lang="en-US" dirty="0"/>
              <a:t>According to these limitations, we developed another data recovery algorithm based on multiple hypothesis tracking. This method tries to recover the data association for the LED at each time step instead of recovering the LED projection position in the sensor in Viterbi-based algorithm. This method will apply to both camera and linear array, no matter how the photo-detector moves. </a:t>
            </a:r>
          </a:p>
          <a:p>
            <a:pPr marL="228600" indent="-228600">
              <a:buAutoNum type="arabicPeriod"/>
            </a:pPr>
            <a:r>
              <a:rPr lang="en-US" dirty="0"/>
              <a:t>If the length of frames is K, the total number of data association hypothesis for one LED </a:t>
            </a:r>
            <a:r>
              <a:rPr lang="en-US" dirty="0" err="1"/>
              <a:t>L_k</a:t>
            </a:r>
            <a:r>
              <a:rPr lang="en-US" dirty="0"/>
              <a:t>. This number will be very huge when the steps K is long, so the MHT based data recovery method requires more computational cost than Viterbi-based algorithm.</a:t>
            </a:r>
          </a:p>
          <a:p>
            <a:pPr marL="228600" indent="-228600">
              <a:buAutoNum type="arabicPeriod"/>
            </a:pPr>
            <a:r>
              <a:rPr lang="en-US" dirty="0"/>
              <a:t>Later we will introduce a method to only keep the first q most probable hypothesis sequences.</a:t>
            </a:r>
          </a:p>
          <a:p>
            <a:endParaRPr lang="en-US" dirty="0"/>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21</a:t>
            </a:fld>
            <a:endParaRPr lang="en-US" altLang="en-US"/>
          </a:p>
        </p:txBody>
      </p:sp>
    </p:spTree>
    <p:extLst>
      <p:ext uri="{BB962C8B-B14F-4D97-AF65-F5344CB8AC3E}">
        <p14:creationId xmlns:p14="http://schemas.microsoft.com/office/powerpoint/2010/main" val="3029491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22</a:t>
            </a:fld>
            <a:endParaRPr lang="en-US" altLang="en-US"/>
          </a:p>
        </p:txBody>
      </p:sp>
    </p:spTree>
    <p:extLst>
      <p:ext uri="{BB962C8B-B14F-4D97-AF65-F5344CB8AC3E}">
        <p14:creationId xmlns:p14="http://schemas.microsoft.com/office/powerpoint/2010/main" val="3611093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pPr marL="228600" indent="-228600">
              <a:buAutoNum type="arabicPeriod"/>
            </a:pPr>
            <a:r>
              <a:rPr lang="en-US" dirty="0"/>
              <a:t>To develop the data recovery algorithm, we firstly define the state and observation set in the problem. Since we need to recover the LED position in the linear array, so the state is defined as the LED projection position in the linear array. Notice that the definition is different from the rover’s state that we want to estimate. Here we made a assumption that each LED projection onto the linear array only occupies one pixel. This is not valid but convenient for the later analysis. We will also analyze the influence of this assumption at last.</a:t>
            </a:r>
          </a:p>
          <a:p>
            <a:pPr marL="228600" indent="-228600">
              <a:buAutoNum type="arabicPeriod"/>
            </a:pPr>
            <a:r>
              <a:rPr lang="en-US" dirty="0"/>
              <a:t>The Observation is the pixel indexes that are probable to be the LED projections. Usually, we threshold the pixel value to extract the observations. Notice that the number of measurements at each time step does not necessary equal to 1.</a:t>
            </a:r>
          </a:p>
          <a:p>
            <a:endParaRPr lang="en-US" dirty="0"/>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23</a:t>
            </a:fld>
            <a:endParaRPr lang="en-US" altLang="en-US"/>
          </a:p>
        </p:txBody>
      </p:sp>
    </p:spTree>
    <p:extLst>
      <p:ext uri="{BB962C8B-B14F-4D97-AF65-F5344CB8AC3E}">
        <p14:creationId xmlns:p14="http://schemas.microsoft.com/office/powerpoint/2010/main" val="2003403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24</a:t>
            </a:fld>
            <a:endParaRPr lang="en-US" altLang="en-US"/>
          </a:p>
        </p:txBody>
      </p:sp>
    </p:spTree>
    <p:extLst>
      <p:ext uri="{BB962C8B-B14F-4D97-AF65-F5344CB8AC3E}">
        <p14:creationId xmlns:p14="http://schemas.microsoft.com/office/powerpoint/2010/main" val="2516366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25</a:t>
            </a:fld>
            <a:endParaRPr lang="en-US" altLang="en-US"/>
          </a:p>
        </p:txBody>
      </p:sp>
    </p:spTree>
    <p:extLst>
      <p:ext uri="{BB962C8B-B14F-4D97-AF65-F5344CB8AC3E}">
        <p14:creationId xmlns:p14="http://schemas.microsoft.com/office/powerpoint/2010/main" val="38126307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26</a:t>
            </a:fld>
            <a:endParaRPr lang="en-US" altLang="en-US"/>
          </a:p>
        </p:txBody>
      </p:sp>
    </p:spTree>
    <p:extLst>
      <p:ext uri="{BB962C8B-B14F-4D97-AF65-F5344CB8AC3E}">
        <p14:creationId xmlns:p14="http://schemas.microsoft.com/office/powerpoint/2010/main" val="1980861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27</a:t>
            </a:fld>
            <a:endParaRPr lang="en-US" altLang="en-US"/>
          </a:p>
        </p:txBody>
      </p:sp>
    </p:spTree>
    <p:extLst>
      <p:ext uri="{BB962C8B-B14F-4D97-AF65-F5344CB8AC3E}">
        <p14:creationId xmlns:p14="http://schemas.microsoft.com/office/powerpoint/2010/main" val="3536621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28</a:t>
            </a:fld>
            <a:endParaRPr lang="en-US" altLang="en-US"/>
          </a:p>
        </p:txBody>
      </p:sp>
    </p:spTree>
    <p:extLst>
      <p:ext uri="{BB962C8B-B14F-4D97-AF65-F5344CB8AC3E}">
        <p14:creationId xmlns:p14="http://schemas.microsoft.com/office/powerpoint/2010/main" val="13338673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29</a:t>
            </a:fld>
            <a:endParaRPr lang="en-US" altLang="en-US"/>
          </a:p>
        </p:txBody>
      </p:sp>
    </p:spTree>
    <p:extLst>
      <p:ext uri="{BB962C8B-B14F-4D97-AF65-F5344CB8AC3E}">
        <p14:creationId xmlns:p14="http://schemas.microsoft.com/office/powerpoint/2010/main" val="345923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3</a:t>
            </a:fld>
            <a:endParaRPr lang="en-US" altLang="en-US"/>
          </a:p>
        </p:txBody>
      </p:sp>
    </p:spTree>
    <p:extLst>
      <p:ext uri="{BB962C8B-B14F-4D97-AF65-F5344CB8AC3E}">
        <p14:creationId xmlns:p14="http://schemas.microsoft.com/office/powerpoint/2010/main" val="5290834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30</a:t>
            </a:fld>
            <a:endParaRPr lang="en-US" altLang="en-US"/>
          </a:p>
        </p:txBody>
      </p:sp>
    </p:spTree>
    <p:extLst>
      <p:ext uri="{BB962C8B-B14F-4D97-AF65-F5344CB8AC3E}">
        <p14:creationId xmlns:p14="http://schemas.microsoft.com/office/powerpoint/2010/main" val="20401245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31</a:t>
            </a:fld>
            <a:endParaRPr lang="en-US" altLang="en-US"/>
          </a:p>
        </p:txBody>
      </p:sp>
    </p:spTree>
    <p:extLst>
      <p:ext uri="{BB962C8B-B14F-4D97-AF65-F5344CB8AC3E}">
        <p14:creationId xmlns:p14="http://schemas.microsoft.com/office/powerpoint/2010/main" val="34160420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32</a:t>
            </a:fld>
            <a:endParaRPr lang="en-US" altLang="en-US"/>
          </a:p>
        </p:txBody>
      </p:sp>
    </p:spTree>
    <p:extLst>
      <p:ext uri="{BB962C8B-B14F-4D97-AF65-F5344CB8AC3E}">
        <p14:creationId xmlns:p14="http://schemas.microsoft.com/office/powerpoint/2010/main" val="1666893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33</a:t>
            </a:fld>
            <a:endParaRPr lang="en-US" altLang="en-US"/>
          </a:p>
        </p:txBody>
      </p:sp>
    </p:spTree>
    <p:extLst>
      <p:ext uri="{BB962C8B-B14F-4D97-AF65-F5344CB8AC3E}">
        <p14:creationId xmlns:p14="http://schemas.microsoft.com/office/powerpoint/2010/main" val="16543347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34</a:t>
            </a:fld>
            <a:endParaRPr lang="en-US" altLang="en-US"/>
          </a:p>
        </p:txBody>
      </p:sp>
    </p:spTree>
    <p:extLst>
      <p:ext uri="{BB962C8B-B14F-4D97-AF65-F5344CB8AC3E}">
        <p14:creationId xmlns:p14="http://schemas.microsoft.com/office/powerpoint/2010/main" val="2207633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35</a:t>
            </a:fld>
            <a:endParaRPr lang="en-US" altLang="en-US"/>
          </a:p>
        </p:txBody>
      </p:sp>
    </p:spTree>
    <p:extLst>
      <p:ext uri="{BB962C8B-B14F-4D97-AF65-F5344CB8AC3E}">
        <p14:creationId xmlns:p14="http://schemas.microsoft.com/office/powerpoint/2010/main" val="30276222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36</a:t>
            </a:fld>
            <a:endParaRPr lang="en-US" altLang="en-US"/>
          </a:p>
        </p:txBody>
      </p:sp>
    </p:spTree>
    <p:extLst>
      <p:ext uri="{BB962C8B-B14F-4D97-AF65-F5344CB8AC3E}">
        <p14:creationId xmlns:p14="http://schemas.microsoft.com/office/powerpoint/2010/main" val="5691492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37</a:t>
            </a:fld>
            <a:endParaRPr lang="en-US" altLang="en-US"/>
          </a:p>
        </p:txBody>
      </p:sp>
    </p:spTree>
    <p:extLst>
      <p:ext uri="{BB962C8B-B14F-4D97-AF65-F5344CB8AC3E}">
        <p14:creationId xmlns:p14="http://schemas.microsoft.com/office/powerpoint/2010/main" val="6986505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38</a:t>
            </a:fld>
            <a:endParaRPr lang="en-US" altLang="en-US"/>
          </a:p>
        </p:txBody>
      </p:sp>
    </p:spTree>
    <p:extLst>
      <p:ext uri="{BB962C8B-B14F-4D97-AF65-F5344CB8AC3E}">
        <p14:creationId xmlns:p14="http://schemas.microsoft.com/office/powerpoint/2010/main" val="24597774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39</a:t>
            </a:fld>
            <a:endParaRPr lang="en-US" altLang="en-US"/>
          </a:p>
        </p:txBody>
      </p:sp>
    </p:spTree>
    <p:extLst>
      <p:ext uri="{BB962C8B-B14F-4D97-AF65-F5344CB8AC3E}">
        <p14:creationId xmlns:p14="http://schemas.microsoft.com/office/powerpoint/2010/main" val="3110387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4</a:t>
            </a:fld>
            <a:endParaRPr lang="en-US" altLang="en-US"/>
          </a:p>
        </p:txBody>
      </p:sp>
    </p:spTree>
    <p:extLst>
      <p:ext uri="{BB962C8B-B14F-4D97-AF65-F5344CB8AC3E}">
        <p14:creationId xmlns:p14="http://schemas.microsoft.com/office/powerpoint/2010/main" val="15546665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40</a:t>
            </a:fld>
            <a:endParaRPr lang="en-US" altLang="en-US"/>
          </a:p>
        </p:txBody>
      </p:sp>
    </p:spTree>
    <p:extLst>
      <p:ext uri="{BB962C8B-B14F-4D97-AF65-F5344CB8AC3E}">
        <p14:creationId xmlns:p14="http://schemas.microsoft.com/office/powerpoint/2010/main" val="13797937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41</a:t>
            </a:fld>
            <a:endParaRPr lang="en-US" altLang="en-US"/>
          </a:p>
        </p:txBody>
      </p:sp>
    </p:spTree>
    <p:extLst>
      <p:ext uri="{BB962C8B-B14F-4D97-AF65-F5344CB8AC3E}">
        <p14:creationId xmlns:p14="http://schemas.microsoft.com/office/powerpoint/2010/main" val="2008138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42</a:t>
            </a:fld>
            <a:endParaRPr lang="en-US" altLang="en-US"/>
          </a:p>
        </p:txBody>
      </p:sp>
    </p:spTree>
    <p:extLst>
      <p:ext uri="{BB962C8B-B14F-4D97-AF65-F5344CB8AC3E}">
        <p14:creationId xmlns:p14="http://schemas.microsoft.com/office/powerpoint/2010/main" val="12811667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43</a:t>
            </a:fld>
            <a:endParaRPr lang="en-US" altLang="en-US"/>
          </a:p>
        </p:txBody>
      </p:sp>
    </p:spTree>
    <p:extLst>
      <p:ext uri="{BB962C8B-B14F-4D97-AF65-F5344CB8AC3E}">
        <p14:creationId xmlns:p14="http://schemas.microsoft.com/office/powerpoint/2010/main" val="32145463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44</a:t>
            </a:fld>
            <a:endParaRPr lang="en-US" altLang="en-US"/>
          </a:p>
        </p:txBody>
      </p:sp>
    </p:spTree>
    <p:extLst>
      <p:ext uri="{BB962C8B-B14F-4D97-AF65-F5344CB8AC3E}">
        <p14:creationId xmlns:p14="http://schemas.microsoft.com/office/powerpoint/2010/main" val="19332930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45</a:t>
            </a:fld>
            <a:endParaRPr lang="en-US" altLang="en-US"/>
          </a:p>
        </p:txBody>
      </p:sp>
    </p:spTree>
    <p:extLst>
      <p:ext uri="{BB962C8B-B14F-4D97-AF65-F5344CB8AC3E}">
        <p14:creationId xmlns:p14="http://schemas.microsoft.com/office/powerpoint/2010/main" val="36474438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46</a:t>
            </a:fld>
            <a:endParaRPr lang="en-US" altLang="en-US"/>
          </a:p>
        </p:txBody>
      </p:sp>
    </p:spTree>
    <p:extLst>
      <p:ext uri="{BB962C8B-B14F-4D97-AF65-F5344CB8AC3E}">
        <p14:creationId xmlns:p14="http://schemas.microsoft.com/office/powerpoint/2010/main" val="20692141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47</a:t>
            </a:fld>
            <a:endParaRPr lang="en-US" altLang="en-US"/>
          </a:p>
        </p:txBody>
      </p:sp>
    </p:spTree>
    <p:extLst>
      <p:ext uri="{BB962C8B-B14F-4D97-AF65-F5344CB8AC3E}">
        <p14:creationId xmlns:p14="http://schemas.microsoft.com/office/powerpoint/2010/main" val="7047577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48</a:t>
            </a:fld>
            <a:endParaRPr lang="en-US" altLang="en-US"/>
          </a:p>
        </p:txBody>
      </p:sp>
    </p:spTree>
    <p:extLst>
      <p:ext uri="{BB962C8B-B14F-4D97-AF65-F5344CB8AC3E}">
        <p14:creationId xmlns:p14="http://schemas.microsoft.com/office/powerpoint/2010/main" val="30711203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49</a:t>
            </a:fld>
            <a:endParaRPr lang="en-US" altLang="en-US"/>
          </a:p>
        </p:txBody>
      </p:sp>
    </p:spTree>
    <p:extLst>
      <p:ext uri="{BB962C8B-B14F-4D97-AF65-F5344CB8AC3E}">
        <p14:creationId xmlns:p14="http://schemas.microsoft.com/office/powerpoint/2010/main" val="3017973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5</a:t>
            </a:fld>
            <a:endParaRPr lang="en-US" altLang="en-US"/>
          </a:p>
        </p:txBody>
      </p:sp>
    </p:spTree>
    <p:extLst>
      <p:ext uri="{BB962C8B-B14F-4D97-AF65-F5344CB8AC3E}">
        <p14:creationId xmlns:p14="http://schemas.microsoft.com/office/powerpoint/2010/main" val="13518076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50</a:t>
            </a:fld>
            <a:endParaRPr lang="en-US" altLang="en-US"/>
          </a:p>
        </p:txBody>
      </p:sp>
    </p:spTree>
    <p:extLst>
      <p:ext uri="{BB962C8B-B14F-4D97-AF65-F5344CB8AC3E}">
        <p14:creationId xmlns:p14="http://schemas.microsoft.com/office/powerpoint/2010/main" val="33922195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51</a:t>
            </a:fld>
            <a:endParaRPr lang="en-US" altLang="en-US"/>
          </a:p>
        </p:txBody>
      </p:sp>
    </p:spTree>
    <p:extLst>
      <p:ext uri="{BB962C8B-B14F-4D97-AF65-F5344CB8AC3E}">
        <p14:creationId xmlns:p14="http://schemas.microsoft.com/office/powerpoint/2010/main" val="35943883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52</a:t>
            </a:fld>
            <a:endParaRPr lang="en-US" altLang="en-US"/>
          </a:p>
        </p:txBody>
      </p:sp>
    </p:spTree>
    <p:extLst>
      <p:ext uri="{BB962C8B-B14F-4D97-AF65-F5344CB8AC3E}">
        <p14:creationId xmlns:p14="http://schemas.microsoft.com/office/powerpoint/2010/main" val="23289228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53</a:t>
            </a:fld>
            <a:endParaRPr lang="en-US" altLang="en-US"/>
          </a:p>
        </p:txBody>
      </p:sp>
    </p:spTree>
    <p:extLst>
      <p:ext uri="{BB962C8B-B14F-4D97-AF65-F5344CB8AC3E}">
        <p14:creationId xmlns:p14="http://schemas.microsoft.com/office/powerpoint/2010/main" val="17842333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54</a:t>
            </a:fld>
            <a:endParaRPr lang="en-US" altLang="en-US"/>
          </a:p>
        </p:txBody>
      </p:sp>
    </p:spTree>
    <p:extLst>
      <p:ext uri="{BB962C8B-B14F-4D97-AF65-F5344CB8AC3E}">
        <p14:creationId xmlns:p14="http://schemas.microsoft.com/office/powerpoint/2010/main" val="1920978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55</a:t>
            </a:fld>
            <a:endParaRPr lang="en-US" altLang="en-US"/>
          </a:p>
        </p:txBody>
      </p:sp>
    </p:spTree>
    <p:extLst>
      <p:ext uri="{BB962C8B-B14F-4D97-AF65-F5344CB8AC3E}">
        <p14:creationId xmlns:p14="http://schemas.microsoft.com/office/powerpoint/2010/main" val="3871470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56</a:t>
            </a:fld>
            <a:endParaRPr lang="en-US" altLang="en-US"/>
          </a:p>
        </p:txBody>
      </p:sp>
    </p:spTree>
    <p:extLst>
      <p:ext uri="{BB962C8B-B14F-4D97-AF65-F5344CB8AC3E}">
        <p14:creationId xmlns:p14="http://schemas.microsoft.com/office/powerpoint/2010/main" val="28739917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57</a:t>
            </a:fld>
            <a:endParaRPr lang="en-US" altLang="en-US"/>
          </a:p>
        </p:txBody>
      </p:sp>
    </p:spTree>
    <p:extLst>
      <p:ext uri="{BB962C8B-B14F-4D97-AF65-F5344CB8AC3E}">
        <p14:creationId xmlns:p14="http://schemas.microsoft.com/office/powerpoint/2010/main" val="36808843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58</a:t>
            </a:fld>
            <a:endParaRPr lang="en-US" altLang="en-US"/>
          </a:p>
        </p:txBody>
      </p:sp>
    </p:spTree>
    <p:extLst>
      <p:ext uri="{BB962C8B-B14F-4D97-AF65-F5344CB8AC3E}">
        <p14:creationId xmlns:p14="http://schemas.microsoft.com/office/powerpoint/2010/main" val="20046367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59</a:t>
            </a:fld>
            <a:endParaRPr lang="en-US" altLang="en-US"/>
          </a:p>
        </p:txBody>
      </p:sp>
    </p:spTree>
    <p:extLst>
      <p:ext uri="{BB962C8B-B14F-4D97-AF65-F5344CB8AC3E}">
        <p14:creationId xmlns:p14="http://schemas.microsoft.com/office/powerpoint/2010/main" val="2032347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6</a:t>
            </a:fld>
            <a:endParaRPr lang="en-US" altLang="en-US"/>
          </a:p>
        </p:txBody>
      </p:sp>
    </p:spTree>
    <p:extLst>
      <p:ext uri="{BB962C8B-B14F-4D97-AF65-F5344CB8AC3E}">
        <p14:creationId xmlns:p14="http://schemas.microsoft.com/office/powerpoint/2010/main" val="36960404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60</a:t>
            </a:fld>
            <a:endParaRPr lang="en-US" altLang="en-US"/>
          </a:p>
        </p:txBody>
      </p:sp>
    </p:spTree>
    <p:extLst>
      <p:ext uri="{BB962C8B-B14F-4D97-AF65-F5344CB8AC3E}">
        <p14:creationId xmlns:p14="http://schemas.microsoft.com/office/powerpoint/2010/main" val="33087085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61</a:t>
            </a:fld>
            <a:endParaRPr lang="en-US" altLang="en-US"/>
          </a:p>
        </p:txBody>
      </p:sp>
    </p:spTree>
    <p:extLst>
      <p:ext uri="{BB962C8B-B14F-4D97-AF65-F5344CB8AC3E}">
        <p14:creationId xmlns:p14="http://schemas.microsoft.com/office/powerpoint/2010/main" val="7893185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62</a:t>
            </a:fld>
            <a:endParaRPr lang="en-US" altLang="en-US"/>
          </a:p>
        </p:txBody>
      </p:sp>
    </p:spTree>
    <p:extLst>
      <p:ext uri="{BB962C8B-B14F-4D97-AF65-F5344CB8AC3E}">
        <p14:creationId xmlns:p14="http://schemas.microsoft.com/office/powerpoint/2010/main" val="33409941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63</a:t>
            </a:fld>
            <a:endParaRPr lang="en-US" altLang="en-US"/>
          </a:p>
        </p:txBody>
      </p:sp>
    </p:spTree>
    <p:extLst>
      <p:ext uri="{BB962C8B-B14F-4D97-AF65-F5344CB8AC3E}">
        <p14:creationId xmlns:p14="http://schemas.microsoft.com/office/powerpoint/2010/main" val="41888211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64</a:t>
            </a:fld>
            <a:endParaRPr lang="en-US" altLang="en-US"/>
          </a:p>
        </p:txBody>
      </p:sp>
    </p:spTree>
    <p:extLst>
      <p:ext uri="{BB962C8B-B14F-4D97-AF65-F5344CB8AC3E}">
        <p14:creationId xmlns:p14="http://schemas.microsoft.com/office/powerpoint/2010/main" val="4182432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65</a:t>
            </a:fld>
            <a:endParaRPr lang="en-US" altLang="en-US"/>
          </a:p>
        </p:txBody>
      </p:sp>
    </p:spTree>
    <p:extLst>
      <p:ext uri="{BB962C8B-B14F-4D97-AF65-F5344CB8AC3E}">
        <p14:creationId xmlns:p14="http://schemas.microsoft.com/office/powerpoint/2010/main" val="34624556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66</a:t>
            </a:fld>
            <a:endParaRPr lang="en-US" altLang="en-US"/>
          </a:p>
        </p:txBody>
      </p:sp>
    </p:spTree>
    <p:extLst>
      <p:ext uri="{BB962C8B-B14F-4D97-AF65-F5344CB8AC3E}">
        <p14:creationId xmlns:p14="http://schemas.microsoft.com/office/powerpoint/2010/main" val="16932509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67</a:t>
            </a:fld>
            <a:endParaRPr lang="en-US" altLang="en-US"/>
          </a:p>
        </p:txBody>
      </p:sp>
    </p:spTree>
    <p:extLst>
      <p:ext uri="{BB962C8B-B14F-4D97-AF65-F5344CB8AC3E}">
        <p14:creationId xmlns:p14="http://schemas.microsoft.com/office/powerpoint/2010/main" val="3939597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68</a:t>
            </a:fld>
            <a:endParaRPr lang="en-US" altLang="en-US"/>
          </a:p>
        </p:txBody>
      </p:sp>
    </p:spTree>
    <p:extLst>
      <p:ext uri="{BB962C8B-B14F-4D97-AF65-F5344CB8AC3E}">
        <p14:creationId xmlns:p14="http://schemas.microsoft.com/office/powerpoint/2010/main" val="40513317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69</a:t>
            </a:fld>
            <a:endParaRPr lang="en-US" altLang="en-US"/>
          </a:p>
        </p:txBody>
      </p:sp>
    </p:spTree>
    <p:extLst>
      <p:ext uri="{BB962C8B-B14F-4D97-AF65-F5344CB8AC3E}">
        <p14:creationId xmlns:p14="http://schemas.microsoft.com/office/powerpoint/2010/main" val="2878773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7</a:t>
            </a:fld>
            <a:endParaRPr lang="en-US" altLang="en-US"/>
          </a:p>
        </p:txBody>
      </p:sp>
    </p:spTree>
    <p:extLst>
      <p:ext uri="{BB962C8B-B14F-4D97-AF65-F5344CB8AC3E}">
        <p14:creationId xmlns:p14="http://schemas.microsoft.com/office/powerpoint/2010/main" val="24431198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70</a:t>
            </a:fld>
            <a:endParaRPr lang="en-US" altLang="en-US"/>
          </a:p>
        </p:txBody>
      </p:sp>
    </p:spTree>
    <p:extLst>
      <p:ext uri="{BB962C8B-B14F-4D97-AF65-F5344CB8AC3E}">
        <p14:creationId xmlns:p14="http://schemas.microsoft.com/office/powerpoint/2010/main" val="26398698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71</a:t>
            </a:fld>
            <a:endParaRPr lang="en-US" altLang="en-US"/>
          </a:p>
        </p:txBody>
      </p:sp>
    </p:spTree>
    <p:extLst>
      <p:ext uri="{BB962C8B-B14F-4D97-AF65-F5344CB8AC3E}">
        <p14:creationId xmlns:p14="http://schemas.microsoft.com/office/powerpoint/2010/main" val="3333715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72</a:t>
            </a:fld>
            <a:endParaRPr lang="en-US" altLang="en-US"/>
          </a:p>
        </p:txBody>
      </p:sp>
    </p:spTree>
    <p:extLst>
      <p:ext uri="{BB962C8B-B14F-4D97-AF65-F5344CB8AC3E}">
        <p14:creationId xmlns:p14="http://schemas.microsoft.com/office/powerpoint/2010/main" val="35515169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73</a:t>
            </a:fld>
            <a:endParaRPr lang="en-US" altLang="en-US"/>
          </a:p>
        </p:txBody>
      </p:sp>
    </p:spTree>
    <p:extLst>
      <p:ext uri="{BB962C8B-B14F-4D97-AF65-F5344CB8AC3E}">
        <p14:creationId xmlns:p14="http://schemas.microsoft.com/office/powerpoint/2010/main" val="4527736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74</a:t>
            </a:fld>
            <a:endParaRPr lang="en-US" altLang="en-US"/>
          </a:p>
        </p:txBody>
      </p:sp>
    </p:spTree>
    <p:extLst>
      <p:ext uri="{BB962C8B-B14F-4D97-AF65-F5344CB8AC3E}">
        <p14:creationId xmlns:p14="http://schemas.microsoft.com/office/powerpoint/2010/main" val="28543094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75</a:t>
            </a:fld>
            <a:endParaRPr lang="en-US" altLang="en-US"/>
          </a:p>
        </p:txBody>
      </p:sp>
    </p:spTree>
    <p:extLst>
      <p:ext uri="{BB962C8B-B14F-4D97-AF65-F5344CB8AC3E}">
        <p14:creationId xmlns:p14="http://schemas.microsoft.com/office/powerpoint/2010/main" val="16009402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76</a:t>
            </a:fld>
            <a:endParaRPr lang="en-US" altLang="en-US"/>
          </a:p>
        </p:txBody>
      </p:sp>
    </p:spTree>
    <p:extLst>
      <p:ext uri="{BB962C8B-B14F-4D97-AF65-F5344CB8AC3E}">
        <p14:creationId xmlns:p14="http://schemas.microsoft.com/office/powerpoint/2010/main" val="37621778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77</a:t>
            </a:fld>
            <a:endParaRPr lang="en-US" altLang="en-US"/>
          </a:p>
        </p:txBody>
      </p:sp>
    </p:spTree>
    <p:extLst>
      <p:ext uri="{BB962C8B-B14F-4D97-AF65-F5344CB8AC3E}">
        <p14:creationId xmlns:p14="http://schemas.microsoft.com/office/powerpoint/2010/main" val="16338274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78</a:t>
            </a:fld>
            <a:endParaRPr lang="en-US" altLang="en-US"/>
          </a:p>
        </p:txBody>
      </p:sp>
    </p:spTree>
    <p:extLst>
      <p:ext uri="{BB962C8B-B14F-4D97-AF65-F5344CB8AC3E}">
        <p14:creationId xmlns:p14="http://schemas.microsoft.com/office/powerpoint/2010/main" val="32496135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79</a:t>
            </a:fld>
            <a:endParaRPr lang="en-US" altLang="en-US"/>
          </a:p>
        </p:txBody>
      </p:sp>
    </p:spTree>
    <p:extLst>
      <p:ext uri="{BB962C8B-B14F-4D97-AF65-F5344CB8AC3E}">
        <p14:creationId xmlns:p14="http://schemas.microsoft.com/office/powerpoint/2010/main" val="425066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8</a:t>
            </a:fld>
            <a:endParaRPr lang="en-US" altLang="en-US"/>
          </a:p>
        </p:txBody>
      </p:sp>
    </p:spTree>
    <p:extLst>
      <p:ext uri="{BB962C8B-B14F-4D97-AF65-F5344CB8AC3E}">
        <p14:creationId xmlns:p14="http://schemas.microsoft.com/office/powerpoint/2010/main" val="14192442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80</a:t>
            </a:fld>
            <a:endParaRPr lang="en-US" altLang="en-US"/>
          </a:p>
        </p:txBody>
      </p:sp>
    </p:spTree>
    <p:extLst>
      <p:ext uri="{BB962C8B-B14F-4D97-AF65-F5344CB8AC3E}">
        <p14:creationId xmlns:p14="http://schemas.microsoft.com/office/powerpoint/2010/main" val="16389667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81</a:t>
            </a:fld>
            <a:endParaRPr lang="en-US" altLang="en-US"/>
          </a:p>
        </p:txBody>
      </p:sp>
    </p:spTree>
    <p:extLst>
      <p:ext uri="{BB962C8B-B14F-4D97-AF65-F5344CB8AC3E}">
        <p14:creationId xmlns:p14="http://schemas.microsoft.com/office/powerpoint/2010/main" val="1031553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BEE1951F-AE85-4F81-802E-6A11B8879A30}" type="slidenum">
              <a:rPr lang="en-US" altLang="en-US" smtClean="0"/>
              <a:pPr/>
              <a:t>9</a:t>
            </a:fld>
            <a:endParaRPr lang="en-US" altLang="en-US"/>
          </a:p>
        </p:txBody>
      </p:sp>
    </p:spTree>
    <p:extLst>
      <p:ext uri="{BB962C8B-B14F-4D97-AF65-F5344CB8AC3E}">
        <p14:creationId xmlns:p14="http://schemas.microsoft.com/office/powerpoint/2010/main" val="1690433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lvl1pPr>
              <a:defRPr/>
            </a:lvl1p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lvl1pPr>
              <a:defRPr/>
            </a:lvl1pPr>
          </a:lstStyle>
          <a:p>
            <a:r>
              <a:rPr lang="en-US" altLang="en-US"/>
              <a:t>Slide </a:t>
            </a:r>
            <a:fld id="{FBD3749E-FC43-44A8-B4BE-5E73758242F1}" type="slidenum">
              <a:rPr lang="en-US" altLang="en-US"/>
              <a:pPr/>
              <a:t>‹#›</a:t>
            </a:fld>
            <a:endParaRPr lang="en-US" altLang="en-US"/>
          </a:p>
        </p:txBody>
      </p:sp>
    </p:spTree>
    <p:extLst>
      <p:ext uri="{BB962C8B-B14F-4D97-AF65-F5344CB8AC3E}">
        <p14:creationId xmlns:p14="http://schemas.microsoft.com/office/powerpoint/2010/main" val="918767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lvl1pPr>
              <a:defRPr/>
            </a:lvl1p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lvl1pPr>
              <a:defRPr/>
            </a:lvl1pPr>
          </a:lstStyle>
          <a:p>
            <a:r>
              <a:rPr lang="en-US" altLang="en-US"/>
              <a:t>Slide </a:t>
            </a:r>
            <a:fld id="{15B388A3-E6AA-46E3-BE19-3DB76FFA3B9B}" type="slidenum">
              <a:rPr lang="en-US" altLang="en-US"/>
              <a:pPr/>
              <a:t>‹#›</a:t>
            </a:fld>
            <a:endParaRPr lang="en-US" altLang="en-US"/>
          </a:p>
        </p:txBody>
      </p:sp>
    </p:spTree>
    <p:extLst>
      <p:ext uri="{BB962C8B-B14F-4D97-AF65-F5344CB8AC3E}">
        <p14:creationId xmlns:p14="http://schemas.microsoft.com/office/powerpoint/2010/main" val="303033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lvl1pPr>
              <a:defRPr/>
            </a:lvl1p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lvl1pPr>
              <a:defRPr/>
            </a:lvl1pPr>
          </a:lstStyle>
          <a:p>
            <a:r>
              <a:rPr lang="en-US" altLang="en-US"/>
              <a:t>Slide </a:t>
            </a:r>
            <a:fld id="{BF0ECAD9-822A-49AD-A41C-EDC5F1ECC633}" type="slidenum">
              <a:rPr lang="en-US" altLang="en-US"/>
              <a:pPr/>
              <a:t>‹#›</a:t>
            </a:fld>
            <a:endParaRPr lang="en-US" altLang="en-US"/>
          </a:p>
        </p:txBody>
      </p:sp>
    </p:spTree>
    <p:extLst>
      <p:ext uri="{BB962C8B-B14F-4D97-AF65-F5344CB8AC3E}">
        <p14:creationId xmlns:p14="http://schemas.microsoft.com/office/powerpoint/2010/main" val="3664674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lvl1pPr>
              <a:defRPr/>
            </a:lvl1p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lvl1pPr>
              <a:defRPr/>
            </a:lvl1pPr>
          </a:lstStyle>
          <a:p>
            <a:r>
              <a:rPr lang="en-US" altLang="en-US"/>
              <a:t>Slide </a:t>
            </a:r>
            <a:fld id="{B7821429-C521-4D29-9B8E-4CD271B550D9}" type="slidenum">
              <a:rPr lang="en-US" altLang="en-US"/>
              <a:pPr/>
              <a:t>‹#›</a:t>
            </a:fld>
            <a:endParaRPr lang="en-US" altLang="en-US"/>
          </a:p>
        </p:txBody>
      </p:sp>
    </p:spTree>
    <p:extLst>
      <p:ext uri="{BB962C8B-B14F-4D97-AF65-F5344CB8AC3E}">
        <p14:creationId xmlns:p14="http://schemas.microsoft.com/office/powerpoint/2010/main" val="15797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lvl1pPr>
              <a:defRPr/>
            </a:lvl1p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lvl1pPr>
              <a:defRPr/>
            </a:lvl1pPr>
          </a:lstStyle>
          <a:p>
            <a:r>
              <a:rPr lang="en-US" altLang="en-US"/>
              <a:t>Slide </a:t>
            </a:r>
            <a:fld id="{B50B7860-C296-4219-ABD0-A7CF5FFB0CCA}" type="slidenum">
              <a:rPr lang="en-US" altLang="en-US"/>
              <a:pPr/>
              <a:t>‹#›</a:t>
            </a:fld>
            <a:endParaRPr lang="en-US" altLang="en-US"/>
          </a:p>
        </p:txBody>
      </p:sp>
    </p:spTree>
    <p:extLst>
      <p:ext uri="{BB962C8B-B14F-4D97-AF65-F5344CB8AC3E}">
        <p14:creationId xmlns:p14="http://schemas.microsoft.com/office/powerpoint/2010/main" val="3973055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altLang="en-US" smtClean="0"/>
              <a:t>March 2015</a:t>
            </a:r>
            <a:endParaRPr lang="en-US" altLang="en-US"/>
          </a:p>
        </p:txBody>
      </p:sp>
      <p:sp>
        <p:nvSpPr>
          <p:cNvPr id="6" name="Footer Placeholder 5"/>
          <p:cNvSpPr>
            <a:spLocks noGrp="1"/>
          </p:cNvSpPr>
          <p:nvPr>
            <p:ph type="ftr" sz="quarter" idx="11"/>
          </p:nvPr>
        </p:nvSpPr>
        <p:spPr/>
        <p:txBody>
          <a:bodyPr/>
          <a:lstStyle>
            <a:lvl1pPr>
              <a:defRPr/>
            </a:lvl1pPr>
          </a:lstStyle>
          <a:p>
            <a:r>
              <a:rPr lang="en-US" altLang="en-US" smtClean="0"/>
              <a:t>802.15.7r1 (Various)</a:t>
            </a:r>
            <a:endParaRPr lang="en-US" altLang="en-US"/>
          </a:p>
        </p:txBody>
      </p:sp>
      <p:sp>
        <p:nvSpPr>
          <p:cNvPr id="7" name="Slide Number Placeholder 6"/>
          <p:cNvSpPr>
            <a:spLocks noGrp="1"/>
          </p:cNvSpPr>
          <p:nvPr>
            <p:ph type="sldNum" sz="quarter" idx="12"/>
          </p:nvPr>
        </p:nvSpPr>
        <p:spPr/>
        <p:txBody>
          <a:bodyPr/>
          <a:lstStyle>
            <a:lvl1pPr>
              <a:defRPr/>
            </a:lvl1pPr>
          </a:lstStyle>
          <a:p>
            <a:r>
              <a:rPr lang="en-US" altLang="en-US"/>
              <a:t>Slide </a:t>
            </a:r>
            <a:fld id="{8ED3DD35-38DD-42CD-B45B-2E062AA5221D}" type="slidenum">
              <a:rPr lang="en-US" altLang="en-US"/>
              <a:pPr/>
              <a:t>‹#›</a:t>
            </a:fld>
            <a:endParaRPr lang="en-US" altLang="en-US"/>
          </a:p>
        </p:txBody>
      </p:sp>
    </p:spTree>
    <p:extLst>
      <p:ext uri="{BB962C8B-B14F-4D97-AF65-F5344CB8AC3E}">
        <p14:creationId xmlns:p14="http://schemas.microsoft.com/office/powerpoint/2010/main" val="41175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altLang="en-US" smtClean="0"/>
              <a:t>March 2015</a:t>
            </a:r>
            <a:endParaRPr lang="en-US" altLang="en-US"/>
          </a:p>
        </p:txBody>
      </p:sp>
      <p:sp>
        <p:nvSpPr>
          <p:cNvPr id="8" name="Footer Placeholder 7"/>
          <p:cNvSpPr>
            <a:spLocks noGrp="1"/>
          </p:cNvSpPr>
          <p:nvPr>
            <p:ph type="ftr" sz="quarter" idx="11"/>
          </p:nvPr>
        </p:nvSpPr>
        <p:spPr/>
        <p:txBody>
          <a:bodyPr/>
          <a:lstStyle>
            <a:lvl1pPr>
              <a:defRPr/>
            </a:lvl1pPr>
          </a:lstStyle>
          <a:p>
            <a:r>
              <a:rPr lang="en-US" altLang="en-US" smtClean="0"/>
              <a:t>802.15.7r1 (Various)</a:t>
            </a:r>
            <a:endParaRPr lang="en-US" altLang="en-US"/>
          </a:p>
        </p:txBody>
      </p:sp>
      <p:sp>
        <p:nvSpPr>
          <p:cNvPr id="9" name="Slide Number Placeholder 8"/>
          <p:cNvSpPr>
            <a:spLocks noGrp="1"/>
          </p:cNvSpPr>
          <p:nvPr>
            <p:ph type="sldNum" sz="quarter" idx="12"/>
          </p:nvPr>
        </p:nvSpPr>
        <p:spPr/>
        <p:txBody>
          <a:bodyPr/>
          <a:lstStyle>
            <a:lvl1pPr>
              <a:defRPr/>
            </a:lvl1pPr>
          </a:lstStyle>
          <a:p>
            <a:r>
              <a:rPr lang="en-US" altLang="en-US"/>
              <a:t>Slide </a:t>
            </a:r>
            <a:fld id="{81E77C04-8EF7-4C2C-B580-828509DE3EB0}" type="slidenum">
              <a:rPr lang="en-US" altLang="en-US"/>
              <a:pPr/>
              <a:t>‹#›</a:t>
            </a:fld>
            <a:endParaRPr lang="en-US" altLang="en-US"/>
          </a:p>
        </p:txBody>
      </p:sp>
    </p:spTree>
    <p:extLst>
      <p:ext uri="{BB962C8B-B14F-4D97-AF65-F5344CB8AC3E}">
        <p14:creationId xmlns:p14="http://schemas.microsoft.com/office/powerpoint/2010/main" val="4189861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altLang="en-US" smtClean="0"/>
              <a:t>March 2015</a:t>
            </a:r>
            <a:endParaRPr lang="en-US" altLang="en-US"/>
          </a:p>
        </p:txBody>
      </p:sp>
      <p:sp>
        <p:nvSpPr>
          <p:cNvPr id="4" name="Footer Placeholder 3"/>
          <p:cNvSpPr>
            <a:spLocks noGrp="1"/>
          </p:cNvSpPr>
          <p:nvPr>
            <p:ph type="ftr" sz="quarter" idx="11"/>
          </p:nvPr>
        </p:nvSpPr>
        <p:spPr/>
        <p:txBody>
          <a:bodyPr/>
          <a:lstStyle>
            <a:lvl1pPr>
              <a:defRPr/>
            </a:lvl1pPr>
          </a:lstStyle>
          <a:p>
            <a:r>
              <a:rPr lang="en-US" altLang="en-US" smtClean="0"/>
              <a:t>802.15.7r1 (Various)</a:t>
            </a:r>
            <a:endParaRPr lang="en-US" altLang="en-US"/>
          </a:p>
        </p:txBody>
      </p:sp>
      <p:sp>
        <p:nvSpPr>
          <p:cNvPr id="5" name="Slide Number Placeholder 4"/>
          <p:cNvSpPr>
            <a:spLocks noGrp="1"/>
          </p:cNvSpPr>
          <p:nvPr>
            <p:ph type="sldNum" sz="quarter" idx="12"/>
          </p:nvPr>
        </p:nvSpPr>
        <p:spPr/>
        <p:txBody>
          <a:bodyPr/>
          <a:lstStyle>
            <a:lvl1pPr>
              <a:defRPr/>
            </a:lvl1pPr>
          </a:lstStyle>
          <a:p>
            <a:r>
              <a:rPr lang="en-US" altLang="en-US"/>
              <a:t>Slide </a:t>
            </a:r>
            <a:fld id="{354E4C8C-8354-4AFD-ACFE-6C15C8A7BDE6}" type="slidenum">
              <a:rPr lang="en-US" altLang="en-US"/>
              <a:pPr/>
              <a:t>‹#›</a:t>
            </a:fld>
            <a:endParaRPr lang="en-US" altLang="en-US"/>
          </a:p>
        </p:txBody>
      </p:sp>
    </p:spTree>
    <p:extLst>
      <p:ext uri="{BB962C8B-B14F-4D97-AF65-F5344CB8AC3E}">
        <p14:creationId xmlns:p14="http://schemas.microsoft.com/office/powerpoint/2010/main" val="3421303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ltLang="en-US" smtClean="0"/>
              <a:t>March 2015</a:t>
            </a:r>
            <a:endParaRPr lang="en-US" altLang="en-US"/>
          </a:p>
        </p:txBody>
      </p:sp>
      <p:sp>
        <p:nvSpPr>
          <p:cNvPr id="3" name="Footer Placeholder 2"/>
          <p:cNvSpPr>
            <a:spLocks noGrp="1"/>
          </p:cNvSpPr>
          <p:nvPr>
            <p:ph type="ftr" sz="quarter" idx="11"/>
          </p:nvPr>
        </p:nvSpPr>
        <p:spPr/>
        <p:txBody>
          <a:bodyPr/>
          <a:lstStyle>
            <a:lvl1pPr>
              <a:defRPr/>
            </a:lvl1pPr>
          </a:lstStyle>
          <a:p>
            <a:r>
              <a:rPr lang="en-US" altLang="en-US" smtClean="0"/>
              <a:t>802.15.7r1 (Various)</a:t>
            </a:r>
            <a:endParaRPr lang="en-US" altLang="en-US"/>
          </a:p>
        </p:txBody>
      </p:sp>
      <p:sp>
        <p:nvSpPr>
          <p:cNvPr id="4" name="Slide Number Placeholder 3"/>
          <p:cNvSpPr>
            <a:spLocks noGrp="1"/>
          </p:cNvSpPr>
          <p:nvPr>
            <p:ph type="sldNum" sz="quarter" idx="12"/>
          </p:nvPr>
        </p:nvSpPr>
        <p:spPr/>
        <p:txBody>
          <a:bodyPr/>
          <a:lstStyle>
            <a:lvl1pPr>
              <a:defRPr/>
            </a:lvl1pPr>
          </a:lstStyle>
          <a:p>
            <a:r>
              <a:rPr lang="en-US" altLang="en-US"/>
              <a:t>Slide </a:t>
            </a:r>
            <a:fld id="{2953BCE0-5784-430B-A825-8D32C159DAE6}" type="slidenum">
              <a:rPr lang="en-US" altLang="en-US"/>
              <a:pPr/>
              <a:t>‹#›</a:t>
            </a:fld>
            <a:endParaRPr lang="en-US" altLang="en-US"/>
          </a:p>
        </p:txBody>
      </p:sp>
    </p:spTree>
    <p:extLst>
      <p:ext uri="{BB962C8B-B14F-4D97-AF65-F5344CB8AC3E}">
        <p14:creationId xmlns:p14="http://schemas.microsoft.com/office/powerpoint/2010/main" val="1431833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ltLang="en-US" smtClean="0"/>
              <a:t>March 2015</a:t>
            </a:r>
            <a:endParaRPr lang="en-US" altLang="en-US"/>
          </a:p>
        </p:txBody>
      </p:sp>
      <p:sp>
        <p:nvSpPr>
          <p:cNvPr id="6" name="Footer Placeholder 5"/>
          <p:cNvSpPr>
            <a:spLocks noGrp="1"/>
          </p:cNvSpPr>
          <p:nvPr>
            <p:ph type="ftr" sz="quarter" idx="11"/>
          </p:nvPr>
        </p:nvSpPr>
        <p:spPr/>
        <p:txBody>
          <a:bodyPr/>
          <a:lstStyle>
            <a:lvl1pPr>
              <a:defRPr/>
            </a:lvl1pPr>
          </a:lstStyle>
          <a:p>
            <a:r>
              <a:rPr lang="en-US" altLang="en-US" smtClean="0"/>
              <a:t>802.15.7r1 (Various)</a:t>
            </a:r>
            <a:endParaRPr lang="en-US" altLang="en-US"/>
          </a:p>
        </p:txBody>
      </p:sp>
      <p:sp>
        <p:nvSpPr>
          <p:cNvPr id="7" name="Slide Number Placeholder 6"/>
          <p:cNvSpPr>
            <a:spLocks noGrp="1"/>
          </p:cNvSpPr>
          <p:nvPr>
            <p:ph type="sldNum" sz="quarter" idx="12"/>
          </p:nvPr>
        </p:nvSpPr>
        <p:spPr/>
        <p:txBody>
          <a:bodyPr/>
          <a:lstStyle>
            <a:lvl1pPr>
              <a:defRPr/>
            </a:lvl1pPr>
          </a:lstStyle>
          <a:p>
            <a:r>
              <a:rPr lang="en-US" altLang="en-US"/>
              <a:t>Slide </a:t>
            </a:r>
            <a:fld id="{702C27DB-2487-4BE0-BBE2-4D6347FFE89F}" type="slidenum">
              <a:rPr lang="en-US" altLang="en-US"/>
              <a:pPr/>
              <a:t>‹#›</a:t>
            </a:fld>
            <a:endParaRPr lang="en-US" altLang="en-US"/>
          </a:p>
        </p:txBody>
      </p:sp>
    </p:spTree>
    <p:extLst>
      <p:ext uri="{BB962C8B-B14F-4D97-AF65-F5344CB8AC3E}">
        <p14:creationId xmlns:p14="http://schemas.microsoft.com/office/powerpoint/2010/main" val="4257765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ltLang="en-US" smtClean="0"/>
              <a:t>March 2015</a:t>
            </a:r>
            <a:endParaRPr lang="en-US" altLang="en-US"/>
          </a:p>
        </p:txBody>
      </p:sp>
      <p:sp>
        <p:nvSpPr>
          <p:cNvPr id="6" name="Footer Placeholder 5"/>
          <p:cNvSpPr>
            <a:spLocks noGrp="1"/>
          </p:cNvSpPr>
          <p:nvPr>
            <p:ph type="ftr" sz="quarter" idx="11"/>
          </p:nvPr>
        </p:nvSpPr>
        <p:spPr/>
        <p:txBody>
          <a:bodyPr/>
          <a:lstStyle>
            <a:lvl1pPr>
              <a:defRPr/>
            </a:lvl1pPr>
          </a:lstStyle>
          <a:p>
            <a:r>
              <a:rPr lang="en-US" altLang="en-US" smtClean="0"/>
              <a:t>802.15.7r1 (Various)</a:t>
            </a:r>
            <a:endParaRPr lang="en-US" altLang="en-US"/>
          </a:p>
        </p:txBody>
      </p:sp>
      <p:sp>
        <p:nvSpPr>
          <p:cNvPr id="7" name="Slide Number Placeholder 6"/>
          <p:cNvSpPr>
            <a:spLocks noGrp="1"/>
          </p:cNvSpPr>
          <p:nvPr>
            <p:ph type="sldNum" sz="quarter" idx="12"/>
          </p:nvPr>
        </p:nvSpPr>
        <p:spPr/>
        <p:txBody>
          <a:bodyPr/>
          <a:lstStyle>
            <a:lvl1pPr>
              <a:defRPr/>
            </a:lvl1pPr>
          </a:lstStyle>
          <a:p>
            <a:r>
              <a:rPr lang="en-US" altLang="en-US"/>
              <a:t>Slide </a:t>
            </a:r>
            <a:fld id="{B11FD05A-0E95-4E4D-AF74-B57CA0242F35}" type="slidenum">
              <a:rPr lang="en-US" altLang="en-US"/>
              <a:pPr/>
              <a:t>‹#›</a:t>
            </a:fld>
            <a:endParaRPr lang="en-US" altLang="en-US"/>
          </a:p>
        </p:txBody>
      </p:sp>
    </p:spTree>
    <p:extLst>
      <p:ext uri="{BB962C8B-B14F-4D97-AF65-F5344CB8AC3E}">
        <p14:creationId xmlns:p14="http://schemas.microsoft.com/office/powerpoint/2010/main" val="2374232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381000"/>
            <a:ext cx="160020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1400" b="1"/>
            </a:lvl1pPr>
          </a:lstStyle>
          <a:p>
            <a:r>
              <a:rPr lang="en-US" altLang="en-US" smtClean="0"/>
              <a:t>March 2015</a:t>
            </a:r>
            <a:endParaRPr lang="en-US" altLang="en-US"/>
          </a:p>
        </p:txBody>
      </p:sp>
      <p:sp>
        <p:nvSpPr>
          <p:cNvPr id="1029" name="Rectangle 5"/>
          <p:cNvSpPr>
            <a:spLocks noGrp="1" noChangeArrowheads="1"/>
          </p:cNvSpPr>
          <p:nvPr>
            <p:ph type="ftr" sz="quarter" idx="3"/>
          </p:nvPr>
        </p:nvSpPr>
        <p:spPr bwMode="auto">
          <a:xfrm>
            <a:off x="5486400" y="6475413"/>
            <a:ext cx="3124200"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a:defRPr/>
            </a:lvl1pPr>
          </a:lstStyle>
          <a:p>
            <a:r>
              <a:rPr lang="en-US" altLang="en-US" smtClean="0"/>
              <a:t>802.15.7r1 (Various)</a:t>
            </a:r>
            <a:endParaRPr lang="en-US" altLang="en-US"/>
          </a:p>
        </p:txBody>
      </p:sp>
      <p:sp>
        <p:nvSpPr>
          <p:cNvPr id="1030" name="Rectangle 6"/>
          <p:cNvSpPr>
            <a:spLocks noGrp="1" noChangeArrowheads="1"/>
          </p:cNvSpPr>
          <p:nvPr>
            <p:ph type="sldNum" sz="quarter" idx="4"/>
          </p:nvPr>
        </p:nvSpPr>
        <p:spPr bwMode="auto">
          <a:xfrm>
            <a:off x="4344988" y="6475413"/>
            <a:ext cx="530225"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algn="ctr">
              <a:defRPr/>
            </a:lvl1pPr>
          </a:lstStyle>
          <a:p>
            <a:r>
              <a:rPr lang="en-US" altLang="en-US"/>
              <a:t>Slide </a:t>
            </a:r>
            <a:fld id="{86BD6EF3-6AAB-43BD-B38C-3464E5E2AE88}" type="slidenum">
              <a:rPr lang="en-US" altLang="en-US"/>
              <a:pPr/>
              <a:t>‹#›</a:t>
            </a:fld>
            <a:endParaRPr lang="en-US" altLang="en-US"/>
          </a:p>
        </p:txBody>
      </p:sp>
      <p:sp>
        <p:nvSpPr>
          <p:cNvPr id="1031" name="Rectangle 7"/>
          <p:cNvSpPr>
            <a:spLocks noChangeArrowheads="1"/>
          </p:cNvSpPr>
          <p:nvPr/>
        </p:nvSpPr>
        <p:spPr bwMode="auto">
          <a:xfrm>
            <a:off x="3657600" y="394156"/>
            <a:ext cx="48006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lvl="4" algn="r"/>
            <a:r>
              <a:rPr lang="en-US" altLang="en-US" sz="1400" b="1" dirty="0"/>
              <a:t>doc.: IEEE </a:t>
            </a:r>
            <a:r>
              <a:rPr lang="en-US" altLang="en-US" sz="1400" b="1" dirty="0" smtClean="0"/>
              <a:t>802.15-15-0112-007a</a:t>
            </a:r>
            <a:endParaRPr lang="en-US" altLang="en-US" sz="1400" b="1" dirty="0"/>
          </a:p>
        </p:txBody>
      </p:sp>
      <p:sp>
        <p:nvSpPr>
          <p:cNvPr id="1032"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 name="Rectangle 9"/>
          <p:cNvSpPr>
            <a:spLocks noChangeArrowheads="1"/>
          </p:cNvSpPr>
          <p:nvPr/>
        </p:nvSpPr>
        <p:spPr bwMode="auto">
          <a:xfrm>
            <a:off x="685800" y="6475413"/>
            <a:ext cx="711200"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a:t>Submission</a:t>
            </a:r>
          </a:p>
        </p:txBody>
      </p:sp>
      <p:sp>
        <p:nvSpPr>
          <p:cNvPr id="1034"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anose="02020603050405020304" pitchFamily="18" charset="0"/>
        </a:defRPr>
      </a:lvl2pPr>
      <a:lvl3pPr algn="ctr" rtl="0" eaLnBrk="1" fontAlgn="base" hangingPunct="1">
        <a:spcBef>
          <a:spcPct val="0"/>
        </a:spcBef>
        <a:spcAft>
          <a:spcPct val="0"/>
        </a:spcAft>
        <a:defRPr sz="3600">
          <a:solidFill>
            <a:schemeClr val="tx2"/>
          </a:solidFill>
          <a:latin typeface="Times New Roman" panose="02020603050405020304" pitchFamily="18" charset="0"/>
        </a:defRPr>
      </a:lvl3pPr>
      <a:lvl4pPr algn="ctr" rtl="0" eaLnBrk="1" fontAlgn="base" hangingPunct="1">
        <a:spcBef>
          <a:spcPct val="0"/>
        </a:spcBef>
        <a:spcAft>
          <a:spcPct val="0"/>
        </a:spcAft>
        <a:defRPr sz="3600">
          <a:solidFill>
            <a:schemeClr val="tx2"/>
          </a:solidFill>
          <a:latin typeface="Times New Roman" panose="02020603050405020304" pitchFamily="18" charset="0"/>
        </a:defRPr>
      </a:lvl4pPr>
      <a:lvl5pPr algn="ctr" rtl="0" eaLnBrk="1" fontAlgn="base" hangingPunct="1">
        <a:spcBef>
          <a:spcPct val="0"/>
        </a:spcBef>
        <a:spcAft>
          <a:spcPct val="0"/>
        </a:spcAft>
        <a:defRPr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sz="3600">
          <a:solidFill>
            <a:schemeClr val="tx2"/>
          </a:solidFill>
          <a:latin typeface="Times New Roman" panose="02020603050405020304" pitchFamily="18"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08585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42875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177165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22.xml"/><Relationship Id="rId7"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3.png"/><Relationship Id="rId5" Type="http://schemas.openxmlformats.org/officeDocument/2006/relationships/image" Target="../media/image22.wmf"/><Relationship Id="rId4" Type="http://schemas.openxmlformats.org/officeDocument/2006/relationships/oleObject" Target="../embeddings/oleObject1.bin"/><Relationship Id="rId9"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notesSlide" Target="../notesSlides/notesSlide23.xml"/><Relationship Id="rId7" Type="http://schemas.openxmlformats.org/officeDocument/2006/relationships/oleObject" Target="../embeddings/oleObject3.bin"/><Relationship Id="rId12"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27.wmf"/><Relationship Id="rId11" Type="http://schemas.openxmlformats.org/officeDocument/2006/relationships/image" Target="../media/image25.png"/><Relationship Id="rId5" Type="http://schemas.openxmlformats.org/officeDocument/2006/relationships/oleObject" Target="../embeddings/oleObject2.bin"/><Relationship Id="rId10" Type="http://schemas.openxmlformats.org/officeDocument/2006/relationships/image" Target="../media/image24.png"/><Relationship Id="rId4" Type="http://schemas.openxmlformats.org/officeDocument/2006/relationships/image" Target="../media/image28.png"/><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30.xml"/><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9.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73.jpe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jpeg"/><Relationship Id="rId18" Type="http://schemas.openxmlformats.org/officeDocument/2006/relationships/image" Target="../media/image94.jpe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jpeg"/><Relationship Id="rId17" Type="http://schemas.openxmlformats.org/officeDocument/2006/relationships/image" Target="../media/image93.png"/><Relationship Id="rId2" Type="http://schemas.openxmlformats.org/officeDocument/2006/relationships/notesSlide" Target="../notesSlides/notesSlide57.xml"/><Relationship Id="rId16" Type="http://schemas.openxmlformats.org/officeDocument/2006/relationships/image" Target="../media/image92.png"/><Relationship Id="rId1" Type="http://schemas.openxmlformats.org/officeDocument/2006/relationships/slideLayout" Target="../slideLayouts/slideLayout1.xml"/><Relationship Id="rId6" Type="http://schemas.openxmlformats.org/officeDocument/2006/relationships/image" Target="../media/image82.png"/><Relationship Id="rId11" Type="http://schemas.openxmlformats.org/officeDocument/2006/relationships/image" Target="../media/image87.jpeg"/><Relationship Id="rId5" Type="http://schemas.openxmlformats.org/officeDocument/2006/relationships/image" Target="../media/image81.jpeg"/><Relationship Id="rId15" Type="http://schemas.openxmlformats.org/officeDocument/2006/relationships/image" Target="../media/image91.pn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jpeg"/><Relationship Id="rId14" Type="http://schemas.openxmlformats.org/officeDocument/2006/relationships/image" Target="../media/image9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jpeg"/><Relationship Id="rId7" Type="http://schemas.openxmlformats.org/officeDocument/2006/relationships/image" Target="../media/image99.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98.wmf"/><Relationship Id="rId5" Type="http://schemas.openxmlformats.org/officeDocument/2006/relationships/image" Target="../media/image97.jpeg"/><Relationship Id="rId10" Type="http://schemas.openxmlformats.org/officeDocument/2006/relationships/image" Target="../media/image102.png"/><Relationship Id="rId4" Type="http://schemas.openxmlformats.org/officeDocument/2006/relationships/image" Target="../media/image96.jpeg"/><Relationship Id="rId9"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8" Type="http://schemas.openxmlformats.org/officeDocument/2006/relationships/image" Target="../media/image104.wmf"/><Relationship Id="rId13" Type="http://schemas.openxmlformats.org/officeDocument/2006/relationships/oleObject" Target="../embeddings/oleObject8.bin"/><Relationship Id="rId18" Type="http://schemas.openxmlformats.org/officeDocument/2006/relationships/image" Target="../media/image112.png"/><Relationship Id="rId3" Type="http://schemas.openxmlformats.org/officeDocument/2006/relationships/notesSlide" Target="../notesSlides/notesSlide60.xml"/><Relationship Id="rId21" Type="http://schemas.openxmlformats.org/officeDocument/2006/relationships/image" Target="../media/image115.png"/><Relationship Id="rId7" Type="http://schemas.openxmlformats.org/officeDocument/2006/relationships/oleObject" Target="../embeddings/oleObject5.bin"/><Relationship Id="rId12" Type="http://schemas.openxmlformats.org/officeDocument/2006/relationships/image" Target="../media/image106.wmf"/><Relationship Id="rId17" Type="http://schemas.openxmlformats.org/officeDocument/2006/relationships/image" Target="../media/image111.wmf"/><Relationship Id="rId2" Type="http://schemas.openxmlformats.org/officeDocument/2006/relationships/slideLayout" Target="../slideLayouts/slideLayout1.xml"/><Relationship Id="rId16" Type="http://schemas.openxmlformats.org/officeDocument/2006/relationships/image" Target="../media/image110.emf"/><Relationship Id="rId20" Type="http://schemas.openxmlformats.org/officeDocument/2006/relationships/image" Target="../media/image114.jpeg"/><Relationship Id="rId1" Type="http://schemas.openxmlformats.org/officeDocument/2006/relationships/vmlDrawing" Target="../drawings/vmlDrawing3.vml"/><Relationship Id="rId6" Type="http://schemas.openxmlformats.org/officeDocument/2006/relationships/image" Target="../media/image103.wmf"/><Relationship Id="rId11" Type="http://schemas.openxmlformats.org/officeDocument/2006/relationships/oleObject" Target="../embeddings/oleObject7.bin"/><Relationship Id="rId5" Type="http://schemas.openxmlformats.org/officeDocument/2006/relationships/oleObject" Target="../embeddings/oleObject4.bin"/><Relationship Id="rId15" Type="http://schemas.openxmlformats.org/officeDocument/2006/relationships/image" Target="../media/image109.png"/><Relationship Id="rId10" Type="http://schemas.openxmlformats.org/officeDocument/2006/relationships/image" Target="../media/image105.wmf"/><Relationship Id="rId19" Type="http://schemas.openxmlformats.org/officeDocument/2006/relationships/image" Target="../media/image113.png"/><Relationship Id="rId4" Type="http://schemas.openxmlformats.org/officeDocument/2006/relationships/image" Target="../media/image108.png"/><Relationship Id="rId9" Type="http://schemas.openxmlformats.org/officeDocument/2006/relationships/oleObject" Target="../embeddings/oleObject6.bin"/><Relationship Id="rId14" Type="http://schemas.openxmlformats.org/officeDocument/2006/relationships/image" Target="../media/image107.wmf"/><Relationship Id="rId22" Type="http://schemas.openxmlformats.org/officeDocument/2006/relationships/image" Target="../media/image116.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image" Target="../media/image122.gif"/><Relationship Id="rId13" Type="http://schemas.openxmlformats.org/officeDocument/2006/relationships/image" Target="../media/image127.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120.png"/><Relationship Id="rId11" Type="http://schemas.openxmlformats.org/officeDocument/2006/relationships/image" Target="../media/image125.jpeg"/><Relationship Id="rId5" Type="http://schemas.openxmlformats.org/officeDocument/2006/relationships/image" Target="../media/image119.gif"/><Relationship Id="rId10" Type="http://schemas.openxmlformats.org/officeDocument/2006/relationships/image" Target="../media/image124.jpeg"/><Relationship Id="rId4" Type="http://schemas.openxmlformats.org/officeDocument/2006/relationships/image" Target="../media/image118.jpeg"/><Relationship Id="rId9" Type="http://schemas.openxmlformats.org/officeDocument/2006/relationships/image" Target="../media/image123.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137.png"/><Relationship Id="rId4" Type="http://schemas.openxmlformats.org/officeDocument/2006/relationships/image" Target="../media/image136.jpeg"/></Relationships>
</file>

<file path=ppt/slides/_rels/slide72.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139.emf"/></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141.png"/></Relationships>
</file>

<file path=ppt/slides/_rels/slide7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5.xml"/><Relationship Id="rId1" Type="http://schemas.openxmlformats.org/officeDocument/2006/relationships/slideLayout" Target="../slideLayouts/slideLayout1.xml"/><Relationship Id="rId5" Type="http://schemas.openxmlformats.org/officeDocument/2006/relationships/image" Target="../media/image144.png"/><Relationship Id="rId4" Type="http://schemas.openxmlformats.org/officeDocument/2006/relationships/image" Target="../media/image143.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hyperlink" Target="http://www.opticsinfobase.org/vjbo/virtual_issue.cfm?vid=182" TargetMode="External"/><Relationship Id="rId2" Type="http://schemas.openxmlformats.org/officeDocument/2006/relationships/image" Target="../media/image148.png"/><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7.xml"/><Relationship Id="rId4" Type="http://schemas.openxmlformats.org/officeDocument/2006/relationships/image" Target="../media/image15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r>
              <a:rPr lang="en-US" altLang="en-US" smtClean="0"/>
              <a:t>March 2015</a:t>
            </a:r>
            <a:endParaRPr lang="en-US" altLang="en-US"/>
          </a:p>
        </p:txBody>
      </p:sp>
      <p:sp>
        <p:nvSpPr>
          <p:cNvPr id="5" name="Footer Placeholder 2"/>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3"/>
          <p:cNvSpPr>
            <a:spLocks noGrp="1"/>
          </p:cNvSpPr>
          <p:nvPr>
            <p:ph type="sldNum" sz="quarter" idx="12"/>
          </p:nvPr>
        </p:nvSpPr>
        <p:spPr/>
        <p:txBody>
          <a:bodyPr/>
          <a:lstStyle/>
          <a:p>
            <a:r>
              <a:rPr lang="en-US" altLang="en-US"/>
              <a:t>Slide </a:t>
            </a:r>
            <a:fld id="{3EF14673-388E-44AD-9C0E-FEFD6943167B}" type="slidenum">
              <a:rPr lang="en-US" altLang="en-US"/>
              <a:pPr/>
              <a:t>1</a:t>
            </a:fld>
            <a:endParaRPr lang="en-US" altLang="en-US"/>
          </a:p>
        </p:txBody>
      </p:sp>
      <p:sp>
        <p:nvSpPr>
          <p:cNvPr id="27651" name="Rectangle 3"/>
          <p:cNvSpPr>
            <a:spLocks noChangeArrowheads="1"/>
          </p:cNvSpPr>
          <p:nvPr/>
        </p:nvSpPr>
        <p:spPr bwMode="auto">
          <a:xfrm>
            <a:off x="152400" y="1114485"/>
            <a:ext cx="89916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800" b="1" u="sng" dirty="0">
                <a:solidFill>
                  <a:schemeClr val="tx2"/>
                </a:solidFill>
                <a:effectLst>
                  <a:outerShdw blurRad="38100" dist="38100" dir="2700000" algn="tl">
                    <a:srgbClr val="C0C0C0"/>
                  </a:outerShdw>
                </a:effectLst>
              </a:rPr>
              <a:t>Project: IEEE P802.15 Working Group for Wireless Personal Area Networks (WPANs)</a:t>
            </a:r>
            <a:endParaRPr lang="en-US" altLang="en-US" sz="1600" b="1" dirty="0">
              <a:solidFill>
                <a:schemeClr val="tx2"/>
              </a:solidFill>
            </a:endParaRPr>
          </a:p>
          <a:p>
            <a:endParaRPr lang="en-US" altLang="en-US" sz="1600" dirty="0">
              <a:solidFill>
                <a:schemeClr val="tx2"/>
              </a:solidFill>
            </a:endParaRPr>
          </a:p>
          <a:p>
            <a:r>
              <a:rPr lang="en-US" altLang="en-US" sz="1600" b="1" dirty="0">
                <a:solidFill>
                  <a:schemeClr val="tx2"/>
                </a:solidFill>
              </a:rPr>
              <a:t>Submission Title:</a:t>
            </a:r>
            <a:r>
              <a:rPr lang="en-US" altLang="en-US" sz="1600" dirty="0">
                <a:solidFill>
                  <a:schemeClr val="tx2"/>
                </a:solidFill>
              </a:rPr>
              <a:t> 15.7 Revision: Short-Range Optical Wireless </a:t>
            </a:r>
            <a:r>
              <a:rPr lang="en-US" altLang="en-US" sz="1600" dirty="0" smtClean="0">
                <a:solidFill>
                  <a:schemeClr val="tx2"/>
                </a:solidFill>
              </a:rPr>
              <a:t>Communications Tutorial</a:t>
            </a:r>
            <a:r>
              <a:rPr lang="en-US" altLang="en-US" sz="1600" dirty="0">
                <a:solidFill>
                  <a:schemeClr val="tx2"/>
                </a:solidFill>
              </a:rPr>
              <a:t>	</a:t>
            </a:r>
          </a:p>
          <a:p>
            <a:r>
              <a:rPr lang="en-US" altLang="en-US" sz="1600" b="1" dirty="0">
                <a:solidFill>
                  <a:schemeClr val="tx2"/>
                </a:solidFill>
              </a:rPr>
              <a:t>Date Submitted: </a:t>
            </a:r>
            <a:r>
              <a:rPr lang="en-US" altLang="en-US" sz="1600" dirty="0" smtClean="0">
                <a:solidFill>
                  <a:schemeClr val="tx2"/>
                </a:solidFill>
              </a:rPr>
              <a:t>28 Jan 2015</a:t>
            </a:r>
            <a:r>
              <a:rPr lang="en-US" altLang="en-US" sz="1600" dirty="0">
                <a:solidFill>
                  <a:schemeClr val="tx2"/>
                </a:solidFill>
              </a:rPr>
              <a:t>	</a:t>
            </a:r>
          </a:p>
          <a:p>
            <a:r>
              <a:rPr lang="en-US" altLang="en-US" sz="1600" b="1" dirty="0">
                <a:solidFill>
                  <a:schemeClr val="tx2"/>
                </a:solidFill>
              </a:rPr>
              <a:t>Source:</a:t>
            </a:r>
            <a:r>
              <a:rPr lang="en-US" altLang="en-US" sz="1600" dirty="0">
                <a:solidFill>
                  <a:schemeClr val="tx2"/>
                </a:solidFill>
              </a:rPr>
              <a:t> </a:t>
            </a:r>
            <a:r>
              <a:rPr lang="en-US" altLang="en-US" sz="1600" dirty="0" smtClean="0">
                <a:solidFill>
                  <a:schemeClr val="tx2"/>
                </a:solidFill>
              </a:rPr>
              <a:t>Various – </a:t>
            </a:r>
            <a:r>
              <a:rPr lang="en-US" altLang="en-US" dirty="0" smtClean="0">
                <a:solidFill>
                  <a:schemeClr val="tx2"/>
                </a:solidFill>
              </a:rPr>
              <a:t>Rick Roberts </a:t>
            </a:r>
            <a:r>
              <a:rPr lang="en-US" altLang="en-US" dirty="0" smtClean="0">
                <a:solidFill>
                  <a:schemeClr val="tx2"/>
                </a:solidFill>
              </a:rPr>
              <a:t>(15.7r1 editor) </a:t>
            </a:r>
            <a:r>
              <a:rPr lang="en-US" altLang="en-US" sz="1600" dirty="0" smtClean="0">
                <a:solidFill>
                  <a:schemeClr val="tx2"/>
                </a:solidFill>
              </a:rPr>
              <a:t>	Company: Various</a:t>
            </a:r>
            <a:endParaRPr lang="en-US" altLang="en-US" sz="1600" dirty="0">
              <a:solidFill>
                <a:schemeClr val="tx2"/>
              </a:solidFill>
            </a:endParaRPr>
          </a:p>
          <a:p>
            <a:r>
              <a:rPr lang="en-US" altLang="en-US" sz="1600" dirty="0" smtClean="0">
                <a:solidFill>
                  <a:schemeClr val="tx2"/>
                </a:solidFill>
              </a:rPr>
              <a:t>Address:</a:t>
            </a:r>
            <a:endParaRPr lang="en-US" altLang="en-US" sz="1600" dirty="0">
              <a:solidFill>
                <a:schemeClr val="tx2"/>
              </a:solidFill>
            </a:endParaRPr>
          </a:p>
          <a:p>
            <a:r>
              <a:rPr lang="en-US" altLang="en-US" sz="1600" dirty="0">
                <a:solidFill>
                  <a:schemeClr val="tx2"/>
                </a:solidFill>
              </a:rPr>
              <a:t>Voice</a:t>
            </a:r>
            <a:r>
              <a:rPr lang="en-US" altLang="en-US" sz="1600" dirty="0" smtClean="0">
                <a:solidFill>
                  <a:schemeClr val="tx2"/>
                </a:solidFill>
              </a:rPr>
              <a:t>:	FAX:	E-Mail:</a:t>
            </a:r>
            <a:r>
              <a:rPr lang="en-US" altLang="en-US" sz="1600" dirty="0">
                <a:solidFill>
                  <a:schemeClr val="tx2"/>
                </a:solidFill>
              </a:rPr>
              <a:t>	</a:t>
            </a:r>
          </a:p>
          <a:p>
            <a:pPr>
              <a:spcBef>
                <a:spcPts val="600"/>
              </a:spcBef>
              <a:spcAft>
                <a:spcPts val="600"/>
              </a:spcAft>
            </a:pPr>
            <a:r>
              <a:rPr lang="en-US" altLang="en-US" sz="1600" b="1" dirty="0">
                <a:solidFill>
                  <a:schemeClr val="tx2"/>
                </a:solidFill>
              </a:rPr>
              <a:t>Re</a:t>
            </a:r>
            <a:r>
              <a:rPr lang="en-US" altLang="en-US" sz="1600" b="1" dirty="0" smtClean="0">
                <a:solidFill>
                  <a:schemeClr val="tx2"/>
                </a:solidFill>
              </a:rPr>
              <a:t>:</a:t>
            </a:r>
            <a:endParaRPr lang="en-US" altLang="en-US" sz="1600" dirty="0">
              <a:solidFill>
                <a:schemeClr val="tx2"/>
              </a:solidFill>
            </a:endParaRPr>
          </a:p>
          <a:p>
            <a:pPr>
              <a:spcBef>
                <a:spcPts val="600"/>
              </a:spcBef>
              <a:spcAft>
                <a:spcPts val="600"/>
              </a:spcAft>
            </a:pPr>
            <a:r>
              <a:rPr lang="en-US" altLang="en-US" sz="1600" b="1" dirty="0" smtClean="0">
                <a:solidFill>
                  <a:schemeClr val="tx2"/>
                </a:solidFill>
              </a:rPr>
              <a:t>Abstract</a:t>
            </a:r>
            <a:r>
              <a:rPr lang="en-US" altLang="en-US" sz="1600" b="1" dirty="0">
                <a:solidFill>
                  <a:schemeClr val="tx2"/>
                </a:solidFill>
              </a:rPr>
              <a:t>:</a:t>
            </a:r>
            <a:r>
              <a:rPr lang="en-US" altLang="en-US" sz="1600" dirty="0">
                <a:solidFill>
                  <a:schemeClr val="tx2"/>
                </a:solidFill>
              </a:rPr>
              <a:t>	</a:t>
            </a:r>
            <a:r>
              <a:rPr lang="en-US" altLang="en-US" sz="1600" dirty="0" smtClean="0">
                <a:solidFill>
                  <a:schemeClr val="tx2"/>
                </a:solidFill>
              </a:rPr>
              <a:t>Collection of industry tutorial inputs</a:t>
            </a:r>
            <a:endParaRPr lang="en-US" altLang="en-US" sz="1600" dirty="0">
              <a:solidFill>
                <a:schemeClr val="tx2"/>
              </a:solidFill>
            </a:endParaRPr>
          </a:p>
          <a:p>
            <a:pPr>
              <a:spcBef>
                <a:spcPts val="600"/>
              </a:spcBef>
              <a:spcAft>
                <a:spcPts val="600"/>
              </a:spcAft>
            </a:pPr>
            <a:r>
              <a:rPr lang="en-US" altLang="en-US" sz="1600" b="1" dirty="0">
                <a:solidFill>
                  <a:schemeClr val="tx2"/>
                </a:solidFill>
              </a:rPr>
              <a:t>Purpose:</a:t>
            </a:r>
            <a:r>
              <a:rPr lang="en-US" altLang="en-US" sz="1600" dirty="0">
                <a:solidFill>
                  <a:schemeClr val="tx2"/>
                </a:solidFill>
              </a:rPr>
              <a:t>	</a:t>
            </a:r>
            <a:r>
              <a:rPr lang="en-US" altLang="en-US" sz="1600" dirty="0" smtClean="0">
                <a:solidFill>
                  <a:schemeClr val="tx2"/>
                </a:solidFill>
              </a:rPr>
              <a:t>Tutorial presentation for the IEEE802 plenary</a:t>
            </a:r>
            <a:endParaRPr lang="en-US" altLang="en-US" sz="1600" dirty="0">
              <a:solidFill>
                <a:schemeClr val="tx2"/>
              </a:solidFill>
            </a:endParaRPr>
          </a:p>
          <a:p>
            <a:r>
              <a:rPr lang="en-US" altLang="en-US" sz="1600" b="1" dirty="0">
                <a:solidFill>
                  <a:schemeClr val="tx2"/>
                </a:solidFill>
              </a:rPr>
              <a:t>Notice:</a:t>
            </a:r>
            <a:r>
              <a:rPr lang="en-US" altLang="en-US" sz="1600" dirty="0">
                <a:solidFill>
                  <a:schemeClr val="tx2"/>
                </a:solidFill>
              </a:rPr>
              <a:t>	This document has been prepared to assist the IEEE P802.15.  It is offered as a basis for discussion and is not binding on the contributing individual(s) or organization(s). The material in this document is subject to change in form and content after further study. The contributor(s) reserve(s) the right to add, amend or withdraw material contained herein.</a:t>
            </a:r>
          </a:p>
          <a:p>
            <a:r>
              <a:rPr lang="en-US" altLang="en-US" sz="1600" b="1" dirty="0">
                <a:solidFill>
                  <a:schemeClr val="tx2"/>
                </a:solidFill>
              </a:rPr>
              <a:t>Release:</a:t>
            </a:r>
            <a:r>
              <a:rPr lang="en-US" altLang="en-US" sz="1600" dirty="0">
                <a:solidFill>
                  <a:schemeClr val="tx2"/>
                </a:solidFill>
              </a:rPr>
              <a:t>	The contributor acknowledges and accepts that this contribution becomes the property of IEEE and may be made publicly available by P802.15.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10</a:t>
            </a:fld>
            <a:endParaRPr lang="en-US" altLang="en-US"/>
          </a:p>
        </p:txBody>
      </p:sp>
      <p:sp>
        <p:nvSpPr>
          <p:cNvPr id="7" name="TextBox 6"/>
          <p:cNvSpPr txBox="1"/>
          <p:nvPr/>
        </p:nvSpPr>
        <p:spPr>
          <a:xfrm>
            <a:off x="152400" y="1905000"/>
            <a:ext cx="8915400" cy="3046988"/>
          </a:xfrm>
          <a:prstGeom prst="rect">
            <a:avLst/>
          </a:prstGeom>
          <a:noFill/>
        </p:spPr>
        <p:txBody>
          <a:bodyPr wrap="square" rtlCol="0">
            <a:spAutoFit/>
          </a:bodyPr>
          <a:lstStyle/>
          <a:p>
            <a:pPr algn="ctr">
              <a:lnSpc>
                <a:spcPct val="200000"/>
              </a:lnSpc>
            </a:pPr>
            <a:r>
              <a:rPr lang="en-US" sz="3200" dirty="0" smtClean="0">
                <a:solidFill>
                  <a:schemeClr val="accent2">
                    <a:lumMod val="75000"/>
                  </a:schemeClr>
                </a:solidFill>
              </a:rPr>
              <a:t>Intel Corporation Contribution</a:t>
            </a:r>
          </a:p>
          <a:p>
            <a:pPr algn="ctr">
              <a:lnSpc>
                <a:spcPct val="200000"/>
              </a:lnSpc>
            </a:pPr>
            <a:r>
              <a:rPr lang="en-US" sz="3200" dirty="0" smtClean="0">
                <a:solidFill>
                  <a:schemeClr val="accent2">
                    <a:lumMod val="75000"/>
                  </a:schemeClr>
                </a:solidFill>
              </a:rPr>
              <a:t>Rick Roberts</a:t>
            </a:r>
          </a:p>
          <a:p>
            <a:pPr algn="ctr">
              <a:lnSpc>
                <a:spcPct val="200000"/>
              </a:lnSpc>
            </a:pPr>
            <a:r>
              <a:rPr lang="en-US" sz="3200" dirty="0" smtClean="0">
                <a:solidFill>
                  <a:schemeClr val="accent2">
                    <a:lumMod val="75000"/>
                  </a:schemeClr>
                </a:solidFill>
              </a:rPr>
              <a:t>richard.d.roberts@intel.com</a:t>
            </a:r>
          </a:p>
        </p:txBody>
      </p:sp>
    </p:spTree>
    <p:extLst>
      <p:ext uri="{BB962C8B-B14F-4D97-AF65-F5344CB8AC3E}">
        <p14:creationId xmlns:p14="http://schemas.microsoft.com/office/powerpoint/2010/main" val="4496833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11</a:t>
            </a:fld>
            <a:endParaRPr lang="en-US" altLang="en-US"/>
          </a:p>
        </p:txBody>
      </p:sp>
      <p:sp>
        <p:nvSpPr>
          <p:cNvPr id="7" name="TextBox 6"/>
          <p:cNvSpPr txBox="1"/>
          <p:nvPr/>
        </p:nvSpPr>
        <p:spPr>
          <a:xfrm>
            <a:off x="381000" y="1828800"/>
            <a:ext cx="184731" cy="276999"/>
          </a:xfrm>
          <a:prstGeom prst="rect">
            <a:avLst/>
          </a:prstGeom>
          <a:noFill/>
        </p:spPr>
        <p:txBody>
          <a:bodyPr wrap="none" rtlCol="0">
            <a:spAutoFit/>
          </a:bodyPr>
          <a:lstStyle/>
          <a:p>
            <a:endParaRPr lang="en-US" dirty="0"/>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2400" y="1548809"/>
            <a:ext cx="8839200" cy="3175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676400" y="3733800"/>
            <a:ext cx="904478" cy="646331"/>
          </a:xfrm>
          <a:prstGeom prst="rect">
            <a:avLst/>
          </a:prstGeom>
          <a:noFill/>
        </p:spPr>
        <p:txBody>
          <a:bodyPr wrap="none" rtlCol="0">
            <a:spAutoFit/>
          </a:bodyPr>
          <a:lstStyle/>
          <a:p>
            <a:pPr algn="ctr"/>
            <a:r>
              <a:rPr lang="en-US" dirty="0" smtClean="0">
                <a:solidFill>
                  <a:schemeClr val="bg1"/>
                </a:solidFill>
              </a:rPr>
              <a:t>Phone</a:t>
            </a:r>
          </a:p>
          <a:p>
            <a:pPr algn="ctr"/>
            <a:r>
              <a:rPr lang="en-US" dirty="0" smtClean="0">
                <a:solidFill>
                  <a:schemeClr val="bg1"/>
                </a:solidFill>
              </a:rPr>
              <a:t>Camera</a:t>
            </a:r>
            <a:endParaRPr lang="en-US" dirty="0">
              <a:solidFill>
                <a:schemeClr val="bg1"/>
              </a:solidFill>
            </a:endParaRPr>
          </a:p>
        </p:txBody>
      </p:sp>
      <p:cxnSp>
        <p:nvCxnSpPr>
          <p:cNvPr id="10" name="Straight Arrow Connector 9"/>
          <p:cNvCxnSpPr/>
          <p:nvPr/>
        </p:nvCxnSpPr>
        <p:spPr>
          <a:xfrm flipH="1">
            <a:off x="3505200" y="3124200"/>
            <a:ext cx="2438400" cy="457200"/>
          </a:xfrm>
          <a:prstGeom prst="straightConnector1">
            <a:avLst/>
          </a:prstGeom>
          <a:ln w="28575">
            <a:solidFill>
              <a:schemeClr val="bg1">
                <a:lumMod val="65000"/>
              </a:schemeClr>
            </a:solidFill>
            <a:prstDash val="sysDash"/>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81000" y="4738807"/>
            <a:ext cx="8610600" cy="1661993"/>
          </a:xfrm>
          <a:prstGeom prst="rect">
            <a:avLst/>
          </a:prstGeom>
          <a:noFill/>
        </p:spPr>
        <p:txBody>
          <a:bodyPr wrap="square" rtlCol="0">
            <a:spAutoFit/>
          </a:bodyPr>
          <a:lstStyle/>
          <a:p>
            <a:r>
              <a:rPr lang="en-US" sz="2000" dirty="0" smtClean="0">
                <a:latin typeface="+mn-lt"/>
              </a:rPr>
              <a:t>Today we have millions of mobile devices enabled to receive visible light communications via the camera, but we lack standards to describe the modulation format.</a:t>
            </a:r>
          </a:p>
          <a:p>
            <a:endParaRPr lang="en-US" sz="1800" dirty="0">
              <a:latin typeface="+mn-lt"/>
            </a:endParaRPr>
          </a:p>
          <a:p>
            <a:pPr algn="ctr"/>
            <a:r>
              <a:rPr lang="en-US" sz="2400" b="1" i="1" dirty="0" smtClean="0">
                <a:latin typeface="+mj-lt"/>
              </a:rPr>
              <a:t>This contribution discusses some OCC topics of interest.</a:t>
            </a:r>
            <a:endParaRPr lang="en-US" sz="2400" b="1" i="1" dirty="0">
              <a:latin typeface="+mj-lt"/>
            </a:endParaRPr>
          </a:p>
        </p:txBody>
      </p:sp>
      <p:sp>
        <p:nvSpPr>
          <p:cNvPr id="12" name="TextBox 11"/>
          <p:cNvSpPr txBox="1"/>
          <p:nvPr/>
        </p:nvSpPr>
        <p:spPr>
          <a:xfrm>
            <a:off x="1600201" y="685800"/>
            <a:ext cx="5951116" cy="769441"/>
          </a:xfrm>
          <a:prstGeom prst="rect">
            <a:avLst/>
          </a:prstGeom>
          <a:noFill/>
        </p:spPr>
        <p:txBody>
          <a:bodyPr wrap="none" rtlCol="0">
            <a:spAutoFit/>
          </a:bodyPr>
          <a:lstStyle/>
          <a:p>
            <a:pPr algn="ctr"/>
            <a:r>
              <a:rPr lang="en-US" sz="2400" b="1" dirty="0" smtClean="0">
                <a:latin typeface="+mn-lt"/>
              </a:rPr>
              <a:t>Optical Camera Communications (OCC)</a:t>
            </a:r>
          </a:p>
          <a:p>
            <a:pPr algn="ctr"/>
            <a:r>
              <a:rPr lang="en-US" sz="2000" dirty="0" smtClean="0">
                <a:latin typeface="+mn-lt"/>
              </a:rPr>
              <a:t>A Pragmatic Form of Visible Light Communications</a:t>
            </a:r>
            <a:endParaRPr lang="en-US" sz="2000" dirty="0">
              <a:latin typeface="+mn-lt"/>
            </a:endParaRPr>
          </a:p>
        </p:txBody>
      </p:sp>
      <p:sp>
        <p:nvSpPr>
          <p:cNvPr id="13" name="TextBox 12"/>
          <p:cNvSpPr txBox="1"/>
          <p:nvPr/>
        </p:nvSpPr>
        <p:spPr>
          <a:xfrm>
            <a:off x="228600" y="1676400"/>
            <a:ext cx="6248400" cy="1107996"/>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OCC is modulating an LED light with data bits that can be received by a camera, which then decodes the bits and extracts the data.</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11807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12</a:t>
            </a:fld>
            <a:endParaRPr lang="en-US" altLang="en-US"/>
          </a:p>
        </p:txBody>
      </p:sp>
      <p:pic>
        <p:nvPicPr>
          <p:cNvPr id="7" name="Picture 6"/>
          <p:cNvPicPr>
            <a:picLocks noChangeAspect="1" noChangeArrowheads="1"/>
          </p:cNvPicPr>
          <p:nvPr/>
        </p:nvPicPr>
        <p:blipFill>
          <a:blip r:embed="rId3"/>
          <a:srcRect/>
          <a:stretch>
            <a:fillRect/>
          </a:stretch>
        </p:blipFill>
        <p:spPr bwMode="auto">
          <a:xfrm>
            <a:off x="2436653" y="662940"/>
            <a:ext cx="6478747" cy="5757862"/>
          </a:xfrm>
          <a:prstGeom prst="rect">
            <a:avLst/>
          </a:prstGeom>
          <a:solidFill>
            <a:schemeClr val="accent5">
              <a:lumMod val="10000"/>
              <a:alpha val="22000"/>
            </a:schemeClr>
          </a:solidFill>
          <a:ln>
            <a:noFill/>
          </a:ln>
        </p:spPr>
      </p:pic>
      <p:pic>
        <p:nvPicPr>
          <p:cNvPr id="8"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l="41689" t="29813" r="38083" b="29187"/>
          <a:stretch>
            <a:fillRect/>
          </a:stretch>
        </p:blipFill>
        <p:spPr bwMode="auto">
          <a:xfrm>
            <a:off x="6761163" y="4327525"/>
            <a:ext cx="449262" cy="91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lgn="ctr">
                <a:solidFill>
                  <a:schemeClr val="tx1"/>
                </a:solidFill>
                <a:miter lim="800000"/>
                <a:headEnd/>
                <a:tailEnd/>
              </a14:hiddenLine>
            </a:ext>
          </a:extLst>
        </p:spPr>
      </p:pic>
      <p:pic>
        <p:nvPicPr>
          <p:cNvPr id="9" name="Picture 11" descr="http://www.illuminationsign.com/pimg/open-led-sign-2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2275" y="3503613"/>
            <a:ext cx="601663"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2888" y="3914775"/>
            <a:ext cx="268287" cy="652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lgn="ctr">
                <a:solidFill>
                  <a:schemeClr val="tx1"/>
                </a:solidFill>
                <a:miter lim="800000"/>
                <a:headEnd/>
                <a:tailEnd/>
              </a14:hiddenLine>
            </a:ext>
          </a:extLst>
        </p:spPr>
      </p:pic>
      <p:sp>
        <p:nvSpPr>
          <p:cNvPr id="11" name="7-Point Star 10"/>
          <p:cNvSpPr/>
          <p:nvPr/>
        </p:nvSpPr>
        <p:spPr bwMode="auto">
          <a:xfrm>
            <a:off x="3698875" y="2971800"/>
            <a:ext cx="779462" cy="703262"/>
          </a:xfrm>
          <a:prstGeom prst="star7">
            <a:avLst/>
          </a:prstGeom>
          <a:solidFill>
            <a:schemeClr val="accent5">
              <a:lumMod val="10000"/>
              <a:alpha val="62000"/>
            </a:schemeClr>
          </a:solidFill>
          <a:ln w="19050" cap="flat" cmpd="sng" algn="ctr">
            <a:solidFill>
              <a:srgbClr val="FF0000"/>
            </a:solidFill>
            <a:prstDash val="solid"/>
            <a:round/>
            <a:headEnd type="none" w="med" len="med"/>
            <a:tailEnd type="none" w="med" len="med"/>
          </a:ln>
          <a:effectLst/>
        </p:spPr>
        <p:txBody>
          <a:bodyPr wrap="none" anchor="ctr"/>
          <a:lstStyle/>
          <a:p>
            <a:pPr>
              <a:defRPr/>
            </a:pPr>
            <a:r>
              <a:rPr lang="en-US" sz="1200" b="1" dirty="0">
                <a:solidFill>
                  <a:schemeClr val="bg1"/>
                </a:solidFill>
              </a:rPr>
              <a:t>31</a:t>
            </a:r>
          </a:p>
          <a:p>
            <a:pPr>
              <a:defRPr/>
            </a:pPr>
            <a:r>
              <a:rPr lang="en-US" sz="1200" b="1" dirty="0">
                <a:solidFill>
                  <a:schemeClr val="bg1"/>
                </a:solidFill>
              </a:rPr>
              <a:t>flavors</a:t>
            </a:r>
          </a:p>
        </p:txBody>
      </p:sp>
      <p:sp>
        <p:nvSpPr>
          <p:cNvPr id="12" name="7-Point Star 11"/>
          <p:cNvSpPr/>
          <p:nvPr/>
        </p:nvSpPr>
        <p:spPr bwMode="auto">
          <a:xfrm>
            <a:off x="5381625" y="3371850"/>
            <a:ext cx="779462" cy="701675"/>
          </a:xfrm>
          <a:prstGeom prst="star7">
            <a:avLst/>
          </a:prstGeom>
          <a:solidFill>
            <a:schemeClr val="accent5">
              <a:lumMod val="10000"/>
              <a:alpha val="62000"/>
            </a:schemeClr>
          </a:solidFill>
          <a:ln w="19050" cap="flat" cmpd="sng" algn="ctr">
            <a:solidFill>
              <a:srgbClr val="FF0000"/>
            </a:solidFill>
            <a:prstDash val="solid"/>
            <a:round/>
            <a:headEnd type="none" w="med" len="med"/>
            <a:tailEnd type="none" w="med" len="med"/>
          </a:ln>
          <a:effectLst/>
        </p:spPr>
        <p:txBody>
          <a:bodyPr wrap="none" anchor="ctr"/>
          <a:lstStyle/>
          <a:p>
            <a:pPr>
              <a:defRPr/>
            </a:pPr>
            <a:r>
              <a:rPr lang="en-US" sz="1200" b="1" dirty="0">
                <a:solidFill>
                  <a:schemeClr val="bg1"/>
                </a:solidFill>
              </a:rPr>
              <a:t>Open</a:t>
            </a:r>
          </a:p>
          <a:p>
            <a:pPr>
              <a:defRPr/>
            </a:pPr>
            <a:r>
              <a:rPr lang="en-US" sz="1200" b="1" dirty="0">
                <a:solidFill>
                  <a:schemeClr val="bg1"/>
                </a:solidFill>
              </a:rPr>
              <a:t>@7AM</a:t>
            </a:r>
          </a:p>
        </p:txBody>
      </p:sp>
      <p:sp>
        <p:nvSpPr>
          <p:cNvPr id="13" name="7-Point Star 12"/>
          <p:cNvSpPr/>
          <p:nvPr/>
        </p:nvSpPr>
        <p:spPr bwMode="auto">
          <a:xfrm>
            <a:off x="6992937" y="3789362"/>
            <a:ext cx="779463" cy="701675"/>
          </a:xfrm>
          <a:prstGeom prst="star7">
            <a:avLst/>
          </a:prstGeom>
          <a:solidFill>
            <a:schemeClr val="accent5">
              <a:lumMod val="10000"/>
              <a:alpha val="62000"/>
            </a:schemeClr>
          </a:solidFill>
          <a:ln w="19050" cap="flat" cmpd="sng" algn="ctr">
            <a:solidFill>
              <a:srgbClr val="FF0000"/>
            </a:solidFill>
            <a:prstDash val="solid"/>
            <a:round/>
            <a:headEnd type="none" w="med" len="med"/>
            <a:tailEnd type="none" w="med" len="med"/>
          </a:ln>
          <a:effectLst/>
        </p:spPr>
        <p:txBody>
          <a:bodyPr wrap="none" anchor="ctr"/>
          <a:lstStyle/>
          <a:p>
            <a:pPr>
              <a:defRPr/>
            </a:pPr>
            <a:r>
              <a:rPr lang="en-US" sz="1200" b="1" dirty="0">
                <a:solidFill>
                  <a:schemeClr val="bg1"/>
                </a:solidFill>
              </a:rPr>
              <a:t>School</a:t>
            </a:r>
          </a:p>
          <a:p>
            <a:pPr>
              <a:defRPr/>
            </a:pPr>
            <a:r>
              <a:rPr lang="en-US" sz="1200" b="1" dirty="0">
                <a:solidFill>
                  <a:schemeClr val="bg1"/>
                </a:solidFill>
              </a:rPr>
              <a:t>Zone!</a:t>
            </a:r>
          </a:p>
        </p:txBody>
      </p:sp>
      <p:sp>
        <p:nvSpPr>
          <p:cNvPr id="14" name="TextBox 13"/>
          <p:cNvSpPr txBox="1"/>
          <p:nvPr/>
        </p:nvSpPr>
        <p:spPr>
          <a:xfrm>
            <a:off x="388460" y="2552283"/>
            <a:ext cx="1707519" cy="830997"/>
          </a:xfrm>
          <a:prstGeom prst="rect">
            <a:avLst/>
          </a:prstGeom>
          <a:noFill/>
        </p:spPr>
        <p:txBody>
          <a:bodyPr wrap="none">
            <a:spAutoFit/>
          </a:bodyPr>
          <a:lstStyle/>
          <a:p>
            <a:pPr>
              <a:defRPr/>
            </a:pPr>
            <a:r>
              <a:rPr lang="en-US" sz="2400" b="1" dirty="0">
                <a:solidFill>
                  <a:schemeClr val="accent5">
                    <a:lumMod val="10000"/>
                  </a:schemeClr>
                </a:solidFill>
              </a:rPr>
              <a:t>Augmented</a:t>
            </a:r>
          </a:p>
          <a:p>
            <a:pPr>
              <a:defRPr/>
            </a:pPr>
            <a:r>
              <a:rPr lang="en-US" sz="2400" b="1" dirty="0">
                <a:solidFill>
                  <a:schemeClr val="accent5">
                    <a:lumMod val="10000"/>
                  </a:schemeClr>
                </a:solidFill>
              </a:rPr>
              <a:t>Reality</a:t>
            </a:r>
          </a:p>
        </p:txBody>
      </p:sp>
      <p:pic>
        <p:nvPicPr>
          <p:cNvPr id="15"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178" y="3443288"/>
            <a:ext cx="2195512" cy="146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lgn="ctr">
                <a:solidFill>
                  <a:schemeClr val="tx1"/>
                </a:solidFill>
                <a:miter lim="800000"/>
                <a:headEnd/>
                <a:tailEnd/>
              </a14:hiddenLine>
            </a:ext>
          </a:extLst>
        </p:spPr>
      </p:pic>
      <p:sp>
        <p:nvSpPr>
          <p:cNvPr id="16" name="TextBox 15"/>
          <p:cNvSpPr txBox="1"/>
          <p:nvPr/>
        </p:nvSpPr>
        <p:spPr>
          <a:xfrm>
            <a:off x="179228" y="719138"/>
            <a:ext cx="5349875" cy="1754187"/>
          </a:xfrm>
          <a:prstGeom prst="rect">
            <a:avLst/>
          </a:prstGeom>
          <a:solidFill>
            <a:schemeClr val="accent1">
              <a:lumMod val="20000"/>
              <a:lumOff val="80000"/>
            </a:schemeClr>
          </a:solidFill>
        </p:spPr>
        <p:txBody>
          <a:bodyPr>
            <a:spAutoFit/>
          </a:bodyPr>
          <a:lstStyle/>
          <a:p>
            <a:pPr algn="l">
              <a:defRPr/>
            </a:pPr>
            <a:r>
              <a:rPr lang="en-US" sz="1800" dirty="0">
                <a:solidFill>
                  <a:schemeClr val="accent5">
                    <a:lumMod val="10000"/>
                  </a:schemeClr>
                </a:solidFill>
                <a:latin typeface="Arial Narrow" panose="020B0606020202030204" pitchFamily="34" charset="0"/>
              </a:rPr>
              <a:t>Basic idea: </a:t>
            </a:r>
          </a:p>
          <a:p>
            <a:pPr marL="342900" indent="-342900" algn="l">
              <a:buFont typeface="Arial" panose="020B0604020202020204" pitchFamily="34" charset="0"/>
              <a:buChar char="•"/>
              <a:defRPr/>
            </a:pPr>
            <a:r>
              <a:rPr lang="en-US" sz="1800" dirty="0">
                <a:solidFill>
                  <a:schemeClr val="accent5">
                    <a:lumMod val="10000"/>
                  </a:schemeClr>
                </a:solidFill>
                <a:latin typeface="Arial Narrow" panose="020B0606020202030204" pitchFamily="34" charset="0"/>
              </a:rPr>
              <a:t>each LED sign uses </a:t>
            </a:r>
            <a:r>
              <a:rPr lang="en-US" sz="1800" dirty="0" smtClean="0">
                <a:solidFill>
                  <a:schemeClr val="accent5">
                    <a:lumMod val="10000"/>
                  </a:schemeClr>
                </a:solidFill>
                <a:latin typeface="Arial Narrow" panose="020B0606020202030204" pitchFamily="34" charset="0"/>
              </a:rPr>
              <a:t>OCC </a:t>
            </a:r>
            <a:r>
              <a:rPr lang="en-US" sz="1800" dirty="0">
                <a:solidFill>
                  <a:schemeClr val="accent5">
                    <a:lumMod val="10000"/>
                  </a:schemeClr>
                </a:solidFill>
                <a:latin typeface="Arial Narrow" panose="020B0606020202030204" pitchFamily="34" charset="0"/>
              </a:rPr>
              <a:t>to broadcast URL info</a:t>
            </a:r>
          </a:p>
          <a:p>
            <a:pPr marL="342900" indent="-342900" algn="l">
              <a:buFont typeface="Arial" panose="020B0604020202020204" pitchFamily="34" charset="0"/>
              <a:buChar char="•"/>
              <a:defRPr/>
            </a:pPr>
            <a:r>
              <a:rPr lang="en-US" sz="1800" dirty="0">
                <a:solidFill>
                  <a:schemeClr val="accent5">
                    <a:lumMod val="10000"/>
                  </a:schemeClr>
                </a:solidFill>
                <a:latin typeface="Arial Narrow" panose="020B0606020202030204" pitchFamily="34" charset="0"/>
              </a:rPr>
              <a:t>multiple parallel transmissions received by camera</a:t>
            </a:r>
          </a:p>
          <a:p>
            <a:pPr marL="342900" indent="-342900" algn="l">
              <a:buFont typeface="Arial" panose="020B0604020202020204" pitchFamily="34" charset="0"/>
              <a:buChar char="•"/>
              <a:defRPr/>
            </a:pPr>
            <a:r>
              <a:rPr lang="en-US" sz="1800" dirty="0">
                <a:solidFill>
                  <a:schemeClr val="accent5">
                    <a:lumMod val="10000"/>
                  </a:schemeClr>
                </a:solidFill>
                <a:latin typeface="Arial Narrow" panose="020B0606020202030204" pitchFamily="34" charset="0"/>
              </a:rPr>
              <a:t>each web page accessed via RAN</a:t>
            </a:r>
          </a:p>
          <a:p>
            <a:pPr marL="342900" indent="-342900" algn="l">
              <a:buFont typeface="Arial" panose="020B0604020202020204" pitchFamily="34" charset="0"/>
              <a:buChar char="•"/>
              <a:defRPr/>
            </a:pPr>
            <a:r>
              <a:rPr lang="en-US" sz="1800" dirty="0">
                <a:solidFill>
                  <a:schemeClr val="accent5">
                    <a:lumMod val="10000"/>
                  </a:schemeClr>
                </a:solidFill>
                <a:latin typeface="Arial Narrow" panose="020B0606020202030204" pitchFamily="34" charset="0"/>
              </a:rPr>
              <a:t>Google Glass displays webpage next to related LED sign</a:t>
            </a:r>
          </a:p>
          <a:p>
            <a:pPr marL="342900" indent="-342900" algn="l">
              <a:buFont typeface="Arial" panose="020B0604020202020204" pitchFamily="34" charset="0"/>
              <a:buChar char="•"/>
              <a:defRPr/>
            </a:pPr>
            <a:r>
              <a:rPr lang="en-US" sz="1800" dirty="0">
                <a:solidFill>
                  <a:schemeClr val="accent5">
                    <a:lumMod val="10000"/>
                  </a:schemeClr>
                </a:solidFill>
                <a:latin typeface="Arial Narrow" panose="020B0606020202030204" pitchFamily="34" charset="0"/>
              </a:rPr>
              <a:t>added information augments users reality</a:t>
            </a:r>
          </a:p>
        </p:txBody>
      </p:sp>
    </p:spTree>
    <p:extLst>
      <p:ext uri="{BB962C8B-B14F-4D97-AF65-F5344CB8AC3E}">
        <p14:creationId xmlns:p14="http://schemas.microsoft.com/office/powerpoint/2010/main" val="36567509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13</a:t>
            </a:fld>
            <a:endParaRPr lang="en-US" altLang="en-US"/>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1838" y="3657600"/>
            <a:ext cx="4221162" cy="279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12"/>
          <p:cNvGrpSpPr>
            <a:grpSpLocks/>
          </p:cNvGrpSpPr>
          <p:nvPr/>
        </p:nvGrpSpPr>
        <p:grpSpPr bwMode="auto">
          <a:xfrm>
            <a:off x="304800" y="762000"/>
            <a:ext cx="5157787" cy="3871912"/>
            <a:chOff x="1986127" y="1523929"/>
            <a:chExt cx="5158368" cy="3873004"/>
          </a:xfrm>
        </p:grpSpPr>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6127" y="1523929"/>
              <a:ext cx="5158368" cy="3873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lgn="ctr">
                  <a:solidFill>
                    <a:schemeClr val="tx1"/>
                  </a:solidFill>
                  <a:miter lim="800000"/>
                  <a:headEnd/>
                  <a:tailEnd/>
                </a14:hiddenLine>
              </a:ext>
            </a:extLst>
          </p:spPr>
        </p:pic>
        <p:sp>
          <p:nvSpPr>
            <p:cNvPr id="10" name="TextBox 9"/>
            <p:cNvSpPr txBox="1">
              <a:spLocks noChangeArrowheads="1"/>
            </p:cNvSpPr>
            <p:nvPr/>
          </p:nvSpPr>
          <p:spPr bwMode="auto">
            <a:xfrm>
              <a:off x="2163102" y="1551147"/>
              <a:ext cx="483746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4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4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4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400">
                  <a:solidFill>
                    <a:schemeClr val="tx1"/>
                  </a:solidFill>
                  <a:latin typeface="Verdana" panose="020B0604030504040204" pitchFamily="34" charset="0"/>
                </a:defRPr>
              </a:lvl9pPr>
            </a:lstStyle>
            <a:p>
              <a:pPr algn="l"/>
              <a:r>
                <a:rPr lang="en-US" altLang="en-US" sz="2000" dirty="0" err="1">
                  <a:solidFill>
                    <a:srgbClr val="000000"/>
                  </a:solidFill>
                  <a:latin typeface="Arial Narrow" panose="020B0606020202030204" pitchFamily="34" charset="0"/>
                </a:rPr>
                <a:t>Comphotogrammetry</a:t>
              </a:r>
              <a:r>
                <a:rPr lang="en-US" altLang="en-US" sz="2000" dirty="0">
                  <a:solidFill>
                    <a:srgbClr val="000000"/>
                  </a:solidFill>
                  <a:latin typeface="Arial Narrow" panose="020B0606020202030204" pitchFamily="34" charset="0"/>
                </a:rPr>
                <a:t>: the merger of </a:t>
              </a:r>
              <a:r>
                <a:rPr lang="en-US" altLang="en-US" sz="2000" dirty="0" smtClean="0">
                  <a:solidFill>
                    <a:srgbClr val="000000"/>
                  </a:solidFill>
                  <a:latin typeface="Arial Narrow" panose="020B0606020202030204" pitchFamily="34" charset="0"/>
                </a:rPr>
                <a:t>OCC </a:t>
              </a:r>
              <a:r>
                <a:rPr lang="en-US" altLang="en-US" sz="2000" dirty="0">
                  <a:solidFill>
                    <a:srgbClr val="000000"/>
                  </a:solidFill>
                  <a:latin typeface="Arial Narrow" panose="020B0606020202030204" pitchFamily="34" charset="0"/>
                </a:rPr>
                <a:t>and Photogrammetry such that light sources become self-identifying anchor features </a:t>
              </a:r>
            </a:p>
          </p:txBody>
        </p:sp>
        <p:sp>
          <p:nvSpPr>
            <p:cNvPr id="11" name="Rounded Rectangle 11"/>
            <p:cNvSpPr>
              <a:spLocks noChangeArrowheads="1"/>
            </p:cNvSpPr>
            <p:nvPr/>
          </p:nvSpPr>
          <p:spPr bwMode="auto">
            <a:xfrm>
              <a:off x="3529767" y="4545524"/>
              <a:ext cx="884912" cy="393292"/>
            </a:xfrm>
            <a:prstGeom prst="roundRect">
              <a:avLst>
                <a:gd name="adj" fmla="val 16667"/>
              </a:avLst>
            </a:prstGeom>
            <a:solidFill>
              <a:srgbClr val="FFFF00">
                <a:alpha val="20000"/>
              </a:srgbClr>
            </a:solidFill>
            <a:ln w="3175" algn="ctr">
              <a:solidFill>
                <a:srgbClr val="FFFF00"/>
              </a:solidFill>
              <a:round/>
              <a:headEnd/>
              <a:tailEnd/>
            </a:ln>
          </p:spPr>
          <p:txBody>
            <a:bodyPr wrap="none"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4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4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4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400">
                  <a:solidFill>
                    <a:schemeClr val="tx1"/>
                  </a:solidFill>
                  <a:latin typeface="Verdana" panose="020B0604030504040204" pitchFamily="34" charset="0"/>
                </a:defRPr>
              </a:lvl9pPr>
            </a:lstStyle>
            <a:p>
              <a:r>
                <a:rPr lang="en-US" altLang="en-US" sz="800">
                  <a:solidFill>
                    <a:srgbClr val="000000"/>
                  </a:solidFill>
                  <a:latin typeface="Arial Narrow" panose="020B0606020202030204" pitchFamily="34" charset="0"/>
                </a:rPr>
                <a:t>1HGCM82633A004352</a:t>
              </a:r>
            </a:p>
            <a:p>
              <a:r>
                <a:rPr lang="en-US" altLang="en-US" sz="800">
                  <a:solidFill>
                    <a:srgbClr val="000000"/>
                  </a:solidFill>
                  <a:latin typeface="Arial Narrow" panose="020B0606020202030204" pitchFamily="34" charset="0"/>
                </a:rPr>
                <a:t>left rear taillight</a:t>
              </a:r>
            </a:p>
            <a:p>
              <a:r>
                <a:rPr lang="en-US" altLang="en-US" sz="800">
                  <a:solidFill>
                    <a:srgbClr val="000000"/>
                  </a:solidFill>
                  <a:latin typeface="Arial Narrow" panose="020B0606020202030204" pitchFamily="34" charset="0"/>
                </a:rPr>
                <a:t>&lt;x,y,z&gt;</a:t>
              </a:r>
            </a:p>
          </p:txBody>
        </p:sp>
        <p:sp>
          <p:nvSpPr>
            <p:cNvPr id="12" name="Rounded Rectangle 14"/>
            <p:cNvSpPr>
              <a:spLocks noChangeArrowheads="1"/>
            </p:cNvSpPr>
            <p:nvPr/>
          </p:nvSpPr>
          <p:spPr bwMode="auto">
            <a:xfrm>
              <a:off x="5117639" y="4540612"/>
              <a:ext cx="884912" cy="393292"/>
            </a:xfrm>
            <a:prstGeom prst="roundRect">
              <a:avLst>
                <a:gd name="adj" fmla="val 16667"/>
              </a:avLst>
            </a:prstGeom>
            <a:solidFill>
              <a:srgbClr val="FFFF00">
                <a:alpha val="20000"/>
              </a:srgbClr>
            </a:solidFill>
            <a:ln w="3175" algn="ctr">
              <a:solidFill>
                <a:srgbClr val="FFFF00"/>
              </a:solidFill>
              <a:round/>
              <a:headEnd/>
              <a:tailEnd/>
            </a:ln>
          </p:spPr>
          <p:txBody>
            <a:bodyPr wrap="none"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4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4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4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400">
                  <a:solidFill>
                    <a:schemeClr val="tx1"/>
                  </a:solidFill>
                  <a:latin typeface="Verdana" panose="020B0604030504040204" pitchFamily="34" charset="0"/>
                </a:defRPr>
              </a:lvl9pPr>
            </a:lstStyle>
            <a:p>
              <a:r>
                <a:rPr lang="en-US" altLang="en-US" sz="800">
                  <a:solidFill>
                    <a:srgbClr val="000000"/>
                  </a:solidFill>
                  <a:latin typeface="Arial Narrow" panose="020B0606020202030204" pitchFamily="34" charset="0"/>
                </a:rPr>
                <a:t>1HGCM82633A004352</a:t>
              </a:r>
            </a:p>
            <a:p>
              <a:r>
                <a:rPr lang="en-US" altLang="en-US" sz="800">
                  <a:solidFill>
                    <a:srgbClr val="000000"/>
                  </a:solidFill>
                  <a:latin typeface="Arial Narrow" panose="020B0606020202030204" pitchFamily="34" charset="0"/>
                </a:rPr>
                <a:t>rightt rear taillight</a:t>
              </a:r>
            </a:p>
            <a:p>
              <a:r>
                <a:rPr lang="en-US" altLang="en-US" sz="800">
                  <a:solidFill>
                    <a:srgbClr val="000000"/>
                  </a:solidFill>
                  <a:latin typeface="Arial Narrow" panose="020B0606020202030204" pitchFamily="34" charset="0"/>
                </a:rPr>
                <a:t>&lt;x,y,z&gt;</a:t>
              </a:r>
            </a:p>
          </p:txBody>
        </p:sp>
        <p:sp>
          <p:nvSpPr>
            <p:cNvPr id="13" name="Rounded Rectangle 15"/>
            <p:cNvSpPr>
              <a:spLocks noChangeArrowheads="1"/>
            </p:cNvSpPr>
            <p:nvPr/>
          </p:nvSpPr>
          <p:spPr bwMode="auto">
            <a:xfrm>
              <a:off x="4331079" y="4304644"/>
              <a:ext cx="884912" cy="393292"/>
            </a:xfrm>
            <a:prstGeom prst="roundRect">
              <a:avLst>
                <a:gd name="adj" fmla="val 16667"/>
              </a:avLst>
            </a:prstGeom>
            <a:solidFill>
              <a:srgbClr val="FFFF00">
                <a:alpha val="20000"/>
              </a:srgbClr>
            </a:solidFill>
            <a:ln w="3175" algn="ctr">
              <a:solidFill>
                <a:srgbClr val="FFFF00"/>
              </a:solidFill>
              <a:round/>
              <a:headEnd/>
              <a:tailEnd/>
            </a:ln>
          </p:spPr>
          <p:txBody>
            <a:bodyPr wrap="none"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4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4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4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400">
                  <a:solidFill>
                    <a:schemeClr val="tx1"/>
                  </a:solidFill>
                  <a:latin typeface="Verdana" panose="020B0604030504040204" pitchFamily="34" charset="0"/>
                </a:defRPr>
              </a:lvl9pPr>
            </a:lstStyle>
            <a:p>
              <a:r>
                <a:rPr lang="en-US" altLang="en-US" sz="800">
                  <a:solidFill>
                    <a:srgbClr val="000000"/>
                  </a:solidFill>
                  <a:latin typeface="Arial Narrow" panose="020B0606020202030204" pitchFamily="34" charset="0"/>
                </a:rPr>
                <a:t>1HGCM82633A004352</a:t>
              </a:r>
            </a:p>
            <a:p>
              <a:r>
                <a:rPr lang="en-US" altLang="en-US" sz="800">
                  <a:solidFill>
                    <a:srgbClr val="000000"/>
                  </a:solidFill>
                  <a:latin typeface="Arial Narrow" panose="020B0606020202030204" pitchFamily="34" charset="0"/>
                </a:rPr>
                <a:t>center rear taillight</a:t>
              </a:r>
            </a:p>
            <a:p>
              <a:r>
                <a:rPr lang="en-US" altLang="en-US" sz="800">
                  <a:solidFill>
                    <a:srgbClr val="000000"/>
                  </a:solidFill>
                  <a:latin typeface="Arial Narrow" panose="020B0606020202030204" pitchFamily="34" charset="0"/>
                </a:rPr>
                <a:t>&lt;x,y,z&gt;</a:t>
              </a:r>
            </a:p>
          </p:txBody>
        </p:sp>
        <p:sp>
          <p:nvSpPr>
            <p:cNvPr id="14" name="Rounded Rectangle 17"/>
            <p:cNvSpPr>
              <a:spLocks noChangeArrowheads="1"/>
            </p:cNvSpPr>
            <p:nvPr/>
          </p:nvSpPr>
          <p:spPr bwMode="auto">
            <a:xfrm>
              <a:off x="2752976" y="4496366"/>
              <a:ext cx="442456" cy="245804"/>
            </a:xfrm>
            <a:prstGeom prst="roundRect">
              <a:avLst>
                <a:gd name="adj" fmla="val 16667"/>
              </a:avLst>
            </a:prstGeom>
            <a:solidFill>
              <a:srgbClr val="FFFF00">
                <a:alpha val="20000"/>
              </a:srgbClr>
            </a:solidFill>
            <a:ln w="3175" algn="ctr">
              <a:solidFill>
                <a:srgbClr val="FFFF00"/>
              </a:solidFill>
              <a:round/>
              <a:headEnd/>
              <a:tailEnd/>
            </a:ln>
          </p:spPr>
          <p:txBody>
            <a:bodyPr wrap="none"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4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4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4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400">
                  <a:solidFill>
                    <a:schemeClr val="tx1"/>
                  </a:solidFill>
                  <a:latin typeface="Verdana" panose="020B0604030504040204" pitchFamily="34" charset="0"/>
                </a:defRPr>
              </a:lvl9pPr>
            </a:lstStyle>
            <a:p>
              <a:r>
                <a:rPr lang="en-US" altLang="en-US" sz="400">
                  <a:solidFill>
                    <a:srgbClr val="000000"/>
                  </a:solidFill>
                  <a:latin typeface="Arial Narrow" panose="020B0606020202030204" pitchFamily="34" charset="0"/>
                </a:rPr>
                <a:t>1HGCM82633A004352</a:t>
              </a:r>
            </a:p>
            <a:p>
              <a:r>
                <a:rPr lang="en-US" altLang="en-US" sz="400">
                  <a:solidFill>
                    <a:srgbClr val="000000"/>
                  </a:solidFill>
                  <a:latin typeface="Arial Narrow" panose="020B0606020202030204" pitchFamily="34" charset="0"/>
                </a:rPr>
                <a:t>rightt rear taillight</a:t>
              </a:r>
            </a:p>
            <a:p>
              <a:r>
                <a:rPr lang="en-US" altLang="en-US" sz="400">
                  <a:solidFill>
                    <a:srgbClr val="000000"/>
                  </a:solidFill>
                  <a:latin typeface="Arial Narrow" panose="020B0606020202030204" pitchFamily="34" charset="0"/>
                </a:rPr>
                <a:t>&lt;x,y,z&gt;</a:t>
              </a:r>
            </a:p>
          </p:txBody>
        </p:sp>
        <p:sp>
          <p:nvSpPr>
            <p:cNvPr id="15" name="Rounded Rectangle 19"/>
            <p:cNvSpPr>
              <a:spLocks noChangeArrowheads="1"/>
            </p:cNvSpPr>
            <p:nvPr/>
          </p:nvSpPr>
          <p:spPr bwMode="auto">
            <a:xfrm>
              <a:off x="2089320" y="4511118"/>
              <a:ext cx="442456" cy="245804"/>
            </a:xfrm>
            <a:prstGeom prst="roundRect">
              <a:avLst>
                <a:gd name="adj" fmla="val 16667"/>
              </a:avLst>
            </a:prstGeom>
            <a:solidFill>
              <a:srgbClr val="FFFF00">
                <a:alpha val="20000"/>
              </a:srgbClr>
            </a:solidFill>
            <a:ln w="3175" algn="ctr">
              <a:solidFill>
                <a:srgbClr val="FFFF00"/>
              </a:solidFill>
              <a:round/>
              <a:headEnd/>
              <a:tailEnd/>
            </a:ln>
          </p:spPr>
          <p:txBody>
            <a:bodyPr wrap="none"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4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4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4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400">
                  <a:solidFill>
                    <a:schemeClr val="tx1"/>
                  </a:solidFill>
                  <a:latin typeface="Verdana" panose="020B0604030504040204" pitchFamily="34" charset="0"/>
                </a:defRPr>
              </a:lvl9pPr>
            </a:lstStyle>
            <a:p>
              <a:r>
                <a:rPr lang="en-US" altLang="en-US" sz="400">
                  <a:solidFill>
                    <a:srgbClr val="000000"/>
                  </a:solidFill>
                  <a:latin typeface="Arial Narrow" panose="020B0606020202030204" pitchFamily="34" charset="0"/>
                </a:rPr>
                <a:t>1HGCM82633A004352</a:t>
              </a:r>
            </a:p>
            <a:p>
              <a:r>
                <a:rPr lang="en-US" altLang="en-US" sz="400">
                  <a:solidFill>
                    <a:srgbClr val="000000"/>
                  </a:solidFill>
                  <a:latin typeface="Arial Narrow" panose="020B0606020202030204" pitchFamily="34" charset="0"/>
                </a:rPr>
                <a:t>rightt rear taillight</a:t>
              </a:r>
            </a:p>
            <a:p>
              <a:r>
                <a:rPr lang="en-US" altLang="en-US" sz="400">
                  <a:solidFill>
                    <a:srgbClr val="000000"/>
                  </a:solidFill>
                  <a:latin typeface="Arial Narrow" panose="020B0606020202030204" pitchFamily="34" charset="0"/>
                </a:rPr>
                <a:t>&lt;x,y,z&gt;</a:t>
              </a:r>
            </a:p>
          </p:txBody>
        </p:sp>
        <p:sp>
          <p:nvSpPr>
            <p:cNvPr id="16" name="Rounded Rectangle 20"/>
            <p:cNvSpPr>
              <a:spLocks noChangeArrowheads="1"/>
            </p:cNvSpPr>
            <p:nvPr/>
          </p:nvSpPr>
          <p:spPr bwMode="auto">
            <a:xfrm>
              <a:off x="2477688" y="4309566"/>
              <a:ext cx="442456" cy="245804"/>
            </a:xfrm>
            <a:prstGeom prst="roundRect">
              <a:avLst>
                <a:gd name="adj" fmla="val 16667"/>
              </a:avLst>
            </a:prstGeom>
            <a:solidFill>
              <a:srgbClr val="FFFF00">
                <a:alpha val="20000"/>
              </a:srgbClr>
            </a:solidFill>
            <a:ln w="3175" algn="ctr">
              <a:solidFill>
                <a:srgbClr val="FFFF00"/>
              </a:solidFill>
              <a:round/>
              <a:headEnd/>
              <a:tailEnd/>
            </a:ln>
          </p:spPr>
          <p:txBody>
            <a:bodyPr wrap="none"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4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4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4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400">
                  <a:solidFill>
                    <a:schemeClr val="tx1"/>
                  </a:solidFill>
                  <a:latin typeface="Verdana" panose="020B0604030504040204" pitchFamily="34" charset="0"/>
                </a:defRPr>
              </a:lvl9pPr>
            </a:lstStyle>
            <a:p>
              <a:r>
                <a:rPr lang="en-US" altLang="en-US" sz="400">
                  <a:solidFill>
                    <a:srgbClr val="000000"/>
                  </a:solidFill>
                  <a:latin typeface="Arial Narrow" panose="020B0606020202030204" pitchFamily="34" charset="0"/>
                </a:rPr>
                <a:t>1HGCM82633A004352</a:t>
              </a:r>
            </a:p>
            <a:p>
              <a:r>
                <a:rPr lang="en-US" altLang="en-US" sz="400">
                  <a:solidFill>
                    <a:srgbClr val="000000"/>
                  </a:solidFill>
                  <a:latin typeface="Arial Narrow" panose="020B0606020202030204" pitchFamily="34" charset="0"/>
                </a:rPr>
                <a:t>rightt rear taillight</a:t>
              </a:r>
            </a:p>
            <a:p>
              <a:r>
                <a:rPr lang="en-US" altLang="en-US" sz="400">
                  <a:solidFill>
                    <a:srgbClr val="000000"/>
                  </a:solidFill>
                  <a:latin typeface="Arial Narrow" panose="020B0606020202030204" pitchFamily="34" charset="0"/>
                </a:rPr>
                <a:t>&lt;x,y,z&gt;</a:t>
              </a:r>
            </a:p>
          </p:txBody>
        </p:sp>
        <p:sp>
          <p:nvSpPr>
            <p:cNvPr id="17" name="Rounded Rectangle 21"/>
            <p:cNvSpPr>
              <a:spLocks noChangeArrowheads="1"/>
            </p:cNvSpPr>
            <p:nvPr/>
          </p:nvSpPr>
          <p:spPr bwMode="auto">
            <a:xfrm>
              <a:off x="6700528" y="4461958"/>
              <a:ext cx="442456" cy="245804"/>
            </a:xfrm>
            <a:prstGeom prst="roundRect">
              <a:avLst>
                <a:gd name="adj" fmla="val 16667"/>
              </a:avLst>
            </a:prstGeom>
            <a:solidFill>
              <a:srgbClr val="FFFF00">
                <a:alpha val="20000"/>
              </a:srgbClr>
            </a:solidFill>
            <a:ln w="3175" algn="ctr">
              <a:solidFill>
                <a:srgbClr val="FFFF00"/>
              </a:solidFill>
              <a:round/>
              <a:headEnd/>
              <a:tailEnd/>
            </a:ln>
          </p:spPr>
          <p:txBody>
            <a:bodyPr wrap="none"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4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4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4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400">
                  <a:solidFill>
                    <a:schemeClr val="tx1"/>
                  </a:solidFill>
                  <a:latin typeface="Verdana" panose="020B0604030504040204" pitchFamily="34" charset="0"/>
                </a:defRPr>
              </a:lvl9pPr>
            </a:lstStyle>
            <a:p>
              <a:r>
                <a:rPr lang="en-US" altLang="en-US" sz="400">
                  <a:solidFill>
                    <a:srgbClr val="000000"/>
                  </a:solidFill>
                  <a:latin typeface="Arial Narrow" panose="020B0606020202030204" pitchFamily="34" charset="0"/>
                </a:rPr>
                <a:t>1HGCM82633A004352</a:t>
              </a:r>
            </a:p>
            <a:p>
              <a:r>
                <a:rPr lang="en-US" altLang="en-US" sz="400">
                  <a:solidFill>
                    <a:srgbClr val="000000"/>
                  </a:solidFill>
                  <a:latin typeface="Arial Narrow" panose="020B0606020202030204" pitchFamily="34" charset="0"/>
                </a:rPr>
                <a:t>rightt rear taillight</a:t>
              </a:r>
            </a:p>
            <a:p>
              <a:r>
                <a:rPr lang="en-US" altLang="en-US" sz="400">
                  <a:solidFill>
                    <a:srgbClr val="000000"/>
                  </a:solidFill>
                  <a:latin typeface="Arial Narrow" panose="020B0606020202030204" pitchFamily="34" charset="0"/>
                </a:rPr>
                <a:t>&lt;x,y,z&gt;</a:t>
              </a:r>
            </a:p>
          </p:txBody>
        </p:sp>
        <p:sp>
          <p:nvSpPr>
            <p:cNvPr id="18" name="Rounded Rectangle 22"/>
            <p:cNvSpPr>
              <a:spLocks noChangeArrowheads="1"/>
            </p:cNvSpPr>
            <p:nvPr/>
          </p:nvSpPr>
          <p:spPr bwMode="auto">
            <a:xfrm>
              <a:off x="6066368" y="4476710"/>
              <a:ext cx="442456" cy="245804"/>
            </a:xfrm>
            <a:prstGeom prst="roundRect">
              <a:avLst>
                <a:gd name="adj" fmla="val 16667"/>
              </a:avLst>
            </a:prstGeom>
            <a:solidFill>
              <a:srgbClr val="FFFF00">
                <a:alpha val="20000"/>
              </a:srgbClr>
            </a:solidFill>
            <a:ln w="3175" algn="ctr">
              <a:solidFill>
                <a:srgbClr val="FFFF00"/>
              </a:solidFill>
              <a:round/>
              <a:headEnd/>
              <a:tailEnd/>
            </a:ln>
          </p:spPr>
          <p:txBody>
            <a:bodyPr wrap="none"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4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4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4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400">
                  <a:solidFill>
                    <a:schemeClr val="tx1"/>
                  </a:solidFill>
                  <a:latin typeface="Verdana" panose="020B0604030504040204" pitchFamily="34" charset="0"/>
                </a:defRPr>
              </a:lvl9pPr>
            </a:lstStyle>
            <a:p>
              <a:r>
                <a:rPr lang="en-US" altLang="en-US" sz="400">
                  <a:solidFill>
                    <a:srgbClr val="000000"/>
                  </a:solidFill>
                  <a:latin typeface="Arial Narrow" panose="020B0606020202030204" pitchFamily="34" charset="0"/>
                </a:rPr>
                <a:t>1HGCM82633A004352</a:t>
              </a:r>
            </a:p>
            <a:p>
              <a:r>
                <a:rPr lang="en-US" altLang="en-US" sz="400">
                  <a:solidFill>
                    <a:srgbClr val="000000"/>
                  </a:solidFill>
                  <a:latin typeface="Arial Narrow" panose="020B0606020202030204" pitchFamily="34" charset="0"/>
                </a:rPr>
                <a:t>rightt rear taillight</a:t>
              </a:r>
            </a:p>
            <a:p>
              <a:r>
                <a:rPr lang="en-US" altLang="en-US" sz="400">
                  <a:solidFill>
                    <a:srgbClr val="000000"/>
                  </a:solidFill>
                  <a:latin typeface="Arial Narrow" panose="020B0606020202030204" pitchFamily="34" charset="0"/>
                </a:rPr>
                <a:t>&lt;x,y,z&gt;</a:t>
              </a:r>
            </a:p>
          </p:txBody>
        </p:sp>
        <p:sp>
          <p:nvSpPr>
            <p:cNvPr id="19" name="Rounded Rectangle 23"/>
            <p:cNvSpPr>
              <a:spLocks noChangeArrowheads="1"/>
            </p:cNvSpPr>
            <p:nvPr/>
          </p:nvSpPr>
          <p:spPr bwMode="auto">
            <a:xfrm>
              <a:off x="3426400" y="4353800"/>
              <a:ext cx="442456" cy="196646"/>
            </a:xfrm>
            <a:prstGeom prst="roundRect">
              <a:avLst>
                <a:gd name="adj" fmla="val 16667"/>
              </a:avLst>
            </a:prstGeom>
            <a:solidFill>
              <a:srgbClr val="FFFF00">
                <a:alpha val="20000"/>
              </a:srgbClr>
            </a:solidFill>
            <a:ln w="3175" algn="ctr">
              <a:solidFill>
                <a:srgbClr val="FFFF00"/>
              </a:solidFill>
              <a:round/>
              <a:headEnd/>
              <a:tailEnd/>
            </a:ln>
          </p:spPr>
          <p:txBody>
            <a:bodyPr wrap="none"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4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4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4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400">
                  <a:solidFill>
                    <a:schemeClr val="tx1"/>
                  </a:solidFill>
                  <a:latin typeface="Verdana" panose="020B0604030504040204" pitchFamily="34" charset="0"/>
                </a:defRPr>
              </a:lvl9pPr>
            </a:lstStyle>
            <a:p>
              <a:r>
                <a:rPr lang="en-US" altLang="en-US" sz="200">
                  <a:solidFill>
                    <a:srgbClr val="000000"/>
                  </a:solidFill>
                  <a:latin typeface="Arial Narrow" panose="020B0606020202030204" pitchFamily="34" charset="0"/>
                </a:rPr>
                <a:t>1HGCM82633A004352</a:t>
              </a:r>
            </a:p>
            <a:p>
              <a:r>
                <a:rPr lang="en-US" altLang="en-US" sz="200">
                  <a:solidFill>
                    <a:srgbClr val="000000"/>
                  </a:solidFill>
                  <a:latin typeface="Arial Narrow" panose="020B0606020202030204" pitchFamily="34" charset="0"/>
                </a:rPr>
                <a:t>rightt rear taillight</a:t>
              </a:r>
            </a:p>
            <a:p>
              <a:r>
                <a:rPr lang="en-US" altLang="en-US" sz="200">
                  <a:solidFill>
                    <a:srgbClr val="000000"/>
                  </a:solidFill>
                  <a:latin typeface="Arial Narrow" panose="020B0606020202030204" pitchFamily="34" charset="0"/>
                </a:rPr>
                <a:t>&lt;x,y,z&gt;</a:t>
              </a:r>
            </a:p>
          </p:txBody>
        </p:sp>
      </p:grpSp>
      <p:sp>
        <p:nvSpPr>
          <p:cNvPr id="20" name="TextBox 19"/>
          <p:cNvSpPr txBox="1"/>
          <p:nvPr/>
        </p:nvSpPr>
        <p:spPr>
          <a:xfrm>
            <a:off x="304800" y="5029200"/>
            <a:ext cx="4079781" cy="1077218"/>
          </a:xfrm>
          <a:prstGeom prst="rect">
            <a:avLst/>
          </a:prstGeom>
          <a:noFill/>
        </p:spPr>
        <p:txBody>
          <a:bodyPr wrap="square" rtlCol="0">
            <a:spAutoFit/>
          </a:bodyPr>
          <a:lstStyle/>
          <a:p>
            <a:pPr algn="ctr"/>
            <a:r>
              <a:rPr lang="en-US" sz="3200" dirty="0" smtClean="0"/>
              <a:t>High Resolution Automobile Positioning</a:t>
            </a:r>
            <a:endParaRPr lang="en-US" sz="3200" dirty="0"/>
          </a:p>
        </p:txBody>
      </p:sp>
    </p:spTree>
    <p:extLst>
      <p:ext uri="{BB962C8B-B14F-4D97-AF65-F5344CB8AC3E}">
        <p14:creationId xmlns:p14="http://schemas.microsoft.com/office/powerpoint/2010/main" val="5810668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14</a:t>
            </a:fld>
            <a:endParaRPr lang="en-US" altLang="en-US"/>
          </a:p>
        </p:txBody>
      </p:sp>
      <p:pic>
        <p:nvPicPr>
          <p:cNvPr id="7" name="Picture 6"/>
          <p:cNvPicPr>
            <a:picLocks noChangeAspect="1"/>
          </p:cNvPicPr>
          <p:nvPr/>
        </p:nvPicPr>
        <p:blipFill>
          <a:blip r:embed="rId3"/>
          <a:stretch>
            <a:fillRect/>
          </a:stretch>
        </p:blipFill>
        <p:spPr>
          <a:xfrm>
            <a:off x="685800" y="670810"/>
            <a:ext cx="7767320" cy="5729990"/>
          </a:xfrm>
          <a:prstGeom prst="rect">
            <a:avLst/>
          </a:prstGeom>
        </p:spPr>
      </p:pic>
    </p:spTree>
    <p:extLst>
      <p:ext uri="{BB962C8B-B14F-4D97-AF65-F5344CB8AC3E}">
        <p14:creationId xmlns:p14="http://schemas.microsoft.com/office/powerpoint/2010/main" val="18482192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15</a:t>
            </a:fld>
            <a:endParaRPr lang="en-US" altLang="en-US"/>
          </a:p>
        </p:txBody>
      </p:sp>
      <p:sp>
        <p:nvSpPr>
          <p:cNvPr id="7" name="TextBox 6"/>
          <p:cNvSpPr txBox="1"/>
          <p:nvPr/>
        </p:nvSpPr>
        <p:spPr>
          <a:xfrm>
            <a:off x="1066800" y="757535"/>
            <a:ext cx="7095212" cy="461665"/>
          </a:xfrm>
          <a:prstGeom prst="rect">
            <a:avLst/>
          </a:prstGeom>
          <a:noFill/>
        </p:spPr>
        <p:txBody>
          <a:bodyPr wrap="none" rtlCol="0">
            <a:spAutoFit/>
          </a:bodyPr>
          <a:lstStyle/>
          <a:p>
            <a:r>
              <a:rPr lang="en-US" sz="2400" b="1" dirty="0" smtClean="0">
                <a:latin typeface="+mn-lt"/>
              </a:rPr>
              <a:t>But first some basics about electronic cameras</a:t>
            </a:r>
            <a:endParaRPr lang="en-US" sz="2400" b="1" dirty="0">
              <a:latin typeface="+mn-lt"/>
            </a:endParaRPr>
          </a:p>
        </p:txBody>
      </p:sp>
      <p:sp>
        <p:nvSpPr>
          <p:cNvPr id="8" name="TextBox 7"/>
          <p:cNvSpPr txBox="1"/>
          <p:nvPr/>
        </p:nvSpPr>
        <p:spPr>
          <a:xfrm>
            <a:off x="1077799" y="2847707"/>
            <a:ext cx="6979796" cy="1800493"/>
          </a:xfrm>
          <a:prstGeom prst="rect">
            <a:avLst/>
          </a:prstGeom>
          <a:noFill/>
        </p:spPr>
        <p:txBody>
          <a:bodyPr wrap="none" rtlCol="0">
            <a:spAutoFit/>
          </a:bodyPr>
          <a:lstStyle/>
          <a:p>
            <a:pPr>
              <a:spcAft>
                <a:spcPts val="600"/>
              </a:spcAft>
            </a:pPr>
            <a:r>
              <a:rPr lang="en-US" sz="2400" dirty="0" smtClean="0">
                <a:latin typeface="Arial Narrow" pitchFamily="34" charset="0"/>
              </a:rPr>
              <a:t>Camera basic components</a:t>
            </a:r>
          </a:p>
          <a:p>
            <a:pPr marL="914400" lvl="1" indent="-457200">
              <a:spcAft>
                <a:spcPts val="600"/>
              </a:spcAft>
              <a:buFont typeface="Arial" pitchFamily="34" charset="0"/>
              <a:buChar char="•"/>
            </a:pPr>
            <a:r>
              <a:rPr lang="en-US" sz="2400" dirty="0" smtClean="0">
                <a:latin typeface="Arial Narrow" pitchFamily="34" charset="0"/>
              </a:rPr>
              <a:t>Lens … spatially separates sources</a:t>
            </a:r>
          </a:p>
          <a:p>
            <a:pPr marL="914400" lvl="1" indent="-457200">
              <a:spcAft>
                <a:spcPts val="600"/>
              </a:spcAft>
              <a:buFont typeface="Arial" pitchFamily="34" charset="0"/>
              <a:buChar char="•"/>
            </a:pPr>
            <a:r>
              <a:rPr lang="en-US" sz="2400" dirty="0" smtClean="0">
                <a:latin typeface="Arial Narrow" pitchFamily="34" charset="0"/>
              </a:rPr>
              <a:t>Image Sensor … array of photodiode pixels</a:t>
            </a:r>
          </a:p>
          <a:p>
            <a:pPr marL="914400" lvl="1" indent="-457200">
              <a:spcAft>
                <a:spcPts val="600"/>
              </a:spcAft>
              <a:buFont typeface="Arial" pitchFamily="34" charset="0"/>
              <a:buChar char="•"/>
            </a:pPr>
            <a:r>
              <a:rPr lang="en-US" sz="2400" dirty="0" smtClean="0">
                <a:latin typeface="Arial Narrow" pitchFamily="34" charset="0"/>
              </a:rPr>
              <a:t>Readout Circuit … convert pixel signal to digital data</a:t>
            </a:r>
            <a:endParaRPr lang="en-US" sz="2400" dirty="0">
              <a:latin typeface="Arial Narrow" pitchFamily="34" charset="0"/>
            </a:endParaRPr>
          </a:p>
        </p:txBody>
      </p:sp>
      <p:sp>
        <p:nvSpPr>
          <p:cNvPr id="9" name="TextBox 8"/>
          <p:cNvSpPr txBox="1"/>
          <p:nvPr/>
        </p:nvSpPr>
        <p:spPr>
          <a:xfrm>
            <a:off x="318426" y="4740295"/>
            <a:ext cx="8610049" cy="1508105"/>
          </a:xfrm>
          <a:prstGeom prst="rect">
            <a:avLst/>
          </a:prstGeom>
          <a:solidFill>
            <a:srgbClr val="FFFF99"/>
          </a:solidFill>
          <a:ln>
            <a:solidFill>
              <a:schemeClr val="tx1"/>
            </a:solidFill>
          </a:ln>
        </p:spPr>
        <p:txBody>
          <a:bodyPr wrap="none" rtlCol="0">
            <a:spAutoFit/>
          </a:bodyPr>
          <a:lstStyle/>
          <a:p>
            <a:pPr algn="ctr"/>
            <a:r>
              <a:rPr lang="en-US" sz="2400" b="1" u="sng" dirty="0" smtClean="0">
                <a:latin typeface="Arial Narrow" pitchFamily="34" charset="0"/>
              </a:rPr>
              <a:t>Cameras differ on how the pixels are exposed</a:t>
            </a:r>
          </a:p>
          <a:p>
            <a:pPr marL="342900" indent="-342900">
              <a:spcBef>
                <a:spcPts val="1200"/>
              </a:spcBef>
              <a:buFont typeface="Arial" pitchFamily="34" charset="0"/>
              <a:buChar char="•"/>
            </a:pPr>
            <a:r>
              <a:rPr lang="en-US" sz="2400" dirty="0" smtClean="0">
                <a:latin typeface="Arial Narrow" pitchFamily="34" charset="0"/>
              </a:rPr>
              <a:t>Global Shutter … simultaneously expose all the pixels per frame</a:t>
            </a:r>
          </a:p>
          <a:p>
            <a:pPr marL="342900" indent="-342900">
              <a:spcBef>
                <a:spcPts val="1200"/>
              </a:spcBef>
              <a:buFont typeface="Arial" pitchFamily="34" charset="0"/>
              <a:buChar char="•"/>
            </a:pPr>
            <a:r>
              <a:rPr lang="en-US" sz="2400" dirty="0" smtClean="0">
                <a:latin typeface="Arial Narrow" pitchFamily="34" charset="0"/>
              </a:rPr>
              <a:t>Rolling Shutter … time sequentially expose each row of pixels per frame</a:t>
            </a:r>
            <a:endParaRPr lang="en-US" sz="2400" dirty="0">
              <a:latin typeface="Arial Narrow" pitchFamily="34" charset="0"/>
            </a:endParaRPr>
          </a:p>
        </p:txBody>
      </p:sp>
      <p:grpSp>
        <p:nvGrpSpPr>
          <p:cNvPr id="10" name="Group 9"/>
          <p:cNvGrpSpPr/>
          <p:nvPr/>
        </p:nvGrpSpPr>
        <p:grpSpPr>
          <a:xfrm>
            <a:off x="2580288" y="1410018"/>
            <a:ext cx="4549536" cy="1409382"/>
            <a:chOff x="2580288" y="1486218"/>
            <a:chExt cx="4549536" cy="1409382"/>
          </a:xfrm>
        </p:grpSpPr>
        <p:sp>
          <p:nvSpPr>
            <p:cNvPr id="11" name="Parallelogram 10"/>
            <p:cNvSpPr/>
            <p:nvPr/>
          </p:nvSpPr>
          <p:spPr bwMode="auto">
            <a:xfrm rot="16200000">
              <a:off x="5465371" y="1641691"/>
              <a:ext cx="945945" cy="685800"/>
            </a:xfrm>
            <a:prstGeom prst="parallelogram">
              <a:avLst/>
            </a:prstGeom>
            <a:pattFill prst="sphere">
              <a:fgClr>
                <a:schemeClr val="bg1">
                  <a:lumMod val="65000"/>
                </a:schemeClr>
              </a:fgClr>
              <a:bgClr>
                <a:schemeClr val="bg1"/>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New Roman" pitchFamily="18" charset="0"/>
              </a:endParaRPr>
            </a:p>
          </p:txBody>
        </p:sp>
        <p:sp>
          <p:nvSpPr>
            <p:cNvPr id="12" name="Oval 11"/>
            <p:cNvSpPr/>
            <p:nvPr/>
          </p:nvSpPr>
          <p:spPr bwMode="auto">
            <a:xfrm>
              <a:off x="4485288" y="1522433"/>
              <a:ext cx="304800" cy="947717"/>
            </a:xfrm>
            <a:prstGeom prst="ellipse">
              <a:avLst/>
            </a:prstGeom>
            <a:solidFill>
              <a:schemeClr val="accent1">
                <a:lumMod val="40000"/>
                <a:lumOff val="6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New Roman" pitchFamily="18" charset="0"/>
              </a:endParaRPr>
            </a:p>
          </p:txBody>
        </p:sp>
        <p:sp>
          <p:nvSpPr>
            <p:cNvPr id="13" name="Flowchart: Delay 12"/>
            <p:cNvSpPr/>
            <p:nvPr/>
          </p:nvSpPr>
          <p:spPr bwMode="auto">
            <a:xfrm>
              <a:off x="2580288" y="1486218"/>
              <a:ext cx="228600" cy="261917"/>
            </a:xfrm>
            <a:prstGeom prst="flowChartDelay">
              <a:avLst/>
            </a:prstGeom>
            <a:solidFill>
              <a:srgbClr val="FF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New Roman" pitchFamily="18" charset="0"/>
              </a:endParaRPr>
            </a:p>
          </p:txBody>
        </p:sp>
        <p:sp>
          <p:nvSpPr>
            <p:cNvPr id="14" name="Flowchart: Delay 13"/>
            <p:cNvSpPr/>
            <p:nvPr/>
          </p:nvSpPr>
          <p:spPr bwMode="auto">
            <a:xfrm>
              <a:off x="2580288" y="1867218"/>
              <a:ext cx="228600" cy="261917"/>
            </a:xfrm>
            <a:prstGeom prst="flowChartDelay">
              <a:avLst/>
            </a:prstGeom>
            <a:solidFill>
              <a:srgbClr val="00B05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New Roman" pitchFamily="18" charset="0"/>
              </a:endParaRPr>
            </a:p>
          </p:txBody>
        </p:sp>
        <p:sp>
          <p:nvSpPr>
            <p:cNvPr id="15" name="Flowchart: Delay 14"/>
            <p:cNvSpPr/>
            <p:nvPr/>
          </p:nvSpPr>
          <p:spPr bwMode="auto">
            <a:xfrm>
              <a:off x="2580288" y="2248218"/>
              <a:ext cx="228600" cy="261917"/>
            </a:xfrm>
            <a:prstGeom prst="flowChartDelay">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New Roman" pitchFamily="18" charset="0"/>
              </a:endParaRPr>
            </a:p>
          </p:txBody>
        </p:sp>
        <p:cxnSp>
          <p:nvCxnSpPr>
            <p:cNvPr id="16" name="Straight Connector 15"/>
            <p:cNvCxnSpPr>
              <a:stCxn id="13" idx="3"/>
            </p:cNvCxnSpPr>
            <p:nvPr/>
          </p:nvCxnSpPr>
          <p:spPr bwMode="auto">
            <a:xfrm>
              <a:off x="2808888" y="1617177"/>
              <a:ext cx="3129456" cy="631041"/>
            </a:xfrm>
            <a:prstGeom prst="line">
              <a:avLst/>
            </a:prstGeom>
            <a:solidFill>
              <a:schemeClr val="accent1"/>
            </a:solidFill>
            <a:ln w="12700" cap="flat" cmpd="sng" algn="ctr">
              <a:solidFill>
                <a:srgbClr val="FF0000"/>
              </a:solidFill>
              <a:prstDash val="solid"/>
              <a:round/>
              <a:headEnd type="none" w="sm" len="sm"/>
              <a:tailEnd type="oval"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flipV="1">
              <a:off x="2808888" y="1726694"/>
              <a:ext cx="3129456" cy="631041"/>
            </a:xfrm>
            <a:prstGeom prst="line">
              <a:avLst/>
            </a:prstGeom>
            <a:solidFill>
              <a:schemeClr val="accent1"/>
            </a:solidFill>
            <a:ln w="12700" cap="flat" cmpd="sng" algn="ctr">
              <a:solidFill>
                <a:schemeClr val="accent6">
                  <a:lumMod val="75000"/>
                </a:schemeClr>
              </a:solidFill>
              <a:prstDash val="solid"/>
              <a:round/>
              <a:headEnd type="none" w="sm" len="sm"/>
              <a:tailEnd type="oval"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V="1">
              <a:off x="2808888" y="1991826"/>
              <a:ext cx="3129456" cy="1"/>
            </a:xfrm>
            <a:prstGeom prst="line">
              <a:avLst/>
            </a:prstGeom>
            <a:solidFill>
              <a:schemeClr val="accent1"/>
            </a:solidFill>
            <a:ln w="12700" cap="flat" cmpd="sng" algn="ctr">
              <a:solidFill>
                <a:srgbClr val="00B050"/>
              </a:solidFill>
              <a:prstDash val="solid"/>
              <a:round/>
              <a:headEnd type="none" w="sm" len="sm"/>
              <a:tailEnd type="oval"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Rectangle 18"/>
            <p:cNvSpPr/>
            <p:nvPr/>
          </p:nvSpPr>
          <p:spPr bwMode="auto">
            <a:xfrm>
              <a:off x="6299200" y="1697335"/>
              <a:ext cx="787400" cy="762000"/>
            </a:xfrm>
            <a:prstGeom prst="rect">
              <a:avLst/>
            </a:prstGeom>
            <a:solidFill>
              <a:srgbClr val="FFCC66"/>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dirty="0"/>
                <a:t> </a:t>
              </a:r>
              <a:r>
                <a:rPr lang="en-US" dirty="0" smtClean="0"/>
                <a:t>  </a:t>
              </a:r>
              <a:r>
                <a:rPr kumimoji="0" lang="en-US" sz="1200" b="0" i="0" u="none" strike="noStrike" cap="none" normalizeH="0" baseline="0" dirty="0" smtClean="0">
                  <a:ln>
                    <a:noFill/>
                  </a:ln>
                  <a:solidFill>
                    <a:schemeClr val="tx1"/>
                  </a:solidFill>
                  <a:effectLst/>
                  <a:latin typeface="Times New Roman" pitchFamily="18" charset="0"/>
                </a:rPr>
                <a:t>Read</a:t>
              </a:r>
            </a:p>
            <a:p>
              <a:pPr marL="0" marR="0" indent="0" algn="l" defTabSz="914400" rtl="0" eaLnBrk="0" fontAlgn="base" latinLnBrk="0" hangingPunct="0">
                <a:lnSpc>
                  <a:spcPct val="100000"/>
                </a:lnSpc>
                <a:spcBef>
                  <a:spcPct val="0"/>
                </a:spcBef>
                <a:spcAft>
                  <a:spcPct val="0"/>
                </a:spcAft>
                <a:buClrTx/>
                <a:buSzTx/>
                <a:buFontTx/>
                <a:buNone/>
                <a:tabLst/>
              </a:pPr>
              <a:r>
                <a:rPr lang="en-US" dirty="0" smtClean="0"/>
                <a:t>    Out</a:t>
              </a:r>
              <a:endParaRPr kumimoji="0" lang="en-US" sz="1200" b="0" i="0" u="none" strike="noStrike" cap="none" normalizeH="0" baseline="0" dirty="0" smtClean="0">
                <a:ln>
                  <a:noFill/>
                </a:ln>
                <a:solidFill>
                  <a:schemeClr val="tx1"/>
                </a:solidFill>
                <a:effectLst/>
                <a:latin typeface="Times New Roman" pitchFamily="18" charset="0"/>
              </a:endParaRPr>
            </a:p>
          </p:txBody>
        </p:sp>
        <p:sp>
          <p:nvSpPr>
            <p:cNvPr id="20" name="TextBox 19"/>
            <p:cNvSpPr txBox="1"/>
            <p:nvPr/>
          </p:nvSpPr>
          <p:spPr>
            <a:xfrm>
              <a:off x="4384411" y="2473374"/>
              <a:ext cx="516488" cy="276999"/>
            </a:xfrm>
            <a:prstGeom prst="rect">
              <a:avLst/>
            </a:prstGeom>
            <a:noFill/>
          </p:spPr>
          <p:txBody>
            <a:bodyPr wrap="none" rtlCol="0">
              <a:spAutoFit/>
            </a:bodyPr>
            <a:lstStyle/>
            <a:p>
              <a:r>
                <a:rPr lang="en-US" dirty="0" smtClean="0">
                  <a:latin typeface="+mn-lt"/>
                </a:rPr>
                <a:t>Lens</a:t>
              </a:r>
              <a:endParaRPr lang="en-US" dirty="0">
                <a:latin typeface="+mn-lt"/>
              </a:endParaRPr>
            </a:p>
          </p:txBody>
        </p:sp>
        <p:sp>
          <p:nvSpPr>
            <p:cNvPr id="21" name="TextBox 20"/>
            <p:cNvSpPr txBox="1"/>
            <p:nvPr/>
          </p:nvSpPr>
          <p:spPr>
            <a:xfrm>
              <a:off x="5592313" y="2433935"/>
              <a:ext cx="670376" cy="461665"/>
            </a:xfrm>
            <a:prstGeom prst="rect">
              <a:avLst/>
            </a:prstGeom>
            <a:noFill/>
          </p:spPr>
          <p:txBody>
            <a:bodyPr wrap="none" rtlCol="0">
              <a:spAutoFit/>
            </a:bodyPr>
            <a:lstStyle/>
            <a:p>
              <a:pPr algn="ctr"/>
              <a:r>
                <a:rPr lang="en-US" dirty="0" smtClean="0">
                  <a:latin typeface="+mn-lt"/>
                </a:rPr>
                <a:t>Image</a:t>
              </a:r>
            </a:p>
            <a:p>
              <a:pPr algn="ctr"/>
              <a:r>
                <a:rPr lang="en-US" dirty="0" smtClean="0">
                  <a:latin typeface="+mn-lt"/>
                </a:rPr>
                <a:t>Sensor</a:t>
              </a:r>
              <a:endParaRPr lang="en-US" dirty="0">
                <a:latin typeface="+mn-lt"/>
              </a:endParaRPr>
            </a:p>
          </p:txBody>
        </p:sp>
        <p:sp>
          <p:nvSpPr>
            <p:cNvPr id="22" name="TextBox 21"/>
            <p:cNvSpPr txBox="1"/>
            <p:nvPr/>
          </p:nvSpPr>
          <p:spPr>
            <a:xfrm>
              <a:off x="6287927" y="2433935"/>
              <a:ext cx="841897" cy="461665"/>
            </a:xfrm>
            <a:prstGeom prst="rect">
              <a:avLst/>
            </a:prstGeom>
            <a:noFill/>
          </p:spPr>
          <p:txBody>
            <a:bodyPr wrap="none" rtlCol="0">
              <a:spAutoFit/>
            </a:bodyPr>
            <a:lstStyle/>
            <a:p>
              <a:pPr algn="ctr"/>
              <a:r>
                <a:rPr lang="en-US" dirty="0" smtClean="0">
                  <a:latin typeface="+mn-lt"/>
                </a:rPr>
                <a:t>Read Out</a:t>
              </a:r>
            </a:p>
            <a:p>
              <a:pPr algn="ctr"/>
              <a:r>
                <a:rPr lang="en-US" dirty="0" smtClean="0">
                  <a:latin typeface="+mn-lt"/>
                </a:rPr>
                <a:t>Circuit</a:t>
              </a:r>
              <a:endParaRPr lang="en-US" dirty="0">
                <a:latin typeface="+mn-lt"/>
              </a:endParaRPr>
            </a:p>
          </p:txBody>
        </p:sp>
        <p:sp>
          <p:nvSpPr>
            <p:cNvPr id="23" name="Freeform 22"/>
            <p:cNvSpPr/>
            <p:nvPr/>
          </p:nvSpPr>
          <p:spPr bwMode="auto">
            <a:xfrm>
              <a:off x="5594350" y="1511300"/>
              <a:ext cx="1485900" cy="177800"/>
            </a:xfrm>
            <a:custGeom>
              <a:avLst/>
              <a:gdLst>
                <a:gd name="connsiteX0" fmla="*/ 0 w 1485900"/>
                <a:gd name="connsiteY0" fmla="*/ 0 h 177800"/>
                <a:gd name="connsiteX1" fmla="*/ 831850 w 1485900"/>
                <a:gd name="connsiteY1" fmla="*/ 0 h 177800"/>
                <a:gd name="connsiteX2" fmla="*/ 1485900 w 1485900"/>
                <a:gd name="connsiteY2" fmla="*/ 177800 h 177800"/>
                <a:gd name="connsiteX3" fmla="*/ 692150 w 1485900"/>
                <a:gd name="connsiteY3" fmla="*/ 171450 h 177800"/>
                <a:gd name="connsiteX4" fmla="*/ 0 w 1485900"/>
                <a:gd name="connsiteY4" fmla="*/ 0 h 17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900" h="177800">
                  <a:moveTo>
                    <a:pt x="0" y="0"/>
                  </a:moveTo>
                  <a:lnTo>
                    <a:pt x="831850" y="0"/>
                  </a:lnTo>
                  <a:lnTo>
                    <a:pt x="1485900" y="177800"/>
                  </a:lnTo>
                  <a:lnTo>
                    <a:pt x="692150" y="171450"/>
                  </a:lnTo>
                  <a:lnTo>
                    <a:pt x="0" y="0"/>
                  </a:lnTo>
                  <a:close/>
                </a:path>
              </a:pathLst>
            </a:custGeom>
            <a:solidFill>
              <a:srgbClr val="FFFF99"/>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13114517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16</a:t>
            </a:fld>
            <a:endParaRPr lang="en-US" altLang="en-US"/>
          </a:p>
        </p:txBody>
      </p:sp>
      <p:sp>
        <p:nvSpPr>
          <p:cNvPr id="7" name="TextBox 6"/>
          <p:cNvSpPr txBox="1"/>
          <p:nvPr/>
        </p:nvSpPr>
        <p:spPr>
          <a:xfrm>
            <a:off x="215900" y="670143"/>
            <a:ext cx="8699500" cy="830997"/>
          </a:xfrm>
          <a:prstGeom prst="rect">
            <a:avLst/>
          </a:prstGeom>
          <a:noFill/>
        </p:spPr>
        <p:txBody>
          <a:bodyPr wrap="square" rtlCol="0">
            <a:spAutoFit/>
          </a:bodyPr>
          <a:lstStyle/>
          <a:p>
            <a:r>
              <a:rPr lang="en-US" sz="2400" b="1" dirty="0" smtClean="0">
                <a:latin typeface="+mn-lt"/>
              </a:rPr>
              <a:t>Because of camera lens properties, spatial separation of multiple sources is possible enabling MIMO transmission.</a:t>
            </a:r>
            <a:endParaRPr lang="en-US" sz="2400" b="1" dirty="0">
              <a:latin typeface="+mn-lt"/>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00200"/>
            <a:ext cx="4660900" cy="2868246"/>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276600" y="4495800"/>
            <a:ext cx="2521844" cy="400110"/>
          </a:xfrm>
          <a:prstGeom prst="rect">
            <a:avLst/>
          </a:prstGeom>
          <a:noFill/>
        </p:spPr>
        <p:txBody>
          <a:bodyPr wrap="none" rtlCol="0">
            <a:spAutoFit/>
          </a:bodyPr>
          <a:lstStyle/>
          <a:p>
            <a:r>
              <a:rPr lang="en-US" sz="2000" i="1" dirty="0" smtClean="0"/>
              <a:t>Example LED Signage</a:t>
            </a:r>
            <a:endParaRPr lang="en-US" sz="2000" i="1" dirty="0"/>
          </a:p>
        </p:txBody>
      </p:sp>
      <p:sp>
        <p:nvSpPr>
          <p:cNvPr id="10" name="TextBox 9"/>
          <p:cNvSpPr txBox="1"/>
          <p:nvPr/>
        </p:nvSpPr>
        <p:spPr>
          <a:xfrm>
            <a:off x="533400" y="4831140"/>
            <a:ext cx="8229600" cy="1569660"/>
          </a:xfrm>
          <a:prstGeom prst="rect">
            <a:avLst/>
          </a:prstGeom>
          <a:noFill/>
        </p:spPr>
        <p:txBody>
          <a:bodyPr wrap="square" rtlCol="0">
            <a:spAutoFit/>
          </a:bodyPr>
          <a:lstStyle/>
          <a:p>
            <a:r>
              <a:rPr lang="en-US" sz="2400" dirty="0" smtClean="0">
                <a:latin typeface="+mn-lt"/>
              </a:rPr>
              <a:t>This LED sign has 321 LEDs … </a:t>
            </a:r>
          </a:p>
          <a:p>
            <a:pPr marL="342900" indent="-342900">
              <a:buFont typeface="Arial" pitchFamily="34" charset="0"/>
              <a:buChar char="•"/>
            </a:pPr>
            <a:r>
              <a:rPr lang="en-US" sz="2400" dirty="0" smtClean="0">
                <a:latin typeface="+mn-lt"/>
              </a:rPr>
              <a:t>each LED illuminates a unique pixel in the image sensor</a:t>
            </a:r>
          </a:p>
          <a:p>
            <a:pPr marL="342900" indent="-342900">
              <a:buFont typeface="Arial" pitchFamily="34" charset="0"/>
              <a:buChar char="•"/>
            </a:pPr>
            <a:r>
              <a:rPr lang="en-US" sz="2400" dirty="0" smtClean="0">
                <a:latin typeface="+mn-lt"/>
              </a:rPr>
              <a:t>each LED can transmit a unique data stream</a:t>
            </a:r>
          </a:p>
          <a:p>
            <a:pPr marL="342900" indent="-342900">
              <a:buFont typeface="Arial" pitchFamily="34" charset="0"/>
              <a:buChar char="•"/>
            </a:pPr>
            <a:r>
              <a:rPr lang="en-US" sz="2400" dirty="0" smtClean="0">
                <a:latin typeface="+mn-lt"/>
              </a:rPr>
              <a:t>321 x 321 MIMO !!!</a:t>
            </a:r>
            <a:endParaRPr lang="en-US" sz="2400" dirty="0">
              <a:latin typeface="+mn-lt"/>
            </a:endParaRPr>
          </a:p>
        </p:txBody>
      </p:sp>
    </p:spTree>
    <p:extLst>
      <p:ext uri="{BB962C8B-B14F-4D97-AF65-F5344CB8AC3E}">
        <p14:creationId xmlns:p14="http://schemas.microsoft.com/office/powerpoint/2010/main" val="32249671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17</a:t>
            </a:fld>
            <a:endParaRPr lang="en-US" altLang="en-US"/>
          </a:p>
        </p:txBody>
      </p:sp>
      <p:sp>
        <p:nvSpPr>
          <p:cNvPr id="7" name="TextBox 6"/>
          <p:cNvSpPr txBox="1"/>
          <p:nvPr/>
        </p:nvSpPr>
        <p:spPr>
          <a:xfrm>
            <a:off x="152400" y="2134612"/>
            <a:ext cx="8915400" cy="3046988"/>
          </a:xfrm>
          <a:prstGeom prst="rect">
            <a:avLst/>
          </a:prstGeom>
          <a:noFill/>
        </p:spPr>
        <p:txBody>
          <a:bodyPr wrap="square" rtlCol="0">
            <a:spAutoFit/>
          </a:bodyPr>
          <a:lstStyle/>
          <a:p>
            <a:pPr algn="ctr">
              <a:lnSpc>
                <a:spcPct val="200000"/>
              </a:lnSpc>
            </a:pPr>
            <a:r>
              <a:rPr lang="en-US" sz="3200" dirty="0" smtClean="0">
                <a:solidFill>
                  <a:schemeClr val="accent2">
                    <a:lumMod val="75000"/>
                  </a:schemeClr>
                </a:solidFill>
              </a:rPr>
              <a:t>University of California Riverside Contribution</a:t>
            </a:r>
          </a:p>
          <a:p>
            <a:pPr algn="ctr">
              <a:lnSpc>
                <a:spcPct val="200000"/>
              </a:lnSpc>
            </a:pPr>
            <a:r>
              <a:rPr lang="en-US" sz="3200" dirty="0" err="1">
                <a:solidFill>
                  <a:schemeClr val="accent2">
                    <a:lumMod val="75000"/>
                  </a:schemeClr>
                </a:solidFill>
              </a:rPr>
              <a:t>Dongfang</a:t>
            </a:r>
            <a:r>
              <a:rPr lang="en-US" sz="3200" dirty="0">
                <a:solidFill>
                  <a:schemeClr val="accent2">
                    <a:lumMod val="75000"/>
                  </a:schemeClr>
                </a:solidFill>
              </a:rPr>
              <a:t> </a:t>
            </a:r>
            <a:r>
              <a:rPr lang="en-US" sz="3200" dirty="0" smtClean="0">
                <a:solidFill>
                  <a:schemeClr val="accent2">
                    <a:lumMod val="75000"/>
                  </a:schemeClr>
                </a:solidFill>
              </a:rPr>
              <a:t>Zheng, Gang Chen, Jay </a:t>
            </a:r>
            <a:r>
              <a:rPr lang="en-US" sz="3200" dirty="0">
                <a:solidFill>
                  <a:schemeClr val="accent2">
                    <a:lumMod val="75000"/>
                  </a:schemeClr>
                </a:solidFill>
              </a:rPr>
              <a:t>A. Farrell</a:t>
            </a:r>
          </a:p>
          <a:p>
            <a:pPr algn="ctr">
              <a:lnSpc>
                <a:spcPct val="200000"/>
              </a:lnSpc>
            </a:pPr>
            <a:r>
              <a:rPr lang="en-US" sz="3200" dirty="0" smtClean="0">
                <a:solidFill>
                  <a:schemeClr val="accent2">
                    <a:lumMod val="75000"/>
                  </a:schemeClr>
                </a:solidFill>
              </a:rPr>
              <a:t>gachen@ee.ucr.edu </a:t>
            </a:r>
          </a:p>
        </p:txBody>
      </p:sp>
      <p:sp>
        <p:nvSpPr>
          <p:cNvPr id="2" name="Rectangle 1"/>
          <p:cNvSpPr/>
          <p:nvPr/>
        </p:nvSpPr>
        <p:spPr>
          <a:xfrm>
            <a:off x="76200" y="1320225"/>
            <a:ext cx="9009198" cy="584775"/>
          </a:xfrm>
          <a:prstGeom prst="rect">
            <a:avLst/>
          </a:prstGeom>
        </p:spPr>
        <p:txBody>
          <a:bodyPr wrap="none">
            <a:spAutoFit/>
          </a:bodyPr>
          <a:lstStyle/>
          <a:p>
            <a:pPr eaLnBrk="1" hangingPunct="1"/>
            <a:r>
              <a:rPr lang="en-US" altLang="zh-CN" sz="3200" b="1" i="1" dirty="0" err="1">
                <a:solidFill>
                  <a:schemeClr val="accent2">
                    <a:lumMod val="75000"/>
                  </a:schemeClr>
                </a:solidFill>
                <a:latin typeface="Arial Narrow" panose="020B0606020202030204" pitchFamily="34" charset="0"/>
              </a:rPr>
              <a:t>CamCom</a:t>
            </a:r>
            <a:r>
              <a:rPr lang="en-US" sz="3200" b="1" i="1" dirty="0">
                <a:solidFill>
                  <a:schemeClr val="accent2">
                    <a:lumMod val="75000"/>
                  </a:schemeClr>
                </a:solidFill>
                <a:latin typeface="Arial Narrow" panose="020B0606020202030204" pitchFamily="34" charset="0"/>
              </a:rPr>
              <a:t> </a:t>
            </a:r>
            <a:r>
              <a:rPr lang="en-US" sz="3200" b="1" i="1" dirty="0" smtClean="0">
                <a:solidFill>
                  <a:schemeClr val="accent2">
                    <a:lumMod val="75000"/>
                  </a:schemeClr>
                </a:solidFill>
                <a:latin typeface="Arial Narrow" panose="020B0606020202030204" pitchFamily="34" charset="0"/>
              </a:rPr>
              <a:t>data </a:t>
            </a:r>
            <a:r>
              <a:rPr lang="en-US" sz="3200" b="1" i="1" dirty="0">
                <a:solidFill>
                  <a:schemeClr val="accent2">
                    <a:lumMod val="75000"/>
                  </a:schemeClr>
                </a:solidFill>
                <a:latin typeface="Arial Narrow" panose="020B0606020202030204" pitchFamily="34" charset="0"/>
              </a:rPr>
              <a:t>recovering algorithm on mobile platform</a:t>
            </a:r>
            <a:endParaRPr lang="zh-CN" altLang="en-US" sz="3200" b="1" i="1" dirty="0">
              <a:solidFill>
                <a:schemeClr val="accent2">
                  <a:lumMod val="75000"/>
                </a:schemeClr>
              </a:solidFill>
              <a:latin typeface="Arial Narrow" panose="020B0606020202030204" pitchFamily="34" charset="0"/>
              <a:ea typeface="微软雅黑" pitchFamily="34" charset="-122"/>
              <a:cs typeface="Arial" pitchFamily="34" charset="0"/>
            </a:endParaRPr>
          </a:p>
        </p:txBody>
      </p:sp>
    </p:spTree>
    <p:extLst>
      <p:ext uri="{BB962C8B-B14F-4D97-AF65-F5344CB8AC3E}">
        <p14:creationId xmlns:p14="http://schemas.microsoft.com/office/powerpoint/2010/main" val="30648373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18</a:t>
            </a:fld>
            <a:endParaRPr lang="en-US" altLang="en-US"/>
          </a:p>
        </p:txBody>
      </p:sp>
      <p:sp>
        <p:nvSpPr>
          <p:cNvPr id="7" name="Title 1"/>
          <p:cNvSpPr>
            <a:spLocks noGrp="1"/>
          </p:cNvSpPr>
          <p:nvPr/>
        </p:nvSpPr>
        <p:spPr bwMode="auto">
          <a:xfrm>
            <a:off x="642392" y="685800"/>
            <a:ext cx="7859216" cy="8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200" b="1" kern="1200">
                <a:solidFill>
                  <a:schemeClr val="bg1">
                    <a:lumMod val="65000"/>
                  </a:schemeClr>
                </a:solidFill>
                <a:latin typeface="微软雅黑" pitchFamily="34" charset="-122"/>
                <a:ea typeface="微软雅黑" pitchFamily="34" charset="-122"/>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r>
              <a:rPr lang="en-US" altLang="zh-CN" sz="2800" dirty="0" smtClean="0">
                <a:solidFill>
                  <a:schemeClr val="tx1"/>
                </a:solidFill>
                <a:latin typeface="Arial" pitchFamily="34" charset="0"/>
                <a:cs typeface="Arial" pitchFamily="34" charset="0"/>
              </a:rPr>
              <a:t>VLC Aided Navigation System</a:t>
            </a:r>
            <a:endParaRPr lang="zh-CN" altLang="en-US" sz="2800" dirty="0">
              <a:solidFill>
                <a:schemeClr val="tx1"/>
              </a:solidFill>
              <a:latin typeface="Arial" pitchFamily="34" charset="0"/>
              <a:cs typeface="Arial" pitchFamily="34" charset="0"/>
            </a:endParaRPr>
          </a:p>
        </p:txBody>
      </p:sp>
      <p:pic>
        <p:nvPicPr>
          <p:cNvPr id="3" name="Picture 2"/>
          <p:cNvPicPr>
            <a:picLocks noChangeAspect="1"/>
          </p:cNvPicPr>
          <p:nvPr/>
        </p:nvPicPr>
        <p:blipFill>
          <a:blip r:embed="rId3"/>
          <a:stretch>
            <a:fillRect/>
          </a:stretch>
        </p:blipFill>
        <p:spPr>
          <a:xfrm>
            <a:off x="762000" y="1524000"/>
            <a:ext cx="7606946" cy="4800600"/>
          </a:xfrm>
          <a:prstGeom prst="rect">
            <a:avLst/>
          </a:prstGeom>
        </p:spPr>
      </p:pic>
    </p:spTree>
    <p:extLst>
      <p:ext uri="{BB962C8B-B14F-4D97-AF65-F5344CB8AC3E}">
        <p14:creationId xmlns:p14="http://schemas.microsoft.com/office/powerpoint/2010/main" val="34540040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19</a:t>
            </a:fld>
            <a:endParaRPr lang="en-US" altLang="en-US"/>
          </a:p>
        </p:txBody>
      </p:sp>
      <p:pic>
        <p:nvPicPr>
          <p:cNvPr id="2" name="Picture 1"/>
          <p:cNvPicPr>
            <a:picLocks noChangeAspect="1"/>
          </p:cNvPicPr>
          <p:nvPr/>
        </p:nvPicPr>
        <p:blipFill>
          <a:blip r:embed="rId3"/>
          <a:stretch>
            <a:fillRect/>
          </a:stretch>
        </p:blipFill>
        <p:spPr>
          <a:xfrm>
            <a:off x="480454" y="1102970"/>
            <a:ext cx="8344613" cy="5352257"/>
          </a:xfrm>
          <a:prstGeom prst="rect">
            <a:avLst/>
          </a:prstGeom>
        </p:spPr>
      </p:pic>
      <p:sp>
        <p:nvSpPr>
          <p:cNvPr id="7" name="Title 1"/>
          <p:cNvSpPr txBox="1">
            <a:spLocks/>
          </p:cNvSpPr>
          <p:nvPr/>
        </p:nvSpPr>
        <p:spPr bwMode="auto">
          <a:xfrm>
            <a:off x="533400" y="593724"/>
            <a:ext cx="8229600" cy="531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normAutofit/>
          </a:bodyPr>
          <a:lstStyle>
            <a:lvl1pPr algn="ctr" rtl="0" eaLnBrk="1" fontAlgn="base" hangingPunct="1">
              <a:spcBef>
                <a:spcPct val="0"/>
              </a:spcBef>
              <a:spcAft>
                <a:spcPct val="0"/>
              </a:spcAft>
              <a:defRPr sz="60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anose="02020603050405020304" pitchFamily="18" charset="0"/>
              </a:defRPr>
            </a:lvl2pPr>
            <a:lvl3pPr algn="ctr" rtl="0" eaLnBrk="1" fontAlgn="base" hangingPunct="1">
              <a:spcBef>
                <a:spcPct val="0"/>
              </a:spcBef>
              <a:spcAft>
                <a:spcPct val="0"/>
              </a:spcAft>
              <a:defRPr sz="3600">
                <a:solidFill>
                  <a:schemeClr val="tx2"/>
                </a:solidFill>
                <a:latin typeface="Times New Roman" panose="02020603050405020304" pitchFamily="18" charset="0"/>
              </a:defRPr>
            </a:lvl3pPr>
            <a:lvl4pPr algn="ctr" rtl="0" eaLnBrk="1" fontAlgn="base" hangingPunct="1">
              <a:spcBef>
                <a:spcPct val="0"/>
              </a:spcBef>
              <a:spcAft>
                <a:spcPct val="0"/>
              </a:spcAft>
              <a:defRPr sz="3600">
                <a:solidFill>
                  <a:schemeClr val="tx2"/>
                </a:solidFill>
                <a:latin typeface="Times New Roman" panose="02020603050405020304" pitchFamily="18" charset="0"/>
              </a:defRPr>
            </a:lvl4pPr>
            <a:lvl5pPr algn="ctr" rtl="0" eaLnBrk="1" fontAlgn="base" hangingPunct="1">
              <a:spcBef>
                <a:spcPct val="0"/>
              </a:spcBef>
              <a:spcAft>
                <a:spcPct val="0"/>
              </a:spcAft>
              <a:defRPr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sz="3600">
                <a:solidFill>
                  <a:schemeClr val="tx2"/>
                </a:solidFill>
                <a:latin typeface="Times New Roman" panose="02020603050405020304" pitchFamily="18" charset="0"/>
              </a:defRPr>
            </a:lvl9pPr>
          </a:lstStyle>
          <a:p>
            <a:r>
              <a:rPr lang="en-US" sz="2800" smtClean="0">
                <a:latin typeface="Arial" pitchFamily="34" charset="0"/>
                <a:cs typeface="Arial" pitchFamily="34" charset="0"/>
              </a:rPr>
              <a:t>LED Data Recovery Problem when moving</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41643580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2</a:t>
            </a:fld>
            <a:endParaRPr lang="en-US" altLang="en-US"/>
          </a:p>
        </p:txBody>
      </p:sp>
      <p:sp>
        <p:nvSpPr>
          <p:cNvPr id="2" name="TextBox 1"/>
          <p:cNvSpPr txBox="1"/>
          <p:nvPr/>
        </p:nvSpPr>
        <p:spPr>
          <a:xfrm>
            <a:off x="76200" y="1600200"/>
            <a:ext cx="8915400" cy="1754326"/>
          </a:xfrm>
          <a:prstGeom prst="rect">
            <a:avLst/>
          </a:prstGeom>
          <a:noFill/>
        </p:spPr>
        <p:txBody>
          <a:bodyPr wrap="square" rtlCol="0">
            <a:spAutoFit/>
          </a:bodyPr>
          <a:lstStyle/>
          <a:p>
            <a:pPr algn="ctr"/>
            <a:r>
              <a:rPr lang="en-US" sz="3600" dirty="0" smtClean="0">
                <a:solidFill>
                  <a:schemeClr val="accent2">
                    <a:lumMod val="75000"/>
                  </a:schemeClr>
                </a:solidFill>
              </a:rPr>
              <a:t>Task Group IEEE802.15.7r1</a:t>
            </a:r>
          </a:p>
          <a:p>
            <a:pPr algn="ctr"/>
            <a:r>
              <a:rPr lang="en-US" sz="3600" dirty="0" smtClean="0">
                <a:solidFill>
                  <a:schemeClr val="accent2">
                    <a:lumMod val="75000"/>
                  </a:schemeClr>
                </a:solidFill>
              </a:rPr>
              <a:t>Short-Range Optical Wireless Communications</a:t>
            </a:r>
          </a:p>
          <a:p>
            <a:pPr algn="ctr"/>
            <a:r>
              <a:rPr lang="en-US" sz="3600" dirty="0" smtClean="0">
                <a:solidFill>
                  <a:schemeClr val="accent2">
                    <a:lumMod val="75000"/>
                  </a:schemeClr>
                </a:solidFill>
              </a:rPr>
              <a:t>Kickoff Tutorial</a:t>
            </a:r>
            <a:endParaRPr lang="en-US" sz="3600"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20</a:t>
            </a:fld>
            <a:endParaRPr lang="en-US" altLang="en-US"/>
          </a:p>
        </p:txBody>
      </p:sp>
      <p:pic>
        <p:nvPicPr>
          <p:cNvPr id="2" name="Picture 1"/>
          <p:cNvPicPr>
            <a:picLocks noChangeAspect="1"/>
          </p:cNvPicPr>
          <p:nvPr/>
        </p:nvPicPr>
        <p:blipFill>
          <a:blip r:embed="rId3"/>
          <a:stretch>
            <a:fillRect/>
          </a:stretch>
        </p:blipFill>
        <p:spPr>
          <a:xfrm>
            <a:off x="724381" y="1248410"/>
            <a:ext cx="7695238" cy="5076190"/>
          </a:xfrm>
          <a:prstGeom prst="rect">
            <a:avLst/>
          </a:prstGeom>
        </p:spPr>
      </p:pic>
      <p:sp>
        <p:nvSpPr>
          <p:cNvPr id="7" name="Title 1"/>
          <p:cNvSpPr txBox="1">
            <a:spLocks/>
          </p:cNvSpPr>
          <p:nvPr/>
        </p:nvSpPr>
        <p:spPr bwMode="auto">
          <a:xfrm>
            <a:off x="457200" y="637715"/>
            <a:ext cx="8229600" cy="581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normAutofit/>
          </a:bodyPr>
          <a:lstStyle>
            <a:lvl1pPr algn="ctr" rtl="0" eaLnBrk="1" fontAlgn="base" hangingPunct="1">
              <a:spcBef>
                <a:spcPct val="0"/>
              </a:spcBef>
              <a:spcAft>
                <a:spcPct val="0"/>
              </a:spcAft>
              <a:defRPr sz="60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anose="02020603050405020304" pitchFamily="18" charset="0"/>
              </a:defRPr>
            </a:lvl2pPr>
            <a:lvl3pPr algn="ctr" rtl="0" eaLnBrk="1" fontAlgn="base" hangingPunct="1">
              <a:spcBef>
                <a:spcPct val="0"/>
              </a:spcBef>
              <a:spcAft>
                <a:spcPct val="0"/>
              </a:spcAft>
              <a:defRPr sz="3600">
                <a:solidFill>
                  <a:schemeClr val="tx2"/>
                </a:solidFill>
                <a:latin typeface="Times New Roman" panose="02020603050405020304" pitchFamily="18" charset="0"/>
              </a:defRPr>
            </a:lvl3pPr>
            <a:lvl4pPr algn="ctr" rtl="0" eaLnBrk="1" fontAlgn="base" hangingPunct="1">
              <a:spcBef>
                <a:spcPct val="0"/>
              </a:spcBef>
              <a:spcAft>
                <a:spcPct val="0"/>
              </a:spcAft>
              <a:defRPr sz="3600">
                <a:solidFill>
                  <a:schemeClr val="tx2"/>
                </a:solidFill>
                <a:latin typeface="Times New Roman" panose="02020603050405020304" pitchFamily="18" charset="0"/>
              </a:defRPr>
            </a:lvl4pPr>
            <a:lvl5pPr algn="ctr" rtl="0" eaLnBrk="1" fontAlgn="base" hangingPunct="1">
              <a:spcBef>
                <a:spcPct val="0"/>
              </a:spcBef>
              <a:spcAft>
                <a:spcPct val="0"/>
              </a:spcAft>
              <a:defRPr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sz="3600">
                <a:solidFill>
                  <a:schemeClr val="tx2"/>
                </a:solidFill>
                <a:latin typeface="Times New Roman" panose="02020603050405020304" pitchFamily="18" charset="0"/>
              </a:defRPr>
            </a:lvl9pPr>
          </a:lstStyle>
          <a:p>
            <a:r>
              <a:rPr lang="en-US" sz="2800" smtClean="0">
                <a:latin typeface="Arial" pitchFamily="34" charset="0"/>
                <a:cs typeface="Arial" pitchFamily="34" charset="0"/>
              </a:rPr>
              <a:t>One Algorithm: MHT Based Data Recovery</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237128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21</a:t>
            </a:fld>
            <a:endParaRPr lang="en-US" altLang="en-US"/>
          </a:p>
        </p:txBody>
      </p:sp>
      <p:pic>
        <p:nvPicPr>
          <p:cNvPr id="2" name="Picture 1"/>
          <p:cNvPicPr>
            <a:picLocks noChangeAspect="1"/>
          </p:cNvPicPr>
          <p:nvPr/>
        </p:nvPicPr>
        <p:blipFill>
          <a:blip r:embed="rId3"/>
          <a:stretch>
            <a:fillRect/>
          </a:stretch>
        </p:blipFill>
        <p:spPr>
          <a:xfrm>
            <a:off x="257714" y="1048419"/>
            <a:ext cx="8628571" cy="5352381"/>
          </a:xfrm>
          <a:prstGeom prst="rect">
            <a:avLst/>
          </a:prstGeom>
        </p:spPr>
      </p:pic>
      <p:sp>
        <p:nvSpPr>
          <p:cNvPr id="7" name="Title 1"/>
          <p:cNvSpPr txBox="1">
            <a:spLocks/>
          </p:cNvSpPr>
          <p:nvPr/>
        </p:nvSpPr>
        <p:spPr bwMode="auto">
          <a:xfrm>
            <a:off x="457200" y="3221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normAutofit/>
          </a:bodyPr>
          <a:lstStyle>
            <a:lvl1pPr algn="ctr" rtl="0" eaLnBrk="1" fontAlgn="base" hangingPunct="1">
              <a:spcBef>
                <a:spcPct val="0"/>
              </a:spcBef>
              <a:spcAft>
                <a:spcPct val="0"/>
              </a:spcAft>
              <a:defRPr sz="60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anose="02020603050405020304" pitchFamily="18" charset="0"/>
              </a:defRPr>
            </a:lvl2pPr>
            <a:lvl3pPr algn="ctr" rtl="0" eaLnBrk="1" fontAlgn="base" hangingPunct="1">
              <a:spcBef>
                <a:spcPct val="0"/>
              </a:spcBef>
              <a:spcAft>
                <a:spcPct val="0"/>
              </a:spcAft>
              <a:defRPr sz="3600">
                <a:solidFill>
                  <a:schemeClr val="tx2"/>
                </a:solidFill>
                <a:latin typeface="Times New Roman" panose="02020603050405020304" pitchFamily="18" charset="0"/>
              </a:defRPr>
            </a:lvl3pPr>
            <a:lvl4pPr algn="ctr" rtl="0" eaLnBrk="1" fontAlgn="base" hangingPunct="1">
              <a:spcBef>
                <a:spcPct val="0"/>
              </a:spcBef>
              <a:spcAft>
                <a:spcPct val="0"/>
              </a:spcAft>
              <a:defRPr sz="3600">
                <a:solidFill>
                  <a:schemeClr val="tx2"/>
                </a:solidFill>
                <a:latin typeface="Times New Roman" panose="02020603050405020304" pitchFamily="18" charset="0"/>
              </a:defRPr>
            </a:lvl4pPr>
            <a:lvl5pPr algn="ctr" rtl="0" eaLnBrk="1" fontAlgn="base" hangingPunct="1">
              <a:spcBef>
                <a:spcPct val="0"/>
              </a:spcBef>
              <a:spcAft>
                <a:spcPct val="0"/>
              </a:spcAft>
              <a:defRPr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sz="3600">
                <a:solidFill>
                  <a:schemeClr val="tx2"/>
                </a:solidFill>
                <a:latin typeface="Times New Roman" panose="02020603050405020304" pitchFamily="18" charset="0"/>
              </a:defRPr>
            </a:lvl9pPr>
          </a:lstStyle>
          <a:p>
            <a:r>
              <a:rPr lang="en-US" sz="2800" smtClean="0">
                <a:latin typeface="Arial" pitchFamily="34" charset="0"/>
                <a:cs typeface="Arial" pitchFamily="34" charset="0"/>
              </a:rPr>
              <a:t>MHT Based Data Recovery</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22206264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7" name="Title 1"/>
          <p:cNvSpPr txBox="1">
            <a:spLocks/>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normAutofit/>
          </a:bodyPr>
          <a:lstStyle>
            <a:lvl1pPr algn="ctr" rtl="0" eaLnBrk="1" fontAlgn="base" hangingPunct="1">
              <a:spcBef>
                <a:spcPct val="0"/>
              </a:spcBef>
              <a:spcAft>
                <a:spcPct val="0"/>
              </a:spcAft>
              <a:defRPr sz="60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anose="02020603050405020304" pitchFamily="18" charset="0"/>
              </a:defRPr>
            </a:lvl2pPr>
            <a:lvl3pPr algn="ctr" rtl="0" eaLnBrk="1" fontAlgn="base" hangingPunct="1">
              <a:spcBef>
                <a:spcPct val="0"/>
              </a:spcBef>
              <a:spcAft>
                <a:spcPct val="0"/>
              </a:spcAft>
              <a:defRPr sz="3600">
                <a:solidFill>
                  <a:schemeClr val="tx2"/>
                </a:solidFill>
                <a:latin typeface="Times New Roman" panose="02020603050405020304" pitchFamily="18" charset="0"/>
              </a:defRPr>
            </a:lvl3pPr>
            <a:lvl4pPr algn="ctr" rtl="0" eaLnBrk="1" fontAlgn="base" hangingPunct="1">
              <a:spcBef>
                <a:spcPct val="0"/>
              </a:spcBef>
              <a:spcAft>
                <a:spcPct val="0"/>
              </a:spcAft>
              <a:defRPr sz="3600">
                <a:solidFill>
                  <a:schemeClr val="tx2"/>
                </a:solidFill>
                <a:latin typeface="Times New Roman" panose="02020603050405020304" pitchFamily="18" charset="0"/>
              </a:defRPr>
            </a:lvl4pPr>
            <a:lvl5pPr algn="ctr" rtl="0" eaLnBrk="1" fontAlgn="base" hangingPunct="1">
              <a:spcBef>
                <a:spcPct val="0"/>
              </a:spcBef>
              <a:spcAft>
                <a:spcPct val="0"/>
              </a:spcAft>
              <a:defRPr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sz="3600">
                <a:solidFill>
                  <a:schemeClr val="tx2"/>
                </a:solidFill>
                <a:latin typeface="Times New Roman" panose="02020603050405020304" pitchFamily="18" charset="0"/>
              </a:defRPr>
            </a:lvl9pPr>
          </a:lstStyle>
          <a:p>
            <a:r>
              <a:rPr lang="en-US" sz="2800" dirty="0" smtClean="0">
                <a:latin typeface="Arial" pitchFamily="34" charset="0"/>
                <a:cs typeface="Arial" pitchFamily="34" charset="0"/>
              </a:rPr>
              <a:t>Another Algorithm: Viterbi-based Data Recovery</a:t>
            </a:r>
            <a:endParaRPr lang="en-US" sz="2800" dirty="0">
              <a:latin typeface="Arial" pitchFamily="34" charset="0"/>
              <a:cs typeface="Arial" pitchFamily="34" charset="0"/>
            </a:endParaRPr>
          </a:p>
        </p:txBody>
      </p:sp>
      <p:sp>
        <p:nvSpPr>
          <p:cNvPr id="9" name="Content Placeholder 2"/>
          <p:cNvSpPr txBox="1">
            <a:spLocks/>
          </p:cNvSpPr>
          <p:nvPr/>
        </p:nvSpPr>
        <p:spPr bwMode="auto">
          <a:xfrm>
            <a:off x="251520" y="1124744"/>
            <a:ext cx="7836492" cy="504056"/>
          </a:xfrm>
          <a:prstGeom prst="rect">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lvl="1">
              <a:buClr>
                <a:schemeClr val="accent1"/>
              </a:buClr>
            </a:pPr>
            <a:r>
              <a:rPr lang="en-US" sz="1600" dirty="0" smtClean="0"/>
              <a:t>Apply Viterbi algorithm to the data recovery problem of linear array.</a:t>
            </a:r>
          </a:p>
          <a:p>
            <a:pPr marL="0" lvl="1" indent="0">
              <a:buClr>
                <a:schemeClr val="accent1"/>
              </a:buClr>
              <a:buNone/>
            </a:pPr>
            <a:endParaRPr lang="en-US" sz="1600" dirty="0" smtClean="0"/>
          </a:p>
        </p:txBody>
      </p:sp>
      <p:graphicFrame>
        <p:nvGraphicFramePr>
          <p:cNvPr id="12" name="Object 11"/>
          <p:cNvGraphicFramePr>
            <a:graphicFrameLocks noChangeAspect="1"/>
          </p:cNvGraphicFramePr>
          <p:nvPr>
            <p:extLst>
              <p:ext uri="{D42A27DB-BD31-4B8C-83A1-F6EECF244321}">
                <p14:modId xmlns:p14="http://schemas.microsoft.com/office/powerpoint/2010/main" val="317198001"/>
              </p:ext>
            </p:extLst>
          </p:nvPr>
        </p:nvGraphicFramePr>
        <p:xfrm>
          <a:off x="4788024" y="3806716"/>
          <a:ext cx="3530103" cy="2438980"/>
        </p:xfrm>
        <a:graphic>
          <a:graphicData uri="http://schemas.openxmlformats.org/presentationml/2006/ole">
            <mc:AlternateContent xmlns:mc="http://schemas.openxmlformats.org/markup-compatibility/2006">
              <mc:Choice xmlns:v="urn:schemas-microsoft-com:vml" Requires="v">
                <p:oleObj spid="_x0000_s1076" name="Equation" r:id="rId4" imgW="2793960" imgH="1930320" progId="Equation.DSMT4">
                  <p:embed/>
                </p:oleObj>
              </mc:Choice>
              <mc:Fallback>
                <p:oleObj name="Equation" r:id="rId4" imgW="2793960" imgH="1930320" progId="Equation.DSMT4">
                  <p:embed/>
                  <p:pic>
                    <p:nvPicPr>
                      <p:cNvPr id="0" name=""/>
                      <p:cNvPicPr/>
                      <p:nvPr/>
                    </p:nvPicPr>
                    <p:blipFill>
                      <a:blip r:embed="rId5"/>
                      <a:stretch>
                        <a:fillRect/>
                      </a:stretch>
                    </p:blipFill>
                    <p:spPr>
                      <a:xfrm>
                        <a:off x="4788024" y="3806716"/>
                        <a:ext cx="3530103" cy="2438980"/>
                      </a:xfrm>
                      <a:prstGeom prst="rect">
                        <a:avLst/>
                      </a:prstGeom>
                      <a:solidFill>
                        <a:schemeClr val="bg1">
                          <a:lumMod val="85000"/>
                        </a:schemeClr>
                      </a:solidFill>
                    </p:spPr>
                  </p:pic>
                </p:oleObj>
              </mc:Fallback>
            </mc:AlternateContent>
          </a:graphicData>
        </a:graphic>
      </p:graphicFrame>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4008" y="3581400"/>
            <a:ext cx="3818295" cy="3177807"/>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53979" y="3635841"/>
            <a:ext cx="3234033" cy="2753871"/>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8848" y="3581400"/>
            <a:ext cx="3893455" cy="3240360"/>
          </a:xfrm>
          <a:prstGeom prst="rect">
            <a:avLst/>
          </a:prstGeom>
        </p:spPr>
      </p:pic>
      <p:pic>
        <p:nvPicPr>
          <p:cNvPr id="16"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7584" y="1628800"/>
            <a:ext cx="2808312" cy="2404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Content Placeholder 2"/>
          <p:cNvSpPr txBox="1">
            <a:spLocks/>
          </p:cNvSpPr>
          <p:nvPr/>
        </p:nvSpPr>
        <p:spPr bwMode="auto">
          <a:xfrm>
            <a:off x="251520" y="4221088"/>
            <a:ext cx="4536504" cy="2160240"/>
          </a:xfrm>
          <a:prstGeom prst="rect">
            <a:avLst/>
          </a:prstGeom>
          <a:solidFill>
            <a:schemeClr val="accent1">
              <a:lumMod val="40000"/>
              <a:lumOff val="60000"/>
            </a:schemeClr>
          </a:solid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lvl="1">
              <a:buClr>
                <a:schemeClr val="accent1"/>
              </a:buClr>
            </a:pPr>
            <a:r>
              <a:rPr lang="en-US" sz="1600" dirty="0" smtClean="0"/>
              <a:t>The Viterbi based algorithm tries to compute the probability of each pixel that the LED projects on.</a:t>
            </a:r>
          </a:p>
          <a:p>
            <a:pPr marL="285750" lvl="1">
              <a:buClr>
                <a:schemeClr val="accent1"/>
              </a:buClr>
            </a:pPr>
            <a:endParaRPr lang="en-US" sz="1600" dirty="0"/>
          </a:p>
          <a:p>
            <a:pPr marL="285750" lvl="1">
              <a:buClr>
                <a:schemeClr val="accent1"/>
              </a:buClr>
            </a:pPr>
            <a:r>
              <a:rPr lang="en-US" sz="1600" dirty="0" smtClean="0"/>
              <a:t>The probability is computed by incorporating the motion and LED measurement information.</a:t>
            </a:r>
          </a:p>
        </p:txBody>
      </p:sp>
      <p:sp>
        <p:nvSpPr>
          <p:cNvPr id="18" name="Content Placeholder 2"/>
          <p:cNvSpPr txBox="1">
            <a:spLocks/>
          </p:cNvSpPr>
          <p:nvPr/>
        </p:nvSpPr>
        <p:spPr bwMode="auto">
          <a:xfrm>
            <a:off x="4788024" y="1916832"/>
            <a:ext cx="3024336" cy="1728192"/>
          </a:xfrm>
          <a:prstGeom prst="rect">
            <a:avLst/>
          </a:prstGeom>
          <a:solidFill>
            <a:schemeClr val="accent3">
              <a:lumMod val="40000"/>
              <a:lumOff val="60000"/>
            </a:schemeClr>
          </a:solid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Clr>
                <a:schemeClr val="accent1"/>
              </a:buClr>
              <a:buNone/>
            </a:pPr>
            <a:r>
              <a:rPr lang="en-US" sz="1600" dirty="0" smtClean="0"/>
              <a:t>Assumption:</a:t>
            </a:r>
          </a:p>
          <a:p>
            <a:pPr marL="285750" lvl="1">
              <a:buClr>
                <a:schemeClr val="accent1"/>
              </a:buClr>
            </a:pPr>
            <a:r>
              <a:rPr lang="en-US" sz="1600" dirty="0" smtClean="0"/>
              <a:t>The movement of LED projection in two consecutive scans if bounded</a:t>
            </a:r>
          </a:p>
          <a:p>
            <a:pPr marL="0" lvl="1" indent="0">
              <a:buClr>
                <a:schemeClr val="accent1"/>
              </a:buClr>
              <a:buNone/>
            </a:pPr>
            <a:endParaRPr lang="en-US" sz="1600" dirty="0" smtClean="0"/>
          </a:p>
        </p:txBody>
      </p:sp>
      <p:sp>
        <p:nvSpPr>
          <p:cNvPr id="2" name="Footer Placeholder 1"/>
          <p:cNvSpPr>
            <a:spLocks noGrp="1"/>
          </p:cNvSpPr>
          <p:nvPr>
            <p:ph type="ftr" sz="quarter" idx="11"/>
          </p:nvPr>
        </p:nvSpPr>
        <p:spPr/>
        <p:txBody>
          <a:bodyPr/>
          <a:lstStyle/>
          <a:p>
            <a:r>
              <a:rPr lang="en-US" altLang="en-US" smtClean="0"/>
              <a:t>802.15.7r1 (Various)</a:t>
            </a:r>
            <a:endParaRPr lang="en-US" altLang="en-US"/>
          </a:p>
        </p:txBody>
      </p:sp>
      <p:sp>
        <p:nvSpPr>
          <p:cNvPr id="3" name="Slide Number Placeholder 2"/>
          <p:cNvSpPr>
            <a:spLocks noGrp="1"/>
          </p:cNvSpPr>
          <p:nvPr>
            <p:ph type="sldNum" sz="quarter" idx="12"/>
          </p:nvPr>
        </p:nvSpPr>
        <p:spPr/>
        <p:txBody>
          <a:bodyPr/>
          <a:lstStyle/>
          <a:p>
            <a:r>
              <a:rPr lang="en-US" altLang="en-US" smtClean="0"/>
              <a:t>Slide </a:t>
            </a:r>
            <a:fld id="{FBD3749E-FC43-44A8-B4BE-5E73758242F1}" type="slidenum">
              <a:rPr lang="en-US" altLang="en-US" smtClean="0"/>
              <a:pPr/>
              <a:t>22</a:t>
            </a:fld>
            <a:endParaRPr lang="en-US" altLang="en-US"/>
          </a:p>
        </p:txBody>
      </p:sp>
    </p:spTree>
    <p:extLst>
      <p:ext uri="{BB962C8B-B14F-4D97-AF65-F5344CB8AC3E}">
        <p14:creationId xmlns:p14="http://schemas.microsoft.com/office/powerpoint/2010/main" val="158869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16" name="Content Placeholder 2"/>
          <p:cNvSpPr txBox="1">
            <a:spLocks/>
          </p:cNvSpPr>
          <p:nvPr/>
        </p:nvSpPr>
        <p:spPr bwMode="auto">
          <a:xfrm>
            <a:off x="251520" y="4437112"/>
            <a:ext cx="3960440" cy="1944216"/>
          </a:xfrm>
          <a:prstGeom prst="rect">
            <a:avLst/>
          </a:prstGeom>
          <a:solidFill>
            <a:schemeClr val="accent3">
              <a:lumMod val="60000"/>
              <a:lumOff val="40000"/>
            </a:schemeClr>
          </a:solidFill>
          <a:ln>
            <a:noFill/>
          </a:ln>
          <a:effectLst>
            <a:outerShdw sx="1000" sy="1000" algn="ctr" rotWithShape="0">
              <a:srgbClr val="000000"/>
            </a:outerShdw>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1"/>
              </a:buClr>
            </a:pPr>
            <a:r>
              <a:rPr lang="en-US" sz="2000" dirty="0" smtClean="0"/>
              <a:t>Assumption:</a:t>
            </a:r>
          </a:p>
          <a:p>
            <a:pPr lvl="1">
              <a:buClr>
                <a:schemeClr val="accent1"/>
              </a:buClr>
            </a:pPr>
            <a:r>
              <a:rPr lang="en-US" sz="1800" dirty="0" smtClean="0"/>
              <a:t>Each LED is projected onto only one pixel in the linear array</a:t>
            </a:r>
          </a:p>
          <a:p>
            <a:pPr lvl="1">
              <a:buClr>
                <a:schemeClr val="accent1"/>
              </a:buClr>
            </a:pPr>
            <a:r>
              <a:rPr lang="en-US" sz="1800" dirty="0" smtClean="0"/>
              <a:t>This is invalid but convenient for analysis</a:t>
            </a:r>
            <a:endParaRPr lang="en-US" sz="1600" dirty="0" smtClean="0"/>
          </a:p>
        </p:txBody>
      </p:sp>
      <p:sp>
        <p:nvSpPr>
          <p:cNvPr id="17" name="Title 1"/>
          <p:cNvSpPr txBox="1">
            <a:spLocks/>
          </p:cNvSpPr>
          <p:nvPr/>
        </p:nvSpPr>
        <p:spPr bwMode="auto">
          <a:xfrm>
            <a:off x="879309" y="3221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normAutofit/>
          </a:bodyPr>
          <a:lstStyle>
            <a:lvl1pPr algn="ctr" rtl="0" eaLnBrk="1" fontAlgn="base" hangingPunct="1">
              <a:spcBef>
                <a:spcPct val="0"/>
              </a:spcBef>
              <a:spcAft>
                <a:spcPct val="0"/>
              </a:spcAft>
              <a:defRPr sz="60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anose="02020603050405020304" pitchFamily="18" charset="0"/>
              </a:defRPr>
            </a:lvl2pPr>
            <a:lvl3pPr algn="ctr" rtl="0" eaLnBrk="1" fontAlgn="base" hangingPunct="1">
              <a:spcBef>
                <a:spcPct val="0"/>
              </a:spcBef>
              <a:spcAft>
                <a:spcPct val="0"/>
              </a:spcAft>
              <a:defRPr sz="3600">
                <a:solidFill>
                  <a:schemeClr val="tx2"/>
                </a:solidFill>
                <a:latin typeface="Times New Roman" panose="02020603050405020304" pitchFamily="18" charset="0"/>
              </a:defRPr>
            </a:lvl3pPr>
            <a:lvl4pPr algn="ctr" rtl="0" eaLnBrk="1" fontAlgn="base" hangingPunct="1">
              <a:spcBef>
                <a:spcPct val="0"/>
              </a:spcBef>
              <a:spcAft>
                <a:spcPct val="0"/>
              </a:spcAft>
              <a:defRPr sz="3600">
                <a:solidFill>
                  <a:schemeClr val="tx2"/>
                </a:solidFill>
                <a:latin typeface="Times New Roman" panose="02020603050405020304" pitchFamily="18" charset="0"/>
              </a:defRPr>
            </a:lvl4pPr>
            <a:lvl5pPr algn="ctr" rtl="0" eaLnBrk="1" fontAlgn="base" hangingPunct="1">
              <a:spcBef>
                <a:spcPct val="0"/>
              </a:spcBef>
              <a:spcAft>
                <a:spcPct val="0"/>
              </a:spcAft>
              <a:defRPr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sz="3600">
                <a:solidFill>
                  <a:schemeClr val="tx2"/>
                </a:solidFill>
                <a:latin typeface="Times New Roman" panose="02020603050405020304" pitchFamily="18" charset="0"/>
              </a:defRPr>
            </a:lvl9pPr>
          </a:lstStyle>
          <a:p>
            <a:r>
              <a:rPr lang="en-US" sz="2800" smtClean="0">
                <a:latin typeface="Arial" pitchFamily="34" charset="0"/>
                <a:cs typeface="Arial" pitchFamily="34" charset="0"/>
              </a:rPr>
              <a:t>Viterbi-based Data Recovery Algorithm</a:t>
            </a:r>
            <a:endParaRPr lang="en-US" sz="2800" dirty="0">
              <a:latin typeface="Arial" pitchFamily="34" charset="0"/>
              <a:cs typeface="Arial" pitchFamily="34" charset="0"/>
            </a:endParaRPr>
          </a:p>
        </p:txBody>
      </p:sp>
      <p:sp>
        <p:nvSpPr>
          <p:cNvPr id="18" name="Content Placeholder 2"/>
          <p:cNvSpPr txBox="1">
            <a:spLocks/>
          </p:cNvSpPr>
          <p:nvPr/>
        </p:nvSpPr>
        <p:spPr bwMode="auto">
          <a:xfrm>
            <a:off x="251520" y="1124744"/>
            <a:ext cx="3960440" cy="2911678"/>
          </a:xfrm>
          <a:prstGeom prst="rect">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1"/>
              </a:buClr>
            </a:pPr>
            <a:r>
              <a:rPr lang="en-US" sz="2000" dirty="0" smtClean="0"/>
              <a:t>State definition</a:t>
            </a:r>
          </a:p>
          <a:p>
            <a:pPr lvl="1">
              <a:buClr>
                <a:schemeClr val="accent1"/>
              </a:buClr>
            </a:pPr>
            <a:r>
              <a:rPr lang="en-US" sz="1800" dirty="0" smtClean="0"/>
              <a:t>Pixel index i that the LED projected on</a:t>
            </a:r>
          </a:p>
          <a:p>
            <a:pPr lvl="1">
              <a:buClr>
                <a:schemeClr val="accent1"/>
              </a:buClr>
            </a:pPr>
            <a:endParaRPr lang="en-US" sz="2000" dirty="0" smtClean="0"/>
          </a:p>
          <a:p>
            <a:pPr>
              <a:buClr>
                <a:schemeClr val="accent1"/>
              </a:buClr>
            </a:pPr>
            <a:r>
              <a:rPr lang="en-US" sz="2000" dirty="0" smtClean="0"/>
              <a:t>Observation set definition</a:t>
            </a:r>
          </a:p>
          <a:p>
            <a:pPr lvl="1">
              <a:buClr>
                <a:schemeClr val="accent1"/>
              </a:buClr>
            </a:pPr>
            <a:r>
              <a:rPr lang="en-US" sz="1800" dirty="0" smtClean="0"/>
              <a:t>The pixels that have intensity values higher than the threshold</a:t>
            </a:r>
          </a:p>
          <a:p>
            <a:pPr lvl="1">
              <a:buClr>
                <a:schemeClr val="accent1"/>
              </a:buClr>
            </a:pPr>
            <a:endParaRPr lang="en-US" sz="1600" dirty="0" smtClean="0"/>
          </a:p>
          <a:p>
            <a:pPr lvl="1">
              <a:buClr>
                <a:schemeClr val="accent1"/>
              </a:buClr>
            </a:pPr>
            <a:endParaRPr lang="en-US" sz="1600" dirty="0" smtClean="0"/>
          </a:p>
          <a:p>
            <a:pPr lvl="1">
              <a:buClr>
                <a:schemeClr val="accent1"/>
              </a:buClr>
            </a:pPr>
            <a:endParaRPr lang="en-US" sz="1400" dirty="0"/>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0788" y="1371600"/>
            <a:ext cx="4025628" cy="2174374"/>
          </a:xfrm>
          <a:prstGeom prst="rect">
            <a:avLst/>
          </a:prstGeom>
        </p:spPr>
      </p:pic>
      <p:graphicFrame>
        <p:nvGraphicFramePr>
          <p:cNvPr id="20" name="Object 19"/>
          <p:cNvGraphicFramePr>
            <a:graphicFrameLocks noChangeAspect="1"/>
          </p:cNvGraphicFramePr>
          <p:nvPr>
            <p:extLst/>
          </p:nvPr>
        </p:nvGraphicFramePr>
        <p:xfrm>
          <a:off x="1331640" y="3563224"/>
          <a:ext cx="1442345" cy="369832"/>
        </p:xfrm>
        <a:graphic>
          <a:graphicData uri="http://schemas.openxmlformats.org/presentationml/2006/ole">
            <mc:AlternateContent xmlns:mc="http://schemas.openxmlformats.org/markup-compatibility/2006">
              <mc:Choice xmlns:v="urn:schemas-microsoft-com:vml" Requires="v">
                <p:oleObj spid="_x0000_s2146" name="Equation" r:id="rId5" imgW="990360" imgH="253800" progId="Equation.DSMT4">
                  <p:embed/>
                </p:oleObj>
              </mc:Choice>
              <mc:Fallback>
                <p:oleObj name="Equation" r:id="rId5" imgW="990360" imgH="253800" progId="Equation.DSMT4">
                  <p:embed/>
                  <p:pic>
                    <p:nvPicPr>
                      <p:cNvPr id="0" name=""/>
                      <p:cNvPicPr/>
                      <p:nvPr/>
                    </p:nvPicPr>
                    <p:blipFill>
                      <a:blip r:embed="rId6"/>
                      <a:stretch>
                        <a:fillRect/>
                      </a:stretch>
                    </p:blipFill>
                    <p:spPr>
                      <a:xfrm>
                        <a:off x="1331640" y="3563224"/>
                        <a:ext cx="1442345" cy="369832"/>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880250517"/>
              </p:ext>
            </p:extLst>
          </p:nvPr>
        </p:nvGraphicFramePr>
        <p:xfrm>
          <a:off x="4860121" y="3806716"/>
          <a:ext cx="3530103" cy="2438980"/>
        </p:xfrm>
        <a:graphic>
          <a:graphicData uri="http://schemas.openxmlformats.org/presentationml/2006/ole">
            <mc:AlternateContent xmlns:mc="http://schemas.openxmlformats.org/markup-compatibility/2006">
              <mc:Choice xmlns:v="urn:schemas-microsoft-com:vml" Requires="v">
                <p:oleObj spid="_x0000_s2147" name="Equation" r:id="rId7" imgW="2793960" imgH="1930320" progId="Equation.DSMT4">
                  <p:embed/>
                </p:oleObj>
              </mc:Choice>
              <mc:Fallback>
                <p:oleObj name="Equation" r:id="rId7" imgW="2793960" imgH="1930320" progId="Equation.DSMT4">
                  <p:embed/>
                  <p:pic>
                    <p:nvPicPr>
                      <p:cNvPr id="0" name=""/>
                      <p:cNvPicPr/>
                      <p:nvPr/>
                    </p:nvPicPr>
                    <p:blipFill>
                      <a:blip r:embed="rId8"/>
                      <a:stretch>
                        <a:fillRect/>
                      </a:stretch>
                    </p:blipFill>
                    <p:spPr>
                      <a:xfrm>
                        <a:off x="4860121" y="3806716"/>
                        <a:ext cx="3530103" cy="2438980"/>
                      </a:xfrm>
                      <a:prstGeom prst="rect">
                        <a:avLst/>
                      </a:prstGeom>
                      <a:solidFill>
                        <a:schemeClr val="bg1">
                          <a:lumMod val="85000"/>
                        </a:schemeClr>
                      </a:solidFill>
                    </p:spPr>
                  </p:pic>
                </p:oleObj>
              </mc:Fallback>
            </mc:AlternateContent>
          </a:graphicData>
        </a:graphic>
      </p:graphicFrame>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16105" y="3581400"/>
            <a:ext cx="3818295" cy="3177807"/>
          </a:xfrm>
          <a:prstGeom prst="rect">
            <a:avLst/>
          </a:prstGeom>
        </p:spPr>
      </p:pic>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26076" y="3635841"/>
            <a:ext cx="3234033" cy="2753871"/>
          </a:xfrm>
          <a:prstGeom prst="rect">
            <a:avLst/>
          </a:prstGeom>
        </p:spPr>
      </p:pic>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0945" y="3581400"/>
            <a:ext cx="3893455" cy="3240360"/>
          </a:xfrm>
          <a:prstGeom prst="rect">
            <a:avLst/>
          </a:prstGeom>
        </p:spPr>
      </p:pic>
      <p:grpSp>
        <p:nvGrpSpPr>
          <p:cNvPr id="26" name="Group 25"/>
          <p:cNvGrpSpPr/>
          <p:nvPr/>
        </p:nvGrpSpPr>
        <p:grpSpPr>
          <a:xfrm>
            <a:off x="4419600" y="1219200"/>
            <a:ext cx="3740509" cy="181326"/>
            <a:chOff x="41996" y="2348880"/>
            <a:chExt cx="4428572" cy="2841119"/>
          </a:xfrm>
          <a:noFill/>
        </p:grpSpPr>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996" y="2348880"/>
              <a:ext cx="4428572" cy="2841119"/>
            </a:xfrm>
            <a:prstGeom prst="rect">
              <a:avLst/>
            </a:prstGeom>
            <a:grpFill/>
          </p:spPr>
        </p:pic>
        <p:sp>
          <p:nvSpPr>
            <p:cNvPr id="28" name="TextBox 27"/>
            <p:cNvSpPr txBox="1"/>
            <p:nvPr/>
          </p:nvSpPr>
          <p:spPr>
            <a:xfrm>
              <a:off x="1691680" y="3933056"/>
              <a:ext cx="1300356" cy="369332"/>
            </a:xfrm>
            <a:prstGeom prst="rect">
              <a:avLst/>
            </a:prstGeom>
            <a:grpFill/>
          </p:spPr>
          <p:txBody>
            <a:bodyPr wrap="none" rtlCol="0">
              <a:spAutoFit/>
            </a:bodyPr>
            <a:lstStyle/>
            <a:p>
              <a:r>
                <a:rPr lang="en-US" dirty="0" smtClean="0"/>
                <a:t>Pixel index</a:t>
              </a:r>
              <a:endParaRPr lang="en-US" dirty="0"/>
            </a:p>
          </p:txBody>
        </p:sp>
      </p:grpSp>
      <p:sp>
        <p:nvSpPr>
          <p:cNvPr id="2" name="Footer Placeholder 1"/>
          <p:cNvSpPr>
            <a:spLocks noGrp="1"/>
          </p:cNvSpPr>
          <p:nvPr>
            <p:ph type="ftr" sz="quarter" idx="11"/>
          </p:nvPr>
        </p:nvSpPr>
        <p:spPr/>
        <p:txBody>
          <a:bodyPr/>
          <a:lstStyle/>
          <a:p>
            <a:r>
              <a:rPr lang="en-US" altLang="en-US" smtClean="0"/>
              <a:t>802.15.7r1 (Various)</a:t>
            </a:r>
            <a:endParaRPr lang="en-US" altLang="en-US"/>
          </a:p>
        </p:txBody>
      </p:sp>
      <p:sp>
        <p:nvSpPr>
          <p:cNvPr id="3" name="Slide Number Placeholder 2"/>
          <p:cNvSpPr>
            <a:spLocks noGrp="1"/>
          </p:cNvSpPr>
          <p:nvPr>
            <p:ph type="sldNum" sz="quarter" idx="12"/>
          </p:nvPr>
        </p:nvSpPr>
        <p:spPr/>
        <p:txBody>
          <a:bodyPr/>
          <a:lstStyle/>
          <a:p>
            <a:r>
              <a:rPr lang="en-US" altLang="en-US" smtClean="0"/>
              <a:t>Slide </a:t>
            </a:r>
            <a:fld id="{FBD3749E-FC43-44A8-B4BE-5E73758242F1}" type="slidenum">
              <a:rPr lang="en-US" altLang="en-US" smtClean="0"/>
              <a:pPr/>
              <a:t>23</a:t>
            </a:fld>
            <a:endParaRPr lang="en-US" altLang="en-US"/>
          </a:p>
        </p:txBody>
      </p:sp>
    </p:spTree>
    <p:extLst>
      <p:ext uri="{BB962C8B-B14F-4D97-AF65-F5344CB8AC3E}">
        <p14:creationId xmlns:p14="http://schemas.microsoft.com/office/powerpoint/2010/main" val="274299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24</a:t>
            </a:fld>
            <a:endParaRPr lang="en-US" altLang="en-US"/>
          </a:p>
        </p:txBody>
      </p:sp>
      <p:sp>
        <p:nvSpPr>
          <p:cNvPr id="7" name="TextBox 6"/>
          <p:cNvSpPr txBox="1"/>
          <p:nvPr/>
        </p:nvSpPr>
        <p:spPr>
          <a:xfrm>
            <a:off x="152400" y="1905000"/>
            <a:ext cx="8915400" cy="3046988"/>
          </a:xfrm>
          <a:prstGeom prst="rect">
            <a:avLst/>
          </a:prstGeom>
          <a:noFill/>
        </p:spPr>
        <p:txBody>
          <a:bodyPr wrap="square" rtlCol="0">
            <a:spAutoFit/>
          </a:bodyPr>
          <a:lstStyle/>
          <a:p>
            <a:pPr algn="ctr">
              <a:lnSpc>
                <a:spcPct val="200000"/>
              </a:lnSpc>
            </a:pPr>
            <a:r>
              <a:rPr lang="en-US" sz="3200" dirty="0" err="1" smtClean="0">
                <a:solidFill>
                  <a:schemeClr val="accent2">
                    <a:lumMod val="75000"/>
                  </a:schemeClr>
                </a:solidFill>
              </a:rPr>
              <a:t>Kookmin</a:t>
            </a:r>
            <a:r>
              <a:rPr lang="en-US" sz="3200" dirty="0" smtClean="0">
                <a:solidFill>
                  <a:schemeClr val="accent2">
                    <a:lumMod val="75000"/>
                  </a:schemeClr>
                </a:solidFill>
              </a:rPr>
              <a:t> University Contribution</a:t>
            </a:r>
          </a:p>
          <a:p>
            <a:pPr algn="ctr">
              <a:lnSpc>
                <a:spcPct val="200000"/>
              </a:lnSpc>
            </a:pPr>
            <a:r>
              <a:rPr lang="en-US" sz="3200" dirty="0" smtClean="0">
                <a:solidFill>
                  <a:schemeClr val="accent2">
                    <a:lumMod val="75000"/>
                  </a:schemeClr>
                </a:solidFill>
              </a:rPr>
              <a:t>Yeong Min Jang</a:t>
            </a:r>
          </a:p>
          <a:p>
            <a:pPr algn="ctr">
              <a:lnSpc>
                <a:spcPct val="200000"/>
              </a:lnSpc>
            </a:pPr>
            <a:r>
              <a:rPr lang="en-US" sz="3200" dirty="0" smtClean="0">
                <a:solidFill>
                  <a:schemeClr val="accent2">
                    <a:lumMod val="75000"/>
                  </a:schemeClr>
                </a:solidFill>
              </a:rPr>
              <a:t>yjang@kookmin.ac.kr </a:t>
            </a:r>
          </a:p>
        </p:txBody>
      </p:sp>
    </p:spTree>
    <p:extLst>
      <p:ext uri="{BB962C8B-B14F-4D97-AF65-F5344CB8AC3E}">
        <p14:creationId xmlns:p14="http://schemas.microsoft.com/office/powerpoint/2010/main" val="7261663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25</a:t>
            </a:fld>
            <a:endParaRPr lang="en-US" altLang="en-US"/>
          </a:p>
        </p:txBody>
      </p:sp>
    </p:spTree>
    <p:extLst>
      <p:ext uri="{BB962C8B-B14F-4D97-AF65-F5344CB8AC3E}">
        <p14:creationId xmlns:p14="http://schemas.microsoft.com/office/powerpoint/2010/main" val="6903879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26</a:t>
            </a:fld>
            <a:endParaRPr lang="en-US" altLang="en-US"/>
          </a:p>
        </p:txBody>
      </p:sp>
      <p:sp>
        <p:nvSpPr>
          <p:cNvPr id="7" name="TextBox 6"/>
          <p:cNvSpPr txBox="1"/>
          <p:nvPr/>
        </p:nvSpPr>
        <p:spPr>
          <a:xfrm>
            <a:off x="152400" y="1905000"/>
            <a:ext cx="8915400" cy="3046988"/>
          </a:xfrm>
          <a:prstGeom prst="rect">
            <a:avLst/>
          </a:prstGeom>
          <a:noFill/>
        </p:spPr>
        <p:txBody>
          <a:bodyPr wrap="square" rtlCol="0">
            <a:spAutoFit/>
          </a:bodyPr>
          <a:lstStyle/>
          <a:p>
            <a:pPr algn="ctr">
              <a:lnSpc>
                <a:spcPct val="200000"/>
              </a:lnSpc>
            </a:pPr>
            <a:r>
              <a:rPr lang="en-US" sz="3200" dirty="0" smtClean="0">
                <a:solidFill>
                  <a:schemeClr val="accent2">
                    <a:lumMod val="75000"/>
                  </a:schemeClr>
                </a:solidFill>
              </a:rPr>
              <a:t>Disney Research Contribution</a:t>
            </a:r>
          </a:p>
          <a:p>
            <a:pPr algn="ctr">
              <a:lnSpc>
                <a:spcPct val="200000"/>
              </a:lnSpc>
            </a:pPr>
            <a:r>
              <a:rPr lang="en-US" sz="3200" dirty="0" smtClean="0">
                <a:solidFill>
                  <a:schemeClr val="accent2">
                    <a:lumMod val="75000"/>
                  </a:schemeClr>
                </a:solidFill>
              </a:rPr>
              <a:t>Stefan Mangold</a:t>
            </a:r>
          </a:p>
          <a:p>
            <a:pPr algn="ctr">
              <a:lnSpc>
                <a:spcPct val="200000"/>
              </a:lnSpc>
            </a:pPr>
            <a:r>
              <a:rPr lang="en-US" sz="3200" dirty="0" smtClean="0">
                <a:solidFill>
                  <a:schemeClr val="accent2">
                    <a:lumMod val="75000"/>
                  </a:schemeClr>
                </a:solidFill>
              </a:rPr>
              <a:t>stefan.mangold@disneyresearch.com  </a:t>
            </a:r>
          </a:p>
        </p:txBody>
      </p:sp>
    </p:spTree>
    <p:extLst>
      <p:ext uri="{BB962C8B-B14F-4D97-AF65-F5344CB8AC3E}">
        <p14:creationId xmlns:p14="http://schemas.microsoft.com/office/powerpoint/2010/main" val="20018253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27</a:t>
            </a:fld>
            <a:endParaRPr lang="en-US" altLang="en-US"/>
          </a:p>
        </p:txBody>
      </p:sp>
    </p:spTree>
    <p:extLst>
      <p:ext uri="{BB962C8B-B14F-4D97-AF65-F5344CB8AC3E}">
        <p14:creationId xmlns:p14="http://schemas.microsoft.com/office/powerpoint/2010/main" val="40196423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28</a:t>
            </a:fld>
            <a:endParaRPr lang="en-US" altLang="en-US"/>
          </a:p>
        </p:txBody>
      </p:sp>
      <p:sp>
        <p:nvSpPr>
          <p:cNvPr id="7" name="TextBox 6"/>
          <p:cNvSpPr txBox="1"/>
          <p:nvPr/>
        </p:nvSpPr>
        <p:spPr>
          <a:xfrm>
            <a:off x="152400" y="685800"/>
            <a:ext cx="8915400" cy="3046988"/>
          </a:xfrm>
          <a:prstGeom prst="rect">
            <a:avLst/>
          </a:prstGeom>
          <a:noFill/>
        </p:spPr>
        <p:txBody>
          <a:bodyPr wrap="square" rtlCol="0">
            <a:spAutoFit/>
          </a:bodyPr>
          <a:lstStyle/>
          <a:p>
            <a:pPr algn="ctr">
              <a:lnSpc>
                <a:spcPct val="200000"/>
              </a:lnSpc>
            </a:pPr>
            <a:r>
              <a:rPr lang="en-US" sz="3200" dirty="0">
                <a:solidFill>
                  <a:schemeClr val="accent2">
                    <a:lumMod val="75000"/>
                  </a:schemeClr>
                </a:solidFill>
              </a:rPr>
              <a:t>CASIO COMPUTER CO., </a:t>
            </a:r>
            <a:r>
              <a:rPr lang="en-US" sz="3200" dirty="0" smtClean="0">
                <a:solidFill>
                  <a:schemeClr val="accent2">
                    <a:lumMod val="75000"/>
                  </a:schemeClr>
                </a:solidFill>
              </a:rPr>
              <a:t>LTD</a:t>
            </a:r>
          </a:p>
          <a:p>
            <a:pPr algn="ctr">
              <a:lnSpc>
                <a:spcPct val="200000"/>
              </a:lnSpc>
            </a:pPr>
            <a:r>
              <a:rPr lang="en-US" sz="3200" dirty="0">
                <a:solidFill>
                  <a:schemeClr val="accent2">
                    <a:lumMod val="75000"/>
                  </a:schemeClr>
                </a:solidFill>
              </a:rPr>
              <a:t>Nobuo IIZUKA</a:t>
            </a:r>
          </a:p>
          <a:p>
            <a:pPr algn="ctr">
              <a:lnSpc>
                <a:spcPct val="200000"/>
              </a:lnSpc>
            </a:pPr>
            <a:r>
              <a:rPr lang="en-US" sz="3200" dirty="0" smtClean="0">
                <a:solidFill>
                  <a:schemeClr val="accent2">
                    <a:lumMod val="75000"/>
                  </a:schemeClr>
                </a:solidFill>
              </a:rPr>
              <a:t>iizukan@casio.co.jp   </a:t>
            </a:r>
          </a:p>
        </p:txBody>
      </p:sp>
      <p:sp>
        <p:nvSpPr>
          <p:cNvPr id="8" name="Rectangle 7"/>
          <p:cNvSpPr>
            <a:spLocks noGrp="1" noChangeArrowheads="1"/>
          </p:cNvSpPr>
          <p:nvPr/>
        </p:nvSpPr>
        <p:spPr bwMode="auto">
          <a:xfrm>
            <a:off x="685800" y="4191000"/>
            <a:ext cx="77724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Times New Roman" pitchFamily="18" charset="0"/>
              </a:defRPr>
            </a:lvl2pPr>
            <a:lvl3pPr algn="ctr" rtl="0" eaLnBrk="0" fontAlgn="base" hangingPunct="0">
              <a:spcBef>
                <a:spcPct val="0"/>
              </a:spcBef>
              <a:spcAft>
                <a:spcPct val="0"/>
              </a:spcAft>
              <a:defRPr sz="3600">
                <a:solidFill>
                  <a:schemeClr val="tx2"/>
                </a:solidFill>
                <a:latin typeface="Times New Roman" pitchFamily="18" charset="0"/>
              </a:defRPr>
            </a:lvl3pPr>
            <a:lvl4pPr algn="ctr" rtl="0" eaLnBrk="0" fontAlgn="base" hangingPunct="0">
              <a:spcBef>
                <a:spcPct val="0"/>
              </a:spcBef>
              <a:spcAft>
                <a:spcPct val="0"/>
              </a:spcAft>
              <a:defRPr sz="3600">
                <a:solidFill>
                  <a:schemeClr val="tx2"/>
                </a:solidFill>
                <a:latin typeface="Times New Roman" pitchFamily="18" charset="0"/>
              </a:defRPr>
            </a:lvl4pPr>
            <a:lvl5pPr algn="ctr" rtl="0" eaLnBrk="0" fontAlgn="base" hangingPunct="0">
              <a:spcBef>
                <a:spcPct val="0"/>
              </a:spcBef>
              <a:spcAft>
                <a:spcPct val="0"/>
              </a:spcAft>
              <a:defRPr sz="3600">
                <a:solidFill>
                  <a:schemeClr val="tx2"/>
                </a:solidFill>
                <a:latin typeface="Times New Roman" pitchFamily="18" charset="0"/>
              </a:defRPr>
            </a:lvl5pPr>
            <a:lvl6pPr marL="457200" algn="ctr" rtl="0" eaLnBrk="0" fontAlgn="base" hangingPunct="0">
              <a:spcBef>
                <a:spcPct val="0"/>
              </a:spcBef>
              <a:spcAft>
                <a:spcPct val="0"/>
              </a:spcAft>
              <a:defRPr sz="3600">
                <a:solidFill>
                  <a:schemeClr val="tx2"/>
                </a:solidFill>
                <a:latin typeface="Times New Roman" pitchFamily="18" charset="0"/>
              </a:defRPr>
            </a:lvl6pPr>
            <a:lvl7pPr marL="914400" algn="ctr" rtl="0" eaLnBrk="0" fontAlgn="base" hangingPunct="0">
              <a:spcBef>
                <a:spcPct val="0"/>
              </a:spcBef>
              <a:spcAft>
                <a:spcPct val="0"/>
              </a:spcAft>
              <a:defRPr sz="3600">
                <a:solidFill>
                  <a:schemeClr val="tx2"/>
                </a:solidFill>
                <a:latin typeface="Times New Roman" pitchFamily="18" charset="0"/>
              </a:defRPr>
            </a:lvl7pPr>
            <a:lvl8pPr marL="1371600" algn="ctr" rtl="0" eaLnBrk="0" fontAlgn="base" hangingPunct="0">
              <a:spcBef>
                <a:spcPct val="0"/>
              </a:spcBef>
              <a:spcAft>
                <a:spcPct val="0"/>
              </a:spcAft>
              <a:defRPr sz="3600">
                <a:solidFill>
                  <a:schemeClr val="tx2"/>
                </a:solidFill>
                <a:latin typeface="Times New Roman" pitchFamily="18" charset="0"/>
              </a:defRPr>
            </a:lvl8pPr>
            <a:lvl9pPr marL="1828800" algn="ctr" rtl="0" eaLnBrk="0" fontAlgn="base" hangingPunct="0">
              <a:spcBef>
                <a:spcPct val="0"/>
              </a:spcBef>
              <a:spcAft>
                <a:spcPct val="0"/>
              </a:spcAft>
              <a:defRPr sz="3600">
                <a:solidFill>
                  <a:schemeClr val="tx2"/>
                </a:solidFill>
                <a:latin typeface="Times New Roman" pitchFamily="18" charset="0"/>
              </a:defRPr>
            </a:lvl9pPr>
          </a:lstStyle>
          <a:p>
            <a:r>
              <a:rPr lang="en-US" altLang="ja-JP" smtClean="0">
                <a:solidFill>
                  <a:schemeClr val="accent2">
                    <a:lumMod val="75000"/>
                  </a:schemeClr>
                </a:solidFill>
                <a:ea typeface="ＭＳ Ｐゴシック" panose="020B0600070205080204" pitchFamily="34" charset="-128"/>
              </a:rPr>
              <a:t>OCC PHY for Low-speed OCC</a:t>
            </a:r>
            <a:br>
              <a:rPr lang="en-US" altLang="ja-JP" smtClean="0">
                <a:solidFill>
                  <a:schemeClr val="accent2">
                    <a:lumMod val="75000"/>
                  </a:schemeClr>
                </a:solidFill>
                <a:ea typeface="ＭＳ Ｐゴシック" panose="020B0600070205080204" pitchFamily="34" charset="-128"/>
              </a:rPr>
            </a:br>
            <a:r>
              <a:rPr kumimoji="1" lang="en-US" altLang="ja-JP" sz="2800" smtClean="0">
                <a:solidFill>
                  <a:schemeClr val="accent2">
                    <a:lumMod val="75000"/>
                  </a:schemeClr>
                </a:solidFill>
                <a:ea typeface="ＭＳ Ｐゴシック" panose="020B0600070205080204" pitchFamily="34" charset="-128"/>
              </a:rPr>
              <a:t>MP2P with Position acquisition in PHY layer</a:t>
            </a:r>
            <a:endParaRPr lang="en-US" altLang="ja-JP" sz="2800" smtClean="0">
              <a:solidFill>
                <a:schemeClr val="accent2">
                  <a:lumMod val="75000"/>
                </a:schemeClr>
              </a:solidFill>
              <a:ea typeface="ＭＳ Ｐゴシック" panose="020B0600070205080204" pitchFamily="34" charset="-128"/>
            </a:endParaRPr>
          </a:p>
        </p:txBody>
      </p:sp>
      <p:sp>
        <p:nvSpPr>
          <p:cNvPr id="9" name="テキスト ボックス 7"/>
          <p:cNvSpPr txBox="1">
            <a:spLocks noChangeArrowheads="1"/>
          </p:cNvSpPr>
          <p:nvPr/>
        </p:nvSpPr>
        <p:spPr bwMode="auto">
          <a:xfrm>
            <a:off x="5873750" y="5502275"/>
            <a:ext cx="1993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lgn="ctr">
              <a:spcBef>
                <a:spcPct val="0"/>
              </a:spcBef>
              <a:buFontTx/>
              <a:buNone/>
            </a:pPr>
            <a:r>
              <a:rPr kumimoji="1" lang="en-US" altLang="ja-JP" sz="1200">
                <a:latin typeface="Times New Roman" panose="02020603050405020304" pitchFamily="18" charset="0"/>
                <a:ea typeface="ＭＳ Ｐゴシック" panose="020B0600070205080204" pitchFamily="34" charset="-128"/>
              </a:rPr>
              <a:t>※MP2P:Multi Point to Point</a:t>
            </a:r>
          </a:p>
          <a:p>
            <a:pPr algn="ctr">
              <a:spcBef>
                <a:spcPct val="0"/>
              </a:spcBef>
              <a:buFontTx/>
              <a:buNone/>
            </a:pPr>
            <a:r>
              <a:rPr kumimoji="1" lang="en-US" altLang="ja-JP" sz="1200">
                <a:latin typeface="Times New Roman" panose="02020603050405020304" pitchFamily="18" charset="0"/>
                <a:ea typeface="ＭＳ Ｐゴシック" panose="020B0600070205080204" pitchFamily="34" charset="-128"/>
              </a:rPr>
              <a:t>            (LEDs to Camera)</a:t>
            </a:r>
            <a:endParaRPr kumimoji="1" lang="ja-JP" altLang="en-US" sz="120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3733104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29</a:t>
            </a:fld>
            <a:endParaRPr lang="en-US" altLang="en-US"/>
          </a:p>
        </p:txBody>
      </p:sp>
      <p:sp>
        <p:nvSpPr>
          <p:cNvPr id="7" name="タイトル 1"/>
          <p:cNvSpPr>
            <a:spLocks noGrp="1"/>
          </p:cNvSpPr>
          <p:nvPr/>
        </p:nvSpPr>
        <p:spPr bwMode="auto">
          <a:xfrm>
            <a:off x="681831" y="654050"/>
            <a:ext cx="777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Times New Roman" pitchFamily="18" charset="0"/>
              </a:defRPr>
            </a:lvl2pPr>
            <a:lvl3pPr algn="ctr" rtl="0" eaLnBrk="0" fontAlgn="base" hangingPunct="0">
              <a:spcBef>
                <a:spcPct val="0"/>
              </a:spcBef>
              <a:spcAft>
                <a:spcPct val="0"/>
              </a:spcAft>
              <a:defRPr sz="3600">
                <a:solidFill>
                  <a:schemeClr val="tx2"/>
                </a:solidFill>
                <a:latin typeface="Times New Roman" pitchFamily="18" charset="0"/>
              </a:defRPr>
            </a:lvl3pPr>
            <a:lvl4pPr algn="ctr" rtl="0" eaLnBrk="0" fontAlgn="base" hangingPunct="0">
              <a:spcBef>
                <a:spcPct val="0"/>
              </a:spcBef>
              <a:spcAft>
                <a:spcPct val="0"/>
              </a:spcAft>
              <a:defRPr sz="3600">
                <a:solidFill>
                  <a:schemeClr val="tx2"/>
                </a:solidFill>
                <a:latin typeface="Times New Roman" pitchFamily="18" charset="0"/>
              </a:defRPr>
            </a:lvl4pPr>
            <a:lvl5pPr algn="ctr" rtl="0" eaLnBrk="0" fontAlgn="base" hangingPunct="0">
              <a:spcBef>
                <a:spcPct val="0"/>
              </a:spcBef>
              <a:spcAft>
                <a:spcPct val="0"/>
              </a:spcAft>
              <a:defRPr sz="3600">
                <a:solidFill>
                  <a:schemeClr val="tx2"/>
                </a:solidFill>
                <a:latin typeface="Times New Roman" pitchFamily="18" charset="0"/>
              </a:defRPr>
            </a:lvl5pPr>
            <a:lvl6pPr marL="457200" algn="ctr" rtl="0" eaLnBrk="0" fontAlgn="base" hangingPunct="0">
              <a:spcBef>
                <a:spcPct val="0"/>
              </a:spcBef>
              <a:spcAft>
                <a:spcPct val="0"/>
              </a:spcAft>
              <a:defRPr sz="3600">
                <a:solidFill>
                  <a:schemeClr val="tx2"/>
                </a:solidFill>
                <a:latin typeface="Times New Roman" pitchFamily="18" charset="0"/>
              </a:defRPr>
            </a:lvl6pPr>
            <a:lvl7pPr marL="914400" algn="ctr" rtl="0" eaLnBrk="0" fontAlgn="base" hangingPunct="0">
              <a:spcBef>
                <a:spcPct val="0"/>
              </a:spcBef>
              <a:spcAft>
                <a:spcPct val="0"/>
              </a:spcAft>
              <a:defRPr sz="3600">
                <a:solidFill>
                  <a:schemeClr val="tx2"/>
                </a:solidFill>
                <a:latin typeface="Times New Roman" pitchFamily="18" charset="0"/>
              </a:defRPr>
            </a:lvl7pPr>
            <a:lvl8pPr marL="1371600" algn="ctr" rtl="0" eaLnBrk="0" fontAlgn="base" hangingPunct="0">
              <a:spcBef>
                <a:spcPct val="0"/>
              </a:spcBef>
              <a:spcAft>
                <a:spcPct val="0"/>
              </a:spcAft>
              <a:defRPr sz="3600">
                <a:solidFill>
                  <a:schemeClr val="tx2"/>
                </a:solidFill>
                <a:latin typeface="Times New Roman" pitchFamily="18" charset="0"/>
              </a:defRPr>
            </a:lvl8pPr>
            <a:lvl9pPr marL="1828800" algn="ctr" rtl="0" eaLnBrk="0" fontAlgn="base" hangingPunct="0">
              <a:spcBef>
                <a:spcPct val="0"/>
              </a:spcBef>
              <a:spcAft>
                <a:spcPct val="0"/>
              </a:spcAft>
              <a:defRPr sz="3600">
                <a:solidFill>
                  <a:schemeClr val="tx2"/>
                </a:solidFill>
                <a:latin typeface="Times New Roman" pitchFamily="18" charset="0"/>
              </a:defRPr>
            </a:lvl9pPr>
          </a:lstStyle>
          <a:p>
            <a:r>
              <a:rPr kumimoji="1" lang="en-US" altLang="ja-JP" smtClean="0">
                <a:ea typeface="ＭＳ Ｐゴシック" panose="020B0600070205080204" pitchFamily="34" charset="-128"/>
              </a:rPr>
              <a:t>Use Case</a:t>
            </a:r>
            <a:endParaRPr kumimoji="1" lang="ja-JP" altLang="en-US" smtClean="0">
              <a:ea typeface="ＭＳ Ｐゴシック" panose="020B0600070205080204" pitchFamily="34" charset="-128"/>
            </a:endParaRPr>
          </a:p>
        </p:txBody>
      </p:sp>
      <p:sp>
        <p:nvSpPr>
          <p:cNvPr id="8" name="コンテンツ プレースホルダー 2"/>
          <p:cNvSpPr>
            <a:spLocks noGrp="1"/>
          </p:cNvSpPr>
          <p:nvPr/>
        </p:nvSpPr>
        <p:spPr bwMode="auto">
          <a:xfrm>
            <a:off x="689768" y="1501775"/>
            <a:ext cx="7772400"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085850" indent="-228600" algn="l" rtl="0" eaLnBrk="0" fontAlgn="base" hangingPunct="0">
              <a:spcBef>
                <a:spcPct val="20000"/>
              </a:spcBef>
              <a:spcAft>
                <a:spcPct val="0"/>
              </a:spcAft>
              <a:buChar char="•"/>
              <a:defRPr sz="2400">
                <a:solidFill>
                  <a:schemeClr val="tx1"/>
                </a:solidFill>
                <a:latin typeface="+mn-lt"/>
              </a:defRPr>
            </a:lvl3pPr>
            <a:lvl4pPr marL="1428750" indent="-228600" algn="l" rtl="0" eaLnBrk="0" fontAlgn="base" hangingPunct="0">
              <a:spcBef>
                <a:spcPct val="20000"/>
              </a:spcBef>
              <a:spcAft>
                <a:spcPct val="0"/>
              </a:spcAft>
              <a:buChar char="–"/>
              <a:defRPr sz="2000">
                <a:solidFill>
                  <a:schemeClr val="tx1"/>
                </a:solidFill>
                <a:latin typeface="+mn-lt"/>
              </a:defRPr>
            </a:lvl4pPr>
            <a:lvl5pPr marL="1771650" indent="-228600" algn="l" rtl="0" eaLnBrk="0" fontAlgn="base" hangingPunct="0">
              <a:spcBef>
                <a:spcPct val="20000"/>
              </a:spcBef>
              <a:spcAft>
                <a:spcPct val="0"/>
              </a:spcAft>
              <a:buChar char="•"/>
              <a:defRPr sz="2000">
                <a:solidFill>
                  <a:schemeClr val="tx1"/>
                </a:solidFill>
                <a:latin typeface="+mn-lt"/>
              </a:defRPr>
            </a:lvl5pPr>
            <a:lvl6pPr marL="2228850" indent="-228600" algn="l" rtl="0" eaLnBrk="0" fontAlgn="base" hangingPunct="0">
              <a:spcBef>
                <a:spcPct val="20000"/>
              </a:spcBef>
              <a:spcAft>
                <a:spcPct val="0"/>
              </a:spcAft>
              <a:buChar char="•"/>
              <a:defRPr sz="2000">
                <a:solidFill>
                  <a:schemeClr val="tx1"/>
                </a:solidFill>
                <a:latin typeface="+mn-lt"/>
              </a:defRPr>
            </a:lvl6pPr>
            <a:lvl7pPr marL="2686050" indent="-228600" algn="l" rtl="0" eaLnBrk="0" fontAlgn="base" hangingPunct="0">
              <a:spcBef>
                <a:spcPct val="20000"/>
              </a:spcBef>
              <a:spcAft>
                <a:spcPct val="0"/>
              </a:spcAft>
              <a:buChar char="•"/>
              <a:defRPr sz="2000">
                <a:solidFill>
                  <a:schemeClr val="tx1"/>
                </a:solidFill>
                <a:latin typeface="+mn-lt"/>
              </a:defRPr>
            </a:lvl7pPr>
            <a:lvl8pPr marL="3143250" indent="-228600" algn="l" rtl="0" eaLnBrk="0" fontAlgn="base" hangingPunct="0">
              <a:spcBef>
                <a:spcPct val="20000"/>
              </a:spcBef>
              <a:spcAft>
                <a:spcPct val="0"/>
              </a:spcAft>
              <a:buChar char="•"/>
              <a:defRPr sz="2000">
                <a:solidFill>
                  <a:schemeClr val="tx1"/>
                </a:solidFill>
                <a:latin typeface="+mn-lt"/>
              </a:defRPr>
            </a:lvl8pPr>
            <a:lvl9pPr marL="3600450" indent="-228600" algn="l" rtl="0" eaLnBrk="0" fontAlgn="base" hangingPunct="0">
              <a:spcBef>
                <a:spcPct val="20000"/>
              </a:spcBef>
              <a:spcAft>
                <a:spcPct val="0"/>
              </a:spcAft>
              <a:buChar char="•"/>
              <a:defRPr sz="2000">
                <a:solidFill>
                  <a:schemeClr val="tx1"/>
                </a:solidFill>
                <a:latin typeface="+mn-lt"/>
              </a:defRPr>
            </a:lvl9pPr>
          </a:lstStyle>
          <a:p>
            <a:r>
              <a:rPr kumimoji="1" lang="en-US" altLang="ja-JP" sz="2400" dirty="0" smtClean="0">
                <a:ea typeface="ＭＳ Ｐゴシック" panose="020B0600070205080204" pitchFamily="34" charset="-128"/>
              </a:rPr>
              <a:t>Unidirectional, MP2P</a:t>
            </a:r>
          </a:p>
          <a:p>
            <a:pPr lvl="1"/>
            <a:r>
              <a:rPr kumimoji="1" lang="en-US" altLang="ja-JP" sz="2000" dirty="0" smtClean="0">
                <a:ea typeface="ＭＳ Ｐゴシック" panose="020B0600070205080204" pitchFamily="34" charset="-128"/>
              </a:rPr>
              <a:t>MP2P can provide following functions </a:t>
            </a:r>
          </a:p>
          <a:p>
            <a:pPr lvl="2"/>
            <a:r>
              <a:rPr kumimoji="1" lang="en-US" altLang="ja-JP" sz="1800" dirty="0" smtClean="0">
                <a:ea typeface="ＭＳ Ｐゴシック" panose="020B0600070205080204" pitchFamily="34" charset="-128"/>
              </a:rPr>
              <a:t>Bandwidth: By parallel transmission, increasing the amount of information</a:t>
            </a:r>
          </a:p>
          <a:p>
            <a:pPr lvl="2"/>
            <a:r>
              <a:rPr kumimoji="1" lang="en-US" altLang="ja-JP" sz="1800" dirty="0" smtClean="0">
                <a:ea typeface="ＭＳ Ｐゴシック" panose="020B0600070205080204" pitchFamily="34" charset="-128"/>
              </a:rPr>
              <a:t>UI: Detail information select on Camera monitor. Lower layers of the communication provides a UI function .</a:t>
            </a:r>
            <a:endParaRPr kumimoji="1" lang="en-US" altLang="ja-JP" sz="2000" dirty="0" smtClean="0">
              <a:ea typeface="ＭＳ Ｐゴシック" panose="020B0600070205080204" pitchFamily="34" charset="-128"/>
            </a:endParaRPr>
          </a:p>
          <a:p>
            <a:r>
              <a:rPr kumimoji="1" lang="en-US" altLang="ja-JP" sz="2400" dirty="0" smtClean="0">
                <a:ea typeface="ＭＳ Ｐゴシック" panose="020B0600070205080204" pitchFamily="34" charset="-128"/>
              </a:rPr>
              <a:t>Low speed, ID Beacon or simple data transmit</a:t>
            </a:r>
          </a:p>
          <a:p>
            <a:pPr lvl="1"/>
            <a:r>
              <a:rPr kumimoji="1" lang="en-US" altLang="ja-JP" sz="2000" dirty="0" smtClean="0">
                <a:ea typeface="ＭＳ Ｐゴシック" panose="020B0600070205080204" pitchFamily="34" charset="-128"/>
              </a:rPr>
              <a:t>Low speed: pulse rate 5Hz – 500Hz </a:t>
            </a:r>
            <a:r>
              <a:rPr kumimoji="1" lang="en-US" altLang="ja-JP" sz="1400" dirty="0" smtClean="0">
                <a:ea typeface="ＭＳ Ｐゴシック" panose="020B0600070205080204" pitchFamily="34" charset="-128"/>
              </a:rPr>
              <a:t>(Tentative) </a:t>
            </a:r>
            <a:endParaRPr kumimoji="1" lang="en-US" altLang="ja-JP" sz="2000" dirty="0" smtClean="0">
              <a:ea typeface="ＭＳ Ｐゴシック" panose="020B0600070205080204" pitchFamily="34" charset="-128"/>
            </a:endParaRPr>
          </a:p>
          <a:p>
            <a:r>
              <a:rPr kumimoji="1" lang="en-US" altLang="ja-JP" sz="2400" dirty="0" smtClean="0">
                <a:ea typeface="ＭＳ Ｐゴシック" panose="020B0600070205080204" pitchFamily="34" charset="-128"/>
              </a:rPr>
              <a:t>Use at a distance range of 0.5m ~ 100m or more.</a:t>
            </a:r>
            <a:endParaRPr kumimoji="1" lang="ja-JP" altLang="en-US" sz="2400" dirty="0" smtClean="0">
              <a:ea typeface="ＭＳ Ｐゴシック" panose="020B0600070205080204" pitchFamily="34" charset="-128"/>
            </a:endParaRPr>
          </a:p>
          <a:p>
            <a:r>
              <a:rPr kumimoji="1" lang="en-US" altLang="ja-JP" sz="2400" dirty="0" smtClean="0">
                <a:ea typeface="ＭＳ Ｐゴシック" panose="020B0600070205080204" pitchFamily="34" charset="-128"/>
              </a:rPr>
              <a:t>No need of specialized camera architecture.</a:t>
            </a:r>
            <a:br>
              <a:rPr kumimoji="1" lang="en-US" altLang="ja-JP" sz="2400" dirty="0" smtClean="0">
                <a:ea typeface="ＭＳ Ｐゴシック" panose="020B0600070205080204" pitchFamily="34" charset="-128"/>
              </a:rPr>
            </a:br>
            <a:r>
              <a:rPr kumimoji="1" lang="en-US" altLang="ja-JP" sz="2400" dirty="0" smtClean="0">
                <a:ea typeface="ＭＳ Ｐゴシック" panose="020B0600070205080204" pitchFamily="34" charset="-128"/>
              </a:rPr>
              <a:t>Easy to implement in software base at  smartphone or other conventional camera system. </a:t>
            </a:r>
          </a:p>
          <a:p>
            <a:r>
              <a:rPr kumimoji="1" lang="en-US" altLang="ja-JP" sz="2400" dirty="0" smtClean="0">
                <a:ea typeface="ＭＳ Ｐゴシック" panose="020B0600070205080204" pitchFamily="34" charset="-128"/>
              </a:rPr>
              <a:t>Application: O2O, </a:t>
            </a:r>
            <a:r>
              <a:rPr kumimoji="1" lang="en-US" altLang="ja-JP" sz="2400" dirty="0" err="1" smtClean="0">
                <a:ea typeface="ＭＳ Ｐゴシック" panose="020B0600070205080204" pitchFamily="34" charset="-128"/>
              </a:rPr>
              <a:t>IoT</a:t>
            </a:r>
            <a:r>
              <a:rPr kumimoji="1" lang="en-US" altLang="ja-JP" sz="2400" dirty="0" smtClean="0">
                <a:ea typeface="ＭＳ Ｐゴシック" panose="020B0600070205080204" pitchFamily="34" charset="-128"/>
              </a:rPr>
              <a:t>, M2M ….</a:t>
            </a:r>
          </a:p>
        </p:txBody>
      </p:sp>
    </p:spTree>
    <p:extLst>
      <p:ext uri="{BB962C8B-B14F-4D97-AF65-F5344CB8AC3E}">
        <p14:creationId xmlns:p14="http://schemas.microsoft.com/office/powerpoint/2010/main" val="41478104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3</a:t>
            </a:fld>
            <a:endParaRPr lang="en-US" altLang="en-US"/>
          </a:p>
        </p:txBody>
      </p:sp>
      <p:sp>
        <p:nvSpPr>
          <p:cNvPr id="7" name="TextBox 6"/>
          <p:cNvSpPr txBox="1"/>
          <p:nvPr/>
        </p:nvSpPr>
        <p:spPr>
          <a:xfrm>
            <a:off x="76200" y="1003042"/>
            <a:ext cx="8915400" cy="5016758"/>
          </a:xfrm>
          <a:prstGeom prst="rect">
            <a:avLst/>
          </a:prstGeom>
          <a:noFill/>
        </p:spPr>
        <p:txBody>
          <a:bodyPr wrap="square" rtlCol="0">
            <a:spAutoFit/>
          </a:bodyPr>
          <a:lstStyle/>
          <a:p>
            <a:pPr algn="ctr">
              <a:lnSpc>
                <a:spcPct val="200000"/>
              </a:lnSpc>
            </a:pPr>
            <a:r>
              <a:rPr lang="en-US" sz="3200" u="sng" dirty="0" smtClean="0">
                <a:solidFill>
                  <a:srgbClr val="FF0000"/>
                </a:solidFill>
              </a:rPr>
              <a:t>Table of Content</a:t>
            </a:r>
          </a:p>
          <a:p>
            <a:pPr algn="ctr">
              <a:lnSpc>
                <a:spcPct val="200000"/>
              </a:lnSpc>
            </a:pPr>
            <a:r>
              <a:rPr lang="en-US" sz="3200" dirty="0" smtClean="0">
                <a:solidFill>
                  <a:srgbClr val="FF0000"/>
                </a:solidFill>
              </a:rPr>
              <a:t>Part 1: Introduction</a:t>
            </a:r>
          </a:p>
          <a:p>
            <a:pPr algn="ctr">
              <a:lnSpc>
                <a:spcPct val="200000"/>
              </a:lnSpc>
            </a:pPr>
            <a:r>
              <a:rPr lang="en-US" sz="3200" dirty="0" smtClean="0">
                <a:solidFill>
                  <a:srgbClr val="FF0000"/>
                </a:solidFill>
              </a:rPr>
              <a:t>Part 2: Optical Camera Communications PHY</a:t>
            </a:r>
          </a:p>
          <a:p>
            <a:pPr algn="ctr">
              <a:lnSpc>
                <a:spcPct val="200000"/>
              </a:lnSpc>
            </a:pPr>
            <a:r>
              <a:rPr lang="en-US" sz="3200" dirty="0" smtClean="0">
                <a:solidFill>
                  <a:srgbClr val="FF0000"/>
                </a:solidFill>
              </a:rPr>
              <a:t>Part 3: Higher Rate PHY</a:t>
            </a:r>
          </a:p>
          <a:p>
            <a:pPr algn="ctr">
              <a:lnSpc>
                <a:spcPct val="200000"/>
              </a:lnSpc>
            </a:pPr>
            <a:r>
              <a:rPr lang="en-US" sz="3200" dirty="0" smtClean="0">
                <a:solidFill>
                  <a:srgbClr val="FF0000"/>
                </a:solidFill>
              </a:rPr>
              <a:t>Part 4: LED ID PHY</a:t>
            </a:r>
            <a:endParaRPr lang="en-US" sz="3200" dirty="0">
              <a:solidFill>
                <a:srgbClr val="FF0000"/>
              </a:solidFill>
            </a:endParaRPr>
          </a:p>
        </p:txBody>
      </p:sp>
    </p:spTree>
    <p:extLst>
      <p:ext uri="{BB962C8B-B14F-4D97-AF65-F5344CB8AC3E}">
        <p14:creationId xmlns:p14="http://schemas.microsoft.com/office/powerpoint/2010/main" val="19001930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30</a:t>
            </a:fld>
            <a:endParaRPr lang="en-US" altLang="en-US"/>
          </a:p>
        </p:txBody>
      </p:sp>
      <p:sp>
        <p:nvSpPr>
          <p:cNvPr id="7" name="タイトル 1"/>
          <p:cNvSpPr>
            <a:spLocks noGrp="1"/>
          </p:cNvSpPr>
          <p:nvPr/>
        </p:nvSpPr>
        <p:spPr bwMode="auto">
          <a:xfrm>
            <a:off x="398463" y="646176"/>
            <a:ext cx="777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Times New Roman" pitchFamily="18" charset="0"/>
              </a:defRPr>
            </a:lvl2pPr>
            <a:lvl3pPr algn="ctr" rtl="0" eaLnBrk="0" fontAlgn="base" hangingPunct="0">
              <a:spcBef>
                <a:spcPct val="0"/>
              </a:spcBef>
              <a:spcAft>
                <a:spcPct val="0"/>
              </a:spcAft>
              <a:defRPr sz="3600">
                <a:solidFill>
                  <a:schemeClr val="tx2"/>
                </a:solidFill>
                <a:latin typeface="Times New Roman" pitchFamily="18" charset="0"/>
              </a:defRPr>
            </a:lvl3pPr>
            <a:lvl4pPr algn="ctr" rtl="0" eaLnBrk="0" fontAlgn="base" hangingPunct="0">
              <a:spcBef>
                <a:spcPct val="0"/>
              </a:spcBef>
              <a:spcAft>
                <a:spcPct val="0"/>
              </a:spcAft>
              <a:defRPr sz="3600">
                <a:solidFill>
                  <a:schemeClr val="tx2"/>
                </a:solidFill>
                <a:latin typeface="Times New Roman" pitchFamily="18" charset="0"/>
              </a:defRPr>
            </a:lvl4pPr>
            <a:lvl5pPr algn="ctr" rtl="0" eaLnBrk="0" fontAlgn="base" hangingPunct="0">
              <a:spcBef>
                <a:spcPct val="0"/>
              </a:spcBef>
              <a:spcAft>
                <a:spcPct val="0"/>
              </a:spcAft>
              <a:defRPr sz="3600">
                <a:solidFill>
                  <a:schemeClr val="tx2"/>
                </a:solidFill>
                <a:latin typeface="Times New Roman" pitchFamily="18" charset="0"/>
              </a:defRPr>
            </a:lvl5pPr>
            <a:lvl6pPr marL="457200" algn="ctr" rtl="0" eaLnBrk="0" fontAlgn="base" hangingPunct="0">
              <a:spcBef>
                <a:spcPct val="0"/>
              </a:spcBef>
              <a:spcAft>
                <a:spcPct val="0"/>
              </a:spcAft>
              <a:defRPr sz="3600">
                <a:solidFill>
                  <a:schemeClr val="tx2"/>
                </a:solidFill>
                <a:latin typeface="Times New Roman" pitchFamily="18" charset="0"/>
              </a:defRPr>
            </a:lvl6pPr>
            <a:lvl7pPr marL="914400" algn="ctr" rtl="0" eaLnBrk="0" fontAlgn="base" hangingPunct="0">
              <a:spcBef>
                <a:spcPct val="0"/>
              </a:spcBef>
              <a:spcAft>
                <a:spcPct val="0"/>
              </a:spcAft>
              <a:defRPr sz="3600">
                <a:solidFill>
                  <a:schemeClr val="tx2"/>
                </a:solidFill>
                <a:latin typeface="Times New Roman" pitchFamily="18" charset="0"/>
              </a:defRPr>
            </a:lvl7pPr>
            <a:lvl8pPr marL="1371600" algn="ctr" rtl="0" eaLnBrk="0" fontAlgn="base" hangingPunct="0">
              <a:spcBef>
                <a:spcPct val="0"/>
              </a:spcBef>
              <a:spcAft>
                <a:spcPct val="0"/>
              </a:spcAft>
              <a:defRPr sz="3600">
                <a:solidFill>
                  <a:schemeClr val="tx2"/>
                </a:solidFill>
                <a:latin typeface="Times New Roman" pitchFamily="18" charset="0"/>
              </a:defRPr>
            </a:lvl8pPr>
            <a:lvl9pPr marL="1828800" algn="ctr" rtl="0" eaLnBrk="0" fontAlgn="base" hangingPunct="0">
              <a:spcBef>
                <a:spcPct val="0"/>
              </a:spcBef>
              <a:spcAft>
                <a:spcPct val="0"/>
              </a:spcAft>
              <a:defRPr sz="3600">
                <a:solidFill>
                  <a:schemeClr val="tx2"/>
                </a:solidFill>
                <a:latin typeface="Times New Roman" pitchFamily="18" charset="0"/>
              </a:defRPr>
            </a:lvl9pPr>
          </a:lstStyle>
          <a:p>
            <a:r>
              <a:rPr kumimoji="1" lang="en-US" altLang="ja-JP" smtClean="0">
                <a:ea typeface="ＭＳ Ｐゴシック" panose="020B0600070205080204" pitchFamily="34" charset="-128"/>
              </a:rPr>
              <a:t>Proof of concept </a:t>
            </a:r>
            <a:r>
              <a:rPr kumimoji="1" lang="en-US" altLang="ja-JP" sz="2400" smtClean="0">
                <a:ea typeface="ＭＳ Ｐゴシック" panose="020B0600070205080204" pitchFamily="34" charset="-128"/>
              </a:rPr>
              <a:t>(Demo videos)</a:t>
            </a:r>
            <a:endParaRPr kumimoji="1" lang="en-US" altLang="ja-JP" smtClean="0">
              <a:ea typeface="ＭＳ Ｐゴシック" panose="020B0600070205080204" pitchFamily="34" charset="-128"/>
            </a:endParaRPr>
          </a:p>
        </p:txBody>
      </p:sp>
      <p:sp>
        <p:nvSpPr>
          <p:cNvPr id="8" name="コンテンツ プレースホルダー 2"/>
          <p:cNvSpPr>
            <a:spLocks noGrp="1"/>
          </p:cNvSpPr>
          <p:nvPr/>
        </p:nvSpPr>
        <p:spPr bwMode="auto">
          <a:xfrm>
            <a:off x="390525" y="1460564"/>
            <a:ext cx="5848350" cy="442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085850" indent="-228600" algn="l" rtl="0" eaLnBrk="0" fontAlgn="base" hangingPunct="0">
              <a:spcBef>
                <a:spcPct val="20000"/>
              </a:spcBef>
              <a:spcAft>
                <a:spcPct val="0"/>
              </a:spcAft>
              <a:buChar char="•"/>
              <a:defRPr sz="2400">
                <a:solidFill>
                  <a:schemeClr val="tx1"/>
                </a:solidFill>
                <a:latin typeface="+mn-lt"/>
              </a:defRPr>
            </a:lvl3pPr>
            <a:lvl4pPr marL="1428750" indent="-228600" algn="l" rtl="0" eaLnBrk="0" fontAlgn="base" hangingPunct="0">
              <a:spcBef>
                <a:spcPct val="20000"/>
              </a:spcBef>
              <a:spcAft>
                <a:spcPct val="0"/>
              </a:spcAft>
              <a:buChar char="–"/>
              <a:defRPr sz="2000">
                <a:solidFill>
                  <a:schemeClr val="tx1"/>
                </a:solidFill>
                <a:latin typeface="+mn-lt"/>
              </a:defRPr>
            </a:lvl4pPr>
            <a:lvl5pPr marL="1771650" indent="-228600" algn="l" rtl="0" eaLnBrk="0" fontAlgn="base" hangingPunct="0">
              <a:spcBef>
                <a:spcPct val="20000"/>
              </a:spcBef>
              <a:spcAft>
                <a:spcPct val="0"/>
              </a:spcAft>
              <a:buChar char="•"/>
              <a:defRPr sz="2000">
                <a:solidFill>
                  <a:schemeClr val="tx1"/>
                </a:solidFill>
                <a:latin typeface="+mn-lt"/>
              </a:defRPr>
            </a:lvl5pPr>
            <a:lvl6pPr marL="2228850" indent="-228600" algn="l" rtl="0" eaLnBrk="0" fontAlgn="base" hangingPunct="0">
              <a:spcBef>
                <a:spcPct val="20000"/>
              </a:spcBef>
              <a:spcAft>
                <a:spcPct val="0"/>
              </a:spcAft>
              <a:buChar char="•"/>
              <a:defRPr sz="2000">
                <a:solidFill>
                  <a:schemeClr val="tx1"/>
                </a:solidFill>
                <a:latin typeface="+mn-lt"/>
              </a:defRPr>
            </a:lvl6pPr>
            <a:lvl7pPr marL="2686050" indent="-228600" algn="l" rtl="0" eaLnBrk="0" fontAlgn="base" hangingPunct="0">
              <a:spcBef>
                <a:spcPct val="20000"/>
              </a:spcBef>
              <a:spcAft>
                <a:spcPct val="0"/>
              </a:spcAft>
              <a:buChar char="•"/>
              <a:defRPr sz="2000">
                <a:solidFill>
                  <a:schemeClr val="tx1"/>
                </a:solidFill>
                <a:latin typeface="+mn-lt"/>
              </a:defRPr>
            </a:lvl7pPr>
            <a:lvl8pPr marL="3143250" indent="-228600" algn="l" rtl="0" eaLnBrk="0" fontAlgn="base" hangingPunct="0">
              <a:spcBef>
                <a:spcPct val="20000"/>
              </a:spcBef>
              <a:spcAft>
                <a:spcPct val="0"/>
              </a:spcAft>
              <a:buChar char="•"/>
              <a:defRPr sz="2000">
                <a:solidFill>
                  <a:schemeClr val="tx1"/>
                </a:solidFill>
                <a:latin typeface="+mn-lt"/>
              </a:defRPr>
            </a:lvl8pPr>
            <a:lvl9pPr marL="3600450" indent="-228600" algn="l" rtl="0" eaLnBrk="0" fontAlgn="base" hangingPunct="0">
              <a:spcBef>
                <a:spcPct val="20000"/>
              </a:spcBef>
              <a:spcAft>
                <a:spcPct val="0"/>
              </a:spcAft>
              <a:buChar char="•"/>
              <a:defRPr sz="2000">
                <a:solidFill>
                  <a:schemeClr val="tx1"/>
                </a:solidFill>
                <a:latin typeface="+mn-lt"/>
              </a:defRPr>
            </a:lvl9pPr>
          </a:lstStyle>
          <a:p>
            <a:r>
              <a:rPr kumimoji="1" lang="en-US" altLang="ja-JP" sz="2800" smtClean="0">
                <a:ea typeface="ＭＳ Ｐゴシック" panose="020B0600070205080204" pitchFamily="34" charset="-128"/>
              </a:rPr>
              <a:t>O2O</a:t>
            </a:r>
            <a:r>
              <a:rPr kumimoji="1" lang="en-US" altLang="ja-JP" sz="1600" smtClean="0">
                <a:ea typeface="ＭＳ Ｐゴシック" panose="020B0600070205080204" pitchFamily="34" charset="-128"/>
              </a:rPr>
              <a:t>(smartphone)</a:t>
            </a:r>
            <a:endParaRPr kumimoji="1" lang="en-US" altLang="ja-JP" sz="2800" smtClean="0">
              <a:ea typeface="ＭＳ Ｐゴシック" panose="020B0600070205080204" pitchFamily="34" charset="-128"/>
            </a:endParaRPr>
          </a:p>
          <a:p>
            <a:pPr lvl="1"/>
            <a:r>
              <a:rPr kumimoji="1" lang="en-US" altLang="ja-JP" sz="2400" smtClean="0">
                <a:ea typeface="ＭＳ Ｐゴシック" panose="020B0600070205080204" pitchFamily="34" charset="-128"/>
              </a:rPr>
              <a:t>Transmit from signage/signboard </a:t>
            </a:r>
          </a:p>
          <a:p>
            <a:pPr lvl="1"/>
            <a:endParaRPr kumimoji="1" lang="en-US" altLang="ja-JP" sz="1400" smtClean="0">
              <a:ea typeface="ＭＳ Ｐゴシック" panose="020B0600070205080204" pitchFamily="34" charset="-128"/>
            </a:endParaRPr>
          </a:p>
          <a:p>
            <a:pPr lvl="1"/>
            <a:endParaRPr kumimoji="1" lang="en-US" altLang="ja-JP" sz="2400" smtClean="0">
              <a:ea typeface="ＭＳ Ｐゴシック" panose="020B0600070205080204" pitchFamily="34" charset="-128"/>
            </a:endParaRPr>
          </a:p>
          <a:p>
            <a:r>
              <a:rPr kumimoji="1" lang="en-US" altLang="ja-JP" sz="2800" smtClean="0">
                <a:ea typeface="ＭＳ Ｐゴシック" panose="020B0600070205080204" pitchFamily="34" charset="-128"/>
              </a:rPr>
              <a:t>IoT </a:t>
            </a:r>
            <a:r>
              <a:rPr kumimoji="1" lang="en-US" altLang="ja-JP" sz="1800" smtClean="0">
                <a:ea typeface="ＭＳ Ｐゴシック" panose="020B0600070205080204" pitchFamily="34" charset="-128"/>
              </a:rPr>
              <a:t>(smartphone)</a:t>
            </a:r>
          </a:p>
          <a:p>
            <a:pPr lvl="1"/>
            <a:r>
              <a:rPr kumimoji="1" lang="en-US" altLang="ja-JP" sz="2400" smtClean="0">
                <a:ea typeface="ＭＳ Ｐゴシック" panose="020B0600070205080204" pitchFamily="34" charset="-128"/>
              </a:rPr>
              <a:t>LED indicator of appliances</a:t>
            </a:r>
          </a:p>
          <a:p>
            <a:pPr lvl="1"/>
            <a:endParaRPr kumimoji="1" lang="en-US" altLang="ja-JP" sz="1600" smtClean="0">
              <a:ea typeface="ＭＳ Ｐゴシック" panose="020B0600070205080204" pitchFamily="34" charset="-128"/>
            </a:endParaRPr>
          </a:p>
          <a:p>
            <a:pPr lvl="1"/>
            <a:endParaRPr kumimoji="1" lang="en-US" altLang="ja-JP" sz="2400" smtClean="0">
              <a:ea typeface="ＭＳ Ｐゴシック" panose="020B0600070205080204" pitchFamily="34" charset="-128"/>
            </a:endParaRPr>
          </a:p>
          <a:p>
            <a:r>
              <a:rPr kumimoji="1" lang="en-US" altLang="ja-JP" sz="2800" smtClean="0">
                <a:ea typeface="ＭＳ Ｐゴシック" panose="020B0600070205080204" pitchFamily="34" charset="-128"/>
              </a:rPr>
              <a:t>M2M/IoT </a:t>
            </a:r>
            <a:r>
              <a:rPr kumimoji="1" lang="en-US" altLang="ja-JP" sz="1800" smtClean="0">
                <a:ea typeface="ＭＳ Ｐゴシック" panose="020B0600070205080204" pitchFamily="34" charset="-128"/>
              </a:rPr>
              <a:t>(PC)</a:t>
            </a:r>
          </a:p>
          <a:p>
            <a:pPr lvl="1"/>
            <a:r>
              <a:rPr kumimoji="1" lang="en-US" altLang="ja-JP" sz="2400" smtClean="0">
                <a:ea typeface="ＭＳ Ｐゴシック" panose="020B0600070205080204" pitchFamily="34" charset="-128"/>
              </a:rPr>
              <a:t>Multi data receive with surveillance camera and add-on LED transmitter</a:t>
            </a:r>
          </a:p>
          <a:p>
            <a:endParaRPr kumimoji="1" lang="ja-JP" altLang="en-US" sz="2800" smtClean="0">
              <a:ea typeface="ＭＳ Ｐゴシック" panose="020B0600070205080204" pitchFamily="34" charset="-128"/>
            </a:endParaRPr>
          </a:p>
        </p:txBody>
      </p:sp>
      <p:grpSp>
        <p:nvGrpSpPr>
          <p:cNvPr id="9" name="グループ化 13"/>
          <p:cNvGrpSpPr>
            <a:grpSpLocks/>
          </p:cNvGrpSpPr>
          <p:nvPr/>
        </p:nvGrpSpPr>
        <p:grpSpPr bwMode="auto">
          <a:xfrm>
            <a:off x="5942013" y="1298639"/>
            <a:ext cx="2589212" cy="1679575"/>
            <a:chOff x="6645275" y="1223170"/>
            <a:chExt cx="2155825" cy="1398588"/>
          </a:xfrm>
        </p:grpSpPr>
        <p:pic>
          <p:nvPicPr>
            <p:cNvPr id="99"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45275" y="1223170"/>
              <a:ext cx="2155825"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円/楕円 7"/>
            <p:cNvSpPr>
              <a:spLocks noChangeArrowheads="1"/>
            </p:cNvSpPr>
            <p:nvPr/>
          </p:nvSpPr>
          <p:spPr bwMode="auto">
            <a:xfrm>
              <a:off x="6897819" y="1858578"/>
              <a:ext cx="187193" cy="233988"/>
            </a:xfrm>
            <a:prstGeom prst="ellipse">
              <a:avLst/>
            </a:prstGeom>
            <a:noFill/>
            <a:ln w="28575" algn="ctr">
              <a:solidFill>
                <a:srgbClr val="FF0000"/>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200">
                <a:latin typeface="Times New Roman" panose="02020603050405020304" pitchFamily="18" charset="0"/>
                <a:ea typeface="ＭＳ Ｐゴシック" panose="020B0600070205080204" pitchFamily="34" charset="-128"/>
              </a:endParaRPr>
            </a:p>
          </p:txBody>
        </p:sp>
        <p:sp>
          <p:nvSpPr>
            <p:cNvPr id="101" name="円/楕円 19"/>
            <p:cNvSpPr>
              <a:spLocks noChangeArrowheads="1"/>
            </p:cNvSpPr>
            <p:nvPr/>
          </p:nvSpPr>
          <p:spPr bwMode="auto">
            <a:xfrm>
              <a:off x="8519356" y="1882073"/>
              <a:ext cx="187193" cy="233988"/>
            </a:xfrm>
            <a:prstGeom prst="ellipse">
              <a:avLst/>
            </a:prstGeom>
            <a:noFill/>
            <a:ln w="28575" algn="ctr">
              <a:solidFill>
                <a:srgbClr val="FF0000"/>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200">
                <a:latin typeface="Times New Roman" panose="02020603050405020304" pitchFamily="18" charset="0"/>
                <a:ea typeface="ＭＳ Ｐゴシック" panose="020B0600070205080204" pitchFamily="34" charset="-128"/>
              </a:endParaRPr>
            </a:p>
          </p:txBody>
        </p:sp>
        <p:sp>
          <p:nvSpPr>
            <p:cNvPr id="102" name="円/楕円 56"/>
            <p:cNvSpPr>
              <a:spLocks noChangeArrowheads="1"/>
            </p:cNvSpPr>
            <p:nvPr/>
          </p:nvSpPr>
          <p:spPr bwMode="auto">
            <a:xfrm>
              <a:off x="7495613" y="2157935"/>
              <a:ext cx="187193" cy="233988"/>
            </a:xfrm>
            <a:prstGeom prst="ellipse">
              <a:avLst/>
            </a:prstGeom>
            <a:noFill/>
            <a:ln w="28575" algn="ctr">
              <a:solidFill>
                <a:srgbClr val="FF0000"/>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200">
                <a:latin typeface="Times New Roman" panose="02020603050405020304" pitchFamily="18" charset="0"/>
                <a:ea typeface="ＭＳ Ｐゴシック" panose="020B0600070205080204" pitchFamily="34" charset="-128"/>
              </a:endParaRPr>
            </a:p>
          </p:txBody>
        </p:sp>
      </p:grpSp>
      <p:grpSp>
        <p:nvGrpSpPr>
          <p:cNvPr id="10" name="グループ化 9"/>
          <p:cNvGrpSpPr>
            <a:grpSpLocks/>
          </p:cNvGrpSpPr>
          <p:nvPr/>
        </p:nvGrpSpPr>
        <p:grpSpPr bwMode="auto">
          <a:xfrm>
            <a:off x="5461000" y="3251264"/>
            <a:ext cx="1552575" cy="779462"/>
            <a:chOff x="6479155" y="3267484"/>
            <a:chExt cx="1234215" cy="620177"/>
          </a:xfrm>
        </p:grpSpPr>
        <p:sp>
          <p:nvSpPr>
            <p:cNvPr id="91" name="直方体 5"/>
            <p:cNvSpPr>
              <a:spLocks noChangeArrowheads="1"/>
            </p:cNvSpPr>
            <p:nvPr/>
          </p:nvSpPr>
          <p:spPr bwMode="auto">
            <a:xfrm>
              <a:off x="6479155" y="3267484"/>
              <a:ext cx="1234215" cy="620177"/>
            </a:xfrm>
            <a:prstGeom prst="cube">
              <a:avLst>
                <a:gd name="adj" fmla="val 37162"/>
              </a:avLst>
            </a:prstGeom>
            <a:solidFill>
              <a:schemeClr val="bg1"/>
            </a:solidFill>
            <a:ln w="12700" algn="ctr">
              <a:solidFill>
                <a:schemeClr val="tx1"/>
              </a:solidFill>
              <a:round/>
              <a:headEnd type="none" w="sm" len="sm"/>
              <a:tailEnd type="none" w="sm" len="sm"/>
            </a:ln>
          </p:spPr>
          <p:txBody>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200">
                <a:latin typeface="Times New Roman" panose="02020603050405020304" pitchFamily="18" charset="0"/>
                <a:ea typeface="ＭＳ Ｐゴシック" panose="020B0600070205080204" pitchFamily="34" charset="-128"/>
              </a:endParaRPr>
            </a:p>
          </p:txBody>
        </p:sp>
        <p:sp>
          <p:nvSpPr>
            <p:cNvPr id="92" name="角丸四角形 6"/>
            <p:cNvSpPr/>
            <p:nvPr/>
          </p:nvSpPr>
          <p:spPr bwMode="auto">
            <a:xfrm>
              <a:off x="6797174" y="3579467"/>
              <a:ext cx="622156" cy="175570"/>
            </a:xfrm>
            <a:prstGeom prst="roundRect">
              <a:avLst/>
            </a:prstGeom>
            <a:solidFill>
              <a:schemeClr val="bg1">
                <a:lumMod val="65000"/>
              </a:schemeClr>
            </a:solidFill>
            <a:ln w="12700" cap="flat" cmpd="sng" algn="ctr">
              <a:solidFill>
                <a:schemeClr val="tx1"/>
              </a:solidFill>
              <a:prstDash val="solid"/>
              <a:round/>
              <a:headEnd type="none" w="sm" len="sm"/>
              <a:tailEnd type="none" w="sm" len="sm"/>
            </a:ln>
            <a:effectLst/>
          </p:spPr>
          <p:txBody>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200">
                <a:latin typeface="Times New Roman" panose="02020603050405020304" pitchFamily="18" charset="0"/>
                <a:ea typeface="ＭＳ Ｐゴシック" panose="020B0600070205080204" pitchFamily="34" charset="-128"/>
              </a:endParaRPr>
            </a:p>
          </p:txBody>
        </p:sp>
        <p:sp>
          <p:nvSpPr>
            <p:cNvPr id="93" name="円/楕円 18"/>
            <p:cNvSpPr>
              <a:spLocks noChangeArrowheads="1"/>
            </p:cNvSpPr>
            <p:nvPr/>
          </p:nvSpPr>
          <p:spPr bwMode="auto">
            <a:xfrm>
              <a:off x="7261752" y="3629629"/>
              <a:ext cx="93155" cy="100946"/>
            </a:xfrm>
            <a:prstGeom prst="ellipse">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94" name="円/楕円 58"/>
            <p:cNvSpPr>
              <a:spLocks noChangeArrowheads="1"/>
            </p:cNvSpPr>
            <p:nvPr/>
          </p:nvSpPr>
          <p:spPr bwMode="auto">
            <a:xfrm>
              <a:off x="6818387" y="3599499"/>
              <a:ext cx="163297" cy="155776"/>
            </a:xfrm>
            <a:prstGeom prst="ellipse">
              <a:avLst/>
            </a:prstGeom>
            <a:solidFill>
              <a:srgbClr val="FF0000">
                <a:alpha val="0"/>
              </a:srgbClr>
            </a:solidFill>
            <a:ln w="38100" algn="ctr">
              <a:solidFill>
                <a:srgbClr val="FFFF00"/>
              </a:solidFill>
              <a:prstDash val="sysDot"/>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95" name="円/楕円 18"/>
            <p:cNvSpPr>
              <a:spLocks noChangeArrowheads="1"/>
            </p:cNvSpPr>
            <p:nvPr/>
          </p:nvSpPr>
          <p:spPr bwMode="auto">
            <a:xfrm>
              <a:off x="6851241" y="3629629"/>
              <a:ext cx="93155" cy="100946"/>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96" name="円/楕円 18"/>
            <p:cNvSpPr>
              <a:spLocks noChangeArrowheads="1"/>
            </p:cNvSpPr>
            <p:nvPr/>
          </p:nvSpPr>
          <p:spPr bwMode="auto">
            <a:xfrm>
              <a:off x="7056089" y="3629629"/>
              <a:ext cx="93155" cy="100946"/>
            </a:xfrm>
            <a:prstGeom prst="ellipse">
              <a:avLst/>
            </a:prstGeom>
            <a:solidFill>
              <a:schemeClr val="accent2"/>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97" name="円/楕円 62"/>
            <p:cNvSpPr>
              <a:spLocks noChangeArrowheads="1"/>
            </p:cNvSpPr>
            <p:nvPr/>
          </p:nvSpPr>
          <p:spPr bwMode="auto">
            <a:xfrm>
              <a:off x="7012543" y="3599499"/>
              <a:ext cx="163297" cy="155776"/>
            </a:xfrm>
            <a:prstGeom prst="ellipse">
              <a:avLst/>
            </a:prstGeom>
            <a:solidFill>
              <a:srgbClr val="FF0000">
                <a:alpha val="0"/>
              </a:srgbClr>
            </a:solidFill>
            <a:ln w="38100" algn="ctr">
              <a:solidFill>
                <a:srgbClr val="FFFF00"/>
              </a:solidFill>
              <a:prstDash val="sysDot"/>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98" name="円/楕円 63"/>
            <p:cNvSpPr>
              <a:spLocks noChangeArrowheads="1"/>
            </p:cNvSpPr>
            <p:nvPr/>
          </p:nvSpPr>
          <p:spPr bwMode="auto">
            <a:xfrm>
              <a:off x="7218932" y="3595474"/>
              <a:ext cx="163297" cy="155776"/>
            </a:xfrm>
            <a:prstGeom prst="ellipse">
              <a:avLst/>
            </a:prstGeom>
            <a:solidFill>
              <a:srgbClr val="FF0000">
                <a:alpha val="0"/>
              </a:srgbClr>
            </a:solidFill>
            <a:ln w="38100" algn="ctr">
              <a:solidFill>
                <a:srgbClr val="FFFF00"/>
              </a:solidFill>
              <a:prstDash val="sysDot"/>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grpSp>
      <p:grpSp>
        <p:nvGrpSpPr>
          <p:cNvPr id="11" name="グループ化 12"/>
          <p:cNvGrpSpPr>
            <a:grpSpLocks/>
          </p:cNvGrpSpPr>
          <p:nvPr/>
        </p:nvGrpSpPr>
        <p:grpSpPr bwMode="auto">
          <a:xfrm>
            <a:off x="6597655" y="3576706"/>
            <a:ext cx="2155826" cy="1014414"/>
            <a:chOff x="7272375" y="3795612"/>
            <a:chExt cx="1644124" cy="773197"/>
          </a:xfrm>
        </p:grpSpPr>
        <p:sp>
          <p:nvSpPr>
            <p:cNvPr id="79" name="正方形/長方形 11"/>
            <p:cNvSpPr>
              <a:spLocks noChangeArrowheads="1"/>
            </p:cNvSpPr>
            <p:nvPr/>
          </p:nvSpPr>
          <p:spPr bwMode="auto">
            <a:xfrm>
              <a:off x="7429391" y="3950350"/>
              <a:ext cx="790684" cy="502588"/>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200">
                <a:latin typeface="Times New Roman" panose="02020603050405020304" pitchFamily="18" charset="0"/>
                <a:ea typeface="ＭＳ Ｐゴシック" panose="020B0600070205080204" pitchFamily="34" charset="-128"/>
              </a:endParaRPr>
            </a:p>
          </p:txBody>
        </p:sp>
        <p:pic>
          <p:nvPicPr>
            <p:cNvPr id="80" name="Picture 79" descr="\\ordovician\oit_bd\ＯＩＴ企画推進共通\個人フォルダ\OGATA\SOZAI\PNG\hand+sumah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2375" y="3795612"/>
              <a:ext cx="1644124" cy="77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 name="グループ化 8"/>
            <p:cNvGrpSpPr>
              <a:grpSpLocks/>
            </p:cNvGrpSpPr>
            <p:nvPr/>
          </p:nvGrpSpPr>
          <p:grpSpPr bwMode="auto">
            <a:xfrm>
              <a:off x="7639391" y="4180197"/>
              <a:ext cx="455046" cy="228655"/>
              <a:chOff x="7617392" y="2824693"/>
              <a:chExt cx="1234215" cy="620177"/>
            </a:xfrm>
          </p:grpSpPr>
          <p:sp>
            <p:nvSpPr>
              <p:cNvPr id="83" name="直方体 64"/>
              <p:cNvSpPr>
                <a:spLocks noChangeArrowheads="1"/>
              </p:cNvSpPr>
              <p:nvPr/>
            </p:nvSpPr>
            <p:spPr bwMode="auto">
              <a:xfrm>
                <a:off x="7617392" y="2824693"/>
                <a:ext cx="1234215" cy="620177"/>
              </a:xfrm>
              <a:prstGeom prst="cube">
                <a:avLst>
                  <a:gd name="adj" fmla="val 37162"/>
                </a:avLst>
              </a:prstGeom>
              <a:solidFill>
                <a:schemeClr val="bg1"/>
              </a:solidFill>
              <a:ln w="12700" algn="ctr">
                <a:solidFill>
                  <a:schemeClr val="tx1"/>
                </a:solidFill>
                <a:round/>
                <a:headEnd type="none" w="sm" len="sm"/>
                <a:tailEnd type="none" w="sm" len="sm"/>
              </a:ln>
            </p:spPr>
            <p:txBody>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200">
                  <a:latin typeface="Times New Roman" panose="02020603050405020304" pitchFamily="18" charset="0"/>
                  <a:ea typeface="ＭＳ Ｐゴシック" panose="020B0600070205080204" pitchFamily="34" charset="-128"/>
                </a:endParaRPr>
              </a:p>
            </p:txBody>
          </p:sp>
          <p:sp>
            <p:nvSpPr>
              <p:cNvPr id="84" name="角丸四角形 65"/>
              <p:cNvSpPr/>
              <p:nvPr/>
            </p:nvSpPr>
            <p:spPr bwMode="auto">
              <a:xfrm>
                <a:off x="7935441" y="3137011"/>
                <a:ext cx="623913" cy="177222"/>
              </a:xfrm>
              <a:prstGeom prst="roundRect">
                <a:avLst/>
              </a:prstGeom>
              <a:solidFill>
                <a:schemeClr val="bg1">
                  <a:lumMod val="65000"/>
                </a:schemeClr>
              </a:solidFill>
              <a:ln w="12700" cap="flat" cmpd="sng" algn="ctr">
                <a:solidFill>
                  <a:schemeClr val="tx1"/>
                </a:solidFill>
                <a:prstDash val="solid"/>
                <a:round/>
                <a:headEnd type="none" w="sm" len="sm"/>
                <a:tailEnd type="none" w="sm" len="sm"/>
              </a:ln>
              <a:effectLst/>
            </p:spPr>
            <p:txBody>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200">
                  <a:latin typeface="Times New Roman" panose="02020603050405020304" pitchFamily="18" charset="0"/>
                  <a:ea typeface="ＭＳ Ｐゴシック" panose="020B0600070205080204" pitchFamily="34" charset="-128"/>
                </a:endParaRPr>
              </a:p>
            </p:txBody>
          </p:sp>
          <p:sp>
            <p:nvSpPr>
              <p:cNvPr id="85" name="円/楕円 18"/>
              <p:cNvSpPr>
                <a:spLocks noChangeArrowheads="1"/>
              </p:cNvSpPr>
              <p:nvPr/>
            </p:nvSpPr>
            <p:spPr bwMode="auto">
              <a:xfrm>
                <a:off x="8399989" y="3186838"/>
                <a:ext cx="93155" cy="100946"/>
              </a:xfrm>
              <a:prstGeom prst="ellipse">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86" name="円/楕円 67"/>
              <p:cNvSpPr>
                <a:spLocks noChangeArrowheads="1"/>
              </p:cNvSpPr>
              <p:nvPr/>
            </p:nvSpPr>
            <p:spPr bwMode="auto">
              <a:xfrm>
                <a:off x="7956624" y="3156708"/>
                <a:ext cx="163297" cy="155776"/>
              </a:xfrm>
              <a:prstGeom prst="ellipse">
                <a:avLst/>
              </a:prstGeom>
              <a:solidFill>
                <a:srgbClr val="FF0000">
                  <a:alpha val="0"/>
                </a:srgbClr>
              </a:solidFill>
              <a:ln w="38100" algn="ctr">
                <a:solidFill>
                  <a:srgbClr val="FFFF00"/>
                </a:solidFill>
                <a:prstDash val="sysDot"/>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87" name="円/楕円 18"/>
              <p:cNvSpPr>
                <a:spLocks noChangeArrowheads="1"/>
              </p:cNvSpPr>
              <p:nvPr/>
            </p:nvSpPr>
            <p:spPr bwMode="auto">
              <a:xfrm>
                <a:off x="7989478" y="3186838"/>
                <a:ext cx="93155" cy="100946"/>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88" name="円/楕円 18"/>
              <p:cNvSpPr>
                <a:spLocks noChangeArrowheads="1"/>
              </p:cNvSpPr>
              <p:nvPr/>
            </p:nvSpPr>
            <p:spPr bwMode="auto">
              <a:xfrm>
                <a:off x="8194326" y="3186838"/>
                <a:ext cx="93155" cy="100946"/>
              </a:xfrm>
              <a:prstGeom prst="ellipse">
                <a:avLst/>
              </a:prstGeom>
              <a:solidFill>
                <a:schemeClr val="accent2"/>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89" name="円/楕円 70"/>
              <p:cNvSpPr>
                <a:spLocks noChangeArrowheads="1"/>
              </p:cNvSpPr>
              <p:nvPr/>
            </p:nvSpPr>
            <p:spPr bwMode="auto">
              <a:xfrm>
                <a:off x="8150780" y="3156708"/>
                <a:ext cx="163297" cy="155776"/>
              </a:xfrm>
              <a:prstGeom prst="ellipse">
                <a:avLst/>
              </a:prstGeom>
              <a:solidFill>
                <a:srgbClr val="FF0000">
                  <a:alpha val="0"/>
                </a:srgbClr>
              </a:solidFill>
              <a:ln w="38100" algn="ctr">
                <a:solidFill>
                  <a:srgbClr val="FFFF00"/>
                </a:solidFill>
                <a:prstDash val="sysDot"/>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90" name="円/楕円 71"/>
              <p:cNvSpPr>
                <a:spLocks noChangeArrowheads="1"/>
              </p:cNvSpPr>
              <p:nvPr/>
            </p:nvSpPr>
            <p:spPr bwMode="auto">
              <a:xfrm>
                <a:off x="8357169" y="3152683"/>
                <a:ext cx="163297" cy="155776"/>
              </a:xfrm>
              <a:prstGeom prst="ellipse">
                <a:avLst/>
              </a:prstGeom>
              <a:solidFill>
                <a:srgbClr val="FF0000">
                  <a:alpha val="0"/>
                </a:srgbClr>
              </a:solidFill>
              <a:ln w="38100" algn="ctr">
                <a:solidFill>
                  <a:srgbClr val="FFFF00"/>
                </a:solidFill>
                <a:prstDash val="sysDot"/>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grpSp>
        <p:sp>
          <p:nvSpPr>
            <p:cNvPr id="82" name="角丸四角形吹き出し 10"/>
            <p:cNvSpPr/>
            <p:nvPr/>
          </p:nvSpPr>
          <p:spPr bwMode="auto">
            <a:xfrm>
              <a:off x="7508461" y="3996474"/>
              <a:ext cx="667093" cy="220222"/>
            </a:xfrm>
            <a:prstGeom prst="wedgeRoundRectCallout">
              <a:avLst>
                <a:gd name="adj1" fmla="val 11629"/>
                <a:gd name="adj2" fmla="val 77641"/>
                <a:gd name="adj3" fmla="val 16667"/>
              </a:avLst>
            </a:prstGeom>
            <a:solidFill>
              <a:schemeClr val="accent3">
                <a:lumMod val="95000"/>
              </a:schemeClr>
            </a:solidFill>
            <a:ln w="12700" cap="flat" cmpd="sng" algn="ctr">
              <a:solidFill>
                <a:schemeClr val="tx1"/>
              </a:solidFill>
              <a:prstDash val="solid"/>
              <a:round/>
              <a:headEnd type="none" w="sm" len="sm"/>
              <a:tailEnd type="none" w="sm" len="sm"/>
            </a:ln>
            <a:effectLst/>
          </p:spPr>
          <p:txBody>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r>
                <a:rPr lang="en-US" altLang="ja-JP" sz="600">
                  <a:latin typeface="Times New Roman" panose="02020603050405020304" pitchFamily="18" charset="0"/>
                  <a:ea typeface="ＭＳ Ｐゴシック" panose="020B0600070205080204" pitchFamily="34" charset="-128"/>
                </a:rPr>
                <a:t>Error 12345 </a:t>
              </a:r>
            </a:p>
            <a:p>
              <a:pPr>
                <a:spcBef>
                  <a:spcPct val="0"/>
                </a:spcBef>
                <a:buFontTx/>
                <a:buNone/>
              </a:pPr>
              <a:r>
                <a:rPr lang="en-US" altLang="ja-JP" sz="600">
                  <a:latin typeface="Times New Roman" panose="02020603050405020304" pitchFamily="18" charset="0"/>
                  <a:ea typeface="ＭＳ Ｐゴシック" panose="020B0600070205080204" pitchFamily="34" charset="-128"/>
                </a:rPr>
                <a:t>Tap for Guide video</a:t>
              </a:r>
              <a:endParaRPr lang="ja-JP" altLang="en-US" sz="600">
                <a:latin typeface="Times New Roman" panose="02020603050405020304" pitchFamily="18" charset="0"/>
                <a:ea typeface="ＭＳ Ｐゴシック" panose="020B0600070205080204" pitchFamily="34" charset="-128"/>
              </a:endParaRPr>
            </a:p>
          </p:txBody>
        </p:sp>
      </p:grpSp>
      <p:sp>
        <p:nvSpPr>
          <p:cNvPr id="12" name="角丸四角形 15"/>
          <p:cNvSpPr>
            <a:spLocks noChangeArrowheads="1"/>
          </p:cNvSpPr>
          <p:nvPr/>
        </p:nvSpPr>
        <p:spPr bwMode="auto">
          <a:xfrm>
            <a:off x="7188200" y="4202176"/>
            <a:ext cx="379413" cy="122238"/>
          </a:xfrm>
          <a:prstGeom prst="roundRect">
            <a:avLst>
              <a:gd name="adj" fmla="val 16667"/>
            </a:avLst>
          </a:prstGeom>
          <a:noFill/>
          <a:ln w="1270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200">
              <a:latin typeface="Times New Roman" panose="02020603050405020304" pitchFamily="18" charset="0"/>
              <a:ea typeface="ＭＳ Ｐゴシック" panose="020B0600070205080204" pitchFamily="34" charset="-128"/>
            </a:endParaRPr>
          </a:p>
        </p:txBody>
      </p:sp>
      <p:pic>
        <p:nvPicPr>
          <p:cNvPr id="13" name="Picture 12" descr="display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1263" y="5361051"/>
            <a:ext cx="10985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a:spLocks noChangeArrowheads="1"/>
          </p:cNvSpPr>
          <p:nvPr/>
        </p:nvSpPr>
        <p:spPr bwMode="auto">
          <a:xfrm>
            <a:off x="6345238" y="5410264"/>
            <a:ext cx="987425" cy="749300"/>
          </a:xfrm>
          <a:prstGeom prst="rect">
            <a:avLst/>
          </a:prstGeom>
          <a:solidFill>
            <a:schemeClr val="bg1"/>
          </a:solidFill>
          <a:ln w="19050">
            <a:solidFill>
              <a:schemeClr val="tx1"/>
            </a:solidFill>
            <a:miter lim="800000"/>
            <a:headEnd/>
            <a:tailEnd/>
          </a:ln>
        </p:spPr>
        <p:txBody>
          <a:bodyPr wrap="none" anchor="ct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pic>
        <p:nvPicPr>
          <p:cNvPr id="15" name="Picture 14" descr="camera_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3863" y="4908614"/>
            <a:ext cx="4032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utoShape 199" descr="Z"/>
          <p:cNvSpPr>
            <a:spLocks noChangeAspect="1" noChangeArrowheads="1"/>
          </p:cNvSpPr>
          <p:nvPr/>
        </p:nvSpPr>
        <p:spPr bwMode="auto">
          <a:xfrm>
            <a:off x="6480175" y="5335651"/>
            <a:ext cx="141288"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17" name="Line 200"/>
          <p:cNvSpPr>
            <a:spLocks noChangeShapeType="1"/>
          </p:cNvSpPr>
          <p:nvPr/>
        </p:nvSpPr>
        <p:spPr bwMode="auto">
          <a:xfrm flipH="1">
            <a:off x="6775450" y="4994339"/>
            <a:ext cx="0" cy="355600"/>
          </a:xfrm>
          <a:prstGeom prst="line">
            <a:avLst/>
          </a:prstGeom>
          <a:noFill/>
          <a:ln w="28575">
            <a:solidFill>
              <a:schemeClr val="accent2"/>
            </a:solidFill>
            <a:prstDash val="sysDash"/>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endParaRPr lang="en-US"/>
          </a:p>
        </p:txBody>
      </p:sp>
      <p:sp>
        <p:nvSpPr>
          <p:cNvPr id="18" name="Line 201"/>
          <p:cNvSpPr>
            <a:spLocks noChangeShapeType="1"/>
          </p:cNvSpPr>
          <p:nvPr/>
        </p:nvSpPr>
        <p:spPr bwMode="auto">
          <a:xfrm flipV="1">
            <a:off x="6818313" y="4937189"/>
            <a:ext cx="1230312" cy="15875"/>
          </a:xfrm>
          <a:prstGeom prst="line">
            <a:avLst/>
          </a:prstGeom>
          <a:noFill/>
          <a:ln w="28575">
            <a:solidFill>
              <a:schemeClr val="accent2"/>
            </a:solidFill>
            <a:prstDash val="sysDash"/>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endParaRPr lang="en-US"/>
          </a:p>
        </p:txBody>
      </p:sp>
      <p:grpSp>
        <p:nvGrpSpPr>
          <p:cNvPr id="19" name="Group 18"/>
          <p:cNvGrpSpPr>
            <a:grpSpLocks/>
          </p:cNvGrpSpPr>
          <p:nvPr/>
        </p:nvGrpSpPr>
        <p:grpSpPr bwMode="auto">
          <a:xfrm>
            <a:off x="7512050" y="5575364"/>
            <a:ext cx="1125538" cy="719137"/>
            <a:chOff x="1423" y="1426"/>
            <a:chExt cx="1215" cy="776"/>
          </a:xfrm>
        </p:grpSpPr>
        <p:pic>
          <p:nvPicPr>
            <p:cNvPr id="54" name="Picture 53" descr="datacenter02_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23" y="1426"/>
              <a:ext cx="1215"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descr="緑"/>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7" y="1892"/>
              <a:ext cx="67"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55" descr="緑"/>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5" y="1753"/>
              <a:ext cx="67"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descr="緑"/>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45" y="1618"/>
              <a:ext cx="58"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57" descr="緑"/>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96" y="1618"/>
              <a:ext cx="58"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descr="緑"/>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7" y="1481"/>
              <a:ext cx="58"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descr="緑"/>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58" y="1481"/>
              <a:ext cx="58"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60" descr="緑"/>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6" y="1892"/>
              <a:ext cx="67"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61" descr="緑"/>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8" y="1753"/>
              <a:ext cx="67"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62" descr="Re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89" y="1892"/>
              <a:ext cx="68"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descr="Re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45" y="1753"/>
              <a:ext cx="60"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64" descr="Re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89" y="1618"/>
              <a:ext cx="60"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descr="Re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31" y="1618"/>
              <a:ext cx="60"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6" descr="Re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7" y="1481"/>
              <a:ext cx="60"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67" descr="blu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54" y="1892"/>
              <a:ext cx="64" cy="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8" descr="blu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00" y="1753"/>
              <a:ext cx="64" cy="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69" descr="blu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13" y="1753"/>
              <a:ext cx="64" cy="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70" descr="Re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55" y="1753"/>
              <a:ext cx="68"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71" descr="Re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21" y="1892"/>
              <a:ext cx="68"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72" descr="blu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98" y="1892"/>
              <a:ext cx="64" cy="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73" descr="blu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57" y="1618"/>
              <a:ext cx="64" cy="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74" descr="blu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76" y="1618"/>
              <a:ext cx="64" cy="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75" descr="blu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83" y="1481"/>
              <a:ext cx="55"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76" descr="blu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33" y="1481"/>
              <a:ext cx="55"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77" descr="blu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69" y="1481"/>
              <a:ext cx="55"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oup 19"/>
          <p:cNvGrpSpPr>
            <a:grpSpLocks/>
          </p:cNvGrpSpPr>
          <p:nvPr/>
        </p:nvGrpSpPr>
        <p:grpSpPr bwMode="auto">
          <a:xfrm>
            <a:off x="6467475" y="5672201"/>
            <a:ext cx="755650" cy="446088"/>
            <a:chOff x="1423" y="1426"/>
            <a:chExt cx="1215" cy="776"/>
          </a:xfrm>
        </p:grpSpPr>
        <p:pic>
          <p:nvPicPr>
            <p:cNvPr id="29" name="Picture 28" descr="datacenter02_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23" y="1426"/>
              <a:ext cx="1215"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緑"/>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27" y="1892"/>
              <a:ext cx="67"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緑"/>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35" y="1753"/>
              <a:ext cx="67"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緑"/>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745" y="1618"/>
              <a:ext cx="58"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緑"/>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996" y="1618"/>
              <a:ext cx="58"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緑"/>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517" y="1481"/>
              <a:ext cx="58"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descr="緑"/>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258" y="1481"/>
              <a:ext cx="58"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descr="緑"/>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66" y="1892"/>
              <a:ext cx="67"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descr="緑"/>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68" y="1753"/>
              <a:ext cx="67"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descr="Red"/>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989" y="1892"/>
              <a:ext cx="68"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descr="Red"/>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45" y="1753"/>
              <a:ext cx="60"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Red"/>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89" y="1618"/>
              <a:ext cx="60"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descr="Red"/>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31" y="1618"/>
              <a:ext cx="60"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descr="Red"/>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87" y="1481"/>
              <a:ext cx="60"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descr="blue"/>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854" y="1892"/>
              <a:ext cx="64" cy="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descr="blue"/>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000" y="1753"/>
              <a:ext cx="64" cy="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descr="blue"/>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13" y="1753"/>
              <a:ext cx="64" cy="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descr="Red"/>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55" y="1753"/>
              <a:ext cx="68"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descr="Red"/>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21" y="1892"/>
              <a:ext cx="68"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descr="blue"/>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98" y="1892"/>
              <a:ext cx="64" cy="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descr="blue"/>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257" y="1618"/>
              <a:ext cx="64" cy="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descr="blue"/>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876" y="1618"/>
              <a:ext cx="64" cy="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descr="blu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383" y="1481"/>
              <a:ext cx="55"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descr="blu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33" y="1481"/>
              <a:ext cx="55"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descr="blu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69" y="1481"/>
              <a:ext cx="55"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AutoShape 88"/>
          <p:cNvSpPr>
            <a:spLocks noChangeArrowheads="1"/>
          </p:cNvSpPr>
          <p:nvPr/>
        </p:nvSpPr>
        <p:spPr bwMode="auto">
          <a:xfrm>
            <a:off x="6624638" y="5456301"/>
            <a:ext cx="546100" cy="141288"/>
          </a:xfrm>
          <a:prstGeom prst="wedgeRectCallout">
            <a:avLst>
              <a:gd name="adj1" fmla="val 46787"/>
              <a:gd name="adj2" fmla="val 126583"/>
            </a:avLst>
          </a:prstGeom>
          <a:solidFill>
            <a:schemeClr val="bg1"/>
          </a:solidFill>
          <a:ln w="15875">
            <a:solidFill>
              <a:srgbClr val="FF0000"/>
            </a:solidFill>
            <a:miter lim="800000"/>
            <a:headEnd/>
            <a:tailEnd/>
          </a:ln>
        </p:spPr>
        <p:txBody>
          <a:bodyPr anchor="ct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lgn="r">
              <a:spcBef>
                <a:spcPct val="0"/>
              </a:spcBef>
              <a:buFontTx/>
              <a:buNone/>
            </a:pPr>
            <a:r>
              <a:rPr lang="en-US" altLang="ja-JP" sz="600">
                <a:latin typeface="メイリオ" panose="020B0604030504040204" pitchFamily="34" charset="-128"/>
                <a:ea typeface="メイリオ" panose="020B0604030504040204" pitchFamily="34" charset="-128"/>
              </a:rPr>
              <a:t>Error</a:t>
            </a:r>
            <a:endParaRPr lang="en-US" altLang="ja-JP" sz="600" b="1">
              <a:latin typeface="メイリオ" panose="020B0604030504040204" pitchFamily="34" charset="-128"/>
              <a:ea typeface="メイリオ" panose="020B0604030504040204" pitchFamily="34" charset="-128"/>
            </a:endParaRPr>
          </a:p>
        </p:txBody>
      </p:sp>
      <p:pic>
        <p:nvPicPr>
          <p:cNvPr id="22" name="Picture 21" descr="info_mark"/>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637338" y="5451539"/>
            <a:ext cx="149225"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円/楕円 18"/>
          <p:cNvSpPr>
            <a:spLocks noChangeArrowheads="1"/>
          </p:cNvSpPr>
          <p:nvPr/>
        </p:nvSpPr>
        <p:spPr bwMode="auto">
          <a:xfrm>
            <a:off x="6319838" y="1646301"/>
            <a:ext cx="58737" cy="63500"/>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24" name="円/楕円 18"/>
          <p:cNvSpPr>
            <a:spLocks noChangeArrowheads="1"/>
          </p:cNvSpPr>
          <p:nvPr/>
        </p:nvSpPr>
        <p:spPr bwMode="auto">
          <a:xfrm>
            <a:off x="6362700" y="1911414"/>
            <a:ext cx="58738" cy="63500"/>
          </a:xfrm>
          <a:prstGeom prst="ellipse">
            <a:avLst/>
          </a:prstGeom>
          <a:solidFill>
            <a:schemeClr val="accent2"/>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25" name="円/楕円 18"/>
          <p:cNvSpPr>
            <a:spLocks noChangeArrowheads="1"/>
          </p:cNvSpPr>
          <p:nvPr/>
        </p:nvSpPr>
        <p:spPr bwMode="auto">
          <a:xfrm>
            <a:off x="7778750" y="1973326"/>
            <a:ext cx="58738" cy="63500"/>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26" name="円/楕円 18"/>
          <p:cNvSpPr>
            <a:spLocks noChangeArrowheads="1"/>
          </p:cNvSpPr>
          <p:nvPr/>
        </p:nvSpPr>
        <p:spPr bwMode="auto">
          <a:xfrm>
            <a:off x="7064375" y="1822514"/>
            <a:ext cx="58738" cy="63500"/>
          </a:xfrm>
          <a:prstGeom prst="ellipse">
            <a:avLst/>
          </a:prstGeom>
          <a:solidFill>
            <a:schemeClr val="accent2"/>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27" name="円/楕円 18"/>
          <p:cNvSpPr>
            <a:spLocks noChangeArrowheads="1"/>
          </p:cNvSpPr>
          <p:nvPr/>
        </p:nvSpPr>
        <p:spPr bwMode="auto">
          <a:xfrm>
            <a:off x="7083425" y="2044764"/>
            <a:ext cx="58738" cy="63500"/>
          </a:xfrm>
          <a:prstGeom prst="ellipse">
            <a:avLst/>
          </a:prstGeom>
          <a:solidFill>
            <a:schemeClr val="accent2"/>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28" name="円/楕円 18"/>
          <p:cNvSpPr>
            <a:spLocks noChangeArrowheads="1"/>
          </p:cNvSpPr>
          <p:nvPr/>
        </p:nvSpPr>
        <p:spPr bwMode="auto">
          <a:xfrm>
            <a:off x="7585075" y="2249551"/>
            <a:ext cx="58738" cy="65088"/>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0202696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31</a:t>
            </a:fld>
            <a:endParaRPr lang="en-US" altLang="en-US"/>
          </a:p>
        </p:txBody>
      </p:sp>
      <p:grpSp>
        <p:nvGrpSpPr>
          <p:cNvPr id="7" name="グループ化 41"/>
          <p:cNvGrpSpPr>
            <a:grpSpLocks/>
          </p:cNvGrpSpPr>
          <p:nvPr/>
        </p:nvGrpSpPr>
        <p:grpSpPr bwMode="auto">
          <a:xfrm>
            <a:off x="740568" y="4649790"/>
            <a:ext cx="1665286" cy="1309690"/>
            <a:chOff x="448594" y="3434811"/>
            <a:chExt cx="3030090" cy="2382900"/>
          </a:xfrm>
        </p:grpSpPr>
        <p:sp>
          <p:nvSpPr>
            <p:cNvPr id="64" name="テキスト ボックス 42"/>
            <p:cNvSpPr txBox="1">
              <a:spLocks noChangeArrowheads="1"/>
            </p:cNvSpPr>
            <p:nvPr/>
          </p:nvSpPr>
          <p:spPr bwMode="auto">
            <a:xfrm>
              <a:off x="1766887" y="5571490"/>
              <a:ext cx="184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000">
                <a:solidFill>
                  <a:srgbClr val="FFFF99"/>
                </a:solidFill>
                <a:latin typeface="ＤＦＧ特太ゴシック体" charset="-128"/>
                <a:ea typeface="ＤＦＧ特太ゴシック体" charset="-128"/>
              </a:endParaRPr>
            </a:p>
          </p:txBody>
        </p:sp>
        <p:grpSp>
          <p:nvGrpSpPr>
            <p:cNvPr id="65" name="グループ化 45"/>
            <p:cNvGrpSpPr>
              <a:grpSpLocks/>
            </p:cNvGrpSpPr>
            <p:nvPr/>
          </p:nvGrpSpPr>
          <p:grpSpPr bwMode="auto">
            <a:xfrm>
              <a:off x="448594" y="3434811"/>
              <a:ext cx="3030090" cy="2140224"/>
              <a:chOff x="448594" y="3991071"/>
              <a:chExt cx="3030090" cy="2140224"/>
            </a:xfrm>
          </p:grpSpPr>
          <p:pic>
            <p:nvPicPr>
              <p:cNvPr id="66" name="Picture 65" descr="\\ordovician\oit_bd\ＯＩＴ企画推進共通\個人フォルダ\OGATA\SOZAI\_City_Skyline_Art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594" y="3991071"/>
                <a:ext cx="3030090" cy="2140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円/楕円 12"/>
              <p:cNvSpPr>
                <a:spLocks noChangeArrowheads="1"/>
              </p:cNvSpPr>
              <p:nvPr/>
            </p:nvSpPr>
            <p:spPr bwMode="auto">
              <a:xfrm>
                <a:off x="1046069" y="4562545"/>
                <a:ext cx="105492" cy="114315"/>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68" name="円/楕円 13"/>
              <p:cNvSpPr>
                <a:spLocks noChangeArrowheads="1"/>
              </p:cNvSpPr>
              <p:nvPr/>
            </p:nvSpPr>
            <p:spPr bwMode="auto">
              <a:xfrm>
                <a:off x="1884145" y="4380815"/>
                <a:ext cx="105492" cy="114315"/>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69" name="円/楕円 18"/>
              <p:cNvSpPr>
                <a:spLocks noChangeArrowheads="1"/>
              </p:cNvSpPr>
              <p:nvPr/>
            </p:nvSpPr>
            <p:spPr bwMode="auto">
              <a:xfrm>
                <a:off x="1476828" y="5002217"/>
                <a:ext cx="105492" cy="114315"/>
              </a:xfrm>
              <a:prstGeom prst="ellipse">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70" name="円/楕円 12"/>
              <p:cNvSpPr>
                <a:spLocks noChangeArrowheads="1"/>
              </p:cNvSpPr>
              <p:nvPr/>
            </p:nvSpPr>
            <p:spPr bwMode="auto">
              <a:xfrm>
                <a:off x="992728" y="4509205"/>
                <a:ext cx="212650" cy="230435"/>
              </a:xfrm>
              <a:prstGeom prst="ellipse">
                <a:avLst/>
              </a:prstGeom>
              <a:solidFill>
                <a:srgbClr val="FF0000">
                  <a:alpha val="0"/>
                </a:srgbClr>
              </a:solidFill>
              <a:ln w="38100" algn="ctr">
                <a:solidFill>
                  <a:srgbClr val="FFFF00"/>
                </a:solidFill>
                <a:prstDash val="sysDot"/>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71" name="円/楕円 12"/>
              <p:cNvSpPr>
                <a:spLocks noChangeArrowheads="1"/>
              </p:cNvSpPr>
              <p:nvPr/>
            </p:nvSpPr>
            <p:spPr bwMode="auto">
              <a:xfrm>
                <a:off x="1820913" y="4339808"/>
                <a:ext cx="212650" cy="230434"/>
              </a:xfrm>
              <a:prstGeom prst="ellipse">
                <a:avLst/>
              </a:prstGeom>
              <a:solidFill>
                <a:srgbClr val="FF0000">
                  <a:alpha val="0"/>
                </a:srgbClr>
              </a:solidFill>
              <a:ln w="38100" algn="ctr">
                <a:solidFill>
                  <a:srgbClr val="FFFF00"/>
                </a:solidFill>
                <a:prstDash val="sysDot"/>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72" name="円/楕円 57"/>
              <p:cNvSpPr>
                <a:spLocks noChangeArrowheads="1"/>
              </p:cNvSpPr>
              <p:nvPr/>
            </p:nvSpPr>
            <p:spPr bwMode="auto">
              <a:xfrm>
                <a:off x="1427068" y="4935925"/>
                <a:ext cx="212650" cy="230435"/>
              </a:xfrm>
              <a:prstGeom prst="ellipse">
                <a:avLst/>
              </a:prstGeom>
              <a:solidFill>
                <a:srgbClr val="FF0000">
                  <a:alpha val="0"/>
                </a:srgbClr>
              </a:solidFill>
              <a:ln w="38100" algn="ctr">
                <a:solidFill>
                  <a:srgbClr val="FFFF00"/>
                </a:solidFill>
                <a:prstDash val="sysDot"/>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73" name="円/楕円 12"/>
              <p:cNvSpPr>
                <a:spLocks noChangeArrowheads="1"/>
              </p:cNvSpPr>
              <p:nvPr/>
            </p:nvSpPr>
            <p:spPr bwMode="auto">
              <a:xfrm>
                <a:off x="2432530" y="4637602"/>
                <a:ext cx="212650" cy="230434"/>
              </a:xfrm>
              <a:prstGeom prst="ellipse">
                <a:avLst/>
              </a:prstGeom>
              <a:solidFill>
                <a:srgbClr val="FF0000">
                  <a:alpha val="0"/>
                </a:srgbClr>
              </a:solidFill>
              <a:ln w="38100" algn="ctr">
                <a:solidFill>
                  <a:srgbClr val="FFFF00"/>
                </a:solidFill>
                <a:prstDash val="sysDot"/>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grpSp>
      </p:grpSp>
      <p:sp>
        <p:nvSpPr>
          <p:cNvPr id="8" name="Rectangle 7"/>
          <p:cNvSpPr>
            <a:spLocks noGrp="1" noChangeArrowheads="1"/>
          </p:cNvSpPr>
          <p:nvPr/>
        </p:nvSpPr>
        <p:spPr bwMode="auto">
          <a:xfrm>
            <a:off x="1193006" y="495300"/>
            <a:ext cx="6608762"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Times New Roman" pitchFamily="18" charset="0"/>
              </a:defRPr>
            </a:lvl2pPr>
            <a:lvl3pPr algn="ctr" rtl="0" eaLnBrk="0" fontAlgn="base" hangingPunct="0">
              <a:spcBef>
                <a:spcPct val="0"/>
              </a:spcBef>
              <a:spcAft>
                <a:spcPct val="0"/>
              </a:spcAft>
              <a:defRPr sz="3600">
                <a:solidFill>
                  <a:schemeClr val="tx2"/>
                </a:solidFill>
                <a:latin typeface="Times New Roman" pitchFamily="18" charset="0"/>
              </a:defRPr>
            </a:lvl3pPr>
            <a:lvl4pPr algn="ctr" rtl="0" eaLnBrk="0" fontAlgn="base" hangingPunct="0">
              <a:spcBef>
                <a:spcPct val="0"/>
              </a:spcBef>
              <a:spcAft>
                <a:spcPct val="0"/>
              </a:spcAft>
              <a:defRPr sz="3600">
                <a:solidFill>
                  <a:schemeClr val="tx2"/>
                </a:solidFill>
                <a:latin typeface="Times New Roman" pitchFamily="18" charset="0"/>
              </a:defRPr>
            </a:lvl4pPr>
            <a:lvl5pPr algn="ctr" rtl="0" eaLnBrk="0" fontAlgn="base" hangingPunct="0">
              <a:spcBef>
                <a:spcPct val="0"/>
              </a:spcBef>
              <a:spcAft>
                <a:spcPct val="0"/>
              </a:spcAft>
              <a:defRPr sz="3600">
                <a:solidFill>
                  <a:schemeClr val="tx2"/>
                </a:solidFill>
                <a:latin typeface="Times New Roman" pitchFamily="18" charset="0"/>
              </a:defRPr>
            </a:lvl5pPr>
            <a:lvl6pPr marL="457200" algn="ctr" rtl="0" eaLnBrk="0" fontAlgn="base" hangingPunct="0">
              <a:spcBef>
                <a:spcPct val="0"/>
              </a:spcBef>
              <a:spcAft>
                <a:spcPct val="0"/>
              </a:spcAft>
              <a:defRPr sz="3600">
                <a:solidFill>
                  <a:schemeClr val="tx2"/>
                </a:solidFill>
                <a:latin typeface="Times New Roman" pitchFamily="18" charset="0"/>
              </a:defRPr>
            </a:lvl6pPr>
            <a:lvl7pPr marL="914400" algn="ctr" rtl="0" eaLnBrk="0" fontAlgn="base" hangingPunct="0">
              <a:spcBef>
                <a:spcPct val="0"/>
              </a:spcBef>
              <a:spcAft>
                <a:spcPct val="0"/>
              </a:spcAft>
              <a:defRPr sz="3600">
                <a:solidFill>
                  <a:schemeClr val="tx2"/>
                </a:solidFill>
                <a:latin typeface="Times New Roman" pitchFamily="18" charset="0"/>
              </a:defRPr>
            </a:lvl7pPr>
            <a:lvl8pPr marL="1371600" algn="ctr" rtl="0" eaLnBrk="0" fontAlgn="base" hangingPunct="0">
              <a:spcBef>
                <a:spcPct val="0"/>
              </a:spcBef>
              <a:spcAft>
                <a:spcPct val="0"/>
              </a:spcAft>
              <a:defRPr sz="3600">
                <a:solidFill>
                  <a:schemeClr val="tx2"/>
                </a:solidFill>
                <a:latin typeface="Times New Roman" pitchFamily="18" charset="0"/>
              </a:defRPr>
            </a:lvl8pPr>
            <a:lvl9pPr marL="1828800" algn="ctr" rtl="0" eaLnBrk="0" fontAlgn="base" hangingPunct="0">
              <a:spcBef>
                <a:spcPct val="0"/>
              </a:spcBef>
              <a:spcAft>
                <a:spcPct val="0"/>
              </a:spcAft>
              <a:defRPr sz="3600">
                <a:solidFill>
                  <a:schemeClr val="tx2"/>
                </a:solidFill>
                <a:latin typeface="Times New Roman" pitchFamily="18" charset="0"/>
              </a:defRPr>
            </a:lvl9pPr>
          </a:lstStyle>
          <a:p>
            <a:pPr eaLnBrk="1" hangingPunct="1"/>
            <a:r>
              <a:rPr lang="en-US" altLang="ja-JP" sz="3200" smtClean="0">
                <a:ea typeface="ＭＳ Ｐゴシック" panose="020B0600070205080204" pitchFamily="34" charset="-128"/>
              </a:rPr>
              <a:t>Processing model</a:t>
            </a:r>
            <a:endParaRPr lang="ja-JP" altLang="en-US" sz="3200" smtClean="0">
              <a:ea typeface="ＭＳ Ｐゴシック" panose="020B0600070205080204" pitchFamily="34" charset="-128"/>
            </a:endParaRPr>
          </a:p>
        </p:txBody>
      </p:sp>
      <p:pic>
        <p:nvPicPr>
          <p:cNvPr id="9" name="Picture 8"/>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856" y="2830512"/>
            <a:ext cx="1728787"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11"/>
          <p:cNvSpPr txBox="1">
            <a:spLocks noChangeArrowheads="1"/>
          </p:cNvSpPr>
          <p:nvPr/>
        </p:nvSpPr>
        <p:spPr bwMode="auto">
          <a:xfrm>
            <a:off x="900906" y="4338637"/>
            <a:ext cx="1042987"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lgn="ctr" eaLnBrk="1" hangingPunct="1">
              <a:spcBef>
                <a:spcPct val="50000"/>
              </a:spcBef>
              <a:buFontTx/>
              <a:buNone/>
            </a:pPr>
            <a:r>
              <a:rPr kumimoji="1" lang="en-US" altLang="ja-JP" sz="1200">
                <a:latin typeface="メイリオ" panose="020B0604030504040204" pitchFamily="34" charset="-128"/>
                <a:ea typeface="メイリオ" panose="020B0604030504040204" pitchFamily="34" charset="-128"/>
              </a:rPr>
              <a:t>VLC signals</a:t>
            </a:r>
          </a:p>
        </p:txBody>
      </p:sp>
      <p:sp>
        <p:nvSpPr>
          <p:cNvPr id="11" name="Line 16"/>
          <p:cNvSpPr>
            <a:spLocks noChangeShapeType="1"/>
          </p:cNvSpPr>
          <p:nvPr/>
        </p:nvSpPr>
        <p:spPr bwMode="auto">
          <a:xfrm flipH="1" flipV="1">
            <a:off x="1300956" y="5494337"/>
            <a:ext cx="265112" cy="608013"/>
          </a:xfrm>
          <a:prstGeom prst="line">
            <a:avLst/>
          </a:prstGeom>
          <a:noFill/>
          <a:ln w="38100">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eaLnBrk="1" hangingPunct="1">
              <a:defRPr/>
            </a:pPr>
            <a:endParaRPr lang="ja-JP" altLang="en-US" sz="2000"/>
          </a:p>
        </p:txBody>
      </p:sp>
      <p:sp>
        <p:nvSpPr>
          <p:cNvPr id="12" name="Line 17"/>
          <p:cNvSpPr>
            <a:spLocks noChangeShapeType="1"/>
          </p:cNvSpPr>
          <p:nvPr/>
        </p:nvSpPr>
        <p:spPr bwMode="auto">
          <a:xfrm flipH="1">
            <a:off x="1073943" y="4554537"/>
            <a:ext cx="371475" cy="3984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endParaRPr lang="en-US"/>
          </a:p>
        </p:txBody>
      </p:sp>
      <p:sp>
        <p:nvSpPr>
          <p:cNvPr id="13" name="Text Box 19"/>
          <p:cNvSpPr txBox="1">
            <a:spLocks noChangeArrowheads="1"/>
          </p:cNvSpPr>
          <p:nvPr/>
        </p:nvSpPr>
        <p:spPr bwMode="auto">
          <a:xfrm>
            <a:off x="7030243" y="2682875"/>
            <a:ext cx="1673225" cy="301625"/>
          </a:xfrm>
          <a:prstGeom prst="rect">
            <a:avLst/>
          </a:prstGeom>
          <a:solidFill>
            <a:schemeClr val="accent3">
              <a:lumMod val="95000"/>
            </a:schemeClr>
          </a:solidFill>
          <a:ln w="9525" algn="ctr">
            <a:solidFill>
              <a:schemeClr val="tx1"/>
            </a:solidFill>
            <a:miter lim="800000"/>
            <a:headEnd/>
            <a:tailEnd/>
          </a:ln>
          <a:effectLs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lgn="ctr" eaLnBrk="1" hangingPunct="1">
              <a:spcBef>
                <a:spcPct val="50000"/>
              </a:spcBef>
              <a:buFontTx/>
              <a:buNone/>
            </a:pPr>
            <a:r>
              <a:rPr kumimoji="1" lang="en-US" altLang="ja-JP" sz="1300" b="1">
                <a:solidFill>
                  <a:srgbClr val="0000FF"/>
                </a:solidFill>
                <a:effectLst>
                  <a:outerShdw blurRad="38100" dist="38100" dir="2700000" algn="tl">
                    <a:srgbClr val="C0C0C0"/>
                  </a:outerShdw>
                </a:effectLst>
                <a:latin typeface="メイリオ" panose="020B0604030504040204" pitchFamily="34" charset="-128"/>
                <a:ea typeface="メイリオ" panose="020B0604030504040204" pitchFamily="34" charset="-128"/>
              </a:rPr>
              <a:t>Data1, (X1,Y1)</a:t>
            </a:r>
            <a:endParaRPr kumimoji="1" lang="ja-JP" altLang="en-US" sz="1300" b="1">
              <a:solidFill>
                <a:srgbClr val="0000FF"/>
              </a:solidFill>
              <a:effectLst>
                <a:outerShdw blurRad="38100" dist="38100" dir="2700000" algn="tl">
                  <a:srgbClr val="C0C0C0"/>
                </a:outerShdw>
              </a:effectLst>
              <a:latin typeface="メイリオ" panose="020B0604030504040204" pitchFamily="34" charset="-128"/>
              <a:ea typeface="メイリオ" panose="020B0604030504040204" pitchFamily="34" charset="-128"/>
            </a:endParaRPr>
          </a:p>
        </p:txBody>
      </p:sp>
      <p:sp>
        <p:nvSpPr>
          <p:cNvPr id="14" name="Line 24"/>
          <p:cNvSpPr>
            <a:spLocks noChangeShapeType="1"/>
          </p:cNvSpPr>
          <p:nvPr/>
        </p:nvSpPr>
        <p:spPr bwMode="auto">
          <a:xfrm>
            <a:off x="6550818" y="2916237"/>
            <a:ext cx="358775"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endParaRPr lang="en-US"/>
          </a:p>
        </p:txBody>
      </p:sp>
      <p:sp>
        <p:nvSpPr>
          <p:cNvPr id="15" name="Rectangle 14"/>
          <p:cNvSpPr>
            <a:spLocks noChangeArrowheads="1"/>
          </p:cNvSpPr>
          <p:nvPr/>
        </p:nvSpPr>
        <p:spPr bwMode="auto">
          <a:xfrm>
            <a:off x="5091906" y="2665412"/>
            <a:ext cx="1311275" cy="1139825"/>
          </a:xfrm>
          <a:prstGeom prst="rect">
            <a:avLst/>
          </a:prstGeom>
          <a:solidFill>
            <a:schemeClr val="accent3">
              <a:lumMod val="95000"/>
            </a:schemeClr>
          </a:solidFill>
          <a:ln w="9525" algn="ctr">
            <a:solidFill>
              <a:schemeClr val="tx1"/>
            </a:solidFill>
            <a:miter lim="800000"/>
            <a:headEnd/>
            <a:tailEnd/>
          </a:ln>
          <a:effectLst/>
          <a:extLst/>
        </p:spPr>
        <p:txBody>
          <a:bodyPr wrap="none" anchor="ct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lgn="ctr" eaLnBrk="1" hangingPunct="1">
              <a:spcBef>
                <a:spcPct val="0"/>
              </a:spcBef>
              <a:buFontTx/>
              <a:buNone/>
            </a:pPr>
            <a:endParaRPr kumimoji="1" lang="en-US" altLang="ja-JP" sz="1700">
              <a:latin typeface="メイリオ" panose="020B0604030504040204" pitchFamily="34" charset="-128"/>
              <a:ea typeface="メイリオ" panose="020B0604030504040204" pitchFamily="34" charset="-128"/>
            </a:endParaRPr>
          </a:p>
          <a:p>
            <a:pPr algn="ctr" eaLnBrk="1" hangingPunct="1">
              <a:spcBef>
                <a:spcPct val="0"/>
              </a:spcBef>
              <a:buFontTx/>
              <a:buNone/>
            </a:pPr>
            <a:r>
              <a:rPr kumimoji="1" lang="en-US" altLang="ja-JP" sz="1500" b="1">
                <a:latin typeface="メイリオ" panose="020B0604030504040204" pitchFamily="34" charset="-128"/>
                <a:ea typeface="メイリオ" panose="020B0604030504040204" pitchFamily="34" charset="-128"/>
              </a:rPr>
              <a:t>Multi point</a:t>
            </a:r>
          </a:p>
          <a:p>
            <a:pPr algn="ctr" eaLnBrk="1" hangingPunct="1">
              <a:spcBef>
                <a:spcPct val="0"/>
              </a:spcBef>
              <a:buFontTx/>
              <a:buNone/>
            </a:pPr>
            <a:r>
              <a:rPr kumimoji="1" lang="en-US" altLang="ja-JP" sz="1500" b="1">
                <a:latin typeface="メイリオ" panose="020B0604030504040204" pitchFamily="34" charset="-128"/>
                <a:ea typeface="メイリオ" panose="020B0604030504040204" pitchFamily="34" charset="-128"/>
              </a:rPr>
              <a:t>Decoder</a:t>
            </a:r>
            <a:endParaRPr kumimoji="1" lang="en-US" altLang="ja-JP" sz="1700" b="1">
              <a:latin typeface="メイリオ" panose="020B0604030504040204" pitchFamily="34" charset="-128"/>
              <a:ea typeface="メイリオ" panose="020B0604030504040204" pitchFamily="34" charset="-128"/>
            </a:endParaRPr>
          </a:p>
          <a:p>
            <a:pPr algn="ctr" eaLnBrk="1" hangingPunct="1">
              <a:spcBef>
                <a:spcPct val="0"/>
              </a:spcBef>
              <a:buFontTx/>
              <a:buNone/>
            </a:pPr>
            <a:endParaRPr kumimoji="1" lang="ja-JP" altLang="en-US" sz="1900">
              <a:latin typeface="メイリオ" panose="020B0604030504040204" pitchFamily="34" charset="-128"/>
              <a:ea typeface="メイリオ" panose="020B0604030504040204" pitchFamily="34" charset="-128"/>
            </a:endParaRPr>
          </a:p>
        </p:txBody>
      </p:sp>
      <p:sp>
        <p:nvSpPr>
          <p:cNvPr id="16" name="Rectangle 15"/>
          <p:cNvSpPr>
            <a:spLocks noChangeArrowheads="1"/>
          </p:cNvSpPr>
          <p:nvPr/>
        </p:nvSpPr>
        <p:spPr bwMode="auto">
          <a:xfrm>
            <a:off x="2850356" y="2678112"/>
            <a:ext cx="1587500" cy="1203325"/>
          </a:xfrm>
          <a:prstGeom prst="rect">
            <a:avLst/>
          </a:prstGeom>
          <a:solidFill>
            <a:schemeClr val="accent3">
              <a:lumMod val="95000"/>
            </a:schemeClr>
          </a:solidFill>
          <a:ln w="9525" algn="ctr">
            <a:solidFill>
              <a:schemeClr val="tx1"/>
            </a:solidFill>
            <a:miter lim="800000"/>
            <a:headEnd/>
            <a:tailEnd/>
          </a:ln>
          <a:effectLst/>
          <a:extLst/>
        </p:spPr>
        <p:txBody>
          <a:bodyPr anchor="ct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lgn="ctr" eaLnBrk="1" hangingPunct="1">
              <a:defRPr/>
            </a:pPr>
            <a:r>
              <a:rPr lang="en-US" altLang="ja-JP" sz="1542" b="1" dirty="0" smtClean="0">
                <a:latin typeface="メイリオ" panose="020B0604030504040204" pitchFamily="50" charset="-128"/>
                <a:ea typeface="メイリオ" panose="020B0604030504040204" pitchFamily="50" charset="-128"/>
                <a:cs typeface="メイリオ" panose="020B0604030504040204" pitchFamily="50" charset="-128"/>
              </a:rPr>
              <a:t>Spatial</a:t>
            </a:r>
          </a:p>
          <a:p>
            <a:pPr algn="ctr" eaLnBrk="1" hangingPunct="1">
              <a:defRPr/>
            </a:pPr>
            <a:r>
              <a:rPr lang="en-US" altLang="ja-JP" sz="1542" b="1" u="sng" dirty="0" smtClean="0">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rPr>
              <a:t>Discovery</a:t>
            </a:r>
          </a:p>
          <a:p>
            <a:pPr algn="ctr" eaLnBrk="1" hangingPunct="1">
              <a:defRPr/>
            </a:pPr>
            <a:r>
              <a:rPr lang="en-US" altLang="ja-JP" sz="1542" b="1" dirty="0" smtClean="0">
                <a:latin typeface="メイリオ" panose="020B0604030504040204" pitchFamily="50" charset="-128"/>
                <a:ea typeface="メイリオ" panose="020B0604030504040204" pitchFamily="50" charset="-128"/>
                <a:cs typeface="メイリオ" panose="020B0604030504040204" pitchFamily="50" charset="-128"/>
              </a:rPr>
              <a:t>Filter</a:t>
            </a:r>
          </a:p>
          <a:p>
            <a:pPr algn="ctr" eaLnBrk="1" hangingPunct="1">
              <a:defRPr/>
            </a:pPr>
            <a:r>
              <a:rPr lang="en-US" altLang="ja-JP" sz="1050" b="1" dirty="0" smtClean="0">
                <a:latin typeface="メイリオ" panose="020B0604030504040204" pitchFamily="50" charset="-128"/>
                <a:ea typeface="メイリオ" panose="020B0604030504040204" pitchFamily="50" charset="-128"/>
                <a:cs typeface="メイリオ" panose="020B0604030504040204" pitchFamily="50" charset="-128"/>
              </a:rPr>
              <a:t>(includes Tracking)</a:t>
            </a:r>
          </a:p>
        </p:txBody>
      </p:sp>
      <p:sp>
        <p:nvSpPr>
          <p:cNvPr id="17" name="Line 42"/>
          <p:cNvSpPr>
            <a:spLocks noChangeShapeType="1"/>
          </p:cNvSpPr>
          <p:nvPr/>
        </p:nvSpPr>
        <p:spPr bwMode="auto">
          <a:xfrm>
            <a:off x="4550568" y="3036887"/>
            <a:ext cx="358775"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endParaRPr lang="en-US"/>
          </a:p>
        </p:txBody>
      </p:sp>
      <p:sp>
        <p:nvSpPr>
          <p:cNvPr id="18" name="Text Box 19"/>
          <p:cNvSpPr txBox="1">
            <a:spLocks noChangeArrowheads="1"/>
          </p:cNvSpPr>
          <p:nvPr/>
        </p:nvSpPr>
        <p:spPr bwMode="auto">
          <a:xfrm rot="5400000">
            <a:off x="4435475" y="3779043"/>
            <a:ext cx="660400" cy="274637"/>
          </a:xfrm>
          <a:prstGeom prst="rect">
            <a:avLst/>
          </a:prstGeom>
          <a:solidFill>
            <a:schemeClr val="bg1"/>
          </a:solidFill>
          <a:ln w="9525" algn="ctr">
            <a:noFill/>
            <a:miter lim="800000"/>
            <a:headEnd/>
            <a:tailEnd/>
          </a:ln>
          <a:effectLs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lgn="ctr" eaLnBrk="1" hangingPunct="1">
              <a:spcBef>
                <a:spcPct val="50000"/>
              </a:spcBef>
              <a:buFontTx/>
              <a:buNone/>
            </a:pPr>
            <a:r>
              <a:rPr kumimoji="1" lang="ja-JP" altLang="en-US" sz="1100" b="1">
                <a:solidFill>
                  <a:srgbClr val="0000FF"/>
                </a:solidFill>
                <a:effectLst>
                  <a:outerShdw blurRad="38100" dist="38100" dir="2700000" algn="tl">
                    <a:srgbClr val="C0C0C0"/>
                  </a:outerShdw>
                </a:effectLst>
                <a:latin typeface="メイリオ" panose="020B0604030504040204" pitchFamily="34" charset="-128"/>
                <a:ea typeface="メイリオ" panose="020B0604030504040204" pitchFamily="34" charset="-128"/>
              </a:rPr>
              <a:t>．．．</a:t>
            </a:r>
          </a:p>
        </p:txBody>
      </p:sp>
      <p:sp>
        <p:nvSpPr>
          <p:cNvPr id="19" name="テキスト ボックス 1"/>
          <p:cNvSpPr txBox="1">
            <a:spLocks noChangeArrowheads="1"/>
          </p:cNvSpPr>
          <p:nvPr/>
        </p:nvSpPr>
        <p:spPr bwMode="auto">
          <a:xfrm>
            <a:off x="513556" y="1176337"/>
            <a:ext cx="8616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eaLnBrk="1" hangingPunct="1">
              <a:spcBef>
                <a:spcPct val="0"/>
              </a:spcBef>
              <a:buFontTx/>
              <a:buNone/>
            </a:pPr>
            <a:r>
              <a:rPr kumimoji="1" lang="en-US" altLang="ja-JP" sz="1800" b="1">
                <a:latin typeface="メイリオ" panose="020B0604030504040204" pitchFamily="34" charset="-128"/>
                <a:ea typeface="メイリオ" panose="020B0604030504040204" pitchFamily="34" charset="-128"/>
              </a:rPr>
              <a:t>Number of signals, positions, sizes and shapes </a:t>
            </a:r>
            <a:r>
              <a:rPr kumimoji="1" lang="en-US" altLang="ja-JP" sz="1800">
                <a:latin typeface="メイリオ" panose="020B0604030504040204" pitchFamily="34" charset="-128"/>
                <a:ea typeface="メイリオ" panose="020B0604030504040204" pitchFamily="34" charset="-128"/>
              </a:rPr>
              <a:t>are all the unknown.</a:t>
            </a:r>
          </a:p>
          <a:p>
            <a:pPr eaLnBrk="1" hangingPunct="1">
              <a:spcBef>
                <a:spcPct val="0"/>
              </a:spcBef>
              <a:buFontTx/>
              <a:buNone/>
            </a:pPr>
            <a:r>
              <a:rPr kumimoji="1" lang="en-US" altLang="ja-JP" sz="2400" b="1" u="sng">
                <a:solidFill>
                  <a:schemeClr val="accent2"/>
                </a:solidFill>
                <a:latin typeface="メイリオ" panose="020B0604030504040204" pitchFamily="34" charset="-128"/>
                <a:ea typeface="メイリオ" panose="020B0604030504040204" pitchFamily="34" charset="-128"/>
              </a:rPr>
              <a:t>Discovery</a:t>
            </a:r>
            <a:r>
              <a:rPr kumimoji="1" lang="en-US" altLang="ja-JP" sz="1800" b="1" u="sng">
                <a:latin typeface="メイリオ" panose="020B0604030504040204" pitchFamily="34" charset="-128"/>
                <a:ea typeface="メイリオ" panose="020B0604030504040204" pitchFamily="34" charset="-128"/>
              </a:rPr>
              <a:t> process </a:t>
            </a:r>
            <a:r>
              <a:rPr kumimoji="1" lang="en-US" altLang="ja-JP" sz="1800" b="1">
                <a:latin typeface="メイリオ" panose="020B0604030504040204" pitchFamily="34" charset="-128"/>
                <a:ea typeface="メイリオ" panose="020B0604030504040204" pitchFamily="34" charset="-128"/>
              </a:rPr>
              <a:t>combined with image processing is important .</a:t>
            </a:r>
          </a:p>
        </p:txBody>
      </p:sp>
      <p:sp>
        <p:nvSpPr>
          <p:cNvPr id="20" name="Line 42"/>
          <p:cNvSpPr>
            <a:spLocks noChangeShapeType="1"/>
          </p:cNvSpPr>
          <p:nvPr/>
        </p:nvSpPr>
        <p:spPr bwMode="auto">
          <a:xfrm>
            <a:off x="2405856" y="3275012"/>
            <a:ext cx="358775"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endParaRPr lang="en-US"/>
          </a:p>
        </p:txBody>
      </p:sp>
      <p:sp>
        <p:nvSpPr>
          <p:cNvPr id="21" name="右中かっこ 4"/>
          <p:cNvSpPr>
            <a:spLocks/>
          </p:cNvSpPr>
          <p:nvPr/>
        </p:nvSpPr>
        <p:spPr bwMode="auto">
          <a:xfrm>
            <a:off x="2115343" y="2625725"/>
            <a:ext cx="522288" cy="1304925"/>
          </a:xfrm>
          <a:prstGeom prst="rightBrace">
            <a:avLst>
              <a:gd name="adj1" fmla="val 8337"/>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eaLnBrk="1" hangingPunct="1">
              <a:spcBef>
                <a:spcPct val="0"/>
              </a:spcBef>
              <a:buFontTx/>
              <a:buNone/>
            </a:pPr>
            <a:endParaRPr kumimoji="1" lang="ja-JP" altLang="en-US" sz="2300">
              <a:latin typeface="メイリオ" panose="020B0604030504040204" pitchFamily="34" charset="-128"/>
              <a:ea typeface="メイリオ" panose="020B0604030504040204" pitchFamily="34" charset="-128"/>
            </a:endParaRPr>
          </a:p>
        </p:txBody>
      </p:sp>
      <p:sp>
        <p:nvSpPr>
          <p:cNvPr id="22" name="テキスト ボックス 5"/>
          <p:cNvSpPr txBox="1">
            <a:spLocks noChangeArrowheads="1"/>
          </p:cNvSpPr>
          <p:nvPr/>
        </p:nvSpPr>
        <p:spPr bwMode="auto">
          <a:xfrm>
            <a:off x="2850356" y="2036762"/>
            <a:ext cx="3552825" cy="301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lgn="ctr" eaLnBrk="1" hangingPunct="1">
              <a:defRPr/>
            </a:pPr>
            <a:r>
              <a:rPr lang="en-US" altLang="ja-JP" sz="1361"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Characteristics of </a:t>
            </a:r>
            <a:r>
              <a:rPr lang="en-US" altLang="ja-JP" sz="1361"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PHY format</a:t>
            </a:r>
          </a:p>
        </p:txBody>
      </p:sp>
      <p:cxnSp>
        <p:nvCxnSpPr>
          <p:cNvPr id="23" name="直線矢印コネクタ 7"/>
          <p:cNvCxnSpPr>
            <a:cxnSpLocks noChangeShapeType="1"/>
            <a:stCxn id="22" idx="2"/>
            <a:endCxn id="16" idx="0"/>
          </p:cNvCxnSpPr>
          <p:nvPr/>
        </p:nvCxnSpPr>
        <p:spPr bwMode="auto">
          <a:xfrm flipH="1">
            <a:off x="3644106" y="2338387"/>
            <a:ext cx="982662" cy="339725"/>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Line 42"/>
          <p:cNvSpPr>
            <a:spLocks noChangeShapeType="1"/>
          </p:cNvSpPr>
          <p:nvPr/>
        </p:nvSpPr>
        <p:spPr bwMode="auto">
          <a:xfrm>
            <a:off x="4564856" y="3222625"/>
            <a:ext cx="358775"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endParaRPr lang="en-US"/>
          </a:p>
        </p:txBody>
      </p:sp>
      <p:sp>
        <p:nvSpPr>
          <p:cNvPr id="25" name="Line 42"/>
          <p:cNvSpPr>
            <a:spLocks noChangeShapeType="1"/>
          </p:cNvSpPr>
          <p:nvPr/>
        </p:nvSpPr>
        <p:spPr bwMode="auto">
          <a:xfrm>
            <a:off x="4564856" y="2882900"/>
            <a:ext cx="358775"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endParaRPr lang="en-US"/>
          </a:p>
        </p:txBody>
      </p:sp>
      <p:sp>
        <p:nvSpPr>
          <p:cNvPr id="26" name="Line 24"/>
          <p:cNvSpPr>
            <a:spLocks noChangeShapeType="1"/>
          </p:cNvSpPr>
          <p:nvPr/>
        </p:nvSpPr>
        <p:spPr bwMode="auto">
          <a:xfrm>
            <a:off x="6550818" y="3263900"/>
            <a:ext cx="358775"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endParaRPr lang="en-US"/>
          </a:p>
        </p:txBody>
      </p:sp>
      <p:sp>
        <p:nvSpPr>
          <p:cNvPr id="27" name="Line 24"/>
          <p:cNvSpPr>
            <a:spLocks noChangeShapeType="1"/>
          </p:cNvSpPr>
          <p:nvPr/>
        </p:nvSpPr>
        <p:spPr bwMode="auto">
          <a:xfrm>
            <a:off x="6550818" y="3603625"/>
            <a:ext cx="358775"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endParaRPr lang="en-US"/>
          </a:p>
        </p:txBody>
      </p:sp>
      <p:sp>
        <p:nvSpPr>
          <p:cNvPr id="28" name="テキスト ボックス 5"/>
          <p:cNvSpPr txBox="1">
            <a:spLocks noChangeArrowheads="1"/>
          </p:cNvSpPr>
          <p:nvPr/>
        </p:nvSpPr>
        <p:spPr bwMode="auto">
          <a:xfrm>
            <a:off x="750093" y="2306637"/>
            <a:ext cx="1285875" cy="3016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eaLnBrk="1" hangingPunct="1">
              <a:spcBef>
                <a:spcPct val="0"/>
              </a:spcBef>
              <a:buFontTx/>
              <a:buNone/>
            </a:pPr>
            <a:r>
              <a:rPr kumimoji="1" lang="en-US" altLang="ja-JP" sz="1300" b="1">
                <a:latin typeface="メイリオ" panose="020B0604030504040204" pitchFamily="34" charset="-128"/>
                <a:ea typeface="メイリオ" panose="020B0604030504040204" pitchFamily="34" charset="-128"/>
              </a:rPr>
              <a:t>Image FIFO</a:t>
            </a:r>
            <a:endParaRPr kumimoji="1" lang="ja-JP" altLang="en-US" sz="1300" b="1">
              <a:latin typeface="メイリオ" panose="020B0604030504040204" pitchFamily="34" charset="-128"/>
              <a:ea typeface="メイリオ" panose="020B0604030504040204" pitchFamily="34" charset="-128"/>
            </a:endParaRPr>
          </a:p>
        </p:txBody>
      </p:sp>
      <p:sp>
        <p:nvSpPr>
          <p:cNvPr id="29" name="Text Box 19"/>
          <p:cNvSpPr txBox="1">
            <a:spLocks noChangeArrowheads="1"/>
          </p:cNvSpPr>
          <p:nvPr/>
        </p:nvSpPr>
        <p:spPr bwMode="auto">
          <a:xfrm>
            <a:off x="7030243" y="3094037"/>
            <a:ext cx="1673225" cy="301625"/>
          </a:xfrm>
          <a:prstGeom prst="rect">
            <a:avLst/>
          </a:prstGeom>
          <a:solidFill>
            <a:schemeClr val="accent3">
              <a:lumMod val="95000"/>
            </a:schemeClr>
          </a:solidFill>
          <a:ln w="9525" algn="ctr">
            <a:solidFill>
              <a:schemeClr val="tx1"/>
            </a:solidFill>
            <a:miter lim="800000"/>
            <a:headEnd/>
            <a:tailEnd/>
          </a:ln>
          <a:effectLs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lgn="ctr" eaLnBrk="1" hangingPunct="1">
              <a:spcBef>
                <a:spcPct val="50000"/>
              </a:spcBef>
              <a:defRPr/>
            </a:pPr>
            <a:r>
              <a:rPr lang="en-US" altLang="ja-JP" sz="1361" b="1" dirty="0" smtClean="0">
                <a:solidFill>
                  <a:srgbClr val="0000FF"/>
                </a:solidFill>
                <a:effectLst>
                  <a:outerShdw blurRad="38100" dist="38100" dir="2700000" algn="tl">
                    <a:srgbClr val="C0C0C0"/>
                  </a:outerShdw>
                </a:effectLst>
                <a:latin typeface="メイリオ" panose="020B0604030504040204" pitchFamily="50" charset="-128"/>
                <a:ea typeface="メイリオ" panose="020B0604030504040204" pitchFamily="50" charset="-128"/>
                <a:cs typeface="メイリオ" panose="020B0604030504040204" pitchFamily="50" charset="-128"/>
              </a:rPr>
              <a:t>Data2,</a:t>
            </a:r>
            <a:r>
              <a:rPr lang="en-US" altLang="ja-JP" sz="1361" b="1" dirty="0">
                <a:solidFill>
                  <a:srgbClr val="0000FF"/>
                </a:solidFill>
                <a:effectLst>
                  <a:outerShdw blurRad="38100" dist="38100" dir="2700000" algn="tl">
                    <a:srgbClr val="C0C0C0"/>
                  </a:outerShdw>
                </a:effectLst>
                <a:latin typeface="メイリオ" panose="020B0604030504040204" pitchFamily="50" charset="-128"/>
                <a:ea typeface="メイリオ" panose="020B0604030504040204" pitchFamily="50" charset="-128"/>
                <a:cs typeface="メイリオ" panose="020B0604030504040204" pitchFamily="50" charset="-128"/>
              </a:rPr>
              <a:t> (X2,Y2)</a:t>
            </a:r>
            <a:r>
              <a:rPr lang="ja-JP" altLang="en-US" sz="1361" b="1" dirty="0">
                <a:solidFill>
                  <a:srgbClr val="0000FF"/>
                </a:solidFill>
                <a:effectLst>
                  <a:outerShdw blurRad="38100" dist="38100" dir="2700000" algn="tl">
                    <a:srgbClr val="C0C0C0"/>
                  </a:outerShdw>
                </a:effectLst>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30" name="Text Box 19"/>
          <p:cNvSpPr txBox="1">
            <a:spLocks noChangeArrowheads="1"/>
          </p:cNvSpPr>
          <p:nvPr/>
        </p:nvSpPr>
        <p:spPr bwMode="auto">
          <a:xfrm>
            <a:off x="7030243" y="3487737"/>
            <a:ext cx="1673225" cy="301625"/>
          </a:xfrm>
          <a:prstGeom prst="rect">
            <a:avLst/>
          </a:prstGeom>
          <a:solidFill>
            <a:schemeClr val="accent3">
              <a:lumMod val="95000"/>
            </a:schemeClr>
          </a:solidFill>
          <a:ln w="9525" algn="ctr">
            <a:solidFill>
              <a:schemeClr val="tx1"/>
            </a:solidFill>
            <a:miter lim="800000"/>
            <a:headEnd/>
            <a:tailEnd/>
          </a:ln>
          <a:effectLs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lgn="ctr" eaLnBrk="1" hangingPunct="1">
              <a:spcBef>
                <a:spcPct val="50000"/>
              </a:spcBef>
              <a:buFontTx/>
              <a:buNone/>
            </a:pPr>
            <a:r>
              <a:rPr kumimoji="1" lang="en-US" altLang="ja-JP" sz="1300" b="1">
                <a:solidFill>
                  <a:srgbClr val="0000FF"/>
                </a:solidFill>
                <a:effectLst>
                  <a:outerShdw blurRad="38100" dist="38100" dir="2700000" algn="tl">
                    <a:srgbClr val="C0C0C0"/>
                  </a:outerShdw>
                </a:effectLst>
                <a:latin typeface="メイリオ" panose="020B0604030504040204" pitchFamily="34" charset="-128"/>
                <a:ea typeface="メイリオ" panose="020B0604030504040204" pitchFamily="34" charset="-128"/>
              </a:rPr>
              <a:t>Data3, (X3,Y3)</a:t>
            </a:r>
            <a:endParaRPr kumimoji="1" lang="ja-JP" altLang="en-US" sz="1300" b="1">
              <a:solidFill>
                <a:srgbClr val="0000FF"/>
              </a:solidFill>
              <a:effectLst>
                <a:outerShdw blurRad="38100" dist="38100" dir="2700000" algn="tl">
                  <a:srgbClr val="C0C0C0"/>
                </a:outerShdw>
              </a:effectLst>
              <a:latin typeface="メイリオ" panose="020B0604030504040204" pitchFamily="34" charset="-128"/>
              <a:ea typeface="メイリオ" panose="020B0604030504040204" pitchFamily="34" charset="-128"/>
            </a:endParaRPr>
          </a:p>
        </p:txBody>
      </p:sp>
      <p:sp>
        <p:nvSpPr>
          <p:cNvPr id="31" name="Line 16"/>
          <p:cNvSpPr>
            <a:spLocks noChangeShapeType="1"/>
          </p:cNvSpPr>
          <p:nvPr/>
        </p:nvSpPr>
        <p:spPr bwMode="auto">
          <a:xfrm flipH="1" flipV="1">
            <a:off x="1031081" y="5408612"/>
            <a:ext cx="534987" cy="719138"/>
          </a:xfrm>
          <a:prstGeom prst="line">
            <a:avLst/>
          </a:prstGeom>
          <a:noFill/>
          <a:ln w="38100">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eaLnBrk="1" hangingPunct="1">
              <a:defRPr/>
            </a:pPr>
            <a:endParaRPr lang="ja-JP" altLang="en-US" sz="2000"/>
          </a:p>
        </p:txBody>
      </p:sp>
      <p:sp>
        <p:nvSpPr>
          <p:cNvPr id="32" name="Line 17"/>
          <p:cNvSpPr>
            <a:spLocks noChangeShapeType="1"/>
          </p:cNvSpPr>
          <p:nvPr/>
        </p:nvSpPr>
        <p:spPr bwMode="auto">
          <a:xfrm>
            <a:off x="1453356" y="4521200"/>
            <a:ext cx="69850" cy="38417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endParaRPr lang="en-US"/>
          </a:p>
        </p:txBody>
      </p:sp>
      <p:sp>
        <p:nvSpPr>
          <p:cNvPr id="33" name="正方形/長方形 5"/>
          <p:cNvSpPr>
            <a:spLocks noChangeArrowheads="1"/>
          </p:cNvSpPr>
          <p:nvPr/>
        </p:nvSpPr>
        <p:spPr bwMode="auto">
          <a:xfrm>
            <a:off x="4950618" y="3971925"/>
            <a:ext cx="19034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eaLnBrk="1" hangingPunct="1">
              <a:spcBef>
                <a:spcPct val="0"/>
              </a:spcBef>
              <a:buFontTx/>
              <a:buNone/>
            </a:pPr>
            <a:r>
              <a:rPr kumimoji="1" lang="en-US" altLang="ja-JP" sz="1400" b="1">
                <a:latin typeface="メイリオ" panose="020B0604030504040204" pitchFamily="34" charset="-128"/>
                <a:ea typeface="メイリオ" panose="020B0604030504040204" pitchFamily="34" charset="-128"/>
              </a:rPr>
              <a:t>-</a:t>
            </a:r>
            <a:r>
              <a:rPr kumimoji="1" lang="en-US" altLang="ja-JP" sz="1400">
                <a:ea typeface="ＭＳ Ｐゴシック" panose="020B0600070205080204" pitchFamily="34" charset="-128"/>
              </a:rPr>
              <a:t>Format inspection and Decoding of the sample data sequences.</a:t>
            </a:r>
          </a:p>
        </p:txBody>
      </p:sp>
      <p:sp>
        <p:nvSpPr>
          <p:cNvPr id="34" name="正方形/長方形 6"/>
          <p:cNvSpPr>
            <a:spLocks noChangeArrowheads="1"/>
          </p:cNvSpPr>
          <p:nvPr/>
        </p:nvSpPr>
        <p:spPr bwMode="auto">
          <a:xfrm>
            <a:off x="2824956" y="4062412"/>
            <a:ext cx="1725612"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eaLnBrk="1" hangingPunct="1">
              <a:spcBef>
                <a:spcPct val="0"/>
              </a:spcBef>
              <a:buFontTx/>
              <a:buNone/>
            </a:pPr>
            <a:r>
              <a:rPr kumimoji="1" lang="en-US" altLang="ja-JP" sz="1200" b="1">
                <a:latin typeface="メイリオ" panose="020B0604030504040204" pitchFamily="34" charset="-128"/>
                <a:ea typeface="メイリオ" panose="020B0604030504040204" pitchFamily="34" charset="-128"/>
              </a:rPr>
              <a:t>-Time domain image filtering.</a:t>
            </a:r>
          </a:p>
          <a:p>
            <a:pPr eaLnBrk="1" hangingPunct="1">
              <a:spcBef>
                <a:spcPct val="0"/>
              </a:spcBef>
              <a:buFontTx/>
              <a:buNone/>
            </a:pPr>
            <a:endParaRPr kumimoji="1" lang="en-US" altLang="ja-JP" sz="1200" b="1">
              <a:latin typeface="メイリオ" panose="020B0604030504040204" pitchFamily="34" charset="-128"/>
              <a:ea typeface="メイリオ" panose="020B0604030504040204" pitchFamily="34" charset="-128"/>
            </a:endParaRPr>
          </a:p>
          <a:p>
            <a:pPr eaLnBrk="1" hangingPunct="1">
              <a:spcBef>
                <a:spcPct val="0"/>
              </a:spcBef>
              <a:buFontTx/>
              <a:buNone/>
            </a:pPr>
            <a:r>
              <a:rPr kumimoji="1" lang="en-US" altLang="ja-JP" sz="1200" b="1">
                <a:latin typeface="メイリオ" panose="020B0604030504040204" pitchFamily="34" charset="-128"/>
                <a:ea typeface="メイリオ" panose="020B0604030504040204" pitchFamily="34" charset="-128"/>
              </a:rPr>
              <a:t>-Determines the sampling point of the signal candidates area.</a:t>
            </a:r>
          </a:p>
        </p:txBody>
      </p:sp>
      <p:cxnSp>
        <p:nvCxnSpPr>
          <p:cNvPr id="35" name="直線矢印コネクタ 7"/>
          <p:cNvCxnSpPr>
            <a:cxnSpLocks noChangeShapeType="1"/>
            <a:stCxn id="22" idx="2"/>
            <a:endCxn id="15" idx="0"/>
          </p:cNvCxnSpPr>
          <p:nvPr/>
        </p:nvCxnSpPr>
        <p:spPr bwMode="auto">
          <a:xfrm>
            <a:off x="4626768" y="2338387"/>
            <a:ext cx="1120775" cy="327025"/>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正方形/長方形 5"/>
          <p:cNvSpPr>
            <a:spLocks noChangeArrowheads="1"/>
          </p:cNvSpPr>
          <p:nvPr/>
        </p:nvSpPr>
        <p:spPr bwMode="auto">
          <a:xfrm>
            <a:off x="7030243" y="3998912"/>
            <a:ext cx="20288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eaLnBrk="1" hangingPunct="1">
              <a:spcBef>
                <a:spcPct val="0"/>
              </a:spcBef>
              <a:buFontTx/>
              <a:buNone/>
            </a:pPr>
            <a:r>
              <a:rPr kumimoji="1" lang="en-US" altLang="ja-JP" sz="1400">
                <a:ea typeface="ＭＳ Ｐゴシック" panose="020B0600070205080204" pitchFamily="34" charset="-128"/>
              </a:rPr>
              <a:t>-Acquisition the multi-data and its position in the image.</a:t>
            </a:r>
          </a:p>
          <a:p>
            <a:pPr eaLnBrk="1" hangingPunct="1">
              <a:spcBef>
                <a:spcPct val="0"/>
              </a:spcBef>
              <a:buFontTx/>
              <a:buNone/>
            </a:pPr>
            <a:endParaRPr kumimoji="1" lang="en-US" altLang="ja-JP" sz="1400" b="1">
              <a:latin typeface="メイリオ" panose="020B0604030504040204" pitchFamily="34" charset="-128"/>
              <a:ea typeface="メイリオ" panose="020B0604030504040204" pitchFamily="34" charset="-128"/>
            </a:endParaRPr>
          </a:p>
          <a:p>
            <a:pPr eaLnBrk="1" hangingPunct="1">
              <a:spcBef>
                <a:spcPct val="0"/>
              </a:spcBef>
              <a:buFontTx/>
              <a:buNone/>
            </a:pPr>
            <a:r>
              <a:rPr kumimoji="1" lang="en-US" altLang="ja-JP" sz="1400">
                <a:ea typeface="ＭＳ Ｐゴシック" panose="020B0600070205080204" pitchFamily="34" charset="-128"/>
              </a:rPr>
              <a:t>-MAC layer might have mediation function of position information</a:t>
            </a:r>
          </a:p>
        </p:txBody>
      </p:sp>
      <p:sp>
        <p:nvSpPr>
          <p:cNvPr id="37" name="Line 42"/>
          <p:cNvSpPr>
            <a:spLocks noChangeShapeType="1"/>
          </p:cNvSpPr>
          <p:nvPr/>
        </p:nvSpPr>
        <p:spPr bwMode="auto">
          <a:xfrm>
            <a:off x="4564856" y="3387725"/>
            <a:ext cx="358775"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endParaRPr lang="en-US"/>
          </a:p>
        </p:txBody>
      </p:sp>
      <p:sp>
        <p:nvSpPr>
          <p:cNvPr id="38" name="Line 42"/>
          <p:cNvSpPr>
            <a:spLocks noChangeShapeType="1"/>
          </p:cNvSpPr>
          <p:nvPr/>
        </p:nvSpPr>
        <p:spPr bwMode="auto">
          <a:xfrm>
            <a:off x="4564856" y="3541712"/>
            <a:ext cx="358775"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endParaRPr lang="en-US"/>
          </a:p>
        </p:txBody>
      </p:sp>
      <p:sp>
        <p:nvSpPr>
          <p:cNvPr id="39" name="Text Box 11"/>
          <p:cNvSpPr txBox="1">
            <a:spLocks noChangeArrowheads="1"/>
          </p:cNvSpPr>
          <p:nvPr/>
        </p:nvSpPr>
        <p:spPr bwMode="auto">
          <a:xfrm>
            <a:off x="13493" y="6084887"/>
            <a:ext cx="3752850"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lgn="ctr" eaLnBrk="1" hangingPunct="1">
              <a:spcBef>
                <a:spcPct val="50000"/>
              </a:spcBef>
              <a:buFontTx/>
              <a:buNone/>
            </a:pPr>
            <a:r>
              <a:rPr kumimoji="1" lang="en-US" altLang="ja-JP" sz="1200">
                <a:latin typeface="メイリオ" panose="020B0604030504040204" pitchFamily="34" charset="-128"/>
                <a:ea typeface="メイリオ" panose="020B0604030504040204" pitchFamily="34" charset="-128"/>
              </a:rPr>
              <a:t>Various many background noises</a:t>
            </a:r>
          </a:p>
        </p:txBody>
      </p:sp>
      <p:sp>
        <p:nvSpPr>
          <p:cNvPr id="40" name="Line 17"/>
          <p:cNvSpPr>
            <a:spLocks noChangeShapeType="1"/>
          </p:cNvSpPr>
          <p:nvPr/>
        </p:nvSpPr>
        <p:spPr bwMode="auto">
          <a:xfrm>
            <a:off x="1461293" y="4554537"/>
            <a:ext cx="430213" cy="49371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endParaRPr lang="en-US"/>
          </a:p>
        </p:txBody>
      </p:sp>
      <p:sp>
        <p:nvSpPr>
          <p:cNvPr id="41" name="角丸四角形 6"/>
          <p:cNvSpPr>
            <a:spLocks noChangeArrowheads="1"/>
          </p:cNvSpPr>
          <p:nvPr/>
        </p:nvSpPr>
        <p:spPr bwMode="auto">
          <a:xfrm>
            <a:off x="1848643" y="5045075"/>
            <a:ext cx="90488" cy="58737"/>
          </a:xfrm>
          <a:prstGeom prst="roundRect">
            <a:avLst>
              <a:gd name="adj" fmla="val 16667"/>
            </a:avLst>
          </a:prstGeom>
          <a:solidFill>
            <a:schemeClr val="accent1"/>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200">
              <a:latin typeface="Times New Roman" panose="02020603050405020304" pitchFamily="18" charset="0"/>
              <a:ea typeface="ＭＳ Ｐゴシック" panose="020B0600070205080204" pitchFamily="34" charset="-128"/>
            </a:endParaRPr>
          </a:p>
        </p:txBody>
      </p:sp>
      <p:sp>
        <p:nvSpPr>
          <p:cNvPr id="42" name="円/楕円 76"/>
          <p:cNvSpPr>
            <a:spLocks noChangeArrowheads="1"/>
          </p:cNvSpPr>
          <p:nvPr/>
        </p:nvSpPr>
        <p:spPr bwMode="auto">
          <a:xfrm>
            <a:off x="2223293" y="5408612"/>
            <a:ext cx="115888" cy="61913"/>
          </a:xfrm>
          <a:prstGeom prst="ellipse">
            <a:avLst/>
          </a:prstGeom>
          <a:solidFill>
            <a:srgbClr val="FFC000">
              <a:alpha val="0"/>
            </a:srgbClr>
          </a:solidFill>
          <a:ln w="12700" algn="ctr">
            <a:solidFill>
              <a:srgbClr val="FFFF00"/>
            </a:solidFill>
            <a:prstDash val="sysDot"/>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43" name="円/楕円 77"/>
          <p:cNvSpPr>
            <a:spLocks noChangeArrowheads="1"/>
          </p:cNvSpPr>
          <p:nvPr/>
        </p:nvSpPr>
        <p:spPr bwMode="auto">
          <a:xfrm>
            <a:off x="1777206" y="5408612"/>
            <a:ext cx="114300" cy="61913"/>
          </a:xfrm>
          <a:prstGeom prst="ellipse">
            <a:avLst/>
          </a:prstGeom>
          <a:solidFill>
            <a:srgbClr val="FFC000">
              <a:alpha val="0"/>
            </a:srgbClr>
          </a:solidFill>
          <a:ln w="12700" algn="ctr">
            <a:solidFill>
              <a:srgbClr val="FFFF00"/>
            </a:solidFill>
            <a:prstDash val="sysDot"/>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44" name="円/楕円 78"/>
          <p:cNvSpPr>
            <a:spLocks noChangeArrowheads="1"/>
          </p:cNvSpPr>
          <p:nvPr/>
        </p:nvSpPr>
        <p:spPr bwMode="auto">
          <a:xfrm>
            <a:off x="1253331" y="5386387"/>
            <a:ext cx="115887" cy="61913"/>
          </a:xfrm>
          <a:prstGeom prst="ellipse">
            <a:avLst/>
          </a:prstGeom>
          <a:solidFill>
            <a:srgbClr val="FFC000">
              <a:alpha val="0"/>
            </a:srgbClr>
          </a:solidFill>
          <a:ln w="12700" algn="ctr">
            <a:solidFill>
              <a:srgbClr val="FFFF00"/>
            </a:solidFill>
            <a:prstDash val="sysDot"/>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45" name="円/楕円 79"/>
          <p:cNvSpPr>
            <a:spLocks noChangeArrowheads="1"/>
          </p:cNvSpPr>
          <p:nvPr/>
        </p:nvSpPr>
        <p:spPr bwMode="auto">
          <a:xfrm>
            <a:off x="985043" y="5386387"/>
            <a:ext cx="115888" cy="61913"/>
          </a:xfrm>
          <a:prstGeom prst="ellipse">
            <a:avLst/>
          </a:prstGeom>
          <a:solidFill>
            <a:srgbClr val="FFC000">
              <a:alpha val="0"/>
            </a:srgbClr>
          </a:solidFill>
          <a:ln w="12700" algn="ctr">
            <a:solidFill>
              <a:srgbClr val="FFFF00"/>
            </a:solidFill>
            <a:prstDash val="sysDot"/>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46" name="円/楕円 81"/>
          <p:cNvSpPr>
            <a:spLocks noChangeArrowheads="1"/>
          </p:cNvSpPr>
          <p:nvPr/>
        </p:nvSpPr>
        <p:spPr bwMode="auto">
          <a:xfrm>
            <a:off x="2107406" y="5221287"/>
            <a:ext cx="115887" cy="61913"/>
          </a:xfrm>
          <a:prstGeom prst="ellipse">
            <a:avLst/>
          </a:prstGeom>
          <a:solidFill>
            <a:srgbClr val="FFC000">
              <a:alpha val="0"/>
            </a:srgbClr>
          </a:solidFill>
          <a:ln w="12700" algn="ctr">
            <a:solidFill>
              <a:srgbClr val="FFFF00"/>
            </a:solidFill>
            <a:prstDash val="sysDot"/>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47" name="円/楕円 82"/>
          <p:cNvSpPr>
            <a:spLocks noChangeArrowheads="1"/>
          </p:cNvSpPr>
          <p:nvPr/>
        </p:nvSpPr>
        <p:spPr bwMode="auto">
          <a:xfrm>
            <a:off x="1631156" y="5235575"/>
            <a:ext cx="115887" cy="61912"/>
          </a:xfrm>
          <a:prstGeom prst="ellipse">
            <a:avLst/>
          </a:prstGeom>
          <a:solidFill>
            <a:srgbClr val="FFC000">
              <a:alpha val="0"/>
            </a:srgbClr>
          </a:solidFill>
          <a:ln w="12700" algn="ctr">
            <a:solidFill>
              <a:srgbClr val="FFFF00"/>
            </a:solidFill>
            <a:prstDash val="sysDot"/>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48" name="円/楕円 83"/>
          <p:cNvSpPr>
            <a:spLocks noChangeArrowheads="1"/>
          </p:cNvSpPr>
          <p:nvPr/>
        </p:nvSpPr>
        <p:spPr bwMode="auto">
          <a:xfrm>
            <a:off x="1185068" y="5024437"/>
            <a:ext cx="115888" cy="61913"/>
          </a:xfrm>
          <a:prstGeom prst="ellipse">
            <a:avLst/>
          </a:prstGeom>
          <a:solidFill>
            <a:srgbClr val="FFC000">
              <a:alpha val="0"/>
            </a:srgbClr>
          </a:solidFill>
          <a:ln w="12700" algn="ctr">
            <a:solidFill>
              <a:srgbClr val="FFFF00"/>
            </a:solidFill>
            <a:prstDash val="sysDot"/>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49" name="円/楕円 84"/>
          <p:cNvSpPr>
            <a:spLocks noChangeArrowheads="1"/>
          </p:cNvSpPr>
          <p:nvPr/>
        </p:nvSpPr>
        <p:spPr bwMode="auto">
          <a:xfrm>
            <a:off x="1869281" y="5240337"/>
            <a:ext cx="115887" cy="61913"/>
          </a:xfrm>
          <a:prstGeom prst="ellipse">
            <a:avLst/>
          </a:prstGeom>
          <a:solidFill>
            <a:srgbClr val="FFC000">
              <a:alpha val="0"/>
            </a:srgbClr>
          </a:solidFill>
          <a:ln w="12700" algn="ctr">
            <a:solidFill>
              <a:srgbClr val="FFFF00"/>
            </a:solidFill>
            <a:prstDash val="sysDot"/>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50" name="円/楕円 85"/>
          <p:cNvSpPr>
            <a:spLocks noChangeArrowheads="1"/>
          </p:cNvSpPr>
          <p:nvPr/>
        </p:nvSpPr>
        <p:spPr bwMode="auto">
          <a:xfrm>
            <a:off x="962818" y="5216525"/>
            <a:ext cx="114300" cy="61912"/>
          </a:xfrm>
          <a:prstGeom prst="ellipse">
            <a:avLst/>
          </a:prstGeom>
          <a:solidFill>
            <a:srgbClr val="FFC000">
              <a:alpha val="0"/>
            </a:srgbClr>
          </a:solidFill>
          <a:ln w="12700" algn="ctr">
            <a:solidFill>
              <a:srgbClr val="FFFF00"/>
            </a:solidFill>
            <a:prstDash val="sysDot"/>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51" name="Line 16"/>
          <p:cNvSpPr>
            <a:spLocks noChangeShapeType="1"/>
          </p:cNvSpPr>
          <p:nvPr/>
        </p:nvSpPr>
        <p:spPr bwMode="auto">
          <a:xfrm flipV="1">
            <a:off x="1566068" y="5332412"/>
            <a:ext cx="142875" cy="752475"/>
          </a:xfrm>
          <a:prstGeom prst="line">
            <a:avLst/>
          </a:prstGeom>
          <a:noFill/>
          <a:ln w="38100">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eaLnBrk="1" hangingPunct="1">
              <a:defRPr/>
            </a:pPr>
            <a:endParaRPr lang="ja-JP" altLang="en-US" sz="2000"/>
          </a:p>
        </p:txBody>
      </p:sp>
      <p:grpSp>
        <p:nvGrpSpPr>
          <p:cNvPr id="52" name="グループ化 87"/>
          <p:cNvGrpSpPr>
            <a:grpSpLocks/>
          </p:cNvGrpSpPr>
          <p:nvPr/>
        </p:nvGrpSpPr>
        <p:grpSpPr bwMode="auto">
          <a:xfrm>
            <a:off x="578644" y="3181347"/>
            <a:ext cx="820743" cy="623885"/>
            <a:chOff x="448594" y="3434811"/>
            <a:chExt cx="3030090" cy="2382900"/>
          </a:xfrm>
        </p:grpSpPr>
        <p:sp>
          <p:nvSpPr>
            <p:cNvPr id="54" name="テキスト ボックス 88"/>
            <p:cNvSpPr txBox="1">
              <a:spLocks noChangeArrowheads="1"/>
            </p:cNvSpPr>
            <p:nvPr/>
          </p:nvSpPr>
          <p:spPr bwMode="auto">
            <a:xfrm>
              <a:off x="1766887" y="5571490"/>
              <a:ext cx="184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000">
                <a:solidFill>
                  <a:srgbClr val="FFFF99"/>
                </a:solidFill>
                <a:latin typeface="ＤＦＧ特太ゴシック体" charset="-128"/>
                <a:ea typeface="ＤＦＧ特太ゴシック体" charset="-128"/>
              </a:endParaRPr>
            </a:p>
          </p:txBody>
        </p:sp>
        <p:grpSp>
          <p:nvGrpSpPr>
            <p:cNvPr id="55" name="グループ化 89"/>
            <p:cNvGrpSpPr>
              <a:grpSpLocks/>
            </p:cNvGrpSpPr>
            <p:nvPr/>
          </p:nvGrpSpPr>
          <p:grpSpPr bwMode="auto">
            <a:xfrm>
              <a:off x="448594" y="3434811"/>
              <a:ext cx="3030090" cy="2140224"/>
              <a:chOff x="448594" y="3991071"/>
              <a:chExt cx="3030090" cy="2140224"/>
            </a:xfrm>
          </p:grpSpPr>
          <p:pic>
            <p:nvPicPr>
              <p:cNvPr id="56" name="Picture 55" descr="\\ordovician\oit_bd\ＯＩＴ企画推進共通\個人フォルダ\OGATA\SOZAI\_City_Skyline_Art_.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594" y="3991071"/>
                <a:ext cx="3030090" cy="2140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円/楕円 12"/>
              <p:cNvSpPr>
                <a:spLocks noChangeArrowheads="1"/>
              </p:cNvSpPr>
              <p:nvPr/>
            </p:nvSpPr>
            <p:spPr bwMode="auto">
              <a:xfrm>
                <a:off x="1046069" y="4562545"/>
                <a:ext cx="105492" cy="114315"/>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58" name="円/楕円 13"/>
              <p:cNvSpPr>
                <a:spLocks noChangeArrowheads="1"/>
              </p:cNvSpPr>
              <p:nvPr/>
            </p:nvSpPr>
            <p:spPr bwMode="auto">
              <a:xfrm>
                <a:off x="1884145" y="4380815"/>
                <a:ext cx="105492" cy="114315"/>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59" name="円/楕円 18"/>
              <p:cNvSpPr>
                <a:spLocks noChangeArrowheads="1"/>
              </p:cNvSpPr>
              <p:nvPr/>
            </p:nvSpPr>
            <p:spPr bwMode="auto">
              <a:xfrm>
                <a:off x="1476828" y="5002217"/>
                <a:ext cx="105492" cy="114315"/>
              </a:xfrm>
              <a:prstGeom prst="ellipse">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60" name="円/楕円 12"/>
              <p:cNvSpPr>
                <a:spLocks noChangeArrowheads="1"/>
              </p:cNvSpPr>
              <p:nvPr/>
            </p:nvSpPr>
            <p:spPr bwMode="auto">
              <a:xfrm>
                <a:off x="992728" y="4509205"/>
                <a:ext cx="212650" cy="230435"/>
              </a:xfrm>
              <a:prstGeom prst="ellipse">
                <a:avLst/>
              </a:prstGeom>
              <a:solidFill>
                <a:srgbClr val="FF0000">
                  <a:alpha val="0"/>
                </a:srgbClr>
              </a:solidFill>
              <a:ln w="38100" algn="ctr">
                <a:solidFill>
                  <a:srgbClr val="FFFF00"/>
                </a:solidFill>
                <a:prstDash val="sysDot"/>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61" name="円/楕円 12"/>
              <p:cNvSpPr>
                <a:spLocks noChangeArrowheads="1"/>
              </p:cNvSpPr>
              <p:nvPr/>
            </p:nvSpPr>
            <p:spPr bwMode="auto">
              <a:xfrm>
                <a:off x="1820913" y="4339808"/>
                <a:ext cx="212650" cy="230434"/>
              </a:xfrm>
              <a:prstGeom prst="ellipse">
                <a:avLst/>
              </a:prstGeom>
              <a:solidFill>
                <a:srgbClr val="FF0000">
                  <a:alpha val="0"/>
                </a:srgbClr>
              </a:solidFill>
              <a:ln w="38100" algn="ctr">
                <a:solidFill>
                  <a:srgbClr val="FFFF00"/>
                </a:solidFill>
                <a:prstDash val="sysDot"/>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62" name="円/楕円 96"/>
              <p:cNvSpPr>
                <a:spLocks noChangeArrowheads="1"/>
              </p:cNvSpPr>
              <p:nvPr/>
            </p:nvSpPr>
            <p:spPr bwMode="auto">
              <a:xfrm>
                <a:off x="1427068" y="4935925"/>
                <a:ext cx="212650" cy="230435"/>
              </a:xfrm>
              <a:prstGeom prst="ellipse">
                <a:avLst/>
              </a:prstGeom>
              <a:solidFill>
                <a:srgbClr val="FF0000">
                  <a:alpha val="0"/>
                </a:srgbClr>
              </a:solidFill>
              <a:ln w="38100" algn="ctr">
                <a:solidFill>
                  <a:srgbClr val="FFFF00"/>
                </a:solidFill>
                <a:prstDash val="sysDot"/>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63" name="円/楕円 12"/>
              <p:cNvSpPr>
                <a:spLocks noChangeArrowheads="1"/>
              </p:cNvSpPr>
              <p:nvPr/>
            </p:nvSpPr>
            <p:spPr bwMode="auto">
              <a:xfrm>
                <a:off x="2432530" y="4637602"/>
                <a:ext cx="212650" cy="230434"/>
              </a:xfrm>
              <a:prstGeom prst="ellipse">
                <a:avLst/>
              </a:prstGeom>
              <a:solidFill>
                <a:srgbClr val="FF0000">
                  <a:alpha val="0"/>
                </a:srgbClr>
              </a:solidFill>
              <a:ln w="38100" algn="ctr">
                <a:solidFill>
                  <a:srgbClr val="FFFF00"/>
                </a:solidFill>
                <a:prstDash val="sysDot"/>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grpSp>
      </p:grpSp>
      <p:sp>
        <p:nvSpPr>
          <p:cNvPr id="53" name="Text Box 11"/>
          <p:cNvSpPr txBox="1">
            <a:spLocks noChangeArrowheads="1"/>
          </p:cNvSpPr>
          <p:nvPr/>
        </p:nvSpPr>
        <p:spPr bwMode="auto">
          <a:xfrm>
            <a:off x="1253331" y="5792787"/>
            <a:ext cx="14446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lgn="ctr" eaLnBrk="1" hangingPunct="1">
              <a:spcBef>
                <a:spcPct val="50000"/>
              </a:spcBef>
              <a:buFontTx/>
              <a:buNone/>
            </a:pPr>
            <a:r>
              <a:rPr kumimoji="1" lang="en-US" altLang="ja-JP" sz="1200">
                <a:latin typeface="メイリオ" panose="020B0604030504040204" pitchFamily="34" charset="-128"/>
                <a:ea typeface="メイリオ" panose="020B0604030504040204" pitchFamily="34" charset="-128"/>
              </a:rPr>
              <a:t>………</a:t>
            </a:r>
          </a:p>
        </p:txBody>
      </p:sp>
    </p:spTree>
    <p:extLst>
      <p:ext uri="{BB962C8B-B14F-4D97-AF65-F5344CB8AC3E}">
        <p14:creationId xmlns:p14="http://schemas.microsoft.com/office/powerpoint/2010/main" val="11911139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32</a:t>
            </a:fld>
            <a:endParaRPr lang="en-US" altLang="en-US"/>
          </a:p>
        </p:txBody>
      </p:sp>
      <p:sp>
        <p:nvSpPr>
          <p:cNvPr id="7" name="タイトル 1"/>
          <p:cNvSpPr>
            <a:spLocks noGrp="1"/>
          </p:cNvSpPr>
          <p:nvPr/>
        </p:nvSpPr>
        <p:spPr bwMode="auto">
          <a:xfrm>
            <a:off x="681831" y="685800"/>
            <a:ext cx="7772400" cy="55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Times New Roman" pitchFamily="18" charset="0"/>
              </a:defRPr>
            </a:lvl2pPr>
            <a:lvl3pPr algn="ctr" rtl="0" eaLnBrk="0" fontAlgn="base" hangingPunct="0">
              <a:spcBef>
                <a:spcPct val="0"/>
              </a:spcBef>
              <a:spcAft>
                <a:spcPct val="0"/>
              </a:spcAft>
              <a:defRPr sz="3600">
                <a:solidFill>
                  <a:schemeClr val="tx2"/>
                </a:solidFill>
                <a:latin typeface="Times New Roman" pitchFamily="18" charset="0"/>
              </a:defRPr>
            </a:lvl3pPr>
            <a:lvl4pPr algn="ctr" rtl="0" eaLnBrk="0" fontAlgn="base" hangingPunct="0">
              <a:spcBef>
                <a:spcPct val="0"/>
              </a:spcBef>
              <a:spcAft>
                <a:spcPct val="0"/>
              </a:spcAft>
              <a:defRPr sz="3600">
                <a:solidFill>
                  <a:schemeClr val="tx2"/>
                </a:solidFill>
                <a:latin typeface="Times New Roman" pitchFamily="18" charset="0"/>
              </a:defRPr>
            </a:lvl4pPr>
            <a:lvl5pPr algn="ctr" rtl="0" eaLnBrk="0" fontAlgn="base" hangingPunct="0">
              <a:spcBef>
                <a:spcPct val="0"/>
              </a:spcBef>
              <a:spcAft>
                <a:spcPct val="0"/>
              </a:spcAft>
              <a:defRPr sz="3600">
                <a:solidFill>
                  <a:schemeClr val="tx2"/>
                </a:solidFill>
                <a:latin typeface="Times New Roman" pitchFamily="18" charset="0"/>
              </a:defRPr>
            </a:lvl5pPr>
            <a:lvl6pPr marL="457200" algn="ctr" rtl="0" eaLnBrk="0" fontAlgn="base" hangingPunct="0">
              <a:spcBef>
                <a:spcPct val="0"/>
              </a:spcBef>
              <a:spcAft>
                <a:spcPct val="0"/>
              </a:spcAft>
              <a:defRPr sz="3600">
                <a:solidFill>
                  <a:schemeClr val="tx2"/>
                </a:solidFill>
                <a:latin typeface="Times New Roman" pitchFamily="18" charset="0"/>
              </a:defRPr>
            </a:lvl6pPr>
            <a:lvl7pPr marL="914400" algn="ctr" rtl="0" eaLnBrk="0" fontAlgn="base" hangingPunct="0">
              <a:spcBef>
                <a:spcPct val="0"/>
              </a:spcBef>
              <a:spcAft>
                <a:spcPct val="0"/>
              </a:spcAft>
              <a:defRPr sz="3600">
                <a:solidFill>
                  <a:schemeClr val="tx2"/>
                </a:solidFill>
                <a:latin typeface="Times New Roman" pitchFamily="18" charset="0"/>
              </a:defRPr>
            </a:lvl7pPr>
            <a:lvl8pPr marL="1371600" algn="ctr" rtl="0" eaLnBrk="0" fontAlgn="base" hangingPunct="0">
              <a:spcBef>
                <a:spcPct val="0"/>
              </a:spcBef>
              <a:spcAft>
                <a:spcPct val="0"/>
              </a:spcAft>
              <a:defRPr sz="3600">
                <a:solidFill>
                  <a:schemeClr val="tx2"/>
                </a:solidFill>
                <a:latin typeface="Times New Roman" pitchFamily="18" charset="0"/>
              </a:defRPr>
            </a:lvl8pPr>
            <a:lvl9pPr marL="1828800" algn="ctr" rtl="0" eaLnBrk="0" fontAlgn="base" hangingPunct="0">
              <a:spcBef>
                <a:spcPct val="0"/>
              </a:spcBef>
              <a:spcAft>
                <a:spcPct val="0"/>
              </a:spcAft>
              <a:defRPr sz="3600">
                <a:solidFill>
                  <a:schemeClr val="tx2"/>
                </a:solidFill>
                <a:latin typeface="Times New Roman" pitchFamily="18" charset="0"/>
              </a:defRPr>
            </a:lvl9pPr>
          </a:lstStyle>
          <a:p>
            <a:r>
              <a:rPr kumimoji="1" lang="en-US" altLang="ja-JP" sz="2800" dirty="0" smtClean="0">
                <a:ea typeface="ＭＳ Ｐゴシック" panose="020B0600070205080204" pitchFamily="34" charset="-128"/>
              </a:rPr>
              <a:t>PHY that is easy to realize the discovery process</a:t>
            </a:r>
            <a:endParaRPr kumimoji="1" lang="ja-JP" altLang="en-US" sz="2800" dirty="0" smtClean="0">
              <a:ea typeface="ＭＳ Ｐゴシック" panose="020B0600070205080204" pitchFamily="34" charset="-128"/>
            </a:endParaRPr>
          </a:p>
        </p:txBody>
      </p:sp>
      <p:sp>
        <p:nvSpPr>
          <p:cNvPr id="8" name="コンテンツ プレースホルダー 2"/>
          <p:cNvSpPr>
            <a:spLocks noGrp="1"/>
          </p:cNvSpPr>
          <p:nvPr/>
        </p:nvSpPr>
        <p:spPr bwMode="auto">
          <a:xfrm>
            <a:off x="689768" y="1308892"/>
            <a:ext cx="7772400" cy="5091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085850" indent="-228600" algn="l" rtl="0" eaLnBrk="0" fontAlgn="base" hangingPunct="0">
              <a:spcBef>
                <a:spcPct val="20000"/>
              </a:spcBef>
              <a:spcAft>
                <a:spcPct val="0"/>
              </a:spcAft>
              <a:buChar char="•"/>
              <a:defRPr sz="2400">
                <a:solidFill>
                  <a:schemeClr val="tx1"/>
                </a:solidFill>
                <a:latin typeface="+mn-lt"/>
              </a:defRPr>
            </a:lvl3pPr>
            <a:lvl4pPr marL="1428750" indent="-228600" algn="l" rtl="0" eaLnBrk="0" fontAlgn="base" hangingPunct="0">
              <a:spcBef>
                <a:spcPct val="20000"/>
              </a:spcBef>
              <a:spcAft>
                <a:spcPct val="0"/>
              </a:spcAft>
              <a:buChar char="–"/>
              <a:defRPr sz="2000">
                <a:solidFill>
                  <a:schemeClr val="tx1"/>
                </a:solidFill>
                <a:latin typeface="+mn-lt"/>
              </a:defRPr>
            </a:lvl4pPr>
            <a:lvl5pPr marL="1771650" indent="-228600" algn="l" rtl="0" eaLnBrk="0" fontAlgn="base" hangingPunct="0">
              <a:spcBef>
                <a:spcPct val="20000"/>
              </a:spcBef>
              <a:spcAft>
                <a:spcPct val="0"/>
              </a:spcAft>
              <a:buChar char="•"/>
              <a:defRPr sz="2000">
                <a:solidFill>
                  <a:schemeClr val="tx1"/>
                </a:solidFill>
                <a:latin typeface="+mn-lt"/>
              </a:defRPr>
            </a:lvl5pPr>
            <a:lvl6pPr marL="2228850" indent="-228600" algn="l" rtl="0" eaLnBrk="0" fontAlgn="base" hangingPunct="0">
              <a:spcBef>
                <a:spcPct val="20000"/>
              </a:spcBef>
              <a:spcAft>
                <a:spcPct val="0"/>
              </a:spcAft>
              <a:buChar char="•"/>
              <a:defRPr sz="2000">
                <a:solidFill>
                  <a:schemeClr val="tx1"/>
                </a:solidFill>
                <a:latin typeface="+mn-lt"/>
              </a:defRPr>
            </a:lvl6pPr>
            <a:lvl7pPr marL="2686050" indent="-228600" algn="l" rtl="0" eaLnBrk="0" fontAlgn="base" hangingPunct="0">
              <a:spcBef>
                <a:spcPct val="20000"/>
              </a:spcBef>
              <a:spcAft>
                <a:spcPct val="0"/>
              </a:spcAft>
              <a:buChar char="•"/>
              <a:defRPr sz="2000">
                <a:solidFill>
                  <a:schemeClr val="tx1"/>
                </a:solidFill>
                <a:latin typeface="+mn-lt"/>
              </a:defRPr>
            </a:lvl7pPr>
            <a:lvl8pPr marL="3143250" indent="-228600" algn="l" rtl="0" eaLnBrk="0" fontAlgn="base" hangingPunct="0">
              <a:spcBef>
                <a:spcPct val="20000"/>
              </a:spcBef>
              <a:spcAft>
                <a:spcPct val="0"/>
              </a:spcAft>
              <a:buChar char="•"/>
              <a:defRPr sz="2000">
                <a:solidFill>
                  <a:schemeClr val="tx1"/>
                </a:solidFill>
                <a:latin typeface="+mn-lt"/>
              </a:defRPr>
            </a:lvl8pPr>
            <a:lvl9pPr marL="3600450" indent="-228600" algn="l" rtl="0" eaLnBrk="0" fontAlgn="base" hangingPunct="0">
              <a:spcBef>
                <a:spcPct val="20000"/>
              </a:spcBef>
              <a:spcAft>
                <a:spcPct val="0"/>
              </a:spcAft>
              <a:buChar char="•"/>
              <a:defRPr sz="2000">
                <a:solidFill>
                  <a:schemeClr val="tx1"/>
                </a:solidFill>
                <a:latin typeface="+mn-lt"/>
              </a:defRPr>
            </a:lvl9pPr>
          </a:lstStyle>
          <a:p>
            <a:pPr marL="0" indent="0">
              <a:buFontTx/>
              <a:buNone/>
            </a:pPr>
            <a:r>
              <a:rPr kumimoji="1" lang="en-US" altLang="ja-JP" sz="1800" smtClean="0">
                <a:ea typeface="ＭＳ Ｐゴシック" panose="020B0600070205080204" pitchFamily="34" charset="-128"/>
              </a:rPr>
              <a:t>What characteristics of PHY is well for implement of “Discovery Filter”.</a:t>
            </a:r>
          </a:p>
          <a:p>
            <a:pPr marL="0" indent="0"/>
            <a:endParaRPr kumimoji="1" lang="en-US" altLang="ja-JP" sz="2000" smtClean="0">
              <a:ea typeface="ＭＳ Ｐゴシック" panose="020B0600070205080204" pitchFamily="34" charset="-128"/>
            </a:endParaRPr>
          </a:p>
          <a:p>
            <a:pPr marL="0" indent="0"/>
            <a:r>
              <a:rPr kumimoji="1" lang="en-US" altLang="ja-JP" sz="2000" smtClean="0">
                <a:ea typeface="ＭＳ Ｐゴシック" panose="020B0600070205080204" pitchFamily="34" charset="-128"/>
              </a:rPr>
              <a:t>Well known methods?  …  </a:t>
            </a:r>
            <a:r>
              <a:rPr kumimoji="1" lang="en-US" altLang="ja-JP" sz="1600" smtClean="0">
                <a:ea typeface="ＭＳ Ｐゴシック" panose="020B0600070205080204" pitchFamily="34" charset="-128"/>
              </a:rPr>
              <a:t>-Not Suit, especially in low frame rate</a:t>
            </a:r>
          </a:p>
          <a:p>
            <a:pPr lvl="1"/>
            <a:r>
              <a:rPr kumimoji="1" lang="en-US" altLang="ja-JP" sz="1400" smtClean="0">
                <a:ea typeface="ＭＳ Ｐゴシック" panose="020B0600070205080204" pitchFamily="34" charset="-128"/>
              </a:rPr>
              <a:t>Frequency base (base-band frequency filter or sub-carrier filter)</a:t>
            </a:r>
          </a:p>
          <a:p>
            <a:pPr lvl="1"/>
            <a:r>
              <a:rPr kumimoji="1" lang="en-US" altLang="ja-JP" sz="1400" smtClean="0">
                <a:ea typeface="ＭＳ Ｐゴシック" panose="020B0600070205080204" pitchFamily="34" charset="-128"/>
              </a:rPr>
              <a:t>Ordinary preamble detect </a:t>
            </a:r>
            <a:endParaRPr kumimoji="1" lang="en-US" altLang="ja-JP" sz="1100" smtClean="0">
              <a:ea typeface="ＭＳ Ｐゴシック" panose="020B0600070205080204" pitchFamily="34" charset="-128"/>
            </a:endParaRPr>
          </a:p>
          <a:p>
            <a:pPr lvl="1">
              <a:buFontTx/>
              <a:buNone/>
            </a:pPr>
            <a:r>
              <a:rPr kumimoji="1" lang="en-US" altLang="ja-JP" sz="1200" smtClean="0">
                <a:ea typeface="ＭＳ Ｐゴシック" panose="020B0600070205080204" pitchFamily="34" charset="-128"/>
              </a:rPr>
              <a:t>It is difficult to distinguish the signals from a natural scene.</a:t>
            </a:r>
          </a:p>
          <a:p>
            <a:pPr lvl="1">
              <a:buFontTx/>
              <a:buNone/>
            </a:pPr>
            <a:endParaRPr kumimoji="1" lang="en-US" altLang="ja-JP" sz="1800" smtClean="0">
              <a:ea typeface="ＭＳ Ｐゴシック" panose="020B0600070205080204" pitchFamily="34" charset="-128"/>
            </a:endParaRPr>
          </a:p>
          <a:p>
            <a:pPr marL="0" indent="0"/>
            <a:r>
              <a:rPr kumimoji="1" lang="en-US" altLang="ja-JP" sz="2000" smtClean="0">
                <a:ea typeface="ＭＳ Ｐゴシック" panose="020B0600070205080204" pitchFamily="34" charset="-128"/>
              </a:rPr>
              <a:t>Recommended method </a:t>
            </a:r>
            <a:r>
              <a:rPr kumimoji="1" lang="en-US" altLang="ja-JP" sz="1600" smtClean="0">
                <a:ea typeface="ＭＳ Ｐゴシック" panose="020B0600070205080204" pitchFamily="34" charset="-128"/>
              </a:rPr>
              <a:t>–work well in low frame rate</a:t>
            </a:r>
          </a:p>
          <a:p>
            <a:pPr lvl="1">
              <a:buFont typeface="Times New Roman" panose="02020603050405020304" pitchFamily="18" charset="0"/>
              <a:buAutoNum type="arabicPeriod"/>
            </a:pPr>
            <a:r>
              <a:rPr kumimoji="1" lang="en-US" altLang="ja-JP" sz="1600" smtClean="0">
                <a:solidFill>
                  <a:schemeClr val="accent2"/>
                </a:solidFill>
                <a:ea typeface="ＭＳ Ｐゴシック" panose="020B0600070205080204" pitchFamily="34" charset="-128"/>
              </a:rPr>
              <a:t>RGB Color code (ternary modulation)</a:t>
            </a:r>
          </a:p>
          <a:p>
            <a:pPr lvl="2"/>
            <a:r>
              <a:rPr kumimoji="1" lang="en-US" altLang="ja-JP" sz="1400" smtClean="0">
                <a:solidFill>
                  <a:schemeClr val="accent2"/>
                </a:solidFill>
                <a:ea typeface="ＭＳ Ｐゴシック" panose="020B0600070205080204" pitchFamily="34" charset="-128"/>
              </a:rPr>
              <a:t>8B6T line coding and guard ternary pulse    </a:t>
            </a:r>
            <a:r>
              <a:rPr kumimoji="1" lang="en-US" altLang="ja-JP" sz="1100" smtClean="0">
                <a:solidFill>
                  <a:schemeClr val="accent2"/>
                </a:solidFill>
                <a:ea typeface="ＭＳ Ｐゴシック" panose="020B0600070205080204" pitchFamily="34" charset="-128"/>
              </a:rPr>
              <a:t> (8B6T: 8bit to 6Tarnary)</a:t>
            </a:r>
            <a:endParaRPr kumimoji="1" lang="en-US" altLang="ja-JP" sz="1400" smtClean="0">
              <a:solidFill>
                <a:schemeClr val="accent2"/>
              </a:solidFill>
              <a:ea typeface="ＭＳ Ｐゴシック" panose="020B0600070205080204" pitchFamily="34" charset="-128"/>
            </a:endParaRPr>
          </a:p>
          <a:p>
            <a:pPr lvl="2"/>
            <a:endParaRPr kumimoji="1" lang="en-US" altLang="ja-JP" sz="1400" smtClean="0">
              <a:ea typeface="ＭＳ Ｐゴシック" panose="020B0600070205080204" pitchFamily="34" charset="-128"/>
            </a:endParaRPr>
          </a:p>
          <a:p>
            <a:pPr lvl="1">
              <a:buFont typeface="Times New Roman" panose="02020603050405020304" pitchFamily="18" charset="0"/>
              <a:buAutoNum type="arabicPeriod"/>
            </a:pPr>
            <a:r>
              <a:rPr kumimoji="1" lang="en-US" altLang="ja-JP" sz="1400" smtClean="0">
                <a:ea typeface="ＭＳ Ｐゴシック" panose="020B0600070205080204" pitchFamily="34" charset="-128"/>
              </a:rPr>
              <a:t>ON/OFF code with Pseudo header &amp; I-4PPM</a:t>
            </a:r>
          </a:p>
          <a:p>
            <a:pPr lvl="2"/>
            <a:r>
              <a:rPr kumimoji="1" lang="en-US" altLang="ja-JP" sz="1100" smtClean="0">
                <a:ea typeface="ＭＳ Ｐゴシック" panose="020B0600070205080204" pitchFamily="34" charset="-128"/>
              </a:rPr>
              <a:t>Suit for Discovery  but Inadequate bit rate on 10~30fps. (To be discussed on another occasion)   </a:t>
            </a:r>
          </a:p>
          <a:p>
            <a:pPr lvl="2">
              <a:buFont typeface="Times New Roman" panose="02020603050405020304" pitchFamily="18" charset="0"/>
              <a:buAutoNum type="arabicPeriod"/>
            </a:pPr>
            <a:endParaRPr kumimoji="1" lang="en-US" altLang="ja-JP" sz="1400" smtClean="0">
              <a:ea typeface="ＭＳ Ｐゴシック" panose="020B0600070205080204" pitchFamily="34" charset="-128"/>
            </a:endParaRPr>
          </a:p>
          <a:p>
            <a:pPr marL="0" indent="0"/>
            <a:r>
              <a:rPr kumimoji="1" lang="en-US" altLang="ja-JP" sz="2000" smtClean="0">
                <a:ea typeface="ＭＳ Ｐゴシック" panose="020B0600070205080204" pitchFamily="34" charset="-128"/>
              </a:rPr>
              <a:t>In the PHY , it might be better to considered these issues</a:t>
            </a:r>
          </a:p>
          <a:p>
            <a:pPr lvl="2"/>
            <a:r>
              <a:rPr kumimoji="1" lang="en-US" altLang="ja-JP" sz="1800" smtClean="0">
                <a:ea typeface="ＭＳ Ｐゴシック" panose="020B0600070205080204" pitchFamily="34" charset="-128"/>
              </a:rPr>
              <a:t>Frame drop </a:t>
            </a:r>
            <a:r>
              <a:rPr kumimoji="1" lang="en-US" altLang="ja-JP" sz="1200" smtClean="0">
                <a:ea typeface="ＭＳ Ｐゴシック" panose="020B0600070205080204" pitchFamily="34" charset="-128"/>
              </a:rPr>
              <a:t>(Often, It is difficult to clearly detect)</a:t>
            </a:r>
            <a:endParaRPr kumimoji="1" lang="en-US" altLang="ja-JP" sz="1400" smtClean="0">
              <a:ea typeface="ＭＳ Ｐゴシック" panose="020B0600070205080204" pitchFamily="34" charset="-128"/>
            </a:endParaRPr>
          </a:p>
          <a:p>
            <a:pPr lvl="2"/>
            <a:r>
              <a:rPr kumimoji="1" lang="en-US" altLang="ja-JP" sz="1600" smtClean="0">
                <a:ea typeface="ＭＳ Ｐゴシック" panose="020B0600070205080204" pitchFamily="34" charset="-128"/>
              </a:rPr>
              <a:t>White balance, Expures shift </a:t>
            </a:r>
            <a:r>
              <a:rPr kumimoji="1" lang="en-US" altLang="ja-JP" sz="1200" smtClean="0">
                <a:ea typeface="ＭＳ Ｐゴシック" panose="020B0600070205080204" pitchFamily="34" charset="-128"/>
              </a:rPr>
              <a:t>(Can not often control from the application layer)</a:t>
            </a:r>
            <a:endParaRPr kumimoji="1" lang="en-US" altLang="ja-JP" sz="1600" smtClean="0">
              <a:ea typeface="ＭＳ Ｐゴシック" panose="020B0600070205080204" pitchFamily="34" charset="-128"/>
            </a:endParaRPr>
          </a:p>
          <a:p>
            <a:pPr lvl="2"/>
            <a:endParaRPr kumimoji="1" lang="en-US" altLang="ja-JP" sz="1600" smtClean="0">
              <a:ea typeface="ＭＳ Ｐゴシック" panose="020B0600070205080204" pitchFamily="34" charset="-128"/>
            </a:endParaRPr>
          </a:p>
          <a:p>
            <a:pPr lvl="1"/>
            <a:endParaRPr kumimoji="1" lang="en-US" altLang="ja-JP" sz="2000" smtClean="0">
              <a:ea typeface="ＭＳ Ｐゴシック" panose="020B0600070205080204" pitchFamily="34" charset="-128"/>
            </a:endParaRPr>
          </a:p>
          <a:p>
            <a:pPr lvl="1"/>
            <a:endParaRPr kumimoji="1" lang="ja-JP" altLang="en-US" sz="1800" smtClean="0">
              <a:ea typeface="ＭＳ Ｐゴシック" panose="020B0600070205080204" pitchFamily="34" charset="-128"/>
            </a:endParaRPr>
          </a:p>
        </p:txBody>
      </p:sp>
    </p:spTree>
    <p:extLst>
      <p:ext uri="{BB962C8B-B14F-4D97-AF65-F5344CB8AC3E}">
        <p14:creationId xmlns:p14="http://schemas.microsoft.com/office/powerpoint/2010/main" val="34032351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33</a:t>
            </a:fld>
            <a:endParaRPr lang="en-US" altLang="en-US"/>
          </a:p>
        </p:txBody>
      </p:sp>
      <p:sp>
        <p:nvSpPr>
          <p:cNvPr id="9" name="タイトル 1"/>
          <p:cNvSpPr>
            <a:spLocks noGrp="1"/>
          </p:cNvSpPr>
          <p:nvPr/>
        </p:nvSpPr>
        <p:spPr bwMode="auto">
          <a:xfrm>
            <a:off x="916781" y="769938"/>
            <a:ext cx="777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Times New Roman" pitchFamily="18" charset="0"/>
              </a:defRPr>
            </a:lvl2pPr>
            <a:lvl3pPr algn="ctr" rtl="0" eaLnBrk="0" fontAlgn="base" hangingPunct="0">
              <a:spcBef>
                <a:spcPct val="0"/>
              </a:spcBef>
              <a:spcAft>
                <a:spcPct val="0"/>
              </a:spcAft>
              <a:defRPr sz="3600">
                <a:solidFill>
                  <a:schemeClr val="tx2"/>
                </a:solidFill>
                <a:latin typeface="Times New Roman" pitchFamily="18" charset="0"/>
              </a:defRPr>
            </a:lvl3pPr>
            <a:lvl4pPr algn="ctr" rtl="0" eaLnBrk="0" fontAlgn="base" hangingPunct="0">
              <a:spcBef>
                <a:spcPct val="0"/>
              </a:spcBef>
              <a:spcAft>
                <a:spcPct val="0"/>
              </a:spcAft>
              <a:defRPr sz="3600">
                <a:solidFill>
                  <a:schemeClr val="tx2"/>
                </a:solidFill>
                <a:latin typeface="Times New Roman" pitchFamily="18" charset="0"/>
              </a:defRPr>
            </a:lvl4pPr>
            <a:lvl5pPr algn="ctr" rtl="0" eaLnBrk="0" fontAlgn="base" hangingPunct="0">
              <a:spcBef>
                <a:spcPct val="0"/>
              </a:spcBef>
              <a:spcAft>
                <a:spcPct val="0"/>
              </a:spcAft>
              <a:defRPr sz="3600">
                <a:solidFill>
                  <a:schemeClr val="tx2"/>
                </a:solidFill>
                <a:latin typeface="Times New Roman" pitchFamily="18" charset="0"/>
              </a:defRPr>
            </a:lvl5pPr>
            <a:lvl6pPr marL="457200" algn="ctr" rtl="0" eaLnBrk="0" fontAlgn="base" hangingPunct="0">
              <a:spcBef>
                <a:spcPct val="0"/>
              </a:spcBef>
              <a:spcAft>
                <a:spcPct val="0"/>
              </a:spcAft>
              <a:defRPr sz="3600">
                <a:solidFill>
                  <a:schemeClr val="tx2"/>
                </a:solidFill>
                <a:latin typeface="Times New Roman" pitchFamily="18" charset="0"/>
              </a:defRPr>
            </a:lvl6pPr>
            <a:lvl7pPr marL="914400" algn="ctr" rtl="0" eaLnBrk="0" fontAlgn="base" hangingPunct="0">
              <a:spcBef>
                <a:spcPct val="0"/>
              </a:spcBef>
              <a:spcAft>
                <a:spcPct val="0"/>
              </a:spcAft>
              <a:defRPr sz="3600">
                <a:solidFill>
                  <a:schemeClr val="tx2"/>
                </a:solidFill>
                <a:latin typeface="Times New Roman" pitchFamily="18" charset="0"/>
              </a:defRPr>
            </a:lvl7pPr>
            <a:lvl8pPr marL="1371600" algn="ctr" rtl="0" eaLnBrk="0" fontAlgn="base" hangingPunct="0">
              <a:spcBef>
                <a:spcPct val="0"/>
              </a:spcBef>
              <a:spcAft>
                <a:spcPct val="0"/>
              </a:spcAft>
              <a:defRPr sz="3600">
                <a:solidFill>
                  <a:schemeClr val="tx2"/>
                </a:solidFill>
                <a:latin typeface="Times New Roman" pitchFamily="18" charset="0"/>
              </a:defRPr>
            </a:lvl8pPr>
            <a:lvl9pPr marL="1828800" algn="ctr" rtl="0" eaLnBrk="0" fontAlgn="base" hangingPunct="0">
              <a:spcBef>
                <a:spcPct val="0"/>
              </a:spcBef>
              <a:spcAft>
                <a:spcPct val="0"/>
              </a:spcAft>
              <a:defRPr sz="3600">
                <a:solidFill>
                  <a:schemeClr val="tx2"/>
                </a:solidFill>
                <a:latin typeface="Times New Roman" pitchFamily="18" charset="0"/>
              </a:defRPr>
            </a:lvl9pPr>
          </a:lstStyle>
          <a:p>
            <a:r>
              <a:rPr kumimoji="1" lang="en-US" altLang="ja-JP" smtClean="0">
                <a:ea typeface="ＭＳ Ｐゴシック" panose="020B0600070205080204" pitchFamily="34" charset="-128"/>
              </a:rPr>
              <a:t>PHY format </a:t>
            </a:r>
            <a:r>
              <a:rPr kumimoji="1" lang="en-US" altLang="ja-JP" sz="2400" smtClean="0">
                <a:ea typeface="ＭＳ Ｐゴシック" panose="020B0600070205080204" pitchFamily="34" charset="-128"/>
              </a:rPr>
              <a:t>(Tentative)</a:t>
            </a:r>
            <a:endParaRPr kumimoji="1" lang="ja-JP" altLang="en-US" smtClean="0">
              <a:ea typeface="ＭＳ Ｐゴシック" panose="020B0600070205080204" pitchFamily="34" charset="-128"/>
            </a:endParaRPr>
          </a:p>
        </p:txBody>
      </p:sp>
      <p:sp>
        <p:nvSpPr>
          <p:cNvPr id="10" name="コンテンツ プレースホルダー 2"/>
          <p:cNvSpPr>
            <a:spLocks noGrp="1"/>
          </p:cNvSpPr>
          <p:nvPr/>
        </p:nvSpPr>
        <p:spPr bwMode="auto">
          <a:xfrm>
            <a:off x="916781" y="1463675"/>
            <a:ext cx="77724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085850" indent="-228600" algn="l" rtl="0" eaLnBrk="0" fontAlgn="base" hangingPunct="0">
              <a:spcBef>
                <a:spcPct val="20000"/>
              </a:spcBef>
              <a:spcAft>
                <a:spcPct val="0"/>
              </a:spcAft>
              <a:buChar char="•"/>
              <a:defRPr sz="2400">
                <a:solidFill>
                  <a:schemeClr val="tx1"/>
                </a:solidFill>
                <a:latin typeface="+mn-lt"/>
              </a:defRPr>
            </a:lvl3pPr>
            <a:lvl4pPr marL="1428750" indent="-228600" algn="l" rtl="0" eaLnBrk="0" fontAlgn="base" hangingPunct="0">
              <a:spcBef>
                <a:spcPct val="20000"/>
              </a:spcBef>
              <a:spcAft>
                <a:spcPct val="0"/>
              </a:spcAft>
              <a:buChar char="–"/>
              <a:defRPr sz="2000">
                <a:solidFill>
                  <a:schemeClr val="tx1"/>
                </a:solidFill>
                <a:latin typeface="+mn-lt"/>
              </a:defRPr>
            </a:lvl4pPr>
            <a:lvl5pPr marL="1771650" indent="-228600" algn="l" rtl="0" eaLnBrk="0" fontAlgn="base" hangingPunct="0">
              <a:spcBef>
                <a:spcPct val="20000"/>
              </a:spcBef>
              <a:spcAft>
                <a:spcPct val="0"/>
              </a:spcAft>
              <a:buChar char="•"/>
              <a:defRPr sz="2000">
                <a:solidFill>
                  <a:schemeClr val="tx1"/>
                </a:solidFill>
                <a:latin typeface="+mn-lt"/>
              </a:defRPr>
            </a:lvl5pPr>
            <a:lvl6pPr marL="2228850" indent="-228600" algn="l" rtl="0" eaLnBrk="0" fontAlgn="base" hangingPunct="0">
              <a:spcBef>
                <a:spcPct val="20000"/>
              </a:spcBef>
              <a:spcAft>
                <a:spcPct val="0"/>
              </a:spcAft>
              <a:buChar char="•"/>
              <a:defRPr sz="2000">
                <a:solidFill>
                  <a:schemeClr val="tx1"/>
                </a:solidFill>
                <a:latin typeface="+mn-lt"/>
              </a:defRPr>
            </a:lvl6pPr>
            <a:lvl7pPr marL="2686050" indent="-228600" algn="l" rtl="0" eaLnBrk="0" fontAlgn="base" hangingPunct="0">
              <a:spcBef>
                <a:spcPct val="20000"/>
              </a:spcBef>
              <a:spcAft>
                <a:spcPct val="0"/>
              </a:spcAft>
              <a:buChar char="•"/>
              <a:defRPr sz="2000">
                <a:solidFill>
                  <a:schemeClr val="tx1"/>
                </a:solidFill>
                <a:latin typeface="+mn-lt"/>
              </a:defRPr>
            </a:lvl7pPr>
            <a:lvl8pPr marL="3143250" indent="-228600" algn="l" rtl="0" eaLnBrk="0" fontAlgn="base" hangingPunct="0">
              <a:spcBef>
                <a:spcPct val="20000"/>
              </a:spcBef>
              <a:spcAft>
                <a:spcPct val="0"/>
              </a:spcAft>
              <a:buChar char="•"/>
              <a:defRPr sz="2000">
                <a:solidFill>
                  <a:schemeClr val="tx1"/>
                </a:solidFill>
                <a:latin typeface="+mn-lt"/>
              </a:defRPr>
            </a:lvl8pPr>
            <a:lvl9pPr marL="3600450" indent="-228600" algn="l" rtl="0" eaLnBrk="0" fontAlgn="base" hangingPunct="0">
              <a:spcBef>
                <a:spcPct val="20000"/>
              </a:spcBef>
              <a:spcAft>
                <a:spcPct val="0"/>
              </a:spcAft>
              <a:buChar char="•"/>
              <a:defRPr sz="2000">
                <a:solidFill>
                  <a:schemeClr val="tx1"/>
                </a:solidFill>
                <a:latin typeface="+mn-lt"/>
              </a:defRPr>
            </a:lvl9pPr>
          </a:lstStyle>
          <a:p>
            <a:r>
              <a:rPr kumimoji="1" lang="en-US" altLang="ja-JP" sz="2000" smtClean="0">
                <a:ea typeface="ＭＳ Ｐゴシック" panose="020B0600070205080204" pitchFamily="34" charset="-128"/>
              </a:rPr>
              <a:t>DC component of the color pulse fluctuation is suppressed (consecutive prohibited exceed the same three color)</a:t>
            </a:r>
          </a:p>
        </p:txBody>
      </p:sp>
      <p:sp>
        <p:nvSpPr>
          <p:cNvPr id="11" name="テキスト ボックス 6"/>
          <p:cNvSpPr txBox="1">
            <a:spLocks noChangeArrowheads="1"/>
          </p:cNvSpPr>
          <p:nvPr/>
        </p:nvSpPr>
        <p:spPr bwMode="auto">
          <a:xfrm>
            <a:off x="1154906" y="3065463"/>
            <a:ext cx="973137" cy="303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r>
              <a:rPr kumimoji="1" lang="en-US" altLang="ja-JP" sz="1100">
                <a:latin typeface="Times New Roman" panose="02020603050405020304" pitchFamily="18" charset="0"/>
                <a:ea typeface="ＭＳ Ｐゴシック" panose="020B0600070205080204" pitchFamily="34" charset="-128"/>
              </a:rPr>
              <a:t>SYNC header</a:t>
            </a:r>
          </a:p>
        </p:txBody>
      </p:sp>
      <p:sp>
        <p:nvSpPr>
          <p:cNvPr id="12" name="テキスト ボックス 7"/>
          <p:cNvSpPr txBox="1">
            <a:spLocks noChangeArrowheads="1"/>
          </p:cNvSpPr>
          <p:nvPr/>
        </p:nvSpPr>
        <p:spPr bwMode="auto">
          <a:xfrm>
            <a:off x="3505993" y="3433763"/>
            <a:ext cx="979488"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defRPr/>
            </a:pPr>
            <a:r>
              <a:rPr kumimoji="1" lang="en-US" altLang="ja-JP" sz="1050" dirty="0" smtClean="0">
                <a:latin typeface="Times New Roman" panose="02020603050405020304" pitchFamily="18" charset="0"/>
                <a:ea typeface="ＭＳ Ｐゴシック" panose="020B0600070205080204" pitchFamily="50" charset="-128"/>
              </a:rPr>
              <a:t>Sub payload-1 </a:t>
            </a:r>
          </a:p>
        </p:txBody>
      </p:sp>
      <p:sp>
        <p:nvSpPr>
          <p:cNvPr id="13" name="テキスト ボックス 8"/>
          <p:cNvSpPr txBox="1">
            <a:spLocks noChangeArrowheads="1"/>
          </p:cNvSpPr>
          <p:nvPr/>
        </p:nvSpPr>
        <p:spPr bwMode="auto">
          <a:xfrm>
            <a:off x="7336631" y="3065463"/>
            <a:ext cx="695325" cy="307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r>
              <a:rPr kumimoji="1" lang="en-US" altLang="ja-JP" sz="1400">
                <a:latin typeface="Times New Roman" panose="02020603050405020304" pitchFamily="18" charset="0"/>
                <a:ea typeface="ＭＳ Ｐゴシック" panose="020B0600070205080204" pitchFamily="34" charset="-128"/>
              </a:rPr>
              <a:t>FCS</a:t>
            </a:r>
          </a:p>
        </p:txBody>
      </p:sp>
      <p:sp>
        <p:nvSpPr>
          <p:cNvPr id="14" name="テキスト ボックス 9"/>
          <p:cNvSpPr txBox="1">
            <a:spLocks noChangeArrowheads="1"/>
          </p:cNvSpPr>
          <p:nvPr/>
        </p:nvSpPr>
        <p:spPr bwMode="auto">
          <a:xfrm>
            <a:off x="2174081" y="3052763"/>
            <a:ext cx="1079500" cy="307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r>
              <a:rPr kumimoji="1" lang="en-US" altLang="ja-JP" sz="1400">
                <a:latin typeface="Times New Roman" panose="02020603050405020304" pitchFamily="18" charset="0"/>
                <a:ea typeface="ＭＳ Ｐゴシック" panose="020B0600070205080204" pitchFamily="34" charset="-128"/>
              </a:rPr>
              <a:t>Type, length</a:t>
            </a:r>
          </a:p>
        </p:txBody>
      </p:sp>
      <p:sp>
        <p:nvSpPr>
          <p:cNvPr id="15" name="テキスト ボックス 9"/>
          <p:cNvSpPr txBox="1">
            <a:spLocks noChangeArrowheads="1"/>
          </p:cNvSpPr>
          <p:nvPr/>
        </p:nvSpPr>
        <p:spPr bwMode="auto">
          <a:xfrm>
            <a:off x="5872956" y="3422650"/>
            <a:ext cx="150812" cy="246063"/>
          </a:xfrm>
          <a:prstGeom prst="rect">
            <a:avLst/>
          </a:prstGeom>
          <a:solidFill>
            <a:schemeClr val="accent2">
              <a:lumMod val="60000"/>
              <a:lumOff val="40000"/>
            </a:schemeClr>
          </a:solidFill>
          <a:ln w="9525">
            <a:solidFill>
              <a:schemeClr val="tx1"/>
            </a:solidFill>
            <a:miter lim="800000"/>
            <a:headEnd/>
            <a:tailEnd/>
          </a:ln>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kumimoji="1" lang="ja-JP" altLang="en-US" sz="1400">
              <a:latin typeface="Times New Roman" panose="02020603050405020304" pitchFamily="18" charset="0"/>
              <a:ea typeface="ＭＳ Ｐゴシック" panose="020B0600070205080204" pitchFamily="34" charset="-128"/>
            </a:endParaRPr>
          </a:p>
        </p:txBody>
      </p:sp>
      <p:sp>
        <p:nvSpPr>
          <p:cNvPr id="16" name="テキスト ボックス 1"/>
          <p:cNvSpPr txBox="1">
            <a:spLocks noChangeArrowheads="1"/>
          </p:cNvSpPr>
          <p:nvPr/>
        </p:nvSpPr>
        <p:spPr bwMode="auto">
          <a:xfrm>
            <a:off x="3712368" y="2378075"/>
            <a:ext cx="33131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r>
              <a:rPr kumimoji="1" lang="en-US" altLang="ja-JP" sz="1200" b="1">
                <a:solidFill>
                  <a:srgbClr val="2D2DB9"/>
                </a:solidFill>
                <a:latin typeface="Times New Roman" panose="02020603050405020304" pitchFamily="18" charset="0"/>
                <a:ea typeface="ＭＳ Ｐゴシック" panose="020B0600070205080204" pitchFamily="34" charset="-128"/>
              </a:rPr>
              <a:t>Guard Ternary Pulse</a:t>
            </a:r>
            <a:r>
              <a:rPr kumimoji="1" lang="en-US" altLang="ja-JP" sz="1200">
                <a:solidFill>
                  <a:srgbClr val="2D2DB9"/>
                </a:solidFill>
                <a:latin typeface="Times New Roman" panose="02020603050405020304" pitchFamily="18" charset="0"/>
                <a:ea typeface="ＭＳ Ｐゴシック" panose="020B0600070205080204" pitchFamily="34" charset="-128"/>
              </a:rPr>
              <a:t>: </a:t>
            </a:r>
          </a:p>
          <a:p>
            <a:pPr>
              <a:spcBef>
                <a:spcPct val="0"/>
              </a:spcBef>
              <a:buFontTx/>
              <a:buNone/>
            </a:pPr>
            <a:r>
              <a:rPr kumimoji="1" lang="en-US" altLang="ja-JP" sz="1200">
                <a:latin typeface="Times New Roman" panose="02020603050405020304" pitchFamily="18" charset="0"/>
                <a:ea typeface="ＭＳ Ｐゴシック" panose="020B0600070205080204" pitchFamily="34" charset="-128"/>
              </a:rPr>
              <a:t>1T pulse to avoid the same color three consecutive</a:t>
            </a:r>
            <a:endParaRPr kumimoji="1" lang="ja-JP" altLang="en-US" sz="1200">
              <a:latin typeface="Times New Roman" panose="02020603050405020304" pitchFamily="18" charset="0"/>
              <a:ea typeface="ＭＳ Ｐゴシック" panose="020B0600070205080204" pitchFamily="34" charset="-128"/>
            </a:endParaRPr>
          </a:p>
        </p:txBody>
      </p:sp>
      <p:cxnSp>
        <p:nvCxnSpPr>
          <p:cNvPr id="17" name="直線コネクタ 3"/>
          <p:cNvCxnSpPr>
            <a:cxnSpLocks noChangeShapeType="1"/>
            <a:stCxn id="16" idx="2"/>
            <a:endCxn id="26" idx="0"/>
          </p:cNvCxnSpPr>
          <p:nvPr/>
        </p:nvCxnSpPr>
        <p:spPr bwMode="auto">
          <a:xfrm flipH="1">
            <a:off x="3363118" y="2840038"/>
            <a:ext cx="2005013" cy="212725"/>
          </a:xfrm>
          <a:prstGeom prst="line">
            <a:avLst/>
          </a:prstGeom>
          <a:noFill/>
          <a:ln w="12700" algn="ctr">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8" name="直線コネクタ 16"/>
          <p:cNvCxnSpPr>
            <a:cxnSpLocks noChangeShapeType="1"/>
            <a:stCxn id="15" idx="0"/>
            <a:endCxn id="16" idx="2"/>
          </p:cNvCxnSpPr>
          <p:nvPr/>
        </p:nvCxnSpPr>
        <p:spPr bwMode="auto">
          <a:xfrm flipH="1" flipV="1">
            <a:off x="5368131" y="2840038"/>
            <a:ext cx="579437" cy="582612"/>
          </a:xfrm>
          <a:prstGeom prst="line">
            <a:avLst/>
          </a:prstGeom>
          <a:noFill/>
          <a:ln w="12700" algn="ctr">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sp>
        <p:nvSpPr>
          <p:cNvPr id="19" name="正方形/長方形 9"/>
          <p:cNvSpPr>
            <a:spLocks noChangeArrowheads="1"/>
          </p:cNvSpPr>
          <p:nvPr/>
        </p:nvSpPr>
        <p:spPr bwMode="auto">
          <a:xfrm>
            <a:off x="754856" y="5097463"/>
            <a:ext cx="15382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r>
              <a:rPr kumimoji="1" lang="en-US" altLang="ja-JP" sz="1200">
                <a:latin typeface="Times New Roman" panose="02020603050405020304" pitchFamily="18" charset="0"/>
                <a:ea typeface="ＭＳ Ｐゴシック" panose="020B0600070205080204" pitchFamily="34" charset="-128"/>
              </a:rPr>
              <a:t>OFF or achromatic</a:t>
            </a:r>
          </a:p>
          <a:p>
            <a:pPr>
              <a:spcBef>
                <a:spcPct val="0"/>
              </a:spcBef>
              <a:buFontTx/>
              <a:buNone/>
            </a:pPr>
            <a:r>
              <a:rPr kumimoji="1" lang="en-US" altLang="ja-JP" sz="1200">
                <a:latin typeface="Times New Roman" panose="02020603050405020304" pitchFamily="18" charset="0"/>
                <a:ea typeface="ＭＳ Ｐゴシック" panose="020B0600070205080204" pitchFamily="34" charset="-128"/>
              </a:rPr>
              <a:t>Several pulse time</a:t>
            </a:r>
          </a:p>
        </p:txBody>
      </p:sp>
      <p:sp>
        <p:nvSpPr>
          <p:cNvPr id="20" name="正方形/長方形 24"/>
          <p:cNvSpPr>
            <a:spLocks noChangeArrowheads="1"/>
          </p:cNvSpPr>
          <p:nvPr/>
        </p:nvSpPr>
        <p:spPr bwMode="auto">
          <a:xfrm>
            <a:off x="2383631" y="4025900"/>
            <a:ext cx="80168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lgn="ctr">
              <a:spcBef>
                <a:spcPct val="0"/>
              </a:spcBef>
              <a:buFontTx/>
              <a:buNone/>
            </a:pPr>
            <a:r>
              <a:rPr kumimoji="1" lang="en-US" altLang="ja-JP" sz="1400">
                <a:latin typeface="Times New Roman" panose="02020603050405020304" pitchFamily="18" charset="0"/>
                <a:ea typeface="ＭＳ Ｐゴシック" panose="020B0600070205080204" pitchFamily="34" charset="-128"/>
              </a:rPr>
              <a:t>8B6T</a:t>
            </a:r>
          </a:p>
          <a:p>
            <a:pPr algn="ctr">
              <a:spcBef>
                <a:spcPct val="0"/>
              </a:spcBef>
              <a:buFontTx/>
              <a:buNone/>
            </a:pPr>
            <a:endParaRPr kumimoji="1" lang="en-US" altLang="ja-JP" sz="1400">
              <a:latin typeface="Times New Roman" panose="02020603050405020304" pitchFamily="18" charset="0"/>
              <a:ea typeface="ＭＳ Ｐゴシック" panose="020B0600070205080204" pitchFamily="34" charset="-128"/>
            </a:endParaRPr>
          </a:p>
          <a:p>
            <a:pPr algn="ctr">
              <a:spcBef>
                <a:spcPct val="0"/>
              </a:spcBef>
              <a:buFontTx/>
              <a:buNone/>
            </a:pPr>
            <a:r>
              <a:rPr kumimoji="1" lang="en-US" altLang="ja-JP" sz="1400">
                <a:latin typeface="Times New Roman" panose="02020603050405020304" pitchFamily="18" charset="0"/>
                <a:ea typeface="ＭＳ Ｐゴシック" panose="020B0600070205080204" pitchFamily="34" charset="-128"/>
              </a:rPr>
              <a:t>6T</a:t>
            </a:r>
          </a:p>
        </p:txBody>
      </p:sp>
      <p:sp>
        <p:nvSpPr>
          <p:cNvPr id="21" name="正方形/長方形 10"/>
          <p:cNvSpPr>
            <a:spLocks noChangeArrowheads="1"/>
          </p:cNvSpPr>
          <p:nvPr/>
        </p:nvSpPr>
        <p:spPr bwMode="auto">
          <a:xfrm>
            <a:off x="3712368" y="3986213"/>
            <a:ext cx="593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r>
              <a:rPr kumimoji="1" lang="en-US" altLang="ja-JP" sz="1400">
                <a:latin typeface="Times New Roman" panose="02020603050405020304" pitchFamily="18" charset="0"/>
                <a:ea typeface="ＭＳ Ｐゴシック" panose="020B0600070205080204" pitchFamily="34" charset="-128"/>
              </a:rPr>
              <a:t>8B6T</a:t>
            </a:r>
            <a:endParaRPr lang="ja-JP" altLang="en-US" sz="1400">
              <a:latin typeface="Times New Roman" panose="02020603050405020304" pitchFamily="18" charset="0"/>
              <a:ea typeface="ＭＳ Ｐゴシック" panose="020B0600070205080204" pitchFamily="34" charset="-128"/>
            </a:endParaRPr>
          </a:p>
        </p:txBody>
      </p:sp>
      <p:sp>
        <p:nvSpPr>
          <p:cNvPr id="22" name="テキスト ボックス 7"/>
          <p:cNvSpPr txBox="1">
            <a:spLocks noChangeArrowheads="1"/>
          </p:cNvSpPr>
          <p:nvPr/>
        </p:nvSpPr>
        <p:spPr bwMode="auto">
          <a:xfrm>
            <a:off x="6053931" y="3416300"/>
            <a:ext cx="992187"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defRPr/>
            </a:pPr>
            <a:r>
              <a:rPr kumimoji="1" lang="en-US" altLang="ja-JP" sz="1050" dirty="0" smtClean="0">
                <a:latin typeface="Times New Roman" panose="02020603050405020304" pitchFamily="18" charset="0"/>
                <a:ea typeface="ＭＳ Ｐゴシック" panose="020B0600070205080204" pitchFamily="50" charset="-128"/>
              </a:rPr>
              <a:t>Sub payload-n</a:t>
            </a:r>
          </a:p>
        </p:txBody>
      </p:sp>
      <p:sp>
        <p:nvSpPr>
          <p:cNvPr id="23" name="正方形/長方形 21"/>
          <p:cNvSpPr>
            <a:spLocks noChangeArrowheads="1"/>
          </p:cNvSpPr>
          <p:nvPr/>
        </p:nvSpPr>
        <p:spPr bwMode="auto">
          <a:xfrm>
            <a:off x="4815681" y="3389313"/>
            <a:ext cx="723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r>
              <a:rPr kumimoji="1" lang="en-US" altLang="ja-JP" sz="1400">
                <a:latin typeface="Times New Roman" panose="02020603050405020304" pitchFamily="18" charset="0"/>
                <a:ea typeface="ＭＳ Ｐゴシック" panose="020B0600070205080204" pitchFamily="34" charset="-128"/>
              </a:rPr>
              <a:t>………</a:t>
            </a:r>
            <a:endParaRPr lang="ja-JP" altLang="en-US" sz="1400">
              <a:latin typeface="Times New Roman" panose="02020603050405020304" pitchFamily="18" charset="0"/>
              <a:ea typeface="ＭＳ Ｐゴシック" panose="020B0600070205080204" pitchFamily="34" charset="-128"/>
            </a:endParaRPr>
          </a:p>
        </p:txBody>
      </p:sp>
      <p:sp>
        <p:nvSpPr>
          <p:cNvPr id="24" name="正方形/長方形 36"/>
          <p:cNvSpPr>
            <a:spLocks noChangeArrowheads="1"/>
          </p:cNvSpPr>
          <p:nvPr/>
        </p:nvSpPr>
        <p:spPr bwMode="auto">
          <a:xfrm>
            <a:off x="6276181" y="3998913"/>
            <a:ext cx="593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r>
              <a:rPr kumimoji="1" lang="en-US" altLang="ja-JP" sz="1400">
                <a:latin typeface="Times New Roman" panose="02020603050405020304" pitchFamily="18" charset="0"/>
                <a:ea typeface="ＭＳ Ｐゴシック" panose="020B0600070205080204" pitchFamily="34" charset="-128"/>
              </a:rPr>
              <a:t>8B6T</a:t>
            </a:r>
            <a:endParaRPr lang="ja-JP" altLang="en-US" sz="1400">
              <a:latin typeface="Times New Roman" panose="02020603050405020304" pitchFamily="18" charset="0"/>
              <a:ea typeface="ＭＳ Ｐゴシック" panose="020B0600070205080204" pitchFamily="34" charset="-128"/>
            </a:endParaRPr>
          </a:p>
        </p:txBody>
      </p:sp>
      <p:sp>
        <p:nvSpPr>
          <p:cNvPr id="25" name="正方形/長方形 38"/>
          <p:cNvSpPr>
            <a:spLocks noChangeArrowheads="1"/>
          </p:cNvSpPr>
          <p:nvPr/>
        </p:nvSpPr>
        <p:spPr bwMode="auto">
          <a:xfrm>
            <a:off x="7369968" y="5124450"/>
            <a:ext cx="13192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r>
              <a:rPr kumimoji="1" lang="en-US" altLang="ja-JP" sz="1200">
                <a:latin typeface="Times New Roman" panose="02020603050405020304" pitchFamily="18" charset="0"/>
                <a:ea typeface="ＭＳ Ｐゴシック" panose="020B0600070205080204" pitchFamily="34" charset="-128"/>
              </a:rPr>
              <a:t>Number of Ternary pulse is depend on “length”.</a:t>
            </a:r>
          </a:p>
          <a:p>
            <a:pPr>
              <a:spcBef>
                <a:spcPct val="0"/>
              </a:spcBef>
              <a:buFontTx/>
              <a:buNone/>
            </a:pPr>
            <a:r>
              <a:rPr kumimoji="1" lang="en-US" altLang="ja-JP" sz="1200">
                <a:latin typeface="Times New Roman" panose="02020603050405020304" pitchFamily="18" charset="0"/>
                <a:ea typeface="ＭＳ Ｐゴシック" panose="020B0600070205080204" pitchFamily="34" charset="-128"/>
              </a:rPr>
              <a:t>Ternary level parity calculation.</a:t>
            </a:r>
          </a:p>
        </p:txBody>
      </p:sp>
      <p:sp>
        <p:nvSpPr>
          <p:cNvPr id="26" name="テキスト ボックス 9"/>
          <p:cNvSpPr txBox="1">
            <a:spLocks noChangeArrowheads="1"/>
          </p:cNvSpPr>
          <p:nvPr/>
        </p:nvSpPr>
        <p:spPr bwMode="auto">
          <a:xfrm>
            <a:off x="3291681" y="3052763"/>
            <a:ext cx="142875" cy="315912"/>
          </a:xfrm>
          <a:prstGeom prst="rect">
            <a:avLst/>
          </a:prstGeom>
          <a:solidFill>
            <a:schemeClr val="accent2">
              <a:lumMod val="60000"/>
              <a:lumOff val="40000"/>
            </a:schemeClr>
          </a:solidFill>
          <a:ln w="9525">
            <a:solidFill>
              <a:schemeClr val="tx1"/>
            </a:solidFill>
            <a:miter lim="800000"/>
            <a:headEnd/>
            <a:tailEnd/>
          </a:ln>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kumimoji="1" lang="ja-JP" altLang="en-US" sz="1400">
              <a:latin typeface="Times New Roman" panose="02020603050405020304" pitchFamily="18" charset="0"/>
              <a:ea typeface="ＭＳ Ｐゴシック" panose="020B0600070205080204" pitchFamily="34" charset="-128"/>
            </a:endParaRPr>
          </a:p>
        </p:txBody>
      </p:sp>
      <p:sp>
        <p:nvSpPr>
          <p:cNvPr id="27" name="テキスト ボックス 7"/>
          <p:cNvSpPr txBox="1">
            <a:spLocks noChangeArrowheads="1"/>
          </p:cNvSpPr>
          <p:nvPr/>
        </p:nvSpPr>
        <p:spPr bwMode="auto">
          <a:xfrm>
            <a:off x="3513931" y="3065463"/>
            <a:ext cx="3532187" cy="307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lgn="ctr">
              <a:spcBef>
                <a:spcPct val="0"/>
              </a:spcBef>
              <a:buFontTx/>
              <a:buNone/>
            </a:pPr>
            <a:r>
              <a:rPr kumimoji="1" lang="en-US" altLang="ja-JP" sz="1400">
                <a:latin typeface="Times New Roman" panose="02020603050405020304" pitchFamily="18" charset="0"/>
                <a:ea typeface="ＭＳ Ｐゴシック" panose="020B0600070205080204" pitchFamily="34" charset="-128"/>
              </a:rPr>
              <a:t>payload</a:t>
            </a:r>
          </a:p>
        </p:txBody>
      </p:sp>
      <p:sp>
        <p:nvSpPr>
          <p:cNvPr id="28" name="テキスト ボックス 9"/>
          <p:cNvSpPr txBox="1">
            <a:spLocks noChangeArrowheads="1"/>
          </p:cNvSpPr>
          <p:nvPr/>
        </p:nvSpPr>
        <p:spPr bwMode="auto">
          <a:xfrm>
            <a:off x="4541043" y="3427413"/>
            <a:ext cx="146050" cy="269875"/>
          </a:xfrm>
          <a:prstGeom prst="rect">
            <a:avLst/>
          </a:prstGeom>
          <a:solidFill>
            <a:schemeClr val="accent2">
              <a:lumMod val="60000"/>
              <a:lumOff val="40000"/>
            </a:schemeClr>
          </a:solidFill>
          <a:ln w="9525">
            <a:solidFill>
              <a:schemeClr val="tx1"/>
            </a:solidFill>
            <a:miter lim="800000"/>
            <a:headEnd/>
            <a:tailEnd/>
          </a:ln>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kumimoji="1" lang="ja-JP" altLang="en-US" sz="1400">
              <a:latin typeface="Times New Roman" panose="02020603050405020304" pitchFamily="18" charset="0"/>
              <a:ea typeface="ＭＳ Ｐゴシック" panose="020B0600070205080204" pitchFamily="34" charset="-128"/>
            </a:endParaRPr>
          </a:p>
        </p:txBody>
      </p:sp>
      <p:sp>
        <p:nvSpPr>
          <p:cNvPr id="29" name="正方形/長方形 47"/>
          <p:cNvSpPr>
            <a:spLocks noChangeArrowheads="1"/>
          </p:cNvSpPr>
          <p:nvPr/>
        </p:nvSpPr>
        <p:spPr bwMode="auto">
          <a:xfrm>
            <a:off x="4179093" y="5056188"/>
            <a:ext cx="2287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r>
              <a:rPr lang="ja-JP" altLang="en-US" sz="1200">
                <a:latin typeface="Times New Roman" panose="02020603050405020304" pitchFamily="18" charset="0"/>
                <a:ea typeface="ＭＳ Ｐゴシック" panose="020B0600070205080204" pitchFamily="34" charset="-128"/>
              </a:rPr>
              <a:t>payload is a series of 6T </a:t>
            </a:r>
            <a:r>
              <a:rPr lang="en-US" altLang="ja-JP" sz="1200">
                <a:latin typeface="Times New Roman" panose="02020603050405020304" pitchFamily="18" charset="0"/>
                <a:ea typeface="ＭＳ Ｐゴシック" panose="020B0600070205080204" pitchFamily="34" charset="-128"/>
              </a:rPr>
              <a:t>block</a:t>
            </a:r>
          </a:p>
          <a:p>
            <a:pPr>
              <a:spcBef>
                <a:spcPct val="0"/>
              </a:spcBef>
              <a:buFontTx/>
              <a:buNone/>
            </a:pPr>
            <a:r>
              <a:rPr lang="ja-JP" altLang="en-US" sz="1200">
                <a:latin typeface="Times New Roman" panose="02020603050405020304" pitchFamily="18" charset="0"/>
                <a:ea typeface="ＭＳ Ｐゴシック" panose="020B0600070205080204" pitchFamily="34" charset="-128"/>
              </a:rPr>
              <a:t> </a:t>
            </a:r>
            <a:r>
              <a:rPr lang="en-US" altLang="ja-JP" sz="1200">
                <a:latin typeface="Times New Roman" panose="02020603050405020304" pitchFamily="18" charset="0"/>
                <a:ea typeface="ＭＳ Ｐゴシック" panose="020B0600070205080204" pitchFamily="34" charset="-128"/>
              </a:rPr>
              <a:t>which separated with guard pulse</a:t>
            </a:r>
            <a:endParaRPr lang="ja-JP" altLang="en-US" sz="1200">
              <a:latin typeface="Times New Roman" panose="02020603050405020304" pitchFamily="18" charset="0"/>
              <a:ea typeface="ＭＳ Ｐゴシック" panose="020B0600070205080204" pitchFamily="34" charset="-128"/>
            </a:endParaRPr>
          </a:p>
        </p:txBody>
      </p:sp>
      <p:sp>
        <p:nvSpPr>
          <p:cNvPr id="30" name="正方形/長方形 59"/>
          <p:cNvSpPr>
            <a:spLocks noChangeArrowheads="1"/>
          </p:cNvSpPr>
          <p:nvPr/>
        </p:nvSpPr>
        <p:spPr bwMode="auto">
          <a:xfrm>
            <a:off x="7303293" y="4024313"/>
            <a:ext cx="13858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lgn="ctr">
              <a:spcBef>
                <a:spcPct val="0"/>
              </a:spcBef>
              <a:buFontTx/>
              <a:buNone/>
            </a:pPr>
            <a:r>
              <a:rPr kumimoji="1" lang="en-US" altLang="ja-JP" sz="1400">
                <a:latin typeface="Times New Roman" panose="02020603050405020304" pitchFamily="18" charset="0"/>
                <a:ea typeface="ＭＳ Ｐゴシック" panose="020B0600070205080204" pitchFamily="34" charset="-128"/>
              </a:rPr>
              <a:t>Custom Ternary</a:t>
            </a:r>
          </a:p>
          <a:p>
            <a:pPr algn="ctr">
              <a:spcBef>
                <a:spcPct val="0"/>
              </a:spcBef>
              <a:buFontTx/>
              <a:buNone/>
            </a:pPr>
            <a:endParaRPr kumimoji="1" lang="en-US" altLang="ja-JP" sz="1400">
              <a:latin typeface="Times New Roman" panose="02020603050405020304" pitchFamily="18" charset="0"/>
              <a:ea typeface="ＭＳ Ｐゴシック" panose="020B0600070205080204" pitchFamily="34" charset="-128"/>
            </a:endParaRPr>
          </a:p>
          <a:p>
            <a:pPr algn="ctr">
              <a:spcBef>
                <a:spcPct val="0"/>
              </a:spcBef>
              <a:buFontTx/>
              <a:buNone/>
            </a:pPr>
            <a:r>
              <a:rPr kumimoji="1" lang="en-US" altLang="ja-JP" sz="1400">
                <a:latin typeface="Times New Roman" panose="02020603050405020304" pitchFamily="18" charset="0"/>
                <a:ea typeface="ＭＳ Ｐゴシック" panose="020B0600070205080204" pitchFamily="34" charset="-128"/>
              </a:rPr>
              <a:t>n-T</a:t>
            </a:r>
            <a:endParaRPr lang="ja-JP" altLang="en-US" sz="1400">
              <a:latin typeface="Times New Roman" panose="02020603050405020304" pitchFamily="18" charset="0"/>
              <a:ea typeface="ＭＳ Ｐゴシック" panose="020B0600070205080204" pitchFamily="34" charset="-128"/>
            </a:endParaRPr>
          </a:p>
        </p:txBody>
      </p:sp>
      <p:sp>
        <p:nvSpPr>
          <p:cNvPr id="31" name="正方形/長方形 60"/>
          <p:cNvSpPr>
            <a:spLocks noChangeArrowheads="1"/>
          </p:cNvSpPr>
          <p:nvPr/>
        </p:nvSpPr>
        <p:spPr bwMode="auto">
          <a:xfrm>
            <a:off x="1415256" y="3997325"/>
            <a:ext cx="3825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r>
              <a:rPr kumimoji="1" lang="en-US" altLang="ja-JP" sz="1400">
                <a:latin typeface="Times New Roman" panose="02020603050405020304" pitchFamily="18" charset="0"/>
                <a:ea typeface="ＭＳ Ｐゴシック" panose="020B0600070205080204" pitchFamily="34" charset="-128"/>
              </a:rPr>
              <a:t>--</a:t>
            </a:r>
          </a:p>
          <a:p>
            <a:pPr>
              <a:spcBef>
                <a:spcPct val="0"/>
              </a:spcBef>
              <a:buFontTx/>
              <a:buNone/>
            </a:pPr>
            <a:endParaRPr kumimoji="1" lang="en-US" altLang="ja-JP" sz="1400">
              <a:latin typeface="Times New Roman" panose="02020603050405020304" pitchFamily="18" charset="0"/>
              <a:ea typeface="ＭＳ Ｐゴシック" panose="020B0600070205080204" pitchFamily="34" charset="-128"/>
            </a:endParaRPr>
          </a:p>
          <a:p>
            <a:pPr>
              <a:spcBef>
                <a:spcPct val="0"/>
              </a:spcBef>
              <a:buFontTx/>
              <a:buNone/>
            </a:pPr>
            <a:r>
              <a:rPr kumimoji="1" lang="en-US" altLang="ja-JP" sz="1400">
                <a:latin typeface="Times New Roman" panose="02020603050405020304" pitchFamily="18" charset="0"/>
                <a:ea typeface="ＭＳ Ｐゴシック" panose="020B0600070205080204" pitchFamily="34" charset="-128"/>
              </a:rPr>
              <a:t>2T</a:t>
            </a:r>
            <a:endParaRPr lang="ja-JP" altLang="en-US" sz="1400">
              <a:latin typeface="Times New Roman" panose="02020603050405020304" pitchFamily="18" charset="0"/>
              <a:ea typeface="ＭＳ Ｐゴシック" panose="020B0600070205080204" pitchFamily="34" charset="-128"/>
            </a:endParaRPr>
          </a:p>
        </p:txBody>
      </p:sp>
      <p:sp>
        <p:nvSpPr>
          <p:cNvPr id="32" name="正方形/長方形 61"/>
          <p:cNvSpPr>
            <a:spLocks noChangeArrowheads="1"/>
          </p:cNvSpPr>
          <p:nvPr/>
        </p:nvSpPr>
        <p:spPr bwMode="auto">
          <a:xfrm>
            <a:off x="499268" y="3997325"/>
            <a:ext cx="7127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r>
              <a:rPr kumimoji="1" lang="en-US" altLang="ja-JP" sz="1400">
                <a:latin typeface="Times New Roman" panose="02020603050405020304" pitchFamily="18" charset="0"/>
                <a:ea typeface="ＭＳ Ｐゴシック" panose="020B0600070205080204" pitchFamily="34" charset="-128"/>
              </a:rPr>
              <a:t>Coding</a:t>
            </a:r>
          </a:p>
          <a:p>
            <a:pPr>
              <a:spcBef>
                <a:spcPct val="0"/>
              </a:spcBef>
              <a:buFontTx/>
              <a:buNone/>
            </a:pPr>
            <a:endParaRPr kumimoji="1" lang="en-US" altLang="ja-JP" sz="1400">
              <a:latin typeface="Times New Roman" panose="02020603050405020304" pitchFamily="18" charset="0"/>
              <a:ea typeface="ＭＳ Ｐゴシック" panose="020B0600070205080204" pitchFamily="34" charset="-128"/>
            </a:endParaRPr>
          </a:p>
          <a:p>
            <a:pPr>
              <a:spcBef>
                <a:spcPct val="0"/>
              </a:spcBef>
              <a:buFontTx/>
              <a:buNone/>
            </a:pPr>
            <a:r>
              <a:rPr kumimoji="1" lang="en-US" altLang="ja-JP" sz="1400">
                <a:latin typeface="Times New Roman" panose="02020603050405020304" pitchFamily="18" charset="0"/>
                <a:ea typeface="ＭＳ Ｐゴシック" panose="020B0600070205080204" pitchFamily="34" charset="-128"/>
              </a:rPr>
              <a:t>Pulse</a:t>
            </a:r>
          </a:p>
        </p:txBody>
      </p:sp>
      <p:sp>
        <p:nvSpPr>
          <p:cNvPr id="33" name="正方形/長方形 62"/>
          <p:cNvSpPr>
            <a:spLocks noChangeArrowheads="1"/>
          </p:cNvSpPr>
          <p:nvPr/>
        </p:nvSpPr>
        <p:spPr bwMode="auto">
          <a:xfrm>
            <a:off x="4263231" y="4381500"/>
            <a:ext cx="1743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lgn="ctr">
              <a:spcBef>
                <a:spcPct val="0"/>
              </a:spcBef>
              <a:buFontTx/>
              <a:buNone/>
            </a:pPr>
            <a:r>
              <a:rPr kumimoji="1" lang="en-US" altLang="ja-JP" sz="1400">
                <a:latin typeface="Times New Roman" panose="02020603050405020304" pitchFamily="18" charset="0"/>
                <a:ea typeface="ＭＳ Ｐゴシック" panose="020B0600070205080204" pitchFamily="34" charset="-128"/>
              </a:rPr>
              <a:t>(6T+1T)  x  n</a:t>
            </a:r>
          </a:p>
        </p:txBody>
      </p:sp>
      <p:sp>
        <p:nvSpPr>
          <p:cNvPr id="34" name="右中かっこ 50"/>
          <p:cNvSpPr>
            <a:spLocks/>
          </p:cNvSpPr>
          <p:nvPr/>
        </p:nvSpPr>
        <p:spPr bwMode="auto">
          <a:xfrm rot="5400000">
            <a:off x="5115718" y="2649538"/>
            <a:ext cx="269875" cy="3238500"/>
          </a:xfrm>
          <a:prstGeom prst="rightBrace">
            <a:avLst>
              <a:gd name="adj1" fmla="val 8333"/>
              <a:gd name="adj2" fmla="val 50000"/>
            </a:avLst>
          </a:prstGeom>
          <a:noFill/>
          <a:ln w="12700" algn="ctr">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200">
              <a:latin typeface="Times New Roman" panose="02020603050405020304" pitchFamily="18" charset="0"/>
              <a:ea typeface="ＭＳ Ｐゴシック" panose="020B0600070205080204" pitchFamily="34" charset="-128"/>
            </a:endParaRPr>
          </a:p>
        </p:txBody>
      </p:sp>
      <p:sp>
        <p:nvSpPr>
          <p:cNvPr id="35" name="テキスト ボックス 9"/>
          <p:cNvSpPr txBox="1">
            <a:spLocks noChangeArrowheads="1"/>
          </p:cNvSpPr>
          <p:nvPr/>
        </p:nvSpPr>
        <p:spPr bwMode="auto">
          <a:xfrm>
            <a:off x="7122318" y="3065463"/>
            <a:ext cx="142875" cy="315912"/>
          </a:xfrm>
          <a:prstGeom prst="rect">
            <a:avLst/>
          </a:prstGeom>
          <a:solidFill>
            <a:schemeClr val="accent2">
              <a:lumMod val="60000"/>
              <a:lumOff val="40000"/>
            </a:schemeClr>
          </a:solidFill>
          <a:ln w="9525">
            <a:solidFill>
              <a:schemeClr val="tx1"/>
            </a:solidFill>
            <a:miter lim="800000"/>
            <a:headEnd/>
            <a:tailEnd/>
          </a:ln>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kumimoji="1" lang="ja-JP" altLang="en-US" sz="1400">
              <a:latin typeface="Times New Roman" panose="02020603050405020304" pitchFamily="18" charset="0"/>
              <a:ea typeface="ＭＳ Ｐゴシック" panose="020B0600070205080204" pitchFamily="34" charset="-128"/>
            </a:endParaRPr>
          </a:p>
        </p:txBody>
      </p:sp>
      <p:cxnSp>
        <p:nvCxnSpPr>
          <p:cNvPr id="36" name="直線コネクタ 54"/>
          <p:cNvCxnSpPr>
            <a:stCxn id="32" idx="1"/>
          </p:cNvCxnSpPr>
          <p:nvPr/>
        </p:nvCxnSpPr>
        <p:spPr bwMode="auto">
          <a:xfrm>
            <a:off x="499268" y="4365625"/>
            <a:ext cx="7532688" cy="38100"/>
          </a:xfrm>
          <a:prstGeom prst="line">
            <a:avLst/>
          </a:prstGeom>
          <a:solidFill>
            <a:schemeClr val="accent1"/>
          </a:solidFill>
          <a:ln w="12700" cap="flat" cmpd="sng" algn="ctr">
            <a:solidFill>
              <a:schemeClr val="bg1">
                <a:lumMod val="50000"/>
              </a:schemeClr>
            </a:solidFill>
            <a:prstDash val="solid"/>
            <a:round/>
            <a:headEnd type="none" w="sm" len="sm"/>
            <a:tailEnd type="none" w="sm" len="sm"/>
          </a:ln>
          <a:effectLst/>
        </p:spPr>
      </p:cxnSp>
      <p:cxnSp>
        <p:nvCxnSpPr>
          <p:cNvPr id="37" name="直線コネクタ 70"/>
          <p:cNvCxnSpPr/>
          <p:nvPr/>
        </p:nvCxnSpPr>
        <p:spPr bwMode="auto">
          <a:xfrm>
            <a:off x="518318" y="3908425"/>
            <a:ext cx="7534275" cy="36513"/>
          </a:xfrm>
          <a:prstGeom prst="line">
            <a:avLst/>
          </a:prstGeom>
          <a:solidFill>
            <a:schemeClr val="accent1"/>
          </a:solidFill>
          <a:ln w="12700" cap="flat" cmpd="sng" algn="ctr">
            <a:solidFill>
              <a:schemeClr val="bg1">
                <a:lumMod val="50000"/>
              </a:schemeClr>
            </a:solidFill>
            <a:prstDash val="solid"/>
            <a:round/>
            <a:headEnd type="none" w="sm" len="sm"/>
            <a:tailEnd type="none" w="sm" len="sm"/>
          </a:ln>
          <a:effectLst/>
        </p:spPr>
      </p:cxnSp>
      <p:cxnSp>
        <p:nvCxnSpPr>
          <p:cNvPr id="38" name="直線コネクタ 71"/>
          <p:cNvCxnSpPr/>
          <p:nvPr/>
        </p:nvCxnSpPr>
        <p:spPr bwMode="auto">
          <a:xfrm flipV="1">
            <a:off x="1154906" y="3354388"/>
            <a:ext cx="0" cy="1522412"/>
          </a:xfrm>
          <a:prstGeom prst="line">
            <a:avLst/>
          </a:prstGeom>
          <a:solidFill>
            <a:schemeClr val="accent1"/>
          </a:solidFill>
          <a:ln w="12700" cap="flat" cmpd="sng" algn="ctr">
            <a:solidFill>
              <a:schemeClr val="bg1">
                <a:lumMod val="50000"/>
              </a:schemeClr>
            </a:solidFill>
            <a:prstDash val="solid"/>
            <a:round/>
            <a:headEnd type="none" w="sm" len="sm"/>
            <a:tailEnd type="none" w="sm" len="sm"/>
          </a:ln>
          <a:effectLst/>
        </p:spPr>
      </p:cxnSp>
      <p:cxnSp>
        <p:nvCxnSpPr>
          <p:cNvPr id="39" name="直線コネクタ 75"/>
          <p:cNvCxnSpPr/>
          <p:nvPr/>
        </p:nvCxnSpPr>
        <p:spPr bwMode="auto">
          <a:xfrm flipV="1">
            <a:off x="2174081" y="3303588"/>
            <a:ext cx="0" cy="1522412"/>
          </a:xfrm>
          <a:prstGeom prst="line">
            <a:avLst/>
          </a:prstGeom>
          <a:solidFill>
            <a:schemeClr val="accent1"/>
          </a:solidFill>
          <a:ln w="12700" cap="flat" cmpd="sng" algn="ctr">
            <a:solidFill>
              <a:schemeClr val="bg1">
                <a:lumMod val="50000"/>
              </a:schemeClr>
            </a:solidFill>
            <a:prstDash val="solid"/>
            <a:round/>
            <a:headEnd type="none" w="sm" len="sm"/>
            <a:tailEnd type="none" w="sm" len="sm"/>
          </a:ln>
          <a:effectLst/>
        </p:spPr>
      </p:cxnSp>
      <p:cxnSp>
        <p:nvCxnSpPr>
          <p:cNvPr id="40" name="直線コネクタ 76"/>
          <p:cNvCxnSpPr/>
          <p:nvPr/>
        </p:nvCxnSpPr>
        <p:spPr bwMode="auto">
          <a:xfrm flipV="1">
            <a:off x="3513931" y="3273425"/>
            <a:ext cx="0" cy="1520825"/>
          </a:xfrm>
          <a:prstGeom prst="line">
            <a:avLst/>
          </a:prstGeom>
          <a:solidFill>
            <a:schemeClr val="accent1"/>
          </a:solidFill>
          <a:ln w="12700" cap="flat" cmpd="sng" algn="ctr">
            <a:solidFill>
              <a:schemeClr val="bg1">
                <a:lumMod val="50000"/>
              </a:schemeClr>
            </a:solidFill>
            <a:prstDash val="solid"/>
            <a:round/>
            <a:headEnd type="none" w="sm" len="sm"/>
            <a:tailEnd type="none" w="sm" len="sm"/>
          </a:ln>
          <a:effectLst/>
        </p:spPr>
      </p:cxnSp>
      <p:cxnSp>
        <p:nvCxnSpPr>
          <p:cNvPr id="41" name="直線コネクタ 77"/>
          <p:cNvCxnSpPr/>
          <p:nvPr/>
        </p:nvCxnSpPr>
        <p:spPr bwMode="auto">
          <a:xfrm flipV="1">
            <a:off x="7336631" y="3184525"/>
            <a:ext cx="0" cy="1522413"/>
          </a:xfrm>
          <a:prstGeom prst="line">
            <a:avLst/>
          </a:prstGeom>
          <a:solidFill>
            <a:schemeClr val="accent1"/>
          </a:solidFill>
          <a:ln w="12700" cap="flat" cmpd="sng" algn="ctr">
            <a:solidFill>
              <a:schemeClr val="bg1">
                <a:lumMod val="50000"/>
              </a:schemeClr>
            </a:solidFill>
            <a:prstDash val="solid"/>
            <a:round/>
            <a:headEnd type="none" w="sm" len="sm"/>
            <a:tailEnd type="none" w="sm" len="sm"/>
          </a:ln>
          <a:effectLst/>
        </p:spPr>
      </p:cxnSp>
      <p:cxnSp>
        <p:nvCxnSpPr>
          <p:cNvPr id="42" name="直線コネクタ 78"/>
          <p:cNvCxnSpPr>
            <a:cxnSpLocks noChangeShapeType="1"/>
            <a:stCxn id="35" idx="0"/>
            <a:endCxn id="16" idx="2"/>
          </p:cNvCxnSpPr>
          <p:nvPr/>
        </p:nvCxnSpPr>
        <p:spPr bwMode="auto">
          <a:xfrm flipH="1" flipV="1">
            <a:off x="5368131" y="2840038"/>
            <a:ext cx="1825625" cy="225425"/>
          </a:xfrm>
          <a:prstGeom prst="line">
            <a:avLst/>
          </a:prstGeom>
          <a:noFill/>
          <a:ln w="12700" algn="ctr">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43" name="直線コネクタ 84"/>
          <p:cNvCxnSpPr/>
          <p:nvPr/>
        </p:nvCxnSpPr>
        <p:spPr bwMode="auto">
          <a:xfrm flipV="1">
            <a:off x="3253581" y="3267075"/>
            <a:ext cx="0" cy="1522413"/>
          </a:xfrm>
          <a:prstGeom prst="line">
            <a:avLst/>
          </a:prstGeom>
          <a:solidFill>
            <a:schemeClr val="accent1"/>
          </a:solidFill>
          <a:ln w="12700" cap="flat" cmpd="sng" algn="ctr">
            <a:solidFill>
              <a:schemeClr val="bg1">
                <a:lumMod val="50000"/>
              </a:schemeClr>
            </a:solidFill>
            <a:prstDash val="solid"/>
            <a:round/>
            <a:headEnd type="none" w="sm" len="sm"/>
            <a:tailEnd type="none" w="sm" len="sm"/>
          </a:ln>
          <a:effectLst/>
        </p:spPr>
      </p:cxnSp>
      <p:cxnSp>
        <p:nvCxnSpPr>
          <p:cNvPr id="44" name="直線コネクタ 85"/>
          <p:cNvCxnSpPr/>
          <p:nvPr/>
        </p:nvCxnSpPr>
        <p:spPr bwMode="auto">
          <a:xfrm flipV="1">
            <a:off x="7046118" y="3167063"/>
            <a:ext cx="0" cy="1520825"/>
          </a:xfrm>
          <a:prstGeom prst="line">
            <a:avLst/>
          </a:prstGeom>
          <a:solidFill>
            <a:schemeClr val="accent1"/>
          </a:solidFill>
          <a:ln w="12700" cap="flat" cmpd="sng" algn="ctr">
            <a:solidFill>
              <a:schemeClr val="bg1">
                <a:lumMod val="50000"/>
              </a:schemeClr>
            </a:solidFill>
            <a:prstDash val="solid"/>
            <a:round/>
            <a:headEnd type="none" w="sm" len="sm"/>
            <a:tailEnd type="none" w="sm" len="sm"/>
          </a:ln>
          <a:effectLst/>
        </p:spPr>
      </p:cxnSp>
      <p:sp>
        <p:nvSpPr>
          <p:cNvPr id="45" name="正方形/長方形 86"/>
          <p:cNvSpPr>
            <a:spLocks noChangeArrowheads="1"/>
          </p:cNvSpPr>
          <p:nvPr/>
        </p:nvSpPr>
        <p:spPr bwMode="auto">
          <a:xfrm>
            <a:off x="2099468" y="5111750"/>
            <a:ext cx="2116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r>
              <a:rPr kumimoji="1" lang="en-US" altLang="ja-JP" sz="1200">
                <a:latin typeface="Times New Roman" panose="02020603050405020304" pitchFamily="18" charset="0"/>
                <a:ea typeface="ＭＳ Ｐゴシック" panose="020B0600070205080204" pitchFamily="34" charset="-128"/>
              </a:rPr>
              <a:t>Type-4bit ,</a:t>
            </a:r>
          </a:p>
          <a:p>
            <a:pPr>
              <a:spcBef>
                <a:spcPct val="0"/>
              </a:spcBef>
              <a:buFontTx/>
              <a:buNone/>
            </a:pPr>
            <a:r>
              <a:rPr kumimoji="1" lang="en-US" altLang="ja-JP" sz="1200">
                <a:latin typeface="Times New Roman" panose="02020603050405020304" pitchFamily="18" charset="0"/>
                <a:ea typeface="ＭＳ Ｐゴシック" panose="020B0600070205080204" pitchFamily="34" charset="-128"/>
              </a:rPr>
              <a:t> length-4bit </a:t>
            </a:r>
            <a:r>
              <a:rPr kumimoji="1" lang="en-US" altLang="ja-JP" sz="1000">
                <a:latin typeface="Times New Roman" panose="02020603050405020304" pitchFamily="18" charset="0"/>
                <a:ea typeface="ＭＳ Ｐゴシック" panose="020B0600070205080204" pitchFamily="34" charset="-128"/>
              </a:rPr>
              <a:t>(Number of 6T block)</a:t>
            </a:r>
          </a:p>
        </p:txBody>
      </p:sp>
      <p:cxnSp>
        <p:nvCxnSpPr>
          <p:cNvPr id="46" name="直線コネクタ 122"/>
          <p:cNvCxnSpPr>
            <a:cxnSpLocks noChangeShapeType="1"/>
            <a:stCxn id="16" idx="2"/>
            <a:endCxn id="28" idx="0"/>
          </p:cNvCxnSpPr>
          <p:nvPr/>
        </p:nvCxnSpPr>
        <p:spPr bwMode="auto">
          <a:xfrm flipH="1">
            <a:off x="4614068" y="2840038"/>
            <a:ext cx="754063" cy="587375"/>
          </a:xfrm>
          <a:prstGeom prst="line">
            <a:avLst/>
          </a:prstGeom>
          <a:noFill/>
          <a:ln w="12700" algn="ctr">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grpSp>
        <p:nvGrpSpPr>
          <p:cNvPr id="47" name="グループ化 132"/>
          <p:cNvGrpSpPr>
            <a:grpSpLocks/>
          </p:cNvGrpSpPr>
          <p:nvPr/>
        </p:nvGrpSpPr>
        <p:grpSpPr bwMode="auto">
          <a:xfrm>
            <a:off x="2180431" y="4851400"/>
            <a:ext cx="1066800" cy="203200"/>
            <a:chOff x="1826899" y="5886531"/>
            <a:chExt cx="1493334" cy="203410"/>
          </a:xfrm>
        </p:grpSpPr>
        <p:sp>
          <p:nvSpPr>
            <p:cNvPr id="73" name="正方形/長方形 25"/>
            <p:cNvSpPr>
              <a:spLocks noChangeArrowheads="1"/>
            </p:cNvSpPr>
            <p:nvPr/>
          </p:nvSpPr>
          <p:spPr bwMode="auto">
            <a:xfrm>
              <a:off x="1826899" y="5886531"/>
              <a:ext cx="248889" cy="203410"/>
            </a:xfrm>
            <a:prstGeom prst="rect">
              <a:avLst/>
            </a:prstGeom>
            <a:solidFill>
              <a:srgbClr val="00FF00"/>
            </a:solidFill>
            <a:ln w="9525" algn="ctr">
              <a:solidFill>
                <a:schemeClr val="bg2">
                  <a:lumMod val="60000"/>
                  <a:lumOff val="40000"/>
                </a:schemeClr>
              </a:solidFill>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74" name="正方形/長方形 26"/>
            <p:cNvSpPr>
              <a:spLocks noChangeArrowheads="1"/>
            </p:cNvSpPr>
            <p:nvPr/>
          </p:nvSpPr>
          <p:spPr bwMode="auto">
            <a:xfrm>
              <a:off x="2571343" y="5886531"/>
              <a:ext cx="248889" cy="203410"/>
            </a:xfrm>
            <a:prstGeom prst="rect">
              <a:avLst/>
            </a:prstGeom>
            <a:solidFill>
              <a:srgbClr val="0000FF"/>
            </a:solidFill>
            <a:ln w="9525" algn="ctr">
              <a:solidFill>
                <a:schemeClr val="bg2">
                  <a:lumMod val="60000"/>
                  <a:lumOff val="40000"/>
                </a:schemeClr>
              </a:solidFill>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75" name="正方形/長方形 34"/>
            <p:cNvSpPr>
              <a:spLocks noChangeArrowheads="1"/>
            </p:cNvSpPr>
            <p:nvPr/>
          </p:nvSpPr>
          <p:spPr bwMode="auto">
            <a:xfrm>
              <a:off x="2322454" y="5886531"/>
              <a:ext cx="248889" cy="203410"/>
            </a:xfrm>
            <a:prstGeom prst="rect">
              <a:avLst/>
            </a:prstGeom>
            <a:solidFill>
              <a:srgbClr val="FF0000"/>
            </a:solidFill>
            <a:ln w="9525" algn="ctr">
              <a:solidFill>
                <a:schemeClr val="bg2">
                  <a:lumMod val="60000"/>
                  <a:lumOff val="40000"/>
                </a:schemeClr>
              </a:solidFill>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76" name="正方形/長方形 35"/>
            <p:cNvSpPr>
              <a:spLocks noChangeArrowheads="1"/>
            </p:cNvSpPr>
            <p:nvPr/>
          </p:nvSpPr>
          <p:spPr bwMode="auto">
            <a:xfrm>
              <a:off x="2075788" y="5886531"/>
              <a:ext cx="251111" cy="203410"/>
            </a:xfrm>
            <a:prstGeom prst="rect">
              <a:avLst/>
            </a:prstGeom>
            <a:solidFill>
              <a:srgbClr val="00FF00"/>
            </a:solidFill>
            <a:ln w="9525" algn="ctr">
              <a:solidFill>
                <a:schemeClr val="bg2">
                  <a:lumMod val="60000"/>
                  <a:lumOff val="40000"/>
                </a:schemeClr>
              </a:solidFill>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77" name="正方形/長方形 39"/>
            <p:cNvSpPr>
              <a:spLocks noChangeArrowheads="1"/>
            </p:cNvSpPr>
            <p:nvPr/>
          </p:nvSpPr>
          <p:spPr bwMode="auto">
            <a:xfrm>
              <a:off x="3071344" y="5886531"/>
              <a:ext cx="248889" cy="203410"/>
            </a:xfrm>
            <a:prstGeom prst="rect">
              <a:avLst/>
            </a:prstGeom>
            <a:solidFill>
              <a:srgbClr val="00FF00"/>
            </a:solidFill>
            <a:ln w="9525" algn="ctr">
              <a:solidFill>
                <a:schemeClr val="bg2">
                  <a:lumMod val="60000"/>
                  <a:lumOff val="40000"/>
                </a:schemeClr>
              </a:solidFill>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78" name="正方形/長方形 43"/>
            <p:cNvSpPr>
              <a:spLocks noChangeArrowheads="1"/>
            </p:cNvSpPr>
            <p:nvPr/>
          </p:nvSpPr>
          <p:spPr bwMode="auto">
            <a:xfrm>
              <a:off x="2820232" y="5886531"/>
              <a:ext cx="251112" cy="203410"/>
            </a:xfrm>
            <a:prstGeom prst="rect">
              <a:avLst/>
            </a:prstGeom>
            <a:solidFill>
              <a:srgbClr val="0000FF"/>
            </a:solidFill>
            <a:ln w="9525" algn="ctr">
              <a:solidFill>
                <a:schemeClr val="bg2">
                  <a:lumMod val="60000"/>
                  <a:lumOff val="40000"/>
                </a:schemeClr>
              </a:solidFill>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grpSp>
      <p:grpSp>
        <p:nvGrpSpPr>
          <p:cNvPr id="48" name="グループ化 80"/>
          <p:cNvGrpSpPr>
            <a:grpSpLocks/>
          </p:cNvGrpSpPr>
          <p:nvPr/>
        </p:nvGrpSpPr>
        <p:grpSpPr bwMode="auto">
          <a:xfrm>
            <a:off x="3548859" y="4848225"/>
            <a:ext cx="936626" cy="206375"/>
            <a:chOff x="4121287" y="5443935"/>
            <a:chExt cx="1497229" cy="203410"/>
          </a:xfrm>
        </p:grpSpPr>
        <p:sp>
          <p:nvSpPr>
            <p:cNvPr id="67" name="正方形/長方形 23"/>
            <p:cNvSpPr>
              <a:spLocks noChangeArrowheads="1"/>
            </p:cNvSpPr>
            <p:nvPr/>
          </p:nvSpPr>
          <p:spPr bwMode="auto">
            <a:xfrm>
              <a:off x="4621208" y="5443935"/>
              <a:ext cx="248692" cy="203410"/>
            </a:xfrm>
            <a:prstGeom prst="rect">
              <a:avLst/>
            </a:prstGeom>
            <a:solidFill>
              <a:srgbClr val="FF0000"/>
            </a:solidFill>
            <a:ln w="9525" algn="ctr">
              <a:solidFill>
                <a:schemeClr val="bg2">
                  <a:lumMod val="60000"/>
                  <a:lumOff val="40000"/>
                </a:schemeClr>
              </a:solidFill>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68" name="正方形/長方形 33"/>
            <p:cNvSpPr>
              <a:spLocks noChangeArrowheads="1"/>
            </p:cNvSpPr>
            <p:nvPr/>
          </p:nvSpPr>
          <p:spPr bwMode="auto">
            <a:xfrm>
              <a:off x="4121287" y="5443935"/>
              <a:ext cx="248692" cy="203410"/>
            </a:xfrm>
            <a:prstGeom prst="rect">
              <a:avLst/>
            </a:prstGeom>
            <a:solidFill>
              <a:srgbClr val="FF0000"/>
            </a:solidFill>
            <a:ln w="9525" algn="ctr">
              <a:solidFill>
                <a:schemeClr val="bg2">
                  <a:lumMod val="60000"/>
                  <a:lumOff val="40000"/>
                </a:schemeClr>
              </a:solidFill>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69" name="正方形/長方形 36"/>
            <p:cNvSpPr>
              <a:spLocks noChangeArrowheads="1"/>
            </p:cNvSpPr>
            <p:nvPr/>
          </p:nvSpPr>
          <p:spPr bwMode="auto">
            <a:xfrm>
              <a:off x="4869901" y="5443935"/>
              <a:ext cx="248692" cy="203410"/>
            </a:xfrm>
            <a:prstGeom prst="rect">
              <a:avLst/>
            </a:prstGeom>
            <a:solidFill>
              <a:srgbClr val="00FF00"/>
            </a:solidFill>
            <a:ln w="9525" algn="ctr">
              <a:solidFill>
                <a:schemeClr val="bg2">
                  <a:lumMod val="60000"/>
                  <a:lumOff val="40000"/>
                </a:schemeClr>
              </a:solidFill>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70" name="正方形/長方形 41"/>
            <p:cNvSpPr>
              <a:spLocks noChangeArrowheads="1"/>
            </p:cNvSpPr>
            <p:nvPr/>
          </p:nvSpPr>
          <p:spPr bwMode="auto">
            <a:xfrm>
              <a:off x="5118593" y="5443935"/>
              <a:ext cx="251231" cy="203410"/>
            </a:xfrm>
            <a:prstGeom prst="rect">
              <a:avLst/>
            </a:prstGeom>
            <a:solidFill>
              <a:srgbClr val="FF0000"/>
            </a:solidFill>
            <a:ln w="9525" algn="ctr">
              <a:solidFill>
                <a:schemeClr val="bg2">
                  <a:lumMod val="60000"/>
                  <a:lumOff val="40000"/>
                </a:schemeClr>
              </a:solidFill>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71" name="正方形/長方形 44"/>
            <p:cNvSpPr>
              <a:spLocks noChangeArrowheads="1"/>
            </p:cNvSpPr>
            <p:nvPr/>
          </p:nvSpPr>
          <p:spPr bwMode="auto">
            <a:xfrm>
              <a:off x="4369979" y="5443935"/>
              <a:ext cx="251229" cy="203410"/>
            </a:xfrm>
            <a:prstGeom prst="rect">
              <a:avLst/>
            </a:prstGeom>
            <a:solidFill>
              <a:srgbClr val="0000FF"/>
            </a:solidFill>
            <a:ln w="9525" algn="ctr">
              <a:solidFill>
                <a:schemeClr val="bg2">
                  <a:lumMod val="60000"/>
                  <a:lumOff val="40000"/>
                </a:schemeClr>
              </a:solidFill>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72" name="正方形/長方形 50"/>
            <p:cNvSpPr>
              <a:spLocks noChangeArrowheads="1"/>
            </p:cNvSpPr>
            <p:nvPr/>
          </p:nvSpPr>
          <p:spPr bwMode="auto">
            <a:xfrm>
              <a:off x="5369824" y="5443935"/>
              <a:ext cx="248692" cy="203410"/>
            </a:xfrm>
            <a:prstGeom prst="rect">
              <a:avLst/>
            </a:prstGeom>
            <a:solidFill>
              <a:srgbClr val="00FF00"/>
            </a:solidFill>
            <a:ln w="9525" algn="ctr">
              <a:solidFill>
                <a:schemeClr val="bg2">
                  <a:lumMod val="60000"/>
                  <a:lumOff val="40000"/>
                </a:schemeClr>
              </a:solidFill>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grpSp>
      <p:grpSp>
        <p:nvGrpSpPr>
          <p:cNvPr id="49" name="グループ化 153"/>
          <p:cNvGrpSpPr>
            <a:grpSpLocks/>
          </p:cNvGrpSpPr>
          <p:nvPr/>
        </p:nvGrpSpPr>
        <p:grpSpPr bwMode="auto">
          <a:xfrm>
            <a:off x="4869655" y="4845050"/>
            <a:ext cx="1017586" cy="203200"/>
            <a:chOff x="1826899" y="5886531"/>
            <a:chExt cx="1493334" cy="203410"/>
          </a:xfrm>
        </p:grpSpPr>
        <p:sp>
          <p:nvSpPr>
            <p:cNvPr id="61" name="正方形/長方形 25"/>
            <p:cNvSpPr>
              <a:spLocks noChangeArrowheads="1"/>
            </p:cNvSpPr>
            <p:nvPr/>
          </p:nvSpPr>
          <p:spPr bwMode="auto">
            <a:xfrm>
              <a:off x="1826899" y="5886531"/>
              <a:ext cx="249277" cy="203410"/>
            </a:xfrm>
            <a:prstGeom prst="rect">
              <a:avLst/>
            </a:prstGeom>
            <a:solidFill>
              <a:srgbClr val="00FF00"/>
            </a:solidFill>
            <a:ln w="9525" algn="ctr">
              <a:solidFill>
                <a:schemeClr val="bg2">
                  <a:lumMod val="60000"/>
                  <a:lumOff val="40000"/>
                </a:schemeClr>
              </a:solidFill>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62" name="正方形/長方形 26"/>
            <p:cNvSpPr>
              <a:spLocks noChangeArrowheads="1"/>
            </p:cNvSpPr>
            <p:nvPr/>
          </p:nvSpPr>
          <p:spPr bwMode="auto">
            <a:xfrm>
              <a:off x="2572402" y="5886531"/>
              <a:ext cx="249277" cy="203410"/>
            </a:xfrm>
            <a:prstGeom prst="rect">
              <a:avLst/>
            </a:prstGeom>
            <a:solidFill>
              <a:srgbClr val="0000FF"/>
            </a:solidFill>
            <a:ln w="9525" algn="ctr">
              <a:solidFill>
                <a:schemeClr val="bg2">
                  <a:lumMod val="60000"/>
                  <a:lumOff val="40000"/>
                </a:schemeClr>
              </a:solidFill>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63" name="正方形/長方形 34"/>
            <p:cNvSpPr>
              <a:spLocks noChangeArrowheads="1"/>
            </p:cNvSpPr>
            <p:nvPr/>
          </p:nvSpPr>
          <p:spPr bwMode="auto">
            <a:xfrm>
              <a:off x="2323123" y="5886531"/>
              <a:ext cx="249278" cy="203410"/>
            </a:xfrm>
            <a:prstGeom prst="rect">
              <a:avLst/>
            </a:prstGeom>
            <a:solidFill>
              <a:srgbClr val="00FF00"/>
            </a:solidFill>
            <a:ln w="9525" algn="ctr">
              <a:solidFill>
                <a:schemeClr val="bg2">
                  <a:lumMod val="60000"/>
                  <a:lumOff val="40000"/>
                </a:schemeClr>
              </a:solidFill>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64" name="正方形/長方形 35"/>
            <p:cNvSpPr>
              <a:spLocks noChangeArrowheads="1"/>
            </p:cNvSpPr>
            <p:nvPr/>
          </p:nvSpPr>
          <p:spPr bwMode="auto">
            <a:xfrm>
              <a:off x="2076176" y="5886531"/>
              <a:ext cx="249278" cy="203410"/>
            </a:xfrm>
            <a:prstGeom prst="rect">
              <a:avLst/>
            </a:prstGeom>
            <a:solidFill>
              <a:srgbClr val="00FF00"/>
            </a:solidFill>
            <a:ln w="9525" algn="ctr">
              <a:solidFill>
                <a:schemeClr val="bg2">
                  <a:lumMod val="60000"/>
                  <a:lumOff val="40000"/>
                </a:schemeClr>
              </a:solidFill>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65" name="正方形/長方形 39"/>
            <p:cNvSpPr>
              <a:spLocks noChangeArrowheads="1"/>
            </p:cNvSpPr>
            <p:nvPr/>
          </p:nvSpPr>
          <p:spPr bwMode="auto">
            <a:xfrm>
              <a:off x="3070956" y="5886531"/>
              <a:ext cx="249277" cy="203410"/>
            </a:xfrm>
            <a:prstGeom prst="rect">
              <a:avLst/>
            </a:prstGeom>
            <a:solidFill>
              <a:srgbClr val="FF0000"/>
            </a:solidFill>
            <a:ln w="9525" algn="ctr">
              <a:solidFill>
                <a:schemeClr val="bg2">
                  <a:lumMod val="60000"/>
                  <a:lumOff val="40000"/>
                </a:schemeClr>
              </a:solidFill>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66" name="正方形/長方形 43"/>
            <p:cNvSpPr>
              <a:spLocks noChangeArrowheads="1"/>
            </p:cNvSpPr>
            <p:nvPr/>
          </p:nvSpPr>
          <p:spPr bwMode="auto">
            <a:xfrm>
              <a:off x="2821678" y="5886531"/>
              <a:ext cx="249278" cy="203410"/>
            </a:xfrm>
            <a:prstGeom prst="rect">
              <a:avLst/>
            </a:prstGeom>
            <a:solidFill>
              <a:srgbClr val="0000FF"/>
            </a:solidFill>
            <a:ln w="9525" algn="ctr">
              <a:solidFill>
                <a:schemeClr val="bg2">
                  <a:lumMod val="60000"/>
                  <a:lumOff val="40000"/>
                </a:schemeClr>
              </a:solidFill>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grpSp>
      <p:sp>
        <p:nvSpPr>
          <p:cNvPr id="50" name="正方形/長方形 46"/>
          <p:cNvSpPr>
            <a:spLocks noChangeArrowheads="1"/>
          </p:cNvSpPr>
          <p:nvPr/>
        </p:nvSpPr>
        <p:spPr bwMode="auto">
          <a:xfrm>
            <a:off x="3302793" y="4854575"/>
            <a:ext cx="174625" cy="203200"/>
          </a:xfrm>
          <a:prstGeom prst="rect">
            <a:avLst/>
          </a:prstGeom>
          <a:solidFill>
            <a:srgbClr val="0000FF"/>
          </a:solidFill>
          <a:ln w="9525" algn="ctr">
            <a:solidFill>
              <a:schemeClr val="bg2">
                <a:lumMod val="60000"/>
                <a:lumOff val="40000"/>
              </a:schemeClr>
            </a:solidFill>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51" name="正方形/長方形 40"/>
          <p:cNvSpPr>
            <a:spLocks noChangeArrowheads="1"/>
          </p:cNvSpPr>
          <p:nvPr/>
        </p:nvSpPr>
        <p:spPr bwMode="auto">
          <a:xfrm>
            <a:off x="4571206" y="4827588"/>
            <a:ext cx="195262" cy="227012"/>
          </a:xfrm>
          <a:prstGeom prst="rect">
            <a:avLst/>
          </a:prstGeom>
          <a:solidFill>
            <a:srgbClr val="FF0000"/>
          </a:solidFill>
          <a:ln w="9525" algn="ctr">
            <a:solidFill>
              <a:schemeClr val="bg2">
                <a:lumMod val="60000"/>
                <a:lumOff val="40000"/>
              </a:schemeClr>
            </a:solidFill>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52" name="正方形/長方形 162"/>
          <p:cNvSpPr>
            <a:spLocks noChangeArrowheads="1"/>
          </p:cNvSpPr>
          <p:nvPr/>
        </p:nvSpPr>
        <p:spPr bwMode="auto">
          <a:xfrm>
            <a:off x="6812756" y="4725988"/>
            <a:ext cx="723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r>
              <a:rPr kumimoji="1" lang="en-US" altLang="ja-JP" sz="1400">
                <a:latin typeface="Times New Roman" panose="02020603050405020304" pitchFamily="18" charset="0"/>
                <a:ea typeface="ＭＳ Ｐゴシック" panose="020B0600070205080204" pitchFamily="34" charset="-128"/>
              </a:rPr>
              <a:t>………</a:t>
            </a:r>
            <a:endParaRPr lang="ja-JP" altLang="en-US" sz="1400">
              <a:latin typeface="Times New Roman" panose="02020603050405020304" pitchFamily="18" charset="0"/>
              <a:ea typeface="ＭＳ Ｐゴシック" panose="020B0600070205080204" pitchFamily="34" charset="-128"/>
            </a:endParaRPr>
          </a:p>
        </p:txBody>
      </p:sp>
      <p:sp>
        <p:nvSpPr>
          <p:cNvPr id="53" name="正方形/長方形 163"/>
          <p:cNvSpPr/>
          <p:nvPr/>
        </p:nvSpPr>
        <p:spPr bwMode="auto">
          <a:xfrm>
            <a:off x="1407318" y="4845050"/>
            <a:ext cx="250825" cy="203200"/>
          </a:xfrm>
          <a:prstGeom prst="rect">
            <a:avLst/>
          </a:prstGeom>
          <a:solidFill>
            <a:schemeClr val="tx1">
              <a:lumMod val="95000"/>
              <a:lumOff val="5000"/>
            </a:schemeClr>
          </a:solidFill>
          <a:ln w="9525" cap="flat" cmpd="sng" algn="ctr">
            <a:solidFill>
              <a:schemeClr val="bg2">
                <a:lumMod val="60000"/>
                <a:lumOff val="40000"/>
              </a:schemeClr>
            </a:solidFill>
            <a:prstDash val="solid"/>
            <a:round/>
            <a:headEnd type="none" w="med" len="med"/>
            <a:tailEnd type="none" w="med" len="med"/>
          </a:ln>
          <a:effectLst/>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endParaRPr lang="ja-JP" altLang="en-US">
              <a:ea typeface="ＭＳ Ｐゴシック" panose="020B0600070205080204" pitchFamily="34" charset="-128"/>
            </a:endParaRPr>
          </a:p>
        </p:txBody>
      </p:sp>
      <p:sp>
        <p:nvSpPr>
          <p:cNvPr id="54" name="正方形/長方形 164"/>
          <p:cNvSpPr/>
          <p:nvPr/>
        </p:nvSpPr>
        <p:spPr bwMode="auto">
          <a:xfrm>
            <a:off x="1658143" y="4845050"/>
            <a:ext cx="247650" cy="203200"/>
          </a:xfrm>
          <a:prstGeom prst="rect">
            <a:avLst/>
          </a:prstGeom>
          <a:solidFill>
            <a:schemeClr val="tx1">
              <a:lumMod val="95000"/>
              <a:lumOff val="5000"/>
            </a:schemeClr>
          </a:solidFill>
          <a:ln w="9525" cap="flat" cmpd="sng" algn="ctr">
            <a:solidFill>
              <a:schemeClr val="bg2">
                <a:lumMod val="60000"/>
                <a:lumOff val="40000"/>
              </a:schemeClr>
            </a:solidFill>
            <a:prstDash val="solid"/>
            <a:round/>
            <a:headEnd type="none" w="med" len="med"/>
            <a:tailEnd type="none" w="med" len="med"/>
          </a:ln>
          <a:effectLst/>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endParaRPr lang="ja-JP" altLang="en-US">
              <a:ea typeface="ＭＳ Ｐゴシック" panose="020B0600070205080204" pitchFamily="34" charset="-128"/>
            </a:endParaRPr>
          </a:p>
        </p:txBody>
      </p:sp>
      <p:sp>
        <p:nvSpPr>
          <p:cNvPr id="55" name="正方形/長方形 82"/>
          <p:cNvSpPr>
            <a:spLocks noChangeArrowheads="1"/>
          </p:cNvSpPr>
          <p:nvPr/>
        </p:nvSpPr>
        <p:spPr bwMode="auto">
          <a:xfrm>
            <a:off x="454818" y="4802188"/>
            <a:ext cx="8366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r>
              <a:rPr kumimoji="1" lang="en-US" altLang="ja-JP" sz="1200">
                <a:latin typeface="Times New Roman" panose="02020603050405020304" pitchFamily="18" charset="0"/>
                <a:ea typeface="ＭＳ Ｐゴシック" panose="020B0600070205080204" pitchFamily="34" charset="-128"/>
              </a:rPr>
              <a:t>(Example)</a:t>
            </a:r>
            <a:endParaRPr lang="ja-JP" altLang="en-US" sz="1200">
              <a:latin typeface="Times New Roman" panose="02020603050405020304" pitchFamily="18" charset="0"/>
              <a:ea typeface="ＭＳ Ｐゴシック" panose="020B0600070205080204" pitchFamily="34" charset="-128"/>
            </a:endParaRPr>
          </a:p>
        </p:txBody>
      </p:sp>
      <p:sp>
        <p:nvSpPr>
          <p:cNvPr id="56" name="正方形/長方形 47"/>
          <p:cNvSpPr>
            <a:spLocks noChangeArrowheads="1"/>
          </p:cNvSpPr>
          <p:nvPr/>
        </p:nvSpPr>
        <p:spPr bwMode="auto">
          <a:xfrm>
            <a:off x="7717631" y="4859338"/>
            <a:ext cx="165100" cy="203200"/>
          </a:xfrm>
          <a:prstGeom prst="rect">
            <a:avLst/>
          </a:prstGeom>
          <a:solidFill>
            <a:srgbClr val="0000FF"/>
          </a:solidFill>
          <a:ln w="9525" algn="ctr">
            <a:solidFill>
              <a:schemeClr val="bg2">
                <a:lumMod val="60000"/>
                <a:lumOff val="40000"/>
              </a:schemeClr>
            </a:solidFill>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57" name="正方形/長方形 48"/>
          <p:cNvSpPr>
            <a:spLocks noChangeArrowheads="1"/>
          </p:cNvSpPr>
          <p:nvPr/>
        </p:nvSpPr>
        <p:spPr bwMode="auto">
          <a:xfrm>
            <a:off x="7552531" y="4859338"/>
            <a:ext cx="165100" cy="203200"/>
          </a:xfrm>
          <a:prstGeom prst="rect">
            <a:avLst/>
          </a:prstGeom>
          <a:solidFill>
            <a:srgbClr val="FF0000"/>
          </a:solidFill>
          <a:ln w="9525" algn="ctr">
            <a:solidFill>
              <a:schemeClr val="bg2">
                <a:lumMod val="60000"/>
                <a:lumOff val="40000"/>
              </a:schemeClr>
            </a:solidFill>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58" name="正方形/長方形 51"/>
          <p:cNvSpPr>
            <a:spLocks noChangeArrowheads="1"/>
          </p:cNvSpPr>
          <p:nvPr/>
        </p:nvSpPr>
        <p:spPr bwMode="auto">
          <a:xfrm>
            <a:off x="8047831" y="4859338"/>
            <a:ext cx="163512" cy="203200"/>
          </a:xfrm>
          <a:prstGeom prst="rect">
            <a:avLst/>
          </a:prstGeom>
          <a:solidFill>
            <a:srgbClr val="FF0000"/>
          </a:solidFill>
          <a:ln w="9525" algn="ctr">
            <a:solidFill>
              <a:schemeClr val="bg2">
                <a:lumMod val="60000"/>
                <a:lumOff val="40000"/>
              </a:schemeClr>
            </a:solidFill>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59" name="正方形/長方形 52"/>
          <p:cNvSpPr>
            <a:spLocks noChangeArrowheads="1"/>
          </p:cNvSpPr>
          <p:nvPr/>
        </p:nvSpPr>
        <p:spPr bwMode="auto">
          <a:xfrm>
            <a:off x="7882731" y="4859338"/>
            <a:ext cx="165100" cy="203200"/>
          </a:xfrm>
          <a:prstGeom prst="rect">
            <a:avLst/>
          </a:prstGeom>
          <a:solidFill>
            <a:srgbClr val="00FF00"/>
          </a:solidFill>
          <a:ln w="9525" algn="ctr">
            <a:solidFill>
              <a:schemeClr val="bg2">
                <a:lumMod val="60000"/>
                <a:lumOff val="40000"/>
              </a:schemeClr>
            </a:solidFill>
            <a:round/>
            <a:headEnd/>
            <a:tailEnd/>
          </a:ln>
        </p:spPr>
        <p:txBody>
          <a:bodyPr lIns="90000" tIns="46800" rIns="90000" bIns="46800"/>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endParaRPr lang="ja-JP" altLang="en-US" sz="1400">
              <a:latin typeface="Times New Roman" panose="02020603050405020304" pitchFamily="18" charset="0"/>
              <a:ea typeface="ＭＳ Ｐゴシック" panose="020B0600070205080204" pitchFamily="34" charset="-128"/>
            </a:endParaRPr>
          </a:p>
        </p:txBody>
      </p:sp>
      <p:sp>
        <p:nvSpPr>
          <p:cNvPr id="60" name="正方形/長方形 170"/>
          <p:cNvSpPr>
            <a:spLocks noChangeArrowheads="1"/>
          </p:cNvSpPr>
          <p:nvPr/>
        </p:nvSpPr>
        <p:spPr bwMode="auto">
          <a:xfrm>
            <a:off x="6068218" y="4729163"/>
            <a:ext cx="7239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a:lstStyle>
          <a:p>
            <a:pPr>
              <a:spcBef>
                <a:spcPct val="0"/>
              </a:spcBef>
              <a:buFontTx/>
              <a:buNone/>
            </a:pPr>
            <a:r>
              <a:rPr kumimoji="1" lang="en-US" altLang="ja-JP" sz="1400">
                <a:latin typeface="Times New Roman" panose="02020603050405020304" pitchFamily="18" charset="0"/>
                <a:ea typeface="ＭＳ Ｐゴシック" panose="020B0600070205080204" pitchFamily="34" charset="-128"/>
              </a:rPr>
              <a:t>………</a:t>
            </a:r>
            <a:endParaRPr lang="ja-JP" altLang="en-US" sz="140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956008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34</a:t>
            </a:fld>
            <a:endParaRPr lang="en-US" altLang="en-US"/>
          </a:p>
        </p:txBody>
      </p:sp>
      <p:sp>
        <p:nvSpPr>
          <p:cNvPr id="7" name="タイトル 1"/>
          <p:cNvSpPr>
            <a:spLocks noGrp="1"/>
          </p:cNvSpPr>
          <p:nvPr/>
        </p:nvSpPr>
        <p:spPr bwMode="auto">
          <a:xfrm>
            <a:off x="681831" y="716756"/>
            <a:ext cx="777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Times New Roman" pitchFamily="18" charset="0"/>
              </a:defRPr>
            </a:lvl2pPr>
            <a:lvl3pPr algn="ctr" rtl="0" eaLnBrk="0" fontAlgn="base" hangingPunct="0">
              <a:spcBef>
                <a:spcPct val="0"/>
              </a:spcBef>
              <a:spcAft>
                <a:spcPct val="0"/>
              </a:spcAft>
              <a:defRPr sz="3600">
                <a:solidFill>
                  <a:schemeClr val="tx2"/>
                </a:solidFill>
                <a:latin typeface="Times New Roman" pitchFamily="18" charset="0"/>
              </a:defRPr>
            </a:lvl3pPr>
            <a:lvl4pPr algn="ctr" rtl="0" eaLnBrk="0" fontAlgn="base" hangingPunct="0">
              <a:spcBef>
                <a:spcPct val="0"/>
              </a:spcBef>
              <a:spcAft>
                <a:spcPct val="0"/>
              </a:spcAft>
              <a:defRPr sz="3600">
                <a:solidFill>
                  <a:schemeClr val="tx2"/>
                </a:solidFill>
                <a:latin typeface="Times New Roman" pitchFamily="18" charset="0"/>
              </a:defRPr>
            </a:lvl4pPr>
            <a:lvl5pPr algn="ctr" rtl="0" eaLnBrk="0" fontAlgn="base" hangingPunct="0">
              <a:spcBef>
                <a:spcPct val="0"/>
              </a:spcBef>
              <a:spcAft>
                <a:spcPct val="0"/>
              </a:spcAft>
              <a:defRPr sz="3600">
                <a:solidFill>
                  <a:schemeClr val="tx2"/>
                </a:solidFill>
                <a:latin typeface="Times New Roman" pitchFamily="18" charset="0"/>
              </a:defRPr>
            </a:lvl5pPr>
            <a:lvl6pPr marL="457200" algn="ctr" rtl="0" eaLnBrk="0" fontAlgn="base" hangingPunct="0">
              <a:spcBef>
                <a:spcPct val="0"/>
              </a:spcBef>
              <a:spcAft>
                <a:spcPct val="0"/>
              </a:spcAft>
              <a:defRPr sz="3600">
                <a:solidFill>
                  <a:schemeClr val="tx2"/>
                </a:solidFill>
                <a:latin typeface="Times New Roman" pitchFamily="18" charset="0"/>
              </a:defRPr>
            </a:lvl6pPr>
            <a:lvl7pPr marL="914400" algn="ctr" rtl="0" eaLnBrk="0" fontAlgn="base" hangingPunct="0">
              <a:spcBef>
                <a:spcPct val="0"/>
              </a:spcBef>
              <a:spcAft>
                <a:spcPct val="0"/>
              </a:spcAft>
              <a:defRPr sz="3600">
                <a:solidFill>
                  <a:schemeClr val="tx2"/>
                </a:solidFill>
                <a:latin typeface="Times New Roman" pitchFamily="18" charset="0"/>
              </a:defRPr>
            </a:lvl7pPr>
            <a:lvl8pPr marL="1371600" algn="ctr" rtl="0" eaLnBrk="0" fontAlgn="base" hangingPunct="0">
              <a:spcBef>
                <a:spcPct val="0"/>
              </a:spcBef>
              <a:spcAft>
                <a:spcPct val="0"/>
              </a:spcAft>
              <a:defRPr sz="3600">
                <a:solidFill>
                  <a:schemeClr val="tx2"/>
                </a:solidFill>
                <a:latin typeface="Times New Roman" pitchFamily="18" charset="0"/>
              </a:defRPr>
            </a:lvl8pPr>
            <a:lvl9pPr marL="1828800" algn="ctr" rtl="0" eaLnBrk="0" fontAlgn="base" hangingPunct="0">
              <a:spcBef>
                <a:spcPct val="0"/>
              </a:spcBef>
              <a:spcAft>
                <a:spcPct val="0"/>
              </a:spcAft>
              <a:defRPr sz="3600">
                <a:solidFill>
                  <a:schemeClr val="tx2"/>
                </a:solidFill>
                <a:latin typeface="Times New Roman" pitchFamily="18" charset="0"/>
              </a:defRPr>
            </a:lvl9pPr>
          </a:lstStyle>
          <a:p>
            <a:r>
              <a:rPr kumimoji="1" lang="en-US" altLang="ja-JP" smtClean="0">
                <a:ea typeface="ＭＳ Ｐゴシック" panose="020B0600070205080204" pitchFamily="34" charset="-128"/>
              </a:rPr>
              <a:t>Conclusion</a:t>
            </a:r>
            <a:endParaRPr kumimoji="1" lang="ja-JP" altLang="en-US" smtClean="0">
              <a:ea typeface="ＭＳ Ｐゴシック" panose="020B0600070205080204" pitchFamily="34" charset="-128"/>
            </a:endParaRPr>
          </a:p>
        </p:txBody>
      </p:sp>
      <p:sp>
        <p:nvSpPr>
          <p:cNvPr id="8" name="コンテンツ プレースホルダー 2"/>
          <p:cNvSpPr>
            <a:spLocks noGrp="1"/>
          </p:cNvSpPr>
          <p:nvPr/>
        </p:nvSpPr>
        <p:spPr bwMode="auto">
          <a:xfrm>
            <a:off x="689768" y="1308893"/>
            <a:ext cx="77724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085850" indent="-228600" algn="l" rtl="0" eaLnBrk="0" fontAlgn="base" hangingPunct="0">
              <a:spcBef>
                <a:spcPct val="20000"/>
              </a:spcBef>
              <a:spcAft>
                <a:spcPct val="0"/>
              </a:spcAft>
              <a:buChar char="•"/>
              <a:defRPr sz="2400">
                <a:solidFill>
                  <a:schemeClr val="tx1"/>
                </a:solidFill>
                <a:latin typeface="+mn-lt"/>
              </a:defRPr>
            </a:lvl3pPr>
            <a:lvl4pPr marL="1428750" indent="-228600" algn="l" rtl="0" eaLnBrk="0" fontAlgn="base" hangingPunct="0">
              <a:spcBef>
                <a:spcPct val="20000"/>
              </a:spcBef>
              <a:spcAft>
                <a:spcPct val="0"/>
              </a:spcAft>
              <a:buChar char="–"/>
              <a:defRPr sz="2000">
                <a:solidFill>
                  <a:schemeClr val="tx1"/>
                </a:solidFill>
                <a:latin typeface="+mn-lt"/>
              </a:defRPr>
            </a:lvl4pPr>
            <a:lvl5pPr marL="1771650" indent="-228600" algn="l" rtl="0" eaLnBrk="0" fontAlgn="base" hangingPunct="0">
              <a:spcBef>
                <a:spcPct val="20000"/>
              </a:spcBef>
              <a:spcAft>
                <a:spcPct val="0"/>
              </a:spcAft>
              <a:buChar char="•"/>
              <a:defRPr sz="2000">
                <a:solidFill>
                  <a:schemeClr val="tx1"/>
                </a:solidFill>
                <a:latin typeface="+mn-lt"/>
              </a:defRPr>
            </a:lvl5pPr>
            <a:lvl6pPr marL="2228850" indent="-228600" algn="l" rtl="0" eaLnBrk="0" fontAlgn="base" hangingPunct="0">
              <a:spcBef>
                <a:spcPct val="20000"/>
              </a:spcBef>
              <a:spcAft>
                <a:spcPct val="0"/>
              </a:spcAft>
              <a:buChar char="•"/>
              <a:defRPr sz="2000">
                <a:solidFill>
                  <a:schemeClr val="tx1"/>
                </a:solidFill>
                <a:latin typeface="+mn-lt"/>
              </a:defRPr>
            </a:lvl6pPr>
            <a:lvl7pPr marL="2686050" indent="-228600" algn="l" rtl="0" eaLnBrk="0" fontAlgn="base" hangingPunct="0">
              <a:spcBef>
                <a:spcPct val="20000"/>
              </a:spcBef>
              <a:spcAft>
                <a:spcPct val="0"/>
              </a:spcAft>
              <a:buChar char="•"/>
              <a:defRPr sz="2000">
                <a:solidFill>
                  <a:schemeClr val="tx1"/>
                </a:solidFill>
                <a:latin typeface="+mn-lt"/>
              </a:defRPr>
            </a:lvl7pPr>
            <a:lvl8pPr marL="3143250" indent="-228600" algn="l" rtl="0" eaLnBrk="0" fontAlgn="base" hangingPunct="0">
              <a:spcBef>
                <a:spcPct val="20000"/>
              </a:spcBef>
              <a:spcAft>
                <a:spcPct val="0"/>
              </a:spcAft>
              <a:buChar char="•"/>
              <a:defRPr sz="2000">
                <a:solidFill>
                  <a:schemeClr val="tx1"/>
                </a:solidFill>
                <a:latin typeface="+mn-lt"/>
              </a:defRPr>
            </a:lvl8pPr>
            <a:lvl9pPr marL="3600450" indent="-228600" algn="l" rtl="0" eaLnBrk="0" fontAlgn="base" hangingPunct="0">
              <a:spcBef>
                <a:spcPct val="20000"/>
              </a:spcBef>
              <a:spcAft>
                <a:spcPct val="0"/>
              </a:spcAft>
              <a:buChar char="•"/>
              <a:defRPr sz="2000">
                <a:solidFill>
                  <a:schemeClr val="tx1"/>
                </a:solidFill>
                <a:latin typeface="+mn-lt"/>
              </a:defRPr>
            </a:lvl9pPr>
          </a:lstStyle>
          <a:p>
            <a:r>
              <a:rPr kumimoji="1" lang="en-US" altLang="ja-JP" sz="2800" dirty="0" smtClean="0">
                <a:ea typeface="ＭＳ Ｐゴシック" panose="020B0600070205080204" pitchFamily="34" charset="-128"/>
              </a:rPr>
              <a:t>MP2P with position acquisition in PHY layer </a:t>
            </a:r>
          </a:p>
          <a:p>
            <a:pPr lvl="1"/>
            <a:r>
              <a:rPr kumimoji="1" lang="en-US" altLang="ja-JP" sz="2400" dirty="0" smtClean="0">
                <a:ea typeface="ＭＳ Ｐゴシック" panose="020B0600070205080204" pitchFamily="34" charset="-128"/>
              </a:rPr>
              <a:t>Highly potential of new communication concept of OCC</a:t>
            </a:r>
          </a:p>
          <a:p>
            <a:pPr lvl="1"/>
            <a:r>
              <a:rPr kumimoji="1" lang="en-US" altLang="ja-JP" sz="2400" dirty="0" smtClean="0">
                <a:ea typeface="ＭＳ Ｐゴシック" panose="020B0600070205080204" pitchFamily="34" charset="-128"/>
              </a:rPr>
              <a:t>MP2P with position acquisition in PHY layer     </a:t>
            </a:r>
            <a:r>
              <a:rPr kumimoji="1" lang="en-US" altLang="ja-JP" sz="1600" dirty="0" smtClean="0">
                <a:ea typeface="ＭＳ Ｐゴシック" panose="020B0600070205080204" pitchFamily="34" charset="-128"/>
              </a:rPr>
              <a:t>(※Coordinate is in the image frame)</a:t>
            </a:r>
          </a:p>
          <a:p>
            <a:pPr lvl="1"/>
            <a:r>
              <a:rPr kumimoji="1" lang="en-US" altLang="ja-JP" sz="1800" dirty="0" smtClean="0">
                <a:ea typeface="ＭＳ Ｐゴシック" panose="020B0600070205080204" pitchFamily="34" charset="-128"/>
              </a:rPr>
              <a:t>Position acquisition is Good Side Effect of PHY.  </a:t>
            </a:r>
            <a:br>
              <a:rPr kumimoji="1" lang="en-US" altLang="ja-JP" sz="1800" dirty="0" smtClean="0">
                <a:ea typeface="ＭＳ Ｐゴシック" panose="020B0600070205080204" pitchFamily="34" charset="-128"/>
              </a:rPr>
            </a:br>
            <a:r>
              <a:rPr kumimoji="1" lang="en-US" altLang="ja-JP" sz="1800" dirty="0" smtClean="0">
                <a:ea typeface="ＭＳ Ｐゴシック" panose="020B0600070205080204" pitchFamily="34" charset="-128"/>
              </a:rPr>
              <a:t>Therefore, it is not necessary to care in PHY layer format for MP2P.</a:t>
            </a:r>
          </a:p>
          <a:p>
            <a:endParaRPr kumimoji="1" lang="en-US" altLang="ja-JP" sz="2800" dirty="0" smtClean="0">
              <a:ea typeface="ＭＳ Ｐゴシック" panose="020B0600070205080204" pitchFamily="34" charset="-128"/>
            </a:endParaRPr>
          </a:p>
          <a:p>
            <a:r>
              <a:rPr kumimoji="1" lang="en-US" altLang="ja-JP" sz="2800" dirty="0" smtClean="0">
                <a:ea typeface="ＭＳ Ｐゴシック" panose="020B0600070205080204" pitchFamily="34" charset="-128"/>
              </a:rPr>
              <a:t>PHY layer format should be considered for  “Discovery” process.</a:t>
            </a:r>
          </a:p>
          <a:p>
            <a:pPr lvl="1"/>
            <a:r>
              <a:rPr kumimoji="1" lang="en-US" altLang="ja-JP" sz="2400" dirty="0" smtClean="0">
                <a:ea typeface="ＭＳ Ｐゴシック" panose="020B0600070205080204" pitchFamily="34" charset="-128"/>
              </a:rPr>
              <a:t>8B6T line coding and guard ternary format was shown.</a:t>
            </a:r>
          </a:p>
          <a:p>
            <a:endParaRPr kumimoji="1" lang="en-US" altLang="ja-JP" sz="2800" dirty="0" smtClean="0">
              <a:ea typeface="ＭＳ Ｐゴシック" panose="020B0600070205080204" pitchFamily="34" charset="-128"/>
            </a:endParaRPr>
          </a:p>
        </p:txBody>
      </p:sp>
    </p:spTree>
    <p:extLst>
      <p:ext uri="{BB962C8B-B14F-4D97-AF65-F5344CB8AC3E}">
        <p14:creationId xmlns:p14="http://schemas.microsoft.com/office/powerpoint/2010/main" val="4465738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35</a:t>
            </a:fld>
            <a:endParaRPr lang="en-US" altLang="en-US"/>
          </a:p>
        </p:txBody>
      </p:sp>
      <p:sp>
        <p:nvSpPr>
          <p:cNvPr id="7" name="TextBox 6"/>
          <p:cNvSpPr txBox="1"/>
          <p:nvPr/>
        </p:nvSpPr>
        <p:spPr>
          <a:xfrm>
            <a:off x="152400" y="2744212"/>
            <a:ext cx="8915400" cy="3046988"/>
          </a:xfrm>
          <a:prstGeom prst="rect">
            <a:avLst/>
          </a:prstGeom>
          <a:noFill/>
        </p:spPr>
        <p:txBody>
          <a:bodyPr wrap="square" rtlCol="0">
            <a:spAutoFit/>
          </a:bodyPr>
          <a:lstStyle/>
          <a:p>
            <a:pPr algn="ctr"/>
            <a:r>
              <a:rPr lang="en-US" sz="3200" dirty="0" smtClean="0">
                <a:solidFill>
                  <a:schemeClr val="accent2">
                    <a:lumMod val="75000"/>
                  </a:schemeClr>
                </a:solidFill>
              </a:rPr>
              <a:t>National Taiwan University, Mobile and Vehicular Network Lab Contribution</a:t>
            </a:r>
          </a:p>
          <a:p>
            <a:pPr algn="ctr">
              <a:lnSpc>
                <a:spcPct val="200000"/>
              </a:lnSpc>
            </a:pPr>
            <a:r>
              <a:rPr lang="en-US" sz="3200" dirty="0" smtClean="0">
                <a:solidFill>
                  <a:schemeClr val="accent2">
                    <a:lumMod val="75000"/>
                  </a:schemeClr>
                </a:solidFill>
              </a:rPr>
              <a:t>Hsin-mu (Michael) Tsai </a:t>
            </a:r>
            <a:r>
              <a:rPr lang="en-US" sz="2000" dirty="0" smtClean="0">
                <a:solidFill>
                  <a:schemeClr val="accent2">
                    <a:lumMod val="75000"/>
                  </a:schemeClr>
                </a:solidFill>
              </a:rPr>
              <a:t>(NTU)</a:t>
            </a:r>
            <a:r>
              <a:rPr lang="en-US" sz="3200" dirty="0" smtClean="0">
                <a:solidFill>
                  <a:schemeClr val="accent2">
                    <a:lumMod val="75000"/>
                  </a:schemeClr>
                </a:solidFill>
              </a:rPr>
              <a:t>, Richard Roberts </a:t>
            </a:r>
            <a:r>
              <a:rPr lang="en-US" sz="2000" dirty="0" smtClean="0">
                <a:solidFill>
                  <a:schemeClr val="accent2">
                    <a:lumMod val="75000"/>
                  </a:schemeClr>
                </a:solidFill>
              </a:rPr>
              <a:t>(Intel)</a:t>
            </a:r>
          </a:p>
          <a:p>
            <a:pPr algn="ctr">
              <a:lnSpc>
                <a:spcPct val="200000"/>
              </a:lnSpc>
            </a:pPr>
            <a:r>
              <a:rPr lang="en-US" sz="3200" dirty="0" smtClean="0">
                <a:solidFill>
                  <a:schemeClr val="accent2">
                    <a:lumMod val="75000"/>
                  </a:schemeClr>
                </a:solidFill>
              </a:rPr>
              <a:t>hsinmu@csie.ntu.edu.tw    </a:t>
            </a:r>
          </a:p>
        </p:txBody>
      </p:sp>
      <p:sp>
        <p:nvSpPr>
          <p:cNvPr id="8" name="標題 1"/>
          <p:cNvSpPr>
            <a:spLocks noGrp="1"/>
          </p:cNvSpPr>
          <p:nvPr>
            <p:ph type="ctrTitle"/>
          </p:nvPr>
        </p:nvSpPr>
        <p:spPr>
          <a:xfrm>
            <a:off x="76200" y="990600"/>
            <a:ext cx="8991600" cy="1219200"/>
          </a:xfrm>
        </p:spPr>
        <p:txBody>
          <a:bodyPr/>
          <a:lstStyle/>
          <a:p>
            <a:r>
              <a:rPr kumimoji="1" lang="en-US" altLang="zh-TW" sz="3600" dirty="0" smtClean="0">
                <a:solidFill>
                  <a:schemeClr val="accent2">
                    <a:lumMod val="75000"/>
                  </a:schemeClr>
                </a:solidFill>
              </a:rPr>
              <a:t>Universal Camera Communications with</a:t>
            </a:r>
            <a:br>
              <a:rPr kumimoji="1" lang="en-US" altLang="zh-TW" sz="3600" dirty="0" smtClean="0">
                <a:solidFill>
                  <a:schemeClr val="accent2">
                    <a:lumMod val="75000"/>
                  </a:schemeClr>
                </a:solidFill>
              </a:rPr>
            </a:br>
            <a:r>
              <a:rPr kumimoji="1" lang="en-US" altLang="zh-TW" sz="3600" dirty="0" smtClean="0">
                <a:solidFill>
                  <a:schemeClr val="accent2">
                    <a:lumMod val="75000"/>
                  </a:schemeClr>
                </a:solidFill>
              </a:rPr>
              <a:t>Rolling Shutter – Frequency Shift Keying</a:t>
            </a:r>
            <a:endParaRPr kumimoji="1" lang="zh-TW" altLang="en-US" sz="3600" dirty="0">
              <a:solidFill>
                <a:schemeClr val="accent2">
                  <a:lumMod val="75000"/>
                </a:schemeClr>
              </a:solidFill>
            </a:endParaRPr>
          </a:p>
        </p:txBody>
      </p:sp>
    </p:spTree>
    <p:extLst>
      <p:ext uri="{BB962C8B-B14F-4D97-AF65-F5344CB8AC3E}">
        <p14:creationId xmlns:p14="http://schemas.microsoft.com/office/powerpoint/2010/main" val="11520385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36</a:t>
            </a:fld>
            <a:endParaRPr lang="en-US" altLang="en-US"/>
          </a:p>
        </p:txBody>
      </p:sp>
      <p:sp>
        <p:nvSpPr>
          <p:cNvPr id="27" name="標題 1"/>
          <p:cNvSpPr txBox="1">
            <a:spLocks/>
          </p:cNvSpPr>
          <p:nvPr/>
        </p:nvSpPr>
        <p:spPr bwMode="auto">
          <a:xfrm>
            <a:off x="304824" y="0"/>
            <a:ext cx="8534376" cy="502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ctr" rtl="0" eaLnBrk="1" fontAlgn="base" hangingPunct="1">
              <a:spcBef>
                <a:spcPct val="0"/>
              </a:spcBef>
              <a:spcAft>
                <a:spcPct val="0"/>
              </a:spcAft>
              <a:defRPr sz="60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anose="02020603050405020304" pitchFamily="18" charset="0"/>
              </a:defRPr>
            </a:lvl2pPr>
            <a:lvl3pPr algn="ctr" rtl="0" eaLnBrk="1" fontAlgn="base" hangingPunct="1">
              <a:spcBef>
                <a:spcPct val="0"/>
              </a:spcBef>
              <a:spcAft>
                <a:spcPct val="0"/>
              </a:spcAft>
              <a:defRPr sz="3600">
                <a:solidFill>
                  <a:schemeClr val="tx2"/>
                </a:solidFill>
                <a:latin typeface="Times New Roman" panose="02020603050405020304" pitchFamily="18" charset="0"/>
              </a:defRPr>
            </a:lvl3pPr>
            <a:lvl4pPr algn="ctr" rtl="0" eaLnBrk="1" fontAlgn="base" hangingPunct="1">
              <a:spcBef>
                <a:spcPct val="0"/>
              </a:spcBef>
              <a:spcAft>
                <a:spcPct val="0"/>
              </a:spcAft>
              <a:defRPr sz="3600">
                <a:solidFill>
                  <a:schemeClr val="tx2"/>
                </a:solidFill>
                <a:latin typeface="Times New Roman" panose="02020603050405020304" pitchFamily="18" charset="0"/>
              </a:defRPr>
            </a:lvl4pPr>
            <a:lvl5pPr algn="ctr" rtl="0" eaLnBrk="1" fontAlgn="base" hangingPunct="1">
              <a:spcBef>
                <a:spcPct val="0"/>
              </a:spcBef>
              <a:spcAft>
                <a:spcPct val="0"/>
              </a:spcAft>
              <a:defRPr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sz="3600">
                <a:solidFill>
                  <a:schemeClr val="tx2"/>
                </a:solidFill>
                <a:latin typeface="Times New Roman" panose="02020603050405020304" pitchFamily="18" charset="0"/>
              </a:defRPr>
            </a:lvl9pPr>
          </a:lstStyle>
          <a:p>
            <a:r>
              <a:rPr kumimoji="1" lang="en-US" altLang="zh-TW" sz="2800" dirty="0" smtClean="0"/>
              <a:t>Use Case: Marketing or guide systems</a:t>
            </a:r>
            <a:endParaRPr kumimoji="1" lang="zh-TW" altLang="en-US" sz="2800" dirty="0"/>
          </a:p>
        </p:txBody>
      </p:sp>
      <p:pic>
        <p:nvPicPr>
          <p:cNvPr id="2" name="Picture 1"/>
          <p:cNvPicPr>
            <a:picLocks noChangeAspect="1"/>
          </p:cNvPicPr>
          <p:nvPr/>
        </p:nvPicPr>
        <p:blipFill>
          <a:blip r:embed="rId3"/>
          <a:stretch>
            <a:fillRect/>
          </a:stretch>
        </p:blipFill>
        <p:spPr>
          <a:xfrm>
            <a:off x="138112" y="685800"/>
            <a:ext cx="8867775" cy="5762625"/>
          </a:xfrm>
          <a:prstGeom prst="rect">
            <a:avLst/>
          </a:prstGeom>
        </p:spPr>
      </p:pic>
    </p:spTree>
    <p:extLst>
      <p:ext uri="{BB962C8B-B14F-4D97-AF65-F5344CB8AC3E}">
        <p14:creationId xmlns:p14="http://schemas.microsoft.com/office/powerpoint/2010/main" val="28265303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37</a:t>
            </a:fld>
            <a:endParaRPr lang="en-US" altLang="en-US"/>
          </a:p>
        </p:txBody>
      </p:sp>
      <p:sp>
        <p:nvSpPr>
          <p:cNvPr id="7" name="標題 1"/>
          <p:cNvSpPr txBox="1">
            <a:spLocks/>
          </p:cNvSpPr>
          <p:nvPr/>
        </p:nvSpPr>
        <p:spPr bwMode="auto">
          <a:xfrm>
            <a:off x="199505" y="0"/>
            <a:ext cx="8792095" cy="502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ctr" rtl="0" eaLnBrk="1" fontAlgn="base" hangingPunct="1">
              <a:spcBef>
                <a:spcPct val="0"/>
              </a:spcBef>
              <a:spcAft>
                <a:spcPct val="0"/>
              </a:spcAft>
              <a:defRPr sz="60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anose="02020603050405020304" pitchFamily="18" charset="0"/>
              </a:defRPr>
            </a:lvl2pPr>
            <a:lvl3pPr algn="ctr" rtl="0" eaLnBrk="1" fontAlgn="base" hangingPunct="1">
              <a:spcBef>
                <a:spcPct val="0"/>
              </a:spcBef>
              <a:spcAft>
                <a:spcPct val="0"/>
              </a:spcAft>
              <a:defRPr sz="3600">
                <a:solidFill>
                  <a:schemeClr val="tx2"/>
                </a:solidFill>
                <a:latin typeface="Times New Roman" panose="02020603050405020304" pitchFamily="18" charset="0"/>
              </a:defRPr>
            </a:lvl3pPr>
            <a:lvl4pPr algn="ctr" rtl="0" eaLnBrk="1" fontAlgn="base" hangingPunct="1">
              <a:spcBef>
                <a:spcPct val="0"/>
              </a:spcBef>
              <a:spcAft>
                <a:spcPct val="0"/>
              </a:spcAft>
              <a:defRPr sz="3600">
                <a:solidFill>
                  <a:schemeClr val="tx2"/>
                </a:solidFill>
                <a:latin typeface="Times New Roman" panose="02020603050405020304" pitchFamily="18" charset="0"/>
              </a:defRPr>
            </a:lvl4pPr>
            <a:lvl5pPr algn="ctr" rtl="0" eaLnBrk="1" fontAlgn="base" hangingPunct="1">
              <a:spcBef>
                <a:spcPct val="0"/>
              </a:spcBef>
              <a:spcAft>
                <a:spcPct val="0"/>
              </a:spcAft>
              <a:defRPr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sz="3600">
                <a:solidFill>
                  <a:schemeClr val="tx2"/>
                </a:solidFill>
                <a:latin typeface="Times New Roman" panose="02020603050405020304" pitchFamily="18" charset="0"/>
              </a:defRPr>
            </a:lvl9pPr>
          </a:lstStyle>
          <a:p>
            <a:r>
              <a:rPr kumimoji="1" lang="en-US" altLang="zh-TW" sz="2800" smtClean="0"/>
              <a:t>Use Case: Vehicular Communications</a:t>
            </a:r>
            <a:endParaRPr kumimoji="1" lang="zh-TW" altLang="en-US" sz="2800" dirty="0"/>
          </a:p>
        </p:txBody>
      </p:sp>
      <p:pic>
        <p:nvPicPr>
          <p:cNvPr id="2" name="Picture 1"/>
          <p:cNvPicPr>
            <a:picLocks noChangeAspect="1"/>
          </p:cNvPicPr>
          <p:nvPr/>
        </p:nvPicPr>
        <p:blipFill>
          <a:blip r:embed="rId3"/>
          <a:stretch>
            <a:fillRect/>
          </a:stretch>
        </p:blipFill>
        <p:spPr>
          <a:xfrm>
            <a:off x="238125" y="666750"/>
            <a:ext cx="8667750" cy="5734050"/>
          </a:xfrm>
          <a:prstGeom prst="rect">
            <a:avLst/>
          </a:prstGeom>
        </p:spPr>
      </p:pic>
    </p:spTree>
    <p:extLst>
      <p:ext uri="{BB962C8B-B14F-4D97-AF65-F5344CB8AC3E}">
        <p14:creationId xmlns:p14="http://schemas.microsoft.com/office/powerpoint/2010/main" val="3628817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38</a:t>
            </a:fld>
            <a:endParaRPr lang="en-US" altLang="en-US"/>
          </a:p>
        </p:txBody>
      </p:sp>
      <p:sp>
        <p:nvSpPr>
          <p:cNvPr id="7" name="標題 1"/>
          <p:cNvSpPr txBox="1">
            <a:spLocks/>
          </p:cNvSpPr>
          <p:nvPr/>
        </p:nvSpPr>
        <p:spPr bwMode="auto">
          <a:xfrm>
            <a:off x="1219200" y="0"/>
            <a:ext cx="6732240" cy="502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ctr" rtl="0" eaLnBrk="1" fontAlgn="base" hangingPunct="1">
              <a:spcBef>
                <a:spcPct val="0"/>
              </a:spcBef>
              <a:spcAft>
                <a:spcPct val="0"/>
              </a:spcAft>
              <a:defRPr sz="60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anose="02020603050405020304" pitchFamily="18" charset="0"/>
              </a:defRPr>
            </a:lvl2pPr>
            <a:lvl3pPr algn="ctr" rtl="0" eaLnBrk="1" fontAlgn="base" hangingPunct="1">
              <a:spcBef>
                <a:spcPct val="0"/>
              </a:spcBef>
              <a:spcAft>
                <a:spcPct val="0"/>
              </a:spcAft>
              <a:defRPr sz="3600">
                <a:solidFill>
                  <a:schemeClr val="tx2"/>
                </a:solidFill>
                <a:latin typeface="Times New Roman" panose="02020603050405020304" pitchFamily="18" charset="0"/>
              </a:defRPr>
            </a:lvl3pPr>
            <a:lvl4pPr algn="ctr" rtl="0" eaLnBrk="1" fontAlgn="base" hangingPunct="1">
              <a:spcBef>
                <a:spcPct val="0"/>
              </a:spcBef>
              <a:spcAft>
                <a:spcPct val="0"/>
              </a:spcAft>
              <a:defRPr sz="3600">
                <a:solidFill>
                  <a:schemeClr val="tx2"/>
                </a:solidFill>
                <a:latin typeface="Times New Roman" panose="02020603050405020304" pitchFamily="18" charset="0"/>
              </a:defRPr>
            </a:lvl4pPr>
            <a:lvl5pPr algn="ctr" rtl="0" eaLnBrk="1" fontAlgn="base" hangingPunct="1">
              <a:spcBef>
                <a:spcPct val="0"/>
              </a:spcBef>
              <a:spcAft>
                <a:spcPct val="0"/>
              </a:spcAft>
              <a:defRPr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sz="3600">
                <a:solidFill>
                  <a:schemeClr val="tx2"/>
                </a:solidFill>
                <a:latin typeface="Times New Roman" panose="02020603050405020304" pitchFamily="18" charset="0"/>
              </a:defRPr>
            </a:lvl9pPr>
          </a:lstStyle>
          <a:p>
            <a:r>
              <a:rPr kumimoji="1" lang="en-US" altLang="zh-TW" sz="2800" smtClean="0"/>
              <a:t>Related Research &amp; Demo</a:t>
            </a:r>
            <a:endParaRPr kumimoji="1" lang="zh-TW" altLang="en-US" sz="2800" dirty="0"/>
          </a:p>
        </p:txBody>
      </p:sp>
      <p:pic>
        <p:nvPicPr>
          <p:cNvPr id="2" name="Picture 1"/>
          <p:cNvPicPr>
            <a:picLocks noChangeAspect="1"/>
          </p:cNvPicPr>
          <p:nvPr/>
        </p:nvPicPr>
        <p:blipFill>
          <a:blip r:embed="rId3"/>
          <a:stretch>
            <a:fillRect/>
          </a:stretch>
        </p:blipFill>
        <p:spPr>
          <a:xfrm>
            <a:off x="214312" y="685800"/>
            <a:ext cx="8715375" cy="5638800"/>
          </a:xfrm>
          <a:prstGeom prst="rect">
            <a:avLst/>
          </a:prstGeom>
        </p:spPr>
      </p:pic>
    </p:spTree>
    <p:extLst>
      <p:ext uri="{BB962C8B-B14F-4D97-AF65-F5344CB8AC3E}">
        <p14:creationId xmlns:p14="http://schemas.microsoft.com/office/powerpoint/2010/main" val="27231463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39</a:t>
            </a:fld>
            <a:endParaRPr lang="en-US" altLang="en-US"/>
          </a:p>
        </p:txBody>
      </p:sp>
      <p:sp>
        <p:nvSpPr>
          <p:cNvPr id="7" name="標題 1"/>
          <p:cNvSpPr txBox="1">
            <a:spLocks/>
          </p:cNvSpPr>
          <p:nvPr/>
        </p:nvSpPr>
        <p:spPr bwMode="auto">
          <a:xfrm>
            <a:off x="457200" y="31204"/>
            <a:ext cx="8285883" cy="425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ctr" rtl="0" eaLnBrk="1" fontAlgn="base" hangingPunct="1">
              <a:spcBef>
                <a:spcPct val="0"/>
              </a:spcBef>
              <a:spcAft>
                <a:spcPct val="0"/>
              </a:spcAft>
              <a:defRPr sz="60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anose="02020603050405020304" pitchFamily="18" charset="0"/>
              </a:defRPr>
            </a:lvl2pPr>
            <a:lvl3pPr algn="ctr" rtl="0" eaLnBrk="1" fontAlgn="base" hangingPunct="1">
              <a:spcBef>
                <a:spcPct val="0"/>
              </a:spcBef>
              <a:spcAft>
                <a:spcPct val="0"/>
              </a:spcAft>
              <a:defRPr sz="3600">
                <a:solidFill>
                  <a:schemeClr val="tx2"/>
                </a:solidFill>
                <a:latin typeface="Times New Roman" panose="02020603050405020304" pitchFamily="18" charset="0"/>
              </a:defRPr>
            </a:lvl3pPr>
            <a:lvl4pPr algn="ctr" rtl="0" eaLnBrk="1" fontAlgn="base" hangingPunct="1">
              <a:spcBef>
                <a:spcPct val="0"/>
              </a:spcBef>
              <a:spcAft>
                <a:spcPct val="0"/>
              </a:spcAft>
              <a:defRPr sz="3600">
                <a:solidFill>
                  <a:schemeClr val="tx2"/>
                </a:solidFill>
                <a:latin typeface="Times New Roman" panose="02020603050405020304" pitchFamily="18" charset="0"/>
              </a:defRPr>
            </a:lvl4pPr>
            <a:lvl5pPr algn="ctr" rtl="0" eaLnBrk="1" fontAlgn="base" hangingPunct="1">
              <a:spcBef>
                <a:spcPct val="0"/>
              </a:spcBef>
              <a:spcAft>
                <a:spcPct val="0"/>
              </a:spcAft>
              <a:defRPr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sz="3600">
                <a:solidFill>
                  <a:schemeClr val="tx2"/>
                </a:solidFill>
                <a:latin typeface="Times New Roman" panose="02020603050405020304" pitchFamily="18" charset="0"/>
              </a:defRPr>
            </a:lvl9pPr>
          </a:lstStyle>
          <a:p>
            <a:r>
              <a:rPr kumimoji="1" lang="en-US" altLang="zh-TW" sz="2800" smtClean="0">
                <a:solidFill>
                  <a:schemeClr val="tx1"/>
                </a:solidFill>
              </a:rPr>
              <a:t>Rolling Shutter - Frequency Shift Keying</a:t>
            </a:r>
            <a:endParaRPr kumimoji="1" lang="zh-TW" altLang="en-US" sz="2800" dirty="0">
              <a:solidFill>
                <a:schemeClr val="tx1"/>
              </a:solidFill>
            </a:endParaRPr>
          </a:p>
        </p:txBody>
      </p:sp>
      <p:pic>
        <p:nvPicPr>
          <p:cNvPr id="8" name="pasted-image.pdf"/>
          <p:cNvPicPr/>
          <p:nvPr/>
        </p:nvPicPr>
        <p:blipFill>
          <a:blip r:embed="rId3">
            <a:extLst/>
          </a:blip>
          <a:stretch>
            <a:fillRect/>
          </a:stretch>
        </p:blipFill>
        <p:spPr>
          <a:xfrm>
            <a:off x="3375468" y="4438600"/>
            <a:ext cx="4839891" cy="1893094"/>
          </a:xfrm>
          <a:prstGeom prst="rect">
            <a:avLst/>
          </a:prstGeom>
          <a:ln w="12700">
            <a:miter lim="400000"/>
          </a:ln>
        </p:spPr>
      </p:pic>
      <p:pic>
        <p:nvPicPr>
          <p:cNvPr id="9" name="pasted-image.png"/>
          <p:cNvPicPr/>
          <p:nvPr/>
        </p:nvPicPr>
        <p:blipFill>
          <a:blip r:embed="rId4" cstate="print">
            <a:extLst>
              <a:ext uri="{28A0092B-C50C-407E-A947-70E740481C1C}">
                <a14:useLocalDpi xmlns:a14="http://schemas.microsoft.com/office/drawing/2010/main"/>
              </a:ext>
            </a:extLst>
          </a:blip>
          <a:srcRect/>
          <a:stretch>
            <a:fillRect/>
          </a:stretch>
        </p:blipFill>
        <p:spPr>
          <a:xfrm>
            <a:off x="423140" y="4726632"/>
            <a:ext cx="2370002" cy="1043934"/>
          </a:xfrm>
          <a:prstGeom prst="rect">
            <a:avLst/>
          </a:prstGeom>
          <a:ln w="12700">
            <a:miter lim="400000"/>
          </a:ln>
        </p:spPr>
      </p:pic>
      <p:grpSp>
        <p:nvGrpSpPr>
          <p:cNvPr id="10" name="Group 312"/>
          <p:cNvGrpSpPr/>
          <p:nvPr/>
        </p:nvGrpSpPr>
        <p:grpSpPr>
          <a:xfrm>
            <a:off x="5103660" y="3286472"/>
            <a:ext cx="1530392" cy="873176"/>
            <a:chOff x="-50800" y="-50800"/>
            <a:chExt cx="1724885" cy="992999"/>
          </a:xfrm>
        </p:grpSpPr>
        <p:pic>
          <p:nvPicPr>
            <p:cNvPr id="11" name="pasted-image.png"/>
            <p:cNvPicPr/>
            <p:nvPr/>
          </p:nvPicPr>
          <p:blipFill>
            <a:blip r:embed="rId5">
              <a:extLst/>
            </a:blip>
            <a:stretch>
              <a:fillRect/>
            </a:stretch>
          </p:blipFill>
          <p:spPr>
            <a:xfrm>
              <a:off x="0" y="0"/>
              <a:ext cx="1623286" cy="891400"/>
            </a:xfrm>
            <a:prstGeom prst="rect">
              <a:avLst/>
            </a:prstGeom>
            <a:ln>
              <a:noFill/>
            </a:ln>
            <a:effectLst/>
          </p:spPr>
        </p:pic>
        <p:pic>
          <p:nvPicPr>
            <p:cNvPr id="12" name="圖片 7"/>
            <p:cNvPicPr/>
            <p:nvPr/>
          </p:nvPicPr>
          <p:blipFill>
            <a:blip r:embed="rId6">
              <a:extLst/>
            </a:blip>
            <a:stretch>
              <a:fillRect/>
            </a:stretch>
          </p:blipFill>
          <p:spPr>
            <a:xfrm>
              <a:off x="-50800" y="-50800"/>
              <a:ext cx="1724886" cy="993000"/>
            </a:xfrm>
            <a:prstGeom prst="rect">
              <a:avLst/>
            </a:prstGeom>
            <a:effectLst/>
          </p:spPr>
        </p:pic>
      </p:grpSp>
      <p:grpSp>
        <p:nvGrpSpPr>
          <p:cNvPr id="13" name="Group 315"/>
          <p:cNvGrpSpPr/>
          <p:nvPr/>
        </p:nvGrpSpPr>
        <p:grpSpPr>
          <a:xfrm>
            <a:off x="495148" y="3430488"/>
            <a:ext cx="3301140" cy="885726"/>
            <a:chOff x="-50800" y="-50800"/>
            <a:chExt cx="4051300" cy="1028700"/>
          </a:xfrm>
        </p:grpSpPr>
        <p:pic>
          <p:nvPicPr>
            <p:cNvPr id="14" name="pasted-image.png"/>
            <p:cNvPicPr/>
            <p:nvPr/>
          </p:nvPicPr>
          <p:blipFill>
            <a:blip r:embed="rId7">
              <a:extLst/>
            </a:blip>
            <a:stretch>
              <a:fillRect/>
            </a:stretch>
          </p:blipFill>
          <p:spPr>
            <a:xfrm>
              <a:off x="0" y="0"/>
              <a:ext cx="3949700" cy="927100"/>
            </a:xfrm>
            <a:prstGeom prst="rect">
              <a:avLst/>
            </a:prstGeom>
            <a:ln>
              <a:noFill/>
            </a:ln>
            <a:effectLst/>
          </p:spPr>
        </p:pic>
        <p:pic>
          <p:nvPicPr>
            <p:cNvPr id="15" name="圖片 10"/>
            <p:cNvPicPr/>
            <p:nvPr/>
          </p:nvPicPr>
          <p:blipFill>
            <a:blip r:embed="rId8">
              <a:extLst/>
            </a:blip>
            <a:stretch>
              <a:fillRect/>
            </a:stretch>
          </p:blipFill>
          <p:spPr>
            <a:xfrm>
              <a:off x="-50800" y="-50800"/>
              <a:ext cx="4051300" cy="1028700"/>
            </a:xfrm>
            <a:prstGeom prst="rect">
              <a:avLst/>
            </a:prstGeom>
            <a:effectLst/>
          </p:spPr>
        </p:pic>
      </p:grpSp>
      <p:pic>
        <p:nvPicPr>
          <p:cNvPr id="16" name="pasted-image.png"/>
          <p:cNvPicPr/>
          <p:nvPr/>
        </p:nvPicPr>
        <p:blipFill>
          <a:blip r:embed="rId9" cstate="print">
            <a:extLst>
              <a:ext uri="{28A0092B-C50C-407E-A947-70E740481C1C}">
                <a14:useLocalDpi xmlns:a14="http://schemas.microsoft.com/office/drawing/2010/main"/>
              </a:ext>
            </a:extLst>
          </a:blip>
          <a:srcRect/>
          <a:stretch>
            <a:fillRect/>
          </a:stretch>
        </p:blipFill>
        <p:spPr>
          <a:xfrm>
            <a:off x="6831852" y="3358480"/>
            <a:ext cx="1911067" cy="770986"/>
          </a:xfrm>
          <a:prstGeom prst="rect">
            <a:avLst/>
          </a:prstGeom>
          <a:ln w="12700">
            <a:miter lim="400000"/>
          </a:ln>
        </p:spPr>
      </p:pic>
      <p:sp>
        <p:nvSpPr>
          <p:cNvPr id="17" name="文字方塊 13"/>
          <p:cNvSpPr txBox="1"/>
          <p:nvPr/>
        </p:nvSpPr>
        <p:spPr>
          <a:xfrm>
            <a:off x="135108" y="838200"/>
            <a:ext cx="5040560" cy="2308324"/>
          </a:xfrm>
          <a:prstGeom prst="rect">
            <a:avLst/>
          </a:prstGeom>
          <a:noFill/>
        </p:spPr>
        <p:txBody>
          <a:bodyPr wrap="square" rtlCol="0">
            <a:spAutoFit/>
          </a:bodyPr>
          <a:lstStyle/>
          <a:p>
            <a:r>
              <a:rPr kumimoji="1" lang="en-US" altLang="zh-TW" sz="2400" dirty="0" smtClean="0"/>
              <a:t>Modulation:</a:t>
            </a:r>
          </a:p>
          <a:p>
            <a:pPr marL="285750" indent="-285750">
              <a:buFont typeface="Arial"/>
              <a:buChar char="•"/>
            </a:pPr>
            <a:r>
              <a:rPr kumimoji="1" lang="en-US" altLang="zh-TW" sz="2400" dirty="0" smtClean="0"/>
              <a:t>Square wave (2 levels)</a:t>
            </a:r>
          </a:p>
          <a:p>
            <a:pPr marL="285750" indent="-285750">
              <a:buFont typeface="Arial"/>
              <a:buChar char="•"/>
            </a:pPr>
            <a:r>
              <a:rPr kumimoji="1" lang="en-US" altLang="zh-TW" sz="2400" dirty="0" smtClean="0"/>
              <a:t>Different </a:t>
            </a:r>
            <a:r>
              <a:rPr kumimoji="1" lang="en-US" altLang="zh-TW" sz="2400" b="1" dirty="0" smtClean="0">
                <a:solidFill>
                  <a:srgbClr val="FF0000"/>
                </a:solidFill>
              </a:rPr>
              <a:t>frequency</a:t>
            </a:r>
            <a:r>
              <a:rPr kumimoji="1" lang="en-US" altLang="zh-TW" sz="2400" dirty="0" smtClean="0"/>
              <a:t> </a:t>
            </a:r>
            <a:br>
              <a:rPr kumimoji="1" lang="en-US" altLang="zh-TW" sz="2400" dirty="0" smtClean="0"/>
            </a:br>
            <a:r>
              <a:rPr kumimoji="1" lang="en-US" altLang="zh-TW" sz="2400" dirty="0" smtClean="0">
                <a:sym typeface="Wingdings"/>
              </a:rPr>
              <a:t> different bit patterns</a:t>
            </a:r>
          </a:p>
          <a:p>
            <a:pPr marL="285750" indent="-285750">
              <a:buFont typeface="Arial"/>
              <a:buChar char="•"/>
            </a:pPr>
            <a:r>
              <a:rPr kumimoji="1" lang="en-US" altLang="zh-TW" sz="2400" dirty="0" smtClean="0">
                <a:sym typeface="Wingdings"/>
              </a:rPr>
              <a:t>Symbol duration = frame duration</a:t>
            </a:r>
            <a:r>
              <a:rPr kumimoji="1" lang="en-US" altLang="zh-TW" sz="2400" dirty="0">
                <a:sym typeface="Wingdings"/>
              </a:rPr>
              <a:t> </a:t>
            </a:r>
            <a:r>
              <a:rPr kumimoji="1" lang="en-US" altLang="zh-TW" sz="2400" dirty="0" smtClean="0">
                <a:sym typeface="Wingdings"/>
              </a:rPr>
              <a:t/>
            </a:r>
            <a:br>
              <a:rPr kumimoji="1" lang="en-US" altLang="zh-TW" sz="2400" dirty="0" smtClean="0">
                <a:sym typeface="Wingdings"/>
              </a:rPr>
            </a:br>
            <a:r>
              <a:rPr kumimoji="1" lang="en-US" altLang="zh-TW" sz="2400" dirty="0" smtClean="0">
                <a:sym typeface="Wingdings"/>
              </a:rPr>
              <a:t>&amp; high-order modulation</a:t>
            </a:r>
          </a:p>
        </p:txBody>
      </p:sp>
      <p:sp>
        <p:nvSpPr>
          <p:cNvPr id="18" name="文字方塊 14"/>
          <p:cNvSpPr txBox="1"/>
          <p:nvPr/>
        </p:nvSpPr>
        <p:spPr>
          <a:xfrm>
            <a:off x="5070511" y="944766"/>
            <a:ext cx="3672408" cy="1938992"/>
          </a:xfrm>
          <a:prstGeom prst="rect">
            <a:avLst/>
          </a:prstGeom>
          <a:noFill/>
        </p:spPr>
        <p:txBody>
          <a:bodyPr wrap="square" rtlCol="0">
            <a:spAutoFit/>
          </a:bodyPr>
          <a:lstStyle/>
          <a:p>
            <a:r>
              <a:rPr kumimoji="1" lang="en-US" altLang="zh-TW" sz="2400" dirty="0" smtClean="0">
                <a:solidFill>
                  <a:srgbClr val="000000"/>
                </a:solidFill>
              </a:rPr>
              <a:t>Demodulation:</a:t>
            </a:r>
            <a:endParaRPr lang="en-US" altLang="zh-TW" sz="2400" kern="0" dirty="0" smtClean="0">
              <a:solidFill>
                <a:srgbClr val="000000"/>
              </a:solidFill>
              <a:ea typeface="Corbel"/>
              <a:cs typeface="Corbel"/>
              <a:sym typeface="Corbel"/>
            </a:endParaRPr>
          </a:p>
          <a:p>
            <a:pPr marL="342900" indent="-342900">
              <a:buFont typeface="Arial"/>
              <a:buChar char="•"/>
            </a:pPr>
            <a:r>
              <a:rPr lang="en-US" altLang="zh-TW" sz="2400" kern="0" dirty="0" smtClean="0">
                <a:solidFill>
                  <a:srgbClr val="000000"/>
                </a:solidFill>
                <a:ea typeface="Corbel"/>
                <a:cs typeface="Corbel"/>
                <a:sym typeface="Corbel"/>
              </a:rPr>
              <a:t>Estimate strip </a:t>
            </a:r>
            <a:r>
              <a:rPr lang="en-US" altLang="zh-TW" sz="2400" kern="0" dirty="0">
                <a:solidFill>
                  <a:srgbClr val="000000"/>
                </a:solidFill>
                <a:ea typeface="Corbel"/>
                <a:cs typeface="Corbel"/>
                <a:sym typeface="Corbel"/>
              </a:rPr>
              <a:t>width (signal period</a:t>
            </a:r>
            <a:r>
              <a:rPr lang="en-US" altLang="zh-TW" sz="2400" kern="0" dirty="0" smtClean="0">
                <a:solidFill>
                  <a:srgbClr val="000000"/>
                </a:solidFill>
                <a:ea typeface="Corbel"/>
                <a:cs typeface="Corbel"/>
                <a:sym typeface="Corbel"/>
              </a:rPr>
              <a:t>) with either FFT or autocorrelation methods</a:t>
            </a:r>
            <a:endParaRPr kumimoji="1" lang="en-US" altLang="zh-TW" sz="2400" dirty="0" smtClean="0">
              <a:solidFill>
                <a:srgbClr val="000000"/>
              </a:solidFill>
              <a:sym typeface="Wingdings"/>
            </a:endParaRPr>
          </a:p>
        </p:txBody>
      </p:sp>
    </p:spTree>
    <p:extLst>
      <p:ext uri="{BB962C8B-B14F-4D97-AF65-F5344CB8AC3E}">
        <p14:creationId xmlns:p14="http://schemas.microsoft.com/office/powerpoint/2010/main" val="214153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par>
                                <p:cTn id="13" presetID="3"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linds(horizont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blinds(horizontal)">
                                      <p:cBhvr>
                                        <p:cTn id="25" dur="500"/>
                                        <p:tgtEl>
                                          <p:spTgt spid="1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7">
                                            <p:txEl>
                                              <p:pRg st="2" end="2"/>
                                            </p:txEl>
                                          </p:spTgt>
                                        </p:tgtEl>
                                        <p:attrNameLst>
                                          <p:attrName>style.visibility</p:attrName>
                                        </p:attrNameLst>
                                      </p:cBhvr>
                                      <p:to>
                                        <p:strVal val="visible"/>
                                      </p:to>
                                    </p:set>
                                    <p:animEffect transition="in" filter="blinds(horizontal)">
                                      <p:cBhvr>
                                        <p:cTn id="30" dur="500"/>
                                        <p:tgtEl>
                                          <p:spTgt spid="1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Effect transition="in" filter="blinds(horizontal)">
                                      <p:cBhvr>
                                        <p:cTn id="35" dur="500"/>
                                        <p:tgtEl>
                                          <p:spTgt spid="17">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linds(horizont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linds(horizontal)">
                                      <p:cBhvr>
                                        <p:cTn id="45" dur="500"/>
                                        <p:tgtEl>
                                          <p:spTgt spid="10"/>
                                        </p:tgtEl>
                                      </p:cBhvr>
                                    </p:animEffect>
                                  </p:childTnLst>
                                </p:cTn>
                              </p:par>
                              <p:par>
                                <p:cTn id="46" presetID="3" presetClass="entr" presetSubtype="10"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linds(horizont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18">
                                            <p:txEl>
                                              <p:pRg st="1" end="1"/>
                                            </p:txEl>
                                          </p:spTgt>
                                        </p:tgtEl>
                                        <p:attrNameLst>
                                          <p:attrName>style.visibility</p:attrName>
                                        </p:attrNameLst>
                                      </p:cBhvr>
                                      <p:to>
                                        <p:strVal val="visible"/>
                                      </p:to>
                                    </p:set>
                                    <p:animEffect transition="in" filter="blinds(horizontal)">
                                      <p:cBhvr>
                                        <p:cTn id="53"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4</a:t>
            </a:fld>
            <a:endParaRPr lang="en-US" altLang="en-US"/>
          </a:p>
        </p:txBody>
      </p:sp>
      <p:sp>
        <p:nvSpPr>
          <p:cNvPr id="7" name="TextBox 6"/>
          <p:cNvSpPr txBox="1"/>
          <p:nvPr/>
        </p:nvSpPr>
        <p:spPr>
          <a:xfrm>
            <a:off x="76200" y="2057400"/>
            <a:ext cx="8915400" cy="1077218"/>
          </a:xfrm>
          <a:prstGeom prst="rect">
            <a:avLst/>
          </a:prstGeom>
          <a:noFill/>
        </p:spPr>
        <p:txBody>
          <a:bodyPr wrap="square" rtlCol="0">
            <a:spAutoFit/>
          </a:bodyPr>
          <a:lstStyle/>
          <a:p>
            <a:pPr algn="ctr">
              <a:lnSpc>
                <a:spcPct val="200000"/>
              </a:lnSpc>
            </a:pPr>
            <a:r>
              <a:rPr lang="en-US" sz="3200" dirty="0" smtClean="0">
                <a:solidFill>
                  <a:srgbClr val="FF0000"/>
                </a:solidFill>
              </a:rPr>
              <a:t>Part 1: Introduction</a:t>
            </a:r>
          </a:p>
        </p:txBody>
      </p:sp>
    </p:spTree>
    <p:extLst>
      <p:ext uri="{BB962C8B-B14F-4D97-AF65-F5344CB8AC3E}">
        <p14:creationId xmlns:p14="http://schemas.microsoft.com/office/powerpoint/2010/main" val="2522602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40</a:t>
            </a:fld>
            <a:endParaRPr lang="en-US" altLang="en-US"/>
          </a:p>
        </p:txBody>
      </p:sp>
      <p:sp>
        <p:nvSpPr>
          <p:cNvPr id="7" name="標題 1"/>
          <p:cNvSpPr txBox="1">
            <a:spLocks/>
          </p:cNvSpPr>
          <p:nvPr/>
        </p:nvSpPr>
        <p:spPr bwMode="auto">
          <a:xfrm>
            <a:off x="685800" y="0"/>
            <a:ext cx="6732240" cy="578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ctr" rtl="0" eaLnBrk="1" fontAlgn="base" hangingPunct="1">
              <a:spcBef>
                <a:spcPct val="0"/>
              </a:spcBef>
              <a:spcAft>
                <a:spcPct val="0"/>
              </a:spcAft>
              <a:defRPr sz="60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anose="02020603050405020304" pitchFamily="18" charset="0"/>
              </a:defRPr>
            </a:lvl2pPr>
            <a:lvl3pPr algn="ctr" rtl="0" eaLnBrk="1" fontAlgn="base" hangingPunct="1">
              <a:spcBef>
                <a:spcPct val="0"/>
              </a:spcBef>
              <a:spcAft>
                <a:spcPct val="0"/>
              </a:spcAft>
              <a:defRPr sz="3600">
                <a:solidFill>
                  <a:schemeClr val="tx2"/>
                </a:solidFill>
                <a:latin typeface="Times New Roman" panose="02020603050405020304" pitchFamily="18" charset="0"/>
              </a:defRPr>
            </a:lvl3pPr>
            <a:lvl4pPr algn="ctr" rtl="0" eaLnBrk="1" fontAlgn="base" hangingPunct="1">
              <a:spcBef>
                <a:spcPct val="0"/>
              </a:spcBef>
              <a:spcAft>
                <a:spcPct val="0"/>
              </a:spcAft>
              <a:defRPr sz="3600">
                <a:solidFill>
                  <a:schemeClr val="tx2"/>
                </a:solidFill>
                <a:latin typeface="Times New Roman" panose="02020603050405020304" pitchFamily="18" charset="0"/>
              </a:defRPr>
            </a:lvl4pPr>
            <a:lvl5pPr algn="ctr" rtl="0" eaLnBrk="1" fontAlgn="base" hangingPunct="1">
              <a:spcBef>
                <a:spcPct val="0"/>
              </a:spcBef>
              <a:spcAft>
                <a:spcPct val="0"/>
              </a:spcAft>
              <a:defRPr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sz="3600">
                <a:solidFill>
                  <a:schemeClr val="tx2"/>
                </a:solidFill>
                <a:latin typeface="Times New Roman" panose="02020603050405020304" pitchFamily="18" charset="0"/>
              </a:defRPr>
            </a:lvl9pPr>
          </a:lstStyle>
          <a:p>
            <a:r>
              <a:rPr kumimoji="1" lang="en-US" altLang="zh-TW" sz="2800" smtClean="0">
                <a:solidFill>
                  <a:srgbClr val="000000"/>
                </a:solidFill>
              </a:rPr>
              <a:t>RS-FSK Design Choices</a:t>
            </a:r>
            <a:endParaRPr kumimoji="1" lang="zh-TW" altLang="en-US" sz="2800" dirty="0">
              <a:solidFill>
                <a:srgbClr val="000000"/>
              </a:solidFill>
            </a:endParaRPr>
          </a:p>
        </p:txBody>
      </p:sp>
      <p:pic>
        <p:nvPicPr>
          <p:cNvPr id="2" name="Picture 1"/>
          <p:cNvPicPr>
            <a:picLocks noChangeAspect="1"/>
          </p:cNvPicPr>
          <p:nvPr/>
        </p:nvPicPr>
        <p:blipFill>
          <a:blip r:embed="rId3"/>
          <a:stretch>
            <a:fillRect/>
          </a:stretch>
        </p:blipFill>
        <p:spPr>
          <a:xfrm>
            <a:off x="90487" y="795337"/>
            <a:ext cx="8963025" cy="5267325"/>
          </a:xfrm>
          <a:prstGeom prst="rect">
            <a:avLst/>
          </a:prstGeom>
        </p:spPr>
      </p:pic>
      <p:cxnSp>
        <p:nvCxnSpPr>
          <p:cNvPr id="8" name="Straight Connector 7"/>
          <p:cNvCxnSpPr/>
          <p:nvPr/>
        </p:nvCxnSpPr>
        <p:spPr bwMode="auto">
          <a:xfrm>
            <a:off x="4572000" y="1143000"/>
            <a:ext cx="0" cy="4876800"/>
          </a:xfrm>
          <a:prstGeom prst="line">
            <a:avLst/>
          </a:prstGeom>
          <a:solidFill>
            <a:schemeClr val="accent1"/>
          </a:solidFill>
          <a:ln w="28575"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7622426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41</a:t>
            </a:fld>
            <a:endParaRPr lang="en-US" altLang="en-US"/>
          </a:p>
        </p:txBody>
      </p:sp>
      <p:sp>
        <p:nvSpPr>
          <p:cNvPr id="7" name="標題 3"/>
          <p:cNvSpPr txBox="1">
            <a:spLocks/>
          </p:cNvSpPr>
          <p:nvPr/>
        </p:nvSpPr>
        <p:spPr bwMode="auto">
          <a:xfrm>
            <a:off x="582960" y="0"/>
            <a:ext cx="6732240" cy="578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ctr" rtl="0" eaLnBrk="1" fontAlgn="base" hangingPunct="1">
              <a:spcBef>
                <a:spcPct val="0"/>
              </a:spcBef>
              <a:spcAft>
                <a:spcPct val="0"/>
              </a:spcAft>
              <a:defRPr sz="60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anose="02020603050405020304" pitchFamily="18" charset="0"/>
              </a:defRPr>
            </a:lvl2pPr>
            <a:lvl3pPr algn="ctr" rtl="0" eaLnBrk="1" fontAlgn="base" hangingPunct="1">
              <a:spcBef>
                <a:spcPct val="0"/>
              </a:spcBef>
              <a:spcAft>
                <a:spcPct val="0"/>
              </a:spcAft>
              <a:defRPr sz="3600">
                <a:solidFill>
                  <a:schemeClr val="tx2"/>
                </a:solidFill>
                <a:latin typeface="Times New Roman" panose="02020603050405020304" pitchFamily="18" charset="0"/>
              </a:defRPr>
            </a:lvl3pPr>
            <a:lvl4pPr algn="ctr" rtl="0" eaLnBrk="1" fontAlgn="base" hangingPunct="1">
              <a:spcBef>
                <a:spcPct val="0"/>
              </a:spcBef>
              <a:spcAft>
                <a:spcPct val="0"/>
              </a:spcAft>
              <a:defRPr sz="3600">
                <a:solidFill>
                  <a:schemeClr val="tx2"/>
                </a:solidFill>
                <a:latin typeface="Times New Roman" panose="02020603050405020304" pitchFamily="18" charset="0"/>
              </a:defRPr>
            </a:lvl4pPr>
            <a:lvl5pPr algn="ctr" rtl="0" eaLnBrk="1" fontAlgn="base" hangingPunct="1">
              <a:spcBef>
                <a:spcPct val="0"/>
              </a:spcBef>
              <a:spcAft>
                <a:spcPct val="0"/>
              </a:spcAft>
              <a:defRPr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sz="3600">
                <a:solidFill>
                  <a:schemeClr val="tx2"/>
                </a:solidFill>
                <a:latin typeface="Times New Roman" panose="02020603050405020304" pitchFamily="18" charset="0"/>
              </a:defRPr>
            </a:lvl9pPr>
          </a:lstStyle>
          <a:p>
            <a:r>
              <a:rPr kumimoji="1" lang="en-US" altLang="zh-TW" sz="2800" smtClean="0"/>
              <a:t>Visual Association</a:t>
            </a:r>
            <a:endParaRPr kumimoji="1" lang="zh-TW" altLang="en-US" sz="2800" dirty="0"/>
          </a:p>
        </p:txBody>
      </p:sp>
      <p:pic>
        <p:nvPicPr>
          <p:cNvPr id="2" name="Picture 1"/>
          <p:cNvPicPr>
            <a:picLocks noChangeAspect="1"/>
          </p:cNvPicPr>
          <p:nvPr/>
        </p:nvPicPr>
        <p:blipFill>
          <a:blip r:embed="rId3"/>
          <a:stretch>
            <a:fillRect/>
          </a:stretch>
        </p:blipFill>
        <p:spPr>
          <a:xfrm>
            <a:off x="228600" y="942975"/>
            <a:ext cx="8686800" cy="4972050"/>
          </a:xfrm>
          <a:prstGeom prst="rect">
            <a:avLst/>
          </a:prstGeom>
        </p:spPr>
      </p:pic>
    </p:spTree>
    <p:extLst>
      <p:ext uri="{BB962C8B-B14F-4D97-AF65-F5344CB8AC3E}">
        <p14:creationId xmlns:p14="http://schemas.microsoft.com/office/powerpoint/2010/main" val="40499809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42</a:t>
            </a:fld>
            <a:endParaRPr lang="en-US" altLang="en-US"/>
          </a:p>
        </p:txBody>
      </p:sp>
      <p:sp>
        <p:nvSpPr>
          <p:cNvPr id="7" name="TextBox 6"/>
          <p:cNvSpPr txBox="1"/>
          <p:nvPr/>
        </p:nvSpPr>
        <p:spPr>
          <a:xfrm>
            <a:off x="76200" y="2806623"/>
            <a:ext cx="8915400" cy="1077218"/>
          </a:xfrm>
          <a:prstGeom prst="rect">
            <a:avLst/>
          </a:prstGeom>
          <a:noFill/>
        </p:spPr>
        <p:txBody>
          <a:bodyPr wrap="square" rtlCol="0">
            <a:spAutoFit/>
          </a:bodyPr>
          <a:lstStyle/>
          <a:p>
            <a:pPr algn="ctr">
              <a:lnSpc>
                <a:spcPct val="200000"/>
              </a:lnSpc>
            </a:pPr>
            <a:r>
              <a:rPr lang="en-US" sz="3200" dirty="0" smtClean="0">
                <a:solidFill>
                  <a:srgbClr val="FF0000"/>
                </a:solidFill>
              </a:rPr>
              <a:t>Part 3: Higher Rate PHY</a:t>
            </a:r>
          </a:p>
        </p:txBody>
      </p:sp>
    </p:spTree>
    <p:extLst>
      <p:ext uri="{BB962C8B-B14F-4D97-AF65-F5344CB8AC3E}">
        <p14:creationId xmlns:p14="http://schemas.microsoft.com/office/powerpoint/2010/main" val="15743341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43</a:t>
            </a:fld>
            <a:endParaRPr lang="en-US" altLang="en-US"/>
          </a:p>
        </p:txBody>
      </p:sp>
      <p:sp>
        <p:nvSpPr>
          <p:cNvPr id="7" name="TextBox 6"/>
          <p:cNvSpPr txBox="1"/>
          <p:nvPr/>
        </p:nvSpPr>
        <p:spPr>
          <a:xfrm>
            <a:off x="152400" y="914400"/>
            <a:ext cx="8915400" cy="5016758"/>
          </a:xfrm>
          <a:prstGeom prst="rect">
            <a:avLst/>
          </a:prstGeom>
          <a:noFill/>
        </p:spPr>
        <p:txBody>
          <a:bodyPr wrap="square" rtlCol="0">
            <a:spAutoFit/>
          </a:bodyPr>
          <a:lstStyle/>
          <a:p>
            <a:pPr algn="ctr">
              <a:lnSpc>
                <a:spcPct val="200000"/>
              </a:lnSpc>
            </a:pPr>
            <a:r>
              <a:rPr lang="en-US" sz="3200" dirty="0" smtClean="0">
                <a:solidFill>
                  <a:schemeClr val="accent2">
                    <a:lumMod val="75000"/>
                  </a:schemeClr>
                </a:solidFill>
              </a:rPr>
              <a:t>University of Science and Technology of China Wireless-Optical Communication Key Laboratory of Chinese Academy of Sciences Contribution</a:t>
            </a:r>
          </a:p>
          <a:p>
            <a:pPr algn="ctr">
              <a:lnSpc>
                <a:spcPct val="200000"/>
              </a:lnSpc>
            </a:pPr>
            <a:r>
              <a:rPr lang="en-US" sz="3200" dirty="0">
                <a:solidFill>
                  <a:schemeClr val="accent2">
                    <a:lumMod val="75000"/>
                  </a:schemeClr>
                </a:solidFill>
              </a:rPr>
              <a:t>Qian Gao, Chen Gong and Zhengyuan </a:t>
            </a:r>
            <a:r>
              <a:rPr lang="en-US" sz="3200" dirty="0" smtClean="0">
                <a:solidFill>
                  <a:schemeClr val="accent2">
                    <a:lumMod val="75000"/>
                  </a:schemeClr>
                </a:solidFill>
              </a:rPr>
              <a:t>Xu</a:t>
            </a:r>
          </a:p>
          <a:p>
            <a:pPr algn="ctr">
              <a:lnSpc>
                <a:spcPct val="200000"/>
              </a:lnSpc>
            </a:pPr>
            <a:r>
              <a:rPr lang="en-US" sz="3200" dirty="0" smtClean="0">
                <a:solidFill>
                  <a:schemeClr val="accent2">
                    <a:lumMod val="75000"/>
                  </a:schemeClr>
                </a:solidFill>
              </a:rPr>
              <a:t>{</a:t>
            </a:r>
            <a:r>
              <a:rPr lang="en-US" sz="3200" dirty="0" err="1">
                <a:solidFill>
                  <a:schemeClr val="accent2">
                    <a:lumMod val="75000"/>
                  </a:schemeClr>
                </a:solidFill>
              </a:rPr>
              <a:t>qgao</a:t>
            </a:r>
            <a:r>
              <a:rPr lang="en-US" sz="3200" dirty="0">
                <a:solidFill>
                  <a:schemeClr val="accent2">
                    <a:lumMod val="75000"/>
                  </a:schemeClr>
                </a:solidFill>
              </a:rPr>
              <a:t>, </a:t>
            </a:r>
            <a:r>
              <a:rPr lang="en-US" sz="3200" dirty="0" err="1">
                <a:solidFill>
                  <a:schemeClr val="accent2">
                    <a:lumMod val="75000"/>
                  </a:schemeClr>
                </a:solidFill>
              </a:rPr>
              <a:t>cgong</a:t>
            </a:r>
            <a:r>
              <a:rPr lang="en-US" sz="3200" dirty="0">
                <a:solidFill>
                  <a:schemeClr val="accent2">
                    <a:lumMod val="75000"/>
                  </a:schemeClr>
                </a:solidFill>
              </a:rPr>
              <a:t>, </a:t>
            </a:r>
            <a:r>
              <a:rPr lang="en-US" sz="3200" dirty="0" err="1">
                <a:solidFill>
                  <a:schemeClr val="accent2">
                    <a:lumMod val="75000"/>
                  </a:schemeClr>
                </a:solidFill>
              </a:rPr>
              <a:t>xuzy</a:t>
            </a:r>
            <a:r>
              <a:rPr lang="en-US" sz="3200" dirty="0">
                <a:solidFill>
                  <a:schemeClr val="accent2">
                    <a:lumMod val="75000"/>
                  </a:schemeClr>
                </a:solidFill>
              </a:rPr>
              <a:t>}@</a:t>
            </a:r>
            <a:r>
              <a:rPr lang="en-US" sz="3200" dirty="0" smtClean="0">
                <a:solidFill>
                  <a:schemeClr val="accent2">
                    <a:lumMod val="75000"/>
                  </a:schemeClr>
                </a:solidFill>
              </a:rPr>
              <a:t>ustc.edu.cn    </a:t>
            </a:r>
          </a:p>
        </p:txBody>
      </p:sp>
    </p:spTree>
    <p:extLst>
      <p:ext uri="{BB962C8B-B14F-4D97-AF65-F5344CB8AC3E}">
        <p14:creationId xmlns:p14="http://schemas.microsoft.com/office/powerpoint/2010/main" val="12159131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44</a:t>
            </a:fld>
            <a:endParaRPr lang="en-US" altLang="en-US"/>
          </a:p>
        </p:txBody>
      </p:sp>
      <p:sp>
        <p:nvSpPr>
          <p:cNvPr id="7" name="Title 1"/>
          <p:cNvSpPr txBox="1">
            <a:spLocks/>
          </p:cNvSpPr>
          <p:nvPr/>
        </p:nvSpPr>
        <p:spPr bwMode="auto">
          <a:xfrm>
            <a:off x="455612" y="754063"/>
            <a:ext cx="838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2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12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12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12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12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12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12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12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1200" kern="1200">
                <a:solidFill>
                  <a:schemeClr val="tx1"/>
                </a:solidFill>
                <a:latin typeface="Times New Roman" panose="02020603050405020304" pitchFamily="18" charset="0"/>
                <a:ea typeface="+mn-ea"/>
                <a:cs typeface="Arial" panose="020B0604020202020204" pitchFamily="34" charset="0"/>
              </a:defRPr>
            </a:lvl9pPr>
          </a:lstStyle>
          <a:p>
            <a:pPr algn="ctr"/>
            <a:r>
              <a:rPr lang="en-US" altLang="zh-CN" sz="2800" b="1">
                <a:solidFill>
                  <a:schemeClr val="tx2"/>
                </a:solidFill>
                <a:ea typeface="宋体" panose="02010600030101010101" pitchFamily="2" charset="-122"/>
              </a:rPr>
              <a:t>Energy-efficient VLC under Lighting Constraints</a:t>
            </a:r>
          </a:p>
          <a:p>
            <a:pPr algn="ctr"/>
            <a:endParaRPr lang="en-US" altLang="zh-CN" sz="3600">
              <a:solidFill>
                <a:schemeClr val="tx2"/>
              </a:solidFill>
              <a:ea typeface="宋体" panose="02010600030101010101" pitchFamily="2" charset="-122"/>
            </a:endParaRPr>
          </a:p>
        </p:txBody>
      </p:sp>
      <p:sp>
        <p:nvSpPr>
          <p:cNvPr id="8" name="矩形 72"/>
          <p:cNvSpPr>
            <a:spLocks noChangeArrowheads="1"/>
          </p:cNvSpPr>
          <p:nvPr/>
        </p:nvSpPr>
        <p:spPr bwMode="auto">
          <a:xfrm>
            <a:off x="3086100" y="2811463"/>
            <a:ext cx="60198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12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12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12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12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12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12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12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12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1200" kern="1200">
                <a:solidFill>
                  <a:schemeClr val="tx1"/>
                </a:solidFill>
                <a:latin typeface="Times New Roman" panose="02020603050405020304" pitchFamily="18" charset="0"/>
                <a:ea typeface="+mn-ea"/>
                <a:cs typeface="Arial" panose="020B0604020202020204" pitchFamily="34" charset="0"/>
              </a:defRPr>
            </a:lvl9pPr>
          </a:lstStyle>
          <a:p>
            <a:pPr lvl="2" eaLnBrk="1" hangingPunct="1">
              <a:spcBef>
                <a:spcPts val="600"/>
              </a:spcBef>
              <a:spcAft>
                <a:spcPts val="600"/>
              </a:spcAft>
            </a:pPr>
            <a:r>
              <a:rPr lang="en-US" altLang="ko-KR" sz="2400" b="1" dirty="0">
                <a:ea typeface="굴림" panose="020B0600000101010101" pitchFamily="34" charset="-127"/>
              </a:rPr>
              <a:t> To achieve Energy-efficient VLC without interrupting </a:t>
            </a:r>
            <a:r>
              <a:rPr lang="en-US" altLang="zh-CN" sz="2400" b="1" dirty="0">
                <a:ea typeface="굴림" panose="020B0600000101010101" pitchFamily="34" charset="-127"/>
              </a:rPr>
              <a:t>illumination</a:t>
            </a:r>
            <a:endParaRPr lang="en-US" altLang="ko-KR" sz="2400" b="1" dirty="0">
              <a:ea typeface="굴림" panose="020B0600000101010101" pitchFamily="34" charset="-127"/>
            </a:endParaRPr>
          </a:p>
          <a:p>
            <a:pPr lvl="2" eaLnBrk="1" hangingPunct="1">
              <a:spcBef>
                <a:spcPts val="600"/>
              </a:spcBef>
              <a:spcAft>
                <a:spcPts val="600"/>
              </a:spcAft>
              <a:buFont typeface="Wingdings" panose="05000000000000000000" pitchFamily="2" charset="2"/>
              <a:buChar char="v"/>
            </a:pPr>
            <a:r>
              <a:rPr lang="en-US" altLang="ko-KR" sz="2400" dirty="0">
                <a:ea typeface="굴림" panose="020B0600000101010101" pitchFamily="34" charset="-127"/>
              </a:rPr>
              <a:t> Highly efficient modulation scheme;</a:t>
            </a:r>
          </a:p>
          <a:p>
            <a:pPr lvl="2" eaLnBrk="1" hangingPunct="1">
              <a:spcBef>
                <a:spcPts val="600"/>
              </a:spcBef>
              <a:spcAft>
                <a:spcPts val="600"/>
              </a:spcAft>
              <a:buFont typeface="Wingdings" panose="05000000000000000000" pitchFamily="2" charset="2"/>
              <a:buChar char="v"/>
            </a:pPr>
            <a:r>
              <a:rPr lang="en-US" altLang="ko-KR" sz="2400" dirty="0">
                <a:ea typeface="굴림" panose="020B0600000101010101" pitchFamily="34" charset="-127"/>
              </a:rPr>
              <a:t> LED radiation pattern design;</a:t>
            </a:r>
          </a:p>
          <a:p>
            <a:pPr lvl="2" eaLnBrk="1" hangingPunct="1">
              <a:spcBef>
                <a:spcPts val="600"/>
              </a:spcBef>
              <a:spcAft>
                <a:spcPts val="600"/>
              </a:spcAft>
              <a:buFont typeface="Wingdings" panose="05000000000000000000" pitchFamily="2" charset="2"/>
              <a:buChar char="v"/>
            </a:pPr>
            <a:r>
              <a:rPr lang="en-US" altLang="ko-KR" sz="2400" dirty="0">
                <a:ea typeface="굴림" panose="020B0600000101010101" pitchFamily="34" charset="-127"/>
              </a:rPr>
              <a:t> Optimized LED </a:t>
            </a:r>
            <a:r>
              <a:rPr lang="en-US" altLang="zh-CN" sz="2400" dirty="0">
                <a:ea typeface="굴림" panose="020B0600000101010101" pitchFamily="34" charset="-127"/>
              </a:rPr>
              <a:t>spatial arrangement</a:t>
            </a:r>
            <a:r>
              <a:rPr lang="en-US" altLang="ko-KR" sz="2400" dirty="0">
                <a:ea typeface="굴림" panose="020B0600000101010101" pitchFamily="34" charset="-127"/>
              </a:rPr>
              <a:t>;   </a:t>
            </a:r>
          </a:p>
          <a:p>
            <a:pPr lvl="2" eaLnBrk="1" hangingPunct="1">
              <a:spcBef>
                <a:spcPts val="600"/>
              </a:spcBef>
              <a:spcAft>
                <a:spcPts val="600"/>
              </a:spcAft>
              <a:buFont typeface="Wingdings" panose="05000000000000000000" pitchFamily="2" charset="2"/>
              <a:buChar char="v"/>
            </a:pPr>
            <a:r>
              <a:rPr lang="en-US" altLang="ko-KR" sz="2400" dirty="0">
                <a:ea typeface="굴림" panose="020B0600000101010101" pitchFamily="34" charset="-127"/>
              </a:rPr>
              <a:t> ``</a:t>
            </a:r>
            <a:r>
              <a:rPr lang="en-US" altLang="ko-KR" sz="2400" dirty="0" err="1">
                <a:ea typeface="굴림" panose="020B0600000101010101" pitchFamily="34" charset="-127"/>
              </a:rPr>
              <a:t>U</a:t>
            </a:r>
            <a:r>
              <a:rPr lang="en-US" altLang="zh-CN" sz="2400" dirty="0" err="1">
                <a:ea typeface="굴림" panose="020B0600000101010101" pitchFamily="34" charset="-127"/>
              </a:rPr>
              <a:t>nshadowable</a:t>
            </a:r>
            <a:r>
              <a:rPr lang="en-US" altLang="ko-KR" sz="2400" dirty="0">
                <a:ea typeface="굴림" panose="020B0600000101010101" pitchFamily="34" charset="-127"/>
              </a:rPr>
              <a:t> VLC’’: a non-line-of-sight system architecture</a:t>
            </a:r>
          </a:p>
        </p:txBody>
      </p:sp>
      <p:pic>
        <p:nvPicPr>
          <p:cNvPr id="9" name="Picture 8" descr="弱光环境拍照技巧0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 y="1592263"/>
            <a:ext cx="39163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1630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45</a:t>
            </a:fld>
            <a:endParaRPr lang="en-US" altLang="en-US"/>
          </a:p>
        </p:txBody>
      </p:sp>
      <p:pic>
        <p:nvPicPr>
          <p:cNvPr id="7"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901065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15"/>
          <p:cNvSpPr>
            <a:spLocks noChangeArrowheads="1"/>
          </p:cNvSpPr>
          <p:nvPr/>
        </p:nvSpPr>
        <p:spPr bwMode="auto">
          <a:xfrm>
            <a:off x="1295400" y="685800"/>
            <a:ext cx="67437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ko-KR" sz="2400" b="1">
                <a:ea typeface="굴림" panose="020B0600000101010101" pitchFamily="34" charset="-127"/>
              </a:rPr>
              <a:t>The DC-bias also carries information for a highly </a:t>
            </a:r>
          </a:p>
          <a:p>
            <a:pPr algn="ctr" eaLnBrk="1" hangingPunct="1"/>
            <a:r>
              <a:rPr lang="en-US" altLang="ko-KR" sz="2400" b="1">
                <a:ea typeface="굴림" panose="020B0600000101010101" pitchFamily="34" charset="-127"/>
              </a:rPr>
              <a:t>energy-efficient VLC  </a:t>
            </a:r>
            <a:endParaRPr lang="zh-CN" altLang="en-US" sz="2400">
              <a:ea typeface="宋体" panose="02010600030101010101" pitchFamily="2" charset="-122"/>
            </a:endParaRPr>
          </a:p>
        </p:txBody>
      </p:sp>
      <p:sp>
        <p:nvSpPr>
          <p:cNvPr id="9" name="矩形 16"/>
          <p:cNvSpPr>
            <a:spLocks noChangeArrowheads="1"/>
          </p:cNvSpPr>
          <p:nvPr/>
        </p:nvSpPr>
        <p:spPr bwMode="auto">
          <a:xfrm>
            <a:off x="457200" y="5943600"/>
            <a:ext cx="822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zh-CN">
                <a:ea typeface="宋体" panose="02010600030101010101" pitchFamily="2" charset="-122"/>
              </a:rPr>
              <a:t>[1]. Q. Gao, C. Gong, R. Wang, Z. Xu, and Y. Hua, “From DC-Biased to DC-Informative Optical OFDM,” arXiv:1410.6885 [cs.IT], </a:t>
            </a:r>
          </a:p>
          <a:p>
            <a:pPr eaLnBrk="1" hangingPunct="1"/>
            <a:r>
              <a:rPr lang="en-US" altLang="zh-CN">
                <a:ea typeface="宋体" panose="02010600030101010101" pitchFamily="2" charset="-122"/>
              </a:rPr>
              <a:t>       Oct. 2014.</a:t>
            </a:r>
            <a:endParaRPr lang="zh-CN" altLang="en-US">
              <a:ea typeface="宋体" panose="02010600030101010101" pitchFamily="2" charset="-122"/>
            </a:endParaRPr>
          </a:p>
        </p:txBody>
      </p:sp>
      <p:sp>
        <p:nvSpPr>
          <p:cNvPr id="10" name="上箭头 13"/>
          <p:cNvSpPr>
            <a:spLocks noChangeArrowheads="1"/>
          </p:cNvSpPr>
          <p:nvPr/>
        </p:nvSpPr>
        <p:spPr bwMode="auto">
          <a:xfrm>
            <a:off x="3810000" y="1981200"/>
            <a:ext cx="152400" cy="1371600"/>
          </a:xfrm>
          <a:prstGeom prst="upArrow">
            <a:avLst>
              <a:gd name="adj1" fmla="val 50000"/>
              <a:gd name="adj2" fmla="val 50000"/>
            </a:avLst>
          </a:prstGeom>
          <a:solidFill>
            <a:srgbClr val="FF0000"/>
          </a:solidFill>
          <a:ln w="12700" algn="ctr">
            <a:solidFill>
              <a:schemeClr val="tx1"/>
            </a:solidFill>
            <a:round/>
            <a:headEnd type="none" w="sm" len="sm"/>
            <a:tailEnd type="none" w="sm" len="sm"/>
          </a:ln>
        </p:spPr>
        <p:txBody>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endParaRPr lang="zh-CN" altLang="en-US">
              <a:solidFill>
                <a:srgbClr val="FF0000"/>
              </a:solidFill>
              <a:ea typeface="宋体" panose="02010600030101010101" pitchFamily="2" charset="-122"/>
            </a:endParaRPr>
          </a:p>
        </p:txBody>
      </p:sp>
      <p:sp>
        <p:nvSpPr>
          <p:cNvPr id="11" name="TextBox 14"/>
          <p:cNvSpPr txBox="1">
            <a:spLocks noChangeArrowheads="1"/>
          </p:cNvSpPr>
          <p:nvPr/>
        </p:nvSpPr>
        <p:spPr bwMode="auto">
          <a:xfrm>
            <a:off x="4038600" y="3124200"/>
            <a:ext cx="1295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zh-CN">
                <a:solidFill>
                  <a:srgbClr val="FF0000"/>
                </a:solidFill>
                <a:ea typeface="宋体" panose="02010600030101010101" pitchFamily="2" charset="-122"/>
              </a:rPr>
              <a:t>The DC-bias in contained in here!</a:t>
            </a:r>
          </a:p>
          <a:p>
            <a:pPr eaLnBrk="1" hangingPunct="1"/>
            <a:r>
              <a:rPr lang="en-US" altLang="zh-CN">
                <a:solidFill>
                  <a:srgbClr val="FF0000"/>
                </a:solidFill>
                <a:ea typeface="宋体" panose="02010600030101010101" pitchFamily="2" charset="-122"/>
              </a:rPr>
              <a:t>Constellation in high-dimensional continuous space</a:t>
            </a:r>
            <a:endParaRPr lang="zh-CN" altLang="en-US">
              <a:solidFill>
                <a:srgbClr val="FF0000"/>
              </a:solidFill>
              <a:ea typeface="宋体" panose="02010600030101010101" pitchFamily="2" charset="-122"/>
            </a:endParaRPr>
          </a:p>
        </p:txBody>
      </p:sp>
    </p:spTree>
    <p:extLst>
      <p:ext uri="{BB962C8B-B14F-4D97-AF65-F5344CB8AC3E}">
        <p14:creationId xmlns:p14="http://schemas.microsoft.com/office/powerpoint/2010/main" val="36166162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46</a:t>
            </a:fld>
            <a:endParaRPr lang="en-US" altLang="en-US"/>
          </a:p>
        </p:txBody>
      </p:sp>
      <p:sp>
        <p:nvSpPr>
          <p:cNvPr id="7" name="TextBox 10"/>
          <p:cNvSpPr txBox="1">
            <a:spLocks noChangeArrowheads="1"/>
          </p:cNvSpPr>
          <p:nvPr/>
        </p:nvSpPr>
        <p:spPr bwMode="auto">
          <a:xfrm>
            <a:off x="609600" y="762000"/>
            <a:ext cx="8305800"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ts val="600"/>
              </a:spcBef>
              <a:spcAft>
                <a:spcPts val="600"/>
              </a:spcAft>
            </a:pPr>
            <a:r>
              <a:rPr lang="en-US" altLang="zh-CN" sz="2800">
                <a:ea typeface="굴림" panose="020B0600000101010101" pitchFamily="34" charset="-127"/>
              </a:rPr>
              <a:t>Employ or design optical devices such structure</a:t>
            </a:r>
            <a:r>
              <a:rPr lang="en-US" altLang="ko-KR" sz="2800">
                <a:ea typeface="굴림" panose="020B0600000101010101" pitchFamily="34" charset="-127"/>
              </a:rPr>
              <a:t>: </a:t>
            </a:r>
          </a:p>
          <a:p>
            <a:pPr lvl="1" eaLnBrk="1" hangingPunct="1">
              <a:spcBef>
                <a:spcPts val="600"/>
              </a:spcBef>
              <a:spcAft>
                <a:spcPts val="600"/>
              </a:spcAft>
              <a:buFont typeface="Wingdings" panose="05000000000000000000" pitchFamily="2" charset="2"/>
              <a:buChar char="v"/>
            </a:pPr>
            <a:r>
              <a:rPr lang="en-US" altLang="ko-KR" sz="2400">
                <a:ea typeface="굴림" panose="020B0600000101010101" pitchFamily="34" charset="-127"/>
              </a:rPr>
              <a:t> Suitable for high-speed VLC;</a:t>
            </a:r>
          </a:p>
          <a:p>
            <a:pPr lvl="1" eaLnBrk="1" hangingPunct="1">
              <a:spcBef>
                <a:spcPts val="600"/>
              </a:spcBef>
              <a:spcAft>
                <a:spcPts val="600"/>
              </a:spcAft>
              <a:buFont typeface="Wingdings" panose="05000000000000000000" pitchFamily="2" charset="2"/>
              <a:buChar char="v"/>
            </a:pPr>
            <a:r>
              <a:rPr lang="en-US" altLang="ko-KR" sz="2400">
                <a:ea typeface="굴림" panose="020B0600000101010101" pitchFamily="34" charset="-127"/>
              </a:rPr>
              <a:t> Suitable for high-efficiency VLC;</a:t>
            </a:r>
          </a:p>
          <a:p>
            <a:pPr lvl="1" eaLnBrk="1" hangingPunct="1">
              <a:spcBef>
                <a:spcPts val="600"/>
              </a:spcBef>
              <a:spcAft>
                <a:spcPts val="600"/>
              </a:spcAft>
              <a:buFont typeface="Wingdings" panose="05000000000000000000" pitchFamily="2" charset="2"/>
              <a:buChar char="v"/>
            </a:pPr>
            <a:r>
              <a:rPr lang="en-US" altLang="ko-KR" sz="2400">
                <a:ea typeface="굴림" panose="020B0600000101010101" pitchFamily="34" charset="-127"/>
              </a:rPr>
              <a:t> Guaranteed uniformity of illumination;</a:t>
            </a:r>
          </a:p>
          <a:p>
            <a:pPr lvl="1" eaLnBrk="1" hangingPunct="1">
              <a:spcBef>
                <a:spcPts val="600"/>
              </a:spcBef>
              <a:spcAft>
                <a:spcPts val="600"/>
              </a:spcAft>
              <a:buFont typeface="Wingdings" panose="05000000000000000000" pitchFamily="2" charset="2"/>
              <a:buChar char="v"/>
            </a:pPr>
            <a:r>
              <a:rPr lang="en-US" altLang="ko-KR" sz="2400">
                <a:ea typeface="굴림" panose="020B0600000101010101" pitchFamily="34" charset="-127"/>
              </a:rPr>
              <a:t> Higher gain, higher field of view, compact type. </a:t>
            </a:r>
          </a:p>
          <a:p>
            <a:pPr lvl="1" eaLnBrk="1" hangingPunct="1">
              <a:spcBef>
                <a:spcPts val="600"/>
              </a:spcBef>
              <a:spcAft>
                <a:spcPts val="600"/>
              </a:spcAft>
            </a:pPr>
            <a:endParaRPr lang="en-US" altLang="ko-KR" sz="2400">
              <a:ea typeface="굴림" panose="020B0600000101010101" pitchFamily="34" charset="-127"/>
            </a:endParaRPr>
          </a:p>
          <a:p>
            <a:pPr lvl="1" eaLnBrk="1" hangingPunct="1">
              <a:spcBef>
                <a:spcPts val="600"/>
              </a:spcBef>
              <a:spcAft>
                <a:spcPts val="600"/>
              </a:spcAft>
            </a:pPr>
            <a:r>
              <a:rPr lang="en-US" altLang="ko-KR" sz="2400">
                <a:ea typeface="굴림" panose="020B0600000101010101" pitchFamily="34" charset="-127"/>
              </a:rPr>
              <a:t>  </a:t>
            </a:r>
          </a:p>
          <a:p>
            <a:pPr lvl="1" eaLnBrk="1" hangingPunct="1">
              <a:spcBef>
                <a:spcPts val="600"/>
              </a:spcBef>
              <a:spcAft>
                <a:spcPts val="600"/>
              </a:spcAft>
              <a:buFont typeface="Wingdings" panose="05000000000000000000" pitchFamily="2" charset="2"/>
              <a:buChar char="v"/>
            </a:pPr>
            <a:endParaRPr lang="en-US" altLang="ko-KR" sz="2400">
              <a:ea typeface="굴림" panose="020B0600000101010101" pitchFamily="34" charset="-127"/>
            </a:endParaRPr>
          </a:p>
        </p:txBody>
      </p:sp>
      <p:pic>
        <p:nvPicPr>
          <p:cNvPr id="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962400"/>
            <a:ext cx="31051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5"/>
          <p:cNvSpPr txBox="1">
            <a:spLocks noChangeArrowheads="1"/>
          </p:cNvSpPr>
          <p:nvPr/>
        </p:nvSpPr>
        <p:spPr bwMode="auto">
          <a:xfrm>
            <a:off x="762000" y="5638800"/>
            <a:ext cx="1828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zh-CN">
                <a:ea typeface="宋体" panose="02010600030101010101" pitchFamily="2" charset="-122"/>
              </a:rPr>
              <a:t>Lens Array</a:t>
            </a:r>
            <a:endParaRPr lang="zh-CN" altLang="en-US">
              <a:ea typeface="宋体" panose="02010600030101010101" pitchFamily="2" charset="-122"/>
            </a:endParaRPr>
          </a:p>
        </p:txBody>
      </p:sp>
      <p:sp>
        <p:nvSpPr>
          <p:cNvPr id="10" name="TextBox 16"/>
          <p:cNvSpPr txBox="1">
            <a:spLocks noChangeArrowheads="1"/>
          </p:cNvSpPr>
          <p:nvPr/>
        </p:nvSpPr>
        <p:spPr bwMode="auto">
          <a:xfrm>
            <a:off x="2286000" y="5486400"/>
            <a:ext cx="1828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zh-CN">
                <a:ea typeface="宋体" panose="02010600030101010101" pitchFamily="2" charset="-122"/>
              </a:rPr>
              <a:t>CMOS sensor</a:t>
            </a:r>
            <a:endParaRPr lang="zh-CN" altLang="en-US">
              <a:ea typeface="宋体" panose="02010600030101010101" pitchFamily="2" charset="-122"/>
            </a:endParaRPr>
          </a:p>
        </p:txBody>
      </p:sp>
      <p:pic>
        <p:nvPicPr>
          <p:cNvPr id="1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429000"/>
            <a:ext cx="40386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37356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47</a:t>
            </a:fld>
            <a:endParaRPr lang="en-US" altLang="en-US"/>
          </a:p>
        </p:txBody>
      </p:sp>
      <p:pic>
        <p:nvPicPr>
          <p:cNvPr id="7" name="图片 30" descr="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38200"/>
            <a:ext cx="3611563"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32" descr="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505200"/>
            <a:ext cx="398938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15"/>
          <p:cNvSpPr>
            <a:spLocks noChangeArrowheads="1"/>
          </p:cNvSpPr>
          <p:nvPr/>
        </p:nvSpPr>
        <p:spPr bwMode="auto">
          <a:xfrm>
            <a:off x="4370388" y="1676400"/>
            <a:ext cx="3835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ko-KR" sz="2400" b="1">
                <a:ea typeface="굴림" panose="020B0600000101010101" pitchFamily="34" charset="-127"/>
              </a:rPr>
              <a:t>LED spatial arrangement </a:t>
            </a:r>
          </a:p>
          <a:p>
            <a:pPr eaLnBrk="1" hangingPunct="1"/>
            <a:r>
              <a:rPr lang="en-US" altLang="ko-KR" sz="2400" b="1">
                <a:ea typeface="굴림" panose="020B0600000101010101" pitchFamily="34" charset="-127"/>
              </a:rPr>
              <a:t>For illumination uniformity</a:t>
            </a:r>
            <a:endParaRPr lang="zh-CN" altLang="en-US" sz="2400">
              <a:ea typeface="宋体" panose="02010600030101010101" pitchFamily="2" charset="-122"/>
            </a:endParaRPr>
          </a:p>
        </p:txBody>
      </p:sp>
      <p:sp>
        <p:nvSpPr>
          <p:cNvPr id="10" name="矩形 16"/>
          <p:cNvSpPr>
            <a:spLocks noChangeArrowheads="1"/>
          </p:cNvSpPr>
          <p:nvPr/>
        </p:nvSpPr>
        <p:spPr bwMode="auto">
          <a:xfrm>
            <a:off x="152400" y="4648200"/>
            <a:ext cx="38973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ko-KR" sz="2400" b="1">
                <a:ea typeface="굴림" panose="020B0600000101010101" pitchFamily="34" charset="-127"/>
              </a:rPr>
              <a:t>LED radiation patter design</a:t>
            </a:r>
          </a:p>
          <a:p>
            <a:pPr eaLnBrk="1" hangingPunct="1"/>
            <a:r>
              <a:rPr lang="en-US" altLang="ko-KR" sz="2400" b="1">
                <a:ea typeface="굴림" panose="020B0600000101010101" pitchFamily="34" charset="-127"/>
              </a:rPr>
              <a:t>For illumination uniformity</a:t>
            </a:r>
            <a:endParaRPr lang="zh-CN" altLang="en-US" sz="2400">
              <a:ea typeface="宋体" panose="02010600030101010101" pitchFamily="2" charset="-122"/>
            </a:endParaRPr>
          </a:p>
        </p:txBody>
      </p:sp>
    </p:spTree>
    <p:extLst>
      <p:ext uri="{BB962C8B-B14F-4D97-AF65-F5344CB8AC3E}">
        <p14:creationId xmlns:p14="http://schemas.microsoft.com/office/powerpoint/2010/main" val="16158292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48</a:t>
            </a:fld>
            <a:endParaRPr lang="en-US" altLang="en-US"/>
          </a:p>
        </p:txBody>
      </p:sp>
      <p:sp>
        <p:nvSpPr>
          <p:cNvPr id="7" name="矩形 11"/>
          <p:cNvSpPr>
            <a:spLocks noChangeArrowheads="1"/>
          </p:cNvSpPr>
          <p:nvPr/>
        </p:nvSpPr>
        <p:spPr bwMode="auto">
          <a:xfrm>
            <a:off x="914400" y="609600"/>
            <a:ext cx="7010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ko-KR" sz="2800" b="1">
                <a:latin typeface="Cambria Math" panose="02040503050406030204" pitchFamily="18" charset="0"/>
                <a:ea typeface="굴림" panose="020B0600000101010101" pitchFamily="34" charset="-127"/>
              </a:rPr>
              <a:t>Unshadowable VLC</a:t>
            </a:r>
          </a:p>
          <a:p>
            <a:pPr algn="ctr" eaLnBrk="1" hangingPunct="1"/>
            <a:r>
              <a:rPr lang="en-US" altLang="zh-CN" sz="2800" b="1">
                <a:latin typeface="Cambria Math" panose="02040503050406030204" pitchFamily="18" charset="0"/>
                <a:ea typeface="宋体" panose="02010600030101010101" pitchFamily="2" charset="-122"/>
              </a:rPr>
              <a:t>A non-line-of-sight transmission experiment</a:t>
            </a:r>
            <a:endParaRPr lang="zh-CN" altLang="en-US" sz="2800">
              <a:latin typeface="Cambria Math" panose="02040503050406030204" pitchFamily="18" charset="0"/>
              <a:ea typeface="宋体" panose="02010600030101010101" pitchFamily="2" charset="-122"/>
            </a:endParaRPr>
          </a:p>
        </p:txBody>
      </p:sp>
      <p:grpSp>
        <p:nvGrpSpPr>
          <p:cNvPr id="8" name="组合 10"/>
          <p:cNvGrpSpPr>
            <a:grpSpLocks/>
          </p:cNvGrpSpPr>
          <p:nvPr/>
        </p:nvGrpSpPr>
        <p:grpSpPr bwMode="auto">
          <a:xfrm>
            <a:off x="3962400" y="1746250"/>
            <a:ext cx="2447925" cy="1657350"/>
            <a:chOff x="4355976" y="1484784"/>
            <a:chExt cx="2448272" cy="1656184"/>
          </a:xfrm>
        </p:grpSpPr>
        <p:sp>
          <p:nvSpPr>
            <p:cNvPr id="9" name="立方体 17"/>
            <p:cNvSpPr/>
            <p:nvPr/>
          </p:nvSpPr>
          <p:spPr>
            <a:xfrm>
              <a:off x="4355976" y="1484784"/>
              <a:ext cx="2448272" cy="1656184"/>
            </a:xfrm>
            <a:prstGeom prst="cube">
              <a:avLst>
                <a:gd name="adj" fmla="val 1668"/>
              </a:avLst>
            </a:prstGeom>
            <a:ln w="3175"/>
          </p:spPr>
          <p:style>
            <a:lnRef idx="2">
              <a:schemeClr val="dk1">
                <a:shade val="50000"/>
              </a:schemeClr>
            </a:lnRef>
            <a:fillRef idx="1">
              <a:schemeClr val="dk1"/>
            </a:fillRef>
            <a:effectRef idx="0">
              <a:schemeClr val="dk1"/>
            </a:effectRef>
            <a:fontRef idx="minor">
              <a:schemeClr val="lt1"/>
            </a:fontRef>
          </p:style>
          <p:txBody>
            <a:bodyPr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eaLnBrk="1" hangingPunct="1"/>
              <a:endParaRPr lang="zh-CN" altLang="en-US">
                <a:solidFill>
                  <a:srgbClr val="FFFFFF"/>
                </a:solidFill>
                <a:latin typeface="Arial" panose="020B0604020202020204" pitchFamily="34" charset="0"/>
                <a:ea typeface="宋体" panose="02010600030101010101" pitchFamily="2" charset="-122"/>
              </a:endParaRPr>
            </a:p>
          </p:txBody>
        </p:sp>
        <p:sp>
          <p:nvSpPr>
            <p:cNvPr id="10" name="椭圆 18"/>
            <p:cNvSpPr/>
            <p:nvPr/>
          </p:nvSpPr>
          <p:spPr>
            <a:xfrm>
              <a:off x="5184768" y="1916280"/>
              <a:ext cx="790687" cy="79319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eaLnBrk="1" hangingPunct="1"/>
              <a:endParaRPr lang="zh-CN" altLang="en-US">
                <a:solidFill>
                  <a:srgbClr val="FFFFFF"/>
                </a:solidFill>
                <a:latin typeface="Arial" panose="020B0604020202020204" pitchFamily="34" charset="0"/>
                <a:ea typeface="宋体" panose="02010600030101010101" pitchFamily="2" charset="-122"/>
              </a:endParaRPr>
            </a:p>
          </p:txBody>
        </p:sp>
      </p:grpSp>
      <p:cxnSp>
        <p:nvCxnSpPr>
          <p:cNvPr id="11" name="直接箭头连接符 19"/>
          <p:cNvCxnSpPr/>
          <p:nvPr/>
        </p:nvCxnSpPr>
        <p:spPr>
          <a:xfrm flipV="1">
            <a:off x="4826000" y="3703638"/>
            <a:ext cx="77788" cy="128587"/>
          </a:xfrm>
          <a:prstGeom prst="straightConnector1">
            <a:avLst/>
          </a:prstGeom>
          <a:ln w="63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20"/>
          <p:cNvCxnSpPr/>
          <p:nvPr/>
        </p:nvCxnSpPr>
        <p:spPr>
          <a:xfrm flipV="1">
            <a:off x="4029075" y="2295525"/>
            <a:ext cx="876300" cy="1825625"/>
          </a:xfrm>
          <a:prstGeom prst="straightConnector1">
            <a:avLst/>
          </a:prstGeom>
          <a:ln w="63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21"/>
          <p:cNvCxnSpPr/>
          <p:nvPr/>
        </p:nvCxnSpPr>
        <p:spPr>
          <a:xfrm flipV="1">
            <a:off x="4029075" y="2343150"/>
            <a:ext cx="1284288" cy="2347913"/>
          </a:xfrm>
          <a:prstGeom prst="straightConnector1">
            <a:avLst/>
          </a:prstGeom>
          <a:ln w="63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4" name="组合 8"/>
          <p:cNvGrpSpPr>
            <a:grpSpLocks/>
          </p:cNvGrpSpPr>
          <p:nvPr/>
        </p:nvGrpSpPr>
        <p:grpSpPr bwMode="auto">
          <a:xfrm>
            <a:off x="2809875" y="3835400"/>
            <a:ext cx="2447925" cy="1655763"/>
            <a:chOff x="2607440" y="2911983"/>
            <a:chExt cx="2448272" cy="1921173"/>
          </a:xfrm>
        </p:grpSpPr>
        <p:sp>
          <p:nvSpPr>
            <p:cNvPr id="15" name="立方体 23"/>
            <p:cNvSpPr/>
            <p:nvPr/>
          </p:nvSpPr>
          <p:spPr>
            <a:xfrm>
              <a:off x="2607440" y="2911983"/>
              <a:ext cx="2448272" cy="1921173"/>
            </a:xfrm>
            <a:prstGeom prst="cube">
              <a:avLst>
                <a:gd name="adj" fmla="val 1668"/>
              </a:avLst>
            </a:prstGeom>
          </p:spPr>
          <p:style>
            <a:lnRef idx="2">
              <a:schemeClr val="dk1">
                <a:shade val="50000"/>
              </a:schemeClr>
            </a:lnRef>
            <a:fillRef idx="1">
              <a:schemeClr val="dk1"/>
            </a:fillRef>
            <a:effectRef idx="0">
              <a:schemeClr val="dk1"/>
            </a:effectRef>
            <a:fontRef idx="minor">
              <a:schemeClr val="lt1"/>
            </a:fontRef>
          </p:style>
          <p:txBody>
            <a:bodyPr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eaLnBrk="1" hangingPunct="1"/>
              <a:endParaRPr lang="zh-CN" altLang="en-US">
                <a:solidFill>
                  <a:srgbClr val="FFFFFF"/>
                </a:solidFill>
                <a:latin typeface="Arial" panose="020B0604020202020204" pitchFamily="34" charset="0"/>
                <a:ea typeface="宋体" panose="02010600030101010101" pitchFamily="2" charset="-122"/>
              </a:endParaRPr>
            </a:p>
          </p:txBody>
        </p:sp>
        <p:sp>
          <p:nvSpPr>
            <p:cNvPr id="16" name="椭圆 24"/>
            <p:cNvSpPr/>
            <p:nvPr/>
          </p:nvSpPr>
          <p:spPr>
            <a:xfrm>
              <a:off x="3615646" y="3619299"/>
              <a:ext cx="431861" cy="50654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eaLnBrk="1" hangingPunct="1"/>
              <a:endParaRPr lang="zh-CN" altLang="en-US">
                <a:solidFill>
                  <a:srgbClr val="FFFFFF"/>
                </a:solidFill>
                <a:latin typeface="Arial" panose="020B0604020202020204" pitchFamily="34" charset="0"/>
                <a:ea typeface="宋体" panose="02010600030101010101" pitchFamily="2" charset="-122"/>
              </a:endParaRPr>
            </a:p>
          </p:txBody>
        </p:sp>
      </p:grpSp>
      <p:cxnSp>
        <p:nvCxnSpPr>
          <p:cNvPr id="17" name="直接箭头连接符 25"/>
          <p:cNvCxnSpPr/>
          <p:nvPr/>
        </p:nvCxnSpPr>
        <p:spPr>
          <a:xfrm flipV="1">
            <a:off x="3138488" y="4546600"/>
            <a:ext cx="949325" cy="1758950"/>
          </a:xfrm>
          <a:prstGeom prst="straightConnector1">
            <a:avLst/>
          </a:prstGeom>
          <a:ln w="63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26"/>
          <p:cNvCxnSpPr/>
          <p:nvPr/>
        </p:nvCxnSpPr>
        <p:spPr>
          <a:xfrm flipV="1">
            <a:off x="3082925" y="4508500"/>
            <a:ext cx="798513" cy="1776413"/>
          </a:xfrm>
          <a:prstGeom prst="straightConnector1">
            <a:avLst/>
          </a:prstGeom>
          <a:ln w="63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27"/>
          <p:cNvCxnSpPr/>
          <p:nvPr/>
        </p:nvCxnSpPr>
        <p:spPr>
          <a:xfrm flipV="1">
            <a:off x="3160713" y="4662488"/>
            <a:ext cx="1089025" cy="1685925"/>
          </a:xfrm>
          <a:prstGeom prst="straightConnector1">
            <a:avLst/>
          </a:prstGeom>
          <a:ln w="63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28"/>
          <p:cNvCxnSpPr/>
          <p:nvPr/>
        </p:nvCxnSpPr>
        <p:spPr>
          <a:xfrm flipV="1">
            <a:off x="4937125" y="2619375"/>
            <a:ext cx="887413" cy="1198563"/>
          </a:xfrm>
          <a:prstGeom prst="straightConnector1">
            <a:avLst/>
          </a:prstGeom>
          <a:ln w="63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9"/>
          <p:cNvCxnSpPr/>
          <p:nvPr/>
        </p:nvCxnSpPr>
        <p:spPr>
          <a:xfrm flipV="1">
            <a:off x="3027363" y="4691063"/>
            <a:ext cx="534987" cy="1622425"/>
          </a:xfrm>
          <a:prstGeom prst="straightConnector1">
            <a:avLst/>
          </a:prstGeom>
          <a:ln w="63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30"/>
          <p:cNvCxnSpPr/>
          <p:nvPr/>
        </p:nvCxnSpPr>
        <p:spPr>
          <a:xfrm flipV="1">
            <a:off x="3160713" y="5072063"/>
            <a:ext cx="1144587" cy="1328737"/>
          </a:xfrm>
          <a:prstGeom prst="straightConnector1">
            <a:avLst/>
          </a:prstGeom>
          <a:ln w="63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31"/>
          <p:cNvCxnSpPr/>
          <p:nvPr/>
        </p:nvCxnSpPr>
        <p:spPr>
          <a:xfrm flipV="1">
            <a:off x="4097338" y="2486025"/>
            <a:ext cx="446087" cy="1352550"/>
          </a:xfrm>
          <a:prstGeom prst="straightConnector1">
            <a:avLst/>
          </a:prstGeom>
          <a:ln w="63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4" name="组合 54"/>
          <p:cNvGrpSpPr>
            <a:grpSpLocks/>
          </p:cNvGrpSpPr>
          <p:nvPr/>
        </p:nvGrpSpPr>
        <p:grpSpPr bwMode="auto">
          <a:xfrm>
            <a:off x="2952750" y="6096000"/>
            <a:ext cx="2076450" cy="393700"/>
            <a:chOff x="3275148" y="5555593"/>
            <a:chExt cx="2076001" cy="393409"/>
          </a:xfrm>
        </p:grpSpPr>
        <p:sp>
          <p:nvSpPr>
            <p:cNvPr id="25" name="椭圆 33"/>
            <p:cNvSpPr/>
            <p:nvPr/>
          </p:nvSpPr>
          <p:spPr>
            <a:xfrm>
              <a:off x="3275148" y="5733262"/>
              <a:ext cx="217441" cy="215740"/>
            </a:xfrm>
            <a:prstGeom prst="ellipse">
              <a:avLst/>
            </a:prstGeom>
            <a:solidFill>
              <a:srgbClr val="00B050"/>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eaLnBrk="1" hangingPunct="1"/>
              <a:endParaRPr lang="zh-CN" altLang="en-US">
                <a:solidFill>
                  <a:srgbClr val="FFFFFF"/>
                </a:solidFill>
                <a:latin typeface="Arial" panose="020B0604020202020204" pitchFamily="34" charset="0"/>
                <a:ea typeface="宋体" panose="02010600030101010101" pitchFamily="2" charset="-122"/>
              </a:endParaRPr>
            </a:p>
          </p:txBody>
        </p:sp>
        <p:sp>
          <p:nvSpPr>
            <p:cNvPr id="26" name="文本框 52"/>
            <p:cNvSpPr txBox="1">
              <a:spLocks noChangeArrowheads="1"/>
            </p:cNvSpPr>
            <p:nvPr/>
          </p:nvSpPr>
          <p:spPr bwMode="auto">
            <a:xfrm>
              <a:off x="3294193" y="5555593"/>
              <a:ext cx="2056956" cy="369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zh-CN" sz="1800" b="1">
                  <a:latin typeface="Arial" panose="020B0604020202020204" pitchFamily="34" charset="0"/>
                  <a:ea typeface="宋体" panose="02010600030101010101" pitchFamily="2" charset="-122"/>
                </a:rPr>
                <a:t>Green  LED </a:t>
              </a:r>
              <a:endParaRPr lang="zh-CN" altLang="en-US" sz="1800" b="1">
                <a:latin typeface="Arial" panose="020B0604020202020204" pitchFamily="34" charset="0"/>
                <a:ea typeface="宋体" panose="02010600030101010101" pitchFamily="2" charset="-122"/>
              </a:endParaRPr>
            </a:p>
          </p:txBody>
        </p:sp>
      </p:grpSp>
      <p:sp>
        <p:nvSpPr>
          <p:cNvPr id="27" name="矩形 35"/>
          <p:cNvSpPr/>
          <p:nvPr/>
        </p:nvSpPr>
        <p:spPr>
          <a:xfrm>
            <a:off x="4384675" y="3521075"/>
            <a:ext cx="77788" cy="7937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eaLnBrk="1" hangingPunct="1"/>
            <a:endParaRPr lang="zh-CN" altLang="en-US">
              <a:solidFill>
                <a:srgbClr val="FFFFFF"/>
              </a:solidFill>
              <a:latin typeface="Arial" panose="020B0604020202020204" pitchFamily="34" charset="0"/>
              <a:ea typeface="宋体" panose="02010600030101010101" pitchFamily="2" charset="-122"/>
            </a:endParaRPr>
          </a:p>
        </p:txBody>
      </p:sp>
      <p:sp>
        <p:nvSpPr>
          <p:cNvPr id="28" name="矩形 36"/>
          <p:cNvSpPr/>
          <p:nvPr/>
        </p:nvSpPr>
        <p:spPr>
          <a:xfrm>
            <a:off x="4713288" y="3576638"/>
            <a:ext cx="77787" cy="7778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eaLnBrk="1" hangingPunct="1"/>
            <a:endParaRPr lang="zh-CN" altLang="en-US">
              <a:solidFill>
                <a:srgbClr val="FFFFFF"/>
              </a:solidFill>
              <a:latin typeface="Arial" panose="020B0604020202020204" pitchFamily="34" charset="0"/>
              <a:ea typeface="宋体" panose="02010600030101010101" pitchFamily="2" charset="-122"/>
            </a:endParaRPr>
          </a:p>
        </p:txBody>
      </p:sp>
      <p:sp>
        <p:nvSpPr>
          <p:cNvPr id="29" name="椭圆 37"/>
          <p:cNvSpPr/>
          <p:nvPr/>
        </p:nvSpPr>
        <p:spPr>
          <a:xfrm>
            <a:off x="4873625" y="3660775"/>
            <a:ext cx="58738" cy="58738"/>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eaLnBrk="1" hangingPunct="1"/>
            <a:endParaRPr lang="zh-CN" altLang="en-US">
              <a:solidFill>
                <a:srgbClr val="FFFFFF"/>
              </a:solidFill>
              <a:latin typeface="Arial" panose="020B0604020202020204" pitchFamily="34" charset="0"/>
              <a:ea typeface="宋体" panose="02010600030101010101" pitchFamily="2" charset="-122"/>
            </a:endParaRPr>
          </a:p>
        </p:txBody>
      </p:sp>
      <p:cxnSp>
        <p:nvCxnSpPr>
          <p:cNvPr id="30" name="直接箭头连接符 38"/>
          <p:cNvCxnSpPr/>
          <p:nvPr/>
        </p:nvCxnSpPr>
        <p:spPr>
          <a:xfrm flipV="1">
            <a:off x="4927600" y="3613150"/>
            <a:ext cx="468313" cy="74613"/>
          </a:xfrm>
          <a:prstGeom prst="straightConnector1">
            <a:avLst/>
          </a:prstGeom>
          <a:ln w="63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椭圆 39"/>
          <p:cNvSpPr/>
          <p:nvPr/>
        </p:nvSpPr>
        <p:spPr>
          <a:xfrm>
            <a:off x="4937125" y="3460750"/>
            <a:ext cx="85725" cy="8572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eaLnBrk="1" hangingPunct="1"/>
            <a:endParaRPr lang="zh-CN" altLang="en-US">
              <a:solidFill>
                <a:srgbClr val="FFFFFF"/>
              </a:solidFill>
              <a:latin typeface="Arial" panose="020B0604020202020204" pitchFamily="34" charset="0"/>
              <a:ea typeface="宋体" panose="02010600030101010101" pitchFamily="2" charset="-122"/>
            </a:endParaRPr>
          </a:p>
        </p:txBody>
      </p:sp>
      <p:sp>
        <p:nvSpPr>
          <p:cNvPr id="32" name="椭圆 40"/>
          <p:cNvSpPr/>
          <p:nvPr/>
        </p:nvSpPr>
        <p:spPr>
          <a:xfrm>
            <a:off x="4416425" y="3638550"/>
            <a:ext cx="84138" cy="84138"/>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eaLnBrk="1" hangingPunct="1"/>
            <a:endParaRPr lang="zh-CN" altLang="en-US">
              <a:solidFill>
                <a:srgbClr val="FFFFFF"/>
              </a:solidFill>
              <a:latin typeface="Arial" panose="020B0604020202020204" pitchFamily="34" charset="0"/>
              <a:ea typeface="宋体" panose="02010600030101010101" pitchFamily="2" charset="-122"/>
            </a:endParaRPr>
          </a:p>
        </p:txBody>
      </p:sp>
      <p:sp>
        <p:nvSpPr>
          <p:cNvPr id="33" name="矩形 43"/>
          <p:cNvSpPr/>
          <p:nvPr/>
        </p:nvSpPr>
        <p:spPr>
          <a:xfrm>
            <a:off x="3997325" y="3621088"/>
            <a:ext cx="79375" cy="7778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eaLnBrk="1" hangingPunct="1"/>
            <a:endParaRPr lang="zh-CN" altLang="en-US">
              <a:solidFill>
                <a:srgbClr val="FFFFFF"/>
              </a:solidFill>
              <a:latin typeface="Arial" panose="020B0604020202020204" pitchFamily="34" charset="0"/>
              <a:ea typeface="宋体" panose="02010600030101010101" pitchFamily="2" charset="-122"/>
            </a:endParaRPr>
          </a:p>
        </p:txBody>
      </p:sp>
      <p:sp>
        <p:nvSpPr>
          <p:cNvPr id="34" name="文本框 81"/>
          <p:cNvSpPr txBox="1">
            <a:spLocks noChangeArrowheads="1"/>
          </p:cNvSpPr>
          <p:nvPr/>
        </p:nvSpPr>
        <p:spPr bwMode="auto">
          <a:xfrm>
            <a:off x="1524000" y="5715000"/>
            <a:ext cx="18811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zh-CN" sz="1600" b="1">
                <a:ea typeface="宋体" panose="02010600030101010101" pitchFamily="2" charset="-122"/>
                <a:cs typeface="Times New Roman" panose="02020603050405020304" pitchFamily="18" charset="0"/>
              </a:rPr>
              <a:t>rectangular waveforms</a:t>
            </a:r>
            <a:endParaRPr lang="zh-CN" altLang="en-US" sz="1600" b="1">
              <a:ea typeface="宋体" panose="02010600030101010101" pitchFamily="2" charset="-122"/>
              <a:cs typeface="Times New Roman" panose="02020603050405020304" pitchFamily="18" charset="0"/>
            </a:endParaRPr>
          </a:p>
        </p:txBody>
      </p:sp>
      <p:sp>
        <p:nvSpPr>
          <p:cNvPr id="35" name="矩形 47"/>
          <p:cNvSpPr>
            <a:spLocks noChangeArrowheads="1"/>
          </p:cNvSpPr>
          <p:nvPr/>
        </p:nvSpPr>
        <p:spPr bwMode="auto">
          <a:xfrm>
            <a:off x="381000" y="4495800"/>
            <a:ext cx="24653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zh-CN" sz="2400">
                <a:ea typeface="宋体" panose="02010600030101010101" pitchFamily="2" charset="-122"/>
              </a:rPr>
              <a:t> Front Diaphragm </a:t>
            </a:r>
            <a:endParaRPr lang="zh-CN" altLang="en-US" sz="2400">
              <a:ea typeface="宋体" panose="02010600030101010101" pitchFamily="2" charset="-122"/>
            </a:endParaRPr>
          </a:p>
        </p:txBody>
      </p:sp>
      <p:sp>
        <p:nvSpPr>
          <p:cNvPr id="36" name="矩形 48"/>
          <p:cNvSpPr>
            <a:spLocks noChangeArrowheads="1"/>
          </p:cNvSpPr>
          <p:nvPr/>
        </p:nvSpPr>
        <p:spPr bwMode="auto">
          <a:xfrm>
            <a:off x="1143000" y="2286000"/>
            <a:ext cx="2354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zh-CN" sz="2400">
                <a:ea typeface="宋体" panose="02010600030101010101" pitchFamily="2" charset="-122"/>
              </a:rPr>
              <a:t>Back Diaphragm </a:t>
            </a:r>
            <a:endParaRPr lang="zh-CN" altLang="en-US" sz="2400">
              <a:ea typeface="宋体" panose="02010600030101010101" pitchFamily="2" charset="-122"/>
            </a:endParaRPr>
          </a:p>
        </p:txBody>
      </p:sp>
      <p:sp>
        <p:nvSpPr>
          <p:cNvPr id="37" name="矩形 49"/>
          <p:cNvSpPr>
            <a:spLocks noChangeArrowheads="1"/>
          </p:cNvSpPr>
          <p:nvPr/>
        </p:nvSpPr>
        <p:spPr bwMode="auto">
          <a:xfrm>
            <a:off x="304800" y="3276600"/>
            <a:ext cx="3686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zh-CN" sz="2400">
                <a:ea typeface="宋体" panose="02010600030101010101" pitchFamily="2" charset="-122"/>
              </a:rPr>
              <a:t>No Line-of-sight guaranteed</a:t>
            </a:r>
            <a:endParaRPr lang="zh-CN" altLang="en-US" sz="2400">
              <a:ea typeface="宋体" panose="02010600030101010101" pitchFamily="2" charset="-122"/>
            </a:endParaRPr>
          </a:p>
        </p:txBody>
      </p:sp>
      <p:sp>
        <p:nvSpPr>
          <p:cNvPr id="38" name="文本框 81"/>
          <p:cNvSpPr txBox="1">
            <a:spLocks noChangeArrowheads="1"/>
          </p:cNvSpPr>
          <p:nvPr/>
        </p:nvSpPr>
        <p:spPr bwMode="auto">
          <a:xfrm>
            <a:off x="3886200" y="5562600"/>
            <a:ext cx="18811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zh-CN" sz="1600" b="1">
                <a:ea typeface="宋体" panose="02010600030101010101" pitchFamily="2" charset="-122"/>
                <a:cs typeface="Times New Roman" panose="02020603050405020304" pitchFamily="18" charset="0"/>
              </a:rPr>
              <a:t>Beam angle 10 degrees</a:t>
            </a:r>
            <a:endParaRPr lang="zh-CN" altLang="en-US" sz="1600" b="1">
              <a:ea typeface="宋体" panose="02010600030101010101" pitchFamily="2" charset="-122"/>
              <a:cs typeface="Times New Roman" panose="02020603050405020304" pitchFamily="18" charset="0"/>
            </a:endParaRPr>
          </a:p>
        </p:txBody>
      </p:sp>
      <p:grpSp>
        <p:nvGrpSpPr>
          <p:cNvPr id="39" name="组合 53"/>
          <p:cNvGrpSpPr>
            <a:grpSpLocks/>
          </p:cNvGrpSpPr>
          <p:nvPr/>
        </p:nvGrpSpPr>
        <p:grpSpPr bwMode="auto">
          <a:xfrm>
            <a:off x="5562600" y="3429000"/>
            <a:ext cx="3124200" cy="484188"/>
            <a:chOff x="5485379" y="3026703"/>
            <a:chExt cx="3122975" cy="484263"/>
          </a:xfrm>
        </p:grpSpPr>
        <p:grpSp>
          <p:nvGrpSpPr>
            <p:cNvPr id="40" name="组合 51"/>
            <p:cNvGrpSpPr>
              <a:grpSpLocks/>
            </p:cNvGrpSpPr>
            <p:nvPr/>
          </p:nvGrpSpPr>
          <p:grpSpPr bwMode="auto">
            <a:xfrm>
              <a:off x="5485379" y="3026703"/>
              <a:ext cx="864849" cy="415491"/>
              <a:chOff x="5713280" y="2999005"/>
              <a:chExt cx="864849" cy="415491"/>
            </a:xfrm>
          </p:grpSpPr>
          <p:sp>
            <p:nvSpPr>
              <p:cNvPr id="42" name="立方体 54"/>
              <p:cNvSpPr/>
              <p:nvPr/>
            </p:nvSpPr>
            <p:spPr>
              <a:xfrm>
                <a:off x="5713280" y="2999005"/>
                <a:ext cx="864849" cy="415989"/>
              </a:xfrm>
              <a:prstGeom prst="cube">
                <a:avLst/>
              </a:prstGeom>
              <a:solidFill>
                <a:schemeClr val="tx1">
                  <a:lumMod val="65000"/>
                  <a:lumOff val="35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eaLnBrk="1" hangingPunct="1"/>
                <a:endParaRPr lang="zh-CN" altLang="en-US">
                  <a:solidFill>
                    <a:srgbClr val="FFFFFF"/>
                  </a:solidFill>
                  <a:latin typeface="Arial" panose="020B0604020202020204" pitchFamily="34" charset="0"/>
                  <a:ea typeface="宋体" panose="02010600030101010101" pitchFamily="2" charset="-122"/>
                </a:endParaRPr>
              </a:p>
            </p:txBody>
          </p:sp>
          <p:sp>
            <p:nvSpPr>
              <p:cNvPr id="43" name="椭圆 55"/>
              <p:cNvSpPr/>
              <p:nvPr/>
            </p:nvSpPr>
            <p:spPr>
              <a:xfrm>
                <a:off x="5818014" y="3207000"/>
                <a:ext cx="92039" cy="93676"/>
              </a:xfrm>
              <a:prstGeom prst="ellipse">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eaLnBrk="1" hangingPunct="1"/>
                <a:endParaRPr lang="zh-CN" altLang="en-US">
                  <a:solidFill>
                    <a:srgbClr val="FFFFFF"/>
                  </a:solidFill>
                  <a:latin typeface="Arial" panose="020B0604020202020204" pitchFamily="34" charset="0"/>
                  <a:ea typeface="宋体" panose="02010600030101010101" pitchFamily="2" charset="-122"/>
                </a:endParaRPr>
              </a:p>
            </p:txBody>
          </p:sp>
        </p:grpSp>
        <p:sp>
          <p:nvSpPr>
            <p:cNvPr id="41" name="文本框 56"/>
            <p:cNvSpPr txBox="1">
              <a:spLocks noChangeArrowheads="1"/>
            </p:cNvSpPr>
            <p:nvPr/>
          </p:nvSpPr>
          <p:spPr bwMode="auto">
            <a:xfrm>
              <a:off x="6231211" y="3050520"/>
              <a:ext cx="2377143" cy="46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zh-CN" sz="2400">
                  <a:ea typeface="宋体" panose="02010600030101010101" pitchFamily="2" charset="-122"/>
                </a:rPr>
                <a:t>PMT Receiver</a:t>
              </a:r>
              <a:endParaRPr lang="zh-CN" altLang="en-US" sz="2400">
                <a:ea typeface="宋体" panose="02010600030101010101" pitchFamily="2" charset="-122"/>
              </a:endParaRPr>
            </a:p>
          </p:txBody>
        </p:sp>
      </p:grpSp>
      <p:pic>
        <p:nvPicPr>
          <p:cNvPr id="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038600"/>
            <a:ext cx="2947988"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11215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49</a:t>
            </a:fld>
            <a:endParaRPr lang="en-US" altLang="en-US"/>
          </a:p>
        </p:txBody>
      </p:sp>
      <p:sp>
        <p:nvSpPr>
          <p:cNvPr id="7" name="Title 1"/>
          <p:cNvSpPr txBox="1">
            <a:spLocks/>
          </p:cNvSpPr>
          <p:nvPr/>
        </p:nvSpPr>
        <p:spPr bwMode="auto">
          <a:xfrm>
            <a:off x="533400" y="838200"/>
            <a:ext cx="7772400" cy="533400"/>
          </a:xfrm>
          <a:prstGeom prst="rect">
            <a:avLst/>
          </a:prstGeom>
          <a:noFill/>
          <a:ln>
            <a:miter lim="800000"/>
            <a:headEnd/>
            <a:tailEnd/>
          </a:ln>
        </p:spPr>
        <p:txBody>
          <a:bodyPr/>
          <a:lstStyle/>
          <a:p>
            <a:pPr algn="ctr" eaLnBrk="0" hangingPunct="0">
              <a:defRPr/>
            </a:pPr>
            <a:r>
              <a:rPr lang="en-US" altLang="ko-KR" sz="3600" kern="0" dirty="0">
                <a:solidFill>
                  <a:schemeClr val="tx2"/>
                </a:solidFill>
                <a:latin typeface="+mj-lt"/>
                <a:ea typeface="굴림" charset="-127"/>
                <a:cs typeface="+mj-cs"/>
              </a:rPr>
              <a:t>Conclusion</a:t>
            </a:r>
          </a:p>
        </p:txBody>
      </p:sp>
      <p:sp>
        <p:nvSpPr>
          <p:cNvPr id="8" name="TextBox 10"/>
          <p:cNvSpPr txBox="1">
            <a:spLocks noChangeArrowheads="1"/>
          </p:cNvSpPr>
          <p:nvPr/>
        </p:nvSpPr>
        <p:spPr bwMode="auto">
          <a:xfrm>
            <a:off x="533400" y="1524000"/>
            <a:ext cx="83058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ts val="600"/>
              </a:spcBef>
              <a:spcAft>
                <a:spcPts val="600"/>
              </a:spcAft>
            </a:pPr>
            <a:r>
              <a:rPr lang="en-US" altLang="ko-KR" sz="2800">
                <a:ea typeface="굴림" panose="020B0600000101010101" pitchFamily="34" charset="-127"/>
              </a:rPr>
              <a:t> </a:t>
            </a:r>
          </a:p>
          <a:p>
            <a:pPr lvl="1" eaLnBrk="1" hangingPunct="1">
              <a:spcBef>
                <a:spcPts val="600"/>
              </a:spcBef>
              <a:spcAft>
                <a:spcPts val="600"/>
              </a:spcAft>
            </a:pPr>
            <a:r>
              <a:rPr lang="en-US" altLang="ko-KR" sz="2400">
                <a:ea typeface="굴림" panose="020B0600000101010101" pitchFamily="34" charset="-127"/>
              </a:rPr>
              <a:t>   We address the issue of VLC system design under light constraints from the following aspects:</a:t>
            </a:r>
          </a:p>
          <a:p>
            <a:pPr lvl="1" eaLnBrk="1" hangingPunct="1">
              <a:spcBef>
                <a:spcPts val="600"/>
              </a:spcBef>
              <a:spcAft>
                <a:spcPts val="600"/>
              </a:spcAft>
              <a:buFont typeface="Wingdings" panose="05000000000000000000" pitchFamily="2" charset="2"/>
              <a:buChar char="v"/>
            </a:pPr>
            <a:r>
              <a:rPr lang="en-US" altLang="ko-KR" sz="2400">
                <a:ea typeface="굴림" panose="020B0600000101010101" pitchFamily="34" charset="-127"/>
              </a:rPr>
              <a:t> DC-informative modulation design;</a:t>
            </a:r>
          </a:p>
          <a:p>
            <a:pPr lvl="1" eaLnBrk="1" hangingPunct="1">
              <a:spcBef>
                <a:spcPts val="600"/>
              </a:spcBef>
              <a:spcAft>
                <a:spcPts val="600"/>
              </a:spcAft>
              <a:buFont typeface="Wingdings" panose="05000000000000000000" pitchFamily="2" charset="2"/>
              <a:buChar char="v"/>
            </a:pPr>
            <a:r>
              <a:rPr lang="en-US" altLang="ko-KR" sz="2400">
                <a:ea typeface="굴림" panose="020B0600000101010101" pitchFamily="34" charset="-127"/>
              </a:rPr>
              <a:t> Methodology on optical structure theory;</a:t>
            </a:r>
          </a:p>
          <a:p>
            <a:pPr lvl="1" eaLnBrk="1" hangingPunct="1">
              <a:spcBef>
                <a:spcPts val="600"/>
              </a:spcBef>
              <a:spcAft>
                <a:spcPts val="600"/>
              </a:spcAft>
              <a:buFont typeface="Wingdings" panose="05000000000000000000" pitchFamily="2" charset="2"/>
              <a:buChar char="v"/>
            </a:pPr>
            <a:r>
              <a:rPr lang="en-US" altLang="ko-KR" sz="2400">
                <a:ea typeface="굴림" panose="020B0600000101010101" pitchFamily="34" charset="-127"/>
              </a:rPr>
              <a:t> LED spatial arrangement and radiation pattern design;</a:t>
            </a:r>
          </a:p>
          <a:p>
            <a:pPr lvl="1" eaLnBrk="1" hangingPunct="1">
              <a:spcBef>
                <a:spcPts val="600"/>
              </a:spcBef>
              <a:spcAft>
                <a:spcPts val="600"/>
              </a:spcAft>
              <a:buFont typeface="Wingdings" panose="05000000000000000000" pitchFamily="2" charset="2"/>
              <a:buChar char="v"/>
            </a:pPr>
            <a:r>
              <a:rPr lang="en-US" altLang="ko-KR" sz="2400">
                <a:ea typeface="굴림" panose="020B0600000101010101" pitchFamily="34" charset="-127"/>
              </a:rPr>
              <a:t> Unshadowable VLC design and experiment.</a:t>
            </a:r>
          </a:p>
        </p:txBody>
      </p:sp>
    </p:spTree>
    <p:extLst>
      <p:ext uri="{BB962C8B-B14F-4D97-AF65-F5344CB8AC3E}">
        <p14:creationId xmlns:p14="http://schemas.microsoft.com/office/powerpoint/2010/main" val="19025415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5</a:t>
            </a:fld>
            <a:endParaRPr lang="en-US" altLang="en-US"/>
          </a:p>
        </p:txBody>
      </p:sp>
      <p:sp>
        <p:nvSpPr>
          <p:cNvPr id="2" name="TextBox 1"/>
          <p:cNvSpPr txBox="1"/>
          <p:nvPr/>
        </p:nvSpPr>
        <p:spPr>
          <a:xfrm>
            <a:off x="152400" y="707648"/>
            <a:ext cx="8839200" cy="954107"/>
          </a:xfrm>
          <a:prstGeom prst="rect">
            <a:avLst/>
          </a:prstGeom>
          <a:noFill/>
        </p:spPr>
        <p:txBody>
          <a:bodyPr wrap="square" rtlCol="0">
            <a:spAutoFit/>
          </a:bodyPr>
          <a:lstStyle/>
          <a:p>
            <a:pPr algn="ctr"/>
            <a:r>
              <a:rPr lang="en-US" sz="2800" dirty="0" smtClean="0">
                <a:solidFill>
                  <a:schemeClr val="accent2">
                    <a:lumMod val="75000"/>
                  </a:schemeClr>
                </a:solidFill>
              </a:rPr>
              <a:t>Base standard … IEEE802.15.7-2011 Short-Range Wireless Optical Communication Using </a:t>
            </a:r>
            <a:r>
              <a:rPr lang="en-US" sz="2800" u="sng" dirty="0" smtClean="0">
                <a:solidFill>
                  <a:schemeClr val="accent2">
                    <a:lumMod val="75000"/>
                  </a:schemeClr>
                </a:solidFill>
              </a:rPr>
              <a:t>Visible </a:t>
            </a:r>
            <a:r>
              <a:rPr lang="en-US" sz="2800" dirty="0" smtClean="0">
                <a:solidFill>
                  <a:schemeClr val="accent2">
                    <a:lumMod val="75000"/>
                  </a:schemeClr>
                </a:solidFill>
              </a:rPr>
              <a:t>Light</a:t>
            </a:r>
            <a:endParaRPr lang="en-US" sz="2800" dirty="0">
              <a:solidFill>
                <a:schemeClr val="accent2">
                  <a:lumMod val="75000"/>
                </a:schemeClr>
              </a:solidFill>
            </a:endParaRPr>
          </a:p>
        </p:txBody>
      </p:sp>
      <p:pic>
        <p:nvPicPr>
          <p:cNvPr id="8" name="Picture 2" descr="https://www.wou.edu/las/physci/ch462/spectr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771" y="3996120"/>
            <a:ext cx="7409029" cy="2176080"/>
          </a:xfrm>
          <a:prstGeom prst="rect">
            <a:avLst/>
          </a:prstGeom>
          <a:noFill/>
          <a:extLst>
            <a:ext uri="{909E8E84-426E-40DD-AFC4-6F175D3DCCD1}">
              <a14:hiddenFill xmlns:a14="http://schemas.microsoft.com/office/drawing/2010/main">
                <a:solidFill>
                  <a:srgbClr val="FFFFFF"/>
                </a:solidFill>
              </a14:hiddenFill>
            </a:ext>
          </a:extLst>
        </p:spPr>
      </p:pic>
      <p:sp>
        <p:nvSpPr>
          <p:cNvPr id="7" name="Line Callout 1 6"/>
          <p:cNvSpPr/>
          <p:nvPr/>
        </p:nvSpPr>
        <p:spPr bwMode="auto">
          <a:xfrm>
            <a:off x="896770" y="2261712"/>
            <a:ext cx="7409029" cy="1319688"/>
          </a:xfrm>
          <a:prstGeom prst="borderCallout1">
            <a:avLst>
              <a:gd name="adj1" fmla="val 6178"/>
              <a:gd name="adj2" fmla="val 72404"/>
              <a:gd name="adj3" fmla="val -49091"/>
              <a:gd name="adj4" fmla="val 73703"/>
            </a:avLst>
          </a:prstGeom>
          <a:solidFill>
            <a:srgbClr val="FFFF99"/>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r>
              <a:rPr lang="en-US" sz="2600" dirty="0"/>
              <a:t>Originally wanted to write an amendment to add IR/UV PHY options but the word “visible” in the base standard title </a:t>
            </a:r>
            <a:r>
              <a:rPr lang="en-US" sz="2600" dirty="0" smtClean="0"/>
              <a:t>required </a:t>
            </a:r>
            <a:r>
              <a:rPr lang="en-US" sz="2600" dirty="0"/>
              <a:t>a revision to change the title.</a:t>
            </a:r>
          </a:p>
        </p:txBody>
      </p:sp>
    </p:spTree>
    <p:extLst>
      <p:ext uri="{BB962C8B-B14F-4D97-AF65-F5344CB8AC3E}">
        <p14:creationId xmlns:p14="http://schemas.microsoft.com/office/powerpoint/2010/main" val="42273121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50</a:t>
            </a:fld>
            <a:endParaRPr lang="en-US" altLang="en-US"/>
          </a:p>
        </p:txBody>
      </p:sp>
      <p:sp>
        <p:nvSpPr>
          <p:cNvPr id="7" name="TextBox 6"/>
          <p:cNvSpPr txBox="1"/>
          <p:nvPr/>
        </p:nvSpPr>
        <p:spPr>
          <a:xfrm>
            <a:off x="152400" y="1905000"/>
            <a:ext cx="8915400" cy="3046988"/>
          </a:xfrm>
          <a:prstGeom prst="rect">
            <a:avLst/>
          </a:prstGeom>
          <a:noFill/>
        </p:spPr>
        <p:txBody>
          <a:bodyPr wrap="square" rtlCol="0">
            <a:spAutoFit/>
          </a:bodyPr>
          <a:lstStyle/>
          <a:p>
            <a:pPr algn="ctr">
              <a:lnSpc>
                <a:spcPct val="200000"/>
              </a:lnSpc>
            </a:pPr>
            <a:r>
              <a:rPr lang="en-US" sz="3200" dirty="0" err="1" smtClean="0">
                <a:solidFill>
                  <a:schemeClr val="accent2">
                    <a:lumMod val="75000"/>
                  </a:schemeClr>
                </a:solidFill>
              </a:rPr>
              <a:t>PureLiFi</a:t>
            </a:r>
            <a:r>
              <a:rPr lang="en-US" sz="3200" dirty="0" smtClean="0">
                <a:solidFill>
                  <a:schemeClr val="accent2">
                    <a:lumMod val="75000"/>
                  </a:schemeClr>
                </a:solidFill>
              </a:rPr>
              <a:t> Ltd. Contribution</a:t>
            </a:r>
          </a:p>
          <a:p>
            <a:pPr algn="ctr">
              <a:lnSpc>
                <a:spcPct val="200000"/>
              </a:lnSpc>
            </a:pPr>
            <a:r>
              <a:rPr lang="en-US" sz="3200" dirty="0" smtClean="0">
                <a:solidFill>
                  <a:schemeClr val="accent2">
                    <a:lumMod val="75000"/>
                  </a:schemeClr>
                </a:solidFill>
              </a:rPr>
              <a:t>Nikola </a:t>
            </a:r>
            <a:r>
              <a:rPr lang="en-US" sz="3200" dirty="0">
                <a:solidFill>
                  <a:schemeClr val="accent2">
                    <a:lumMod val="75000"/>
                  </a:schemeClr>
                </a:solidFill>
              </a:rPr>
              <a:t>Serafimovski </a:t>
            </a:r>
            <a:r>
              <a:rPr lang="en-US" sz="3200" dirty="0" smtClean="0">
                <a:solidFill>
                  <a:schemeClr val="accent2">
                    <a:lumMod val="75000"/>
                  </a:schemeClr>
                </a:solidFill>
              </a:rPr>
              <a:t>nikola.serafimovski@purelifi.com    </a:t>
            </a:r>
          </a:p>
        </p:txBody>
      </p:sp>
    </p:spTree>
    <p:extLst>
      <p:ext uri="{BB962C8B-B14F-4D97-AF65-F5344CB8AC3E}">
        <p14:creationId xmlns:p14="http://schemas.microsoft.com/office/powerpoint/2010/main" val="19603762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51</a:t>
            </a:fld>
            <a:endParaRPr lang="en-US" altLang="en-US"/>
          </a:p>
        </p:txBody>
      </p:sp>
      <p:sp>
        <p:nvSpPr>
          <p:cNvPr id="7" name="Rectangle 2"/>
          <p:cNvSpPr txBox="1">
            <a:spLocks noChangeArrowheads="1"/>
          </p:cNvSpPr>
          <p:nvPr/>
        </p:nvSpPr>
        <p:spPr bwMode="auto">
          <a:xfrm>
            <a:off x="685800" y="914400"/>
            <a:ext cx="7772400" cy="667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ctr" rtl="0" eaLnBrk="1" fontAlgn="base" hangingPunct="1">
              <a:spcBef>
                <a:spcPct val="0"/>
              </a:spcBef>
              <a:spcAft>
                <a:spcPct val="0"/>
              </a:spcAft>
              <a:defRPr sz="60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anose="02020603050405020304" pitchFamily="18" charset="0"/>
              </a:defRPr>
            </a:lvl2pPr>
            <a:lvl3pPr algn="ctr" rtl="0" eaLnBrk="1" fontAlgn="base" hangingPunct="1">
              <a:spcBef>
                <a:spcPct val="0"/>
              </a:spcBef>
              <a:spcAft>
                <a:spcPct val="0"/>
              </a:spcAft>
              <a:defRPr sz="3600">
                <a:solidFill>
                  <a:schemeClr val="tx2"/>
                </a:solidFill>
                <a:latin typeface="Times New Roman" panose="02020603050405020304" pitchFamily="18" charset="0"/>
              </a:defRPr>
            </a:lvl3pPr>
            <a:lvl4pPr algn="ctr" rtl="0" eaLnBrk="1" fontAlgn="base" hangingPunct="1">
              <a:spcBef>
                <a:spcPct val="0"/>
              </a:spcBef>
              <a:spcAft>
                <a:spcPct val="0"/>
              </a:spcAft>
              <a:defRPr sz="3600">
                <a:solidFill>
                  <a:schemeClr val="tx2"/>
                </a:solidFill>
                <a:latin typeface="Times New Roman" panose="02020603050405020304" pitchFamily="18" charset="0"/>
              </a:defRPr>
            </a:lvl4pPr>
            <a:lvl5pPr algn="ctr" rtl="0" eaLnBrk="1" fontAlgn="base" hangingPunct="1">
              <a:spcBef>
                <a:spcPct val="0"/>
              </a:spcBef>
              <a:spcAft>
                <a:spcPct val="0"/>
              </a:spcAft>
              <a:defRPr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sz="3600">
                <a:solidFill>
                  <a:schemeClr val="tx2"/>
                </a:solidFill>
                <a:latin typeface="Times New Roman" panose="02020603050405020304" pitchFamily="18" charset="0"/>
              </a:defRPr>
            </a:lvl9pPr>
          </a:lstStyle>
          <a:p>
            <a:r>
              <a:rPr lang="en-US" altLang="en-US" sz="3200" dirty="0" smtClean="0"/>
              <a:t>Use-Cases</a:t>
            </a:r>
            <a:endParaRPr lang="en-US" altLang="en-US" sz="3200" dirty="0"/>
          </a:p>
        </p:txBody>
      </p:sp>
      <p:pic>
        <p:nvPicPr>
          <p:cNvPr id="8" name="Picture 2" descr="http://www.enluxled.com/images/Applications/DL2-42W%20Gallaria%20Mall%20Cambridge%20MA.JPG"/>
          <p:cNvPicPr>
            <a:picLocks noChangeAspect="1" noChangeArrowheads="1"/>
          </p:cNvPicPr>
          <p:nvPr/>
        </p:nvPicPr>
        <p:blipFill>
          <a:blip r:embed="rId3" cstate="print"/>
          <a:srcRect/>
          <a:stretch>
            <a:fillRect/>
          </a:stretch>
        </p:blipFill>
        <p:spPr bwMode="auto">
          <a:xfrm>
            <a:off x="2856091" y="4519202"/>
            <a:ext cx="1944216" cy="1573906"/>
          </a:xfrm>
          <a:prstGeom prst="rect">
            <a:avLst/>
          </a:prstGeom>
          <a:noFill/>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6436" y="4162868"/>
            <a:ext cx="2049967" cy="1536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8599" y="1861432"/>
            <a:ext cx="1818652" cy="152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http://chabadnj.org/UserFiles/aIMG_4705.JPG"/>
          <p:cNvPicPr>
            <a:picLocks noChangeAspect="1" noChangeArrowheads="1"/>
          </p:cNvPicPr>
          <p:nvPr/>
        </p:nvPicPr>
        <p:blipFill>
          <a:blip r:embed="rId6" cstate="print"/>
          <a:srcRect/>
          <a:stretch>
            <a:fillRect/>
          </a:stretch>
        </p:blipFill>
        <p:spPr bwMode="auto">
          <a:xfrm>
            <a:off x="6681843" y="2498595"/>
            <a:ext cx="1776357" cy="1319124"/>
          </a:xfrm>
          <a:prstGeom prst="rect">
            <a:avLst/>
          </a:prstGeom>
          <a:noFill/>
        </p:spPr>
      </p:pic>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20072" y="4125360"/>
            <a:ext cx="1900082" cy="1237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08054" y="4740642"/>
            <a:ext cx="1808362" cy="1355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descr="https://www.smithsinterconnect.com/SmithsInterconnect/media/Markets/Wireless-Communication.jpg?width=556&amp;height=238&amp;ext=.jpg"/>
          <p:cNvPicPr>
            <a:picLocks noChangeAspect="1" noChangeArrowheads="1"/>
          </p:cNvPicPr>
          <p:nvPr/>
        </p:nvPicPr>
        <p:blipFill>
          <a:blip r:embed="rId9"/>
          <a:srcRect/>
          <a:stretch>
            <a:fillRect/>
          </a:stretch>
        </p:blipFill>
        <p:spPr bwMode="auto">
          <a:xfrm>
            <a:off x="1014093" y="1876244"/>
            <a:ext cx="3786214" cy="1620718"/>
          </a:xfrm>
          <a:prstGeom prst="rect">
            <a:avLst/>
          </a:prstGeom>
          <a:noFill/>
        </p:spPr>
      </p:pic>
      <p:pic>
        <p:nvPicPr>
          <p:cNvPr id="15"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043" y="2772577"/>
            <a:ext cx="2657271" cy="1079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75327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52</a:t>
            </a:fld>
            <a:endParaRPr lang="en-US" altLang="en-US"/>
          </a:p>
        </p:txBody>
      </p:sp>
      <p:sp>
        <p:nvSpPr>
          <p:cNvPr id="7" name="Rectangle 2"/>
          <p:cNvSpPr txBox="1">
            <a:spLocks noChangeArrowheads="1"/>
          </p:cNvSpPr>
          <p:nvPr/>
        </p:nvSpPr>
        <p:spPr bwMode="auto">
          <a:xfrm>
            <a:off x="685800" y="8382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ctr" rtl="0" eaLnBrk="1" fontAlgn="base" hangingPunct="1">
              <a:spcBef>
                <a:spcPct val="0"/>
              </a:spcBef>
              <a:spcAft>
                <a:spcPct val="0"/>
              </a:spcAft>
              <a:defRPr sz="60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anose="02020603050405020304" pitchFamily="18" charset="0"/>
              </a:defRPr>
            </a:lvl2pPr>
            <a:lvl3pPr algn="ctr" rtl="0" eaLnBrk="1" fontAlgn="base" hangingPunct="1">
              <a:spcBef>
                <a:spcPct val="0"/>
              </a:spcBef>
              <a:spcAft>
                <a:spcPct val="0"/>
              </a:spcAft>
              <a:defRPr sz="3600">
                <a:solidFill>
                  <a:schemeClr val="tx2"/>
                </a:solidFill>
                <a:latin typeface="Times New Roman" panose="02020603050405020304" pitchFamily="18" charset="0"/>
              </a:defRPr>
            </a:lvl3pPr>
            <a:lvl4pPr algn="ctr" rtl="0" eaLnBrk="1" fontAlgn="base" hangingPunct="1">
              <a:spcBef>
                <a:spcPct val="0"/>
              </a:spcBef>
              <a:spcAft>
                <a:spcPct val="0"/>
              </a:spcAft>
              <a:defRPr sz="3600">
                <a:solidFill>
                  <a:schemeClr val="tx2"/>
                </a:solidFill>
                <a:latin typeface="Times New Roman" panose="02020603050405020304" pitchFamily="18" charset="0"/>
              </a:defRPr>
            </a:lvl4pPr>
            <a:lvl5pPr algn="ctr" rtl="0" eaLnBrk="1" fontAlgn="base" hangingPunct="1">
              <a:spcBef>
                <a:spcPct val="0"/>
              </a:spcBef>
              <a:spcAft>
                <a:spcPct val="0"/>
              </a:spcAft>
              <a:defRPr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sz="3600">
                <a:solidFill>
                  <a:schemeClr val="tx2"/>
                </a:solidFill>
                <a:latin typeface="Times New Roman" panose="02020603050405020304" pitchFamily="18" charset="0"/>
              </a:defRPr>
            </a:lvl9pPr>
          </a:lstStyle>
          <a:p>
            <a:r>
              <a:rPr lang="en-US" altLang="en-US" sz="3200" dirty="0" smtClean="0"/>
              <a:t>802.15.7r1</a:t>
            </a:r>
            <a:endParaRPr lang="en-US" altLang="en-US" sz="3200" dirty="0"/>
          </a:p>
        </p:txBody>
      </p:sp>
      <p:sp>
        <p:nvSpPr>
          <p:cNvPr id="8" name="Rectangle 3"/>
          <p:cNvSpPr txBox="1">
            <a:spLocks noChangeArrowheads="1"/>
          </p:cNvSpPr>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0" indent="0" algn="ctr" rtl="0" eaLnBrk="1" fontAlgn="base" hangingPunct="1">
              <a:spcBef>
                <a:spcPct val="20000"/>
              </a:spcBef>
              <a:spcAft>
                <a:spcPct val="0"/>
              </a:spcAft>
              <a:buNone/>
              <a:defRPr sz="2400" kern="1200">
                <a:solidFill>
                  <a:schemeClr val="tx1"/>
                </a:solidFill>
                <a:latin typeface="+mn-lt"/>
                <a:ea typeface="+mn-ea"/>
                <a:cs typeface="+mn-cs"/>
              </a:defRPr>
            </a:lvl1pPr>
            <a:lvl2pPr marL="457200" indent="0" algn="ctr" rtl="0" eaLnBrk="1" fontAlgn="base" hangingPunct="1">
              <a:spcBef>
                <a:spcPct val="20000"/>
              </a:spcBef>
              <a:spcAft>
                <a:spcPct val="0"/>
              </a:spcAft>
              <a:buNone/>
              <a:defRPr sz="2000" kern="1200">
                <a:solidFill>
                  <a:schemeClr val="tx1"/>
                </a:solidFill>
                <a:latin typeface="+mn-lt"/>
                <a:ea typeface="+mn-ea"/>
                <a:cs typeface="+mn-cs"/>
              </a:defRPr>
            </a:lvl2pPr>
            <a:lvl3pPr marL="914400" indent="0" algn="ctr" rtl="0" eaLnBrk="1" fontAlgn="base" hangingPunct="1">
              <a:spcBef>
                <a:spcPct val="20000"/>
              </a:spcBef>
              <a:spcAft>
                <a:spcPct val="0"/>
              </a:spcAft>
              <a:buNone/>
              <a:defRPr sz="1800" kern="1200">
                <a:solidFill>
                  <a:schemeClr val="tx1"/>
                </a:solidFill>
                <a:latin typeface="+mn-lt"/>
                <a:ea typeface="+mn-ea"/>
                <a:cs typeface="+mn-cs"/>
              </a:defRPr>
            </a:lvl3pPr>
            <a:lvl4pPr marL="1371600" indent="0" algn="ctr" rtl="0" eaLnBrk="1" fontAlgn="base" hangingPunct="1">
              <a:spcBef>
                <a:spcPct val="20000"/>
              </a:spcBef>
              <a:spcAft>
                <a:spcPct val="0"/>
              </a:spcAft>
              <a:buNone/>
              <a:defRPr sz="1600" kern="1200">
                <a:solidFill>
                  <a:schemeClr val="tx1"/>
                </a:solidFill>
                <a:latin typeface="+mn-lt"/>
                <a:ea typeface="+mn-ea"/>
                <a:cs typeface="+mn-cs"/>
              </a:defRPr>
            </a:lvl4pPr>
            <a:lvl5pPr marL="1828800" indent="0" algn="ctr" rtl="0" eaLnBrk="1" fontAlgn="base" hangingPunct="1">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altLang="en-US" sz="2800" dirty="0" smtClean="0"/>
              <a:t>Flexibility to deploy a range of more efficient PHY systems</a:t>
            </a:r>
          </a:p>
          <a:p>
            <a:pPr marL="457200" indent="-457200" algn="l">
              <a:buFont typeface="Arial" panose="020B0604020202020204" pitchFamily="34" charset="0"/>
              <a:buChar char="•"/>
            </a:pPr>
            <a:endParaRPr lang="en-US" altLang="en-US" sz="2800" dirty="0" smtClean="0"/>
          </a:p>
          <a:p>
            <a:pPr marL="457200" indent="-457200" algn="l">
              <a:buFont typeface="Arial" panose="020B0604020202020204" pitchFamily="34" charset="0"/>
              <a:buChar char="•"/>
            </a:pPr>
            <a:r>
              <a:rPr lang="en-US" altLang="en-US" sz="2800" dirty="0" smtClean="0"/>
              <a:t>Improved dimming support</a:t>
            </a:r>
          </a:p>
          <a:p>
            <a:pPr marL="457200" indent="-457200" algn="l">
              <a:buFont typeface="Arial" panose="020B0604020202020204" pitchFamily="34" charset="0"/>
              <a:buChar char="•"/>
            </a:pPr>
            <a:endParaRPr lang="en-US" altLang="en-US" sz="2800" dirty="0" smtClean="0"/>
          </a:p>
          <a:p>
            <a:pPr marL="457200" indent="-457200" algn="l">
              <a:buFont typeface="Arial" panose="020B0604020202020204" pitchFamily="34" charset="0"/>
              <a:buChar char="•"/>
            </a:pPr>
            <a:r>
              <a:rPr lang="en-US" altLang="en-US" sz="2800" dirty="0" smtClean="0"/>
              <a:t>Enhanced MAC</a:t>
            </a:r>
          </a:p>
          <a:p>
            <a:pPr marL="457200" indent="-457200" algn="l">
              <a:buFont typeface="Arial" panose="020B0604020202020204" pitchFamily="34" charset="0"/>
              <a:buChar char="•"/>
            </a:pPr>
            <a:endParaRPr lang="en-US" altLang="en-US" sz="2800" dirty="0" smtClean="0"/>
          </a:p>
          <a:p>
            <a:pPr marL="457200" indent="-457200" algn="l">
              <a:buFont typeface="Arial" panose="020B0604020202020204" pitchFamily="34" charset="0"/>
              <a:buChar char="•"/>
            </a:pPr>
            <a:r>
              <a:rPr lang="en-US" altLang="en-US" sz="2800" dirty="0" smtClean="0"/>
              <a:t>Support for greater security</a:t>
            </a:r>
          </a:p>
          <a:p>
            <a:pPr marL="457200" indent="-457200" algn="l">
              <a:buFont typeface="Arial" panose="020B0604020202020204" pitchFamily="34" charset="0"/>
              <a:buChar char="•"/>
            </a:pPr>
            <a:endParaRPr lang="en-US" altLang="en-US" sz="2800" dirty="0" smtClean="0"/>
          </a:p>
          <a:p>
            <a:pPr marL="457200" indent="-457200" algn="l">
              <a:buFont typeface="Arial" panose="020B0604020202020204" pitchFamily="34" charset="0"/>
              <a:buChar char="•"/>
            </a:pPr>
            <a:endParaRPr lang="en-US" altLang="en-US" sz="2800" dirty="0" smtClean="0"/>
          </a:p>
        </p:txBody>
      </p:sp>
    </p:spTree>
    <p:extLst>
      <p:ext uri="{BB962C8B-B14F-4D97-AF65-F5344CB8AC3E}">
        <p14:creationId xmlns:p14="http://schemas.microsoft.com/office/powerpoint/2010/main" val="37138601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53</a:t>
            </a:fld>
            <a:endParaRPr lang="en-US" altLang="en-US"/>
          </a:p>
        </p:txBody>
      </p:sp>
      <p:sp>
        <p:nvSpPr>
          <p:cNvPr id="7" name="Rectangle 2"/>
          <p:cNvSpPr txBox="1">
            <a:spLocks noChangeArrowheads="1"/>
          </p:cNvSpPr>
          <p:nvPr/>
        </p:nvSpPr>
        <p:spPr bwMode="auto">
          <a:xfrm>
            <a:off x="685800" y="762000"/>
            <a:ext cx="7772400"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ctr" rtl="0" eaLnBrk="1" fontAlgn="base" hangingPunct="1">
              <a:spcBef>
                <a:spcPct val="0"/>
              </a:spcBef>
              <a:spcAft>
                <a:spcPct val="0"/>
              </a:spcAft>
              <a:defRPr sz="60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anose="02020603050405020304" pitchFamily="18" charset="0"/>
              </a:defRPr>
            </a:lvl2pPr>
            <a:lvl3pPr algn="ctr" rtl="0" eaLnBrk="1" fontAlgn="base" hangingPunct="1">
              <a:spcBef>
                <a:spcPct val="0"/>
              </a:spcBef>
              <a:spcAft>
                <a:spcPct val="0"/>
              </a:spcAft>
              <a:defRPr sz="3600">
                <a:solidFill>
                  <a:schemeClr val="tx2"/>
                </a:solidFill>
                <a:latin typeface="Times New Roman" panose="02020603050405020304" pitchFamily="18" charset="0"/>
              </a:defRPr>
            </a:lvl3pPr>
            <a:lvl4pPr algn="ctr" rtl="0" eaLnBrk="1" fontAlgn="base" hangingPunct="1">
              <a:spcBef>
                <a:spcPct val="0"/>
              </a:spcBef>
              <a:spcAft>
                <a:spcPct val="0"/>
              </a:spcAft>
              <a:defRPr sz="3600">
                <a:solidFill>
                  <a:schemeClr val="tx2"/>
                </a:solidFill>
                <a:latin typeface="Times New Roman" panose="02020603050405020304" pitchFamily="18" charset="0"/>
              </a:defRPr>
            </a:lvl4pPr>
            <a:lvl5pPr algn="ctr" rtl="0" eaLnBrk="1" fontAlgn="base" hangingPunct="1">
              <a:spcBef>
                <a:spcPct val="0"/>
              </a:spcBef>
              <a:spcAft>
                <a:spcPct val="0"/>
              </a:spcAft>
              <a:defRPr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sz="3600">
                <a:solidFill>
                  <a:schemeClr val="tx2"/>
                </a:solidFill>
                <a:latin typeface="Times New Roman" panose="02020603050405020304" pitchFamily="18" charset="0"/>
              </a:defRPr>
            </a:lvl9pPr>
          </a:lstStyle>
          <a:p>
            <a:r>
              <a:rPr lang="en-US" altLang="en-US" sz="3200" dirty="0" smtClean="0"/>
              <a:t>Proof of Concept</a:t>
            </a:r>
            <a:endParaRPr lang="en-US" altLang="en-US" sz="3200" dirty="0"/>
          </a:p>
        </p:txBody>
      </p:sp>
      <p:sp>
        <p:nvSpPr>
          <p:cNvPr id="8" name="Rectangle 3"/>
          <p:cNvSpPr txBox="1">
            <a:spLocks noChangeArrowheads="1"/>
          </p:cNvSpPr>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0" indent="0" algn="ctr" rtl="0" eaLnBrk="1" fontAlgn="base" hangingPunct="1">
              <a:spcBef>
                <a:spcPct val="20000"/>
              </a:spcBef>
              <a:spcAft>
                <a:spcPct val="0"/>
              </a:spcAft>
              <a:buNone/>
              <a:defRPr sz="2400" kern="1200">
                <a:solidFill>
                  <a:schemeClr val="tx1"/>
                </a:solidFill>
                <a:latin typeface="+mn-lt"/>
                <a:ea typeface="+mn-ea"/>
                <a:cs typeface="+mn-cs"/>
              </a:defRPr>
            </a:lvl1pPr>
            <a:lvl2pPr marL="457200" indent="0" algn="ctr" rtl="0" eaLnBrk="1" fontAlgn="base" hangingPunct="1">
              <a:spcBef>
                <a:spcPct val="20000"/>
              </a:spcBef>
              <a:spcAft>
                <a:spcPct val="0"/>
              </a:spcAft>
              <a:buNone/>
              <a:defRPr sz="2000" kern="1200">
                <a:solidFill>
                  <a:schemeClr val="tx1"/>
                </a:solidFill>
                <a:latin typeface="+mn-lt"/>
                <a:ea typeface="+mn-ea"/>
                <a:cs typeface="+mn-cs"/>
              </a:defRPr>
            </a:lvl2pPr>
            <a:lvl3pPr marL="914400" indent="0" algn="ctr" rtl="0" eaLnBrk="1" fontAlgn="base" hangingPunct="1">
              <a:spcBef>
                <a:spcPct val="20000"/>
              </a:spcBef>
              <a:spcAft>
                <a:spcPct val="0"/>
              </a:spcAft>
              <a:buNone/>
              <a:defRPr sz="1800" kern="1200">
                <a:solidFill>
                  <a:schemeClr val="tx1"/>
                </a:solidFill>
                <a:latin typeface="+mn-lt"/>
                <a:ea typeface="+mn-ea"/>
                <a:cs typeface="+mn-cs"/>
              </a:defRPr>
            </a:lvl3pPr>
            <a:lvl4pPr marL="1371600" indent="0" algn="ctr" rtl="0" eaLnBrk="1" fontAlgn="base" hangingPunct="1">
              <a:spcBef>
                <a:spcPct val="20000"/>
              </a:spcBef>
              <a:spcAft>
                <a:spcPct val="0"/>
              </a:spcAft>
              <a:buNone/>
              <a:defRPr sz="1600" kern="1200">
                <a:solidFill>
                  <a:schemeClr val="tx1"/>
                </a:solidFill>
                <a:latin typeface="+mn-lt"/>
                <a:ea typeface="+mn-ea"/>
                <a:cs typeface="+mn-cs"/>
              </a:defRPr>
            </a:lvl4pPr>
            <a:lvl5pPr marL="1828800" indent="0" algn="ctr" rtl="0" eaLnBrk="1" fontAlgn="base" hangingPunct="1">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altLang="en-US" sz="2800" dirty="0" smtClean="0"/>
              <a:t>Li-1st (http://vimeo.com/90128750)</a:t>
            </a:r>
          </a:p>
          <a:p>
            <a:pPr marL="800100" lvl="1" indent="-342900" algn="l">
              <a:buFont typeface="Wingdings" panose="05000000000000000000" pitchFamily="2" charset="2"/>
              <a:buChar char="ü"/>
            </a:pPr>
            <a:r>
              <a:rPr lang="en-US" altLang="en-US" sz="2400" dirty="0" smtClean="0"/>
              <a:t>point-to-point, high speed, bidirectional, off-the-shelf lights</a:t>
            </a:r>
          </a:p>
          <a:p>
            <a:pPr algn="l"/>
            <a:endParaRPr lang="en-US" altLang="en-US" sz="2800" dirty="0" smtClean="0"/>
          </a:p>
          <a:p>
            <a:pPr algn="l"/>
            <a:endParaRPr lang="en-US" altLang="en-US" sz="2800" dirty="0" smtClean="0"/>
          </a:p>
          <a:p>
            <a:pPr marL="457200" indent="-457200" algn="l">
              <a:buFont typeface="Arial" panose="020B0604020202020204" pitchFamily="34" charset="0"/>
              <a:buChar char="•"/>
            </a:pPr>
            <a:r>
              <a:rPr lang="en-US" altLang="en-US" sz="2800" dirty="0" smtClean="0"/>
              <a:t>Li-Flame (http://youtu.be/TIAS8BxGe_8) </a:t>
            </a:r>
          </a:p>
          <a:p>
            <a:pPr marL="800100" lvl="1" indent="-342900" algn="l">
              <a:buFont typeface="Wingdings" panose="05000000000000000000" pitchFamily="2" charset="2"/>
              <a:buChar char="ü"/>
            </a:pPr>
            <a:r>
              <a:rPr lang="en-US" altLang="en-US" sz="2400" dirty="0" smtClean="0"/>
              <a:t>high speed, bidirectional, networked and mobile wireless communications using light</a:t>
            </a:r>
          </a:p>
        </p:txBody>
      </p:sp>
    </p:spTree>
    <p:extLst>
      <p:ext uri="{BB962C8B-B14F-4D97-AF65-F5344CB8AC3E}">
        <p14:creationId xmlns:p14="http://schemas.microsoft.com/office/powerpoint/2010/main" val="40273339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54</a:t>
            </a:fld>
            <a:endParaRPr lang="en-US" altLang="en-US"/>
          </a:p>
        </p:txBody>
      </p:sp>
      <p:sp>
        <p:nvSpPr>
          <p:cNvPr id="7" name="Rectangle 2"/>
          <p:cNvSpPr txBox="1">
            <a:spLocks noChangeArrowheads="1"/>
          </p:cNvSpPr>
          <p:nvPr/>
        </p:nvSpPr>
        <p:spPr bwMode="auto">
          <a:xfrm>
            <a:off x="685800" y="68580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ctr" rtl="0" eaLnBrk="1" fontAlgn="base" hangingPunct="1">
              <a:spcBef>
                <a:spcPct val="0"/>
              </a:spcBef>
              <a:spcAft>
                <a:spcPct val="0"/>
              </a:spcAft>
              <a:defRPr sz="60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anose="02020603050405020304" pitchFamily="18" charset="0"/>
              </a:defRPr>
            </a:lvl2pPr>
            <a:lvl3pPr algn="ctr" rtl="0" eaLnBrk="1" fontAlgn="base" hangingPunct="1">
              <a:spcBef>
                <a:spcPct val="0"/>
              </a:spcBef>
              <a:spcAft>
                <a:spcPct val="0"/>
              </a:spcAft>
              <a:defRPr sz="3600">
                <a:solidFill>
                  <a:schemeClr val="tx2"/>
                </a:solidFill>
                <a:latin typeface="Times New Roman" panose="02020603050405020304" pitchFamily="18" charset="0"/>
              </a:defRPr>
            </a:lvl3pPr>
            <a:lvl4pPr algn="ctr" rtl="0" eaLnBrk="1" fontAlgn="base" hangingPunct="1">
              <a:spcBef>
                <a:spcPct val="0"/>
              </a:spcBef>
              <a:spcAft>
                <a:spcPct val="0"/>
              </a:spcAft>
              <a:defRPr sz="3600">
                <a:solidFill>
                  <a:schemeClr val="tx2"/>
                </a:solidFill>
                <a:latin typeface="Times New Roman" panose="02020603050405020304" pitchFamily="18" charset="0"/>
              </a:defRPr>
            </a:lvl4pPr>
            <a:lvl5pPr algn="ctr" rtl="0" eaLnBrk="1" fontAlgn="base" hangingPunct="1">
              <a:spcBef>
                <a:spcPct val="0"/>
              </a:spcBef>
              <a:spcAft>
                <a:spcPct val="0"/>
              </a:spcAft>
              <a:defRPr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sz="3600">
                <a:solidFill>
                  <a:schemeClr val="tx2"/>
                </a:solidFill>
                <a:latin typeface="Times New Roman" panose="02020603050405020304" pitchFamily="18" charset="0"/>
              </a:defRPr>
            </a:lvl9pPr>
          </a:lstStyle>
          <a:p>
            <a:r>
              <a:rPr lang="en-US" altLang="en-US" sz="3200" dirty="0" smtClean="0"/>
              <a:t>Technical Principles</a:t>
            </a:r>
            <a:endParaRPr lang="en-US" altLang="en-US" sz="3200" dirty="0"/>
          </a:p>
        </p:txBody>
      </p:sp>
      <p:sp>
        <p:nvSpPr>
          <p:cNvPr id="8" name="Rectangle 3"/>
          <p:cNvSpPr txBox="1">
            <a:spLocks noChangeArrowheads="1"/>
          </p:cNvSpPr>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0" indent="0" algn="ctr" rtl="0" eaLnBrk="1" fontAlgn="base" hangingPunct="1">
              <a:spcBef>
                <a:spcPct val="20000"/>
              </a:spcBef>
              <a:spcAft>
                <a:spcPct val="0"/>
              </a:spcAft>
              <a:buNone/>
              <a:defRPr sz="2400" kern="1200">
                <a:solidFill>
                  <a:schemeClr val="tx1"/>
                </a:solidFill>
                <a:latin typeface="+mn-lt"/>
                <a:ea typeface="+mn-ea"/>
                <a:cs typeface="+mn-cs"/>
              </a:defRPr>
            </a:lvl1pPr>
            <a:lvl2pPr marL="457200" indent="0" algn="ctr" rtl="0" eaLnBrk="1" fontAlgn="base" hangingPunct="1">
              <a:spcBef>
                <a:spcPct val="20000"/>
              </a:spcBef>
              <a:spcAft>
                <a:spcPct val="0"/>
              </a:spcAft>
              <a:buNone/>
              <a:defRPr sz="2000" kern="1200">
                <a:solidFill>
                  <a:schemeClr val="tx1"/>
                </a:solidFill>
                <a:latin typeface="+mn-lt"/>
                <a:ea typeface="+mn-ea"/>
                <a:cs typeface="+mn-cs"/>
              </a:defRPr>
            </a:lvl2pPr>
            <a:lvl3pPr marL="914400" indent="0" algn="ctr" rtl="0" eaLnBrk="1" fontAlgn="base" hangingPunct="1">
              <a:spcBef>
                <a:spcPct val="20000"/>
              </a:spcBef>
              <a:spcAft>
                <a:spcPct val="0"/>
              </a:spcAft>
              <a:buNone/>
              <a:defRPr sz="1800" kern="1200">
                <a:solidFill>
                  <a:schemeClr val="tx1"/>
                </a:solidFill>
                <a:latin typeface="+mn-lt"/>
                <a:ea typeface="+mn-ea"/>
                <a:cs typeface="+mn-cs"/>
              </a:defRPr>
            </a:lvl3pPr>
            <a:lvl4pPr marL="1371600" indent="0" algn="ctr" rtl="0" eaLnBrk="1" fontAlgn="base" hangingPunct="1">
              <a:spcBef>
                <a:spcPct val="20000"/>
              </a:spcBef>
              <a:spcAft>
                <a:spcPct val="0"/>
              </a:spcAft>
              <a:buNone/>
              <a:defRPr sz="1600" kern="1200">
                <a:solidFill>
                  <a:schemeClr val="tx1"/>
                </a:solidFill>
                <a:latin typeface="+mn-lt"/>
                <a:ea typeface="+mn-ea"/>
                <a:cs typeface="+mn-cs"/>
              </a:defRPr>
            </a:lvl4pPr>
            <a:lvl5pPr marL="1828800" indent="0" algn="ctr" rtl="0" eaLnBrk="1" fontAlgn="base" hangingPunct="1">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altLang="en-US" sz="2800" dirty="0" smtClean="0"/>
              <a:t>Optical OFDM</a:t>
            </a:r>
          </a:p>
          <a:p>
            <a:pPr lvl="1" algn="l"/>
            <a:r>
              <a:rPr lang="en-US" altLang="en-US" dirty="0" smtClean="0"/>
              <a:t>- ACO-OFDM</a:t>
            </a:r>
          </a:p>
          <a:p>
            <a:pPr lvl="1" algn="l"/>
            <a:r>
              <a:rPr lang="en-US" altLang="en-US" dirty="0" smtClean="0"/>
              <a:t>- DCO-OFDM</a:t>
            </a:r>
          </a:p>
          <a:p>
            <a:pPr lvl="1" algn="l"/>
            <a:r>
              <a:rPr lang="en-US" altLang="en-US" dirty="0" smtClean="0"/>
              <a:t>- U-OFDM</a:t>
            </a:r>
          </a:p>
          <a:p>
            <a:pPr lvl="1" algn="l"/>
            <a:r>
              <a:rPr lang="en-US" altLang="en-US" dirty="0" smtClean="0"/>
              <a:t>- …..</a:t>
            </a:r>
          </a:p>
          <a:p>
            <a:pPr lvl="1" algn="l"/>
            <a:endParaRPr lang="en-US" altLang="en-US" dirty="0" smtClean="0"/>
          </a:p>
          <a:p>
            <a:pPr algn="l"/>
            <a:endParaRPr lang="en-US" altLang="en-US" dirty="0" smtClean="0"/>
          </a:p>
        </p:txBody>
      </p:sp>
    </p:spTree>
    <p:extLst>
      <p:ext uri="{BB962C8B-B14F-4D97-AF65-F5344CB8AC3E}">
        <p14:creationId xmlns:p14="http://schemas.microsoft.com/office/powerpoint/2010/main" val="12022041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55</a:t>
            </a:fld>
            <a:endParaRPr lang="en-US" altLang="en-US"/>
          </a:p>
        </p:txBody>
      </p:sp>
      <p:sp>
        <p:nvSpPr>
          <p:cNvPr id="7" name="Rectangle 2"/>
          <p:cNvSpPr txBox="1">
            <a:spLocks noChangeArrowheads="1"/>
          </p:cNvSpPr>
          <p:nvPr/>
        </p:nvSpPr>
        <p:spPr bwMode="auto">
          <a:xfrm>
            <a:off x="685800" y="9906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ctr" rtl="0" eaLnBrk="1" fontAlgn="base" hangingPunct="1">
              <a:spcBef>
                <a:spcPct val="0"/>
              </a:spcBef>
              <a:spcAft>
                <a:spcPct val="0"/>
              </a:spcAft>
              <a:defRPr sz="60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anose="02020603050405020304" pitchFamily="18" charset="0"/>
              </a:defRPr>
            </a:lvl2pPr>
            <a:lvl3pPr algn="ctr" rtl="0" eaLnBrk="1" fontAlgn="base" hangingPunct="1">
              <a:spcBef>
                <a:spcPct val="0"/>
              </a:spcBef>
              <a:spcAft>
                <a:spcPct val="0"/>
              </a:spcAft>
              <a:defRPr sz="3600">
                <a:solidFill>
                  <a:schemeClr val="tx2"/>
                </a:solidFill>
                <a:latin typeface="Times New Roman" panose="02020603050405020304" pitchFamily="18" charset="0"/>
              </a:defRPr>
            </a:lvl3pPr>
            <a:lvl4pPr algn="ctr" rtl="0" eaLnBrk="1" fontAlgn="base" hangingPunct="1">
              <a:spcBef>
                <a:spcPct val="0"/>
              </a:spcBef>
              <a:spcAft>
                <a:spcPct val="0"/>
              </a:spcAft>
              <a:defRPr sz="3600">
                <a:solidFill>
                  <a:schemeClr val="tx2"/>
                </a:solidFill>
                <a:latin typeface="Times New Roman" panose="02020603050405020304" pitchFamily="18" charset="0"/>
              </a:defRPr>
            </a:lvl4pPr>
            <a:lvl5pPr algn="ctr" rtl="0" eaLnBrk="1" fontAlgn="base" hangingPunct="1">
              <a:spcBef>
                <a:spcPct val="0"/>
              </a:spcBef>
              <a:spcAft>
                <a:spcPct val="0"/>
              </a:spcAft>
              <a:defRPr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sz="3600">
                <a:solidFill>
                  <a:schemeClr val="tx2"/>
                </a:solidFill>
                <a:latin typeface="Times New Roman" panose="02020603050405020304" pitchFamily="18" charset="0"/>
              </a:defRPr>
            </a:lvl9pPr>
          </a:lstStyle>
          <a:p>
            <a:r>
              <a:rPr lang="en-US" altLang="en-US" sz="3200" dirty="0" smtClean="0"/>
              <a:t>High Level Concepts</a:t>
            </a:r>
            <a:endParaRPr lang="en-US" altLang="en-US" sz="3200" dirty="0"/>
          </a:p>
        </p:txBody>
      </p:sp>
      <p:sp>
        <p:nvSpPr>
          <p:cNvPr id="8" name="Rectangle 3"/>
          <p:cNvSpPr txBox="1">
            <a:spLocks noChangeArrowheads="1"/>
          </p:cNvSpPr>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0" indent="0" algn="ctr" rtl="0" eaLnBrk="1" fontAlgn="base" hangingPunct="1">
              <a:spcBef>
                <a:spcPct val="20000"/>
              </a:spcBef>
              <a:spcAft>
                <a:spcPct val="0"/>
              </a:spcAft>
              <a:buNone/>
              <a:defRPr sz="2400" kern="1200">
                <a:solidFill>
                  <a:schemeClr val="tx1"/>
                </a:solidFill>
                <a:latin typeface="+mn-lt"/>
                <a:ea typeface="+mn-ea"/>
                <a:cs typeface="+mn-cs"/>
              </a:defRPr>
            </a:lvl1pPr>
            <a:lvl2pPr marL="457200" indent="0" algn="ctr" rtl="0" eaLnBrk="1" fontAlgn="base" hangingPunct="1">
              <a:spcBef>
                <a:spcPct val="20000"/>
              </a:spcBef>
              <a:spcAft>
                <a:spcPct val="0"/>
              </a:spcAft>
              <a:buNone/>
              <a:defRPr sz="2000" kern="1200">
                <a:solidFill>
                  <a:schemeClr val="tx1"/>
                </a:solidFill>
                <a:latin typeface="+mn-lt"/>
                <a:ea typeface="+mn-ea"/>
                <a:cs typeface="+mn-cs"/>
              </a:defRPr>
            </a:lvl2pPr>
            <a:lvl3pPr marL="914400" indent="0" algn="ctr" rtl="0" eaLnBrk="1" fontAlgn="base" hangingPunct="1">
              <a:spcBef>
                <a:spcPct val="20000"/>
              </a:spcBef>
              <a:spcAft>
                <a:spcPct val="0"/>
              </a:spcAft>
              <a:buNone/>
              <a:defRPr sz="1800" kern="1200">
                <a:solidFill>
                  <a:schemeClr val="tx1"/>
                </a:solidFill>
                <a:latin typeface="+mn-lt"/>
                <a:ea typeface="+mn-ea"/>
                <a:cs typeface="+mn-cs"/>
              </a:defRPr>
            </a:lvl3pPr>
            <a:lvl4pPr marL="1371600" indent="0" algn="ctr" rtl="0" eaLnBrk="1" fontAlgn="base" hangingPunct="1">
              <a:spcBef>
                <a:spcPct val="20000"/>
              </a:spcBef>
              <a:spcAft>
                <a:spcPct val="0"/>
              </a:spcAft>
              <a:buNone/>
              <a:defRPr sz="1600" kern="1200">
                <a:solidFill>
                  <a:schemeClr val="tx1"/>
                </a:solidFill>
                <a:latin typeface="+mn-lt"/>
                <a:ea typeface="+mn-ea"/>
                <a:cs typeface="+mn-cs"/>
              </a:defRPr>
            </a:lvl4pPr>
            <a:lvl5pPr marL="1828800" indent="0" algn="ctr" rtl="0" eaLnBrk="1" fontAlgn="base" hangingPunct="1">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altLang="en-US" sz="2800" dirty="0" smtClean="0"/>
              <a:t>High  speed </a:t>
            </a:r>
          </a:p>
          <a:p>
            <a:pPr lvl="1" algn="l"/>
            <a:r>
              <a:rPr lang="en-US" altLang="en-US" sz="2400" dirty="0" smtClean="0"/>
              <a:t>- efficient use of Optical Bandwidth</a:t>
            </a:r>
          </a:p>
          <a:p>
            <a:pPr marL="457200" indent="-457200" algn="l">
              <a:buFont typeface="Arial" panose="020B0604020202020204" pitchFamily="34" charset="0"/>
              <a:buChar char="•"/>
            </a:pPr>
            <a:r>
              <a:rPr lang="en-US" altLang="en-US" sz="2800" dirty="0" smtClean="0"/>
              <a:t>Bidirectional </a:t>
            </a:r>
          </a:p>
          <a:p>
            <a:pPr lvl="1" algn="l"/>
            <a:r>
              <a:rPr lang="en-US" altLang="en-US" sz="2400" dirty="0" smtClean="0"/>
              <a:t>- to alleviate spectrum</a:t>
            </a:r>
          </a:p>
          <a:p>
            <a:pPr marL="457200" indent="-457200" algn="l">
              <a:buFont typeface="Arial" panose="020B0604020202020204" pitchFamily="34" charset="0"/>
              <a:buChar char="•"/>
            </a:pPr>
            <a:r>
              <a:rPr lang="en-US" altLang="en-US" sz="2800" dirty="0" smtClean="0"/>
              <a:t>Networked &amp; Mobile </a:t>
            </a:r>
          </a:p>
          <a:p>
            <a:pPr lvl="1" algn="l"/>
            <a:r>
              <a:rPr lang="en-US" altLang="en-US" sz="2400" dirty="0" smtClean="0"/>
              <a:t>- user expectations of wireless technology</a:t>
            </a:r>
          </a:p>
          <a:p>
            <a:pPr marL="457200" indent="-457200" algn="l">
              <a:buFont typeface="Arial" panose="020B0604020202020204" pitchFamily="34" charset="0"/>
              <a:buChar char="•"/>
            </a:pPr>
            <a:r>
              <a:rPr lang="en-US" altLang="en-US" sz="2800" dirty="0" smtClean="0"/>
              <a:t>Secure &amp; Safe </a:t>
            </a:r>
          </a:p>
          <a:p>
            <a:pPr lvl="1" algn="l"/>
            <a:r>
              <a:rPr lang="en-US" altLang="en-US" sz="2400" dirty="0" smtClean="0"/>
              <a:t>- Privacy, Cybersecurity and EMI concerns</a:t>
            </a:r>
          </a:p>
          <a:p>
            <a:pPr marL="342900" indent="-342900" algn="l">
              <a:buFont typeface="Arial" panose="020B0604020202020204" pitchFamily="34" charset="0"/>
              <a:buChar char="•"/>
            </a:pPr>
            <a:endParaRPr lang="en-US" altLang="en-US" dirty="0" smtClean="0"/>
          </a:p>
        </p:txBody>
      </p:sp>
    </p:spTree>
    <p:extLst>
      <p:ext uri="{BB962C8B-B14F-4D97-AF65-F5344CB8AC3E}">
        <p14:creationId xmlns:p14="http://schemas.microsoft.com/office/powerpoint/2010/main" val="38557084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56</a:t>
            </a:fld>
            <a:endParaRPr lang="en-US" altLang="en-US"/>
          </a:p>
        </p:txBody>
      </p:sp>
      <p:sp>
        <p:nvSpPr>
          <p:cNvPr id="8" name="Rectangle 2"/>
          <p:cNvSpPr txBox="1">
            <a:spLocks noChangeArrowheads="1"/>
          </p:cNvSpPr>
          <p:nvPr/>
        </p:nvSpPr>
        <p:spPr>
          <a:xfrm>
            <a:off x="1470025" y="838200"/>
            <a:ext cx="7016750" cy="1752600"/>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eaLnBrk="1" hangingPunct="1">
              <a:defRPr/>
            </a:pPr>
            <a:r>
              <a:rPr lang="en-CA" sz="2800" b="1" dirty="0" smtClean="0">
                <a:solidFill>
                  <a:schemeClr val="accent2">
                    <a:lumMod val="75000"/>
                  </a:schemeClr>
                </a:solidFill>
              </a:rPr>
              <a:t>COST Action IC1101</a:t>
            </a:r>
            <a:r>
              <a:rPr lang="en-CA" sz="8000" b="1" dirty="0" smtClean="0">
                <a:solidFill>
                  <a:schemeClr val="accent2">
                    <a:lumMod val="75000"/>
                  </a:schemeClr>
                </a:solidFill>
              </a:rPr>
              <a:t/>
            </a:r>
            <a:br>
              <a:rPr lang="en-CA" sz="8000" b="1" dirty="0" smtClean="0">
                <a:solidFill>
                  <a:schemeClr val="accent2">
                    <a:lumMod val="75000"/>
                  </a:schemeClr>
                </a:solidFill>
              </a:rPr>
            </a:br>
            <a:r>
              <a:rPr lang="en-CA" sz="2800" b="1" dirty="0" smtClean="0">
                <a:solidFill>
                  <a:schemeClr val="accent2">
                    <a:lumMod val="75000"/>
                  </a:schemeClr>
                </a:solidFill>
              </a:rPr>
              <a:t>Optical Wireless Communications </a:t>
            </a:r>
            <a:br>
              <a:rPr lang="en-CA" sz="2800" b="1" dirty="0" smtClean="0">
                <a:solidFill>
                  <a:schemeClr val="accent2">
                    <a:lumMod val="75000"/>
                  </a:schemeClr>
                </a:solidFill>
              </a:rPr>
            </a:br>
            <a:r>
              <a:rPr lang="en-CA" sz="2800" b="1" dirty="0" smtClean="0">
                <a:solidFill>
                  <a:schemeClr val="accent2">
                    <a:lumMod val="75000"/>
                  </a:schemeClr>
                </a:solidFill>
              </a:rPr>
              <a:t>- An Emerging Technology</a:t>
            </a:r>
          </a:p>
          <a:p>
            <a:pPr algn="ctr" eaLnBrk="1" hangingPunct="1">
              <a:defRPr/>
            </a:pPr>
            <a:endParaRPr lang="en-CA" sz="2000" b="1" dirty="0" smtClean="0">
              <a:solidFill>
                <a:schemeClr val="accent2">
                  <a:lumMod val="75000"/>
                </a:schemeClr>
              </a:solidFill>
              <a:effectLst>
                <a:outerShdw blurRad="38100" dist="38100" dir="2700000" algn="tl">
                  <a:srgbClr val="000000">
                    <a:alpha val="43137"/>
                  </a:srgbClr>
                </a:outerShdw>
              </a:effectLst>
            </a:endParaRPr>
          </a:p>
          <a:p>
            <a:pPr algn="ctr" eaLnBrk="1" hangingPunct="1">
              <a:defRPr/>
            </a:pPr>
            <a:r>
              <a:rPr lang="en-CA" sz="3200" dirty="0" smtClean="0">
                <a:solidFill>
                  <a:schemeClr val="accent2">
                    <a:lumMod val="75000"/>
                  </a:schemeClr>
                </a:solidFill>
              </a:rPr>
              <a:t/>
            </a:r>
            <a:br>
              <a:rPr lang="en-CA" sz="3200" dirty="0" smtClean="0">
                <a:solidFill>
                  <a:schemeClr val="accent2">
                    <a:lumMod val="75000"/>
                  </a:schemeClr>
                </a:solidFill>
              </a:rPr>
            </a:br>
            <a:r>
              <a:rPr lang="en-CA" sz="3200" dirty="0" smtClean="0">
                <a:solidFill>
                  <a:schemeClr val="accent2">
                    <a:lumMod val="75000"/>
                  </a:schemeClr>
                </a:solidFill>
              </a:rPr>
              <a:t/>
            </a:r>
            <a:br>
              <a:rPr lang="en-CA" sz="3200" dirty="0" smtClean="0">
                <a:solidFill>
                  <a:schemeClr val="accent2">
                    <a:lumMod val="75000"/>
                  </a:schemeClr>
                </a:solidFill>
              </a:rPr>
            </a:br>
            <a:endParaRPr lang="en-CA" b="1" dirty="0" smtClean="0">
              <a:solidFill>
                <a:schemeClr val="accent2">
                  <a:lumMod val="75000"/>
                </a:schemeClr>
              </a:solidFill>
              <a:effectLst>
                <a:outerShdw blurRad="38100" dist="38100" dir="2700000" algn="tl">
                  <a:srgbClr val="000000">
                    <a:alpha val="43137"/>
                  </a:srgbClr>
                </a:outerShdw>
              </a:effectLst>
            </a:endParaRPr>
          </a:p>
        </p:txBody>
      </p:sp>
      <p:sp>
        <p:nvSpPr>
          <p:cNvPr id="9" name="Rectangle 2"/>
          <p:cNvSpPr txBox="1">
            <a:spLocks noChangeArrowheads="1"/>
          </p:cNvSpPr>
          <p:nvPr/>
        </p:nvSpPr>
        <p:spPr bwMode="auto">
          <a:xfrm>
            <a:off x="1603375" y="4517338"/>
            <a:ext cx="70167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2"/>
                </a:solidFill>
                <a:latin typeface="Arial" pitchFamily="34" charset="0"/>
              </a:defRPr>
            </a:lvl1pPr>
            <a:lvl2pPr marL="742950" indent="-285750">
              <a:defRPr sz="2500">
                <a:solidFill>
                  <a:schemeClr val="tx2"/>
                </a:solidFill>
                <a:latin typeface="Arial" pitchFamily="34" charset="0"/>
              </a:defRPr>
            </a:lvl2pPr>
            <a:lvl3pPr marL="1143000">
              <a:defRPr sz="2400">
                <a:solidFill>
                  <a:schemeClr val="tx2"/>
                </a:solidFill>
                <a:latin typeface="Arial" pitchFamily="34" charset="0"/>
              </a:defRPr>
            </a:lvl3pPr>
            <a:lvl4pPr>
              <a:defRPr sz="2000">
                <a:solidFill>
                  <a:schemeClr val="tx2"/>
                </a:solidFill>
                <a:latin typeface="Arial" pitchFamily="34" charset="0"/>
              </a:defRPr>
            </a:lvl4pPr>
            <a:lvl5pPr>
              <a:defRPr sz="1600">
                <a:solidFill>
                  <a:schemeClr val="tx2"/>
                </a:solidFill>
                <a:latin typeface="Arial" pitchFamily="34" charset="0"/>
              </a:defRPr>
            </a:lvl5pPr>
            <a:lvl6pPr eaLnBrk="0" hangingPunct="0">
              <a:defRPr sz="1600">
                <a:solidFill>
                  <a:schemeClr val="tx2"/>
                </a:solidFill>
                <a:latin typeface="Arial" pitchFamily="34" charset="0"/>
              </a:defRPr>
            </a:lvl6pPr>
            <a:lvl7pPr eaLnBrk="0" hangingPunct="0">
              <a:defRPr sz="1600">
                <a:solidFill>
                  <a:schemeClr val="tx2"/>
                </a:solidFill>
                <a:latin typeface="Arial" pitchFamily="34" charset="0"/>
              </a:defRPr>
            </a:lvl7pPr>
            <a:lvl8pPr eaLnBrk="0" hangingPunct="0">
              <a:defRPr sz="1600">
                <a:solidFill>
                  <a:schemeClr val="tx2"/>
                </a:solidFill>
                <a:latin typeface="Arial" pitchFamily="34" charset="0"/>
              </a:defRPr>
            </a:lvl8pPr>
            <a:lvl9pPr eaLnBrk="0" hangingPunct="0">
              <a:defRPr sz="1600">
                <a:solidFill>
                  <a:schemeClr val="tx2"/>
                </a:solidFill>
                <a:latin typeface="Arial" pitchFamily="34" charset="0"/>
              </a:defRPr>
            </a:lvl9pPr>
          </a:lstStyle>
          <a:p>
            <a:pPr algn="ctr"/>
            <a:r>
              <a:rPr lang="en-CA" altLang="en-US" sz="4000" b="1" dirty="0" err="1" smtClean="0">
                <a:solidFill>
                  <a:schemeClr val="accent2">
                    <a:lumMod val="75000"/>
                  </a:schemeClr>
                </a:solidFill>
              </a:rPr>
              <a:t>Gbit</a:t>
            </a:r>
            <a:r>
              <a:rPr lang="en-CA" altLang="en-US" sz="4000" b="1" dirty="0" smtClean="0">
                <a:solidFill>
                  <a:schemeClr val="accent2">
                    <a:lumMod val="75000"/>
                  </a:schemeClr>
                </a:solidFill>
              </a:rPr>
              <a:t>/s Optical Wireless PHY</a:t>
            </a:r>
          </a:p>
          <a:p>
            <a:pPr algn="ctr"/>
            <a:endParaRPr lang="en-CA" altLang="en-US" sz="800" b="1" dirty="0">
              <a:solidFill>
                <a:schemeClr val="accent2">
                  <a:lumMod val="75000"/>
                </a:schemeClr>
              </a:solidFill>
            </a:endParaRPr>
          </a:p>
          <a:p>
            <a:pPr algn="ctr"/>
            <a:r>
              <a:rPr lang="en-CA" altLang="en-US" sz="2000" dirty="0" smtClean="0">
                <a:solidFill>
                  <a:schemeClr val="accent2">
                    <a:lumMod val="75000"/>
                  </a:schemeClr>
                </a:solidFill>
              </a:rPr>
              <a:t>- Joint contribution to IEEE 802 plenary tutorial -</a:t>
            </a:r>
            <a:endParaRPr lang="en-CA" altLang="en-US" sz="2000" dirty="0">
              <a:solidFill>
                <a:schemeClr val="accent2">
                  <a:lumMod val="75000"/>
                </a:schemeClr>
              </a:solidFill>
            </a:endParaRPr>
          </a:p>
          <a:p>
            <a:pPr algn="ctr"/>
            <a:endParaRPr lang="de-DE" sz="800" dirty="0" smtClean="0">
              <a:solidFill>
                <a:schemeClr val="accent2">
                  <a:lumMod val="75000"/>
                </a:schemeClr>
              </a:solidFill>
            </a:endParaRPr>
          </a:p>
          <a:p>
            <a:pPr algn="ctr"/>
            <a:r>
              <a:rPr lang="de-DE" sz="2000" dirty="0" smtClean="0">
                <a:solidFill>
                  <a:schemeClr val="accent2">
                    <a:lumMod val="75000"/>
                  </a:schemeClr>
                </a:solidFill>
              </a:rPr>
              <a:t>V. Jungnickel, H. Haas, E. Ciaramella, M. Wolf, R. Green, </a:t>
            </a:r>
          </a:p>
          <a:p>
            <a:pPr algn="ctr"/>
            <a:r>
              <a:rPr lang="de-DE" sz="2000" dirty="0" smtClean="0">
                <a:solidFill>
                  <a:schemeClr val="accent2">
                    <a:lumMod val="75000"/>
                  </a:schemeClr>
                </a:solidFill>
              </a:rPr>
              <a:t>P. Haigh, </a:t>
            </a:r>
            <a:r>
              <a:rPr lang="de-DE" sz="2000" dirty="0">
                <a:solidFill>
                  <a:schemeClr val="accent2">
                    <a:lumMod val="75000"/>
                  </a:schemeClr>
                </a:solidFill>
              </a:rPr>
              <a:t>Z. </a:t>
            </a:r>
            <a:r>
              <a:rPr lang="de-DE" sz="2000" dirty="0" smtClean="0">
                <a:solidFill>
                  <a:schemeClr val="accent2">
                    <a:lumMod val="75000"/>
                  </a:schemeClr>
                </a:solidFill>
              </a:rPr>
              <a:t>Ghassemlooy</a:t>
            </a:r>
            <a:r>
              <a:rPr lang="de-DE" sz="2000" dirty="0">
                <a:solidFill>
                  <a:schemeClr val="accent2">
                    <a:lumMod val="75000"/>
                  </a:schemeClr>
                </a:solidFill>
              </a:rPr>
              <a:t>, V.P</a:t>
            </a:r>
            <a:r>
              <a:rPr lang="de-DE" sz="2000" dirty="0" smtClean="0">
                <a:solidFill>
                  <a:schemeClr val="accent2">
                    <a:lumMod val="75000"/>
                  </a:schemeClr>
                </a:solidFill>
              </a:rPr>
              <a:t>. Gill, T. Baykas, M. Uysal</a:t>
            </a:r>
            <a:endParaRPr lang="en-GB" altLang="en-US" sz="2000" dirty="0">
              <a:solidFill>
                <a:schemeClr val="accent2">
                  <a:lumMod val="75000"/>
                </a:schemeClr>
              </a:solidFill>
            </a:endParaRPr>
          </a:p>
        </p:txBody>
      </p:sp>
      <p:sp>
        <p:nvSpPr>
          <p:cNvPr id="10" name="Oval 9"/>
          <p:cNvSpPr>
            <a:spLocks noChangeArrowheads="1"/>
          </p:cNvSpPr>
          <p:nvPr/>
        </p:nvSpPr>
        <p:spPr bwMode="auto">
          <a:xfrm>
            <a:off x="563563" y="1216025"/>
            <a:ext cx="230187" cy="230188"/>
          </a:xfrm>
          <a:prstGeom prst="ellipse">
            <a:avLst/>
          </a:prstGeom>
          <a:solidFill>
            <a:srgbClr val="006EC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tr-TR" altLang="en-US"/>
          </a:p>
        </p:txBody>
      </p:sp>
      <p:sp>
        <p:nvSpPr>
          <p:cNvPr id="11" name="Oval 10"/>
          <p:cNvSpPr>
            <a:spLocks noChangeArrowheads="1"/>
          </p:cNvSpPr>
          <p:nvPr/>
        </p:nvSpPr>
        <p:spPr bwMode="auto">
          <a:xfrm>
            <a:off x="946150" y="1216025"/>
            <a:ext cx="230188" cy="230188"/>
          </a:xfrm>
          <a:prstGeom prst="ellipse">
            <a:avLst/>
          </a:prstGeom>
          <a:solidFill>
            <a:srgbClr val="80B4C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tr-TR" altLang="en-US"/>
          </a:p>
        </p:txBody>
      </p:sp>
      <p:sp>
        <p:nvSpPr>
          <p:cNvPr id="12" name="Oval 11"/>
          <p:cNvSpPr>
            <a:spLocks noChangeArrowheads="1"/>
          </p:cNvSpPr>
          <p:nvPr/>
        </p:nvSpPr>
        <p:spPr bwMode="auto">
          <a:xfrm>
            <a:off x="184150" y="1227138"/>
            <a:ext cx="230188" cy="231775"/>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tr-TR" altLang="en-US"/>
          </a:p>
        </p:txBody>
      </p:sp>
      <p:pic>
        <p:nvPicPr>
          <p:cNvPr id="1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2713" y="2590800"/>
            <a:ext cx="4651375"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66518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57</a:t>
            </a:fld>
            <a:endParaRPr lang="en-US" altLang="en-US"/>
          </a:p>
        </p:txBody>
      </p:sp>
      <p:sp>
        <p:nvSpPr>
          <p:cNvPr id="7" name="Rectangle 2"/>
          <p:cNvSpPr txBox="1">
            <a:spLocks noChangeArrowheads="1"/>
          </p:cNvSpPr>
          <p:nvPr/>
        </p:nvSpPr>
        <p:spPr>
          <a:xfrm>
            <a:off x="1625602" y="791740"/>
            <a:ext cx="701675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Use cases</a:t>
            </a:r>
            <a:endParaRPr lang="en-CA" sz="2000" b="1" dirty="0" smtClean="0">
              <a:solidFill>
                <a:srgbClr val="0070C0"/>
              </a:solidFill>
              <a:effectLst>
                <a:outerShdw blurRad="38100" dist="38100" dir="2700000" algn="tl">
                  <a:srgbClr val="000000">
                    <a:alpha val="43137"/>
                  </a:srgbClr>
                </a:outerShdw>
              </a:effectLst>
            </a:endParaRPr>
          </a:p>
          <a:p>
            <a:pPr eaLnBrk="1" hangingPunct="1">
              <a:defRPr/>
            </a:pPr>
            <a:r>
              <a:rPr lang="en-CA" sz="3200" dirty="0" smtClean="0"/>
              <a:t/>
            </a:r>
            <a:br>
              <a:rPr lang="en-CA" sz="3200" dirty="0" smtClean="0"/>
            </a:br>
            <a:r>
              <a:rPr lang="en-CA" sz="3200" dirty="0" smtClean="0"/>
              <a:t/>
            </a:r>
            <a:br>
              <a:rPr lang="en-CA" sz="3200" dirty="0" smtClean="0"/>
            </a:br>
            <a:endParaRPr lang="en-CA" b="1" dirty="0" smtClean="0">
              <a:solidFill>
                <a:srgbClr val="80B4CE"/>
              </a:solidFill>
              <a:effectLst>
                <a:outerShdw blurRad="38100" dist="38100" dir="2700000" algn="tl">
                  <a:srgbClr val="000000">
                    <a:alpha val="43137"/>
                  </a:srgbClr>
                </a:outerShdw>
              </a:effectLst>
            </a:endParaRPr>
          </a:p>
        </p:txBody>
      </p:sp>
      <p:sp>
        <p:nvSpPr>
          <p:cNvPr id="8" name="Oval 2"/>
          <p:cNvSpPr>
            <a:spLocks noChangeArrowheads="1"/>
          </p:cNvSpPr>
          <p:nvPr/>
        </p:nvSpPr>
        <p:spPr bwMode="auto">
          <a:xfrm>
            <a:off x="639765" y="1021927"/>
            <a:ext cx="230187" cy="230188"/>
          </a:xfrm>
          <a:prstGeom prst="ellipse">
            <a:avLst/>
          </a:prstGeom>
          <a:solidFill>
            <a:srgbClr val="006EC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tr-TR" altLang="en-US"/>
          </a:p>
        </p:txBody>
      </p:sp>
      <p:sp>
        <p:nvSpPr>
          <p:cNvPr id="9" name="Oval 3"/>
          <p:cNvSpPr>
            <a:spLocks noChangeArrowheads="1"/>
          </p:cNvSpPr>
          <p:nvPr/>
        </p:nvSpPr>
        <p:spPr bwMode="auto">
          <a:xfrm>
            <a:off x="1022352" y="1021927"/>
            <a:ext cx="230188" cy="230188"/>
          </a:xfrm>
          <a:prstGeom prst="ellipse">
            <a:avLst/>
          </a:prstGeom>
          <a:solidFill>
            <a:srgbClr val="80B4C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tr-TR" altLang="en-US"/>
          </a:p>
        </p:txBody>
      </p:sp>
      <p:sp>
        <p:nvSpPr>
          <p:cNvPr id="10" name="Oval 4"/>
          <p:cNvSpPr>
            <a:spLocks noChangeArrowheads="1"/>
          </p:cNvSpPr>
          <p:nvPr/>
        </p:nvSpPr>
        <p:spPr bwMode="auto">
          <a:xfrm>
            <a:off x="260352" y="1033040"/>
            <a:ext cx="230188" cy="231775"/>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tr-TR" altLang="en-US"/>
          </a:p>
        </p:txBody>
      </p:sp>
      <p:sp>
        <p:nvSpPr>
          <p:cNvPr id="11" name="Rectangle 5"/>
          <p:cNvSpPr>
            <a:spLocks noChangeArrowheads="1"/>
          </p:cNvSpPr>
          <p:nvPr/>
        </p:nvSpPr>
        <p:spPr bwMode="auto">
          <a:xfrm>
            <a:off x="639765" y="2037927"/>
            <a:ext cx="809148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tLang="en-US">
              <a:solidFill>
                <a:srgbClr val="000000"/>
              </a:solidFill>
            </a:endParaRPr>
          </a:p>
          <a:p>
            <a:endParaRPr lang="en-US" altLang="en-US" b="1"/>
          </a:p>
          <a:p>
            <a:endParaRPr lang="tr-TR" altLang="en-US"/>
          </a:p>
        </p:txBody>
      </p:sp>
      <p:sp>
        <p:nvSpPr>
          <p:cNvPr id="12" name="Textfeld 21"/>
          <p:cNvSpPr txBox="1">
            <a:spLocks noChangeArrowheads="1"/>
          </p:cNvSpPr>
          <p:nvPr/>
        </p:nvSpPr>
        <p:spPr bwMode="auto">
          <a:xfrm>
            <a:off x="533402" y="3478744"/>
            <a:ext cx="1629233" cy="584775"/>
          </a:xfrm>
          <a:prstGeom prst="rect">
            <a:avLst/>
          </a:prstGeom>
          <a:noFill/>
          <a:ln w="9525">
            <a:noFill/>
            <a:miter lim="800000"/>
            <a:headEnd/>
            <a:tailEnd/>
          </a:ln>
        </p:spPr>
        <p:txBody>
          <a:bodyPr wrap="square">
            <a:spAutoFit/>
          </a:bodyPr>
          <a:lstStyle/>
          <a:p>
            <a:pPr algn="ctr" defTabSz="457200">
              <a:defRPr/>
            </a:pPr>
            <a:r>
              <a:rPr lang="en-US" sz="1600" dirty="0" err="1" smtClean="0">
                <a:solidFill>
                  <a:prstClr val="black"/>
                </a:solidFill>
                <a:latin typeface="Arial"/>
              </a:rPr>
              <a:t>IoT</a:t>
            </a:r>
            <a:r>
              <a:rPr lang="en-US" sz="1600" dirty="0" smtClean="0">
                <a:solidFill>
                  <a:prstClr val="black"/>
                </a:solidFill>
                <a:latin typeface="Arial"/>
              </a:rPr>
              <a:t>: Flexible Manufacturing</a:t>
            </a:r>
            <a:endParaRPr lang="en-US" sz="1600" dirty="0">
              <a:solidFill>
                <a:prstClr val="black"/>
              </a:solidFill>
              <a:latin typeface="Arial"/>
            </a:endParaRPr>
          </a:p>
        </p:txBody>
      </p:sp>
      <p:grpSp>
        <p:nvGrpSpPr>
          <p:cNvPr id="13" name="Gruppieren 10"/>
          <p:cNvGrpSpPr/>
          <p:nvPr/>
        </p:nvGrpSpPr>
        <p:grpSpPr>
          <a:xfrm>
            <a:off x="579750" y="4168037"/>
            <a:ext cx="1457326" cy="1898385"/>
            <a:chOff x="2214574" y="1395310"/>
            <a:chExt cx="1457326" cy="1898385"/>
          </a:xfrm>
        </p:grpSpPr>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3748" y="1395310"/>
              <a:ext cx="1338399" cy="1262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feld 31"/>
            <p:cNvSpPr txBox="1">
              <a:spLocks noChangeArrowheads="1"/>
            </p:cNvSpPr>
            <p:nvPr/>
          </p:nvSpPr>
          <p:spPr bwMode="auto">
            <a:xfrm>
              <a:off x="2214574" y="2708920"/>
              <a:ext cx="1457326" cy="584775"/>
            </a:xfrm>
            <a:prstGeom prst="rect">
              <a:avLst/>
            </a:prstGeom>
            <a:noFill/>
            <a:ln w="9525">
              <a:noFill/>
              <a:miter lim="800000"/>
              <a:headEnd/>
              <a:tailEnd/>
            </a:ln>
          </p:spPr>
          <p:txBody>
            <a:bodyPr>
              <a:spAutoFit/>
            </a:bodyPr>
            <a:lstStyle/>
            <a:p>
              <a:pPr algn="ctr" defTabSz="457200"/>
              <a:r>
                <a:rPr lang="en-US" sz="1600" dirty="0" err="1" smtClean="0">
                  <a:solidFill>
                    <a:prstClr val="black"/>
                  </a:solidFill>
                </a:rPr>
                <a:t>IoT</a:t>
              </a:r>
              <a:r>
                <a:rPr lang="en-US" sz="1600" dirty="0" smtClean="0">
                  <a:solidFill>
                    <a:prstClr val="black"/>
                  </a:solidFill>
                </a:rPr>
                <a:t>: Car2Car, Car2Infra</a:t>
              </a:r>
              <a:endParaRPr lang="en-US" sz="1600" dirty="0">
                <a:solidFill>
                  <a:prstClr val="black"/>
                </a:solidFill>
              </a:endParaRPr>
            </a:p>
          </p:txBody>
        </p:sp>
      </p:grpSp>
      <p:grpSp>
        <p:nvGrpSpPr>
          <p:cNvPr id="16" name="Gruppieren 13"/>
          <p:cNvGrpSpPr/>
          <p:nvPr/>
        </p:nvGrpSpPr>
        <p:grpSpPr>
          <a:xfrm>
            <a:off x="7384507" y="4198763"/>
            <a:ext cx="1262063" cy="1880175"/>
            <a:chOff x="7308305" y="3241013"/>
            <a:chExt cx="1262063" cy="1880175"/>
          </a:xfrm>
        </p:grpSpPr>
        <p:pic>
          <p:nvPicPr>
            <p:cNvPr id="17" name="Bild 10" descr="IT Sicherheit.jpg"/>
            <p:cNvPicPr>
              <a:picLocks noChangeAspect="1"/>
            </p:cNvPicPr>
            <p:nvPr/>
          </p:nvPicPr>
          <p:blipFill>
            <a:blip r:embed="rId4" cstate="print"/>
            <a:srcRect r="11549"/>
            <a:stretch>
              <a:fillRect/>
            </a:stretch>
          </p:blipFill>
          <p:spPr bwMode="auto">
            <a:xfrm>
              <a:off x="7308305" y="3241013"/>
              <a:ext cx="1262062" cy="1259324"/>
            </a:xfrm>
            <a:prstGeom prst="rect">
              <a:avLst/>
            </a:prstGeom>
            <a:noFill/>
            <a:ln w="9525">
              <a:noFill/>
              <a:miter lim="800000"/>
              <a:headEnd/>
              <a:tailEnd/>
            </a:ln>
          </p:spPr>
        </p:pic>
        <p:sp>
          <p:nvSpPr>
            <p:cNvPr id="18" name="Textfeld 12"/>
            <p:cNvSpPr txBox="1">
              <a:spLocks noChangeArrowheads="1"/>
            </p:cNvSpPr>
            <p:nvPr/>
          </p:nvSpPr>
          <p:spPr bwMode="auto">
            <a:xfrm>
              <a:off x="7308305" y="4536413"/>
              <a:ext cx="1262063" cy="584775"/>
            </a:xfrm>
            <a:prstGeom prst="rect">
              <a:avLst/>
            </a:prstGeom>
            <a:noFill/>
            <a:ln w="9525">
              <a:noFill/>
              <a:miter lim="800000"/>
              <a:headEnd/>
              <a:tailEnd/>
            </a:ln>
          </p:spPr>
          <p:txBody>
            <a:bodyPr>
              <a:spAutoFit/>
            </a:bodyPr>
            <a:lstStyle/>
            <a:p>
              <a:pPr algn="ctr" defTabSz="457200">
                <a:defRPr/>
              </a:pPr>
              <a:r>
                <a:rPr lang="en-US" sz="1600" dirty="0" smtClean="0">
                  <a:solidFill>
                    <a:prstClr val="black"/>
                  </a:solidFill>
                  <a:latin typeface="Arial"/>
                </a:rPr>
                <a:t>Secure Wireless</a:t>
              </a:r>
              <a:endParaRPr lang="en-US" sz="1600" dirty="0">
                <a:solidFill>
                  <a:prstClr val="black"/>
                </a:solidFill>
                <a:latin typeface="Arial"/>
              </a:endParaRPr>
            </a:p>
          </p:txBody>
        </p:sp>
      </p:grpSp>
      <p:sp>
        <p:nvSpPr>
          <p:cNvPr id="19" name="Textfeld 31"/>
          <p:cNvSpPr txBox="1">
            <a:spLocks noChangeArrowheads="1"/>
          </p:cNvSpPr>
          <p:nvPr/>
        </p:nvSpPr>
        <p:spPr bwMode="auto">
          <a:xfrm>
            <a:off x="3799639" y="5493603"/>
            <a:ext cx="2008955" cy="830997"/>
          </a:xfrm>
          <a:prstGeom prst="rect">
            <a:avLst/>
          </a:prstGeom>
          <a:noFill/>
          <a:ln w="9525">
            <a:noFill/>
            <a:miter lim="800000"/>
            <a:headEnd/>
            <a:tailEnd/>
          </a:ln>
        </p:spPr>
        <p:txBody>
          <a:bodyPr wrap="square">
            <a:spAutoFit/>
          </a:bodyPr>
          <a:lstStyle/>
          <a:p>
            <a:pPr algn="ctr" defTabSz="457200" fontAlgn="b">
              <a:defRPr/>
            </a:pPr>
            <a:r>
              <a:rPr lang="en-US" sz="1600" dirty="0">
                <a:solidFill>
                  <a:srgbClr val="000000"/>
                </a:solidFill>
                <a:latin typeface="Arial"/>
              </a:rPr>
              <a:t>A</a:t>
            </a:r>
            <a:r>
              <a:rPr lang="en-US" sz="1600" dirty="0" smtClean="0">
                <a:solidFill>
                  <a:srgbClr val="000000"/>
                </a:solidFill>
                <a:latin typeface="Arial"/>
              </a:rPr>
              <a:t>ugmented reality, hospitals, support for disabled people</a:t>
            </a:r>
            <a:endParaRPr lang="en-US" sz="1600" dirty="0">
              <a:solidFill>
                <a:srgbClr val="000000"/>
              </a:solidFill>
              <a:latin typeface="Arial"/>
            </a:endParaRPr>
          </a:p>
        </p:txBody>
      </p:sp>
      <p:grpSp>
        <p:nvGrpSpPr>
          <p:cNvPr id="20" name="Gruppieren 29"/>
          <p:cNvGrpSpPr>
            <a:grpSpLocks/>
          </p:cNvGrpSpPr>
          <p:nvPr/>
        </p:nvGrpSpPr>
        <p:grpSpPr bwMode="auto">
          <a:xfrm>
            <a:off x="5691027" y="2135967"/>
            <a:ext cx="1457326" cy="1882776"/>
            <a:chOff x="7688350" y="3568938"/>
            <a:chExt cx="1457672" cy="1883562"/>
          </a:xfrm>
        </p:grpSpPr>
        <p:pic>
          <p:nvPicPr>
            <p:cNvPr id="21" name="Picture 10" descr="VLC_2"/>
            <p:cNvPicPr>
              <a:picLocks noChangeAspect="1" noChangeArrowheads="1"/>
            </p:cNvPicPr>
            <p:nvPr/>
          </p:nvPicPr>
          <p:blipFill>
            <a:blip r:embed="rId5" cstate="print"/>
            <a:srcRect l="23837" r="9227"/>
            <a:stretch>
              <a:fillRect/>
            </a:stretch>
          </p:blipFill>
          <p:spPr bwMode="auto">
            <a:xfrm>
              <a:off x="7784641" y="3568938"/>
              <a:ext cx="1265090" cy="1260000"/>
            </a:xfrm>
            <a:prstGeom prst="rect">
              <a:avLst/>
            </a:prstGeom>
            <a:noFill/>
            <a:ln w="9525">
              <a:noFill/>
              <a:miter lim="800000"/>
              <a:headEnd/>
              <a:tailEnd/>
            </a:ln>
          </p:spPr>
        </p:pic>
        <p:sp>
          <p:nvSpPr>
            <p:cNvPr id="22" name="Textfeld 31"/>
            <p:cNvSpPr txBox="1">
              <a:spLocks noChangeArrowheads="1"/>
            </p:cNvSpPr>
            <p:nvPr/>
          </p:nvSpPr>
          <p:spPr bwMode="auto">
            <a:xfrm>
              <a:off x="7688350" y="4871232"/>
              <a:ext cx="1457672" cy="581268"/>
            </a:xfrm>
            <a:prstGeom prst="rect">
              <a:avLst/>
            </a:prstGeom>
            <a:noFill/>
            <a:ln w="9525">
              <a:noFill/>
              <a:miter lim="800000"/>
              <a:headEnd/>
              <a:tailEnd/>
            </a:ln>
          </p:spPr>
          <p:txBody>
            <a:bodyPr>
              <a:spAutoFit/>
            </a:bodyPr>
            <a:lstStyle/>
            <a:p>
              <a:pPr algn="ctr" defTabSz="457200"/>
              <a:r>
                <a:rPr lang="en-US" sz="1600" dirty="0">
                  <a:solidFill>
                    <a:prstClr val="black"/>
                  </a:solidFill>
                </a:rPr>
                <a:t>In-flight Entertainment</a:t>
              </a:r>
            </a:p>
          </p:txBody>
        </p:sp>
      </p:grpSp>
      <p:grpSp>
        <p:nvGrpSpPr>
          <p:cNvPr id="23" name="Gruppieren 22"/>
          <p:cNvGrpSpPr/>
          <p:nvPr/>
        </p:nvGrpSpPr>
        <p:grpSpPr>
          <a:xfrm>
            <a:off x="7260131" y="2129067"/>
            <a:ext cx="1502869" cy="1885987"/>
            <a:chOff x="2896790" y="3748087"/>
            <a:chExt cx="1502869" cy="1885987"/>
          </a:xfrm>
        </p:grpSpPr>
        <p:grpSp>
          <p:nvGrpSpPr>
            <p:cNvPr id="24" name="Gruppieren 27"/>
            <p:cNvGrpSpPr>
              <a:grpSpLocks/>
            </p:cNvGrpSpPr>
            <p:nvPr/>
          </p:nvGrpSpPr>
          <p:grpSpPr bwMode="auto">
            <a:xfrm>
              <a:off x="2896790" y="3748087"/>
              <a:ext cx="1502869" cy="1885987"/>
              <a:chOff x="2335816" y="3569055"/>
              <a:chExt cx="1502773" cy="1887386"/>
            </a:xfrm>
          </p:grpSpPr>
          <p:pic>
            <p:nvPicPr>
              <p:cNvPr id="26" name="Bild 43" descr="Museum.png"/>
              <p:cNvPicPr>
                <a:picLocks noChangeAspect="1"/>
              </p:cNvPicPr>
              <p:nvPr/>
            </p:nvPicPr>
            <p:blipFill>
              <a:blip r:embed="rId6" cstate="print"/>
              <a:srcRect l="6889" r="18703"/>
              <a:stretch>
                <a:fillRect/>
              </a:stretch>
            </p:blipFill>
            <p:spPr bwMode="auto">
              <a:xfrm>
                <a:off x="2425445" y="3569055"/>
                <a:ext cx="1260165" cy="1259922"/>
              </a:xfrm>
              <a:prstGeom prst="rect">
                <a:avLst/>
              </a:prstGeom>
              <a:noFill/>
              <a:ln w="9525">
                <a:noFill/>
                <a:miter lim="800000"/>
                <a:headEnd/>
                <a:tailEnd/>
              </a:ln>
            </p:spPr>
          </p:pic>
          <p:sp>
            <p:nvSpPr>
              <p:cNvPr id="27" name="Textfeld 44"/>
              <p:cNvSpPr txBox="1">
                <a:spLocks noChangeArrowheads="1"/>
              </p:cNvSpPr>
              <p:nvPr/>
            </p:nvSpPr>
            <p:spPr bwMode="auto">
              <a:xfrm>
                <a:off x="2335816" y="4871232"/>
                <a:ext cx="1502773" cy="585209"/>
              </a:xfrm>
              <a:prstGeom prst="rect">
                <a:avLst/>
              </a:prstGeom>
              <a:noFill/>
              <a:ln w="9525">
                <a:noFill/>
                <a:miter lim="800000"/>
                <a:headEnd/>
                <a:tailEnd/>
              </a:ln>
            </p:spPr>
            <p:txBody>
              <a:bodyPr wrap="square">
                <a:spAutoFit/>
              </a:bodyPr>
              <a:lstStyle/>
              <a:p>
                <a:pPr algn="ctr" defTabSz="457200">
                  <a:defRPr/>
                </a:pPr>
                <a:r>
                  <a:rPr lang="en-US" sz="1600" dirty="0" smtClean="0">
                    <a:solidFill>
                      <a:prstClr val="black"/>
                    </a:solidFill>
                    <a:latin typeface="Arial"/>
                  </a:rPr>
                  <a:t>Mass transportation</a:t>
                </a:r>
              </a:p>
            </p:txBody>
          </p:sp>
        </p:grpSp>
        <p:pic>
          <p:nvPicPr>
            <p:cNvPr id="25" name="Picture 37"/>
            <p:cNvPicPr preferRelativeResize="0">
              <a:picLocks noChangeArrowheads="1"/>
            </p:cNvPicPr>
            <p:nvPr/>
          </p:nvPicPr>
          <p:blipFill rotWithShape="1">
            <a:blip r:embed="rId7" cstate="print">
              <a:extLst>
                <a:ext uri="{28A0092B-C50C-407E-A947-70E740481C1C}">
                  <a14:useLocalDpi xmlns:a14="http://schemas.microsoft.com/office/drawing/2010/main" val="0"/>
                </a:ext>
              </a:extLst>
            </a:blip>
            <a:srcRect l="9709"/>
            <a:stretch/>
          </p:blipFill>
          <p:spPr bwMode="auto">
            <a:xfrm>
              <a:off x="2987824" y="3753176"/>
              <a:ext cx="1260000" cy="12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8" name="Gruppieren 27"/>
          <p:cNvGrpSpPr/>
          <p:nvPr/>
        </p:nvGrpSpPr>
        <p:grpSpPr>
          <a:xfrm>
            <a:off x="2347262" y="2132248"/>
            <a:ext cx="1395413" cy="1898692"/>
            <a:chOff x="1115616" y="3735348"/>
            <a:chExt cx="1395413" cy="1898692"/>
          </a:xfrm>
        </p:grpSpPr>
        <p:grpSp>
          <p:nvGrpSpPr>
            <p:cNvPr id="29" name="Gruppieren 26"/>
            <p:cNvGrpSpPr>
              <a:grpSpLocks/>
            </p:cNvGrpSpPr>
            <p:nvPr/>
          </p:nvGrpSpPr>
          <p:grpSpPr bwMode="auto">
            <a:xfrm>
              <a:off x="1115616" y="3748089"/>
              <a:ext cx="1395413" cy="1885951"/>
              <a:chOff x="319034" y="3568938"/>
              <a:chExt cx="1395651" cy="1887462"/>
            </a:xfrm>
          </p:grpSpPr>
          <p:pic>
            <p:nvPicPr>
              <p:cNvPr id="38" name="Bild 26" descr="maschinen.png"/>
              <p:cNvPicPr>
                <a:picLocks noChangeAspect="1"/>
              </p:cNvPicPr>
              <p:nvPr/>
            </p:nvPicPr>
            <p:blipFill>
              <a:blip r:embed="rId8" cstate="print"/>
              <a:srcRect l="13377" r="8694"/>
              <a:stretch>
                <a:fillRect/>
              </a:stretch>
            </p:blipFill>
            <p:spPr bwMode="auto">
              <a:xfrm>
                <a:off x="380477" y="3568938"/>
                <a:ext cx="1259411" cy="1260000"/>
              </a:xfrm>
              <a:prstGeom prst="rect">
                <a:avLst/>
              </a:prstGeom>
              <a:noFill/>
              <a:ln w="9525">
                <a:noFill/>
                <a:miter lim="800000"/>
                <a:headEnd/>
                <a:tailEnd/>
              </a:ln>
            </p:spPr>
          </p:pic>
          <p:sp>
            <p:nvSpPr>
              <p:cNvPr id="39" name="Textfeld 27"/>
              <p:cNvSpPr txBox="1">
                <a:spLocks noChangeArrowheads="1"/>
              </p:cNvSpPr>
              <p:nvPr/>
            </p:nvSpPr>
            <p:spPr bwMode="auto">
              <a:xfrm>
                <a:off x="319034" y="4871232"/>
                <a:ext cx="1395651" cy="585168"/>
              </a:xfrm>
              <a:prstGeom prst="rect">
                <a:avLst/>
              </a:prstGeom>
              <a:noFill/>
              <a:ln w="9525">
                <a:noFill/>
                <a:miter lim="800000"/>
                <a:headEnd/>
                <a:tailEnd/>
              </a:ln>
            </p:spPr>
            <p:txBody>
              <a:bodyPr>
                <a:spAutoFit/>
              </a:bodyPr>
              <a:lstStyle/>
              <a:p>
                <a:pPr algn="ctr" defTabSz="457200">
                  <a:defRPr/>
                </a:pPr>
                <a:r>
                  <a:rPr lang="en-US" sz="1600" dirty="0" smtClean="0">
                    <a:solidFill>
                      <a:prstClr val="black"/>
                    </a:solidFill>
                    <a:latin typeface="Arial"/>
                  </a:rPr>
                  <a:t>Conference Rooms</a:t>
                </a:r>
                <a:endParaRPr lang="en-US" sz="1600" dirty="0">
                  <a:solidFill>
                    <a:prstClr val="black"/>
                  </a:solidFill>
                  <a:latin typeface="Arial"/>
                </a:endParaRPr>
              </a:p>
            </p:txBody>
          </p:sp>
        </p:grpSp>
        <p:grpSp>
          <p:nvGrpSpPr>
            <p:cNvPr id="30" name="Gruppieren 2"/>
            <p:cNvGrpSpPr>
              <a:grpSpLocks noChangeAspect="1"/>
            </p:cNvGrpSpPr>
            <p:nvPr/>
          </p:nvGrpSpPr>
          <p:grpSpPr>
            <a:xfrm>
              <a:off x="1176862" y="3735348"/>
              <a:ext cx="1280588" cy="1274802"/>
              <a:chOff x="1403648" y="1188761"/>
              <a:chExt cx="5652119" cy="3757798"/>
            </a:xfrm>
          </p:grpSpPr>
          <p:pic>
            <p:nvPicPr>
              <p:cNvPr id="31" name="Grafik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03648" y="1188761"/>
                <a:ext cx="5652119" cy="3757798"/>
              </a:xfrm>
              <a:prstGeom prst="rect">
                <a:avLst/>
              </a:prstGeom>
            </p:spPr>
          </p:pic>
          <p:sp>
            <p:nvSpPr>
              <p:cNvPr id="32" name="AutoShape 15"/>
              <p:cNvSpPr>
                <a:spLocks noChangeAspect="1" noChangeArrowheads="1"/>
              </p:cNvSpPr>
              <p:nvPr/>
            </p:nvSpPr>
            <p:spPr bwMode="auto">
              <a:xfrm flipV="1">
                <a:off x="4942454" y="1556792"/>
                <a:ext cx="1044601" cy="191616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6050 w 21600"/>
                  <a:gd name="T13" fmla="*/ 6049 h 21600"/>
                  <a:gd name="T14" fmla="*/ 15550 w 21600"/>
                  <a:gd name="T15" fmla="*/ 15551 h 21600"/>
                  <a:gd name="connsiteX0" fmla="*/ 0 w 17847"/>
                  <a:gd name="connsiteY0" fmla="*/ 8448 h 21600"/>
                  <a:gd name="connsiteX1" fmla="*/ 4739 w 17847"/>
                  <a:gd name="connsiteY1" fmla="*/ 21600 h 21600"/>
                  <a:gd name="connsiteX2" fmla="*/ 9355 w 17847"/>
                  <a:gd name="connsiteY2" fmla="*/ 21600 h 21600"/>
                  <a:gd name="connsiteX3" fmla="*/ 17847 w 17847"/>
                  <a:gd name="connsiteY3" fmla="*/ 0 h 21600"/>
                  <a:gd name="connsiteX4" fmla="*/ 0 w 17847"/>
                  <a:gd name="connsiteY4" fmla="*/ 8448 h 21600"/>
                  <a:gd name="connsiteX0" fmla="*/ 0 w 13136"/>
                  <a:gd name="connsiteY0" fmla="*/ 2488 h 15640"/>
                  <a:gd name="connsiteX1" fmla="*/ 4739 w 13136"/>
                  <a:gd name="connsiteY1" fmla="*/ 15640 h 15640"/>
                  <a:gd name="connsiteX2" fmla="*/ 9355 w 13136"/>
                  <a:gd name="connsiteY2" fmla="*/ 15640 h 15640"/>
                  <a:gd name="connsiteX3" fmla="*/ 13136 w 13136"/>
                  <a:gd name="connsiteY3" fmla="*/ 0 h 15640"/>
                  <a:gd name="connsiteX4" fmla="*/ 0 w 13136"/>
                  <a:gd name="connsiteY4" fmla="*/ 2488 h 15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6" h="15640">
                    <a:moveTo>
                      <a:pt x="0" y="2488"/>
                    </a:moveTo>
                    <a:lnTo>
                      <a:pt x="4739" y="15640"/>
                    </a:lnTo>
                    <a:lnTo>
                      <a:pt x="9355" y="15640"/>
                    </a:lnTo>
                    <a:lnTo>
                      <a:pt x="13136" y="0"/>
                    </a:lnTo>
                    <a:lnTo>
                      <a:pt x="0" y="2488"/>
                    </a:lnTo>
                    <a:close/>
                  </a:path>
                </a:pathLst>
              </a:custGeom>
              <a:solidFill>
                <a:srgbClr val="FFFF99">
                  <a:alpha val="4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de-DE">
                  <a:solidFill>
                    <a:srgbClr val="000000"/>
                  </a:solidFill>
                </a:endParaRPr>
              </a:p>
            </p:txBody>
          </p:sp>
          <p:sp>
            <p:nvSpPr>
              <p:cNvPr id="33" name="AutoShape 15"/>
              <p:cNvSpPr>
                <a:spLocks noChangeAspect="1" noChangeArrowheads="1"/>
              </p:cNvSpPr>
              <p:nvPr/>
            </p:nvSpPr>
            <p:spPr bwMode="auto">
              <a:xfrm flipH="1" flipV="1">
                <a:off x="2627784" y="1562522"/>
                <a:ext cx="1044601" cy="191616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6050 w 21600"/>
                  <a:gd name="T13" fmla="*/ 6049 h 21600"/>
                  <a:gd name="T14" fmla="*/ 15550 w 21600"/>
                  <a:gd name="T15" fmla="*/ 15551 h 21600"/>
                  <a:gd name="connsiteX0" fmla="*/ 0 w 17847"/>
                  <a:gd name="connsiteY0" fmla="*/ 8448 h 21600"/>
                  <a:gd name="connsiteX1" fmla="*/ 4739 w 17847"/>
                  <a:gd name="connsiteY1" fmla="*/ 21600 h 21600"/>
                  <a:gd name="connsiteX2" fmla="*/ 9355 w 17847"/>
                  <a:gd name="connsiteY2" fmla="*/ 21600 h 21600"/>
                  <a:gd name="connsiteX3" fmla="*/ 17847 w 17847"/>
                  <a:gd name="connsiteY3" fmla="*/ 0 h 21600"/>
                  <a:gd name="connsiteX4" fmla="*/ 0 w 17847"/>
                  <a:gd name="connsiteY4" fmla="*/ 8448 h 21600"/>
                  <a:gd name="connsiteX0" fmla="*/ 0 w 13136"/>
                  <a:gd name="connsiteY0" fmla="*/ 2488 h 15640"/>
                  <a:gd name="connsiteX1" fmla="*/ 4739 w 13136"/>
                  <a:gd name="connsiteY1" fmla="*/ 15640 h 15640"/>
                  <a:gd name="connsiteX2" fmla="*/ 9355 w 13136"/>
                  <a:gd name="connsiteY2" fmla="*/ 15640 h 15640"/>
                  <a:gd name="connsiteX3" fmla="*/ 13136 w 13136"/>
                  <a:gd name="connsiteY3" fmla="*/ 0 h 15640"/>
                  <a:gd name="connsiteX4" fmla="*/ 0 w 13136"/>
                  <a:gd name="connsiteY4" fmla="*/ 2488 h 15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6" h="15640">
                    <a:moveTo>
                      <a:pt x="0" y="2488"/>
                    </a:moveTo>
                    <a:lnTo>
                      <a:pt x="4739" y="15640"/>
                    </a:lnTo>
                    <a:lnTo>
                      <a:pt x="9355" y="15640"/>
                    </a:lnTo>
                    <a:lnTo>
                      <a:pt x="13136" y="0"/>
                    </a:lnTo>
                    <a:lnTo>
                      <a:pt x="0" y="2488"/>
                    </a:lnTo>
                    <a:close/>
                  </a:path>
                </a:pathLst>
              </a:custGeom>
              <a:solidFill>
                <a:srgbClr val="FFFF99">
                  <a:alpha val="4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de-DE">
                  <a:solidFill>
                    <a:srgbClr val="000000"/>
                  </a:solidFill>
                </a:endParaRPr>
              </a:p>
            </p:txBody>
          </p:sp>
          <p:sp>
            <p:nvSpPr>
              <p:cNvPr id="34" name="AutoShape 15"/>
              <p:cNvSpPr>
                <a:spLocks noChangeAspect="1" noChangeArrowheads="1"/>
              </p:cNvSpPr>
              <p:nvPr/>
            </p:nvSpPr>
            <p:spPr bwMode="auto">
              <a:xfrm flipV="1">
                <a:off x="4741949" y="1988840"/>
                <a:ext cx="660522" cy="11152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6050 w 21600"/>
                  <a:gd name="T13" fmla="*/ 6049 h 21600"/>
                  <a:gd name="T14" fmla="*/ 15550 w 21600"/>
                  <a:gd name="T15" fmla="*/ 15551 h 21600"/>
                  <a:gd name="connsiteX0" fmla="*/ 0 w 17847"/>
                  <a:gd name="connsiteY0" fmla="*/ 8448 h 21600"/>
                  <a:gd name="connsiteX1" fmla="*/ 4739 w 17847"/>
                  <a:gd name="connsiteY1" fmla="*/ 21600 h 21600"/>
                  <a:gd name="connsiteX2" fmla="*/ 9355 w 17847"/>
                  <a:gd name="connsiteY2" fmla="*/ 21600 h 21600"/>
                  <a:gd name="connsiteX3" fmla="*/ 17847 w 17847"/>
                  <a:gd name="connsiteY3" fmla="*/ 0 h 21600"/>
                  <a:gd name="connsiteX4" fmla="*/ 0 w 17847"/>
                  <a:gd name="connsiteY4" fmla="*/ 8448 h 21600"/>
                  <a:gd name="connsiteX0" fmla="*/ 0 w 13136"/>
                  <a:gd name="connsiteY0" fmla="*/ 2488 h 15640"/>
                  <a:gd name="connsiteX1" fmla="*/ 4739 w 13136"/>
                  <a:gd name="connsiteY1" fmla="*/ 15640 h 15640"/>
                  <a:gd name="connsiteX2" fmla="*/ 9355 w 13136"/>
                  <a:gd name="connsiteY2" fmla="*/ 15640 h 15640"/>
                  <a:gd name="connsiteX3" fmla="*/ 13136 w 13136"/>
                  <a:gd name="connsiteY3" fmla="*/ 0 h 15640"/>
                  <a:gd name="connsiteX4" fmla="*/ 0 w 13136"/>
                  <a:gd name="connsiteY4" fmla="*/ 2488 h 15640"/>
                  <a:gd name="connsiteX0" fmla="*/ 0 w 13136"/>
                  <a:gd name="connsiteY0" fmla="*/ 2488 h 15640"/>
                  <a:gd name="connsiteX1" fmla="*/ 5429 w 13136"/>
                  <a:gd name="connsiteY1" fmla="*/ 15640 h 15640"/>
                  <a:gd name="connsiteX2" fmla="*/ 9355 w 13136"/>
                  <a:gd name="connsiteY2" fmla="*/ 15640 h 15640"/>
                  <a:gd name="connsiteX3" fmla="*/ 13136 w 13136"/>
                  <a:gd name="connsiteY3" fmla="*/ 0 h 15640"/>
                  <a:gd name="connsiteX4" fmla="*/ 0 w 13136"/>
                  <a:gd name="connsiteY4" fmla="*/ 2488 h 15640"/>
                  <a:gd name="connsiteX0" fmla="*/ 0 w 13136"/>
                  <a:gd name="connsiteY0" fmla="*/ 2488 h 15640"/>
                  <a:gd name="connsiteX1" fmla="*/ 5429 w 13136"/>
                  <a:gd name="connsiteY1" fmla="*/ 15640 h 15640"/>
                  <a:gd name="connsiteX2" fmla="*/ 8297 w 13136"/>
                  <a:gd name="connsiteY2" fmla="*/ 15640 h 15640"/>
                  <a:gd name="connsiteX3" fmla="*/ 13136 w 13136"/>
                  <a:gd name="connsiteY3" fmla="*/ 0 h 15640"/>
                  <a:gd name="connsiteX4" fmla="*/ 0 w 13136"/>
                  <a:gd name="connsiteY4" fmla="*/ 2488 h 15640"/>
                  <a:gd name="connsiteX0" fmla="*/ 0 w 9456"/>
                  <a:gd name="connsiteY0" fmla="*/ 7802 h 15640"/>
                  <a:gd name="connsiteX1" fmla="*/ 1749 w 9456"/>
                  <a:gd name="connsiteY1" fmla="*/ 15640 h 15640"/>
                  <a:gd name="connsiteX2" fmla="*/ 4617 w 9456"/>
                  <a:gd name="connsiteY2" fmla="*/ 15640 h 15640"/>
                  <a:gd name="connsiteX3" fmla="*/ 9456 w 9456"/>
                  <a:gd name="connsiteY3" fmla="*/ 0 h 15640"/>
                  <a:gd name="connsiteX4" fmla="*/ 0 w 9456"/>
                  <a:gd name="connsiteY4" fmla="*/ 7802 h 15640"/>
                  <a:gd name="connsiteX0" fmla="*/ 0 w 8784"/>
                  <a:gd name="connsiteY0" fmla="*/ 808 h 5820"/>
                  <a:gd name="connsiteX1" fmla="*/ 1850 w 8784"/>
                  <a:gd name="connsiteY1" fmla="*/ 5820 h 5820"/>
                  <a:gd name="connsiteX2" fmla="*/ 4883 w 8784"/>
                  <a:gd name="connsiteY2" fmla="*/ 5820 h 5820"/>
                  <a:gd name="connsiteX3" fmla="*/ 8784 w 8784"/>
                  <a:gd name="connsiteY3" fmla="*/ 0 h 5820"/>
                  <a:gd name="connsiteX4" fmla="*/ 0 w 8784"/>
                  <a:gd name="connsiteY4" fmla="*/ 808 h 5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 h="5820">
                    <a:moveTo>
                      <a:pt x="0" y="808"/>
                    </a:moveTo>
                    <a:lnTo>
                      <a:pt x="1850" y="5820"/>
                    </a:lnTo>
                    <a:lnTo>
                      <a:pt x="4883" y="5820"/>
                    </a:lnTo>
                    <a:lnTo>
                      <a:pt x="8784" y="0"/>
                    </a:lnTo>
                    <a:lnTo>
                      <a:pt x="0" y="808"/>
                    </a:lnTo>
                    <a:close/>
                  </a:path>
                </a:pathLst>
              </a:custGeom>
              <a:solidFill>
                <a:srgbClr val="FFFF99">
                  <a:alpha val="4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de-DE">
                  <a:solidFill>
                    <a:srgbClr val="000000"/>
                  </a:solidFill>
                </a:endParaRPr>
              </a:p>
            </p:txBody>
          </p:sp>
          <p:sp>
            <p:nvSpPr>
              <p:cNvPr id="35" name="AutoShape 15"/>
              <p:cNvSpPr>
                <a:spLocks noChangeAspect="1" noChangeArrowheads="1"/>
              </p:cNvSpPr>
              <p:nvPr/>
            </p:nvSpPr>
            <p:spPr bwMode="auto">
              <a:xfrm flipH="1" flipV="1">
                <a:off x="3124014" y="1988840"/>
                <a:ext cx="660522" cy="11152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6050 w 21600"/>
                  <a:gd name="T13" fmla="*/ 6049 h 21600"/>
                  <a:gd name="T14" fmla="*/ 15550 w 21600"/>
                  <a:gd name="T15" fmla="*/ 15551 h 21600"/>
                  <a:gd name="connsiteX0" fmla="*/ 0 w 17847"/>
                  <a:gd name="connsiteY0" fmla="*/ 8448 h 21600"/>
                  <a:gd name="connsiteX1" fmla="*/ 4739 w 17847"/>
                  <a:gd name="connsiteY1" fmla="*/ 21600 h 21600"/>
                  <a:gd name="connsiteX2" fmla="*/ 9355 w 17847"/>
                  <a:gd name="connsiteY2" fmla="*/ 21600 h 21600"/>
                  <a:gd name="connsiteX3" fmla="*/ 17847 w 17847"/>
                  <a:gd name="connsiteY3" fmla="*/ 0 h 21600"/>
                  <a:gd name="connsiteX4" fmla="*/ 0 w 17847"/>
                  <a:gd name="connsiteY4" fmla="*/ 8448 h 21600"/>
                  <a:gd name="connsiteX0" fmla="*/ 0 w 13136"/>
                  <a:gd name="connsiteY0" fmla="*/ 2488 h 15640"/>
                  <a:gd name="connsiteX1" fmla="*/ 4739 w 13136"/>
                  <a:gd name="connsiteY1" fmla="*/ 15640 h 15640"/>
                  <a:gd name="connsiteX2" fmla="*/ 9355 w 13136"/>
                  <a:gd name="connsiteY2" fmla="*/ 15640 h 15640"/>
                  <a:gd name="connsiteX3" fmla="*/ 13136 w 13136"/>
                  <a:gd name="connsiteY3" fmla="*/ 0 h 15640"/>
                  <a:gd name="connsiteX4" fmla="*/ 0 w 13136"/>
                  <a:gd name="connsiteY4" fmla="*/ 2488 h 15640"/>
                  <a:gd name="connsiteX0" fmla="*/ 0 w 13136"/>
                  <a:gd name="connsiteY0" fmla="*/ 2488 h 15640"/>
                  <a:gd name="connsiteX1" fmla="*/ 5429 w 13136"/>
                  <a:gd name="connsiteY1" fmla="*/ 15640 h 15640"/>
                  <a:gd name="connsiteX2" fmla="*/ 9355 w 13136"/>
                  <a:gd name="connsiteY2" fmla="*/ 15640 h 15640"/>
                  <a:gd name="connsiteX3" fmla="*/ 13136 w 13136"/>
                  <a:gd name="connsiteY3" fmla="*/ 0 h 15640"/>
                  <a:gd name="connsiteX4" fmla="*/ 0 w 13136"/>
                  <a:gd name="connsiteY4" fmla="*/ 2488 h 15640"/>
                  <a:gd name="connsiteX0" fmla="*/ 0 w 13136"/>
                  <a:gd name="connsiteY0" fmla="*/ 2488 h 15640"/>
                  <a:gd name="connsiteX1" fmla="*/ 5429 w 13136"/>
                  <a:gd name="connsiteY1" fmla="*/ 15640 h 15640"/>
                  <a:gd name="connsiteX2" fmla="*/ 8297 w 13136"/>
                  <a:gd name="connsiteY2" fmla="*/ 15640 h 15640"/>
                  <a:gd name="connsiteX3" fmla="*/ 13136 w 13136"/>
                  <a:gd name="connsiteY3" fmla="*/ 0 h 15640"/>
                  <a:gd name="connsiteX4" fmla="*/ 0 w 13136"/>
                  <a:gd name="connsiteY4" fmla="*/ 2488 h 15640"/>
                  <a:gd name="connsiteX0" fmla="*/ 0 w 9456"/>
                  <a:gd name="connsiteY0" fmla="*/ 7802 h 15640"/>
                  <a:gd name="connsiteX1" fmla="*/ 1749 w 9456"/>
                  <a:gd name="connsiteY1" fmla="*/ 15640 h 15640"/>
                  <a:gd name="connsiteX2" fmla="*/ 4617 w 9456"/>
                  <a:gd name="connsiteY2" fmla="*/ 15640 h 15640"/>
                  <a:gd name="connsiteX3" fmla="*/ 9456 w 9456"/>
                  <a:gd name="connsiteY3" fmla="*/ 0 h 15640"/>
                  <a:gd name="connsiteX4" fmla="*/ 0 w 9456"/>
                  <a:gd name="connsiteY4" fmla="*/ 7802 h 15640"/>
                  <a:gd name="connsiteX0" fmla="*/ 0 w 8784"/>
                  <a:gd name="connsiteY0" fmla="*/ 808 h 5820"/>
                  <a:gd name="connsiteX1" fmla="*/ 1850 w 8784"/>
                  <a:gd name="connsiteY1" fmla="*/ 5820 h 5820"/>
                  <a:gd name="connsiteX2" fmla="*/ 4883 w 8784"/>
                  <a:gd name="connsiteY2" fmla="*/ 5820 h 5820"/>
                  <a:gd name="connsiteX3" fmla="*/ 8784 w 8784"/>
                  <a:gd name="connsiteY3" fmla="*/ 0 h 5820"/>
                  <a:gd name="connsiteX4" fmla="*/ 0 w 8784"/>
                  <a:gd name="connsiteY4" fmla="*/ 808 h 5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 h="5820">
                    <a:moveTo>
                      <a:pt x="0" y="808"/>
                    </a:moveTo>
                    <a:lnTo>
                      <a:pt x="1850" y="5820"/>
                    </a:lnTo>
                    <a:lnTo>
                      <a:pt x="4883" y="5820"/>
                    </a:lnTo>
                    <a:lnTo>
                      <a:pt x="8784" y="0"/>
                    </a:lnTo>
                    <a:lnTo>
                      <a:pt x="0" y="808"/>
                    </a:lnTo>
                    <a:close/>
                  </a:path>
                </a:pathLst>
              </a:custGeom>
              <a:solidFill>
                <a:srgbClr val="FFFF99">
                  <a:alpha val="4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de-DE">
                  <a:solidFill>
                    <a:srgbClr val="000000"/>
                  </a:solidFill>
                </a:endParaRPr>
              </a:p>
            </p:txBody>
          </p:sp>
          <p:sp>
            <p:nvSpPr>
              <p:cNvPr id="36" name="AutoShape 15"/>
              <p:cNvSpPr>
                <a:spLocks noChangeAspect="1" noChangeArrowheads="1"/>
              </p:cNvSpPr>
              <p:nvPr/>
            </p:nvSpPr>
            <p:spPr bwMode="auto">
              <a:xfrm flipV="1">
                <a:off x="5963252" y="1844823"/>
                <a:ext cx="854385" cy="131999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6050 w 21600"/>
                  <a:gd name="T13" fmla="*/ 6049 h 21600"/>
                  <a:gd name="T14" fmla="*/ 15550 w 21600"/>
                  <a:gd name="T15" fmla="*/ 15551 h 21600"/>
                  <a:gd name="connsiteX0" fmla="*/ 0 w 17847"/>
                  <a:gd name="connsiteY0" fmla="*/ 8448 h 21600"/>
                  <a:gd name="connsiteX1" fmla="*/ 4739 w 17847"/>
                  <a:gd name="connsiteY1" fmla="*/ 21600 h 21600"/>
                  <a:gd name="connsiteX2" fmla="*/ 9355 w 17847"/>
                  <a:gd name="connsiteY2" fmla="*/ 21600 h 21600"/>
                  <a:gd name="connsiteX3" fmla="*/ 17847 w 17847"/>
                  <a:gd name="connsiteY3" fmla="*/ 0 h 21600"/>
                  <a:gd name="connsiteX4" fmla="*/ 0 w 17847"/>
                  <a:gd name="connsiteY4" fmla="*/ 8448 h 21600"/>
                  <a:gd name="connsiteX0" fmla="*/ 0 w 13136"/>
                  <a:gd name="connsiteY0" fmla="*/ 2488 h 15640"/>
                  <a:gd name="connsiteX1" fmla="*/ 4739 w 13136"/>
                  <a:gd name="connsiteY1" fmla="*/ 15640 h 15640"/>
                  <a:gd name="connsiteX2" fmla="*/ 9355 w 13136"/>
                  <a:gd name="connsiteY2" fmla="*/ 15640 h 15640"/>
                  <a:gd name="connsiteX3" fmla="*/ 13136 w 13136"/>
                  <a:gd name="connsiteY3" fmla="*/ 0 h 15640"/>
                  <a:gd name="connsiteX4" fmla="*/ 0 w 13136"/>
                  <a:gd name="connsiteY4" fmla="*/ 2488 h 15640"/>
                  <a:gd name="connsiteX0" fmla="*/ 0 w 13136"/>
                  <a:gd name="connsiteY0" fmla="*/ 2488 h 15640"/>
                  <a:gd name="connsiteX1" fmla="*/ 4739 w 13136"/>
                  <a:gd name="connsiteY1" fmla="*/ 15640 h 15640"/>
                  <a:gd name="connsiteX2" fmla="*/ 8205 w 13136"/>
                  <a:gd name="connsiteY2" fmla="*/ 15640 h 15640"/>
                  <a:gd name="connsiteX3" fmla="*/ 13136 w 13136"/>
                  <a:gd name="connsiteY3" fmla="*/ 0 h 15640"/>
                  <a:gd name="connsiteX4" fmla="*/ 0 w 13136"/>
                  <a:gd name="connsiteY4" fmla="*/ 2488 h 15640"/>
                  <a:gd name="connsiteX0" fmla="*/ 0 w 11940"/>
                  <a:gd name="connsiteY0" fmla="*/ 6339 h 15640"/>
                  <a:gd name="connsiteX1" fmla="*/ 3543 w 11940"/>
                  <a:gd name="connsiteY1" fmla="*/ 15640 h 15640"/>
                  <a:gd name="connsiteX2" fmla="*/ 7009 w 11940"/>
                  <a:gd name="connsiteY2" fmla="*/ 15640 h 15640"/>
                  <a:gd name="connsiteX3" fmla="*/ 11940 w 11940"/>
                  <a:gd name="connsiteY3" fmla="*/ 0 h 15640"/>
                  <a:gd name="connsiteX4" fmla="*/ 0 w 11940"/>
                  <a:gd name="connsiteY4" fmla="*/ 6339 h 15640"/>
                  <a:gd name="connsiteX0" fmla="*/ 0 w 10744"/>
                  <a:gd name="connsiteY0" fmla="*/ 1473 h 10774"/>
                  <a:gd name="connsiteX1" fmla="*/ 3543 w 10744"/>
                  <a:gd name="connsiteY1" fmla="*/ 10774 h 10774"/>
                  <a:gd name="connsiteX2" fmla="*/ 7009 w 10744"/>
                  <a:gd name="connsiteY2" fmla="*/ 10774 h 10774"/>
                  <a:gd name="connsiteX3" fmla="*/ 10744 w 10744"/>
                  <a:gd name="connsiteY3" fmla="*/ 0 h 10774"/>
                  <a:gd name="connsiteX4" fmla="*/ 0 w 10744"/>
                  <a:gd name="connsiteY4" fmla="*/ 1473 h 10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4" h="10774">
                    <a:moveTo>
                      <a:pt x="0" y="1473"/>
                    </a:moveTo>
                    <a:lnTo>
                      <a:pt x="3543" y="10774"/>
                    </a:lnTo>
                    <a:lnTo>
                      <a:pt x="7009" y="10774"/>
                    </a:lnTo>
                    <a:lnTo>
                      <a:pt x="10744" y="0"/>
                    </a:lnTo>
                    <a:lnTo>
                      <a:pt x="0" y="1473"/>
                    </a:lnTo>
                    <a:close/>
                  </a:path>
                </a:pathLst>
              </a:custGeom>
              <a:solidFill>
                <a:srgbClr val="FFFF99">
                  <a:alpha val="4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de-DE">
                  <a:solidFill>
                    <a:srgbClr val="000000"/>
                  </a:solidFill>
                </a:endParaRPr>
              </a:p>
            </p:txBody>
          </p:sp>
          <p:sp>
            <p:nvSpPr>
              <p:cNvPr id="37" name="AutoShape 15"/>
              <p:cNvSpPr>
                <a:spLocks noChangeAspect="1" noChangeArrowheads="1"/>
              </p:cNvSpPr>
              <p:nvPr/>
            </p:nvSpPr>
            <p:spPr bwMode="auto">
              <a:xfrm flipH="1" flipV="1">
                <a:off x="3771235" y="2293656"/>
                <a:ext cx="239794" cy="56546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6050 w 21600"/>
                  <a:gd name="T13" fmla="*/ 6049 h 21600"/>
                  <a:gd name="T14" fmla="*/ 15550 w 21600"/>
                  <a:gd name="T15" fmla="*/ 15551 h 21600"/>
                  <a:gd name="connsiteX0" fmla="*/ 0 w 17847"/>
                  <a:gd name="connsiteY0" fmla="*/ 8448 h 21600"/>
                  <a:gd name="connsiteX1" fmla="*/ 4739 w 17847"/>
                  <a:gd name="connsiteY1" fmla="*/ 21600 h 21600"/>
                  <a:gd name="connsiteX2" fmla="*/ 9355 w 17847"/>
                  <a:gd name="connsiteY2" fmla="*/ 21600 h 21600"/>
                  <a:gd name="connsiteX3" fmla="*/ 17847 w 17847"/>
                  <a:gd name="connsiteY3" fmla="*/ 0 h 21600"/>
                  <a:gd name="connsiteX4" fmla="*/ 0 w 17847"/>
                  <a:gd name="connsiteY4" fmla="*/ 8448 h 21600"/>
                  <a:gd name="connsiteX0" fmla="*/ 0 w 13136"/>
                  <a:gd name="connsiteY0" fmla="*/ 2488 h 15640"/>
                  <a:gd name="connsiteX1" fmla="*/ 4739 w 13136"/>
                  <a:gd name="connsiteY1" fmla="*/ 15640 h 15640"/>
                  <a:gd name="connsiteX2" fmla="*/ 9355 w 13136"/>
                  <a:gd name="connsiteY2" fmla="*/ 15640 h 15640"/>
                  <a:gd name="connsiteX3" fmla="*/ 13136 w 13136"/>
                  <a:gd name="connsiteY3" fmla="*/ 0 h 15640"/>
                  <a:gd name="connsiteX4" fmla="*/ 0 w 13136"/>
                  <a:gd name="connsiteY4" fmla="*/ 2488 h 15640"/>
                  <a:gd name="connsiteX0" fmla="*/ 0 w 13136"/>
                  <a:gd name="connsiteY0" fmla="*/ 2488 h 15640"/>
                  <a:gd name="connsiteX1" fmla="*/ 5429 w 13136"/>
                  <a:gd name="connsiteY1" fmla="*/ 15640 h 15640"/>
                  <a:gd name="connsiteX2" fmla="*/ 9355 w 13136"/>
                  <a:gd name="connsiteY2" fmla="*/ 15640 h 15640"/>
                  <a:gd name="connsiteX3" fmla="*/ 13136 w 13136"/>
                  <a:gd name="connsiteY3" fmla="*/ 0 h 15640"/>
                  <a:gd name="connsiteX4" fmla="*/ 0 w 13136"/>
                  <a:gd name="connsiteY4" fmla="*/ 2488 h 15640"/>
                  <a:gd name="connsiteX0" fmla="*/ 0 w 13136"/>
                  <a:gd name="connsiteY0" fmla="*/ 2488 h 15640"/>
                  <a:gd name="connsiteX1" fmla="*/ 5429 w 13136"/>
                  <a:gd name="connsiteY1" fmla="*/ 15640 h 15640"/>
                  <a:gd name="connsiteX2" fmla="*/ 8297 w 13136"/>
                  <a:gd name="connsiteY2" fmla="*/ 15640 h 15640"/>
                  <a:gd name="connsiteX3" fmla="*/ 13136 w 13136"/>
                  <a:gd name="connsiteY3" fmla="*/ 0 h 15640"/>
                  <a:gd name="connsiteX4" fmla="*/ 0 w 13136"/>
                  <a:gd name="connsiteY4" fmla="*/ 2488 h 15640"/>
                  <a:gd name="connsiteX0" fmla="*/ 0 w 9456"/>
                  <a:gd name="connsiteY0" fmla="*/ 7802 h 15640"/>
                  <a:gd name="connsiteX1" fmla="*/ 1749 w 9456"/>
                  <a:gd name="connsiteY1" fmla="*/ 15640 h 15640"/>
                  <a:gd name="connsiteX2" fmla="*/ 4617 w 9456"/>
                  <a:gd name="connsiteY2" fmla="*/ 15640 h 15640"/>
                  <a:gd name="connsiteX3" fmla="*/ 9456 w 9456"/>
                  <a:gd name="connsiteY3" fmla="*/ 0 h 15640"/>
                  <a:gd name="connsiteX4" fmla="*/ 0 w 9456"/>
                  <a:gd name="connsiteY4" fmla="*/ 7802 h 15640"/>
                  <a:gd name="connsiteX0" fmla="*/ 0 w 8784"/>
                  <a:gd name="connsiteY0" fmla="*/ 808 h 5820"/>
                  <a:gd name="connsiteX1" fmla="*/ 1850 w 8784"/>
                  <a:gd name="connsiteY1" fmla="*/ 5820 h 5820"/>
                  <a:gd name="connsiteX2" fmla="*/ 4883 w 8784"/>
                  <a:gd name="connsiteY2" fmla="*/ 5820 h 5820"/>
                  <a:gd name="connsiteX3" fmla="*/ 8784 w 8784"/>
                  <a:gd name="connsiteY3" fmla="*/ 0 h 5820"/>
                  <a:gd name="connsiteX4" fmla="*/ 0 w 8784"/>
                  <a:gd name="connsiteY4" fmla="*/ 808 h 5820"/>
                  <a:gd name="connsiteX0" fmla="*/ 0 w 10000"/>
                  <a:gd name="connsiteY0" fmla="*/ 1388 h 10000"/>
                  <a:gd name="connsiteX1" fmla="*/ 2106 w 10000"/>
                  <a:gd name="connsiteY1" fmla="*/ 10000 h 10000"/>
                  <a:gd name="connsiteX2" fmla="*/ 4922 w 10000"/>
                  <a:gd name="connsiteY2" fmla="*/ 9849 h 10000"/>
                  <a:gd name="connsiteX3" fmla="*/ 10000 w 10000"/>
                  <a:gd name="connsiteY3" fmla="*/ 0 h 10000"/>
                  <a:gd name="connsiteX4" fmla="*/ 0 w 10000"/>
                  <a:gd name="connsiteY4" fmla="*/ 1388 h 10000"/>
                  <a:gd name="connsiteX0" fmla="*/ 0 w 10000"/>
                  <a:gd name="connsiteY0" fmla="*/ 1388 h 9899"/>
                  <a:gd name="connsiteX1" fmla="*/ 2191 w 10000"/>
                  <a:gd name="connsiteY1" fmla="*/ 9899 h 9899"/>
                  <a:gd name="connsiteX2" fmla="*/ 4922 w 10000"/>
                  <a:gd name="connsiteY2" fmla="*/ 9849 h 9899"/>
                  <a:gd name="connsiteX3" fmla="*/ 10000 w 10000"/>
                  <a:gd name="connsiteY3" fmla="*/ 0 h 9899"/>
                  <a:gd name="connsiteX4" fmla="*/ 0 w 10000"/>
                  <a:gd name="connsiteY4" fmla="*/ 1388 h 9899"/>
                  <a:gd name="connsiteX0" fmla="*/ 0 w 10000"/>
                  <a:gd name="connsiteY0" fmla="*/ 1402 h 9949"/>
                  <a:gd name="connsiteX1" fmla="*/ 3338 w 10000"/>
                  <a:gd name="connsiteY1" fmla="*/ 9873 h 9949"/>
                  <a:gd name="connsiteX2" fmla="*/ 4922 w 10000"/>
                  <a:gd name="connsiteY2" fmla="*/ 9949 h 9949"/>
                  <a:gd name="connsiteX3" fmla="*/ 10000 w 10000"/>
                  <a:gd name="connsiteY3" fmla="*/ 0 h 9949"/>
                  <a:gd name="connsiteX4" fmla="*/ 0 w 10000"/>
                  <a:gd name="connsiteY4" fmla="*/ 1402 h 9949"/>
                  <a:gd name="connsiteX0" fmla="*/ 0 w 10000"/>
                  <a:gd name="connsiteY0" fmla="*/ 1409 h 10001"/>
                  <a:gd name="connsiteX1" fmla="*/ 3211 w 10000"/>
                  <a:gd name="connsiteY1" fmla="*/ 10001 h 10001"/>
                  <a:gd name="connsiteX2" fmla="*/ 4922 w 10000"/>
                  <a:gd name="connsiteY2" fmla="*/ 10000 h 10001"/>
                  <a:gd name="connsiteX3" fmla="*/ 10000 w 10000"/>
                  <a:gd name="connsiteY3" fmla="*/ 0 h 10001"/>
                  <a:gd name="connsiteX4" fmla="*/ 0 w 10000"/>
                  <a:gd name="connsiteY4" fmla="*/ 1409 h 10001"/>
                  <a:gd name="connsiteX0" fmla="*/ 0 w 8429"/>
                  <a:gd name="connsiteY0" fmla="*/ 5419 h 10001"/>
                  <a:gd name="connsiteX1" fmla="*/ 1640 w 8429"/>
                  <a:gd name="connsiteY1" fmla="*/ 10001 h 10001"/>
                  <a:gd name="connsiteX2" fmla="*/ 3351 w 8429"/>
                  <a:gd name="connsiteY2" fmla="*/ 10000 h 10001"/>
                  <a:gd name="connsiteX3" fmla="*/ 8429 w 8429"/>
                  <a:gd name="connsiteY3" fmla="*/ 0 h 10001"/>
                  <a:gd name="connsiteX4" fmla="*/ 0 w 8429"/>
                  <a:gd name="connsiteY4" fmla="*/ 5419 h 10001"/>
                  <a:gd name="connsiteX0" fmla="*/ 0 w 4307"/>
                  <a:gd name="connsiteY0" fmla="*/ 566 h 5148"/>
                  <a:gd name="connsiteX1" fmla="*/ 1946 w 4307"/>
                  <a:gd name="connsiteY1" fmla="*/ 5148 h 5148"/>
                  <a:gd name="connsiteX2" fmla="*/ 3976 w 4307"/>
                  <a:gd name="connsiteY2" fmla="*/ 5147 h 5148"/>
                  <a:gd name="connsiteX3" fmla="*/ 4307 w 4307"/>
                  <a:gd name="connsiteY3" fmla="*/ 0 h 5148"/>
                  <a:gd name="connsiteX4" fmla="*/ 0 w 4307"/>
                  <a:gd name="connsiteY4" fmla="*/ 566 h 5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7" h="5148">
                    <a:moveTo>
                      <a:pt x="0" y="566"/>
                    </a:moveTo>
                    <a:lnTo>
                      <a:pt x="1946" y="5148"/>
                    </a:lnTo>
                    <a:lnTo>
                      <a:pt x="3976" y="5147"/>
                    </a:lnTo>
                    <a:cubicBezTo>
                      <a:pt x="4086" y="3431"/>
                      <a:pt x="4197" y="1716"/>
                      <a:pt x="4307" y="0"/>
                    </a:cubicBezTo>
                    <a:lnTo>
                      <a:pt x="0" y="566"/>
                    </a:lnTo>
                    <a:close/>
                  </a:path>
                </a:pathLst>
              </a:custGeom>
              <a:solidFill>
                <a:srgbClr val="FFFF99">
                  <a:alpha val="4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de-DE">
                  <a:solidFill>
                    <a:srgbClr val="000000"/>
                  </a:solidFill>
                </a:endParaRPr>
              </a:p>
            </p:txBody>
          </p:sp>
        </p:grpSp>
      </p:grpSp>
      <p:grpSp>
        <p:nvGrpSpPr>
          <p:cNvPr id="40" name="Gruppieren 24"/>
          <p:cNvGrpSpPr>
            <a:grpSpLocks/>
          </p:cNvGrpSpPr>
          <p:nvPr/>
        </p:nvGrpSpPr>
        <p:grpSpPr bwMode="auto">
          <a:xfrm>
            <a:off x="4070847" y="2142318"/>
            <a:ext cx="1296478" cy="1876425"/>
            <a:chOff x="4232284" y="1089024"/>
            <a:chExt cx="1295991" cy="1877458"/>
          </a:xfrm>
        </p:grpSpPr>
        <p:pic>
          <p:nvPicPr>
            <p:cNvPr id="41" name="Picture 3"/>
            <p:cNvPicPr>
              <a:picLocks noChangeAspect="1" noChangeArrowheads="1"/>
            </p:cNvPicPr>
            <p:nvPr/>
          </p:nvPicPr>
          <p:blipFill>
            <a:blip r:embed="rId10" cstate="print"/>
            <a:srcRect r="2277" b="10413"/>
            <a:stretch>
              <a:fillRect/>
            </a:stretch>
          </p:blipFill>
          <p:spPr bwMode="auto">
            <a:xfrm>
              <a:off x="4268275" y="1089024"/>
              <a:ext cx="1260000" cy="1262990"/>
            </a:xfrm>
            <a:prstGeom prst="rect">
              <a:avLst/>
            </a:prstGeom>
            <a:noFill/>
            <a:ln w="9525">
              <a:noFill/>
              <a:miter lim="800000"/>
              <a:headEnd/>
              <a:tailEnd/>
            </a:ln>
          </p:spPr>
        </p:pic>
        <p:sp>
          <p:nvSpPr>
            <p:cNvPr id="42" name="Textfeld 31"/>
            <p:cNvSpPr txBox="1">
              <a:spLocks noChangeArrowheads="1"/>
            </p:cNvSpPr>
            <p:nvPr/>
          </p:nvSpPr>
          <p:spPr bwMode="auto">
            <a:xfrm>
              <a:off x="4232284" y="2385137"/>
              <a:ext cx="1260001" cy="581345"/>
            </a:xfrm>
            <a:prstGeom prst="rect">
              <a:avLst/>
            </a:prstGeom>
            <a:noFill/>
            <a:ln w="9525">
              <a:noFill/>
              <a:miter lim="800000"/>
              <a:headEnd/>
              <a:tailEnd/>
            </a:ln>
          </p:spPr>
          <p:txBody>
            <a:bodyPr>
              <a:spAutoFit/>
            </a:bodyPr>
            <a:lstStyle/>
            <a:p>
              <a:pPr algn="ctr" defTabSz="457200">
                <a:defRPr/>
              </a:pPr>
              <a:r>
                <a:rPr lang="en-US" sz="1600" dirty="0">
                  <a:solidFill>
                    <a:prstClr val="black"/>
                  </a:solidFill>
                  <a:latin typeface="Arial"/>
                </a:rPr>
                <a:t> Private Households</a:t>
              </a:r>
            </a:p>
          </p:txBody>
        </p:sp>
      </p:grpSp>
      <p:pic>
        <p:nvPicPr>
          <p:cNvPr id="43" name="Picture 14"/>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7737" t="-1" r="23330" b="23481"/>
          <a:stretch/>
        </p:blipFill>
        <p:spPr bwMode="auto">
          <a:xfrm>
            <a:off x="650467" y="2135441"/>
            <a:ext cx="1296000" cy="12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4" name="Gruppieren 43"/>
          <p:cNvGrpSpPr/>
          <p:nvPr/>
        </p:nvGrpSpPr>
        <p:grpSpPr>
          <a:xfrm>
            <a:off x="2058131" y="4182693"/>
            <a:ext cx="1872208" cy="1906816"/>
            <a:chOff x="1994992" y="3250376"/>
            <a:chExt cx="1872208" cy="1906816"/>
          </a:xfrm>
        </p:grpSpPr>
        <p:pic>
          <p:nvPicPr>
            <p:cNvPr id="45" name="Picture 5" descr="C:\Users\jungnickel.FE\AppData\Local\Microsoft\Windows\Temporary Internet Files\Content.Outlook\IWA09NMY\IMG_9004b (2).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2147" t="8763" r="-2015" b="42799"/>
            <a:stretch/>
          </p:blipFill>
          <p:spPr bwMode="auto">
            <a:xfrm>
              <a:off x="2302457" y="3250376"/>
              <a:ext cx="720000" cy="639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 name="Gruppieren 45"/>
            <p:cNvGrpSpPr/>
            <p:nvPr/>
          </p:nvGrpSpPr>
          <p:grpSpPr>
            <a:xfrm>
              <a:off x="1994992" y="3252703"/>
              <a:ext cx="1872208" cy="1904489"/>
              <a:chOff x="1994992" y="3252703"/>
              <a:chExt cx="1872208" cy="1904489"/>
            </a:xfrm>
          </p:grpSpPr>
          <p:grpSp>
            <p:nvGrpSpPr>
              <p:cNvPr id="47" name="Gruppieren 4"/>
              <p:cNvGrpSpPr>
                <a:grpSpLocks/>
              </p:cNvGrpSpPr>
              <p:nvPr/>
            </p:nvGrpSpPr>
            <p:grpSpPr bwMode="auto">
              <a:xfrm>
                <a:off x="2302457" y="3252703"/>
                <a:ext cx="1338398" cy="1273781"/>
                <a:chOff x="6868596" y="2852936"/>
                <a:chExt cx="2207094" cy="2050385"/>
              </a:xfrm>
            </p:grpSpPr>
            <p:pic>
              <p:nvPicPr>
                <p:cNvPr id="49" name="Picture 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068517" y="2852936"/>
                  <a:ext cx="1007173" cy="960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075828" y="3789040"/>
                  <a:ext cx="999861" cy="1114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1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68596" y="3784604"/>
                  <a:ext cx="1199921" cy="1084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8" name="Textfeld 31"/>
              <p:cNvSpPr txBox="1">
                <a:spLocks noChangeArrowheads="1"/>
              </p:cNvSpPr>
              <p:nvPr/>
            </p:nvSpPr>
            <p:spPr bwMode="auto">
              <a:xfrm>
                <a:off x="1994992" y="4572417"/>
                <a:ext cx="1872208" cy="584775"/>
              </a:xfrm>
              <a:prstGeom prst="rect">
                <a:avLst/>
              </a:prstGeom>
              <a:noFill/>
              <a:ln w="9525">
                <a:noFill/>
                <a:miter lim="800000"/>
                <a:headEnd/>
                <a:tailEnd/>
              </a:ln>
            </p:spPr>
            <p:txBody>
              <a:bodyPr wrap="square">
                <a:spAutoFit/>
              </a:bodyPr>
              <a:lstStyle/>
              <a:p>
                <a:pPr algn="ctr" defTabSz="457200"/>
                <a:r>
                  <a:rPr lang="en-US" sz="1600" dirty="0" smtClean="0">
                    <a:solidFill>
                      <a:prstClr val="black"/>
                    </a:solidFill>
                  </a:rPr>
                  <a:t>Opt. Backhaul for</a:t>
                </a:r>
              </a:p>
              <a:p>
                <a:pPr algn="ctr" defTabSz="457200"/>
                <a:r>
                  <a:rPr lang="en-US" sz="1600" dirty="0">
                    <a:solidFill>
                      <a:prstClr val="black"/>
                    </a:solidFill>
                  </a:rPr>
                  <a:t>s</a:t>
                </a:r>
                <a:r>
                  <a:rPr lang="en-US" sz="1600" dirty="0" smtClean="0">
                    <a:solidFill>
                      <a:prstClr val="black"/>
                    </a:solidFill>
                  </a:rPr>
                  <a:t>mall cells in 5G</a:t>
                </a:r>
                <a:endParaRPr lang="en-US" sz="1600" dirty="0">
                  <a:solidFill>
                    <a:prstClr val="black"/>
                  </a:solidFill>
                </a:endParaRPr>
              </a:p>
            </p:txBody>
          </p:sp>
        </p:grpSp>
      </p:grpSp>
      <p:grpSp>
        <p:nvGrpSpPr>
          <p:cNvPr id="52" name="Gruppieren 51"/>
          <p:cNvGrpSpPr/>
          <p:nvPr/>
        </p:nvGrpSpPr>
        <p:grpSpPr>
          <a:xfrm>
            <a:off x="5692318" y="4188758"/>
            <a:ext cx="1521693" cy="1890180"/>
            <a:chOff x="5616116" y="3231008"/>
            <a:chExt cx="1521693" cy="1890180"/>
          </a:xfrm>
        </p:grpSpPr>
        <p:sp>
          <p:nvSpPr>
            <p:cNvPr id="53" name="Textfeld 12"/>
            <p:cNvSpPr txBox="1">
              <a:spLocks noChangeArrowheads="1"/>
            </p:cNvSpPr>
            <p:nvPr/>
          </p:nvSpPr>
          <p:spPr bwMode="auto">
            <a:xfrm>
              <a:off x="5616116" y="4536413"/>
              <a:ext cx="1521693" cy="584775"/>
            </a:xfrm>
            <a:prstGeom prst="rect">
              <a:avLst/>
            </a:prstGeom>
            <a:noFill/>
            <a:ln w="9525">
              <a:noFill/>
              <a:miter lim="800000"/>
              <a:headEnd/>
              <a:tailEnd/>
            </a:ln>
          </p:spPr>
          <p:txBody>
            <a:bodyPr wrap="square">
              <a:spAutoFit/>
            </a:bodyPr>
            <a:lstStyle/>
            <a:p>
              <a:pPr algn="ctr" defTabSz="457200">
                <a:defRPr/>
              </a:pPr>
              <a:r>
                <a:rPr lang="en-US" sz="1600" dirty="0" smtClean="0">
                  <a:solidFill>
                    <a:prstClr val="black"/>
                  </a:solidFill>
                  <a:latin typeface="Arial"/>
                </a:rPr>
                <a:t>Precise Indoor Positioning</a:t>
              </a:r>
              <a:endParaRPr lang="en-US" sz="1600" dirty="0">
                <a:solidFill>
                  <a:prstClr val="black"/>
                </a:solidFill>
                <a:latin typeface="Arial"/>
              </a:endParaRPr>
            </a:p>
          </p:txBody>
        </p:sp>
        <p:pic>
          <p:nvPicPr>
            <p:cNvPr id="54" name="Picture 2"/>
            <p:cNvPicPr>
              <a:picLocks noChangeAspect="1" noChangeArrowheads="1"/>
            </p:cNvPicPr>
            <p:nvPr/>
          </p:nvPicPr>
          <p:blipFill rotWithShape="1">
            <a:blip r:embed="rId16">
              <a:extLst>
                <a:ext uri="{28A0092B-C50C-407E-A947-70E740481C1C}">
                  <a14:useLocalDpi xmlns:a14="http://schemas.microsoft.com/office/drawing/2010/main" val="0"/>
                </a:ext>
              </a:extLst>
            </a:blip>
            <a:srcRect l="51551" t="3814" r="24394" b="29119"/>
            <a:stretch/>
          </p:blipFill>
          <p:spPr bwMode="auto">
            <a:xfrm>
              <a:off x="5746117" y="3231008"/>
              <a:ext cx="1238151" cy="1270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5"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119915" y="4158020"/>
            <a:ext cx="1302674" cy="1302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31" descr="845205_94150512"/>
          <p:cNvPicPr>
            <a:picLocks noChangeAspect="1" noChangeArrowheads="1"/>
          </p:cNvPicPr>
          <p:nvPr/>
        </p:nvPicPr>
        <p:blipFill>
          <a:blip r:embed="rId18" cstate="print"/>
          <a:srcRect l="14879" t="11534" r="28374" b="14949"/>
          <a:stretch>
            <a:fillRect/>
          </a:stretch>
        </p:blipFill>
        <p:spPr bwMode="auto">
          <a:xfrm>
            <a:off x="4119915" y="4161060"/>
            <a:ext cx="864785" cy="865938"/>
          </a:xfrm>
          <a:prstGeom prst="rect">
            <a:avLst/>
          </a:prstGeom>
          <a:noFill/>
          <a:ln w="9525">
            <a:noFill/>
            <a:miter lim="800000"/>
            <a:headEnd/>
            <a:tailEnd/>
          </a:ln>
        </p:spPr>
      </p:pic>
    </p:spTree>
    <p:extLst>
      <p:ext uri="{BB962C8B-B14F-4D97-AF65-F5344CB8AC3E}">
        <p14:creationId xmlns:p14="http://schemas.microsoft.com/office/powerpoint/2010/main" val="36886951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58</a:t>
            </a:fld>
            <a:endParaRPr lang="en-US" altLang="en-US"/>
          </a:p>
        </p:txBody>
      </p:sp>
      <p:sp>
        <p:nvSpPr>
          <p:cNvPr id="7" name="Oval 4"/>
          <p:cNvSpPr>
            <a:spLocks noChangeArrowheads="1"/>
          </p:cNvSpPr>
          <p:nvPr/>
        </p:nvSpPr>
        <p:spPr bwMode="auto">
          <a:xfrm>
            <a:off x="228600" y="1003300"/>
            <a:ext cx="230188" cy="198409"/>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tr-TR" altLang="en-US"/>
          </a:p>
        </p:txBody>
      </p:sp>
      <p:sp>
        <p:nvSpPr>
          <p:cNvPr id="8" name="Rectangle 2"/>
          <p:cNvSpPr txBox="1">
            <a:spLocks noChangeArrowheads="1"/>
          </p:cNvSpPr>
          <p:nvPr/>
        </p:nvSpPr>
        <p:spPr>
          <a:xfrm>
            <a:off x="1593850" y="762000"/>
            <a:ext cx="7016750" cy="669969"/>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Requirements</a:t>
            </a:r>
            <a:r>
              <a:rPr lang="en-CA" sz="3200" dirty="0" smtClean="0"/>
              <a:t/>
            </a:r>
            <a:br>
              <a:rPr lang="en-CA" sz="3200" dirty="0" smtClean="0"/>
            </a:br>
            <a:r>
              <a:rPr lang="en-CA" sz="3200" dirty="0" smtClean="0"/>
              <a:t/>
            </a:r>
            <a:br>
              <a:rPr lang="en-CA" sz="3200" dirty="0" smtClean="0"/>
            </a:br>
            <a:endParaRPr lang="en-CA" b="1" dirty="0" smtClean="0">
              <a:solidFill>
                <a:srgbClr val="80B4CE"/>
              </a:solidFill>
              <a:effectLst>
                <a:outerShdw blurRad="38100" dist="38100" dir="2700000" algn="tl">
                  <a:srgbClr val="000000">
                    <a:alpha val="43137"/>
                  </a:srgbClr>
                </a:outerShdw>
              </a:effectLst>
            </a:endParaRPr>
          </a:p>
        </p:txBody>
      </p:sp>
      <p:sp>
        <p:nvSpPr>
          <p:cNvPr id="9" name="Oval 2"/>
          <p:cNvSpPr>
            <a:spLocks noChangeArrowheads="1"/>
          </p:cNvSpPr>
          <p:nvPr/>
        </p:nvSpPr>
        <p:spPr bwMode="auto">
          <a:xfrm>
            <a:off x="608013" y="992187"/>
            <a:ext cx="230187" cy="197050"/>
          </a:xfrm>
          <a:prstGeom prst="ellipse">
            <a:avLst/>
          </a:prstGeom>
          <a:solidFill>
            <a:srgbClr val="006EC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tr-TR" altLang="en-US"/>
          </a:p>
        </p:txBody>
      </p:sp>
      <p:sp>
        <p:nvSpPr>
          <p:cNvPr id="10" name="Oval 3"/>
          <p:cNvSpPr>
            <a:spLocks noChangeArrowheads="1"/>
          </p:cNvSpPr>
          <p:nvPr/>
        </p:nvSpPr>
        <p:spPr bwMode="auto">
          <a:xfrm>
            <a:off x="990600" y="992187"/>
            <a:ext cx="230188" cy="197050"/>
          </a:xfrm>
          <a:prstGeom prst="ellipse">
            <a:avLst/>
          </a:prstGeom>
          <a:solidFill>
            <a:srgbClr val="80B4C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tr-TR" altLang="en-US"/>
          </a:p>
        </p:txBody>
      </p:sp>
      <p:sp>
        <p:nvSpPr>
          <p:cNvPr id="11" name="Oval 4"/>
          <p:cNvSpPr>
            <a:spLocks noChangeArrowheads="1"/>
          </p:cNvSpPr>
          <p:nvPr/>
        </p:nvSpPr>
        <p:spPr bwMode="auto">
          <a:xfrm>
            <a:off x="228600" y="1003300"/>
            <a:ext cx="230188" cy="198409"/>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tr-TR" altLang="en-US"/>
          </a:p>
        </p:txBody>
      </p:sp>
      <p:sp>
        <p:nvSpPr>
          <p:cNvPr id="12" name="Rectangle 1"/>
          <p:cNvSpPr/>
          <p:nvPr/>
        </p:nvSpPr>
        <p:spPr>
          <a:xfrm>
            <a:off x="534070" y="1897062"/>
            <a:ext cx="8436666" cy="4370427"/>
          </a:xfrm>
          <a:prstGeom prst="rect">
            <a:avLst/>
          </a:prstGeom>
        </p:spPr>
        <p:txBody>
          <a:bodyPr wrap="square">
            <a:spAutoFit/>
          </a:bodyPr>
          <a:lstStyle/>
          <a:p>
            <a:pPr>
              <a:defRPr/>
            </a:pPr>
            <a:endParaRPr lang="en-CA" sz="1000" dirty="0">
              <a:solidFill>
                <a:schemeClr val="tx2"/>
              </a:solidFill>
              <a:latin typeface="+mn-lt"/>
              <a:cs typeface="+mn-cs"/>
            </a:endParaRPr>
          </a:p>
          <a:p>
            <a:pPr marL="342900" indent="-342900">
              <a:spcBef>
                <a:spcPts val="600"/>
              </a:spcBef>
              <a:buClr>
                <a:srgbClr val="0070C0"/>
              </a:buClr>
              <a:buSzPct val="150000"/>
              <a:buFont typeface="Courier New" pitchFamily="49" charset="0"/>
              <a:buChar char="o"/>
              <a:defRPr/>
            </a:pPr>
            <a:r>
              <a:rPr lang="en-US" sz="2000" dirty="0" smtClean="0">
                <a:solidFill>
                  <a:schemeClr val="tx2"/>
                </a:solidFill>
                <a:latin typeface="+mn-lt"/>
                <a:cs typeface="+mn-cs"/>
              </a:rPr>
              <a:t>High speed: &gt; 1 Gb/s per link</a:t>
            </a:r>
          </a:p>
          <a:p>
            <a:pPr marL="358775" lvl="2" indent="-184150">
              <a:spcBef>
                <a:spcPts val="600"/>
              </a:spcBef>
              <a:buFont typeface="Symbol" pitchFamily="18" charset="2"/>
              <a:buChar char="-"/>
            </a:pPr>
            <a:r>
              <a:rPr lang="en-US" sz="1600" dirty="0" smtClean="0">
                <a:solidFill>
                  <a:prstClr val="black"/>
                </a:solidFill>
              </a:rPr>
              <a:t>Ultra-dense wireless scenarios, </a:t>
            </a:r>
            <a:r>
              <a:rPr lang="en-US" sz="1600" dirty="0" smtClean="0">
                <a:solidFill>
                  <a:prstClr val="black"/>
                </a:solidFill>
                <a:sym typeface="Wingdings" pitchFamily="2" charset="2"/>
              </a:rPr>
              <a:t>Short range (few meters), High spatial reuse</a:t>
            </a:r>
            <a:endParaRPr lang="en-US" sz="1600" dirty="0" smtClean="0">
              <a:solidFill>
                <a:prstClr val="black"/>
              </a:solidFill>
            </a:endParaRPr>
          </a:p>
          <a:p>
            <a:pPr marL="358775" lvl="2" indent="-184150">
              <a:spcBef>
                <a:spcPts val="600"/>
              </a:spcBef>
              <a:buFont typeface="Symbol" pitchFamily="18" charset="2"/>
              <a:buChar char="-"/>
            </a:pPr>
            <a:r>
              <a:rPr lang="en-US" sz="1600" dirty="0" smtClean="0">
                <a:solidFill>
                  <a:prstClr val="black"/>
                </a:solidFill>
                <a:sym typeface="Wingdings" pitchFamily="2" charset="2"/>
              </a:rPr>
              <a:t>Offload high traffic volumes to “private” optical wireless hot spots</a:t>
            </a:r>
          </a:p>
          <a:p>
            <a:pPr marL="342900" indent="-342900">
              <a:spcBef>
                <a:spcPts val="600"/>
              </a:spcBef>
              <a:buClr>
                <a:srgbClr val="0070C0"/>
              </a:buClr>
              <a:buSzPct val="150000"/>
              <a:buFont typeface="Courier New" pitchFamily="49" charset="0"/>
              <a:buChar char="o"/>
              <a:defRPr/>
            </a:pPr>
            <a:r>
              <a:rPr lang="en-US" sz="2000" dirty="0" smtClean="0">
                <a:solidFill>
                  <a:schemeClr val="tx2"/>
                </a:solidFill>
                <a:latin typeface="+mn-lt"/>
                <a:cs typeface="+mn-cs"/>
              </a:rPr>
              <a:t>Robustness: &lt; 0.1 % outage in coverage area</a:t>
            </a:r>
          </a:p>
          <a:p>
            <a:pPr marL="358775" lvl="2" indent="-184150">
              <a:spcBef>
                <a:spcPts val="600"/>
              </a:spcBef>
              <a:buFont typeface="Symbol" pitchFamily="18" charset="2"/>
              <a:buChar char="-"/>
            </a:pPr>
            <a:r>
              <a:rPr lang="en-US" sz="1600" dirty="0" smtClean="0">
                <a:solidFill>
                  <a:prstClr val="black"/>
                </a:solidFill>
                <a:sym typeface="Wingdings" pitchFamily="2" charset="2"/>
              </a:rPr>
              <a:t>Seamless mobility support for heterogeneous wireless environments</a:t>
            </a:r>
          </a:p>
          <a:p>
            <a:pPr marL="358775" lvl="2" indent="-184150">
              <a:spcBef>
                <a:spcPts val="600"/>
              </a:spcBef>
              <a:buFont typeface="Symbol" pitchFamily="18" charset="2"/>
              <a:buChar char="-"/>
            </a:pPr>
            <a:r>
              <a:rPr lang="en-US" sz="1600" dirty="0" smtClean="0">
                <a:solidFill>
                  <a:prstClr val="black"/>
                </a:solidFill>
                <a:sym typeface="Wingdings" pitchFamily="2" charset="2"/>
              </a:rPr>
              <a:t>Multipoint multiuser support  positioning, low latency, handover, </a:t>
            </a:r>
            <a:r>
              <a:rPr lang="en-US" sz="1600" dirty="0" smtClean="0">
                <a:solidFill>
                  <a:prstClr val="black"/>
                </a:solidFill>
              </a:rPr>
              <a:t>integration with </a:t>
            </a:r>
            <a:r>
              <a:rPr lang="en-US" sz="1600" dirty="0" err="1" smtClean="0">
                <a:solidFill>
                  <a:prstClr val="black"/>
                </a:solidFill>
              </a:rPr>
              <a:t>WiFi</a:t>
            </a:r>
            <a:endParaRPr lang="en-US" sz="2000" dirty="0" smtClean="0">
              <a:solidFill>
                <a:schemeClr val="tx2"/>
              </a:solidFill>
              <a:latin typeface="+mn-lt"/>
              <a:cs typeface="+mn-cs"/>
            </a:endParaRPr>
          </a:p>
          <a:p>
            <a:pPr marL="342900" indent="-342900">
              <a:spcBef>
                <a:spcPts val="600"/>
              </a:spcBef>
              <a:buClr>
                <a:srgbClr val="0070C0"/>
              </a:buClr>
              <a:buSzPct val="150000"/>
              <a:buFont typeface="Courier New" pitchFamily="49" charset="0"/>
              <a:buChar char="o"/>
              <a:defRPr/>
            </a:pPr>
            <a:r>
              <a:rPr lang="en-US" sz="2000" dirty="0" smtClean="0">
                <a:solidFill>
                  <a:schemeClr val="tx2"/>
                </a:solidFill>
                <a:latin typeface="+mn-lt"/>
                <a:cs typeface="+mn-cs"/>
              </a:rPr>
              <a:t>Low latency: &lt; 1ms</a:t>
            </a:r>
          </a:p>
          <a:p>
            <a:pPr marL="358775" lvl="2" indent="-184150">
              <a:spcBef>
                <a:spcPts val="600"/>
              </a:spcBef>
              <a:buFont typeface="Symbol" pitchFamily="18" charset="2"/>
              <a:buChar char="-"/>
            </a:pPr>
            <a:r>
              <a:rPr lang="en-US" sz="1600" dirty="0" smtClean="0">
                <a:solidFill>
                  <a:prstClr val="black"/>
                </a:solidFill>
              </a:rPr>
              <a:t>Short response time for the “Tactile Internet”</a:t>
            </a:r>
          </a:p>
          <a:p>
            <a:pPr marL="358775" lvl="2" indent="-184150">
              <a:spcBef>
                <a:spcPts val="600"/>
              </a:spcBef>
              <a:buFont typeface="Symbol" pitchFamily="18" charset="2"/>
              <a:buChar char="-"/>
            </a:pPr>
            <a:r>
              <a:rPr lang="en-US" sz="1600" dirty="0" smtClean="0">
                <a:solidFill>
                  <a:prstClr val="black"/>
                </a:solidFill>
              </a:rPr>
              <a:t>Car-to-X, Industrial environments, Internet-of-things (</a:t>
            </a:r>
            <a:r>
              <a:rPr lang="en-US" sz="1600" dirty="0" err="1" smtClean="0">
                <a:solidFill>
                  <a:prstClr val="black"/>
                </a:solidFill>
              </a:rPr>
              <a:t>IoT</a:t>
            </a:r>
            <a:r>
              <a:rPr lang="en-US" sz="1600" dirty="0" smtClean="0">
                <a:solidFill>
                  <a:prstClr val="black"/>
                </a:solidFill>
              </a:rPr>
              <a:t>)</a:t>
            </a:r>
            <a:endParaRPr lang="en-US" sz="2000" dirty="0">
              <a:solidFill>
                <a:schemeClr val="tx2"/>
              </a:solidFill>
              <a:latin typeface="+mn-lt"/>
              <a:cs typeface="+mn-cs"/>
            </a:endParaRPr>
          </a:p>
          <a:p>
            <a:pPr marL="342900" indent="-342900">
              <a:spcBef>
                <a:spcPts val="600"/>
              </a:spcBef>
              <a:buClr>
                <a:srgbClr val="0070C0"/>
              </a:buClr>
              <a:buSzPct val="150000"/>
              <a:buFont typeface="Courier New" pitchFamily="49" charset="0"/>
              <a:buChar char="o"/>
              <a:defRPr/>
            </a:pPr>
            <a:r>
              <a:rPr lang="en-US" sz="2000" dirty="0" smtClean="0">
                <a:solidFill>
                  <a:schemeClr val="tx2"/>
                </a:solidFill>
                <a:latin typeface="+mn-lt"/>
                <a:cs typeface="+mn-cs"/>
              </a:rPr>
              <a:t>Precise positioning: &lt; 10 cm</a:t>
            </a:r>
            <a:endParaRPr lang="en-US" sz="2000" dirty="0">
              <a:solidFill>
                <a:schemeClr val="tx2"/>
              </a:solidFill>
              <a:latin typeface="+mn-lt"/>
              <a:cs typeface="+mn-cs"/>
            </a:endParaRPr>
          </a:p>
          <a:p>
            <a:pPr marL="358775" lvl="2" indent="-184150">
              <a:spcBef>
                <a:spcPts val="600"/>
              </a:spcBef>
              <a:buFont typeface="Symbol" pitchFamily="18" charset="2"/>
              <a:buChar char="-"/>
            </a:pPr>
            <a:r>
              <a:rPr lang="en-US" sz="1600" dirty="0" smtClean="0">
                <a:solidFill>
                  <a:prstClr val="black"/>
                </a:solidFill>
                <a:sym typeface="Wingdings" pitchFamily="2" charset="2"/>
              </a:rPr>
              <a:t>Access points send specific beacon signals, terminals reply  time measurement</a:t>
            </a:r>
            <a:endParaRPr lang="en-US" sz="1600" dirty="0" smtClean="0">
              <a:solidFill>
                <a:prstClr val="black"/>
              </a:solidFill>
            </a:endParaRPr>
          </a:p>
          <a:p>
            <a:pPr marL="358775" lvl="2" indent="-184150">
              <a:spcBef>
                <a:spcPts val="600"/>
              </a:spcBef>
              <a:buFont typeface="Symbol" pitchFamily="18" charset="2"/>
              <a:buChar char="-"/>
            </a:pPr>
            <a:r>
              <a:rPr lang="en-US" sz="1600" dirty="0" smtClean="0">
                <a:solidFill>
                  <a:prstClr val="black"/>
                </a:solidFill>
              </a:rPr>
              <a:t>Enhanced security support: Wireless communications near the user location only</a:t>
            </a:r>
            <a:endParaRPr lang="en-US" sz="2000" dirty="0" smtClean="0">
              <a:solidFill>
                <a:schemeClr val="tx2"/>
              </a:solidFill>
              <a:latin typeface="+mn-lt"/>
              <a:cs typeface="+mn-cs"/>
            </a:endParaRPr>
          </a:p>
        </p:txBody>
      </p:sp>
    </p:spTree>
    <p:extLst>
      <p:ext uri="{BB962C8B-B14F-4D97-AF65-F5344CB8AC3E}">
        <p14:creationId xmlns:p14="http://schemas.microsoft.com/office/powerpoint/2010/main" val="10148910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59</a:t>
            </a:fld>
            <a:endParaRPr lang="en-US" altLang="en-US"/>
          </a:p>
        </p:txBody>
      </p:sp>
      <p:sp>
        <p:nvSpPr>
          <p:cNvPr id="7" name="Rectangle 2"/>
          <p:cNvSpPr txBox="1">
            <a:spLocks noChangeArrowheads="1"/>
          </p:cNvSpPr>
          <p:nvPr/>
        </p:nvSpPr>
        <p:spPr>
          <a:xfrm>
            <a:off x="1549400" y="760413"/>
            <a:ext cx="701675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Research results</a:t>
            </a:r>
            <a:endParaRPr lang="en-CA" sz="3200" dirty="0" smtClean="0"/>
          </a:p>
          <a:p>
            <a:pPr eaLnBrk="1" hangingPunct="1">
              <a:defRPr/>
            </a:pPr>
            <a:endParaRPr lang="en-CA" b="1" dirty="0" smtClean="0">
              <a:solidFill>
                <a:srgbClr val="80B4CE"/>
              </a:solidFill>
              <a:effectLst>
                <a:outerShdw blurRad="38100" dist="38100" dir="2700000" algn="tl">
                  <a:srgbClr val="000000">
                    <a:alpha val="43137"/>
                  </a:srgbClr>
                </a:outerShdw>
              </a:effectLst>
            </a:endParaRPr>
          </a:p>
        </p:txBody>
      </p:sp>
      <p:sp>
        <p:nvSpPr>
          <p:cNvPr id="8" name="Oval 2"/>
          <p:cNvSpPr>
            <a:spLocks noChangeArrowheads="1"/>
          </p:cNvSpPr>
          <p:nvPr/>
        </p:nvSpPr>
        <p:spPr bwMode="auto">
          <a:xfrm>
            <a:off x="563563" y="990600"/>
            <a:ext cx="230187" cy="230188"/>
          </a:xfrm>
          <a:prstGeom prst="ellipse">
            <a:avLst/>
          </a:prstGeom>
          <a:solidFill>
            <a:srgbClr val="006EC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tr-TR" altLang="en-US"/>
          </a:p>
        </p:txBody>
      </p:sp>
      <p:sp>
        <p:nvSpPr>
          <p:cNvPr id="9" name="Oval 3"/>
          <p:cNvSpPr>
            <a:spLocks noChangeArrowheads="1"/>
          </p:cNvSpPr>
          <p:nvPr/>
        </p:nvSpPr>
        <p:spPr bwMode="auto">
          <a:xfrm>
            <a:off x="946150" y="990600"/>
            <a:ext cx="230188" cy="230188"/>
          </a:xfrm>
          <a:prstGeom prst="ellipse">
            <a:avLst/>
          </a:prstGeom>
          <a:solidFill>
            <a:srgbClr val="80B4C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tr-TR" altLang="en-US"/>
          </a:p>
        </p:txBody>
      </p:sp>
      <p:sp>
        <p:nvSpPr>
          <p:cNvPr id="10" name="Oval 4"/>
          <p:cNvSpPr>
            <a:spLocks noChangeArrowheads="1"/>
          </p:cNvSpPr>
          <p:nvPr/>
        </p:nvSpPr>
        <p:spPr bwMode="auto">
          <a:xfrm>
            <a:off x="184150" y="1001713"/>
            <a:ext cx="230188" cy="231775"/>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tr-TR" altLang="en-US"/>
          </a:p>
        </p:txBody>
      </p:sp>
      <p:sp>
        <p:nvSpPr>
          <p:cNvPr id="11" name="Rectangle 30"/>
          <p:cNvSpPr>
            <a:spLocks noChangeArrowheads="1"/>
          </p:cNvSpPr>
          <p:nvPr/>
        </p:nvSpPr>
        <p:spPr bwMode="auto">
          <a:xfrm>
            <a:off x="0" y="609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0" hangingPunct="0"/>
            <a:endParaRPr lang="tr-TR" altLang="en-US"/>
          </a:p>
        </p:txBody>
      </p:sp>
      <p:pic>
        <p:nvPicPr>
          <p:cNvPr id="12" name="Picture 7" descr="23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410" r="598"/>
          <a:stretch/>
        </p:blipFill>
        <p:spPr bwMode="auto">
          <a:xfrm>
            <a:off x="701977" y="2427270"/>
            <a:ext cx="937161" cy="8673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21"/>
          <p:cNvSpPr txBox="1">
            <a:spLocks noChangeArrowheads="1"/>
          </p:cNvSpPr>
          <p:nvPr/>
        </p:nvSpPr>
        <p:spPr bwMode="auto">
          <a:xfrm>
            <a:off x="19924" y="3510614"/>
            <a:ext cx="1726901" cy="584775"/>
          </a:xfrm>
          <a:prstGeom prst="rect">
            <a:avLst/>
          </a:prstGeom>
          <a:noFill/>
          <a:ln w="9525">
            <a:noFill/>
            <a:miter lim="800000"/>
            <a:headEnd/>
            <a:tailEnd/>
          </a:ln>
        </p:spPr>
        <p:txBody>
          <a:bodyPr wrap="square">
            <a:spAutoFit/>
          </a:bodyPr>
          <a:lstStyle/>
          <a:p>
            <a:pPr algn="ctr" defTabSz="457200">
              <a:defRPr/>
            </a:pPr>
            <a:r>
              <a:rPr lang="en-US" sz="1600" dirty="0" smtClean="0">
                <a:solidFill>
                  <a:prstClr val="black"/>
                </a:solidFill>
                <a:latin typeface="Arial"/>
              </a:rPr>
              <a:t>High-power LED </a:t>
            </a:r>
            <a:r>
              <a:rPr lang="en-US" sz="1600" dirty="0" err="1" smtClean="0">
                <a:solidFill>
                  <a:prstClr val="black"/>
                </a:solidFill>
                <a:latin typeface="Arial"/>
              </a:rPr>
              <a:t>Tx</a:t>
            </a:r>
            <a:r>
              <a:rPr lang="en-US" sz="1600" dirty="0" smtClean="0">
                <a:solidFill>
                  <a:prstClr val="black"/>
                </a:solidFill>
                <a:latin typeface="Arial"/>
              </a:rPr>
              <a:t>, low cost</a:t>
            </a:r>
            <a:endParaRPr lang="en-US" sz="1600" dirty="0">
              <a:solidFill>
                <a:prstClr val="black"/>
              </a:solidFill>
              <a:latin typeface="Arial"/>
            </a:endParaRPr>
          </a:p>
        </p:txBody>
      </p:sp>
      <p:pic>
        <p:nvPicPr>
          <p:cNvPr id="14" name="Inhaltsplatzhalter 6"/>
          <p:cNvPicPr>
            <a:picLocks noChangeAspect="1"/>
          </p:cNvPicPr>
          <p:nvPr/>
        </p:nvPicPr>
        <p:blipFill>
          <a:blip r:embed="rId4" cstate="print">
            <a:extLst>
              <a:ext uri="{28A0092B-C50C-407E-A947-70E740481C1C}">
                <a14:useLocalDpi xmlns:a14="http://schemas.microsoft.com/office/drawing/2010/main" val="0"/>
              </a:ext>
            </a:extLst>
          </a:blip>
          <a:srcRect l="29668" t="7349" r="11279" b="10738"/>
          <a:stretch>
            <a:fillRect/>
          </a:stretch>
        </p:blipFill>
        <p:spPr bwMode="auto">
          <a:xfrm>
            <a:off x="1929427" y="2022156"/>
            <a:ext cx="1376058" cy="1272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nhaltsplatzhalter 7"/>
          <p:cNvPicPr>
            <a:picLocks noChangeAspect="1"/>
          </p:cNvPicPr>
          <p:nvPr/>
        </p:nvPicPr>
        <p:blipFill rotWithShape="1">
          <a:blip r:embed="rId5" cstate="print">
            <a:extLst>
              <a:ext uri="{28A0092B-C50C-407E-A947-70E740481C1C}">
                <a14:useLocalDpi xmlns:a14="http://schemas.microsoft.com/office/drawing/2010/main" val="0"/>
              </a:ext>
            </a:extLst>
          </a:blip>
          <a:srcRect l="29532" t="24222" r="39135" b="27325"/>
          <a:stretch/>
        </p:blipFill>
        <p:spPr bwMode="auto">
          <a:xfrm>
            <a:off x="327223" y="2022156"/>
            <a:ext cx="813807" cy="838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feld 21"/>
          <p:cNvSpPr txBox="1">
            <a:spLocks noChangeArrowheads="1"/>
          </p:cNvSpPr>
          <p:nvPr/>
        </p:nvSpPr>
        <p:spPr bwMode="auto">
          <a:xfrm>
            <a:off x="1676108" y="3501903"/>
            <a:ext cx="1834182" cy="584775"/>
          </a:xfrm>
          <a:prstGeom prst="rect">
            <a:avLst/>
          </a:prstGeom>
          <a:noFill/>
          <a:ln w="9525">
            <a:noFill/>
            <a:miter lim="800000"/>
            <a:headEnd/>
            <a:tailEnd/>
          </a:ln>
        </p:spPr>
        <p:txBody>
          <a:bodyPr wrap="square">
            <a:spAutoFit/>
          </a:bodyPr>
          <a:lstStyle/>
          <a:p>
            <a:pPr algn="ctr" defTabSz="457200">
              <a:defRPr/>
            </a:pPr>
            <a:r>
              <a:rPr lang="en-US" sz="1600" dirty="0" smtClean="0">
                <a:solidFill>
                  <a:prstClr val="black"/>
                </a:solidFill>
                <a:latin typeface="Arial"/>
              </a:rPr>
              <a:t>Large-area silicon PD Rx, low cost</a:t>
            </a:r>
            <a:endParaRPr lang="en-US" sz="1600" dirty="0">
              <a:solidFill>
                <a:prstClr val="black"/>
              </a:solidFill>
              <a:latin typeface="Arial"/>
            </a:endParaRPr>
          </a:p>
        </p:txBody>
      </p:sp>
      <p:grpSp>
        <p:nvGrpSpPr>
          <p:cNvPr id="17" name="Gruppieren 15"/>
          <p:cNvGrpSpPr/>
          <p:nvPr/>
        </p:nvGrpSpPr>
        <p:grpSpPr>
          <a:xfrm>
            <a:off x="5105400" y="1926438"/>
            <a:ext cx="3922413" cy="2160240"/>
            <a:chOff x="3385890" y="1232756"/>
            <a:chExt cx="3922413" cy="2160240"/>
          </a:xfrm>
        </p:grpSpPr>
        <p:pic>
          <p:nvPicPr>
            <p:cNvPr id="18"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t="1291" b="1935"/>
            <a:stretch>
              <a:fillRect/>
            </a:stretch>
          </p:blipFill>
          <p:spPr bwMode="auto">
            <a:xfrm>
              <a:off x="3522213" y="1232756"/>
              <a:ext cx="1471244" cy="1476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feld 21"/>
            <p:cNvSpPr txBox="1">
              <a:spLocks noChangeArrowheads="1"/>
            </p:cNvSpPr>
            <p:nvPr/>
          </p:nvSpPr>
          <p:spPr bwMode="auto">
            <a:xfrm>
              <a:off x="3385890" y="2808221"/>
              <a:ext cx="1872208" cy="584775"/>
            </a:xfrm>
            <a:prstGeom prst="rect">
              <a:avLst/>
            </a:prstGeom>
            <a:noFill/>
            <a:ln w="9525">
              <a:noFill/>
              <a:miter lim="800000"/>
              <a:headEnd/>
              <a:tailEnd/>
            </a:ln>
          </p:spPr>
          <p:txBody>
            <a:bodyPr wrap="square">
              <a:spAutoFit/>
            </a:bodyPr>
            <a:lstStyle/>
            <a:p>
              <a:pPr algn="ctr" defTabSz="457200">
                <a:defRPr/>
              </a:pPr>
              <a:r>
                <a:rPr lang="en-US" sz="1600" dirty="0" smtClean="0">
                  <a:solidFill>
                    <a:prstClr val="black"/>
                  </a:solidFill>
                  <a:latin typeface="Arial"/>
                </a:rPr>
                <a:t>High SNR </a:t>
              </a:r>
              <a:r>
                <a:rPr lang="en-US" sz="1600" dirty="0" smtClean="0">
                  <a:solidFill>
                    <a:prstClr val="black"/>
                  </a:solidFill>
                  <a:latin typeface="Arial"/>
                  <a:sym typeface="Wingdings" pitchFamily="2" charset="2"/>
                </a:rPr>
                <a:t> high spectral efficiency</a:t>
              </a:r>
              <a:endParaRPr lang="en-US" sz="1600" dirty="0">
                <a:solidFill>
                  <a:prstClr val="black"/>
                </a:solidFill>
                <a:latin typeface="Arial"/>
              </a:endParaRPr>
            </a:p>
          </p:txBody>
        </p:sp>
        <p:pic>
          <p:nvPicPr>
            <p:cNvPr id="20" name="Inhaltsplatzhalter 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5290056" y="1253144"/>
              <a:ext cx="2018247" cy="1455776"/>
            </a:xfrm>
            <a:prstGeom prst="rect">
              <a:avLst/>
            </a:prstGeom>
          </p:spPr>
        </p:pic>
        <p:sp>
          <p:nvSpPr>
            <p:cNvPr id="21" name="Textfeld 21"/>
            <p:cNvSpPr txBox="1">
              <a:spLocks noChangeArrowheads="1"/>
            </p:cNvSpPr>
            <p:nvPr/>
          </p:nvSpPr>
          <p:spPr bwMode="auto">
            <a:xfrm>
              <a:off x="5182044" y="2780928"/>
              <a:ext cx="2126259" cy="584775"/>
            </a:xfrm>
            <a:prstGeom prst="rect">
              <a:avLst/>
            </a:prstGeom>
            <a:noFill/>
            <a:ln w="9525">
              <a:noFill/>
              <a:miter lim="800000"/>
              <a:headEnd/>
              <a:tailEnd/>
            </a:ln>
          </p:spPr>
          <p:txBody>
            <a:bodyPr wrap="square">
              <a:spAutoFit/>
            </a:bodyPr>
            <a:lstStyle/>
            <a:p>
              <a:pPr algn="ctr" defTabSz="457200">
                <a:defRPr/>
              </a:pPr>
              <a:r>
                <a:rPr lang="en-US" sz="1600" dirty="0" smtClean="0">
                  <a:solidFill>
                    <a:prstClr val="black"/>
                  </a:solidFill>
                  <a:latin typeface="Arial"/>
                </a:rPr>
                <a:t>Broadband optical frontends:&gt;100 MHz</a:t>
              </a:r>
              <a:endParaRPr lang="en-US" sz="1600" dirty="0">
                <a:solidFill>
                  <a:prstClr val="black"/>
                </a:solidFill>
                <a:latin typeface="Arial"/>
              </a:endParaRPr>
            </a:p>
          </p:txBody>
        </p:sp>
      </p:grpSp>
      <p:grpSp>
        <p:nvGrpSpPr>
          <p:cNvPr id="22" name="Gruppieren 20"/>
          <p:cNvGrpSpPr/>
          <p:nvPr/>
        </p:nvGrpSpPr>
        <p:grpSpPr>
          <a:xfrm>
            <a:off x="115354" y="4445644"/>
            <a:ext cx="2018246" cy="1954001"/>
            <a:chOff x="141486" y="3823970"/>
            <a:chExt cx="2018246" cy="1954001"/>
          </a:xfrm>
        </p:grpSpPr>
        <p:grpSp>
          <p:nvGrpSpPr>
            <p:cNvPr id="23" name="Group 3"/>
            <p:cNvGrpSpPr>
              <a:grpSpLocks/>
            </p:cNvGrpSpPr>
            <p:nvPr/>
          </p:nvGrpSpPr>
          <p:grpSpPr bwMode="auto">
            <a:xfrm>
              <a:off x="393514" y="3823970"/>
              <a:ext cx="1440285" cy="1183841"/>
              <a:chOff x="2351" y="960"/>
              <a:chExt cx="1545" cy="1058"/>
            </a:xfrm>
          </p:grpSpPr>
          <p:sp>
            <p:nvSpPr>
              <p:cNvPr id="25" name="Freeform 4"/>
              <p:cNvSpPr>
                <a:spLocks/>
              </p:cNvSpPr>
              <p:nvPr/>
            </p:nvSpPr>
            <p:spPr bwMode="auto">
              <a:xfrm>
                <a:off x="2436" y="1115"/>
                <a:ext cx="1366" cy="889"/>
              </a:xfrm>
              <a:custGeom>
                <a:avLst/>
                <a:gdLst>
                  <a:gd name="T0" fmla="*/ 607 w 2731"/>
                  <a:gd name="T1" fmla="*/ 0 h 1778"/>
                  <a:gd name="T2" fmla="*/ 759 w 2731"/>
                  <a:gd name="T3" fmla="*/ 0 h 1778"/>
                  <a:gd name="T4" fmla="*/ 1366 w 2731"/>
                  <a:gd name="T5" fmla="*/ 889 h 1778"/>
                  <a:gd name="T6" fmla="*/ 0 w 2731"/>
                  <a:gd name="T7" fmla="*/ 889 h 1778"/>
                  <a:gd name="T8" fmla="*/ 607 w 2731"/>
                  <a:gd name="T9" fmla="*/ 0 h 17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31" h="1778">
                    <a:moveTo>
                      <a:pt x="1214" y="0"/>
                    </a:moveTo>
                    <a:lnTo>
                      <a:pt x="1517" y="0"/>
                    </a:lnTo>
                    <a:lnTo>
                      <a:pt x="2731" y="1778"/>
                    </a:lnTo>
                    <a:lnTo>
                      <a:pt x="0" y="1778"/>
                    </a:lnTo>
                    <a:lnTo>
                      <a:pt x="1214" y="0"/>
                    </a:lnTo>
                    <a:close/>
                  </a:path>
                </a:pathLst>
              </a:custGeom>
              <a:solidFill>
                <a:srgbClr val="00BEF7"/>
              </a:solidFill>
              <a:ln w="14288">
                <a:solidFill>
                  <a:srgbClr val="000000"/>
                </a:solidFill>
                <a:prstDash val="solid"/>
                <a:round/>
                <a:headEnd/>
                <a:tailEnd/>
              </a:ln>
            </p:spPr>
            <p:txBody>
              <a:bodyPr/>
              <a:lstStyle/>
              <a:p>
                <a:endParaRPr lang="de-DE"/>
              </a:p>
            </p:txBody>
          </p:sp>
          <p:sp>
            <p:nvSpPr>
              <p:cNvPr id="26" name="Rectangle 5"/>
              <p:cNvSpPr>
                <a:spLocks noChangeArrowheads="1"/>
              </p:cNvSpPr>
              <p:nvPr/>
            </p:nvSpPr>
            <p:spPr bwMode="auto">
              <a:xfrm>
                <a:off x="2351" y="960"/>
                <a:ext cx="1545" cy="1058"/>
              </a:xfrm>
              <a:prstGeom prst="rect">
                <a:avLst/>
              </a:prstGeom>
              <a:noFill/>
              <a:ln w="158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7" name="Oval 6"/>
              <p:cNvSpPr>
                <a:spLocks noChangeArrowheads="1"/>
              </p:cNvSpPr>
              <p:nvPr/>
            </p:nvSpPr>
            <p:spPr bwMode="auto">
              <a:xfrm>
                <a:off x="2876" y="1418"/>
                <a:ext cx="103" cy="82"/>
              </a:xfrm>
              <a:prstGeom prst="ellipse">
                <a:avLst/>
              </a:prstGeom>
              <a:solidFill>
                <a:srgbClr val="000000"/>
              </a:solidFill>
              <a:ln w="1588">
                <a:solidFill>
                  <a:srgbClr val="000000"/>
                </a:solidFill>
                <a:round/>
                <a:headEnd/>
                <a:tailEnd/>
              </a:ln>
            </p:spPr>
            <p:txBody>
              <a:bodyPr/>
              <a:lstStyle/>
              <a:p>
                <a:endParaRPr lang="de-DE"/>
              </a:p>
            </p:txBody>
          </p:sp>
          <p:sp>
            <p:nvSpPr>
              <p:cNvPr id="28" name="Freeform 7"/>
              <p:cNvSpPr>
                <a:spLocks/>
              </p:cNvSpPr>
              <p:nvPr/>
            </p:nvSpPr>
            <p:spPr bwMode="auto">
              <a:xfrm>
                <a:off x="2803" y="1514"/>
                <a:ext cx="252" cy="446"/>
              </a:xfrm>
              <a:custGeom>
                <a:avLst/>
                <a:gdLst>
                  <a:gd name="T0" fmla="*/ 175 w 502"/>
                  <a:gd name="T1" fmla="*/ 0 h 892"/>
                  <a:gd name="T2" fmla="*/ 191 w 502"/>
                  <a:gd name="T3" fmla="*/ 0 h 892"/>
                  <a:gd name="T4" fmla="*/ 212 w 502"/>
                  <a:gd name="T5" fmla="*/ 3 h 892"/>
                  <a:gd name="T6" fmla="*/ 245 w 502"/>
                  <a:gd name="T7" fmla="*/ 36 h 892"/>
                  <a:gd name="T8" fmla="*/ 252 w 502"/>
                  <a:gd name="T9" fmla="*/ 67 h 892"/>
                  <a:gd name="T10" fmla="*/ 252 w 502"/>
                  <a:gd name="T11" fmla="*/ 198 h 892"/>
                  <a:gd name="T12" fmla="*/ 226 w 502"/>
                  <a:gd name="T13" fmla="*/ 217 h 892"/>
                  <a:gd name="T14" fmla="*/ 207 w 502"/>
                  <a:gd name="T15" fmla="*/ 208 h 892"/>
                  <a:gd name="T16" fmla="*/ 205 w 502"/>
                  <a:gd name="T17" fmla="*/ 195 h 892"/>
                  <a:gd name="T18" fmla="*/ 191 w 502"/>
                  <a:gd name="T19" fmla="*/ 76 h 892"/>
                  <a:gd name="T20" fmla="*/ 191 w 502"/>
                  <a:gd name="T21" fmla="*/ 417 h 892"/>
                  <a:gd name="T22" fmla="*/ 186 w 502"/>
                  <a:gd name="T23" fmla="*/ 435 h 892"/>
                  <a:gd name="T24" fmla="*/ 163 w 502"/>
                  <a:gd name="T25" fmla="*/ 446 h 892"/>
                  <a:gd name="T26" fmla="*/ 135 w 502"/>
                  <a:gd name="T27" fmla="*/ 418 h 892"/>
                  <a:gd name="T28" fmla="*/ 135 w 502"/>
                  <a:gd name="T29" fmla="*/ 215 h 892"/>
                  <a:gd name="T30" fmla="*/ 127 w 502"/>
                  <a:gd name="T31" fmla="*/ 215 h 892"/>
                  <a:gd name="T32" fmla="*/ 114 w 502"/>
                  <a:gd name="T33" fmla="*/ 412 h 892"/>
                  <a:gd name="T34" fmla="*/ 114 w 502"/>
                  <a:gd name="T35" fmla="*/ 425 h 892"/>
                  <a:gd name="T36" fmla="*/ 108 w 502"/>
                  <a:gd name="T37" fmla="*/ 440 h 892"/>
                  <a:gd name="T38" fmla="*/ 73 w 502"/>
                  <a:gd name="T39" fmla="*/ 444 h 892"/>
                  <a:gd name="T40" fmla="*/ 60 w 502"/>
                  <a:gd name="T41" fmla="*/ 426 h 892"/>
                  <a:gd name="T42" fmla="*/ 60 w 502"/>
                  <a:gd name="T43" fmla="*/ 412 h 892"/>
                  <a:gd name="T44" fmla="*/ 46 w 502"/>
                  <a:gd name="T45" fmla="*/ 77 h 892"/>
                  <a:gd name="T46" fmla="*/ 45 w 502"/>
                  <a:gd name="T47" fmla="*/ 198 h 892"/>
                  <a:gd name="T48" fmla="*/ 42 w 502"/>
                  <a:gd name="T49" fmla="*/ 207 h 892"/>
                  <a:gd name="T50" fmla="*/ 31 w 502"/>
                  <a:gd name="T51" fmla="*/ 216 h 892"/>
                  <a:gd name="T52" fmla="*/ 5 w 502"/>
                  <a:gd name="T53" fmla="*/ 211 h 892"/>
                  <a:gd name="T54" fmla="*/ 0 w 502"/>
                  <a:gd name="T55" fmla="*/ 196 h 892"/>
                  <a:gd name="T56" fmla="*/ 0 w 502"/>
                  <a:gd name="T57" fmla="*/ 62 h 892"/>
                  <a:gd name="T58" fmla="*/ 17 w 502"/>
                  <a:gd name="T59" fmla="*/ 17 h 892"/>
                  <a:gd name="T60" fmla="*/ 50 w 502"/>
                  <a:gd name="T61" fmla="*/ 1 h 892"/>
                  <a:gd name="T62" fmla="*/ 65 w 502"/>
                  <a:gd name="T63" fmla="*/ 0 h 892"/>
                  <a:gd name="T64" fmla="*/ 132 w 502"/>
                  <a:gd name="T65" fmla="*/ 0 h 8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2" h="892">
                    <a:moveTo>
                      <a:pt x="237" y="0"/>
                    </a:moveTo>
                    <a:lnTo>
                      <a:pt x="348" y="0"/>
                    </a:lnTo>
                    <a:lnTo>
                      <a:pt x="368" y="0"/>
                    </a:lnTo>
                    <a:lnTo>
                      <a:pt x="381" y="0"/>
                    </a:lnTo>
                    <a:lnTo>
                      <a:pt x="396" y="1"/>
                    </a:lnTo>
                    <a:lnTo>
                      <a:pt x="423" y="6"/>
                    </a:lnTo>
                    <a:lnTo>
                      <a:pt x="464" y="31"/>
                    </a:lnTo>
                    <a:lnTo>
                      <a:pt x="489" y="71"/>
                    </a:lnTo>
                    <a:lnTo>
                      <a:pt x="501" y="124"/>
                    </a:lnTo>
                    <a:lnTo>
                      <a:pt x="502" y="134"/>
                    </a:lnTo>
                    <a:lnTo>
                      <a:pt x="502" y="391"/>
                    </a:lnTo>
                    <a:lnTo>
                      <a:pt x="502" y="395"/>
                    </a:lnTo>
                    <a:lnTo>
                      <a:pt x="491" y="421"/>
                    </a:lnTo>
                    <a:lnTo>
                      <a:pt x="451" y="433"/>
                    </a:lnTo>
                    <a:lnTo>
                      <a:pt x="426" y="428"/>
                    </a:lnTo>
                    <a:lnTo>
                      <a:pt x="413" y="416"/>
                    </a:lnTo>
                    <a:lnTo>
                      <a:pt x="408" y="395"/>
                    </a:lnTo>
                    <a:lnTo>
                      <a:pt x="408" y="390"/>
                    </a:lnTo>
                    <a:lnTo>
                      <a:pt x="406" y="153"/>
                    </a:lnTo>
                    <a:lnTo>
                      <a:pt x="381" y="152"/>
                    </a:lnTo>
                    <a:lnTo>
                      <a:pt x="381" y="823"/>
                    </a:lnTo>
                    <a:lnTo>
                      <a:pt x="381" y="834"/>
                    </a:lnTo>
                    <a:lnTo>
                      <a:pt x="379" y="851"/>
                    </a:lnTo>
                    <a:lnTo>
                      <a:pt x="371" y="870"/>
                    </a:lnTo>
                    <a:lnTo>
                      <a:pt x="355" y="887"/>
                    </a:lnTo>
                    <a:lnTo>
                      <a:pt x="325" y="892"/>
                    </a:lnTo>
                    <a:lnTo>
                      <a:pt x="283" y="880"/>
                    </a:lnTo>
                    <a:lnTo>
                      <a:pt x="268" y="836"/>
                    </a:lnTo>
                    <a:lnTo>
                      <a:pt x="268" y="823"/>
                    </a:lnTo>
                    <a:lnTo>
                      <a:pt x="268" y="429"/>
                    </a:lnTo>
                    <a:lnTo>
                      <a:pt x="244" y="429"/>
                    </a:lnTo>
                    <a:lnTo>
                      <a:pt x="253" y="429"/>
                    </a:lnTo>
                    <a:lnTo>
                      <a:pt x="230" y="429"/>
                    </a:lnTo>
                    <a:lnTo>
                      <a:pt x="227" y="823"/>
                    </a:lnTo>
                    <a:lnTo>
                      <a:pt x="227" y="836"/>
                    </a:lnTo>
                    <a:lnTo>
                      <a:pt x="227" y="849"/>
                    </a:lnTo>
                    <a:lnTo>
                      <a:pt x="225" y="862"/>
                    </a:lnTo>
                    <a:lnTo>
                      <a:pt x="215" y="879"/>
                    </a:lnTo>
                    <a:lnTo>
                      <a:pt x="172" y="892"/>
                    </a:lnTo>
                    <a:lnTo>
                      <a:pt x="146" y="887"/>
                    </a:lnTo>
                    <a:lnTo>
                      <a:pt x="127" y="870"/>
                    </a:lnTo>
                    <a:lnTo>
                      <a:pt x="119" y="852"/>
                    </a:lnTo>
                    <a:lnTo>
                      <a:pt x="119" y="834"/>
                    </a:lnTo>
                    <a:lnTo>
                      <a:pt x="119" y="823"/>
                    </a:lnTo>
                    <a:lnTo>
                      <a:pt x="116" y="152"/>
                    </a:lnTo>
                    <a:lnTo>
                      <a:pt x="91" y="153"/>
                    </a:lnTo>
                    <a:lnTo>
                      <a:pt x="91" y="390"/>
                    </a:lnTo>
                    <a:lnTo>
                      <a:pt x="89" y="395"/>
                    </a:lnTo>
                    <a:lnTo>
                      <a:pt x="89" y="401"/>
                    </a:lnTo>
                    <a:lnTo>
                      <a:pt x="84" y="414"/>
                    </a:lnTo>
                    <a:lnTo>
                      <a:pt x="71" y="426"/>
                    </a:lnTo>
                    <a:lnTo>
                      <a:pt x="61" y="431"/>
                    </a:lnTo>
                    <a:lnTo>
                      <a:pt x="46" y="433"/>
                    </a:lnTo>
                    <a:lnTo>
                      <a:pt x="10" y="421"/>
                    </a:lnTo>
                    <a:lnTo>
                      <a:pt x="0" y="395"/>
                    </a:lnTo>
                    <a:lnTo>
                      <a:pt x="0" y="391"/>
                    </a:lnTo>
                    <a:lnTo>
                      <a:pt x="0" y="134"/>
                    </a:lnTo>
                    <a:lnTo>
                      <a:pt x="0" y="124"/>
                    </a:lnTo>
                    <a:lnTo>
                      <a:pt x="8" y="72"/>
                    </a:lnTo>
                    <a:lnTo>
                      <a:pt x="33" y="33"/>
                    </a:lnTo>
                    <a:lnTo>
                      <a:pt x="73" y="8"/>
                    </a:lnTo>
                    <a:lnTo>
                      <a:pt x="99" y="1"/>
                    </a:lnTo>
                    <a:lnTo>
                      <a:pt x="114" y="1"/>
                    </a:lnTo>
                    <a:lnTo>
                      <a:pt x="129" y="0"/>
                    </a:lnTo>
                    <a:lnTo>
                      <a:pt x="151" y="0"/>
                    </a:lnTo>
                    <a:lnTo>
                      <a:pt x="263" y="0"/>
                    </a:lnTo>
                    <a:lnTo>
                      <a:pt x="237" y="0"/>
                    </a:lnTo>
                    <a:close/>
                  </a:path>
                </a:pathLst>
              </a:custGeom>
              <a:solidFill>
                <a:srgbClr val="000000"/>
              </a:solidFill>
              <a:ln w="1588">
                <a:solidFill>
                  <a:srgbClr val="000000"/>
                </a:solidFill>
                <a:prstDash val="solid"/>
                <a:round/>
                <a:headEnd/>
                <a:tailEnd/>
              </a:ln>
            </p:spPr>
            <p:txBody>
              <a:bodyPr/>
              <a:lstStyle/>
              <a:p>
                <a:endParaRPr lang="de-DE"/>
              </a:p>
            </p:txBody>
          </p:sp>
          <p:sp>
            <p:nvSpPr>
              <p:cNvPr id="29" name="Rectangle 8"/>
              <p:cNvSpPr>
                <a:spLocks noChangeArrowheads="1"/>
              </p:cNvSpPr>
              <p:nvPr/>
            </p:nvSpPr>
            <p:spPr bwMode="auto">
              <a:xfrm>
                <a:off x="3293" y="1691"/>
                <a:ext cx="159" cy="42"/>
              </a:xfrm>
              <a:prstGeom prst="rect">
                <a:avLst/>
              </a:prstGeom>
              <a:solidFill>
                <a:srgbClr val="C0C0C0"/>
              </a:solidFill>
              <a:ln w="1588">
                <a:solidFill>
                  <a:srgbClr val="C0C0C0"/>
                </a:solidFill>
                <a:miter lim="800000"/>
                <a:headEnd/>
                <a:tailEnd/>
              </a:ln>
            </p:spPr>
            <p:txBody>
              <a:bodyPr/>
              <a:lstStyle/>
              <a:p>
                <a:endParaRPr lang="de-DE"/>
              </a:p>
            </p:txBody>
          </p:sp>
          <p:sp>
            <p:nvSpPr>
              <p:cNvPr id="30" name="Freeform 9"/>
              <p:cNvSpPr>
                <a:spLocks/>
              </p:cNvSpPr>
              <p:nvPr/>
            </p:nvSpPr>
            <p:spPr bwMode="auto">
              <a:xfrm>
                <a:off x="3297" y="1708"/>
                <a:ext cx="24" cy="6"/>
              </a:xfrm>
              <a:custGeom>
                <a:avLst/>
                <a:gdLst>
                  <a:gd name="T0" fmla="*/ 0 w 46"/>
                  <a:gd name="T1" fmla="*/ 4 h 12"/>
                  <a:gd name="T2" fmla="*/ 4 w 46"/>
                  <a:gd name="T3" fmla="*/ 6 h 12"/>
                  <a:gd name="T4" fmla="*/ 21 w 46"/>
                  <a:gd name="T5" fmla="*/ 6 h 12"/>
                  <a:gd name="T6" fmla="*/ 24 w 46"/>
                  <a:gd name="T7" fmla="*/ 4 h 12"/>
                  <a:gd name="T8" fmla="*/ 21 w 46"/>
                  <a:gd name="T9" fmla="*/ 0 h 12"/>
                  <a:gd name="T10" fmla="*/ 4 w 46"/>
                  <a:gd name="T11" fmla="*/ 0 h 12"/>
                  <a:gd name="T12" fmla="*/ 0 w 46"/>
                  <a:gd name="T13" fmla="*/ 4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12">
                    <a:moveTo>
                      <a:pt x="0" y="7"/>
                    </a:moveTo>
                    <a:lnTo>
                      <a:pt x="8" y="12"/>
                    </a:lnTo>
                    <a:lnTo>
                      <a:pt x="41" y="12"/>
                    </a:lnTo>
                    <a:lnTo>
                      <a:pt x="46" y="7"/>
                    </a:lnTo>
                    <a:lnTo>
                      <a:pt x="41" y="0"/>
                    </a:lnTo>
                    <a:lnTo>
                      <a:pt x="8" y="0"/>
                    </a:lnTo>
                    <a:lnTo>
                      <a:pt x="0" y="7"/>
                    </a:lnTo>
                    <a:close/>
                  </a:path>
                </a:pathLst>
              </a:custGeom>
              <a:solidFill>
                <a:srgbClr val="5A5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1" name="Freeform 10"/>
              <p:cNvSpPr>
                <a:spLocks/>
              </p:cNvSpPr>
              <p:nvPr/>
            </p:nvSpPr>
            <p:spPr bwMode="auto">
              <a:xfrm>
                <a:off x="3360" y="1698"/>
                <a:ext cx="59" cy="31"/>
              </a:xfrm>
              <a:custGeom>
                <a:avLst/>
                <a:gdLst>
                  <a:gd name="T0" fmla="*/ 0 w 116"/>
                  <a:gd name="T1" fmla="*/ 27 h 62"/>
                  <a:gd name="T2" fmla="*/ 4 w 116"/>
                  <a:gd name="T3" fmla="*/ 31 h 62"/>
                  <a:gd name="T4" fmla="*/ 54 w 116"/>
                  <a:gd name="T5" fmla="*/ 31 h 62"/>
                  <a:gd name="T6" fmla="*/ 59 w 116"/>
                  <a:gd name="T7" fmla="*/ 27 h 62"/>
                  <a:gd name="T8" fmla="*/ 59 w 116"/>
                  <a:gd name="T9" fmla="*/ 4 h 62"/>
                  <a:gd name="T10" fmla="*/ 54 w 116"/>
                  <a:gd name="T11" fmla="*/ 0 h 62"/>
                  <a:gd name="T12" fmla="*/ 4 w 116"/>
                  <a:gd name="T13" fmla="*/ 0 h 62"/>
                  <a:gd name="T14" fmla="*/ 0 w 116"/>
                  <a:gd name="T15" fmla="*/ 3 h 62"/>
                  <a:gd name="T16" fmla="*/ 0 w 116"/>
                  <a:gd name="T17" fmla="*/ 27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6" h="62">
                    <a:moveTo>
                      <a:pt x="0" y="54"/>
                    </a:moveTo>
                    <a:lnTo>
                      <a:pt x="8" y="62"/>
                    </a:lnTo>
                    <a:lnTo>
                      <a:pt x="106" y="62"/>
                    </a:lnTo>
                    <a:lnTo>
                      <a:pt x="116" y="54"/>
                    </a:lnTo>
                    <a:lnTo>
                      <a:pt x="116" y="8"/>
                    </a:lnTo>
                    <a:lnTo>
                      <a:pt x="106" y="0"/>
                    </a:lnTo>
                    <a:lnTo>
                      <a:pt x="8" y="0"/>
                    </a:lnTo>
                    <a:lnTo>
                      <a:pt x="0" y="6"/>
                    </a:lnTo>
                    <a:lnTo>
                      <a:pt x="0" y="54"/>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2" name="Freeform 11"/>
              <p:cNvSpPr>
                <a:spLocks/>
              </p:cNvSpPr>
              <p:nvPr/>
            </p:nvSpPr>
            <p:spPr bwMode="auto">
              <a:xfrm>
                <a:off x="3298" y="1563"/>
                <a:ext cx="146" cy="112"/>
              </a:xfrm>
              <a:custGeom>
                <a:avLst/>
                <a:gdLst>
                  <a:gd name="T0" fmla="*/ 0 w 291"/>
                  <a:gd name="T1" fmla="*/ 108 h 223"/>
                  <a:gd name="T2" fmla="*/ 2 w 291"/>
                  <a:gd name="T3" fmla="*/ 111 h 223"/>
                  <a:gd name="T4" fmla="*/ 8 w 291"/>
                  <a:gd name="T5" fmla="*/ 112 h 223"/>
                  <a:gd name="T6" fmla="*/ 139 w 291"/>
                  <a:gd name="T7" fmla="*/ 112 h 223"/>
                  <a:gd name="T8" fmla="*/ 144 w 291"/>
                  <a:gd name="T9" fmla="*/ 111 h 223"/>
                  <a:gd name="T10" fmla="*/ 146 w 291"/>
                  <a:gd name="T11" fmla="*/ 106 h 223"/>
                  <a:gd name="T12" fmla="*/ 146 w 291"/>
                  <a:gd name="T13" fmla="*/ 9 h 223"/>
                  <a:gd name="T14" fmla="*/ 145 w 291"/>
                  <a:gd name="T15" fmla="*/ 3 h 223"/>
                  <a:gd name="T16" fmla="*/ 140 w 291"/>
                  <a:gd name="T17" fmla="*/ 0 h 223"/>
                  <a:gd name="T18" fmla="*/ 9 w 291"/>
                  <a:gd name="T19" fmla="*/ 0 h 223"/>
                  <a:gd name="T20" fmla="*/ 3 w 291"/>
                  <a:gd name="T21" fmla="*/ 2 h 223"/>
                  <a:gd name="T22" fmla="*/ 0 w 291"/>
                  <a:gd name="T23" fmla="*/ 9 h 223"/>
                  <a:gd name="T24" fmla="*/ 0 w 291"/>
                  <a:gd name="T25" fmla="*/ 108 h 2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1" h="223">
                    <a:moveTo>
                      <a:pt x="0" y="215"/>
                    </a:moveTo>
                    <a:lnTo>
                      <a:pt x="3" y="222"/>
                    </a:lnTo>
                    <a:lnTo>
                      <a:pt x="15" y="223"/>
                    </a:lnTo>
                    <a:lnTo>
                      <a:pt x="278" y="223"/>
                    </a:lnTo>
                    <a:lnTo>
                      <a:pt x="288" y="222"/>
                    </a:lnTo>
                    <a:lnTo>
                      <a:pt x="291" y="212"/>
                    </a:lnTo>
                    <a:lnTo>
                      <a:pt x="291" y="17"/>
                    </a:lnTo>
                    <a:lnTo>
                      <a:pt x="290" y="5"/>
                    </a:lnTo>
                    <a:lnTo>
                      <a:pt x="280" y="0"/>
                    </a:lnTo>
                    <a:lnTo>
                      <a:pt x="18" y="0"/>
                    </a:lnTo>
                    <a:lnTo>
                      <a:pt x="6" y="3"/>
                    </a:lnTo>
                    <a:lnTo>
                      <a:pt x="0" y="17"/>
                    </a:lnTo>
                    <a:lnTo>
                      <a:pt x="0" y="215"/>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3" name="Freeform 12"/>
              <p:cNvSpPr>
                <a:spLocks/>
              </p:cNvSpPr>
              <p:nvPr/>
            </p:nvSpPr>
            <p:spPr bwMode="auto">
              <a:xfrm>
                <a:off x="3309" y="1575"/>
                <a:ext cx="126" cy="86"/>
              </a:xfrm>
              <a:custGeom>
                <a:avLst/>
                <a:gdLst>
                  <a:gd name="T0" fmla="*/ 0 w 252"/>
                  <a:gd name="T1" fmla="*/ 82 h 172"/>
                  <a:gd name="T2" fmla="*/ 7 w 252"/>
                  <a:gd name="T3" fmla="*/ 86 h 172"/>
                  <a:gd name="T4" fmla="*/ 121 w 252"/>
                  <a:gd name="T5" fmla="*/ 86 h 172"/>
                  <a:gd name="T6" fmla="*/ 126 w 252"/>
                  <a:gd name="T7" fmla="*/ 82 h 172"/>
                  <a:gd name="T8" fmla="*/ 126 w 252"/>
                  <a:gd name="T9" fmla="*/ 6 h 172"/>
                  <a:gd name="T10" fmla="*/ 126 w 252"/>
                  <a:gd name="T11" fmla="*/ 3 h 172"/>
                  <a:gd name="T12" fmla="*/ 121 w 252"/>
                  <a:gd name="T13" fmla="*/ 0 h 172"/>
                  <a:gd name="T14" fmla="*/ 9 w 252"/>
                  <a:gd name="T15" fmla="*/ 0 h 172"/>
                  <a:gd name="T16" fmla="*/ 4 w 252"/>
                  <a:gd name="T17" fmla="*/ 0 h 172"/>
                  <a:gd name="T18" fmla="*/ 0 w 252"/>
                  <a:gd name="T19" fmla="*/ 5 h 172"/>
                  <a:gd name="T20" fmla="*/ 0 w 252"/>
                  <a:gd name="T21" fmla="*/ 82 h 1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2" h="172">
                    <a:moveTo>
                      <a:pt x="0" y="164"/>
                    </a:moveTo>
                    <a:lnTo>
                      <a:pt x="13" y="172"/>
                    </a:lnTo>
                    <a:lnTo>
                      <a:pt x="241" y="172"/>
                    </a:lnTo>
                    <a:lnTo>
                      <a:pt x="252" y="164"/>
                    </a:lnTo>
                    <a:lnTo>
                      <a:pt x="252" y="12"/>
                    </a:lnTo>
                    <a:lnTo>
                      <a:pt x="251" y="5"/>
                    </a:lnTo>
                    <a:lnTo>
                      <a:pt x="242" y="0"/>
                    </a:lnTo>
                    <a:lnTo>
                      <a:pt x="17" y="0"/>
                    </a:lnTo>
                    <a:lnTo>
                      <a:pt x="7" y="0"/>
                    </a:lnTo>
                    <a:lnTo>
                      <a:pt x="0" y="9"/>
                    </a:lnTo>
                    <a:lnTo>
                      <a:pt x="0" y="164"/>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4" name="Freeform 13"/>
              <p:cNvSpPr>
                <a:spLocks/>
              </p:cNvSpPr>
              <p:nvPr/>
            </p:nvSpPr>
            <p:spPr bwMode="auto">
              <a:xfrm>
                <a:off x="3313" y="1579"/>
                <a:ext cx="118" cy="77"/>
              </a:xfrm>
              <a:custGeom>
                <a:avLst/>
                <a:gdLst>
                  <a:gd name="T0" fmla="*/ 0 w 236"/>
                  <a:gd name="T1" fmla="*/ 73 h 155"/>
                  <a:gd name="T2" fmla="*/ 6 w 236"/>
                  <a:gd name="T3" fmla="*/ 77 h 155"/>
                  <a:gd name="T4" fmla="*/ 113 w 236"/>
                  <a:gd name="T5" fmla="*/ 77 h 155"/>
                  <a:gd name="T6" fmla="*/ 118 w 236"/>
                  <a:gd name="T7" fmla="*/ 73 h 155"/>
                  <a:gd name="T8" fmla="*/ 118 w 236"/>
                  <a:gd name="T9" fmla="*/ 5 h 155"/>
                  <a:gd name="T10" fmla="*/ 118 w 236"/>
                  <a:gd name="T11" fmla="*/ 2 h 155"/>
                  <a:gd name="T12" fmla="*/ 113 w 236"/>
                  <a:gd name="T13" fmla="*/ 0 h 155"/>
                  <a:gd name="T14" fmla="*/ 7 w 236"/>
                  <a:gd name="T15" fmla="*/ 0 h 155"/>
                  <a:gd name="T16" fmla="*/ 0 w 236"/>
                  <a:gd name="T17" fmla="*/ 4 h 155"/>
                  <a:gd name="T18" fmla="*/ 0 w 236"/>
                  <a:gd name="T19" fmla="*/ 73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6" h="155">
                    <a:moveTo>
                      <a:pt x="0" y="147"/>
                    </a:moveTo>
                    <a:lnTo>
                      <a:pt x="12" y="155"/>
                    </a:lnTo>
                    <a:lnTo>
                      <a:pt x="226" y="155"/>
                    </a:lnTo>
                    <a:lnTo>
                      <a:pt x="236" y="147"/>
                    </a:lnTo>
                    <a:lnTo>
                      <a:pt x="236" y="11"/>
                    </a:lnTo>
                    <a:lnTo>
                      <a:pt x="236" y="5"/>
                    </a:lnTo>
                    <a:lnTo>
                      <a:pt x="226" y="0"/>
                    </a:lnTo>
                    <a:lnTo>
                      <a:pt x="14" y="0"/>
                    </a:lnTo>
                    <a:lnTo>
                      <a:pt x="0" y="8"/>
                    </a:lnTo>
                    <a:lnTo>
                      <a:pt x="0" y="1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5" name="Rectangle 14"/>
              <p:cNvSpPr>
                <a:spLocks noChangeArrowheads="1"/>
              </p:cNvSpPr>
              <p:nvPr/>
            </p:nvSpPr>
            <p:spPr bwMode="auto">
              <a:xfrm>
                <a:off x="3293" y="1699"/>
                <a:ext cx="63" cy="2"/>
              </a:xfrm>
              <a:prstGeom prst="rect">
                <a:avLst/>
              </a:prstGeom>
              <a:solidFill>
                <a:srgbClr val="000000"/>
              </a:solidFill>
              <a:ln w="1588">
                <a:solidFill>
                  <a:srgbClr val="000000"/>
                </a:solidFill>
                <a:miter lim="800000"/>
                <a:headEnd/>
                <a:tailEnd/>
              </a:ln>
            </p:spPr>
            <p:txBody>
              <a:bodyPr/>
              <a:lstStyle/>
              <a:p>
                <a:endParaRPr lang="de-DE"/>
              </a:p>
            </p:txBody>
          </p:sp>
          <p:sp>
            <p:nvSpPr>
              <p:cNvPr id="36" name="Rectangle 15"/>
              <p:cNvSpPr>
                <a:spLocks noChangeArrowheads="1"/>
              </p:cNvSpPr>
              <p:nvPr/>
            </p:nvSpPr>
            <p:spPr bwMode="auto">
              <a:xfrm>
                <a:off x="3293" y="1726"/>
                <a:ext cx="63" cy="1"/>
              </a:xfrm>
              <a:prstGeom prst="rect">
                <a:avLst/>
              </a:prstGeom>
              <a:solidFill>
                <a:srgbClr val="000000"/>
              </a:solidFill>
              <a:ln w="1588">
                <a:solidFill>
                  <a:srgbClr val="000000"/>
                </a:solidFill>
                <a:miter lim="800000"/>
                <a:headEnd/>
                <a:tailEnd/>
              </a:ln>
            </p:spPr>
            <p:txBody>
              <a:bodyPr/>
              <a:lstStyle/>
              <a:p>
                <a:endParaRPr lang="de-DE"/>
              </a:p>
            </p:txBody>
          </p:sp>
          <p:sp>
            <p:nvSpPr>
              <p:cNvPr id="37" name="Rectangle 16"/>
              <p:cNvSpPr>
                <a:spLocks noChangeArrowheads="1"/>
              </p:cNvSpPr>
              <p:nvPr/>
            </p:nvSpPr>
            <p:spPr bwMode="auto">
              <a:xfrm>
                <a:off x="3419" y="1698"/>
                <a:ext cx="33" cy="1"/>
              </a:xfrm>
              <a:prstGeom prst="rect">
                <a:avLst/>
              </a:prstGeom>
              <a:solidFill>
                <a:srgbClr val="000000"/>
              </a:solidFill>
              <a:ln w="1588">
                <a:solidFill>
                  <a:srgbClr val="000000"/>
                </a:solidFill>
                <a:miter lim="800000"/>
                <a:headEnd/>
                <a:tailEnd/>
              </a:ln>
            </p:spPr>
            <p:txBody>
              <a:bodyPr/>
              <a:lstStyle/>
              <a:p>
                <a:endParaRPr lang="de-DE"/>
              </a:p>
            </p:txBody>
          </p:sp>
          <p:sp>
            <p:nvSpPr>
              <p:cNvPr id="38" name="Rectangle 17"/>
              <p:cNvSpPr>
                <a:spLocks noChangeArrowheads="1"/>
              </p:cNvSpPr>
              <p:nvPr/>
            </p:nvSpPr>
            <p:spPr bwMode="auto">
              <a:xfrm>
                <a:off x="3419" y="1726"/>
                <a:ext cx="33" cy="1"/>
              </a:xfrm>
              <a:prstGeom prst="rect">
                <a:avLst/>
              </a:prstGeom>
              <a:solidFill>
                <a:srgbClr val="000000"/>
              </a:solidFill>
              <a:ln w="1588">
                <a:solidFill>
                  <a:srgbClr val="000000"/>
                </a:solidFill>
                <a:miter lim="800000"/>
                <a:headEnd/>
                <a:tailEnd/>
              </a:ln>
            </p:spPr>
            <p:txBody>
              <a:bodyPr/>
              <a:lstStyle/>
              <a:p>
                <a:endParaRPr lang="de-DE"/>
              </a:p>
            </p:txBody>
          </p:sp>
          <p:sp>
            <p:nvSpPr>
              <p:cNvPr id="39" name="Rectangle 18"/>
              <p:cNvSpPr>
                <a:spLocks noChangeArrowheads="1"/>
              </p:cNvSpPr>
              <p:nvPr/>
            </p:nvSpPr>
            <p:spPr bwMode="auto">
              <a:xfrm>
                <a:off x="3365" y="1702"/>
                <a:ext cx="49" cy="2"/>
              </a:xfrm>
              <a:prstGeom prst="rect">
                <a:avLst/>
              </a:prstGeom>
              <a:solidFill>
                <a:srgbClr val="464646"/>
              </a:solidFill>
              <a:ln w="1588">
                <a:solidFill>
                  <a:srgbClr val="464646"/>
                </a:solidFill>
                <a:miter lim="800000"/>
                <a:headEnd/>
                <a:tailEnd/>
              </a:ln>
            </p:spPr>
            <p:txBody>
              <a:bodyPr/>
              <a:lstStyle/>
              <a:p>
                <a:endParaRPr lang="de-DE"/>
              </a:p>
            </p:txBody>
          </p:sp>
          <p:sp>
            <p:nvSpPr>
              <p:cNvPr id="40" name="Rectangle 19"/>
              <p:cNvSpPr>
                <a:spLocks noChangeArrowheads="1"/>
              </p:cNvSpPr>
              <p:nvPr/>
            </p:nvSpPr>
            <p:spPr bwMode="auto">
              <a:xfrm>
                <a:off x="3371" y="1710"/>
                <a:ext cx="37" cy="3"/>
              </a:xfrm>
              <a:prstGeom prst="rect">
                <a:avLst/>
              </a:prstGeom>
              <a:solidFill>
                <a:srgbClr val="464646"/>
              </a:solidFill>
              <a:ln w="1588">
                <a:solidFill>
                  <a:srgbClr val="464646"/>
                </a:solidFill>
                <a:miter lim="800000"/>
                <a:headEnd/>
                <a:tailEnd/>
              </a:ln>
            </p:spPr>
            <p:txBody>
              <a:bodyPr/>
              <a:lstStyle/>
              <a:p>
                <a:endParaRPr lang="de-DE"/>
              </a:p>
            </p:txBody>
          </p:sp>
          <p:sp>
            <p:nvSpPr>
              <p:cNvPr id="41" name="Line 20"/>
              <p:cNvSpPr>
                <a:spLocks noChangeShapeType="1"/>
              </p:cNvSpPr>
              <p:nvPr/>
            </p:nvSpPr>
            <p:spPr bwMode="auto">
              <a:xfrm>
                <a:off x="3360" y="1707"/>
                <a:ext cx="58"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2" name="Line 21"/>
              <p:cNvSpPr>
                <a:spLocks noChangeShapeType="1"/>
              </p:cNvSpPr>
              <p:nvPr/>
            </p:nvSpPr>
            <p:spPr bwMode="auto">
              <a:xfrm>
                <a:off x="3360" y="1715"/>
                <a:ext cx="58" cy="0"/>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3" name="Rectangle 22"/>
              <p:cNvSpPr>
                <a:spLocks noChangeArrowheads="1"/>
              </p:cNvSpPr>
              <p:nvPr/>
            </p:nvSpPr>
            <p:spPr bwMode="auto">
              <a:xfrm>
                <a:off x="3425" y="1707"/>
                <a:ext cx="19" cy="8"/>
              </a:xfrm>
              <a:prstGeom prst="rect">
                <a:avLst/>
              </a:prstGeom>
              <a:solidFill>
                <a:srgbClr val="464646"/>
              </a:solidFill>
              <a:ln w="1588">
                <a:solidFill>
                  <a:srgbClr val="464646"/>
                </a:solidFill>
                <a:miter lim="800000"/>
                <a:headEnd/>
                <a:tailEnd/>
              </a:ln>
            </p:spPr>
            <p:txBody>
              <a:bodyPr/>
              <a:lstStyle/>
              <a:p>
                <a:endParaRPr lang="de-DE"/>
              </a:p>
            </p:txBody>
          </p:sp>
          <p:sp>
            <p:nvSpPr>
              <p:cNvPr id="44" name="Freeform 23"/>
              <p:cNvSpPr>
                <a:spLocks/>
              </p:cNvSpPr>
              <p:nvPr/>
            </p:nvSpPr>
            <p:spPr bwMode="auto">
              <a:xfrm>
                <a:off x="3263" y="1740"/>
                <a:ext cx="214" cy="39"/>
              </a:xfrm>
              <a:custGeom>
                <a:avLst/>
                <a:gdLst>
                  <a:gd name="T0" fmla="*/ 21 w 430"/>
                  <a:gd name="T1" fmla="*/ 0 h 77"/>
                  <a:gd name="T2" fmla="*/ 22 w 430"/>
                  <a:gd name="T3" fmla="*/ 0 h 77"/>
                  <a:gd name="T4" fmla="*/ 197 w 430"/>
                  <a:gd name="T5" fmla="*/ 0 h 77"/>
                  <a:gd name="T6" fmla="*/ 214 w 430"/>
                  <a:gd name="T7" fmla="*/ 39 h 77"/>
                  <a:gd name="T8" fmla="*/ 0 w 430"/>
                  <a:gd name="T9" fmla="*/ 39 h 77"/>
                  <a:gd name="T10" fmla="*/ 21 w 430"/>
                  <a:gd name="T11" fmla="*/ 0 h 7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0" h="77">
                    <a:moveTo>
                      <a:pt x="43" y="0"/>
                    </a:moveTo>
                    <a:lnTo>
                      <a:pt x="45" y="0"/>
                    </a:lnTo>
                    <a:lnTo>
                      <a:pt x="395" y="0"/>
                    </a:lnTo>
                    <a:lnTo>
                      <a:pt x="430" y="77"/>
                    </a:lnTo>
                    <a:lnTo>
                      <a:pt x="0" y="77"/>
                    </a:lnTo>
                    <a:lnTo>
                      <a:pt x="43" y="0"/>
                    </a:lnTo>
                    <a:close/>
                  </a:path>
                </a:pathLst>
              </a:custGeom>
              <a:solidFill>
                <a:srgbClr val="C0C0C0"/>
              </a:solidFill>
              <a:ln w="1588">
                <a:solidFill>
                  <a:srgbClr val="C0C0C0"/>
                </a:solidFill>
                <a:prstDash val="solid"/>
                <a:round/>
                <a:headEnd/>
                <a:tailEnd/>
              </a:ln>
            </p:spPr>
            <p:txBody>
              <a:bodyPr/>
              <a:lstStyle/>
              <a:p>
                <a:endParaRPr lang="de-DE"/>
              </a:p>
            </p:txBody>
          </p:sp>
          <p:sp>
            <p:nvSpPr>
              <p:cNvPr id="45" name="Freeform 24"/>
              <p:cNvSpPr>
                <a:spLocks/>
              </p:cNvSpPr>
              <p:nvPr/>
            </p:nvSpPr>
            <p:spPr bwMode="auto">
              <a:xfrm>
                <a:off x="3263" y="1779"/>
                <a:ext cx="214" cy="6"/>
              </a:xfrm>
              <a:custGeom>
                <a:avLst/>
                <a:gdLst>
                  <a:gd name="T0" fmla="*/ 0 w 430"/>
                  <a:gd name="T1" fmla="*/ 0 h 12"/>
                  <a:gd name="T2" fmla="*/ 214 w 430"/>
                  <a:gd name="T3" fmla="*/ 0 h 12"/>
                  <a:gd name="T4" fmla="*/ 208 w 430"/>
                  <a:gd name="T5" fmla="*/ 6 h 12"/>
                  <a:gd name="T6" fmla="*/ 6 w 430"/>
                  <a:gd name="T7" fmla="*/ 6 h 12"/>
                  <a:gd name="T8" fmla="*/ 0 w 43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0" h="12">
                    <a:moveTo>
                      <a:pt x="0" y="0"/>
                    </a:moveTo>
                    <a:lnTo>
                      <a:pt x="430" y="0"/>
                    </a:lnTo>
                    <a:lnTo>
                      <a:pt x="418" y="12"/>
                    </a:lnTo>
                    <a:lnTo>
                      <a:pt x="12" y="12"/>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6" name="Freeform 25"/>
              <p:cNvSpPr>
                <a:spLocks/>
              </p:cNvSpPr>
              <p:nvPr/>
            </p:nvSpPr>
            <p:spPr bwMode="auto">
              <a:xfrm>
                <a:off x="3289" y="1742"/>
                <a:ext cx="137" cy="4"/>
              </a:xfrm>
              <a:custGeom>
                <a:avLst/>
                <a:gdLst>
                  <a:gd name="T0" fmla="*/ 1 w 274"/>
                  <a:gd name="T1" fmla="*/ 0 h 8"/>
                  <a:gd name="T2" fmla="*/ 0 w 274"/>
                  <a:gd name="T3" fmla="*/ 4 h 8"/>
                  <a:gd name="T4" fmla="*/ 137 w 274"/>
                  <a:gd name="T5" fmla="*/ 4 h 8"/>
                  <a:gd name="T6" fmla="*/ 136 w 274"/>
                  <a:gd name="T7" fmla="*/ 0 h 8"/>
                  <a:gd name="T8" fmla="*/ 1 w 274"/>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8">
                    <a:moveTo>
                      <a:pt x="2" y="0"/>
                    </a:moveTo>
                    <a:lnTo>
                      <a:pt x="0" y="8"/>
                    </a:lnTo>
                    <a:lnTo>
                      <a:pt x="274" y="8"/>
                    </a:lnTo>
                    <a:lnTo>
                      <a:pt x="271" y="0"/>
                    </a:lnTo>
                    <a:lnTo>
                      <a:pt x="2" y="0"/>
                    </a:lnTo>
                    <a:close/>
                  </a:path>
                </a:pathLst>
              </a:custGeom>
              <a:solidFill>
                <a:srgbClr val="5A5A5A"/>
              </a:solidFill>
              <a:ln w="1588">
                <a:solidFill>
                  <a:srgbClr val="5A5A5A"/>
                </a:solidFill>
                <a:prstDash val="solid"/>
                <a:round/>
                <a:headEnd/>
                <a:tailEnd/>
              </a:ln>
            </p:spPr>
            <p:txBody>
              <a:bodyPr/>
              <a:lstStyle/>
              <a:p>
                <a:endParaRPr lang="de-DE"/>
              </a:p>
            </p:txBody>
          </p:sp>
          <p:sp>
            <p:nvSpPr>
              <p:cNvPr id="47" name="Freeform 26"/>
              <p:cNvSpPr>
                <a:spLocks/>
              </p:cNvSpPr>
              <p:nvPr/>
            </p:nvSpPr>
            <p:spPr bwMode="auto">
              <a:xfrm>
                <a:off x="3278" y="1749"/>
                <a:ext cx="125" cy="18"/>
              </a:xfrm>
              <a:custGeom>
                <a:avLst/>
                <a:gdLst>
                  <a:gd name="T0" fmla="*/ 10 w 251"/>
                  <a:gd name="T1" fmla="*/ 0 h 36"/>
                  <a:gd name="T2" fmla="*/ 123 w 251"/>
                  <a:gd name="T3" fmla="*/ 0 h 36"/>
                  <a:gd name="T4" fmla="*/ 125 w 251"/>
                  <a:gd name="T5" fmla="*/ 18 h 36"/>
                  <a:gd name="T6" fmla="*/ 113 w 251"/>
                  <a:gd name="T7" fmla="*/ 18 h 36"/>
                  <a:gd name="T8" fmla="*/ 113 w 251"/>
                  <a:gd name="T9" fmla="*/ 16 h 36"/>
                  <a:gd name="T10" fmla="*/ 106 w 251"/>
                  <a:gd name="T11" fmla="*/ 16 h 36"/>
                  <a:gd name="T12" fmla="*/ 106 w 251"/>
                  <a:gd name="T13" fmla="*/ 18 h 36"/>
                  <a:gd name="T14" fmla="*/ 22 w 251"/>
                  <a:gd name="T15" fmla="*/ 18 h 36"/>
                  <a:gd name="T16" fmla="*/ 23 w 251"/>
                  <a:gd name="T17" fmla="*/ 16 h 36"/>
                  <a:gd name="T18" fmla="*/ 16 w 251"/>
                  <a:gd name="T19" fmla="*/ 16 h 36"/>
                  <a:gd name="T20" fmla="*/ 15 w 251"/>
                  <a:gd name="T21" fmla="*/ 18 h 36"/>
                  <a:gd name="T22" fmla="*/ 0 w 251"/>
                  <a:gd name="T23" fmla="*/ 18 h 36"/>
                  <a:gd name="T24" fmla="*/ 10 w 251"/>
                  <a:gd name="T25" fmla="*/ 0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1" h="36">
                    <a:moveTo>
                      <a:pt x="20" y="0"/>
                    </a:moveTo>
                    <a:lnTo>
                      <a:pt x="247" y="0"/>
                    </a:lnTo>
                    <a:lnTo>
                      <a:pt x="251" y="36"/>
                    </a:lnTo>
                    <a:lnTo>
                      <a:pt x="226" y="36"/>
                    </a:lnTo>
                    <a:lnTo>
                      <a:pt x="226" y="31"/>
                    </a:lnTo>
                    <a:lnTo>
                      <a:pt x="212" y="31"/>
                    </a:lnTo>
                    <a:lnTo>
                      <a:pt x="212" y="36"/>
                    </a:lnTo>
                    <a:lnTo>
                      <a:pt x="45" y="36"/>
                    </a:lnTo>
                    <a:lnTo>
                      <a:pt x="47" y="31"/>
                    </a:lnTo>
                    <a:lnTo>
                      <a:pt x="32" y="31"/>
                    </a:lnTo>
                    <a:lnTo>
                      <a:pt x="30" y="36"/>
                    </a:lnTo>
                    <a:lnTo>
                      <a:pt x="0" y="36"/>
                    </a:lnTo>
                    <a:lnTo>
                      <a:pt x="20" y="0"/>
                    </a:lnTo>
                    <a:close/>
                  </a:path>
                </a:pathLst>
              </a:custGeom>
              <a:solidFill>
                <a:srgbClr val="5A5A5A"/>
              </a:solidFill>
              <a:ln w="1588">
                <a:solidFill>
                  <a:srgbClr val="5A5A5A"/>
                </a:solidFill>
                <a:prstDash val="solid"/>
                <a:round/>
                <a:headEnd/>
                <a:tailEnd/>
              </a:ln>
            </p:spPr>
            <p:txBody>
              <a:bodyPr/>
              <a:lstStyle/>
              <a:p>
                <a:endParaRPr lang="de-DE"/>
              </a:p>
            </p:txBody>
          </p:sp>
          <p:sp>
            <p:nvSpPr>
              <p:cNvPr id="48" name="Freeform 27"/>
              <p:cNvSpPr>
                <a:spLocks/>
              </p:cNvSpPr>
              <p:nvPr/>
            </p:nvSpPr>
            <p:spPr bwMode="auto">
              <a:xfrm>
                <a:off x="3404" y="1748"/>
                <a:ext cx="25" cy="9"/>
              </a:xfrm>
              <a:custGeom>
                <a:avLst/>
                <a:gdLst>
                  <a:gd name="T0" fmla="*/ 0 w 50"/>
                  <a:gd name="T1" fmla="*/ 0 h 18"/>
                  <a:gd name="T2" fmla="*/ 1 w 50"/>
                  <a:gd name="T3" fmla="*/ 9 h 18"/>
                  <a:gd name="T4" fmla="*/ 25 w 50"/>
                  <a:gd name="T5" fmla="*/ 9 h 18"/>
                  <a:gd name="T6" fmla="*/ 23 w 50"/>
                  <a:gd name="T7" fmla="*/ 0 h 18"/>
                  <a:gd name="T8" fmla="*/ 0 w 50"/>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18">
                    <a:moveTo>
                      <a:pt x="0" y="0"/>
                    </a:moveTo>
                    <a:lnTo>
                      <a:pt x="2" y="18"/>
                    </a:lnTo>
                    <a:lnTo>
                      <a:pt x="50" y="18"/>
                    </a:lnTo>
                    <a:lnTo>
                      <a:pt x="45" y="0"/>
                    </a:lnTo>
                    <a:lnTo>
                      <a:pt x="0" y="0"/>
                    </a:lnTo>
                    <a:close/>
                  </a:path>
                </a:pathLst>
              </a:custGeom>
              <a:solidFill>
                <a:srgbClr val="5A5A5A"/>
              </a:solidFill>
              <a:ln w="1588">
                <a:solidFill>
                  <a:srgbClr val="5A5A5A"/>
                </a:solidFill>
                <a:prstDash val="solid"/>
                <a:round/>
                <a:headEnd/>
                <a:tailEnd/>
              </a:ln>
            </p:spPr>
            <p:txBody>
              <a:bodyPr/>
              <a:lstStyle/>
              <a:p>
                <a:endParaRPr lang="de-DE"/>
              </a:p>
            </p:txBody>
          </p:sp>
          <p:sp>
            <p:nvSpPr>
              <p:cNvPr id="49" name="Freeform 28"/>
              <p:cNvSpPr>
                <a:spLocks/>
              </p:cNvSpPr>
              <p:nvPr/>
            </p:nvSpPr>
            <p:spPr bwMode="auto">
              <a:xfrm>
                <a:off x="3406" y="1758"/>
                <a:ext cx="26" cy="9"/>
              </a:xfrm>
              <a:custGeom>
                <a:avLst/>
                <a:gdLst>
                  <a:gd name="T0" fmla="*/ 8 w 52"/>
                  <a:gd name="T1" fmla="*/ 0 h 18"/>
                  <a:gd name="T2" fmla="*/ 8 w 52"/>
                  <a:gd name="T3" fmla="*/ 4 h 18"/>
                  <a:gd name="T4" fmla="*/ 0 w 52"/>
                  <a:gd name="T5" fmla="*/ 4 h 18"/>
                  <a:gd name="T6" fmla="*/ 1 w 52"/>
                  <a:gd name="T7" fmla="*/ 9 h 18"/>
                  <a:gd name="T8" fmla="*/ 26 w 52"/>
                  <a:gd name="T9" fmla="*/ 9 h 18"/>
                  <a:gd name="T10" fmla="*/ 25 w 52"/>
                  <a:gd name="T11" fmla="*/ 3 h 18"/>
                  <a:gd name="T12" fmla="*/ 15 w 52"/>
                  <a:gd name="T13" fmla="*/ 3 h 18"/>
                  <a:gd name="T14" fmla="*/ 15 w 52"/>
                  <a:gd name="T15" fmla="*/ 0 h 18"/>
                  <a:gd name="T16" fmla="*/ 8 w 52"/>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 h="18">
                    <a:moveTo>
                      <a:pt x="15" y="0"/>
                    </a:moveTo>
                    <a:lnTo>
                      <a:pt x="15" y="7"/>
                    </a:lnTo>
                    <a:lnTo>
                      <a:pt x="0" y="7"/>
                    </a:lnTo>
                    <a:lnTo>
                      <a:pt x="2" y="18"/>
                    </a:lnTo>
                    <a:lnTo>
                      <a:pt x="52" y="18"/>
                    </a:lnTo>
                    <a:lnTo>
                      <a:pt x="50" y="5"/>
                    </a:lnTo>
                    <a:lnTo>
                      <a:pt x="30" y="5"/>
                    </a:lnTo>
                    <a:lnTo>
                      <a:pt x="30" y="0"/>
                    </a:lnTo>
                    <a:lnTo>
                      <a:pt x="15" y="0"/>
                    </a:lnTo>
                    <a:close/>
                  </a:path>
                </a:pathLst>
              </a:custGeom>
              <a:solidFill>
                <a:srgbClr val="5A5A5A"/>
              </a:solidFill>
              <a:ln w="1588">
                <a:solidFill>
                  <a:srgbClr val="5A5A5A"/>
                </a:solidFill>
                <a:prstDash val="solid"/>
                <a:round/>
                <a:headEnd/>
                <a:tailEnd/>
              </a:ln>
            </p:spPr>
            <p:txBody>
              <a:bodyPr/>
              <a:lstStyle/>
              <a:p>
                <a:endParaRPr lang="de-DE"/>
              </a:p>
            </p:txBody>
          </p:sp>
          <p:sp>
            <p:nvSpPr>
              <p:cNvPr id="50" name="Freeform 29"/>
              <p:cNvSpPr>
                <a:spLocks/>
              </p:cNvSpPr>
              <p:nvPr/>
            </p:nvSpPr>
            <p:spPr bwMode="auto">
              <a:xfrm>
                <a:off x="3430" y="1749"/>
                <a:ext cx="38" cy="18"/>
              </a:xfrm>
              <a:custGeom>
                <a:avLst/>
                <a:gdLst>
                  <a:gd name="T0" fmla="*/ 0 w 77"/>
                  <a:gd name="T1" fmla="*/ 0 h 36"/>
                  <a:gd name="T2" fmla="*/ 6 w 77"/>
                  <a:gd name="T3" fmla="*/ 18 h 36"/>
                  <a:gd name="T4" fmla="*/ 38 w 77"/>
                  <a:gd name="T5" fmla="*/ 18 h 36"/>
                  <a:gd name="T6" fmla="*/ 30 w 77"/>
                  <a:gd name="T7" fmla="*/ 0 h 36"/>
                  <a:gd name="T8" fmla="*/ 0 w 77"/>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 h="36">
                    <a:moveTo>
                      <a:pt x="0" y="0"/>
                    </a:moveTo>
                    <a:lnTo>
                      <a:pt x="12" y="36"/>
                    </a:lnTo>
                    <a:lnTo>
                      <a:pt x="77" y="36"/>
                    </a:lnTo>
                    <a:lnTo>
                      <a:pt x="60" y="0"/>
                    </a:lnTo>
                    <a:lnTo>
                      <a:pt x="0" y="0"/>
                    </a:lnTo>
                    <a:close/>
                  </a:path>
                </a:pathLst>
              </a:custGeom>
              <a:solidFill>
                <a:srgbClr val="5A5A5A"/>
              </a:solidFill>
              <a:ln w="1588">
                <a:solidFill>
                  <a:srgbClr val="5A5A5A"/>
                </a:solidFill>
                <a:prstDash val="solid"/>
                <a:round/>
                <a:headEnd/>
                <a:tailEnd/>
              </a:ln>
            </p:spPr>
            <p:txBody>
              <a:bodyPr/>
              <a:lstStyle/>
              <a:p>
                <a:endParaRPr lang="de-DE"/>
              </a:p>
            </p:txBody>
          </p:sp>
          <p:sp>
            <p:nvSpPr>
              <p:cNvPr id="51" name="Rectangle 30"/>
              <p:cNvSpPr>
                <a:spLocks noChangeArrowheads="1"/>
              </p:cNvSpPr>
              <p:nvPr/>
            </p:nvSpPr>
            <p:spPr bwMode="auto">
              <a:xfrm>
                <a:off x="3336" y="1675"/>
                <a:ext cx="72" cy="11"/>
              </a:xfrm>
              <a:prstGeom prst="rect">
                <a:avLst/>
              </a:prstGeom>
              <a:solidFill>
                <a:srgbClr val="5A5A5A"/>
              </a:solidFill>
              <a:ln w="1588">
                <a:solidFill>
                  <a:srgbClr val="5A5A5A"/>
                </a:solidFill>
                <a:miter lim="800000"/>
                <a:headEnd/>
                <a:tailEnd/>
              </a:ln>
            </p:spPr>
            <p:txBody>
              <a:bodyPr/>
              <a:lstStyle/>
              <a:p>
                <a:endParaRPr lang="de-DE"/>
              </a:p>
            </p:txBody>
          </p:sp>
          <p:sp>
            <p:nvSpPr>
              <p:cNvPr id="52" name="Rectangle 31"/>
              <p:cNvSpPr>
                <a:spLocks noChangeArrowheads="1"/>
              </p:cNvSpPr>
              <p:nvPr/>
            </p:nvSpPr>
            <p:spPr bwMode="auto">
              <a:xfrm>
                <a:off x="3425" y="1666"/>
                <a:ext cx="10" cy="5"/>
              </a:xfrm>
              <a:prstGeom prst="rect">
                <a:avLst/>
              </a:prstGeom>
              <a:solidFill>
                <a:srgbClr val="464646"/>
              </a:solidFill>
              <a:ln w="1588">
                <a:solidFill>
                  <a:srgbClr val="464646"/>
                </a:solidFill>
                <a:miter lim="800000"/>
                <a:headEnd/>
                <a:tailEnd/>
              </a:ln>
            </p:spPr>
            <p:txBody>
              <a:bodyPr/>
              <a:lstStyle/>
              <a:p>
                <a:endParaRPr lang="de-DE"/>
              </a:p>
            </p:txBody>
          </p:sp>
          <p:sp>
            <p:nvSpPr>
              <p:cNvPr id="53" name="Rectangle 32"/>
              <p:cNvSpPr>
                <a:spLocks noChangeArrowheads="1"/>
              </p:cNvSpPr>
              <p:nvPr/>
            </p:nvSpPr>
            <p:spPr bwMode="auto">
              <a:xfrm>
                <a:off x="3319" y="1681"/>
                <a:ext cx="107" cy="9"/>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54" name="Rectangle 33"/>
              <p:cNvSpPr>
                <a:spLocks noChangeArrowheads="1"/>
              </p:cNvSpPr>
              <p:nvPr/>
            </p:nvSpPr>
            <p:spPr bwMode="auto">
              <a:xfrm>
                <a:off x="3319" y="1689"/>
                <a:ext cx="106" cy="2"/>
              </a:xfrm>
              <a:prstGeom prst="rect">
                <a:avLst/>
              </a:prstGeom>
              <a:solidFill>
                <a:srgbClr val="808080"/>
              </a:solidFill>
              <a:ln w="1588">
                <a:solidFill>
                  <a:srgbClr val="808080"/>
                </a:solidFill>
                <a:miter lim="800000"/>
                <a:headEnd/>
                <a:tailEnd/>
              </a:ln>
            </p:spPr>
            <p:txBody>
              <a:bodyPr/>
              <a:lstStyle/>
              <a:p>
                <a:endParaRPr lang="de-DE"/>
              </a:p>
            </p:txBody>
          </p:sp>
          <p:sp>
            <p:nvSpPr>
              <p:cNvPr id="55" name="Line 34"/>
              <p:cNvSpPr>
                <a:spLocks noChangeShapeType="1"/>
              </p:cNvSpPr>
              <p:nvPr/>
            </p:nvSpPr>
            <p:spPr bwMode="auto">
              <a:xfrm>
                <a:off x="3119" y="1274"/>
                <a:ext cx="2" cy="5"/>
              </a:xfrm>
              <a:prstGeom prst="line">
                <a:avLst/>
              </a:prstGeom>
              <a:noFill/>
              <a:ln w="14288">
                <a:solidFill>
                  <a:srgbClr val="00C1C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 name="Line 35"/>
              <p:cNvSpPr>
                <a:spLocks noChangeShapeType="1"/>
              </p:cNvSpPr>
              <p:nvPr/>
            </p:nvSpPr>
            <p:spPr bwMode="auto">
              <a:xfrm flipV="1">
                <a:off x="3120" y="1353"/>
                <a:ext cx="1" cy="5"/>
              </a:xfrm>
              <a:prstGeom prst="line">
                <a:avLst/>
              </a:prstGeom>
              <a:noFill/>
              <a:ln w="14288">
                <a:solidFill>
                  <a:srgbClr val="00C1C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 name="Line 36"/>
              <p:cNvSpPr>
                <a:spLocks noChangeShapeType="1"/>
              </p:cNvSpPr>
              <p:nvPr/>
            </p:nvSpPr>
            <p:spPr bwMode="auto">
              <a:xfrm>
                <a:off x="3117" y="1152"/>
                <a:ext cx="4" cy="1"/>
              </a:xfrm>
              <a:prstGeom prst="line">
                <a:avLst/>
              </a:prstGeom>
              <a:noFill/>
              <a:ln w="14288">
                <a:solidFill>
                  <a:srgbClr val="00C1C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8" name="Line 37"/>
              <p:cNvSpPr>
                <a:spLocks noChangeShapeType="1"/>
              </p:cNvSpPr>
              <p:nvPr/>
            </p:nvSpPr>
            <p:spPr bwMode="auto">
              <a:xfrm>
                <a:off x="3117" y="1154"/>
                <a:ext cx="5" cy="0"/>
              </a:xfrm>
              <a:prstGeom prst="line">
                <a:avLst/>
              </a:prstGeom>
              <a:noFill/>
              <a:ln w="14288">
                <a:solidFill>
                  <a:srgbClr val="00C1C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9" name="Line 38"/>
              <p:cNvSpPr>
                <a:spLocks noChangeShapeType="1"/>
              </p:cNvSpPr>
              <p:nvPr/>
            </p:nvSpPr>
            <p:spPr bwMode="auto">
              <a:xfrm>
                <a:off x="3118" y="1155"/>
                <a:ext cx="5" cy="1"/>
              </a:xfrm>
              <a:prstGeom prst="line">
                <a:avLst/>
              </a:prstGeom>
              <a:noFill/>
              <a:ln w="14288">
                <a:solidFill>
                  <a:srgbClr val="00C1C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0" name="Rectangle 39"/>
              <p:cNvSpPr>
                <a:spLocks noChangeArrowheads="1"/>
              </p:cNvSpPr>
              <p:nvPr/>
            </p:nvSpPr>
            <p:spPr bwMode="auto">
              <a:xfrm>
                <a:off x="3052" y="968"/>
                <a:ext cx="144" cy="143"/>
              </a:xfrm>
              <a:prstGeom prst="rect">
                <a:avLst/>
              </a:prstGeom>
              <a:noFill/>
              <a:ln w="1428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sp>
          <p:nvSpPr>
            <p:cNvPr id="24" name="Textfeld 21"/>
            <p:cNvSpPr txBox="1">
              <a:spLocks noChangeArrowheads="1"/>
            </p:cNvSpPr>
            <p:nvPr/>
          </p:nvSpPr>
          <p:spPr bwMode="auto">
            <a:xfrm>
              <a:off x="141486" y="5193196"/>
              <a:ext cx="2018246" cy="584775"/>
            </a:xfrm>
            <a:prstGeom prst="rect">
              <a:avLst/>
            </a:prstGeom>
            <a:noFill/>
            <a:ln w="9525">
              <a:noFill/>
              <a:miter lim="800000"/>
              <a:headEnd/>
              <a:tailEnd/>
            </a:ln>
          </p:spPr>
          <p:txBody>
            <a:bodyPr wrap="square">
              <a:spAutoFit/>
            </a:bodyPr>
            <a:lstStyle/>
            <a:p>
              <a:pPr algn="ctr" defTabSz="457200">
                <a:defRPr/>
              </a:pPr>
              <a:r>
                <a:rPr lang="en-US" sz="1600" dirty="0" smtClean="0">
                  <a:solidFill>
                    <a:prstClr val="black"/>
                  </a:solidFill>
                  <a:latin typeface="Arial"/>
                </a:rPr>
                <a:t>Non-directed LOS+NLOS</a:t>
              </a:r>
              <a:endParaRPr lang="en-US" sz="1600" dirty="0">
                <a:solidFill>
                  <a:prstClr val="black"/>
                </a:solidFill>
                <a:latin typeface="Arial"/>
              </a:endParaRPr>
            </a:p>
          </p:txBody>
        </p:sp>
      </p:grpSp>
      <p:grpSp>
        <p:nvGrpSpPr>
          <p:cNvPr id="61" name="Gruppieren 59"/>
          <p:cNvGrpSpPr/>
          <p:nvPr/>
        </p:nvGrpSpPr>
        <p:grpSpPr>
          <a:xfrm>
            <a:off x="1764134" y="4402058"/>
            <a:ext cx="2198266" cy="1995203"/>
            <a:chOff x="-38534" y="3789040"/>
            <a:chExt cx="2198266" cy="1995203"/>
          </a:xfrm>
        </p:grpSpPr>
        <p:pic>
          <p:nvPicPr>
            <p:cNvPr id="6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5890" y="3789040"/>
              <a:ext cx="1669405" cy="1410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 name="Textfeld 21"/>
            <p:cNvSpPr txBox="1">
              <a:spLocks noChangeArrowheads="1"/>
            </p:cNvSpPr>
            <p:nvPr/>
          </p:nvSpPr>
          <p:spPr bwMode="auto">
            <a:xfrm>
              <a:off x="-38534" y="5199468"/>
              <a:ext cx="2198266" cy="584775"/>
            </a:xfrm>
            <a:prstGeom prst="rect">
              <a:avLst/>
            </a:prstGeom>
            <a:noFill/>
            <a:ln w="9525">
              <a:noFill/>
              <a:miter lim="800000"/>
              <a:headEnd/>
              <a:tailEnd/>
            </a:ln>
          </p:spPr>
          <p:txBody>
            <a:bodyPr wrap="square">
              <a:spAutoFit/>
            </a:bodyPr>
            <a:lstStyle/>
            <a:p>
              <a:pPr algn="ctr" defTabSz="457200">
                <a:defRPr/>
              </a:pPr>
              <a:r>
                <a:rPr lang="en-US" sz="1600" dirty="0" smtClean="0">
                  <a:solidFill>
                    <a:prstClr val="black"/>
                  </a:solidFill>
                  <a:latin typeface="Arial"/>
                </a:rPr>
                <a:t>Frequency-selective time-variant channel</a:t>
              </a:r>
              <a:endParaRPr lang="en-US" sz="1600" dirty="0">
                <a:solidFill>
                  <a:prstClr val="black"/>
                </a:solidFill>
                <a:latin typeface="Arial"/>
              </a:endParaRPr>
            </a:p>
          </p:txBody>
        </p:sp>
      </p:grpSp>
      <p:pic>
        <p:nvPicPr>
          <p:cNvPr id="64"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10290" y="1962442"/>
            <a:ext cx="1575580" cy="1345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 name="Textfeld 21"/>
          <p:cNvSpPr txBox="1">
            <a:spLocks noChangeArrowheads="1"/>
          </p:cNvSpPr>
          <p:nvPr/>
        </p:nvSpPr>
        <p:spPr bwMode="auto">
          <a:xfrm>
            <a:off x="3528700" y="3510614"/>
            <a:ext cx="1620180" cy="584775"/>
          </a:xfrm>
          <a:prstGeom prst="rect">
            <a:avLst/>
          </a:prstGeom>
          <a:noFill/>
          <a:ln w="9525">
            <a:noFill/>
            <a:miter lim="800000"/>
            <a:headEnd/>
            <a:tailEnd/>
          </a:ln>
        </p:spPr>
        <p:txBody>
          <a:bodyPr wrap="square">
            <a:spAutoFit/>
          </a:bodyPr>
          <a:lstStyle/>
          <a:p>
            <a:pPr algn="ctr" defTabSz="457200">
              <a:defRPr/>
            </a:pPr>
            <a:r>
              <a:rPr lang="en-US" sz="1600" dirty="0" smtClean="0">
                <a:solidFill>
                  <a:prstClr val="black"/>
                </a:solidFill>
                <a:latin typeface="Arial"/>
              </a:rPr>
              <a:t>Large PD+TIA similar to APD</a:t>
            </a:r>
            <a:endParaRPr lang="en-US" sz="1600" dirty="0">
              <a:solidFill>
                <a:prstClr val="black"/>
              </a:solidFill>
              <a:latin typeface="Arial"/>
            </a:endParaRPr>
          </a:p>
        </p:txBody>
      </p:sp>
      <p:pic>
        <p:nvPicPr>
          <p:cNvPr id="6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89461" y="4410714"/>
            <a:ext cx="5151443" cy="1222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Textfeld 21"/>
          <p:cNvSpPr txBox="1">
            <a:spLocks noChangeArrowheads="1"/>
          </p:cNvSpPr>
          <p:nvPr/>
        </p:nvSpPr>
        <p:spPr bwMode="auto">
          <a:xfrm>
            <a:off x="3933958" y="5778866"/>
            <a:ext cx="4762930" cy="584775"/>
          </a:xfrm>
          <a:prstGeom prst="rect">
            <a:avLst/>
          </a:prstGeom>
          <a:noFill/>
          <a:ln w="9525">
            <a:noFill/>
            <a:miter lim="800000"/>
            <a:headEnd/>
            <a:tailEnd/>
          </a:ln>
        </p:spPr>
        <p:txBody>
          <a:bodyPr wrap="square">
            <a:spAutoFit/>
          </a:bodyPr>
          <a:lstStyle/>
          <a:p>
            <a:pPr algn="ctr" defTabSz="457200">
              <a:defRPr/>
            </a:pPr>
            <a:r>
              <a:rPr lang="en-US" sz="1600" dirty="0" smtClean="0">
                <a:solidFill>
                  <a:prstClr val="black"/>
                </a:solidFill>
                <a:latin typeface="Arial"/>
              </a:rPr>
              <a:t>Information theory suggests a multi-carrier system concept which needs adaptation to the channel</a:t>
            </a:r>
            <a:endParaRPr lang="en-US" sz="1600" dirty="0">
              <a:solidFill>
                <a:prstClr val="black"/>
              </a:solidFill>
              <a:latin typeface="Arial"/>
            </a:endParaRPr>
          </a:p>
        </p:txBody>
      </p:sp>
    </p:spTree>
    <p:extLst>
      <p:ext uri="{BB962C8B-B14F-4D97-AF65-F5344CB8AC3E}">
        <p14:creationId xmlns:p14="http://schemas.microsoft.com/office/powerpoint/2010/main" val="24781732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6</a:t>
            </a:fld>
            <a:endParaRPr lang="en-US" altLang="en-US"/>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09800" y="718589"/>
            <a:ext cx="4713485" cy="2001008"/>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47800" y="2794210"/>
            <a:ext cx="6324600" cy="3606590"/>
          </a:xfrm>
          <a:prstGeom prst="rect">
            <a:avLst/>
          </a:prstGeom>
        </p:spPr>
      </p:pic>
    </p:spTree>
    <p:extLst>
      <p:ext uri="{BB962C8B-B14F-4D97-AF65-F5344CB8AC3E}">
        <p14:creationId xmlns:p14="http://schemas.microsoft.com/office/powerpoint/2010/main" val="146711171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60</a:t>
            </a:fld>
            <a:endParaRPr lang="en-US" altLang="en-US"/>
          </a:p>
        </p:txBody>
      </p:sp>
      <p:sp>
        <p:nvSpPr>
          <p:cNvPr id="7" name="Rectangle 2"/>
          <p:cNvSpPr txBox="1">
            <a:spLocks noChangeArrowheads="1"/>
          </p:cNvSpPr>
          <p:nvPr/>
        </p:nvSpPr>
        <p:spPr>
          <a:xfrm>
            <a:off x="1549400" y="608013"/>
            <a:ext cx="701675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Key technical features</a:t>
            </a:r>
            <a:endParaRPr lang="en-CA" sz="3200" dirty="0" smtClean="0"/>
          </a:p>
          <a:p>
            <a:pPr eaLnBrk="1" hangingPunct="1">
              <a:defRPr/>
            </a:pPr>
            <a:endParaRPr lang="en-CA" b="1" dirty="0" smtClean="0">
              <a:solidFill>
                <a:srgbClr val="80B4CE"/>
              </a:solidFill>
              <a:effectLst>
                <a:outerShdw blurRad="38100" dist="38100" dir="2700000" algn="tl">
                  <a:srgbClr val="000000">
                    <a:alpha val="43137"/>
                  </a:srgbClr>
                </a:outerShdw>
              </a:effectLst>
            </a:endParaRPr>
          </a:p>
        </p:txBody>
      </p:sp>
      <p:sp>
        <p:nvSpPr>
          <p:cNvPr id="8" name="Oval 3"/>
          <p:cNvSpPr>
            <a:spLocks noChangeArrowheads="1"/>
          </p:cNvSpPr>
          <p:nvPr/>
        </p:nvSpPr>
        <p:spPr bwMode="auto">
          <a:xfrm>
            <a:off x="563563" y="838200"/>
            <a:ext cx="230187" cy="230188"/>
          </a:xfrm>
          <a:prstGeom prst="ellipse">
            <a:avLst/>
          </a:prstGeom>
          <a:solidFill>
            <a:srgbClr val="006EC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tr-TR" altLang="en-US"/>
          </a:p>
        </p:txBody>
      </p:sp>
      <p:sp>
        <p:nvSpPr>
          <p:cNvPr id="9" name="Oval 4"/>
          <p:cNvSpPr>
            <a:spLocks noChangeArrowheads="1"/>
          </p:cNvSpPr>
          <p:nvPr/>
        </p:nvSpPr>
        <p:spPr bwMode="auto">
          <a:xfrm>
            <a:off x="946150" y="838200"/>
            <a:ext cx="230188" cy="230188"/>
          </a:xfrm>
          <a:prstGeom prst="ellipse">
            <a:avLst/>
          </a:prstGeom>
          <a:solidFill>
            <a:srgbClr val="80B4C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tr-TR" altLang="en-US"/>
          </a:p>
        </p:txBody>
      </p:sp>
      <p:sp>
        <p:nvSpPr>
          <p:cNvPr id="10" name="Oval 5"/>
          <p:cNvSpPr>
            <a:spLocks noChangeArrowheads="1"/>
          </p:cNvSpPr>
          <p:nvPr/>
        </p:nvSpPr>
        <p:spPr bwMode="auto">
          <a:xfrm>
            <a:off x="184150" y="849313"/>
            <a:ext cx="230188" cy="231775"/>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tr-TR" altLang="en-US"/>
          </a:p>
        </p:txBody>
      </p:sp>
      <p:sp>
        <p:nvSpPr>
          <p:cNvPr id="11" name="Textfeld 21"/>
          <p:cNvSpPr txBox="1">
            <a:spLocks noChangeArrowheads="1"/>
          </p:cNvSpPr>
          <p:nvPr/>
        </p:nvSpPr>
        <p:spPr bwMode="auto">
          <a:xfrm>
            <a:off x="17636" y="3131131"/>
            <a:ext cx="2608503" cy="584775"/>
          </a:xfrm>
          <a:prstGeom prst="rect">
            <a:avLst/>
          </a:prstGeom>
          <a:noFill/>
          <a:ln w="9525">
            <a:noFill/>
            <a:miter lim="800000"/>
            <a:headEnd/>
            <a:tailEnd/>
          </a:ln>
        </p:spPr>
        <p:txBody>
          <a:bodyPr wrap="square">
            <a:spAutoFit/>
          </a:bodyPr>
          <a:lstStyle/>
          <a:p>
            <a:pPr algn="ctr" defTabSz="457200">
              <a:defRPr/>
            </a:pPr>
            <a:r>
              <a:rPr lang="en-US" sz="1600" dirty="0" smtClean="0">
                <a:solidFill>
                  <a:prstClr val="black"/>
                </a:solidFill>
                <a:latin typeface="Arial"/>
              </a:rPr>
              <a:t>Rate-adaptive OFDM with feedback over reverse link</a:t>
            </a:r>
            <a:endParaRPr lang="en-US" sz="1600" dirty="0">
              <a:solidFill>
                <a:prstClr val="black"/>
              </a:solidFill>
              <a:latin typeface="Arial"/>
            </a:endParaRPr>
          </a:p>
        </p:txBody>
      </p:sp>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1" y="1517803"/>
            <a:ext cx="2277719" cy="150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uppieren 3"/>
          <p:cNvGrpSpPr/>
          <p:nvPr/>
        </p:nvGrpSpPr>
        <p:grpSpPr>
          <a:xfrm>
            <a:off x="2419414" y="1653107"/>
            <a:ext cx="2613894" cy="2300310"/>
            <a:chOff x="4280920" y="1785422"/>
            <a:chExt cx="2613894" cy="2300310"/>
          </a:xfrm>
        </p:grpSpPr>
        <p:sp>
          <p:nvSpPr>
            <p:cNvPr id="14" name="Textfeld 21"/>
            <p:cNvSpPr txBox="1">
              <a:spLocks noChangeArrowheads="1"/>
            </p:cNvSpPr>
            <p:nvPr/>
          </p:nvSpPr>
          <p:spPr bwMode="auto">
            <a:xfrm>
              <a:off x="4280920" y="3254735"/>
              <a:ext cx="2613894" cy="830997"/>
            </a:xfrm>
            <a:prstGeom prst="rect">
              <a:avLst/>
            </a:prstGeom>
            <a:noFill/>
            <a:ln w="9525">
              <a:noFill/>
              <a:miter lim="800000"/>
              <a:headEnd/>
              <a:tailEnd/>
            </a:ln>
          </p:spPr>
          <p:txBody>
            <a:bodyPr wrap="square">
              <a:spAutoFit/>
            </a:bodyPr>
            <a:lstStyle/>
            <a:p>
              <a:pPr algn="ctr" defTabSz="457200">
                <a:defRPr/>
              </a:pPr>
              <a:r>
                <a:rPr lang="en-US" sz="1600" dirty="0" smtClean="0">
                  <a:solidFill>
                    <a:prstClr val="black"/>
                  </a:solidFill>
                  <a:latin typeface="Arial"/>
                </a:rPr>
                <a:t>Clipping is controlled at fixed error rate (DCO): </a:t>
              </a:r>
              <a:r>
                <a:rPr lang="en-US" sz="1600" i="1" dirty="0" smtClean="0">
                  <a:solidFill>
                    <a:prstClr val="black"/>
                  </a:solidFill>
                  <a:latin typeface="Arial"/>
                </a:rPr>
                <a:t>spectral efficiency</a:t>
              </a:r>
              <a:endParaRPr lang="en-US" sz="1600" i="1" dirty="0">
                <a:solidFill>
                  <a:prstClr val="black"/>
                </a:solidFill>
                <a:latin typeface="Arial"/>
              </a:endParaRPr>
            </a:p>
          </p:txBody>
        </p:sp>
        <p:grpSp>
          <p:nvGrpSpPr>
            <p:cNvPr id="15" name="Gruppieren 18"/>
            <p:cNvGrpSpPr/>
            <p:nvPr/>
          </p:nvGrpSpPr>
          <p:grpSpPr>
            <a:xfrm>
              <a:off x="4468410" y="1785422"/>
              <a:ext cx="2279534" cy="1370012"/>
              <a:chOff x="4512433" y="1228288"/>
              <a:chExt cx="2903537" cy="1404937"/>
            </a:xfrm>
          </p:grpSpPr>
          <p:sp>
            <p:nvSpPr>
              <p:cNvPr id="16" name="AutoShape 6"/>
              <p:cNvSpPr>
                <a:spLocks noChangeAspect="1" noChangeArrowheads="1" noTextEdit="1"/>
              </p:cNvSpPr>
              <p:nvPr/>
            </p:nvSpPr>
            <p:spPr bwMode="auto">
              <a:xfrm>
                <a:off x="4807708" y="1401325"/>
                <a:ext cx="2233612"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7" name="Line 55"/>
              <p:cNvSpPr>
                <a:spLocks noChangeShapeType="1"/>
              </p:cNvSpPr>
              <p:nvPr/>
            </p:nvSpPr>
            <p:spPr bwMode="auto">
              <a:xfrm>
                <a:off x="4852158" y="2045850"/>
                <a:ext cx="211296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8" name="Line 56"/>
              <p:cNvSpPr>
                <a:spLocks noChangeShapeType="1"/>
              </p:cNvSpPr>
              <p:nvPr/>
            </p:nvSpPr>
            <p:spPr bwMode="auto">
              <a:xfrm>
                <a:off x="4747383" y="2045850"/>
                <a:ext cx="2473325" cy="0"/>
              </a:xfrm>
              <a:prstGeom prst="line">
                <a:avLst/>
              </a:prstGeom>
              <a:noFill/>
              <a:ln w="31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9" name="Line 57"/>
              <p:cNvSpPr>
                <a:spLocks noChangeShapeType="1"/>
              </p:cNvSpPr>
              <p:nvPr/>
            </p:nvSpPr>
            <p:spPr bwMode="auto">
              <a:xfrm flipV="1">
                <a:off x="4694251" y="2350650"/>
                <a:ext cx="2676524" cy="0"/>
              </a:xfrm>
              <a:prstGeom prst="line">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0" name="Line 58"/>
              <p:cNvSpPr>
                <a:spLocks noChangeShapeType="1"/>
              </p:cNvSpPr>
              <p:nvPr/>
            </p:nvSpPr>
            <p:spPr bwMode="auto">
              <a:xfrm>
                <a:off x="4982333" y="1263213"/>
                <a:ext cx="0" cy="1189037"/>
              </a:xfrm>
              <a:prstGeom prst="line">
                <a:avLst/>
              </a:prstGeom>
              <a:noFill/>
              <a:ln w="31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aphicFrame>
            <p:nvGraphicFramePr>
              <p:cNvPr id="21" name="Object 59"/>
              <p:cNvGraphicFramePr>
                <a:graphicFrameLocks noChangeAspect="1"/>
              </p:cNvGraphicFramePr>
              <p:nvPr>
                <p:extLst>
                  <p:ext uri="{D42A27DB-BD31-4B8C-83A1-F6EECF244321}">
                    <p14:modId xmlns:p14="http://schemas.microsoft.com/office/powerpoint/2010/main" val="1579412463"/>
                  </p:ext>
                </p:extLst>
              </p:nvPr>
            </p:nvGraphicFramePr>
            <p:xfrm>
              <a:off x="7242933" y="2350650"/>
              <a:ext cx="106362" cy="161925"/>
            </p:xfrm>
            <a:graphic>
              <a:graphicData uri="http://schemas.openxmlformats.org/presentationml/2006/ole">
                <mc:AlternateContent xmlns:mc="http://schemas.openxmlformats.org/markup-compatibility/2006">
                  <mc:Choice xmlns:v="urn:schemas-microsoft-com:vml" Requires="v">
                    <p:oleObj spid="_x0000_s3229" name="Equation" r:id="rId5" imgW="114120" imgH="164880" progId="Equation.DSMT4">
                      <p:embed/>
                    </p:oleObj>
                  </mc:Choice>
                  <mc:Fallback>
                    <p:oleObj name="Equation" r:id="rId5" imgW="114120" imgH="1648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2933" y="2350650"/>
                            <a:ext cx="106362" cy="16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 name="Object 60"/>
              <p:cNvGraphicFramePr>
                <a:graphicFrameLocks noChangeAspect="1"/>
              </p:cNvGraphicFramePr>
              <p:nvPr>
                <p:extLst>
                  <p:ext uri="{D42A27DB-BD31-4B8C-83A1-F6EECF244321}">
                    <p14:modId xmlns:p14="http://schemas.microsoft.com/office/powerpoint/2010/main" val="23013996"/>
                  </p:ext>
                </p:extLst>
              </p:nvPr>
            </p:nvGraphicFramePr>
            <p:xfrm>
              <a:off x="4567995" y="1974413"/>
              <a:ext cx="149225" cy="157162"/>
            </p:xfrm>
            <a:graphic>
              <a:graphicData uri="http://schemas.openxmlformats.org/presentationml/2006/ole">
                <mc:AlternateContent xmlns:mc="http://schemas.openxmlformats.org/markup-compatibility/2006">
                  <mc:Choice xmlns:v="urn:schemas-microsoft-com:vml" Requires="v">
                    <p:oleObj spid="_x0000_s3230" name="Equation" r:id="rId7" imgW="190440" imgH="190440" progId="Equation.DSMT4">
                      <p:embed/>
                    </p:oleObj>
                  </mc:Choice>
                  <mc:Fallback>
                    <p:oleObj name="Equation" r:id="rId7" imgW="190440" imgH="1904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7995" y="1974413"/>
                            <a:ext cx="149225" cy="157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 name="Object 61"/>
              <p:cNvGraphicFramePr>
                <a:graphicFrameLocks noChangeAspect="1"/>
              </p:cNvGraphicFramePr>
              <p:nvPr>
                <p:extLst>
                  <p:ext uri="{D42A27DB-BD31-4B8C-83A1-F6EECF244321}">
                    <p14:modId xmlns:p14="http://schemas.microsoft.com/office/powerpoint/2010/main" val="1367782463"/>
                  </p:ext>
                </p:extLst>
              </p:nvPr>
            </p:nvGraphicFramePr>
            <p:xfrm>
              <a:off x="4512433" y="1617225"/>
              <a:ext cx="209550" cy="157163"/>
            </p:xfrm>
            <a:graphic>
              <a:graphicData uri="http://schemas.openxmlformats.org/presentationml/2006/ole">
                <mc:AlternateContent xmlns:mc="http://schemas.openxmlformats.org/markup-compatibility/2006">
                  <mc:Choice xmlns:v="urn:schemas-microsoft-com:vml" Requires="v">
                    <p:oleObj spid="_x0000_s3231" name="Equation" r:id="rId9" imgW="266400" imgH="190440" progId="Equation.DSMT4">
                      <p:embed/>
                    </p:oleObj>
                  </mc:Choice>
                  <mc:Fallback>
                    <p:oleObj name="Equation" r:id="rId9" imgW="266400" imgH="19044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12433" y="1617225"/>
                            <a:ext cx="209550" cy="157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 name="Object 62"/>
              <p:cNvGraphicFramePr>
                <a:graphicFrameLocks noChangeAspect="1"/>
              </p:cNvGraphicFramePr>
              <p:nvPr>
                <p:extLst>
                  <p:ext uri="{D42A27DB-BD31-4B8C-83A1-F6EECF244321}">
                    <p14:modId xmlns:p14="http://schemas.microsoft.com/office/powerpoint/2010/main" val="2578019207"/>
                  </p:ext>
                </p:extLst>
              </p:nvPr>
            </p:nvGraphicFramePr>
            <p:xfrm>
              <a:off x="4607683" y="2296675"/>
              <a:ext cx="90487" cy="125413"/>
            </p:xfrm>
            <a:graphic>
              <a:graphicData uri="http://schemas.openxmlformats.org/presentationml/2006/ole">
                <mc:AlternateContent xmlns:mc="http://schemas.openxmlformats.org/markup-compatibility/2006">
                  <mc:Choice xmlns:v="urn:schemas-microsoft-com:vml" Requires="v">
                    <p:oleObj spid="_x0000_s3232" name="Equation" r:id="rId11" imgW="114120" imgH="152280" progId="Equation.DSMT4">
                      <p:embed/>
                    </p:oleObj>
                  </mc:Choice>
                  <mc:Fallback>
                    <p:oleObj name="Equation" r:id="rId11" imgW="114120" imgH="1522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07683" y="2296675"/>
                            <a:ext cx="90487" cy="125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 name="Line 63"/>
              <p:cNvSpPr>
                <a:spLocks noChangeShapeType="1"/>
              </p:cNvSpPr>
              <p:nvPr/>
            </p:nvSpPr>
            <p:spPr bwMode="auto">
              <a:xfrm flipV="1">
                <a:off x="4739445" y="1685488"/>
                <a:ext cx="2676525" cy="0"/>
              </a:xfrm>
              <a:prstGeom prst="line">
                <a:avLst/>
              </a:prstGeom>
              <a:noFill/>
              <a:ln w="3175">
                <a:solidFill>
                  <a:schemeClr val="bg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aphicFrame>
            <p:nvGraphicFramePr>
              <p:cNvPr id="26" name="Object 64"/>
              <p:cNvGraphicFramePr>
                <a:graphicFrameLocks noChangeAspect="1"/>
              </p:cNvGraphicFramePr>
              <p:nvPr>
                <p:extLst>
                  <p:ext uri="{D42A27DB-BD31-4B8C-83A1-F6EECF244321}">
                    <p14:modId xmlns:p14="http://schemas.microsoft.com/office/powerpoint/2010/main" val="253802333"/>
                  </p:ext>
                </p:extLst>
              </p:nvPr>
            </p:nvGraphicFramePr>
            <p:xfrm>
              <a:off x="5022020" y="1228288"/>
              <a:ext cx="242888" cy="179387"/>
            </p:xfrm>
            <a:graphic>
              <a:graphicData uri="http://schemas.openxmlformats.org/presentationml/2006/ole">
                <mc:AlternateContent xmlns:mc="http://schemas.openxmlformats.org/markup-compatibility/2006">
                  <mc:Choice xmlns:v="urn:schemas-microsoft-com:vml" Requires="v">
                    <p:oleObj spid="_x0000_s3233" name="Equation" r:id="rId13" imgW="304560" imgH="215640" progId="Equation.DSMT4">
                      <p:embed/>
                    </p:oleObj>
                  </mc:Choice>
                  <mc:Fallback>
                    <p:oleObj name="Equation" r:id="rId13" imgW="304560" imgH="21564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22020" y="1228288"/>
                            <a:ext cx="242888" cy="179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7" name="Group 211"/>
              <p:cNvGrpSpPr>
                <a:grpSpLocks/>
              </p:cNvGrpSpPr>
              <p:nvPr/>
            </p:nvGrpSpPr>
            <p:grpSpPr bwMode="auto">
              <a:xfrm>
                <a:off x="4958520" y="1461650"/>
                <a:ext cx="2028825" cy="1125538"/>
                <a:chOff x="3698" y="1402"/>
                <a:chExt cx="1278" cy="709"/>
              </a:xfrm>
            </p:grpSpPr>
            <p:sp>
              <p:nvSpPr>
                <p:cNvPr id="44" name="Oval 8"/>
                <p:cNvSpPr>
                  <a:spLocks noChangeArrowheads="1"/>
                </p:cNvSpPr>
                <p:nvPr/>
              </p:nvSpPr>
              <p:spPr bwMode="auto">
                <a:xfrm>
                  <a:off x="3701" y="1567"/>
                  <a:ext cx="28" cy="3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5" name="Oval 9"/>
                <p:cNvSpPr>
                  <a:spLocks noChangeArrowheads="1"/>
                </p:cNvSpPr>
                <p:nvPr/>
              </p:nvSpPr>
              <p:spPr bwMode="auto">
                <a:xfrm>
                  <a:off x="3786" y="2082"/>
                  <a:ext cx="28" cy="29"/>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6" name="Oval 10"/>
                <p:cNvSpPr>
                  <a:spLocks noChangeArrowheads="1"/>
                </p:cNvSpPr>
                <p:nvPr/>
              </p:nvSpPr>
              <p:spPr bwMode="auto">
                <a:xfrm>
                  <a:off x="3868" y="2026"/>
                  <a:ext cx="28" cy="29"/>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7" name="Oval 11"/>
                <p:cNvSpPr>
                  <a:spLocks noChangeArrowheads="1"/>
                </p:cNvSpPr>
                <p:nvPr/>
              </p:nvSpPr>
              <p:spPr bwMode="auto">
                <a:xfrm>
                  <a:off x="3952" y="1726"/>
                  <a:ext cx="28" cy="29"/>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8" name="Oval 12"/>
                <p:cNvSpPr>
                  <a:spLocks noChangeArrowheads="1"/>
                </p:cNvSpPr>
                <p:nvPr/>
              </p:nvSpPr>
              <p:spPr bwMode="auto">
                <a:xfrm>
                  <a:off x="4034" y="2026"/>
                  <a:ext cx="28" cy="29"/>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9" name="Oval 13"/>
                <p:cNvSpPr>
                  <a:spLocks noChangeArrowheads="1"/>
                </p:cNvSpPr>
                <p:nvPr/>
              </p:nvSpPr>
              <p:spPr bwMode="auto">
                <a:xfrm>
                  <a:off x="4119" y="1873"/>
                  <a:ext cx="28" cy="29"/>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0" name="Oval 14"/>
                <p:cNvSpPr>
                  <a:spLocks noChangeArrowheads="1"/>
                </p:cNvSpPr>
                <p:nvPr/>
              </p:nvSpPr>
              <p:spPr bwMode="auto">
                <a:xfrm>
                  <a:off x="4200" y="1720"/>
                  <a:ext cx="29" cy="29"/>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1" name="Oval 15"/>
                <p:cNvSpPr>
                  <a:spLocks noChangeArrowheads="1"/>
                </p:cNvSpPr>
                <p:nvPr/>
              </p:nvSpPr>
              <p:spPr bwMode="auto">
                <a:xfrm>
                  <a:off x="4285" y="1635"/>
                  <a:ext cx="28" cy="29"/>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2" name="Oval 16"/>
                <p:cNvSpPr>
                  <a:spLocks noChangeArrowheads="1"/>
                </p:cNvSpPr>
                <p:nvPr/>
              </p:nvSpPr>
              <p:spPr bwMode="auto">
                <a:xfrm>
                  <a:off x="4367" y="1567"/>
                  <a:ext cx="28" cy="3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3" name="Oval 17"/>
                <p:cNvSpPr>
                  <a:spLocks noChangeArrowheads="1"/>
                </p:cNvSpPr>
                <p:nvPr/>
              </p:nvSpPr>
              <p:spPr bwMode="auto">
                <a:xfrm>
                  <a:off x="4451" y="1402"/>
                  <a:ext cx="29" cy="3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4" name="Oval 18"/>
                <p:cNvSpPr>
                  <a:spLocks noChangeArrowheads="1"/>
                </p:cNvSpPr>
                <p:nvPr/>
              </p:nvSpPr>
              <p:spPr bwMode="auto">
                <a:xfrm>
                  <a:off x="4533" y="2026"/>
                  <a:ext cx="28" cy="29"/>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5" name="Oval 19"/>
                <p:cNvSpPr>
                  <a:spLocks noChangeArrowheads="1"/>
                </p:cNvSpPr>
                <p:nvPr/>
              </p:nvSpPr>
              <p:spPr bwMode="auto">
                <a:xfrm>
                  <a:off x="4618" y="1608"/>
                  <a:ext cx="28" cy="29"/>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 name="Oval 20"/>
                <p:cNvSpPr>
                  <a:spLocks noChangeArrowheads="1"/>
                </p:cNvSpPr>
                <p:nvPr/>
              </p:nvSpPr>
              <p:spPr bwMode="auto">
                <a:xfrm>
                  <a:off x="4700" y="1414"/>
                  <a:ext cx="28" cy="3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7" name="Oval 25"/>
                <p:cNvSpPr>
                  <a:spLocks noChangeArrowheads="1"/>
                </p:cNvSpPr>
                <p:nvPr/>
              </p:nvSpPr>
              <p:spPr bwMode="auto">
                <a:xfrm>
                  <a:off x="3786" y="2082"/>
                  <a:ext cx="25" cy="26"/>
                </a:xfrm>
                <a:prstGeom prst="ellipse">
                  <a:avLst/>
                </a:prstGeom>
                <a:noFill/>
                <a:ln w="14288">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8" name="Oval 27"/>
                <p:cNvSpPr>
                  <a:spLocks noChangeArrowheads="1"/>
                </p:cNvSpPr>
                <p:nvPr/>
              </p:nvSpPr>
              <p:spPr bwMode="auto">
                <a:xfrm>
                  <a:off x="4034" y="2026"/>
                  <a:ext cx="26" cy="26"/>
                </a:xfrm>
                <a:prstGeom prst="ellipse">
                  <a:avLst/>
                </a:prstGeom>
                <a:noFill/>
                <a:ln w="14288">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9" name="Oval 32"/>
                <p:cNvSpPr>
                  <a:spLocks noChangeArrowheads="1"/>
                </p:cNvSpPr>
                <p:nvPr/>
              </p:nvSpPr>
              <p:spPr bwMode="auto">
                <a:xfrm>
                  <a:off x="4451" y="1402"/>
                  <a:ext cx="26" cy="27"/>
                </a:xfrm>
                <a:prstGeom prst="ellipse">
                  <a:avLst/>
                </a:prstGeom>
                <a:noFill/>
                <a:ln w="14288">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60" name="Oval 33"/>
                <p:cNvSpPr>
                  <a:spLocks noChangeArrowheads="1"/>
                </p:cNvSpPr>
                <p:nvPr/>
              </p:nvSpPr>
              <p:spPr bwMode="auto">
                <a:xfrm>
                  <a:off x="4533" y="2026"/>
                  <a:ext cx="26" cy="26"/>
                </a:xfrm>
                <a:prstGeom prst="ellipse">
                  <a:avLst/>
                </a:prstGeom>
                <a:noFill/>
                <a:ln w="14288">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61" name="Oval 35"/>
                <p:cNvSpPr>
                  <a:spLocks noChangeArrowheads="1"/>
                </p:cNvSpPr>
                <p:nvPr/>
              </p:nvSpPr>
              <p:spPr bwMode="auto">
                <a:xfrm>
                  <a:off x="4700" y="1414"/>
                  <a:ext cx="25" cy="26"/>
                </a:xfrm>
                <a:prstGeom prst="ellipse">
                  <a:avLst/>
                </a:prstGeom>
                <a:noFill/>
                <a:ln w="14288">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62" name="Line 39"/>
                <p:cNvSpPr>
                  <a:spLocks noChangeShapeType="1"/>
                </p:cNvSpPr>
                <p:nvPr/>
              </p:nvSpPr>
              <p:spPr bwMode="auto">
                <a:xfrm flipV="1">
                  <a:off x="3713" y="1579"/>
                  <a:ext cx="0" cy="191"/>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3" name="Line 40"/>
                <p:cNvSpPr>
                  <a:spLocks noChangeShapeType="1"/>
                </p:cNvSpPr>
                <p:nvPr/>
              </p:nvSpPr>
              <p:spPr bwMode="auto">
                <a:xfrm>
                  <a:off x="3797" y="1770"/>
                  <a:ext cx="0" cy="323"/>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4" name="Line 41"/>
                <p:cNvSpPr>
                  <a:spLocks noChangeShapeType="1"/>
                </p:cNvSpPr>
                <p:nvPr/>
              </p:nvSpPr>
              <p:spPr bwMode="auto">
                <a:xfrm>
                  <a:off x="3879" y="1770"/>
                  <a:ext cx="0" cy="268"/>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5" name="Line 42"/>
                <p:cNvSpPr>
                  <a:spLocks noChangeShapeType="1"/>
                </p:cNvSpPr>
                <p:nvPr/>
              </p:nvSpPr>
              <p:spPr bwMode="auto">
                <a:xfrm flipV="1">
                  <a:off x="3963" y="1737"/>
                  <a:ext cx="0" cy="33"/>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6" name="Line 43"/>
                <p:cNvSpPr>
                  <a:spLocks noChangeShapeType="1"/>
                </p:cNvSpPr>
                <p:nvPr/>
              </p:nvSpPr>
              <p:spPr bwMode="auto">
                <a:xfrm>
                  <a:off x="4045" y="1770"/>
                  <a:ext cx="0" cy="268"/>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7" name="Line 48"/>
                <p:cNvSpPr>
                  <a:spLocks noChangeShapeType="1"/>
                </p:cNvSpPr>
                <p:nvPr/>
              </p:nvSpPr>
              <p:spPr bwMode="auto">
                <a:xfrm flipV="1">
                  <a:off x="4463" y="1414"/>
                  <a:ext cx="0" cy="356"/>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8" name="Line 49"/>
                <p:cNvSpPr>
                  <a:spLocks noChangeShapeType="1"/>
                </p:cNvSpPr>
                <p:nvPr/>
              </p:nvSpPr>
              <p:spPr bwMode="auto">
                <a:xfrm>
                  <a:off x="4544" y="1770"/>
                  <a:ext cx="0" cy="268"/>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 name="Line 51"/>
                <p:cNvSpPr>
                  <a:spLocks noChangeShapeType="1"/>
                </p:cNvSpPr>
                <p:nvPr/>
              </p:nvSpPr>
              <p:spPr bwMode="auto">
                <a:xfrm flipV="1">
                  <a:off x="4711" y="1426"/>
                  <a:ext cx="0" cy="344"/>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70" name="Group 182"/>
                <p:cNvGrpSpPr>
                  <a:grpSpLocks/>
                </p:cNvGrpSpPr>
                <p:nvPr/>
              </p:nvGrpSpPr>
              <p:grpSpPr bwMode="auto">
                <a:xfrm>
                  <a:off x="3698" y="1567"/>
                  <a:ext cx="1278" cy="377"/>
                  <a:chOff x="3701" y="1567"/>
                  <a:chExt cx="1278" cy="377"/>
                </a:xfrm>
              </p:grpSpPr>
              <p:sp>
                <p:nvSpPr>
                  <p:cNvPr id="71" name="Oval 29"/>
                  <p:cNvSpPr>
                    <a:spLocks noChangeArrowheads="1"/>
                  </p:cNvSpPr>
                  <p:nvPr/>
                </p:nvSpPr>
                <p:spPr bwMode="auto">
                  <a:xfrm>
                    <a:off x="4200" y="1720"/>
                    <a:ext cx="26" cy="26"/>
                  </a:xfrm>
                  <a:prstGeom prst="ellipse">
                    <a:avLst/>
                  </a:prstGeom>
                  <a:noFill/>
                  <a:ln w="14288">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72" name="Oval 30"/>
                  <p:cNvSpPr>
                    <a:spLocks noChangeArrowheads="1"/>
                  </p:cNvSpPr>
                  <p:nvPr/>
                </p:nvSpPr>
                <p:spPr bwMode="auto">
                  <a:xfrm>
                    <a:off x="4285" y="1635"/>
                    <a:ext cx="25" cy="26"/>
                  </a:xfrm>
                  <a:prstGeom prst="ellipse">
                    <a:avLst/>
                  </a:prstGeom>
                  <a:noFill/>
                  <a:ln w="14288">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73" name="Oval 21"/>
                  <p:cNvSpPr>
                    <a:spLocks noChangeArrowheads="1"/>
                  </p:cNvSpPr>
                  <p:nvPr/>
                </p:nvSpPr>
                <p:spPr bwMode="auto">
                  <a:xfrm>
                    <a:off x="4784" y="1826"/>
                    <a:ext cx="28" cy="29"/>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4" name="Oval 22"/>
                  <p:cNvSpPr>
                    <a:spLocks noChangeArrowheads="1"/>
                  </p:cNvSpPr>
                  <p:nvPr/>
                </p:nvSpPr>
                <p:spPr bwMode="auto">
                  <a:xfrm>
                    <a:off x="4866" y="1720"/>
                    <a:ext cx="28" cy="29"/>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5" name="Oval 23"/>
                  <p:cNvSpPr>
                    <a:spLocks noChangeArrowheads="1"/>
                  </p:cNvSpPr>
                  <p:nvPr/>
                </p:nvSpPr>
                <p:spPr bwMode="auto">
                  <a:xfrm>
                    <a:off x="4950" y="1914"/>
                    <a:ext cx="29" cy="3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6" name="Oval 26"/>
                  <p:cNvSpPr>
                    <a:spLocks noChangeArrowheads="1"/>
                  </p:cNvSpPr>
                  <p:nvPr/>
                </p:nvSpPr>
                <p:spPr bwMode="auto">
                  <a:xfrm>
                    <a:off x="3952" y="1726"/>
                    <a:ext cx="26" cy="26"/>
                  </a:xfrm>
                  <a:prstGeom prst="ellipse">
                    <a:avLst/>
                  </a:prstGeom>
                  <a:noFill/>
                  <a:ln w="14288">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77" name="Oval 28"/>
                  <p:cNvSpPr>
                    <a:spLocks noChangeArrowheads="1"/>
                  </p:cNvSpPr>
                  <p:nvPr/>
                </p:nvSpPr>
                <p:spPr bwMode="auto">
                  <a:xfrm>
                    <a:off x="4119" y="1873"/>
                    <a:ext cx="25" cy="27"/>
                  </a:xfrm>
                  <a:prstGeom prst="ellipse">
                    <a:avLst/>
                  </a:prstGeom>
                  <a:noFill/>
                  <a:ln w="14288">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78" name="Oval 31"/>
                  <p:cNvSpPr>
                    <a:spLocks noChangeArrowheads="1"/>
                  </p:cNvSpPr>
                  <p:nvPr/>
                </p:nvSpPr>
                <p:spPr bwMode="auto">
                  <a:xfrm>
                    <a:off x="4367" y="1567"/>
                    <a:ext cx="25" cy="26"/>
                  </a:xfrm>
                  <a:prstGeom prst="ellipse">
                    <a:avLst/>
                  </a:prstGeom>
                  <a:noFill/>
                  <a:ln w="14288">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79" name="Oval 34"/>
                  <p:cNvSpPr>
                    <a:spLocks noChangeArrowheads="1"/>
                  </p:cNvSpPr>
                  <p:nvPr/>
                </p:nvSpPr>
                <p:spPr bwMode="auto">
                  <a:xfrm>
                    <a:off x="4618" y="1608"/>
                    <a:ext cx="25" cy="27"/>
                  </a:xfrm>
                  <a:prstGeom prst="ellipse">
                    <a:avLst/>
                  </a:prstGeom>
                  <a:noFill/>
                  <a:ln w="14288">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0" name="Oval 36"/>
                  <p:cNvSpPr>
                    <a:spLocks noChangeArrowheads="1"/>
                  </p:cNvSpPr>
                  <p:nvPr/>
                </p:nvSpPr>
                <p:spPr bwMode="auto">
                  <a:xfrm>
                    <a:off x="4784" y="1826"/>
                    <a:ext cx="26" cy="26"/>
                  </a:xfrm>
                  <a:prstGeom prst="ellipse">
                    <a:avLst/>
                  </a:prstGeom>
                  <a:noFill/>
                  <a:ln w="14288">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1" name="Oval 37"/>
                  <p:cNvSpPr>
                    <a:spLocks noChangeArrowheads="1"/>
                  </p:cNvSpPr>
                  <p:nvPr/>
                </p:nvSpPr>
                <p:spPr bwMode="auto">
                  <a:xfrm>
                    <a:off x="4866" y="1720"/>
                    <a:ext cx="25" cy="26"/>
                  </a:xfrm>
                  <a:prstGeom prst="ellipse">
                    <a:avLst/>
                  </a:prstGeom>
                  <a:noFill/>
                  <a:ln w="14288">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2" name="Oval 38"/>
                  <p:cNvSpPr>
                    <a:spLocks noChangeArrowheads="1"/>
                  </p:cNvSpPr>
                  <p:nvPr/>
                </p:nvSpPr>
                <p:spPr bwMode="auto">
                  <a:xfrm>
                    <a:off x="4950" y="1914"/>
                    <a:ext cx="26" cy="26"/>
                  </a:xfrm>
                  <a:prstGeom prst="ellipse">
                    <a:avLst/>
                  </a:prstGeom>
                  <a:noFill/>
                  <a:ln w="14288">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3" name="Line 44"/>
                  <p:cNvSpPr>
                    <a:spLocks noChangeShapeType="1"/>
                  </p:cNvSpPr>
                  <p:nvPr/>
                </p:nvSpPr>
                <p:spPr bwMode="auto">
                  <a:xfrm>
                    <a:off x="4130" y="1770"/>
                    <a:ext cx="0" cy="114"/>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 name="Line 45"/>
                  <p:cNvSpPr>
                    <a:spLocks noChangeShapeType="1"/>
                  </p:cNvSpPr>
                  <p:nvPr/>
                </p:nvSpPr>
                <p:spPr bwMode="auto">
                  <a:xfrm flipV="1">
                    <a:off x="4212" y="1731"/>
                    <a:ext cx="0" cy="39"/>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 name="Line 46"/>
                  <p:cNvSpPr>
                    <a:spLocks noChangeShapeType="1"/>
                  </p:cNvSpPr>
                  <p:nvPr/>
                </p:nvSpPr>
                <p:spPr bwMode="auto">
                  <a:xfrm flipV="1">
                    <a:off x="4297" y="1647"/>
                    <a:ext cx="0" cy="123"/>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 name="Line 47"/>
                  <p:cNvSpPr>
                    <a:spLocks noChangeShapeType="1"/>
                  </p:cNvSpPr>
                  <p:nvPr/>
                </p:nvSpPr>
                <p:spPr bwMode="auto">
                  <a:xfrm flipV="1">
                    <a:off x="4378" y="1579"/>
                    <a:ext cx="0" cy="191"/>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7" name="Line 50"/>
                  <p:cNvSpPr>
                    <a:spLocks noChangeShapeType="1"/>
                  </p:cNvSpPr>
                  <p:nvPr/>
                </p:nvSpPr>
                <p:spPr bwMode="auto">
                  <a:xfrm flipV="1">
                    <a:off x="4629" y="1620"/>
                    <a:ext cx="0" cy="150"/>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8" name="Line 52"/>
                  <p:cNvSpPr>
                    <a:spLocks noChangeShapeType="1"/>
                  </p:cNvSpPr>
                  <p:nvPr/>
                </p:nvSpPr>
                <p:spPr bwMode="auto">
                  <a:xfrm>
                    <a:off x="4795" y="1770"/>
                    <a:ext cx="0" cy="68"/>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9" name="Line 53"/>
                  <p:cNvSpPr>
                    <a:spLocks noChangeShapeType="1"/>
                  </p:cNvSpPr>
                  <p:nvPr/>
                </p:nvSpPr>
                <p:spPr bwMode="auto">
                  <a:xfrm flipV="1">
                    <a:off x="4877" y="1731"/>
                    <a:ext cx="0" cy="39"/>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0" name="Line 54"/>
                  <p:cNvSpPr>
                    <a:spLocks noChangeShapeType="1"/>
                  </p:cNvSpPr>
                  <p:nvPr/>
                </p:nvSpPr>
                <p:spPr bwMode="auto">
                  <a:xfrm>
                    <a:off x="4962" y="1770"/>
                    <a:ext cx="0" cy="156"/>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1" name="Oval 24"/>
                  <p:cNvSpPr>
                    <a:spLocks noChangeArrowheads="1"/>
                  </p:cNvSpPr>
                  <p:nvPr/>
                </p:nvSpPr>
                <p:spPr bwMode="auto">
                  <a:xfrm>
                    <a:off x="3701" y="1567"/>
                    <a:ext cx="26" cy="26"/>
                  </a:xfrm>
                  <a:prstGeom prst="ellipse">
                    <a:avLst/>
                  </a:prstGeom>
                  <a:noFill/>
                  <a:ln w="14288">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grpSp>
          <p:sp>
            <p:nvSpPr>
              <p:cNvPr id="28" name="Line 213"/>
              <p:cNvSpPr>
                <a:spLocks noChangeShapeType="1"/>
              </p:cNvSpPr>
              <p:nvPr/>
            </p:nvSpPr>
            <p:spPr bwMode="auto">
              <a:xfrm flipV="1">
                <a:off x="6172958" y="1677550"/>
                <a:ext cx="0" cy="366713"/>
              </a:xfrm>
              <a:prstGeom prst="line">
                <a:avLst/>
              </a:prstGeom>
              <a:noFill/>
              <a:ln w="12700">
                <a:solidFill>
                  <a:srgbClr val="FF0000"/>
                </a:solidFill>
                <a:round/>
                <a:headEnd/>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 name="Line 215"/>
              <p:cNvSpPr>
                <a:spLocks noChangeShapeType="1"/>
              </p:cNvSpPr>
              <p:nvPr/>
            </p:nvSpPr>
            <p:spPr bwMode="auto">
              <a:xfrm>
                <a:off x="5507796" y="2055376"/>
                <a:ext cx="0" cy="295275"/>
              </a:xfrm>
              <a:prstGeom prst="line">
                <a:avLst/>
              </a:prstGeom>
              <a:noFill/>
              <a:ln w="12700">
                <a:solidFill>
                  <a:srgbClr val="FF0000"/>
                </a:solidFill>
                <a:round/>
                <a:headEnd/>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0" name="Line 216"/>
              <p:cNvSpPr>
                <a:spLocks noChangeShapeType="1"/>
              </p:cNvSpPr>
              <p:nvPr/>
            </p:nvSpPr>
            <p:spPr bwMode="auto">
              <a:xfrm>
                <a:off x="5244271" y="2053788"/>
                <a:ext cx="0" cy="295275"/>
              </a:xfrm>
              <a:prstGeom prst="line">
                <a:avLst/>
              </a:prstGeom>
              <a:noFill/>
              <a:ln w="12700">
                <a:solidFill>
                  <a:srgbClr val="FF0000"/>
                </a:solidFill>
                <a:round/>
                <a:headEnd/>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1" name="Line 217"/>
              <p:cNvSpPr>
                <a:spLocks noChangeShapeType="1"/>
              </p:cNvSpPr>
              <p:nvPr/>
            </p:nvSpPr>
            <p:spPr bwMode="auto">
              <a:xfrm>
                <a:off x="5115683" y="2049026"/>
                <a:ext cx="0" cy="295275"/>
              </a:xfrm>
              <a:prstGeom prst="line">
                <a:avLst/>
              </a:prstGeom>
              <a:noFill/>
              <a:ln w="12700">
                <a:solidFill>
                  <a:srgbClr val="FF0000"/>
                </a:solidFill>
                <a:round/>
                <a:headEnd/>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2" name="Line 218"/>
              <p:cNvSpPr>
                <a:spLocks noChangeShapeType="1"/>
              </p:cNvSpPr>
              <p:nvPr/>
            </p:nvSpPr>
            <p:spPr bwMode="auto">
              <a:xfrm>
                <a:off x="6301546" y="2049026"/>
                <a:ext cx="0" cy="295275"/>
              </a:xfrm>
              <a:prstGeom prst="line">
                <a:avLst/>
              </a:prstGeom>
              <a:noFill/>
              <a:ln w="12700">
                <a:solidFill>
                  <a:srgbClr val="FF0000"/>
                </a:solidFill>
                <a:round/>
                <a:headEnd/>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3" name="Line 219"/>
              <p:cNvSpPr>
                <a:spLocks noChangeShapeType="1"/>
              </p:cNvSpPr>
              <p:nvPr/>
            </p:nvSpPr>
            <p:spPr bwMode="auto">
              <a:xfrm flipV="1">
                <a:off x="6566658" y="1695013"/>
                <a:ext cx="0" cy="352425"/>
              </a:xfrm>
              <a:prstGeom prst="line">
                <a:avLst/>
              </a:prstGeom>
              <a:noFill/>
              <a:ln w="12700">
                <a:solidFill>
                  <a:srgbClr val="FF0000"/>
                </a:solidFill>
                <a:round/>
                <a:headEnd/>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4" name="Line 220"/>
              <p:cNvSpPr>
                <a:spLocks noChangeShapeType="1"/>
              </p:cNvSpPr>
              <p:nvPr/>
            </p:nvSpPr>
            <p:spPr bwMode="auto">
              <a:xfrm>
                <a:off x="4979158" y="1741051"/>
                <a:ext cx="0" cy="304800"/>
              </a:xfrm>
              <a:prstGeom prst="line">
                <a:avLst/>
              </a:prstGeom>
              <a:noFill/>
              <a:ln w="12700">
                <a:solidFill>
                  <a:srgbClr val="FF0000"/>
                </a:solidFill>
                <a:round/>
                <a:headEnd type="oval"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5" name="Line 221"/>
              <p:cNvSpPr>
                <a:spLocks noChangeShapeType="1"/>
              </p:cNvSpPr>
              <p:nvPr/>
            </p:nvSpPr>
            <p:spPr bwMode="auto">
              <a:xfrm flipV="1">
                <a:off x="5641146" y="2045851"/>
                <a:ext cx="0" cy="190500"/>
              </a:xfrm>
              <a:prstGeom prst="line">
                <a:avLst/>
              </a:prstGeom>
              <a:noFill/>
              <a:ln w="12700">
                <a:solidFill>
                  <a:srgbClr val="FF0000"/>
                </a:solidFill>
                <a:round/>
                <a:headEnd type="oval"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6" name="Line 222"/>
              <p:cNvSpPr>
                <a:spLocks noChangeShapeType="1"/>
              </p:cNvSpPr>
              <p:nvPr/>
            </p:nvSpPr>
            <p:spPr bwMode="auto">
              <a:xfrm>
                <a:off x="6036433" y="1736288"/>
                <a:ext cx="0" cy="309563"/>
              </a:xfrm>
              <a:prstGeom prst="line">
                <a:avLst/>
              </a:prstGeom>
              <a:noFill/>
              <a:ln w="12700">
                <a:solidFill>
                  <a:srgbClr val="FF0000"/>
                </a:solidFill>
                <a:round/>
                <a:headEnd type="oval"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 name="Line 223"/>
              <p:cNvSpPr>
                <a:spLocks noChangeShapeType="1"/>
              </p:cNvSpPr>
              <p:nvPr/>
            </p:nvSpPr>
            <p:spPr bwMode="auto">
              <a:xfrm>
                <a:off x="6431721" y="1802963"/>
                <a:ext cx="0" cy="247650"/>
              </a:xfrm>
              <a:prstGeom prst="line">
                <a:avLst/>
              </a:prstGeom>
              <a:noFill/>
              <a:ln w="12700">
                <a:solidFill>
                  <a:srgbClr val="FF0000"/>
                </a:solidFill>
                <a:round/>
                <a:headEnd type="oval"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 name="Line 224"/>
              <p:cNvSpPr>
                <a:spLocks noChangeShapeType="1"/>
              </p:cNvSpPr>
              <p:nvPr/>
            </p:nvSpPr>
            <p:spPr bwMode="auto">
              <a:xfrm>
                <a:off x="5907846" y="1850588"/>
                <a:ext cx="0" cy="195263"/>
              </a:xfrm>
              <a:prstGeom prst="line">
                <a:avLst/>
              </a:prstGeom>
              <a:noFill/>
              <a:ln w="12700">
                <a:solidFill>
                  <a:srgbClr val="FF0000"/>
                </a:solidFill>
                <a:round/>
                <a:headEnd type="oval"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9" name="Line 225"/>
              <p:cNvSpPr>
                <a:spLocks noChangeShapeType="1"/>
              </p:cNvSpPr>
              <p:nvPr/>
            </p:nvSpPr>
            <p:spPr bwMode="auto">
              <a:xfrm>
                <a:off x="5769733" y="1979176"/>
                <a:ext cx="0" cy="61913"/>
              </a:xfrm>
              <a:prstGeom prst="line">
                <a:avLst/>
              </a:prstGeom>
              <a:noFill/>
              <a:ln w="12700">
                <a:solidFill>
                  <a:srgbClr val="FF0000"/>
                </a:solidFill>
                <a:round/>
                <a:headEnd type="oval"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0" name="Line 226"/>
              <p:cNvSpPr>
                <a:spLocks noChangeShapeType="1"/>
              </p:cNvSpPr>
              <p:nvPr/>
            </p:nvSpPr>
            <p:spPr bwMode="auto">
              <a:xfrm flipV="1">
                <a:off x="6698421" y="2045851"/>
                <a:ext cx="0" cy="114300"/>
              </a:xfrm>
              <a:prstGeom prst="line">
                <a:avLst/>
              </a:prstGeom>
              <a:noFill/>
              <a:ln w="12700">
                <a:solidFill>
                  <a:srgbClr val="FF0000"/>
                </a:solidFill>
                <a:round/>
                <a:headEnd type="oval"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1" name="Line 227"/>
              <p:cNvSpPr>
                <a:spLocks noChangeShapeType="1"/>
              </p:cNvSpPr>
              <p:nvPr/>
            </p:nvSpPr>
            <p:spPr bwMode="auto">
              <a:xfrm>
                <a:off x="6827008" y="1979176"/>
                <a:ext cx="0" cy="66675"/>
              </a:xfrm>
              <a:prstGeom prst="line">
                <a:avLst/>
              </a:prstGeom>
              <a:noFill/>
              <a:ln w="12700">
                <a:solidFill>
                  <a:srgbClr val="FF0000"/>
                </a:solidFill>
                <a:round/>
                <a:headEnd type="oval"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 name="Line 228"/>
              <p:cNvSpPr>
                <a:spLocks noChangeShapeType="1"/>
              </p:cNvSpPr>
              <p:nvPr/>
            </p:nvSpPr>
            <p:spPr bwMode="auto">
              <a:xfrm flipV="1">
                <a:off x="6960358" y="2045851"/>
                <a:ext cx="0" cy="247650"/>
              </a:xfrm>
              <a:prstGeom prst="line">
                <a:avLst/>
              </a:prstGeom>
              <a:noFill/>
              <a:ln w="12700">
                <a:solidFill>
                  <a:srgbClr val="FF0000"/>
                </a:solidFill>
                <a:round/>
                <a:headEnd type="oval"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3" name="Line 229"/>
              <p:cNvSpPr>
                <a:spLocks noChangeShapeType="1"/>
              </p:cNvSpPr>
              <p:nvPr/>
            </p:nvSpPr>
            <p:spPr bwMode="auto">
              <a:xfrm>
                <a:off x="5379208" y="1988701"/>
                <a:ext cx="0" cy="57150"/>
              </a:xfrm>
              <a:prstGeom prst="line">
                <a:avLst/>
              </a:prstGeom>
              <a:noFill/>
              <a:ln w="12700">
                <a:solidFill>
                  <a:srgbClr val="FF0000"/>
                </a:solidFill>
                <a:round/>
                <a:headEnd type="oval"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grpSp>
        <p:nvGrpSpPr>
          <p:cNvPr id="92" name="Gruppieren 4"/>
          <p:cNvGrpSpPr/>
          <p:nvPr/>
        </p:nvGrpSpPr>
        <p:grpSpPr>
          <a:xfrm>
            <a:off x="4799321" y="1573212"/>
            <a:ext cx="2415873" cy="2385236"/>
            <a:chOff x="6760267" y="1673203"/>
            <a:chExt cx="2415873" cy="2385236"/>
          </a:xfrm>
        </p:grpSpPr>
        <p:sp>
          <p:nvSpPr>
            <p:cNvPr id="93" name="Textfeld 21"/>
            <p:cNvSpPr txBox="1">
              <a:spLocks noChangeArrowheads="1"/>
            </p:cNvSpPr>
            <p:nvPr/>
          </p:nvSpPr>
          <p:spPr bwMode="auto">
            <a:xfrm>
              <a:off x="6760267" y="3227442"/>
              <a:ext cx="2415873" cy="830997"/>
            </a:xfrm>
            <a:prstGeom prst="rect">
              <a:avLst/>
            </a:prstGeom>
            <a:noFill/>
            <a:ln w="9525">
              <a:noFill/>
              <a:miter lim="800000"/>
              <a:headEnd/>
              <a:tailEnd/>
            </a:ln>
          </p:spPr>
          <p:txBody>
            <a:bodyPr wrap="square">
              <a:spAutoFit/>
            </a:bodyPr>
            <a:lstStyle/>
            <a:p>
              <a:pPr algn="ctr" defTabSz="457200">
                <a:defRPr/>
              </a:pPr>
              <a:r>
                <a:rPr lang="en-US" sz="1600" dirty="0" err="1" smtClean="0">
                  <a:solidFill>
                    <a:prstClr val="black"/>
                  </a:solidFill>
                  <a:latin typeface="Arial"/>
                </a:rPr>
                <a:t>Asym</a:t>
              </a:r>
              <a:r>
                <a:rPr lang="en-US" sz="1600" dirty="0" smtClean="0">
                  <a:solidFill>
                    <a:prstClr val="black"/>
                  </a:solidFill>
                  <a:latin typeface="Arial"/>
                </a:rPr>
                <a:t>. clipping (ACO), </a:t>
              </a:r>
              <a:r>
                <a:rPr lang="en-US" sz="1600" dirty="0" err="1" smtClean="0">
                  <a:solidFill>
                    <a:prstClr val="black"/>
                  </a:solidFill>
                  <a:latin typeface="Arial"/>
                </a:rPr>
                <a:t>enh</a:t>
              </a:r>
              <a:r>
                <a:rPr lang="en-US" sz="1600" dirty="0" smtClean="0">
                  <a:solidFill>
                    <a:prstClr val="black"/>
                  </a:solidFill>
                  <a:latin typeface="Arial"/>
                </a:rPr>
                <a:t>. unipolar OFDM:  </a:t>
              </a:r>
              <a:r>
                <a:rPr lang="en-US" sz="1600" i="1" dirty="0" smtClean="0">
                  <a:solidFill>
                    <a:prstClr val="black"/>
                  </a:solidFill>
                  <a:latin typeface="Arial"/>
                </a:rPr>
                <a:t>energy efficiency</a:t>
              </a:r>
              <a:endParaRPr lang="en-US" sz="1600" i="1" dirty="0">
                <a:solidFill>
                  <a:prstClr val="black"/>
                </a:solidFill>
                <a:latin typeface="Arial"/>
              </a:endParaRPr>
            </a:p>
          </p:txBody>
        </p:sp>
        <p:grpSp>
          <p:nvGrpSpPr>
            <p:cNvPr id="94" name="Gruppieren 95"/>
            <p:cNvGrpSpPr/>
            <p:nvPr/>
          </p:nvGrpSpPr>
          <p:grpSpPr>
            <a:xfrm>
              <a:off x="7019246" y="1673203"/>
              <a:ext cx="1919094" cy="1482231"/>
              <a:chOff x="7236296" y="1203604"/>
              <a:chExt cx="1919094" cy="1482231"/>
            </a:xfrm>
          </p:grpSpPr>
          <p:pic>
            <p:nvPicPr>
              <p:cNvPr id="95" name="Picture 1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36296" y="1203604"/>
                <a:ext cx="1154465" cy="1482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6" name="Picture 2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218209" y="1343733"/>
                <a:ext cx="937181" cy="968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97" name="Textfeld 21"/>
          <p:cNvSpPr txBox="1">
            <a:spLocks noChangeArrowheads="1"/>
          </p:cNvSpPr>
          <p:nvPr/>
        </p:nvSpPr>
        <p:spPr bwMode="auto">
          <a:xfrm>
            <a:off x="63782" y="5497286"/>
            <a:ext cx="2196244" cy="584775"/>
          </a:xfrm>
          <a:prstGeom prst="rect">
            <a:avLst/>
          </a:prstGeom>
          <a:noFill/>
          <a:ln w="9525">
            <a:noFill/>
            <a:miter lim="800000"/>
            <a:headEnd/>
            <a:tailEnd/>
          </a:ln>
        </p:spPr>
        <p:txBody>
          <a:bodyPr wrap="square">
            <a:spAutoFit/>
          </a:bodyPr>
          <a:lstStyle/>
          <a:p>
            <a:pPr algn="ctr" defTabSz="457200">
              <a:defRPr/>
            </a:pPr>
            <a:r>
              <a:rPr lang="en-US" sz="1600" dirty="0" smtClean="0">
                <a:solidFill>
                  <a:prstClr val="black"/>
                </a:solidFill>
                <a:latin typeface="Arial"/>
              </a:rPr>
              <a:t>WDM (RYGB LED) to  multiply data rates</a:t>
            </a:r>
            <a:endParaRPr lang="en-US" sz="1600" dirty="0">
              <a:solidFill>
                <a:prstClr val="black"/>
              </a:solidFill>
              <a:latin typeface="Arial"/>
            </a:endParaRPr>
          </a:p>
        </p:txBody>
      </p:sp>
      <p:pic>
        <p:nvPicPr>
          <p:cNvPr id="98" name="Picture 1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1794" y="4212548"/>
            <a:ext cx="1692188" cy="1057485"/>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pic>
      <p:grpSp>
        <p:nvGrpSpPr>
          <p:cNvPr id="99" name="Gruppieren 100"/>
          <p:cNvGrpSpPr/>
          <p:nvPr/>
        </p:nvGrpSpPr>
        <p:grpSpPr>
          <a:xfrm>
            <a:off x="7010400" y="3978045"/>
            <a:ext cx="2050927" cy="2346555"/>
            <a:chOff x="2447764" y="3555834"/>
            <a:chExt cx="2196244" cy="2346555"/>
          </a:xfrm>
        </p:grpSpPr>
        <p:pic>
          <p:nvPicPr>
            <p:cNvPr id="100" name="Picture 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639472" y="3555834"/>
              <a:ext cx="1680500" cy="1463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1" name="Textfeld 21"/>
            <p:cNvSpPr txBox="1">
              <a:spLocks noChangeArrowheads="1"/>
            </p:cNvSpPr>
            <p:nvPr/>
          </p:nvSpPr>
          <p:spPr bwMode="auto">
            <a:xfrm>
              <a:off x="2447764" y="5071392"/>
              <a:ext cx="2196244" cy="830997"/>
            </a:xfrm>
            <a:prstGeom prst="rect">
              <a:avLst/>
            </a:prstGeom>
            <a:noFill/>
            <a:ln w="9525">
              <a:noFill/>
              <a:miter lim="800000"/>
              <a:headEnd/>
              <a:tailEnd/>
            </a:ln>
          </p:spPr>
          <p:txBody>
            <a:bodyPr wrap="square">
              <a:spAutoFit/>
            </a:bodyPr>
            <a:lstStyle/>
            <a:p>
              <a:pPr algn="ctr" defTabSz="457200">
                <a:defRPr/>
              </a:pPr>
              <a:r>
                <a:rPr lang="en-US" sz="1600" dirty="0" smtClean="0">
                  <a:solidFill>
                    <a:srgbClr val="0070C0"/>
                  </a:solidFill>
                  <a:latin typeface="Arial"/>
                </a:rPr>
                <a:t>DCO@10</a:t>
              </a:r>
              <a:r>
                <a:rPr lang="en-US" sz="1600" dirty="0">
                  <a:solidFill>
                    <a:srgbClr val="0070C0"/>
                  </a:solidFill>
                  <a:latin typeface="Arial"/>
                </a:rPr>
                <a:t>% clipping </a:t>
              </a:r>
              <a:r>
                <a:rPr lang="en-US" sz="1600" dirty="0" smtClean="0">
                  <a:solidFill>
                    <a:srgbClr val="0070C0"/>
                  </a:solidFill>
                  <a:latin typeface="Arial"/>
                </a:rPr>
                <a:t>ratio: </a:t>
              </a:r>
              <a:r>
                <a:rPr lang="en-US" sz="1600" dirty="0" smtClean="0">
                  <a:solidFill>
                    <a:prstClr val="black"/>
                  </a:solidFill>
                  <a:latin typeface="Arial"/>
                </a:rPr>
                <a:t>2 dB to IM/DD </a:t>
              </a:r>
              <a:r>
                <a:rPr lang="en-US" sz="1600" dirty="0">
                  <a:solidFill>
                    <a:srgbClr val="FF0000"/>
                  </a:solidFill>
                  <a:latin typeface="Arial"/>
                </a:rPr>
                <a:t>capacity </a:t>
              </a:r>
              <a:r>
                <a:rPr lang="en-US" sz="1600" i="1" dirty="0">
                  <a:solidFill>
                    <a:srgbClr val="FF0000"/>
                  </a:solidFill>
                  <a:latin typeface="Arial"/>
                </a:rPr>
                <a:t>upper </a:t>
              </a:r>
              <a:r>
                <a:rPr lang="en-US" sz="1600" i="1" dirty="0" smtClean="0">
                  <a:solidFill>
                    <a:srgbClr val="FF0000"/>
                  </a:solidFill>
                  <a:latin typeface="Arial"/>
                </a:rPr>
                <a:t>bound</a:t>
              </a:r>
            </a:p>
          </p:txBody>
        </p:sp>
      </p:grpSp>
      <p:pic>
        <p:nvPicPr>
          <p:cNvPr id="102" name="Picture 8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22091" y="3925790"/>
            <a:ext cx="2076951" cy="1607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3" name="Textfeld 21"/>
          <p:cNvSpPr txBox="1">
            <a:spLocks noChangeArrowheads="1"/>
          </p:cNvSpPr>
          <p:nvPr/>
        </p:nvSpPr>
        <p:spPr bwMode="auto">
          <a:xfrm>
            <a:off x="2311911" y="5491480"/>
            <a:ext cx="2520281" cy="830997"/>
          </a:xfrm>
          <a:prstGeom prst="rect">
            <a:avLst/>
          </a:prstGeom>
          <a:noFill/>
          <a:ln w="9525">
            <a:noFill/>
            <a:miter lim="800000"/>
            <a:headEnd/>
            <a:tailEnd/>
          </a:ln>
        </p:spPr>
        <p:txBody>
          <a:bodyPr wrap="square">
            <a:spAutoFit/>
          </a:bodyPr>
          <a:lstStyle/>
          <a:p>
            <a:pPr algn="ctr" defTabSz="457200">
              <a:defRPr/>
            </a:pPr>
            <a:r>
              <a:rPr lang="en-US" sz="1600" dirty="0" smtClean="0">
                <a:solidFill>
                  <a:prstClr val="black"/>
                </a:solidFill>
                <a:latin typeface="Arial"/>
              </a:rPr>
              <a:t>Closed-loop bit-/power- loading, bit-interleaved FEC, HARQ</a:t>
            </a:r>
            <a:endParaRPr lang="en-US" sz="1600" dirty="0">
              <a:solidFill>
                <a:prstClr val="black"/>
              </a:solidFill>
              <a:latin typeface="Arial"/>
            </a:endParaRPr>
          </a:p>
        </p:txBody>
      </p:sp>
      <p:sp>
        <p:nvSpPr>
          <p:cNvPr id="104" name="Textfeld 21"/>
          <p:cNvSpPr txBox="1">
            <a:spLocks noChangeArrowheads="1"/>
          </p:cNvSpPr>
          <p:nvPr/>
        </p:nvSpPr>
        <p:spPr bwMode="auto">
          <a:xfrm>
            <a:off x="4823002" y="5486400"/>
            <a:ext cx="2196244" cy="830997"/>
          </a:xfrm>
          <a:prstGeom prst="rect">
            <a:avLst/>
          </a:prstGeom>
          <a:noFill/>
          <a:ln w="9525">
            <a:noFill/>
            <a:miter lim="800000"/>
            <a:headEnd/>
            <a:tailEnd/>
          </a:ln>
        </p:spPr>
        <p:txBody>
          <a:bodyPr wrap="square">
            <a:spAutoFit/>
          </a:bodyPr>
          <a:lstStyle/>
          <a:p>
            <a:pPr algn="ctr" defTabSz="457200">
              <a:defRPr/>
            </a:pPr>
            <a:r>
              <a:rPr lang="en-US" sz="1600" dirty="0" smtClean="0">
                <a:solidFill>
                  <a:prstClr val="black"/>
                </a:solidFill>
                <a:latin typeface="Arial"/>
              </a:rPr>
              <a:t>Cell-specific pilots </a:t>
            </a:r>
            <a:r>
              <a:rPr lang="en-US" sz="1600" dirty="0">
                <a:solidFill>
                  <a:prstClr val="black"/>
                </a:solidFill>
                <a:latin typeface="Arial"/>
              </a:rPr>
              <a:t>for positioning, </a:t>
            </a:r>
            <a:r>
              <a:rPr lang="en-US" sz="1600" dirty="0" smtClean="0">
                <a:solidFill>
                  <a:prstClr val="black"/>
                </a:solidFill>
                <a:latin typeface="Arial"/>
              </a:rPr>
              <a:t>handover, interference </a:t>
            </a:r>
            <a:r>
              <a:rPr lang="en-US" sz="1600" dirty="0" err="1" smtClean="0">
                <a:solidFill>
                  <a:prstClr val="black"/>
                </a:solidFill>
                <a:latin typeface="Arial"/>
              </a:rPr>
              <a:t>coord</a:t>
            </a:r>
            <a:r>
              <a:rPr lang="en-US" sz="1600" dirty="0" smtClean="0">
                <a:solidFill>
                  <a:prstClr val="black"/>
                </a:solidFill>
                <a:latin typeface="Arial"/>
              </a:rPr>
              <a:t>. </a:t>
            </a:r>
            <a:endParaRPr lang="en-US" sz="1600" dirty="0">
              <a:solidFill>
                <a:prstClr val="black"/>
              </a:solidFill>
              <a:latin typeface="Arial"/>
            </a:endParaRPr>
          </a:p>
        </p:txBody>
      </p:sp>
      <p:pic>
        <p:nvPicPr>
          <p:cNvPr id="105" name="Picture 4" descr="600px-RGB-SMD-LED"/>
          <p:cNvPicPr>
            <a:picLocks noChangeAspect="1" noChangeArrowheads="1"/>
          </p:cNvPicPr>
          <p:nvPr/>
        </p:nvPicPr>
        <p:blipFill>
          <a:blip r:embed="rId20"/>
          <a:srcRect/>
          <a:stretch>
            <a:fillRect/>
          </a:stretch>
        </p:blipFill>
        <p:spPr bwMode="auto">
          <a:xfrm>
            <a:off x="1686193" y="3834252"/>
            <a:ext cx="663714" cy="663714"/>
          </a:xfrm>
          <a:prstGeom prst="rect">
            <a:avLst/>
          </a:prstGeom>
          <a:noFill/>
          <a:ln w="9525">
            <a:noFill/>
            <a:miter lim="800000"/>
            <a:headEnd/>
            <a:tailEnd/>
          </a:ln>
        </p:spPr>
      </p:pic>
      <p:pic>
        <p:nvPicPr>
          <p:cNvPr id="106" name="图片 19" descr="frequency_plan.png"/>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698081" y="4097790"/>
            <a:ext cx="2394992" cy="109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Textfeld 21"/>
          <p:cNvSpPr txBox="1">
            <a:spLocks noChangeArrowheads="1"/>
          </p:cNvSpPr>
          <p:nvPr/>
        </p:nvSpPr>
        <p:spPr bwMode="auto">
          <a:xfrm>
            <a:off x="7019246" y="3122955"/>
            <a:ext cx="2107617" cy="830997"/>
          </a:xfrm>
          <a:prstGeom prst="rect">
            <a:avLst/>
          </a:prstGeom>
          <a:noFill/>
          <a:ln w="9525">
            <a:noFill/>
            <a:miter lim="800000"/>
            <a:headEnd/>
            <a:tailEnd/>
          </a:ln>
        </p:spPr>
        <p:txBody>
          <a:bodyPr wrap="square">
            <a:spAutoFit/>
          </a:bodyPr>
          <a:lstStyle>
            <a:defPPr>
              <a:defRPr lang="de-DE"/>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ctr" defTabSz="457200">
              <a:defRPr/>
            </a:pPr>
            <a:r>
              <a:rPr lang="en-US" sz="1600" dirty="0" smtClean="0">
                <a:solidFill>
                  <a:prstClr val="black"/>
                </a:solidFill>
                <a:latin typeface="Arial"/>
              </a:rPr>
              <a:t>MIMO, angular diversity transmitters and receivers </a:t>
            </a:r>
            <a:endParaRPr lang="en-US" sz="1600" dirty="0">
              <a:solidFill>
                <a:prstClr val="black"/>
              </a:solidFill>
              <a:latin typeface="Arial"/>
            </a:endParaRPr>
          </a:p>
        </p:txBody>
      </p:sp>
      <p:pic>
        <p:nvPicPr>
          <p:cNvPr id="108" name="Picture 284"/>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959" r="959"/>
          <a:stretch/>
        </p:blipFill>
        <p:spPr bwMode="auto">
          <a:xfrm>
            <a:off x="7365600" y="1537413"/>
            <a:ext cx="1388275" cy="1434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4437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61</a:t>
            </a:fld>
            <a:endParaRPr lang="en-US" altLang="en-US"/>
          </a:p>
        </p:txBody>
      </p:sp>
      <p:sp>
        <p:nvSpPr>
          <p:cNvPr id="7" name="Rectangle 2"/>
          <p:cNvSpPr txBox="1">
            <a:spLocks noChangeArrowheads="1"/>
          </p:cNvSpPr>
          <p:nvPr/>
        </p:nvSpPr>
        <p:spPr>
          <a:xfrm>
            <a:off x="1549400" y="807443"/>
            <a:ext cx="701675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Summary</a:t>
            </a:r>
            <a:endParaRPr lang="en-CA" b="1" dirty="0" smtClean="0">
              <a:solidFill>
                <a:srgbClr val="80B4CE"/>
              </a:solidFill>
              <a:effectLst>
                <a:outerShdw blurRad="38100" dist="38100" dir="2700000" algn="tl">
                  <a:srgbClr val="000000">
                    <a:alpha val="43137"/>
                  </a:srgbClr>
                </a:outerShdw>
              </a:effectLst>
            </a:endParaRPr>
          </a:p>
        </p:txBody>
      </p:sp>
      <p:sp>
        <p:nvSpPr>
          <p:cNvPr id="8" name="Oval 3"/>
          <p:cNvSpPr>
            <a:spLocks noChangeArrowheads="1"/>
          </p:cNvSpPr>
          <p:nvPr/>
        </p:nvSpPr>
        <p:spPr bwMode="auto">
          <a:xfrm>
            <a:off x="563563" y="1037630"/>
            <a:ext cx="230187" cy="230188"/>
          </a:xfrm>
          <a:prstGeom prst="ellipse">
            <a:avLst/>
          </a:prstGeom>
          <a:solidFill>
            <a:srgbClr val="006EC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tr-TR" altLang="en-US"/>
          </a:p>
        </p:txBody>
      </p:sp>
      <p:sp>
        <p:nvSpPr>
          <p:cNvPr id="9" name="Oval 4"/>
          <p:cNvSpPr>
            <a:spLocks noChangeArrowheads="1"/>
          </p:cNvSpPr>
          <p:nvPr/>
        </p:nvSpPr>
        <p:spPr bwMode="auto">
          <a:xfrm>
            <a:off x="946150" y="1037630"/>
            <a:ext cx="230188" cy="230188"/>
          </a:xfrm>
          <a:prstGeom prst="ellipse">
            <a:avLst/>
          </a:prstGeom>
          <a:solidFill>
            <a:srgbClr val="80B4C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tr-TR" altLang="en-US"/>
          </a:p>
        </p:txBody>
      </p:sp>
      <p:sp>
        <p:nvSpPr>
          <p:cNvPr id="10" name="Oval 5"/>
          <p:cNvSpPr>
            <a:spLocks noChangeArrowheads="1"/>
          </p:cNvSpPr>
          <p:nvPr/>
        </p:nvSpPr>
        <p:spPr bwMode="auto">
          <a:xfrm>
            <a:off x="184150" y="1048743"/>
            <a:ext cx="230188" cy="231775"/>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tr-TR" altLang="en-US"/>
          </a:p>
        </p:txBody>
      </p:sp>
      <p:sp>
        <p:nvSpPr>
          <p:cNvPr id="11" name="Rectangle 1"/>
          <p:cNvSpPr/>
          <p:nvPr/>
        </p:nvSpPr>
        <p:spPr>
          <a:xfrm>
            <a:off x="467848" y="1942505"/>
            <a:ext cx="8567295" cy="4001095"/>
          </a:xfrm>
          <a:prstGeom prst="rect">
            <a:avLst/>
          </a:prstGeom>
        </p:spPr>
        <p:txBody>
          <a:bodyPr wrap="square">
            <a:spAutoFit/>
          </a:bodyPr>
          <a:lstStyle/>
          <a:p>
            <a:pPr>
              <a:spcBef>
                <a:spcPts val="600"/>
              </a:spcBef>
              <a:defRPr/>
            </a:pPr>
            <a:endParaRPr lang="en-CA" sz="1000" dirty="0">
              <a:solidFill>
                <a:schemeClr val="tx2"/>
              </a:solidFill>
              <a:latin typeface="+mn-lt"/>
              <a:cs typeface="+mn-cs"/>
            </a:endParaRPr>
          </a:p>
          <a:p>
            <a:pPr marL="342900" indent="-342900">
              <a:spcBef>
                <a:spcPts val="600"/>
              </a:spcBef>
              <a:buClr>
                <a:srgbClr val="0070C0"/>
              </a:buClr>
              <a:buSzPct val="150000"/>
              <a:buFont typeface="Courier New" pitchFamily="49" charset="0"/>
              <a:buChar char="o"/>
              <a:defRPr/>
            </a:pPr>
            <a:r>
              <a:rPr lang="en-US" dirty="0" err="1" smtClean="0">
                <a:solidFill>
                  <a:schemeClr val="tx2"/>
                </a:solidFill>
                <a:latin typeface="+mn-lt"/>
                <a:cs typeface="+mn-cs"/>
              </a:rPr>
              <a:t>Gbit</a:t>
            </a:r>
            <a:r>
              <a:rPr lang="en-US" dirty="0" smtClean="0">
                <a:solidFill>
                  <a:schemeClr val="tx2"/>
                </a:solidFill>
                <a:latin typeface="+mn-lt"/>
                <a:cs typeface="+mn-cs"/>
              </a:rPr>
              <a:t>/s </a:t>
            </a:r>
            <a:r>
              <a:rPr lang="en-US" dirty="0">
                <a:solidFill>
                  <a:srgbClr val="262626"/>
                </a:solidFill>
                <a:latin typeface="+mn-lt"/>
                <a:ea typeface="Tahoma"/>
                <a:cs typeface="Arial" charset="0"/>
                <a:sym typeface="Wingdings" pitchFamily="2" charset="2"/>
              </a:rPr>
              <a:t>optical wireless has many useful applications in WPAN and </a:t>
            </a:r>
            <a:r>
              <a:rPr lang="en-US" dirty="0" smtClean="0">
                <a:solidFill>
                  <a:srgbClr val="262626"/>
                </a:solidFill>
                <a:latin typeface="+mn-lt"/>
                <a:ea typeface="Tahoma"/>
                <a:cs typeface="Arial" charset="0"/>
                <a:sym typeface="Wingdings" pitchFamily="2" charset="2"/>
              </a:rPr>
              <a:t>WLAN</a:t>
            </a:r>
          </a:p>
          <a:p>
            <a:pPr marL="644525" lvl="1" indent="-285750">
              <a:spcBef>
                <a:spcPts val="600"/>
              </a:spcBef>
              <a:buClr>
                <a:srgbClr val="0070C0"/>
              </a:buClr>
              <a:buSzPct val="150000"/>
              <a:buFontTx/>
              <a:buChar char="-"/>
              <a:defRPr/>
            </a:pPr>
            <a:r>
              <a:rPr lang="en-US" sz="1600" dirty="0" smtClean="0">
                <a:solidFill>
                  <a:srgbClr val="262626"/>
                </a:solidFill>
                <a:ea typeface="Tahoma"/>
                <a:cs typeface="Arial" charset="0"/>
                <a:sym typeface="Wingdings" pitchFamily="2" charset="2"/>
              </a:rPr>
              <a:t>Car-to-X</a:t>
            </a:r>
            <a:r>
              <a:rPr lang="en-US" sz="1600" dirty="0">
                <a:solidFill>
                  <a:srgbClr val="262626"/>
                </a:solidFill>
                <a:ea typeface="Tahoma"/>
                <a:cs typeface="Arial" charset="0"/>
                <a:sym typeface="Wingdings" pitchFamily="2" charset="2"/>
              </a:rPr>
              <a:t>, machine-to-machine, </a:t>
            </a:r>
            <a:r>
              <a:rPr lang="en-US" sz="1600" dirty="0" err="1">
                <a:solidFill>
                  <a:srgbClr val="262626"/>
                </a:solidFill>
                <a:ea typeface="Tahoma"/>
                <a:cs typeface="Arial" charset="0"/>
                <a:sym typeface="Wingdings" pitchFamily="2" charset="2"/>
              </a:rPr>
              <a:t>WiFi</a:t>
            </a:r>
            <a:r>
              <a:rPr lang="en-US" sz="1600" dirty="0">
                <a:solidFill>
                  <a:srgbClr val="262626"/>
                </a:solidFill>
                <a:ea typeface="Tahoma"/>
                <a:cs typeface="Arial" charset="0"/>
                <a:sym typeface="Wingdings" pitchFamily="2" charset="2"/>
              </a:rPr>
              <a:t> backhaul, conference rooms  SOHO </a:t>
            </a:r>
            <a:r>
              <a:rPr lang="en-US" sz="1600" dirty="0" smtClean="0">
                <a:solidFill>
                  <a:srgbClr val="262626"/>
                </a:solidFill>
                <a:ea typeface="Tahoma"/>
                <a:cs typeface="Arial" charset="0"/>
                <a:sym typeface="Wingdings" pitchFamily="2" charset="2"/>
              </a:rPr>
              <a:t>networks</a:t>
            </a:r>
          </a:p>
          <a:p>
            <a:pPr marL="644525" lvl="1" indent="-285750">
              <a:spcBef>
                <a:spcPts val="600"/>
              </a:spcBef>
              <a:buClr>
                <a:srgbClr val="0070C0"/>
              </a:buClr>
              <a:buSzPct val="150000"/>
              <a:buFontTx/>
              <a:buChar char="-"/>
              <a:defRPr/>
            </a:pPr>
            <a:r>
              <a:rPr lang="en-US" sz="1600" dirty="0" smtClean="0">
                <a:solidFill>
                  <a:srgbClr val="262626"/>
                </a:solidFill>
                <a:ea typeface="Tahoma"/>
                <a:cs typeface="Arial" charset="0"/>
                <a:sym typeface="Wingdings" pitchFamily="2" charset="2"/>
              </a:rPr>
              <a:t>Augmented reality, indoor positioning, vertical and horizontal handover</a:t>
            </a:r>
            <a:endParaRPr lang="en-US" sz="1600" dirty="0">
              <a:solidFill>
                <a:srgbClr val="262626"/>
              </a:solidFill>
              <a:ea typeface="Tahoma"/>
              <a:cs typeface="Arial" charset="0"/>
              <a:sym typeface="Wingdings" pitchFamily="2" charset="2"/>
            </a:endParaRPr>
          </a:p>
          <a:p>
            <a:pPr marL="342900" lvl="1" indent="-342900">
              <a:spcBef>
                <a:spcPts val="600"/>
              </a:spcBef>
              <a:buClr>
                <a:srgbClr val="0070C0"/>
              </a:buClr>
              <a:buSzPct val="150000"/>
              <a:buFont typeface="Courier New" pitchFamily="49" charset="0"/>
              <a:buChar char="o"/>
              <a:defRPr/>
            </a:pPr>
            <a:r>
              <a:rPr lang="en-US" dirty="0" smtClean="0">
                <a:solidFill>
                  <a:srgbClr val="262626"/>
                </a:solidFill>
                <a:ea typeface="Tahoma"/>
                <a:cs typeface="Arial" charset="0"/>
              </a:rPr>
              <a:t>High-power </a:t>
            </a:r>
            <a:r>
              <a:rPr lang="en-US" dirty="0">
                <a:solidFill>
                  <a:srgbClr val="262626"/>
                </a:solidFill>
                <a:ea typeface="Tahoma"/>
                <a:cs typeface="Arial" charset="0"/>
              </a:rPr>
              <a:t>LEDs and large-area </a:t>
            </a:r>
            <a:r>
              <a:rPr lang="en-US" dirty="0" smtClean="0">
                <a:solidFill>
                  <a:srgbClr val="262626"/>
                </a:solidFill>
                <a:ea typeface="Tahoma"/>
                <a:cs typeface="Arial" charset="0"/>
              </a:rPr>
              <a:t>silicon photodiodes </a:t>
            </a:r>
            <a:r>
              <a:rPr lang="en-US" dirty="0">
                <a:solidFill>
                  <a:srgbClr val="262626"/>
                </a:solidFill>
                <a:ea typeface="Tahoma"/>
                <a:cs typeface="Arial" charset="0"/>
              </a:rPr>
              <a:t>are available at low cost</a:t>
            </a:r>
          </a:p>
          <a:p>
            <a:pPr marL="342900" lvl="1" indent="-342900">
              <a:spcBef>
                <a:spcPts val="600"/>
              </a:spcBef>
              <a:buClr>
                <a:srgbClr val="0070C0"/>
              </a:buClr>
              <a:buSzPct val="150000"/>
              <a:buFont typeface="Courier New" pitchFamily="49" charset="0"/>
              <a:buChar char="o"/>
              <a:defRPr/>
            </a:pPr>
            <a:r>
              <a:rPr lang="en-US" dirty="0" smtClean="0">
                <a:solidFill>
                  <a:srgbClr val="262626"/>
                </a:solidFill>
                <a:ea typeface="Tahoma"/>
                <a:cs typeface="Arial" charset="0"/>
                <a:sym typeface="Wingdings" pitchFamily="2" charset="2"/>
              </a:rPr>
              <a:t>High </a:t>
            </a:r>
            <a:r>
              <a:rPr lang="en-US" dirty="0">
                <a:solidFill>
                  <a:srgbClr val="262626"/>
                </a:solidFill>
                <a:ea typeface="Tahoma"/>
                <a:cs typeface="Arial" charset="0"/>
                <a:sym typeface="Wingdings" pitchFamily="2" charset="2"/>
              </a:rPr>
              <a:t>SNR, high spectral efficiency, &gt;100 MHz </a:t>
            </a:r>
            <a:r>
              <a:rPr lang="en-US" dirty="0" smtClean="0">
                <a:solidFill>
                  <a:srgbClr val="262626"/>
                </a:solidFill>
                <a:ea typeface="Tahoma"/>
                <a:cs typeface="Arial" charset="0"/>
                <a:sym typeface="Wingdings" pitchFamily="2" charset="2"/>
              </a:rPr>
              <a:t>bandwidth </a:t>
            </a:r>
            <a:r>
              <a:rPr lang="en-US" dirty="0">
                <a:solidFill>
                  <a:srgbClr val="262626"/>
                </a:solidFill>
                <a:ea typeface="Tahoma"/>
                <a:cs typeface="Arial" charset="0"/>
                <a:sym typeface="Wingdings" pitchFamily="2" charset="2"/>
              </a:rPr>
              <a:t> </a:t>
            </a:r>
            <a:r>
              <a:rPr lang="en-US" dirty="0" err="1">
                <a:solidFill>
                  <a:srgbClr val="262626"/>
                </a:solidFill>
                <a:ea typeface="Tahoma"/>
                <a:cs typeface="Arial" charset="0"/>
                <a:sym typeface="Wingdings" pitchFamily="2" charset="2"/>
              </a:rPr>
              <a:t>Gbit</a:t>
            </a:r>
            <a:r>
              <a:rPr lang="en-US" dirty="0">
                <a:solidFill>
                  <a:srgbClr val="262626"/>
                </a:solidFill>
                <a:ea typeface="Tahoma"/>
                <a:cs typeface="Arial" charset="0"/>
                <a:sym typeface="Wingdings" pitchFamily="2" charset="2"/>
              </a:rPr>
              <a:t> </a:t>
            </a:r>
            <a:r>
              <a:rPr lang="en-US" dirty="0" smtClean="0">
                <a:solidFill>
                  <a:srgbClr val="262626"/>
                </a:solidFill>
                <a:ea typeface="Tahoma"/>
                <a:cs typeface="Arial" charset="0"/>
                <a:sym typeface="Wingdings" pitchFamily="2" charset="2"/>
              </a:rPr>
              <a:t>data rates</a:t>
            </a:r>
            <a:endParaRPr lang="en-US" dirty="0">
              <a:solidFill>
                <a:srgbClr val="262626"/>
              </a:solidFill>
              <a:ea typeface="Tahoma"/>
              <a:cs typeface="Arial" charset="0"/>
              <a:sym typeface="Wingdings" pitchFamily="2" charset="2"/>
            </a:endParaRPr>
          </a:p>
          <a:p>
            <a:pPr marL="342900" indent="-342900">
              <a:spcBef>
                <a:spcPts val="600"/>
              </a:spcBef>
              <a:buClr>
                <a:srgbClr val="0070C0"/>
              </a:buClr>
              <a:buSzPct val="150000"/>
              <a:buFont typeface="Courier New" pitchFamily="49" charset="0"/>
              <a:buChar char="o"/>
              <a:defRPr/>
            </a:pPr>
            <a:r>
              <a:rPr lang="en-US" dirty="0" smtClean="0">
                <a:solidFill>
                  <a:srgbClr val="262626"/>
                </a:solidFill>
                <a:ea typeface="Tahoma"/>
                <a:cs typeface="Arial" charset="0"/>
                <a:sym typeface="Wingdings" pitchFamily="2" charset="2"/>
              </a:rPr>
              <a:t>Adaptive </a:t>
            </a:r>
            <a:r>
              <a:rPr lang="en-US" dirty="0">
                <a:solidFill>
                  <a:srgbClr val="262626"/>
                </a:solidFill>
                <a:ea typeface="Tahoma"/>
                <a:cs typeface="Arial" charset="0"/>
                <a:sym typeface="Wingdings" pitchFamily="2" charset="2"/>
              </a:rPr>
              <a:t>OFDM PHY is </a:t>
            </a:r>
            <a:r>
              <a:rPr lang="en-US" dirty="0" smtClean="0">
                <a:solidFill>
                  <a:srgbClr val="262626"/>
                </a:solidFill>
                <a:ea typeface="Tahoma"/>
                <a:cs typeface="Arial" charset="0"/>
                <a:sym typeface="Wingdings" pitchFamily="2" charset="2"/>
              </a:rPr>
              <a:t>mature</a:t>
            </a:r>
            <a:r>
              <a:rPr lang="en-US" dirty="0">
                <a:solidFill>
                  <a:srgbClr val="262626"/>
                </a:solidFill>
                <a:ea typeface="Tahoma"/>
                <a:cs typeface="Arial" charset="0"/>
                <a:sym typeface="Wingdings" pitchFamily="2" charset="2"/>
              </a:rPr>
              <a:t>, other options are SC/FDE and </a:t>
            </a:r>
            <a:r>
              <a:rPr lang="en-US" dirty="0" smtClean="0">
                <a:solidFill>
                  <a:srgbClr val="262626"/>
                </a:solidFill>
                <a:ea typeface="Tahoma"/>
                <a:cs typeface="Arial" charset="0"/>
                <a:sym typeface="Wingdings" pitchFamily="2" charset="2"/>
              </a:rPr>
              <a:t>M-CAP</a:t>
            </a:r>
          </a:p>
          <a:p>
            <a:pPr marL="342900" indent="-342900">
              <a:spcBef>
                <a:spcPts val="600"/>
              </a:spcBef>
              <a:buClr>
                <a:srgbClr val="0070C0"/>
              </a:buClr>
              <a:buSzPct val="150000"/>
              <a:buFont typeface="Courier New" pitchFamily="49" charset="0"/>
              <a:buChar char="o"/>
              <a:defRPr/>
            </a:pPr>
            <a:r>
              <a:rPr lang="en-US" dirty="0" smtClean="0">
                <a:solidFill>
                  <a:srgbClr val="262626"/>
                </a:solidFill>
                <a:latin typeface="+mn-lt"/>
                <a:ea typeface="Tahoma"/>
                <a:cs typeface="Arial" charset="0"/>
                <a:sym typeface="Wingdings" pitchFamily="2" charset="2"/>
              </a:rPr>
              <a:t>Further performance improvements are possible through cooperation (relaying)</a:t>
            </a:r>
            <a:endParaRPr lang="en-US" dirty="0">
              <a:solidFill>
                <a:schemeClr val="tx2"/>
              </a:solidFill>
              <a:latin typeface="+mn-lt"/>
              <a:cs typeface="+mn-cs"/>
            </a:endParaRPr>
          </a:p>
          <a:p>
            <a:pPr marL="342900" lvl="1" indent="-342900">
              <a:spcBef>
                <a:spcPts val="600"/>
              </a:spcBef>
              <a:buClr>
                <a:srgbClr val="0070C0"/>
              </a:buClr>
              <a:buSzPct val="150000"/>
              <a:buFont typeface="Courier New" pitchFamily="49" charset="0"/>
              <a:buChar char="o"/>
              <a:defRPr/>
            </a:pPr>
            <a:r>
              <a:rPr lang="en-US" dirty="0" smtClean="0">
                <a:solidFill>
                  <a:srgbClr val="262626"/>
                </a:solidFill>
                <a:ea typeface="Tahoma"/>
                <a:cs typeface="Arial" charset="0"/>
              </a:rPr>
              <a:t>Robust </a:t>
            </a:r>
            <a:r>
              <a:rPr lang="en-US" dirty="0">
                <a:solidFill>
                  <a:srgbClr val="262626"/>
                </a:solidFill>
                <a:ea typeface="Tahoma"/>
                <a:cs typeface="Arial" charset="0"/>
              </a:rPr>
              <a:t>transmission in multipath and NLOS channels was </a:t>
            </a:r>
            <a:r>
              <a:rPr lang="en-US" dirty="0" smtClean="0">
                <a:solidFill>
                  <a:srgbClr val="262626"/>
                </a:solidFill>
                <a:ea typeface="Tahoma"/>
                <a:cs typeface="Arial" charset="0"/>
              </a:rPr>
              <a:t>demonstrated</a:t>
            </a:r>
          </a:p>
          <a:p>
            <a:pPr marL="342900" lvl="1" indent="-342900">
              <a:spcBef>
                <a:spcPts val="600"/>
              </a:spcBef>
              <a:buClr>
                <a:srgbClr val="0070C0"/>
              </a:buClr>
              <a:buSzPct val="150000"/>
              <a:buFont typeface="Courier New" pitchFamily="49" charset="0"/>
              <a:buChar char="o"/>
              <a:defRPr/>
            </a:pPr>
            <a:r>
              <a:rPr lang="en-US" dirty="0" smtClean="0">
                <a:solidFill>
                  <a:srgbClr val="262626"/>
                </a:solidFill>
                <a:ea typeface="Tahoma"/>
                <a:cs typeface="Arial" charset="0"/>
                <a:sym typeface="Wingdings" pitchFamily="2" charset="2"/>
              </a:rPr>
              <a:t>Up </a:t>
            </a:r>
            <a:r>
              <a:rPr lang="en-US" dirty="0">
                <a:solidFill>
                  <a:srgbClr val="262626"/>
                </a:solidFill>
                <a:ea typeface="Tahoma"/>
                <a:cs typeface="Arial" charset="0"/>
                <a:sym typeface="Wingdings" pitchFamily="2" charset="2"/>
              </a:rPr>
              <a:t>to 5 </a:t>
            </a:r>
            <a:r>
              <a:rPr lang="en-US" dirty="0" err="1">
                <a:solidFill>
                  <a:srgbClr val="262626"/>
                </a:solidFill>
                <a:ea typeface="Tahoma"/>
                <a:cs typeface="Arial" charset="0"/>
                <a:sym typeface="Wingdings" pitchFamily="2" charset="2"/>
              </a:rPr>
              <a:t>Gbit</a:t>
            </a:r>
            <a:r>
              <a:rPr lang="en-US" dirty="0">
                <a:solidFill>
                  <a:srgbClr val="262626"/>
                </a:solidFill>
                <a:ea typeface="Tahoma"/>
                <a:cs typeface="Arial" charset="0"/>
                <a:sym typeface="Wingdings" pitchFamily="2" charset="2"/>
              </a:rPr>
              <a:t>/s </a:t>
            </a:r>
            <a:r>
              <a:rPr lang="en-US" dirty="0" smtClean="0">
                <a:solidFill>
                  <a:srgbClr val="262626"/>
                </a:solidFill>
                <a:ea typeface="Tahoma"/>
                <a:cs typeface="Arial" charset="0"/>
                <a:sym typeface="Wingdings" pitchFamily="2" charset="2"/>
              </a:rPr>
              <a:t>and some 100 Mbit/s were demonstrated </a:t>
            </a:r>
            <a:r>
              <a:rPr lang="en-US" dirty="0">
                <a:solidFill>
                  <a:srgbClr val="262626"/>
                </a:solidFill>
                <a:ea typeface="Tahoma"/>
                <a:cs typeface="Arial" charset="0"/>
                <a:sym typeface="Wingdings" pitchFamily="2" charset="2"/>
              </a:rPr>
              <a:t>over several </a:t>
            </a:r>
            <a:r>
              <a:rPr lang="en-US" dirty="0" smtClean="0">
                <a:solidFill>
                  <a:srgbClr val="262626"/>
                </a:solidFill>
                <a:ea typeface="Tahoma"/>
                <a:cs typeface="Arial" charset="0"/>
                <a:sym typeface="Wingdings" pitchFamily="2" charset="2"/>
              </a:rPr>
              <a:t>meters using free LOS and diffuse </a:t>
            </a:r>
            <a:r>
              <a:rPr lang="en-US" dirty="0">
                <a:solidFill>
                  <a:srgbClr val="262626"/>
                </a:solidFill>
                <a:ea typeface="Tahoma"/>
                <a:cs typeface="Arial" charset="0"/>
                <a:sym typeface="Wingdings" pitchFamily="2" charset="2"/>
              </a:rPr>
              <a:t>reflections (</a:t>
            </a:r>
            <a:r>
              <a:rPr lang="en-US" dirty="0" smtClean="0">
                <a:solidFill>
                  <a:srgbClr val="262626"/>
                </a:solidFill>
                <a:ea typeface="Tahoma"/>
                <a:cs typeface="Arial" charset="0"/>
                <a:sym typeface="Wingdings" pitchFamily="2" charset="2"/>
              </a:rPr>
              <a:t>NLOS), respectively</a:t>
            </a:r>
            <a:endParaRPr lang="en-US" dirty="0">
              <a:solidFill>
                <a:srgbClr val="262626"/>
              </a:solidFill>
              <a:ea typeface="Tahoma"/>
              <a:cs typeface="Arial" charset="0"/>
              <a:sym typeface="Wingdings" pitchFamily="2" charset="2"/>
            </a:endParaRPr>
          </a:p>
          <a:p>
            <a:pPr marL="342900" lvl="1" indent="-342900">
              <a:spcBef>
                <a:spcPts val="600"/>
              </a:spcBef>
              <a:buClr>
                <a:srgbClr val="0070C0"/>
              </a:buClr>
              <a:buSzPct val="150000"/>
              <a:buFont typeface="Courier New" pitchFamily="49" charset="0"/>
              <a:buChar char="o"/>
              <a:defRPr/>
            </a:pPr>
            <a:r>
              <a:rPr lang="en-US" dirty="0" smtClean="0">
                <a:solidFill>
                  <a:srgbClr val="262626"/>
                </a:solidFill>
                <a:ea typeface="Tahoma"/>
                <a:cs typeface="Arial" charset="0"/>
                <a:sym typeface="Wingdings" pitchFamily="2" charset="2"/>
              </a:rPr>
              <a:t>Real-time demo </a:t>
            </a:r>
            <a:r>
              <a:rPr lang="en-US" dirty="0">
                <a:solidFill>
                  <a:srgbClr val="262626"/>
                </a:solidFill>
                <a:ea typeface="Tahoma"/>
                <a:cs typeface="Arial" charset="0"/>
                <a:sym typeface="Wingdings" pitchFamily="2" charset="2"/>
              </a:rPr>
              <a:t>with small form factor </a:t>
            </a:r>
            <a:r>
              <a:rPr lang="en-US" dirty="0" smtClean="0">
                <a:solidFill>
                  <a:srgbClr val="262626"/>
                </a:solidFill>
                <a:ea typeface="Tahoma"/>
                <a:cs typeface="Arial" charset="0"/>
                <a:sym typeface="Wingdings" pitchFamily="2" charset="2"/>
              </a:rPr>
              <a:t>is available</a:t>
            </a:r>
            <a:r>
              <a:rPr lang="en-US" dirty="0">
                <a:solidFill>
                  <a:srgbClr val="262626"/>
                </a:solidFill>
                <a:ea typeface="Tahoma"/>
                <a:cs typeface="Arial" charset="0"/>
                <a:sym typeface="Wingdings" pitchFamily="2" charset="2"/>
              </a:rPr>
              <a:t>, onsite demo is </a:t>
            </a:r>
            <a:r>
              <a:rPr lang="en-US" dirty="0" smtClean="0">
                <a:solidFill>
                  <a:srgbClr val="262626"/>
                </a:solidFill>
                <a:ea typeface="Tahoma"/>
                <a:cs typeface="Arial" charset="0"/>
                <a:sym typeface="Wingdings" pitchFamily="2" charset="2"/>
              </a:rPr>
              <a:t>planned</a:t>
            </a:r>
            <a:endParaRPr lang="en-US" dirty="0">
              <a:solidFill>
                <a:srgbClr val="262626"/>
              </a:solidFill>
              <a:ea typeface="Tahoma"/>
              <a:cs typeface="Arial" charset="0"/>
              <a:sym typeface="Wingdings" pitchFamily="2" charset="2"/>
            </a:endParaRPr>
          </a:p>
        </p:txBody>
      </p:sp>
    </p:spTree>
    <p:extLst>
      <p:ext uri="{BB962C8B-B14F-4D97-AF65-F5344CB8AC3E}">
        <p14:creationId xmlns:p14="http://schemas.microsoft.com/office/powerpoint/2010/main" val="247917724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62</a:t>
            </a:fld>
            <a:endParaRPr lang="en-US" altLang="en-US"/>
          </a:p>
        </p:txBody>
      </p:sp>
      <p:sp>
        <p:nvSpPr>
          <p:cNvPr id="7" name="Rectangle 2"/>
          <p:cNvSpPr txBox="1">
            <a:spLocks noChangeArrowheads="1"/>
          </p:cNvSpPr>
          <p:nvPr/>
        </p:nvSpPr>
        <p:spPr>
          <a:xfrm>
            <a:off x="1670050" y="948645"/>
            <a:ext cx="701675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Supporters</a:t>
            </a:r>
            <a:endParaRPr lang="en-CA" b="1" dirty="0" smtClean="0">
              <a:solidFill>
                <a:srgbClr val="80B4CE"/>
              </a:solidFill>
              <a:effectLst>
                <a:outerShdw blurRad="38100" dist="38100" dir="2700000" algn="tl">
                  <a:srgbClr val="000000">
                    <a:alpha val="43137"/>
                  </a:srgbClr>
                </a:outerShdw>
              </a:effectLst>
            </a:endParaRPr>
          </a:p>
        </p:txBody>
      </p:sp>
      <p:sp>
        <p:nvSpPr>
          <p:cNvPr id="8" name="Oval 3"/>
          <p:cNvSpPr>
            <a:spLocks noChangeArrowheads="1"/>
          </p:cNvSpPr>
          <p:nvPr/>
        </p:nvSpPr>
        <p:spPr bwMode="auto">
          <a:xfrm>
            <a:off x="684213" y="1178832"/>
            <a:ext cx="230187" cy="230188"/>
          </a:xfrm>
          <a:prstGeom prst="ellipse">
            <a:avLst/>
          </a:prstGeom>
          <a:solidFill>
            <a:srgbClr val="006EC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tr-TR" altLang="en-US"/>
          </a:p>
        </p:txBody>
      </p:sp>
      <p:sp>
        <p:nvSpPr>
          <p:cNvPr id="9" name="Oval 4"/>
          <p:cNvSpPr>
            <a:spLocks noChangeArrowheads="1"/>
          </p:cNvSpPr>
          <p:nvPr/>
        </p:nvSpPr>
        <p:spPr bwMode="auto">
          <a:xfrm>
            <a:off x="1066800" y="1178832"/>
            <a:ext cx="230188" cy="230188"/>
          </a:xfrm>
          <a:prstGeom prst="ellipse">
            <a:avLst/>
          </a:prstGeom>
          <a:solidFill>
            <a:srgbClr val="80B4C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tr-TR" altLang="en-US"/>
          </a:p>
        </p:txBody>
      </p:sp>
      <p:sp>
        <p:nvSpPr>
          <p:cNvPr id="10" name="Oval 5"/>
          <p:cNvSpPr>
            <a:spLocks noChangeArrowheads="1"/>
          </p:cNvSpPr>
          <p:nvPr/>
        </p:nvSpPr>
        <p:spPr bwMode="auto">
          <a:xfrm>
            <a:off x="304800" y="1189945"/>
            <a:ext cx="230188" cy="231775"/>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tr-TR" alt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8730" y="2013360"/>
            <a:ext cx="1236030" cy="812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http://www.tsc.uc3m.es/images/uc3m_blanc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4138" y="3202768"/>
            <a:ext cx="2330449" cy="8193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s://faculty.ozyegin.edu.tr/muratuysal/files/2011/03/logo_ozyegin_en.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4035" y="4522764"/>
            <a:ext cx="1990725" cy="6000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31631" y="4522764"/>
            <a:ext cx="1877886" cy="600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9" descr="The University of Edinburgh ho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9205" y="2086407"/>
            <a:ext cx="666750" cy="6667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1" descr="HOME Scuola Superiore Sant'Ann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8403" y="3316848"/>
            <a:ext cx="2292804" cy="591227"/>
          </a:xfrm>
          <a:prstGeom prst="rect">
            <a:avLst/>
          </a:prstGeom>
          <a:noFill/>
          <a:extLst>
            <a:ext uri="{909E8E84-426E-40DD-AFC4-6F175D3DCCD1}">
              <a14:hiddenFill xmlns:a14="http://schemas.microsoft.com/office/drawing/2010/main">
                <a:solidFill>
                  <a:srgbClr val="FFFFFF"/>
                </a:solidFill>
              </a14:hiddenFill>
            </a:ext>
          </a:extLst>
        </p:spPr>
      </p:pic>
      <p:pic>
        <p:nvPicPr>
          <p:cNvPr id="17" name="Grafik 15" descr="hhi_E_334-cmyk__2.gif"/>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53710" y="2187554"/>
            <a:ext cx="2256506" cy="47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descr="http://www.tu-ilmenau.de/uploads/pics/Logo_0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60544" y="5511326"/>
            <a:ext cx="19050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7" descr="http://www.bristol.ac.uk/media-library/sites/public-relations/images/logos/logo-colour.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1407" y="4342755"/>
            <a:ext cx="2288381" cy="6616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Northumbria Univers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2897" y="3288319"/>
            <a:ext cx="2258441" cy="611661"/>
          </a:xfrm>
          <a:prstGeom prst="rect">
            <a:avLst/>
          </a:prstGeom>
          <a:noFill/>
          <a:extLst>
            <a:ext uri="{909E8E84-426E-40DD-AFC4-6F175D3DCCD1}">
              <a14:hiddenFill xmlns:a14="http://schemas.microsoft.com/office/drawing/2010/main">
                <a:solidFill>
                  <a:srgbClr val="FFFFFF"/>
                </a:solidFill>
              </a14:hiddenFill>
            </a:ext>
          </a:extLst>
        </p:spPr>
      </p:pic>
      <p:sp>
        <p:nvSpPr>
          <p:cNvPr id="26" name="AutoShape 10" descr="data:image/jpeg;base64,/9j/4AAQSkZJRgABAQAAAQABAAD/2wCEAAkGBxQSEhUUEhQVFhUXGBcYFhQVGBQaFxwYFxoYGxUaGhwcHCggGB4lHBUYIjIhJSkrLi4vFx8zODQsNygtLisBCgoKDg0OGxAQGywkICQsLCwsLSwsLCw0LCwsLCwsLCwsLCwsLCwsLCwsLCssLCwsLCwsLCwsLCwsLCwsLCwsLP/AABEIAIkBbwMBIgACEQEDEQH/xAAcAAEAAgIDAQAAAAAAAAAAAAAABgcEBQEDCAL/xABLEAACAQIEAgYEBg8GBwEAAAABAgMAEQQFEiExQQYHEyJRcTJhgZEUQnKhsdEjMzQ1UmJzdIKSorKzwfAIF1SDwsMVFiQlQ2OT4f/EABkBAQEBAQEBAAAAAAAAAAAAAAABAgMEBf/EACcRAAMAAgIBAwQCAwAAAAAAAAABAgMRITESBCJBEzJRYTNxFCOB/9oADAMBAAIRAxEAPwC8aUpQClKUApSq761ensmXGOHDqplkBcu4uqoDYWAIuxN/K3OtRDt6RG9FiUqper/rXM8vYY/s1ZzaKZRpUk7BHBJsTybhy87ZvVvHUPTCafRzSqf6d9bjRymHL9DBDZ52GpSw4rGAQCB+Fz5eNSLqr6dPmSypOqiaLSSyAhXV9VjYk6SCtj5j2aeG1PkyKlvRPqUpXI0KUpQClKUApSlAKUpQClKUApSlAKUpQClKUApSlAKUpQClKUApSlAKUpQClKUApSlAKUpQClKUApSlAK6sTJpRmtewJt42F6x85x3YQSS2uVW4HieAv6rmq8w/THErJqZg6849KhbeAIFxQbNfJnuIZ+07aQNe+zEKPUF4W9Vd/SnKVzqBWQhMdApsp2WRTYkDw3G3gT4Gs3O8pSSP4VhN4z9sj5o3Pbw9XLiNuEfgmZGDISrA3BHG9bmnL2jD/ZVOIgZGZJFKupKsjCxBHEEVJ5esHGtgRgzJ3eBlue1MdrdmW8OO/EjbxvPekmQx5xEZItMePjXccFmUcjyB8Dy4Haqhjy+VpuwEbGbX2fZW72vgVty+i2/CvpRcZVt9o5NOejrweFeV1jiUu7kKiKNyTyH9bb1dXR3LlyTDsuoSY2cKZCN0jAvpUeNtR8yb8LV1ZDk0eTRXOmTHyL3m4rEp+Kv18W8rCtZLIWJZiSSbknc35mvLnz+ftXRuZ0bDC59iEkEnauxvchmYq3qI4VbiNcA8LgVW+UZYmHjGKxY/Iw82biCfp+c10P0wxRfWHAF/teldNvDhc+deU2uC0aVi5Zi+2ijktbWqtbwuNxWVUNClKUApXTJiVDqhYB2DFVPEhbareVx767qAUpSgFK6YsUjM6KwLJbWo4rqF1v4XG9d1AKUpQClKUApSlAKUpQCtVF0kwjTnDriIjOLgxB113HEW8R4Vs2FxVH5V1U41MwR2ZBCkwl7cP3mCuGAC+kHNrG+25NzXTHM1vyejLbXReVK4rmuZoUpSgFKUoBSuuadUF2ZVHixA+mvmDFxv6Do3yWU/QaaB3UpSgFKUoBSlKAUpXy4uCB4caAh+e9P8sR3ws81ybpJpSRkU8CGZRYEfN6qiud5OYCrK3aQvvHKtiCDuASNr299VN0gyqXC4iSGcESKxNz8YEmzg/GDcb+fMGpR1f9NxhR8Fxd5MG54HcxE/GX8W+5HLiPX7a9L7dw9nLz50yWZLmz4aTWm4OzIeDDwP8jW1znKEkj+FYTeM/bIhxQ89vD1e0bcNfneTmAq6MJIXF45V3BB3AJG17e/6OrJs2fDSa03B2ZDwYeB9fga8hsw4JmRg6GzKbgjkakh6Qw74lYEGOZOyaa22gb6v/wA9Q3sBXxnOUpLH8Kwm6H7ZF8ZDz2HL1e0bcI3Qh9SyFiWYkkm5J4kniTUlynLEw8YxWLH5GE8WPIkf14nkKZTlkeGjGKxY/Iw/GY8iQffb2nkK0ma5nJiJDJId+Si9lHgKFGbZm+Ik7SQ78ABeyjwH9b1lZLlAlDSzMIsPGLySsbCw3IBPq58vOmS5QJA00ziLDRgmSVjYWHEAn6eXnUF6fdNjjSIMOOywcZ7kY2LkcHcfQvLid+HXFieR6XRlvXJcvR7p/l08i4bDy2YDTGrI6BguwClgATtw4mpfXlToblE2KxkMcAJZXR2YXsiqwJcnla23ibV6rFM+JY3pFim0KUoa4GylutrpM+HzbCNGT/0yCRlHxu0Y9ovtjQD9KrhwOLSaNJYyGSRVdWHNWAIPuNeZ+neKbFZli3QFgrSAAb2jgWzHyAjZjVn9RfSHtcO+Ec9+A6k9cT8v0WuPIrXszYtYpa+OzlNe4tGsbMsakETyyGyRqWY+pRc1kVVXXx0h7OCPBqe9Mdcm/COMgqD8prexDXmxx50pOjeka3qb6SPiMxxhlPexK9tbkDG1go8bI4HktXORXmPoFimwea4ftAU+yCNwdiBMNIv+upr07Xb1UKb4M43tFP8AXtgzCIMRC8sbSO0cgSSRVbullJANr90i/wBQqHdF+i2ZZhEZcPiDpDFD2mJnU3ABOwB23FT7+0D9yYb84/2pKyeob7gk/Lt+6ldJtzgVIy1u9EOfqzzkDacH1DFT3+dbVOep3C4iPD4qLF9p2iYkqRIxYgdlERYkm4N77G29WDXThMQkg1RsGF2GocLqSredipHsrheernTRtSkzz31qwPg8xeOGadI3RJVUSy2XWWDAd7YXQ7cr125T0DzfERJMkxVJFV0L4qUEqwuDYXtsa7Ovf75r+bRfxJquXoL97sH+bQ/w1r01kcYpaMJbpoprGZNn2XqZBJOVG5aKUzgeatc2/RqQ9Cet/WyxZgFGqwXEILLc8O0X4o4d4beIHGrgqjuuzogkDLjIFCpI2mZALKHI7jgcBqsQfXbxNc4ucr8bX/UVpzyi5M0wCYiJo3vpYbFWKkG2zKykEEX4ivNOTSYiXGxYZsVibNiFiY9tLe3aaW+NtsDVwdSmfticEYpDd8OwQEm5MZF4/duv6IqpujH37i/PW/iPWsKcecv4JT3pnoLPMgjlwjwDUgCHs2RnDqwB0sGvcm/id+debMj+GYuaOCGeXtZCQoaaVVuFLG5vtspr1VP6LeR+ivNPVV998J8uX+DLU9NWpplvtG9l6uc6QalmLEckxcur2arD56wsm6wMxy6cx4kySKptJBP6YH4rHcG3Dcqfnr0TVF9fyx/C8OVt2hhbXbjYN9jv+3VxZfq142kSl48oufL81imw6YhGHZOgkDHaykXN/C3Pwsapjpt1rTTSGHLyUjvp7UC8sh4dwW7oPK3ePqrXY3PpIcgw2HBscRLPq8ewR2uB6ixUeV/GpF1GdFlZWx8qgnUUgvvp07SOPXe6g8rN41JxzjTuufwVtvhGgy7qnzDGfZcSyxlt7zs0kvtG9vIn2V3Y7qWxkQ1wSwyMNwBqib9E7i/tFX7Suf8AlX+i+CPPXR/rBx+WzdhjBJIikB4ZvtqjxRzudvEkHkRxq9csx8OMgWWJg8Uq3B9R4gjiCOBHKof1w9GFxODfEKtpsOpcMBu0a3MiHxFrsPWPWah/ULnpWaXBse46mWP1OukOB5qQf0D41u5nJHnK012RNp6ZFusJ5sHj8RDFiMQI1IZF7abZWUMB6XAXIq/+iOVjD4SJLszFFZ3dmZmcgFiSxJ9nKqE65/vpifkR/wAJa9G5d9qj+Qv0CnqH/rkR2zIpSleQ6ClKUBGOnXQ6HMYdL2SVATFNbdT4H8JDzHt4ivMuKh0O6XVtLMupDdTpJF1PMG2xqzutXrFM5fB4RiIgSs0o2MhBIaNdtkHM/G8vSrPBYOSaRIokLyOdKIvEn+hx4C1fT9NNTO66OGRpvgnHVl0seORcDMjT4aZtKxgFmjY3OpB+DzI5WLDneU9Icr+DTGMMGFgRv3gDyYcj9NduSZRFk0VgVkx8i9+TisSnfSt/6a1ztYVqpHLEsxJJ3JPEk8zXkzVNXuTcrS5M3Js2fDSa04cHQ8GXwP18qmByaBB8N7N9OgSDD6Rs53uR4Dw4DjWnyrLUw0YxWLG/GGHmx4hm8Pbw4nkKwo+k84xBmJvfYx76NF/Rty8+P0VxNGDmuZviJDJId+QF7KPAf1vWV0ZygYqbQzBVAuwv3iByX+Z5Vn5zlSTR/CsJuh+2Rc0PMgeHq9o2qOwTMjBkJDDdWHEGgI51kdLZMTIcKiNBhoG0iAjSzMvxpB84HrvxO0Sy7CdtLHEGRDIyqHc2Qaja7Hwq4ekORR5zFrTTHmEa+SzKOR9fgeXlVNYrDNG7RyKVdSVdGFiCOIIr6Xp7lxqeGcbT3s9Q9DeisOXQCOIXY2Mkp9J2txPgPAcqkFUv1UdYxUpgsYxIJCQTHcg7BY3PMcg3sPKror5+WKmvcdpaa4FYecY0QQSynhHG7/qqT/KsyoP1yZh2OVzAcZWSIeTMC/7KtWYnypIr6K26kMD2+YSySDUEgkL34F5mUfOO0rDXVkec+ESv78NKdv1R88dTT+z9grQYmYj0pVjB9SKGPzyfNWR16dHe1wyYtB34DZ/XEx3/AFWsfItXteRfWcvp8HLXt2Wb2y6ddxptq1crWvfytXnnAqc8zrUbmFn1EHgMPFbSvq1bbeMhrMfp+f8AgfwXV/1Gr4Pfn2AF9X6n2O/jUw6jOj/Y4VsUw7+IPdvyijJC/rNqPlprnMvFNU++ka35NIgnXLgzBmhkQW7RIpV8NSDTt/8ANav3J8cJ4Ipl3EkaOPJ1B/nVUf2gsBthJxyMkR9oDr7tLe+pV1NZj22VxC+8LPEfVpOpf2HWpk92Ga/HAnimjS/2gfuTDfnH+1JVe9EIs4MJ/wCHdt2Os6uzaEDXYX9M3va1WF/aB+5MN+cf7UlZPUN9wSfl2/dStzfjg3rfJGt2QbMsJ0iKES/DClt9Dx3t/lNqtVrdVI/7Vhb3vpe9+N+0e9/XUsr4hiVBZQALk2HC7Elj7SSfbXnyZfNa0l/RtTooHr3++a/m0X8Sarl6C/e7Bfm0P8Naprr3++a/m0X8Sarl6CH/ALdgvzaH+Gtds38MmZ+9m9qF9cMQbKcRfl2RHmJUtU0qr+vfO1TCJhQe/M6sQOUcTBrnzYKPYfCuGFN2tGq6NB/Z9c/CMWvLs4j7QzW+k1EujH37i/PW/iNVh9QGVlYcRiWG0jLGh8RHfUf1mI/RNV50Y+/UX5638Rq9u07ya/Bz+EemJvRbyP0V5p6qvvvhPlyfwZa9LTei3kforzT1VfffCfLl/gy1x9P9l/0avtE36YdbOKwmJnwoggDRtZZGZzdSAyNp24qw51C8n6PY7OcSZX1kOR2mJcWQL4IODWHBV28bbmvR8uCjY6mjRm/CKqT7yK7wKxOdSvbPP5K432efOuXArhp8Jh47iOLCKqX+W4YnxJ0gmra6rYwuVYS3OPUfNiS3zk1Cf7QGVErhsSBspaFz4au8hPtVh+kPGt11H50s2B7An7Jh2II59m5LRny3Zf0a3fuwJ/si4ssalKV5DoY+YIGikVuBRgfIqb15t6o3IzXCW56wfLspPqFXn1kZ4MHl873s7q0cQ5mRwQvu3byWqk6jMrMmPMtu5BGTf8Z+6g92v3V68PGKmznf3I1nXP8AfTE/Jj/hrXo3LvtUfyF+gV5y65/vpifkx/w1r0bl32qP5C/QKZ/44EdsyKUpXkOgr5dbgjxr6pQHmzNurPMI52jjgaVNR0SqV0lSe6WJI0m1r39fGpzkmUxZNEQNMmPkX7JIN1iU/FX+t+J2sKsnpBimiw8siekqm3qPC/svf2VUUjliSxJJNyTxJ5kmvRee7nxZz8UmJHLEsxuSbkniSeJ9dSXK8tTCxjE4sb/+GH4xPIsPn34cTyFMry6PCxjE4sXJ+0wHiTyLA+YPq4nkK0eaZjJiJDJIbnkOQHgByriaGa5i+IkMkhueQHADwHqroOHbRr0nRqK6rd245X8a2WTZSrq087iLDR3MkjbXtxA+v+dayPrWibEmF4AMuIEYGn7ItjtKd+H4vEAA8djuMdV9qI2vky8nzV8NJrj/AElPBh4H662+cZUk0ZxWE9E/bYuaHmQPD1e0bVrs6yjsdMkbCSCQBo5VIIIO4BI2vb3105PmsmGk1xn1Mp9Fh4H+R5VgpiQylGDKSGBuCK2PSHI485i1JpjzCNdjwWZR8U/Xy8q2OcZUk0ZxWEHd/wDLF8ZDzsBwHMj2jao7DKyMGUkMDcMOII4VqacvaJo0HRrq2x74qMSwNDGjqzyOVtZGBOmxOom21tq9GCsLJsQ0kETuLMyKW8yBes2rly1kfJZlIVTP9oDNAThsMDuNcri/DgqX87v7quao7jeg+AmdpJcLHI7G7O+pmPtJqYrUX5MUtrRruqHCCPKsPb4+uQ+bsf5WFSzG4VZY3jkGpHUoynmrCxHuNY+UZPDhU7PDoI0vfQC2kHnYE2HsrPrNVumypcaPLcnRGX/iX/Dt9Rl0Bv8A1el2n/z73nXp3B4ZYkWNBZEUKoHIKLAe4VhNkMPwsYzT9mEXZatraSb+HHle/A1tK6Zszya/RJnRA+unB9plcjc4njkH62lv2XNRLqAzUK+IwxNiwWZAeemyPbyGj+hVsZzksGLUJiIxIgN9DFtN/EgGx9vCtbhOg2XxOskWFjR1N1dNSsD6iDVnKljcMjnnZCf7QWIHwfCp8YzM9vxVRgT73FRnqz6xIsuheGaKRgz61aPTzABBBI/B+erhzXofgsVJ2mIgWV+Gpy5sPADVYD1CsP8Au6yz/BxftfXWpyx9PwpMjl72iNP114S20GIJ8LRj/XW86uOlMmZDEzsvZxrIscUd72CqGYk2FydY9w8zk/3c5Z/g4v2vrrc5PkkGEjMeGjWJCSxVb+kQATx42A91Yusevans0lXyUT14Th80sDfRBEjed5Gt7nHvrfdEOtyHD4WGCeCUtEixh4yhDKospsSCDYDarCm6v8udiz4VGZjdmYuWJ8SS1ya+P7ucs/wcX7X110+tjcKaT4M+L3tEIzjruXSRhsM2r8OdlCj16VJLeVxUTyHopjs5xBnnLqjEdpiJFt3R8WJbWa3AWGkeexu7L+hmAhYNFg4FYcG7NSw8i1yK3wFT60wvYi+LfZhZfgo8LAkUYCRxLYDwUDiT85NeZujmNUZpBKT3Di1a/LS8vH9qvTmZZdHiIzHKupG2ZbsAR4GxFx6uFaH+7vLP8FD7j9dZxZVO9/Iqd6N/mOIWOKR2ICqjMSeAABJrzT1ZThM0wbNsO0I38XjdR87CvRuKyKCWEQSJqhHxGeQgjkD3rsPUbitSOrzLAbjBxAjcEagQeW96YssxLT+RUttEpFK64YwoCi9gLC5JO3iTcnzNdlcDZg53lUeKgkgmF0kUqfEeBB5EGxB9Veeswy3HZDixKno7hJrXikQ8UfwPC67G+4r0nXVicMkilJEV0OxVwGUj1g7GuuLK447Rmp2Vtk3XPhHUfCY5YX56VMiewr3veKyMx65MAinshNM3ICNkHtL2t7jWdmPVTlspuIWiP/qdlH6u4HurownVDlqG5SV7cnla3uW166bwd8k9xU2b5rjc9xSqqEkbRwpfs41J3Zmt73PkByq9egnRVMuwoiUhpGOuWT8JyADb8UAWHl6zW1ynKIMMmjDxJEvgigXPibcT6zWXKmoEG9iLGxIO/gRuPMVnLm8l4ytITOuWeaetqZZM0xWk7DQhI8VjUH59vZVgZT1zYZYY1lgnDqiq2nsytwLEglgbbeFTB+rvLSSThIySSSSXJJPEk6tzXH93OWf4OL9r666PLjqVLT4J40ntEYg61RjMTh8NhIpEMsyB5JNGyA6nCqCdyqkXPC9WgKj2XdCMBBIssOFjSRDdXGq4NiNt/AmpFXnyOX9qNrfyKUpWCnzIgYEEXB2IPAg8Qa0X/LWFhLTCK5UFgpJK7C+wO1b+uCKApvNMyfEOZJDcngBwUcgPVWZk2Uq6tPOwiw0YJkkO17cQPr/nUvk6CwF9Wpwt/tYIt5A8QKrzr4nkjbC4dO5h9DMEGyl1IG/jpBFh+NeuuOPOlJiuFsi3T3pq2OYRQgxYOM/Y4hsWtwdx9C8vOohW16NdH5sdOsEC7nd3Poot92b6uJ4VeM/VXhDgRhVFpBdhibd8y2sWbfdT+Bwtw3F6+g8mPDqTkpdclXdAOm/wS+GxQMmDk9JdyYyfjpztfcqPMb8ZrneT9jpkjYSQSC8cqkEEEXAJG17c+dVLn+SzYOZoJ10uv6rKfRZTzU2/lxFWh1ESPNFi8PKC+GXsyoPoq7ly4XzsrW5HfnXH1GOXP1JNQ30z7yfNXw0gdDt8ZTwYcwf5GrF/5WwrOJOz3Pe03Om533W9vZwrDwvQeBJA5Z2ANwhtbbhcjcipTXhbOqRwq24VzSlQoqP5t0pTDPolilva4I0EEcLjvVIKgnWWu8B9Un+ihGSXJM8XFAlI3VRtqfSBq22FiSeNbao90EW2DT1s/wC8fqqQ0KanPM8XC2LxyMp21LpIv4G7AjYVi5T0qTEPojilvxJOgADxPer56eL/ANG3qZP3gP51p+rRe9OfVGP36pPkl+aTlIZHW11R2F9xcAkVidHs6TFR6hs42dPA+rxB5Gu/Pfuab8lJ+6aqnK8wfDyCSM2I4jkV5qfVtQbLlrg1g5NmqYmISJ5MvNW5g/1vWfUKR7NOlSYd9EsUoNrgjQQR4g6qzcrzf4RGZEicLvp1aAWtxt3vpqL9Za9+A/iyD3FPrqTdFFthIPkA+/eqQ1cnTmFSVaKYEEgghNiNiPSqR4LEdoivpK6gCFa17HhexIqA9YOW6JRMB3ZNm+WPrH7pqVdD8w7bDISe8ncbzXgfaLGgN3XRjMR2aM+ktpBJAtew42uQOFd9R/ptmPY4ZgD3pO4PI+kfd9NQpj4fpvFIwVIpmZjYABNz+tUmQkgXFjzG23qqDdXWW3LzsOHcTzO7H6B76ndGRGuzzFmKPUpIOtBcAN6TAcCRxva/K9fM2bWkaNIpJCmntCugBdW4HeYFjbfaurpR9oFgT9kiOwJ2Eik8PUDWvz+VA7NAZFxQ0qFVWIkG1gwtpZbE97lQpssVnJSQR9hKxYsEIMQDaRdiLuDa3jau/E5qkZhVwQZTYA8Rtz9pVfNhWLmf3VhTY2HbXNjYXSwueW9a/E4OXFPO66FW3YoXD6gFIYutiLXex/QFAbzMszSDs+02Dvo1cgSCRf1bW9tfc2NCyRx2JMmqxFrDSATfe/MVoppvhCYPtENzIRKpU2v2UitfbgSRY/jCvqDByRYmFDdoVEvZueIDKPsbeNtOx5jyoDMj6QKTvFIqdoYu0OgrrDabbNqtfa9qzoccGlki0kGMKSdrEPe1t78jUPC7NoErTjEu0aaZDEQZOJuNAGm51XvW8fECDFSvLcJIkehwrEXTVqBsDY7jjx5VSGS2eKI2k0PZZexI7t9WoLcb8LkVtRURxCEYN2KsNeJEirpbVoMqtcra/ogm1SbB41ZQSmqwNrlWXewO2oA86hTJpSlAKUpQClKUApSlAKwM4yaDFx9niYllS97MOB8QeIPrFZ9Kb10DW5LkWHwaFMNEkSk3IUbk+JJ3PtrY1zSj5Bq886O4bGKq4mFJQu66r3F+NiLEe+u/Ksrhw0Yiw8axoOCoLC54n1n11m0q7etAUpSoBSlKAVBusvjB/mf6KnNQbrL/APB/mf6KqI+jc9BvuNPN/wB41IKj/QX7jTzf941IKhSP9O/uN/lJ+8K03VnxxH+V/uVuOnf3G/yk/fFafqz44j/K/wByr8E+SVZ79zTfkpP3TVedE8pTEmZG2OgFW5q19j9Yqw89+5pvyUn7pqG9W322X5A/eoGanCYmbL8QQRuNnX4rLyI+kHl7xVm5bj0njWSM3U+8HmD4EVg9JMiXFR22Ei+g/wDI/imoHk2aS4CdlcHTe0kf0FfXzB5j30HRuesz0oPKT/RUm6LfckH5NainWDiVkGGdGDKyyEEeaVK+i33JB+TWnwPk+ukeXfCIHT41tSfKHo/V7ahXQLMOzxBibYSC1jydbkfNce6rIqsemGBOHxXaJsHPaKfBge8PfY/pUQZZtVn0yxpnxXZpuEsigc2NtXz2H6NTPFZ4owfwkW3UaR+OdrexvoqI9AsvMk5lbcR73PN2v9AufaKBk8yjAiCFI1+KLE+J4sfab1mUpUKYuZ4sQxPIRfQpa3jYbD2msXMM5SLD9vxUhSo8dVrfX7DXOfRs6IigkNLHrsL2RWDMT6u7b21rRkzNI8bfaEEjRfKmBDD9Dv2+WKA2WZZg6SRJGiuZNdrvpA0AH8E8jXViszlTsh2Sl5GZdPad0FQTfVp3Fh4VqpondcE00MraFcSqqm4OkKOY4keNZGKXT8FaOGXRHI5KabuF0sLnfxPjVBscNmZZnjdDHKq6tNwVZeAZWtuL7cNvCsLDZtIsGGIXtGmOka3AN7MwJIS3BTwFdsUTyTmdo2RViaNFa2tixBJIBNh3QAOPGsKHBv2OBQo4KN9ksCCo7N1JJHDdhvQGcM/AV9cbCVHEfZKQ2p2AKhTsLWN7nhY19vmcsZUzxKiMwXWjl9JY2XWCosCdri/GurHZR2aRtAmpo5e1Klrs9wVa7NxazbXPKvjMpWxSiFIpVDMpd5F0BVVgxtf0mNrC1xQGyweOLyzJpt2RUar3vqGrhbas2tDhpmjxOIJhlYSNHpZVuuyhTc32ANb4VAc0pSgFKXpQClKUApSlAKUpQClKUApSlAKUpQClKUAqG9ZGGJjikHBWIP6VrfOvz1Mq6cXhllRkcXVhYigIt1e5gpiMNxqRiwHirb39hv8ANUvqucx6H4iF9eHJcA3UqQsg+cX8x7q+Ph+Z20/Zv/kt/fo/nVIbzrDx6rCsXxnYNbwVTx99h76+OrfDERSyHg7AD9AG/wA7EeytPl/RHETvrnJQE3ZmOpz5C+3tqwsHhViRUQWVRYCgMbPvuaf8lJ+6ahvVt9ul+QP3qlnSRJWheOFC7OCt9SgAHiTc77eFRnork+Kws2toboylW0vHcbgg+lva3z0BO60HSro8MSmpLCVR3T+EPwT/ACPKt8K5qFKTm1DuPcaCe6eRNtW3LgPdVr9FvuSD8mtazph0b7cGWIfZQNx+GBy8xy93hbadGBbCQggghBcHY1SJG0rQ9M8s7bDNYXaPvr7PSHtF/cK31cEVClMtj3MKw37isXA9ZFvdxP6Rq0ejGW/B8OiEd495/lNy9gsPZUWwnRq2YlSPsSHtR4WPor7G28lqfVWRI5pSlQprs7xjRR6kAJ1ou97WdgvLz+aseVjBNAiksJboxdnYgRoWBFzsTvc89vCsnPcG0sJVLagUZQeBKMGAPhe1qxBHLNPC7xGJYtbHUyEszrpsNJOwuTc0B95dnIeaSFxpZWcIeTqvG3rFxceu9YeIzB3hjY2BOKWPul1FhIVBNjvwuRwPCu+PKDIsyyAoTM0kTgjUp20sLHbhwNYy5ZMMPEhAZ1xIkYgqAVEhcsLnmOXroDaYTHMZpopLApZktzja+5v4EEHyrAfOZewWYBAHlCR6g1uzZiqsd+J4+Vd/SHLHl0GI2beNz/6ZPT9osCK5z7AloY0ijDhXjOi6gaEO4723AWoD4xmYzRxarws3aRoNOrT3yo33uCC16+kzWRWmSRFZooxJeO9iDqstj6J7vrroxeDdodMeHEf2aJ9AaPcKyszbGw2W1duBwUmGeYRRho2vIliqkPzjJO9jxB5cKAYXGSyQPIzRMpiZlMeu4a17E35DmLGuhswmjwsMqdmV7OK+suzXfSON97Ajc8d64gwEhknkWHsleEr2epLvIb2eynSu21773rtxGAkOBjiCXkVYQVuvFCure9vimgOzHY+eMwqex1SOyljr0ABSynjccLV8YrNZV7FNUIaVnHa94xDRwFr3LHha/I12Z/hHkaAiLtVR2Z0JQbFCB6Rsdz81fMqHshGcHdDrvEGisu+1xe29ybg7UBzi5ZBLhQ9tTNIG0Fwuyk8L77cjW6FR3CZbMowYYajEX7Q3B0hlYKNzdrXA9lSMUApSlAKUpQClKUApSlAKUpQClKUApSlAKUpQCuK5pQHFq5pSgFKUoBSlKAUpSgFKUoBSlKAUpSgFKUoBauLVzSgFcWrmlAcWpauaUBxalq5pQCuLVzSgOLVzSlAf/9k="/>
          <p:cNvSpPr>
            <a:spLocks noChangeAspect="1" noChangeArrowheads="1"/>
          </p:cNvSpPr>
          <p:nvPr/>
        </p:nvSpPr>
        <p:spPr bwMode="auto">
          <a:xfrm>
            <a:off x="1190625" y="111056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7"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36772" y="5488626"/>
            <a:ext cx="1831180" cy="683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53700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63</a:t>
            </a:fld>
            <a:endParaRPr lang="en-US" altLang="en-US"/>
          </a:p>
        </p:txBody>
      </p:sp>
      <p:sp>
        <p:nvSpPr>
          <p:cNvPr id="7" name="TextBox 6"/>
          <p:cNvSpPr txBox="1"/>
          <p:nvPr/>
        </p:nvSpPr>
        <p:spPr>
          <a:xfrm>
            <a:off x="152400" y="2210812"/>
            <a:ext cx="8915400" cy="3046988"/>
          </a:xfrm>
          <a:prstGeom prst="rect">
            <a:avLst/>
          </a:prstGeom>
          <a:noFill/>
        </p:spPr>
        <p:txBody>
          <a:bodyPr wrap="square" rtlCol="0">
            <a:spAutoFit/>
          </a:bodyPr>
          <a:lstStyle/>
          <a:p>
            <a:pPr algn="ctr">
              <a:lnSpc>
                <a:spcPct val="200000"/>
              </a:lnSpc>
            </a:pPr>
            <a:r>
              <a:rPr lang="en-US" sz="3200" dirty="0">
                <a:solidFill>
                  <a:schemeClr val="accent2">
                    <a:lumMod val="75000"/>
                  </a:schemeClr>
                </a:solidFill>
              </a:rPr>
              <a:t>California State </a:t>
            </a:r>
            <a:r>
              <a:rPr lang="en-US" sz="3200" dirty="0" smtClean="0">
                <a:solidFill>
                  <a:schemeClr val="accent2">
                    <a:lumMod val="75000"/>
                  </a:schemeClr>
                </a:solidFill>
              </a:rPr>
              <a:t>University Sacramento Contribution</a:t>
            </a:r>
          </a:p>
          <a:p>
            <a:pPr algn="ctr">
              <a:lnSpc>
                <a:spcPct val="200000"/>
              </a:lnSpc>
            </a:pPr>
            <a:r>
              <a:rPr lang="en-US" sz="3200" dirty="0" err="1" smtClean="0">
                <a:solidFill>
                  <a:schemeClr val="accent2">
                    <a:lumMod val="75000"/>
                  </a:schemeClr>
                </a:solidFill>
              </a:rPr>
              <a:t>Soo</a:t>
            </a:r>
            <a:r>
              <a:rPr lang="en-US" sz="3200" dirty="0" smtClean="0">
                <a:solidFill>
                  <a:schemeClr val="accent2">
                    <a:lumMod val="75000"/>
                  </a:schemeClr>
                </a:solidFill>
              </a:rPr>
              <a:t>-Young Chang</a:t>
            </a:r>
          </a:p>
          <a:p>
            <a:pPr algn="ctr">
              <a:lnSpc>
                <a:spcPct val="200000"/>
              </a:lnSpc>
            </a:pPr>
            <a:r>
              <a:rPr lang="en-US" sz="3200" dirty="0" smtClean="0">
                <a:solidFill>
                  <a:schemeClr val="accent2">
                    <a:lumMod val="75000"/>
                  </a:schemeClr>
                </a:solidFill>
              </a:rPr>
              <a:t>sychang@ecs.csus.edu</a:t>
            </a:r>
          </a:p>
        </p:txBody>
      </p:sp>
      <p:sp>
        <p:nvSpPr>
          <p:cNvPr id="2" name="Rectangle 1"/>
          <p:cNvSpPr/>
          <p:nvPr/>
        </p:nvSpPr>
        <p:spPr>
          <a:xfrm>
            <a:off x="1371600" y="1144012"/>
            <a:ext cx="6323013" cy="1077218"/>
          </a:xfrm>
          <a:prstGeom prst="rect">
            <a:avLst/>
          </a:prstGeom>
        </p:spPr>
        <p:txBody>
          <a:bodyPr wrap="square">
            <a:spAutoFit/>
          </a:bodyPr>
          <a:lstStyle/>
          <a:p>
            <a:pPr algn="ctr"/>
            <a:r>
              <a:rPr lang="en-US" altLang="ko-KR" sz="3200" b="1" dirty="0">
                <a:solidFill>
                  <a:schemeClr val="accent2">
                    <a:lumMod val="75000"/>
                  </a:schemeClr>
                </a:solidFill>
                <a:ea typeface="한컴바탕"/>
                <a:cs typeface="한컴바탕"/>
              </a:rPr>
              <a:t>Color Space Based Modulation and Color-Independent Visual-MIMO</a:t>
            </a:r>
            <a:endParaRPr lang="en-US" sz="3200" dirty="0">
              <a:solidFill>
                <a:schemeClr val="accent2">
                  <a:lumMod val="75000"/>
                </a:schemeClr>
              </a:solidFill>
            </a:endParaRPr>
          </a:p>
        </p:txBody>
      </p:sp>
    </p:spTree>
    <p:extLst>
      <p:ext uri="{BB962C8B-B14F-4D97-AF65-F5344CB8AC3E}">
        <p14:creationId xmlns:p14="http://schemas.microsoft.com/office/powerpoint/2010/main" val="254301921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64</a:t>
            </a:fld>
            <a:endParaRPr lang="en-US" altLang="en-US"/>
          </a:p>
        </p:txBody>
      </p:sp>
      <p:sp>
        <p:nvSpPr>
          <p:cNvPr id="7" name="제목 1"/>
          <p:cNvSpPr txBox="1">
            <a:spLocks/>
          </p:cNvSpPr>
          <p:nvPr/>
        </p:nvSpPr>
        <p:spPr bwMode="auto">
          <a:xfrm>
            <a:off x="914400" y="365125"/>
            <a:ext cx="7315200"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ctr" rtl="0" eaLnBrk="1" fontAlgn="base" hangingPunct="1">
              <a:spcBef>
                <a:spcPct val="0"/>
              </a:spcBef>
              <a:spcAft>
                <a:spcPct val="0"/>
              </a:spcAft>
              <a:defRPr sz="60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anose="02020603050405020304" pitchFamily="18" charset="0"/>
              </a:defRPr>
            </a:lvl2pPr>
            <a:lvl3pPr algn="ctr" rtl="0" eaLnBrk="1" fontAlgn="base" hangingPunct="1">
              <a:spcBef>
                <a:spcPct val="0"/>
              </a:spcBef>
              <a:spcAft>
                <a:spcPct val="0"/>
              </a:spcAft>
              <a:defRPr sz="3600">
                <a:solidFill>
                  <a:schemeClr val="tx2"/>
                </a:solidFill>
                <a:latin typeface="Times New Roman" panose="02020603050405020304" pitchFamily="18" charset="0"/>
              </a:defRPr>
            </a:lvl3pPr>
            <a:lvl4pPr algn="ctr" rtl="0" eaLnBrk="1" fontAlgn="base" hangingPunct="1">
              <a:spcBef>
                <a:spcPct val="0"/>
              </a:spcBef>
              <a:spcAft>
                <a:spcPct val="0"/>
              </a:spcAft>
              <a:defRPr sz="3600">
                <a:solidFill>
                  <a:schemeClr val="tx2"/>
                </a:solidFill>
                <a:latin typeface="Times New Roman" panose="02020603050405020304" pitchFamily="18" charset="0"/>
              </a:defRPr>
            </a:lvl4pPr>
            <a:lvl5pPr algn="ctr" rtl="0" eaLnBrk="1" fontAlgn="base" hangingPunct="1">
              <a:spcBef>
                <a:spcPct val="0"/>
              </a:spcBef>
              <a:spcAft>
                <a:spcPct val="0"/>
              </a:spcAft>
              <a:defRPr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sz="3600">
                <a:solidFill>
                  <a:schemeClr val="tx2"/>
                </a:solidFill>
                <a:latin typeface="Times New Roman" panose="02020603050405020304" pitchFamily="18" charset="0"/>
              </a:defRPr>
            </a:lvl9pPr>
          </a:lstStyle>
          <a:p>
            <a:pPr>
              <a:lnSpc>
                <a:spcPct val="70000"/>
              </a:lnSpc>
              <a:buFont typeface="Wingdings" pitchFamily="2" charset="2"/>
              <a:buNone/>
            </a:pPr>
            <a:r>
              <a:rPr lang="en-US" altLang="ko-KR" sz="4000" dirty="0" smtClean="0">
                <a:latin typeface="Times New Roman" pitchFamily="18" charset="0"/>
                <a:ea typeface="한컴바탕"/>
                <a:cs typeface="한컴바탕"/>
              </a:rPr>
              <a:t>Generalized Color Modulation</a:t>
            </a:r>
            <a:br>
              <a:rPr lang="en-US" altLang="ko-KR" sz="4000" dirty="0" smtClean="0">
                <a:latin typeface="Times New Roman" pitchFamily="18" charset="0"/>
                <a:ea typeface="한컴바탕"/>
                <a:cs typeface="한컴바탕"/>
              </a:rPr>
            </a:br>
            <a:r>
              <a:rPr lang="en-US" altLang="ko-KR" sz="4000" dirty="0" smtClean="0">
                <a:latin typeface="Times New Roman" pitchFamily="18" charset="0"/>
                <a:ea typeface="한컴바탕"/>
                <a:cs typeface="한컴바탕"/>
              </a:rPr>
              <a:t>(Color-Space Based Modulation)</a:t>
            </a:r>
            <a:endParaRPr lang="ko-KR" altLang="en-US" sz="4000" dirty="0" smtClean="0">
              <a:latin typeface="Times New Roman" pitchFamily="18" charset="0"/>
              <a:ea typeface="한컴바탕"/>
              <a:cs typeface="한컴바탕"/>
            </a:endParaRPr>
          </a:p>
        </p:txBody>
      </p:sp>
      <p:pic>
        <p:nvPicPr>
          <p:cNvPr id="10" name="그림 8" descr="fig2"/>
          <p:cNvPicPr>
            <a:picLocks noChangeAspect="1" noChangeArrowheads="1"/>
          </p:cNvPicPr>
          <p:nvPr/>
        </p:nvPicPr>
        <p:blipFill>
          <a:blip r:embed="rId3"/>
          <a:srcRect/>
          <a:stretch>
            <a:fillRect/>
          </a:stretch>
        </p:blipFill>
        <p:spPr bwMode="auto">
          <a:xfrm>
            <a:off x="1231900" y="1665288"/>
            <a:ext cx="6607175" cy="4765675"/>
          </a:xfrm>
          <a:prstGeom prst="rect">
            <a:avLst/>
          </a:prstGeom>
          <a:noFill/>
          <a:ln w="9525">
            <a:noFill/>
            <a:miter lim="800000"/>
            <a:headEnd/>
            <a:tailEnd/>
          </a:ln>
        </p:spPr>
      </p:pic>
    </p:spTree>
    <p:extLst>
      <p:ext uri="{BB962C8B-B14F-4D97-AF65-F5344CB8AC3E}">
        <p14:creationId xmlns:p14="http://schemas.microsoft.com/office/powerpoint/2010/main" val="8706846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65</a:t>
            </a:fld>
            <a:endParaRPr lang="en-US" altLang="en-US"/>
          </a:p>
        </p:txBody>
      </p:sp>
      <p:pic>
        <p:nvPicPr>
          <p:cNvPr id="2" name="Picture 1"/>
          <p:cNvPicPr>
            <a:picLocks noChangeAspect="1"/>
          </p:cNvPicPr>
          <p:nvPr/>
        </p:nvPicPr>
        <p:blipFill>
          <a:blip r:embed="rId3"/>
          <a:stretch>
            <a:fillRect/>
          </a:stretch>
        </p:blipFill>
        <p:spPr>
          <a:xfrm>
            <a:off x="38819" y="681323"/>
            <a:ext cx="9066254" cy="5719477"/>
          </a:xfrm>
          <a:prstGeom prst="rect">
            <a:avLst/>
          </a:prstGeom>
        </p:spPr>
      </p:pic>
    </p:spTree>
    <p:extLst>
      <p:ext uri="{BB962C8B-B14F-4D97-AF65-F5344CB8AC3E}">
        <p14:creationId xmlns:p14="http://schemas.microsoft.com/office/powerpoint/2010/main" val="8823400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66</a:t>
            </a:fld>
            <a:endParaRPr lang="en-US" altLang="en-US"/>
          </a:p>
        </p:txBody>
      </p:sp>
      <p:pic>
        <p:nvPicPr>
          <p:cNvPr id="2" name="Picture 1"/>
          <p:cNvPicPr>
            <a:picLocks noChangeAspect="1"/>
          </p:cNvPicPr>
          <p:nvPr/>
        </p:nvPicPr>
        <p:blipFill>
          <a:blip r:embed="rId3"/>
          <a:stretch>
            <a:fillRect/>
          </a:stretch>
        </p:blipFill>
        <p:spPr>
          <a:xfrm>
            <a:off x="76200" y="762000"/>
            <a:ext cx="9028853" cy="5638800"/>
          </a:xfrm>
          <a:prstGeom prst="rect">
            <a:avLst/>
          </a:prstGeom>
        </p:spPr>
      </p:pic>
    </p:spTree>
    <p:extLst>
      <p:ext uri="{BB962C8B-B14F-4D97-AF65-F5344CB8AC3E}">
        <p14:creationId xmlns:p14="http://schemas.microsoft.com/office/powerpoint/2010/main" val="231600998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67</a:t>
            </a:fld>
            <a:endParaRPr lang="en-US" altLang="en-US"/>
          </a:p>
        </p:txBody>
      </p:sp>
      <p:pic>
        <p:nvPicPr>
          <p:cNvPr id="3" name="Picture 2"/>
          <p:cNvPicPr>
            <a:picLocks noChangeAspect="1"/>
          </p:cNvPicPr>
          <p:nvPr/>
        </p:nvPicPr>
        <p:blipFill>
          <a:blip r:embed="rId3"/>
          <a:stretch>
            <a:fillRect/>
          </a:stretch>
        </p:blipFill>
        <p:spPr>
          <a:xfrm>
            <a:off x="76199" y="690953"/>
            <a:ext cx="8998022" cy="5709847"/>
          </a:xfrm>
          <a:prstGeom prst="rect">
            <a:avLst/>
          </a:prstGeom>
        </p:spPr>
      </p:pic>
    </p:spTree>
    <p:extLst>
      <p:ext uri="{BB962C8B-B14F-4D97-AF65-F5344CB8AC3E}">
        <p14:creationId xmlns:p14="http://schemas.microsoft.com/office/powerpoint/2010/main" val="22407725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68</a:t>
            </a:fld>
            <a:endParaRPr lang="en-US" altLang="en-US"/>
          </a:p>
        </p:txBody>
      </p:sp>
      <p:pic>
        <p:nvPicPr>
          <p:cNvPr id="2" name="Picture 1"/>
          <p:cNvPicPr>
            <a:picLocks noChangeAspect="1"/>
          </p:cNvPicPr>
          <p:nvPr/>
        </p:nvPicPr>
        <p:blipFill>
          <a:blip r:embed="rId3"/>
          <a:stretch>
            <a:fillRect/>
          </a:stretch>
        </p:blipFill>
        <p:spPr>
          <a:xfrm>
            <a:off x="114961" y="685800"/>
            <a:ext cx="8911963" cy="5715000"/>
          </a:xfrm>
          <a:prstGeom prst="rect">
            <a:avLst/>
          </a:prstGeom>
        </p:spPr>
      </p:pic>
    </p:spTree>
    <p:extLst>
      <p:ext uri="{BB962C8B-B14F-4D97-AF65-F5344CB8AC3E}">
        <p14:creationId xmlns:p14="http://schemas.microsoft.com/office/powerpoint/2010/main" val="76996909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69</a:t>
            </a:fld>
            <a:endParaRPr lang="en-US" altLang="en-US"/>
          </a:p>
        </p:txBody>
      </p:sp>
      <p:pic>
        <p:nvPicPr>
          <p:cNvPr id="2" name="Picture 1"/>
          <p:cNvPicPr>
            <a:picLocks noChangeAspect="1"/>
          </p:cNvPicPr>
          <p:nvPr/>
        </p:nvPicPr>
        <p:blipFill>
          <a:blip r:embed="rId3"/>
          <a:stretch>
            <a:fillRect/>
          </a:stretch>
        </p:blipFill>
        <p:spPr>
          <a:xfrm>
            <a:off x="43544" y="685800"/>
            <a:ext cx="9024256" cy="5750377"/>
          </a:xfrm>
          <a:prstGeom prst="rect">
            <a:avLst/>
          </a:prstGeom>
        </p:spPr>
      </p:pic>
    </p:spTree>
    <p:extLst>
      <p:ext uri="{BB962C8B-B14F-4D97-AF65-F5344CB8AC3E}">
        <p14:creationId xmlns:p14="http://schemas.microsoft.com/office/powerpoint/2010/main" val="3331910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7</a:t>
            </a:fld>
            <a:endParaRPr lang="en-US" altLang="en-US"/>
          </a:p>
        </p:txBody>
      </p:sp>
      <p:grpSp>
        <p:nvGrpSpPr>
          <p:cNvPr id="17" name="Group 16"/>
          <p:cNvGrpSpPr/>
          <p:nvPr/>
        </p:nvGrpSpPr>
        <p:grpSpPr>
          <a:xfrm>
            <a:off x="0" y="646981"/>
            <a:ext cx="9067800" cy="5808247"/>
            <a:chOff x="0" y="646981"/>
            <a:chExt cx="9067800" cy="5808247"/>
          </a:xfrm>
        </p:grpSpPr>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l="1" r="1666"/>
            <a:stretch/>
          </p:blipFill>
          <p:spPr>
            <a:xfrm>
              <a:off x="4310157" y="646981"/>
              <a:ext cx="4757643" cy="4153619"/>
            </a:xfrm>
            <a:prstGeom prst="rect">
              <a:avLst/>
            </a:prstGeom>
          </p:spPr>
        </p:pic>
        <p:grpSp>
          <p:nvGrpSpPr>
            <p:cNvPr id="16" name="Group 15"/>
            <p:cNvGrpSpPr/>
            <p:nvPr/>
          </p:nvGrpSpPr>
          <p:grpSpPr>
            <a:xfrm>
              <a:off x="0" y="3726011"/>
              <a:ext cx="5098338" cy="2729217"/>
              <a:chOff x="0" y="3726011"/>
              <a:chExt cx="5098338" cy="2729217"/>
            </a:xfrm>
          </p:grpSpPr>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l="3967" r="2401" b="2899"/>
              <a:stretch/>
            </p:blipFill>
            <p:spPr>
              <a:xfrm>
                <a:off x="0" y="3747197"/>
                <a:ext cx="5029200" cy="2708031"/>
              </a:xfrm>
              <a:prstGeom prst="rect">
                <a:avLst/>
              </a:prstGeom>
            </p:spPr>
          </p:pic>
          <p:cxnSp>
            <p:nvCxnSpPr>
              <p:cNvPr id="7" name="Straight Connector 6"/>
              <p:cNvCxnSpPr/>
              <p:nvPr/>
            </p:nvCxnSpPr>
            <p:spPr bwMode="auto">
              <a:xfrm>
                <a:off x="4502862" y="3726011"/>
                <a:ext cx="0" cy="443803"/>
              </a:xfrm>
              <a:prstGeom prst="line">
                <a:avLst/>
              </a:prstGeom>
              <a:solidFill>
                <a:schemeClr val="accent1"/>
              </a:solidFill>
              <a:ln w="1905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flipH="1">
                <a:off x="4945938" y="4734993"/>
                <a:ext cx="152400" cy="0"/>
              </a:xfrm>
              <a:prstGeom prst="line">
                <a:avLst/>
              </a:prstGeom>
              <a:solidFill>
                <a:schemeClr val="accent1"/>
              </a:solidFill>
              <a:ln w="1905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extLst>
      <p:ext uri="{BB962C8B-B14F-4D97-AF65-F5344CB8AC3E}">
        <p14:creationId xmlns:p14="http://schemas.microsoft.com/office/powerpoint/2010/main" val="158214882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70</a:t>
            </a:fld>
            <a:endParaRPr lang="en-US" altLang="en-US"/>
          </a:p>
        </p:txBody>
      </p:sp>
      <p:sp>
        <p:nvSpPr>
          <p:cNvPr id="7" name="Rectangle 2"/>
          <p:cNvSpPr>
            <a:spLocks noGrp="1" noChangeArrowheads="1"/>
          </p:cNvSpPr>
          <p:nvPr>
            <p:ph type="ctrTitle"/>
          </p:nvPr>
        </p:nvSpPr>
        <p:spPr>
          <a:xfrm>
            <a:off x="754062" y="1822450"/>
            <a:ext cx="7772400" cy="674688"/>
          </a:xfrm>
        </p:spPr>
        <p:txBody>
          <a:bodyPr/>
          <a:lstStyle/>
          <a:p>
            <a:pPr eaLnBrk="1" hangingPunct="1"/>
            <a:r>
              <a:rPr lang="en-US" altLang="en-US" sz="2400" smtClean="0">
                <a:solidFill>
                  <a:schemeClr val="accent2">
                    <a:lumMod val="75000"/>
                  </a:schemeClr>
                </a:solidFill>
              </a:rPr>
              <a:t>Dimming Compatible and Spectrally Efficiency Modulation for VLC Lighting </a:t>
            </a:r>
          </a:p>
        </p:txBody>
      </p:sp>
      <p:sp>
        <p:nvSpPr>
          <p:cNvPr id="8" name="Rectangle 3"/>
          <p:cNvSpPr>
            <a:spLocks noChangeArrowheads="1"/>
          </p:cNvSpPr>
          <p:nvPr/>
        </p:nvSpPr>
        <p:spPr bwMode="auto">
          <a:xfrm>
            <a:off x="96837" y="2741613"/>
            <a:ext cx="27908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675B4"/>
              </a:buClr>
              <a:buFont typeface="Wingdings" panose="05000000000000000000" pitchFamily="2" charset="2"/>
              <a:buChar char="§"/>
              <a:defRPr sz="2400">
                <a:solidFill>
                  <a:schemeClr val="tx1"/>
                </a:solidFill>
                <a:latin typeface="Arial" panose="020B0604020202020204" pitchFamily="34" charset="0"/>
                <a:ea typeface="Osaka" charset="-128"/>
              </a:defRPr>
            </a:lvl1pPr>
            <a:lvl2pPr marL="742950" indent="-28575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2pPr>
            <a:lvl3pPr marL="11430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3pPr>
            <a:lvl4pPr marL="16002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4pPr>
            <a:lvl5pPr marL="20574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9pPr>
          </a:lstStyle>
          <a:p>
            <a:pPr algn="ctr">
              <a:spcBef>
                <a:spcPct val="0"/>
              </a:spcBef>
              <a:buClrTx/>
              <a:buFontTx/>
              <a:buNone/>
            </a:pPr>
            <a:r>
              <a:rPr lang="en-US" altLang="en-US" sz="2000">
                <a:solidFill>
                  <a:schemeClr val="accent2">
                    <a:lumMod val="75000"/>
                  </a:schemeClr>
                </a:solidFill>
                <a:latin typeface="Times" panose="02020603050405020304" pitchFamily="18" charset="0"/>
              </a:rPr>
              <a:t>15.7r1 tutorial</a:t>
            </a:r>
          </a:p>
          <a:p>
            <a:pPr algn="ctr">
              <a:spcBef>
                <a:spcPct val="0"/>
              </a:spcBef>
              <a:buClrTx/>
              <a:buFontTx/>
              <a:buNone/>
            </a:pPr>
            <a:r>
              <a:rPr lang="en-US" altLang="en-US" sz="2000">
                <a:solidFill>
                  <a:schemeClr val="accent2">
                    <a:lumMod val="75000"/>
                  </a:schemeClr>
                </a:solidFill>
                <a:latin typeface="Times" panose="02020603050405020304" pitchFamily="18" charset="0"/>
              </a:rPr>
              <a:t>IEEE802 meeting</a:t>
            </a:r>
          </a:p>
          <a:p>
            <a:pPr algn="ctr">
              <a:spcBef>
                <a:spcPct val="0"/>
              </a:spcBef>
              <a:buClrTx/>
              <a:buFontTx/>
              <a:buNone/>
            </a:pPr>
            <a:r>
              <a:rPr lang="en-US" altLang="en-US" sz="2000">
                <a:solidFill>
                  <a:schemeClr val="accent2">
                    <a:lumMod val="75000"/>
                  </a:schemeClr>
                </a:solidFill>
                <a:latin typeface="Times" panose="02020603050405020304" pitchFamily="18" charset="0"/>
              </a:rPr>
              <a:t>Berlin, Germany</a:t>
            </a:r>
          </a:p>
        </p:txBody>
      </p:sp>
      <p:sp>
        <p:nvSpPr>
          <p:cNvPr id="9" name="Rectangle 2"/>
          <p:cNvSpPr>
            <a:spLocks noChangeArrowheads="1"/>
          </p:cNvSpPr>
          <p:nvPr/>
        </p:nvSpPr>
        <p:spPr bwMode="auto">
          <a:xfrm>
            <a:off x="106362" y="4889500"/>
            <a:ext cx="2667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400" bIns="25400">
            <a:spAutoFit/>
          </a:bodyPr>
          <a:lstStyle>
            <a:lvl1pPr>
              <a:spcBef>
                <a:spcPct val="20000"/>
              </a:spcBef>
              <a:buClr>
                <a:srgbClr val="2675B4"/>
              </a:buClr>
              <a:buFont typeface="Wingdings" panose="05000000000000000000" pitchFamily="2" charset="2"/>
              <a:buChar char="§"/>
              <a:defRPr sz="2400">
                <a:solidFill>
                  <a:schemeClr val="tx1"/>
                </a:solidFill>
                <a:latin typeface="Arial" panose="020B0604020202020204" pitchFamily="34" charset="0"/>
                <a:ea typeface="Osaka" charset="-128"/>
              </a:defRPr>
            </a:lvl1pPr>
            <a:lvl2pPr marL="742950" indent="-28575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2pPr>
            <a:lvl3pPr marL="11430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3pPr>
            <a:lvl4pPr marL="16002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4pPr>
            <a:lvl5pPr marL="20574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9pPr>
          </a:lstStyle>
          <a:p>
            <a:pPr algn="ctr">
              <a:spcBef>
                <a:spcPct val="0"/>
              </a:spcBef>
              <a:buClrTx/>
              <a:buFontTx/>
              <a:buNone/>
            </a:pPr>
            <a:r>
              <a:rPr lang="en-US" altLang="en-US" sz="2000">
                <a:solidFill>
                  <a:schemeClr val="accent2">
                    <a:lumMod val="75000"/>
                  </a:schemeClr>
                </a:solidFill>
                <a:latin typeface="Times" panose="02020603050405020304" pitchFamily="18" charset="0"/>
              </a:rPr>
              <a:t>Hany Elgala &amp; Thomas Little</a:t>
            </a:r>
          </a:p>
          <a:p>
            <a:pPr algn="ctr">
              <a:spcBef>
                <a:spcPct val="0"/>
              </a:spcBef>
              <a:buClrTx/>
              <a:buFontTx/>
              <a:buNone/>
            </a:pPr>
            <a:r>
              <a:rPr lang="en-US" altLang="en-US" sz="2000">
                <a:solidFill>
                  <a:schemeClr val="accent2">
                    <a:lumMod val="75000"/>
                  </a:schemeClr>
                </a:solidFill>
                <a:latin typeface="Times" panose="02020603050405020304" pitchFamily="18" charset="0"/>
              </a:rPr>
              <a:t>Boston University</a:t>
            </a:r>
          </a:p>
          <a:p>
            <a:pPr algn="ctr">
              <a:spcBef>
                <a:spcPct val="0"/>
              </a:spcBef>
              <a:buClrTx/>
              <a:buFontTx/>
              <a:buNone/>
            </a:pPr>
            <a:r>
              <a:rPr lang="en-US" altLang="en-US" sz="2000">
                <a:solidFill>
                  <a:schemeClr val="accent2">
                    <a:lumMod val="75000"/>
                  </a:schemeClr>
                </a:solidFill>
                <a:latin typeface="Times" panose="02020603050405020304" pitchFamily="18" charset="0"/>
              </a:rPr>
              <a:t>helgala&amp;tdcl@bu.edu</a:t>
            </a:r>
          </a:p>
        </p:txBody>
      </p:sp>
      <p:sp>
        <p:nvSpPr>
          <p:cNvPr id="10" name="Rectangle 6"/>
          <p:cNvSpPr>
            <a:spLocks noChangeArrowheads="1"/>
          </p:cNvSpPr>
          <p:nvPr/>
        </p:nvSpPr>
        <p:spPr bwMode="auto">
          <a:xfrm>
            <a:off x="293687" y="4051300"/>
            <a:ext cx="2027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anose="05000000000000000000" pitchFamily="2" charset="2"/>
              <a:buChar char="§"/>
              <a:defRPr sz="2400">
                <a:solidFill>
                  <a:schemeClr val="tx1"/>
                </a:solidFill>
                <a:latin typeface="Arial" panose="020B0604020202020204" pitchFamily="34" charset="0"/>
                <a:ea typeface="Osaka" charset="-128"/>
              </a:defRPr>
            </a:lvl1pPr>
            <a:lvl2pPr marL="742950" indent="-28575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2pPr>
            <a:lvl3pPr marL="11430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3pPr>
            <a:lvl4pPr marL="16002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4pPr>
            <a:lvl5pPr marL="20574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9pPr>
          </a:lstStyle>
          <a:p>
            <a:pPr>
              <a:spcBef>
                <a:spcPct val="0"/>
              </a:spcBef>
              <a:buClrTx/>
              <a:buFontTx/>
              <a:buNone/>
            </a:pPr>
            <a:r>
              <a:rPr lang="en-US" altLang="en-US" sz="2000">
                <a:solidFill>
                  <a:schemeClr val="accent2">
                    <a:lumMod val="75000"/>
                  </a:schemeClr>
                </a:solidFill>
                <a:latin typeface="Times" panose="02020603050405020304" pitchFamily="18" charset="0"/>
              </a:rPr>
              <a:t>March 8-13, 2015</a:t>
            </a:r>
          </a:p>
        </p:txBody>
      </p:sp>
      <p:grpSp>
        <p:nvGrpSpPr>
          <p:cNvPr id="11" name="Group 3"/>
          <p:cNvGrpSpPr>
            <a:grpSpLocks/>
          </p:cNvGrpSpPr>
          <p:nvPr/>
        </p:nvGrpSpPr>
        <p:grpSpPr bwMode="auto">
          <a:xfrm>
            <a:off x="2773362" y="2978150"/>
            <a:ext cx="6142038" cy="3194050"/>
            <a:chOff x="0" y="1780278"/>
            <a:chExt cx="9144000" cy="3869675"/>
          </a:xfrm>
        </p:grpSpPr>
        <p:pic>
          <p:nvPicPr>
            <p:cNvPr id="12" name="Picture 6" descr="Radke-roo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80278"/>
              <a:ext cx="9144000" cy="386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8"/>
            <p:cNvGrpSpPr>
              <a:grpSpLocks/>
            </p:cNvGrpSpPr>
            <p:nvPr/>
          </p:nvGrpSpPr>
          <p:grpSpPr bwMode="auto">
            <a:xfrm>
              <a:off x="3429000" y="2363828"/>
              <a:ext cx="1066800" cy="2362200"/>
              <a:chOff x="4495800" y="2667000"/>
              <a:chExt cx="1447800" cy="2209800"/>
            </a:xfrm>
          </p:grpSpPr>
          <p:sp>
            <p:nvSpPr>
              <p:cNvPr id="38" name="Oval 37"/>
              <p:cNvSpPr/>
              <p:nvPr/>
            </p:nvSpPr>
            <p:spPr>
              <a:xfrm>
                <a:off x="4496202" y="4648995"/>
                <a:ext cx="1446570" cy="22850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39" name="Straight Connector 38"/>
              <p:cNvCxnSpPr>
                <a:endCxn id="38" idx="2"/>
              </p:cNvCxnSpPr>
              <p:nvPr/>
            </p:nvCxnSpPr>
            <p:spPr>
              <a:xfrm flipH="1">
                <a:off x="4496202" y="2666261"/>
                <a:ext cx="519611" cy="20960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4496202" y="4648995"/>
                <a:ext cx="1446570" cy="228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41" name="Straight Connector 40"/>
              <p:cNvCxnSpPr>
                <a:endCxn id="38" idx="6"/>
              </p:cNvCxnSpPr>
              <p:nvPr/>
            </p:nvCxnSpPr>
            <p:spPr>
              <a:xfrm>
                <a:off x="5410331" y="2666261"/>
                <a:ext cx="532441" cy="20960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5208261" y="2718438"/>
                <a:ext cx="0" cy="2058301"/>
              </a:xfrm>
              <a:prstGeom prst="line">
                <a:avLst/>
              </a:prstGeom>
              <a:ln w="63500">
                <a:solidFill>
                  <a:srgbClr val="C00000"/>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4"/>
            <p:cNvGrpSpPr>
              <a:grpSpLocks/>
            </p:cNvGrpSpPr>
            <p:nvPr/>
          </p:nvGrpSpPr>
          <p:grpSpPr bwMode="auto">
            <a:xfrm>
              <a:off x="5791200" y="2363828"/>
              <a:ext cx="762000" cy="2133600"/>
              <a:chOff x="4495800" y="2667000"/>
              <a:chExt cx="1447800" cy="2209800"/>
            </a:xfrm>
          </p:grpSpPr>
          <p:sp>
            <p:nvSpPr>
              <p:cNvPr id="33" name="Oval 32"/>
              <p:cNvSpPr/>
              <p:nvPr/>
            </p:nvSpPr>
            <p:spPr>
              <a:xfrm>
                <a:off x="4494154" y="4648208"/>
                <a:ext cx="1450419" cy="229079"/>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34" name="Straight Connector 33"/>
              <p:cNvCxnSpPr>
                <a:endCxn id="33" idx="2"/>
              </p:cNvCxnSpPr>
              <p:nvPr/>
            </p:nvCxnSpPr>
            <p:spPr>
              <a:xfrm flipH="1">
                <a:off x="4494154" y="2666182"/>
                <a:ext cx="520893" cy="2097561"/>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4494154" y="4648208"/>
                <a:ext cx="1450419" cy="2290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36" name="Straight Connector 35"/>
              <p:cNvCxnSpPr>
                <a:endCxn id="33" idx="6"/>
              </p:cNvCxnSpPr>
              <p:nvPr/>
            </p:nvCxnSpPr>
            <p:spPr>
              <a:xfrm>
                <a:off x="5410207" y="2666182"/>
                <a:ext cx="534366" cy="2097561"/>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208138" y="2717974"/>
                <a:ext cx="0" cy="2057721"/>
              </a:xfrm>
              <a:prstGeom prst="line">
                <a:avLst/>
              </a:prstGeom>
              <a:ln w="63500">
                <a:solidFill>
                  <a:srgbClr val="C00000"/>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20"/>
            <p:cNvGrpSpPr>
              <a:grpSpLocks/>
            </p:cNvGrpSpPr>
            <p:nvPr/>
          </p:nvGrpSpPr>
          <p:grpSpPr bwMode="auto">
            <a:xfrm>
              <a:off x="5410200" y="3049628"/>
              <a:ext cx="533400" cy="1219200"/>
              <a:chOff x="4495800" y="2667000"/>
              <a:chExt cx="1447800" cy="2209800"/>
            </a:xfrm>
          </p:grpSpPr>
          <p:sp>
            <p:nvSpPr>
              <p:cNvPr id="28" name="Oval 27"/>
              <p:cNvSpPr/>
              <p:nvPr/>
            </p:nvSpPr>
            <p:spPr>
              <a:xfrm>
                <a:off x="4494786" y="4647083"/>
                <a:ext cx="1449776" cy="230075"/>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29" name="Straight Connector 28"/>
              <p:cNvCxnSpPr>
                <a:endCxn id="28" idx="2"/>
              </p:cNvCxnSpPr>
              <p:nvPr/>
            </p:nvCxnSpPr>
            <p:spPr>
              <a:xfrm flipH="1">
                <a:off x="4494786" y="2667048"/>
                <a:ext cx="519608" cy="2095073"/>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4494786" y="4647083"/>
                <a:ext cx="1449776" cy="2300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31" name="Straight Connector 30"/>
              <p:cNvCxnSpPr>
                <a:endCxn id="28" idx="6"/>
              </p:cNvCxnSpPr>
              <p:nvPr/>
            </p:nvCxnSpPr>
            <p:spPr>
              <a:xfrm>
                <a:off x="5412120" y="2667048"/>
                <a:ext cx="532442" cy="2095073"/>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206842" y="2719339"/>
                <a:ext cx="0" cy="2056727"/>
              </a:xfrm>
              <a:prstGeom prst="line">
                <a:avLst/>
              </a:prstGeom>
              <a:ln w="63500">
                <a:solidFill>
                  <a:srgbClr val="C00000"/>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26"/>
            <p:cNvGrpSpPr>
              <a:grpSpLocks/>
            </p:cNvGrpSpPr>
            <p:nvPr/>
          </p:nvGrpSpPr>
          <p:grpSpPr bwMode="auto">
            <a:xfrm>
              <a:off x="6172200" y="3049628"/>
              <a:ext cx="457200" cy="1143000"/>
              <a:chOff x="4495800" y="2667000"/>
              <a:chExt cx="1447800" cy="2209800"/>
            </a:xfrm>
          </p:grpSpPr>
          <p:sp>
            <p:nvSpPr>
              <p:cNvPr id="23" name="Oval 22"/>
              <p:cNvSpPr/>
              <p:nvPr/>
            </p:nvSpPr>
            <p:spPr>
              <a:xfrm>
                <a:off x="4498978" y="4648947"/>
                <a:ext cx="1444434" cy="22682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24" name="Straight Connector 23"/>
              <p:cNvCxnSpPr>
                <a:endCxn id="23" idx="2"/>
              </p:cNvCxnSpPr>
              <p:nvPr/>
            </p:nvCxnSpPr>
            <p:spPr>
              <a:xfrm flipH="1">
                <a:off x="4498978" y="2667052"/>
                <a:ext cx="516405" cy="209344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4498978" y="4648947"/>
                <a:ext cx="1444434" cy="2268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26" name="Straight Connector 25"/>
              <p:cNvCxnSpPr>
                <a:endCxn id="23" idx="6"/>
              </p:cNvCxnSpPr>
              <p:nvPr/>
            </p:nvCxnSpPr>
            <p:spPr>
              <a:xfrm>
                <a:off x="5412038" y="2667052"/>
                <a:ext cx="531374" cy="209344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209969" y="2719109"/>
                <a:ext cx="0" cy="2056263"/>
              </a:xfrm>
              <a:prstGeom prst="line">
                <a:avLst/>
              </a:prstGeom>
              <a:ln w="63500">
                <a:solidFill>
                  <a:srgbClr val="C00000"/>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32"/>
            <p:cNvGrpSpPr>
              <a:grpSpLocks/>
            </p:cNvGrpSpPr>
            <p:nvPr/>
          </p:nvGrpSpPr>
          <p:grpSpPr bwMode="auto">
            <a:xfrm>
              <a:off x="4572000" y="2744828"/>
              <a:ext cx="609600" cy="1752600"/>
              <a:chOff x="4495800" y="2667000"/>
              <a:chExt cx="1447800" cy="2209800"/>
            </a:xfrm>
          </p:grpSpPr>
          <p:sp>
            <p:nvSpPr>
              <p:cNvPr id="18" name="Oval 17"/>
              <p:cNvSpPr/>
              <p:nvPr/>
            </p:nvSpPr>
            <p:spPr>
              <a:xfrm>
                <a:off x="4498607" y="4649440"/>
                <a:ext cx="1442560" cy="227953"/>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19" name="Straight Connector 18"/>
              <p:cNvCxnSpPr>
                <a:endCxn id="18" idx="2"/>
              </p:cNvCxnSpPr>
              <p:nvPr/>
            </p:nvCxnSpPr>
            <p:spPr>
              <a:xfrm flipH="1">
                <a:off x="4498607" y="2668192"/>
                <a:ext cx="516403" cy="209522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4498607" y="4649440"/>
                <a:ext cx="1442560" cy="22795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21" name="Straight Connector 20"/>
              <p:cNvCxnSpPr>
                <a:endCxn id="18" idx="6"/>
              </p:cNvCxnSpPr>
              <p:nvPr/>
            </p:nvCxnSpPr>
            <p:spPr>
              <a:xfrm>
                <a:off x="5407926" y="2668192"/>
                <a:ext cx="533241" cy="209522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11467" y="2719118"/>
                <a:ext cx="0" cy="2056424"/>
              </a:xfrm>
              <a:prstGeom prst="line">
                <a:avLst/>
              </a:prstGeom>
              <a:ln w="63500">
                <a:solidFill>
                  <a:srgbClr val="C00000"/>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grpSp>
      </p:grpSp>
      <p:sp>
        <p:nvSpPr>
          <p:cNvPr id="43" name="TextBox 42"/>
          <p:cNvSpPr txBox="1"/>
          <p:nvPr/>
        </p:nvSpPr>
        <p:spPr>
          <a:xfrm>
            <a:off x="152400" y="520623"/>
            <a:ext cx="8915400" cy="927177"/>
          </a:xfrm>
          <a:prstGeom prst="rect">
            <a:avLst/>
          </a:prstGeom>
          <a:noFill/>
        </p:spPr>
        <p:txBody>
          <a:bodyPr wrap="square" rtlCol="0">
            <a:spAutoFit/>
          </a:bodyPr>
          <a:lstStyle/>
          <a:p>
            <a:pPr algn="ctr">
              <a:lnSpc>
                <a:spcPct val="200000"/>
              </a:lnSpc>
            </a:pPr>
            <a:r>
              <a:rPr lang="en-US" sz="3200" dirty="0">
                <a:solidFill>
                  <a:schemeClr val="accent2">
                    <a:lumMod val="75000"/>
                  </a:schemeClr>
                </a:solidFill>
              </a:rPr>
              <a:t>Boston </a:t>
            </a:r>
            <a:r>
              <a:rPr lang="en-US" sz="3200" dirty="0" smtClean="0">
                <a:solidFill>
                  <a:schemeClr val="accent2">
                    <a:lumMod val="75000"/>
                  </a:schemeClr>
                </a:solidFill>
              </a:rPr>
              <a:t>University Contribution</a:t>
            </a:r>
          </a:p>
        </p:txBody>
      </p:sp>
    </p:spTree>
    <p:extLst>
      <p:ext uri="{BB962C8B-B14F-4D97-AF65-F5344CB8AC3E}">
        <p14:creationId xmlns:p14="http://schemas.microsoft.com/office/powerpoint/2010/main" val="383781715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71</a:t>
            </a:fld>
            <a:endParaRPr lang="en-US" altLang="en-US"/>
          </a:p>
        </p:txBody>
      </p:sp>
      <p:pic>
        <p:nvPicPr>
          <p:cNvPr id="35" name="Picture 31" descr="images-1.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35313" y="2722563"/>
            <a:ext cx="9556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0" descr="images-1.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5225" y="2717800"/>
            <a:ext cx="9556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Oval 36"/>
          <p:cNvSpPr/>
          <p:nvPr/>
        </p:nvSpPr>
        <p:spPr>
          <a:xfrm>
            <a:off x="500063" y="5278438"/>
            <a:ext cx="2286000" cy="76200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cxnSp>
        <p:nvCxnSpPr>
          <p:cNvPr id="38" name="Straight Connector 37"/>
          <p:cNvCxnSpPr>
            <a:endCxn id="37" idx="2"/>
          </p:cNvCxnSpPr>
          <p:nvPr/>
        </p:nvCxnSpPr>
        <p:spPr>
          <a:xfrm rot="10800000" flipV="1">
            <a:off x="500063" y="3182938"/>
            <a:ext cx="819150" cy="24765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2505075" y="5278438"/>
            <a:ext cx="2286000" cy="76200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cxnSp>
        <p:nvCxnSpPr>
          <p:cNvPr id="40" name="Straight Connector 39"/>
          <p:cNvCxnSpPr/>
          <p:nvPr/>
        </p:nvCxnSpPr>
        <p:spPr>
          <a:xfrm rot="10800000" flipV="1">
            <a:off x="2500313" y="3182938"/>
            <a:ext cx="819150" cy="24765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973513" y="3182938"/>
            <a:ext cx="817562" cy="24765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500063" y="5278438"/>
            <a:ext cx="2286000" cy="76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cxnSp>
        <p:nvCxnSpPr>
          <p:cNvPr id="43" name="Straight Connector 42"/>
          <p:cNvCxnSpPr>
            <a:endCxn id="37" idx="6"/>
          </p:cNvCxnSpPr>
          <p:nvPr/>
        </p:nvCxnSpPr>
        <p:spPr>
          <a:xfrm>
            <a:off x="1966913" y="3182938"/>
            <a:ext cx="819150" cy="24765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4" name="Up-Down Arrow 43"/>
          <p:cNvSpPr/>
          <p:nvPr/>
        </p:nvSpPr>
        <p:spPr>
          <a:xfrm>
            <a:off x="4075113" y="1519238"/>
            <a:ext cx="180975" cy="496887"/>
          </a:xfrm>
          <a:prstGeom prst="up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45" name="Cloud 44"/>
          <p:cNvSpPr/>
          <p:nvPr/>
        </p:nvSpPr>
        <p:spPr>
          <a:xfrm>
            <a:off x="3563938" y="800100"/>
            <a:ext cx="1277937" cy="719138"/>
          </a:xfrm>
          <a:prstGeom prst="cloud">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Network</a:t>
            </a:r>
            <a:endParaRPr lang="en-US" sz="1600" dirty="0">
              <a:solidFill>
                <a:schemeClr val="bg1"/>
              </a:solidFill>
            </a:endParaRPr>
          </a:p>
        </p:txBody>
      </p:sp>
      <p:pic>
        <p:nvPicPr>
          <p:cNvPr id="46" name="Picture 32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7100" y="1519238"/>
            <a:ext cx="4270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3" descr="C:\Users\Mike\Desktop\ericlemerdy_laptop.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0950" y="5126038"/>
            <a:ext cx="7032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Rectangle 47"/>
          <p:cNvSpPr/>
          <p:nvPr/>
        </p:nvSpPr>
        <p:spPr>
          <a:xfrm>
            <a:off x="1214438" y="5375275"/>
            <a:ext cx="752475" cy="568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rPr>
              <a:t>Cell 1</a:t>
            </a:r>
          </a:p>
        </p:txBody>
      </p:sp>
      <p:sp>
        <p:nvSpPr>
          <p:cNvPr id="49" name="Rectangle 48"/>
          <p:cNvSpPr/>
          <p:nvPr/>
        </p:nvSpPr>
        <p:spPr>
          <a:xfrm>
            <a:off x="2957513" y="5384800"/>
            <a:ext cx="752475" cy="5699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rPr>
              <a:t>Cell 2</a:t>
            </a:r>
          </a:p>
        </p:txBody>
      </p:sp>
      <p:sp>
        <p:nvSpPr>
          <p:cNvPr id="50" name="Rectangle 49"/>
          <p:cNvSpPr/>
          <p:nvPr/>
        </p:nvSpPr>
        <p:spPr>
          <a:xfrm>
            <a:off x="3800475" y="4811713"/>
            <a:ext cx="876300" cy="412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rPr>
              <a:t>User 1</a:t>
            </a:r>
          </a:p>
        </p:txBody>
      </p:sp>
      <p:sp>
        <p:nvSpPr>
          <p:cNvPr id="51" name="Rectangle 50"/>
          <p:cNvSpPr/>
          <p:nvPr/>
        </p:nvSpPr>
        <p:spPr>
          <a:xfrm>
            <a:off x="2038350" y="5997575"/>
            <a:ext cx="1223963" cy="390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rPr>
              <a:t>Handover</a:t>
            </a:r>
          </a:p>
        </p:txBody>
      </p:sp>
      <p:sp>
        <p:nvSpPr>
          <p:cNvPr id="52" name="Title 1"/>
          <p:cNvSpPr txBox="1">
            <a:spLocks/>
          </p:cNvSpPr>
          <p:nvPr/>
        </p:nvSpPr>
        <p:spPr bwMode="auto">
          <a:xfrm>
            <a:off x="2209800" y="39687"/>
            <a:ext cx="478631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20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ea typeface="Osaka" charset="-128"/>
                <a:cs typeface="Osaka" charset="-128"/>
              </a:defRPr>
            </a:lvl2pPr>
            <a:lvl3pPr algn="l" rtl="0" eaLnBrk="0" fontAlgn="base" hangingPunct="0">
              <a:spcBef>
                <a:spcPct val="0"/>
              </a:spcBef>
              <a:spcAft>
                <a:spcPct val="0"/>
              </a:spcAft>
              <a:defRPr sz="3600">
                <a:solidFill>
                  <a:schemeClr val="tx1"/>
                </a:solidFill>
                <a:latin typeface="Arial" charset="0"/>
                <a:ea typeface="Osaka" charset="-128"/>
                <a:cs typeface="Osaka" charset="-128"/>
              </a:defRPr>
            </a:lvl3pPr>
            <a:lvl4pPr algn="l" rtl="0" eaLnBrk="0" fontAlgn="base" hangingPunct="0">
              <a:spcBef>
                <a:spcPct val="0"/>
              </a:spcBef>
              <a:spcAft>
                <a:spcPct val="0"/>
              </a:spcAft>
              <a:defRPr sz="3600">
                <a:solidFill>
                  <a:schemeClr val="tx1"/>
                </a:solidFill>
                <a:latin typeface="Arial" charset="0"/>
                <a:ea typeface="Osaka" charset="-128"/>
                <a:cs typeface="Osaka" charset="-128"/>
              </a:defRPr>
            </a:lvl4pPr>
            <a:lvl5pPr algn="l" rtl="0" eaLnBrk="0" fontAlgn="base" hangingPunct="0">
              <a:spcBef>
                <a:spcPct val="0"/>
              </a:spcBef>
              <a:spcAft>
                <a:spcPct val="0"/>
              </a:spcAft>
              <a:defRPr sz="3600">
                <a:solidFill>
                  <a:schemeClr val="tx1"/>
                </a:solidFill>
                <a:latin typeface="Arial" charset="0"/>
                <a:ea typeface="Osaka" charset="-128"/>
                <a:cs typeface="Osaka" charset="-128"/>
              </a:defRPr>
            </a:lvl5pPr>
            <a:lvl6pPr marL="457200" algn="l" rtl="0" fontAlgn="base">
              <a:spcBef>
                <a:spcPct val="0"/>
              </a:spcBef>
              <a:spcAft>
                <a:spcPct val="0"/>
              </a:spcAft>
              <a:defRPr sz="3600">
                <a:solidFill>
                  <a:schemeClr val="tx1"/>
                </a:solidFill>
                <a:latin typeface="Arial" charset="0"/>
                <a:ea typeface="Osaka" charset="-128"/>
                <a:cs typeface="Osaka" charset="-128"/>
              </a:defRPr>
            </a:lvl6pPr>
            <a:lvl7pPr marL="914400" algn="l" rtl="0" fontAlgn="base">
              <a:spcBef>
                <a:spcPct val="0"/>
              </a:spcBef>
              <a:spcAft>
                <a:spcPct val="0"/>
              </a:spcAft>
              <a:defRPr sz="3600">
                <a:solidFill>
                  <a:schemeClr val="tx1"/>
                </a:solidFill>
                <a:latin typeface="Arial" charset="0"/>
                <a:ea typeface="Osaka" charset="-128"/>
                <a:cs typeface="Osaka" charset="-128"/>
              </a:defRPr>
            </a:lvl7pPr>
            <a:lvl8pPr marL="1371600" algn="l" rtl="0" fontAlgn="base">
              <a:spcBef>
                <a:spcPct val="0"/>
              </a:spcBef>
              <a:spcAft>
                <a:spcPct val="0"/>
              </a:spcAft>
              <a:defRPr sz="3600">
                <a:solidFill>
                  <a:schemeClr val="tx1"/>
                </a:solidFill>
                <a:latin typeface="Arial" charset="0"/>
                <a:ea typeface="Osaka" charset="-128"/>
                <a:cs typeface="Osaka" charset="-128"/>
              </a:defRPr>
            </a:lvl8pPr>
            <a:lvl9pPr marL="1828800" algn="l" rtl="0" fontAlgn="base">
              <a:spcBef>
                <a:spcPct val="0"/>
              </a:spcBef>
              <a:spcAft>
                <a:spcPct val="0"/>
              </a:spcAft>
              <a:defRPr sz="3600">
                <a:solidFill>
                  <a:schemeClr val="tx1"/>
                </a:solidFill>
                <a:latin typeface="Arial" charset="0"/>
                <a:ea typeface="Osaka" charset="-128"/>
                <a:cs typeface="Osaka" charset="-128"/>
              </a:defRPr>
            </a:lvl9pPr>
          </a:lstStyle>
          <a:p>
            <a:pPr>
              <a:defRPr/>
            </a:pPr>
            <a:r>
              <a:rPr lang="en-US" sz="1800" dirty="0" smtClean="0">
                <a:latin typeface="+mn-lt"/>
              </a:rPr>
              <a:t>Use Case: Downlink in VLC-Enabled Lighting</a:t>
            </a:r>
          </a:p>
        </p:txBody>
      </p:sp>
      <p:sp>
        <p:nvSpPr>
          <p:cNvPr id="53" name="Bent-Up Arrow 52"/>
          <p:cNvSpPr/>
          <p:nvPr/>
        </p:nvSpPr>
        <p:spPr bwMode="auto">
          <a:xfrm rot="10800000">
            <a:off x="1458913" y="2233613"/>
            <a:ext cx="2678112" cy="695325"/>
          </a:xfrm>
          <a:prstGeom prst="bentUpArrow">
            <a:avLst/>
          </a:prstGeom>
          <a:solidFill>
            <a:schemeClr val="tx1"/>
          </a:solidFill>
          <a:ln w="9525" cap="flat" cmpd="sng" algn="ctr">
            <a:noFill/>
            <a:prstDash val="solid"/>
            <a:round/>
            <a:headEnd type="none" w="med" len="med"/>
            <a:tailEnd type="none" w="med" len="med"/>
          </a:ln>
          <a:effectLst/>
        </p:spPr>
        <p:txBody>
          <a:bodyPr/>
          <a:lstStyle/>
          <a:p>
            <a:pPr>
              <a:defRPr/>
            </a:pPr>
            <a:endParaRPr lang="en-US">
              <a:latin typeface="Times" charset="0"/>
            </a:endParaRPr>
          </a:p>
        </p:txBody>
      </p:sp>
      <p:sp>
        <p:nvSpPr>
          <p:cNvPr id="54" name="Bent-Up Arrow 53"/>
          <p:cNvSpPr/>
          <p:nvPr/>
        </p:nvSpPr>
        <p:spPr bwMode="auto">
          <a:xfrm rot="10800000">
            <a:off x="3454400" y="2233613"/>
            <a:ext cx="760413" cy="695325"/>
          </a:xfrm>
          <a:prstGeom prst="bentUpArrow">
            <a:avLst/>
          </a:prstGeom>
          <a:solidFill>
            <a:schemeClr val="tx1"/>
          </a:solidFill>
          <a:ln w="9525" cap="flat" cmpd="sng" algn="ctr">
            <a:noFill/>
            <a:prstDash val="solid"/>
            <a:round/>
            <a:headEnd type="none" w="med" len="med"/>
            <a:tailEnd type="none" w="med" len="med"/>
          </a:ln>
          <a:effectLst/>
        </p:spPr>
        <p:txBody>
          <a:bodyPr/>
          <a:lstStyle/>
          <a:p>
            <a:pPr>
              <a:defRPr/>
            </a:pPr>
            <a:endParaRPr lang="en-US">
              <a:latin typeface="Times" charset="0"/>
            </a:endParaRPr>
          </a:p>
        </p:txBody>
      </p:sp>
      <p:sp>
        <p:nvSpPr>
          <p:cNvPr id="55" name="Rectangle 54"/>
          <p:cNvSpPr/>
          <p:nvPr/>
        </p:nvSpPr>
        <p:spPr>
          <a:xfrm>
            <a:off x="3238500" y="2016125"/>
            <a:ext cx="1873250" cy="5826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Router and </a:t>
            </a:r>
            <a:r>
              <a:rPr lang="en-US" sz="1400" dirty="0" err="1">
                <a:solidFill>
                  <a:schemeClr val="bg1"/>
                </a:solidFill>
              </a:rPr>
              <a:t>WiFi</a:t>
            </a:r>
            <a:r>
              <a:rPr lang="en-US" sz="1400" dirty="0">
                <a:solidFill>
                  <a:schemeClr val="bg1"/>
                </a:solidFill>
              </a:rPr>
              <a:t> AP</a:t>
            </a:r>
          </a:p>
        </p:txBody>
      </p:sp>
      <p:sp>
        <p:nvSpPr>
          <p:cNvPr id="56" name="Rectangle 3"/>
          <p:cNvSpPr>
            <a:spLocks noChangeArrowheads="1"/>
          </p:cNvSpPr>
          <p:nvPr/>
        </p:nvSpPr>
        <p:spPr bwMode="auto">
          <a:xfrm>
            <a:off x="385763" y="2644775"/>
            <a:ext cx="4456112" cy="3741738"/>
          </a:xfrm>
          <a:prstGeom prst="rect">
            <a:avLst/>
          </a:prstGeom>
          <a:noFill/>
          <a:ln w="381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2675B4"/>
              </a:buClr>
              <a:buFont typeface="Wingdings" panose="05000000000000000000" pitchFamily="2" charset="2"/>
              <a:buChar char="§"/>
              <a:defRPr sz="2400">
                <a:solidFill>
                  <a:schemeClr val="tx1"/>
                </a:solidFill>
                <a:latin typeface="Arial" panose="020B0604020202020204" pitchFamily="34" charset="0"/>
                <a:ea typeface="Osaka" charset="-128"/>
              </a:defRPr>
            </a:lvl1pPr>
            <a:lvl2pPr marL="742950" indent="-28575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2pPr>
            <a:lvl3pPr marL="11430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3pPr>
            <a:lvl4pPr marL="16002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4pPr>
            <a:lvl5pPr marL="20574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9pPr>
          </a:lstStyle>
          <a:p>
            <a:pPr>
              <a:spcBef>
                <a:spcPct val="0"/>
              </a:spcBef>
              <a:buClrTx/>
              <a:buFontTx/>
              <a:buNone/>
            </a:pPr>
            <a:endParaRPr lang="en-US" altLang="en-US">
              <a:latin typeface="Times" panose="02020603050405020304" pitchFamily="18" charset="0"/>
            </a:endParaRPr>
          </a:p>
        </p:txBody>
      </p:sp>
      <p:sp>
        <p:nvSpPr>
          <p:cNvPr id="57" name="Down Arrow 2"/>
          <p:cNvSpPr>
            <a:spLocks noChangeArrowheads="1"/>
          </p:cNvSpPr>
          <p:nvPr/>
        </p:nvSpPr>
        <p:spPr bwMode="auto">
          <a:xfrm>
            <a:off x="3738563" y="3565525"/>
            <a:ext cx="174625" cy="1374775"/>
          </a:xfrm>
          <a:prstGeom prst="downArrow">
            <a:avLst>
              <a:gd name="adj1" fmla="val 50000"/>
              <a:gd name="adj2" fmla="val 50225"/>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2675B4"/>
              </a:buClr>
              <a:buFont typeface="Wingdings" panose="05000000000000000000" pitchFamily="2" charset="2"/>
              <a:buChar char="§"/>
              <a:defRPr sz="2400">
                <a:solidFill>
                  <a:schemeClr val="tx1"/>
                </a:solidFill>
                <a:latin typeface="Arial" panose="020B0604020202020204" pitchFamily="34" charset="0"/>
                <a:ea typeface="Osaka" charset="-128"/>
              </a:defRPr>
            </a:lvl1pPr>
            <a:lvl2pPr marL="742950" indent="-28575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2pPr>
            <a:lvl3pPr marL="11430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3pPr>
            <a:lvl4pPr marL="16002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4pPr>
            <a:lvl5pPr marL="20574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9pPr>
          </a:lstStyle>
          <a:p>
            <a:pPr>
              <a:spcBef>
                <a:spcPct val="0"/>
              </a:spcBef>
              <a:buClrTx/>
              <a:buFontTx/>
              <a:buNone/>
            </a:pPr>
            <a:endParaRPr lang="en-US" altLang="en-US">
              <a:latin typeface="Times" panose="02020603050405020304" pitchFamily="18" charset="0"/>
            </a:endParaRPr>
          </a:p>
        </p:txBody>
      </p:sp>
      <p:sp>
        <p:nvSpPr>
          <p:cNvPr id="58" name="Down Arrow 50"/>
          <p:cNvSpPr>
            <a:spLocks noChangeArrowheads="1"/>
          </p:cNvSpPr>
          <p:nvPr/>
        </p:nvSpPr>
        <p:spPr bwMode="auto">
          <a:xfrm flipV="1">
            <a:off x="4137025" y="2727325"/>
            <a:ext cx="173038" cy="2212975"/>
          </a:xfrm>
          <a:prstGeom prst="downArrow">
            <a:avLst>
              <a:gd name="adj1" fmla="val 50000"/>
              <a:gd name="adj2" fmla="val 50031"/>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rgbClr val="2675B4"/>
              </a:buClr>
              <a:buFont typeface="Wingdings" panose="05000000000000000000" pitchFamily="2" charset="2"/>
              <a:buChar char="§"/>
              <a:defRPr sz="2400">
                <a:solidFill>
                  <a:schemeClr val="tx1"/>
                </a:solidFill>
                <a:latin typeface="Arial" panose="020B0604020202020204" pitchFamily="34" charset="0"/>
                <a:ea typeface="Osaka" charset="-128"/>
              </a:defRPr>
            </a:lvl1pPr>
            <a:lvl2pPr marL="742950" indent="-28575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2pPr>
            <a:lvl3pPr marL="11430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3pPr>
            <a:lvl4pPr marL="16002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4pPr>
            <a:lvl5pPr marL="20574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9pPr>
          </a:lstStyle>
          <a:p>
            <a:pPr>
              <a:spcBef>
                <a:spcPct val="0"/>
              </a:spcBef>
              <a:buClrTx/>
              <a:buFontTx/>
              <a:buNone/>
            </a:pPr>
            <a:endParaRPr lang="en-US" altLang="en-US">
              <a:latin typeface="Times" panose="02020603050405020304" pitchFamily="18" charset="0"/>
            </a:endParaRPr>
          </a:p>
        </p:txBody>
      </p:sp>
      <p:sp>
        <p:nvSpPr>
          <p:cNvPr id="59" name="TextBox 58"/>
          <p:cNvSpPr txBox="1"/>
          <p:nvPr/>
        </p:nvSpPr>
        <p:spPr>
          <a:xfrm>
            <a:off x="4216400" y="3581400"/>
            <a:ext cx="457200" cy="338138"/>
          </a:xfrm>
          <a:prstGeom prst="rect">
            <a:avLst/>
          </a:prstGeom>
          <a:noFill/>
        </p:spPr>
        <p:txBody>
          <a:bodyPr wrap="none">
            <a:spAutoFit/>
          </a:bodyPr>
          <a:lstStyle/>
          <a:p>
            <a:pPr>
              <a:defRPr/>
            </a:pPr>
            <a:r>
              <a:rPr lang="en-US" sz="1600" b="1" dirty="0">
                <a:solidFill>
                  <a:srgbClr val="FF0000"/>
                </a:solidFill>
                <a:latin typeface="+mn-lt"/>
              </a:rPr>
              <a:t>RF</a:t>
            </a:r>
          </a:p>
        </p:txBody>
      </p:sp>
      <p:sp>
        <p:nvSpPr>
          <p:cNvPr id="60" name="TextBox 59"/>
          <p:cNvSpPr txBox="1"/>
          <p:nvPr/>
        </p:nvSpPr>
        <p:spPr>
          <a:xfrm>
            <a:off x="2957513" y="4041775"/>
            <a:ext cx="882650" cy="338138"/>
          </a:xfrm>
          <a:prstGeom prst="rect">
            <a:avLst/>
          </a:prstGeom>
          <a:noFill/>
        </p:spPr>
        <p:txBody>
          <a:bodyPr wrap="none">
            <a:spAutoFit/>
          </a:bodyPr>
          <a:lstStyle/>
          <a:p>
            <a:pPr>
              <a:defRPr/>
            </a:pPr>
            <a:r>
              <a:rPr lang="en-US" sz="1600" b="1" dirty="0">
                <a:solidFill>
                  <a:srgbClr val="009900"/>
                </a:solidFill>
                <a:latin typeface="+mn-lt"/>
              </a:rPr>
              <a:t>Optical</a:t>
            </a:r>
          </a:p>
        </p:txBody>
      </p:sp>
      <p:sp>
        <p:nvSpPr>
          <p:cNvPr id="61" name="Rectangle 122"/>
          <p:cNvSpPr>
            <a:spLocks noChangeArrowheads="1"/>
          </p:cNvSpPr>
          <p:nvPr/>
        </p:nvSpPr>
        <p:spPr bwMode="auto">
          <a:xfrm>
            <a:off x="5330825" y="806450"/>
            <a:ext cx="3697288" cy="559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eaLnBrk="1" hangingPunct="1">
              <a:spcBef>
                <a:spcPct val="20000"/>
              </a:spcBef>
              <a:buClr>
                <a:srgbClr val="FF0000"/>
              </a:buClr>
              <a:buFont typeface="Wingdings" pitchFamily="2" charset="2"/>
              <a:buChar char="§"/>
              <a:defRPr/>
            </a:pPr>
            <a:r>
              <a:rPr lang="en-US" sz="1800" dirty="0">
                <a:latin typeface="+mn-lt"/>
              </a:rPr>
              <a:t>VLC offloading WLAN and/or cellular traffic in a 3-tier HetNet</a:t>
            </a:r>
          </a:p>
          <a:p>
            <a:pPr marL="342900" indent="-342900" eaLnBrk="1" hangingPunct="1">
              <a:spcBef>
                <a:spcPct val="20000"/>
              </a:spcBef>
              <a:buClr>
                <a:srgbClr val="FF0000"/>
              </a:buClr>
              <a:buFont typeface="Wingdings" pitchFamily="2" charset="2"/>
              <a:buChar char="§"/>
              <a:defRPr/>
            </a:pPr>
            <a:r>
              <a:rPr lang="en-US" sz="1800" dirty="0">
                <a:latin typeface="+mn-lt"/>
              </a:rPr>
              <a:t>RF for uplink</a:t>
            </a:r>
          </a:p>
          <a:p>
            <a:pPr marL="342900" indent="-342900" eaLnBrk="1" hangingPunct="1">
              <a:spcBef>
                <a:spcPct val="20000"/>
              </a:spcBef>
              <a:buClr>
                <a:srgbClr val="FF0000"/>
              </a:buClr>
              <a:buFont typeface="Wingdings" pitchFamily="2" charset="2"/>
              <a:buChar char="§"/>
              <a:defRPr/>
            </a:pPr>
            <a:r>
              <a:rPr lang="en-US" sz="1800" dirty="0">
                <a:latin typeface="+mn-lt"/>
              </a:rPr>
              <a:t>Data aggregation in RF and/or optical</a:t>
            </a:r>
          </a:p>
          <a:p>
            <a:pPr marL="342900" indent="-342900" eaLnBrk="1" hangingPunct="1">
              <a:spcBef>
                <a:spcPct val="20000"/>
              </a:spcBef>
              <a:buClr>
                <a:srgbClr val="FF0000"/>
              </a:buClr>
              <a:buFont typeface="Wingdings" pitchFamily="2" charset="2"/>
              <a:buChar char="§"/>
              <a:defRPr/>
            </a:pPr>
            <a:r>
              <a:rPr lang="en-US" sz="1800" dirty="0">
                <a:latin typeface="+mn-lt"/>
              </a:rPr>
              <a:t>Seamless connectivity in a mobile multiuser access scenario</a:t>
            </a:r>
          </a:p>
          <a:p>
            <a:pPr marL="342900" indent="-342900" eaLnBrk="1" hangingPunct="1">
              <a:spcBef>
                <a:spcPct val="20000"/>
              </a:spcBef>
              <a:buClr>
                <a:srgbClr val="FF0000"/>
              </a:buClr>
              <a:buFont typeface="Wingdings" pitchFamily="2" charset="2"/>
              <a:buChar char="§"/>
              <a:defRPr/>
            </a:pPr>
            <a:r>
              <a:rPr lang="en-US" sz="1800" dirty="0">
                <a:latin typeface="+mn-lt"/>
              </a:rPr>
              <a:t>Gigabit applications while supporting </a:t>
            </a:r>
            <a:r>
              <a:rPr lang="en-US" sz="1800" dirty="0">
                <a:solidFill>
                  <a:srgbClr val="0033CC"/>
                </a:solidFill>
                <a:latin typeface="+mn-lt"/>
              </a:rPr>
              <a:t>(our use case)</a:t>
            </a:r>
            <a:r>
              <a:rPr lang="en-US" sz="1800" dirty="0">
                <a:latin typeface="+mn-lt"/>
              </a:rPr>
              <a:t>:</a:t>
            </a:r>
          </a:p>
          <a:p>
            <a:pPr marL="800100" lvl="1" indent="-342900" eaLnBrk="1" hangingPunct="1">
              <a:spcBef>
                <a:spcPct val="20000"/>
              </a:spcBef>
              <a:buClr>
                <a:srgbClr val="FF0000"/>
              </a:buClr>
              <a:buFont typeface="+mj-lt"/>
              <a:buAutoNum type="arabicPeriod"/>
              <a:defRPr/>
            </a:pPr>
            <a:r>
              <a:rPr lang="en-US" sz="1800" dirty="0">
                <a:latin typeface="+mn-lt"/>
              </a:rPr>
              <a:t>Illumination functionality</a:t>
            </a:r>
          </a:p>
          <a:p>
            <a:pPr marL="1257300" lvl="2" indent="-342900" eaLnBrk="1" hangingPunct="1">
              <a:spcBef>
                <a:spcPct val="20000"/>
              </a:spcBef>
              <a:buClr>
                <a:srgbClr val="FF0000"/>
              </a:buClr>
              <a:buFont typeface="+mj-lt"/>
              <a:buAutoNum type="alphaLcPeriod"/>
              <a:defRPr/>
            </a:pPr>
            <a:r>
              <a:rPr lang="en-US" sz="1600" dirty="0">
                <a:latin typeface="+mn-lt"/>
              </a:rPr>
              <a:t>Color tunable</a:t>
            </a:r>
          </a:p>
          <a:p>
            <a:pPr marL="1257300" lvl="2" indent="-342900" eaLnBrk="1" hangingPunct="1">
              <a:spcBef>
                <a:spcPct val="20000"/>
              </a:spcBef>
              <a:buClr>
                <a:srgbClr val="FF0000"/>
              </a:buClr>
              <a:buFont typeface="+mj-lt"/>
              <a:buAutoNum type="alphaLcPeriod"/>
              <a:defRPr/>
            </a:pPr>
            <a:r>
              <a:rPr lang="en-US" sz="1600" dirty="0">
                <a:latin typeface="+mn-lt"/>
              </a:rPr>
              <a:t>Dimmable </a:t>
            </a:r>
          </a:p>
          <a:p>
            <a:pPr marL="800100" lvl="1" indent="-342900" eaLnBrk="1" hangingPunct="1">
              <a:spcBef>
                <a:spcPct val="20000"/>
              </a:spcBef>
              <a:buClr>
                <a:srgbClr val="FF0000"/>
              </a:buClr>
              <a:buFont typeface="+mj-lt"/>
              <a:buAutoNum type="arabicPeriod"/>
              <a:defRPr/>
            </a:pPr>
            <a:r>
              <a:rPr lang="en-US" sz="1800" dirty="0">
                <a:latin typeface="+mn-lt"/>
              </a:rPr>
              <a:t>High quality lighting</a:t>
            </a:r>
          </a:p>
          <a:p>
            <a:pPr marL="1257300" lvl="2" indent="-342900" eaLnBrk="1" hangingPunct="1">
              <a:spcBef>
                <a:spcPct val="20000"/>
              </a:spcBef>
              <a:buClr>
                <a:srgbClr val="FF0000"/>
              </a:buClr>
              <a:buFont typeface="+mj-lt"/>
              <a:buAutoNum type="alphaLcPeriod"/>
              <a:defRPr/>
            </a:pPr>
            <a:r>
              <a:rPr lang="en-US" sz="1600" dirty="0">
                <a:latin typeface="+mn-lt"/>
              </a:rPr>
              <a:t>CCR</a:t>
            </a:r>
          </a:p>
          <a:p>
            <a:pPr marL="1257300" lvl="2" indent="-342900" eaLnBrk="1" hangingPunct="1">
              <a:spcBef>
                <a:spcPct val="20000"/>
              </a:spcBef>
              <a:buClr>
                <a:srgbClr val="FF0000"/>
              </a:buClr>
              <a:buFont typeface="+mj-lt"/>
              <a:buAutoNum type="alphaLcPeriod"/>
              <a:defRPr/>
            </a:pPr>
            <a:r>
              <a:rPr lang="en-US" sz="1600" dirty="0">
                <a:latin typeface="+mn-lt"/>
              </a:rPr>
              <a:t>CRI</a:t>
            </a:r>
          </a:p>
          <a:p>
            <a:pPr marL="342900" indent="-342900" eaLnBrk="1" hangingPunct="1">
              <a:spcBef>
                <a:spcPct val="20000"/>
              </a:spcBef>
              <a:buClr>
                <a:srgbClr val="FF0000"/>
              </a:buClr>
              <a:buFont typeface="Wingdings" pitchFamily="2" charset="2"/>
              <a:buChar char="§"/>
              <a:defRPr/>
            </a:pPr>
            <a:endParaRPr lang="en-US" sz="1800" dirty="0">
              <a:latin typeface="+mn-lt"/>
            </a:endParaRPr>
          </a:p>
          <a:p>
            <a:pPr marL="342900" indent="-342900" eaLnBrk="1" hangingPunct="1">
              <a:spcBef>
                <a:spcPct val="20000"/>
              </a:spcBef>
              <a:buClr>
                <a:srgbClr val="FF0000"/>
              </a:buClr>
              <a:buFont typeface="Wingdings" pitchFamily="2" charset="2"/>
              <a:buChar char="§"/>
              <a:defRPr/>
            </a:pPr>
            <a:endParaRPr lang="en-US" sz="1800" dirty="0">
              <a:latin typeface="+mn-lt"/>
            </a:endParaRPr>
          </a:p>
        </p:txBody>
      </p:sp>
      <p:sp>
        <p:nvSpPr>
          <p:cNvPr id="62" name="Rectangle 61"/>
          <p:cNvSpPr/>
          <p:nvPr/>
        </p:nvSpPr>
        <p:spPr>
          <a:xfrm>
            <a:off x="4786313" y="5768975"/>
            <a:ext cx="4421187" cy="708025"/>
          </a:xfrm>
          <a:prstGeom prst="rect">
            <a:avLst/>
          </a:prstGeom>
        </p:spPr>
        <p:txBody>
          <a:bodyPr>
            <a:spAutoFit/>
          </a:bodyPr>
          <a:lstStyle/>
          <a:p>
            <a:pPr algn="ctr">
              <a:defRPr/>
            </a:pPr>
            <a:r>
              <a:rPr lang="en-US" sz="2000" dirty="0">
                <a:solidFill>
                  <a:srgbClr val="0033CC"/>
                </a:solidFill>
                <a:latin typeface="+mn-lt"/>
              </a:rPr>
              <a:t>We focus on dual-use (lighting and Communications) </a:t>
            </a:r>
          </a:p>
        </p:txBody>
      </p:sp>
    </p:spTree>
    <p:extLst>
      <p:ext uri="{BB962C8B-B14F-4D97-AF65-F5344CB8AC3E}">
        <p14:creationId xmlns:p14="http://schemas.microsoft.com/office/powerpoint/2010/main" val="118300023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72</a:t>
            </a:fld>
            <a:endParaRPr lang="en-US" altLang="en-US"/>
          </a:p>
        </p:txBody>
      </p:sp>
      <p:sp>
        <p:nvSpPr>
          <p:cNvPr id="7" name="Title 1"/>
          <p:cNvSpPr txBox="1">
            <a:spLocks/>
          </p:cNvSpPr>
          <p:nvPr/>
        </p:nvSpPr>
        <p:spPr bwMode="auto">
          <a:xfrm>
            <a:off x="2514600" y="76200"/>
            <a:ext cx="41148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20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ea typeface="Osaka" charset="-128"/>
                <a:cs typeface="Osaka" charset="-128"/>
              </a:defRPr>
            </a:lvl2pPr>
            <a:lvl3pPr algn="l" rtl="0" eaLnBrk="0" fontAlgn="base" hangingPunct="0">
              <a:spcBef>
                <a:spcPct val="0"/>
              </a:spcBef>
              <a:spcAft>
                <a:spcPct val="0"/>
              </a:spcAft>
              <a:defRPr sz="3600">
                <a:solidFill>
                  <a:schemeClr val="tx1"/>
                </a:solidFill>
                <a:latin typeface="Arial" charset="0"/>
                <a:ea typeface="Osaka" charset="-128"/>
                <a:cs typeface="Osaka" charset="-128"/>
              </a:defRPr>
            </a:lvl3pPr>
            <a:lvl4pPr algn="l" rtl="0" eaLnBrk="0" fontAlgn="base" hangingPunct="0">
              <a:spcBef>
                <a:spcPct val="0"/>
              </a:spcBef>
              <a:spcAft>
                <a:spcPct val="0"/>
              </a:spcAft>
              <a:defRPr sz="3600">
                <a:solidFill>
                  <a:schemeClr val="tx1"/>
                </a:solidFill>
                <a:latin typeface="Arial" charset="0"/>
                <a:ea typeface="Osaka" charset="-128"/>
                <a:cs typeface="Osaka" charset="-128"/>
              </a:defRPr>
            </a:lvl4pPr>
            <a:lvl5pPr algn="l" rtl="0" eaLnBrk="0" fontAlgn="base" hangingPunct="0">
              <a:spcBef>
                <a:spcPct val="0"/>
              </a:spcBef>
              <a:spcAft>
                <a:spcPct val="0"/>
              </a:spcAft>
              <a:defRPr sz="3600">
                <a:solidFill>
                  <a:schemeClr val="tx1"/>
                </a:solidFill>
                <a:latin typeface="Arial" charset="0"/>
                <a:ea typeface="Osaka" charset="-128"/>
                <a:cs typeface="Osaka" charset="-128"/>
              </a:defRPr>
            </a:lvl5pPr>
            <a:lvl6pPr marL="457200" algn="l" rtl="0" fontAlgn="base">
              <a:spcBef>
                <a:spcPct val="0"/>
              </a:spcBef>
              <a:spcAft>
                <a:spcPct val="0"/>
              </a:spcAft>
              <a:defRPr sz="3600">
                <a:solidFill>
                  <a:schemeClr val="tx1"/>
                </a:solidFill>
                <a:latin typeface="Arial" charset="0"/>
                <a:ea typeface="Osaka" charset="-128"/>
                <a:cs typeface="Osaka" charset="-128"/>
              </a:defRPr>
            </a:lvl6pPr>
            <a:lvl7pPr marL="914400" algn="l" rtl="0" fontAlgn="base">
              <a:spcBef>
                <a:spcPct val="0"/>
              </a:spcBef>
              <a:spcAft>
                <a:spcPct val="0"/>
              </a:spcAft>
              <a:defRPr sz="3600">
                <a:solidFill>
                  <a:schemeClr val="tx1"/>
                </a:solidFill>
                <a:latin typeface="Arial" charset="0"/>
                <a:ea typeface="Osaka" charset="-128"/>
                <a:cs typeface="Osaka" charset="-128"/>
              </a:defRPr>
            </a:lvl7pPr>
            <a:lvl8pPr marL="1371600" algn="l" rtl="0" fontAlgn="base">
              <a:spcBef>
                <a:spcPct val="0"/>
              </a:spcBef>
              <a:spcAft>
                <a:spcPct val="0"/>
              </a:spcAft>
              <a:defRPr sz="3600">
                <a:solidFill>
                  <a:schemeClr val="tx1"/>
                </a:solidFill>
                <a:latin typeface="Arial" charset="0"/>
                <a:ea typeface="Osaka" charset="-128"/>
                <a:cs typeface="Osaka" charset="-128"/>
              </a:defRPr>
            </a:lvl8pPr>
            <a:lvl9pPr marL="1828800" algn="l" rtl="0" fontAlgn="base">
              <a:spcBef>
                <a:spcPct val="0"/>
              </a:spcBef>
              <a:spcAft>
                <a:spcPct val="0"/>
              </a:spcAft>
              <a:defRPr sz="3600">
                <a:solidFill>
                  <a:schemeClr val="tx1"/>
                </a:solidFill>
                <a:latin typeface="Arial" charset="0"/>
                <a:ea typeface="Osaka" charset="-128"/>
                <a:cs typeface="Osaka" charset="-128"/>
              </a:defRPr>
            </a:lvl9pPr>
          </a:lstStyle>
          <a:p>
            <a:pPr>
              <a:defRPr/>
            </a:pPr>
            <a:r>
              <a:rPr lang="en-US" sz="1800" dirty="0">
                <a:latin typeface="+mn-lt"/>
              </a:rPr>
              <a:t>O</a:t>
            </a:r>
            <a:r>
              <a:rPr lang="en-US" sz="1800" dirty="0" smtClean="0">
                <a:latin typeface="+mn-lt"/>
              </a:rPr>
              <a:t>ptical OFDM formats and constraints</a:t>
            </a:r>
          </a:p>
        </p:txBody>
      </p:sp>
      <p:grpSp>
        <p:nvGrpSpPr>
          <p:cNvPr id="8" name="Group 3"/>
          <p:cNvGrpSpPr>
            <a:grpSpLocks/>
          </p:cNvGrpSpPr>
          <p:nvPr/>
        </p:nvGrpSpPr>
        <p:grpSpPr bwMode="auto">
          <a:xfrm>
            <a:off x="115888" y="1189038"/>
            <a:ext cx="2486025" cy="3624263"/>
            <a:chOff x="2228850" y="536575"/>
            <a:chExt cx="3255035" cy="4452938"/>
          </a:xfrm>
        </p:grpSpPr>
        <p:sp>
          <p:nvSpPr>
            <p:cNvPr id="9" name="Rectangle 61"/>
            <p:cNvSpPr>
              <a:spLocks noChangeArrowheads="1"/>
            </p:cNvSpPr>
            <p:nvPr/>
          </p:nvSpPr>
          <p:spPr bwMode="auto">
            <a:xfrm>
              <a:off x="4591050" y="536575"/>
              <a:ext cx="892835" cy="4446588"/>
            </a:xfrm>
            <a:prstGeom prst="rect">
              <a:avLst/>
            </a:prstGeom>
            <a:gradFill rotWithShape="1">
              <a:gsLst>
                <a:gs pos="0">
                  <a:srgbClr val="E1E3E8"/>
                </a:gs>
                <a:gs pos="50000">
                  <a:srgbClr val="C2C5D0"/>
                </a:gs>
                <a:gs pos="100000">
                  <a:srgbClr val="98A0B4"/>
                </a:gs>
              </a:gsLst>
              <a:lin ang="0" scaled="1"/>
            </a:gradFill>
            <a:ln>
              <a:noFill/>
            </a:ln>
            <a:extLs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spcBef>
                  <a:spcPct val="20000"/>
                </a:spcBef>
                <a:buClr>
                  <a:srgbClr val="2675B4"/>
                </a:buClr>
                <a:buFont typeface="Wingdings" panose="05000000000000000000" pitchFamily="2" charset="2"/>
                <a:buChar char="§"/>
                <a:defRPr sz="2400">
                  <a:solidFill>
                    <a:schemeClr val="tx1"/>
                  </a:solidFill>
                  <a:latin typeface="Arial" panose="020B0604020202020204" pitchFamily="34" charset="0"/>
                  <a:ea typeface="Osaka" charset="-128"/>
                </a:defRPr>
              </a:lvl1pPr>
              <a:lvl2pPr marL="742950" indent="-28575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2pPr>
              <a:lvl3pPr marL="11430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3pPr>
              <a:lvl4pPr marL="16002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4pPr>
              <a:lvl5pPr marL="20574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9pPr>
            </a:lstStyle>
            <a:p>
              <a:pPr>
                <a:spcBef>
                  <a:spcPct val="0"/>
                </a:spcBef>
                <a:buClrTx/>
                <a:buFontTx/>
                <a:buNone/>
              </a:pPr>
              <a:endParaRPr lang="de-DE" altLang="en-US">
                <a:latin typeface="Times" panose="02020603050405020304" pitchFamily="18" charset="0"/>
              </a:endParaRPr>
            </a:p>
          </p:txBody>
        </p:sp>
        <p:sp>
          <p:nvSpPr>
            <p:cNvPr id="10" name="Text Box 85" descr="Parchment"/>
            <p:cNvSpPr txBox="1">
              <a:spLocks noChangeArrowheads="1"/>
            </p:cNvSpPr>
            <p:nvPr/>
          </p:nvSpPr>
          <p:spPr bwMode="auto">
            <a:xfrm>
              <a:off x="4617122" y="2799128"/>
              <a:ext cx="866763" cy="415452"/>
            </a:xfrm>
            <a:prstGeom prst="rect">
              <a:avLst/>
            </a:prstGeom>
            <a:noFill/>
            <a:ln w="28575">
              <a:noFill/>
              <a:miter lim="800000"/>
              <a:headEnd/>
              <a:tailEnd/>
            </a:ln>
            <a:effectLst/>
          </p:spPr>
          <p:txBody>
            <a:bodyPr>
              <a:spAutoFit/>
            </a:bodyPr>
            <a:lstStyle/>
            <a:p>
              <a:pPr algn="ctr">
                <a:spcBef>
                  <a:spcPct val="50000"/>
                </a:spcBef>
                <a:defRPr/>
              </a:pPr>
              <a:r>
                <a:rPr lang="en-US" sz="1600" dirty="0">
                  <a:latin typeface="+mn-lt"/>
                </a:rPr>
                <a:t>IFFT</a:t>
              </a:r>
              <a:endParaRPr lang="en-GB" sz="1600" dirty="0">
                <a:latin typeface="+mn-lt"/>
              </a:endParaRPr>
            </a:p>
          </p:txBody>
        </p:sp>
        <p:sp>
          <p:nvSpPr>
            <p:cNvPr id="11" name="AutoShape 109"/>
            <p:cNvSpPr>
              <a:spLocks/>
            </p:cNvSpPr>
            <p:nvPr/>
          </p:nvSpPr>
          <p:spPr bwMode="auto">
            <a:xfrm>
              <a:off x="3781425" y="631825"/>
              <a:ext cx="265113" cy="2133600"/>
            </a:xfrm>
            <a:prstGeom prst="leftBrace">
              <a:avLst>
                <a:gd name="adj1" fmla="val 3502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2675B4"/>
                </a:buClr>
                <a:buFont typeface="Wingdings" panose="05000000000000000000" pitchFamily="2" charset="2"/>
                <a:buChar char="§"/>
                <a:defRPr sz="2400">
                  <a:solidFill>
                    <a:schemeClr val="tx1"/>
                  </a:solidFill>
                  <a:latin typeface="Arial" panose="020B0604020202020204" pitchFamily="34" charset="0"/>
                  <a:ea typeface="Osaka" charset="-128"/>
                </a:defRPr>
              </a:lvl1pPr>
              <a:lvl2pPr marL="742950" indent="-28575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2pPr>
              <a:lvl3pPr marL="11430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3pPr>
              <a:lvl4pPr marL="16002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4pPr>
              <a:lvl5pPr marL="20574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9pPr>
            </a:lstStyle>
            <a:p>
              <a:pPr>
                <a:spcBef>
                  <a:spcPct val="0"/>
                </a:spcBef>
                <a:buClrTx/>
                <a:buFontTx/>
                <a:buNone/>
              </a:pPr>
              <a:endParaRPr lang="de-DE" altLang="en-US">
                <a:latin typeface="Times" panose="02020603050405020304" pitchFamily="18" charset="0"/>
              </a:endParaRPr>
            </a:p>
          </p:txBody>
        </p:sp>
        <p:sp>
          <p:nvSpPr>
            <p:cNvPr id="12" name="Flowchart: Direct Access Storage 3"/>
            <p:cNvSpPr>
              <a:spLocks noChangeArrowheads="1"/>
            </p:cNvSpPr>
            <p:nvPr/>
          </p:nvSpPr>
          <p:spPr bwMode="auto">
            <a:xfrm>
              <a:off x="4051300" y="630238"/>
              <a:ext cx="487363" cy="269875"/>
            </a:xfrm>
            <a:prstGeom prst="flowChartMagneticDrum">
              <a:avLst/>
            </a:prstGeom>
            <a:solidFill>
              <a:srgbClr val="C00000"/>
            </a:solidFill>
            <a:ln w="9525">
              <a:solidFill>
                <a:schemeClr val="tx1"/>
              </a:solidFill>
              <a:round/>
              <a:headEnd/>
              <a:tailEnd/>
            </a:ln>
          </p:spPr>
          <p:txBody>
            <a:bodyPr/>
            <a:lstStyle>
              <a:lvl1pPr>
                <a:spcBef>
                  <a:spcPct val="20000"/>
                </a:spcBef>
                <a:buClr>
                  <a:srgbClr val="2675B4"/>
                </a:buClr>
                <a:buFont typeface="Wingdings" panose="05000000000000000000" pitchFamily="2" charset="2"/>
                <a:buChar char="§"/>
                <a:defRPr sz="2400">
                  <a:solidFill>
                    <a:schemeClr val="tx1"/>
                  </a:solidFill>
                  <a:latin typeface="Arial" panose="020B0604020202020204" pitchFamily="34" charset="0"/>
                  <a:ea typeface="Osaka" charset="-128"/>
                </a:defRPr>
              </a:lvl1pPr>
              <a:lvl2pPr marL="742950" indent="-28575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2pPr>
              <a:lvl3pPr marL="11430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3pPr>
              <a:lvl4pPr marL="16002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4pPr>
              <a:lvl5pPr marL="20574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9pPr>
            </a:lstStyle>
            <a:p>
              <a:pPr>
                <a:spcBef>
                  <a:spcPct val="0"/>
                </a:spcBef>
                <a:buClrTx/>
                <a:buFontTx/>
                <a:buNone/>
              </a:pPr>
              <a:endParaRPr lang="en-US" altLang="en-US">
                <a:latin typeface="Times" panose="02020603050405020304" pitchFamily="18" charset="0"/>
              </a:endParaRPr>
            </a:p>
          </p:txBody>
        </p:sp>
        <p:sp>
          <p:nvSpPr>
            <p:cNvPr id="13" name="Flowchart: Direct Access Storage 89"/>
            <p:cNvSpPr>
              <a:spLocks noChangeArrowheads="1"/>
            </p:cNvSpPr>
            <p:nvPr/>
          </p:nvSpPr>
          <p:spPr bwMode="auto">
            <a:xfrm>
              <a:off x="4051300" y="989013"/>
              <a:ext cx="487363" cy="269875"/>
            </a:xfrm>
            <a:prstGeom prst="flowChartMagneticDrum">
              <a:avLst/>
            </a:prstGeom>
            <a:solidFill>
              <a:srgbClr val="FF0000"/>
            </a:solidFill>
            <a:ln w="9525">
              <a:solidFill>
                <a:schemeClr val="tx1"/>
              </a:solidFill>
              <a:round/>
              <a:headEnd/>
              <a:tailEnd/>
            </a:ln>
          </p:spPr>
          <p:txBody>
            <a:bodyPr/>
            <a:lstStyle>
              <a:lvl1pPr>
                <a:spcBef>
                  <a:spcPct val="20000"/>
                </a:spcBef>
                <a:buClr>
                  <a:srgbClr val="2675B4"/>
                </a:buClr>
                <a:buFont typeface="Wingdings" panose="05000000000000000000" pitchFamily="2" charset="2"/>
                <a:buChar char="§"/>
                <a:defRPr sz="2400">
                  <a:solidFill>
                    <a:schemeClr val="tx1"/>
                  </a:solidFill>
                  <a:latin typeface="Arial" panose="020B0604020202020204" pitchFamily="34" charset="0"/>
                  <a:ea typeface="Osaka" charset="-128"/>
                </a:defRPr>
              </a:lvl1pPr>
              <a:lvl2pPr marL="742950" indent="-28575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2pPr>
              <a:lvl3pPr marL="11430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3pPr>
              <a:lvl4pPr marL="16002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4pPr>
              <a:lvl5pPr marL="20574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9pPr>
            </a:lstStyle>
            <a:p>
              <a:pPr>
                <a:spcBef>
                  <a:spcPct val="0"/>
                </a:spcBef>
                <a:buClrTx/>
                <a:buFontTx/>
                <a:buNone/>
              </a:pPr>
              <a:endParaRPr lang="en-US" altLang="en-US">
                <a:latin typeface="Times" panose="02020603050405020304" pitchFamily="18" charset="0"/>
              </a:endParaRPr>
            </a:p>
          </p:txBody>
        </p:sp>
        <p:sp>
          <p:nvSpPr>
            <p:cNvPr id="14" name="Flowchart: Direct Access Storage 90"/>
            <p:cNvSpPr>
              <a:spLocks noChangeArrowheads="1"/>
            </p:cNvSpPr>
            <p:nvPr/>
          </p:nvSpPr>
          <p:spPr bwMode="auto">
            <a:xfrm>
              <a:off x="4051300" y="1355725"/>
              <a:ext cx="487363" cy="269875"/>
            </a:xfrm>
            <a:prstGeom prst="flowChartMagneticDrum">
              <a:avLst/>
            </a:prstGeom>
            <a:solidFill>
              <a:srgbClr val="FFC000"/>
            </a:solidFill>
            <a:ln w="9525">
              <a:solidFill>
                <a:schemeClr val="tx1"/>
              </a:solidFill>
              <a:round/>
              <a:headEnd/>
              <a:tailEnd/>
            </a:ln>
          </p:spPr>
          <p:txBody>
            <a:bodyPr/>
            <a:lstStyle>
              <a:lvl1pPr>
                <a:spcBef>
                  <a:spcPct val="20000"/>
                </a:spcBef>
                <a:buClr>
                  <a:srgbClr val="2675B4"/>
                </a:buClr>
                <a:buFont typeface="Wingdings" panose="05000000000000000000" pitchFamily="2" charset="2"/>
                <a:buChar char="§"/>
                <a:defRPr sz="2400">
                  <a:solidFill>
                    <a:schemeClr val="tx1"/>
                  </a:solidFill>
                  <a:latin typeface="Arial" panose="020B0604020202020204" pitchFamily="34" charset="0"/>
                  <a:ea typeface="Osaka" charset="-128"/>
                </a:defRPr>
              </a:lvl1pPr>
              <a:lvl2pPr marL="742950" indent="-28575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2pPr>
              <a:lvl3pPr marL="11430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3pPr>
              <a:lvl4pPr marL="16002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4pPr>
              <a:lvl5pPr marL="20574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9pPr>
            </a:lstStyle>
            <a:p>
              <a:pPr>
                <a:spcBef>
                  <a:spcPct val="0"/>
                </a:spcBef>
                <a:buClrTx/>
                <a:buFontTx/>
                <a:buNone/>
              </a:pPr>
              <a:endParaRPr lang="en-US" altLang="en-US">
                <a:latin typeface="Times" panose="02020603050405020304" pitchFamily="18" charset="0"/>
              </a:endParaRPr>
            </a:p>
          </p:txBody>
        </p:sp>
        <p:sp>
          <p:nvSpPr>
            <p:cNvPr id="15" name="Flowchart: Direct Access Storage 91"/>
            <p:cNvSpPr>
              <a:spLocks noChangeArrowheads="1"/>
            </p:cNvSpPr>
            <p:nvPr/>
          </p:nvSpPr>
          <p:spPr bwMode="auto">
            <a:xfrm>
              <a:off x="4051300" y="1731963"/>
              <a:ext cx="487363" cy="269875"/>
            </a:xfrm>
            <a:prstGeom prst="flowChartMagneticDrum">
              <a:avLst/>
            </a:prstGeom>
            <a:solidFill>
              <a:srgbClr val="FFFF00"/>
            </a:solidFill>
            <a:ln w="9525">
              <a:solidFill>
                <a:schemeClr val="tx1"/>
              </a:solidFill>
              <a:round/>
              <a:headEnd/>
              <a:tailEnd/>
            </a:ln>
          </p:spPr>
          <p:txBody>
            <a:bodyPr/>
            <a:lstStyle>
              <a:lvl1pPr>
                <a:spcBef>
                  <a:spcPct val="20000"/>
                </a:spcBef>
                <a:buClr>
                  <a:srgbClr val="2675B4"/>
                </a:buClr>
                <a:buFont typeface="Wingdings" panose="05000000000000000000" pitchFamily="2" charset="2"/>
                <a:buChar char="§"/>
                <a:defRPr sz="2400">
                  <a:solidFill>
                    <a:schemeClr val="tx1"/>
                  </a:solidFill>
                  <a:latin typeface="Arial" panose="020B0604020202020204" pitchFamily="34" charset="0"/>
                  <a:ea typeface="Osaka" charset="-128"/>
                </a:defRPr>
              </a:lvl1pPr>
              <a:lvl2pPr marL="742950" indent="-28575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2pPr>
              <a:lvl3pPr marL="11430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3pPr>
              <a:lvl4pPr marL="16002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4pPr>
              <a:lvl5pPr marL="20574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9pPr>
            </a:lstStyle>
            <a:p>
              <a:pPr>
                <a:spcBef>
                  <a:spcPct val="0"/>
                </a:spcBef>
                <a:buClrTx/>
                <a:buFontTx/>
                <a:buNone/>
              </a:pPr>
              <a:endParaRPr lang="en-US" altLang="en-US">
                <a:latin typeface="Times" panose="02020603050405020304" pitchFamily="18" charset="0"/>
              </a:endParaRPr>
            </a:p>
          </p:txBody>
        </p:sp>
        <p:sp>
          <p:nvSpPr>
            <p:cNvPr id="16" name="Flowchart: Direct Access Storage 92"/>
            <p:cNvSpPr>
              <a:spLocks noChangeArrowheads="1"/>
            </p:cNvSpPr>
            <p:nvPr/>
          </p:nvSpPr>
          <p:spPr bwMode="auto">
            <a:xfrm>
              <a:off x="4051300" y="2090738"/>
              <a:ext cx="487363" cy="269875"/>
            </a:xfrm>
            <a:prstGeom prst="flowChartMagneticDrum">
              <a:avLst/>
            </a:prstGeom>
            <a:solidFill>
              <a:srgbClr val="92D050"/>
            </a:solidFill>
            <a:ln w="9525">
              <a:solidFill>
                <a:schemeClr val="tx1"/>
              </a:solidFill>
              <a:round/>
              <a:headEnd/>
              <a:tailEnd/>
            </a:ln>
          </p:spPr>
          <p:txBody>
            <a:bodyPr/>
            <a:lstStyle>
              <a:lvl1pPr>
                <a:spcBef>
                  <a:spcPct val="20000"/>
                </a:spcBef>
                <a:buClr>
                  <a:srgbClr val="2675B4"/>
                </a:buClr>
                <a:buFont typeface="Wingdings" panose="05000000000000000000" pitchFamily="2" charset="2"/>
                <a:buChar char="§"/>
                <a:defRPr sz="2400">
                  <a:solidFill>
                    <a:schemeClr val="tx1"/>
                  </a:solidFill>
                  <a:latin typeface="Arial" panose="020B0604020202020204" pitchFamily="34" charset="0"/>
                  <a:ea typeface="Osaka" charset="-128"/>
                </a:defRPr>
              </a:lvl1pPr>
              <a:lvl2pPr marL="742950" indent="-28575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2pPr>
              <a:lvl3pPr marL="11430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3pPr>
              <a:lvl4pPr marL="16002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4pPr>
              <a:lvl5pPr marL="20574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9pPr>
            </a:lstStyle>
            <a:p>
              <a:pPr>
                <a:spcBef>
                  <a:spcPct val="0"/>
                </a:spcBef>
                <a:buClrTx/>
                <a:buFontTx/>
                <a:buNone/>
              </a:pPr>
              <a:endParaRPr lang="en-US" altLang="en-US">
                <a:latin typeface="Times" panose="02020603050405020304" pitchFamily="18" charset="0"/>
              </a:endParaRPr>
            </a:p>
          </p:txBody>
        </p:sp>
        <p:sp>
          <p:nvSpPr>
            <p:cNvPr id="17" name="Flowchart: Direct Access Storage 93"/>
            <p:cNvSpPr>
              <a:spLocks noChangeArrowheads="1"/>
            </p:cNvSpPr>
            <p:nvPr/>
          </p:nvSpPr>
          <p:spPr bwMode="auto">
            <a:xfrm>
              <a:off x="4051300" y="2457450"/>
              <a:ext cx="487363" cy="269875"/>
            </a:xfrm>
            <a:prstGeom prst="flowChartMagneticDrum">
              <a:avLst/>
            </a:prstGeom>
            <a:solidFill>
              <a:srgbClr val="00B050"/>
            </a:solidFill>
            <a:ln w="9525">
              <a:solidFill>
                <a:schemeClr val="tx1"/>
              </a:solidFill>
              <a:round/>
              <a:headEnd/>
              <a:tailEnd/>
            </a:ln>
          </p:spPr>
          <p:txBody>
            <a:bodyPr/>
            <a:lstStyle>
              <a:lvl1pPr>
                <a:spcBef>
                  <a:spcPct val="20000"/>
                </a:spcBef>
                <a:buClr>
                  <a:srgbClr val="2675B4"/>
                </a:buClr>
                <a:buFont typeface="Wingdings" panose="05000000000000000000" pitchFamily="2" charset="2"/>
                <a:buChar char="§"/>
                <a:defRPr sz="2400">
                  <a:solidFill>
                    <a:schemeClr val="tx1"/>
                  </a:solidFill>
                  <a:latin typeface="Arial" panose="020B0604020202020204" pitchFamily="34" charset="0"/>
                  <a:ea typeface="Osaka" charset="-128"/>
                </a:defRPr>
              </a:lvl1pPr>
              <a:lvl2pPr marL="742950" indent="-28575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2pPr>
              <a:lvl3pPr marL="11430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3pPr>
              <a:lvl4pPr marL="16002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4pPr>
              <a:lvl5pPr marL="20574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9pPr>
            </a:lstStyle>
            <a:p>
              <a:pPr>
                <a:spcBef>
                  <a:spcPct val="0"/>
                </a:spcBef>
                <a:buClrTx/>
                <a:buFontTx/>
                <a:buNone/>
              </a:pPr>
              <a:endParaRPr lang="en-US" altLang="en-US">
                <a:latin typeface="Times" panose="02020603050405020304" pitchFamily="18" charset="0"/>
              </a:endParaRPr>
            </a:p>
          </p:txBody>
        </p:sp>
        <p:sp>
          <p:nvSpPr>
            <p:cNvPr id="18" name="Flowchart: Direct Access Storage 94"/>
            <p:cNvSpPr>
              <a:spLocks noChangeArrowheads="1"/>
            </p:cNvSpPr>
            <p:nvPr/>
          </p:nvSpPr>
          <p:spPr bwMode="auto">
            <a:xfrm>
              <a:off x="4051300" y="2824163"/>
              <a:ext cx="487363" cy="269875"/>
            </a:xfrm>
            <a:prstGeom prst="flowChartMagneticDrum">
              <a:avLst/>
            </a:prstGeom>
            <a:solidFill>
              <a:srgbClr val="00B050"/>
            </a:solidFill>
            <a:ln w="9525">
              <a:solidFill>
                <a:schemeClr val="tx1"/>
              </a:solidFill>
              <a:round/>
              <a:headEnd/>
              <a:tailEnd/>
            </a:ln>
          </p:spPr>
          <p:txBody>
            <a:bodyPr/>
            <a:lstStyle>
              <a:lvl1pPr>
                <a:spcBef>
                  <a:spcPct val="20000"/>
                </a:spcBef>
                <a:buClr>
                  <a:srgbClr val="2675B4"/>
                </a:buClr>
                <a:buFont typeface="Wingdings" panose="05000000000000000000" pitchFamily="2" charset="2"/>
                <a:buChar char="§"/>
                <a:defRPr sz="2400">
                  <a:solidFill>
                    <a:schemeClr val="tx1"/>
                  </a:solidFill>
                  <a:latin typeface="Arial" panose="020B0604020202020204" pitchFamily="34" charset="0"/>
                  <a:ea typeface="Osaka" charset="-128"/>
                </a:defRPr>
              </a:lvl1pPr>
              <a:lvl2pPr marL="742950" indent="-28575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2pPr>
              <a:lvl3pPr marL="11430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3pPr>
              <a:lvl4pPr marL="16002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4pPr>
              <a:lvl5pPr marL="20574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9pPr>
            </a:lstStyle>
            <a:p>
              <a:pPr>
                <a:spcBef>
                  <a:spcPct val="0"/>
                </a:spcBef>
                <a:buClrTx/>
                <a:buFontTx/>
                <a:buNone/>
              </a:pPr>
              <a:endParaRPr lang="en-US" altLang="en-US">
                <a:latin typeface="Times" panose="02020603050405020304" pitchFamily="18" charset="0"/>
              </a:endParaRPr>
            </a:p>
          </p:txBody>
        </p:sp>
        <p:sp>
          <p:nvSpPr>
            <p:cNvPr id="19" name="Flowchart: Direct Access Storage 95"/>
            <p:cNvSpPr>
              <a:spLocks noChangeArrowheads="1"/>
            </p:cNvSpPr>
            <p:nvPr/>
          </p:nvSpPr>
          <p:spPr bwMode="auto">
            <a:xfrm>
              <a:off x="4051300" y="3182938"/>
              <a:ext cx="487363" cy="269875"/>
            </a:xfrm>
            <a:prstGeom prst="flowChartMagneticDrum">
              <a:avLst/>
            </a:prstGeom>
            <a:solidFill>
              <a:srgbClr val="92D050"/>
            </a:solidFill>
            <a:ln w="9525">
              <a:solidFill>
                <a:schemeClr val="tx1"/>
              </a:solidFill>
              <a:round/>
              <a:headEnd/>
              <a:tailEnd/>
            </a:ln>
          </p:spPr>
          <p:txBody>
            <a:bodyPr/>
            <a:lstStyle>
              <a:lvl1pPr>
                <a:spcBef>
                  <a:spcPct val="20000"/>
                </a:spcBef>
                <a:buClr>
                  <a:srgbClr val="2675B4"/>
                </a:buClr>
                <a:buFont typeface="Wingdings" panose="05000000000000000000" pitchFamily="2" charset="2"/>
                <a:buChar char="§"/>
                <a:defRPr sz="2400">
                  <a:solidFill>
                    <a:schemeClr val="tx1"/>
                  </a:solidFill>
                  <a:latin typeface="Arial" panose="020B0604020202020204" pitchFamily="34" charset="0"/>
                  <a:ea typeface="Osaka" charset="-128"/>
                </a:defRPr>
              </a:lvl1pPr>
              <a:lvl2pPr marL="742950" indent="-28575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2pPr>
              <a:lvl3pPr marL="11430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3pPr>
              <a:lvl4pPr marL="16002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4pPr>
              <a:lvl5pPr marL="20574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9pPr>
            </a:lstStyle>
            <a:p>
              <a:pPr>
                <a:spcBef>
                  <a:spcPct val="0"/>
                </a:spcBef>
                <a:buClrTx/>
                <a:buFontTx/>
                <a:buNone/>
              </a:pPr>
              <a:endParaRPr lang="en-US" altLang="en-US">
                <a:latin typeface="Times" panose="02020603050405020304" pitchFamily="18" charset="0"/>
              </a:endParaRPr>
            </a:p>
          </p:txBody>
        </p:sp>
        <p:sp>
          <p:nvSpPr>
            <p:cNvPr id="20" name="Flowchart: Direct Access Storage 96"/>
            <p:cNvSpPr>
              <a:spLocks noChangeArrowheads="1"/>
            </p:cNvSpPr>
            <p:nvPr/>
          </p:nvSpPr>
          <p:spPr bwMode="auto">
            <a:xfrm>
              <a:off x="4051300" y="3549650"/>
              <a:ext cx="487363" cy="269875"/>
            </a:xfrm>
            <a:prstGeom prst="flowChartMagneticDrum">
              <a:avLst/>
            </a:prstGeom>
            <a:solidFill>
              <a:srgbClr val="FFFF00"/>
            </a:solidFill>
            <a:ln w="9525">
              <a:solidFill>
                <a:schemeClr val="tx1"/>
              </a:solidFill>
              <a:round/>
              <a:headEnd/>
              <a:tailEnd/>
            </a:ln>
          </p:spPr>
          <p:txBody>
            <a:bodyPr/>
            <a:lstStyle>
              <a:lvl1pPr>
                <a:spcBef>
                  <a:spcPct val="20000"/>
                </a:spcBef>
                <a:buClr>
                  <a:srgbClr val="2675B4"/>
                </a:buClr>
                <a:buFont typeface="Wingdings" panose="05000000000000000000" pitchFamily="2" charset="2"/>
                <a:buChar char="§"/>
                <a:defRPr sz="2400">
                  <a:solidFill>
                    <a:schemeClr val="tx1"/>
                  </a:solidFill>
                  <a:latin typeface="Arial" panose="020B0604020202020204" pitchFamily="34" charset="0"/>
                  <a:ea typeface="Osaka" charset="-128"/>
                </a:defRPr>
              </a:lvl1pPr>
              <a:lvl2pPr marL="742950" indent="-28575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2pPr>
              <a:lvl3pPr marL="11430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3pPr>
              <a:lvl4pPr marL="16002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4pPr>
              <a:lvl5pPr marL="20574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9pPr>
            </a:lstStyle>
            <a:p>
              <a:pPr>
                <a:spcBef>
                  <a:spcPct val="0"/>
                </a:spcBef>
                <a:buClrTx/>
                <a:buFontTx/>
                <a:buNone/>
              </a:pPr>
              <a:endParaRPr lang="en-US" altLang="en-US">
                <a:latin typeface="Times" panose="02020603050405020304" pitchFamily="18" charset="0"/>
              </a:endParaRPr>
            </a:p>
          </p:txBody>
        </p:sp>
        <p:sp>
          <p:nvSpPr>
            <p:cNvPr id="21" name="Flowchart: Direct Access Storage 97"/>
            <p:cNvSpPr>
              <a:spLocks noChangeArrowheads="1"/>
            </p:cNvSpPr>
            <p:nvPr/>
          </p:nvSpPr>
          <p:spPr bwMode="auto">
            <a:xfrm>
              <a:off x="4051300" y="3889375"/>
              <a:ext cx="487363" cy="271463"/>
            </a:xfrm>
            <a:prstGeom prst="flowChartMagneticDrum">
              <a:avLst/>
            </a:prstGeom>
            <a:solidFill>
              <a:srgbClr val="FFC000"/>
            </a:solidFill>
            <a:ln w="9525">
              <a:solidFill>
                <a:schemeClr val="tx1"/>
              </a:solidFill>
              <a:round/>
              <a:headEnd/>
              <a:tailEnd/>
            </a:ln>
          </p:spPr>
          <p:txBody>
            <a:bodyPr/>
            <a:lstStyle>
              <a:lvl1pPr>
                <a:spcBef>
                  <a:spcPct val="20000"/>
                </a:spcBef>
                <a:buClr>
                  <a:srgbClr val="2675B4"/>
                </a:buClr>
                <a:buFont typeface="Wingdings" panose="05000000000000000000" pitchFamily="2" charset="2"/>
                <a:buChar char="§"/>
                <a:defRPr sz="2400">
                  <a:solidFill>
                    <a:schemeClr val="tx1"/>
                  </a:solidFill>
                  <a:latin typeface="Arial" panose="020B0604020202020204" pitchFamily="34" charset="0"/>
                  <a:ea typeface="Osaka" charset="-128"/>
                </a:defRPr>
              </a:lvl1pPr>
              <a:lvl2pPr marL="742950" indent="-28575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2pPr>
              <a:lvl3pPr marL="11430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3pPr>
              <a:lvl4pPr marL="16002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4pPr>
              <a:lvl5pPr marL="20574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9pPr>
            </a:lstStyle>
            <a:p>
              <a:pPr>
                <a:spcBef>
                  <a:spcPct val="0"/>
                </a:spcBef>
                <a:buClrTx/>
                <a:buFontTx/>
                <a:buNone/>
              </a:pPr>
              <a:endParaRPr lang="en-US" altLang="en-US">
                <a:latin typeface="Times" panose="02020603050405020304" pitchFamily="18" charset="0"/>
              </a:endParaRPr>
            </a:p>
          </p:txBody>
        </p:sp>
        <p:sp>
          <p:nvSpPr>
            <p:cNvPr id="22" name="Flowchart: Direct Access Storage 98"/>
            <p:cNvSpPr>
              <a:spLocks noChangeArrowheads="1"/>
            </p:cNvSpPr>
            <p:nvPr/>
          </p:nvSpPr>
          <p:spPr bwMode="auto">
            <a:xfrm>
              <a:off x="4051300" y="4249738"/>
              <a:ext cx="487363" cy="269875"/>
            </a:xfrm>
            <a:prstGeom prst="flowChartMagneticDrum">
              <a:avLst/>
            </a:prstGeom>
            <a:solidFill>
              <a:srgbClr val="FF0000"/>
            </a:solidFill>
            <a:ln w="9525">
              <a:solidFill>
                <a:schemeClr val="tx1"/>
              </a:solidFill>
              <a:round/>
              <a:headEnd/>
              <a:tailEnd/>
            </a:ln>
          </p:spPr>
          <p:txBody>
            <a:bodyPr/>
            <a:lstStyle>
              <a:lvl1pPr>
                <a:spcBef>
                  <a:spcPct val="20000"/>
                </a:spcBef>
                <a:buClr>
                  <a:srgbClr val="2675B4"/>
                </a:buClr>
                <a:buFont typeface="Wingdings" panose="05000000000000000000" pitchFamily="2" charset="2"/>
                <a:buChar char="§"/>
                <a:defRPr sz="2400">
                  <a:solidFill>
                    <a:schemeClr val="tx1"/>
                  </a:solidFill>
                  <a:latin typeface="Arial" panose="020B0604020202020204" pitchFamily="34" charset="0"/>
                  <a:ea typeface="Osaka" charset="-128"/>
                </a:defRPr>
              </a:lvl1pPr>
              <a:lvl2pPr marL="742950" indent="-28575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2pPr>
              <a:lvl3pPr marL="11430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3pPr>
              <a:lvl4pPr marL="16002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4pPr>
              <a:lvl5pPr marL="20574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9pPr>
            </a:lstStyle>
            <a:p>
              <a:pPr>
                <a:spcBef>
                  <a:spcPct val="0"/>
                </a:spcBef>
                <a:buClrTx/>
                <a:buFontTx/>
                <a:buNone/>
              </a:pPr>
              <a:endParaRPr lang="en-US" altLang="en-US">
                <a:latin typeface="Times" panose="02020603050405020304" pitchFamily="18" charset="0"/>
              </a:endParaRPr>
            </a:p>
          </p:txBody>
        </p:sp>
        <p:sp>
          <p:nvSpPr>
            <p:cNvPr id="23" name="Flowchart: Direct Access Storage 99"/>
            <p:cNvSpPr>
              <a:spLocks noChangeArrowheads="1"/>
            </p:cNvSpPr>
            <p:nvPr/>
          </p:nvSpPr>
          <p:spPr bwMode="auto">
            <a:xfrm>
              <a:off x="4051300" y="4616450"/>
              <a:ext cx="487363" cy="269875"/>
            </a:xfrm>
            <a:prstGeom prst="flowChartMagneticDrum">
              <a:avLst/>
            </a:prstGeom>
            <a:solidFill>
              <a:srgbClr val="C00000"/>
            </a:solidFill>
            <a:ln w="9525">
              <a:solidFill>
                <a:schemeClr val="tx1"/>
              </a:solidFill>
              <a:round/>
              <a:headEnd/>
              <a:tailEnd/>
            </a:ln>
          </p:spPr>
          <p:txBody>
            <a:bodyPr/>
            <a:lstStyle>
              <a:lvl1pPr>
                <a:spcBef>
                  <a:spcPct val="20000"/>
                </a:spcBef>
                <a:buClr>
                  <a:srgbClr val="2675B4"/>
                </a:buClr>
                <a:buFont typeface="Wingdings" panose="05000000000000000000" pitchFamily="2" charset="2"/>
                <a:buChar char="§"/>
                <a:defRPr sz="2400">
                  <a:solidFill>
                    <a:schemeClr val="tx1"/>
                  </a:solidFill>
                  <a:latin typeface="Arial" panose="020B0604020202020204" pitchFamily="34" charset="0"/>
                  <a:ea typeface="Osaka" charset="-128"/>
                </a:defRPr>
              </a:lvl1pPr>
              <a:lvl2pPr marL="742950" indent="-28575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2pPr>
              <a:lvl3pPr marL="11430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3pPr>
              <a:lvl4pPr marL="16002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4pPr>
              <a:lvl5pPr marL="20574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9pPr>
            </a:lstStyle>
            <a:p>
              <a:pPr>
                <a:spcBef>
                  <a:spcPct val="0"/>
                </a:spcBef>
                <a:buClrTx/>
                <a:buFontTx/>
                <a:buNone/>
              </a:pPr>
              <a:endParaRPr lang="en-US" altLang="en-US">
                <a:latin typeface="Times" panose="02020603050405020304" pitchFamily="18" charset="0"/>
              </a:endParaRPr>
            </a:p>
          </p:txBody>
        </p:sp>
        <p:sp>
          <p:nvSpPr>
            <p:cNvPr id="24" name="AutoShape 109"/>
            <p:cNvSpPr>
              <a:spLocks/>
            </p:cNvSpPr>
            <p:nvPr/>
          </p:nvSpPr>
          <p:spPr bwMode="auto">
            <a:xfrm>
              <a:off x="3781425" y="2854325"/>
              <a:ext cx="265113" cy="2135188"/>
            </a:xfrm>
            <a:prstGeom prst="leftBrace">
              <a:avLst>
                <a:gd name="adj1" fmla="val 35049"/>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2675B4"/>
                </a:buClr>
                <a:buFont typeface="Wingdings" panose="05000000000000000000" pitchFamily="2" charset="2"/>
                <a:buChar char="§"/>
                <a:defRPr sz="2400">
                  <a:solidFill>
                    <a:schemeClr val="tx1"/>
                  </a:solidFill>
                  <a:latin typeface="Arial" panose="020B0604020202020204" pitchFamily="34" charset="0"/>
                  <a:ea typeface="Osaka" charset="-128"/>
                </a:defRPr>
              </a:lvl1pPr>
              <a:lvl2pPr marL="742950" indent="-28575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2pPr>
              <a:lvl3pPr marL="11430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3pPr>
              <a:lvl4pPr marL="16002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4pPr>
              <a:lvl5pPr marL="20574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9pPr>
            </a:lstStyle>
            <a:p>
              <a:pPr>
                <a:spcBef>
                  <a:spcPct val="0"/>
                </a:spcBef>
                <a:buClrTx/>
                <a:buFontTx/>
                <a:buNone/>
              </a:pPr>
              <a:endParaRPr lang="de-DE" altLang="en-US">
                <a:latin typeface="Times" panose="02020603050405020304" pitchFamily="18" charset="0"/>
              </a:endParaRPr>
            </a:p>
          </p:txBody>
        </p:sp>
        <p:sp>
          <p:nvSpPr>
            <p:cNvPr id="25" name="Text Box 111"/>
            <p:cNvSpPr txBox="1">
              <a:spLocks noChangeArrowheads="1"/>
            </p:cNvSpPr>
            <p:nvPr/>
          </p:nvSpPr>
          <p:spPr bwMode="auto">
            <a:xfrm>
              <a:off x="2889834" y="1747821"/>
              <a:ext cx="760755" cy="339383"/>
            </a:xfrm>
            <a:prstGeom prst="rect">
              <a:avLst/>
            </a:prstGeom>
            <a:noFill/>
            <a:ln w="9525">
              <a:noFill/>
              <a:miter lim="800000"/>
              <a:headEnd/>
              <a:tailEnd type="none" w="sm" len="sm"/>
            </a:ln>
            <a:effectLst/>
          </p:spPr>
          <p:txBody>
            <a:bodyPr wrap="none">
              <a:spAutoFit/>
            </a:bodyPr>
            <a:lstStyle/>
            <a:p>
              <a:pPr algn="ctr">
                <a:defRPr/>
              </a:pPr>
              <a:r>
                <a:rPr lang="en-US" sz="1600" dirty="0">
                  <a:solidFill>
                    <a:srgbClr val="000000"/>
                  </a:solidFill>
                  <a:latin typeface="+mn-lt"/>
                </a:rPr>
                <a:t>-1 + 1i</a:t>
              </a:r>
              <a:endParaRPr lang="de-AT" sz="1600" dirty="0">
                <a:solidFill>
                  <a:srgbClr val="000000"/>
                </a:solidFill>
                <a:latin typeface="+mn-lt"/>
              </a:endParaRPr>
            </a:p>
          </p:txBody>
        </p:sp>
        <p:sp>
          <p:nvSpPr>
            <p:cNvPr id="26" name="Text Box 111"/>
            <p:cNvSpPr txBox="1">
              <a:spLocks noChangeArrowheads="1"/>
            </p:cNvSpPr>
            <p:nvPr/>
          </p:nvSpPr>
          <p:spPr bwMode="auto">
            <a:xfrm>
              <a:off x="2952191" y="3540308"/>
              <a:ext cx="710870" cy="337433"/>
            </a:xfrm>
            <a:prstGeom prst="rect">
              <a:avLst/>
            </a:prstGeom>
            <a:noFill/>
            <a:ln w="9525">
              <a:noFill/>
              <a:miter lim="800000"/>
              <a:headEnd/>
              <a:tailEnd type="none" w="sm" len="sm"/>
            </a:ln>
            <a:effectLst/>
          </p:spPr>
          <p:txBody>
            <a:bodyPr wrap="none">
              <a:spAutoFit/>
            </a:bodyPr>
            <a:lstStyle/>
            <a:p>
              <a:pPr algn="ctr">
                <a:defRPr/>
              </a:pPr>
              <a:r>
                <a:rPr lang="en-US" sz="1600" dirty="0">
                  <a:solidFill>
                    <a:srgbClr val="000000"/>
                  </a:solidFill>
                  <a:latin typeface="+mn-lt"/>
                </a:rPr>
                <a:t>-1 - 1i</a:t>
              </a:r>
              <a:endParaRPr lang="de-AT" sz="1600" dirty="0">
                <a:solidFill>
                  <a:srgbClr val="000000"/>
                </a:solidFill>
                <a:latin typeface="+mn-lt"/>
              </a:endParaRPr>
            </a:p>
          </p:txBody>
        </p:sp>
        <p:sp>
          <p:nvSpPr>
            <p:cNvPr id="27" name="Line 112"/>
            <p:cNvSpPr>
              <a:spLocks noChangeShapeType="1"/>
            </p:cNvSpPr>
            <p:nvPr/>
          </p:nvSpPr>
          <p:spPr bwMode="auto">
            <a:xfrm>
              <a:off x="3652838" y="1884363"/>
              <a:ext cx="384175" cy="317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 name="Line 112"/>
            <p:cNvSpPr>
              <a:spLocks noChangeShapeType="1"/>
            </p:cNvSpPr>
            <p:nvPr/>
          </p:nvSpPr>
          <p:spPr bwMode="auto">
            <a:xfrm>
              <a:off x="3652838" y="3702050"/>
              <a:ext cx="384175" cy="317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 name="Text Box 111"/>
            <p:cNvSpPr txBox="1">
              <a:spLocks noChangeArrowheads="1"/>
            </p:cNvSpPr>
            <p:nvPr/>
          </p:nvSpPr>
          <p:spPr bwMode="auto">
            <a:xfrm>
              <a:off x="2228850" y="2514358"/>
              <a:ext cx="1118269" cy="585143"/>
            </a:xfrm>
            <a:prstGeom prst="rect">
              <a:avLst/>
            </a:prstGeom>
            <a:noFill/>
            <a:ln w="9525">
              <a:noFill/>
              <a:miter lim="800000"/>
              <a:headEnd/>
              <a:tailEnd type="none" w="sm" len="sm"/>
            </a:ln>
            <a:effectLst/>
          </p:spPr>
          <p:txBody>
            <a:bodyPr wrap="none">
              <a:spAutoFit/>
            </a:bodyPr>
            <a:lstStyle/>
            <a:p>
              <a:pPr algn="ctr">
                <a:defRPr/>
              </a:pPr>
              <a:r>
                <a:rPr lang="en-US" sz="1600" dirty="0">
                  <a:latin typeface="+mn-lt"/>
                </a:rPr>
                <a:t>Complex </a:t>
              </a:r>
            </a:p>
            <a:p>
              <a:pPr algn="ctr">
                <a:defRPr/>
              </a:pPr>
              <a:r>
                <a:rPr lang="en-US" sz="1600" dirty="0">
                  <a:latin typeface="+mn-lt"/>
                </a:rPr>
                <a:t>Conjugate</a:t>
              </a:r>
              <a:endParaRPr lang="de-AT" sz="1600" dirty="0">
                <a:latin typeface="+mn-lt"/>
              </a:endParaRPr>
            </a:p>
          </p:txBody>
        </p:sp>
        <p:cxnSp>
          <p:nvCxnSpPr>
            <p:cNvPr id="30" name="Straight Arrow Connector 29"/>
            <p:cNvCxnSpPr/>
            <p:nvPr/>
          </p:nvCxnSpPr>
          <p:spPr>
            <a:xfrm>
              <a:off x="3465596" y="2055997"/>
              <a:ext cx="0" cy="1484312"/>
            </a:xfrm>
            <a:prstGeom prst="straightConnector1">
              <a:avLst/>
            </a:prstGeom>
            <a:ln>
              <a:solidFill>
                <a:schemeClr val="tx1"/>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31" name="Rectangle 136"/>
          <p:cNvSpPr>
            <a:spLocks noChangeArrowheads="1"/>
          </p:cNvSpPr>
          <p:nvPr/>
        </p:nvSpPr>
        <p:spPr bwMode="auto">
          <a:xfrm>
            <a:off x="703263" y="4654551"/>
            <a:ext cx="234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anose="05000000000000000000" pitchFamily="2" charset="2"/>
              <a:buChar char="§"/>
              <a:defRPr sz="2400">
                <a:solidFill>
                  <a:schemeClr val="tx1"/>
                </a:solidFill>
                <a:latin typeface="Arial" panose="020B0604020202020204" pitchFamily="34" charset="0"/>
                <a:ea typeface="Osaka" charset="-128"/>
              </a:defRPr>
            </a:lvl1pPr>
            <a:lvl2pPr marL="742950" indent="-28575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2pPr>
            <a:lvl3pPr marL="11430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3pPr>
            <a:lvl4pPr marL="16002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4pPr>
            <a:lvl5pPr marL="20574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9pPr>
          </a:lstStyle>
          <a:p>
            <a:pPr>
              <a:spcBef>
                <a:spcPct val="0"/>
              </a:spcBef>
              <a:buClrTx/>
              <a:buFontTx/>
              <a:buNone/>
            </a:pPr>
            <a:r>
              <a:rPr lang="en-US" altLang="en-US" sz="1400"/>
              <a:t> </a:t>
            </a:r>
          </a:p>
        </p:txBody>
      </p:sp>
      <p:sp>
        <p:nvSpPr>
          <p:cNvPr id="32" name="Rectangle 31"/>
          <p:cNvSpPr/>
          <p:nvPr/>
        </p:nvSpPr>
        <p:spPr>
          <a:xfrm>
            <a:off x="26988" y="5000626"/>
            <a:ext cx="4572000" cy="1366837"/>
          </a:xfrm>
          <a:prstGeom prst="rect">
            <a:avLst/>
          </a:prstGeom>
        </p:spPr>
        <p:txBody>
          <a:bodyPr>
            <a:spAutoFit/>
          </a:bodyPr>
          <a:lstStyle/>
          <a:p>
            <a:pPr eaLnBrk="1" hangingPunct="1">
              <a:spcBef>
                <a:spcPct val="20000"/>
              </a:spcBef>
              <a:buClr>
                <a:srgbClr val="FF0000"/>
              </a:buClr>
              <a:defRPr/>
            </a:pPr>
            <a:r>
              <a:rPr lang="en-US" sz="1800" dirty="0">
                <a:latin typeface="+mn-lt"/>
              </a:rPr>
              <a:t>Other unipolar formats, e.g.:</a:t>
            </a:r>
          </a:p>
          <a:p>
            <a:pPr marL="342900" indent="-342900" eaLnBrk="1" hangingPunct="1">
              <a:spcBef>
                <a:spcPct val="20000"/>
              </a:spcBef>
              <a:buClr>
                <a:srgbClr val="FF0000"/>
              </a:buClr>
              <a:buFont typeface="Wingdings" pitchFamily="2" charset="2"/>
              <a:buChar char="§"/>
              <a:defRPr/>
            </a:pPr>
            <a:r>
              <a:rPr lang="en-US" sz="1800" dirty="0">
                <a:latin typeface="+mn-lt"/>
              </a:rPr>
              <a:t>Flip OFDM (F-OFDM)</a:t>
            </a:r>
          </a:p>
          <a:p>
            <a:pPr marL="342900" indent="-342900" eaLnBrk="1" hangingPunct="1">
              <a:spcBef>
                <a:spcPct val="20000"/>
              </a:spcBef>
              <a:buClr>
                <a:srgbClr val="FF0000"/>
              </a:buClr>
              <a:buFont typeface="Wingdings" pitchFamily="2" charset="2"/>
              <a:buChar char="§"/>
              <a:defRPr/>
            </a:pPr>
            <a:r>
              <a:rPr lang="en-US" sz="1800" dirty="0">
                <a:latin typeface="+mn-lt"/>
              </a:rPr>
              <a:t>Unipolar OFDM (U-OFDM)</a:t>
            </a:r>
          </a:p>
          <a:p>
            <a:pPr marL="342900" indent="-342900" eaLnBrk="1" hangingPunct="1">
              <a:spcBef>
                <a:spcPct val="20000"/>
              </a:spcBef>
              <a:buClr>
                <a:srgbClr val="FF0000"/>
              </a:buClr>
              <a:buFont typeface="Wingdings" pitchFamily="2" charset="2"/>
              <a:buChar char="§"/>
              <a:defRPr/>
            </a:pPr>
            <a:r>
              <a:rPr lang="en-US" sz="1800" dirty="0">
                <a:latin typeface="+mn-lt"/>
              </a:rPr>
              <a:t>Position modulation OFDM (PM-OFDM)</a:t>
            </a:r>
          </a:p>
        </p:txBody>
      </p:sp>
      <p:pic>
        <p:nvPicPr>
          <p:cNvPr id="33" name="Picture 5"/>
          <p:cNvPicPr>
            <a:picLocks noChangeAspect="1" noChangeArrowheads="1"/>
          </p:cNvPicPr>
          <p:nvPr/>
        </p:nvPicPr>
        <p:blipFill>
          <a:blip r:embed="rId3"/>
          <a:srcRect/>
          <a:stretch>
            <a:fillRect/>
          </a:stretch>
        </p:blipFill>
        <p:spPr bwMode="auto">
          <a:xfrm>
            <a:off x="5003800" y="3609976"/>
            <a:ext cx="4113213"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4" name="Picture 6"/>
          <p:cNvPicPr>
            <a:picLocks noChangeAspect="1" noChangeArrowheads="1"/>
          </p:cNvPicPr>
          <p:nvPr/>
        </p:nvPicPr>
        <p:blipFill>
          <a:blip r:embed="rId4"/>
          <a:srcRect/>
          <a:stretch>
            <a:fillRect/>
          </a:stretch>
        </p:blipFill>
        <p:spPr bwMode="auto">
          <a:xfrm>
            <a:off x="4981575" y="741363"/>
            <a:ext cx="4135438" cy="253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5" name="TextBox 34"/>
          <p:cNvSpPr txBox="1"/>
          <p:nvPr/>
        </p:nvSpPr>
        <p:spPr>
          <a:xfrm>
            <a:off x="5099050" y="3303588"/>
            <a:ext cx="3929063" cy="307975"/>
          </a:xfrm>
          <a:prstGeom prst="rect">
            <a:avLst/>
          </a:prstGeom>
          <a:noFill/>
          <a:ln>
            <a:noFill/>
          </a:ln>
        </p:spPr>
        <p:txBody>
          <a:bodyPr wrap="none">
            <a:spAutoFit/>
          </a:bodyPr>
          <a:lstStyle/>
          <a:p>
            <a:pPr>
              <a:defRPr/>
            </a:pPr>
            <a:r>
              <a:rPr lang="en-US" sz="1400" dirty="0">
                <a:latin typeface="+mn-lt"/>
                <a:cs typeface="Times New Roman" pitchFamily="18" charset="0"/>
              </a:rPr>
              <a:t>Bipolar </a:t>
            </a:r>
            <a:r>
              <a:rPr lang="en-US" sz="1400" dirty="0">
                <a:latin typeface="+mn-lt"/>
              </a:rPr>
              <a:t>DC biased optical OFDM (DCO-OFDM)</a:t>
            </a:r>
          </a:p>
        </p:txBody>
      </p:sp>
      <p:sp>
        <p:nvSpPr>
          <p:cNvPr id="36" name="TextBox 35"/>
          <p:cNvSpPr txBox="1"/>
          <p:nvPr/>
        </p:nvSpPr>
        <p:spPr>
          <a:xfrm>
            <a:off x="4572000" y="6094413"/>
            <a:ext cx="4532312" cy="292388"/>
          </a:xfrm>
          <a:prstGeom prst="rect">
            <a:avLst/>
          </a:prstGeom>
          <a:noFill/>
          <a:ln>
            <a:noFill/>
          </a:ln>
        </p:spPr>
        <p:txBody>
          <a:bodyPr wrap="square">
            <a:spAutoFit/>
          </a:bodyPr>
          <a:lstStyle/>
          <a:p>
            <a:pPr>
              <a:defRPr/>
            </a:pPr>
            <a:r>
              <a:rPr lang="en-US" sz="1300" dirty="0">
                <a:latin typeface="+mn-lt"/>
                <a:cs typeface="Times New Roman" pitchFamily="18" charset="0"/>
              </a:rPr>
              <a:t>Unipolar </a:t>
            </a:r>
            <a:r>
              <a:rPr lang="en-US" sz="1300" dirty="0">
                <a:latin typeface="+mn-lt"/>
              </a:rPr>
              <a:t>Asymmetric clipped optical OFDM (ACO-OFDM)</a:t>
            </a:r>
            <a:endParaRPr lang="en-US" sz="1300" dirty="0">
              <a:latin typeface="+mn-lt"/>
              <a:cs typeface="Times New Roman" pitchFamily="18" charset="0"/>
            </a:endParaRPr>
          </a:p>
        </p:txBody>
      </p:sp>
      <p:cxnSp>
        <p:nvCxnSpPr>
          <p:cNvPr id="37" name="Straight Connector 3"/>
          <p:cNvCxnSpPr>
            <a:cxnSpLocks noChangeShapeType="1"/>
          </p:cNvCxnSpPr>
          <p:nvPr/>
        </p:nvCxnSpPr>
        <p:spPr bwMode="auto">
          <a:xfrm>
            <a:off x="5521325" y="1920876"/>
            <a:ext cx="319563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cxnSp>
      <p:cxnSp>
        <p:nvCxnSpPr>
          <p:cNvPr id="38" name="Straight Connector 376"/>
          <p:cNvCxnSpPr>
            <a:cxnSpLocks noChangeShapeType="1"/>
          </p:cNvCxnSpPr>
          <p:nvPr/>
        </p:nvCxnSpPr>
        <p:spPr bwMode="auto">
          <a:xfrm>
            <a:off x="5535613" y="5070476"/>
            <a:ext cx="3195637"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cxnSp>
      <p:sp>
        <p:nvSpPr>
          <p:cNvPr id="39" name="Oval 38"/>
          <p:cNvSpPr/>
          <p:nvPr/>
        </p:nvSpPr>
        <p:spPr>
          <a:xfrm>
            <a:off x="8143875" y="817563"/>
            <a:ext cx="206375" cy="196850"/>
          </a:xfrm>
          <a:prstGeom prst="ellipse">
            <a:avLst/>
          </a:prstGeom>
          <a:noFill/>
          <a:ln w="12700" cap="flat" cmpd="sng" algn="ctr">
            <a:solidFill>
              <a:srgbClr val="FF0000"/>
            </a:solidFill>
            <a:prstDash val="solid"/>
          </a:ln>
          <a:effectLst/>
        </p:spPr>
        <p:txBody>
          <a:bodyPr anchor="ctr"/>
          <a:lstStyle/>
          <a:p>
            <a:pPr algn="ctr" eaLnBrk="1" fontAlgn="auto" hangingPunct="1">
              <a:spcBef>
                <a:spcPts val="0"/>
              </a:spcBef>
              <a:spcAft>
                <a:spcPts val="0"/>
              </a:spcAft>
              <a:defRPr/>
            </a:pPr>
            <a:endParaRPr lang="en-US" sz="1800" kern="0">
              <a:solidFill>
                <a:prstClr val="white"/>
              </a:solidFill>
              <a:latin typeface="Calibri"/>
            </a:endParaRPr>
          </a:p>
        </p:txBody>
      </p:sp>
      <p:sp>
        <p:nvSpPr>
          <p:cNvPr id="40" name="Rectangle 39"/>
          <p:cNvSpPr/>
          <p:nvPr/>
        </p:nvSpPr>
        <p:spPr>
          <a:xfrm>
            <a:off x="7061200" y="1006476"/>
            <a:ext cx="652463" cy="338137"/>
          </a:xfrm>
          <a:prstGeom prst="rect">
            <a:avLst/>
          </a:prstGeom>
        </p:spPr>
        <p:txBody>
          <a:bodyPr wrap="none">
            <a:spAutoFit/>
          </a:bodyPr>
          <a:lstStyle/>
          <a:p>
            <a:pPr algn="ctr" eaLnBrk="1" fontAlgn="auto" hangingPunct="1">
              <a:spcBef>
                <a:spcPts val="0"/>
              </a:spcBef>
              <a:spcAft>
                <a:spcPts val="0"/>
              </a:spcAft>
              <a:defRPr/>
            </a:pPr>
            <a:r>
              <a:rPr lang="en-US" sz="1600" dirty="0">
                <a:solidFill>
                  <a:prstClr val="black"/>
                </a:solidFill>
                <a:latin typeface="+mn-lt"/>
                <a:cs typeface="Times New Roman" pitchFamily="18" charset="0"/>
              </a:rPr>
              <a:t>Peak</a:t>
            </a:r>
            <a:endParaRPr lang="en-US" sz="2000" dirty="0">
              <a:solidFill>
                <a:prstClr val="black"/>
              </a:solidFill>
              <a:latin typeface="+mn-lt"/>
            </a:endParaRPr>
          </a:p>
        </p:txBody>
      </p:sp>
      <p:sp>
        <p:nvSpPr>
          <p:cNvPr id="41" name="Rectangle 40"/>
          <p:cNvSpPr/>
          <p:nvPr/>
        </p:nvSpPr>
        <p:spPr>
          <a:xfrm>
            <a:off x="5476875" y="1054101"/>
            <a:ext cx="944563" cy="338137"/>
          </a:xfrm>
          <a:prstGeom prst="rect">
            <a:avLst/>
          </a:prstGeom>
        </p:spPr>
        <p:txBody>
          <a:bodyPr wrap="none">
            <a:spAutoFit/>
          </a:bodyPr>
          <a:lstStyle/>
          <a:p>
            <a:pPr algn="ctr" eaLnBrk="1" fontAlgn="auto" hangingPunct="1">
              <a:spcBef>
                <a:spcPts val="0"/>
              </a:spcBef>
              <a:spcAft>
                <a:spcPts val="0"/>
              </a:spcAft>
              <a:defRPr/>
            </a:pPr>
            <a:r>
              <a:rPr lang="en-US" sz="1600" dirty="0">
                <a:solidFill>
                  <a:prstClr val="black"/>
                </a:solidFill>
                <a:latin typeface="+mn-lt"/>
                <a:cs typeface="Times New Roman" pitchFamily="18" charset="0"/>
              </a:rPr>
              <a:t>Average</a:t>
            </a:r>
          </a:p>
        </p:txBody>
      </p:sp>
      <p:cxnSp>
        <p:nvCxnSpPr>
          <p:cNvPr id="42" name="Straight Arrow Connector 380"/>
          <p:cNvCxnSpPr>
            <a:cxnSpLocks noChangeShapeType="1"/>
          </p:cNvCxnSpPr>
          <p:nvPr/>
        </p:nvCxnSpPr>
        <p:spPr bwMode="auto">
          <a:xfrm>
            <a:off x="5926138" y="1314451"/>
            <a:ext cx="60325" cy="503237"/>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43" name="Straight Arrow Connector 381"/>
          <p:cNvCxnSpPr>
            <a:cxnSpLocks noChangeShapeType="1"/>
            <a:stCxn id="40" idx="3"/>
          </p:cNvCxnSpPr>
          <p:nvPr/>
        </p:nvCxnSpPr>
        <p:spPr bwMode="auto">
          <a:xfrm flipV="1">
            <a:off x="7713663" y="1006476"/>
            <a:ext cx="430212" cy="168275"/>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sp>
        <p:nvSpPr>
          <p:cNvPr id="44" name="Rectangle 43"/>
          <p:cNvSpPr/>
          <p:nvPr/>
        </p:nvSpPr>
        <p:spPr>
          <a:xfrm>
            <a:off x="6637338" y="3883026"/>
            <a:ext cx="650875" cy="339725"/>
          </a:xfrm>
          <a:prstGeom prst="rect">
            <a:avLst/>
          </a:prstGeom>
        </p:spPr>
        <p:txBody>
          <a:bodyPr wrap="none">
            <a:spAutoFit/>
          </a:bodyPr>
          <a:lstStyle/>
          <a:p>
            <a:pPr algn="ctr" eaLnBrk="1" fontAlgn="auto" hangingPunct="1">
              <a:spcBef>
                <a:spcPts val="0"/>
              </a:spcBef>
              <a:spcAft>
                <a:spcPts val="0"/>
              </a:spcAft>
              <a:defRPr/>
            </a:pPr>
            <a:r>
              <a:rPr lang="en-US" sz="1600" dirty="0">
                <a:solidFill>
                  <a:prstClr val="black"/>
                </a:solidFill>
                <a:latin typeface="+mn-lt"/>
                <a:cs typeface="Times New Roman" pitchFamily="18" charset="0"/>
              </a:rPr>
              <a:t>Peak</a:t>
            </a:r>
            <a:endParaRPr lang="en-US" sz="2000" dirty="0">
              <a:solidFill>
                <a:prstClr val="black"/>
              </a:solidFill>
              <a:latin typeface="+mn-lt"/>
            </a:endParaRPr>
          </a:p>
        </p:txBody>
      </p:sp>
      <p:sp>
        <p:nvSpPr>
          <p:cNvPr id="45" name="Rectangle 44"/>
          <p:cNvSpPr/>
          <p:nvPr/>
        </p:nvSpPr>
        <p:spPr>
          <a:xfrm>
            <a:off x="5792788" y="4244976"/>
            <a:ext cx="942975" cy="338137"/>
          </a:xfrm>
          <a:prstGeom prst="rect">
            <a:avLst/>
          </a:prstGeom>
        </p:spPr>
        <p:txBody>
          <a:bodyPr wrap="none">
            <a:spAutoFit/>
          </a:bodyPr>
          <a:lstStyle/>
          <a:p>
            <a:pPr algn="ctr" eaLnBrk="1" fontAlgn="auto" hangingPunct="1">
              <a:spcBef>
                <a:spcPts val="0"/>
              </a:spcBef>
              <a:spcAft>
                <a:spcPts val="0"/>
              </a:spcAft>
              <a:defRPr/>
            </a:pPr>
            <a:r>
              <a:rPr lang="en-US" sz="1600" dirty="0">
                <a:solidFill>
                  <a:prstClr val="black"/>
                </a:solidFill>
                <a:latin typeface="+mn-lt"/>
                <a:cs typeface="Times New Roman" pitchFamily="18" charset="0"/>
              </a:rPr>
              <a:t>Average</a:t>
            </a:r>
          </a:p>
        </p:txBody>
      </p:sp>
      <p:cxnSp>
        <p:nvCxnSpPr>
          <p:cNvPr id="46" name="Straight Arrow Connector 387"/>
          <p:cNvCxnSpPr>
            <a:cxnSpLocks noChangeShapeType="1"/>
          </p:cNvCxnSpPr>
          <p:nvPr/>
        </p:nvCxnSpPr>
        <p:spPr bwMode="auto">
          <a:xfrm>
            <a:off x="6242050" y="4505326"/>
            <a:ext cx="58738" cy="503237"/>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47" name="Straight Arrow Connector 388"/>
          <p:cNvCxnSpPr>
            <a:cxnSpLocks noChangeShapeType="1"/>
            <a:stCxn id="44" idx="3"/>
          </p:cNvCxnSpPr>
          <p:nvPr/>
        </p:nvCxnSpPr>
        <p:spPr bwMode="auto">
          <a:xfrm flipV="1">
            <a:off x="7288213" y="3883026"/>
            <a:ext cx="430212" cy="169862"/>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sp>
        <p:nvSpPr>
          <p:cNvPr id="48" name="Oval 47"/>
          <p:cNvSpPr/>
          <p:nvPr/>
        </p:nvSpPr>
        <p:spPr>
          <a:xfrm>
            <a:off x="7772400" y="3686176"/>
            <a:ext cx="206375" cy="196850"/>
          </a:xfrm>
          <a:prstGeom prst="ellipse">
            <a:avLst/>
          </a:prstGeom>
          <a:noFill/>
          <a:ln w="12700" cap="flat" cmpd="sng" algn="ctr">
            <a:solidFill>
              <a:srgbClr val="FF0000"/>
            </a:solidFill>
            <a:prstDash val="solid"/>
          </a:ln>
          <a:effectLst/>
        </p:spPr>
        <p:txBody>
          <a:bodyPr anchor="ctr"/>
          <a:lstStyle/>
          <a:p>
            <a:pPr algn="ctr" eaLnBrk="1" fontAlgn="auto" hangingPunct="1">
              <a:spcBef>
                <a:spcPts val="0"/>
              </a:spcBef>
              <a:spcAft>
                <a:spcPts val="0"/>
              </a:spcAft>
              <a:defRPr/>
            </a:pPr>
            <a:endParaRPr lang="en-US" sz="1800" kern="0">
              <a:solidFill>
                <a:prstClr val="white"/>
              </a:solidFill>
              <a:latin typeface="Calibri"/>
            </a:endParaRPr>
          </a:p>
        </p:txBody>
      </p:sp>
      <p:cxnSp>
        <p:nvCxnSpPr>
          <p:cNvPr id="49" name="Straight Arrow Connector 48"/>
          <p:cNvCxnSpPr/>
          <p:nvPr/>
        </p:nvCxnSpPr>
        <p:spPr>
          <a:xfrm flipV="1">
            <a:off x="2820988" y="2103438"/>
            <a:ext cx="1587" cy="190976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2820988" y="4005263"/>
            <a:ext cx="2206625"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3246438" y="2293938"/>
            <a:ext cx="1230312" cy="1614488"/>
          </a:xfrm>
          <a:prstGeom prst="line">
            <a:avLst/>
          </a:prstGeom>
          <a:ln w="381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476750" y="2295526"/>
            <a:ext cx="5508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3054350" y="4138613"/>
            <a:ext cx="1720850" cy="338138"/>
          </a:xfrm>
          <a:prstGeom prst="rect">
            <a:avLst/>
          </a:prstGeom>
        </p:spPr>
        <p:txBody>
          <a:bodyPr wrap="none">
            <a:spAutoFit/>
          </a:bodyPr>
          <a:lstStyle/>
          <a:p>
            <a:pPr>
              <a:defRPr/>
            </a:pPr>
            <a:r>
              <a:rPr lang="en-US" sz="1600" b="1" dirty="0">
                <a:latin typeface="+mn-lt"/>
                <a:cs typeface="Times New Roman" pitchFamily="18" charset="0"/>
              </a:rPr>
              <a:t>Dynamic Range</a:t>
            </a:r>
            <a:endParaRPr lang="en-US" sz="1600" b="1" dirty="0">
              <a:latin typeface="+mn-lt"/>
            </a:endParaRPr>
          </a:p>
        </p:txBody>
      </p:sp>
      <p:cxnSp>
        <p:nvCxnSpPr>
          <p:cNvPr id="54" name="Straight Arrow Connector 53"/>
          <p:cNvCxnSpPr/>
          <p:nvPr/>
        </p:nvCxnSpPr>
        <p:spPr>
          <a:xfrm>
            <a:off x="3246438" y="4111626"/>
            <a:ext cx="1230312" cy="0"/>
          </a:xfrm>
          <a:prstGeom prst="straightConnector1">
            <a:avLst/>
          </a:prstGeom>
          <a:ln w="38100">
            <a:solidFill>
              <a:srgbClr val="0099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476750" y="2293938"/>
            <a:ext cx="0" cy="1711325"/>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2460625" y="1666876"/>
            <a:ext cx="1571625" cy="585787"/>
          </a:xfrm>
          <a:prstGeom prst="rect">
            <a:avLst/>
          </a:prstGeom>
        </p:spPr>
        <p:txBody>
          <a:bodyPr>
            <a:spAutoFit/>
          </a:bodyPr>
          <a:lstStyle/>
          <a:p>
            <a:pPr algn="ctr">
              <a:defRPr/>
            </a:pPr>
            <a:r>
              <a:rPr lang="en-US" sz="1600" b="1" dirty="0">
                <a:latin typeface="+mn-lt"/>
                <a:cs typeface="Times New Roman" pitchFamily="18" charset="0"/>
              </a:rPr>
              <a:t>Optical </a:t>
            </a:r>
          </a:p>
          <a:p>
            <a:pPr algn="ctr">
              <a:defRPr/>
            </a:pPr>
            <a:r>
              <a:rPr lang="en-US" sz="1600" b="1" dirty="0">
                <a:latin typeface="+mn-lt"/>
                <a:cs typeface="Times New Roman" pitchFamily="18" charset="0"/>
              </a:rPr>
              <a:t>Power</a:t>
            </a:r>
            <a:endParaRPr lang="en-US" sz="1600" b="1" dirty="0">
              <a:latin typeface="+mn-lt"/>
            </a:endParaRPr>
          </a:p>
        </p:txBody>
      </p:sp>
      <p:cxnSp>
        <p:nvCxnSpPr>
          <p:cNvPr id="57" name="Straight Connector 56"/>
          <p:cNvCxnSpPr/>
          <p:nvPr/>
        </p:nvCxnSpPr>
        <p:spPr>
          <a:xfrm>
            <a:off x="2820988" y="3900488"/>
            <a:ext cx="4254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246438" y="3884613"/>
            <a:ext cx="0" cy="12065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2754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73</a:t>
            </a:fld>
            <a:endParaRPr lang="en-US" altLang="en-US"/>
          </a:p>
        </p:txBody>
      </p:sp>
      <p:sp>
        <p:nvSpPr>
          <p:cNvPr id="7" name="Title 1"/>
          <p:cNvSpPr txBox="1">
            <a:spLocks/>
          </p:cNvSpPr>
          <p:nvPr/>
        </p:nvSpPr>
        <p:spPr bwMode="auto">
          <a:xfrm>
            <a:off x="3124200" y="39687"/>
            <a:ext cx="29718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20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ea typeface="Osaka" charset="-128"/>
                <a:cs typeface="Osaka" charset="-128"/>
              </a:defRPr>
            </a:lvl2pPr>
            <a:lvl3pPr algn="l" rtl="0" eaLnBrk="0" fontAlgn="base" hangingPunct="0">
              <a:spcBef>
                <a:spcPct val="0"/>
              </a:spcBef>
              <a:spcAft>
                <a:spcPct val="0"/>
              </a:spcAft>
              <a:defRPr sz="3600">
                <a:solidFill>
                  <a:schemeClr val="tx1"/>
                </a:solidFill>
                <a:latin typeface="Arial" charset="0"/>
                <a:ea typeface="Osaka" charset="-128"/>
                <a:cs typeface="Osaka" charset="-128"/>
              </a:defRPr>
            </a:lvl3pPr>
            <a:lvl4pPr algn="l" rtl="0" eaLnBrk="0" fontAlgn="base" hangingPunct="0">
              <a:spcBef>
                <a:spcPct val="0"/>
              </a:spcBef>
              <a:spcAft>
                <a:spcPct val="0"/>
              </a:spcAft>
              <a:defRPr sz="3600">
                <a:solidFill>
                  <a:schemeClr val="tx1"/>
                </a:solidFill>
                <a:latin typeface="Arial" charset="0"/>
                <a:ea typeface="Osaka" charset="-128"/>
                <a:cs typeface="Osaka" charset="-128"/>
              </a:defRPr>
            </a:lvl4pPr>
            <a:lvl5pPr algn="l" rtl="0" eaLnBrk="0" fontAlgn="base" hangingPunct="0">
              <a:spcBef>
                <a:spcPct val="0"/>
              </a:spcBef>
              <a:spcAft>
                <a:spcPct val="0"/>
              </a:spcAft>
              <a:defRPr sz="3600">
                <a:solidFill>
                  <a:schemeClr val="tx1"/>
                </a:solidFill>
                <a:latin typeface="Arial" charset="0"/>
                <a:ea typeface="Osaka" charset="-128"/>
                <a:cs typeface="Osaka" charset="-128"/>
              </a:defRPr>
            </a:lvl5pPr>
            <a:lvl6pPr marL="457200" algn="l" rtl="0" fontAlgn="base">
              <a:spcBef>
                <a:spcPct val="0"/>
              </a:spcBef>
              <a:spcAft>
                <a:spcPct val="0"/>
              </a:spcAft>
              <a:defRPr sz="3600">
                <a:solidFill>
                  <a:schemeClr val="tx1"/>
                </a:solidFill>
                <a:latin typeface="Arial" charset="0"/>
                <a:ea typeface="Osaka" charset="-128"/>
                <a:cs typeface="Osaka" charset="-128"/>
              </a:defRPr>
            </a:lvl6pPr>
            <a:lvl7pPr marL="914400" algn="l" rtl="0" fontAlgn="base">
              <a:spcBef>
                <a:spcPct val="0"/>
              </a:spcBef>
              <a:spcAft>
                <a:spcPct val="0"/>
              </a:spcAft>
              <a:defRPr sz="3600">
                <a:solidFill>
                  <a:schemeClr val="tx1"/>
                </a:solidFill>
                <a:latin typeface="Arial" charset="0"/>
                <a:ea typeface="Osaka" charset="-128"/>
                <a:cs typeface="Osaka" charset="-128"/>
              </a:defRPr>
            </a:lvl7pPr>
            <a:lvl8pPr marL="1371600" algn="l" rtl="0" fontAlgn="base">
              <a:spcBef>
                <a:spcPct val="0"/>
              </a:spcBef>
              <a:spcAft>
                <a:spcPct val="0"/>
              </a:spcAft>
              <a:defRPr sz="3600">
                <a:solidFill>
                  <a:schemeClr val="tx1"/>
                </a:solidFill>
                <a:latin typeface="Arial" charset="0"/>
                <a:ea typeface="Osaka" charset="-128"/>
                <a:cs typeface="Osaka" charset="-128"/>
              </a:defRPr>
            </a:lvl8pPr>
            <a:lvl9pPr marL="1828800" algn="l" rtl="0" fontAlgn="base">
              <a:spcBef>
                <a:spcPct val="0"/>
              </a:spcBef>
              <a:spcAft>
                <a:spcPct val="0"/>
              </a:spcAft>
              <a:defRPr sz="3600">
                <a:solidFill>
                  <a:schemeClr val="tx1"/>
                </a:solidFill>
                <a:latin typeface="Arial" charset="0"/>
                <a:ea typeface="Osaka" charset="-128"/>
                <a:cs typeface="Osaka" charset="-128"/>
              </a:defRPr>
            </a:lvl9pPr>
          </a:lstStyle>
          <a:p>
            <a:pPr>
              <a:defRPr/>
            </a:pPr>
            <a:r>
              <a:rPr lang="en-US" sz="1800" dirty="0" smtClean="0">
                <a:latin typeface="+mn-lt"/>
              </a:rPr>
              <a:t>Why OFDM and SC-FDE?</a:t>
            </a:r>
          </a:p>
        </p:txBody>
      </p:sp>
      <p:sp>
        <p:nvSpPr>
          <p:cNvPr id="8" name="Rectangle 122"/>
          <p:cNvSpPr>
            <a:spLocks noChangeArrowheads="1"/>
          </p:cNvSpPr>
          <p:nvPr/>
        </p:nvSpPr>
        <p:spPr bwMode="auto">
          <a:xfrm>
            <a:off x="71438" y="955675"/>
            <a:ext cx="8982075"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eaLnBrk="1" hangingPunct="1">
              <a:spcBef>
                <a:spcPct val="20000"/>
              </a:spcBef>
              <a:buClr>
                <a:srgbClr val="FF0000"/>
              </a:buClr>
              <a:buFont typeface="Wingdings" pitchFamily="2" charset="2"/>
              <a:buChar char="§"/>
              <a:defRPr/>
            </a:pPr>
            <a:r>
              <a:rPr lang="en-US" sz="1800" dirty="0">
                <a:latin typeface="+mn-lt"/>
              </a:rPr>
              <a:t>High spectral efficiency; limited LED modulation bandwidth</a:t>
            </a:r>
          </a:p>
          <a:p>
            <a:pPr marL="342900" indent="-342900" eaLnBrk="1" hangingPunct="1">
              <a:spcBef>
                <a:spcPct val="20000"/>
              </a:spcBef>
              <a:buClr>
                <a:srgbClr val="FF0000"/>
              </a:buClr>
              <a:buFont typeface="Wingdings" pitchFamily="2" charset="2"/>
              <a:buChar char="§"/>
              <a:defRPr/>
            </a:pPr>
            <a:r>
              <a:rPr lang="en-US" sz="1800" dirty="0">
                <a:latin typeface="+mn-lt"/>
              </a:rPr>
              <a:t>Adaptive bit-loading per subcarrier; transmission impairments</a:t>
            </a:r>
          </a:p>
          <a:p>
            <a:pPr marL="342900" indent="-342900" eaLnBrk="1" hangingPunct="1">
              <a:spcBef>
                <a:spcPct val="20000"/>
              </a:spcBef>
              <a:buClr>
                <a:srgbClr val="FF0000"/>
              </a:buClr>
              <a:buFont typeface="Wingdings" pitchFamily="2" charset="2"/>
              <a:buChar char="§"/>
              <a:defRPr/>
            </a:pPr>
            <a:r>
              <a:rPr lang="en-US" sz="1800" dirty="0">
                <a:latin typeface="+mn-lt"/>
              </a:rPr>
              <a:t>Adaptive power allocation per subcarrier; transmission impairments</a:t>
            </a:r>
          </a:p>
          <a:p>
            <a:pPr marL="342900" indent="-342900" eaLnBrk="1" hangingPunct="1">
              <a:spcBef>
                <a:spcPct val="20000"/>
              </a:spcBef>
              <a:buClr>
                <a:srgbClr val="FF0000"/>
              </a:buClr>
              <a:buFont typeface="Wingdings" pitchFamily="2" charset="2"/>
              <a:buChar char="§"/>
              <a:defRPr/>
            </a:pPr>
            <a:r>
              <a:rPr lang="en-US" sz="1800" dirty="0">
                <a:latin typeface="+mn-lt"/>
              </a:rPr>
              <a:t>Fine granularity; network perspective</a:t>
            </a:r>
          </a:p>
          <a:p>
            <a:pPr marL="342900" indent="-342900" eaLnBrk="1" hangingPunct="1">
              <a:spcBef>
                <a:spcPct val="20000"/>
              </a:spcBef>
              <a:buClr>
                <a:srgbClr val="FF0000"/>
              </a:buClr>
              <a:buFont typeface="Wingdings" pitchFamily="2" charset="2"/>
              <a:buChar char="§"/>
              <a:defRPr/>
            </a:pPr>
            <a:r>
              <a:rPr lang="en-US" sz="1800" dirty="0">
                <a:latin typeface="+mn-lt"/>
              </a:rPr>
              <a:t>CP; multipath propagation causing ISI</a:t>
            </a:r>
          </a:p>
          <a:p>
            <a:pPr marL="342900" indent="-342900" eaLnBrk="1" hangingPunct="1">
              <a:spcBef>
                <a:spcPct val="20000"/>
              </a:spcBef>
              <a:buClr>
                <a:srgbClr val="FF0000"/>
              </a:buClr>
              <a:buFont typeface="Wingdings" pitchFamily="2" charset="2"/>
              <a:buChar char="§"/>
              <a:defRPr/>
            </a:pPr>
            <a:r>
              <a:rPr lang="en-US" sz="1800" dirty="0">
                <a:latin typeface="+mn-lt"/>
              </a:rPr>
              <a:t>Frequency-domain channel estimation and equalization; transmission impairments</a:t>
            </a:r>
          </a:p>
          <a:p>
            <a:pPr marL="342900" indent="-342900" eaLnBrk="1" hangingPunct="1">
              <a:spcBef>
                <a:spcPct val="20000"/>
              </a:spcBef>
              <a:buClr>
                <a:srgbClr val="FF0000"/>
              </a:buClr>
              <a:buFont typeface="Wingdings" pitchFamily="2" charset="2"/>
              <a:buChar char="§"/>
              <a:defRPr/>
            </a:pPr>
            <a:r>
              <a:rPr lang="en-US" sz="1800" dirty="0">
                <a:latin typeface="+mn-lt"/>
              </a:rPr>
              <a:t>Possibility to combine it with multiple access schemes; OFDMA</a:t>
            </a:r>
          </a:p>
          <a:p>
            <a:pPr marL="342900" indent="-342900" eaLnBrk="1" hangingPunct="1">
              <a:spcBef>
                <a:spcPct val="20000"/>
              </a:spcBef>
              <a:buClr>
                <a:srgbClr val="FF0000"/>
              </a:buClr>
              <a:buFont typeface="Wingdings" pitchFamily="2" charset="2"/>
              <a:buChar char="§"/>
              <a:defRPr/>
            </a:pPr>
            <a:r>
              <a:rPr lang="en-US" sz="1800" dirty="0">
                <a:latin typeface="+mn-lt"/>
              </a:rPr>
              <a:t>Availability of OFDM in existing signal processing/chipsets</a:t>
            </a:r>
          </a:p>
          <a:p>
            <a:pPr marL="342900" indent="-342900" eaLnBrk="1" hangingPunct="1">
              <a:spcBef>
                <a:spcPct val="20000"/>
              </a:spcBef>
              <a:buClr>
                <a:srgbClr val="FF0000"/>
              </a:buClr>
              <a:buFont typeface="Wingdings" pitchFamily="2" charset="2"/>
              <a:buChar char="§"/>
              <a:defRPr/>
            </a:pPr>
            <a:endParaRPr lang="en-US" sz="1800" dirty="0">
              <a:latin typeface="+mn-lt"/>
            </a:endParaRPr>
          </a:p>
        </p:txBody>
      </p:sp>
      <p:sp>
        <p:nvSpPr>
          <p:cNvPr id="9" name="Rectangle 6"/>
          <p:cNvSpPr>
            <a:spLocks noChangeArrowheads="1"/>
          </p:cNvSpPr>
          <p:nvPr/>
        </p:nvSpPr>
        <p:spPr bwMode="auto">
          <a:xfrm>
            <a:off x="476250" y="4440237"/>
            <a:ext cx="82819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charset="0"/>
                <a:ea typeface="Osaka" charset="-128"/>
              </a:defRPr>
            </a:lvl1pPr>
            <a:lvl2pPr marL="800100" indent="-342900">
              <a:defRPr sz="2400">
                <a:solidFill>
                  <a:schemeClr val="tx1"/>
                </a:solidFill>
                <a:latin typeface="Times" charset="0"/>
                <a:ea typeface="Osaka" charset="-128"/>
              </a:defRPr>
            </a:lvl2pPr>
            <a:lvl3pPr marL="1143000" indent="-228600">
              <a:defRPr sz="2400">
                <a:solidFill>
                  <a:schemeClr val="tx1"/>
                </a:solidFill>
                <a:latin typeface="Times" charset="0"/>
                <a:ea typeface="Osaka" charset="-128"/>
              </a:defRPr>
            </a:lvl3pPr>
            <a:lvl4pPr marL="1600200" indent="-228600">
              <a:defRPr sz="2400">
                <a:solidFill>
                  <a:schemeClr val="tx1"/>
                </a:solidFill>
                <a:latin typeface="Times" charset="0"/>
                <a:ea typeface="Osaka" charset="-128"/>
              </a:defRPr>
            </a:lvl4pPr>
            <a:lvl5pPr marL="2057400" indent="-228600">
              <a:defRPr sz="2400">
                <a:solidFill>
                  <a:schemeClr val="tx1"/>
                </a:solidFill>
                <a:latin typeface="Times" charset="0"/>
                <a:ea typeface="Osaka" charset="-128"/>
              </a:defRPr>
            </a:lvl5pPr>
            <a:lvl6pPr marL="2514600" indent="-228600" eaLnBrk="0" fontAlgn="base" hangingPunct="0">
              <a:spcBef>
                <a:spcPct val="0"/>
              </a:spcBef>
              <a:spcAft>
                <a:spcPct val="0"/>
              </a:spcAft>
              <a:defRPr sz="2400">
                <a:solidFill>
                  <a:schemeClr val="tx1"/>
                </a:solidFill>
                <a:latin typeface="Times" charset="0"/>
                <a:ea typeface="Osaka" charset="-128"/>
              </a:defRPr>
            </a:lvl6pPr>
            <a:lvl7pPr marL="2971800" indent="-228600" eaLnBrk="0" fontAlgn="base" hangingPunct="0">
              <a:spcBef>
                <a:spcPct val="0"/>
              </a:spcBef>
              <a:spcAft>
                <a:spcPct val="0"/>
              </a:spcAft>
              <a:defRPr sz="2400">
                <a:solidFill>
                  <a:schemeClr val="tx1"/>
                </a:solidFill>
                <a:latin typeface="Times" charset="0"/>
                <a:ea typeface="Osaka" charset="-128"/>
              </a:defRPr>
            </a:lvl7pPr>
            <a:lvl8pPr marL="3429000" indent="-228600" eaLnBrk="0" fontAlgn="base" hangingPunct="0">
              <a:spcBef>
                <a:spcPct val="0"/>
              </a:spcBef>
              <a:spcAft>
                <a:spcPct val="0"/>
              </a:spcAft>
              <a:defRPr sz="2400">
                <a:solidFill>
                  <a:schemeClr val="tx1"/>
                </a:solidFill>
                <a:latin typeface="Times" charset="0"/>
                <a:ea typeface="Osaka" charset="-128"/>
              </a:defRPr>
            </a:lvl8pPr>
            <a:lvl9pPr marL="3886200" indent="-228600" eaLnBrk="0" fontAlgn="base" hangingPunct="0">
              <a:spcBef>
                <a:spcPct val="0"/>
              </a:spcBef>
              <a:spcAft>
                <a:spcPct val="0"/>
              </a:spcAft>
              <a:defRPr sz="2400">
                <a:solidFill>
                  <a:schemeClr val="tx1"/>
                </a:solidFill>
                <a:latin typeface="Times" charset="0"/>
                <a:ea typeface="Osaka" charset="-128"/>
              </a:defRPr>
            </a:lvl9pPr>
          </a:lstStyle>
          <a:p>
            <a:pPr marL="0" indent="0" eaLnBrk="1" hangingPunct="1">
              <a:spcBef>
                <a:spcPct val="20000"/>
              </a:spcBef>
              <a:buClr>
                <a:srgbClr val="FF0000"/>
              </a:buClr>
              <a:defRPr/>
            </a:pPr>
            <a:r>
              <a:rPr lang="en-US" altLang="en-US" sz="1800" dirty="0" smtClean="0">
                <a:latin typeface="+mn-lt"/>
              </a:rPr>
              <a:t>LED non-linearity 		OFDM </a:t>
            </a:r>
            <a:r>
              <a:rPr lang="en-US" altLang="en-US" sz="1800" dirty="0">
                <a:latin typeface="+mn-lt"/>
              </a:rPr>
              <a:t>has high </a:t>
            </a:r>
            <a:r>
              <a:rPr lang="en-US" altLang="en-US" sz="1800" dirty="0" smtClean="0">
                <a:latin typeface="+mn-lt"/>
              </a:rPr>
              <a:t>PAPR		SC-FDE</a:t>
            </a:r>
            <a:endParaRPr lang="en-US" altLang="en-US" sz="1800" dirty="0">
              <a:latin typeface="+mn-lt"/>
            </a:endParaRPr>
          </a:p>
          <a:p>
            <a:pPr marL="0" indent="0" eaLnBrk="1" hangingPunct="1">
              <a:spcBef>
                <a:spcPct val="20000"/>
              </a:spcBef>
              <a:buClr>
                <a:srgbClr val="FF0000"/>
              </a:buClr>
              <a:defRPr/>
            </a:pPr>
            <a:endParaRPr lang="en-US" altLang="en-US" sz="1800" dirty="0">
              <a:latin typeface="+mn-lt"/>
            </a:endParaRPr>
          </a:p>
        </p:txBody>
      </p:sp>
      <p:sp>
        <p:nvSpPr>
          <p:cNvPr id="10" name="Rectangle 1"/>
          <p:cNvSpPr>
            <a:spLocks noChangeArrowheads="1"/>
          </p:cNvSpPr>
          <p:nvPr/>
        </p:nvSpPr>
        <p:spPr bwMode="auto">
          <a:xfrm>
            <a:off x="336550" y="5124450"/>
            <a:ext cx="86455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675B4"/>
              </a:buClr>
              <a:buFont typeface="Wingdings" panose="05000000000000000000" pitchFamily="2" charset="2"/>
              <a:buChar char="§"/>
              <a:defRPr sz="2400">
                <a:solidFill>
                  <a:schemeClr val="tx1"/>
                </a:solidFill>
                <a:latin typeface="Arial" panose="020B0604020202020204" pitchFamily="34" charset="0"/>
                <a:ea typeface="Osaka" charset="-128"/>
              </a:defRPr>
            </a:lvl1pPr>
            <a:lvl2pPr marL="742950" indent="-28575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2pPr>
            <a:lvl3pPr marL="11430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3pPr>
            <a:lvl4pPr marL="16002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4pPr>
            <a:lvl5pPr marL="20574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9pPr>
          </a:lstStyle>
          <a:p>
            <a:pPr algn="just">
              <a:spcBef>
                <a:spcPct val="0"/>
              </a:spcBef>
              <a:buClrTx/>
              <a:buFontTx/>
              <a:buNone/>
            </a:pPr>
            <a:r>
              <a:rPr lang="en-US" altLang="en-US">
                <a:solidFill>
                  <a:srgbClr val="0033CC"/>
                </a:solidFill>
              </a:rPr>
              <a:t>How to efficiently transmit optical OFDM and SC-FDE while sustaining a bit-error performance over a large fraction of the dimming range?</a:t>
            </a:r>
          </a:p>
        </p:txBody>
      </p:sp>
      <p:sp>
        <p:nvSpPr>
          <p:cNvPr id="11" name="Right Arrow 2"/>
          <p:cNvSpPr>
            <a:spLocks noChangeArrowheads="1"/>
          </p:cNvSpPr>
          <p:nvPr/>
        </p:nvSpPr>
        <p:spPr bwMode="auto">
          <a:xfrm>
            <a:off x="2546350" y="4486275"/>
            <a:ext cx="539750" cy="257175"/>
          </a:xfrm>
          <a:prstGeom prst="rightArrow">
            <a:avLst>
              <a:gd name="adj1" fmla="val 50000"/>
              <a:gd name="adj2" fmla="val 49962"/>
            </a:avLst>
          </a:prstGeom>
          <a:solidFill>
            <a:srgbClr val="0033CC"/>
          </a:solidFill>
          <a:ln w="9525">
            <a:solidFill>
              <a:schemeClr val="tx1"/>
            </a:solidFill>
            <a:round/>
            <a:headEnd/>
            <a:tailEnd/>
          </a:ln>
        </p:spPr>
        <p:txBody>
          <a:bodyPr/>
          <a:lstStyle>
            <a:lvl1pPr>
              <a:spcBef>
                <a:spcPct val="20000"/>
              </a:spcBef>
              <a:buClr>
                <a:srgbClr val="2675B4"/>
              </a:buClr>
              <a:buFont typeface="Wingdings" panose="05000000000000000000" pitchFamily="2" charset="2"/>
              <a:buChar char="§"/>
              <a:defRPr sz="2400">
                <a:solidFill>
                  <a:schemeClr val="tx1"/>
                </a:solidFill>
                <a:latin typeface="Arial" panose="020B0604020202020204" pitchFamily="34" charset="0"/>
                <a:ea typeface="Osaka" charset="-128"/>
              </a:defRPr>
            </a:lvl1pPr>
            <a:lvl2pPr marL="742950" indent="-28575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2pPr>
            <a:lvl3pPr marL="11430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3pPr>
            <a:lvl4pPr marL="16002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4pPr>
            <a:lvl5pPr marL="20574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9pPr>
          </a:lstStyle>
          <a:p>
            <a:pPr>
              <a:spcBef>
                <a:spcPct val="0"/>
              </a:spcBef>
              <a:buClrTx/>
              <a:buFontTx/>
              <a:buNone/>
            </a:pPr>
            <a:endParaRPr lang="en-US" altLang="en-US">
              <a:latin typeface="Times" panose="02020603050405020304" pitchFamily="18" charset="0"/>
            </a:endParaRPr>
          </a:p>
        </p:txBody>
      </p:sp>
      <p:sp>
        <p:nvSpPr>
          <p:cNvPr id="12" name="Right Arrow 23"/>
          <p:cNvSpPr>
            <a:spLocks noChangeArrowheads="1"/>
          </p:cNvSpPr>
          <p:nvPr/>
        </p:nvSpPr>
        <p:spPr bwMode="auto">
          <a:xfrm>
            <a:off x="5967413" y="4486275"/>
            <a:ext cx="539750" cy="257175"/>
          </a:xfrm>
          <a:prstGeom prst="rightArrow">
            <a:avLst>
              <a:gd name="adj1" fmla="val 50000"/>
              <a:gd name="adj2" fmla="val 49962"/>
            </a:avLst>
          </a:prstGeom>
          <a:solidFill>
            <a:srgbClr val="0033CC"/>
          </a:solidFill>
          <a:ln w="9525">
            <a:solidFill>
              <a:schemeClr val="tx1"/>
            </a:solidFill>
            <a:round/>
            <a:headEnd/>
            <a:tailEnd/>
          </a:ln>
        </p:spPr>
        <p:txBody>
          <a:bodyPr/>
          <a:lstStyle>
            <a:lvl1pPr>
              <a:spcBef>
                <a:spcPct val="20000"/>
              </a:spcBef>
              <a:buClr>
                <a:srgbClr val="2675B4"/>
              </a:buClr>
              <a:buFont typeface="Wingdings" panose="05000000000000000000" pitchFamily="2" charset="2"/>
              <a:buChar char="§"/>
              <a:defRPr sz="2400">
                <a:solidFill>
                  <a:schemeClr val="tx1"/>
                </a:solidFill>
                <a:latin typeface="Arial" panose="020B0604020202020204" pitchFamily="34" charset="0"/>
                <a:ea typeface="Osaka" charset="-128"/>
              </a:defRPr>
            </a:lvl1pPr>
            <a:lvl2pPr marL="742950" indent="-28575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2pPr>
            <a:lvl3pPr marL="11430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3pPr>
            <a:lvl4pPr marL="16002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4pPr>
            <a:lvl5pPr marL="20574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9pPr>
          </a:lstStyle>
          <a:p>
            <a:pPr>
              <a:spcBef>
                <a:spcPct val="0"/>
              </a:spcBef>
              <a:buClrTx/>
              <a:buFontTx/>
              <a:buNone/>
            </a:pPr>
            <a:endParaRPr lang="en-US" altLang="en-US">
              <a:latin typeface="Times" panose="02020603050405020304" pitchFamily="18" charset="0"/>
            </a:endParaRPr>
          </a:p>
        </p:txBody>
      </p:sp>
      <p:sp>
        <p:nvSpPr>
          <p:cNvPr id="13" name="Rectangle 12"/>
          <p:cNvSpPr/>
          <p:nvPr/>
        </p:nvSpPr>
        <p:spPr>
          <a:xfrm>
            <a:off x="881063" y="3825875"/>
            <a:ext cx="736600" cy="369887"/>
          </a:xfrm>
          <a:prstGeom prst="rect">
            <a:avLst/>
          </a:prstGeom>
        </p:spPr>
        <p:txBody>
          <a:bodyPr wrap="none">
            <a:spAutoFit/>
          </a:bodyPr>
          <a:lstStyle/>
          <a:p>
            <a:pPr>
              <a:defRPr/>
            </a:pPr>
            <a:r>
              <a:rPr lang="en-US" sz="1800" dirty="0">
                <a:latin typeface="+mn-lt"/>
              </a:rPr>
              <a:t>Issue</a:t>
            </a:r>
          </a:p>
        </p:txBody>
      </p:sp>
      <p:sp>
        <p:nvSpPr>
          <p:cNvPr id="14" name="Rectangle 13"/>
          <p:cNvSpPr/>
          <p:nvPr/>
        </p:nvSpPr>
        <p:spPr>
          <a:xfrm>
            <a:off x="6867525" y="3803650"/>
            <a:ext cx="1274763" cy="368300"/>
          </a:xfrm>
          <a:prstGeom prst="rect">
            <a:avLst/>
          </a:prstGeom>
        </p:spPr>
        <p:txBody>
          <a:bodyPr wrap="none">
            <a:spAutoFit/>
          </a:bodyPr>
          <a:lstStyle/>
          <a:p>
            <a:pPr>
              <a:defRPr/>
            </a:pPr>
            <a:r>
              <a:rPr lang="en-US" sz="1800" dirty="0">
                <a:latin typeface="+mn-lt"/>
              </a:rPr>
              <a:t>Alternative</a:t>
            </a:r>
          </a:p>
        </p:txBody>
      </p:sp>
      <p:sp>
        <p:nvSpPr>
          <p:cNvPr id="15" name="Rectangle 14"/>
          <p:cNvSpPr/>
          <p:nvPr/>
        </p:nvSpPr>
        <p:spPr>
          <a:xfrm>
            <a:off x="3951288" y="3830637"/>
            <a:ext cx="1222375" cy="368300"/>
          </a:xfrm>
          <a:prstGeom prst="rect">
            <a:avLst/>
          </a:prstGeom>
        </p:spPr>
        <p:txBody>
          <a:bodyPr wrap="none">
            <a:spAutoFit/>
          </a:bodyPr>
          <a:lstStyle/>
          <a:p>
            <a:pPr>
              <a:defRPr/>
            </a:pPr>
            <a:r>
              <a:rPr lang="en-US" sz="1800" dirty="0">
                <a:latin typeface="+mn-lt"/>
              </a:rPr>
              <a:t>Challenge</a:t>
            </a:r>
          </a:p>
        </p:txBody>
      </p:sp>
    </p:spTree>
    <p:extLst>
      <p:ext uri="{BB962C8B-B14F-4D97-AF65-F5344CB8AC3E}">
        <p14:creationId xmlns:p14="http://schemas.microsoft.com/office/powerpoint/2010/main" val="285058192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74</a:t>
            </a:fld>
            <a:endParaRPr lang="en-US" altLang="en-US"/>
          </a:p>
        </p:txBody>
      </p:sp>
      <p:sp>
        <p:nvSpPr>
          <p:cNvPr id="7" name="Title 1"/>
          <p:cNvSpPr txBox="1">
            <a:spLocks/>
          </p:cNvSpPr>
          <p:nvPr/>
        </p:nvSpPr>
        <p:spPr bwMode="auto">
          <a:xfrm>
            <a:off x="2286000" y="39687"/>
            <a:ext cx="45720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20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ea typeface="Osaka" charset="-128"/>
                <a:cs typeface="Osaka" charset="-128"/>
              </a:defRPr>
            </a:lvl2pPr>
            <a:lvl3pPr algn="l" rtl="0" eaLnBrk="0" fontAlgn="base" hangingPunct="0">
              <a:spcBef>
                <a:spcPct val="0"/>
              </a:spcBef>
              <a:spcAft>
                <a:spcPct val="0"/>
              </a:spcAft>
              <a:defRPr sz="3600">
                <a:solidFill>
                  <a:schemeClr val="tx1"/>
                </a:solidFill>
                <a:latin typeface="Arial" charset="0"/>
                <a:ea typeface="Osaka" charset="-128"/>
                <a:cs typeface="Osaka" charset="-128"/>
              </a:defRPr>
            </a:lvl3pPr>
            <a:lvl4pPr algn="l" rtl="0" eaLnBrk="0" fontAlgn="base" hangingPunct="0">
              <a:spcBef>
                <a:spcPct val="0"/>
              </a:spcBef>
              <a:spcAft>
                <a:spcPct val="0"/>
              </a:spcAft>
              <a:defRPr sz="3600">
                <a:solidFill>
                  <a:schemeClr val="tx1"/>
                </a:solidFill>
                <a:latin typeface="Arial" charset="0"/>
                <a:ea typeface="Osaka" charset="-128"/>
                <a:cs typeface="Osaka" charset="-128"/>
              </a:defRPr>
            </a:lvl4pPr>
            <a:lvl5pPr algn="l" rtl="0" eaLnBrk="0" fontAlgn="base" hangingPunct="0">
              <a:spcBef>
                <a:spcPct val="0"/>
              </a:spcBef>
              <a:spcAft>
                <a:spcPct val="0"/>
              </a:spcAft>
              <a:defRPr sz="3600">
                <a:solidFill>
                  <a:schemeClr val="tx1"/>
                </a:solidFill>
                <a:latin typeface="Arial" charset="0"/>
                <a:ea typeface="Osaka" charset="-128"/>
                <a:cs typeface="Osaka" charset="-128"/>
              </a:defRPr>
            </a:lvl5pPr>
            <a:lvl6pPr marL="457200" algn="l" rtl="0" fontAlgn="base">
              <a:spcBef>
                <a:spcPct val="0"/>
              </a:spcBef>
              <a:spcAft>
                <a:spcPct val="0"/>
              </a:spcAft>
              <a:defRPr sz="3600">
                <a:solidFill>
                  <a:schemeClr val="tx1"/>
                </a:solidFill>
                <a:latin typeface="Arial" charset="0"/>
                <a:ea typeface="Osaka" charset="-128"/>
                <a:cs typeface="Osaka" charset="-128"/>
              </a:defRPr>
            </a:lvl6pPr>
            <a:lvl7pPr marL="914400" algn="l" rtl="0" fontAlgn="base">
              <a:spcBef>
                <a:spcPct val="0"/>
              </a:spcBef>
              <a:spcAft>
                <a:spcPct val="0"/>
              </a:spcAft>
              <a:defRPr sz="3600">
                <a:solidFill>
                  <a:schemeClr val="tx1"/>
                </a:solidFill>
                <a:latin typeface="Arial" charset="0"/>
                <a:ea typeface="Osaka" charset="-128"/>
                <a:cs typeface="Osaka" charset="-128"/>
              </a:defRPr>
            </a:lvl7pPr>
            <a:lvl8pPr marL="1371600" algn="l" rtl="0" fontAlgn="base">
              <a:spcBef>
                <a:spcPct val="0"/>
              </a:spcBef>
              <a:spcAft>
                <a:spcPct val="0"/>
              </a:spcAft>
              <a:defRPr sz="3600">
                <a:solidFill>
                  <a:schemeClr val="tx1"/>
                </a:solidFill>
                <a:latin typeface="Arial" charset="0"/>
                <a:ea typeface="Osaka" charset="-128"/>
                <a:cs typeface="Osaka" charset="-128"/>
              </a:defRPr>
            </a:lvl8pPr>
            <a:lvl9pPr marL="1828800" algn="l" rtl="0" fontAlgn="base">
              <a:spcBef>
                <a:spcPct val="0"/>
              </a:spcBef>
              <a:spcAft>
                <a:spcPct val="0"/>
              </a:spcAft>
              <a:defRPr sz="3600">
                <a:solidFill>
                  <a:schemeClr val="tx1"/>
                </a:solidFill>
                <a:latin typeface="Arial" charset="0"/>
                <a:ea typeface="Osaka" charset="-128"/>
                <a:cs typeface="Osaka" charset="-128"/>
              </a:defRPr>
            </a:lvl9pPr>
          </a:lstStyle>
          <a:p>
            <a:pPr>
              <a:defRPr/>
            </a:pPr>
            <a:r>
              <a:rPr lang="en-US" sz="1800" dirty="0" smtClean="0">
                <a:latin typeface="+mn-lt"/>
              </a:rPr>
              <a:t>Reverse polarity modulation </a:t>
            </a:r>
            <a:r>
              <a:rPr lang="en-US" sz="1800" dirty="0"/>
              <a:t>(PWM+OFDM</a:t>
            </a:r>
            <a:r>
              <a:rPr lang="en-US" sz="1800" dirty="0" smtClean="0"/>
              <a:t>)</a:t>
            </a:r>
            <a:endParaRPr lang="en-US" sz="1800" dirty="0" smtClean="0">
              <a:latin typeface="+mn-lt"/>
            </a:endParaRPr>
          </a:p>
        </p:txBody>
      </p:sp>
      <p:pic>
        <p:nvPicPr>
          <p:cNvPr id="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13" y="3171826"/>
            <a:ext cx="6288087" cy="290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a:spLocks noChangeArrowheads="1"/>
          </p:cNvSpPr>
          <p:nvPr/>
        </p:nvSpPr>
        <p:spPr bwMode="auto">
          <a:xfrm>
            <a:off x="139700" y="785813"/>
            <a:ext cx="5153025"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Osaka" charset="-128"/>
              </a:defRPr>
            </a:lvl1pPr>
            <a:lvl2pPr marL="742950" indent="-285750">
              <a:defRPr sz="2400">
                <a:solidFill>
                  <a:schemeClr val="tx1"/>
                </a:solidFill>
                <a:latin typeface="Times" charset="0"/>
                <a:ea typeface="Osaka" charset="-128"/>
              </a:defRPr>
            </a:lvl2pPr>
            <a:lvl3pPr marL="1143000" indent="-228600">
              <a:defRPr sz="2400">
                <a:solidFill>
                  <a:schemeClr val="tx1"/>
                </a:solidFill>
                <a:latin typeface="Times" charset="0"/>
                <a:ea typeface="Osaka" charset="-128"/>
              </a:defRPr>
            </a:lvl3pPr>
            <a:lvl4pPr marL="1600200" indent="-228600">
              <a:defRPr sz="2400">
                <a:solidFill>
                  <a:schemeClr val="tx1"/>
                </a:solidFill>
                <a:latin typeface="Times" charset="0"/>
                <a:ea typeface="Osaka" charset="-128"/>
              </a:defRPr>
            </a:lvl4pPr>
            <a:lvl5pPr marL="2057400" indent="-228600">
              <a:defRPr sz="2400">
                <a:solidFill>
                  <a:schemeClr val="tx1"/>
                </a:solidFill>
                <a:latin typeface="Times" charset="0"/>
                <a:ea typeface="Osaka" charset="-128"/>
              </a:defRPr>
            </a:lvl5pPr>
            <a:lvl6pPr marL="2514600" indent="-228600" eaLnBrk="0" fontAlgn="base" hangingPunct="0">
              <a:spcBef>
                <a:spcPct val="0"/>
              </a:spcBef>
              <a:spcAft>
                <a:spcPct val="0"/>
              </a:spcAft>
              <a:defRPr sz="2400">
                <a:solidFill>
                  <a:schemeClr val="tx1"/>
                </a:solidFill>
                <a:latin typeface="Times" charset="0"/>
                <a:ea typeface="Osaka" charset="-128"/>
              </a:defRPr>
            </a:lvl6pPr>
            <a:lvl7pPr marL="2971800" indent="-228600" eaLnBrk="0" fontAlgn="base" hangingPunct="0">
              <a:spcBef>
                <a:spcPct val="0"/>
              </a:spcBef>
              <a:spcAft>
                <a:spcPct val="0"/>
              </a:spcAft>
              <a:defRPr sz="2400">
                <a:solidFill>
                  <a:schemeClr val="tx1"/>
                </a:solidFill>
                <a:latin typeface="Times" charset="0"/>
                <a:ea typeface="Osaka" charset="-128"/>
              </a:defRPr>
            </a:lvl7pPr>
            <a:lvl8pPr marL="3429000" indent="-228600" eaLnBrk="0" fontAlgn="base" hangingPunct="0">
              <a:spcBef>
                <a:spcPct val="0"/>
              </a:spcBef>
              <a:spcAft>
                <a:spcPct val="0"/>
              </a:spcAft>
              <a:defRPr sz="2400">
                <a:solidFill>
                  <a:schemeClr val="tx1"/>
                </a:solidFill>
                <a:latin typeface="Times" charset="0"/>
                <a:ea typeface="Osaka" charset="-128"/>
              </a:defRPr>
            </a:lvl8pPr>
            <a:lvl9pPr marL="3886200" indent="-228600" eaLnBrk="0" fontAlgn="base" hangingPunct="0">
              <a:spcBef>
                <a:spcPct val="0"/>
              </a:spcBef>
              <a:spcAft>
                <a:spcPct val="0"/>
              </a:spcAft>
              <a:defRPr sz="2400">
                <a:solidFill>
                  <a:schemeClr val="tx1"/>
                </a:solidFill>
                <a:latin typeface="Times" charset="0"/>
                <a:ea typeface="Osaka" charset="-128"/>
              </a:defRPr>
            </a:lvl9pPr>
          </a:lstStyle>
          <a:p>
            <a:pPr eaLnBrk="1" hangingPunct="1">
              <a:spcBef>
                <a:spcPct val="20000"/>
              </a:spcBef>
              <a:buClr>
                <a:srgbClr val="CC0000"/>
              </a:buClr>
              <a:buFont typeface="Wingdings" pitchFamily="2" charset="2"/>
              <a:buNone/>
              <a:defRPr/>
            </a:pPr>
            <a:r>
              <a:rPr lang="en-US" altLang="en-US" sz="2000" b="1" dirty="0" smtClean="0">
                <a:solidFill>
                  <a:srgbClr val="FF0000"/>
                </a:solidFill>
                <a:latin typeface="Arial" pitchFamily="34" charset="0"/>
              </a:rPr>
              <a:t>Existing solutions:</a:t>
            </a:r>
          </a:p>
          <a:p>
            <a:pPr marL="342900" indent="-342900" eaLnBrk="1" hangingPunct="1">
              <a:spcBef>
                <a:spcPct val="20000"/>
              </a:spcBef>
              <a:buClr>
                <a:srgbClr val="FF0000"/>
              </a:buClr>
              <a:buFont typeface="Wingdings" pitchFamily="2" charset="2"/>
              <a:buChar char="§"/>
              <a:defRPr/>
            </a:pPr>
            <a:r>
              <a:rPr lang="en-US" altLang="en-US" sz="1800" dirty="0">
                <a:solidFill>
                  <a:prstClr val="black"/>
                </a:solidFill>
                <a:latin typeface="+mn-lt"/>
              </a:rPr>
              <a:t>Superposition only during the PWM-</a:t>
            </a:r>
            <a:r>
              <a:rPr lang="ja-JP" altLang="en-US" sz="1800" dirty="0">
                <a:solidFill>
                  <a:prstClr val="black"/>
                </a:solidFill>
                <a:latin typeface="+mn-lt"/>
              </a:rPr>
              <a:t>”</a:t>
            </a:r>
            <a:r>
              <a:rPr lang="en-US" altLang="ja-JP" sz="1800" dirty="0">
                <a:solidFill>
                  <a:prstClr val="black"/>
                </a:solidFill>
                <a:latin typeface="+mn-lt"/>
              </a:rPr>
              <a:t>on</a:t>
            </a:r>
            <a:r>
              <a:rPr lang="ja-JP" altLang="en-US" sz="1800" dirty="0">
                <a:solidFill>
                  <a:prstClr val="black"/>
                </a:solidFill>
                <a:latin typeface="+mn-lt"/>
              </a:rPr>
              <a:t>”</a:t>
            </a:r>
            <a:endParaRPr lang="en-US" altLang="ja-JP" sz="1800" dirty="0">
              <a:solidFill>
                <a:prstClr val="black"/>
              </a:solidFill>
              <a:latin typeface="+mn-lt"/>
            </a:endParaRPr>
          </a:p>
          <a:p>
            <a:pPr marL="342900" indent="-342900" eaLnBrk="1" hangingPunct="1">
              <a:spcBef>
                <a:spcPct val="20000"/>
              </a:spcBef>
              <a:buClr>
                <a:srgbClr val="FF0000"/>
              </a:buClr>
              <a:buFont typeface="Wingdings" pitchFamily="2" charset="2"/>
              <a:buChar char="§"/>
              <a:defRPr/>
            </a:pPr>
            <a:r>
              <a:rPr lang="en-US" altLang="en-US" sz="1800" dirty="0">
                <a:solidFill>
                  <a:prstClr val="black"/>
                </a:solidFill>
                <a:latin typeface="+mn-lt"/>
              </a:rPr>
              <a:t>OFDM signal sampling using the PWM</a:t>
            </a:r>
          </a:p>
          <a:p>
            <a:pPr marL="342900" indent="-342900" eaLnBrk="1" hangingPunct="1">
              <a:spcBef>
                <a:spcPct val="20000"/>
              </a:spcBef>
              <a:buClr>
                <a:srgbClr val="FF0000"/>
              </a:buClr>
              <a:buFont typeface="Wingdings" pitchFamily="2" charset="2"/>
              <a:buChar char="§"/>
              <a:defRPr/>
            </a:pPr>
            <a:r>
              <a:rPr lang="en-US" altLang="en-US" sz="1800" dirty="0">
                <a:solidFill>
                  <a:prstClr val="black"/>
                </a:solidFill>
                <a:latin typeface="+mn-lt"/>
              </a:rPr>
              <a:t>Average power reduction per OFDM symbol</a:t>
            </a:r>
          </a:p>
          <a:p>
            <a:pPr eaLnBrk="1" hangingPunct="1">
              <a:spcBef>
                <a:spcPct val="20000"/>
              </a:spcBef>
              <a:buClr>
                <a:srgbClr val="CC0000"/>
              </a:buClr>
              <a:buFont typeface="Wingdings" pitchFamily="2" charset="2"/>
              <a:buChar char="§"/>
              <a:defRPr/>
            </a:pPr>
            <a:endParaRPr lang="en-US" altLang="en-US" sz="1800" dirty="0" smtClean="0">
              <a:solidFill>
                <a:srgbClr val="000000"/>
              </a:solidFill>
              <a:latin typeface="Arial" pitchFamily="34" charset="0"/>
            </a:endParaRPr>
          </a:p>
        </p:txBody>
      </p:sp>
      <p:sp>
        <p:nvSpPr>
          <p:cNvPr id="10" name="TextBox 9"/>
          <p:cNvSpPr txBox="1">
            <a:spLocks noChangeArrowheads="1"/>
          </p:cNvSpPr>
          <p:nvPr/>
        </p:nvSpPr>
        <p:spPr bwMode="auto">
          <a:xfrm>
            <a:off x="5138738" y="803276"/>
            <a:ext cx="4024312"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rgbClr val="2675B4"/>
              </a:buClr>
              <a:buFont typeface="Wingdings" pitchFamily="2" charset="2"/>
              <a:buChar char="§"/>
              <a:defRPr sz="2400">
                <a:solidFill>
                  <a:schemeClr val="tx1"/>
                </a:solidFill>
                <a:latin typeface="Arial" charset="0"/>
                <a:ea typeface="Osaka" charset="-128"/>
              </a:defRPr>
            </a:lvl1pPr>
            <a:lvl2pPr marL="742950" indent="-285750">
              <a:spcBef>
                <a:spcPct val="20000"/>
              </a:spcBef>
              <a:buClr>
                <a:srgbClr val="2675B4"/>
              </a:buClr>
              <a:buFont typeface="Wingdings" pitchFamily="2" charset="2"/>
              <a:buChar char="§"/>
              <a:defRPr>
                <a:solidFill>
                  <a:schemeClr val="tx1"/>
                </a:solidFill>
                <a:latin typeface="Arial" charset="0"/>
                <a:ea typeface="Osaka" charset="-128"/>
              </a:defRPr>
            </a:lvl2pPr>
            <a:lvl3pPr marL="1143000" indent="-228600">
              <a:spcBef>
                <a:spcPct val="20000"/>
              </a:spcBef>
              <a:buClr>
                <a:srgbClr val="2675B4"/>
              </a:buClr>
              <a:buFont typeface="Wingdings" pitchFamily="2" charset="2"/>
              <a:buChar char="§"/>
              <a:defRPr>
                <a:solidFill>
                  <a:schemeClr val="tx1"/>
                </a:solidFill>
                <a:latin typeface="Arial" charset="0"/>
                <a:ea typeface="Osaka" charset="-128"/>
              </a:defRPr>
            </a:lvl3pPr>
            <a:lvl4pPr marL="1600200" indent="-228600">
              <a:spcBef>
                <a:spcPct val="20000"/>
              </a:spcBef>
              <a:buClr>
                <a:srgbClr val="2675B4"/>
              </a:buClr>
              <a:buFont typeface="Wingdings" pitchFamily="2" charset="2"/>
              <a:buChar char="§"/>
              <a:defRPr>
                <a:solidFill>
                  <a:schemeClr val="tx1"/>
                </a:solidFill>
                <a:latin typeface="Arial" charset="0"/>
                <a:ea typeface="Osaka" charset="-128"/>
              </a:defRPr>
            </a:lvl4pPr>
            <a:lvl5pPr marL="2057400" indent="-228600">
              <a:spcBef>
                <a:spcPct val="20000"/>
              </a:spcBef>
              <a:buClr>
                <a:srgbClr val="2675B4"/>
              </a:buClr>
              <a:buFont typeface="Wingdings" pitchFamily="2" charset="2"/>
              <a:buChar char="§"/>
              <a:defRPr>
                <a:solidFill>
                  <a:schemeClr val="tx1"/>
                </a:solidFill>
                <a:latin typeface="Arial" charset="0"/>
                <a:ea typeface="Osaka"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Arial" charset="0"/>
                <a:ea typeface="Osaka"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Arial" charset="0"/>
                <a:ea typeface="Osaka"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Arial" charset="0"/>
                <a:ea typeface="Osaka"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Arial" charset="0"/>
                <a:ea typeface="Osaka" charset="-128"/>
              </a:defRPr>
            </a:lvl9pPr>
          </a:lstStyle>
          <a:p>
            <a:pPr marL="0" indent="0" eaLnBrk="1" hangingPunct="1">
              <a:buClr>
                <a:srgbClr val="CC0000"/>
              </a:buClr>
              <a:buFont typeface="Wingdings" pitchFamily="2" charset="2"/>
              <a:buNone/>
              <a:defRPr/>
            </a:pPr>
            <a:r>
              <a:rPr lang="en-US" sz="2000" b="1" dirty="0" smtClean="0">
                <a:solidFill>
                  <a:srgbClr val="009900"/>
                </a:solidFill>
                <a:latin typeface="+mn-lt"/>
              </a:rPr>
              <a:t>Reverse polarity solution:</a:t>
            </a:r>
          </a:p>
          <a:p>
            <a:pPr eaLnBrk="1" hangingPunct="1">
              <a:buClr>
                <a:srgbClr val="FF0000"/>
              </a:buClr>
              <a:defRPr/>
            </a:pPr>
            <a:r>
              <a:rPr lang="en-US" sz="1800" dirty="0" smtClean="0">
                <a:solidFill>
                  <a:prstClr val="black"/>
                </a:solidFill>
                <a:latin typeface="+mn-lt"/>
              </a:rPr>
              <a:t>Continuous OFDM transmission</a:t>
            </a:r>
          </a:p>
        </p:txBody>
      </p:sp>
      <p:sp>
        <p:nvSpPr>
          <p:cNvPr id="11" name="TextBox 8"/>
          <p:cNvSpPr txBox="1">
            <a:spLocks noChangeArrowheads="1"/>
          </p:cNvSpPr>
          <p:nvPr/>
        </p:nvSpPr>
        <p:spPr bwMode="auto">
          <a:xfrm>
            <a:off x="119063" y="2406651"/>
            <a:ext cx="6896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rgbClr val="2675B4"/>
              </a:buClr>
              <a:buFont typeface="Wingdings" pitchFamily="2" charset="2"/>
              <a:buChar char="§"/>
              <a:defRPr sz="2400">
                <a:solidFill>
                  <a:schemeClr val="tx1"/>
                </a:solidFill>
                <a:latin typeface="Arial" charset="0"/>
                <a:ea typeface="Osaka" charset="-128"/>
              </a:defRPr>
            </a:lvl1pPr>
            <a:lvl2pPr marL="742950" indent="-285750">
              <a:spcBef>
                <a:spcPct val="20000"/>
              </a:spcBef>
              <a:buClr>
                <a:srgbClr val="2675B4"/>
              </a:buClr>
              <a:buFont typeface="Wingdings" pitchFamily="2" charset="2"/>
              <a:buChar char="§"/>
              <a:defRPr>
                <a:solidFill>
                  <a:schemeClr val="tx1"/>
                </a:solidFill>
                <a:latin typeface="Arial" charset="0"/>
                <a:ea typeface="Osaka" charset="-128"/>
              </a:defRPr>
            </a:lvl2pPr>
            <a:lvl3pPr marL="1143000" indent="-228600">
              <a:spcBef>
                <a:spcPct val="20000"/>
              </a:spcBef>
              <a:buClr>
                <a:srgbClr val="2675B4"/>
              </a:buClr>
              <a:buFont typeface="Wingdings" pitchFamily="2" charset="2"/>
              <a:buChar char="§"/>
              <a:defRPr>
                <a:solidFill>
                  <a:schemeClr val="tx1"/>
                </a:solidFill>
                <a:latin typeface="Arial" charset="0"/>
                <a:ea typeface="Osaka" charset="-128"/>
              </a:defRPr>
            </a:lvl3pPr>
            <a:lvl4pPr marL="1600200" indent="-228600">
              <a:spcBef>
                <a:spcPct val="20000"/>
              </a:spcBef>
              <a:buClr>
                <a:srgbClr val="2675B4"/>
              </a:buClr>
              <a:buFont typeface="Wingdings" pitchFamily="2" charset="2"/>
              <a:buChar char="§"/>
              <a:defRPr>
                <a:solidFill>
                  <a:schemeClr val="tx1"/>
                </a:solidFill>
                <a:latin typeface="Arial" charset="0"/>
                <a:ea typeface="Osaka" charset="-128"/>
              </a:defRPr>
            </a:lvl4pPr>
            <a:lvl5pPr marL="2057400" indent="-228600">
              <a:spcBef>
                <a:spcPct val="20000"/>
              </a:spcBef>
              <a:buClr>
                <a:srgbClr val="2675B4"/>
              </a:buClr>
              <a:buFont typeface="Wingdings" pitchFamily="2" charset="2"/>
              <a:buChar char="§"/>
              <a:defRPr>
                <a:solidFill>
                  <a:schemeClr val="tx1"/>
                </a:solidFill>
                <a:latin typeface="Arial" charset="0"/>
                <a:ea typeface="Osaka"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Arial" charset="0"/>
                <a:ea typeface="Osaka"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Arial" charset="0"/>
                <a:ea typeface="Osaka"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Arial" charset="0"/>
                <a:ea typeface="Osaka"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Arial" charset="0"/>
                <a:ea typeface="Osaka" charset="-128"/>
              </a:defRPr>
            </a:lvl9pPr>
          </a:lstStyle>
          <a:p>
            <a:pPr marL="0" indent="0" eaLnBrk="1" hangingPunct="1">
              <a:buClr>
                <a:srgbClr val="CC0000"/>
              </a:buClr>
              <a:buFont typeface="Wingdings" pitchFamily="2" charset="2"/>
              <a:buNone/>
              <a:defRPr/>
            </a:pPr>
            <a:r>
              <a:rPr lang="en-US" sz="1800" b="1" dirty="0" smtClean="0">
                <a:solidFill>
                  <a:srgbClr val="0033CC"/>
                </a:solidFill>
                <a:latin typeface="+mn-lt"/>
              </a:rPr>
              <a:t>Example: 20% duty cycle @ 15dBm OFDM average power</a:t>
            </a:r>
          </a:p>
        </p:txBody>
      </p:sp>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7038" y="2855913"/>
            <a:ext cx="2070100" cy="3481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547831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75</a:t>
            </a:fld>
            <a:endParaRPr lang="en-US" altLang="en-US"/>
          </a:p>
        </p:txBody>
      </p:sp>
      <p:sp>
        <p:nvSpPr>
          <p:cNvPr id="7" name="Title 1"/>
          <p:cNvSpPr txBox="1">
            <a:spLocks/>
          </p:cNvSpPr>
          <p:nvPr/>
        </p:nvSpPr>
        <p:spPr bwMode="auto">
          <a:xfrm>
            <a:off x="762000" y="39687"/>
            <a:ext cx="76962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20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ea typeface="Osaka" charset="-128"/>
                <a:cs typeface="Osaka" charset="-128"/>
              </a:defRPr>
            </a:lvl2pPr>
            <a:lvl3pPr algn="l" rtl="0" eaLnBrk="0" fontAlgn="base" hangingPunct="0">
              <a:spcBef>
                <a:spcPct val="0"/>
              </a:spcBef>
              <a:spcAft>
                <a:spcPct val="0"/>
              </a:spcAft>
              <a:defRPr sz="3600">
                <a:solidFill>
                  <a:schemeClr val="tx1"/>
                </a:solidFill>
                <a:latin typeface="Arial" charset="0"/>
                <a:ea typeface="Osaka" charset="-128"/>
                <a:cs typeface="Osaka" charset="-128"/>
              </a:defRPr>
            </a:lvl3pPr>
            <a:lvl4pPr algn="l" rtl="0" eaLnBrk="0" fontAlgn="base" hangingPunct="0">
              <a:spcBef>
                <a:spcPct val="0"/>
              </a:spcBef>
              <a:spcAft>
                <a:spcPct val="0"/>
              </a:spcAft>
              <a:defRPr sz="3600">
                <a:solidFill>
                  <a:schemeClr val="tx1"/>
                </a:solidFill>
                <a:latin typeface="Arial" charset="0"/>
                <a:ea typeface="Osaka" charset="-128"/>
                <a:cs typeface="Osaka" charset="-128"/>
              </a:defRPr>
            </a:lvl4pPr>
            <a:lvl5pPr algn="l" rtl="0" eaLnBrk="0" fontAlgn="base" hangingPunct="0">
              <a:spcBef>
                <a:spcPct val="0"/>
              </a:spcBef>
              <a:spcAft>
                <a:spcPct val="0"/>
              </a:spcAft>
              <a:defRPr sz="3600">
                <a:solidFill>
                  <a:schemeClr val="tx1"/>
                </a:solidFill>
                <a:latin typeface="Arial" charset="0"/>
                <a:ea typeface="Osaka" charset="-128"/>
                <a:cs typeface="Osaka" charset="-128"/>
              </a:defRPr>
            </a:lvl5pPr>
            <a:lvl6pPr marL="457200" algn="l" rtl="0" fontAlgn="base">
              <a:spcBef>
                <a:spcPct val="0"/>
              </a:spcBef>
              <a:spcAft>
                <a:spcPct val="0"/>
              </a:spcAft>
              <a:defRPr sz="3600">
                <a:solidFill>
                  <a:schemeClr val="tx1"/>
                </a:solidFill>
                <a:latin typeface="Arial" charset="0"/>
                <a:ea typeface="Osaka" charset="-128"/>
                <a:cs typeface="Osaka" charset="-128"/>
              </a:defRPr>
            </a:lvl6pPr>
            <a:lvl7pPr marL="914400" algn="l" rtl="0" fontAlgn="base">
              <a:spcBef>
                <a:spcPct val="0"/>
              </a:spcBef>
              <a:spcAft>
                <a:spcPct val="0"/>
              </a:spcAft>
              <a:defRPr sz="3600">
                <a:solidFill>
                  <a:schemeClr val="tx1"/>
                </a:solidFill>
                <a:latin typeface="Arial" charset="0"/>
                <a:ea typeface="Osaka" charset="-128"/>
                <a:cs typeface="Osaka" charset="-128"/>
              </a:defRPr>
            </a:lvl7pPr>
            <a:lvl8pPr marL="1371600" algn="l" rtl="0" fontAlgn="base">
              <a:spcBef>
                <a:spcPct val="0"/>
              </a:spcBef>
              <a:spcAft>
                <a:spcPct val="0"/>
              </a:spcAft>
              <a:defRPr sz="3600">
                <a:solidFill>
                  <a:schemeClr val="tx1"/>
                </a:solidFill>
                <a:latin typeface="Arial" charset="0"/>
                <a:ea typeface="Osaka" charset="-128"/>
                <a:cs typeface="Osaka" charset="-128"/>
              </a:defRPr>
            </a:lvl8pPr>
            <a:lvl9pPr marL="1828800" algn="l" rtl="0" fontAlgn="base">
              <a:spcBef>
                <a:spcPct val="0"/>
              </a:spcBef>
              <a:spcAft>
                <a:spcPct val="0"/>
              </a:spcAft>
              <a:defRPr sz="3600">
                <a:solidFill>
                  <a:schemeClr val="tx1"/>
                </a:solidFill>
                <a:latin typeface="Arial" charset="0"/>
                <a:ea typeface="Osaka" charset="-128"/>
                <a:cs typeface="Osaka" charset="-128"/>
              </a:defRPr>
            </a:lvl9pPr>
          </a:lstStyle>
          <a:p>
            <a:pPr>
              <a:defRPr/>
            </a:pPr>
            <a:r>
              <a:rPr lang="en-US" sz="1800" dirty="0">
                <a:latin typeface="+mn-lt"/>
              </a:rPr>
              <a:t>Reverse polarity </a:t>
            </a:r>
            <a:r>
              <a:rPr lang="en-US" sz="1800" dirty="0" smtClean="0">
                <a:latin typeface="+mn-lt"/>
              </a:rPr>
              <a:t>modulation simulation results and proof-of-concept setup</a:t>
            </a: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88" y="3494087"/>
            <a:ext cx="3886200" cy="290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6938" y="3681412"/>
            <a:ext cx="4005262" cy="270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113" y="784225"/>
            <a:ext cx="6323012" cy="2709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5634038" y="1035050"/>
            <a:ext cx="3509962" cy="830262"/>
          </a:xfrm>
          <a:prstGeom prst="rect">
            <a:avLst/>
          </a:prstGeom>
          <a:solidFill>
            <a:srgbClr val="FF0000"/>
          </a:solidFill>
        </p:spPr>
        <p:txBody>
          <a:bodyPr>
            <a:spAutoFit/>
          </a:bodyPr>
          <a:lstStyle/>
          <a:p>
            <a:pPr algn="ctr">
              <a:defRPr/>
            </a:pPr>
            <a:r>
              <a:rPr lang="en-US" sz="1600" b="1" dirty="0">
                <a:solidFill>
                  <a:schemeClr val="bg1"/>
                </a:solidFill>
                <a:latin typeface="+mn-lt"/>
              </a:rPr>
              <a:t>Simulation</a:t>
            </a:r>
          </a:p>
          <a:p>
            <a:pPr algn="ctr">
              <a:defRPr/>
            </a:pPr>
            <a:r>
              <a:rPr lang="en-US" sz="1600" dirty="0">
                <a:solidFill>
                  <a:schemeClr val="bg1"/>
                </a:solidFill>
                <a:latin typeface="+mn-lt"/>
              </a:rPr>
              <a:t>Dimming vs. duty cycle; different average OFDM signal power</a:t>
            </a:r>
          </a:p>
        </p:txBody>
      </p:sp>
      <p:sp>
        <p:nvSpPr>
          <p:cNvPr id="12" name="Rectangle 11"/>
          <p:cNvSpPr/>
          <p:nvPr/>
        </p:nvSpPr>
        <p:spPr>
          <a:xfrm>
            <a:off x="6551613" y="2111375"/>
            <a:ext cx="2459037" cy="1323975"/>
          </a:xfrm>
          <a:prstGeom prst="rect">
            <a:avLst/>
          </a:prstGeom>
          <a:solidFill>
            <a:srgbClr val="FF0000"/>
          </a:solidFill>
        </p:spPr>
        <p:txBody>
          <a:bodyPr>
            <a:spAutoFit/>
          </a:bodyPr>
          <a:lstStyle/>
          <a:p>
            <a:pPr algn="ctr">
              <a:defRPr/>
            </a:pPr>
            <a:r>
              <a:rPr lang="en-US" sz="1600" b="1" dirty="0">
                <a:solidFill>
                  <a:schemeClr val="bg1"/>
                </a:solidFill>
                <a:latin typeface="+mn-lt"/>
              </a:rPr>
              <a:t>Experimental</a:t>
            </a:r>
          </a:p>
          <a:p>
            <a:pPr algn="ctr">
              <a:defRPr/>
            </a:pPr>
            <a:r>
              <a:rPr lang="en-US" sz="1600" dirty="0">
                <a:solidFill>
                  <a:schemeClr val="bg1"/>
                </a:solidFill>
                <a:latin typeface="+mn-lt"/>
              </a:rPr>
              <a:t>Illuminance/dimming percentage vs. duty cycle; different average OFDM signal power/BER</a:t>
            </a:r>
          </a:p>
        </p:txBody>
      </p:sp>
      <p:sp>
        <p:nvSpPr>
          <p:cNvPr id="13" name="Down Arrow 3"/>
          <p:cNvSpPr>
            <a:spLocks noChangeArrowheads="1"/>
          </p:cNvSpPr>
          <p:nvPr/>
        </p:nvSpPr>
        <p:spPr bwMode="auto">
          <a:xfrm>
            <a:off x="5670550" y="1900237"/>
            <a:ext cx="360363" cy="477838"/>
          </a:xfrm>
          <a:prstGeom prst="downArrow">
            <a:avLst>
              <a:gd name="adj1" fmla="val 50000"/>
              <a:gd name="adj2" fmla="val 50056"/>
            </a:avLst>
          </a:prstGeom>
          <a:solidFill>
            <a:srgbClr val="FF0000"/>
          </a:solidFill>
          <a:ln w="9525">
            <a:solidFill>
              <a:schemeClr val="tx1"/>
            </a:solidFill>
            <a:round/>
            <a:headEnd/>
            <a:tailEnd/>
          </a:ln>
        </p:spPr>
        <p:txBody>
          <a:bodyPr/>
          <a:lstStyle>
            <a:lvl1pPr>
              <a:spcBef>
                <a:spcPct val="20000"/>
              </a:spcBef>
              <a:buClr>
                <a:srgbClr val="2675B4"/>
              </a:buClr>
              <a:buFont typeface="Wingdings" panose="05000000000000000000" pitchFamily="2" charset="2"/>
              <a:buChar char="§"/>
              <a:defRPr sz="2400">
                <a:solidFill>
                  <a:schemeClr val="tx1"/>
                </a:solidFill>
                <a:latin typeface="Arial" panose="020B0604020202020204" pitchFamily="34" charset="0"/>
                <a:ea typeface="Osaka" charset="-128"/>
              </a:defRPr>
            </a:lvl1pPr>
            <a:lvl2pPr marL="742950" indent="-28575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2pPr>
            <a:lvl3pPr marL="11430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3pPr>
            <a:lvl4pPr marL="16002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4pPr>
            <a:lvl5pPr marL="20574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9pPr>
          </a:lstStyle>
          <a:p>
            <a:pPr>
              <a:spcBef>
                <a:spcPct val="0"/>
              </a:spcBef>
              <a:buClrTx/>
              <a:buFontTx/>
              <a:buNone/>
            </a:pPr>
            <a:endParaRPr lang="en-US" altLang="en-US">
              <a:latin typeface="Times" panose="02020603050405020304" pitchFamily="18" charset="0"/>
            </a:endParaRPr>
          </a:p>
        </p:txBody>
      </p:sp>
      <p:sp>
        <p:nvSpPr>
          <p:cNvPr id="14" name="Down Arrow 25"/>
          <p:cNvSpPr>
            <a:spLocks noChangeArrowheads="1"/>
          </p:cNvSpPr>
          <p:nvPr/>
        </p:nvSpPr>
        <p:spPr bwMode="auto">
          <a:xfrm>
            <a:off x="7181850" y="3494087"/>
            <a:ext cx="360363" cy="476250"/>
          </a:xfrm>
          <a:prstGeom prst="downArrow">
            <a:avLst>
              <a:gd name="adj1" fmla="val 50000"/>
              <a:gd name="adj2" fmla="val 49890"/>
            </a:avLst>
          </a:prstGeom>
          <a:solidFill>
            <a:srgbClr val="FF0000"/>
          </a:solidFill>
          <a:ln w="9525">
            <a:solidFill>
              <a:schemeClr val="tx1"/>
            </a:solidFill>
            <a:round/>
            <a:headEnd/>
            <a:tailEnd/>
          </a:ln>
        </p:spPr>
        <p:txBody>
          <a:bodyPr/>
          <a:lstStyle>
            <a:lvl1pPr>
              <a:spcBef>
                <a:spcPct val="20000"/>
              </a:spcBef>
              <a:buClr>
                <a:srgbClr val="2675B4"/>
              </a:buClr>
              <a:buFont typeface="Wingdings" panose="05000000000000000000" pitchFamily="2" charset="2"/>
              <a:buChar char="§"/>
              <a:defRPr sz="2400">
                <a:solidFill>
                  <a:schemeClr val="tx1"/>
                </a:solidFill>
                <a:latin typeface="Arial" panose="020B0604020202020204" pitchFamily="34" charset="0"/>
                <a:ea typeface="Osaka" charset="-128"/>
              </a:defRPr>
            </a:lvl1pPr>
            <a:lvl2pPr marL="742950" indent="-28575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2pPr>
            <a:lvl3pPr marL="11430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3pPr>
            <a:lvl4pPr marL="16002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4pPr>
            <a:lvl5pPr marL="20574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charset="-128"/>
              </a:defRPr>
            </a:lvl9pPr>
          </a:lstStyle>
          <a:p>
            <a:pPr>
              <a:spcBef>
                <a:spcPct val="0"/>
              </a:spcBef>
              <a:buClrTx/>
              <a:buFontTx/>
              <a:buNone/>
            </a:pPr>
            <a:endParaRPr lang="en-US" altLang="en-US">
              <a:latin typeface="Times" panose="02020603050405020304" pitchFamily="18" charset="0"/>
            </a:endParaRPr>
          </a:p>
        </p:txBody>
      </p:sp>
    </p:spTree>
    <p:extLst>
      <p:ext uri="{BB962C8B-B14F-4D97-AF65-F5344CB8AC3E}">
        <p14:creationId xmlns:p14="http://schemas.microsoft.com/office/powerpoint/2010/main" val="286207929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76</a:t>
            </a:fld>
            <a:endParaRPr lang="en-US" altLang="en-US"/>
          </a:p>
        </p:txBody>
      </p:sp>
      <p:sp>
        <p:nvSpPr>
          <p:cNvPr id="7" name="Title 1"/>
          <p:cNvSpPr txBox="1">
            <a:spLocks/>
          </p:cNvSpPr>
          <p:nvPr/>
        </p:nvSpPr>
        <p:spPr bwMode="auto">
          <a:xfrm>
            <a:off x="808037" y="1030287"/>
            <a:ext cx="7497763"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ctr" rtl="0" eaLnBrk="1" fontAlgn="base" hangingPunct="1">
              <a:spcBef>
                <a:spcPct val="0"/>
              </a:spcBef>
              <a:spcAft>
                <a:spcPct val="0"/>
              </a:spcAft>
              <a:defRPr sz="60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anose="02020603050405020304" pitchFamily="18" charset="0"/>
              </a:defRPr>
            </a:lvl2pPr>
            <a:lvl3pPr algn="ctr" rtl="0" eaLnBrk="1" fontAlgn="base" hangingPunct="1">
              <a:spcBef>
                <a:spcPct val="0"/>
              </a:spcBef>
              <a:spcAft>
                <a:spcPct val="0"/>
              </a:spcAft>
              <a:defRPr sz="3600">
                <a:solidFill>
                  <a:schemeClr val="tx2"/>
                </a:solidFill>
                <a:latin typeface="Times New Roman" panose="02020603050405020304" pitchFamily="18" charset="0"/>
              </a:defRPr>
            </a:lvl3pPr>
            <a:lvl4pPr algn="ctr" rtl="0" eaLnBrk="1" fontAlgn="base" hangingPunct="1">
              <a:spcBef>
                <a:spcPct val="0"/>
              </a:spcBef>
              <a:spcAft>
                <a:spcPct val="0"/>
              </a:spcAft>
              <a:defRPr sz="3600">
                <a:solidFill>
                  <a:schemeClr val="tx2"/>
                </a:solidFill>
                <a:latin typeface="Times New Roman" panose="02020603050405020304" pitchFamily="18" charset="0"/>
              </a:defRPr>
            </a:lvl4pPr>
            <a:lvl5pPr algn="ctr" rtl="0" eaLnBrk="1" fontAlgn="base" hangingPunct="1">
              <a:spcBef>
                <a:spcPct val="0"/>
              </a:spcBef>
              <a:spcAft>
                <a:spcPct val="0"/>
              </a:spcAft>
              <a:defRPr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sz="3600">
                <a:solidFill>
                  <a:schemeClr val="tx2"/>
                </a:solidFill>
                <a:latin typeface="Times New Roman" panose="02020603050405020304" pitchFamily="18" charset="0"/>
              </a:defRPr>
            </a:lvl9pPr>
          </a:lstStyle>
          <a:p>
            <a:pPr>
              <a:defRPr/>
            </a:pPr>
            <a:r>
              <a:rPr lang="en-US" sz="2800" dirty="0" smtClean="0">
                <a:solidFill>
                  <a:schemeClr val="tx1"/>
                </a:solidFill>
                <a:latin typeface="+mn-lt"/>
              </a:rPr>
              <a:t>Conclusion</a:t>
            </a:r>
          </a:p>
        </p:txBody>
      </p:sp>
      <p:sp>
        <p:nvSpPr>
          <p:cNvPr id="8" name="Rectangle 7"/>
          <p:cNvSpPr/>
          <p:nvPr/>
        </p:nvSpPr>
        <p:spPr>
          <a:xfrm>
            <a:off x="269875" y="1570037"/>
            <a:ext cx="8497888" cy="4678363"/>
          </a:xfrm>
          <a:prstGeom prst="rect">
            <a:avLst/>
          </a:prstGeom>
        </p:spPr>
        <p:txBody>
          <a:bodyPr>
            <a:spAutoFit/>
          </a:bodyPr>
          <a:lstStyle/>
          <a:p>
            <a:pPr marL="342900" indent="-342900" eaLnBrk="1" hangingPunct="1">
              <a:lnSpc>
                <a:spcPct val="150000"/>
              </a:lnSpc>
              <a:spcBef>
                <a:spcPct val="20000"/>
              </a:spcBef>
              <a:buClr>
                <a:srgbClr val="FF0000"/>
              </a:buClr>
              <a:buFont typeface="Wingdings" charset="2"/>
              <a:buChar char="§"/>
              <a:defRPr/>
            </a:pPr>
            <a:r>
              <a:rPr lang="en-US" sz="2000" dirty="0">
                <a:latin typeface="+mn-lt"/>
                <a:ea typeface="+mn-ea"/>
              </a:rPr>
              <a:t>Reverse Polarity Modulation:</a:t>
            </a:r>
          </a:p>
          <a:p>
            <a:pPr marL="800100" lvl="1" indent="-342900" eaLnBrk="1" hangingPunct="1">
              <a:lnSpc>
                <a:spcPct val="150000"/>
              </a:lnSpc>
              <a:spcBef>
                <a:spcPct val="20000"/>
              </a:spcBef>
              <a:buClr>
                <a:srgbClr val="FF0000"/>
              </a:buClr>
              <a:buFont typeface="Wingdings" charset="2"/>
              <a:buChar char="§"/>
              <a:defRPr/>
            </a:pPr>
            <a:r>
              <a:rPr lang="en-US" sz="2000" dirty="0">
                <a:latin typeface="+mn-lt"/>
              </a:rPr>
              <a:t>Linear dimming with conventional PWM from lighting industry</a:t>
            </a:r>
          </a:p>
          <a:p>
            <a:pPr marL="800100" lvl="1" indent="-342900" eaLnBrk="1" hangingPunct="1">
              <a:lnSpc>
                <a:spcPct val="150000"/>
              </a:lnSpc>
              <a:spcBef>
                <a:spcPct val="20000"/>
              </a:spcBef>
              <a:buClr>
                <a:srgbClr val="FF0000"/>
              </a:buClr>
              <a:buFont typeface="Wingdings" charset="2"/>
              <a:buChar char="§"/>
              <a:defRPr/>
            </a:pPr>
            <a:r>
              <a:rPr lang="en-US" sz="2000" dirty="0">
                <a:latin typeface="+mn-lt"/>
              </a:rPr>
              <a:t>Performance does not need to be reduced proportional to intensity</a:t>
            </a:r>
          </a:p>
          <a:p>
            <a:pPr marL="800100" lvl="1" indent="-342900" eaLnBrk="1" hangingPunct="1">
              <a:lnSpc>
                <a:spcPct val="150000"/>
              </a:lnSpc>
              <a:spcBef>
                <a:spcPct val="20000"/>
              </a:spcBef>
              <a:buClr>
                <a:srgbClr val="FF0000"/>
              </a:buClr>
              <a:buFont typeface="Wingdings" charset="2"/>
              <a:buChar char="§"/>
              <a:defRPr/>
            </a:pPr>
            <a:r>
              <a:rPr lang="en-US" sz="2000" dirty="0">
                <a:latin typeface="+mn-lt"/>
              </a:rPr>
              <a:t>Bit-error performance is sustained over a large fraction of the dimming range</a:t>
            </a:r>
          </a:p>
          <a:p>
            <a:pPr marL="800100" lvl="1" indent="-342900" eaLnBrk="1" hangingPunct="1">
              <a:lnSpc>
                <a:spcPct val="150000"/>
              </a:lnSpc>
              <a:spcBef>
                <a:spcPct val="20000"/>
              </a:spcBef>
              <a:buClr>
                <a:srgbClr val="FF0000"/>
              </a:buClr>
              <a:buFont typeface="Wingdings" charset="2"/>
              <a:buChar char="§"/>
              <a:defRPr/>
            </a:pPr>
            <a:r>
              <a:rPr lang="en-US" sz="2000" dirty="0">
                <a:latin typeface="+mn-lt"/>
              </a:rPr>
              <a:t>A practical approach; capacity is not limited by the PWM frequency</a:t>
            </a:r>
          </a:p>
          <a:p>
            <a:pPr marL="342900" indent="-342900" eaLnBrk="1" hangingPunct="1">
              <a:lnSpc>
                <a:spcPct val="150000"/>
              </a:lnSpc>
              <a:spcBef>
                <a:spcPct val="20000"/>
              </a:spcBef>
              <a:buClr>
                <a:srgbClr val="FF0000"/>
              </a:buClr>
              <a:buFont typeface="Wingdings" charset="2"/>
              <a:buChar char="§"/>
              <a:defRPr/>
            </a:pPr>
            <a:r>
              <a:rPr lang="en-US" sz="2000" dirty="0">
                <a:latin typeface="+mn-lt"/>
              </a:rPr>
              <a:t>Enhanced ACO-OFDM (SEE-OFDM) and Polar Optical Transmitters:</a:t>
            </a:r>
          </a:p>
          <a:p>
            <a:pPr marL="800100" lvl="1" indent="-342900" eaLnBrk="1" hangingPunct="1">
              <a:lnSpc>
                <a:spcPct val="150000"/>
              </a:lnSpc>
              <a:spcBef>
                <a:spcPct val="20000"/>
              </a:spcBef>
              <a:buClr>
                <a:srgbClr val="FF0000"/>
              </a:buClr>
              <a:buFont typeface="Wingdings" charset="2"/>
              <a:buChar char="§"/>
              <a:defRPr/>
            </a:pPr>
            <a:r>
              <a:rPr lang="en-US" sz="2000" dirty="0">
                <a:latin typeface="+mn-lt"/>
              </a:rPr>
              <a:t>Improved spectral efficiency</a:t>
            </a:r>
          </a:p>
          <a:p>
            <a:pPr marL="800100" lvl="1" indent="-342900" eaLnBrk="1" hangingPunct="1">
              <a:lnSpc>
                <a:spcPct val="150000"/>
              </a:lnSpc>
              <a:spcBef>
                <a:spcPct val="20000"/>
              </a:spcBef>
              <a:buClr>
                <a:srgbClr val="FF0000"/>
              </a:buClr>
              <a:buFont typeface="Wingdings" charset="2"/>
              <a:buChar char="§"/>
              <a:defRPr/>
            </a:pPr>
            <a:r>
              <a:rPr lang="en-US" sz="2000" dirty="0">
                <a:latin typeface="+mn-lt"/>
              </a:rPr>
              <a:t>Effective PAPR reduction</a:t>
            </a:r>
          </a:p>
        </p:txBody>
      </p:sp>
    </p:spTree>
    <p:extLst>
      <p:ext uri="{BB962C8B-B14F-4D97-AF65-F5344CB8AC3E}">
        <p14:creationId xmlns:p14="http://schemas.microsoft.com/office/powerpoint/2010/main" val="305619007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77</a:t>
            </a:fld>
            <a:endParaRPr lang="en-US" altLang="en-US"/>
          </a:p>
        </p:txBody>
      </p:sp>
      <p:sp>
        <p:nvSpPr>
          <p:cNvPr id="7" name="TextBox 6"/>
          <p:cNvSpPr txBox="1"/>
          <p:nvPr/>
        </p:nvSpPr>
        <p:spPr>
          <a:xfrm>
            <a:off x="76200" y="2590800"/>
            <a:ext cx="8915400" cy="927177"/>
          </a:xfrm>
          <a:prstGeom prst="rect">
            <a:avLst/>
          </a:prstGeom>
          <a:noFill/>
        </p:spPr>
        <p:txBody>
          <a:bodyPr wrap="square" rtlCol="0">
            <a:spAutoFit/>
          </a:bodyPr>
          <a:lstStyle/>
          <a:p>
            <a:pPr algn="ctr">
              <a:lnSpc>
                <a:spcPct val="200000"/>
              </a:lnSpc>
            </a:pPr>
            <a:r>
              <a:rPr lang="en-US" sz="3200" dirty="0" smtClean="0">
                <a:solidFill>
                  <a:srgbClr val="FF0000"/>
                </a:solidFill>
              </a:rPr>
              <a:t>Part 4: LED ID PHY</a:t>
            </a:r>
            <a:endParaRPr lang="en-US" sz="3200" dirty="0">
              <a:solidFill>
                <a:srgbClr val="FF0000"/>
              </a:solidFill>
            </a:endParaRPr>
          </a:p>
        </p:txBody>
      </p:sp>
    </p:spTree>
    <p:extLst>
      <p:ext uri="{BB962C8B-B14F-4D97-AF65-F5344CB8AC3E}">
        <p14:creationId xmlns:p14="http://schemas.microsoft.com/office/powerpoint/2010/main" val="411229327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78</a:t>
            </a:fld>
            <a:endParaRPr lang="en-US" altLang="en-US"/>
          </a:p>
        </p:txBody>
      </p:sp>
      <p:sp>
        <p:nvSpPr>
          <p:cNvPr id="7" name="TextBox 6"/>
          <p:cNvSpPr txBox="1"/>
          <p:nvPr/>
        </p:nvSpPr>
        <p:spPr>
          <a:xfrm>
            <a:off x="1524000" y="1295400"/>
            <a:ext cx="6096000" cy="4031873"/>
          </a:xfrm>
          <a:prstGeom prst="rect">
            <a:avLst/>
          </a:prstGeom>
          <a:noFill/>
        </p:spPr>
        <p:txBody>
          <a:bodyPr wrap="square" rtlCol="0">
            <a:spAutoFit/>
          </a:bodyPr>
          <a:lstStyle/>
          <a:p>
            <a:pPr algn="ctr">
              <a:lnSpc>
                <a:spcPct val="200000"/>
              </a:lnSpc>
            </a:pPr>
            <a:r>
              <a:rPr lang="en-US" sz="3200" dirty="0" smtClean="0">
                <a:solidFill>
                  <a:schemeClr val="accent2">
                    <a:lumMod val="75000"/>
                  </a:schemeClr>
                </a:solidFill>
              </a:rPr>
              <a:t>Seoul National University of Science &amp; Technology Contribution</a:t>
            </a:r>
          </a:p>
          <a:p>
            <a:pPr algn="ctr">
              <a:lnSpc>
                <a:spcPct val="200000"/>
              </a:lnSpc>
            </a:pPr>
            <a:r>
              <a:rPr lang="en-US" sz="3200" dirty="0" err="1" smtClean="0">
                <a:solidFill>
                  <a:schemeClr val="accent2">
                    <a:lumMod val="75000"/>
                  </a:schemeClr>
                </a:solidFill>
              </a:rPr>
              <a:t>Jaesang</a:t>
            </a:r>
            <a:r>
              <a:rPr lang="en-US" sz="3200" dirty="0" smtClean="0">
                <a:solidFill>
                  <a:schemeClr val="accent2">
                    <a:lumMod val="75000"/>
                  </a:schemeClr>
                </a:solidFill>
              </a:rPr>
              <a:t> Cha</a:t>
            </a:r>
          </a:p>
          <a:p>
            <a:pPr algn="ctr">
              <a:lnSpc>
                <a:spcPct val="200000"/>
              </a:lnSpc>
            </a:pPr>
            <a:r>
              <a:rPr lang="en-US" sz="3200" dirty="0" smtClean="0">
                <a:solidFill>
                  <a:schemeClr val="accent2">
                    <a:lumMod val="75000"/>
                  </a:schemeClr>
                </a:solidFill>
              </a:rPr>
              <a:t>chajs@seoultech.ac.kr</a:t>
            </a:r>
          </a:p>
        </p:txBody>
      </p:sp>
    </p:spTree>
    <p:extLst>
      <p:ext uri="{BB962C8B-B14F-4D97-AF65-F5344CB8AC3E}">
        <p14:creationId xmlns:p14="http://schemas.microsoft.com/office/powerpoint/2010/main" val="232586294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79</a:t>
            </a:fld>
            <a:endParaRPr lang="en-US" altLang="en-US"/>
          </a:p>
        </p:txBody>
      </p:sp>
    </p:spTree>
    <p:extLst>
      <p:ext uri="{BB962C8B-B14F-4D97-AF65-F5344CB8AC3E}">
        <p14:creationId xmlns:p14="http://schemas.microsoft.com/office/powerpoint/2010/main" val="33975921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8</a:t>
            </a:fld>
            <a:endParaRPr lang="en-US" altLang="en-US"/>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71600" y="664028"/>
            <a:ext cx="6477000" cy="2752725"/>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1998" y="3388773"/>
            <a:ext cx="7696200" cy="3066455"/>
          </a:xfrm>
          <a:prstGeom prst="rect">
            <a:avLst/>
          </a:prstGeom>
        </p:spPr>
      </p:pic>
    </p:spTree>
    <p:extLst>
      <p:ext uri="{BB962C8B-B14F-4D97-AF65-F5344CB8AC3E}">
        <p14:creationId xmlns:p14="http://schemas.microsoft.com/office/powerpoint/2010/main" val="339599573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80</a:t>
            </a:fld>
            <a:endParaRPr lang="en-US" altLang="en-US"/>
          </a:p>
        </p:txBody>
      </p:sp>
      <p:sp>
        <p:nvSpPr>
          <p:cNvPr id="7" name="Title 1"/>
          <p:cNvSpPr txBox="1">
            <a:spLocks/>
          </p:cNvSpPr>
          <p:nvPr/>
        </p:nvSpPr>
        <p:spPr bwMode="auto">
          <a:xfrm>
            <a:off x="2819400" y="2590800"/>
            <a:ext cx="3505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20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ea typeface="Osaka" charset="-128"/>
                <a:cs typeface="Osaka" charset="-128"/>
              </a:defRPr>
            </a:lvl2pPr>
            <a:lvl3pPr algn="l" rtl="0" eaLnBrk="0" fontAlgn="base" hangingPunct="0">
              <a:spcBef>
                <a:spcPct val="0"/>
              </a:spcBef>
              <a:spcAft>
                <a:spcPct val="0"/>
              </a:spcAft>
              <a:defRPr sz="3600">
                <a:solidFill>
                  <a:schemeClr val="tx1"/>
                </a:solidFill>
                <a:latin typeface="Arial" charset="0"/>
                <a:ea typeface="Osaka" charset="-128"/>
                <a:cs typeface="Osaka" charset="-128"/>
              </a:defRPr>
            </a:lvl3pPr>
            <a:lvl4pPr algn="l" rtl="0" eaLnBrk="0" fontAlgn="base" hangingPunct="0">
              <a:spcBef>
                <a:spcPct val="0"/>
              </a:spcBef>
              <a:spcAft>
                <a:spcPct val="0"/>
              </a:spcAft>
              <a:defRPr sz="3600">
                <a:solidFill>
                  <a:schemeClr val="tx1"/>
                </a:solidFill>
                <a:latin typeface="Arial" charset="0"/>
                <a:ea typeface="Osaka" charset="-128"/>
                <a:cs typeface="Osaka" charset="-128"/>
              </a:defRPr>
            </a:lvl4pPr>
            <a:lvl5pPr algn="l" rtl="0" eaLnBrk="0" fontAlgn="base" hangingPunct="0">
              <a:spcBef>
                <a:spcPct val="0"/>
              </a:spcBef>
              <a:spcAft>
                <a:spcPct val="0"/>
              </a:spcAft>
              <a:defRPr sz="3600">
                <a:solidFill>
                  <a:schemeClr val="tx1"/>
                </a:solidFill>
                <a:latin typeface="Arial" charset="0"/>
                <a:ea typeface="Osaka" charset="-128"/>
                <a:cs typeface="Osaka" charset="-128"/>
              </a:defRPr>
            </a:lvl5pPr>
            <a:lvl6pPr marL="457200" algn="l" rtl="0" fontAlgn="base">
              <a:spcBef>
                <a:spcPct val="0"/>
              </a:spcBef>
              <a:spcAft>
                <a:spcPct val="0"/>
              </a:spcAft>
              <a:defRPr sz="3600">
                <a:solidFill>
                  <a:schemeClr val="tx1"/>
                </a:solidFill>
                <a:latin typeface="Arial" charset="0"/>
                <a:ea typeface="Osaka" charset="-128"/>
                <a:cs typeface="Osaka" charset="-128"/>
              </a:defRPr>
            </a:lvl6pPr>
            <a:lvl7pPr marL="914400" algn="l" rtl="0" fontAlgn="base">
              <a:spcBef>
                <a:spcPct val="0"/>
              </a:spcBef>
              <a:spcAft>
                <a:spcPct val="0"/>
              </a:spcAft>
              <a:defRPr sz="3600">
                <a:solidFill>
                  <a:schemeClr val="tx1"/>
                </a:solidFill>
                <a:latin typeface="Arial" charset="0"/>
                <a:ea typeface="Osaka" charset="-128"/>
                <a:cs typeface="Osaka" charset="-128"/>
              </a:defRPr>
            </a:lvl7pPr>
            <a:lvl8pPr marL="1371600" algn="l" rtl="0" fontAlgn="base">
              <a:spcBef>
                <a:spcPct val="0"/>
              </a:spcBef>
              <a:spcAft>
                <a:spcPct val="0"/>
              </a:spcAft>
              <a:defRPr sz="3600">
                <a:solidFill>
                  <a:schemeClr val="tx1"/>
                </a:solidFill>
                <a:latin typeface="Arial" charset="0"/>
                <a:ea typeface="Osaka" charset="-128"/>
                <a:cs typeface="Osaka" charset="-128"/>
              </a:defRPr>
            </a:lvl8pPr>
            <a:lvl9pPr marL="1828800" algn="l" rtl="0" fontAlgn="base">
              <a:spcBef>
                <a:spcPct val="0"/>
              </a:spcBef>
              <a:spcAft>
                <a:spcPct val="0"/>
              </a:spcAft>
              <a:defRPr sz="3600">
                <a:solidFill>
                  <a:schemeClr val="tx1"/>
                </a:solidFill>
                <a:latin typeface="Arial" charset="0"/>
                <a:ea typeface="Osaka" charset="-128"/>
                <a:cs typeface="Osaka" charset="-128"/>
              </a:defRPr>
            </a:lvl9pPr>
          </a:lstStyle>
          <a:p>
            <a:pPr algn="ctr">
              <a:defRPr/>
            </a:pPr>
            <a:r>
              <a:rPr lang="en-US" sz="3200" dirty="0" smtClean="0">
                <a:solidFill>
                  <a:srgbClr val="FF0000"/>
                </a:solidFill>
                <a:latin typeface="+mn-lt"/>
              </a:rPr>
              <a:t>References</a:t>
            </a:r>
          </a:p>
          <a:p>
            <a:pPr algn="ctr">
              <a:defRPr/>
            </a:pPr>
            <a:r>
              <a:rPr lang="en-US" sz="3200" dirty="0">
                <a:solidFill>
                  <a:srgbClr val="FF0000"/>
                </a:solidFill>
                <a:latin typeface="+mn-lt"/>
              </a:rPr>
              <a:t>a</a:t>
            </a:r>
            <a:r>
              <a:rPr lang="en-US" sz="3200" dirty="0" smtClean="0">
                <a:solidFill>
                  <a:srgbClr val="FF0000"/>
                </a:solidFill>
                <a:latin typeface="+mn-lt"/>
              </a:rPr>
              <a:t>nd</a:t>
            </a:r>
          </a:p>
          <a:p>
            <a:pPr algn="ctr">
              <a:defRPr/>
            </a:pPr>
            <a:r>
              <a:rPr lang="en-US" sz="3200" dirty="0" smtClean="0">
                <a:solidFill>
                  <a:srgbClr val="FF0000"/>
                </a:solidFill>
                <a:latin typeface="+mn-lt"/>
              </a:rPr>
              <a:t>Backup Slides</a:t>
            </a:r>
          </a:p>
        </p:txBody>
      </p:sp>
    </p:spTree>
    <p:extLst>
      <p:ext uri="{BB962C8B-B14F-4D97-AF65-F5344CB8AC3E}">
        <p14:creationId xmlns:p14="http://schemas.microsoft.com/office/powerpoint/2010/main" val="30173848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81</a:t>
            </a:fld>
            <a:endParaRPr lang="en-US" altLang="en-US"/>
          </a:p>
        </p:txBody>
      </p:sp>
      <p:sp>
        <p:nvSpPr>
          <p:cNvPr id="8" name="Rectangle 2"/>
          <p:cNvSpPr>
            <a:spLocks noChangeArrowheads="1"/>
          </p:cNvSpPr>
          <p:nvPr/>
        </p:nvSpPr>
        <p:spPr bwMode="auto">
          <a:xfrm>
            <a:off x="109538" y="708025"/>
            <a:ext cx="8918575"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Osaka" charset="-128"/>
              </a:defRPr>
            </a:lvl1pPr>
            <a:lvl2pPr marL="742950" indent="-285750">
              <a:defRPr sz="2400">
                <a:solidFill>
                  <a:schemeClr val="tx1"/>
                </a:solidFill>
                <a:latin typeface="Times" charset="0"/>
                <a:ea typeface="Osaka" charset="-128"/>
              </a:defRPr>
            </a:lvl2pPr>
            <a:lvl3pPr marL="1143000" indent="-228600">
              <a:defRPr sz="2400">
                <a:solidFill>
                  <a:schemeClr val="tx1"/>
                </a:solidFill>
                <a:latin typeface="Times" charset="0"/>
                <a:ea typeface="Osaka" charset="-128"/>
              </a:defRPr>
            </a:lvl3pPr>
            <a:lvl4pPr marL="1600200" indent="-228600">
              <a:defRPr sz="2400">
                <a:solidFill>
                  <a:schemeClr val="tx1"/>
                </a:solidFill>
                <a:latin typeface="Times" charset="0"/>
                <a:ea typeface="Osaka" charset="-128"/>
              </a:defRPr>
            </a:lvl4pPr>
            <a:lvl5pPr marL="2057400" indent="-228600">
              <a:defRPr sz="2400">
                <a:solidFill>
                  <a:schemeClr val="tx1"/>
                </a:solidFill>
                <a:latin typeface="Times" charset="0"/>
                <a:ea typeface="Osaka" charset="-128"/>
              </a:defRPr>
            </a:lvl5pPr>
            <a:lvl6pPr marL="2514600" indent="-228600" eaLnBrk="0" fontAlgn="base" hangingPunct="0">
              <a:spcBef>
                <a:spcPct val="0"/>
              </a:spcBef>
              <a:spcAft>
                <a:spcPct val="0"/>
              </a:spcAft>
              <a:defRPr sz="2400">
                <a:solidFill>
                  <a:schemeClr val="tx1"/>
                </a:solidFill>
                <a:latin typeface="Times" charset="0"/>
                <a:ea typeface="Osaka" charset="-128"/>
              </a:defRPr>
            </a:lvl6pPr>
            <a:lvl7pPr marL="2971800" indent="-228600" eaLnBrk="0" fontAlgn="base" hangingPunct="0">
              <a:spcBef>
                <a:spcPct val="0"/>
              </a:spcBef>
              <a:spcAft>
                <a:spcPct val="0"/>
              </a:spcAft>
              <a:defRPr sz="2400">
                <a:solidFill>
                  <a:schemeClr val="tx1"/>
                </a:solidFill>
                <a:latin typeface="Times" charset="0"/>
                <a:ea typeface="Osaka" charset="-128"/>
              </a:defRPr>
            </a:lvl7pPr>
            <a:lvl8pPr marL="3429000" indent="-228600" eaLnBrk="0" fontAlgn="base" hangingPunct="0">
              <a:spcBef>
                <a:spcPct val="0"/>
              </a:spcBef>
              <a:spcAft>
                <a:spcPct val="0"/>
              </a:spcAft>
              <a:defRPr sz="2400">
                <a:solidFill>
                  <a:schemeClr val="tx1"/>
                </a:solidFill>
                <a:latin typeface="Times" charset="0"/>
                <a:ea typeface="Osaka" charset="-128"/>
              </a:defRPr>
            </a:lvl8pPr>
            <a:lvl9pPr marL="3886200" indent="-228600" eaLnBrk="0" fontAlgn="base" hangingPunct="0">
              <a:spcBef>
                <a:spcPct val="0"/>
              </a:spcBef>
              <a:spcAft>
                <a:spcPct val="0"/>
              </a:spcAft>
              <a:defRPr sz="2400">
                <a:solidFill>
                  <a:schemeClr val="tx1"/>
                </a:solidFill>
                <a:latin typeface="Times" charset="0"/>
                <a:ea typeface="Osaka" charset="-128"/>
              </a:defRPr>
            </a:lvl9pPr>
          </a:lstStyle>
          <a:p>
            <a:pPr eaLnBrk="1" hangingPunct="1">
              <a:spcBef>
                <a:spcPct val="20000"/>
              </a:spcBef>
              <a:buClr>
                <a:srgbClr val="FF0000"/>
              </a:buClr>
              <a:defRPr/>
            </a:pPr>
            <a:r>
              <a:rPr lang="en-US" altLang="en-US" sz="1600" b="1" dirty="0" smtClean="0">
                <a:latin typeface="Arial" pitchFamily="34" charset="0"/>
              </a:rPr>
              <a:t>Reverse Polarity modulation</a:t>
            </a:r>
          </a:p>
          <a:p>
            <a:pPr marL="285750" indent="-285750" algn="just" eaLnBrk="1" hangingPunct="1">
              <a:spcBef>
                <a:spcPct val="20000"/>
              </a:spcBef>
              <a:buClr>
                <a:srgbClr val="FF0000"/>
              </a:buClr>
              <a:buFont typeface="Wingdings" pitchFamily="2" charset="2"/>
              <a:buChar char="§"/>
              <a:defRPr/>
            </a:pPr>
            <a:r>
              <a:rPr lang="en-US" altLang="en-US" sz="1400" dirty="0" smtClean="0">
                <a:latin typeface="Arial" pitchFamily="34" charset="0"/>
              </a:rPr>
              <a:t>Ali </a:t>
            </a:r>
            <a:r>
              <a:rPr lang="en-US" altLang="en-US" sz="1400" dirty="0" err="1" smtClean="0">
                <a:latin typeface="Arial" pitchFamily="34" charset="0"/>
              </a:rPr>
              <a:t>Mirvakili</a:t>
            </a:r>
            <a:r>
              <a:rPr lang="en-US" altLang="en-US" sz="1400" dirty="0" smtClean="0">
                <a:latin typeface="Arial" pitchFamily="34" charset="0"/>
              </a:rPr>
              <a:t>, </a:t>
            </a:r>
            <a:r>
              <a:rPr lang="en-US" altLang="en-US" sz="1400" dirty="0" err="1" smtClean="0">
                <a:latin typeface="Arial" pitchFamily="34" charset="0"/>
              </a:rPr>
              <a:t>Rahaim</a:t>
            </a:r>
            <a:r>
              <a:rPr lang="en-US" altLang="en-US" sz="1400" dirty="0" smtClean="0">
                <a:latin typeface="Arial" pitchFamily="34" charset="0"/>
              </a:rPr>
              <a:t>, Michael, Brandon, Valencia J </a:t>
            </a:r>
            <a:r>
              <a:rPr lang="en-US" altLang="en-US" sz="1400" dirty="0" err="1" smtClean="0">
                <a:latin typeface="Arial" pitchFamily="34" charset="0"/>
              </a:rPr>
              <a:t>Koomson</a:t>
            </a:r>
            <a:r>
              <a:rPr lang="en-US" altLang="en-US" sz="1400" dirty="0" smtClean="0">
                <a:latin typeface="Arial" pitchFamily="34" charset="0"/>
              </a:rPr>
              <a:t>, Hany </a:t>
            </a:r>
            <a:r>
              <a:rPr lang="en-US" altLang="en-US" sz="1400" dirty="0" err="1" smtClean="0">
                <a:latin typeface="Arial" pitchFamily="34" charset="0"/>
              </a:rPr>
              <a:t>Elgala</a:t>
            </a:r>
            <a:r>
              <a:rPr lang="en-US" altLang="en-US" sz="1400" dirty="0" smtClean="0">
                <a:latin typeface="Arial" pitchFamily="34" charset="0"/>
              </a:rPr>
              <a:t> and Thomas D. C. Little, " Wireless Access Test-bed through Visible Light and Dimming Compatible OFDM", the IEEE Wireless Communications and Networking Conference (WCNC 2015), March 09-12, 2015, New Orleans, LA, USA [to appear].</a:t>
            </a:r>
          </a:p>
          <a:p>
            <a:pPr marL="285750" indent="-285750" algn="just" eaLnBrk="1" hangingPunct="1">
              <a:spcBef>
                <a:spcPct val="20000"/>
              </a:spcBef>
              <a:buClr>
                <a:srgbClr val="FF0000"/>
              </a:buClr>
              <a:buFont typeface="Wingdings" pitchFamily="2" charset="2"/>
              <a:buChar char="§"/>
              <a:defRPr/>
            </a:pPr>
            <a:r>
              <a:rPr lang="en-US" altLang="en-US" sz="1400" dirty="0" smtClean="0">
                <a:latin typeface="Arial" pitchFamily="34" charset="0"/>
              </a:rPr>
              <a:t>Hany </a:t>
            </a:r>
            <a:r>
              <a:rPr lang="en-US" altLang="en-US" sz="1400" dirty="0" err="1" smtClean="0">
                <a:latin typeface="Arial" pitchFamily="34" charset="0"/>
              </a:rPr>
              <a:t>Elgala</a:t>
            </a:r>
            <a:r>
              <a:rPr lang="en-US" altLang="en-US" sz="1400" dirty="0" smtClean="0">
                <a:latin typeface="Arial" pitchFamily="34" charset="0"/>
              </a:rPr>
              <a:t> and Thomas D. C. Little, "Reverse polarity optical-OFDM (RPO-OFDM): dimming compatible OFDM for gigabit VLC links", OSA Optics Express, Vol. 21, Issue 20, pp. 24288-24299, October 2013.</a:t>
            </a:r>
          </a:p>
          <a:p>
            <a:pPr marL="285750" indent="-285750" algn="just" eaLnBrk="1" hangingPunct="1">
              <a:spcBef>
                <a:spcPct val="20000"/>
              </a:spcBef>
              <a:buClr>
                <a:srgbClr val="FF0000"/>
              </a:buClr>
              <a:buFont typeface="Wingdings" pitchFamily="2" charset="2"/>
              <a:buChar char="§"/>
              <a:defRPr/>
            </a:pPr>
            <a:r>
              <a:rPr lang="en-US" altLang="en-US" sz="1400" dirty="0" smtClean="0">
                <a:latin typeface="Arial" pitchFamily="34" charset="0"/>
              </a:rPr>
              <a:t>Thomas D. C. Little and Hany </a:t>
            </a:r>
            <a:r>
              <a:rPr lang="en-US" altLang="en-US" sz="1400" dirty="0" err="1" smtClean="0">
                <a:latin typeface="Arial" pitchFamily="34" charset="0"/>
              </a:rPr>
              <a:t>Elgala</a:t>
            </a:r>
            <a:r>
              <a:rPr lang="en-US" altLang="en-US" sz="1400" dirty="0" smtClean="0">
                <a:latin typeface="Arial" pitchFamily="34" charset="0"/>
              </a:rPr>
              <a:t>, "Adaptation of OFDM under Visible Light Communications and Illumination Constraints", the </a:t>
            </a:r>
            <a:r>
              <a:rPr lang="en-US" altLang="en-US" sz="1400" dirty="0" err="1" smtClean="0">
                <a:latin typeface="Arial" pitchFamily="34" charset="0"/>
              </a:rPr>
              <a:t>Asilomar</a:t>
            </a:r>
            <a:r>
              <a:rPr lang="en-US" altLang="en-US" sz="1400" dirty="0" smtClean="0">
                <a:latin typeface="Arial" pitchFamily="34" charset="0"/>
              </a:rPr>
              <a:t> Conference on Signals, Systems, and Computers, November 2-5, 2014, Pacific Grove, California [to appear].</a:t>
            </a:r>
            <a:endParaRPr lang="en-US" altLang="en-US" sz="1600" dirty="0" smtClean="0">
              <a:latin typeface="Arial" pitchFamily="34" charset="0"/>
            </a:endParaRPr>
          </a:p>
          <a:p>
            <a:pPr eaLnBrk="1" hangingPunct="1">
              <a:spcBef>
                <a:spcPct val="20000"/>
              </a:spcBef>
              <a:buClr>
                <a:srgbClr val="FF0000"/>
              </a:buClr>
              <a:defRPr/>
            </a:pPr>
            <a:r>
              <a:rPr lang="en-US" altLang="en-US" sz="1600" b="1" dirty="0" smtClean="0">
                <a:latin typeface="Arial" pitchFamily="34" charset="0"/>
              </a:rPr>
              <a:t>Enhanced ACO-OFDM (SEE-OFDM)</a:t>
            </a:r>
          </a:p>
          <a:p>
            <a:pPr marL="285750" indent="-285750" algn="just" eaLnBrk="1" hangingPunct="1">
              <a:spcBef>
                <a:spcPct val="20000"/>
              </a:spcBef>
              <a:buClr>
                <a:srgbClr val="FF0000"/>
              </a:buClr>
              <a:buFont typeface="Wingdings" pitchFamily="2" charset="2"/>
              <a:buChar char="§"/>
              <a:defRPr/>
            </a:pPr>
            <a:r>
              <a:rPr lang="en-US" altLang="en-US" sz="1400" dirty="0" smtClean="0">
                <a:latin typeface="Arial" pitchFamily="34" charset="0"/>
              </a:rPr>
              <a:t>H. </a:t>
            </a:r>
            <a:r>
              <a:rPr lang="en-US" altLang="en-US" sz="1400" dirty="0" err="1" smtClean="0">
                <a:latin typeface="Arial" pitchFamily="34" charset="0"/>
              </a:rPr>
              <a:t>Elgala</a:t>
            </a:r>
            <a:r>
              <a:rPr lang="en-US" altLang="en-US" sz="1400" dirty="0" smtClean="0">
                <a:latin typeface="Arial" pitchFamily="34" charset="0"/>
              </a:rPr>
              <a:t> and TDC Little, “SEE-OFDM: Spectral and Energy Efficient OFDM for Optical IM/DD Systems", the IEEE International Symposium on Personal, Indoor and Mobile Radio Communications (PIMRC 2014), September 2-5, 2014, Capital Hilton, Washington DC [to appear].</a:t>
            </a:r>
            <a:endParaRPr lang="en-US" altLang="en-US" sz="1600" dirty="0" smtClean="0">
              <a:latin typeface="Arial" pitchFamily="34" charset="0"/>
            </a:endParaRPr>
          </a:p>
          <a:p>
            <a:pPr eaLnBrk="1" hangingPunct="1">
              <a:spcBef>
                <a:spcPct val="20000"/>
              </a:spcBef>
              <a:buClr>
                <a:srgbClr val="FF0000"/>
              </a:buClr>
              <a:defRPr/>
            </a:pPr>
            <a:r>
              <a:rPr lang="en-US" altLang="en-US" sz="1600" b="1" dirty="0" smtClean="0">
                <a:latin typeface="Arial" pitchFamily="34" charset="0"/>
              </a:rPr>
              <a:t>Polar transmitters (polar OFDM and polar SC-FDE)</a:t>
            </a:r>
          </a:p>
          <a:p>
            <a:pPr marL="285750" indent="-285750" algn="just" eaLnBrk="1" hangingPunct="1">
              <a:spcBef>
                <a:spcPct val="20000"/>
              </a:spcBef>
              <a:buClr>
                <a:srgbClr val="FF0000"/>
              </a:buClr>
              <a:buFont typeface="Wingdings" pitchFamily="2" charset="2"/>
              <a:buChar char="§"/>
              <a:defRPr/>
            </a:pPr>
            <a:r>
              <a:rPr lang="en-US" altLang="en-US" sz="1400" dirty="0" smtClean="0">
                <a:latin typeface="Arial" pitchFamily="34" charset="0"/>
              </a:rPr>
              <a:t>Hany </a:t>
            </a:r>
            <a:r>
              <a:rPr lang="en-US" altLang="en-US" sz="1400" dirty="0" err="1" smtClean="0">
                <a:latin typeface="Arial" pitchFamily="34" charset="0"/>
              </a:rPr>
              <a:t>Elgala</a:t>
            </a:r>
            <a:r>
              <a:rPr lang="en-US" altLang="en-US" sz="1400" dirty="0" smtClean="0">
                <a:latin typeface="Arial" pitchFamily="34" charset="0"/>
              </a:rPr>
              <a:t>, Sarah Kate Wilson and Thomas D. C. Little, " Optical polar OFDM: on the effect of time-domain power allocation under power and dynamic-range constraints", the IEEE Wireless Communications and Networking Conference (WCNC 2015), March 09-12, 2015, New Orleans, LA, USA [to appear].</a:t>
            </a:r>
          </a:p>
          <a:p>
            <a:pPr marL="285750" indent="-285750" algn="just" eaLnBrk="1" hangingPunct="1">
              <a:spcBef>
                <a:spcPct val="20000"/>
              </a:spcBef>
              <a:buClr>
                <a:srgbClr val="FF0000"/>
              </a:buClr>
              <a:buFont typeface="Wingdings" pitchFamily="2" charset="2"/>
              <a:buChar char="§"/>
              <a:defRPr/>
            </a:pPr>
            <a:r>
              <a:rPr lang="en-US" altLang="en-US" sz="1400" dirty="0" smtClean="0">
                <a:latin typeface="Arial" pitchFamily="34" charset="0"/>
              </a:rPr>
              <a:t>H. </a:t>
            </a:r>
            <a:r>
              <a:rPr lang="en-US" altLang="en-US" sz="1400" dirty="0" err="1" smtClean="0">
                <a:latin typeface="Arial" pitchFamily="34" charset="0"/>
              </a:rPr>
              <a:t>Elgala</a:t>
            </a:r>
            <a:r>
              <a:rPr lang="en-US" altLang="en-US" sz="1400" dirty="0" smtClean="0">
                <a:latin typeface="Arial" pitchFamily="34" charset="0"/>
              </a:rPr>
              <a:t> and TDC Little, "Polar-Based OFDM and SC-FDE Links towards Energy-Efficient </a:t>
            </a:r>
            <a:r>
              <a:rPr lang="en-US" altLang="en-US" sz="1400" dirty="0" err="1" smtClean="0">
                <a:latin typeface="Arial" pitchFamily="34" charset="0"/>
              </a:rPr>
              <a:t>Gbps</a:t>
            </a:r>
            <a:r>
              <a:rPr lang="en-US" altLang="en-US" sz="1400" dirty="0" smtClean="0">
                <a:latin typeface="Arial" pitchFamily="34" charset="0"/>
              </a:rPr>
              <a:t> Transmission under IM-DD Optical System Constraints", Journal of Optical Communications and Networking (JOCN), Volume 7, No. 2, 2014.</a:t>
            </a:r>
          </a:p>
          <a:p>
            <a:pPr marL="285750" indent="-285750" algn="just" eaLnBrk="1" hangingPunct="1">
              <a:spcBef>
                <a:spcPct val="20000"/>
              </a:spcBef>
              <a:buClr>
                <a:srgbClr val="FF0000"/>
              </a:buClr>
              <a:buFont typeface="Wingdings" pitchFamily="2" charset="2"/>
              <a:buChar char="§"/>
              <a:defRPr/>
            </a:pPr>
            <a:r>
              <a:rPr lang="en-US" altLang="en-US" sz="1400" dirty="0" smtClean="0">
                <a:latin typeface="Arial" pitchFamily="34" charset="0"/>
              </a:rPr>
              <a:t>H. </a:t>
            </a:r>
            <a:r>
              <a:rPr lang="en-US" altLang="en-US" sz="1400" dirty="0" err="1" smtClean="0">
                <a:latin typeface="Arial" pitchFamily="34" charset="0"/>
              </a:rPr>
              <a:t>Elgala</a:t>
            </a:r>
            <a:r>
              <a:rPr lang="en-US" altLang="en-US" sz="1400" dirty="0" smtClean="0">
                <a:latin typeface="Arial" pitchFamily="34" charset="0"/>
              </a:rPr>
              <a:t> and TDC Little, "P-OFDM: Spectrally Efﬁcient Unipolar OFDM", the Optical Fiber Communication Conference and Exposition (OFC 2014), March 9-13, 2014, San Francisco, California.</a:t>
            </a:r>
          </a:p>
        </p:txBody>
      </p:sp>
    </p:spTree>
    <p:extLst>
      <p:ext uri="{BB962C8B-B14F-4D97-AF65-F5344CB8AC3E}">
        <p14:creationId xmlns:p14="http://schemas.microsoft.com/office/powerpoint/2010/main" val="7517229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en-US" smtClean="0"/>
              <a:t>March 2015</a:t>
            </a:r>
            <a:endParaRPr lang="en-US" altLang="en-US"/>
          </a:p>
        </p:txBody>
      </p:sp>
      <p:sp>
        <p:nvSpPr>
          <p:cNvPr id="3" name="Footer Placeholder 2"/>
          <p:cNvSpPr>
            <a:spLocks noGrp="1"/>
          </p:cNvSpPr>
          <p:nvPr>
            <p:ph type="ftr" sz="quarter" idx="11"/>
          </p:nvPr>
        </p:nvSpPr>
        <p:spPr/>
        <p:txBody>
          <a:bodyPr/>
          <a:lstStyle/>
          <a:p>
            <a:r>
              <a:rPr lang="en-US" altLang="en-US" smtClean="0"/>
              <a:t>802.15.7r1 (Various)</a:t>
            </a:r>
            <a:endParaRPr lang="en-US" altLang="en-US"/>
          </a:p>
        </p:txBody>
      </p:sp>
      <p:sp>
        <p:nvSpPr>
          <p:cNvPr id="4" name="Slide Number Placeholder 3"/>
          <p:cNvSpPr>
            <a:spLocks noGrp="1"/>
          </p:cNvSpPr>
          <p:nvPr>
            <p:ph type="sldNum" sz="quarter" idx="12"/>
          </p:nvPr>
        </p:nvSpPr>
        <p:spPr/>
        <p:txBody>
          <a:bodyPr/>
          <a:lstStyle/>
          <a:p>
            <a:r>
              <a:rPr lang="en-US" altLang="en-US" smtClean="0"/>
              <a:t>Slide </a:t>
            </a:r>
            <a:fld id="{2953BCE0-5784-430B-A825-8D32C159DAE6}" type="slidenum">
              <a:rPr lang="en-US" altLang="en-US" smtClean="0"/>
              <a:pPr/>
              <a:t>82</a:t>
            </a:fld>
            <a:endParaRPr lang="en-US" altLang="en-US"/>
          </a:p>
        </p:txBody>
      </p:sp>
      <p:sp>
        <p:nvSpPr>
          <p:cNvPr id="5" name="Rectangle 3"/>
          <p:cNvSpPr>
            <a:spLocks noChangeArrowheads="1"/>
          </p:cNvSpPr>
          <p:nvPr/>
        </p:nvSpPr>
        <p:spPr bwMode="auto">
          <a:xfrm>
            <a:off x="152400" y="609600"/>
            <a:ext cx="8763000" cy="5016500"/>
          </a:xfrm>
          <a:prstGeom prst="rect">
            <a:avLst/>
          </a:prstGeom>
          <a:noFill/>
          <a:ln w="12700">
            <a:noFill/>
            <a:miter lim="800000"/>
            <a:headEnd type="none" w="sm" len="sm"/>
            <a:tailEnd type="none" w="sm" len="sm"/>
          </a:ln>
          <a:effectLst/>
        </p:spPr>
        <p:txBody>
          <a:bodyPr>
            <a:spAutoFit/>
          </a:bodyPr>
          <a:lstStyle>
            <a:lvl1pPr marL="739775" indent="-739775"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a:r>
              <a:rPr lang="en-US" altLang="ko-KR" sz="1800" b="1" u="sng" dirty="0">
                <a:solidFill>
                  <a:schemeClr val="accent2">
                    <a:lumMod val="75000"/>
                  </a:schemeClr>
                </a:solidFill>
                <a:effectLst>
                  <a:outerShdw blurRad="38100" dist="38100" dir="2700000" algn="tl">
                    <a:srgbClr val="C0C0C0"/>
                  </a:outerShdw>
                </a:effectLst>
                <a:ea typeface="굴림" panose="020B0600000101010101" pitchFamily="34" charset="-127"/>
              </a:rPr>
              <a:t>Project: IEEE P802.15 Working Group for Wireless Personal Area Networks (WPANs)</a:t>
            </a:r>
            <a:endParaRPr lang="en-US" altLang="ko-KR" sz="1600" b="1" dirty="0">
              <a:solidFill>
                <a:schemeClr val="accent2">
                  <a:lumMod val="75000"/>
                </a:schemeClr>
              </a:solidFill>
              <a:ea typeface="굴림" panose="020B0600000101010101" pitchFamily="34" charset="-127"/>
            </a:endParaRPr>
          </a:p>
          <a:p>
            <a:endParaRPr lang="en-US" altLang="ko-KR" sz="1600" dirty="0">
              <a:solidFill>
                <a:schemeClr val="accent2">
                  <a:lumMod val="75000"/>
                </a:schemeClr>
              </a:solidFill>
              <a:ea typeface="굴림" panose="020B0600000101010101" pitchFamily="34" charset="-127"/>
            </a:endParaRPr>
          </a:p>
          <a:p>
            <a:r>
              <a:rPr lang="en-US" altLang="ko-KR" sz="1600" b="1" dirty="0">
                <a:solidFill>
                  <a:schemeClr val="accent2">
                    <a:lumMod val="75000"/>
                  </a:schemeClr>
                </a:solidFill>
                <a:ea typeface="굴림" panose="020B0600000101010101" pitchFamily="34" charset="-127"/>
              </a:rPr>
              <a:t>Submission Title:</a:t>
            </a:r>
            <a:r>
              <a:rPr lang="en-US" altLang="ko-KR" sz="1600" dirty="0">
                <a:solidFill>
                  <a:schemeClr val="accent2">
                    <a:lumMod val="75000"/>
                  </a:schemeClr>
                </a:solidFill>
                <a:ea typeface="굴림" panose="020B0600000101010101" pitchFamily="34" charset="-127"/>
              </a:rPr>
              <a:t> [Interference Issue </a:t>
            </a:r>
            <a:r>
              <a:rPr lang="en-US" altLang="zh-CN" sz="1600" dirty="0">
                <a:solidFill>
                  <a:schemeClr val="accent2">
                    <a:lumMod val="75000"/>
                  </a:schemeClr>
                </a:solidFill>
                <a:ea typeface="굴림" panose="020B0600000101010101" pitchFamily="34" charset="-127"/>
              </a:rPr>
              <a:t>in </a:t>
            </a:r>
            <a:r>
              <a:rPr lang="en-US" altLang="ko-KR" sz="1600" dirty="0">
                <a:solidFill>
                  <a:schemeClr val="accent2">
                    <a:lumMod val="75000"/>
                  </a:schemeClr>
                </a:solidFill>
                <a:ea typeface="굴림" panose="020B0600000101010101" pitchFamily="34" charset="-127"/>
              </a:rPr>
              <a:t>Visible Light Communications]	</a:t>
            </a:r>
          </a:p>
          <a:p>
            <a:r>
              <a:rPr lang="en-US" altLang="ko-KR" sz="1600" b="1" dirty="0">
                <a:solidFill>
                  <a:schemeClr val="accent2">
                    <a:lumMod val="75000"/>
                  </a:schemeClr>
                </a:solidFill>
                <a:ea typeface="굴림" panose="020B0600000101010101" pitchFamily="34" charset="-127"/>
              </a:rPr>
              <a:t>Date Submitted: </a:t>
            </a:r>
            <a:r>
              <a:rPr lang="en-US" altLang="ko-KR" sz="1600" dirty="0">
                <a:solidFill>
                  <a:schemeClr val="accent2">
                    <a:lumMod val="75000"/>
                  </a:schemeClr>
                </a:solidFill>
                <a:ea typeface="굴림" panose="020B0600000101010101" pitchFamily="34" charset="-127"/>
              </a:rPr>
              <a:t>[January 23, 2015]	</a:t>
            </a:r>
          </a:p>
          <a:p>
            <a:r>
              <a:rPr lang="en-US" altLang="ko-KR" sz="1600" b="1" dirty="0">
                <a:solidFill>
                  <a:schemeClr val="accent2">
                    <a:lumMod val="75000"/>
                  </a:schemeClr>
                </a:solidFill>
                <a:ea typeface="굴림" panose="020B0600000101010101" pitchFamily="34" charset="-127"/>
              </a:rPr>
              <a:t>Source:</a:t>
            </a:r>
            <a:r>
              <a:rPr lang="en-US" altLang="ko-KR" sz="1600" dirty="0">
                <a:solidFill>
                  <a:schemeClr val="accent2">
                    <a:lumMod val="75000"/>
                  </a:schemeClr>
                </a:solidFill>
                <a:ea typeface="굴림" panose="020B0600000101010101" pitchFamily="34" charset="-127"/>
              </a:rPr>
              <a:t> [Chen Gong, Qian Gao, and Zhengyuan Xu]           </a:t>
            </a:r>
          </a:p>
          <a:p>
            <a:r>
              <a:rPr lang="en-US" altLang="ko-KR" sz="1600" dirty="0">
                <a:solidFill>
                  <a:schemeClr val="accent2">
                    <a:lumMod val="75000"/>
                  </a:schemeClr>
                </a:solidFill>
                <a:ea typeface="굴림" panose="020B0600000101010101" pitchFamily="34" charset="-127"/>
              </a:rPr>
              <a:t>              [University of Science and Technology of China]                                  </a:t>
            </a:r>
          </a:p>
          <a:p>
            <a:r>
              <a:rPr lang="en-US" altLang="ko-KR" sz="1600" dirty="0">
                <a:solidFill>
                  <a:schemeClr val="accent2">
                    <a:lumMod val="75000"/>
                  </a:schemeClr>
                </a:solidFill>
                <a:ea typeface="굴림" panose="020B0600000101010101" pitchFamily="34" charset="-127"/>
              </a:rPr>
              <a:t>Address [443 </a:t>
            </a:r>
            <a:r>
              <a:rPr lang="en-US" altLang="ko-KR" sz="1600" dirty="0" err="1">
                <a:solidFill>
                  <a:schemeClr val="accent2">
                    <a:lumMod val="75000"/>
                  </a:schemeClr>
                </a:solidFill>
                <a:ea typeface="굴림" panose="020B0600000101010101" pitchFamily="34" charset="-127"/>
              </a:rPr>
              <a:t>Huangshan</a:t>
            </a:r>
            <a:r>
              <a:rPr lang="en-US" altLang="ko-KR" sz="1600" dirty="0">
                <a:solidFill>
                  <a:schemeClr val="accent2">
                    <a:lumMod val="75000"/>
                  </a:schemeClr>
                </a:solidFill>
                <a:ea typeface="굴림" panose="020B0600000101010101" pitchFamily="34" charset="-127"/>
              </a:rPr>
              <a:t> Rd, Hefei, Anhui, </a:t>
            </a:r>
            <a:r>
              <a:rPr lang="en-US" altLang="zh-CN" sz="1600" dirty="0">
                <a:solidFill>
                  <a:schemeClr val="accent2">
                    <a:lumMod val="75000"/>
                  </a:schemeClr>
                </a:solidFill>
                <a:ea typeface="굴림" panose="020B0600000101010101" pitchFamily="34" charset="-127"/>
              </a:rPr>
              <a:t>China</a:t>
            </a:r>
            <a:r>
              <a:rPr lang="en-US" altLang="ko-KR" sz="1600" dirty="0">
                <a:solidFill>
                  <a:schemeClr val="accent2">
                    <a:lumMod val="75000"/>
                  </a:schemeClr>
                </a:solidFill>
                <a:ea typeface="굴림" panose="020B0600000101010101" pitchFamily="34" charset="-127"/>
              </a:rPr>
              <a:t>]</a:t>
            </a:r>
          </a:p>
          <a:p>
            <a:r>
              <a:rPr lang="en-US" altLang="ko-KR" sz="1600" dirty="0">
                <a:solidFill>
                  <a:schemeClr val="accent2">
                    <a:lumMod val="75000"/>
                  </a:schemeClr>
                </a:solidFill>
                <a:ea typeface="굴림" panose="020B0600000101010101" pitchFamily="34" charset="-127"/>
              </a:rPr>
              <a:t>Voice:[86-551-63603187], FAX: [86-551-63603995], E-Mail:[{cgong821,qgao, </a:t>
            </a:r>
            <a:r>
              <a:rPr lang="en-US" altLang="ko-KR" sz="1600" dirty="0" err="1">
                <a:solidFill>
                  <a:schemeClr val="accent2">
                    <a:lumMod val="75000"/>
                  </a:schemeClr>
                </a:solidFill>
                <a:ea typeface="굴림" panose="020B0600000101010101" pitchFamily="34" charset="-127"/>
              </a:rPr>
              <a:t>xuzy</a:t>
            </a:r>
            <a:r>
              <a:rPr lang="en-US" altLang="ko-KR" sz="1600" dirty="0">
                <a:solidFill>
                  <a:schemeClr val="accent2">
                    <a:lumMod val="75000"/>
                  </a:schemeClr>
                </a:solidFill>
                <a:ea typeface="굴림" panose="020B0600000101010101" pitchFamily="34" charset="-127"/>
              </a:rPr>
              <a:t>}@ustc.edu.cn]	</a:t>
            </a:r>
          </a:p>
          <a:p>
            <a:pPr>
              <a:spcBef>
                <a:spcPts val="600"/>
              </a:spcBef>
              <a:spcAft>
                <a:spcPts val="600"/>
              </a:spcAft>
            </a:pPr>
            <a:r>
              <a:rPr lang="en-US" altLang="ko-KR" sz="1600" b="1" dirty="0">
                <a:solidFill>
                  <a:schemeClr val="accent2">
                    <a:lumMod val="75000"/>
                  </a:schemeClr>
                </a:solidFill>
                <a:ea typeface="굴림" panose="020B0600000101010101" pitchFamily="34" charset="-127"/>
              </a:rPr>
              <a:t>Re:</a:t>
            </a:r>
            <a:r>
              <a:rPr lang="en-US" altLang="ko-KR" sz="1600" dirty="0">
                <a:solidFill>
                  <a:schemeClr val="accent2">
                    <a:lumMod val="75000"/>
                  </a:schemeClr>
                </a:solidFill>
                <a:ea typeface="굴림" panose="020B0600000101010101" pitchFamily="34" charset="-127"/>
              </a:rPr>
              <a:t> []</a:t>
            </a:r>
          </a:p>
          <a:p>
            <a:pPr>
              <a:spcBef>
                <a:spcPts val="600"/>
              </a:spcBef>
              <a:spcAft>
                <a:spcPts val="600"/>
              </a:spcAft>
            </a:pPr>
            <a:r>
              <a:rPr lang="en-US" altLang="ko-KR" sz="1600" b="1" dirty="0">
                <a:solidFill>
                  <a:schemeClr val="accent2">
                    <a:lumMod val="75000"/>
                  </a:schemeClr>
                </a:solidFill>
                <a:ea typeface="굴림" panose="020B0600000101010101" pitchFamily="34" charset="-127"/>
              </a:rPr>
              <a:t>Abstract:</a:t>
            </a:r>
            <a:r>
              <a:rPr lang="en-US" altLang="ko-KR" sz="1600" dirty="0">
                <a:solidFill>
                  <a:schemeClr val="accent2">
                    <a:lumMod val="75000"/>
                  </a:schemeClr>
                </a:solidFill>
                <a:ea typeface="굴림" panose="020B0600000101010101" pitchFamily="34" charset="-127"/>
              </a:rPr>
              <a:t>	[The interference issue in visible light communication is presented. Several solutions to either suppress the interference or cancel the interference are discussed.]</a:t>
            </a:r>
          </a:p>
          <a:p>
            <a:pPr>
              <a:spcBef>
                <a:spcPts val="600"/>
              </a:spcBef>
              <a:spcAft>
                <a:spcPts val="600"/>
              </a:spcAft>
            </a:pPr>
            <a:r>
              <a:rPr lang="en-US" altLang="ko-KR" sz="1600" b="1" dirty="0">
                <a:solidFill>
                  <a:schemeClr val="accent2">
                    <a:lumMod val="75000"/>
                  </a:schemeClr>
                </a:solidFill>
                <a:ea typeface="굴림" panose="020B0600000101010101" pitchFamily="34" charset="-127"/>
              </a:rPr>
              <a:t>Purpose:</a:t>
            </a:r>
            <a:r>
              <a:rPr lang="en-US" altLang="ko-KR" sz="1600" dirty="0">
                <a:solidFill>
                  <a:schemeClr val="accent2">
                    <a:lumMod val="75000"/>
                  </a:schemeClr>
                </a:solidFill>
                <a:ea typeface="굴림" panose="020B0600000101010101" pitchFamily="34" charset="-127"/>
              </a:rPr>
              <a:t>	[Contribution to IEEE 802.15.SG7 VLC]</a:t>
            </a:r>
          </a:p>
          <a:p>
            <a:r>
              <a:rPr lang="en-US" altLang="ko-KR" sz="1600" b="1" dirty="0">
                <a:solidFill>
                  <a:schemeClr val="accent2">
                    <a:lumMod val="75000"/>
                  </a:schemeClr>
                </a:solidFill>
                <a:ea typeface="굴림" panose="020B0600000101010101" pitchFamily="34" charset="-127"/>
              </a:rPr>
              <a:t>Notice:</a:t>
            </a:r>
            <a:r>
              <a:rPr lang="en-US" altLang="ko-KR" sz="1600" dirty="0">
                <a:solidFill>
                  <a:schemeClr val="accent2">
                    <a:lumMod val="75000"/>
                  </a:schemeClr>
                </a:solidFill>
                <a:ea typeface="굴림" panose="020B0600000101010101" pitchFamily="34" charset="-127"/>
              </a:rPr>
              <a:t>	This document has been prepared to assist the IEEE P802.15.  It is offered as a basis for discussion and is not binding on the contributing individual(s) or organization(s). The material in this document is subject to change in form and content after further study. The contributor(s) reserve(s) the right to add, amend or withdraw material contained herein.</a:t>
            </a:r>
          </a:p>
          <a:p>
            <a:r>
              <a:rPr lang="en-US" altLang="ko-KR" sz="1600" b="1" dirty="0">
                <a:solidFill>
                  <a:schemeClr val="accent2">
                    <a:lumMod val="75000"/>
                  </a:schemeClr>
                </a:solidFill>
                <a:ea typeface="굴림" panose="020B0600000101010101" pitchFamily="34" charset="-127"/>
              </a:rPr>
              <a:t>Release:</a:t>
            </a:r>
            <a:r>
              <a:rPr lang="en-US" altLang="ko-KR" sz="1600" dirty="0">
                <a:solidFill>
                  <a:schemeClr val="accent2">
                    <a:lumMod val="75000"/>
                  </a:schemeClr>
                </a:solidFill>
                <a:ea typeface="굴림" panose="020B0600000101010101" pitchFamily="34" charset="-127"/>
              </a:rPr>
              <a:t>	 The contributor acknowledges and accepts that this contribution becomes the property of IEEE and may be made publicly available by P802.15.	</a:t>
            </a:r>
          </a:p>
        </p:txBody>
      </p:sp>
    </p:spTree>
    <p:extLst>
      <p:ext uri="{BB962C8B-B14F-4D97-AF65-F5344CB8AC3E}">
        <p14:creationId xmlns:p14="http://schemas.microsoft.com/office/powerpoint/2010/main" val="19081402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en-US" smtClean="0"/>
              <a:t>March 2015</a:t>
            </a:r>
            <a:endParaRPr lang="en-US" altLang="en-US"/>
          </a:p>
        </p:txBody>
      </p:sp>
      <p:sp>
        <p:nvSpPr>
          <p:cNvPr id="3" name="Footer Placeholder 2"/>
          <p:cNvSpPr>
            <a:spLocks noGrp="1"/>
          </p:cNvSpPr>
          <p:nvPr>
            <p:ph type="ftr" sz="quarter" idx="11"/>
          </p:nvPr>
        </p:nvSpPr>
        <p:spPr/>
        <p:txBody>
          <a:bodyPr/>
          <a:lstStyle/>
          <a:p>
            <a:r>
              <a:rPr lang="en-US" altLang="en-US" smtClean="0"/>
              <a:t>802.15.7r1 (Various)</a:t>
            </a:r>
            <a:endParaRPr lang="en-US" altLang="en-US"/>
          </a:p>
        </p:txBody>
      </p:sp>
      <p:sp>
        <p:nvSpPr>
          <p:cNvPr id="4" name="Slide Number Placeholder 3"/>
          <p:cNvSpPr>
            <a:spLocks noGrp="1"/>
          </p:cNvSpPr>
          <p:nvPr>
            <p:ph type="sldNum" sz="quarter" idx="12"/>
          </p:nvPr>
        </p:nvSpPr>
        <p:spPr/>
        <p:txBody>
          <a:bodyPr/>
          <a:lstStyle/>
          <a:p>
            <a:r>
              <a:rPr lang="en-US" altLang="en-US" smtClean="0"/>
              <a:t>Slide </a:t>
            </a:r>
            <a:fld id="{2953BCE0-5784-430B-A825-8D32C159DAE6}" type="slidenum">
              <a:rPr lang="en-US" altLang="en-US" smtClean="0"/>
              <a:pPr/>
              <a:t>83</a:t>
            </a:fld>
            <a:endParaRPr lang="en-US" altLang="en-US"/>
          </a:p>
        </p:txBody>
      </p:sp>
      <p:sp>
        <p:nvSpPr>
          <p:cNvPr id="5" name="Title 1"/>
          <p:cNvSpPr txBox="1">
            <a:spLocks/>
          </p:cNvSpPr>
          <p:nvPr/>
        </p:nvSpPr>
        <p:spPr>
          <a:xfrm>
            <a:off x="533400" y="838200"/>
            <a:ext cx="7772400" cy="533400"/>
          </a:xfrm>
          <a:prstGeom prst="rect">
            <a:avLst/>
          </a:prstGeom>
        </p:spPr>
        <p:txBody>
          <a:bodyPr/>
          <a:lstStyle/>
          <a:p>
            <a:pPr algn="ctr" eaLnBrk="0" hangingPunct="0">
              <a:defRPr/>
            </a:pPr>
            <a:r>
              <a:rPr lang="en-US" sz="3600" kern="0" dirty="0">
                <a:solidFill>
                  <a:schemeClr val="tx2"/>
                </a:solidFill>
                <a:latin typeface="+mj-lt"/>
                <a:ea typeface="+mj-ea"/>
                <a:cs typeface="+mj-cs"/>
              </a:rPr>
              <a:t>VLC with Multiple Transmitting LED </a:t>
            </a:r>
          </a:p>
        </p:txBody>
      </p:sp>
      <p:sp>
        <p:nvSpPr>
          <p:cNvPr id="6" name="矩形 71"/>
          <p:cNvSpPr>
            <a:spLocks noChangeArrowheads="1"/>
          </p:cNvSpPr>
          <p:nvPr/>
        </p:nvSpPr>
        <p:spPr bwMode="auto">
          <a:xfrm>
            <a:off x="1066800" y="5253038"/>
            <a:ext cx="6248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ko-KR" sz="2400">
                <a:solidFill>
                  <a:schemeClr val="tx2"/>
                </a:solidFill>
                <a:ea typeface="굴림" panose="020B0600000101010101" pitchFamily="34" charset="-127"/>
              </a:rPr>
              <a:t>Multi-transmitter multi-receiver indoor visible light communication network</a:t>
            </a:r>
            <a:endParaRPr lang="zh-CN" altLang="en-US" sz="2400">
              <a:ea typeface="宋体" panose="02010600030101010101" pitchFamily="2" charset="-122"/>
            </a:endParaRPr>
          </a:p>
        </p:txBody>
      </p:sp>
      <p:sp>
        <p:nvSpPr>
          <p:cNvPr id="7" name="梯形 72"/>
          <p:cNvSpPr/>
          <p:nvPr/>
        </p:nvSpPr>
        <p:spPr bwMode="auto">
          <a:xfrm>
            <a:off x="4648200" y="2209800"/>
            <a:ext cx="762000" cy="609600"/>
          </a:xfrm>
          <a:prstGeom prst="trapezoid">
            <a:avLst/>
          </a:prstGeom>
          <a:solidFill>
            <a:schemeClr val="accent1"/>
          </a:solidFill>
          <a:ln w="12700" cap="flat" cmpd="sng" algn="ctr">
            <a:solidFill>
              <a:schemeClr val="tx1"/>
            </a:solidFill>
            <a:prstDash val="solid"/>
            <a:round/>
            <a:headEnd type="none" w="sm" len="sm"/>
            <a:tailEnd type="none" w="sm" len="sm"/>
          </a:ln>
          <a:effectLst/>
        </p:spPr>
        <p:txBody>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r>
              <a:rPr lang="en-US" altLang="zh-CN" sz="1500" b="1">
                <a:ea typeface="宋体" panose="02010600030101010101" pitchFamily="2" charset="-122"/>
              </a:rPr>
              <a:t>TX1</a:t>
            </a:r>
            <a:endParaRPr lang="zh-CN" altLang="en-US" sz="1500" b="1">
              <a:ea typeface="宋体" panose="02010600030101010101" pitchFamily="2" charset="-122"/>
            </a:endParaRPr>
          </a:p>
        </p:txBody>
      </p:sp>
      <p:sp>
        <p:nvSpPr>
          <p:cNvPr id="8" name="梯形 73"/>
          <p:cNvSpPr/>
          <p:nvPr/>
        </p:nvSpPr>
        <p:spPr bwMode="auto">
          <a:xfrm>
            <a:off x="6400800" y="2209800"/>
            <a:ext cx="762000" cy="609600"/>
          </a:xfrm>
          <a:prstGeom prst="trapezoid">
            <a:avLst/>
          </a:prstGeom>
          <a:solidFill>
            <a:schemeClr val="accent1"/>
          </a:solidFill>
          <a:ln w="12700" cap="flat" cmpd="sng" algn="ctr">
            <a:solidFill>
              <a:schemeClr val="tx1"/>
            </a:solidFill>
            <a:prstDash val="solid"/>
            <a:round/>
            <a:headEnd type="none" w="sm" len="sm"/>
            <a:tailEnd type="none" w="sm" len="sm"/>
          </a:ln>
          <a:effectLst/>
        </p:spPr>
        <p:txBody>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r>
              <a:rPr lang="en-US" altLang="zh-CN" sz="1500" b="1">
                <a:ea typeface="宋体" panose="02010600030101010101" pitchFamily="2" charset="-122"/>
              </a:rPr>
              <a:t>TX2</a:t>
            </a:r>
            <a:endParaRPr lang="zh-CN" altLang="en-US" sz="1500" b="1">
              <a:ea typeface="宋体" panose="02010600030101010101" pitchFamily="2" charset="-122"/>
            </a:endParaRPr>
          </a:p>
        </p:txBody>
      </p:sp>
      <p:sp>
        <p:nvSpPr>
          <p:cNvPr id="9" name="梯形 75"/>
          <p:cNvSpPr/>
          <p:nvPr/>
        </p:nvSpPr>
        <p:spPr bwMode="auto">
          <a:xfrm>
            <a:off x="8153400" y="2209800"/>
            <a:ext cx="762000" cy="609600"/>
          </a:xfrm>
          <a:prstGeom prst="trapezoid">
            <a:avLst/>
          </a:prstGeom>
          <a:solidFill>
            <a:schemeClr val="accent1"/>
          </a:solidFill>
          <a:ln w="12700" cap="flat" cmpd="sng" algn="ctr">
            <a:solidFill>
              <a:schemeClr val="tx1"/>
            </a:solidFill>
            <a:prstDash val="solid"/>
            <a:round/>
            <a:headEnd type="none" w="sm" len="sm"/>
            <a:tailEnd type="none" w="sm" len="sm"/>
          </a:ln>
          <a:effectLst/>
        </p:spPr>
        <p:txBody>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r>
              <a:rPr lang="en-US" altLang="zh-CN" sz="1500" b="1">
                <a:ea typeface="宋体" panose="02010600030101010101" pitchFamily="2" charset="-122"/>
              </a:rPr>
              <a:t>TX3</a:t>
            </a:r>
            <a:endParaRPr lang="zh-CN" altLang="en-US" sz="1500" b="1">
              <a:ea typeface="宋体" panose="02010600030101010101" pitchFamily="2" charset="-122"/>
            </a:endParaRPr>
          </a:p>
        </p:txBody>
      </p:sp>
      <p:sp>
        <p:nvSpPr>
          <p:cNvPr id="10" name="矩形 76"/>
          <p:cNvSpPr>
            <a:spLocks noChangeArrowheads="1"/>
          </p:cNvSpPr>
          <p:nvPr/>
        </p:nvSpPr>
        <p:spPr bwMode="auto">
          <a:xfrm>
            <a:off x="5486400" y="4038600"/>
            <a:ext cx="685800" cy="914400"/>
          </a:xfrm>
          <a:prstGeom prst="rect">
            <a:avLst/>
          </a:prstGeom>
          <a:solidFill>
            <a:schemeClr val="accent1"/>
          </a:solidFill>
          <a:ln w="12700" algn="ctr">
            <a:solidFill>
              <a:schemeClr val="tx1"/>
            </a:solidFill>
            <a:round/>
            <a:headEnd type="none" w="sm" len="sm"/>
            <a:tailEnd type="none" w="sm" len="sm"/>
          </a:ln>
        </p:spPr>
        <p:txBody>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a:r>
              <a:rPr lang="en-US" altLang="zh-CN" sz="1600" b="1">
                <a:ea typeface="宋体" panose="02010600030101010101" pitchFamily="2" charset="-122"/>
              </a:rPr>
              <a:t>RX1</a:t>
            </a:r>
            <a:endParaRPr lang="zh-CN" altLang="en-US" sz="1600" b="1">
              <a:ea typeface="宋体" panose="02010600030101010101" pitchFamily="2" charset="-122"/>
            </a:endParaRPr>
          </a:p>
        </p:txBody>
      </p:sp>
      <p:sp>
        <p:nvSpPr>
          <p:cNvPr id="11" name="矩形 77"/>
          <p:cNvSpPr>
            <a:spLocks noChangeArrowheads="1"/>
          </p:cNvSpPr>
          <p:nvPr/>
        </p:nvSpPr>
        <p:spPr bwMode="auto">
          <a:xfrm>
            <a:off x="7315200" y="4038600"/>
            <a:ext cx="685800" cy="914400"/>
          </a:xfrm>
          <a:prstGeom prst="rect">
            <a:avLst/>
          </a:prstGeom>
          <a:solidFill>
            <a:schemeClr val="accent1"/>
          </a:solidFill>
          <a:ln w="12700" algn="ctr">
            <a:solidFill>
              <a:schemeClr val="tx1"/>
            </a:solidFill>
            <a:round/>
            <a:headEnd type="none" w="sm" len="sm"/>
            <a:tailEnd type="none" w="sm" len="sm"/>
          </a:ln>
        </p:spPr>
        <p:txBody>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a:r>
              <a:rPr lang="en-US" altLang="zh-CN" sz="1600" b="1">
                <a:ea typeface="宋体" panose="02010600030101010101" pitchFamily="2" charset="-122"/>
              </a:rPr>
              <a:t>RX2</a:t>
            </a:r>
            <a:endParaRPr lang="zh-CN" altLang="en-US" sz="1600" b="1">
              <a:ea typeface="宋体" panose="02010600030101010101" pitchFamily="2" charset="-122"/>
            </a:endParaRPr>
          </a:p>
        </p:txBody>
      </p:sp>
      <p:cxnSp>
        <p:nvCxnSpPr>
          <p:cNvPr id="12" name="直接箭头连接符 79"/>
          <p:cNvCxnSpPr>
            <a:cxnSpLocks noChangeShapeType="1"/>
            <a:stCxn id="7" idx="2"/>
            <a:endCxn id="10" idx="0"/>
          </p:cNvCxnSpPr>
          <p:nvPr/>
        </p:nvCxnSpPr>
        <p:spPr bwMode="auto">
          <a:xfrm rot="16200000" flipH="1">
            <a:off x="4819650" y="3028950"/>
            <a:ext cx="1219200" cy="800100"/>
          </a:xfrm>
          <a:prstGeom prst="straightConnector1">
            <a:avLst/>
          </a:prstGeom>
          <a:noFill/>
          <a:ln w="25400"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13" name="直接箭头连接符 81"/>
          <p:cNvCxnSpPr>
            <a:cxnSpLocks noChangeShapeType="1"/>
            <a:stCxn id="8" idx="2"/>
            <a:endCxn id="10" idx="0"/>
          </p:cNvCxnSpPr>
          <p:nvPr/>
        </p:nvCxnSpPr>
        <p:spPr bwMode="auto">
          <a:xfrm rot="5400000">
            <a:off x="5695950" y="2952750"/>
            <a:ext cx="1219200" cy="952500"/>
          </a:xfrm>
          <a:prstGeom prst="straightConnector1">
            <a:avLst/>
          </a:prstGeom>
          <a:noFill/>
          <a:ln w="25400"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14" name="直接箭头连接符 84"/>
          <p:cNvCxnSpPr>
            <a:cxnSpLocks noChangeShapeType="1"/>
            <a:stCxn id="9" idx="2"/>
            <a:endCxn id="11" idx="0"/>
          </p:cNvCxnSpPr>
          <p:nvPr/>
        </p:nvCxnSpPr>
        <p:spPr bwMode="auto">
          <a:xfrm rot="5400000">
            <a:off x="7486650" y="2990850"/>
            <a:ext cx="1219200" cy="876300"/>
          </a:xfrm>
          <a:prstGeom prst="straightConnector1">
            <a:avLst/>
          </a:prstGeom>
          <a:noFill/>
          <a:ln w="25400"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15" name="直接箭头连接符 88"/>
          <p:cNvCxnSpPr>
            <a:cxnSpLocks noChangeShapeType="1"/>
            <a:stCxn id="8" idx="2"/>
            <a:endCxn id="11" idx="0"/>
          </p:cNvCxnSpPr>
          <p:nvPr/>
        </p:nvCxnSpPr>
        <p:spPr bwMode="auto">
          <a:xfrm rot="16200000" flipH="1">
            <a:off x="6610350" y="2990850"/>
            <a:ext cx="1219200" cy="876300"/>
          </a:xfrm>
          <a:prstGeom prst="straightConnector1">
            <a:avLst/>
          </a:prstGeom>
          <a:noFill/>
          <a:ln w="25400" algn="ctr">
            <a:solidFill>
              <a:schemeClr val="tx1"/>
            </a:solidFill>
            <a:prstDash val="dash"/>
            <a:round/>
            <a:headEnd type="none" w="sm" len="sm"/>
            <a:tailEnd type="arrow" w="med" len="med"/>
          </a:ln>
          <a:extLst>
            <a:ext uri="{909E8E84-426E-40DD-AFC4-6F175D3DCCD1}">
              <a14:hiddenFill xmlns:a14="http://schemas.microsoft.com/office/drawing/2010/main">
                <a:noFill/>
              </a14:hiddenFill>
            </a:ext>
          </a:extLst>
        </p:spPr>
      </p:cxnSp>
      <p:sp>
        <p:nvSpPr>
          <p:cNvPr id="16" name="TextBox 94"/>
          <p:cNvSpPr txBox="1">
            <a:spLocks noChangeArrowheads="1"/>
          </p:cNvSpPr>
          <p:nvPr/>
        </p:nvSpPr>
        <p:spPr bwMode="auto">
          <a:xfrm>
            <a:off x="4419600" y="2971800"/>
            <a:ext cx="838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zh-CN" sz="1600" b="1">
                <a:ea typeface="宋体" panose="02010600030101010101" pitchFamily="2" charset="-122"/>
              </a:rPr>
              <a:t>Signal</a:t>
            </a:r>
            <a:endParaRPr lang="zh-CN" altLang="en-US" sz="1600" b="1">
              <a:ea typeface="宋体" panose="02010600030101010101" pitchFamily="2" charset="-122"/>
            </a:endParaRPr>
          </a:p>
        </p:txBody>
      </p:sp>
      <p:sp>
        <p:nvSpPr>
          <p:cNvPr id="17" name="TextBox 95"/>
          <p:cNvSpPr txBox="1">
            <a:spLocks noChangeArrowheads="1"/>
          </p:cNvSpPr>
          <p:nvPr/>
        </p:nvSpPr>
        <p:spPr bwMode="auto">
          <a:xfrm>
            <a:off x="5715000" y="2971800"/>
            <a:ext cx="838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zh-CN" sz="1600" b="1">
                <a:ea typeface="宋体" panose="02010600030101010101" pitchFamily="2" charset="-122"/>
              </a:rPr>
              <a:t>Signal</a:t>
            </a:r>
            <a:endParaRPr lang="zh-CN" altLang="en-US" sz="1600" b="1">
              <a:ea typeface="宋体" panose="02010600030101010101" pitchFamily="2" charset="-122"/>
            </a:endParaRPr>
          </a:p>
        </p:txBody>
      </p:sp>
      <p:sp>
        <p:nvSpPr>
          <p:cNvPr id="18" name="TextBox 96"/>
          <p:cNvSpPr txBox="1">
            <a:spLocks noChangeArrowheads="1"/>
          </p:cNvSpPr>
          <p:nvPr/>
        </p:nvSpPr>
        <p:spPr bwMode="auto">
          <a:xfrm>
            <a:off x="6477000" y="3276600"/>
            <a:ext cx="1371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zh-CN" sz="1600" b="1">
                <a:solidFill>
                  <a:srgbClr val="C00000"/>
                </a:solidFill>
                <a:ea typeface="宋体" panose="02010600030101010101" pitchFamily="2" charset="-122"/>
              </a:rPr>
              <a:t>Interference</a:t>
            </a:r>
            <a:endParaRPr lang="zh-CN" altLang="en-US" sz="1600" b="1">
              <a:solidFill>
                <a:srgbClr val="C00000"/>
              </a:solidFill>
              <a:ea typeface="宋体" panose="02010600030101010101" pitchFamily="2" charset="-122"/>
            </a:endParaRPr>
          </a:p>
        </p:txBody>
      </p:sp>
      <p:sp>
        <p:nvSpPr>
          <p:cNvPr id="19" name="TextBox 97"/>
          <p:cNvSpPr txBox="1">
            <a:spLocks noChangeArrowheads="1"/>
          </p:cNvSpPr>
          <p:nvPr/>
        </p:nvSpPr>
        <p:spPr bwMode="auto">
          <a:xfrm>
            <a:off x="8305800" y="2971800"/>
            <a:ext cx="838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zh-CN" sz="1600" b="1">
                <a:ea typeface="宋体" panose="02010600030101010101" pitchFamily="2" charset="-122"/>
              </a:rPr>
              <a:t>Signal</a:t>
            </a:r>
            <a:endParaRPr lang="zh-CN" altLang="en-US" sz="1600" b="1">
              <a:ea typeface="宋体" panose="02010600030101010101" pitchFamily="2" charset="-122"/>
            </a:endParaRP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09800"/>
            <a:ext cx="3643313"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46866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en-US" smtClean="0"/>
              <a:t>March 2015</a:t>
            </a:r>
            <a:endParaRPr lang="en-US" altLang="en-US"/>
          </a:p>
        </p:txBody>
      </p:sp>
      <p:sp>
        <p:nvSpPr>
          <p:cNvPr id="3" name="Footer Placeholder 2"/>
          <p:cNvSpPr>
            <a:spLocks noGrp="1"/>
          </p:cNvSpPr>
          <p:nvPr>
            <p:ph type="ftr" sz="quarter" idx="11"/>
          </p:nvPr>
        </p:nvSpPr>
        <p:spPr/>
        <p:txBody>
          <a:bodyPr/>
          <a:lstStyle/>
          <a:p>
            <a:r>
              <a:rPr lang="en-US" altLang="en-US" smtClean="0"/>
              <a:t>802.15.7r1 (Various)</a:t>
            </a:r>
            <a:endParaRPr lang="en-US" altLang="en-US"/>
          </a:p>
        </p:txBody>
      </p:sp>
      <p:sp>
        <p:nvSpPr>
          <p:cNvPr id="4" name="Slide Number Placeholder 3"/>
          <p:cNvSpPr>
            <a:spLocks noGrp="1"/>
          </p:cNvSpPr>
          <p:nvPr>
            <p:ph type="sldNum" sz="quarter" idx="12"/>
          </p:nvPr>
        </p:nvSpPr>
        <p:spPr/>
        <p:txBody>
          <a:bodyPr/>
          <a:lstStyle/>
          <a:p>
            <a:r>
              <a:rPr lang="en-US" altLang="en-US" smtClean="0"/>
              <a:t>Slide </a:t>
            </a:r>
            <a:fld id="{2953BCE0-5784-430B-A825-8D32C159DAE6}" type="slidenum">
              <a:rPr lang="en-US" altLang="en-US" smtClean="0"/>
              <a:pPr/>
              <a:t>84</a:t>
            </a:fld>
            <a:endParaRPr lang="en-US" altLang="en-US"/>
          </a:p>
        </p:txBody>
      </p:sp>
      <p:sp>
        <p:nvSpPr>
          <p:cNvPr id="5" name="Title 1"/>
          <p:cNvSpPr txBox="1">
            <a:spLocks/>
          </p:cNvSpPr>
          <p:nvPr/>
        </p:nvSpPr>
        <p:spPr bwMode="auto">
          <a:xfrm>
            <a:off x="533400" y="838200"/>
            <a:ext cx="77724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anose="02020603050405020304" pitchFamily="18" charset="0"/>
              </a:defRPr>
            </a:lvl2pPr>
            <a:lvl3pPr algn="ctr" rtl="0" eaLnBrk="1" fontAlgn="base" hangingPunct="1">
              <a:spcBef>
                <a:spcPct val="0"/>
              </a:spcBef>
              <a:spcAft>
                <a:spcPct val="0"/>
              </a:spcAft>
              <a:defRPr sz="3600">
                <a:solidFill>
                  <a:schemeClr val="tx2"/>
                </a:solidFill>
                <a:latin typeface="Times New Roman" panose="02020603050405020304" pitchFamily="18" charset="0"/>
              </a:defRPr>
            </a:lvl3pPr>
            <a:lvl4pPr algn="ctr" rtl="0" eaLnBrk="1" fontAlgn="base" hangingPunct="1">
              <a:spcBef>
                <a:spcPct val="0"/>
              </a:spcBef>
              <a:spcAft>
                <a:spcPct val="0"/>
              </a:spcAft>
              <a:defRPr sz="3600">
                <a:solidFill>
                  <a:schemeClr val="tx2"/>
                </a:solidFill>
                <a:latin typeface="Times New Roman" panose="02020603050405020304" pitchFamily="18" charset="0"/>
              </a:defRPr>
            </a:lvl4pPr>
            <a:lvl5pPr algn="ctr" rtl="0" eaLnBrk="1" fontAlgn="base" hangingPunct="1">
              <a:spcBef>
                <a:spcPct val="0"/>
              </a:spcBef>
              <a:spcAft>
                <a:spcPct val="0"/>
              </a:spcAft>
              <a:defRPr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sz="3600">
                <a:solidFill>
                  <a:schemeClr val="tx2"/>
                </a:solidFill>
                <a:latin typeface="Times New Roman" panose="02020603050405020304" pitchFamily="18" charset="0"/>
              </a:defRPr>
            </a:lvl9pPr>
          </a:lstStyle>
          <a:p>
            <a:r>
              <a:rPr lang="en-US" altLang="ko-KR" smtClean="0">
                <a:ea typeface="굴림" panose="020B0600000101010101" pitchFamily="34" charset="-127"/>
              </a:rPr>
              <a:t>The Interference Issue</a:t>
            </a:r>
            <a:endParaRPr lang="en-US" altLang="ko-KR" smtClean="0">
              <a:ea typeface="굴림" panose="020B0600000101010101" pitchFamily="34" charset="-127"/>
            </a:endParaRPr>
          </a:p>
        </p:txBody>
      </p:sp>
      <p:sp>
        <p:nvSpPr>
          <p:cNvPr id="6" name="TextBox 10"/>
          <p:cNvSpPr txBox="1">
            <a:spLocks noChangeArrowheads="1"/>
          </p:cNvSpPr>
          <p:nvPr/>
        </p:nvSpPr>
        <p:spPr bwMode="auto">
          <a:xfrm>
            <a:off x="228600" y="1803400"/>
            <a:ext cx="86106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ts val="600"/>
              </a:spcBef>
              <a:spcAft>
                <a:spcPts val="600"/>
              </a:spcAft>
            </a:pPr>
            <a:r>
              <a:rPr lang="en-US" altLang="ko-KR" sz="2400">
                <a:ea typeface="굴림" panose="020B0600000101010101" pitchFamily="34" charset="-127"/>
              </a:rPr>
              <a:t>Performance degradation due to the interference: </a:t>
            </a:r>
          </a:p>
          <a:p>
            <a:pPr lvl="1" eaLnBrk="1" hangingPunct="1">
              <a:spcBef>
                <a:spcPts val="600"/>
              </a:spcBef>
              <a:spcAft>
                <a:spcPts val="600"/>
              </a:spcAft>
              <a:buFont typeface="Wingdings" panose="05000000000000000000" pitchFamily="2" charset="2"/>
              <a:buChar char="v"/>
            </a:pPr>
            <a:r>
              <a:rPr lang="en-US" altLang="ko-KR" sz="2400">
                <a:ea typeface="굴림" panose="020B0600000101010101" pitchFamily="34" charset="-127"/>
              </a:rPr>
              <a:t>Received signal quality degrades</a:t>
            </a:r>
          </a:p>
          <a:p>
            <a:pPr lvl="1" eaLnBrk="1" hangingPunct="1">
              <a:spcBef>
                <a:spcPts val="600"/>
              </a:spcBef>
              <a:spcAft>
                <a:spcPts val="600"/>
              </a:spcAft>
              <a:buFont typeface="Wingdings" panose="05000000000000000000" pitchFamily="2" charset="2"/>
              <a:buChar char="v"/>
            </a:pPr>
            <a:r>
              <a:rPr lang="en-US" altLang="ko-KR" sz="2400">
                <a:ea typeface="굴림" panose="020B0600000101010101" pitchFamily="34" charset="-127"/>
              </a:rPr>
              <a:t>Achievable rate decreases</a:t>
            </a:r>
          </a:p>
          <a:p>
            <a:pPr lvl="1" eaLnBrk="1" hangingPunct="1">
              <a:spcBef>
                <a:spcPts val="600"/>
              </a:spcBef>
              <a:spcAft>
                <a:spcPts val="600"/>
              </a:spcAft>
              <a:buFont typeface="Wingdings" panose="05000000000000000000" pitchFamily="2" charset="2"/>
              <a:buChar char="v"/>
            </a:pPr>
            <a:r>
              <a:rPr lang="en-US" altLang="ko-KR" sz="2400">
                <a:ea typeface="굴림" panose="020B0600000101010101" pitchFamily="34" charset="-127"/>
              </a:rPr>
              <a:t>Need to find a solution for the interference management</a:t>
            </a:r>
          </a:p>
        </p:txBody>
      </p:sp>
    </p:spTree>
    <p:extLst>
      <p:ext uri="{BB962C8B-B14F-4D97-AF65-F5344CB8AC3E}">
        <p14:creationId xmlns:p14="http://schemas.microsoft.com/office/powerpoint/2010/main" val="5109373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en-US" smtClean="0"/>
              <a:t>March 2015</a:t>
            </a:r>
            <a:endParaRPr lang="en-US" altLang="en-US"/>
          </a:p>
        </p:txBody>
      </p:sp>
      <p:sp>
        <p:nvSpPr>
          <p:cNvPr id="3" name="Footer Placeholder 2"/>
          <p:cNvSpPr>
            <a:spLocks noGrp="1"/>
          </p:cNvSpPr>
          <p:nvPr>
            <p:ph type="ftr" sz="quarter" idx="11"/>
          </p:nvPr>
        </p:nvSpPr>
        <p:spPr/>
        <p:txBody>
          <a:bodyPr/>
          <a:lstStyle/>
          <a:p>
            <a:r>
              <a:rPr lang="en-US" altLang="en-US" smtClean="0"/>
              <a:t>802.15.7r1 (Various)</a:t>
            </a:r>
            <a:endParaRPr lang="en-US" altLang="en-US"/>
          </a:p>
        </p:txBody>
      </p:sp>
      <p:sp>
        <p:nvSpPr>
          <p:cNvPr id="4" name="Slide Number Placeholder 3"/>
          <p:cNvSpPr>
            <a:spLocks noGrp="1"/>
          </p:cNvSpPr>
          <p:nvPr>
            <p:ph type="sldNum" sz="quarter" idx="12"/>
          </p:nvPr>
        </p:nvSpPr>
        <p:spPr/>
        <p:txBody>
          <a:bodyPr/>
          <a:lstStyle/>
          <a:p>
            <a:r>
              <a:rPr lang="en-US" altLang="en-US" smtClean="0"/>
              <a:t>Slide </a:t>
            </a:r>
            <a:fld id="{2953BCE0-5784-430B-A825-8D32C159DAE6}" type="slidenum">
              <a:rPr lang="en-US" altLang="en-US" smtClean="0"/>
              <a:pPr/>
              <a:t>85</a:t>
            </a:fld>
            <a:endParaRPr lang="en-US" altLang="en-US"/>
          </a:p>
        </p:txBody>
      </p:sp>
      <p:sp>
        <p:nvSpPr>
          <p:cNvPr id="5" name="Rectangle 2"/>
          <p:cNvSpPr txBox="1">
            <a:spLocks noChangeArrowheads="1"/>
          </p:cNvSpPr>
          <p:nvPr/>
        </p:nvSpPr>
        <p:spPr bwMode="auto">
          <a:xfrm>
            <a:off x="685800" y="914400"/>
            <a:ext cx="7772400" cy="533400"/>
          </a:xfrm>
          <a:prstGeom prst="rect">
            <a:avLst/>
          </a:prstGeom>
          <a:noFill/>
          <a:ln w="9525">
            <a:noFill/>
            <a:miter lim="800000"/>
            <a:headEnd/>
            <a:tailEnd/>
          </a:ln>
        </p:spPr>
        <p:txBody>
          <a:bodyPr lIns="92075" tIns="46038" rIns="92075" bIns="46038" anchor="ctr">
            <a:normAutofit fontScale="90000" lnSpcReduction="10000"/>
          </a:bodyPr>
          <a:lstStyle/>
          <a:p>
            <a:pPr algn="ctr" eaLnBrk="0" hangingPunct="0">
              <a:defRPr/>
            </a:pPr>
            <a:r>
              <a:rPr lang="en-US" sz="3600" kern="0" dirty="0">
                <a:solidFill>
                  <a:schemeClr val="tx2"/>
                </a:solidFill>
                <a:latin typeface="+mj-lt"/>
                <a:ea typeface="+mj-ea"/>
                <a:cs typeface="+mj-cs"/>
              </a:rPr>
              <a:t>Interference Suppression at the Transmitter</a:t>
            </a:r>
          </a:p>
        </p:txBody>
      </p:sp>
      <p:sp>
        <p:nvSpPr>
          <p:cNvPr id="6" name="矩形 26"/>
          <p:cNvSpPr>
            <a:spLocks noChangeArrowheads="1"/>
          </p:cNvSpPr>
          <p:nvPr/>
        </p:nvSpPr>
        <p:spPr bwMode="auto">
          <a:xfrm>
            <a:off x="762000" y="1676400"/>
            <a:ext cx="80772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ts val="600"/>
              </a:spcBef>
              <a:spcAft>
                <a:spcPts val="600"/>
              </a:spcAft>
            </a:pPr>
            <a:r>
              <a:rPr lang="en-US" altLang="ko-KR" sz="2400">
                <a:ea typeface="굴림" panose="020B0600000101010101" pitchFamily="34" charset="-127"/>
              </a:rPr>
              <a:t>Add some blank subframes into the transmission signal frame</a:t>
            </a:r>
          </a:p>
          <a:p>
            <a:pPr eaLnBrk="1" hangingPunct="1">
              <a:spcBef>
                <a:spcPts val="600"/>
              </a:spcBef>
              <a:spcAft>
                <a:spcPts val="600"/>
              </a:spcAft>
              <a:buFontTx/>
              <a:buChar char="-"/>
            </a:pPr>
            <a:r>
              <a:rPr lang="en-US" altLang="ko-KR" sz="2400">
                <a:ea typeface="굴림" panose="020B0600000101010101" pitchFamily="34" charset="-127"/>
              </a:rPr>
              <a:t>reduce the rate of the interfering user</a:t>
            </a:r>
          </a:p>
          <a:p>
            <a:pPr eaLnBrk="1" hangingPunct="1">
              <a:spcBef>
                <a:spcPts val="600"/>
              </a:spcBef>
              <a:spcAft>
                <a:spcPts val="600"/>
              </a:spcAft>
              <a:buFontTx/>
              <a:buChar char="-"/>
            </a:pPr>
            <a:r>
              <a:rPr lang="en-US" altLang="ko-KR" sz="2400">
                <a:ea typeface="굴림" panose="020B0600000101010101" pitchFamily="34" charset="-127"/>
              </a:rPr>
              <a:t>alleviate performance degradation due to the interference</a:t>
            </a:r>
          </a:p>
        </p:txBody>
      </p:sp>
      <p:sp>
        <p:nvSpPr>
          <p:cNvPr id="7" name="矩形 27"/>
          <p:cNvSpPr/>
          <p:nvPr/>
        </p:nvSpPr>
        <p:spPr>
          <a:xfrm>
            <a:off x="4419600" y="4513263"/>
            <a:ext cx="571500" cy="785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zh-CN" sz="1600">
                <a:ea typeface="宋体" panose="02010600030101010101" pitchFamily="2" charset="-122"/>
              </a:rPr>
              <a:t>RX</a:t>
            </a:r>
            <a:endParaRPr lang="zh-CN" altLang="en-US" sz="1600">
              <a:ea typeface="宋体" panose="02010600030101010101" pitchFamily="2" charset="-122"/>
            </a:endParaRPr>
          </a:p>
        </p:txBody>
      </p:sp>
      <p:sp>
        <p:nvSpPr>
          <p:cNvPr id="8" name="右箭头 28"/>
          <p:cNvSpPr/>
          <p:nvPr/>
        </p:nvSpPr>
        <p:spPr>
          <a:xfrm>
            <a:off x="2900363" y="3727450"/>
            <a:ext cx="1571625" cy="285750"/>
          </a:xfrm>
          <a:prstGeom prst="rightArrow">
            <a:avLst/>
          </a:prstGeom>
          <a:solidFill>
            <a:schemeClr val="accent1">
              <a:alpha val="0"/>
            </a:schemeClr>
          </a:solidFill>
          <a:ln>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eaLnBrk="1" hangingPunct="1"/>
            <a:endParaRPr lang="zh-CN" altLang="en-US">
              <a:solidFill>
                <a:srgbClr val="FFFFFF"/>
              </a:solidFill>
              <a:latin typeface="Arial" panose="020B0604020202020204" pitchFamily="34" charset="0"/>
              <a:ea typeface="宋体" panose="02010600030101010101" pitchFamily="2" charset="-122"/>
            </a:endParaRPr>
          </a:p>
        </p:txBody>
      </p:sp>
      <p:sp>
        <p:nvSpPr>
          <p:cNvPr id="9" name="右箭头 29"/>
          <p:cNvSpPr/>
          <p:nvPr/>
        </p:nvSpPr>
        <p:spPr>
          <a:xfrm rot="10800000">
            <a:off x="5043488" y="3727450"/>
            <a:ext cx="1571625" cy="285750"/>
          </a:xfrm>
          <a:prstGeom prst="rightArrow">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eaLnBrk="1" hangingPunct="1"/>
            <a:endParaRPr lang="zh-CN" altLang="en-US">
              <a:solidFill>
                <a:srgbClr val="FFFFFF"/>
              </a:solidFill>
              <a:latin typeface="Arial" panose="020B0604020202020204" pitchFamily="34" charset="0"/>
              <a:ea typeface="宋体" panose="02010600030101010101" pitchFamily="2" charset="-122"/>
            </a:endParaRPr>
          </a:p>
        </p:txBody>
      </p:sp>
      <p:sp>
        <p:nvSpPr>
          <p:cNvPr id="10" name="TextBox 30"/>
          <p:cNvSpPr txBox="1">
            <a:spLocks noChangeArrowheads="1"/>
          </p:cNvSpPr>
          <p:nvPr/>
        </p:nvSpPr>
        <p:spPr bwMode="auto">
          <a:xfrm>
            <a:off x="5257800" y="3441700"/>
            <a:ext cx="1357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zh-CN" sz="1600">
                <a:ea typeface="宋体" panose="02010600030101010101" pitchFamily="2" charset="-122"/>
              </a:rPr>
              <a:t>signal</a:t>
            </a:r>
            <a:endParaRPr lang="zh-CN" altLang="en-US" sz="1600">
              <a:ea typeface="宋体" panose="02010600030101010101" pitchFamily="2" charset="-122"/>
            </a:endParaRPr>
          </a:p>
        </p:txBody>
      </p:sp>
      <p:sp>
        <p:nvSpPr>
          <p:cNvPr id="11" name="TextBox 31"/>
          <p:cNvSpPr txBox="1">
            <a:spLocks noChangeArrowheads="1"/>
          </p:cNvSpPr>
          <p:nvPr/>
        </p:nvSpPr>
        <p:spPr bwMode="auto">
          <a:xfrm>
            <a:off x="3062288" y="3429000"/>
            <a:ext cx="13573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zh-CN" sz="1600">
                <a:ea typeface="宋体" panose="02010600030101010101" pitchFamily="2" charset="-122"/>
              </a:rPr>
              <a:t>interference</a:t>
            </a:r>
            <a:endParaRPr lang="zh-CN" altLang="en-US" sz="1600">
              <a:ea typeface="宋体" panose="02010600030101010101" pitchFamily="2" charset="-122"/>
            </a:endParaRPr>
          </a:p>
        </p:txBody>
      </p:sp>
      <p:sp>
        <p:nvSpPr>
          <p:cNvPr id="12" name="矩形 32"/>
          <p:cNvSpPr/>
          <p:nvPr/>
        </p:nvSpPr>
        <p:spPr>
          <a:xfrm>
            <a:off x="5114925" y="4156075"/>
            <a:ext cx="347663" cy="20478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eaLnBrk="1" hangingPunct="1"/>
            <a:endParaRPr lang="zh-CN" altLang="en-US">
              <a:solidFill>
                <a:srgbClr val="FFFFFF"/>
              </a:solidFill>
              <a:latin typeface="Arial" panose="020B0604020202020204" pitchFamily="34" charset="0"/>
              <a:ea typeface="宋体" panose="02010600030101010101" pitchFamily="2" charset="-122"/>
            </a:endParaRPr>
          </a:p>
        </p:txBody>
      </p:sp>
      <p:sp>
        <p:nvSpPr>
          <p:cNvPr id="13" name="矩形 33"/>
          <p:cNvSpPr/>
          <p:nvPr/>
        </p:nvSpPr>
        <p:spPr>
          <a:xfrm>
            <a:off x="5462588" y="4156075"/>
            <a:ext cx="347662" cy="20478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eaLnBrk="1" hangingPunct="1"/>
            <a:endParaRPr lang="zh-CN" altLang="en-US">
              <a:solidFill>
                <a:srgbClr val="FFFFFF"/>
              </a:solidFill>
              <a:latin typeface="Arial" panose="020B0604020202020204" pitchFamily="34" charset="0"/>
              <a:ea typeface="宋体" panose="02010600030101010101" pitchFamily="2" charset="-122"/>
            </a:endParaRPr>
          </a:p>
        </p:txBody>
      </p:sp>
      <p:sp>
        <p:nvSpPr>
          <p:cNvPr id="14" name="矩形 34"/>
          <p:cNvSpPr/>
          <p:nvPr/>
        </p:nvSpPr>
        <p:spPr>
          <a:xfrm>
            <a:off x="5810250" y="4156075"/>
            <a:ext cx="347663" cy="20478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eaLnBrk="1" hangingPunct="1"/>
            <a:endParaRPr lang="zh-CN" altLang="en-US">
              <a:solidFill>
                <a:srgbClr val="FFFFFF"/>
              </a:solidFill>
              <a:latin typeface="Arial" panose="020B0604020202020204" pitchFamily="34" charset="0"/>
              <a:ea typeface="宋体" panose="02010600030101010101" pitchFamily="2" charset="-122"/>
            </a:endParaRPr>
          </a:p>
        </p:txBody>
      </p:sp>
      <p:sp>
        <p:nvSpPr>
          <p:cNvPr id="15" name="矩形 35"/>
          <p:cNvSpPr/>
          <p:nvPr/>
        </p:nvSpPr>
        <p:spPr>
          <a:xfrm>
            <a:off x="6159500" y="4156075"/>
            <a:ext cx="347663" cy="20478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eaLnBrk="1" hangingPunct="1"/>
            <a:endParaRPr lang="zh-CN" altLang="en-US">
              <a:solidFill>
                <a:srgbClr val="FFFFFF"/>
              </a:solidFill>
              <a:latin typeface="Arial" panose="020B0604020202020204" pitchFamily="34" charset="0"/>
              <a:ea typeface="宋体" panose="02010600030101010101" pitchFamily="2" charset="-122"/>
            </a:endParaRPr>
          </a:p>
        </p:txBody>
      </p:sp>
      <p:sp>
        <p:nvSpPr>
          <p:cNvPr id="16" name="矩形 36"/>
          <p:cNvSpPr/>
          <p:nvPr/>
        </p:nvSpPr>
        <p:spPr>
          <a:xfrm>
            <a:off x="6508750" y="4156075"/>
            <a:ext cx="347663" cy="20478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eaLnBrk="1" hangingPunct="1"/>
            <a:endParaRPr lang="zh-CN" altLang="en-US">
              <a:solidFill>
                <a:srgbClr val="FFFFFF"/>
              </a:solidFill>
              <a:latin typeface="Arial" panose="020B0604020202020204" pitchFamily="34" charset="0"/>
              <a:ea typeface="宋体" panose="02010600030101010101" pitchFamily="2" charset="-122"/>
            </a:endParaRPr>
          </a:p>
        </p:txBody>
      </p:sp>
      <p:sp>
        <p:nvSpPr>
          <p:cNvPr id="17" name="矩形 37"/>
          <p:cNvSpPr/>
          <p:nvPr/>
        </p:nvSpPr>
        <p:spPr>
          <a:xfrm>
            <a:off x="2543175" y="4156075"/>
            <a:ext cx="347663" cy="204788"/>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eaLnBrk="1" hangingPunct="1"/>
            <a:endParaRPr lang="zh-CN" altLang="en-US">
              <a:solidFill>
                <a:srgbClr val="FFFFFF"/>
              </a:solidFill>
              <a:latin typeface="Arial" panose="020B0604020202020204" pitchFamily="34" charset="0"/>
              <a:ea typeface="宋体" panose="02010600030101010101" pitchFamily="2" charset="-122"/>
            </a:endParaRPr>
          </a:p>
        </p:txBody>
      </p:sp>
      <p:sp>
        <p:nvSpPr>
          <p:cNvPr id="18" name="矩形 38"/>
          <p:cNvSpPr/>
          <p:nvPr/>
        </p:nvSpPr>
        <p:spPr>
          <a:xfrm>
            <a:off x="2890838" y="4156075"/>
            <a:ext cx="347662" cy="20478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eaLnBrk="1" hangingPunct="1"/>
            <a:endParaRPr lang="zh-CN" altLang="en-US">
              <a:solidFill>
                <a:srgbClr val="FFFFFF"/>
              </a:solidFill>
              <a:latin typeface="Arial" panose="020B0604020202020204" pitchFamily="34" charset="0"/>
              <a:ea typeface="宋体" panose="02010600030101010101" pitchFamily="2" charset="-122"/>
            </a:endParaRPr>
          </a:p>
        </p:txBody>
      </p:sp>
      <p:sp>
        <p:nvSpPr>
          <p:cNvPr id="19" name="矩形 39"/>
          <p:cNvSpPr/>
          <p:nvPr/>
        </p:nvSpPr>
        <p:spPr>
          <a:xfrm>
            <a:off x="3238500" y="4156075"/>
            <a:ext cx="347663" cy="20478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eaLnBrk="1" hangingPunct="1"/>
            <a:endParaRPr lang="zh-CN" altLang="en-US">
              <a:solidFill>
                <a:srgbClr val="FFFFFF"/>
              </a:solidFill>
              <a:latin typeface="Arial" panose="020B0604020202020204" pitchFamily="34" charset="0"/>
              <a:ea typeface="宋体" panose="02010600030101010101" pitchFamily="2" charset="-122"/>
            </a:endParaRPr>
          </a:p>
        </p:txBody>
      </p:sp>
      <p:sp>
        <p:nvSpPr>
          <p:cNvPr id="20" name="矩形 40"/>
          <p:cNvSpPr/>
          <p:nvPr/>
        </p:nvSpPr>
        <p:spPr>
          <a:xfrm>
            <a:off x="3587750" y="4156075"/>
            <a:ext cx="347663" cy="204788"/>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eaLnBrk="1" hangingPunct="1"/>
            <a:endParaRPr lang="zh-CN" altLang="en-US">
              <a:solidFill>
                <a:srgbClr val="FFFFFF"/>
              </a:solidFill>
              <a:latin typeface="Arial" panose="020B0604020202020204" pitchFamily="34" charset="0"/>
              <a:ea typeface="宋体" panose="02010600030101010101" pitchFamily="2" charset="-122"/>
            </a:endParaRPr>
          </a:p>
        </p:txBody>
      </p:sp>
      <p:sp>
        <p:nvSpPr>
          <p:cNvPr id="21" name="矩形 41"/>
          <p:cNvSpPr/>
          <p:nvPr/>
        </p:nvSpPr>
        <p:spPr>
          <a:xfrm>
            <a:off x="3937000" y="4156075"/>
            <a:ext cx="347663" cy="20478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eaLnBrk="1" hangingPunct="1"/>
            <a:endParaRPr lang="zh-CN" altLang="en-US">
              <a:solidFill>
                <a:srgbClr val="FFFFFF"/>
              </a:solidFill>
              <a:latin typeface="Arial" panose="020B0604020202020204" pitchFamily="34" charset="0"/>
              <a:ea typeface="宋体" panose="02010600030101010101" pitchFamily="2" charset="-122"/>
            </a:endParaRPr>
          </a:p>
        </p:txBody>
      </p:sp>
      <p:sp>
        <p:nvSpPr>
          <p:cNvPr id="22" name="TextBox 42"/>
          <p:cNvSpPr txBox="1">
            <a:spLocks noChangeArrowheads="1"/>
          </p:cNvSpPr>
          <p:nvPr/>
        </p:nvSpPr>
        <p:spPr bwMode="auto">
          <a:xfrm>
            <a:off x="5186363" y="4429125"/>
            <a:ext cx="2286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zh-CN" sz="1600">
                <a:ea typeface="宋体" panose="02010600030101010101" pitchFamily="2" charset="-122"/>
              </a:rPr>
              <a:t>all subframe with data</a:t>
            </a:r>
            <a:endParaRPr lang="zh-CN" altLang="en-US" sz="1600">
              <a:ea typeface="宋体" panose="02010600030101010101" pitchFamily="2" charset="-122"/>
            </a:endParaRPr>
          </a:p>
        </p:txBody>
      </p:sp>
      <p:sp>
        <p:nvSpPr>
          <p:cNvPr id="23" name="TextBox 43"/>
          <p:cNvSpPr txBox="1">
            <a:spLocks noChangeArrowheads="1"/>
          </p:cNvSpPr>
          <p:nvPr/>
        </p:nvSpPr>
        <p:spPr bwMode="auto">
          <a:xfrm>
            <a:off x="2133600" y="4799013"/>
            <a:ext cx="2209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zh-CN" sz="1600">
                <a:ea typeface="宋体" panose="02010600030101010101" pitchFamily="2" charset="-122"/>
              </a:rPr>
              <a:t>almost blank subframe,</a:t>
            </a:r>
          </a:p>
          <a:p>
            <a:pPr eaLnBrk="1" hangingPunct="1"/>
            <a:r>
              <a:rPr lang="en-US" altLang="zh-CN" sz="1600">
                <a:ea typeface="宋体" panose="02010600030101010101" pitchFamily="2" charset="-122"/>
              </a:rPr>
              <a:t>interference suppression</a:t>
            </a:r>
            <a:endParaRPr lang="zh-CN" altLang="en-US" sz="1600">
              <a:ea typeface="宋体" panose="02010600030101010101" pitchFamily="2" charset="-122"/>
            </a:endParaRPr>
          </a:p>
        </p:txBody>
      </p:sp>
      <p:cxnSp>
        <p:nvCxnSpPr>
          <p:cNvPr id="24" name="直接箭头连接符 44"/>
          <p:cNvCxnSpPr/>
          <p:nvPr/>
        </p:nvCxnSpPr>
        <p:spPr>
          <a:xfrm rot="5400000" flipH="1" flipV="1">
            <a:off x="3579813" y="4619625"/>
            <a:ext cx="357188"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45"/>
          <p:cNvCxnSpPr/>
          <p:nvPr/>
        </p:nvCxnSpPr>
        <p:spPr>
          <a:xfrm rot="5400000" flipH="1" flipV="1">
            <a:off x="2508250" y="4619625"/>
            <a:ext cx="35718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梯形 49"/>
          <p:cNvSpPr/>
          <p:nvPr/>
        </p:nvSpPr>
        <p:spPr bwMode="auto">
          <a:xfrm>
            <a:off x="7010400" y="3505200"/>
            <a:ext cx="1066800" cy="609600"/>
          </a:xfrm>
          <a:prstGeom prst="trapezoid">
            <a:avLst/>
          </a:prstGeom>
          <a:solidFill>
            <a:schemeClr val="accent1"/>
          </a:solidFill>
          <a:ln w="12700" cap="flat" cmpd="sng" algn="ctr">
            <a:solidFill>
              <a:schemeClr val="tx1"/>
            </a:solidFill>
            <a:prstDash val="solid"/>
            <a:round/>
            <a:headEnd type="none" w="sm" len="sm"/>
            <a:tailEnd type="none" w="sm" len="sm"/>
          </a:ln>
          <a:effectLst/>
        </p:spPr>
        <p:txBody>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a:r>
              <a:rPr lang="en-US" altLang="zh-CN">
                <a:solidFill>
                  <a:srgbClr val="C00000"/>
                </a:solidFill>
                <a:ea typeface="宋体" panose="02010600030101010101" pitchFamily="2" charset="-122"/>
              </a:rPr>
              <a:t>Desired</a:t>
            </a:r>
          </a:p>
          <a:p>
            <a:pPr algn="ctr"/>
            <a:r>
              <a:rPr lang="en-US" altLang="zh-CN">
                <a:solidFill>
                  <a:srgbClr val="C00000"/>
                </a:solidFill>
                <a:ea typeface="宋体" panose="02010600030101010101" pitchFamily="2" charset="-122"/>
              </a:rPr>
              <a:t>TX</a:t>
            </a:r>
            <a:endParaRPr lang="zh-CN" altLang="en-US">
              <a:solidFill>
                <a:srgbClr val="C00000"/>
              </a:solidFill>
              <a:ea typeface="宋体" panose="02010600030101010101" pitchFamily="2" charset="-122"/>
            </a:endParaRPr>
          </a:p>
        </p:txBody>
      </p:sp>
      <p:sp>
        <p:nvSpPr>
          <p:cNvPr id="27" name="梯形 50"/>
          <p:cNvSpPr/>
          <p:nvPr/>
        </p:nvSpPr>
        <p:spPr bwMode="auto">
          <a:xfrm>
            <a:off x="1371600" y="3505200"/>
            <a:ext cx="1066800" cy="609600"/>
          </a:xfrm>
          <a:prstGeom prst="trapezoid">
            <a:avLst/>
          </a:prstGeom>
          <a:solidFill>
            <a:schemeClr val="accent1"/>
          </a:solidFill>
          <a:ln w="12700" cap="flat" cmpd="sng" algn="ctr">
            <a:solidFill>
              <a:schemeClr val="tx1"/>
            </a:solidFill>
            <a:prstDash val="solid"/>
            <a:round/>
            <a:headEnd type="none" w="sm" len="sm"/>
            <a:tailEnd type="none" w="sm" len="sm"/>
          </a:ln>
          <a:effectLst/>
        </p:spPr>
        <p:txBody>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a:r>
              <a:rPr lang="en-US" altLang="zh-CN">
                <a:solidFill>
                  <a:srgbClr val="C00000"/>
                </a:solidFill>
                <a:ea typeface="宋体" panose="02010600030101010101" pitchFamily="2" charset="-122"/>
              </a:rPr>
              <a:t>Interfering TX</a:t>
            </a:r>
            <a:endParaRPr lang="zh-CN" altLang="en-US">
              <a:solidFill>
                <a:srgbClr val="C00000"/>
              </a:solidFill>
              <a:ea typeface="宋体" panose="02010600030101010101" pitchFamily="2" charset="-122"/>
            </a:endParaRPr>
          </a:p>
        </p:txBody>
      </p:sp>
    </p:spTree>
    <p:extLst>
      <p:ext uri="{BB962C8B-B14F-4D97-AF65-F5344CB8AC3E}">
        <p14:creationId xmlns:p14="http://schemas.microsoft.com/office/powerpoint/2010/main" val="29495039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en-US" smtClean="0"/>
              <a:t>March 2015</a:t>
            </a:r>
            <a:endParaRPr lang="en-US" altLang="en-US"/>
          </a:p>
        </p:txBody>
      </p:sp>
      <p:sp>
        <p:nvSpPr>
          <p:cNvPr id="3" name="Footer Placeholder 2"/>
          <p:cNvSpPr>
            <a:spLocks noGrp="1"/>
          </p:cNvSpPr>
          <p:nvPr>
            <p:ph type="ftr" sz="quarter" idx="11"/>
          </p:nvPr>
        </p:nvSpPr>
        <p:spPr/>
        <p:txBody>
          <a:bodyPr/>
          <a:lstStyle/>
          <a:p>
            <a:r>
              <a:rPr lang="en-US" altLang="en-US" smtClean="0"/>
              <a:t>802.15.7r1 (Various)</a:t>
            </a:r>
            <a:endParaRPr lang="en-US" altLang="en-US"/>
          </a:p>
        </p:txBody>
      </p:sp>
      <p:sp>
        <p:nvSpPr>
          <p:cNvPr id="4" name="Slide Number Placeholder 3"/>
          <p:cNvSpPr>
            <a:spLocks noGrp="1"/>
          </p:cNvSpPr>
          <p:nvPr>
            <p:ph type="sldNum" sz="quarter" idx="12"/>
          </p:nvPr>
        </p:nvSpPr>
        <p:spPr/>
        <p:txBody>
          <a:bodyPr/>
          <a:lstStyle/>
          <a:p>
            <a:r>
              <a:rPr lang="en-US" altLang="en-US" smtClean="0"/>
              <a:t>Slide </a:t>
            </a:r>
            <a:fld id="{2953BCE0-5784-430B-A825-8D32C159DAE6}" type="slidenum">
              <a:rPr lang="en-US" altLang="en-US" smtClean="0"/>
              <a:pPr/>
              <a:t>86</a:t>
            </a:fld>
            <a:endParaRPr lang="en-US" altLang="en-US"/>
          </a:p>
        </p:txBody>
      </p:sp>
      <p:sp>
        <p:nvSpPr>
          <p:cNvPr id="5" name="Rectangle 2"/>
          <p:cNvSpPr txBox="1">
            <a:spLocks noChangeArrowheads="1"/>
          </p:cNvSpPr>
          <p:nvPr/>
        </p:nvSpPr>
        <p:spPr bwMode="auto">
          <a:xfrm>
            <a:off x="685800" y="838200"/>
            <a:ext cx="7772400" cy="1219200"/>
          </a:xfrm>
          <a:prstGeom prst="rect">
            <a:avLst/>
          </a:prstGeom>
          <a:noFill/>
          <a:ln w="9525">
            <a:noFill/>
            <a:miter lim="800000"/>
            <a:headEnd/>
            <a:tailEnd/>
          </a:ln>
        </p:spPr>
        <p:txBody>
          <a:bodyPr lIns="92075" tIns="46038" rIns="92075" bIns="46038" anchor="ctr"/>
          <a:lstStyle/>
          <a:p>
            <a:pPr algn="ctr" eaLnBrk="0" hangingPunct="0">
              <a:defRPr/>
            </a:pPr>
            <a:r>
              <a:rPr lang="en-US" altLang="ko-KR" sz="3600" dirty="0">
                <a:solidFill>
                  <a:schemeClr val="tx2"/>
                </a:solidFill>
                <a:latin typeface="+mj-lt"/>
                <a:ea typeface="굴림" charset="-127"/>
                <a:cs typeface="+mj-cs"/>
              </a:rPr>
              <a:t>Layered Transmission with Interference Cancellation</a:t>
            </a:r>
          </a:p>
        </p:txBody>
      </p:sp>
      <p:sp>
        <p:nvSpPr>
          <p:cNvPr id="6" name="矩形 17"/>
          <p:cNvSpPr>
            <a:spLocks noChangeArrowheads="1"/>
          </p:cNvSpPr>
          <p:nvPr/>
        </p:nvSpPr>
        <p:spPr bwMode="auto">
          <a:xfrm>
            <a:off x="609600" y="2133600"/>
            <a:ext cx="1066800" cy="381000"/>
          </a:xfrm>
          <a:prstGeom prst="rect">
            <a:avLst/>
          </a:prstGeom>
          <a:solidFill>
            <a:schemeClr val="accent1"/>
          </a:solidFill>
          <a:ln w="12700" algn="ctr">
            <a:solidFill>
              <a:schemeClr val="tx1"/>
            </a:solidFill>
            <a:round/>
            <a:headEnd type="none" w="sm" len="sm"/>
            <a:tailEnd type="none" w="sm" len="sm"/>
          </a:ln>
        </p:spPr>
        <p:txBody>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a:endParaRPr lang="zh-CN" altLang="en-US" sz="1800">
              <a:ea typeface="宋体" panose="02010600030101010101" pitchFamily="2" charset="-122"/>
            </a:endParaRPr>
          </a:p>
        </p:txBody>
      </p:sp>
      <p:sp>
        <p:nvSpPr>
          <p:cNvPr id="7" name="矩形 20"/>
          <p:cNvSpPr>
            <a:spLocks noChangeArrowheads="1"/>
          </p:cNvSpPr>
          <p:nvPr/>
        </p:nvSpPr>
        <p:spPr bwMode="auto">
          <a:xfrm>
            <a:off x="609600" y="2514600"/>
            <a:ext cx="1066800" cy="381000"/>
          </a:xfrm>
          <a:prstGeom prst="rect">
            <a:avLst/>
          </a:prstGeom>
          <a:solidFill>
            <a:schemeClr val="accent1"/>
          </a:solidFill>
          <a:ln w="12700" algn="ctr">
            <a:solidFill>
              <a:schemeClr val="tx1"/>
            </a:solidFill>
            <a:round/>
            <a:headEnd type="none" w="sm" len="sm"/>
            <a:tailEnd type="none" w="sm" len="sm"/>
          </a:ln>
        </p:spPr>
        <p:txBody>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a:endParaRPr lang="zh-CN" altLang="en-US" sz="1800">
              <a:ea typeface="宋体" panose="02010600030101010101" pitchFamily="2" charset="-122"/>
            </a:endParaRPr>
          </a:p>
        </p:txBody>
      </p:sp>
      <p:sp>
        <p:nvSpPr>
          <p:cNvPr id="8" name="矩形 21"/>
          <p:cNvSpPr>
            <a:spLocks noChangeArrowheads="1"/>
          </p:cNvSpPr>
          <p:nvPr/>
        </p:nvSpPr>
        <p:spPr bwMode="auto">
          <a:xfrm>
            <a:off x="609600" y="2895600"/>
            <a:ext cx="1066800" cy="762000"/>
          </a:xfrm>
          <a:prstGeom prst="rect">
            <a:avLst/>
          </a:prstGeom>
          <a:solidFill>
            <a:schemeClr val="accent1"/>
          </a:solidFill>
          <a:ln w="12700" algn="ctr">
            <a:solidFill>
              <a:schemeClr val="tx1"/>
            </a:solidFill>
            <a:round/>
            <a:headEnd type="none" w="sm" len="sm"/>
            <a:tailEnd type="none" w="sm" len="sm"/>
          </a:ln>
        </p:spPr>
        <p:txBody>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a:endParaRPr lang="zh-CN" altLang="en-US" sz="1800">
              <a:ea typeface="宋体" panose="02010600030101010101" pitchFamily="2" charset="-122"/>
            </a:endParaRPr>
          </a:p>
        </p:txBody>
      </p:sp>
      <p:sp>
        <p:nvSpPr>
          <p:cNvPr id="9" name="矩形 22"/>
          <p:cNvSpPr>
            <a:spLocks noChangeArrowheads="1"/>
          </p:cNvSpPr>
          <p:nvPr/>
        </p:nvSpPr>
        <p:spPr bwMode="auto">
          <a:xfrm>
            <a:off x="609600" y="3657600"/>
            <a:ext cx="1066800" cy="381000"/>
          </a:xfrm>
          <a:prstGeom prst="rect">
            <a:avLst/>
          </a:prstGeom>
          <a:blipFill dpi="0" rotWithShape="1">
            <a:blip r:embed="rId2"/>
            <a:srcRect/>
            <a:tile tx="0" ty="0" sx="100000" sy="100000" flip="none" algn="tl"/>
          </a:blipFill>
          <a:ln w="12700" algn="ctr">
            <a:solidFill>
              <a:schemeClr val="tx1"/>
            </a:solidFill>
            <a:round/>
            <a:headEnd type="none" w="sm" len="sm"/>
            <a:tailEnd type="none" w="sm" len="sm"/>
          </a:ln>
        </p:spPr>
        <p:txBody>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endParaRPr lang="zh-CN" altLang="en-US">
              <a:ea typeface="宋体" panose="02010600030101010101" pitchFamily="2" charset="-122"/>
            </a:endParaRPr>
          </a:p>
        </p:txBody>
      </p:sp>
      <p:sp>
        <p:nvSpPr>
          <p:cNvPr id="10" name="矩形 23"/>
          <p:cNvSpPr>
            <a:spLocks noChangeArrowheads="1"/>
          </p:cNvSpPr>
          <p:nvPr/>
        </p:nvSpPr>
        <p:spPr bwMode="auto">
          <a:xfrm>
            <a:off x="609600" y="4038600"/>
            <a:ext cx="1066800" cy="381000"/>
          </a:xfrm>
          <a:prstGeom prst="rect">
            <a:avLst/>
          </a:prstGeom>
          <a:blipFill dpi="0" rotWithShape="1">
            <a:blip r:embed="rId2"/>
            <a:srcRect/>
            <a:tile tx="0" ty="0" sx="100000" sy="100000" flip="none" algn="tl"/>
          </a:blipFill>
          <a:ln w="12700" algn="ctr">
            <a:solidFill>
              <a:schemeClr val="tx1"/>
            </a:solidFill>
            <a:round/>
            <a:headEnd type="none" w="sm" len="sm"/>
            <a:tailEnd type="none" w="sm" len="sm"/>
          </a:ln>
        </p:spPr>
        <p:txBody>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endParaRPr lang="zh-CN" altLang="en-US">
              <a:ea typeface="宋体" panose="02010600030101010101" pitchFamily="2" charset="-122"/>
            </a:endParaRPr>
          </a:p>
        </p:txBody>
      </p:sp>
      <p:sp>
        <p:nvSpPr>
          <p:cNvPr id="11" name="矩形 24"/>
          <p:cNvSpPr>
            <a:spLocks noChangeArrowheads="1"/>
          </p:cNvSpPr>
          <p:nvPr/>
        </p:nvSpPr>
        <p:spPr bwMode="auto">
          <a:xfrm>
            <a:off x="609600" y="4419600"/>
            <a:ext cx="1066800" cy="762000"/>
          </a:xfrm>
          <a:prstGeom prst="rect">
            <a:avLst/>
          </a:prstGeom>
          <a:solidFill>
            <a:schemeClr val="accent1"/>
          </a:solidFill>
          <a:ln w="12700" algn="ctr">
            <a:solidFill>
              <a:schemeClr val="tx1"/>
            </a:solidFill>
            <a:round/>
            <a:headEnd type="none" w="sm" len="sm"/>
            <a:tailEnd type="none" w="sm" len="sm"/>
          </a:ln>
        </p:spPr>
        <p:txBody>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endParaRPr lang="zh-CN" altLang="en-US">
              <a:ea typeface="宋体" panose="02010600030101010101" pitchFamily="2" charset="-122"/>
            </a:endParaRPr>
          </a:p>
        </p:txBody>
      </p:sp>
      <p:sp>
        <p:nvSpPr>
          <p:cNvPr id="12" name="矩形 25"/>
          <p:cNvSpPr>
            <a:spLocks noChangeArrowheads="1"/>
          </p:cNvSpPr>
          <p:nvPr/>
        </p:nvSpPr>
        <p:spPr bwMode="auto">
          <a:xfrm>
            <a:off x="2971800" y="2133600"/>
            <a:ext cx="1066800" cy="381000"/>
          </a:xfrm>
          <a:prstGeom prst="rect">
            <a:avLst/>
          </a:prstGeom>
          <a:solidFill>
            <a:schemeClr val="accent1"/>
          </a:solidFill>
          <a:ln w="12700" algn="ctr">
            <a:solidFill>
              <a:schemeClr val="tx1"/>
            </a:solidFill>
            <a:round/>
            <a:headEnd type="none" w="sm" len="sm"/>
            <a:tailEnd type="none" w="sm" len="sm"/>
          </a:ln>
        </p:spPr>
        <p:txBody>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endParaRPr lang="zh-CN" altLang="en-US">
              <a:ea typeface="宋体" panose="02010600030101010101" pitchFamily="2" charset="-122"/>
            </a:endParaRPr>
          </a:p>
        </p:txBody>
      </p:sp>
      <p:sp>
        <p:nvSpPr>
          <p:cNvPr id="13" name="矩形 26"/>
          <p:cNvSpPr>
            <a:spLocks noChangeArrowheads="1"/>
          </p:cNvSpPr>
          <p:nvPr/>
        </p:nvSpPr>
        <p:spPr bwMode="auto">
          <a:xfrm>
            <a:off x="2971800" y="2514600"/>
            <a:ext cx="1066800" cy="381000"/>
          </a:xfrm>
          <a:prstGeom prst="rect">
            <a:avLst/>
          </a:prstGeom>
          <a:solidFill>
            <a:schemeClr val="accent1"/>
          </a:solidFill>
          <a:ln w="12700" algn="ctr">
            <a:solidFill>
              <a:schemeClr val="tx1"/>
            </a:solidFill>
            <a:round/>
            <a:headEnd type="none" w="sm" len="sm"/>
            <a:tailEnd type="none" w="sm" len="sm"/>
          </a:ln>
        </p:spPr>
        <p:txBody>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endParaRPr lang="zh-CN" altLang="en-US">
              <a:ea typeface="宋体" panose="02010600030101010101" pitchFamily="2" charset="-122"/>
            </a:endParaRPr>
          </a:p>
        </p:txBody>
      </p:sp>
      <p:sp>
        <p:nvSpPr>
          <p:cNvPr id="14" name="矩形 28"/>
          <p:cNvSpPr>
            <a:spLocks noChangeArrowheads="1"/>
          </p:cNvSpPr>
          <p:nvPr/>
        </p:nvSpPr>
        <p:spPr bwMode="auto">
          <a:xfrm>
            <a:off x="2971800" y="3657600"/>
            <a:ext cx="1066800" cy="381000"/>
          </a:xfrm>
          <a:prstGeom prst="rect">
            <a:avLst/>
          </a:prstGeom>
          <a:blipFill dpi="0" rotWithShape="1">
            <a:blip r:embed="rId2"/>
            <a:srcRect/>
            <a:tile tx="0" ty="0" sx="100000" sy="100000" flip="none" algn="tl"/>
          </a:blipFill>
          <a:ln w="12700" algn="ctr">
            <a:solidFill>
              <a:schemeClr val="tx1"/>
            </a:solidFill>
            <a:round/>
            <a:headEnd type="none" w="sm" len="sm"/>
            <a:tailEnd type="none" w="sm" len="sm"/>
          </a:ln>
        </p:spPr>
        <p:txBody>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endParaRPr lang="zh-CN" altLang="en-US">
              <a:ea typeface="宋体" panose="02010600030101010101" pitchFamily="2" charset="-122"/>
            </a:endParaRPr>
          </a:p>
        </p:txBody>
      </p:sp>
      <p:sp>
        <p:nvSpPr>
          <p:cNvPr id="15" name="矩形 30"/>
          <p:cNvSpPr>
            <a:spLocks noChangeArrowheads="1"/>
          </p:cNvSpPr>
          <p:nvPr/>
        </p:nvSpPr>
        <p:spPr bwMode="auto">
          <a:xfrm>
            <a:off x="2971800" y="4419600"/>
            <a:ext cx="1066800" cy="762000"/>
          </a:xfrm>
          <a:prstGeom prst="rect">
            <a:avLst/>
          </a:prstGeom>
          <a:solidFill>
            <a:schemeClr val="accent1"/>
          </a:solidFill>
          <a:ln w="12700" algn="ctr">
            <a:solidFill>
              <a:schemeClr val="tx1"/>
            </a:solidFill>
            <a:round/>
            <a:headEnd type="none" w="sm" len="sm"/>
            <a:tailEnd type="none" w="sm" len="sm"/>
          </a:ln>
        </p:spPr>
        <p:txBody>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endParaRPr lang="zh-CN" altLang="en-US">
              <a:ea typeface="宋体" panose="02010600030101010101" pitchFamily="2" charset="-122"/>
            </a:endParaRPr>
          </a:p>
        </p:txBody>
      </p:sp>
      <p:sp>
        <p:nvSpPr>
          <p:cNvPr id="16" name="矩形 31"/>
          <p:cNvSpPr>
            <a:spLocks noChangeArrowheads="1"/>
          </p:cNvSpPr>
          <p:nvPr/>
        </p:nvSpPr>
        <p:spPr bwMode="auto">
          <a:xfrm>
            <a:off x="5334000" y="2133600"/>
            <a:ext cx="1066800" cy="381000"/>
          </a:xfrm>
          <a:prstGeom prst="rect">
            <a:avLst/>
          </a:prstGeom>
          <a:solidFill>
            <a:schemeClr val="accent1"/>
          </a:solidFill>
          <a:ln w="12700" algn="ctr">
            <a:solidFill>
              <a:schemeClr val="tx1"/>
            </a:solidFill>
            <a:round/>
            <a:headEnd type="none" w="sm" len="sm"/>
            <a:tailEnd type="none" w="sm" len="sm"/>
          </a:ln>
        </p:spPr>
        <p:txBody>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endParaRPr lang="zh-CN" altLang="en-US">
              <a:ea typeface="宋体" panose="02010600030101010101" pitchFamily="2" charset="-122"/>
            </a:endParaRPr>
          </a:p>
        </p:txBody>
      </p:sp>
      <p:sp>
        <p:nvSpPr>
          <p:cNvPr id="17" name="矩形 33"/>
          <p:cNvSpPr>
            <a:spLocks noChangeArrowheads="1"/>
          </p:cNvSpPr>
          <p:nvPr/>
        </p:nvSpPr>
        <p:spPr bwMode="auto">
          <a:xfrm>
            <a:off x="5334000" y="3657600"/>
            <a:ext cx="1066800" cy="381000"/>
          </a:xfrm>
          <a:prstGeom prst="rect">
            <a:avLst/>
          </a:prstGeom>
          <a:blipFill dpi="0" rotWithShape="1">
            <a:blip r:embed="rId2"/>
            <a:srcRect/>
            <a:tile tx="0" ty="0" sx="100000" sy="100000" flip="none" algn="tl"/>
          </a:blipFill>
          <a:ln w="12700" algn="ctr">
            <a:solidFill>
              <a:schemeClr val="tx1"/>
            </a:solidFill>
            <a:round/>
            <a:headEnd type="none" w="sm" len="sm"/>
            <a:tailEnd type="none" w="sm" len="sm"/>
          </a:ln>
        </p:spPr>
        <p:txBody>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endParaRPr lang="zh-CN" altLang="en-US">
              <a:ea typeface="宋体" panose="02010600030101010101" pitchFamily="2" charset="-122"/>
            </a:endParaRPr>
          </a:p>
        </p:txBody>
      </p:sp>
      <p:sp>
        <p:nvSpPr>
          <p:cNvPr id="18" name="矩形 34"/>
          <p:cNvSpPr>
            <a:spLocks noChangeArrowheads="1"/>
          </p:cNvSpPr>
          <p:nvPr/>
        </p:nvSpPr>
        <p:spPr bwMode="auto">
          <a:xfrm>
            <a:off x="7620000" y="2133600"/>
            <a:ext cx="1066800" cy="381000"/>
          </a:xfrm>
          <a:prstGeom prst="rect">
            <a:avLst/>
          </a:prstGeom>
          <a:solidFill>
            <a:schemeClr val="accent1"/>
          </a:solidFill>
          <a:ln w="12700" algn="ctr">
            <a:solidFill>
              <a:schemeClr val="tx1"/>
            </a:solidFill>
            <a:round/>
            <a:headEnd type="none" w="sm" len="sm"/>
            <a:tailEnd type="none" w="sm" len="sm"/>
          </a:ln>
        </p:spPr>
        <p:txBody>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endParaRPr lang="zh-CN" altLang="en-US">
              <a:ea typeface="宋体" panose="02010600030101010101" pitchFamily="2" charset="-122"/>
            </a:endParaRPr>
          </a:p>
        </p:txBody>
      </p:sp>
      <p:sp>
        <p:nvSpPr>
          <p:cNvPr id="19" name="TextBox 35"/>
          <p:cNvSpPr txBox="1">
            <a:spLocks noChangeArrowheads="1"/>
          </p:cNvSpPr>
          <p:nvPr/>
        </p:nvSpPr>
        <p:spPr bwMode="auto">
          <a:xfrm>
            <a:off x="838200" y="2151063"/>
            <a:ext cx="609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zh-CN" sz="1600" b="1">
                <a:solidFill>
                  <a:srgbClr val="C00000"/>
                </a:solidFill>
                <a:ea typeface="宋体" panose="02010600030101010101" pitchFamily="2" charset="-122"/>
              </a:rPr>
              <a:t>(1, 1)</a:t>
            </a:r>
            <a:endParaRPr lang="zh-CN" altLang="en-US" sz="1600" b="1">
              <a:solidFill>
                <a:srgbClr val="C00000"/>
              </a:solidFill>
              <a:ea typeface="宋体" panose="02010600030101010101" pitchFamily="2" charset="-122"/>
            </a:endParaRPr>
          </a:p>
        </p:txBody>
      </p:sp>
      <p:sp>
        <p:nvSpPr>
          <p:cNvPr id="20" name="矩形 36"/>
          <p:cNvSpPr>
            <a:spLocks noChangeArrowheads="1"/>
          </p:cNvSpPr>
          <p:nvPr/>
        </p:nvSpPr>
        <p:spPr bwMode="auto">
          <a:xfrm>
            <a:off x="846138" y="2532063"/>
            <a:ext cx="6302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zh-CN" sz="1600" b="1">
                <a:solidFill>
                  <a:srgbClr val="C00000"/>
                </a:solidFill>
                <a:ea typeface="宋体" panose="02010600030101010101" pitchFamily="2" charset="-122"/>
              </a:rPr>
              <a:t>(1, 2)</a:t>
            </a:r>
            <a:endParaRPr lang="zh-CN" altLang="en-US" sz="1600" b="1">
              <a:solidFill>
                <a:srgbClr val="C00000"/>
              </a:solidFill>
              <a:ea typeface="宋体" panose="02010600030101010101" pitchFamily="2" charset="-122"/>
            </a:endParaRPr>
          </a:p>
        </p:txBody>
      </p:sp>
      <p:sp>
        <p:nvSpPr>
          <p:cNvPr id="21" name="矩形 37"/>
          <p:cNvSpPr>
            <a:spLocks noChangeArrowheads="1"/>
          </p:cNvSpPr>
          <p:nvPr/>
        </p:nvSpPr>
        <p:spPr bwMode="auto">
          <a:xfrm>
            <a:off x="842963" y="3089275"/>
            <a:ext cx="6302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zh-CN" sz="1600" b="1">
                <a:solidFill>
                  <a:srgbClr val="C00000"/>
                </a:solidFill>
                <a:ea typeface="宋体" panose="02010600030101010101" pitchFamily="2" charset="-122"/>
              </a:rPr>
              <a:t>(2, 1)</a:t>
            </a:r>
            <a:endParaRPr lang="zh-CN" altLang="en-US" sz="1600" b="1">
              <a:solidFill>
                <a:srgbClr val="C00000"/>
              </a:solidFill>
              <a:ea typeface="宋体" panose="02010600030101010101" pitchFamily="2" charset="-122"/>
            </a:endParaRPr>
          </a:p>
        </p:txBody>
      </p:sp>
      <p:sp>
        <p:nvSpPr>
          <p:cNvPr id="22" name="矩形 38"/>
          <p:cNvSpPr>
            <a:spLocks noChangeArrowheads="1"/>
          </p:cNvSpPr>
          <p:nvPr/>
        </p:nvSpPr>
        <p:spPr bwMode="auto">
          <a:xfrm>
            <a:off x="830263" y="3673475"/>
            <a:ext cx="6302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zh-CN" sz="1600" b="1">
                <a:solidFill>
                  <a:srgbClr val="C00000"/>
                </a:solidFill>
                <a:ea typeface="宋体" panose="02010600030101010101" pitchFamily="2" charset="-122"/>
              </a:rPr>
              <a:t>(3, 1)</a:t>
            </a:r>
            <a:endParaRPr lang="zh-CN" altLang="en-US" sz="1600" b="1">
              <a:solidFill>
                <a:srgbClr val="C00000"/>
              </a:solidFill>
              <a:ea typeface="宋体" panose="02010600030101010101" pitchFamily="2" charset="-122"/>
            </a:endParaRPr>
          </a:p>
        </p:txBody>
      </p:sp>
      <p:sp>
        <p:nvSpPr>
          <p:cNvPr id="23" name="矩形 39"/>
          <p:cNvSpPr>
            <a:spLocks noChangeArrowheads="1"/>
          </p:cNvSpPr>
          <p:nvPr/>
        </p:nvSpPr>
        <p:spPr bwMode="auto">
          <a:xfrm>
            <a:off x="822325" y="4054475"/>
            <a:ext cx="6302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zh-CN" sz="1600" b="1">
                <a:solidFill>
                  <a:srgbClr val="C00000"/>
                </a:solidFill>
                <a:ea typeface="宋体" panose="02010600030101010101" pitchFamily="2" charset="-122"/>
              </a:rPr>
              <a:t>(3, 2)</a:t>
            </a:r>
            <a:endParaRPr lang="zh-CN" altLang="en-US" sz="1600" b="1">
              <a:solidFill>
                <a:srgbClr val="C00000"/>
              </a:solidFill>
              <a:ea typeface="宋体" panose="02010600030101010101" pitchFamily="2" charset="-122"/>
            </a:endParaRPr>
          </a:p>
        </p:txBody>
      </p:sp>
      <p:sp>
        <p:nvSpPr>
          <p:cNvPr id="24" name="矩形 40"/>
          <p:cNvSpPr>
            <a:spLocks noChangeArrowheads="1"/>
          </p:cNvSpPr>
          <p:nvPr/>
        </p:nvSpPr>
        <p:spPr bwMode="auto">
          <a:xfrm>
            <a:off x="817563" y="4614863"/>
            <a:ext cx="6302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zh-CN" sz="1600" b="1">
                <a:solidFill>
                  <a:srgbClr val="C00000"/>
                </a:solidFill>
                <a:ea typeface="宋体" panose="02010600030101010101" pitchFamily="2" charset="-122"/>
              </a:rPr>
              <a:t>(4, 1)</a:t>
            </a:r>
            <a:endParaRPr lang="zh-CN" altLang="en-US" sz="1600" b="1">
              <a:solidFill>
                <a:srgbClr val="C00000"/>
              </a:solidFill>
              <a:ea typeface="宋体" panose="02010600030101010101" pitchFamily="2" charset="-122"/>
            </a:endParaRPr>
          </a:p>
        </p:txBody>
      </p:sp>
      <p:sp>
        <p:nvSpPr>
          <p:cNvPr id="25" name="TextBox 41"/>
          <p:cNvSpPr txBox="1">
            <a:spLocks noChangeArrowheads="1"/>
          </p:cNvSpPr>
          <p:nvPr/>
        </p:nvSpPr>
        <p:spPr bwMode="auto">
          <a:xfrm>
            <a:off x="3200400" y="2133600"/>
            <a:ext cx="609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zh-CN" sz="1600" b="1">
                <a:solidFill>
                  <a:srgbClr val="C00000"/>
                </a:solidFill>
                <a:ea typeface="宋体" panose="02010600030101010101" pitchFamily="2" charset="-122"/>
              </a:rPr>
              <a:t>(1, 1)</a:t>
            </a:r>
            <a:endParaRPr lang="zh-CN" altLang="en-US" sz="1600" b="1">
              <a:solidFill>
                <a:srgbClr val="C00000"/>
              </a:solidFill>
              <a:ea typeface="宋体" panose="02010600030101010101" pitchFamily="2" charset="-122"/>
            </a:endParaRPr>
          </a:p>
        </p:txBody>
      </p:sp>
      <p:sp>
        <p:nvSpPr>
          <p:cNvPr id="26" name="矩形 42"/>
          <p:cNvSpPr>
            <a:spLocks noChangeArrowheads="1"/>
          </p:cNvSpPr>
          <p:nvPr/>
        </p:nvSpPr>
        <p:spPr bwMode="auto">
          <a:xfrm>
            <a:off x="3208338" y="2514600"/>
            <a:ext cx="6302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zh-CN" sz="1600" b="1">
                <a:solidFill>
                  <a:srgbClr val="C00000"/>
                </a:solidFill>
                <a:ea typeface="宋体" panose="02010600030101010101" pitchFamily="2" charset="-122"/>
              </a:rPr>
              <a:t>(1, 2)</a:t>
            </a:r>
            <a:endParaRPr lang="zh-CN" altLang="en-US" sz="1600" b="1">
              <a:solidFill>
                <a:srgbClr val="C00000"/>
              </a:solidFill>
              <a:ea typeface="宋体" panose="02010600030101010101" pitchFamily="2" charset="-122"/>
            </a:endParaRPr>
          </a:p>
        </p:txBody>
      </p:sp>
      <p:sp>
        <p:nvSpPr>
          <p:cNvPr id="27" name="矩形 45"/>
          <p:cNvSpPr>
            <a:spLocks noChangeArrowheads="1"/>
          </p:cNvSpPr>
          <p:nvPr/>
        </p:nvSpPr>
        <p:spPr bwMode="auto">
          <a:xfrm>
            <a:off x="3213100" y="3657600"/>
            <a:ext cx="6302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zh-CN" sz="1600" b="1">
                <a:solidFill>
                  <a:srgbClr val="C00000"/>
                </a:solidFill>
                <a:ea typeface="宋体" panose="02010600030101010101" pitchFamily="2" charset="-122"/>
              </a:rPr>
              <a:t>(3, 1)</a:t>
            </a:r>
            <a:endParaRPr lang="zh-CN" altLang="en-US" sz="1600" b="1">
              <a:solidFill>
                <a:srgbClr val="C00000"/>
              </a:solidFill>
              <a:ea typeface="宋体" panose="02010600030101010101" pitchFamily="2" charset="-122"/>
            </a:endParaRPr>
          </a:p>
        </p:txBody>
      </p:sp>
      <p:sp>
        <p:nvSpPr>
          <p:cNvPr id="28" name="矩形 46"/>
          <p:cNvSpPr>
            <a:spLocks noChangeArrowheads="1"/>
          </p:cNvSpPr>
          <p:nvPr/>
        </p:nvSpPr>
        <p:spPr bwMode="auto">
          <a:xfrm>
            <a:off x="3200400" y="4597400"/>
            <a:ext cx="6302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zh-CN" sz="1600" b="1">
                <a:solidFill>
                  <a:srgbClr val="C00000"/>
                </a:solidFill>
                <a:ea typeface="宋体" panose="02010600030101010101" pitchFamily="2" charset="-122"/>
              </a:rPr>
              <a:t>(4, 1)</a:t>
            </a:r>
            <a:endParaRPr lang="zh-CN" altLang="en-US" sz="1600" b="1">
              <a:solidFill>
                <a:srgbClr val="C00000"/>
              </a:solidFill>
              <a:ea typeface="宋体" panose="02010600030101010101" pitchFamily="2" charset="-122"/>
            </a:endParaRPr>
          </a:p>
        </p:txBody>
      </p:sp>
      <p:sp>
        <p:nvSpPr>
          <p:cNvPr id="29" name="TextBox 47"/>
          <p:cNvSpPr txBox="1">
            <a:spLocks noChangeArrowheads="1"/>
          </p:cNvSpPr>
          <p:nvPr/>
        </p:nvSpPr>
        <p:spPr bwMode="auto">
          <a:xfrm>
            <a:off x="5529263" y="2133600"/>
            <a:ext cx="609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zh-CN" sz="1600" b="1">
                <a:solidFill>
                  <a:srgbClr val="C00000"/>
                </a:solidFill>
                <a:ea typeface="宋体" panose="02010600030101010101" pitchFamily="2" charset="-122"/>
              </a:rPr>
              <a:t>(1, 1)</a:t>
            </a:r>
            <a:endParaRPr lang="zh-CN" altLang="en-US" sz="1600" b="1">
              <a:solidFill>
                <a:srgbClr val="C00000"/>
              </a:solidFill>
              <a:ea typeface="宋体" panose="02010600030101010101" pitchFamily="2" charset="-122"/>
            </a:endParaRPr>
          </a:p>
        </p:txBody>
      </p:sp>
      <p:sp>
        <p:nvSpPr>
          <p:cNvPr id="30" name="矩形 48"/>
          <p:cNvSpPr>
            <a:spLocks noChangeArrowheads="1"/>
          </p:cNvSpPr>
          <p:nvPr/>
        </p:nvSpPr>
        <p:spPr bwMode="auto">
          <a:xfrm>
            <a:off x="5541963" y="3657600"/>
            <a:ext cx="6302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zh-CN" sz="1600" b="1">
                <a:solidFill>
                  <a:srgbClr val="C00000"/>
                </a:solidFill>
                <a:ea typeface="宋体" panose="02010600030101010101" pitchFamily="2" charset="-122"/>
              </a:rPr>
              <a:t>(3, 1)</a:t>
            </a:r>
            <a:endParaRPr lang="zh-CN" altLang="en-US" sz="1600" b="1">
              <a:solidFill>
                <a:srgbClr val="C00000"/>
              </a:solidFill>
              <a:ea typeface="宋体" panose="02010600030101010101" pitchFamily="2" charset="-122"/>
            </a:endParaRPr>
          </a:p>
        </p:txBody>
      </p:sp>
      <p:sp>
        <p:nvSpPr>
          <p:cNvPr id="31" name="TextBox 49"/>
          <p:cNvSpPr txBox="1">
            <a:spLocks noChangeArrowheads="1"/>
          </p:cNvSpPr>
          <p:nvPr/>
        </p:nvSpPr>
        <p:spPr bwMode="auto">
          <a:xfrm>
            <a:off x="7848600" y="2133600"/>
            <a:ext cx="609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zh-CN" sz="1600" b="1">
                <a:solidFill>
                  <a:srgbClr val="C00000"/>
                </a:solidFill>
                <a:ea typeface="宋体" panose="02010600030101010101" pitchFamily="2" charset="-122"/>
              </a:rPr>
              <a:t>(1, 1)</a:t>
            </a:r>
            <a:endParaRPr lang="zh-CN" altLang="en-US" sz="1600" b="1">
              <a:solidFill>
                <a:srgbClr val="C00000"/>
              </a:solidFill>
              <a:ea typeface="宋体" panose="02010600030101010101" pitchFamily="2" charset="-122"/>
            </a:endParaRPr>
          </a:p>
        </p:txBody>
      </p:sp>
      <p:sp>
        <p:nvSpPr>
          <p:cNvPr id="32" name="右箭头 50"/>
          <p:cNvSpPr>
            <a:spLocks noChangeArrowheads="1"/>
          </p:cNvSpPr>
          <p:nvPr/>
        </p:nvSpPr>
        <p:spPr bwMode="auto">
          <a:xfrm>
            <a:off x="1828800" y="3352800"/>
            <a:ext cx="1066800" cy="609600"/>
          </a:xfrm>
          <a:prstGeom prst="rightArrow">
            <a:avLst>
              <a:gd name="adj1" fmla="val 50000"/>
              <a:gd name="adj2" fmla="val 49997"/>
            </a:avLst>
          </a:prstGeom>
          <a:solidFill>
            <a:schemeClr val="accent1"/>
          </a:solidFill>
          <a:ln w="12700" algn="ctr">
            <a:solidFill>
              <a:schemeClr val="tx1"/>
            </a:solidFill>
            <a:round/>
            <a:headEnd type="none" w="sm" len="sm"/>
            <a:tailEnd type="none" w="sm" len="sm"/>
          </a:ln>
        </p:spPr>
        <p:txBody>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endParaRPr lang="zh-CN" altLang="en-US">
              <a:ea typeface="宋体" panose="02010600030101010101" pitchFamily="2" charset="-122"/>
            </a:endParaRPr>
          </a:p>
        </p:txBody>
      </p:sp>
      <p:sp>
        <p:nvSpPr>
          <p:cNvPr id="33" name="TextBox 51"/>
          <p:cNvSpPr txBox="1">
            <a:spLocks noChangeArrowheads="1"/>
          </p:cNvSpPr>
          <p:nvPr/>
        </p:nvSpPr>
        <p:spPr bwMode="auto">
          <a:xfrm>
            <a:off x="1752600" y="2844800"/>
            <a:ext cx="106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zh-CN" sz="1600" b="1">
                <a:solidFill>
                  <a:srgbClr val="C00000"/>
                </a:solidFill>
                <a:ea typeface="宋体" panose="02010600030101010101" pitchFamily="2" charset="-122"/>
              </a:rPr>
              <a:t>Decode (2,1), (3,2)</a:t>
            </a:r>
            <a:endParaRPr lang="zh-CN" altLang="en-US" sz="1600" b="1">
              <a:solidFill>
                <a:srgbClr val="C00000"/>
              </a:solidFill>
              <a:ea typeface="宋体" panose="02010600030101010101" pitchFamily="2" charset="-122"/>
            </a:endParaRPr>
          </a:p>
        </p:txBody>
      </p:sp>
      <p:sp>
        <p:nvSpPr>
          <p:cNvPr id="34" name="右箭头 52"/>
          <p:cNvSpPr>
            <a:spLocks noChangeArrowheads="1"/>
          </p:cNvSpPr>
          <p:nvPr/>
        </p:nvSpPr>
        <p:spPr bwMode="auto">
          <a:xfrm>
            <a:off x="4191000" y="3354388"/>
            <a:ext cx="1066800" cy="609600"/>
          </a:xfrm>
          <a:prstGeom prst="rightArrow">
            <a:avLst>
              <a:gd name="adj1" fmla="val 50000"/>
              <a:gd name="adj2" fmla="val 49997"/>
            </a:avLst>
          </a:prstGeom>
          <a:solidFill>
            <a:schemeClr val="accent1"/>
          </a:solidFill>
          <a:ln w="12700" algn="ctr">
            <a:solidFill>
              <a:schemeClr val="tx1"/>
            </a:solidFill>
            <a:round/>
            <a:headEnd type="none" w="sm" len="sm"/>
            <a:tailEnd type="none" w="sm" len="sm"/>
          </a:ln>
        </p:spPr>
        <p:txBody>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endParaRPr lang="zh-CN" altLang="en-US">
              <a:ea typeface="宋体" panose="02010600030101010101" pitchFamily="2" charset="-122"/>
            </a:endParaRPr>
          </a:p>
        </p:txBody>
      </p:sp>
      <p:sp>
        <p:nvSpPr>
          <p:cNvPr id="35" name="TextBox 53"/>
          <p:cNvSpPr txBox="1">
            <a:spLocks noChangeArrowheads="1"/>
          </p:cNvSpPr>
          <p:nvPr/>
        </p:nvSpPr>
        <p:spPr bwMode="auto">
          <a:xfrm>
            <a:off x="4114800" y="2844800"/>
            <a:ext cx="10668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zh-CN" sz="1600" b="1">
                <a:solidFill>
                  <a:srgbClr val="C00000"/>
                </a:solidFill>
                <a:ea typeface="宋体" panose="02010600030101010101" pitchFamily="2" charset="-122"/>
              </a:rPr>
              <a:t>Decode </a:t>
            </a:r>
          </a:p>
          <a:p>
            <a:pPr eaLnBrk="1" hangingPunct="1"/>
            <a:r>
              <a:rPr lang="en-US" altLang="zh-CN" sz="1600" b="1">
                <a:solidFill>
                  <a:srgbClr val="C00000"/>
                </a:solidFill>
                <a:ea typeface="宋体" panose="02010600030101010101" pitchFamily="2" charset="-122"/>
              </a:rPr>
              <a:t>(1,2), (4,1)</a:t>
            </a:r>
            <a:endParaRPr lang="zh-CN" altLang="en-US" sz="1600" b="1">
              <a:solidFill>
                <a:srgbClr val="C00000"/>
              </a:solidFill>
              <a:ea typeface="宋体" panose="02010600030101010101" pitchFamily="2" charset="-122"/>
            </a:endParaRPr>
          </a:p>
        </p:txBody>
      </p:sp>
      <p:sp>
        <p:nvSpPr>
          <p:cNvPr id="36" name="右箭头 54"/>
          <p:cNvSpPr>
            <a:spLocks noChangeArrowheads="1"/>
          </p:cNvSpPr>
          <p:nvPr/>
        </p:nvSpPr>
        <p:spPr bwMode="auto">
          <a:xfrm>
            <a:off x="6477000" y="3354388"/>
            <a:ext cx="1066800" cy="609600"/>
          </a:xfrm>
          <a:prstGeom prst="rightArrow">
            <a:avLst>
              <a:gd name="adj1" fmla="val 50000"/>
              <a:gd name="adj2" fmla="val 49997"/>
            </a:avLst>
          </a:prstGeom>
          <a:solidFill>
            <a:schemeClr val="accent1"/>
          </a:solidFill>
          <a:ln w="12700" algn="ctr">
            <a:solidFill>
              <a:schemeClr val="tx1"/>
            </a:solidFill>
            <a:round/>
            <a:headEnd type="none" w="sm" len="sm"/>
            <a:tailEnd type="none" w="sm" len="sm"/>
          </a:ln>
        </p:spPr>
        <p:txBody>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endParaRPr lang="zh-CN" altLang="en-US">
              <a:ea typeface="宋体" panose="02010600030101010101" pitchFamily="2" charset="-122"/>
            </a:endParaRPr>
          </a:p>
        </p:txBody>
      </p:sp>
      <p:sp>
        <p:nvSpPr>
          <p:cNvPr id="37" name="TextBox 55"/>
          <p:cNvSpPr txBox="1">
            <a:spLocks noChangeArrowheads="1"/>
          </p:cNvSpPr>
          <p:nvPr/>
        </p:nvSpPr>
        <p:spPr bwMode="auto">
          <a:xfrm>
            <a:off x="6400800" y="2844800"/>
            <a:ext cx="10668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zh-CN" sz="1600" b="1">
                <a:solidFill>
                  <a:srgbClr val="C00000"/>
                </a:solidFill>
                <a:ea typeface="宋体" panose="02010600030101010101" pitchFamily="2" charset="-122"/>
              </a:rPr>
              <a:t>Decode </a:t>
            </a:r>
          </a:p>
          <a:p>
            <a:pPr eaLnBrk="1" hangingPunct="1"/>
            <a:r>
              <a:rPr lang="en-US" altLang="zh-CN" sz="1600" b="1">
                <a:solidFill>
                  <a:srgbClr val="C00000"/>
                </a:solidFill>
                <a:ea typeface="宋体" panose="02010600030101010101" pitchFamily="2" charset="-122"/>
              </a:rPr>
              <a:t>(3,1)</a:t>
            </a:r>
            <a:endParaRPr lang="zh-CN" altLang="en-US" sz="1600" b="1">
              <a:solidFill>
                <a:srgbClr val="C00000"/>
              </a:solidFill>
              <a:ea typeface="宋体" panose="02010600030101010101" pitchFamily="2" charset="-122"/>
            </a:endParaRPr>
          </a:p>
        </p:txBody>
      </p:sp>
      <p:sp>
        <p:nvSpPr>
          <p:cNvPr id="38" name="TextBox 56"/>
          <p:cNvSpPr txBox="1">
            <a:spLocks noChangeArrowheads="1"/>
          </p:cNvSpPr>
          <p:nvPr/>
        </p:nvSpPr>
        <p:spPr bwMode="auto">
          <a:xfrm>
            <a:off x="457200" y="1600200"/>
            <a:ext cx="152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zh-CN" sz="2400">
                <a:solidFill>
                  <a:srgbClr val="C00000"/>
                </a:solidFill>
                <a:ea typeface="宋体" panose="02010600030101010101" pitchFamily="2" charset="-122"/>
              </a:rPr>
              <a:t>Receiver 3</a:t>
            </a:r>
            <a:endParaRPr lang="zh-CN" altLang="en-US" sz="2400">
              <a:solidFill>
                <a:srgbClr val="C00000"/>
              </a:solidFill>
              <a:ea typeface="宋体" panose="02010600030101010101" pitchFamily="2" charset="-122"/>
            </a:endParaRPr>
          </a:p>
        </p:txBody>
      </p:sp>
      <p:sp>
        <p:nvSpPr>
          <p:cNvPr id="39" name="TextBox 57"/>
          <p:cNvSpPr txBox="1">
            <a:spLocks noChangeArrowheads="1"/>
          </p:cNvSpPr>
          <p:nvPr/>
        </p:nvSpPr>
        <p:spPr bwMode="auto">
          <a:xfrm>
            <a:off x="4089400" y="5038725"/>
            <a:ext cx="4953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zh-CN" sz="2400">
                <a:ea typeface="宋体" panose="02010600030101010101" pitchFamily="2" charset="-122"/>
              </a:rPr>
              <a:t>Layered transmission at the transmitter</a:t>
            </a:r>
          </a:p>
          <a:p>
            <a:pPr eaLnBrk="1" hangingPunct="1"/>
            <a:r>
              <a:rPr lang="en-US" altLang="zh-CN" sz="2400">
                <a:ea typeface="宋体" panose="02010600030101010101" pitchFamily="2" charset="-122"/>
              </a:rPr>
              <a:t>Successive decoding at the receiver</a:t>
            </a:r>
            <a:endParaRPr lang="zh-CN" altLang="en-US" sz="2400">
              <a:ea typeface="宋体" panose="02010600030101010101" pitchFamily="2" charset="-122"/>
            </a:endParaRPr>
          </a:p>
        </p:txBody>
      </p:sp>
    </p:spTree>
    <p:extLst>
      <p:ext uri="{BB962C8B-B14F-4D97-AF65-F5344CB8AC3E}">
        <p14:creationId xmlns:p14="http://schemas.microsoft.com/office/powerpoint/2010/main" val="39215454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en-US" smtClean="0"/>
              <a:t>March 2015</a:t>
            </a:r>
            <a:endParaRPr lang="en-US" altLang="en-US"/>
          </a:p>
        </p:txBody>
      </p:sp>
      <p:sp>
        <p:nvSpPr>
          <p:cNvPr id="3" name="Footer Placeholder 2"/>
          <p:cNvSpPr>
            <a:spLocks noGrp="1"/>
          </p:cNvSpPr>
          <p:nvPr>
            <p:ph type="ftr" sz="quarter" idx="11"/>
          </p:nvPr>
        </p:nvSpPr>
        <p:spPr/>
        <p:txBody>
          <a:bodyPr/>
          <a:lstStyle/>
          <a:p>
            <a:r>
              <a:rPr lang="en-US" altLang="en-US" smtClean="0"/>
              <a:t>802.15.7r1 (Various)</a:t>
            </a:r>
            <a:endParaRPr lang="en-US" altLang="en-US"/>
          </a:p>
        </p:txBody>
      </p:sp>
      <p:sp>
        <p:nvSpPr>
          <p:cNvPr id="4" name="Slide Number Placeholder 3"/>
          <p:cNvSpPr>
            <a:spLocks noGrp="1"/>
          </p:cNvSpPr>
          <p:nvPr>
            <p:ph type="sldNum" sz="quarter" idx="12"/>
          </p:nvPr>
        </p:nvSpPr>
        <p:spPr/>
        <p:txBody>
          <a:bodyPr/>
          <a:lstStyle/>
          <a:p>
            <a:r>
              <a:rPr lang="en-US" altLang="en-US" smtClean="0"/>
              <a:t>Slide </a:t>
            </a:r>
            <a:fld id="{2953BCE0-5784-430B-A825-8D32C159DAE6}" type="slidenum">
              <a:rPr lang="en-US" altLang="en-US" smtClean="0"/>
              <a:pPr/>
              <a:t>87</a:t>
            </a:fld>
            <a:endParaRPr lang="en-US" altLang="en-US"/>
          </a:p>
        </p:txBody>
      </p:sp>
      <p:sp>
        <p:nvSpPr>
          <p:cNvPr id="5" name="Title 1"/>
          <p:cNvSpPr txBox="1">
            <a:spLocks/>
          </p:cNvSpPr>
          <p:nvPr/>
        </p:nvSpPr>
        <p:spPr bwMode="auto">
          <a:xfrm>
            <a:off x="685800" y="685800"/>
            <a:ext cx="77724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anose="02020603050405020304" pitchFamily="18" charset="0"/>
              </a:defRPr>
            </a:lvl2pPr>
            <a:lvl3pPr algn="ctr" rtl="0" eaLnBrk="1" fontAlgn="base" hangingPunct="1">
              <a:spcBef>
                <a:spcPct val="0"/>
              </a:spcBef>
              <a:spcAft>
                <a:spcPct val="0"/>
              </a:spcAft>
              <a:defRPr sz="3600">
                <a:solidFill>
                  <a:schemeClr val="tx2"/>
                </a:solidFill>
                <a:latin typeface="Times New Roman" panose="02020603050405020304" pitchFamily="18" charset="0"/>
              </a:defRPr>
            </a:lvl3pPr>
            <a:lvl4pPr algn="ctr" rtl="0" eaLnBrk="1" fontAlgn="base" hangingPunct="1">
              <a:spcBef>
                <a:spcPct val="0"/>
              </a:spcBef>
              <a:spcAft>
                <a:spcPct val="0"/>
              </a:spcAft>
              <a:defRPr sz="3600">
                <a:solidFill>
                  <a:schemeClr val="tx2"/>
                </a:solidFill>
                <a:latin typeface="Times New Roman" panose="02020603050405020304" pitchFamily="18" charset="0"/>
              </a:defRPr>
            </a:lvl4pPr>
            <a:lvl5pPr algn="ctr" rtl="0" eaLnBrk="1" fontAlgn="base" hangingPunct="1">
              <a:spcBef>
                <a:spcPct val="0"/>
              </a:spcBef>
              <a:spcAft>
                <a:spcPct val="0"/>
              </a:spcAft>
              <a:defRPr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sz="3600">
                <a:solidFill>
                  <a:schemeClr val="tx2"/>
                </a:solidFill>
                <a:latin typeface="Times New Roman" panose="02020603050405020304" pitchFamily="18" charset="0"/>
              </a:defRPr>
            </a:lvl9pPr>
          </a:lstStyle>
          <a:p>
            <a:r>
              <a:rPr lang="en-US" altLang="ko-KR" smtClean="0">
                <a:ea typeface="굴림" panose="020B0600000101010101" pitchFamily="34" charset="-127"/>
              </a:rPr>
              <a:t>Conclusion</a:t>
            </a:r>
            <a:endParaRPr lang="en-US" altLang="ko-KR" smtClean="0">
              <a:ea typeface="굴림" panose="020B0600000101010101" pitchFamily="34" charset="-127"/>
            </a:endParaRPr>
          </a:p>
        </p:txBody>
      </p:sp>
      <p:sp>
        <p:nvSpPr>
          <p:cNvPr id="6" name="Content Placeholder 2"/>
          <p:cNvSpPr txBox="1">
            <a:spLocks/>
          </p:cNvSpPr>
          <p:nvPr/>
        </p:nvSpPr>
        <p:spPr bwMode="auto">
          <a:xfrm>
            <a:off x="685800" y="1524000"/>
            <a:ext cx="7947025" cy="281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08585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42875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177165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ct val="0"/>
              </a:spcBef>
            </a:pPr>
            <a:r>
              <a:rPr lang="en-US" altLang="ko-KR" sz="2400" smtClean="0">
                <a:ea typeface="굴림" panose="020B0600000101010101" pitchFamily="34" charset="-127"/>
              </a:rPr>
              <a:t>Interference due to multi-user visible light communication</a:t>
            </a:r>
          </a:p>
          <a:p>
            <a:pPr>
              <a:lnSpc>
                <a:spcPct val="150000"/>
              </a:lnSpc>
            </a:pPr>
            <a:r>
              <a:rPr lang="en-US" altLang="ko-KR" sz="2400" smtClean="0">
                <a:ea typeface="굴림" panose="020B0600000101010101" pitchFamily="34" charset="-127"/>
              </a:rPr>
              <a:t>Layer transmission with interference cancellation</a:t>
            </a:r>
          </a:p>
          <a:p>
            <a:pPr lvl="1">
              <a:lnSpc>
                <a:spcPct val="150000"/>
              </a:lnSpc>
            </a:pPr>
            <a:r>
              <a:rPr lang="en-US" altLang="ko-KR" sz="2000" smtClean="0">
                <a:ea typeface="굴림" panose="020B0600000101010101" pitchFamily="34" charset="-127"/>
              </a:rPr>
              <a:t>Frame coordination  at the transmitter</a:t>
            </a:r>
          </a:p>
          <a:p>
            <a:pPr lvl="1">
              <a:lnSpc>
                <a:spcPct val="150000"/>
              </a:lnSpc>
            </a:pPr>
            <a:r>
              <a:rPr lang="en-US" altLang="ko-KR" sz="2000" smtClean="0">
                <a:ea typeface="굴림" panose="020B0600000101010101" pitchFamily="34" charset="-127"/>
              </a:rPr>
              <a:t>Interference suppression by successive decoding at the receiver</a:t>
            </a:r>
          </a:p>
          <a:p>
            <a:pPr lvl="1">
              <a:lnSpc>
                <a:spcPct val="150000"/>
              </a:lnSpc>
            </a:pPr>
            <a:endParaRPr lang="en-US" altLang="ko-KR" sz="2000" smtClean="0">
              <a:ea typeface="굴림" panose="020B0600000101010101" pitchFamily="34" charset="-127"/>
            </a:endParaRPr>
          </a:p>
          <a:p>
            <a:pPr lvl="1" algn="just">
              <a:spcBef>
                <a:spcPct val="0"/>
              </a:spcBef>
              <a:buFont typeface="Wingdings" panose="05000000000000000000" pitchFamily="2" charset="2"/>
              <a:buChar char="v"/>
            </a:pPr>
            <a:endParaRPr lang="en-US" altLang="ko-KR" sz="2400" smtClean="0">
              <a:ea typeface="굴림" panose="020B0600000101010101" pitchFamily="34" charset="-127"/>
            </a:endParaRPr>
          </a:p>
        </p:txBody>
      </p:sp>
    </p:spTree>
    <p:extLst>
      <p:ext uri="{BB962C8B-B14F-4D97-AF65-F5344CB8AC3E}">
        <p14:creationId xmlns:p14="http://schemas.microsoft.com/office/powerpoint/2010/main" val="11680890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en-US" smtClean="0"/>
              <a:t>March 2015</a:t>
            </a:r>
            <a:endParaRPr lang="en-US" altLang="en-US"/>
          </a:p>
        </p:txBody>
      </p:sp>
      <p:sp>
        <p:nvSpPr>
          <p:cNvPr id="3" name="Footer Placeholder 2"/>
          <p:cNvSpPr>
            <a:spLocks noGrp="1"/>
          </p:cNvSpPr>
          <p:nvPr>
            <p:ph type="ftr" sz="quarter" idx="11"/>
          </p:nvPr>
        </p:nvSpPr>
        <p:spPr/>
        <p:txBody>
          <a:bodyPr/>
          <a:lstStyle/>
          <a:p>
            <a:r>
              <a:rPr lang="en-US" altLang="en-US" smtClean="0"/>
              <a:t>802.15.7r1 (Various)</a:t>
            </a:r>
            <a:endParaRPr lang="en-US" altLang="en-US"/>
          </a:p>
        </p:txBody>
      </p:sp>
      <p:sp>
        <p:nvSpPr>
          <p:cNvPr id="4" name="Slide Number Placeholder 3"/>
          <p:cNvSpPr>
            <a:spLocks noGrp="1"/>
          </p:cNvSpPr>
          <p:nvPr>
            <p:ph type="sldNum" sz="quarter" idx="12"/>
          </p:nvPr>
        </p:nvSpPr>
        <p:spPr/>
        <p:txBody>
          <a:bodyPr/>
          <a:lstStyle/>
          <a:p>
            <a:r>
              <a:rPr lang="en-US" altLang="en-US" smtClean="0"/>
              <a:t>Slide </a:t>
            </a:r>
            <a:fld id="{2953BCE0-5784-430B-A825-8D32C159DAE6}" type="slidenum">
              <a:rPr lang="en-US" altLang="en-US" smtClean="0"/>
              <a:pPr/>
              <a:t>88</a:t>
            </a:fld>
            <a:endParaRPr lang="en-US" altLang="en-US"/>
          </a:p>
        </p:txBody>
      </p:sp>
      <p:sp>
        <p:nvSpPr>
          <p:cNvPr id="5" name="Rectangle 3"/>
          <p:cNvSpPr>
            <a:spLocks noChangeArrowheads="1"/>
          </p:cNvSpPr>
          <p:nvPr/>
        </p:nvSpPr>
        <p:spPr bwMode="auto">
          <a:xfrm>
            <a:off x="152400" y="990600"/>
            <a:ext cx="8763000" cy="5262563"/>
          </a:xfrm>
          <a:prstGeom prst="rect">
            <a:avLst/>
          </a:prstGeom>
          <a:noFill/>
          <a:ln w="12700">
            <a:noFill/>
            <a:miter lim="800000"/>
            <a:headEnd type="none" w="sm" len="sm"/>
            <a:tailEnd type="none" w="sm" len="sm"/>
          </a:ln>
          <a:effectLst/>
        </p:spPr>
        <p:txBody>
          <a:bodyPr>
            <a:spAutoFit/>
          </a:bodyPr>
          <a:lstStyle>
            <a:lvl1pPr marL="739775" indent="-739775"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a:r>
              <a:rPr lang="en-US" altLang="ko-KR" sz="1800" b="1" u="sng" dirty="0">
                <a:solidFill>
                  <a:schemeClr val="accent2">
                    <a:lumMod val="75000"/>
                  </a:schemeClr>
                </a:solidFill>
                <a:effectLst>
                  <a:outerShdw blurRad="38100" dist="38100" dir="2700000" algn="tl">
                    <a:srgbClr val="C0C0C0"/>
                  </a:outerShdw>
                </a:effectLst>
                <a:ea typeface="굴림" panose="020B0600000101010101" pitchFamily="34" charset="-127"/>
              </a:rPr>
              <a:t>Project: IEEE P802.15 Working Group for Wireless Personal Area Networks (WPANs)</a:t>
            </a:r>
            <a:endParaRPr lang="en-US" altLang="ko-KR" sz="1600" b="1" dirty="0">
              <a:solidFill>
                <a:schemeClr val="accent2">
                  <a:lumMod val="75000"/>
                </a:schemeClr>
              </a:solidFill>
              <a:ea typeface="굴림" panose="020B0600000101010101" pitchFamily="34" charset="-127"/>
            </a:endParaRPr>
          </a:p>
          <a:p>
            <a:endParaRPr lang="en-US" altLang="ko-KR" sz="1600" dirty="0">
              <a:solidFill>
                <a:schemeClr val="accent2">
                  <a:lumMod val="75000"/>
                </a:schemeClr>
              </a:solidFill>
              <a:ea typeface="굴림" panose="020B0600000101010101" pitchFamily="34" charset="-127"/>
            </a:endParaRPr>
          </a:p>
          <a:p>
            <a:r>
              <a:rPr lang="en-US" altLang="ko-KR" sz="1600" b="1" dirty="0">
                <a:solidFill>
                  <a:schemeClr val="accent2">
                    <a:lumMod val="75000"/>
                  </a:schemeClr>
                </a:solidFill>
                <a:ea typeface="굴림" panose="020B0600000101010101" pitchFamily="34" charset="-127"/>
              </a:rPr>
              <a:t>Submission Title:</a:t>
            </a:r>
            <a:r>
              <a:rPr lang="en-US" altLang="ko-KR" sz="1600" dirty="0">
                <a:solidFill>
                  <a:schemeClr val="accent2">
                    <a:lumMod val="75000"/>
                  </a:schemeClr>
                </a:solidFill>
                <a:ea typeface="굴림" panose="020B0600000101010101" pitchFamily="34" charset="-127"/>
              </a:rPr>
              <a:t> [Very High Dimensional Constellation Design for Multi-color VLC]	</a:t>
            </a:r>
          </a:p>
          <a:p>
            <a:r>
              <a:rPr lang="en-US" altLang="ko-KR" sz="1600" b="1" dirty="0">
                <a:solidFill>
                  <a:schemeClr val="accent2">
                    <a:lumMod val="75000"/>
                  </a:schemeClr>
                </a:solidFill>
                <a:ea typeface="굴림" panose="020B0600000101010101" pitchFamily="34" charset="-127"/>
              </a:rPr>
              <a:t>Date Submitted: </a:t>
            </a:r>
            <a:r>
              <a:rPr lang="en-US" altLang="ko-KR" sz="1600" dirty="0">
                <a:solidFill>
                  <a:schemeClr val="accent2">
                    <a:lumMod val="75000"/>
                  </a:schemeClr>
                </a:solidFill>
                <a:ea typeface="굴림" panose="020B0600000101010101" pitchFamily="34" charset="-127"/>
              </a:rPr>
              <a:t>[January 23, 2015]	</a:t>
            </a:r>
          </a:p>
          <a:p>
            <a:r>
              <a:rPr lang="en-US" altLang="ko-KR" sz="1600" b="1" dirty="0">
                <a:solidFill>
                  <a:schemeClr val="accent2">
                    <a:lumMod val="75000"/>
                  </a:schemeClr>
                </a:solidFill>
                <a:ea typeface="굴림" panose="020B0600000101010101" pitchFamily="34" charset="-127"/>
              </a:rPr>
              <a:t>Source:</a:t>
            </a:r>
            <a:r>
              <a:rPr lang="en-US" altLang="ko-KR" sz="1600" dirty="0">
                <a:solidFill>
                  <a:schemeClr val="accent2">
                    <a:lumMod val="75000"/>
                  </a:schemeClr>
                </a:solidFill>
                <a:ea typeface="굴림" panose="020B0600000101010101" pitchFamily="34" charset="-127"/>
              </a:rPr>
              <a:t> [Qian Gao, Chen Gong and Zhengyuan Xu]           </a:t>
            </a:r>
          </a:p>
          <a:p>
            <a:r>
              <a:rPr lang="en-US" altLang="ko-KR" sz="1600" dirty="0">
                <a:solidFill>
                  <a:schemeClr val="accent2">
                    <a:lumMod val="75000"/>
                  </a:schemeClr>
                </a:solidFill>
                <a:ea typeface="굴림" panose="020B0600000101010101" pitchFamily="34" charset="-127"/>
              </a:rPr>
              <a:t>              [University of Science and Technology of China (</a:t>
            </a:r>
            <a:r>
              <a:rPr lang="en-US" altLang="zh-CN" sz="1600" dirty="0">
                <a:solidFill>
                  <a:schemeClr val="accent2">
                    <a:lumMod val="75000"/>
                  </a:schemeClr>
                </a:solidFill>
                <a:ea typeface="굴림" panose="020B0600000101010101" pitchFamily="34" charset="-127"/>
              </a:rPr>
              <a:t>USTC</a:t>
            </a:r>
            <a:r>
              <a:rPr lang="en-US" altLang="ko-KR" sz="1600" dirty="0">
                <a:solidFill>
                  <a:schemeClr val="accent2">
                    <a:lumMod val="75000"/>
                  </a:schemeClr>
                </a:solidFill>
                <a:ea typeface="굴림" panose="020B0600000101010101" pitchFamily="34" charset="-127"/>
              </a:rPr>
              <a:t>)]                                  </a:t>
            </a:r>
          </a:p>
          <a:p>
            <a:r>
              <a:rPr lang="en-US" altLang="ko-KR" sz="1600" dirty="0">
                <a:solidFill>
                  <a:schemeClr val="accent2">
                    <a:lumMod val="75000"/>
                  </a:schemeClr>
                </a:solidFill>
                <a:ea typeface="굴림" panose="020B0600000101010101" pitchFamily="34" charset="-127"/>
              </a:rPr>
              <a:t>Address [443 </a:t>
            </a:r>
            <a:r>
              <a:rPr lang="en-US" altLang="ko-KR" sz="1600" dirty="0" err="1">
                <a:solidFill>
                  <a:schemeClr val="accent2">
                    <a:lumMod val="75000"/>
                  </a:schemeClr>
                </a:solidFill>
                <a:ea typeface="굴림" panose="020B0600000101010101" pitchFamily="34" charset="-127"/>
              </a:rPr>
              <a:t>Huangshan</a:t>
            </a:r>
            <a:r>
              <a:rPr lang="en-US" altLang="ko-KR" sz="1600" dirty="0">
                <a:solidFill>
                  <a:schemeClr val="accent2">
                    <a:lumMod val="75000"/>
                  </a:schemeClr>
                </a:solidFill>
                <a:ea typeface="굴림" panose="020B0600000101010101" pitchFamily="34" charset="-127"/>
              </a:rPr>
              <a:t> Rd, Hefei, Anhui, </a:t>
            </a:r>
            <a:r>
              <a:rPr lang="en-US" altLang="zh-CN" sz="1600" dirty="0">
                <a:solidFill>
                  <a:schemeClr val="accent2">
                    <a:lumMod val="75000"/>
                  </a:schemeClr>
                </a:solidFill>
                <a:ea typeface="굴림" panose="020B0600000101010101" pitchFamily="34" charset="-127"/>
              </a:rPr>
              <a:t>China</a:t>
            </a:r>
            <a:r>
              <a:rPr lang="en-US" altLang="ko-KR" sz="1600" dirty="0">
                <a:solidFill>
                  <a:schemeClr val="accent2">
                    <a:lumMod val="75000"/>
                  </a:schemeClr>
                </a:solidFill>
                <a:ea typeface="굴림" panose="020B0600000101010101" pitchFamily="34" charset="-127"/>
              </a:rPr>
              <a:t>]</a:t>
            </a:r>
          </a:p>
          <a:p>
            <a:r>
              <a:rPr lang="en-US" altLang="ko-KR" sz="1600" dirty="0">
                <a:solidFill>
                  <a:schemeClr val="accent2">
                    <a:lumMod val="75000"/>
                  </a:schemeClr>
                </a:solidFill>
                <a:ea typeface="굴림" panose="020B0600000101010101" pitchFamily="34" charset="-127"/>
              </a:rPr>
              <a:t>Voice:[</a:t>
            </a:r>
            <a:r>
              <a:rPr lang="en-US" altLang="zh-CN" sz="1600" dirty="0">
                <a:solidFill>
                  <a:schemeClr val="accent2">
                    <a:lumMod val="75000"/>
                  </a:schemeClr>
                </a:solidFill>
                <a:ea typeface="굴림" panose="020B0600000101010101" pitchFamily="34" charset="-127"/>
              </a:rPr>
              <a:t>86-63603995</a:t>
            </a:r>
            <a:r>
              <a:rPr lang="en-US" altLang="ko-KR" sz="1600" dirty="0">
                <a:solidFill>
                  <a:schemeClr val="accent2">
                    <a:lumMod val="75000"/>
                  </a:schemeClr>
                </a:solidFill>
                <a:ea typeface="굴림" panose="020B0600000101010101" pitchFamily="34" charset="-127"/>
              </a:rPr>
              <a:t>],  E-Mail:[{</a:t>
            </a:r>
            <a:r>
              <a:rPr lang="en-US" altLang="ko-KR" sz="1600" dirty="0" err="1">
                <a:solidFill>
                  <a:schemeClr val="accent2">
                    <a:lumMod val="75000"/>
                  </a:schemeClr>
                </a:solidFill>
                <a:ea typeface="굴림" panose="020B0600000101010101" pitchFamily="34" charset="-127"/>
              </a:rPr>
              <a:t>qgao</a:t>
            </a:r>
            <a:r>
              <a:rPr lang="en-US" altLang="ko-KR" sz="1600" dirty="0">
                <a:solidFill>
                  <a:schemeClr val="accent2">
                    <a:lumMod val="75000"/>
                  </a:schemeClr>
                </a:solidFill>
                <a:ea typeface="굴림" panose="020B0600000101010101" pitchFamily="34" charset="-127"/>
              </a:rPr>
              <a:t>, </a:t>
            </a:r>
            <a:r>
              <a:rPr lang="en-US" altLang="ko-KR" sz="1600" dirty="0" err="1">
                <a:solidFill>
                  <a:schemeClr val="accent2">
                    <a:lumMod val="75000"/>
                  </a:schemeClr>
                </a:solidFill>
                <a:ea typeface="굴림" panose="020B0600000101010101" pitchFamily="34" charset="-127"/>
              </a:rPr>
              <a:t>cgong</a:t>
            </a:r>
            <a:r>
              <a:rPr lang="en-US" altLang="ko-KR" sz="1600" dirty="0">
                <a:solidFill>
                  <a:schemeClr val="accent2">
                    <a:lumMod val="75000"/>
                  </a:schemeClr>
                </a:solidFill>
                <a:ea typeface="굴림" panose="020B0600000101010101" pitchFamily="34" charset="-127"/>
              </a:rPr>
              <a:t>, </a:t>
            </a:r>
            <a:r>
              <a:rPr lang="en-US" altLang="ko-KR" sz="1600" dirty="0" err="1">
                <a:solidFill>
                  <a:schemeClr val="accent2">
                    <a:lumMod val="75000"/>
                  </a:schemeClr>
                </a:solidFill>
                <a:ea typeface="굴림" panose="020B0600000101010101" pitchFamily="34" charset="-127"/>
              </a:rPr>
              <a:t>xuzy</a:t>
            </a:r>
            <a:r>
              <a:rPr lang="en-US" altLang="ko-KR" sz="1600" dirty="0">
                <a:solidFill>
                  <a:schemeClr val="accent2">
                    <a:lumMod val="75000"/>
                  </a:schemeClr>
                </a:solidFill>
                <a:ea typeface="굴림" panose="020B0600000101010101" pitchFamily="34" charset="-127"/>
              </a:rPr>
              <a:t>}@ustc.edu.cn]	</a:t>
            </a:r>
          </a:p>
          <a:p>
            <a:pPr>
              <a:spcBef>
                <a:spcPts val="600"/>
              </a:spcBef>
              <a:spcAft>
                <a:spcPts val="600"/>
              </a:spcAft>
            </a:pPr>
            <a:r>
              <a:rPr lang="en-US" altLang="ko-KR" sz="1600" b="1" dirty="0">
                <a:solidFill>
                  <a:schemeClr val="accent2">
                    <a:lumMod val="75000"/>
                  </a:schemeClr>
                </a:solidFill>
                <a:ea typeface="굴림" panose="020B0600000101010101" pitchFamily="34" charset="-127"/>
              </a:rPr>
              <a:t>Re:</a:t>
            </a:r>
            <a:r>
              <a:rPr lang="en-US" altLang="ko-KR" sz="1600" dirty="0">
                <a:solidFill>
                  <a:schemeClr val="accent2">
                    <a:lumMod val="75000"/>
                  </a:schemeClr>
                </a:solidFill>
                <a:ea typeface="굴림" panose="020B0600000101010101" pitchFamily="34" charset="-127"/>
              </a:rPr>
              <a:t> []</a:t>
            </a:r>
          </a:p>
          <a:p>
            <a:pPr>
              <a:spcBef>
                <a:spcPts val="600"/>
              </a:spcBef>
              <a:spcAft>
                <a:spcPts val="600"/>
              </a:spcAft>
            </a:pPr>
            <a:r>
              <a:rPr lang="en-US" altLang="ko-KR" sz="1600" b="1" dirty="0">
                <a:solidFill>
                  <a:schemeClr val="accent2">
                    <a:lumMod val="75000"/>
                  </a:schemeClr>
                </a:solidFill>
                <a:ea typeface="굴림" panose="020B0600000101010101" pitchFamily="34" charset="-127"/>
              </a:rPr>
              <a:t>Abstract:</a:t>
            </a:r>
            <a:r>
              <a:rPr lang="en-US" altLang="ko-KR" sz="1600" dirty="0">
                <a:solidFill>
                  <a:schemeClr val="accent2">
                    <a:lumMod val="75000"/>
                  </a:schemeClr>
                </a:solidFill>
                <a:ea typeface="굴림" panose="020B0600000101010101" pitchFamily="34" charset="-127"/>
              </a:rPr>
              <a:t>	[A joint color-frequency modulation scheme is proposed. It utilizes multi-color optical channels to transmit data in color and frequency in parallel, in order to maximize energy efficiency.]</a:t>
            </a:r>
          </a:p>
          <a:p>
            <a:pPr>
              <a:spcBef>
                <a:spcPts val="600"/>
              </a:spcBef>
              <a:spcAft>
                <a:spcPts val="600"/>
              </a:spcAft>
            </a:pPr>
            <a:r>
              <a:rPr lang="en-US" altLang="ko-KR" sz="1600" b="1" dirty="0">
                <a:solidFill>
                  <a:schemeClr val="accent2">
                    <a:lumMod val="75000"/>
                  </a:schemeClr>
                </a:solidFill>
                <a:ea typeface="굴림" panose="020B0600000101010101" pitchFamily="34" charset="-127"/>
              </a:rPr>
              <a:t>Purpose:</a:t>
            </a:r>
            <a:r>
              <a:rPr lang="en-US" altLang="ko-KR" sz="1600" dirty="0">
                <a:solidFill>
                  <a:schemeClr val="accent2">
                    <a:lumMod val="75000"/>
                  </a:schemeClr>
                </a:solidFill>
                <a:ea typeface="굴림" panose="020B0600000101010101" pitchFamily="34" charset="-127"/>
              </a:rPr>
              <a:t>	[</a:t>
            </a:r>
            <a:r>
              <a:rPr lang="en-US" altLang="zh-CN" sz="1600" dirty="0">
                <a:solidFill>
                  <a:schemeClr val="accent2">
                    <a:lumMod val="75000"/>
                  </a:schemeClr>
                </a:solidFill>
                <a:ea typeface="굴림" panose="020B0600000101010101" pitchFamily="34" charset="-127"/>
              </a:rPr>
              <a:t>Adding another PHY to 15.7r1</a:t>
            </a:r>
            <a:r>
              <a:rPr lang="en-US" altLang="ko-KR" sz="1600" dirty="0">
                <a:solidFill>
                  <a:schemeClr val="accent2">
                    <a:lumMod val="75000"/>
                  </a:schemeClr>
                </a:solidFill>
                <a:ea typeface="굴림" panose="020B0600000101010101" pitchFamily="34" charset="-127"/>
              </a:rPr>
              <a:t>]</a:t>
            </a:r>
          </a:p>
          <a:p>
            <a:r>
              <a:rPr lang="en-US" altLang="ko-KR" sz="1600" b="1" dirty="0">
                <a:solidFill>
                  <a:schemeClr val="accent2">
                    <a:lumMod val="75000"/>
                  </a:schemeClr>
                </a:solidFill>
                <a:ea typeface="굴림" panose="020B0600000101010101" pitchFamily="34" charset="-127"/>
              </a:rPr>
              <a:t>Notice:</a:t>
            </a:r>
            <a:r>
              <a:rPr lang="en-US" altLang="ko-KR" sz="1600" dirty="0">
                <a:solidFill>
                  <a:schemeClr val="accent2">
                    <a:lumMod val="75000"/>
                  </a:schemeClr>
                </a:solidFill>
                <a:ea typeface="굴림" panose="020B0600000101010101" pitchFamily="34" charset="-127"/>
              </a:rPr>
              <a:t>	This document has been prepared to assist the IEEE P802.15.  It is offered as a basis for discussion and is not binding on the contributing individual(s) or organization(s). The material in this document is subject to change in form and content after further study. The contributor(s) reserve(s) the right to add, amend or withdraw material contained herein.</a:t>
            </a:r>
          </a:p>
          <a:p>
            <a:r>
              <a:rPr lang="en-US" altLang="ko-KR" sz="1600" b="1" dirty="0">
                <a:solidFill>
                  <a:schemeClr val="accent2">
                    <a:lumMod val="75000"/>
                  </a:schemeClr>
                </a:solidFill>
                <a:ea typeface="굴림" panose="020B0600000101010101" pitchFamily="34" charset="-127"/>
              </a:rPr>
              <a:t>Release:</a:t>
            </a:r>
            <a:r>
              <a:rPr lang="en-US" altLang="ko-KR" sz="1600" dirty="0">
                <a:solidFill>
                  <a:schemeClr val="accent2">
                    <a:lumMod val="75000"/>
                  </a:schemeClr>
                </a:solidFill>
                <a:ea typeface="굴림" panose="020B0600000101010101" pitchFamily="34" charset="-127"/>
              </a:rPr>
              <a:t>	 The contributor acknowledges and accepts that this contribution becomes the property of IEEE and may be made publicly available by P802.15.	</a:t>
            </a:r>
          </a:p>
        </p:txBody>
      </p:sp>
    </p:spTree>
    <p:extLst>
      <p:ext uri="{BB962C8B-B14F-4D97-AF65-F5344CB8AC3E}">
        <p14:creationId xmlns:p14="http://schemas.microsoft.com/office/powerpoint/2010/main" val="32154341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en-US" smtClean="0"/>
              <a:t>March 2015</a:t>
            </a:r>
            <a:endParaRPr lang="en-US" altLang="en-US"/>
          </a:p>
        </p:txBody>
      </p:sp>
      <p:sp>
        <p:nvSpPr>
          <p:cNvPr id="3" name="Footer Placeholder 2"/>
          <p:cNvSpPr>
            <a:spLocks noGrp="1"/>
          </p:cNvSpPr>
          <p:nvPr>
            <p:ph type="ftr" sz="quarter" idx="11"/>
          </p:nvPr>
        </p:nvSpPr>
        <p:spPr/>
        <p:txBody>
          <a:bodyPr/>
          <a:lstStyle/>
          <a:p>
            <a:r>
              <a:rPr lang="en-US" altLang="en-US" smtClean="0"/>
              <a:t>802.15.7r1 (Various)</a:t>
            </a:r>
            <a:endParaRPr lang="en-US" altLang="en-US"/>
          </a:p>
        </p:txBody>
      </p:sp>
      <p:sp>
        <p:nvSpPr>
          <p:cNvPr id="4" name="Slide Number Placeholder 3"/>
          <p:cNvSpPr>
            <a:spLocks noGrp="1"/>
          </p:cNvSpPr>
          <p:nvPr>
            <p:ph type="sldNum" sz="quarter" idx="12"/>
          </p:nvPr>
        </p:nvSpPr>
        <p:spPr/>
        <p:txBody>
          <a:bodyPr/>
          <a:lstStyle/>
          <a:p>
            <a:r>
              <a:rPr lang="en-US" altLang="en-US" smtClean="0"/>
              <a:t>Slide </a:t>
            </a:r>
            <a:fld id="{2953BCE0-5784-430B-A825-8D32C159DAE6}" type="slidenum">
              <a:rPr lang="en-US" altLang="en-US" smtClean="0"/>
              <a:pPr/>
              <a:t>89</a:t>
            </a:fld>
            <a:endParaRPr lang="en-US" altLang="en-US"/>
          </a:p>
        </p:txBody>
      </p:sp>
      <p:sp>
        <p:nvSpPr>
          <p:cNvPr id="5" name="Title 1"/>
          <p:cNvSpPr txBox="1">
            <a:spLocks/>
          </p:cNvSpPr>
          <p:nvPr/>
        </p:nvSpPr>
        <p:spPr bwMode="auto">
          <a:xfrm>
            <a:off x="533400" y="838200"/>
            <a:ext cx="838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a:r>
              <a:rPr lang="en-US" altLang="zh-CN" sz="2800" b="1">
                <a:solidFill>
                  <a:schemeClr val="tx2"/>
                </a:solidFill>
                <a:ea typeface="宋体" panose="02010600030101010101" pitchFamily="2" charset="-122"/>
              </a:rPr>
              <a:t>Multi-color Visible Light Communication (MC-VLC)</a:t>
            </a:r>
          </a:p>
          <a:p>
            <a:pPr algn="ctr"/>
            <a:r>
              <a:rPr lang="en-US" altLang="zh-CN" sz="2400">
                <a:solidFill>
                  <a:schemeClr val="tx2"/>
                </a:solidFill>
                <a:ea typeface="宋体" panose="02010600030101010101" pitchFamily="2" charset="-122"/>
              </a:rPr>
              <a:t>(A Natural Step Towards Exploiting Full VL Band)</a:t>
            </a:r>
          </a:p>
          <a:p>
            <a:pPr algn="ctr"/>
            <a:endParaRPr lang="en-US" altLang="zh-CN" sz="3600">
              <a:solidFill>
                <a:schemeClr val="tx2"/>
              </a:solidFill>
              <a:ea typeface="宋体" panose="02010600030101010101" pitchFamily="2" charset="-122"/>
            </a:endParaRPr>
          </a:p>
        </p:txBody>
      </p:sp>
      <p:pic>
        <p:nvPicPr>
          <p:cNvPr id="6" name="Picture 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133600"/>
            <a:ext cx="3938588"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72"/>
          <p:cNvSpPr>
            <a:spLocks noChangeArrowheads="1"/>
          </p:cNvSpPr>
          <p:nvPr/>
        </p:nvSpPr>
        <p:spPr bwMode="auto">
          <a:xfrm>
            <a:off x="3886200" y="1871663"/>
            <a:ext cx="4953000"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lvl="2" eaLnBrk="1" hangingPunct="1">
              <a:spcBef>
                <a:spcPts val="600"/>
              </a:spcBef>
              <a:spcAft>
                <a:spcPts val="600"/>
              </a:spcAft>
              <a:buFont typeface="Wingdings" panose="05000000000000000000" pitchFamily="2" charset="2"/>
              <a:buChar char="v"/>
            </a:pPr>
            <a:r>
              <a:rPr lang="en-US" altLang="ko-KR" sz="2400" dirty="0">
                <a:ea typeface="굴림" panose="020B0600000101010101" pitchFamily="34" charset="-127"/>
              </a:rPr>
              <a:t> With single color LEDs, due to IM/DD, only a small portion of the VL band is utilized, the bandwidth equals that of the RF baseband equivalent;    </a:t>
            </a:r>
          </a:p>
          <a:p>
            <a:pPr lvl="2" eaLnBrk="1" hangingPunct="1">
              <a:spcBef>
                <a:spcPts val="600"/>
              </a:spcBef>
              <a:spcAft>
                <a:spcPts val="600"/>
              </a:spcAft>
              <a:buFont typeface="Wingdings" panose="05000000000000000000" pitchFamily="2" charset="2"/>
              <a:buChar char="v"/>
            </a:pPr>
            <a:r>
              <a:rPr lang="en-US" altLang="ko-KR" sz="2400" dirty="0">
                <a:ea typeface="굴림" panose="020B0600000101010101" pitchFamily="34" charset="-127"/>
              </a:rPr>
              <a:t> However, all-optical VLC is expensive, manufacture of optical oscillators is not mature;   </a:t>
            </a:r>
          </a:p>
          <a:p>
            <a:pPr lvl="2" eaLnBrk="1" hangingPunct="1">
              <a:spcBef>
                <a:spcPts val="600"/>
              </a:spcBef>
              <a:spcAft>
                <a:spcPts val="600"/>
              </a:spcAft>
              <a:buFont typeface="Wingdings" panose="05000000000000000000" pitchFamily="2" charset="2"/>
              <a:buChar char="v"/>
            </a:pPr>
            <a:r>
              <a:rPr lang="en-US" altLang="ko-KR" sz="2400" dirty="0">
                <a:ea typeface="굴림" panose="020B0600000101010101" pitchFamily="34" charset="-127"/>
              </a:rPr>
              <a:t> Multi-color VLC, with RGB LEDs, or with &gt; 3 color LEDs are necessary.   </a:t>
            </a:r>
          </a:p>
        </p:txBody>
      </p:sp>
    </p:spTree>
    <p:extLst>
      <p:ext uri="{BB962C8B-B14F-4D97-AF65-F5344CB8AC3E}">
        <p14:creationId xmlns:p14="http://schemas.microsoft.com/office/powerpoint/2010/main" val="376178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smtClean="0"/>
              <a:t>March 2015</a:t>
            </a:r>
            <a:endParaRPr lang="en-US" altLang="en-US"/>
          </a:p>
        </p:txBody>
      </p:sp>
      <p:sp>
        <p:nvSpPr>
          <p:cNvPr id="5" name="Footer Placeholder 4"/>
          <p:cNvSpPr>
            <a:spLocks noGrp="1"/>
          </p:cNvSpPr>
          <p:nvPr>
            <p:ph type="ftr" sz="quarter" idx="11"/>
          </p:nvPr>
        </p:nvSpPr>
        <p:spPr/>
        <p:txBody>
          <a:bodyPr/>
          <a:lstStyle/>
          <a:p>
            <a:r>
              <a:rPr lang="en-US" altLang="en-US" smtClean="0"/>
              <a:t>802.15.7r1 (Various)</a:t>
            </a:r>
            <a:endParaRPr lang="en-US" altLang="en-US"/>
          </a:p>
        </p:txBody>
      </p:sp>
      <p:sp>
        <p:nvSpPr>
          <p:cNvPr id="6" name="Slide Number Placeholder 5"/>
          <p:cNvSpPr>
            <a:spLocks noGrp="1"/>
          </p:cNvSpPr>
          <p:nvPr>
            <p:ph type="sldNum" sz="quarter" idx="12"/>
          </p:nvPr>
        </p:nvSpPr>
        <p:spPr/>
        <p:txBody>
          <a:bodyPr/>
          <a:lstStyle/>
          <a:p>
            <a:r>
              <a:rPr lang="en-US" altLang="en-US"/>
              <a:t>Slide </a:t>
            </a:r>
            <a:fld id="{AA78DB7E-37FC-4916-B64C-C7E98D57C9FB}" type="slidenum">
              <a:rPr lang="en-US" altLang="en-US"/>
              <a:pPr/>
              <a:t>9</a:t>
            </a:fld>
            <a:endParaRPr lang="en-US" altLang="en-US"/>
          </a:p>
        </p:txBody>
      </p:sp>
      <p:sp>
        <p:nvSpPr>
          <p:cNvPr id="7" name="TextBox 6"/>
          <p:cNvSpPr txBox="1"/>
          <p:nvPr/>
        </p:nvSpPr>
        <p:spPr>
          <a:xfrm>
            <a:off x="152400" y="2514600"/>
            <a:ext cx="8915400" cy="927177"/>
          </a:xfrm>
          <a:prstGeom prst="rect">
            <a:avLst/>
          </a:prstGeom>
          <a:noFill/>
        </p:spPr>
        <p:txBody>
          <a:bodyPr wrap="square" rtlCol="0">
            <a:spAutoFit/>
          </a:bodyPr>
          <a:lstStyle/>
          <a:p>
            <a:pPr algn="ctr">
              <a:lnSpc>
                <a:spcPct val="200000"/>
              </a:lnSpc>
            </a:pPr>
            <a:r>
              <a:rPr lang="en-US" sz="3200" dirty="0" smtClean="0">
                <a:solidFill>
                  <a:srgbClr val="FF0000"/>
                </a:solidFill>
              </a:rPr>
              <a:t>Part 2: Optical Camera Communications PHY</a:t>
            </a:r>
          </a:p>
        </p:txBody>
      </p:sp>
    </p:spTree>
    <p:extLst>
      <p:ext uri="{BB962C8B-B14F-4D97-AF65-F5344CB8AC3E}">
        <p14:creationId xmlns:p14="http://schemas.microsoft.com/office/powerpoint/2010/main" val="90157456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en-US" smtClean="0"/>
              <a:t>March 2015</a:t>
            </a:r>
            <a:endParaRPr lang="en-US" altLang="en-US"/>
          </a:p>
        </p:txBody>
      </p:sp>
      <p:sp>
        <p:nvSpPr>
          <p:cNvPr id="3" name="Footer Placeholder 2"/>
          <p:cNvSpPr>
            <a:spLocks noGrp="1"/>
          </p:cNvSpPr>
          <p:nvPr>
            <p:ph type="ftr" sz="quarter" idx="11"/>
          </p:nvPr>
        </p:nvSpPr>
        <p:spPr/>
        <p:txBody>
          <a:bodyPr/>
          <a:lstStyle/>
          <a:p>
            <a:r>
              <a:rPr lang="en-US" altLang="en-US" smtClean="0"/>
              <a:t>802.15.7r1 (Various)</a:t>
            </a:r>
            <a:endParaRPr lang="en-US" altLang="en-US"/>
          </a:p>
        </p:txBody>
      </p:sp>
      <p:sp>
        <p:nvSpPr>
          <p:cNvPr id="4" name="Slide Number Placeholder 3"/>
          <p:cNvSpPr>
            <a:spLocks noGrp="1"/>
          </p:cNvSpPr>
          <p:nvPr>
            <p:ph type="sldNum" sz="quarter" idx="12"/>
          </p:nvPr>
        </p:nvSpPr>
        <p:spPr/>
        <p:txBody>
          <a:bodyPr/>
          <a:lstStyle/>
          <a:p>
            <a:r>
              <a:rPr lang="en-US" altLang="en-US" smtClean="0"/>
              <a:t>Slide </a:t>
            </a:r>
            <a:fld id="{2953BCE0-5784-430B-A825-8D32C159DAE6}" type="slidenum">
              <a:rPr lang="en-US" altLang="en-US" smtClean="0"/>
              <a:pPr/>
              <a:t>90</a:t>
            </a:fld>
            <a:endParaRPr lang="en-US" alt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362200"/>
            <a:ext cx="5029200"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1"/>
          <p:cNvSpPr txBox="1">
            <a:spLocks noChangeArrowheads="1"/>
          </p:cNvSpPr>
          <p:nvPr/>
        </p:nvSpPr>
        <p:spPr bwMode="auto">
          <a:xfrm>
            <a:off x="304800" y="5943600"/>
            <a:ext cx="830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zh-CN" sz="1400">
                <a:ea typeface="宋体" panose="02010600030101010101" pitchFamily="2" charset="-122"/>
              </a:rPr>
              <a:t>[1]. R. Rachmaci and S. Arnon, ``</a:t>
            </a:r>
            <a:r>
              <a:rPr lang="en-US" altLang="zh-CN" sz="1400" u="sng">
                <a:ea typeface="宋体" panose="02010600030101010101" pitchFamily="2" charset="-122"/>
              </a:rPr>
              <a:t> </a:t>
            </a:r>
            <a:r>
              <a:rPr lang="en-US" altLang="zh-CN" sz="1400">
                <a:ea typeface="宋体" panose="02010600030101010101" pitchFamily="2" charset="-122"/>
              </a:rPr>
              <a:t>Server backplane with optical wavelength diversity links’’, </a:t>
            </a:r>
            <a:r>
              <a:rPr lang="en-US" altLang="zh-CN" sz="1400">
                <a:ea typeface="宋体" panose="02010600030101010101" pitchFamily="2" charset="-122"/>
                <a:hlinkClick r:id="rId3"/>
              </a:rPr>
              <a:t> </a:t>
            </a:r>
            <a:r>
              <a:rPr lang="en-US" altLang="zh-CN" sz="1400">
                <a:ea typeface="宋体" panose="02010600030101010101" pitchFamily="2" charset="-122"/>
              </a:rPr>
              <a:t>IEEE/OSA Journal of Lightwave Technology, Vol. 30, no. 9, pp. 1359 – 1365, May 2012. </a:t>
            </a:r>
            <a:endParaRPr lang="zh-CN" altLang="en-US" sz="1400">
              <a:ea typeface="宋体" panose="02010600030101010101" pitchFamily="2" charset="-122"/>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85800"/>
            <a:ext cx="41243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13"/>
          <p:cNvSpPr/>
          <p:nvPr/>
        </p:nvSpPr>
        <p:spPr>
          <a:xfrm>
            <a:off x="4343400" y="838200"/>
            <a:ext cx="4416425" cy="1200150"/>
          </a:xfrm>
          <a:prstGeom prst="rect">
            <a:avLst/>
          </a:prstGeom>
        </p:spPr>
        <p:txBody>
          <a:bodyPr wrap="none">
            <a:spAutoFit/>
          </a:bodyPr>
          <a:lstStyle/>
          <a:p>
            <a:pPr algn="ctr" eaLnBrk="0" hangingPunct="0">
              <a:defRPr/>
            </a:pPr>
            <a:r>
              <a:rPr lang="en-US" sz="3600" b="1" kern="0" dirty="0">
                <a:solidFill>
                  <a:schemeClr val="tx2"/>
                </a:solidFill>
                <a:cs typeface="Arial" charset="0"/>
              </a:rPr>
              <a:t>Big Data Needs </a:t>
            </a:r>
          </a:p>
          <a:p>
            <a:pPr algn="ctr" eaLnBrk="0" hangingPunct="0">
              <a:defRPr/>
            </a:pPr>
            <a:r>
              <a:rPr lang="en-US" sz="3600" b="1" kern="0" dirty="0">
                <a:solidFill>
                  <a:schemeClr val="tx2"/>
                </a:solidFill>
                <a:cs typeface="Arial" charset="0"/>
              </a:rPr>
              <a:t>                 </a:t>
            </a:r>
            <a:r>
              <a:rPr lang="en-US" altLang="zh-CN" sz="3600" b="1" kern="0" dirty="0">
                <a:solidFill>
                  <a:schemeClr val="tx2"/>
                </a:solidFill>
                <a:cs typeface="Arial" charset="0"/>
              </a:rPr>
              <a:t>Fast</a:t>
            </a:r>
            <a:r>
              <a:rPr lang="en-US" sz="3600" b="1" kern="0" dirty="0">
                <a:solidFill>
                  <a:schemeClr val="tx2"/>
                </a:solidFill>
                <a:cs typeface="Arial" charset="0"/>
              </a:rPr>
              <a:t> Server</a:t>
            </a:r>
          </a:p>
        </p:txBody>
      </p:sp>
      <p:sp>
        <p:nvSpPr>
          <p:cNvPr id="9" name="矩形 14"/>
          <p:cNvSpPr/>
          <p:nvPr/>
        </p:nvSpPr>
        <p:spPr>
          <a:xfrm>
            <a:off x="288111" y="4495800"/>
            <a:ext cx="3826689" cy="1200329"/>
          </a:xfrm>
          <a:prstGeom prst="rect">
            <a:avLst/>
          </a:prstGeom>
        </p:spPr>
        <p:txBody>
          <a:bodyPr wrap="none">
            <a:spAutoFit/>
          </a:bodyPr>
          <a:lstStyle/>
          <a:p>
            <a:pPr algn="ctr" eaLnBrk="0" hangingPunct="0">
              <a:defRPr/>
            </a:pPr>
            <a:r>
              <a:rPr lang="en-US" altLang="zh-CN" sz="3600" b="1" kern="0" dirty="0">
                <a:solidFill>
                  <a:schemeClr val="tx2"/>
                </a:solidFill>
                <a:cs typeface="Arial" charset="0"/>
              </a:rPr>
              <a:t>Fast Server </a:t>
            </a:r>
            <a:r>
              <a:rPr lang="en-US" altLang="zh-CN" sz="3600" b="1" kern="0" dirty="0" smtClean="0">
                <a:solidFill>
                  <a:schemeClr val="tx2"/>
                </a:solidFill>
                <a:cs typeface="Arial" charset="0"/>
              </a:rPr>
              <a:t>Needs</a:t>
            </a:r>
          </a:p>
          <a:p>
            <a:pPr algn="ctr" eaLnBrk="0" hangingPunct="0">
              <a:defRPr/>
            </a:pPr>
            <a:r>
              <a:rPr lang="en-US" altLang="zh-CN" sz="3600" b="1" kern="0" dirty="0" smtClean="0">
                <a:solidFill>
                  <a:schemeClr val="tx2"/>
                </a:solidFill>
                <a:cs typeface="Arial" charset="0"/>
              </a:rPr>
              <a:t>Ultra-wide </a:t>
            </a:r>
            <a:r>
              <a:rPr lang="en-US" altLang="zh-CN" sz="3600" b="1" kern="0" dirty="0">
                <a:solidFill>
                  <a:schemeClr val="tx2"/>
                </a:solidFill>
                <a:cs typeface="Arial" charset="0"/>
              </a:rPr>
              <a:t>Band</a:t>
            </a:r>
            <a:endParaRPr lang="en-US" sz="3600" b="1" kern="0" dirty="0">
              <a:solidFill>
                <a:schemeClr val="tx2"/>
              </a:solidFill>
              <a:cs typeface="Arial" charset="0"/>
            </a:endParaRPr>
          </a:p>
        </p:txBody>
      </p:sp>
      <p:sp>
        <p:nvSpPr>
          <p:cNvPr id="10" name="TextBox 15"/>
          <p:cNvSpPr txBox="1">
            <a:spLocks noChangeArrowheads="1"/>
          </p:cNvSpPr>
          <p:nvPr/>
        </p:nvSpPr>
        <p:spPr bwMode="auto">
          <a:xfrm>
            <a:off x="4876800" y="5410200"/>
            <a:ext cx="4267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zh-CN" sz="1400">
                <a:ea typeface="宋体" panose="02010600030101010101" pitchFamily="2" charset="-122"/>
              </a:rPr>
              <a:t>Fig. in [1]. FSO bus for board-to-backplane interconnections in the presence of air turbulence. </a:t>
            </a:r>
            <a:endParaRPr lang="zh-CN" altLang="en-US" sz="1400">
              <a:ea typeface="宋体" panose="02010600030101010101" pitchFamily="2" charset="-122"/>
            </a:endParaRPr>
          </a:p>
        </p:txBody>
      </p:sp>
    </p:spTree>
    <p:extLst>
      <p:ext uri="{BB962C8B-B14F-4D97-AF65-F5344CB8AC3E}">
        <p14:creationId xmlns:p14="http://schemas.microsoft.com/office/powerpoint/2010/main" val="36479303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en-US" smtClean="0"/>
              <a:t>March 2015</a:t>
            </a:r>
            <a:endParaRPr lang="en-US" altLang="en-US"/>
          </a:p>
        </p:txBody>
      </p:sp>
      <p:sp>
        <p:nvSpPr>
          <p:cNvPr id="3" name="Footer Placeholder 2"/>
          <p:cNvSpPr>
            <a:spLocks noGrp="1"/>
          </p:cNvSpPr>
          <p:nvPr>
            <p:ph type="ftr" sz="quarter" idx="11"/>
          </p:nvPr>
        </p:nvSpPr>
        <p:spPr/>
        <p:txBody>
          <a:bodyPr/>
          <a:lstStyle/>
          <a:p>
            <a:r>
              <a:rPr lang="en-US" altLang="en-US" smtClean="0"/>
              <a:t>802.15.7r1 (Various)</a:t>
            </a:r>
            <a:endParaRPr lang="en-US" altLang="en-US"/>
          </a:p>
        </p:txBody>
      </p:sp>
      <p:sp>
        <p:nvSpPr>
          <p:cNvPr id="4" name="Slide Number Placeholder 3"/>
          <p:cNvSpPr>
            <a:spLocks noGrp="1"/>
          </p:cNvSpPr>
          <p:nvPr>
            <p:ph type="sldNum" sz="quarter" idx="12"/>
          </p:nvPr>
        </p:nvSpPr>
        <p:spPr/>
        <p:txBody>
          <a:bodyPr/>
          <a:lstStyle/>
          <a:p>
            <a:r>
              <a:rPr lang="en-US" altLang="en-US" smtClean="0"/>
              <a:t>Slide </a:t>
            </a:r>
            <a:fld id="{2953BCE0-5784-430B-A825-8D32C159DAE6}" type="slidenum">
              <a:rPr lang="en-US" altLang="en-US" smtClean="0"/>
              <a:pPr/>
              <a:t>91</a:t>
            </a:fld>
            <a:endParaRPr lang="en-US" altLang="en-US"/>
          </a:p>
        </p:txBody>
      </p:sp>
      <p:sp>
        <p:nvSpPr>
          <p:cNvPr id="5" name="Title 1"/>
          <p:cNvSpPr txBox="1">
            <a:spLocks/>
          </p:cNvSpPr>
          <p:nvPr/>
        </p:nvSpPr>
        <p:spPr bwMode="auto">
          <a:xfrm>
            <a:off x="533400" y="838200"/>
            <a:ext cx="77724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anose="02020603050405020304" pitchFamily="18" charset="0"/>
              </a:defRPr>
            </a:lvl2pPr>
            <a:lvl3pPr algn="ctr" rtl="0" eaLnBrk="1" fontAlgn="base" hangingPunct="1">
              <a:spcBef>
                <a:spcPct val="0"/>
              </a:spcBef>
              <a:spcAft>
                <a:spcPct val="0"/>
              </a:spcAft>
              <a:defRPr sz="3600">
                <a:solidFill>
                  <a:schemeClr val="tx2"/>
                </a:solidFill>
                <a:latin typeface="Times New Roman" panose="02020603050405020304" pitchFamily="18" charset="0"/>
              </a:defRPr>
            </a:lvl3pPr>
            <a:lvl4pPr algn="ctr" rtl="0" eaLnBrk="1" fontAlgn="base" hangingPunct="1">
              <a:spcBef>
                <a:spcPct val="0"/>
              </a:spcBef>
              <a:spcAft>
                <a:spcPct val="0"/>
              </a:spcAft>
              <a:defRPr sz="3600">
                <a:solidFill>
                  <a:schemeClr val="tx2"/>
                </a:solidFill>
                <a:latin typeface="Times New Roman" panose="02020603050405020304" pitchFamily="18" charset="0"/>
              </a:defRPr>
            </a:lvl4pPr>
            <a:lvl5pPr algn="ctr" rtl="0" eaLnBrk="1" fontAlgn="base" hangingPunct="1">
              <a:spcBef>
                <a:spcPct val="0"/>
              </a:spcBef>
              <a:spcAft>
                <a:spcPct val="0"/>
              </a:spcAft>
              <a:defRPr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sz="3600">
                <a:solidFill>
                  <a:schemeClr val="tx2"/>
                </a:solidFill>
                <a:latin typeface="Times New Roman" panose="02020603050405020304" pitchFamily="18" charset="0"/>
              </a:defRPr>
            </a:lvl9pPr>
          </a:lstStyle>
          <a:p>
            <a:r>
              <a:rPr lang="en-US" altLang="ko-KR" smtClean="0">
                <a:ea typeface="굴림" panose="020B0600000101010101" pitchFamily="34" charset="-127"/>
              </a:rPr>
              <a:t>Challenges of MC-VLC</a:t>
            </a:r>
            <a:endParaRPr lang="en-US" altLang="ko-KR" smtClean="0">
              <a:ea typeface="굴림" panose="020B0600000101010101" pitchFamily="34" charset="-127"/>
            </a:endParaRPr>
          </a:p>
        </p:txBody>
      </p:sp>
      <p:sp>
        <p:nvSpPr>
          <p:cNvPr id="6" name="TextBox 10"/>
          <p:cNvSpPr txBox="1">
            <a:spLocks noChangeArrowheads="1"/>
          </p:cNvSpPr>
          <p:nvPr/>
        </p:nvSpPr>
        <p:spPr bwMode="auto">
          <a:xfrm>
            <a:off x="533400" y="1828800"/>
            <a:ext cx="83058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eaLnBrk="0" hangingPunct="0">
              <a:defRPr sz="1200">
                <a:solidFill>
                  <a:schemeClr val="tx1"/>
                </a:solidFill>
                <a:latin typeface="Times New Roman" panose="02020603050405020304" pitchFamily="18" charset="0"/>
                <a:cs typeface="Arial" panose="020B0604020202020204" pitchFamily="34" charset="0"/>
              </a:defRPr>
            </a:lvl2pPr>
            <a:lvl3pPr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ts val="600"/>
              </a:spcBef>
              <a:spcAft>
                <a:spcPts val="600"/>
              </a:spcAft>
            </a:pPr>
            <a:r>
              <a:rPr lang="en-US" altLang="ko-KR" sz="2800">
                <a:ea typeface="굴림" panose="020B0600000101010101" pitchFamily="34" charset="-127"/>
              </a:rPr>
              <a:t>Some challenges for modulation of MC-VLC System: </a:t>
            </a:r>
          </a:p>
          <a:p>
            <a:pPr lvl="1" eaLnBrk="1" hangingPunct="1">
              <a:spcBef>
                <a:spcPts val="600"/>
              </a:spcBef>
              <a:spcAft>
                <a:spcPts val="600"/>
              </a:spcAft>
              <a:buFont typeface="Wingdings" panose="05000000000000000000" pitchFamily="2" charset="2"/>
              <a:buChar char="v"/>
            </a:pPr>
            <a:r>
              <a:rPr lang="en-US" altLang="ko-KR" sz="2400">
                <a:ea typeface="굴림" panose="020B0600000101010101" pitchFamily="34" charset="-127"/>
              </a:rPr>
              <a:t> Energy-efficiency Maximizing Modulation Schemes:</a:t>
            </a:r>
          </a:p>
          <a:p>
            <a:pPr lvl="2" eaLnBrk="1" hangingPunct="1">
              <a:spcBef>
                <a:spcPts val="600"/>
              </a:spcBef>
              <a:spcAft>
                <a:spcPts val="600"/>
              </a:spcAft>
              <a:buFont typeface="Wingdings" panose="05000000000000000000" pitchFamily="2" charset="2"/>
              <a:buChar char="v"/>
            </a:pPr>
            <a:r>
              <a:rPr lang="en-US" altLang="ko-KR" sz="2400">
                <a:ea typeface="굴림" panose="020B0600000101010101" pitchFamily="34" charset="-127"/>
              </a:rPr>
              <a:t> It’s not optimal to apply, e.g. OFDM for each color channel;</a:t>
            </a:r>
          </a:p>
          <a:p>
            <a:pPr lvl="2" eaLnBrk="1" hangingPunct="1">
              <a:spcBef>
                <a:spcPts val="600"/>
              </a:spcBef>
              <a:spcAft>
                <a:spcPts val="600"/>
              </a:spcAft>
              <a:buFont typeface="Wingdings" panose="05000000000000000000" pitchFamily="2" charset="2"/>
              <a:buChar char="v"/>
            </a:pPr>
            <a:r>
              <a:rPr lang="en-US" altLang="ko-KR" sz="2400">
                <a:ea typeface="굴림" panose="020B0600000101010101" pitchFamily="34" charset="-127"/>
              </a:rPr>
              <a:t> Color-shift Keying (</a:t>
            </a:r>
            <a:r>
              <a:rPr lang="en-US" altLang="zh-CN" sz="2400">
                <a:ea typeface="굴림" panose="020B0600000101010101" pitchFamily="34" charset="-127"/>
              </a:rPr>
              <a:t>CSK</a:t>
            </a:r>
            <a:r>
              <a:rPr lang="en-US" altLang="ko-KR" sz="2400">
                <a:ea typeface="굴림" panose="020B0600000101010101" pitchFamily="34" charset="-127"/>
              </a:rPr>
              <a:t>), requiring constant instantaneous sum intensity, is not optimal either;</a:t>
            </a:r>
          </a:p>
          <a:p>
            <a:pPr lvl="1" eaLnBrk="1" hangingPunct="1">
              <a:spcBef>
                <a:spcPts val="600"/>
              </a:spcBef>
              <a:spcAft>
                <a:spcPts val="600"/>
              </a:spcAft>
              <a:buFont typeface="Wingdings" panose="05000000000000000000" pitchFamily="2" charset="2"/>
              <a:buChar char="v"/>
            </a:pPr>
            <a:r>
              <a:rPr lang="en-US" altLang="ko-KR" sz="2400">
                <a:ea typeface="굴림" panose="020B0600000101010101" pitchFamily="34" charset="-127"/>
              </a:rPr>
              <a:t> Channel specific modulation design or coding, e.g. air turbulence exists between the baud-to-backplane interconnections.   </a:t>
            </a:r>
          </a:p>
        </p:txBody>
      </p:sp>
    </p:spTree>
    <p:extLst>
      <p:ext uri="{BB962C8B-B14F-4D97-AF65-F5344CB8AC3E}">
        <p14:creationId xmlns:p14="http://schemas.microsoft.com/office/powerpoint/2010/main" val="18004205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en-US" smtClean="0"/>
              <a:t>March 2015</a:t>
            </a:r>
            <a:endParaRPr lang="en-US" altLang="en-US"/>
          </a:p>
        </p:txBody>
      </p:sp>
      <p:sp>
        <p:nvSpPr>
          <p:cNvPr id="3" name="Footer Placeholder 2"/>
          <p:cNvSpPr>
            <a:spLocks noGrp="1"/>
          </p:cNvSpPr>
          <p:nvPr>
            <p:ph type="ftr" sz="quarter" idx="11"/>
          </p:nvPr>
        </p:nvSpPr>
        <p:spPr/>
        <p:txBody>
          <a:bodyPr/>
          <a:lstStyle/>
          <a:p>
            <a:r>
              <a:rPr lang="en-US" altLang="en-US" smtClean="0"/>
              <a:t>802.15.7r1 (Various)</a:t>
            </a:r>
            <a:endParaRPr lang="en-US" altLang="en-US"/>
          </a:p>
        </p:txBody>
      </p:sp>
      <p:sp>
        <p:nvSpPr>
          <p:cNvPr id="4" name="Slide Number Placeholder 3"/>
          <p:cNvSpPr>
            <a:spLocks noGrp="1"/>
          </p:cNvSpPr>
          <p:nvPr>
            <p:ph type="sldNum" sz="quarter" idx="12"/>
          </p:nvPr>
        </p:nvSpPr>
        <p:spPr/>
        <p:txBody>
          <a:bodyPr/>
          <a:lstStyle/>
          <a:p>
            <a:r>
              <a:rPr lang="en-US" altLang="en-US" smtClean="0"/>
              <a:t>Slide </a:t>
            </a:r>
            <a:fld id="{2953BCE0-5784-430B-A825-8D32C159DAE6}" type="slidenum">
              <a:rPr lang="en-US" altLang="en-US" smtClean="0"/>
              <a:pPr/>
              <a:t>92</a:t>
            </a:fld>
            <a:endParaRPr lang="en-US" altLang="en-US"/>
          </a:p>
        </p:txBody>
      </p:sp>
      <p:pic>
        <p:nvPicPr>
          <p:cNvPr id="5"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438400"/>
            <a:ext cx="426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276600"/>
            <a:ext cx="268128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752600"/>
            <a:ext cx="38465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14"/>
          <p:cNvSpPr>
            <a:spLocks noChangeArrowheads="1"/>
          </p:cNvSpPr>
          <p:nvPr/>
        </p:nvSpPr>
        <p:spPr bwMode="auto">
          <a:xfrm>
            <a:off x="533400" y="685800"/>
            <a:ext cx="83820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1200">
                <a:solidFill>
                  <a:schemeClr val="tx1"/>
                </a:solidFill>
                <a:latin typeface="Times New Roman" panose="02020603050405020304" pitchFamily="18" charset="0"/>
                <a:cs typeface="Arial" panose="020B0604020202020204" pitchFamily="34" charset="0"/>
              </a:defRPr>
            </a:lvl1pPr>
            <a:lvl2pPr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lvl="1" eaLnBrk="1" hangingPunct="1">
              <a:spcBef>
                <a:spcPts val="600"/>
              </a:spcBef>
              <a:spcAft>
                <a:spcPts val="600"/>
              </a:spcAft>
              <a:buFont typeface="Wingdings" panose="05000000000000000000" pitchFamily="2" charset="2"/>
              <a:buChar char="v"/>
            </a:pPr>
            <a:r>
              <a:rPr lang="en-US" altLang="ko-KR" sz="2400">
                <a:ea typeface="굴림" panose="020B0600000101010101" pitchFamily="34" charset="-127"/>
              </a:rPr>
              <a:t> What would Shannon suggest? </a:t>
            </a:r>
          </a:p>
          <a:p>
            <a:pPr lvl="1" eaLnBrk="1" hangingPunct="1">
              <a:spcBef>
                <a:spcPts val="600"/>
              </a:spcBef>
              <a:spcAft>
                <a:spcPts val="600"/>
              </a:spcAft>
              <a:buFont typeface="Wingdings" panose="05000000000000000000" pitchFamily="2" charset="2"/>
              <a:buChar char="v"/>
            </a:pPr>
            <a:r>
              <a:rPr lang="en-US" altLang="ko-KR" sz="2400">
                <a:ea typeface="굴림" panose="020B0600000101010101" pitchFamily="34" charset="-127"/>
              </a:rPr>
              <a:t> Rethink about compactness of sphere packing in high dimension space (dimension=number of color channels used). </a:t>
            </a:r>
          </a:p>
        </p:txBody>
      </p:sp>
      <p:sp>
        <p:nvSpPr>
          <p:cNvPr id="9" name="矩形 15"/>
          <p:cNvSpPr>
            <a:spLocks noChangeArrowheads="1"/>
          </p:cNvSpPr>
          <p:nvPr/>
        </p:nvSpPr>
        <p:spPr bwMode="auto">
          <a:xfrm>
            <a:off x="304800" y="6019800"/>
            <a:ext cx="868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zh-CN" sz="1400">
                <a:ea typeface="宋体" panose="02010600030101010101" pitchFamily="2" charset="-122"/>
              </a:rPr>
              <a:t>[2]. J. Karout, E. Agrell, K. Szczerba, and M. Karlsson, “Optimizing constellations for single-subcarrier intensity modulated optical systems,” IEEE Trans. Inf. Theory, vol. 58, no. 7, pp. 4645–4659, July 2012.</a:t>
            </a:r>
            <a:endParaRPr lang="zh-CN" altLang="en-US" sz="1400">
              <a:ea typeface="宋体" panose="02010600030101010101" pitchFamily="2" charset="-122"/>
            </a:endParaRPr>
          </a:p>
        </p:txBody>
      </p:sp>
    </p:spTree>
    <p:extLst>
      <p:ext uri="{BB962C8B-B14F-4D97-AF65-F5344CB8AC3E}">
        <p14:creationId xmlns:p14="http://schemas.microsoft.com/office/powerpoint/2010/main" val="3108143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en-US" smtClean="0"/>
              <a:t>March 2015</a:t>
            </a:r>
            <a:endParaRPr lang="en-US" altLang="en-US"/>
          </a:p>
        </p:txBody>
      </p:sp>
      <p:sp>
        <p:nvSpPr>
          <p:cNvPr id="3" name="Footer Placeholder 2"/>
          <p:cNvSpPr>
            <a:spLocks noGrp="1"/>
          </p:cNvSpPr>
          <p:nvPr>
            <p:ph type="ftr" sz="quarter" idx="11"/>
          </p:nvPr>
        </p:nvSpPr>
        <p:spPr/>
        <p:txBody>
          <a:bodyPr/>
          <a:lstStyle/>
          <a:p>
            <a:r>
              <a:rPr lang="en-US" altLang="en-US" smtClean="0"/>
              <a:t>802.15.7r1 (Various)</a:t>
            </a:r>
            <a:endParaRPr lang="en-US" altLang="en-US"/>
          </a:p>
        </p:txBody>
      </p:sp>
      <p:sp>
        <p:nvSpPr>
          <p:cNvPr id="4" name="Slide Number Placeholder 3"/>
          <p:cNvSpPr>
            <a:spLocks noGrp="1"/>
          </p:cNvSpPr>
          <p:nvPr>
            <p:ph type="sldNum" sz="quarter" idx="12"/>
          </p:nvPr>
        </p:nvSpPr>
        <p:spPr/>
        <p:txBody>
          <a:bodyPr/>
          <a:lstStyle/>
          <a:p>
            <a:r>
              <a:rPr lang="en-US" altLang="en-US" smtClean="0"/>
              <a:t>Slide </a:t>
            </a:r>
            <a:fld id="{2953BCE0-5784-430B-A825-8D32C159DAE6}" type="slidenum">
              <a:rPr lang="en-US" altLang="en-US" smtClean="0"/>
              <a:pPr/>
              <a:t>93</a:t>
            </a:fld>
            <a:endParaRPr lang="en-US" altLang="en-US"/>
          </a:p>
        </p:txBody>
      </p:sp>
      <p:sp>
        <p:nvSpPr>
          <p:cNvPr id="5" name="TextBox 10"/>
          <p:cNvSpPr txBox="1">
            <a:spLocks noChangeArrowheads="1"/>
          </p:cNvSpPr>
          <p:nvPr/>
        </p:nvSpPr>
        <p:spPr bwMode="auto">
          <a:xfrm>
            <a:off x="609600" y="1219200"/>
            <a:ext cx="8305800"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ts val="600"/>
              </a:spcBef>
              <a:spcAft>
                <a:spcPts val="600"/>
              </a:spcAft>
            </a:pPr>
            <a:r>
              <a:rPr lang="en-US" altLang="ko-KR" sz="2800">
                <a:ea typeface="굴림" panose="020B0600000101010101" pitchFamily="34" charset="-127"/>
              </a:rPr>
              <a:t>Design in a even higher dimensional space: </a:t>
            </a:r>
          </a:p>
          <a:p>
            <a:pPr lvl="1" eaLnBrk="1" hangingPunct="1">
              <a:spcBef>
                <a:spcPts val="600"/>
              </a:spcBef>
              <a:spcAft>
                <a:spcPts val="600"/>
              </a:spcAft>
              <a:buFont typeface="Wingdings" panose="05000000000000000000" pitchFamily="2" charset="2"/>
              <a:buChar char="v"/>
            </a:pPr>
            <a:r>
              <a:rPr lang="en-US" altLang="ko-KR" sz="2400">
                <a:ea typeface="굴림" panose="020B0600000101010101" pitchFamily="34" charset="-127"/>
              </a:rPr>
              <a:t> Larger energy gain is expected;</a:t>
            </a:r>
          </a:p>
          <a:p>
            <a:pPr lvl="1" eaLnBrk="1" hangingPunct="1">
              <a:spcBef>
                <a:spcPts val="600"/>
              </a:spcBef>
              <a:spcAft>
                <a:spcPts val="600"/>
              </a:spcAft>
              <a:buFont typeface="Wingdings" panose="05000000000000000000" pitchFamily="2" charset="2"/>
              <a:buChar char="v"/>
            </a:pPr>
            <a:r>
              <a:rPr lang="en-US" altLang="ko-KR" sz="2400">
                <a:ea typeface="굴림" panose="020B0600000101010101" pitchFamily="34" charset="-127"/>
              </a:rPr>
              <a:t> Hybrid the CSK and OFDM, towards a joint color-frequency modulation (JCFM);</a:t>
            </a:r>
          </a:p>
          <a:p>
            <a:pPr lvl="1" eaLnBrk="1" hangingPunct="1">
              <a:spcBef>
                <a:spcPts val="600"/>
              </a:spcBef>
              <a:spcAft>
                <a:spcPts val="600"/>
              </a:spcAft>
              <a:buFont typeface="Wingdings" panose="05000000000000000000" pitchFamily="2" charset="2"/>
              <a:buChar char="v"/>
            </a:pPr>
            <a:r>
              <a:rPr lang="en-US" altLang="ko-KR" sz="2400">
                <a:ea typeface="굴림" panose="020B0600000101010101" pitchFamily="34" charset="-127"/>
              </a:rPr>
              <a:t> Generalize the CSK by relaxing the constant instantaneous sum intensity constraint, replaced by a fixed time average intensity constraint for each color channel; </a:t>
            </a:r>
          </a:p>
          <a:p>
            <a:pPr lvl="1" eaLnBrk="1" hangingPunct="1">
              <a:spcBef>
                <a:spcPts val="600"/>
              </a:spcBef>
              <a:spcAft>
                <a:spcPts val="600"/>
              </a:spcAft>
              <a:buFont typeface="Wingdings" panose="05000000000000000000" pitchFamily="2" charset="2"/>
              <a:buChar char="v"/>
            </a:pPr>
            <a:r>
              <a:rPr lang="en-US" altLang="ko-KR" sz="2400">
                <a:ea typeface="굴림" panose="020B0600000101010101" pitchFamily="34" charset="-127"/>
              </a:rPr>
              <a:t> Challenge: complexity may increase significantly.</a:t>
            </a:r>
          </a:p>
          <a:p>
            <a:pPr lvl="1" eaLnBrk="1" hangingPunct="1">
              <a:spcBef>
                <a:spcPts val="600"/>
              </a:spcBef>
              <a:spcAft>
                <a:spcPts val="600"/>
              </a:spcAft>
            </a:pPr>
            <a:r>
              <a:rPr lang="en-US" altLang="ko-KR" sz="2400">
                <a:ea typeface="굴림" panose="020B0600000101010101" pitchFamily="34" charset="-127"/>
              </a:rPr>
              <a:t>  </a:t>
            </a:r>
          </a:p>
          <a:p>
            <a:pPr lvl="1" eaLnBrk="1" hangingPunct="1">
              <a:spcBef>
                <a:spcPts val="600"/>
              </a:spcBef>
              <a:spcAft>
                <a:spcPts val="600"/>
              </a:spcAft>
              <a:buFont typeface="Wingdings" panose="05000000000000000000" pitchFamily="2" charset="2"/>
              <a:buChar char="v"/>
            </a:pPr>
            <a:endParaRPr lang="en-US" altLang="ko-KR" sz="2400">
              <a:ea typeface="굴림" panose="020B0600000101010101" pitchFamily="34" charset="-127"/>
            </a:endParaRPr>
          </a:p>
        </p:txBody>
      </p:sp>
    </p:spTree>
    <p:extLst>
      <p:ext uri="{BB962C8B-B14F-4D97-AF65-F5344CB8AC3E}">
        <p14:creationId xmlns:p14="http://schemas.microsoft.com/office/powerpoint/2010/main" val="3825867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en-US" smtClean="0"/>
              <a:t>March 2015</a:t>
            </a:r>
            <a:endParaRPr lang="en-US" altLang="en-US"/>
          </a:p>
        </p:txBody>
      </p:sp>
      <p:sp>
        <p:nvSpPr>
          <p:cNvPr id="3" name="Footer Placeholder 2"/>
          <p:cNvSpPr>
            <a:spLocks noGrp="1"/>
          </p:cNvSpPr>
          <p:nvPr>
            <p:ph type="ftr" sz="quarter" idx="11"/>
          </p:nvPr>
        </p:nvSpPr>
        <p:spPr/>
        <p:txBody>
          <a:bodyPr/>
          <a:lstStyle/>
          <a:p>
            <a:r>
              <a:rPr lang="en-US" altLang="en-US" smtClean="0"/>
              <a:t>802.15.7r1 (Various)</a:t>
            </a:r>
            <a:endParaRPr lang="en-US" altLang="en-US"/>
          </a:p>
        </p:txBody>
      </p:sp>
      <p:sp>
        <p:nvSpPr>
          <p:cNvPr id="4" name="Slide Number Placeholder 3"/>
          <p:cNvSpPr>
            <a:spLocks noGrp="1"/>
          </p:cNvSpPr>
          <p:nvPr>
            <p:ph type="sldNum" sz="quarter" idx="12"/>
          </p:nvPr>
        </p:nvSpPr>
        <p:spPr/>
        <p:txBody>
          <a:bodyPr/>
          <a:lstStyle/>
          <a:p>
            <a:r>
              <a:rPr lang="en-US" altLang="en-US" smtClean="0"/>
              <a:t>Slide </a:t>
            </a:r>
            <a:fld id="{2953BCE0-5784-430B-A825-8D32C159DAE6}" type="slidenum">
              <a:rPr lang="en-US" altLang="en-US" smtClean="0"/>
              <a:pPr/>
              <a:t>94</a:t>
            </a:fld>
            <a:endParaRPr lang="en-US" alt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71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9"/>
          <p:cNvSpPr txBox="1">
            <a:spLocks noChangeArrowheads="1"/>
          </p:cNvSpPr>
          <p:nvPr/>
        </p:nvSpPr>
        <p:spPr bwMode="auto">
          <a:xfrm>
            <a:off x="838200" y="4953000"/>
            <a:ext cx="8001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anose="02020603050405020304" pitchFamily="18" charset="0"/>
                <a:cs typeface="Arial" panose="020B0604020202020204" pitchFamily="34" charset="0"/>
              </a:defRPr>
            </a:lvl1pPr>
            <a:lvl2pPr marL="742950" indent="-285750"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r>
              <a:rPr lang="en-US" altLang="zh-CN" sz="1600">
                <a:ea typeface="宋体" panose="02010600030101010101" pitchFamily="2" charset="-122"/>
              </a:rPr>
              <a:t>Fig.ure. Block diagram of  Optical JCFM scheme, aiming at maximizing energy-efficiency. </a:t>
            </a:r>
            <a:endParaRPr lang="zh-CN" altLang="en-US" sz="1600">
              <a:ea typeface="宋体" panose="02010600030101010101" pitchFamily="2" charset="-122"/>
            </a:endParaRPr>
          </a:p>
        </p:txBody>
      </p:sp>
    </p:spTree>
    <p:extLst>
      <p:ext uri="{BB962C8B-B14F-4D97-AF65-F5344CB8AC3E}">
        <p14:creationId xmlns:p14="http://schemas.microsoft.com/office/powerpoint/2010/main" val="34119373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en-US" smtClean="0"/>
              <a:t>March 2015</a:t>
            </a:r>
            <a:endParaRPr lang="en-US" altLang="en-US"/>
          </a:p>
        </p:txBody>
      </p:sp>
      <p:sp>
        <p:nvSpPr>
          <p:cNvPr id="3" name="Footer Placeholder 2"/>
          <p:cNvSpPr>
            <a:spLocks noGrp="1"/>
          </p:cNvSpPr>
          <p:nvPr>
            <p:ph type="ftr" sz="quarter" idx="11"/>
          </p:nvPr>
        </p:nvSpPr>
        <p:spPr/>
        <p:txBody>
          <a:bodyPr/>
          <a:lstStyle/>
          <a:p>
            <a:r>
              <a:rPr lang="en-US" altLang="en-US" smtClean="0"/>
              <a:t>802.15.7r1 (Various)</a:t>
            </a:r>
            <a:endParaRPr lang="en-US" altLang="en-US"/>
          </a:p>
        </p:txBody>
      </p:sp>
      <p:sp>
        <p:nvSpPr>
          <p:cNvPr id="4" name="Slide Number Placeholder 3"/>
          <p:cNvSpPr>
            <a:spLocks noGrp="1"/>
          </p:cNvSpPr>
          <p:nvPr>
            <p:ph type="sldNum" sz="quarter" idx="12"/>
          </p:nvPr>
        </p:nvSpPr>
        <p:spPr/>
        <p:txBody>
          <a:bodyPr/>
          <a:lstStyle/>
          <a:p>
            <a:r>
              <a:rPr lang="en-US" altLang="en-US" smtClean="0"/>
              <a:t>Slide </a:t>
            </a:r>
            <a:fld id="{2953BCE0-5784-430B-A825-8D32C159DAE6}" type="slidenum">
              <a:rPr lang="en-US" altLang="en-US" smtClean="0"/>
              <a:pPr/>
              <a:t>95</a:t>
            </a:fld>
            <a:endParaRPr lang="en-US" altLang="en-US"/>
          </a:p>
        </p:txBody>
      </p:sp>
      <p:sp>
        <p:nvSpPr>
          <p:cNvPr id="5" name="Title 1"/>
          <p:cNvSpPr txBox="1">
            <a:spLocks/>
          </p:cNvSpPr>
          <p:nvPr/>
        </p:nvSpPr>
        <p:spPr bwMode="auto">
          <a:xfrm>
            <a:off x="533400" y="838200"/>
            <a:ext cx="7772400" cy="533400"/>
          </a:xfrm>
          <a:prstGeom prst="rect">
            <a:avLst/>
          </a:prstGeom>
          <a:noFill/>
          <a:ln>
            <a:miter lim="800000"/>
            <a:headEnd/>
            <a:tailEnd/>
          </a:ln>
        </p:spPr>
        <p:txBody>
          <a:bodyPr/>
          <a:lstStyle/>
          <a:p>
            <a:pPr algn="ctr" eaLnBrk="0" hangingPunct="0">
              <a:defRPr/>
            </a:pPr>
            <a:r>
              <a:rPr lang="en-US" altLang="ko-KR" sz="3600" kern="0" dirty="0">
                <a:solidFill>
                  <a:schemeClr val="tx2"/>
                </a:solidFill>
                <a:latin typeface="+mj-lt"/>
                <a:ea typeface="굴림" charset="-127"/>
                <a:cs typeface="+mj-cs"/>
              </a:rPr>
              <a:t>Conclusion</a:t>
            </a:r>
          </a:p>
        </p:txBody>
      </p:sp>
      <p:sp>
        <p:nvSpPr>
          <p:cNvPr id="6" name="TextBox 10"/>
          <p:cNvSpPr txBox="1">
            <a:spLocks noChangeArrowheads="1"/>
          </p:cNvSpPr>
          <p:nvPr/>
        </p:nvSpPr>
        <p:spPr bwMode="auto">
          <a:xfrm>
            <a:off x="533400" y="1524000"/>
            <a:ext cx="83058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1200">
                <a:solidFill>
                  <a:schemeClr val="tx1"/>
                </a:solidFill>
                <a:latin typeface="Times New Roman" panose="02020603050405020304" pitchFamily="18" charset="0"/>
                <a:cs typeface="Arial" panose="020B0604020202020204" pitchFamily="34" charset="0"/>
              </a:defRPr>
            </a:lvl1pPr>
            <a:lvl2pPr eaLnBrk="0" hangingPunct="0">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Arial" panose="020B0604020202020204" pitchFamily="34" charset="0"/>
              </a:defRPr>
            </a:lvl9pPr>
          </a:lstStyle>
          <a:p>
            <a:pPr lvl="1" eaLnBrk="1" hangingPunct="1">
              <a:spcBef>
                <a:spcPts val="600"/>
              </a:spcBef>
              <a:spcAft>
                <a:spcPts val="600"/>
              </a:spcAft>
              <a:buFont typeface="Wingdings" panose="05000000000000000000" pitchFamily="2" charset="2"/>
              <a:buChar char="v"/>
            </a:pPr>
            <a:r>
              <a:rPr lang="en-US" altLang="ko-KR" sz="2400">
                <a:ea typeface="굴림" panose="020B0600000101010101" pitchFamily="34" charset="-127"/>
              </a:rPr>
              <a:t>  Multi-color VLC is suitable for board-to-backplane transmission with a big data server;</a:t>
            </a:r>
          </a:p>
          <a:p>
            <a:pPr lvl="1" eaLnBrk="1" hangingPunct="1">
              <a:spcBef>
                <a:spcPts val="600"/>
              </a:spcBef>
              <a:spcAft>
                <a:spcPts val="600"/>
              </a:spcAft>
              <a:buFont typeface="Wingdings" panose="05000000000000000000" pitchFamily="2" charset="2"/>
              <a:buChar char="v"/>
            </a:pPr>
            <a:r>
              <a:rPr lang="en-US" altLang="ko-KR" sz="2400">
                <a:ea typeface="굴림" panose="020B0600000101010101" pitchFamily="34" charset="-127"/>
              </a:rPr>
              <a:t> Considering energy-efficiency, traditional OFDM or CSK schemes are not optimal;</a:t>
            </a:r>
          </a:p>
          <a:p>
            <a:pPr lvl="1" eaLnBrk="1" hangingPunct="1">
              <a:spcBef>
                <a:spcPts val="600"/>
              </a:spcBef>
              <a:spcAft>
                <a:spcPts val="600"/>
              </a:spcAft>
              <a:buFont typeface="Wingdings" panose="05000000000000000000" pitchFamily="2" charset="2"/>
              <a:buChar char="v"/>
            </a:pPr>
            <a:r>
              <a:rPr lang="en-US" altLang="ko-KR" sz="2400">
                <a:ea typeface="굴림" panose="020B0600000101010101" pitchFamily="34" charset="-127"/>
              </a:rPr>
              <a:t> Frequency and color diversities are utilized jointly, and very high dimensional constellation can be designed to maximize energy-efficiency;</a:t>
            </a:r>
          </a:p>
          <a:p>
            <a:pPr lvl="1" eaLnBrk="1" hangingPunct="1">
              <a:spcBef>
                <a:spcPts val="600"/>
              </a:spcBef>
              <a:spcAft>
                <a:spcPts val="600"/>
              </a:spcAft>
              <a:buFont typeface="Wingdings" panose="05000000000000000000" pitchFamily="2" charset="2"/>
              <a:buChar char="v"/>
            </a:pPr>
            <a:r>
              <a:rPr lang="en-US" altLang="ko-KR" sz="2400">
                <a:ea typeface="굴림" panose="020B0600000101010101" pitchFamily="34" charset="-127"/>
              </a:rPr>
              <a:t> Performance study on the new modulation scheme with air turbulence channel is necessary. </a:t>
            </a:r>
          </a:p>
        </p:txBody>
      </p:sp>
    </p:spTree>
    <p:extLst>
      <p:ext uri="{BB962C8B-B14F-4D97-AF65-F5344CB8AC3E}">
        <p14:creationId xmlns:p14="http://schemas.microsoft.com/office/powerpoint/2010/main" val="63372292"/>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2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2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IEEE-P802_15</Template>
  <TotalTime>400</TotalTime>
  <Words>6172</Words>
  <Application>Microsoft Office PowerPoint</Application>
  <PresentationFormat>On-screen Show (4:3)</PresentationFormat>
  <Paragraphs>1250</Paragraphs>
  <Slides>95</Slides>
  <Notes>81</Notes>
  <HiddenSlides>0</HiddenSlides>
  <MMClips>0</MMClips>
  <ScaleCrop>false</ScaleCrop>
  <HeadingPairs>
    <vt:vector size="8" baseType="variant">
      <vt:variant>
        <vt:lpstr>Fonts Used</vt:lpstr>
      </vt:variant>
      <vt:variant>
        <vt:i4>19</vt:i4>
      </vt:variant>
      <vt:variant>
        <vt:lpstr>Theme</vt:lpstr>
      </vt:variant>
      <vt:variant>
        <vt:i4>1</vt:i4>
      </vt:variant>
      <vt:variant>
        <vt:lpstr>Embedded OLE Servers</vt:lpstr>
      </vt:variant>
      <vt:variant>
        <vt:i4>1</vt:i4>
      </vt:variant>
      <vt:variant>
        <vt:lpstr>Slide Titles</vt:lpstr>
      </vt:variant>
      <vt:variant>
        <vt:i4>95</vt:i4>
      </vt:variant>
    </vt:vector>
  </HeadingPairs>
  <TitlesOfParts>
    <vt:vector size="116" baseType="lpstr">
      <vt:lpstr>굴림</vt:lpstr>
      <vt:lpstr>メイリオ</vt:lpstr>
      <vt:lpstr>微软雅黑</vt:lpstr>
      <vt:lpstr>ＭＳ Ｐゴシック</vt:lpstr>
      <vt:lpstr>宋体</vt:lpstr>
      <vt:lpstr>Arial</vt:lpstr>
      <vt:lpstr>Arial Narrow</vt:lpstr>
      <vt:lpstr>Calibri</vt:lpstr>
      <vt:lpstr>Cambria Math</vt:lpstr>
      <vt:lpstr>Corbel</vt:lpstr>
      <vt:lpstr>Courier New</vt:lpstr>
      <vt:lpstr>ＤＦＧ特太ゴシック体</vt:lpstr>
      <vt:lpstr>Osaka</vt:lpstr>
      <vt:lpstr>Symbol</vt:lpstr>
      <vt:lpstr>Tahoma</vt:lpstr>
      <vt:lpstr>Times</vt:lpstr>
      <vt:lpstr>Times New Roman</vt:lpstr>
      <vt:lpstr>Wingdings</vt:lpstr>
      <vt:lpstr>한컴바탕</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Universal Camera Communications with Rolling Shutter – Frequency Shift Keying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Dimming Compatible and Spectrally Efficiency Modulation for VLC Lighting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Intel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IEEE 802.15 &lt;subject&gt;</dc:subject>
  <dc:creator>Roberts, Richard D</dc:creator>
  <cp:keywords/>
  <dc:description>&lt;doc#&gt;</dc:description>
  <cp:lastModifiedBy>Roberts, Richard D</cp:lastModifiedBy>
  <cp:revision>94</cp:revision>
  <cp:lastPrinted>1998-02-10T13:28:06Z</cp:lastPrinted>
  <dcterms:created xsi:type="dcterms:W3CDTF">2015-01-26T14:27:47Z</dcterms:created>
  <dcterms:modified xsi:type="dcterms:W3CDTF">2015-01-28T19:54:22Z</dcterms:modified>
</cp:coreProperties>
</file>