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 id="2147484424" r:id="rId3"/>
  </p:sldMasterIdLst>
  <p:notesMasterIdLst>
    <p:notesMasterId r:id="rId9"/>
  </p:notesMasterIdLst>
  <p:handoutMasterIdLst>
    <p:handoutMasterId r:id="rId10"/>
  </p:handoutMasterIdLst>
  <p:sldIdLst>
    <p:sldId id="398" r:id="rId4"/>
    <p:sldId id="312" r:id="rId5"/>
    <p:sldId id="402" r:id="rId6"/>
    <p:sldId id="404" r:id="rId7"/>
    <p:sldId id="403" r:id="rId8"/>
  </p:sldIdLst>
  <p:sldSz cx="9144000" cy="6858000" type="screen4x3"/>
  <p:notesSz cx="6788150" cy="9923463"/>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33"/>
    <a:srgbClr val="CC0000"/>
    <a:srgbClr val="FFFF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8487" autoAdjust="0"/>
  </p:normalViewPr>
  <p:slideViewPr>
    <p:cSldViewPr>
      <p:cViewPr>
        <p:scale>
          <a:sx n="75" d="100"/>
          <a:sy n="75" d="100"/>
        </p:scale>
        <p:origin x="-1170" y="-78"/>
      </p:cViewPr>
      <p:guideLst>
        <p:guide orient="horz" pos="2160"/>
        <p:guide orient="horz" pos="912"/>
        <p:guide pos="2880"/>
        <p:guide pos="5280"/>
        <p:guide pos="480"/>
        <p:guide pos="288"/>
      </p:guideLst>
    </p:cSldViewPr>
  </p:slideViewPr>
  <p:notesTextViewPr>
    <p:cViewPr>
      <p:scale>
        <a:sx n="100" d="100"/>
        <a:sy n="100" d="100"/>
      </p:scale>
      <p:origin x="0" y="0"/>
    </p:cViewPr>
  </p:notesTextViewPr>
  <p:notesViewPr>
    <p:cSldViewPr>
      <p:cViewPr varScale="1">
        <p:scale>
          <a:sx n="58" d="100"/>
          <a:sy n="58" d="100"/>
        </p:scale>
        <p:origin x="-2508" y="-90"/>
      </p:cViewPr>
      <p:guideLst>
        <p:guide orient="horz" pos="3126"/>
        <p:guide pos="21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0169" y="201548"/>
            <a:ext cx="263631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681669" y="201548"/>
            <a:ext cx="226060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C96B1CBC-1A09-46C8-901C-304D10ADC5AE}" type="datetime1">
              <a:rPr lang="en-US" altLang="ko-KR"/>
              <a:pPr>
                <a:defRPr/>
              </a:pPr>
              <a:t>1/16/2015</a:t>
            </a:fld>
            <a:r>
              <a:rPr lang="en-US"/>
              <a:t>&lt;month year&gt;</a:t>
            </a:r>
          </a:p>
        </p:txBody>
      </p:sp>
      <p:sp>
        <p:nvSpPr>
          <p:cNvPr id="3076" name="Rectangle 4"/>
          <p:cNvSpPr>
            <a:spLocks noGrp="1" noChangeArrowheads="1"/>
          </p:cNvSpPr>
          <p:nvPr>
            <p:ph type="ftr" sz="quarter" idx="2"/>
          </p:nvPr>
        </p:nvSpPr>
        <p:spPr bwMode="auto">
          <a:xfrm>
            <a:off x="4074158" y="9604477"/>
            <a:ext cx="2111587"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1070" y="9604477"/>
            <a:ext cx="1355411"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7462" eaLnBrk="0" latinLnBrk="0" hangingPunct="0">
              <a:defRPr kumimoji="0" sz="1000">
                <a:ea typeface="굴림" pitchFamily="50" charset="-127"/>
              </a:defRPr>
            </a:lvl1pPr>
          </a:lstStyle>
          <a:p>
            <a:pPr>
              <a:defRPr/>
            </a:pPr>
            <a:r>
              <a:rPr lang="en-US" altLang="ko-KR"/>
              <a:t>Page </a:t>
            </a:r>
            <a:fld id="{3A2B349F-B8C9-456A-A5F1-9B67FAB92E32}" type="slidenum">
              <a:rPr lang="en-US" altLang="ko-KR"/>
              <a:pPr>
                <a:defRPr/>
              </a:pPr>
              <a:t>‹#›</a:t>
            </a:fld>
            <a:endParaRPr lang="en-US" altLang="ko-KR"/>
          </a:p>
        </p:txBody>
      </p:sp>
      <p:sp>
        <p:nvSpPr>
          <p:cNvPr id="63494" name="Line 6"/>
          <p:cNvSpPr>
            <a:spLocks noChangeShapeType="1"/>
          </p:cNvSpPr>
          <p:nvPr/>
        </p:nvSpPr>
        <p:spPr bwMode="auto">
          <a:xfrm>
            <a:off x="680083" y="414205"/>
            <a:ext cx="54279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399" name="Rectangle 7"/>
          <p:cNvSpPr>
            <a:spLocks noChangeArrowheads="1"/>
          </p:cNvSpPr>
          <p:nvPr/>
        </p:nvSpPr>
        <p:spPr bwMode="auto">
          <a:xfrm>
            <a:off x="680084" y="9604477"/>
            <a:ext cx="695935" cy="3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3496" name="Line 8"/>
          <p:cNvSpPr>
            <a:spLocks noChangeShapeType="1"/>
          </p:cNvSpPr>
          <p:nvPr/>
        </p:nvSpPr>
        <p:spPr bwMode="auto">
          <a:xfrm>
            <a:off x="680084" y="9593369"/>
            <a:ext cx="55785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91710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4076" y="117438"/>
            <a:ext cx="2755209"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2051" name="Rectangle 3"/>
          <p:cNvSpPr>
            <a:spLocks noGrp="1" noChangeArrowheads="1"/>
          </p:cNvSpPr>
          <p:nvPr>
            <p:ph type="dt" idx="1"/>
          </p:nvPr>
        </p:nvSpPr>
        <p:spPr bwMode="auto">
          <a:xfrm>
            <a:off x="640451" y="117438"/>
            <a:ext cx="2677531"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71992363-5E6A-4CFE-AC84-B266012E4BF7}" type="datetime1">
              <a:rPr lang="en-US" altLang="ko-KR"/>
              <a:pPr>
                <a:defRPr/>
              </a:pPr>
              <a:t>1/16/2015</a:t>
            </a:fld>
            <a:r>
              <a:rPr lang="en-US"/>
              <a:t>&lt;month year&gt;</a:t>
            </a:r>
          </a:p>
        </p:txBody>
      </p:sp>
      <p:sp>
        <p:nvSpPr>
          <p:cNvPr id="59396" name="Rectangle 4"/>
          <p:cNvSpPr>
            <a:spLocks noGrp="1" noRot="1" noChangeAspect="1" noChangeArrowheads="1" noTextEdit="1"/>
          </p:cNvSpPr>
          <p:nvPr>
            <p:ph type="sldImg" idx="2"/>
          </p:nvPr>
        </p:nvSpPr>
        <p:spPr bwMode="auto">
          <a:xfrm>
            <a:off x="923925" y="750888"/>
            <a:ext cx="4941888"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3607" y="4714955"/>
            <a:ext cx="4980936" cy="4464209"/>
          </a:xfrm>
          <a:prstGeom prst="rect">
            <a:avLst/>
          </a:prstGeom>
          <a:noFill/>
          <a:ln w="9525">
            <a:noFill/>
            <a:miter lim="800000"/>
            <a:headEnd/>
            <a:tailEnd/>
          </a:ln>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2108" y="9607651"/>
            <a:ext cx="245717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007" lvl="4" algn="r" defTabSz="937462"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0934" y="9607651"/>
            <a:ext cx="78629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a:ea typeface="굴림" pitchFamily="50" charset="-127"/>
              </a:defRPr>
            </a:lvl1pPr>
          </a:lstStyle>
          <a:p>
            <a:pPr>
              <a:defRPr/>
            </a:pPr>
            <a:r>
              <a:rPr lang="en-US" altLang="ko-KR"/>
              <a:t>Page </a:t>
            </a:r>
            <a:fld id="{E5F9F7E1-4C6F-4B5A-B5AD-04994CCC5F4F}" type="slidenum">
              <a:rPr lang="en-US" altLang="ko-KR"/>
              <a:pPr>
                <a:defRPr/>
              </a:pPr>
              <a:t>‹#›</a:t>
            </a:fld>
            <a:endParaRPr lang="en-US" altLang="ko-KR"/>
          </a:p>
        </p:txBody>
      </p:sp>
      <p:sp>
        <p:nvSpPr>
          <p:cNvPr id="55304" name="Rectangle 8"/>
          <p:cNvSpPr>
            <a:spLocks noChangeArrowheads="1"/>
          </p:cNvSpPr>
          <p:nvPr/>
        </p:nvSpPr>
        <p:spPr bwMode="auto">
          <a:xfrm>
            <a:off x="708619" y="9607651"/>
            <a:ext cx="695935" cy="3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59401" name="Line 9"/>
          <p:cNvSpPr>
            <a:spLocks noChangeShapeType="1"/>
          </p:cNvSpPr>
          <p:nvPr/>
        </p:nvSpPr>
        <p:spPr bwMode="auto">
          <a:xfrm>
            <a:off x="708618" y="9606065"/>
            <a:ext cx="537091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402" name="Line 10"/>
          <p:cNvSpPr>
            <a:spLocks noChangeShapeType="1"/>
          </p:cNvSpPr>
          <p:nvPr/>
        </p:nvSpPr>
        <p:spPr bwMode="auto">
          <a:xfrm>
            <a:off x="632525" y="317398"/>
            <a:ext cx="5523100"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1705001822"/>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6" y="-98393"/>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1/16/2015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3925" y="750888"/>
            <a:ext cx="4940300"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6" y="117438"/>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8"/>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1</a:t>
            </a:fld>
            <a:endParaRPr lang="en-US" altLang="ko-KR" smtClean="0">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2A41DD8D-00AD-4B8E-A752-36B7A0474443}" type="datetime1">
              <a:rPr lang="en-US" altLang="ko-KR" smtClean="0">
                <a:ea typeface="굴림" charset="-127"/>
              </a:rPr>
              <a:pPr/>
              <a:t>1/16/2015</a:t>
            </a:fld>
            <a:r>
              <a:rPr lang="en-US" altLang="ko-KR" smtClean="0">
                <a:ea typeface="굴림" charset="-127"/>
              </a:rPr>
              <a:t>&lt;month year&gt;</a:t>
            </a:r>
          </a:p>
        </p:txBody>
      </p:sp>
      <p:sp>
        <p:nvSpPr>
          <p:cNvPr id="61443" name="Rectangle 2"/>
          <p:cNvSpPr>
            <a:spLocks noGrp="1" noRot="1" noChangeAspect="1" noChangeArrowheads="1" noTextEdit="1"/>
          </p:cNvSpPr>
          <p:nvPr>
            <p:ph type="sldImg"/>
          </p:nvPr>
        </p:nvSpPr>
        <p:spPr>
          <a:xfrm>
            <a:off x="923925" y="750888"/>
            <a:ext cx="4940300" cy="3706812"/>
          </a:xfrm>
          <a:ln/>
        </p:spPr>
      </p:sp>
      <p:sp>
        <p:nvSpPr>
          <p:cNvPr id="61444" name="Rectangle 3"/>
          <p:cNvSpPr>
            <a:spLocks noGrp="1" noChangeArrowheads="1"/>
          </p:cNvSpPr>
          <p:nvPr>
            <p:ph type="body" idx="1"/>
          </p:nvPr>
        </p:nvSpPr>
        <p:spPr>
          <a:noFill/>
          <a:ln/>
        </p:spPr>
        <p:txBody>
          <a:bodyPr/>
          <a:lstStyle/>
          <a:p>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4876800" y="6477000"/>
            <a:ext cx="3733800" cy="368300"/>
          </a:xfrm>
        </p:spPr>
        <p:txBody>
          <a:bodyPr/>
          <a:lstStyle>
            <a:lvl1pPr>
              <a:defRPr/>
            </a:lvl1pPr>
          </a:lstStyle>
          <a:p>
            <a:pPr>
              <a:defRPr/>
            </a:pPr>
            <a:r>
              <a:rPr lang="en-US" altLang="ko-KR"/>
              <a:t>Jaesang Cha, Seoul National Univ. of Science&amp;Tech</a:t>
            </a:r>
            <a:endParaRPr lang="en-US">
              <a:ea typeface="+mn-ea"/>
            </a:endParaRP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E29F94EA-E208-4D23-8F2B-C5CD26F5000A}"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7469F10-AD6C-4335-BE5D-BA80ACDA0CB7}"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9963E2E-7ABD-4A9F-AE29-7BB03BFE4B0C}"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7D2DE634-889A-408C-8BD6-A5146ACFE832}"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3FB79AD0-AE76-4821-B41E-3ED7332207B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7B7DFD66-01FD-4342-ADA1-660A9155A536}"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358FD412-5520-43DC-8B9C-256FE4E1C143}"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3B98507-BCE4-4C65-AF96-AA42DFCBA757}"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E44286C0-A9B8-4892-99A5-C6B9BB3CA246}"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8F573C0-A30D-46F1-B066-421FCB434165}"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98CA5393-FC72-4383-AE83-0CC5001FABA2}"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r>
              <a:rPr lang="en-US" altLang="ko-KR"/>
              <a:t>Slide </a:t>
            </a:r>
            <a:fld id="{9A160BAD-70B6-4D40-8CB3-516FA43C7CEA}"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C47A3FBA-F14D-47D4-BD10-33EBBFBE0F19}"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F867D661-774B-46CD-AC96-DA300F359F2E}"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7375AB7-3E10-4CEE-948E-C0F8A3B5FC12}"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D80A3E85-B014-442E-A404-25D17EE39D8D}"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DF0B21E-9161-430B-8887-E5E2D98A67A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US" altLang="ko-KR"/>
              <a:t>Slide </a:t>
            </a:r>
            <a:fld id="{297A6E78-C4BA-4331-B3EF-E0ABEDA50BD5}" type="slidenum">
              <a:rPr lang="en-US" altLang="ko-KR"/>
              <a:pPr>
                <a:defRPr/>
              </a:pPr>
              <a:t>‹#›</a:t>
            </a:fld>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1"/>
          <p:cNvSpPr>
            <a:spLocks noGrp="1" noChangeArrowheads="1"/>
          </p:cNvSpPr>
          <p:nvPr>
            <p:ph type="sldNum" sz="quarter" idx="10"/>
          </p:nvPr>
        </p:nvSpPr>
        <p:spPr/>
        <p:txBody>
          <a:bodyPr/>
          <a:lstStyle>
            <a:lvl1pPr>
              <a:defRPr/>
            </a:lvl1pPr>
          </a:lstStyle>
          <a:p>
            <a:pPr>
              <a:defRPr/>
            </a:pPr>
            <a:r>
              <a:rPr lang="en-US" altLang="ko-KR"/>
              <a:t>Slide </a:t>
            </a:r>
            <a:fld id="{ABC0FF66-D499-4B9E-86EB-86803D4B44EE}" type="slidenum">
              <a:rPr lang="en-US" altLang="ko-KR"/>
              <a:pPr>
                <a:defRPr/>
              </a:pPr>
              <a:t>‹#›</a:t>
            </a:fld>
            <a:endParaRPr lang="en-US" altLang="ko-KR"/>
          </a:p>
        </p:txBody>
      </p:sp>
      <p:sp>
        <p:nvSpPr>
          <p:cNvPr id="11"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12"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2ADD00B-B53D-4423-802A-DE12D9A84633}"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4BAE918-3E5A-4B07-8032-F66BBBCBEF0B}"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ltLang="ko-KR"/>
              <a:t>Slide </a:t>
            </a:r>
            <a:fld id="{5677DB29-EA51-4FA7-ACF8-4ACAF62544C4}"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9"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D079EF0C-3B5F-4458-B778-82257741718E}"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97028CAB-BEEE-47A0-A209-B2F38397E368}" type="slidenum">
              <a:rPr lang="en-US" altLang="ko-KR"/>
              <a:pPr>
                <a:defRPr/>
              </a:pPr>
              <a:t>‹#›</a:t>
            </a:fld>
            <a:endParaRPr lang="en-US" altLang="ko-KR"/>
          </a:p>
        </p:txBody>
      </p:sp>
      <p:sp>
        <p:nvSpPr>
          <p:cNvPr id="4"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5"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526B1368-C662-438C-B42C-6B6454DECCF9}"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4"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24AFC0D-2377-454E-96FD-292034666AD0}"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F2E4BD81-E923-487D-BB88-9DCCC5CFE045}"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08175AA9-00E1-4351-9465-CA49151D48E6}"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3ACB4155-B06A-4F99-8BD9-A86C11890D95}"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ltLang="ko-KR"/>
              <a:t>Jaesang Cha, Seoul National Univ. of Science&amp;Tech.</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981BC8DA-3DDF-4C12-B701-8278B0D79111}"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3546FB87-C6E2-4FD9-8187-D19DC05455F2}"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ltLang="ko-KR"/>
              <a:t>Slide </a:t>
            </a:r>
            <a:fld id="{FE1BE5DC-A3D9-4421-BD15-B378756F0D78}"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173B8E87-D48A-4DAC-A76E-ABED901B8A95}" type="slidenum">
              <a:rPr lang="en-US" altLang="ko-KR"/>
              <a:pPr>
                <a:defRPr/>
              </a:pPr>
              <a:t>‹#›</a:t>
            </a:fld>
            <a:endParaRPr lang="en-US" altLang="ko-KR"/>
          </a:p>
        </p:txBody>
      </p:sp>
      <p:sp>
        <p:nvSpPr>
          <p:cNvPr id="4"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5"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0409B204-84FD-48DF-81F3-209FB5629A0F}"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4"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AAFD894-3509-438D-971D-00851BF113F6}"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71B37591-78F3-4E91-AD11-05A465275007}"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a:t>Jaesang Cha, Seoul National Univ. of Science&amp;Tech</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solidFill>
                  <a:srgbClr val="000000"/>
                </a:solidFill>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08279B14-8EB8-4C6E-AE1F-3A930F32462E}" type="slidenum">
              <a:rPr lang="en-US" altLang="ko-KR"/>
              <a:pPr>
                <a:defRPr/>
              </a:pPr>
              <a:t>‹#›</a:t>
            </a:fld>
            <a:endParaRPr lang="en-US" altLang="ko-KR"/>
          </a:p>
        </p:txBody>
      </p:sp>
      <p:sp>
        <p:nvSpPr>
          <p:cNvPr id="205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05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205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FA5BDBE7-EF43-46F2-A511-106F256024BA}" type="slidenum">
              <a:rPr lang="en-US" altLang="ko-KR"/>
              <a:pPr>
                <a:defRPr/>
              </a:pPr>
              <a:t>‹#›</a:t>
            </a:fld>
            <a:endParaRPr lang="en-US" altLang="ko-KR"/>
          </a:p>
        </p:txBody>
      </p:sp>
      <p:sp>
        <p:nvSpPr>
          <p:cNvPr id="3077"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8"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3079"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9" name="Rectangle 5"/>
          <p:cNvSpPr>
            <a:spLocks noGrp="1" noChangeArrowheads="1"/>
          </p:cNvSpPr>
          <p:nvPr>
            <p:ph type="ftr" sz="quarter" idx="3"/>
          </p:nvPr>
        </p:nvSpPr>
        <p:spPr>
          <a:xfrm>
            <a:off x="5181600" y="6475413"/>
            <a:ext cx="3429000" cy="369887"/>
          </a:xfrm>
          <a:prstGeom prst="rect">
            <a:avLst/>
          </a:prstGeom>
        </p:spPr>
        <p:txBody>
          <a:bodyPr/>
          <a:lstStyle>
            <a:lvl1pPr>
              <a:defRPr>
                <a:solidFill>
                  <a:srgbClr val="000000"/>
                </a:solidFill>
                <a:ea typeface="굴림" charset="-127"/>
              </a:defRPr>
            </a:lvl1pPr>
          </a:lstStyle>
          <a:p>
            <a:pPr>
              <a:defRPr/>
            </a:pPr>
            <a:r>
              <a:rPr lang="en-US" altLang="ko-KR"/>
              <a:t>Jaesang Cha, Seoul National Univ. of Science&amp;Tech.</a:t>
            </a:r>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a:t>Slide </a:t>
            </a:r>
            <a:fld id="{C5FD28F7-B74E-4AD4-AD32-070BAA0369B9}" type="slidenum">
              <a:rPr kumimoji="0" lang="en-US" altLang="ko-KR"/>
              <a:pPr algn="ctr" eaLnBrk="0" latinLnBrk="0" hangingPunct="0"/>
              <a:t>1</a:t>
            </a:fld>
            <a:endParaRPr kumimoji="0" lang="en-US" altLang="ko-KR"/>
          </a:p>
        </p:txBody>
      </p:sp>
      <p:sp>
        <p:nvSpPr>
          <p:cNvPr id="27651" name="Rectangle 3"/>
          <p:cNvSpPr>
            <a:spLocks noChangeArrowheads="1"/>
          </p:cNvSpPr>
          <p:nvPr/>
        </p:nvSpPr>
        <p:spPr bwMode="auto">
          <a:xfrm>
            <a:off x="152400" y="685800"/>
            <a:ext cx="8991600" cy="5693866"/>
          </a:xfrm>
          <a:prstGeom prst="rect">
            <a:avLst/>
          </a:prstGeom>
          <a:noFill/>
          <a:ln w="12700">
            <a:noFill/>
            <a:miter lim="800000"/>
            <a:headEnd type="none" w="sm" len="sm"/>
            <a:tailEnd type="none" w="sm" len="sm"/>
          </a:ln>
          <a:effectLst/>
        </p:spPr>
        <p:txBody>
          <a:bodyPr>
            <a:spAutoFit/>
          </a:bodyPr>
          <a:lstStyle/>
          <a:p>
            <a:pPr marL="739775" indent="-739775" algn="ctr" eaLnBrk="0" latinLnBrk="0" hangingPunct="0">
              <a:defRPr/>
            </a:pPr>
            <a:r>
              <a:rPr kumimoji="0" lang="en-US" altLang="ko-KR" sz="1800" b="1" u="sng" dirty="0">
                <a:solidFill>
                  <a:srgbClr val="FF0000"/>
                </a:solidFill>
                <a:effectLst>
                  <a:outerShdw blurRad="38100" dist="38100" dir="2700000" algn="tl">
                    <a:srgbClr val="C0C0C0"/>
                  </a:outerShdw>
                </a:effectLst>
                <a:ea typeface="굴림" pitchFamily="50" charset="-127"/>
              </a:rPr>
              <a:t>Project: IEEE </a:t>
            </a:r>
            <a:r>
              <a:rPr kumimoji="0" lang="en-US" altLang="ko-KR" sz="1800" b="1" u="sng" dirty="0" smtClean="0">
                <a:solidFill>
                  <a:srgbClr val="FF0000"/>
                </a:solidFill>
                <a:effectLst>
                  <a:outerShdw blurRad="38100" dist="38100" dir="2700000" algn="tl">
                    <a:srgbClr val="C0C0C0"/>
                  </a:outerShdw>
                </a:effectLst>
                <a:ea typeface="굴림" pitchFamily="50" charset="-127"/>
              </a:rPr>
              <a:t>802.15.7r1 Optical Wireless Communication</a:t>
            </a:r>
            <a:endParaRPr kumimoji="0" lang="ko-KR" altLang="en-US" sz="1800" b="1" u="sng" dirty="0">
              <a:solidFill>
                <a:srgbClr val="FF0000"/>
              </a:solidFill>
              <a:effectLst>
                <a:outerShdw blurRad="38100" dist="38100" dir="2700000" algn="tl">
                  <a:srgbClr val="C0C0C0"/>
                </a:outerShdw>
              </a:effectLst>
              <a:ea typeface="굴림" pitchFamily="50" charset="-127"/>
            </a:endParaRP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Submission Title:</a:t>
            </a:r>
            <a:r>
              <a:rPr kumimoji="0" lang="en-US" altLang="ko-KR" sz="1600" dirty="0">
                <a:ea typeface="굴림" pitchFamily="50" charset="-127"/>
              </a:rPr>
              <a:t> </a:t>
            </a:r>
            <a:r>
              <a:rPr kumimoji="0" lang="en-US" altLang="ko-KR" sz="1600" dirty="0" smtClean="0">
                <a:ea typeface="굴림" pitchFamily="50" charset="-127"/>
              </a:rPr>
              <a:t>[OWC Use Cases : </a:t>
            </a:r>
            <a:r>
              <a:rPr kumimoji="0" lang="en-US" altLang="ko-KR" sz="1600" kern="0" dirty="0" smtClean="0">
                <a:ea typeface="굴림" pitchFamily="50" charset="-127"/>
              </a:rPr>
              <a:t>LED Patch based Use Cases for </a:t>
            </a:r>
            <a:r>
              <a:rPr kumimoji="0" lang="en-US" altLang="ko-KR" sz="1600" kern="0" dirty="0">
                <a:ea typeface="굴림" pitchFamily="50" charset="-127"/>
              </a:rPr>
              <a:t>Facility Signage</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defRPr/>
            </a:pP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Date Submitted: </a:t>
            </a:r>
            <a:r>
              <a:rPr kumimoji="0" lang="en-US" altLang="ko-KR" sz="1600" dirty="0" smtClean="0">
                <a:ea typeface="굴림" pitchFamily="50" charset="-127"/>
              </a:rPr>
              <a:t>[16</a:t>
            </a:r>
            <a:r>
              <a:rPr kumimoji="0" lang="en-US" altLang="ko-KR" sz="1600" baseline="30000" dirty="0" smtClean="0">
                <a:ea typeface="굴림" pitchFamily="50" charset="-127"/>
              </a:rPr>
              <a:t>th</a:t>
            </a:r>
            <a:r>
              <a:rPr kumimoji="0" lang="en-US" altLang="ko-KR" sz="1600" dirty="0" smtClean="0">
                <a:ea typeface="굴림" pitchFamily="50" charset="-127"/>
              </a:rPr>
              <a:t>  Jan, 2015] </a:t>
            </a: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Source:</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err="1" smtClean="0"/>
              <a:t>Jaesang</a:t>
            </a:r>
            <a:r>
              <a:rPr lang="en-US" altLang="ko-KR" sz="1600" dirty="0" smtClean="0"/>
              <a:t> Cha*, Ki Yun Kim**, Soo-Young Chang</a:t>
            </a:r>
            <a:r>
              <a:rPr lang="en-US" altLang="ko-KR" sz="1600" dirty="0"/>
              <a:t>***, </a:t>
            </a:r>
            <a:r>
              <a:rPr lang="en-US" altLang="ko-KR" sz="1600" dirty="0" err="1"/>
              <a:t>Yeong</a:t>
            </a:r>
            <a:r>
              <a:rPr lang="en-US" altLang="ko-KR" sz="1600" dirty="0"/>
              <a:t> Min Jang ****, </a:t>
            </a:r>
            <a:endParaRPr lang="en-US" altLang="ko-KR" sz="1600" dirty="0" smtClean="0"/>
          </a:p>
          <a:p>
            <a:pPr marL="739775" indent="-739775" eaLnBrk="0" latinLnBrk="0" hangingPunct="0">
              <a:defRPr/>
            </a:pPr>
            <a:r>
              <a:rPr lang="en-US" altLang="ko-KR" sz="1600" dirty="0" smtClean="0"/>
              <a:t>               Jae </a:t>
            </a:r>
            <a:r>
              <a:rPr lang="en-US" altLang="ko-KR" sz="1600" dirty="0"/>
              <a:t>Kwon Shin </a:t>
            </a:r>
            <a:r>
              <a:rPr lang="en-US" altLang="ko-KR" sz="1600" dirty="0" smtClean="0"/>
              <a:t>*****</a:t>
            </a:r>
            <a:r>
              <a:rPr kumimoji="0" lang="en-US" altLang="ko-KR" sz="1600" dirty="0" smtClean="0">
                <a:ea typeface="굴림" pitchFamily="50" charset="-127"/>
              </a:rPr>
              <a:t>]</a:t>
            </a:r>
          </a:p>
          <a:p>
            <a:pPr marL="739775" indent="-739775" eaLnBrk="0" latinLnBrk="0" hangingPunct="0">
              <a:defRPr/>
            </a:pPr>
            <a:r>
              <a:rPr kumimoji="0" lang="en-US" altLang="ko-KR" sz="1400" dirty="0" smtClean="0">
                <a:ea typeface="굴림" pitchFamily="50" charset="-127"/>
              </a:rPr>
              <a:t>               [</a:t>
            </a:r>
            <a:r>
              <a:rPr lang="en-US" altLang="ko-KR" sz="1400" dirty="0" smtClean="0"/>
              <a:t>Seoul National Univ. of Science &amp; Technology*, </a:t>
            </a:r>
            <a:r>
              <a:rPr lang="en-US" altLang="ko-KR" sz="1400" dirty="0" err="1" smtClean="0"/>
              <a:t>MyongJi</a:t>
            </a:r>
            <a:r>
              <a:rPr lang="en-US" altLang="ko-KR" sz="1400" dirty="0" smtClean="0"/>
              <a:t> </a:t>
            </a:r>
            <a:r>
              <a:rPr lang="en-US" altLang="ko-KR" sz="1400" dirty="0"/>
              <a:t>College</a:t>
            </a:r>
            <a:r>
              <a:rPr lang="en-US" altLang="ko-KR" sz="1400" dirty="0" smtClean="0"/>
              <a:t>**, CSUS*** , </a:t>
            </a:r>
            <a:r>
              <a:rPr kumimoji="0" lang="en-US" altLang="ko-KR" sz="1400" dirty="0" err="1">
                <a:ea typeface="굴림" pitchFamily="50" charset="-127"/>
              </a:rPr>
              <a:t>KookMin</a:t>
            </a:r>
            <a:r>
              <a:rPr kumimoji="0" lang="en-US" altLang="ko-KR" sz="1400" dirty="0">
                <a:ea typeface="굴림" pitchFamily="50" charset="-127"/>
              </a:rPr>
              <a:t> University</a:t>
            </a:r>
            <a:r>
              <a:rPr lang="en-US" altLang="ko-KR" sz="1400" dirty="0" smtClean="0"/>
              <a:t>****, </a:t>
            </a:r>
          </a:p>
          <a:p>
            <a:pPr marL="739775" indent="-739775" eaLnBrk="0" latinLnBrk="0" hangingPunct="0">
              <a:defRPr/>
            </a:pPr>
            <a:r>
              <a:rPr lang="en-US" altLang="ko-KR" sz="1400" dirty="0"/>
              <a:t> </a:t>
            </a:r>
            <a:r>
              <a:rPr lang="en-US" altLang="ko-KR" sz="1400" dirty="0" smtClean="0"/>
              <a:t>                 </a:t>
            </a:r>
            <a:r>
              <a:rPr lang="en-US" altLang="ko-KR" sz="1400" dirty="0" err="1"/>
              <a:t>Fivetek</a:t>
            </a:r>
            <a:r>
              <a:rPr lang="en-US" altLang="ko-KR" sz="1400" dirty="0"/>
              <a:t> Co., Ltd</a:t>
            </a:r>
            <a:r>
              <a:rPr lang="en-US" altLang="ko-KR" sz="1400" dirty="0" smtClean="0"/>
              <a:t>.***</a:t>
            </a:r>
            <a:r>
              <a:rPr lang="en-US" altLang="ko-KR" sz="1400" dirty="0"/>
              <a:t>*</a:t>
            </a:r>
            <a:r>
              <a:rPr lang="en-US" altLang="ko-KR" sz="1400" dirty="0" smtClean="0"/>
              <a:t>*, </a:t>
            </a:r>
            <a:r>
              <a:rPr kumimoji="0" lang="en-US" altLang="ko-KR" sz="1400" dirty="0" smtClean="0">
                <a:ea typeface="굴림" pitchFamily="50" charset="-127"/>
              </a:rPr>
              <a:t>]</a:t>
            </a: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Address : </a:t>
            </a:r>
            <a:r>
              <a:rPr kumimoji="0" lang="en-US" altLang="ko-KR" sz="1600" dirty="0">
                <a:ea typeface="굴림" pitchFamily="50" charset="-127"/>
              </a:rPr>
              <a:t>[Seoul National University of Science </a:t>
            </a:r>
            <a:r>
              <a:rPr kumimoji="0" lang="en-US" altLang="ko-KR" sz="1600" dirty="0" smtClean="0">
                <a:ea typeface="굴림" pitchFamily="50" charset="-127"/>
              </a:rPr>
              <a:t>&amp; </a:t>
            </a:r>
            <a:r>
              <a:rPr kumimoji="0" lang="en-US" altLang="ko-KR" sz="1600" dirty="0">
                <a:ea typeface="굴림" pitchFamily="50" charset="-127"/>
              </a:rPr>
              <a:t>Technology, Seoul, Korea]</a:t>
            </a:r>
          </a:p>
          <a:p>
            <a:pPr marL="739775" indent="-739775" eaLnBrk="0" latinLnBrk="0" hangingPunct="0">
              <a:defRPr/>
            </a:pPr>
            <a:r>
              <a:rPr kumimoji="0" lang="en-US" altLang="ko-KR" sz="1600" b="1" dirty="0">
                <a:ea typeface="굴림" pitchFamily="50" charset="-127"/>
              </a:rPr>
              <a:t>Voice: </a:t>
            </a:r>
            <a:r>
              <a:rPr kumimoji="0" lang="en-US" altLang="ko-KR" sz="1600" dirty="0">
                <a:ea typeface="굴림" pitchFamily="50" charset="-127"/>
              </a:rPr>
              <a:t>[82-2-970-6431], FAX: [82-2-970-6123], E-Mail:[chajs@seoultech.ac.kr]	</a:t>
            </a:r>
          </a:p>
          <a:p>
            <a:pPr marL="739775" indent="-739775" eaLnBrk="0" latinLnBrk="0" hangingPunct="0">
              <a:spcBef>
                <a:spcPts val="600"/>
              </a:spcBef>
              <a:spcAft>
                <a:spcPts val="600"/>
              </a:spcAft>
              <a:defRPr/>
            </a:pPr>
            <a:r>
              <a:rPr kumimoji="0" lang="en-US" altLang="ko-KR" sz="1600" b="1" dirty="0">
                <a:ea typeface="굴림" pitchFamily="50" charset="-127"/>
              </a:rPr>
              <a:t>Re:</a:t>
            </a:r>
            <a:r>
              <a:rPr kumimoji="0" lang="en-US" altLang="ko-KR" sz="1600" dirty="0">
                <a:ea typeface="굴림" pitchFamily="50" charset="-127"/>
              </a:rPr>
              <a:t> []</a:t>
            </a:r>
          </a:p>
          <a:p>
            <a:pPr marL="739775" indent="-739775" eaLnBrk="0" latinLnBrk="0" hangingPunct="0">
              <a:spcBef>
                <a:spcPts val="600"/>
              </a:spcBef>
              <a:spcAft>
                <a:spcPts val="600"/>
              </a:spcAft>
              <a:defRPr/>
            </a:pPr>
            <a:r>
              <a:rPr kumimoji="0" lang="en-US" altLang="ko-KR" sz="1600" b="1" dirty="0">
                <a:ea typeface="굴림" pitchFamily="50" charset="-127"/>
              </a:rPr>
              <a:t>Abstract:</a:t>
            </a:r>
            <a:r>
              <a:rPr kumimoji="0" lang="en-US" altLang="ko-KR" sz="1600" dirty="0">
                <a:ea typeface="굴림" pitchFamily="50" charset="-127"/>
              </a:rPr>
              <a:t>	</a:t>
            </a:r>
            <a:r>
              <a:rPr kumimoji="0" lang="en-US" altLang="ko-KR" sz="1600" dirty="0" smtClean="0">
                <a:ea typeface="굴림" pitchFamily="50" charset="-127"/>
              </a:rPr>
              <a:t>[OWC Use Cases such as </a:t>
            </a:r>
            <a:r>
              <a:rPr kumimoji="0" lang="en-US" altLang="ko-KR" sz="1600" kern="0" dirty="0" smtClean="0">
                <a:ea typeface="굴림" pitchFamily="50" charset="-127"/>
              </a:rPr>
              <a:t>LED Patch based Use Cases for Facility Signage are introduced</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spcBef>
                <a:spcPts val="600"/>
              </a:spcBef>
              <a:spcAft>
                <a:spcPts val="600"/>
              </a:spcAft>
              <a:defRPr/>
            </a:pPr>
            <a:r>
              <a:rPr kumimoji="0" lang="en-US" altLang="ko-KR" sz="1600" b="1" dirty="0">
                <a:ea typeface="굴림" pitchFamily="50" charset="-127"/>
              </a:rPr>
              <a:t>Purpose:</a:t>
            </a:r>
            <a:r>
              <a:rPr kumimoji="0" lang="en-US" altLang="ko-KR" sz="1600" dirty="0">
                <a:ea typeface="굴림" pitchFamily="50" charset="-127"/>
              </a:rPr>
              <a:t>	[Contribution to IEEE </a:t>
            </a:r>
            <a:r>
              <a:rPr kumimoji="0" lang="en-US" altLang="ko-KR" sz="1600" dirty="0" smtClean="0">
                <a:ea typeface="굴림" pitchFamily="50" charset="-127"/>
              </a:rPr>
              <a:t>802.15.7r1 Optical Wireless Communication]</a:t>
            </a: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Notice:</a:t>
            </a:r>
            <a:r>
              <a:rPr kumimoji="0" lang="en-US" altLang="ko-KR" sz="1600" dirty="0">
                <a:ea typeface="굴림" pitchFamily="50" charset="-127"/>
              </a:rPr>
              <a:t>	This document has been prepared to assist the IEEE 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latinLnBrk="0" hangingPunct="0">
              <a:defRPr/>
            </a:pPr>
            <a:r>
              <a:rPr kumimoji="0" lang="en-US" altLang="ko-KR" sz="1600" b="1" dirty="0">
                <a:ea typeface="굴림" pitchFamily="50" charset="-127"/>
              </a:rPr>
              <a:t>Release:</a:t>
            </a:r>
            <a:r>
              <a:rPr kumimoji="0" lang="en-US" altLang="ko-KR" sz="1600" dirty="0">
                <a:ea typeface="굴림" pitchFamily="50" charset="-127"/>
              </a:rPr>
              <a:t>	 The contributor acknowledges and accepts that this contribution becomes the property of IEEE and may be made publicly available by IEEE </a:t>
            </a:r>
            <a:r>
              <a:rPr kumimoji="0" lang="en-US" altLang="ko-KR" sz="1600" dirty="0" smtClean="0">
                <a:ea typeface="굴림" pitchFamily="50" charset="-127"/>
              </a:rPr>
              <a:t>802.15.</a:t>
            </a:r>
            <a:endParaRPr kumimoji="0" lang="en-US" altLang="ko-KR" sz="1600" dirty="0">
              <a:ea typeface="굴림" pitchFamily="50" charset="-127"/>
            </a:endParaRPr>
          </a:p>
        </p:txBody>
      </p:sp>
      <p:grpSp>
        <p:nvGrpSpPr>
          <p:cNvPr id="41989" name="그룹 14"/>
          <p:cNvGrpSpPr>
            <a:grpSpLocks/>
          </p:cNvGrpSpPr>
          <p:nvPr/>
        </p:nvGrpSpPr>
        <p:grpSpPr bwMode="auto">
          <a:xfrm>
            <a:off x="5314950" y="231775"/>
            <a:ext cx="3429000" cy="307777"/>
            <a:chOff x="6088040" y="296840"/>
            <a:chExt cx="3429000" cy="307579"/>
          </a:xfrm>
        </p:grpSpPr>
        <p:sp>
          <p:nvSpPr>
            <p:cNvPr id="41991"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0" name="TextBox 9"/>
            <p:cNvSpPr txBox="1"/>
            <p:nvPr/>
          </p:nvSpPr>
          <p:spPr>
            <a:xfrm>
              <a:off x="6088040" y="296840"/>
              <a:ext cx="3429000" cy="307579"/>
            </a:xfrm>
            <a:prstGeom prst="rect">
              <a:avLst/>
            </a:prstGeom>
            <a:noFill/>
          </p:spPr>
          <p:txBody>
            <a:bodyPr>
              <a:spAutoFit/>
            </a:bodyPr>
            <a:lstStyle/>
            <a:p>
              <a:pPr>
                <a:defRPr/>
              </a:pPr>
              <a:r>
                <a:rPr lang="en-US" altLang="ko-KR" sz="1400" b="1" dirty="0" smtClean="0">
                  <a:latin typeface="+mj-lt"/>
                  <a:ea typeface="굴림" pitchFamily="50" charset="-127"/>
                </a:rPr>
                <a:t>Doc: IEEE </a:t>
              </a:r>
              <a:r>
                <a:rPr lang="en-US" altLang="ko-KR" sz="1400" b="1" dirty="0" smtClean="0">
                  <a:solidFill>
                    <a:srgbClr val="FF0000"/>
                  </a:solidFill>
                  <a:latin typeface="+mj-lt"/>
                  <a:ea typeface="굴림" pitchFamily="50" charset="-127"/>
                </a:rPr>
                <a:t>802.</a:t>
              </a:r>
              <a:r>
                <a:rPr lang="en-US" altLang="ko-KR" sz="1400" b="1" dirty="0" smtClean="0"/>
                <a:t>15-15-0082-00-0007</a:t>
              </a:r>
              <a:endParaRPr lang="ko-KR" altLang="en-US" sz="1400" b="1" dirty="0">
                <a:solidFill>
                  <a:srgbClr val="FF0000"/>
                </a:solidFill>
                <a:latin typeface="+mj-lt"/>
                <a:ea typeface="굴림" pitchFamily="50" charset="-127"/>
              </a:endParaRPr>
            </a:p>
          </p:txBody>
        </p:sp>
      </p:grpSp>
      <p:sp>
        <p:nvSpPr>
          <p:cNvPr id="9"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a:t>
            </a:r>
            <a:r>
              <a:rPr lang="en-US" altLang="ko-KR" dirty="0" err="1" smtClean="0"/>
              <a:t>Science&amp;Tech</a:t>
            </a:r>
            <a:r>
              <a:rPr lang="en-US" altLang="ko-KR" dirty="0" smtClean="0"/>
              <a:t>.</a:t>
            </a:r>
          </a:p>
        </p:txBody>
      </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solidFill>
                  <a:schemeClr val="tx1"/>
                </a:solidFill>
              </a:rPr>
              <a:t>Jan.</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xfrm>
            <a:off x="4393695" y="6475413"/>
            <a:ext cx="432811" cy="184666"/>
          </a:xfrm>
          <a:noFill/>
        </p:spPr>
        <p:txBody>
          <a:bodyPr/>
          <a:lstStyle/>
          <a:p>
            <a:r>
              <a:rPr lang="en-US" altLang="ko-KR" smtClean="0">
                <a:ea typeface="굴림" charset="-127"/>
              </a:rPr>
              <a:t>Slide </a:t>
            </a:r>
            <a:fld id="{040E8782-534B-462D-A54D-8B15F02A11E9}" type="slidenum">
              <a:rPr lang="en-US" altLang="ko-KR" smtClean="0">
                <a:ea typeface="굴림" charset="-127"/>
              </a:rPr>
              <a:pPr/>
              <a:t>2</a:t>
            </a:fld>
            <a:endParaRPr lang="en-US" altLang="ko-KR" smtClean="0">
              <a:ea typeface="굴림" charset="-127"/>
            </a:endParaRPr>
          </a:p>
        </p:txBody>
      </p:sp>
      <p:sp>
        <p:nvSpPr>
          <p:cNvPr id="43011" name="Rectangle 2"/>
          <p:cNvSpPr>
            <a:spLocks noGrp="1" noChangeArrowheads="1"/>
          </p:cNvSpPr>
          <p:nvPr>
            <p:ph type="title"/>
          </p:nvPr>
        </p:nvSpPr>
        <p:spPr>
          <a:xfrm>
            <a:off x="685800" y="926491"/>
            <a:ext cx="7772400" cy="585418"/>
          </a:xfrm>
          <a:noFill/>
          <a:ln w="9525">
            <a:noFill/>
            <a:miter lim="800000"/>
            <a:headEnd/>
            <a:tailEnd/>
          </a:ln>
        </p:spPr>
        <p:txBody>
          <a:bodyPr>
            <a:spAutoFit/>
          </a:bodyPr>
          <a:lstStyle/>
          <a:p>
            <a:pPr marL="342900" indent="-342900">
              <a:spcBef>
                <a:spcPct val="20000"/>
              </a:spcBef>
            </a:pPr>
            <a:r>
              <a:rPr lang="en-US" altLang="ko-KR" sz="3200" b="1" kern="1200" dirty="0">
                <a:solidFill>
                  <a:schemeClr val="tx1"/>
                </a:solidFill>
                <a:latin typeface="Times New Roman" pitchFamily="18" charset="0"/>
                <a:ea typeface="굴림" charset="-127"/>
                <a:cs typeface="Times New Roman" pitchFamily="18" charset="0"/>
              </a:rPr>
              <a:t>Contents</a:t>
            </a:r>
          </a:p>
        </p:txBody>
      </p:sp>
      <p:sp>
        <p:nvSpPr>
          <p:cNvPr id="43012" name="Rectangle 3"/>
          <p:cNvSpPr>
            <a:spLocks noGrp="1" noChangeArrowheads="1"/>
          </p:cNvSpPr>
          <p:nvPr>
            <p:ph type="body" idx="1"/>
          </p:nvPr>
        </p:nvSpPr>
        <p:spPr>
          <a:xfrm>
            <a:off x="609600" y="1752600"/>
            <a:ext cx="8077200" cy="3657600"/>
          </a:xfrm>
        </p:spPr>
        <p:txBody>
          <a:bodyPr/>
          <a:lstStyle/>
          <a:p>
            <a:pPr>
              <a:lnSpc>
                <a:spcPct val="150000"/>
              </a:lnSpc>
            </a:pPr>
            <a:r>
              <a:rPr lang="en-US" altLang="ko-KR" sz="2000" dirty="0" smtClean="0">
                <a:ea typeface="굴림" charset="-127"/>
              </a:rPr>
              <a:t>LED Patch for Facility Signage</a:t>
            </a:r>
            <a:endParaRPr lang="en-US" altLang="ko-KR" sz="2000" dirty="0" smtClean="0">
              <a:ea typeface="굴림" charset="-127"/>
              <a:cs typeface="Times New Roman" pitchFamily="18" charset="0"/>
            </a:endParaRPr>
          </a:p>
          <a:p>
            <a:pPr>
              <a:lnSpc>
                <a:spcPct val="150000"/>
              </a:lnSpc>
            </a:pPr>
            <a:r>
              <a:rPr lang="en-US" altLang="ko-KR" sz="2000" dirty="0" smtClean="0">
                <a:ea typeface="굴림" pitchFamily="50" charset="-127"/>
              </a:rPr>
              <a:t>Examples of  </a:t>
            </a:r>
            <a:r>
              <a:rPr lang="en-US" altLang="ko-KR" sz="2000" dirty="0" smtClean="0">
                <a:ea typeface="굴림" charset="-127"/>
              </a:rPr>
              <a:t>LED Patch based </a:t>
            </a:r>
            <a:r>
              <a:rPr lang="en-US" altLang="ko-KR" sz="2000" dirty="0">
                <a:ea typeface="굴림" charset="-127"/>
              </a:rPr>
              <a:t>Facility </a:t>
            </a:r>
            <a:r>
              <a:rPr lang="en-US" altLang="ko-KR" sz="2000" dirty="0" smtClean="0">
                <a:ea typeface="굴림" charset="-127"/>
              </a:rPr>
              <a:t>Signage</a:t>
            </a:r>
            <a:endParaRPr lang="en-US" altLang="ko-KR" sz="2000" dirty="0" smtClean="0">
              <a:ea typeface="굴림" pitchFamily="50" charset="-127"/>
            </a:endParaRPr>
          </a:p>
        </p:txBody>
      </p:sp>
      <p:sp>
        <p:nvSpPr>
          <p:cNvPr id="43013" name="Rectangle 5"/>
          <p:cNvSpPr>
            <a:spLocks noGrp="1" noChangeArrowheads="1"/>
          </p:cNvSpPr>
          <p:nvPr>
            <p:ph type="ftr" sz="quarter" idx="12"/>
          </p:nvPr>
        </p:nvSpPr>
        <p:spPr>
          <a:noFill/>
        </p:spPr>
        <p:txBody>
          <a:bodyPr/>
          <a:lstStyle/>
          <a:p>
            <a:r>
              <a:rPr lang="en-US" altLang="ko-KR" smtClean="0"/>
              <a:t>Jaesang Cha, Seoul National Univ. of Science&amp;Tech</a:t>
            </a:r>
          </a:p>
        </p:txBody>
      </p:sp>
      <p:grpSp>
        <p:nvGrpSpPr>
          <p:cNvPr id="12" name="그룹 14"/>
          <p:cNvGrpSpPr>
            <a:grpSpLocks/>
          </p:cNvGrpSpPr>
          <p:nvPr/>
        </p:nvGrpSpPr>
        <p:grpSpPr bwMode="auto">
          <a:xfrm>
            <a:off x="5314950" y="231775"/>
            <a:ext cx="3429000" cy="523220"/>
            <a:chOff x="6088040" y="296840"/>
            <a:chExt cx="3429000" cy="522883"/>
          </a:xfrm>
        </p:grpSpPr>
        <p:sp>
          <p:nvSpPr>
            <p:cNvPr id="13"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4" name="TextBox 13"/>
            <p:cNvSpPr txBox="1"/>
            <p:nvPr/>
          </p:nvSpPr>
          <p:spPr>
            <a:xfrm>
              <a:off x="6088040" y="296840"/>
              <a:ext cx="3429000" cy="522883"/>
            </a:xfrm>
            <a:prstGeom prst="rect">
              <a:avLst/>
            </a:prstGeom>
            <a:noFill/>
          </p:spPr>
          <p:txBody>
            <a:bodyPr>
              <a:spAutoFit/>
            </a:bodyPr>
            <a:lstStyle/>
            <a:p>
              <a:pPr>
                <a:defRPr/>
              </a:pPr>
              <a:r>
                <a:rPr lang="en-US" altLang="ko-KR" sz="1400" b="1" dirty="0" smtClean="0">
                  <a:latin typeface="+mj-lt"/>
                  <a:ea typeface="굴림" pitchFamily="50" charset="-127"/>
                </a:rPr>
                <a:t>Doc: IEEE </a:t>
              </a:r>
              <a:r>
                <a:rPr lang="en-US" altLang="ko-KR" sz="1400" b="1" dirty="0" smtClean="0">
                  <a:solidFill>
                    <a:srgbClr val="FF0000"/>
                  </a:solidFill>
                  <a:ea typeface="굴림" pitchFamily="50" charset="-127"/>
                </a:rPr>
                <a:t>802.</a:t>
              </a:r>
              <a:r>
                <a:rPr lang="en-US" altLang="ko-KR" sz="1400" b="1" dirty="0" smtClean="0"/>
                <a:t>15-15-0082-00-0007</a:t>
              </a:r>
              <a:endParaRPr lang="ko-KR" altLang="en-US" sz="1400" b="1" dirty="0" smtClean="0">
                <a:solidFill>
                  <a:srgbClr val="FF0000"/>
                </a:solidFill>
                <a:ea typeface="굴림" pitchFamily="50" charset="-127"/>
              </a:endParaRPr>
            </a:p>
            <a:p>
              <a:pPr>
                <a:defRPr/>
              </a:pPr>
              <a:endParaRPr lang="ko-KR" altLang="en-US" sz="1400" b="1" dirty="0">
                <a:solidFill>
                  <a:srgbClr val="FF0000"/>
                </a:solidFill>
                <a:latin typeface="+mj-lt"/>
                <a:ea typeface="굴림" pitchFamily="50" charset="-127"/>
              </a:endParaRPr>
            </a:p>
          </p:txBody>
        </p:sp>
      </p:grpSp>
      <p:sp>
        <p:nvSpPr>
          <p:cNvPr id="10"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solidFill>
                  <a:schemeClr val="tx1"/>
                </a:solidFill>
              </a:rPr>
              <a:t>Jan.</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3</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228600" y="786825"/>
            <a:ext cx="87630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LED Patch for Facility Signage</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err="1" smtClean="0">
                <a:solidFill>
                  <a:schemeClr val="tx1"/>
                </a:solidFill>
              </a:rPr>
              <a:t>Science&amp;Tech</a:t>
            </a:r>
            <a:r>
              <a:rPr lang="en-US" altLang="ko-KR" dirty="0" smtClean="0">
                <a:solidFill>
                  <a:schemeClr val="tx1"/>
                </a:solidFill>
              </a:rPr>
              <a:t>.</a:t>
            </a:r>
          </a:p>
        </p:txBody>
      </p:sp>
      <p:sp>
        <p:nvSpPr>
          <p:cNvPr id="18" name="TextBox 53"/>
          <p:cNvSpPr txBox="1">
            <a:spLocks noChangeArrowheads="1"/>
          </p:cNvSpPr>
          <p:nvPr/>
        </p:nvSpPr>
        <p:spPr bwMode="auto">
          <a:xfrm>
            <a:off x="442913" y="2971800"/>
            <a:ext cx="7939087" cy="1237262"/>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a:spcBef>
                <a:spcPct val="20000"/>
              </a:spcBef>
              <a:buFontTx/>
              <a:buChar char="•"/>
            </a:pPr>
            <a:r>
              <a:rPr kumimoji="0" lang="en-US" altLang="ko-KR" sz="2000" dirty="0" smtClean="0">
                <a:cs typeface="Times New Roman" pitchFamily="18" charset="0"/>
              </a:rPr>
              <a:t>LED Patch for Facility Signage</a:t>
            </a:r>
            <a:endParaRPr kumimoji="0" lang="en-US" altLang="ko-KR"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LED Patch can be used  as signage solutions for various facilities</a:t>
            </a:r>
          </a:p>
          <a:p>
            <a:pPr marL="638175" lvl="1" indent="-285750" algn="just">
              <a:spcBef>
                <a:spcPct val="20000"/>
              </a:spcBef>
              <a:buFontTx/>
              <a:buChar char="-"/>
            </a:pPr>
            <a:r>
              <a:rPr kumimoji="0" lang="en-US" altLang="ko-KR" sz="1600" dirty="0" smtClean="0">
                <a:cs typeface="Times New Roman" pitchFamily="18" charset="0"/>
              </a:rPr>
              <a:t>LED Patch for Facility Signage </a:t>
            </a:r>
            <a:r>
              <a:rPr kumimoji="0" lang="en-US" altLang="ko-KR" sz="1600" dirty="0">
                <a:cs typeface="Times New Roman" pitchFamily="18" charset="0"/>
              </a:rPr>
              <a:t>is possible to provide a variety of </a:t>
            </a:r>
            <a:r>
              <a:rPr kumimoji="0" lang="en-US" altLang="ko-KR" sz="1600" dirty="0" smtClean="0">
                <a:cs typeface="Times New Roman" pitchFamily="18" charset="0"/>
              </a:rPr>
              <a:t>services </a:t>
            </a:r>
            <a:r>
              <a:rPr kumimoji="0" lang="en-US" altLang="ko-KR" sz="1600" dirty="0">
                <a:cs typeface="Times New Roman" pitchFamily="18" charset="0"/>
              </a:rPr>
              <a:t>such as </a:t>
            </a:r>
            <a:r>
              <a:rPr kumimoji="0" lang="en-US" altLang="ko-KR" sz="1600" dirty="0" smtClean="0">
                <a:cs typeface="Times New Roman" pitchFamily="18" charset="0"/>
              </a:rPr>
              <a:t>information guide tag, advertisement</a:t>
            </a:r>
            <a:r>
              <a:rPr kumimoji="0" lang="en-US" altLang="ko-KR" sz="1600" dirty="0">
                <a:cs typeface="Times New Roman" pitchFamily="18" charset="0"/>
              </a:rPr>
              <a:t>, promotion, </a:t>
            </a:r>
            <a:r>
              <a:rPr kumimoji="0" lang="en-US" altLang="ko-KR" sz="1600" dirty="0" smtClean="0">
                <a:cs typeface="Times New Roman" pitchFamily="18" charset="0"/>
              </a:rPr>
              <a:t>etc.</a:t>
            </a:r>
            <a:endParaRPr kumimoji="0" lang="en-US" altLang="ko-KR" sz="1600" dirty="0">
              <a:cs typeface="Times New Roman" pitchFamily="18" charset="0"/>
            </a:endParaRPr>
          </a:p>
        </p:txBody>
      </p:sp>
      <p:sp>
        <p:nvSpPr>
          <p:cNvPr id="19" name="TextBox 53"/>
          <p:cNvSpPr txBox="1">
            <a:spLocks noChangeArrowheads="1"/>
          </p:cNvSpPr>
          <p:nvPr/>
        </p:nvSpPr>
        <p:spPr bwMode="auto">
          <a:xfrm>
            <a:off x="457200" y="4580894"/>
            <a:ext cx="7924800" cy="1286506"/>
          </a:xfrm>
          <a:prstGeom prst="rect">
            <a:avLst/>
          </a:prstGeom>
          <a:noFill/>
          <a:ln w="9525">
            <a:no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spcBef>
                <a:spcPct val="20000"/>
              </a:spcBef>
              <a:buFontTx/>
              <a:buChar char="•"/>
            </a:pPr>
            <a:r>
              <a:rPr kumimoji="0" lang="en-US" altLang="ko-KR" sz="2000" dirty="0" err="1" smtClean="0"/>
              <a:t>Tx</a:t>
            </a:r>
            <a:r>
              <a:rPr kumimoji="0" lang="en-US" altLang="ko-KR" sz="2000" dirty="0" smtClean="0"/>
              <a:t>/Rx Concept for LED Patch for Facility Signage</a:t>
            </a:r>
          </a:p>
          <a:p>
            <a:pPr marL="638175" lvl="1" indent="-285750">
              <a:spcBef>
                <a:spcPct val="20000"/>
              </a:spcBef>
              <a:buFontTx/>
              <a:buChar char="-"/>
            </a:pPr>
            <a:r>
              <a:rPr kumimoji="0" lang="en-US" altLang="ko-KR" sz="1600" dirty="0" err="1" smtClean="0">
                <a:cs typeface="Times New Roman" pitchFamily="18" charset="0"/>
              </a:rPr>
              <a:t>Tx</a:t>
            </a:r>
            <a:r>
              <a:rPr kumimoji="0" lang="en-US" altLang="ko-KR" sz="1600" dirty="0" smtClean="0">
                <a:cs typeface="Times New Roman" pitchFamily="18" charset="0"/>
              </a:rPr>
              <a:t> : pattern/blinking signals of LED </a:t>
            </a:r>
          </a:p>
          <a:p>
            <a:pPr marL="638175" lvl="1" indent="-285750">
              <a:spcBef>
                <a:spcPct val="20000"/>
              </a:spcBef>
              <a:buFontTx/>
              <a:buChar char="-"/>
            </a:pPr>
            <a:r>
              <a:rPr kumimoji="0" lang="en-US" altLang="ko-KR" sz="1600" dirty="0" smtClean="0">
                <a:cs typeface="Times New Roman" pitchFamily="18" charset="0"/>
              </a:rPr>
              <a:t>Rx : various Rx schemes (photo detector/camera image sensor)</a:t>
            </a:r>
          </a:p>
          <a:p>
            <a:pPr marL="638175" lvl="1" indent="-285750">
              <a:spcBef>
                <a:spcPct val="20000"/>
              </a:spcBef>
              <a:buFontTx/>
              <a:buChar char="-"/>
            </a:pPr>
            <a:endParaRPr kumimoji="0" lang="en-US" altLang="ko-KR" sz="1600" dirty="0">
              <a:cs typeface="Times New Roman" pitchFamily="18" charset="0"/>
            </a:endParaRPr>
          </a:p>
        </p:txBody>
      </p:sp>
      <p:sp>
        <p:nvSpPr>
          <p:cNvPr id="16"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solidFill>
                  <a:schemeClr val="tx1"/>
                </a:solidFill>
              </a:rPr>
              <a:t>Jan.</a:t>
            </a:r>
            <a:r>
              <a:rPr lang="en-US" altLang="ko-KR" sz="1400" b="1" dirty="0" smtClean="0">
                <a:solidFill>
                  <a:schemeClr val="tx1"/>
                </a:solidFill>
                <a:ea typeface="굴림" charset="-127"/>
              </a:rPr>
              <a:t> 2015</a:t>
            </a:r>
          </a:p>
          <a:p>
            <a:endParaRPr lang="en-US" altLang="ko-KR" sz="1400" b="1" dirty="0" smtClean="0">
              <a:solidFill>
                <a:schemeClr val="tx1"/>
              </a:solidFill>
              <a:ea typeface="굴림" charset="-127"/>
            </a:endParaRPr>
          </a:p>
        </p:txBody>
      </p:sp>
      <p:grpSp>
        <p:nvGrpSpPr>
          <p:cNvPr id="17" name="그룹 14"/>
          <p:cNvGrpSpPr>
            <a:grpSpLocks/>
          </p:cNvGrpSpPr>
          <p:nvPr/>
        </p:nvGrpSpPr>
        <p:grpSpPr bwMode="auto">
          <a:xfrm>
            <a:off x="5314950" y="231775"/>
            <a:ext cx="3429000" cy="523220"/>
            <a:chOff x="6088040" y="296840"/>
            <a:chExt cx="3429000" cy="522883"/>
          </a:xfrm>
        </p:grpSpPr>
        <p:sp>
          <p:nvSpPr>
            <p:cNvPr id="20"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21" name="TextBox 20"/>
            <p:cNvSpPr txBox="1"/>
            <p:nvPr/>
          </p:nvSpPr>
          <p:spPr>
            <a:xfrm>
              <a:off x="6088040" y="296840"/>
              <a:ext cx="3429000" cy="522883"/>
            </a:xfrm>
            <a:prstGeom prst="rect">
              <a:avLst/>
            </a:prstGeom>
            <a:noFill/>
          </p:spPr>
          <p:txBody>
            <a:bodyPr>
              <a:spAutoFit/>
            </a:bodyPr>
            <a:lstStyle/>
            <a:p>
              <a:pPr>
                <a:defRPr/>
              </a:pPr>
              <a:r>
                <a:rPr lang="en-US" altLang="ko-KR" sz="1400" b="1" dirty="0" smtClean="0">
                  <a:latin typeface="+mj-lt"/>
                  <a:ea typeface="굴림" pitchFamily="50" charset="-127"/>
                </a:rPr>
                <a:t>Doc: IEEE </a:t>
              </a:r>
              <a:r>
                <a:rPr lang="en-US" altLang="ko-KR" sz="1400" b="1" dirty="0" smtClean="0">
                  <a:solidFill>
                    <a:srgbClr val="FF0000"/>
                  </a:solidFill>
                  <a:ea typeface="굴림" pitchFamily="50" charset="-127"/>
                </a:rPr>
                <a:t>802.</a:t>
              </a:r>
              <a:r>
                <a:rPr lang="en-US" altLang="ko-KR" sz="1400" b="1" dirty="0" smtClean="0"/>
                <a:t>15-15-0082-00-0007</a:t>
              </a:r>
              <a:endParaRPr lang="ko-KR" altLang="en-US" sz="1400" b="1" dirty="0" smtClean="0">
                <a:solidFill>
                  <a:srgbClr val="FF0000"/>
                </a:solidFill>
                <a:ea typeface="굴림" pitchFamily="50" charset="-127"/>
              </a:endParaRPr>
            </a:p>
            <a:p>
              <a:pPr>
                <a:defRPr/>
              </a:pPr>
              <a:endParaRPr lang="ko-KR" altLang="en-US" sz="1400" b="1" dirty="0">
                <a:solidFill>
                  <a:srgbClr val="FF0000"/>
                </a:solidFill>
                <a:latin typeface="+mj-lt"/>
                <a:ea typeface="굴림" pitchFamily="50" charset="-127"/>
              </a:endParaRPr>
            </a:p>
          </p:txBody>
        </p:sp>
      </p:grpSp>
      <p:sp>
        <p:nvSpPr>
          <p:cNvPr id="15" name="TextBox 53"/>
          <p:cNvSpPr txBox="1">
            <a:spLocks noChangeArrowheads="1"/>
          </p:cNvSpPr>
          <p:nvPr/>
        </p:nvSpPr>
        <p:spPr bwMode="auto">
          <a:xfrm>
            <a:off x="457200" y="1524000"/>
            <a:ext cx="7939087" cy="1877437"/>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a:spcBef>
                <a:spcPct val="20000"/>
              </a:spcBef>
              <a:buFontTx/>
              <a:buChar char="•"/>
            </a:pPr>
            <a:r>
              <a:rPr kumimoji="0" lang="en-US" altLang="ko-KR" sz="2000" dirty="0" smtClean="0">
                <a:cs typeface="Times New Roman" pitchFamily="18" charset="0"/>
              </a:rPr>
              <a:t>Definition of LED Patch</a:t>
            </a:r>
            <a:endParaRPr kumimoji="0" lang="en-US" altLang="ko-KR"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Any thin type of LED tag/panel/signage components/devices</a:t>
            </a:r>
          </a:p>
          <a:p>
            <a:pPr marL="638175" lvl="1" indent="-285750" algn="just">
              <a:spcBef>
                <a:spcPct val="20000"/>
              </a:spcBef>
              <a:buFontTx/>
              <a:buChar char="-"/>
            </a:pPr>
            <a:r>
              <a:rPr kumimoji="0" lang="en-US" altLang="ko-KR" sz="1600" dirty="0" smtClean="0">
                <a:cs typeface="Times New Roman" pitchFamily="18" charset="0"/>
              </a:rPr>
              <a:t>Attachable devices for any surface of object such as bodies, walls, etc.</a:t>
            </a:r>
          </a:p>
          <a:p>
            <a:pPr marL="1095375" lvl="2" indent="-285750" algn="just">
              <a:spcBef>
                <a:spcPct val="20000"/>
              </a:spcBef>
              <a:buFontTx/>
              <a:buChar char="-"/>
            </a:pPr>
            <a:r>
              <a:rPr kumimoji="0" lang="en-US" altLang="ko-KR" sz="1600" dirty="0" smtClean="0">
                <a:cs typeface="Times New Roman" pitchFamily="18" charset="0"/>
              </a:rPr>
              <a:t>Easily attachable devices to be used as signage solutions for various facilities</a:t>
            </a:r>
          </a:p>
          <a:p>
            <a:pPr marL="638175" lvl="1" indent="-285750" algn="just">
              <a:spcBef>
                <a:spcPct val="20000"/>
              </a:spcBef>
              <a:buFontTx/>
              <a:buChar char="-"/>
            </a:pPr>
            <a:endParaRPr kumimoji="0" lang="en-US" altLang="ko-KR" sz="1600" dirty="0" smtClean="0">
              <a:cs typeface="Times New Roman" pitchFamily="18" charset="0"/>
            </a:endParaRPr>
          </a:p>
          <a:p>
            <a:pPr marL="638175" lvl="1" indent="-285750" algn="just">
              <a:spcBef>
                <a:spcPct val="20000"/>
              </a:spcBef>
              <a:buFontTx/>
              <a:buChar char="-"/>
            </a:pPr>
            <a:endParaRPr kumimoji="0" lang="en-US" altLang="ko-KR" sz="1600" dirty="0" smtClean="0">
              <a:cs typeface="Times New Roman" pitchFamily="18" charset="0"/>
            </a:endParaRPr>
          </a:p>
        </p:txBody>
      </p:sp>
    </p:spTree>
    <p:extLst>
      <p:ext uri="{BB962C8B-B14F-4D97-AF65-F5344CB8AC3E}">
        <p14:creationId xmlns="" xmlns:p14="http://schemas.microsoft.com/office/powerpoint/2010/main" val="1335806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4</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grpSp>
        <p:nvGrpSpPr>
          <p:cNvPr id="15" name="그룹 14"/>
          <p:cNvGrpSpPr>
            <a:grpSpLocks/>
          </p:cNvGrpSpPr>
          <p:nvPr/>
        </p:nvGrpSpPr>
        <p:grpSpPr bwMode="auto">
          <a:xfrm>
            <a:off x="5314950" y="231775"/>
            <a:ext cx="3429000" cy="307777"/>
            <a:chOff x="6088040" y="296840"/>
            <a:chExt cx="3429000" cy="307579"/>
          </a:xfrm>
        </p:grpSpPr>
        <p:sp>
          <p:nvSpPr>
            <p:cNvPr id="16"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7" name="TextBox 16"/>
            <p:cNvSpPr txBox="1"/>
            <p:nvPr/>
          </p:nvSpPr>
          <p:spPr>
            <a:xfrm>
              <a:off x="6088040" y="296840"/>
              <a:ext cx="3429000" cy="307579"/>
            </a:xfrm>
            <a:prstGeom prst="rect">
              <a:avLst/>
            </a:prstGeom>
            <a:noFill/>
          </p:spPr>
          <p:txBody>
            <a:bodyPr>
              <a:spAutoFit/>
            </a:bodyPr>
            <a:lstStyle/>
            <a:p>
              <a:pPr>
                <a:defRPr/>
              </a:pPr>
              <a:r>
                <a:rPr lang="en-US" altLang="ko-KR" sz="1400" b="1" dirty="0" smtClean="0">
                  <a:latin typeface="+mj-lt"/>
                  <a:ea typeface="굴림" pitchFamily="50" charset="-127"/>
                </a:rPr>
                <a:t>Doc: IEEE </a:t>
              </a:r>
              <a:r>
                <a:rPr lang="en-US" altLang="ko-KR" sz="1400" b="1" dirty="0" smtClean="0">
                  <a:solidFill>
                    <a:srgbClr val="FF0000"/>
                  </a:solidFill>
                  <a:ea typeface="굴림" pitchFamily="50" charset="-127"/>
                </a:rPr>
                <a:t>802.</a:t>
              </a:r>
              <a:r>
                <a:rPr lang="en-US" altLang="ko-KR" sz="1400" b="1" dirty="0" smtClean="0"/>
                <a:t>15-15-0082-00-0007</a:t>
              </a:r>
              <a:endParaRPr lang="ko-KR" altLang="en-US" sz="1400" b="1" dirty="0">
                <a:solidFill>
                  <a:srgbClr val="FF0000"/>
                </a:solidFill>
                <a:ea typeface="굴림" pitchFamily="50" charset="-127"/>
              </a:endParaRPr>
            </a:p>
          </p:txBody>
        </p:sp>
      </p:grpSp>
      <p:sp>
        <p:nvSpPr>
          <p:cNvPr id="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solidFill>
                  <a:schemeClr val="tx1"/>
                </a:solidFill>
              </a:rPr>
              <a:t>Jan.</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4" name="Rectangle 5"/>
          <p:cNvSpPr>
            <a:spLocks noChangeArrowheads="1"/>
          </p:cNvSpPr>
          <p:nvPr/>
        </p:nvSpPr>
        <p:spPr bwMode="auto">
          <a:xfrm>
            <a:off x="228600" y="746272"/>
            <a:ext cx="8610600" cy="1040285"/>
          </a:xfrm>
          <a:prstGeom prst="rect">
            <a:avLst/>
          </a:prstGeom>
          <a:noFill/>
          <a:ln w="9525">
            <a:noFill/>
            <a:miter lim="800000"/>
            <a:headEnd/>
            <a:tailEnd/>
          </a:ln>
        </p:spPr>
        <p:txBody>
          <a:bodyPr>
            <a:spAutoFit/>
          </a:bodyPr>
          <a:lstStyle/>
          <a:p>
            <a:pPr marL="342900" indent="-342900" algn="ctr" latinLnBrk="0">
              <a:spcBef>
                <a:spcPct val="20000"/>
              </a:spcBef>
            </a:pPr>
            <a:r>
              <a:rPr lang="en-US" altLang="ko-KR" sz="2800" b="1" dirty="0" smtClean="0">
                <a:ea typeface="굴림" pitchFamily="50" charset="-127"/>
              </a:rPr>
              <a:t>Example #1 of  </a:t>
            </a:r>
            <a:r>
              <a:rPr lang="en-US" altLang="ko-KR" sz="2800" b="1" dirty="0" smtClean="0"/>
              <a:t>LED Patch Based Facility Signage</a:t>
            </a:r>
            <a:endParaRPr lang="en-US" altLang="ko-KR" sz="2800" b="1" dirty="0" smtClean="0">
              <a:ea typeface="굴림" pitchFamily="50" charset="-127"/>
            </a:endParaRPr>
          </a:p>
          <a:p>
            <a:pPr marL="342900" indent="-342900" algn="ctr" latinLnBrk="0">
              <a:spcBef>
                <a:spcPct val="20000"/>
              </a:spcBef>
            </a:pPr>
            <a:endParaRPr kumimoji="0" lang="en-US" altLang="ko-KR" sz="2800" b="1" dirty="0">
              <a:cs typeface="Times New Roman" pitchFamily="18" charset="0"/>
            </a:endParaRPr>
          </a:p>
        </p:txBody>
      </p:sp>
      <p:pic>
        <p:nvPicPr>
          <p:cNvPr id="13" name="Picture 2" descr="C:\Users\JunMaster\Desktop\제목 없음-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600200"/>
            <a:ext cx="4765864"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C:\Users\JunMaster\Desktop\제목 없음-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3276600"/>
            <a:ext cx="5057776" cy="2668621"/>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직사각형 20"/>
          <p:cNvSpPr/>
          <p:nvPr/>
        </p:nvSpPr>
        <p:spPr>
          <a:xfrm>
            <a:off x="2275897" y="5955268"/>
            <a:ext cx="5115503" cy="369332"/>
          </a:xfrm>
          <a:prstGeom prst="rect">
            <a:avLst/>
          </a:prstGeom>
        </p:spPr>
        <p:txBody>
          <a:bodyPr wrap="none">
            <a:spAutoFit/>
          </a:bodyPr>
          <a:lstStyle/>
          <a:p>
            <a:r>
              <a:rPr lang="en-US" altLang="ko-KR" sz="1800" dirty="0" smtClean="0"/>
              <a:t>LED Patch Examples for Store and Parking Facilities</a:t>
            </a:r>
            <a:endParaRPr lang="ko-KR" altLang="en-US" sz="1800" dirty="0"/>
          </a:p>
        </p:txBody>
      </p:sp>
    </p:spTree>
    <p:extLst>
      <p:ext uri="{BB962C8B-B14F-4D97-AF65-F5344CB8AC3E}">
        <p14:creationId xmlns="" xmlns:p14="http://schemas.microsoft.com/office/powerpoint/2010/main" val="189178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5</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45067" name="Rectangle 5"/>
          <p:cNvSpPr>
            <a:spLocks noChangeArrowheads="1"/>
          </p:cNvSpPr>
          <p:nvPr/>
        </p:nvSpPr>
        <p:spPr bwMode="auto">
          <a:xfrm>
            <a:off x="228600" y="746272"/>
            <a:ext cx="8610600" cy="1040285"/>
          </a:xfrm>
          <a:prstGeom prst="rect">
            <a:avLst/>
          </a:prstGeom>
          <a:noFill/>
          <a:ln w="9525">
            <a:noFill/>
            <a:miter lim="800000"/>
            <a:headEnd/>
            <a:tailEnd/>
          </a:ln>
        </p:spPr>
        <p:txBody>
          <a:bodyPr>
            <a:spAutoFit/>
          </a:bodyPr>
          <a:lstStyle/>
          <a:p>
            <a:pPr marL="342900" indent="-342900" algn="ctr" latinLnBrk="0">
              <a:spcBef>
                <a:spcPct val="20000"/>
              </a:spcBef>
            </a:pPr>
            <a:r>
              <a:rPr lang="en-US" altLang="ko-KR" sz="2800" b="1" dirty="0" smtClean="0">
                <a:ea typeface="굴림" pitchFamily="50" charset="-127"/>
              </a:rPr>
              <a:t>Example #2 of  </a:t>
            </a:r>
            <a:r>
              <a:rPr lang="en-US" altLang="ko-KR" sz="2800" b="1" dirty="0" smtClean="0"/>
              <a:t>LED Patch Based Facility Signage</a:t>
            </a:r>
            <a:endParaRPr lang="en-US" altLang="ko-KR" sz="2800" b="1" dirty="0" smtClean="0">
              <a:ea typeface="굴림" pitchFamily="50" charset="-127"/>
            </a:endParaRPr>
          </a:p>
          <a:p>
            <a:pPr marL="342900" indent="-342900" algn="ctr" latinLnBrk="0">
              <a:spcBef>
                <a:spcPct val="20000"/>
              </a:spcBef>
            </a:pPr>
            <a:endParaRPr kumimoji="0" lang="en-US" altLang="ko-KR" sz="2800" b="1" dirty="0">
              <a:cs typeface="Times New Roman" pitchFamily="18" charset="0"/>
            </a:endParaRPr>
          </a:p>
        </p:txBody>
      </p:sp>
      <p:grpSp>
        <p:nvGrpSpPr>
          <p:cNvPr id="15" name="그룹 14"/>
          <p:cNvGrpSpPr>
            <a:grpSpLocks/>
          </p:cNvGrpSpPr>
          <p:nvPr/>
        </p:nvGrpSpPr>
        <p:grpSpPr bwMode="auto">
          <a:xfrm>
            <a:off x="5314950" y="231775"/>
            <a:ext cx="3429000" cy="307777"/>
            <a:chOff x="6088040" y="296840"/>
            <a:chExt cx="3429000" cy="307579"/>
          </a:xfrm>
        </p:grpSpPr>
        <p:sp>
          <p:nvSpPr>
            <p:cNvPr id="16"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7" name="TextBox 16"/>
            <p:cNvSpPr txBox="1"/>
            <p:nvPr/>
          </p:nvSpPr>
          <p:spPr>
            <a:xfrm>
              <a:off x="6088040" y="296840"/>
              <a:ext cx="3429000" cy="307579"/>
            </a:xfrm>
            <a:prstGeom prst="rect">
              <a:avLst/>
            </a:prstGeom>
            <a:noFill/>
          </p:spPr>
          <p:txBody>
            <a:bodyPr>
              <a:spAutoFit/>
            </a:bodyPr>
            <a:lstStyle/>
            <a:p>
              <a:pPr>
                <a:defRPr/>
              </a:pPr>
              <a:r>
                <a:rPr lang="en-US" altLang="ko-KR" sz="1400" b="1" dirty="0" smtClean="0">
                  <a:latin typeface="+mj-lt"/>
                  <a:ea typeface="굴림" pitchFamily="50" charset="-127"/>
                </a:rPr>
                <a:t>Doc: IEEE </a:t>
              </a:r>
              <a:r>
                <a:rPr lang="en-US" altLang="ko-KR" sz="1400" b="1" dirty="0" smtClean="0">
                  <a:solidFill>
                    <a:srgbClr val="FF0000"/>
                  </a:solidFill>
                  <a:latin typeface="+mj-lt"/>
                  <a:ea typeface="굴림" pitchFamily="50" charset="-127"/>
                </a:rPr>
                <a:t>802.15-13-0722-00-0led</a:t>
              </a:r>
              <a:endParaRPr lang="ko-KR" altLang="en-US" sz="1400" b="1" dirty="0">
                <a:solidFill>
                  <a:srgbClr val="FF0000"/>
                </a:solidFill>
                <a:latin typeface="+mj-lt"/>
                <a:ea typeface="굴림" pitchFamily="50" charset="-127"/>
              </a:endParaRPr>
            </a:p>
          </p:txBody>
        </p:sp>
      </p:grpSp>
      <p:sp>
        <p:nvSpPr>
          <p:cNvPr id="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solidFill>
                  <a:schemeClr val="tx1"/>
                </a:solidFill>
              </a:rPr>
              <a:t>Jan.</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grpSp>
        <p:nvGrpSpPr>
          <p:cNvPr id="13" name="그룹 12"/>
          <p:cNvGrpSpPr/>
          <p:nvPr/>
        </p:nvGrpSpPr>
        <p:grpSpPr>
          <a:xfrm>
            <a:off x="1524000" y="1905000"/>
            <a:ext cx="6858000" cy="3657600"/>
            <a:chOff x="1904408" y="1994438"/>
            <a:chExt cx="6086547" cy="2653066"/>
          </a:xfrm>
        </p:grpSpPr>
        <p:grpSp>
          <p:nvGrpSpPr>
            <p:cNvPr id="14" name="그룹 4"/>
            <p:cNvGrpSpPr/>
            <p:nvPr/>
          </p:nvGrpSpPr>
          <p:grpSpPr>
            <a:xfrm>
              <a:off x="1904408" y="1994438"/>
              <a:ext cx="6086547" cy="2653066"/>
              <a:chOff x="1921719" y="2173215"/>
              <a:chExt cx="5537179" cy="2907052"/>
            </a:xfrm>
          </p:grpSpPr>
          <p:pic>
            <p:nvPicPr>
              <p:cNvPr id="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921719" y="2173215"/>
                <a:ext cx="5537179" cy="2907052"/>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직사각형 2"/>
              <p:cNvSpPr/>
              <p:nvPr/>
            </p:nvSpPr>
            <p:spPr bwMode="auto">
              <a:xfrm>
                <a:off x="6119304" y="3549429"/>
                <a:ext cx="609600" cy="11156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6" name="직사각형 25"/>
              <p:cNvSpPr/>
              <p:nvPr/>
            </p:nvSpPr>
            <p:spPr bwMode="auto">
              <a:xfrm>
                <a:off x="6020487" y="4055288"/>
                <a:ext cx="670560" cy="8381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5815049" y="4045759"/>
                <a:ext cx="1066435" cy="114218"/>
              </a:xfrm>
              <a:prstGeom prst="rect">
                <a:avLst/>
              </a:prstGeom>
              <a:noFill/>
            </p:spPr>
            <p:txBody>
              <a:bodyPr wrap="square" rtlCol="0" anchor="ctr" anchorCtr="0">
                <a:spAutoFit/>
              </a:bodyPr>
              <a:lstStyle/>
              <a:p>
                <a:pPr algn="ctr"/>
                <a:r>
                  <a:rPr lang="en-US" altLang="ko-KR" sz="600" b="1" dirty="0" smtClean="0"/>
                  <a:t>Sensor Monitoring</a:t>
                </a:r>
                <a:endParaRPr lang="ko-KR" altLang="en-US" sz="600" b="1" dirty="0"/>
              </a:p>
            </p:txBody>
          </p:sp>
        </p:grpSp>
        <p:pic>
          <p:nvPicPr>
            <p:cNvPr id="19" name="_x211026072" descr="EMB0000236c5ca2"/>
            <p:cNvPicPr>
              <a:picLocks noChangeAspect="1" noChangeArrowheads="1"/>
            </p:cNvPicPr>
            <p:nvPr/>
          </p:nvPicPr>
          <p:blipFill>
            <a:blip r:embed="rId3" cstate="print">
              <a:extLst>
                <a:ext uri="{28A0092B-C50C-407E-A947-70E740481C1C}">
                  <a14:useLocalDpi xmlns="" xmlns:a14="http://schemas.microsoft.com/office/drawing/2010/main" val="0"/>
                </a:ext>
              </a:extLst>
            </a:blip>
            <a:srcRect l="594" r="594"/>
            <a:stretch>
              <a:fillRect/>
            </a:stretch>
          </p:blipFill>
          <p:spPr bwMode="auto">
            <a:xfrm>
              <a:off x="6372845" y="3343000"/>
              <a:ext cx="812713" cy="37695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 name="그룹 7"/>
            <p:cNvGrpSpPr/>
            <p:nvPr/>
          </p:nvGrpSpPr>
          <p:grpSpPr>
            <a:xfrm>
              <a:off x="6350950" y="2689801"/>
              <a:ext cx="849157" cy="540979"/>
              <a:chOff x="1219200" y="1256354"/>
              <a:chExt cx="4813724" cy="2546356"/>
            </a:xfrm>
          </p:grpSpPr>
          <p:pic>
            <p:nvPicPr>
              <p:cNvPr id="21" name="_x211026872" descr="EMB0000236c5ca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0" y="1269482"/>
                <a:ext cx="2560680" cy="2533228"/>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_x211027432" descr="EMB0000236c5ca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42935" y="1256354"/>
                <a:ext cx="2589989" cy="2546351"/>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2" name="직사각형 1"/>
          <p:cNvSpPr/>
          <p:nvPr/>
        </p:nvSpPr>
        <p:spPr>
          <a:xfrm>
            <a:off x="2223819" y="5879068"/>
            <a:ext cx="5080045" cy="369332"/>
          </a:xfrm>
          <a:prstGeom prst="rect">
            <a:avLst/>
          </a:prstGeom>
        </p:spPr>
        <p:txBody>
          <a:bodyPr wrap="none">
            <a:spAutoFit/>
          </a:bodyPr>
          <a:lstStyle/>
          <a:p>
            <a:r>
              <a:rPr lang="en-US" altLang="ko-KR" sz="1800" dirty="0" smtClean="0"/>
              <a:t>LED Patch Example for Water and Sewage Facilities</a:t>
            </a:r>
            <a:endParaRPr lang="ko-KR" altLang="en-US" sz="1800" dirty="0"/>
          </a:p>
        </p:txBody>
      </p:sp>
    </p:spTree>
    <p:extLst>
      <p:ext uri="{BB962C8B-B14F-4D97-AF65-F5344CB8AC3E}">
        <p14:creationId xmlns="" xmlns:p14="http://schemas.microsoft.com/office/powerpoint/2010/main" val="611558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11558</TotalTime>
  <Words>303</Words>
  <Application>Microsoft Office PowerPoint</Application>
  <PresentationFormat>화면 슬라이드 쇼(4:3)</PresentationFormat>
  <Paragraphs>63</Paragraphs>
  <Slides>5</Slides>
  <Notes>2</Notes>
  <HiddenSlides>0</HiddenSlides>
  <MMClips>0</MMClips>
  <ScaleCrop>false</ScaleCrop>
  <HeadingPairs>
    <vt:vector size="4" baseType="variant">
      <vt:variant>
        <vt:lpstr>테마</vt:lpstr>
      </vt:variant>
      <vt:variant>
        <vt:i4>3</vt:i4>
      </vt:variant>
      <vt:variant>
        <vt:lpstr>슬라이드 제목</vt:lpstr>
      </vt:variant>
      <vt:variant>
        <vt:i4>5</vt:i4>
      </vt:variant>
    </vt:vector>
  </HeadingPairs>
  <TitlesOfParts>
    <vt:vector size="8" baseType="lpstr">
      <vt:lpstr>VLC_Composition_090917</vt:lpstr>
      <vt:lpstr>1_VLC_Composition_090917</vt:lpstr>
      <vt:lpstr>2_VLC_Composition_090917</vt:lpstr>
      <vt:lpstr>슬라이드 1</vt:lpstr>
      <vt:lpstr>Contents</vt:lpstr>
      <vt:lpstr>슬라이드 3</vt:lpstr>
      <vt:lpstr>슬라이드 4</vt:lpstr>
      <vt:lpstr>슬라이드 5</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chajs</cp:lastModifiedBy>
  <cp:revision>547</cp:revision>
  <cp:lastPrinted>2015-01-13T16:32:59Z</cp:lastPrinted>
  <dcterms:created xsi:type="dcterms:W3CDTF">2009-09-18T11:31:33Z</dcterms:created>
  <dcterms:modified xsi:type="dcterms:W3CDTF">2015-01-15T19:08:50Z</dcterms:modified>
</cp:coreProperties>
</file>