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66" r:id="rId3"/>
    <p:sldId id="282" r:id="rId4"/>
    <p:sldId id="272" r:id="rId5"/>
    <p:sldId id="280" r:id="rId6"/>
    <p:sldId id="281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60" autoAdjust="0"/>
  </p:normalViewPr>
  <p:slideViewPr>
    <p:cSldViewPr>
      <p:cViewPr>
        <p:scale>
          <a:sx n="83" d="100"/>
          <a:sy n="83" d="100"/>
        </p:scale>
        <p:origin x="-2096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535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15-15</a:t>
            </a:r>
            <a:r>
              <a:rPr lang="en-US" sz="1800" b="1" dirty="0" smtClean="0"/>
              <a:t>/081r0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s://mentor.ieee.org/802.18/dcn/15/18-15-0005-00-0000-eu-commercial-mobile-networks-for-mission-critical-high-speed-bb-executivesummaryen.pdf" TargetMode="External"/><Relationship Id="rId12" Type="http://schemas.openxmlformats.org/officeDocument/2006/relationships/hyperlink" Target="https://mentor.ieee.org/802.18/dcn/15/18-15-0006-00-0000-eu-commercial-mobile-networks-for-mission-critical-high-speed-bb-finalreporten.pdf" TargetMode="External"/><Relationship Id="rId13" Type="http://schemas.openxmlformats.org/officeDocument/2006/relationships/hyperlink" Target="https://mentor.ieee.org/802.18/dcn/15/18-15-0007-00-0000-fcc-14-208a1-authorization-of-rf-equip-tcb-r-o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8/dcn/14/18-14-0086-00-0000-700mhz-public-safety-narrowbanding-ro-fcc-14-172a1.pdf" TargetMode="External"/><Relationship Id="rId3" Type="http://schemas.openxmlformats.org/officeDocument/2006/relationships/hyperlink" Target="https://mentor.ieee.org/802.18/dcn/14/18-14-0088-00-0000-spectrum-bands-above-24ghz-for-mobile-radio-services-da-14-1703a1.pdf" TargetMode="External"/><Relationship Id="rId4" Type="http://schemas.openxmlformats.org/officeDocument/2006/relationships/hyperlink" Target="https://mentor.ieee.org/802.18/dcn/14/18-14-0087-00-0000-technology-transitions-on-retirement-of-copper-loops-fcc-14-185.pdf" TargetMode="External"/><Relationship Id="rId5" Type="http://schemas.openxmlformats.org/officeDocument/2006/relationships/hyperlink" Target="https://mentor.ieee.org/802.18/dcn/14/18-14-0073-03-0000-comments-to-fcc-noi-on-above-24-ghz-gn-14-177.docx" TargetMode="External"/><Relationship Id="rId6" Type="http://schemas.openxmlformats.org/officeDocument/2006/relationships/hyperlink" Target="https://mentor.ieee.org/802.18/dcn/14/18-14-0090-00-0000-repurposed-600-mhz-duplex-gap-chan-37-etc-da-14-1801a1.pdf" TargetMode="External"/><Relationship Id="rId7" Type="http://schemas.openxmlformats.org/officeDocument/2006/relationships/hyperlink" Target="https://mentor.ieee.org/802.18/dcn/15/18-15-0001-00-0000-petition-for-recon-cap-certification-for-700-mhz-narrowbanding.pdf" TargetMode="External"/><Relationship Id="rId8" Type="http://schemas.openxmlformats.org/officeDocument/2006/relationships/hyperlink" Target="https://mentor.ieee.org/802.18/dcn/15/18-15-0002-02-0000-report-from-etsi-tc-bran-81.pptx" TargetMode="External"/><Relationship Id="rId9" Type="http://schemas.openxmlformats.org/officeDocument/2006/relationships/hyperlink" Target="https://mentor.ieee.org/802.18/dcn/15/18-15-0003-00-0000-eu-broadcast-bb-convergence-impact-on-spectrum-and-networks-executivesummaryen.pdf" TargetMode="External"/><Relationship Id="rId10" Type="http://schemas.openxmlformats.org/officeDocument/2006/relationships/hyperlink" Target="https://mentor.ieee.org/802.18/dcn/15/18-15-0004-00-0000-eu-broadcast-bb-convergence-impact-on-spectrum-and-networks-finalreporten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</a:t>
            </a:r>
            <a:r>
              <a:rPr lang="en-US" sz="2000" b="0" dirty="0"/>
              <a:t> </a:t>
            </a:r>
            <a:r>
              <a:rPr lang="en-US" sz="2000" b="0" dirty="0" smtClean="0"/>
              <a:t>January 15, 2015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790877"/>
              </p:ext>
            </p:extLst>
          </p:nvPr>
        </p:nvGraphicFramePr>
        <p:xfrm>
          <a:off x="506413" y="2276475"/>
          <a:ext cx="8159750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8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276475"/>
                        <a:ext cx="8159750" cy="248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flipH="1">
            <a:off x="696978" y="332602"/>
            <a:ext cx="1340248" cy="276999"/>
          </a:xfrm>
        </p:spPr>
        <p:txBody>
          <a:bodyPr/>
          <a:lstStyle/>
          <a:p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dirty="0"/>
              <a:t>This document summarizes the activities of the IEEE 802.18 Radio Regulatory Technical Advisory Group (RR-TAG) during the IEEE </a:t>
            </a:r>
            <a:r>
              <a:rPr lang="en-US" sz="2000" dirty="0" smtClean="0"/>
              <a:t>802 January 2015 Interim </a:t>
            </a:r>
            <a:r>
              <a:rPr lang="en-US" sz="2000" dirty="0"/>
              <a:t>Meeting at </a:t>
            </a:r>
            <a:r>
              <a:rPr lang="en-US" sz="2000" dirty="0" smtClean="0"/>
              <a:t>the Hyatt Regency Atlanta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248" cy="276999"/>
          </a:xfrm>
        </p:spPr>
        <p:txBody>
          <a:bodyPr/>
          <a:lstStyle/>
          <a:p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sz="2800" dirty="0" smtClean="0"/>
              <a:t>Documents Reviewed/Discussed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sz="1800" b="0" dirty="0" smtClean="0"/>
              <a:t>700 MHz </a:t>
            </a:r>
            <a:r>
              <a:rPr lang="en-US" sz="1800" b="0" dirty="0"/>
              <a:t>P</a:t>
            </a:r>
            <a:r>
              <a:rPr lang="en-US" sz="1800" b="0" dirty="0" smtClean="0"/>
              <a:t>ublic </a:t>
            </a:r>
            <a:r>
              <a:rPr lang="en-US" sz="1800" b="0" dirty="0"/>
              <a:t>S</a:t>
            </a:r>
            <a:r>
              <a:rPr lang="en-US" sz="1800" b="0" dirty="0" smtClean="0"/>
              <a:t>afety </a:t>
            </a:r>
            <a:r>
              <a:rPr lang="en-US" sz="1800" b="0" dirty="0"/>
              <a:t>Narrowbanding </a:t>
            </a:r>
            <a:r>
              <a:rPr lang="en-US" sz="1800" b="0" dirty="0" smtClean="0"/>
              <a:t>R&amp;O </a:t>
            </a:r>
            <a:r>
              <a:rPr lang="en-US" sz="1800" b="0" dirty="0"/>
              <a:t>FCC-14-</a:t>
            </a:r>
            <a:r>
              <a:rPr lang="en-US" sz="1800" b="0" dirty="0" smtClean="0"/>
              <a:t>172A1, </a:t>
            </a:r>
            <a:r>
              <a:rPr lang="en-US" sz="1800" b="0" dirty="0">
                <a:hlinkClick r:id="rId2"/>
              </a:rPr>
              <a:t>18-14/</a:t>
            </a:r>
            <a:r>
              <a:rPr lang="en-US" sz="1800" b="0" dirty="0" smtClean="0">
                <a:hlinkClick r:id="rId2"/>
              </a:rPr>
              <a:t>0086r0</a:t>
            </a:r>
            <a:r>
              <a:rPr lang="en-US" sz="1800" b="0" dirty="0" smtClean="0"/>
              <a:t>. </a:t>
            </a:r>
          </a:p>
          <a:p>
            <a:r>
              <a:rPr lang="en-US" sz="1800" b="0" dirty="0" smtClean="0"/>
              <a:t>Technology Transitions on Retirement of Copper Loops, </a:t>
            </a:r>
            <a:r>
              <a:rPr lang="en-US" sz="1800" b="0" dirty="0"/>
              <a:t>FCC-14-</a:t>
            </a:r>
            <a:r>
              <a:rPr lang="en-US" sz="1800" b="0" dirty="0" smtClean="0"/>
              <a:t>185, </a:t>
            </a:r>
            <a:r>
              <a:rPr lang="en-US" sz="1800" b="0" dirty="0">
                <a:hlinkClick r:id="rId3"/>
              </a:rPr>
              <a:t>18-14/</a:t>
            </a:r>
            <a:r>
              <a:rPr lang="en-US" sz="1800" b="0" dirty="0" smtClean="0">
                <a:hlinkClick r:id="rId3"/>
              </a:rPr>
              <a:t>0088r0</a:t>
            </a:r>
            <a:r>
              <a:rPr lang="en-US" sz="1800" b="0" dirty="0" smtClean="0"/>
              <a:t>.  </a:t>
            </a:r>
          </a:p>
          <a:p>
            <a:r>
              <a:rPr lang="en-US" sz="1800" b="0" dirty="0" smtClean="0"/>
              <a:t>Spectrum Bands Above 24 GHz for Mobile Radio Service, DA</a:t>
            </a:r>
            <a:r>
              <a:rPr lang="en-US" sz="1800" b="0" dirty="0"/>
              <a:t>-14-</a:t>
            </a:r>
            <a:r>
              <a:rPr lang="en-US" sz="1800" b="0" dirty="0" smtClean="0"/>
              <a:t>1703A1, </a:t>
            </a:r>
            <a:r>
              <a:rPr lang="en-US" sz="1800" b="0" dirty="0" smtClean="0">
                <a:hlinkClick r:id="rId4"/>
              </a:rPr>
              <a:t>18-14/0087r0 </a:t>
            </a:r>
            <a:r>
              <a:rPr lang="en-US" sz="1800" b="0" dirty="0" smtClean="0"/>
              <a:t>and </a:t>
            </a:r>
            <a:r>
              <a:rPr lang="en-US" sz="1800" b="0" dirty="0">
                <a:hlinkClick r:id="rId5"/>
              </a:rPr>
              <a:t>18-14/</a:t>
            </a:r>
            <a:r>
              <a:rPr lang="en-US" sz="1800" b="0" dirty="0" smtClean="0">
                <a:hlinkClick r:id="rId5"/>
              </a:rPr>
              <a:t>0073r3</a:t>
            </a:r>
            <a:r>
              <a:rPr lang="en-US" sz="1800" b="0" dirty="0" smtClean="0"/>
              <a:t>. </a:t>
            </a:r>
          </a:p>
          <a:p>
            <a:r>
              <a:rPr lang="en-US" sz="1800" b="0" dirty="0" smtClean="0"/>
              <a:t>Part </a:t>
            </a:r>
            <a:r>
              <a:rPr lang="en-US" sz="1800" b="0" dirty="0"/>
              <a:t>15 </a:t>
            </a:r>
            <a:r>
              <a:rPr lang="en-US" sz="1800" b="0" dirty="0" smtClean="0"/>
              <a:t>Amendment </a:t>
            </a:r>
            <a:r>
              <a:rPr lang="en-US" sz="1800" b="0" dirty="0"/>
              <a:t>for </a:t>
            </a:r>
            <a:r>
              <a:rPr lang="en-US" sz="1800" b="0" dirty="0" smtClean="0"/>
              <a:t>Repurposed 600 MHz_Duplex_Gap_Chan_37_etc, DA</a:t>
            </a:r>
            <a:r>
              <a:rPr lang="en-US" sz="1800" b="0" dirty="0"/>
              <a:t>-</a:t>
            </a:r>
            <a:r>
              <a:rPr lang="en-US" sz="1800" b="0" dirty="0" smtClean="0"/>
              <a:t>1801A1, </a:t>
            </a:r>
            <a:r>
              <a:rPr lang="en-US" sz="1800" b="0" dirty="0" smtClean="0">
                <a:hlinkClick r:id="rId6"/>
              </a:rPr>
              <a:t>18-14/0090r0</a:t>
            </a:r>
            <a:r>
              <a:rPr lang="en-US" sz="1800" b="0" dirty="0" smtClean="0"/>
              <a:t>.</a:t>
            </a:r>
          </a:p>
          <a:p>
            <a:r>
              <a:rPr lang="en-US" sz="1800" b="0" dirty="0" smtClean="0"/>
              <a:t>Petition </a:t>
            </a:r>
            <a:r>
              <a:rPr lang="en-US" sz="1800" b="0" dirty="0"/>
              <a:t>for Recon CAP certification for 700 MHz </a:t>
            </a:r>
            <a:r>
              <a:rPr lang="en-US" sz="1800" b="0" dirty="0" smtClean="0"/>
              <a:t>Narrowbanding, </a:t>
            </a:r>
            <a:r>
              <a:rPr lang="en-US" sz="1800" b="0" dirty="0" smtClean="0">
                <a:hlinkClick r:id="rId7"/>
              </a:rPr>
              <a:t>18</a:t>
            </a:r>
            <a:r>
              <a:rPr lang="en-US" sz="1800" b="0" dirty="0">
                <a:hlinkClick r:id="rId7"/>
              </a:rPr>
              <a:t>-15/</a:t>
            </a:r>
            <a:r>
              <a:rPr lang="en-US" sz="1800" b="0" dirty="0" smtClean="0">
                <a:hlinkClick r:id="rId7"/>
              </a:rPr>
              <a:t>0001r0 </a:t>
            </a:r>
            <a:r>
              <a:rPr lang="en-US" sz="1800" b="0" dirty="0" smtClean="0"/>
              <a:t>.</a:t>
            </a:r>
          </a:p>
          <a:p>
            <a:r>
              <a:rPr lang="en-US" sz="1800" b="0" dirty="0" smtClean="0"/>
              <a:t>ETSI </a:t>
            </a:r>
            <a:r>
              <a:rPr lang="en-US" sz="1800" b="0" dirty="0"/>
              <a:t>TC </a:t>
            </a:r>
            <a:r>
              <a:rPr lang="en-US" sz="1800" b="0" dirty="0" smtClean="0"/>
              <a:t>BRAN #</a:t>
            </a:r>
            <a:r>
              <a:rPr lang="en-US" sz="1800" b="0" dirty="0"/>
              <a:t>81 </a:t>
            </a:r>
            <a:r>
              <a:rPr lang="en-US" sz="1800" b="0" dirty="0" smtClean="0"/>
              <a:t>Status, </a:t>
            </a:r>
            <a:r>
              <a:rPr lang="en-US" sz="1800" b="0" dirty="0" smtClean="0">
                <a:hlinkClick r:id="rId8"/>
              </a:rPr>
              <a:t>18</a:t>
            </a:r>
            <a:r>
              <a:rPr lang="en-US" sz="1800" b="0" dirty="0">
                <a:hlinkClick r:id="rId8"/>
              </a:rPr>
              <a:t>-15/</a:t>
            </a:r>
            <a:r>
              <a:rPr lang="en-US" sz="1800" b="0" dirty="0" smtClean="0">
                <a:hlinkClick r:id="rId8"/>
              </a:rPr>
              <a:t>0002r2</a:t>
            </a:r>
            <a:r>
              <a:rPr lang="en-US" sz="1800" b="0" dirty="0" smtClean="0"/>
              <a:t>. </a:t>
            </a:r>
          </a:p>
          <a:p>
            <a:r>
              <a:rPr lang="en-US" sz="1800" b="0" dirty="0" smtClean="0"/>
              <a:t>EU_broadcast </a:t>
            </a:r>
            <a:r>
              <a:rPr lang="en-US" sz="1800" b="0" dirty="0"/>
              <a:t>BB convergence impact on spectrum and </a:t>
            </a:r>
            <a:r>
              <a:rPr lang="en-US" sz="1800" b="0" dirty="0" smtClean="0"/>
              <a:t>networks,</a:t>
            </a:r>
            <a:r>
              <a:rPr lang="en-US" sz="1800" b="0" dirty="0" smtClean="0">
                <a:hlinkClick r:id="rId9"/>
              </a:rPr>
              <a:t>18</a:t>
            </a:r>
            <a:r>
              <a:rPr lang="en-US" sz="1800" b="0" dirty="0">
                <a:hlinkClick r:id="rId9"/>
              </a:rPr>
              <a:t>-15/</a:t>
            </a:r>
            <a:r>
              <a:rPr lang="en-US" sz="1800" b="0" dirty="0" smtClean="0">
                <a:hlinkClick r:id="rId9"/>
              </a:rPr>
              <a:t>0003r0 </a:t>
            </a:r>
            <a:r>
              <a:rPr lang="en-US" sz="1800" b="0" dirty="0"/>
              <a:t>and </a:t>
            </a:r>
            <a:r>
              <a:rPr lang="en-US" sz="1800" b="0" dirty="0" smtClean="0">
                <a:hlinkClick r:id="rId10"/>
              </a:rPr>
              <a:t>18-15/0004r0</a:t>
            </a:r>
            <a:r>
              <a:rPr lang="en-US" sz="1800" b="0" dirty="0" smtClean="0"/>
              <a:t>.</a:t>
            </a:r>
          </a:p>
          <a:p>
            <a:r>
              <a:rPr lang="en-US" sz="1800" b="0" dirty="0" smtClean="0"/>
              <a:t>EU_commercial </a:t>
            </a:r>
            <a:r>
              <a:rPr lang="en-US" sz="1800" b="0" dirty="0"/>
              <a:t>mobile networks for mission critical high speed </a:t>
            </a:r>
            <a:r>
              <a:rPr lang="en-US" sz="1800" b="0" dirty="0" smtClean="0"/>
              <a:t>BB, </a:t>
            </a:r>
            <a:r>
              <a:rPr lang="en-US" sz="1800" b="0" dirty="0" smtClean="0">
                <a:hlinkClick r:id="rId11"/>
              </a:rPr>
              <a:t>18</a:t>
            </a:r>
            <a:r>
              <a:rPr lang="en-US" sz="1800" b="0" dirty="0">
                <a:hlinkClick r:id="rId11"/>
              </a:rPr>
              <a:t>-15/</a:t>
            </a:r>
            <a:r>
              <a:rPr lang="en-US" sz="1800" b="0" dirty="0" smtClean="0">
                <a:hlinkClick r:id="rId11"/>
              </a:rPr>
              <a:t>0005r0 </a:t>
            </a:r>
            <a:r>
              <a:rPr lang="en-US" sz="1800" b="0" dirty="0"/>
              <a:t>and </a:t>
            </a:r>
            <a:r>
              <a:rPr lang="en-US" sz="1800" b="0" dirty="0" smtClean="0">
                <a:hlinkClick r:id="rId12"/>
              </a:rPr>
              <a:t>18-15/0006r0</a:t>
            </a:r>
            <a:r>
              <a:rPr lang="en-US" sz="1800" b="0" dirty="0" smtClean="0"/>
              <a:t>.</a:t>
            </a:r>
          </a:p>
          <a:p>
            <a:r>
              <a:rPr lang="en-US" sz="1800" b="0" dirty="0" smtClean="0"/>
              <a:t>ET </a:t>
            </a:r>
            <a:r>
              <a:rPr lang="en-US" sz="1800" b="0" dirty="0"/>
              <a:t>13-44 TCB R&amp;O from </a:t>
            </a:r>
            <a:r>
              <a:rPr lang="en-US" sz="1800" b="0" dirty="0" smtClean="0"/>
              <a:t>FCC, </a:t>
            </a:r>
            <a:r>
              <a:rPr lang="en-US" sz="1800" b="0" dirty="0" smtClean="0">
                <a:hlinkClick r:id="rId13"/>
              </a:rPr>
              <a:t>18</a:t>
            </a:r>
            <a:r>
              <a:rPr lang="en-US" sz="1800" b="0" dirty="0">
                <a:hlinkClick r:id="rId13"/>
              </a:rPr>
              <a:t>-15/</a:t>
            </a:r>
            <a:r>
              <a:rPr lang="en-US" sz="1800" b="0" dirty="0" smtClean="0">
                <a:hlinkClick r:id="rId13"/>
              </a:rPr>
              <a:t>0007r0</a:t>
            </a:r>
            <a:r>
              <a:rPr lang="en-US" sz="1800" b="0" dirty="0" smtClean="0"/>
              <a:t>.</a:t>
            </a: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248" cy="276999"/>
          </a:xfrm>
        </p:spPr>
        <p:txBody>
          <a:bodyPr/>
          <a:lstStyle/>
          <a:p>
            <a:r>
              <a:rPr lang="en-US" dirty="0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1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/>
              <a:t>FCC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14800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n-US" b="1" dirty="0" smtClean="0"/>
              <a:t>No documents for submission to the FCC were created.</a:t>
            </a:r>
            <a:endParaRPr lang="en-US" b="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248" cy="276999"/>
          </a:xfrm>
        </p:spPr>
        <p:txBody>
          <a:bodyPr/>
          <a:lstStyle/>
          <a:p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ITU-R Documents Approved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No documents for submission to ITU-R were created.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248" cy="276999"/>
          </a:xfrm>
        </p:spPr>
        <p:txBody>
          <a:bodyPr/>
          <a:lstStyle/>
          <a:p>
            <a:r>
              <a:rPr lang="en-US" dirty="0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dirty="0" smtClean="0"/>
              <a:t>Other Matters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The RR-TAG scheduled teleconference meetings at the November 2014 Plenary meeting for every two weeks beginning in January 2015. </a:t>
            </a:r>
            <a:r>
              <a:rPr lang="en-US" sz="2000" dirty="0"/>
              <a:t> </a:t>
            </a:r>
            <a:r>
              <a:rPr lang="en-US" sz="2000" dirty="0" smtClean="0"/>
              <a:t>These meetings will be announced and held as needed.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The RR-TAG adjourned in </a:t>
            </a:r>
            <a:r>
              <a:rPr lang="en-US" sz="2000" dirty="0" smtClean="0"/>
              <a:t>AM2 </a:t>
            </a:r>
            <a:r>
              <a:rPr lang="en-US" sz="2000" dirty="0"/>
              <a:t>on </a:t>
            </a:r>
            <a:r>
              <a:rPr lang="en-US" sz="2000" dirty="0" smtClean="0"/>
              <a:t>Thursday. The next face to face meeting of the RR-TAG will be at the March 2015 Plenary Meeting in Berlin, Germany.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600" b="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248" cy="276999"/>
          </a:xfrm>
        </p:spPr>
        <p:txBody>
          <a:bodyPr/>
          <a:lstStyle/>
          <a:p>
            <a:r>
              <a:rPr lang="en-US" dirty="0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72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791</TotalTime>
  <Words>465</Words>
  <Application>Microsoft Macintosh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802-18-Submission</vt:lpstr>
      <vt:lpstr>Document</vt:lpstr>
      <vt:lpstr>Liaison Report from 802.18</vt:lpstr>
      <vt:lpstr>Overview</vt:lpstr>
      <vt:lpstr>Documents Reviewed/Discussed</vt:lpstr>
      <vt:lpstr>FCC Documents Approved</vt:lpstr>
      <vt:lpstr>ITU-R Documents Approved</vt:lpstr>
      <vt:lpstr>Other Matters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May 2014</dc:title>
  <dc:creator>John H Notor</dc:creator>
  <cp:keywords>May 2014</cp:keywords>
  <cp:lastModifiedBy>John H Notor</cp:lastModifiedBy>
  <cp:revision>280</cp:revision>
  <cp:lastPrinted>2012-05-17T14:33:36Z</cp:lastPrinted>
  <dcterms:created xsi:type="dcterms:W3CDTF">2012-05-17T18:49:07Z</dcterms:created>
  <dcterms:modified xsi:type="dcterms:W3CDTF">2015-01-15T18:49:27Z</dcterms:modified>
</cp:coreProperties>
</file>