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9" r:id="rId2"/>
    <p:sldId id="280" r:id="rId3"/>
    <p:sldId id="265" r:id="rId4"/>
    <p:sldId id="277" r:id="rId5"/>
    <p:sldId id="266" r:id="rId6"/>
    <p:sldId id="260" r:id="rId7"/>
    <p:sldId id="261" r:id="rId8"/>
    <p:sldId id="268" r:id="rId9"/>
    <p:sldId id="264" r:id="rId10"/>
    <p:sldId id="278" r:id="rId11"/>
    <p:sldId id="279" r:id="rId12"/>
    <p:sldId id="273" r:id="rId13"/>
    <p:sldId id="271" r:id="rId14"/>
    <p:sldId id="263" r:id="rId15"/>
    <p:sldId id="275" r:id="rId16"/>
    <p:sldId id="274" r:id="rId1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김준형" initials="jhkim" lastIdx="1" clrIdx="0"/>
  <p:cmAuthor id="1" name="Admin"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58" autoAdjust="0"/>
  </p:normalViewPr>
  <p:slideViewPr>
    <p:cSldViewPr>
      <p:cViewPr varScale="1">
        <p:scale>
          <a:sx n="69" d="100"/>
          <a:sy n="69" d="100"/>
        </p:scale>
        <p:origin x="-80" y="-5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열차첨승!$B$2:$C$2</c:f>
              <c:strCache>
                <c:ptCount val="1"/>
                <c:pt idx="0">
                  <c:v>wi-fi upload</c:v>
                </c:pt>
              </c:strCache>
            </c:strRef>
          </c:tx>
          <c:marker>
            <c:symbol val="none"/>
          </c:marker>
          <c:cat>
            <c:strRef>
              <c:f>열차첨승!$D$1:$AJ$1</c:f>
              <c:strCache>
                <c:ptCount val="33"/>
                <c:pt idx="0">
                  <c:v>모란</c:v>
                </c:pt>
                <c:pt idx="1">
                  <c:v>터널</c:v>
                </c:pt>
                <c:pt idx="2">
                  <c:v>수진</c:v>
                </c:pt>
                <c:pt idx="3">
                  <c:v>터널</c:v>
                </c:pt>
                <c:pt idx="4">
                  <c:v>신흥</c:v>
                </c:pt>
                <c:pt idx="5">
                  <c:v>터널</c:v>
                </c:pt>
                <c:pt idx="6">
                  <c:v>단대오거리</c:v>
                </c:pt>
                <c:pt idx="7">
                  <c:v>터널</c:v>
                </c:pt>
                <c:pt idx="8">
                  <c:v>남한산성입구</c:v>
                </c:pt>
                <c:pt idx="9">
                  <c:v>터널</c:v>
                </c:pt>
                <c:pt idx="10">
                  <c:v>산성</c:v>
                </c:pt>
                <c:pt idx="11">
                  <c:v>터널</c:v>
                </c:pt>
                <c:pt idx="12">
                  <c:v>복정</c:v>
                </c:pt>
                <c:pt idx="13">
                  <c:v>터널</c:v>
                </c:pt>
                <c:pt idx="14">
                  <c:v>장지</c:v>
                </c:pt>
                <c:pt idx="15">
                  <c:v>터널</c:v>
                </c:pt>
                <c:pt idx="16">
                  <c:v>문정</c:v>
                </c:pt>
                <c:pt idx="17">
                  <c:v>터널</c:v>
                </c:pt>
                <c:pt idx="18">
                  <c:v>가락시장</c:v>
                </c:pt>
                <c:pt idx="19">
                  <c:v>터널</c:v>
                </c:pt>
                <c:pt idx="20">
                  <c:v>송파</c:v>
                </c:pt>
                <c:pt idx="21">
                  <c:v>터널</c:v>
                </c:pt>
                <c:pt idx="22">
                  <c:v>석촌</c:v>
                </c:pt>
                <c:pt idx="23">
                  <c:v>터널</c:v>
                </c:pt>
                <c:pt idx="24">
                  <c:v>잠실</c:v>
                </c:pt>
                <c:pt idx="25">
                  <c:v>터널</c:v>
                </c:pt>
                <c:pt idx="26">
                  <c:v>몽촌토성</c:v>
                </c:pt>
                <c:pt idx="27">
                  <c:v>터널</c:v>
                </c:pt>
                <c:pt idx="28">
                  <c:v>강동구청</c:v>
                </c:pt>
                <c:pt idx="29">
                  <c:v>터널</c:v>
                </c:pt>
                <c:pt idx="30">
                  <c:v>천호</c:v>
                </c:pt>
                <c:pt idx="31">
                  <c:v>터널</c:v>
                </c:pt>
                <c:pt idx="32">
                  <c:v>암사</c:v>
                </c:pt>
              </c:strCache>
            </c:strRef>
          </c:cat>
          <c:val>
            <c:numRef>
              <c:f>열차첨승!$D$2:$AJ$2</c:f>
              <c:numCache>
                <c:formatCode>General</c:formatCode>
                <c:ptCount val="33"/>
                <c:pt idx="0">
                  <c:v>1.8</c:v>
                </c:pt>
                <c:pt idx="1">
                  <c:v>1.59</c:v>
                </c:pt>
                <c:pt idx="2">
                  <c:v>3.44</c:v>
                </c:pt>
                <c:pt idx="3">
                  <c:v>1.29</c:v>
                </c:pt>
                <c:pt idx="4">
                  <c:v>3.7800000000000002</c:v>
                </c:pt>
                <c:pt idx="5">
                  <c:v>2.0499999999999998</c:v>
                </c:pt>
                <c:pt idx="6">
                  <c:v>1.3900000000000001</c:v>
                </c:pt>
                <c:pt idx="7">
                  <c:v>1.9100000000000001</c:v>
                </c:pt>
                <c:pt idx="8">
                  <c:v>2.61</c:v>
                </c:pt>
                <c:pt idx="9">
                  <c:v>2.4299999999999997</c:v>
                </c:pt>
                <c:pt idx="10">
                  <c:v>3.34</c:v>
                </c:pt>
                <c:pt idx="11">
                  <c:v>1.45</c:v>
                </c:pt>
                <c:pt idx="12">
                  <c:v>2.64</c:v>
                </c:pt>
                <c:pt idx="13">
                  <c:v>1.5</c:v>
                </c:pt>
                <c:pt idx="14">
                  <c:v>3.32</c:v>
                </c:pt>
                <c:pt idx="15">
                  <c:v>1.3</c:v>
                </c:pt>
                <c:pt idx="16">
                  <c:v>0.98</c:v>
                </c:pt>
                <c:pt idx="17">
                  <c:v>1.21</c:v>
                </c:pt>
                <c:pt idx="18">
                  <c:v>2.1</c:v>
                </c:pt>
                <c:pt idx="19">
                  <c:v>1.44</c:v>
                </c:pt>
                <c:pt idx="20">
                  <c:v>1.22</c:v>
                </c:pt>
                <c:pt idx="21">
                  <c:v>1.75</c:v>
                </c:pt>
                <c:pt idx="22">
                  <c:v>2.04</c:v>
                </c:pt>
                <c:pt idx="23">
                  <c:v>0.81</c:v>
                </c:pt>
                <c:pt idx="24">
                  <c:v>1.9400000000000004</c:v>
                </c:pt>
                <c:pt idx="25">
                  <c:v>0.88</c:v>
                </c:pt>
                <c:pt idx="26">
                  <c:v>2.2999999999999998</c:v>
                </c:pt>
                <c:pt idx="27">
                  <c:v>1.8</c:v>
                </c:pt>
                <c:pt idx="28">
                  <c:v>1.83</c:v>
                </c:pt>
                <c:pt idx="29">
                  <c:v>0.77000000000000024</c:v>
                </c:pt>
                <c:pt idx="30">
                  <c:v>1.7</c:v>
                </c:pt>
                <c:pt idx="31">
                  <c:v>1.35</c:v>
                </c:pt>
                <c:pt idx="32">
                  <c:v>3.3499999999999992</c:v>
                </c:pt>
              </c:numCache>
            </c:numRef>
          </c:val>
          <c:smooth val="0"/>
        </c:ser>
        <c:ser>
          <c:idx val="1"/>
          <c:order val="1"/>
          <c:tx>
            <c:strRef>
              <c:f>열차첨승!$B$3:$C$3</c:f>
              <c:strCache>
                <c:ptCount val="1"/>
                <c:pt idx="0">
                  <c:v>wi-fi download</c:v>
                </c:pt>
              </c:strCache>
            </c:strRef>
          </c:tx>
          <c:marker>
            <c:symbol val="none"/>
          </c:marker>
          <c:cat>
            <c:strRef>
              <c:f>열차첨승!$D$1:$AJ$1</c:f>
              <c:strCache>
                <c:ptCount val="33"/>
                <c:pt idx="0">
                  <c:v>모란</c:v>
                </c:pt>
                <c:pt idx="1">
                  <c:v>터널</c:v>
                </c:pt>
                <c:pt idx="2">
                  <c:v>수진</c:v>
                </c:pt>
                <c:pt idx="3">
                  <c:v>터널</c:v>
                </c:pt>
                <c:pt idx="4">
                  <c:v>신흥</c:v>
                </c:pt>
                <c:pt idx="5">
                  <c:v>터널</c:v>
                </c:pt>
                <c:pt idx="6">
                  <c:v>단대오거리</c:v>
                </c:pt>
                <c:pt idx="7">
                  <c:v>터널</c:v>
                </c:pt>
                <c:pt idx="8">
                  <c:v>남한산성입구</c:v>
                </c:pt>
                <c:pt idx="9">
                  <c:v>터널</c:v>
                </c:pt>
                <c:pt idx="10">
                  <c:v>산성</c:v>
                </c:pt>
                <c:pt idx="11">
                  <c:v>터널</c:v>
                </c:pt>
                <c:pt idx="12">
                  <c:v>복정</c:v>
                </c:pt>
                <c:pt idx="13">
                  <c:v>터널</c:v>
                </c:pt>
                <c:pt idx="14">
                  <c:v>장지</c:v>
                </c:pt>
                <c:pt idx="15">
                  <c:v>터널</c:v>
                </c:pt>
                <c:pt idx="16">
                  <c:v>문정</c:v>
                </c:pt>
                <c:pt idx="17">
                  <c:v>터널</c:v>
                </c:pt>
                <c:pt idx="18">
                  <c:v>가락시장</c:v>
                </c:pt>
                <c:pt idx="19">
                  <c:v>터널</c:v>
                </c:pt>
                <c:pt idx="20">
                  <c:v>송파</c:v>
                </c:pt>
                <c:pt idx="21">
                  <c:v>터널</c:v>
                </c:pt>
                <c:pt idx="22">
                  <c:v>석촌</c:v>
                </c:pt>
                <c:pt idx="23">
                  <c:v>터널</c:v>
                </c:pt>
                <c:pt idx="24">
                  <c:v>잠실</c:v>
                </c:pt>
                <c:pt idx="25">
                  <c:v>터널</c:v>
                </c:pt>
                <c:pt idx="26">
                  <c:v>몽촌토성</c:v>
                </c:pt>
                <c:pt idx="27">
                  <c:v>터널</c:v>
                </c:pt>
                <c:pt idx="28">
                  <c:v>강동구청</c:v>
                </c:pt>
                <c:pt idx="29">
                  <c:v>터널</c:v>
                </c:pt>
                <c:pt idx="30">
                  <c:v>천호</c:v>
                </c:pt>
                <c:pt idx="31">
                  <c:v>터널</c:v>
                </c:pt>
                <c:pt idx="32">
                  <c:v>암사</c:v>
                </c:pt>
              </c:strCache>
            </c:strRef>
          </c:cat>
          <c:val>
            <c:numRef>
              <c:f>열차첨승!$D$3:$AJ$3</c:f>
              <c:numCache>
                <c:formatCode>General</c:formatCode>
                <c:ptCount val="33"/>
                <c:pt idx="0">
                  <c:v>10</c:v>
                </c:pt>
                <c:pt idx="1">
                  <c:v>10.8</c:v>
                </c:pt>
                <c:pt idx="2">
                  <c:v>7.03</c:v>
                </c:pt>
                <c:pt idx="3">
                  <c:v>10.9</c:v>
                </c:pt>
                <c:pt idx="4">
                  <c:v>12.1</c:v>
                </c:pt>
                <c:pt idx="5">
                  <c:v>6.29</c:v>
                </c:pt>
                <c:pt idx="6">
                  <c:v>9.8700000000000028</c:v>
                </c:pt>
                <c:pt idx="7">
                  <c:v>5.56</c:v>
                </c:pt>
                <c:pt idx="8">
                  <c:v>6.46</c:v>
                </c:pt>
                <c:pt idx="9">
                  <c:v>9.15</c:v>
                </c:pt>
                <c:pt idx="10">
                  <c:v>10.9</c:v>
                </c:pt>
                <c:pt idx="11">
                  <c:v>9.74</c:v>
                </c:pt>
                <c:pt idx="12">
                  <c:v>11.7</c:v>
                </c:pt>
                <c:pt idx="13">
                  <c:v>8.66</c:v>
                </c:pt>
                <c:pt idx="14">
                  <c:v>10.3</c:v>
                </c:pt>
                <c:pt idx="15">
                  <c:v>9.8000000000000007</c:v>
                </c:pt>
                <c:pt idx="16">
                  <c:v>5.29</c:v>
                </c:pt>
                <c:pt idx="17">
                  <c:v>5.1199999999999983</c:v>
                </c:pt>
                <c:pt idx="18">
                  <c:v>9.7200000000000024</c:v>
                </c:pt>
                <c:pt idx="19">
                  <c:v>2.0099999999999998</c:v>
                </c:pt>
                <c:pt idx="20">
                  <c:v>11.2</c:v>
                </c:pt>
                <c:pt idx="21">
                  <c:v>6.6599999999999984</c:v>
                </c:pt>
                <c:pt idx="22">
                  <c:v>5.78</c:v>
                </c:pt>
                <c:pt idx="23">
                  <c:v>7.89</c:v>
                </c:pt>
                <c:pt idx="24">
                  <c:v>6.53</c:v>
                </c:pt>
                <c:pt idx="25">
                  <c:v>7.08</c:v>
                </c:pt>
                <c:pt idx="26">
                  <c:v>9.5400000000000009</c:v>
                </c:pt>
                <c:pt idx="27">
                  <c:v>9.3700000000000028</c:v>
                </c:pt>
                <c:pt idx="28">
                  <c:v>3.01</c:v>
                </c:pt>
                <c:pt idx="29">
                  <c:v>3.8899999999999997</c:v>
                </c:pt>
                <c:pt idx="30">
                  <c:v>3.65</c:v>
                </c:pt>
                <c:pt idx="31">
                  <c:v>6.41</c:v>
                </c:pt>
                <c:pt idx="32">
                  <c:v>10.9</c:v>
                </c:pt>
              </c:numCache>
            </c:numRef>
          </c:val>
          <c:smooth val="0"/>
        </c:ser>
        <c:dLbls>
          <c:showLegendKey val="0"/>
          <c:showVal val="0"/>
          <c:showCatName val="0"/>
          <c:showSerName val="0"/>
          <c:showPercent val="0"/>
          <c:showBubbleSize val="0"/>
        </c:dLbls>
        <c:marker val="1"/>
        <c:smooth val="0"/>
        <c:axId val="70279680"/>
        <c:axId val="35851072"/>
      </c:lineChart>
      <c:catAx>
        <c:axId val="70279680"/>
        <c:scaling>
          <c:orientation val="minMax"/>
        </c:scaling>
        <c:delete val="0"/>
        <c:axPos val="b"/>
        <c:majorTickMark val="out"/>
        <c:minorTickMark val="none"/>
        <c:tickLblPos val="nextTo"/>
        <c:crossAx val="35851072"/>
        <c:crosses val="autoZero"/>
        <c:auto val="1"/>
        <c:lblAlgn val="ctr"/>
        <c:lblOffset val="100"/>
        <c:noMultiLvlLbl val="0"/>
      </c:catAx>
      <c:valAx>
        <c:axId val="35851072"/>
        <c:scaling>
          <c:orientation val="minMax"/>
        </c:scaling>
        <c:delete val="0"/>
        <c:axPos val="l"/>
        <c:majorGridlines/>
        <c:numFmt formatCode="General" sourceLinked="1"/>
        <c:majorTickMark val="out"/>
        <c:minorTickMark val="none"/>
        <c:tickLblPos val="nextTo"/>
        <c:crossAx val="70279680"/>
        <c:crosses val="autoZero"/>
        <c:crossBetween val="between"/>
      </c:valAx>
    </c:plotArea>
    <c:legend>
      <c:legendPos val="r"/>
      <c:layout/>
      <c:overlay val="0"/>
    </c:legend>
    <c:plotVisOnly val="1"/>
    <c:dispBlanksAs val="gap"/>
    <c:showDLblsOverMax val="0"/>
  </c:chart>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4-12-29T15:28:46.138" idx="1">
    <p:pos x="3417" y="451"/>
    <p:text>참고 사이트 : http://themetaq.com/articles/seouls-digital-subway</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087AD6B1-6C40-493F-B270-5B817A0DB11E}"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53636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1167993F-8497-4889-AB50-110429ED30FD}"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97282669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4</a:t>
            </a:fld>
            <a:endParaRPr lang="en-US" altLang="ko-KR"/>
          </a:p>
        </p:txBody>
      </p:sp>
    </p:spTree>
    <p:extLst>
      <p:ext uri="{BB962C8B-B14F-4D97-AF65-F5344CB8AC3E}">
        <p14:creationId xmlns:p14="http://schemas.microsoft.com/office/powerpoint/2010/main" val="127809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6</a:t>
            </a:fld>
            <a:endParaRPr lang="en-US" altLang="ko-KR"/>
          </a:p>
        </p:txBody>
      </p:sp>
    </p:spTree>
    <p:extLst>
      <p:ext uri="{BB962C8B-B14F-4D97-AF65-F5344CB8AC3E}">
        <p14:creationId xmlns:p14="http://schemas.microsoft.com/office/powerpoint/2010/main" val="161817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12</a:t>
            </a:fld>
            <a:endParaRPr lang="en-US" altLang="ko-KR"/>
          </a:p>
        </p:txBody>
      </p:sp>
    </p:spTree>
    <p:extLst>
      <p:ext uri="{BB962C8B-B14F-4D97-AF65-F5344CB8AC3E}">
        <p14:creationId xmlns:p14="http://schemas.microsoft.com/office/powerpoint/2010/main" val="232971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13</a:t>
            </a:fld>
            <a:endParaRPr lang="en-US" altLang="ko-KR"/>
          </a:p>
        </p:txBody>
      </p:sp>
    </p:spTree>
    <p:extLst>
      <p:ext uri="{BB962C8B-B14F-4D97-AF65-F5344CB8AC3E}">
        <p14:creationId xmlns:p14="http://schemas.microsoft.com/office/powerpoint/2010/main" val="3711959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B88D31AC-600C-49C9-91AD-7A9EFC9C8E48}" type="slidenum">
              <a:rPr lang="en-US" altLang="ko-KR"/>
              <a:pPr/>
              <a:t>‹#›</a:t>
            </a:fld>
            <a:endParaRPr lang="en-US" altLang="ko-KR"/>
          </a:p>
        </p:txBody>
      </p:sp>
    </p:spTree>
    <p:extLst>
      <p:ext uri="{BB962C8B-B14F-4D97-AF65-F5344CB8AC3E}">
        <p14:creationId xmlns:p14="http://schemas.microsoft.com/office/powerpoint/2010/main" val="1163752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49003B2-71B0-4C77-A045-A30436F529EF}" type="slidenum">
              <a:rPr lang="en-US" altLang="ko-KR"/>
              <a:pPr/>
              <a:t>‹#›</a:t>
            </a:fld>
            <a:endParaRPr lang="en-US" altLang="ko-KR"/>
          </a:p>
        </p:txBody>
      </p:sp>
    </p:spTree>
    <p:extLst>
      <p:ext uri="{BB962C8B-B14F-4D97-AF65-F5344CB8AC3E}">
        <p14:creationId xmlns:p14="http://schemas.microsoft.com/office/powerpoint/2010/main" val="3719847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65B121E-FC60-40C5-B8F5-FD30D9722FD9}" type="slidenum">
              <a:rPr lang="en-US" altLang="ko-KR"/>
              <a:pPr/>
              <a:t>‹#›</a:t>
            </a:fld>
            <a:endParaRPr lang="en-US" altLang="ko-KR"/>
          </a:p>
        </p:txBody>
      </p:sp>
    </p:spTree>
    <p:extLst>
      <p:ext uri="{BB962C8B-B14F-4D97-AF65-F5344CB8AC3E}">
        <p14:creationId xmlns:p14="http://schemas.microsoft.com/office/powerpoint/2010/main" val="3232430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43F14156-D200-4457-B4C4-5D7FCD238904}" type="slidenum">
              <a:rPr lang="en-US" altLang="ko-KR"/>
              <a:pPr/>
              <a:t>‹#›</a:t>
            </a:fld>
            <a:endParaRPr lang="en-US" altLang="ko-KR"/>
          </a:p>
        </p:txBody>
      </p:sp>
    </p:spTree>
    <p:extLst>
      <p:ext uri="{BB962C8B-B14F-4D97-AF65-F5344CB8AC3E}">
        <p14:creationId xmlns:p14="http://schemas.microsoft.com/office/powerpoint/2010/main" val="1359064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C7BCF18-A9B7-46E6-B85B-92241CFF1EB5}" type="slidenum">
              <a:rPr lang="en-US" altLang="ko-KR"/>
              <a:pPr/>
              <a:t>‹#›</a:t>
            </a:fld>
            <a:endParaRPr lang="en-US" altLang="ko-KR"/>
          </a:p>
        </p:txBody>
      </p:sp>
    </p:spTree>
    <p:extLst>
      <p:ext uri="{BB962C8B-B14F-4D97-AF65-F5344CB8AC3E}">
        <p14:creationId xmlns:p14="http://schemas.microsoft.com/office/powerpoint/2010/main" val="111217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6858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내용 개체 틀 3"/>
          <p:cNvSpPr>
            <a:spLocks noGrp="1"/>
          </p:cNvSpPr>
          <p:nvPr>
            <p:ph sz="half" idx="2"/>
          </p:nvPr>
        </p:nvSpPr>
        <p:spPr>
          <a:xfrm>
            <a:off x="46482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날짜 개체 틀 4"/>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00584478-7229-46B7-90B7-6F2C0048A995}" type="slidenum">
              <a:rPr lang="en-US" altLang="ko-KR"/>
              <a:pPr/>
              <a:t>‹#›</a:t>
            </a:fld>
            <a:endParaRPr lang="en-US" altLang="ko-KR"/>
          </a:p>
        </p:txBody>
      </p:sp>
    </p:spTree>
    <p:extLst>
      <p:ext uri="{BB962C8B-B14F-4D97-AF65-F5344CB8AC3E}">
        <p14:creationId xmlns:p14="http://schemas.microsoft.com/office/powerpoint/2010/main" val="21436990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8" name="바닥글 개체 틀 7"/>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A4AEFCD5-9A6A-4B4E-B2E0-90498B877071}" type="slidenum">
              <a:rPr lang="en-US" altLang="ko-KR"/>
              <a:pPr/>
              <a:t>‹#›</a:t>
            </a:fld>
            <a:endParaRPr lang="en-US" altLang="ko-KR"/>
          </a:p>
        </p:txBody>
      </p:sp>
    </p:spTree>
    <p:extLst>
      <p:ext uri="{BB962C8B-B14F-4D97-AF65-F5344CB8AC3E}">
        <p14:creationId xmlns:p14="http://schemas.microsoft.com/office/powerpoint/2010/main" val="2217612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4" name="바닥글 개체 틀 3"/>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D28256C3-2AA4-4145-9783-F043BC288164}" type="slidenum">
              <a:rPr lang="en-US" altLang="ko-KR"/>
              <a:pPr/>
              <a:t>‹#›</a:t>
            </a:fld>
            <a:endParaRPr lang="en-US" altLang="ko-KR"/>
          </a:p>
        </p:txBody>
      </p:sp>
    </p:spTree>
    <p:extLst>
      <p:ext uri="{BB962C8B-B14F-4D97-AF65-F5344CB8AC3E}">
        <p14:creationId xmlns:p14="http://schemas.microsoft.com/office/powerpoint/2010/main" val="4125129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3" name="바닥글 개체 틀 2"/>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EBCBA1D1-C26B-48B5-BA7F-34FF92B9C553}" type="slidenum">
              <a:rPr lang="en-US" altLang="ko-KR"/>
              <a:pPr/>
              <a:t>‹#›</a:t>
            </a:fld>
            <a:endParaRPr lang="en-US" altLang="ko-KR"/>
          </a:p>
        </p:txBody>
      </p:sp>
    </p:spTree>
    <p:extLst>
      <p:ext uri="{BB962C8B-B14F-4D97-AF65-F5344CB8AC3E}">
        <p14:creationId xmlns:p14="http://schemas.microsoft.com/office/powerpoint/2010/main" val="41119502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CA4D08DF-8693-425F-BC4B-5CDA24BA09A8}" type="slidenum">
              <a:rPr lang="en-US" altLang="ko-KR"/>
              <a:pPr/>
              <a:t>‹#›</a:t>
            </a:fld>
            <a:endParaRPr lang="en-US" altLang="ko-KR"/>
          </a:p>
        </p:txBody>
      </p:sp>
    </p:spTree>
    <p:extLst>
      <p:ext uri="{BB962C8B-B14F-4D97-AF65-F5344CB8AC3E}">
        <p14:creationId xmlns:p14="http://schemas.microsoft.com/office/powerpoint/2010/main" val="33060784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42F19F6-7776-49AB-844D-669DB8048BE7}" type="slidenum">
              <a:rPr lang="en-US" altLang="ko-KR"/>
              <a:pPr/>
              <a:t>‹#›</a:t>
            </a:fld>
            <a:endParaRPr lang="en-US" altLang="ko-KR"/>
          </a:p>
        </p:txBody>
      </p:sp>
    </p:spTree>
    <p:extLst>
      <p:ext uri="{BB962C8B-B14F-4D97-AF65-F5344CB8AC3E}">
        <p14:creationId xmlns:p14="http://schemas.microsoft.com/office/powerpoint/2010/main" val="2655684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dirty="0" smtClean="0"/>
              <a:t>마스터 제목 스타일 편집</a:t>
            </a:r>
            <a:endParaRPr lang="en-US" altLang="ko-KR" dirty="0" smtClean="0"/>
          </a:p>
        </p:txBody>
      </p:sp>
      <p:sp>
        <p:nvSpPr>
          <p:cNvPr id="1027" name="Rectangle 3"/>
          <p:cNvSpPr>
            <a:spLocks noGrp="1" noChangeArrowheads="1"/>
          </p:cNvSpPr>
          <p:nvPr>
            <p:ph type="body" idx="1"/>
          </p:nvPr>
        </p:nvSpPr>
        <p:spPr bwMode="auto">
          <a:xfrm>
            <a:off x="685800" y="1412776"/>
            <a:ext cx="77724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January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err="1" smtClean="0"/>
              <a:t>Junhyeong</a:t>
            </a:r>
            <a:r>
              <a:rPr lang="en-US" altLang="ko-KR" dirty="0" smtClean="0"/>
              <a:t> Kim,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E15B7E4A-8B12-48C1-9A66-EC22279A1A5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802.15-15-0007-00-wng0</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gif"/><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4.bin"/><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5" name="바닥글 개체 틀 2"/>
          <p:cNvSpPr>
            <a:spLocks noGrp="1"/>
          </p:cNvSpPr>
          <p:nvPr>
            <p:ph type="ftr" sz="quarter" idx="11"/>
          </p:nvPr>
        </p:nvSpPr>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20DD148E-E40C-48E7-AA6E-777C35E9267D}" type="slidenum">
              <a:rPr lang="en-US" altLang="ko-KR"/>
              <a:pPr/>
              <a:t>1</a:t>
            </a:fld>
            <a:endParaRPr lang="en-US" altLang="ko-KR"/>
          </a:p>
        </p:txBody>
      </p:sp>
      <p:sp>
        <p:nvSpPr>
          <p:cNvPr id="27651" name="Rectangle 3"/>
          <p:cNvSpPr>
            <a:spLocks noChangeArrowheads="1"/>
          </p:cNvSpPr>
          <p:nvPr/>
        </p:nvSpPr>
        <p:spPr bwMode="auto">
          <a:xfrm>
            <a:off x="152400" y="609600"/>
            <a:ext cx="899160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[Introduction to mobile Internet service in fast moving vehicles]</a:t>
            </a:r>
            <a:r>
              <a:rPr lang="en-US" altLang="ko-KR" sz="1600" dirty="0">
                <a:solidFill>
                  <a:schemeClr val="tx2"/>
                </a:solidFill>
                <a:ea typeface="굴림" charset="-127"/>
              </a:rPr>
              <a:t>	</a:t>
            </a: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[7 January, 2014]</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err="1">
                <a:ea typeface="굴림" charset="-127"/>
              </a:rPr>
              <a:t>Junhyeong</a:t>
            </a:r>
            <a:r>
              <a:rPr lang="en-US" altLang="ko-KR" sz="1600" dirty="0">
                <a:ea typeface="굴림" charset="-127"/>
              </a:rPr>
              <a:t> Kim, </a:t>
            </a:r>
            <a:r>
              <a:rPr lang="en-US" altLang="ko-KR" sz="1600" dirty="0" smtClean="0">
                <a:ea typeface="굴림" charset="-127"/>
              </a:rPr>
              <a:t>Bing Hui, </a:t>
            </a:r>
            <a:r>
              <a:rPr lang="en-US" altLang="ko-KR" sz="1600" dirty="0" err="1" smtClean="0">
                <a:ea typeface="굴림" charset="-127"/>
              </a:rPr>
              <a:t>Hee</a:t>
            </a:r>
            <a:r>
              <a:rPr lang="en-US" altLang="ko-KR" sz="1600" dirty="0" smtClean="0">
                <a:ea typeface="굴림" charset="-127"/>
              </a:rPr>
              <a:t>-Sang Chung and </a:t>
            </a:r>
            <a:r>
              <a:rPr lang="en-US" altLang="ko-KR" sz="1600" dirty="0">
                <a:ea typeface="굴림" charset="-127"/>
              </a:rPr>
              <a:t>Il </a:t>
            </a:r>
            <a:r>
              <a:rPr lang="en-US" altLang="ko-KR" sz="1600" dirty="0" err="1">
                <a:ea typeface="굴림" charset="-127"/>
              </a:rPr>
              <a:t>Gyu</a:t>
            </a:r>
            <a:r>
              <a:rPr lang="en-US" altLang="ko-KR" sz="1600" dirty="0">
                <a:ea typeface="굴림" charset="-127"/>
              </a:rPr>
              <a:t> Kim</a:t>
            </a:r>
            <a:r>
              <a:rPr lang="en-US" altLang="ko-KR" sz="1600" dirty="0" smtClean="0">
                <a:solidFill>
                  <a:schemeClr val="tx2"/>
                </a:solidFill>
                <a:ea typeface="굴림" charset="-127"/>
              </a:rPr>
              <a:t>] </a:t>
            </a:r>
            <a:r>
              <a:rPr lang="en-US" altLang="ko-KR" sz="1600" dirty="0">
                <a:solidFill>
                  <a:schemeClr val="tx2"/>
                </a:solidFill>
                <a:ea typeface="굴림" charset="-127"/>
              </a:rPr>
              <a:t>Company </a:t>
            </a:r>
            <a:r>
              <a:rPr lang="en-US" altLang="ko-KR" sz="1600" dirty="0" smtClean="0">
                <a:solidFill>
                  <a:schemeClr val="tx2"/>
                </a:solidFill>
                <a:ea typeface="굴림" charset="-127"/>
              </a:rPr>
              <a:t>[</a:t>
            </a:r>
            <a:r>
              <a:rPr lang="en-US" altLang="ko-KR" sz="1600" dirty="0">
                <a:ea typeface="굴림" charset="-127"/>
              </a:rPr>
              <a:t>ETRI</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Address </a:t>
            </a:r>
            <a:r>
              <a:rPr lang="en-US" altLang="ko-KR" sz="1600" dirty="0" smtClean="0">
                <a:solidFill>
                  <a:schemeClr val="tx2"/>
                </a:solidFill>
                <a:ea typeface="굴림" charset="-127"/>
              </a:rPr>
              <a:t>[</a:t>
            </a:r>
            <a:r>
              <a:rPr lang="en-US" altLang="ko-KR" sz="1600" dirty="0">
                <a:ea typeface="굴림" charset="-127"/>
              </a:rPr>
              <a:t>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305-700, KOREA</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a:ea typeface="굴림" charset="-127"/>
              </a:rPr>
              <a:t>82-10-4818-8166</a:t>
            </a:r>
            <a:r>
              <a:rPr lang="en-US" altLang="ko-KR" sz="1600" dirty="0" smtClean="0">
                <a:solidFill>
                  <a:schemeClr val="tx2"/>
                </a:solidFill>
                <a:ea typeface="굴림" charset="-127"/>
              </a:rPr>
              <a:t>], </a:t>
            </a:r>
            <a:r>
              <a:rPr lang="en-US" altLang="ko-KR" sz="1600" dirty="0">
                <a:solidFill>
                  <a:schemeClr val="tx2"/>
                </a:solidFill>
                <a:ea typeface="굴림" charset="-127"/>
              </a:rPr>
              <a:t>FAX: </a:t>
            </a:r>
            <a:r>
              <a:rPr lang="en-US" altLang="ko-KR" sz="1600" dirty="0" smtClean="0">
                <a:solidFill>
                  <a:schemeClr val="tx2"/>
                </a:solidFill>
                <a:ea typeface="굴림" charset="-127"/>
              </a:rPr>
              <a:t>[</a:t>
            </a:r>
            <a:r>
              <a:rPr lang="en-US" altLang="ko-KR" sz="1600" dirty="0">
                <a:ea typeface="굴림" charset="-127"/>
              </a:rPr>
              <a:t>+82-42-860-6732</a:t>
            </a:r>
            <a:r>
              <a:rPr lang="en-US" altLang="ko-KR" sz="1600" dirty="0" smtClean="0">
                <a:solidFill>
                  <a:schemeClr val="tx2"/>
                </a:solidFill>
                <a:ea typeface="굴림" charset="-127"/>
              </a:rPr>
              <a:t>], </a:t>
            </a:r>
            <a:r>
              <a:rPr lang="en-US" altLang="ko-KR" sz="1600" dirty="0">
                <a:solidFill>
                  <a:schemeClr val="tx2"/>
                </a:solidFill>
                <a:ea typeface="굴림" charset="-127"/>
              </a:rPr>
              <a:t>E-Mail:[jhkim41jf@etri.re.kr]	</a:t>
            </a:r>
          </a:p>
          <a:p>
            <a:pPr>
              <a:spcBef>
                <a:spcPts val="600"/>
              </a:spcBef>
              <a:spcAft>
                <a:spcPts val="600"/>
              </a:spcAft>
            </a:pPr>
            <a:r>
              <a:rPr lang="en-US" altLang="ko-KR" sz="1600" b="1" dirty="0" smtClean="0">
                <a:solidFill>
                  <a:schemeClr val="tx2"/>
                </a:solidFill>
                <a:ea typeface="굴림" charset="-127"/>
              </a:rPr>
              <a:t>Abstract</a:t>
            </a:r>
            <a:r>
              <a:rPr lang="en-US" altLang="ko-KR" sz="1600" b="1" dirty="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[Introduction to mobile </a:t>
            </a:r>
            <a:r>
              <a:rPr lang="en-US" altLang="ko-KR" sz="1600" dirty="0">
                <a:solidFill>
                  <a:schemeClr val="tx2"/>
                </a:solidFill>
                <a:ea typeface="굴림" charset="-127"/>
              </a:rPr>
              <a:t>Internet service in </a:t>
            </a:r>
            <a:r>
              <a:rPr lang="en-US" altLang="ko-KR" sz="1600" dirty="0" smtClean="0">
                <a:solidFill>
                  <a:schemeClr val="tx2"/>
                </a:solidFill>
                <a:ea typeface="굴림" charset="-127"/>
              </a:rPr>
              <a:t>fast </a:t>
            </a:r>
            <a:r>
              <a:rPr lang="en-US" altLang="ko-KR" sz="1600" dirty="0">
                <a:solidFill>
                  <a:schemeClr val="tx2"/>
                </a:solidFill>
                <a:ea typeface="굴림" charset="-127"/>
              </a:rPr>
              <a:t>moving </a:t>
            </a:r>
            <a:r>
              <a:rPr lang="en-US" altLang="ko-KR" sz="1600" dirty="0" smtClean="0">
                <a:solidFill>
                  <a:schemeClr val="tx2"/>
                </a:solidFill>
                <a:ea typeface="굴림" charset="-127"/>
              </a:rPr>
              <a:t>vehicles]</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[For discussion]</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Subway</a:t>
            </a:r>
            <a:endParaRPr lang="ko-KR" altLang="en-US" dirty="0"/>
          </a:p>
        </p:txBody>
      </p:sp>
      <p:sp>
        <p:nvSpPr>
          <p:cNvPr id="3" name="내용 개체 틀 2"/>
          <p:cNvSpPr>
            <a:spLocks noGrp="1"/>
          </p:cNvSpPr>
          <p:nvPr>
            <p:ph idx="1"/>
          </p:nvPr>
        </p:nvSpPr>
        <p:spPr/>
        <p:txBody>
          <a:bodyPr/>
          <a:lstStyle/>
          <a:p>
            <a:r>
              <a:rPr lang="en-US" altLang="ko-KR" sz="2400" dirty="0" smtClean="0"/>
              <a:t>Data rate measurement inside subway (Seoul subway line 8)</a:t>
            </a:r>
          </a:p>
          <a:p>
            <a:pPr lvl="1"/>
            <a:r>
              <a:rPr lang="en-US" altLang="ko-KR" sz="2000" dirty="0" smtClean="0"/>
              <a:t>download / upload speed measured by BENCHBEE</a:t>
            </a:r>
          </a:p>
          <a:p>
            <a:pPr lvl="1"/>
            <a:r>
              <a:rPr lang="en-US" altLang="ko-KR" sz="2000" dirty="0" smtClean="0"/>
              <a:t>Avg. rate : </a:t>
            </a:r>
            <a:r>
              <a:rPr lang="en-US" altLang="ko-KR" sz="2000" b="1" dirty="0" err="1" smtClean="0">
                <a:solidFill>
                  <a:schemeClr val="accent2"/>
                </a:solidFill>
              </a:rPr>
              <a:t>WiBro</a:t>
            </a:r>
            <a:r>
              <a:rPr lang="en-US" altLang="ko-KR" sz="2000" dirty="0" smtClean="0"/>
              <a:t> 8Mbps/1.5Mbps, </a:t>
            </a:r>
            <a:r>
              <a:rPr lang="en-US" altLang="ko-KR" sz="2000" b="1" dirty="0" smtClean="0">
                <a:solidFill>
                  <a:srgbClr val="C00000"/>
                </a:solidFill>
              </a:rPr>
              <a:t>Wi-Fi</a:t>
            </a:r>
            <a:r>
              <a:rPr lang="en-US" altLang="ko-KR" sz="2000" dirty="0" smtClean="0"/>
              <a:t> 7.3Mbps/1.8Mbps</a:t>
            </a:r>
          </a:p>
          <a:p>
            <a:pPr lvl="1"/>
            <a:endParaRPr lang="ko-KR" altLang="en-US" sz="2000"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10</a:t>
            </a:fld>
            <a:endParaRPr lang="en-US" altLang="ko-KR"/>
          </a:p>
        </p:txBody>
      </p:sp>
      <p:pic>
        <p:nvPicPr>
          <p:cNvPr id="18" name="그림 17"/>
          <p:cNvPicPr/>
          <p:nvPr/>
        </p:nvPicPr>
        <p:blipFill>
          <a:blip r:embed="rId2" cstate="print"/>
          <a:srcRect/>
          <a:stretch>
            <a:fillRect/>
          </a:stretch>
        </p:blipFill>
        <p:spPr bwMode="auto">
          <a:xfrm>
            <a:off x="323528" y="2924944"/>
            <a:ext cx="2448272" cy="1656184"/>
          </a:xfrm>
          <a:prstGeom prst="rect">
            <a:avLst/>
          </a:prstGeom>
          <a:noFill/>
          <a:ln w="9525">
            <a:noFill/>
            <a:miter lim="800000"/>
            <a:headEnd/>
            <a:tailEnd/>
          </a:ln>
        </p:spPr>
      </p:pic>
      <p:pic>
        <p:nvPicPr>
          <p:cNvPr id="19" name="그림 18"/>
          <p:cNvPicPr/>
          <p:nvPr/>
        </p:nvPicPr>
        <p:blipFill>
          <a:blip r:embed="rId3" cstate="print"/>
          <a:srcRect/>
          <a:stretch>
            <a:fillRect/>
          </a:stretch>
        </p:blipFill>
        <p:spPr bwMode="auto">
          <a:xfrm>
            <a:off x="2915816" y="2924944"/>
            <a:ext cx="2448272" cy="1656184"/>
          </a:xfrm>
          <a:prstGeom prst="rect">
            <a:avLst/>
          </a:prstGeom>
          <a:noFill/>
          <a:ln w="9525">
            <a:noFill/>
            <a:miter lim="800000"/>
            <a:headEnd/>
            <a:tailEnd/>
          </a:ln>
        </p:spPr>
      </p:pic>
      <p:pic>
        <p:nvPicPr>
          <p:cNvPr id="20" name="그림 19"/>
          <p:cNvPicPr/>
          <p:nvPr/>
        </p:nvPicPr>
        <p:blipFill>
          <a:blip r:embed="rId4" cstate="print"/>
          <a:srcRect/>
          <a:stretch>
            <a:fillRect/>
          </a:stretch>
        </p:blipFill>
        <p:spPr bwMode="auto">
          <a:xfrm>
            <a:off x="323528" y="4797152"/>
            <a:ext cx="2448272" cy="1656184"/>
          </a:xfrm>
          <a:prstGeom prst="rect">
            <a:avLst/>
          </a:prstGeom>
          <a:noFill/>
          <a:ln w="9525">
            <a:noFill/>
            <a:miter lim="800000"/>
            <a:headEnd/>
            <a:tailEnd/>
          </a:ln>
        </p:spPr>
      </p:pic>
      <p:pic>
        <p:nvPicPr>
          <p:cNvPr id="21" name="그림 20"/>
          <p:cNvPicPr/>
          <p:nvPr/>
        </p:nvPicPr>
        <p:blipFill>
          <a:blip r:embed="rId5" cstate="print"/>
          <a:srcRect/>
          <a:stretch>
            <a:fillRect/>
          </a:stretch>
        </p:blipFill>
        <p:spPr bwMode="auto">
          <a:xfrm>
            <a:off x="2915816" y="4797152"/>
            <a:ext cx="2448272" cy="1656184"/>
          </a:xfrm>
          <a:prstGeom prst="rect">
            <a:avLst/>
          </a:prstGeom>
          <a:noFill/>
          <a:ln w="9525">
            <a:noFill/>
            <a:miter lim="800000"/>
            <a:headEnd/>
            <a:tailEnd/>
          </a:ln>
        </p:spPr>
      </p:pic>
      <p:pic>
        <p:nvPicPr>
          <p:cNvPr id="22" name="그림 21"/>
          <p:cNvPicPr/>
          <p:nvPr/>
        </p:nvPicPr>
        <p:blipFill>
          <a:blip r:embed="rId6" cstate="print"/>
          <a:stretch>
            <a:fillRect/>
          </a:stretch>
        </p:blipFill>
        <p:spPr>
          <a:xfrm>
            <a:off x="5508104" y="2924944"/>
            <a:ext cx="3456384" cy="3528392"/>
          </a:xfrm>
          <a:prstGeom prst="rect">
            <a:avLst/>
          </a:prstGeom>
          <a:effectLst/>
        </p:spPr>
      </p:pic>
    </p:spTree>
    <p:extLst>
      <p:ext uri="{BB962C8B-B14F-4D97-AF65-F5344CB8AC3E}">
        <p14:creationId xmlns:p14="http://schemas.microsoft.com/office/powerpoint/2010/main" val="2068092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Subway</a:t>
            </a:r>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11</a:t>
            </a:fld>
            <a:endParaRPr lang="en-US" altLang="ko-KR"/>
          </a:p>
        </p:txBody>
      </p:sp>
      <p:pic>
        <p:nvPicPr>
          <p:cNvPr id="4098" name="Picture 2" descr="https://www.koreasanha.net/infor/image/subway_seoul_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687" y="4306019"/>
            <a:ext cx="5311155" cy="21292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차트 11"/>
          <p:cNvGraphicFramePr/>
          <p:nvPr>
            <p:extLst>
              <p:ext uri="{D42A27DB-BD31-4B8C-83A1-F6EECF244321}">
                <p14:modId xmlns:p14="http://schemas.microsoft.com/office/powerpoint/2010/main" val="1263758493"/>
              </p:ext>
            </p:extLst>
          </p:nvPr>
        </p:nvGraphicFramePr>
        <p:xfrm>
          <a:off x="211890" y="1556792"/>
          <a:ext cx="8932891" cy="3024336"/>
        </p:xfrm>
        <a:graphic>
          <a:graphicData uri="http://schemas.openxmlformats.org/drawingml/2006/chart">
            <c:chart xmlns:c="http://schemas.openxmlformats.org/drawingml/2006/chart" xmlns:r="http://schemas.openxmlformats.org/officeDocument/2006/relationships" r:id="rId3"/>
          </a:graphicData>
        </a:graphic>
      </p:graphicFrame>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308" y="4707038"/>
            <a:ext cx="1747484" cy="173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6228184" y="4337706"/>
            <a:ext cx="2405787" cy="738664"/>
          </a:xfrm>
          <a:prstGeom prst="rect">
            <a:avLst/>
          </a:prstGeom>
          <a:noFill/>
        </p:spPr>
        <p:txBody>
          <a:bodyPr wrap="none" rtlCol="0">
            <a:spAutoFit/>
          </a:bodyPr>
          <a:lstStyle/>
          <a:p>
            <a:r>
              <a:rPr lang="en-US" altLang="ko-KR" sz="1400" dirty="0" smtClean="0"/>
              <a:t>Horizontal axis : stations</a:t>
            </a:r>
          </a:p>
          <a:p>
            <a:r>
              <a:rPr lang="en-US" altLang="ko-KR" sz="1400" dirty="0" smtClean="0"/>
              <a:t>Vertical axis : data rate (Mbps)</a:t>
            </a:r>
            <a:endParaRPr lang="en-US" altLang="ko-KR" sz="1400" dirty="0"/>
          </a:p>
          <a:p>
            <a:r>
              <a:rPr lang="en-US" altLang="ko-KR" sz="1400" b="1" dirty="0" smtClean="0">
                <a:solidFill>
                  <a:srgbClr val="FF0000"/>
                </a:solidFill>
              </a:rPr>
              <a:t>*</a:t>
            </a:r>
            <a:r>
              <a:rPr lang="ko-KR" altLang="en-US" sz="1400" b="1" dirty="0" smtClean="0">
                <a:solidFill>
                  <a:srgbClr val="FF0000"/>
                </a:solidFill>
              </a:rPr>
              <a:t>터널</a:t>
            </a:r>
            <a:r>
              <a:rPr lang="ko-KR" altLang="en-US" sz="1400" dirty="0" smtClean="0"/>
              <a:t> </a:t>
            </a:r>
            <a:r>
              <a:rPr lang="en-US" altLang="ko-KR" sz="1400" dirty="0" smtClean="0"/>
              <a:t>: tunnel</a:t>
            </a:r>
            <a:endParaRPr lang="ko-KR" altLang="en-US" sz="1400" dirty="0"/>
          </a:p>
        </p:txBody>
      </p:sp>
      <p:sp>
        <p:nvSpPr>
          <p:cNvPr id="11" name="TextBox 10"/>
          <p:cNvSpPr txBox="1"/>
          <p:nvPr/>
        </p:nvSpPr>
        <p:spPr>
          <a:xfrm>
            <a:off x="125610" y="1340768"/>
            <a:ext cx="595035" cy="307777"/>
          </a:xfrm>
          <a:prstGeom prst="rect">
            <a:avLst/>
          </a:prstGeom>
          <a:noFill/>
        </p:spPr>
        <p:txBody>
          <a:bodyPr wrap="none" rtlCol="0">
            <a:spAutoFit/>
          </a:bodyPr>
          <a:lstStyle/>
          <a:p>
            <a:r>
              <a:rPr lang="en-US" altLang="ko-KR" sz="1400" dirty="0" smtClean="0"/>
              <a:t>Mbps</a:t>
            </a:r>
            <a:endParaRPr lang="ko-KR" altLang="en-US" sz="1400" dirty="0"/>
          </a:p>
        </p:txBody>
      </p:sp>
    </p:spTree>
    <p:extLst>
      <p:ext uri="{BB962C8B-B14F-4D97-AF65-F5344CB8AC3E}">
        <p14:creationId xmlns:p14="http://schemas.microsoft.com/office/powerpoint/2010/main" val="4201785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High-speed train</a:t>
            </a:r>
            <a:endParaRPr lang="ko-KR" altLang="en-US" dirty="0"/>
          </a:p>
        </p:txBody>
      </p:sp>
      <p:sp>
        <p:nvSpPr>
          <p:cNvPr id="3" name="내용 개체 틀 2"/>
          <p:cNvSpPr>
            <a:spLocks noGrp="1"/>
          </p:cNvSpPr>
          <p:nvPr>
            <p:ph idx="1"/>
          </p:nvPr>
        </p:nvSpPr>
        <p:spPr/>
        <p:txBody>
          <a:bodyPr/>
          <a:lstStyle/>
          <a:p>
            <a:r>
              <a:rPr lang="en-US" altLang="ko-KR" sz="2400" dirty="0" smtClean="0"/>
              <a:t>Service situation in each countries </a:t>
            </a:r>
            <a:r>
              <a:rPr lang="en-US" altLang="ko-KR" sz="2400" b="1" baseline="30000" dirty="0" smtClean="0">
                <a:solidFill>
                  <a:schemeClr val="accent2"/>
                </a:solidFill>
              </a:rPr>
              <a:t>[3]</a:t>
            </a:r>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12</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2506066865"/>
              </p:ext>
            </p:extLst>
          </p:nvPr>
        </p:nvGraphicFramePr>
        <p:xfrm>
          <a:off x="214449" y="1988840"/>
          <a:ext cx="6085744" cy="4254631"/>
        </p:xfrm>
        <a:graphic>
          <a:graphicData uri="http://schemas.openxmlformats.org/drawingml/2006/table">
            <a:tbl>
              <a:tblPr firstRow="1" bandRow="1">
                <a:tableStyleId>{5940675A-B579-460E-94D1-54222C63F5DA}</a:tableStyleId>
              </a:tblPr>
              <a:tblGrid>
                <a:gridCol w="1577784"/>
                <a:gridCol w="1752537"/>
                <a:gridCol w="1002358"/>
                <a:gridCol w="1753065"/>
              </a:tblGrid>
              <a:tr h="444482">
                <a:tc rowSpan="2">
                  <a:txBody>
                    <a:bodyPr/>
                    <a:lstStyle/>
                    <a:p>
                      <a:pPr algn="ctr" latinLnBrk="1"/>
                      <a:r>
                        <a:rPr lang="en-US" altLang="ko-KR" sz="1200" b="1" baseline="0" dirty="0" smtClean="0"/>
                        <a:t>Country / Company</a:t>
                      </a:r>
                    </a:p>
                  </a:txBody>
                  <a:tcPr anchor="ctr"/>
                </a:tc>
                <a:tc gridSpan="2">
                  <a:txBody>
                    <a:bodyPr/>
                    <a:lstStyle/>
                    <a:p>
                      <a:pPr algn="ctr" latinLnBrk="1"/>
                      <a:r>
                        <a:rPr lang="en-US" altLang="ko-KR" sz="1200" b="1" dirty="0" smtClean="0"/>
                        <a:t>Radio access</a:t>
                      </a:r>
                      <a:r>
                        <a:rPr lang="en-US" altLang="ko-KR" sz="1200" b="1" baseline="0" dirty="0" smtClean="0"/>
                        <a:t> technologies</a:t>
                      </a:r>
                      <a:endParaRPr lang="en-US" altLang="ko-KR" sz="1200" b="1" dirty="0" smtClean="0"/>
                    </a:p>
                  </a:txBody>
                  <a:tcPr anchor="ctr"/>
                </a:tc>
                <a:tc hMerge="1">
                  <a:txBody>
                    <a:bodyPr/>
                    <a:lstStyle/>
                    <a:p>
                      <a:pPr algn="ctr" latinLnBrk="1"/>
                      <a:endParaRPr lang="ko-KR" altLang="en-US" sz="1200" dirty="0">
                        <a:solidFill>
                          <a:sysClr val="windowText" lastClr="000000"/>
                        </a:solidFill>
                        <a:latin typeface="HY견고딕" pitchFamily="18" charset="-127"/>
                        <a:ea typeface="HY견고딕" pitchFamily="18" charset="-127"/>
                      </a:endParaRPr>
                    </a:p>
                  </a:txBody>
                  <a:tcPr anchor="ctr"/>
                </a:tc>
                <a:tc rowSpan="2">
                  <a:txBody>
                    <a:bodyPr/>
                    <a:lstStyle/>
                    <a:p>
                      <a:pPr algn="ctr" latinLnBrk="1"/>
                      <a:r>
                        <a:rPr lang="en-US" altLang="ko-KR" sz="1200" b="1" dirty="0" smtClean="0"/>
                        <a:t>Remarks</a:t>
                      </a:r>
                      <a:endParaRPr lang="ko-KR" altLang="en-US" sz="1200" b="1" dirty="0">
                        <a:solidFill>
                          <a:sysClr val="windowText" lastClr="000000"/>
                        </a:solidFill>
                        <a:latin typeface="HY견고딕" pitchFamily="18" charset="-127"/>
                        <a:ea typeface="HY견고딕" pitchFamily="18" charset="-127"/>
                      </a:endParaRPr>
                    </a:p>
                  </a:txBody>
                  <a:tcPr anchor="ctr"/>
                </a:tc>
              </a:tr>
              <a:tr h="444482">
                <a:tc vMerge="1">
                  <a:txBody>
                    <a:bodyPr/>
                    <a:lstStyle/>
                    <a:p>
                      <a:pPr latinLnBrk="1"/>
                      <a:endParaRPr lang="ko-KR" altLang="en-US"/>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t>Train</a:t>
                      </a:r>
                      <a:r>
                        <a:rPr lang="ko-KR" altLang="en-US" sz="1200" b="1" dirty="0" smtClean="0"/>
                        <a:t> </a:t>
                      </a:r>
                      <a:r>
                        <a:rPr lang="en-US" altLang="ko-KR" sz="1200" b="1" dirty="0" smtClean="0"/>
                        <a:t>–</a:t>
                      </a:r>
                      <a:r>
                        <a:rPr lang="en-US" altLang="ko-KR" sz="1200" b="1" baseline="0" dirty="0" smtClean="0"/>
                        <a:t> base station</a:t>
                      </a:r>
                      <a:endParaRPr lang="ko-KR" altLang="en-US" sz="1200" b="1" dirty="0" smtClean="0">
                        <a:solidFill>
                          <a:schemeClr val="tx1"/>
                        </a:solidFill>
                        <a:latin typeface="HY견고딕" pitchFamily="18" charset="-127"/>
                        <a:ea typeface="HY견고딕" pitchFamily="18" charset="-127"/>
                      </a:endParaRPr>
                    </a:p>
                  </a:txBody>
                  <a:tcPr anchor="ctr"/>
                </a:tc>
                <a:tc>
                  <a:txBody>
                    <a:bodyPr/>
                    <a:lstStyle/>
                    <a:p>
                      <a:pPr algn="ctr" latinLnBrk="1"/>
                      <a:r>
                        <a:rPr lang="en-US" altLang="ko-KR" sz="1200" b="1" dirty="0" smtClean="0"/>
                        <a:t>Inside train</a:t>
                      </a:r>
                      <a:endParaRPr lang="ko-KR" altLang="en-US" sz="1200" b="1" dirty="0">
                        <a:solidFill>
                          <a:sysClr val="windowText" lastClr="000000"/>
                        </a:solidFill>
                        <a:latin typeface="HY견고딕" pitchFamily="18" charset="-127"/>
                        <a:ea typeface="HY견고딕" pitchFamily="18" charset="-127"/>
                      </a:endParaRPr>
                    </a:p>
                  </a:txBody>
                  <a:tcPr anchor="ctr"/>
                </a:tc>
                <a:tc vMerge="1">
                  <a:txBody>
                    <a:bodyPr/>
                    <a:lstStyle/>
                    <a:p>
                      <a:pPr latinLnBrk="1"/>
                      <a:endParaRPr lang="ko-KR" altLang="en-US"/>
                    </a:p>
                  </a:txBody>
                  <a:tcPr/>
                </a:tc>
              </a:tr>
              <a:tr h="531027">
                <a:tc>
                  <a:txBody>
                    <a:bodyPr/>
                    <a:lstStyle/>
                    <a:p>
                      <a:pPr algn="ctr" latinLnBrk="1"/>
                      <a:r>
                        <a:rPr lang="en-US" altLang="ko-KR" sz="1200" dirty="0" smtClean="0"/>
                        <a:t>British</a:t>
                      </a:r>
                      <a:r>
                        <a:rPr lang="en-US" altLang="ko-KR" sz="1200" baseline="0" dirty="0" smtClean="0"/>
                        <a:t> train operator</a:t>
                      </a:r>
                    </a:p>
                    <a:p>
                      <a:pPr algn="ctr" latinLnBrk="1"/>
                      <a:r>
                        <a:rPr lang="en-US" altLang="ko-KR" sz="1200" dirty="0" smtClean="0"/>
                        <a:t>GNER</a:t>
                      </a:r>
                      <a:endParaRPr lang="ko-KR" altLang="en-US" sz="1200" dirty="0">
                        <a:latin typeface="HY견고딕" pitchFamily="18" charset="-127"/>
                        <a:ea typeface="HY견고딕" pitchFamily="18" charset="-127"/>
                      </a:endParaRPr>
                    </a:p>
                  </a:txBody>
                  <a:tcPr anchor="ctr"/>
                </a:tc>
                <a:tc>
                  <a:txBody>
                    <a:bodyPr/>
                    <a:lstStyle/>
                    <a:p>
                      <a:pPr marL="180975" indent="-180975" algn="l" latinLnBrk="1">
                        <a:buFont typeface="Arial" pitchFamily="34" charset="0"/>
                        <a:buChar char="•"/>
                      </a:pPr>
                      <a:r>
                        <a:rPr lang="en-US" altLang="ko-KR" sz="1200" kern="1200" dirty="0" smtClean="0"/>
                        <a:t>Satellite (Downlink)</a:t>
                      </a:r>
                      <a:r>
                        <a:rPr lang="ko-KR" altLang="en-US" sz="1200" kern="1200" dirty="0" smtClean="0"/>
                        <a:t> </a:t>
                      </a:r>
                      <a:endParaRPr lang="en-US" altLang="ko-KR" sz="1200" kern="1200" dirty="0" smtClean="0"/>
                    </a:p>
                    <a:p>
                      <a:pPr marL="180975" indent="-180975" algn="l" latinLnBrk="1">
                        <a:buFont typeface="Arial" pitchFamily="34" charset="0"/>
                        <a:buChar char="•"/>
                      </a:pPr>
                      <a:r>
                        <a:rPr lang="en-US" altLang="ko-KR" sz="1200" kern="1200" dirty="0" smtClean="0"/>
                        <a:t>Cellular (Uplink)</a:t>
                      </a:r>
                      <a:endParaRPr lang="ko-KR" altLang="en-US" sz="1200" b="0" kern="1200" dirty="0">
                        <a:solidFill>
                          <a:schemeClr val="tx1"/>
                        </a:solidFill>
                        <a:latin typeface="HY견고딕" pitchFamily="18" charset="-127"/>
                        <a:ea typeface="HY견고딕" pitchFamily="18" charset="-127"/>
                        <a:cs typeface="+mn-cs"/>
                      </a:endParaRPr>
                    </a:p>
                  </a:txBody>
                  <a:tcPr anchor="ctr"/>
                </a:tc>
                <a:tc>
                  <a:txBody>
                    <a:bodyPr/>
                    <a:lstStyle/>
                    <a:p>
                      <a:pPr marL="180975" indent="-180975" algn="l" latinLnBrk="1">
                        <a:buFont typeface="Arial" pitchFamily="34" charset="0"/>
                        <a:buChar char="•"/>
                      </a:pPr>
                      <a:r>
                        <a:rPr lang="en-US" altLang="ko-KR" sz="1200" kern="1200" dirty="0" smtClean="0"/>
                        <a:t>Wi-Fi</a:t>
                      </a:r>
                      <a:endParaRPr lang="ko-KR" altLang="en-US" sz="1200" kern="1200" dirty="0">
                        <a:solidFill>
                          <a:schemeClr val="dk1"/>
                        </a:solidFill>
                        <a:latin typeface="HY견고딕" pitchFamily="18" charset="-127"/>
                        <a:ea typeface="HY견고딕" pitchFamily="18" charset="-127"/>
                        <a:cs typeface="+mn-cs"/>
                      </a:endParaRPr>
                    </a:p>
                  </a:txBody>
                  <a:tcPr anchor="ctr"/>
                </a:tc>
                <a:tc>
                  <a:txBody>
                    <a:bodyPr/>
                    <a:lstStyle/>
                    <a:p>
                      <a:pPr marL="84138" indent="-84138" algn="l" latinLnBrk="1">
                        <a:buFont typeface="Arial" pitchFamily="34" charset="0"/>
                        <a:buChar char="•"/>
                      </a:pPr>
                      <a:r>
                        <a:rPr lang="en-US" altLang="ko-KR" sz="1200" kern="1200" dirty="0" smtClean="0"/>
                        <a:t>Provided from 2003</a:t>
                      </a:r>
                    </a:p>
                  </a:txBody>
                  <a:tcPr anchor="ctr"/>
                </a:tc>
              </a:tr>
              <a:tr h="612244">
                <a:tc>
                  <a:txBody>
                    <a:bodyPr/>
                    <a:lstStyle/>
                    <a:p>
                      <a:pPr algn="ctr" latinLnBrk="1"/>
                      <a:r>
                        <a:rPr lang="en-US" altLang="ko-KR" sz="1200" dirty="0" smtClean="0"/>
                        <a:t>British</a:t>
                      </a:r>
                      <a:r>
                        <a:rPr lang="en-US" altLang="ko-KR" sz="1200" baseline="0" dirty="0" smtClean="0"/>
                        <a:t> train operator</a:t>
                      </a:r>
                      <a:endParaRPr lang="en-US" altLang="ko-KR" sz="1200" dirty="0" smtClean="0"/>
                    </a:p>
                    <a:p>
                      <a:pPr algn="ctr" latinLnBrk="1"/>
                      <a:r>
                        <a:rPr lang="en-US" altLang="ko-KR" sz="1200" dirty="0" smtClean="0"/>
                        <a:t>Southern</a:t>
                      </a:r>
                      <a:r>
                        <a:rPr lang="ko-KR" altLang="en-US" sz="1200" baseline="0" dirty="0" smtClean="0"/>
                        <a:t> </a:t>
                      </a:r>
                      <a:endParaRPr lang="ko-KR" altLang="en-US" sz="1200" dirty="0">
                        <a:latin typeface="HY견고딕" pitchFamily="18" charset="-127"/>
                        <a:ea typeface="HY견고딕" pitchFamily="18" charset="-127"/>
                      </a:endParaRPr>
                    </a:p>
                  </a:txBody>
                  <a:tcPr anchor="ctr"/>
                </a:tc>
                <a:tc>
                  <a:txBody>
                    <a:bodyPr/>
                    <a:lstStyle/>
                    <a:p>
                      <a:pPr marL="180975" indent="-180975" algn="l" latinLnBrk="1">
                        <a:buFont typeface="Arial" pitchFamily="34" charset="0"/>
                        <a:buChar char="•"/>
                      </a:pPr>
                      <a:r>
                        <a:rPr lang="en-US" altLang="ko-KR" sz="1200" kern="1200" dirty="0" smtClean="0"/>
                        <a:t>WiMAX</a:t>
                      </a:r>
                      <a:endParaRPr lang="en-US" altLang="ko-KR" sz="1200" b="0" kern="1200" dirty="0" smtClean="0">
                        <a:solidFill>
                          <a:schemeClr val="tx1"/>
                        </a:solidFill>
                        <a:latin typeface="HY견고딕" pitchFamily="18" charset="-127"/>
                        <a:ea typeface="HY견고딕" pitchFamily="18" charset="-127"/>
                        <a:cs typeface="+mn-cs"/>
                      </a:endParaRPr>
                    </a:p>
                  </a:txBody>
                  <a:tcPr anchor="ctr"/>
                </a:tc>
                <a:tc>
                  <a:txBody>
                    <a:bodyPr/>
                    <a:lstStyle/>
                    <a:p>
                      <a:pPr marL="180975" marR="0" indent="-180975"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kern="1200" dirty="0" smtClean="0"/>
                        <a:t>Wi-Fi</a:t>
                      </a:r>
                      <a:endParaRPr lang="ko-KR" altLang="en-US" sz="1200" kern="1200" dirty="0" smtClean="0">
                        <a:solidFill>
                          <a:schemeClr val="dk1"/>
                        </a:solidFill>
                        <a:latin typeface="HY견고딕" pitchFamily="18" charset="-127"/>
                        <a:ea typeface="HY견고딕" pitchFamily="18" charset="-127"/>
                        <a:cs typeface="+mn-cs"/>
                      </a:endParaRPr>
                    </a:p>
                  </a:txBody>
                  <a:tcPr anchor="ctr"/>
                </a:tc>
                <a:tc>
                  <a:txBody>
                    <a:bodyPr/>
                    <a:lstStyle/>
                    <a:p>
                      <a:pPr marL="84138" marR="0" indent="-84138"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kern="1200" dirty="0" smtClean="0"/>
                        <a:t>Provided from 2005</a:t>
                      </a:r>
                    </a:p>
                    <a:p>
                      <a:pPr marL="84138" marR="0" indent="-84138"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kern="1200" dirty="0" smtClean="0"/>
                        <a:t>Brighton</a:t>
                      </a:r>
                      <a:r>
                        <a:rPr lang="en-US" altLang="ko-KR" sz="1200" kern="1200" baseline="0" dirty="0" smtClean="0"/>
                        <a:t> to London express</a:t>
                      </a:r>
                      <a:endParaRPr lang="ko-KR" altLang="en-US" sz="1200" kern="1200" dirty="0" smtClean="0">
                        <a:solidFill>
                          <a:schemeClr val="dk1"/>
                        </a:solidFill>
                        <a:latin typeface="HY견고딕" pitchFamily="18" charset="-127"/>
                        <a:ea typeface="HY견고딕" pitchFamily="18" charset="-127"/>
                        <a:cs typeface="+mn-cs"/>
                      </a:endParaRPr>
                    </a:p>
                  </a:txBody>
                  <a:tcPr anchor="ctr"/>
                </a:tc>
              </a:tr>
              <a:tr h="612244">
                <a:tc>
                  <a:txBody>
                    <a:bodyPr/>
                    <a:lstStyle/>
                    <a:p>
                      <a:pPr algn="ctr" latinLnBrk="1"/>
                      <a:r>
                        <a:rPr lang="en-US" altLang="ko-KR" sz="1200" dirty="0" smtClean="0"/>
                        <a:t>Europe</a:t>
                      </a:r>
                    </a:p>
                    <a:p>
                      <a:pPr algn="ctr" latinLnBrk="1"/>
                      <a:r>
                        <a:rPr lang="en-US" altLang="ko-KR" sz="1200" dirty="0" err="1" smtClean="0"/>
                        <a:t>Thalys</a:t>
                      </a:r>
                      <a:r>
                        <a:rPr lang="ko-KR" altLang="en-US" sz="1200" baseline="0" dirty="0" smtClean="0"/>
                        <a:t> </a:t>
                      </a:r>
                      <a:endParaRPr lang="ko-KR" altLang="en-US" sz="1200" dirty="0">
                        <a:latin typeface="HY견고딕" pitchFamily="18" charset="-127"/>
                        <a:ea typeface="HY견고딕" pitchFamily="18" charset="-127"/>
                      </a:endParaRPr>
                    </a:p>
                  </a:txBody>
                  <a:tcPr anchor="ctr"/>
                </a:tc>
                <a:tc>
                  <a:txBody>
                    <a:bodyPr/>
                    <a:lstStyle/>
                    <a:p>
                      <a:pPr marL="180975" indent="-180975" algn="l" latinLnBrk="1">
                        <a:buFont typeface="Arial" pitchFamily="34" charset="0"/>
                        <a:buChar char="•"/>
                      </a:pPr>
                      <a:r>
                        <a:rPr lang="en-US" altLang="ko-KR" sz="1200" kern="1200" dirty="0" smtClean="0"/>
                        <a:t>Satellite</a:t>
                      </a:r>
                      <a:r>
                        <a:rPr lang="ko-KR" altLang="en-US" sz="1200" kern="1200" dirty="0" smtClean="0"/>
                        <a:t> </a:t>
                      </a:r>
                      <a:endParaRPr lang="en-US" altLang="ko-KR" sz="1200" kern="1200" dirty="0" smtClean="0"/>
                    </a:p>
                    <a:p>
                      <a:pPr marL="180975" indent="-180975" algn="l" latinLnBrk="1">
                        <a:buFont typeface="Arial" pitchFamily="34" charset="0"/>
                        <a:buChar char="•"/>
                      </a:pPr>
                      <a:r>
                        <a:rPr lang="en-US" altLang="ko-KR" sz="1200" kern="1200" dirty="0" smtClean="0"/>
                        <a:t>Cellular (GPRS/UMTS)</a:t>
                      </a:r>
                      <a:endParaRPr lang="ko-KR" altLang="en-US" sz="1200" b="0" kern="1200" dirty="0">
                        <a:solidFill>
                          <a:schemeClr val="tx1"/>
                        </a:solidFill>
                        <a:latin typeface="HY견고딕" pitchFamily="18" charset="-127"/>
                        <a:ea typeface="HY견고딕" pitchFamily="18" charset="-127"/>
                        <a:cs typeface="+mn-cs"/>
                      </a:endParaRPr>
                    </a:p>
                  </a:txBody>
                  <a:tcPr anchor="ctr"/>
                </a:tc>
                <a:tc>
                  <a:txBody>
                    <a:bodyPr/>
                    <a:lstStyle/>
                    <a:p>
                      <a:pPr marL="180975" indent="-180975" algn="l" latinLnBrk="1">
                        <a:buFont typeface="Arial" pitchFamily="34" charset="0"/>
                        <a:buChar char="•"/>
                      </a:pPr>
                      <a:r>
                        <a:rPr lang="en-US" altLang="ko-KR" sz="1200" kern="1200" dirty="0" smtClean="0"/>
                        <a:t>Wi-Fi</a:t>
                      </a:r>
                      <a:endParaRPr lang="ko-KR" altLang="en-US" sz="1200" kern="1200" dirty="0">
                        <a:solidFill>
                          <a:schemeClr val="dk1"/>
                        </a:solidFill>
                        <a:latin typeface="HY견고딕" pitchFamily="18" charset="-127"/>
                        <a:ea typeface="HY견고딕" pitchFamily="18" charset="-127"/>
                        <a:cs typeface="+mn-cs"/>
                      </a:endParaRPr>
                    </a:p>
                  </a:txBody>
                  <a:tcPr anchor="ctr"/>
                </a:tc>
                <a:tc>
                  <a:txBody>
                    <a:bodyPr/>
                    <a:lstStyle/>
                    <a:p>
                      <a:pPr marL="84138" indent="-84138" algn="l" latinLnBrk="1">
                        <a:buFont typeface="Arial" pitchFamily="34" charset="0"/>
                        <a:buChar char="•"/>
                      </a:pPr>
                      <a:r>
                        <a:rPr lang="en-US" altLang="ko-KR" sz="1200" kern="1200" dirty="0" smtClean="0"/>
                        <a:t>Provided from 2007</a:t>
                      </a:r>
                      <a:endParaRPr lang="ko-KR" altLang="en-US" sz="1200" kern="1200" dirty="0">
                        <a:solidFill>
                          <a:schemeClr val="dk1"/>
                        </a:solidFill>
                        <a:latin typeface="HY견고딕" pitchFamily="18" charset="-127"/>
                        <a:ea typeface="HY견고딕" pitchFamily="18" charset="-127"/>
                        <a:cs typeface="+mn-cs"/>
                      </a:endParaRPr>
                    </a:p>
                  </a:txBody>
                  <a:tcPr anchor="ctr"/>
                </a:tc>
              </a:tr>
              <a:tr h="612244">
                <a:tc>
                  <a:txBody>
                    <a:bodyPr/>
                    <a:lstStyle/>
                    <a:p>
                      <a:pPr algn="ctr" latinLnBrk="1"/>
                      <a:r>
                        <a:rPr lang="en-US" altLang="ko-KR" sz="1200" b="0" dirty="0" smtClean="0">
                          <a:solidFill>
                            <a:schemeClr val="tx1"/>
                          </a:solidFill>
                        </a:rPr>
                        <a:t>USA</a:t>
                      </a:r>
                    </a:p>
                    <a:p>
                      <a:pPr algn="ctr" latinLnBrk="1"/>
                      <a:r>
                        <a:rPr lang="en-US" altLang="ko-KR" sz="1200" b="0" dirty="0" smtClean="0">
                          <a:solidFill>
                            <a:schemeClr val="tx1"/>
                          </a:solidFill>
                        </a:rPr>
                        <a:t>Ogden-salt</a:t>
                      </a:r>
                      <a:r>
                        <a:rPr lang="en-US" altLang="ko-KR" sz="1200" b="0" baseline="0" dirty="0" smtClean="0">
                          <a:solidFill>
                            <a:schemeClr val="tx1"/>
                          </a:solidFill>
                        </a:rPr>
                        <a:t> lake</a:t>
                      </a:r>
                    </a:p>
                    <a:p>
                      <a:pPr algn="ctr" latinLnBrk="1"/>
                      <a:r>
                        <a:rPr lang="en-US" altLang="ko-KR" sz="1200" b="0" dirty="0" smtClean="0">
                          <a:solidFill>
                            <a:schemeClr val="tx1"/>
                          </a:solidFill>
                        </a:rPr>
                        <a:t>Commuter</a:t>
                      </a:r>
                      <a:r>
                        <a:rPr lang="en-US" altLang="ko-KR" sz="1200" b="0" baseline="0" dirty="0" smtClean="0">
                          <a:solidFill>
                            <a:schemeClr val="tx1"/>
                          </a:solidFill>
                        </a:rPr>
                        <a:t> rail</a:t>
                      </a:r>
                      <a:r>
                        <a:rPr lang="ko-KR" altLang="en-US" sz="1200" b="0" dirty="0" smtClean="0">
                          <a:solidFill>
                            <a:schemeClr val="tx1"/>
                          </a:solidFill>
                        </a:rPr>
                        <a:t> </a:t>
                      </a:r>
                      <a:endParaRPr lang="en-US" altLang="ko-KR" sz="1200" b="0" dirty="0" smtClean="0">
                        <a:solidFill>
                          <a:schemeClr val="tx1"/>
                        </a:solidFill>
                      </a:endParaRPr>
                    </a:p>
                  </a:txBody>
                  <a:tcPr anchor="ctr"/>
                </a:tc>
                <a:tc>
                  <a:txBody>
                    <a:bodyPr/>
                    <a:lstStyle/>
                    <a:p>
                      <a:pPr marL="180975" indent="-180975" algn="l" latinLnBrk="1">
                        <a:buFont typeface="Arial" pitchFamily="34" charset="0"/>
                        <a:buChar char="•"/>
                      </a:pPr>
                      <a:r>
                        <a:rPr lang="en-US" altLang="ko-KR" sz="1200" kern="1200" dirty="0" smtClean="0"/>
                        <a:t>WiMAX</a:t>
                      </a:r>
                      <a:endParaRPr lang="ko-KR" altLang="en-US" sz="1200" b="0" kern="1200" dirty="0">
                        <a:solidFill>
                          <a:schemeClr val="tx1"/>
                        </a:solidFill>
                        <a:latin typeface="HY견고딕" pitchFamily="18" charset="-127"/>
                        <a:ea typeface="HY견고딕" pitchFamily="18" charset="-127"/>
                        <a:cs typeface="+mn-cs"/>
                      </a:endParaRPr>
                    </a:p>
                  </a:txBody>
                  <a:tcPr anchor="ctr"/>
                </a:tc>
                <a:tc>
                  <a:txBody>
                    <a:bodyPr/>
                    <a:lstStyle/>
                    <a:p>
                      <a:pPr marL="180975" indent="-180975" algn="l" latinLnBrk="1">
                        <a:buFont typeface="Arial" pitchFamily="34" charset="0"/>
                        <a:buChar char="•"/>
                      </a:pPr>
                      <a:r>
                        <a:rPr lang="en-US" altLang="ko-KR" sz="1200" kern="1200" dirty="0" smtClean="0"/>
                        <a:t>Wi-Fi</a:t>
                      </a:r>
                      <a:endParaRPr lang="ko-KR" altLang="en-US" sz="1200" kern="1200" dirty="0">
                        <a:solidFill>
                          <a:schemeClr val="dk1"/>
                        </a:solidFill>
                        <a:latin typeface="HY견고딕" pitchFamily="18" charset="-127"/>
                        <a:ea typeface="HY견고딕" pitchFamily="18" charset="-127"/>
                        <a:cs typeface="+mn-cs"/>
                      </a:endParaRPr>
                    </a:p>
                  </a:txBody>
                  <a:tcPr anchor="ctr"/>
                </a:tc>
                <a:tc>
                  <a:txBody>
                    <a:bodyPr/>
                    <a:lstStyle/>
                    <a:p>
                      <a:pPr marL="84138" indent="-84138" algn="l" latinLnBrk="1">
                        <a:buFont typeface="Arial" pitchFamily="34" charset="0"/>
                        <a:buChar char="•"/>
                      </a:pPr>
                      <a:r>
                        <a:rPr lang="en-US" altLang="ko-KR" sz="1200" kern="1200" dirty="0" smtClean="0"/>
                        <a:t>Provided from 2008</a:t>
                      </a:r>
                      <a:endParaRPr lang="ko-KR" altLang="en-US" sz="1200" kern="1200" dirty="0">
                        <a:solidFill>
                          <a:schemeClr val="dk1"/>
                        </a:solidFill>
                        <a:latin typeface="HY견고딕" pitchFamily="18" charset="-127"/>
                        <a:ea typeface="HY견고딕" pitchFamily="18" charset="-127"/>
                        <a:cs typeface="+mn-cs"/>
                      </a:endParaRPr>
                    </a:p>
                  </a:txBody>
                  <a:tcPr anchor="ctr"/>
                </a:tc>
              </a:tr>
              <a:tr h="437317">
                <a:tc>
                  <a:txBody>
                    <a:bodyPr/>
                    <a:lstStyle/>
                    <a:p>
                      <a:pPr algn="ctr" latinLnBrk="1"/>
                      <a:r>
                        <a:rPr lang="en-US" altLang="ko-KR" sz="1200" dirty="0" smtClean="0"/>
                        <a:t>Japan</a:t>
                      </a:r>
                    </a:p>
                    <a:p>
                      <a:pPr algn="ctr" latinLnBrk="1"/>
                      <a:r>
                        <a:rPr lang="en-US" altLang="ko-KR" sz="1200" dirty="0" err="1" smtClean="0"/>
                        <a:t>Shinkansen</a:t>
                      </a:r>
                      <a:endParaRPr lang="ko-KR" altLang="en-US" sz="1200" dirty="0">
                        <a:latin typeface="HY견고딕" pitchFamily="18" charset="-127"/>
                        <a:ea typeface="HY견고딕" pitchFamily="18" charset="-127"/>
                      </a:endParaRPr>
                    </a:p>
                  </a:txBody>
                  <a:tcPr anchor="ctr"/>
                </a:tc>
                <a:tc>
                  <a:txBody>
                    <a:bodyPr/>
                    <a:lstStyle/>
                    <a:p>
                      <a:pPr marL="180975" indent="-180975" algn="l" latinLnBrk="1">
                        <a:buFont typeface="Arial" pitchFamily="34" charset="0"/>
                        <a:buChar char="•"/>
                      </a:pPr>
                      <a:r>
                        <a:rPr lang="en-US" altLang="ko-KR" sz="1200" kern="1200" dirty="0" smtClean="0"/>
                        <a:t>LCX (leaky coaxial cables)</a:t>
                      </a:r>
                      <a:endParaRPr lang="en-US" altLang="ko-KR" sz="1200" b="0" kern="1200" dirty="0" smtClean="0">
                        <a:solidFill>
                          <a:schemeClr val="tx1"/>
                        </a:solidFill>
                        <a:latin typeface="HY견고딕" pitchFamily="18" charset="-127"/>
                        <a:ea typeface="HY견고딕" pitchFamily="18" charset="-127"/>
                        <a:cs typeface="+mn-cs"/>
                      </a:endParaRPr>
                    </a:p>
                  </a:txBody>
                  <a:tcPr anchor="ctr"/>
                </a:tc>
                <a:tc>
                  <a:txBody>
                    <a:bodyPr/>
                    <a:lstStyle/>
                    <a:p>
                      <a:pPr marL="180975" indent="-180975" algn="l" latinLnBrk="1">
                        <a:buFont typeface="Arial" pitchFamily="34" charset="0"/>
                        <a:buChar char="•"/>
                      </a:pPr>
                      <a:r>
                        <a:rPr lang="en-US" altLang="ko-KR" sz="1200" kern="1200" dirty="0" smtClean="0"/>
                        <a:t>Wi-Fi</a:t>
                      </a:r>
                      <a:endParaRPr lang="ko-KR" altLang="en-US" sz="1200" kern="1200" dirty="0">
                        <a:solidFill>
                          <a:schemeClr val="dk1"/>
                        </a:solidFill>
                        <a:latin typeface="HY견고딕" pitchFamily="18" charset="-127"/>
                        <a:ea typeface="HY견고딕" pitchFamily="18" charset="-127"/>
                        <a:cs typeface="+mn-cs"/>
                      </a:endParaRPr>
                    </a:p>
                  </a:txBody>
                  <a:tcPr anchor="ctr"/>
                </a:tc>
                <a:tc>
                  <a:txBody>
                    <a:bodyPr/>
                    <a:lstStyle/>
                    <a:p>
                      <a:pPr marL="84138" indent="-84138" algn="l" latinLnBrk="1">
                        <a:buFont typeface="Arial" pitchFamily="34" charset="0"/>
                        <a:buChar char="•"/>
                      </a:pPr>
                      <a:r>
                        <a:rPr lang="en-US" altLang="ko-KR" sz="1200" kern="1200" dirty="0" smtClean="0"/>
                        <a:t>Provided from 2009</a:t>
                      </a:r>
                      <a:endParaRPr lang="ko-KR" altLang="en-US" sz="1200" kern="1200" dirty="0">
                        <a:solidFill>
                          <a:schemeClr val="dk1"/>
                        </a:solidFill>
                        <a:latin typeface="HY견고딕" pitchFamily="18" charset="-127"/>
                        <a:ea typeface="HY견고딕" pitchFamily="18" charset="-127"/>
                        <a:cs typeface="+mn-cs"/>
                      </a:endParaRPr>
                    </a:p>
                  </a:txBody>
                  <a:tcPr anchor="ctr"/>
                </a:tc>
              </a:tr>
              <a:tr h="437317">
                <a:tc>
                  <a:txBody>
                    <a:bodyPr/>
                    <a:lstStyle/>
                    <a:p>
                      <a:pPr algn="ctr" latinLnBrk="1"/>
                      <a:r>
                        <a:rPr lang="en-US" altLang="ko-KR" sz="1200" dirty="0" smtClean="0"/>
                        <a:t>USA</a:t>
                      </a:r>
                    </a:p>
                    <a:p>
                      <a:pPr algn="ctr" latinLnBrk="1"/>
                      <a:r>
                        <a:rPr lang="en-US" altLang="ko-KR" sz="1200" dirty="0" smtClean="0"/>
                        <a:t>AMTRAK</a:t>
                      </a:r>
                      <a:endParaRPr lang="ko-KR" altLang="en-US" sz="1200" dirty="0">
                        <a:latin typeface="HY견고딕" pitchFamily="18" charset="-127"/>
                        <a:ea typeface="HY견고딕" pitchFamily="18" charset="-127"/>
                      </a:endParaRPr>
                    </a:p>
                  </a:txBody>
                  <a:tcPr anchor="ctr"/>
                </a:tc>
                <a:tc>
                  <a:txBody>
                    <a:bodyPr/>
                    <a:lstStyle/>
                    <a:p>
                      <a:pPr marL="180975" indent="-180975" algn="l" latinLnBrk="1">
                        <a:buFont typeface="Arial" pitchFamily="34" charset="0"/>
                        <a:buChar char="•"/>
                      </a:pPr>
                      <a:r>
                        <a:rPr lang="en-US" altLang="ko-KR" sz="1200" kern="1200" dirty="0" smtClean="0"/>
                        <a:t>LTE</a:t>
                      </a:r>
                      <a:endParaRPr lang="en-US" altLang="ko-KR" sz="1200" b="0" kern="1200" dirty="0" smtClean="0">
                        <a:solidFill>
                          <a:schemeClr val="tx1"/>
                        </a:solidFill>
                        <a:latin typeface="HY견고딕" pitchFamily="18" charset="-127"/>
                        <a:ea typeface="HY견고딕" pitchFamily="18" charset="-127"/>
                        <a:cs typeface="+mn-cs"/>
                      </a:endParaRPr>
                    </a:p>
                  </a:txBody>
                  <a:tcPr anchor="ctr"/>
                </a:tc>
                <a:tc>
                  <a:txBody>
                    <a:bodyPr/>
                    <a:lstStyle/>
                    <a:p>
                      <a:pPr marL="180975" indent="-180975" algn="l" latinLnBrk="1">
                        <a:buFont typeface="Arial" pitchFamily="34" charset="0"/>
                        <a:buChar char="•"/>
                      </a:pPr>
                      <a:r>
                        <a:rPr lang="en-US" altLang="ko-KR" sz="1200" kern="1200" dirty="0" smtClean="0"/>
                        <a:t>Wi-Fi</a:t>
                      </a:r>
                      <a:endParaRPr lang="ko-KR" altLang="en-US" sz="1200" kern="1200" dirty="0">
                        <a:solidFill>
                          <a:schemeClr val="dk1"/>
                        </a:solidFill>
                        <a:latin typeface="HY견고딕" pitchFamily="18" charset="-127"/>
                        <a:ea typeface="HY견고딕" pitchFamily="18" charset="-127"/>
                        <a:cs typeface="+mn-cs"/>
                      </a:endParaRPr>
                    </a:p>
                  </a:txBody>
                  <a:tcPr anchor="ctr"/>
                </a:tc>
                <a:tc>
                  <a:txBody>
                    <a:bodyPr/>
                    <a:lstStyle/>
                    <a:p>
                      <a:pPr marL="84138" indent="-84138" algn="l" latinLnBrk="1">
                        <a:buFont typeface="Arial" pitchFamily="34" charset="0"/>
                        <a:buChar char="•"/>
                      </a:pPr>
                      <a:r>
                        <a:rPr lang="en-US" altLang="ko-KR" sz="1200" kern="1200" dirty="0" smtClean="0"/>
                        <a:t>Provided from 2010</a:t>
                      </a:r>
                      <a:endParaRPr lang="ko-KR" altLang="en-US" sz="1200" kern="1200" dirty="0">
                        <a:solidFill>
                          <a:schemeClr val="dk1"/>
                        </a:solidFill>
                        <a:latin typeface="HY견고딕" pitchFamily="18" charset="-127"/>
                        <a:ea typeface="HY견고딕" pitchFamily="18" charset="-127"/>
                        <a:cs typeface="+mn-cs"/>
                      </a:endParaRPr>
                    </a:p>
                  </a:txBody>
                  <a:tcPr anchor="ctr"/>
                </a:tc>
              </a:tr>
            </a:tbl>
          </a:graphicData>
        </a:graphic>
      </p:graphicFrame>
      <p:pic>
        <p:nvPicPr>
          <p:cNvPr id="9" name="그림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7291" y="1580039"/>
            <a:ext cx="2555160" cy="2070100"/>
          </a:xfrm>
          <a:prstGeom prst="rect">
            <a:avLst/>
          </a:prstGeom>
          <a:noFill/>
          <a:ln>
            <a:noFill/>
          </a:ln>
        </p:spPr>
      </p:pic>
      <p:sp>
        <p:nvSpPr>
          <p:cNvPr id="10" name="직사각형 9"/>
          <p:cNvSpPr/>
          <p:nvPr/>
        </p:nvSpPr>
        <p:spPr>
          <a:xfrm>
            <a:off x="6447292" y="3625860"/>
            <a:ext cx="2555159" cy="523220"/>
          </a:xfrm>
          <a:prstGeom prst="rect">
            <a:avLst/>
          </a:prstGeom>
        </p:spPr>
        <p:txBody>
          <a:bodyPr wrap="square">
            <a:spAutoFit/>
          </a:bodyPr>
          <a:lstStyle/>
          <a:p>
            <a:pPr algn="ctr"/>
            <a:r>
              <a:rPr lang="en-US" altLang="ko-KR" sz="1400" b="1" dirty="0"/>
              <a:t>&lt;Southern :</a:t>
            </a:r>
            <a:r>
              <a:rPr lang="ko-KR" altLang="en-US" sz="1400" b="1" dirty="0"/>
              <a:t> </a:t>
            </a:r>
            <a:r>
              <a:rPr lang="en-US" altLang="ko-KR" sz="1400" b="1" dirty="0" err="1"/>
              <a:t>WiFi</a:t>
            </a:r>
            <a:r>
              <a:rPr lang="en-US" altLang="ko-KR" sz="1400" b="1" dirty="0"/>
              <a:t> </a:t>
            </a:r>
            <a:r>
              <a:rPr lang="en-US" altLang="ko-KR" sz="1400" b="1" dirty="0" smtClean="0"/>
              <a:t>service and</a:t>
            </a:r>
          </a:p>
          <a:p>
            <a:pPr algn="ctr"/>
            <a:r>
              <a:rPr lang="en-US" altLang="ko-KR" sz="1400" b="1" dirty="0" smtClean="0"/>
              <a:t>WiMAX </a:t>
            </a:r>
            <a:r>
              <a:rPr lang="en-US" altLang="ko-KR" sz="1400" b="1" dirty="0"/>
              <a:t>base station&gt; </a:t>
            </a:r>
            <a:endParaRPr lang="ko-KR" altLang="en-US" sz="1400" b="1" dirty="0"/>
          </a:p>
        </p:txBody>
      </p:sp>
      <p:sp>
        <p:nvSpPr>
          <p:cNvPr id="11" name="직사각형 10"/>
          <p:cNvSpPr/>
          <p:nvPr/>
        </p:nvSpPr>
        <p:spPr>
          <a:xfrm>
            <a:off x="6444208" y="6119718"/>
            <a:ext cx="2495566" cy="307777"/>
          </a:xfrm>
          <a:prstGeom prst="rect">
            <a:avLst/>
          </a:prstGeom>
        </p:spPr>
        <p:txBody>
          <a:bodyPr wrap="square">
            <a:spAutoFit/>
          </a:bodyPr>
          <a:lstStyle/>
          <a:p>
            <a:pPr algn="ctr"/>
            <a:r>
              <a:rPr lang="en-US" altLang="ko-KR" sz="1400" b="1" dirty="0"/>
              <a:t>&lt;</a:t>
            </a:r>
            <a:r>
              <a:rPr lang="en-US" altLang="ko-KR" sz="1400" b="1" dirty="0" err="1"/>
              <a:t>Thalys</a:t>
            </a:r>
            <a:r>
              <a:rPr lang="en-US" altLang="ko-KR" sz="1400" b="1" dirty="0"/>
              <a:t> :</a:t>
            </a:r>
            <a:r>
              <a:rPr lang="ko-KR" altLang="en-US" sz="1400" b="1" dirty="0"/>
              <a:t> </a:t>
            </a:r>
            <a:r>
              <a:rPr lang="en-US" altLang="ko-KR" sz="1400" b="1" dirty="0"/>
              <a:t>satellite antenna&gt;</a:t>
            </a:r>
            <a:endParaRPr lang="ko-KR" altLang="en-US" sz="1400"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252146"/>
            <a:ext cx="2519931" cy="1888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49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7"/>
          <p:cNvSpPr>
            <a:spLocks noGrp="1"/>
          </p:cNvSpPr>
          <p:nvPr>
            <p:ph type="title"/>
          </p:nvPr>
        </p:nvSpPr>
        <p:spPr/>
        <p:txBody>
          <a:bodyPr/>
          <a:lstStyle/>
          <a:p>
            <a:r>
              <a:rPr lang="en-US" altLang="ko-KR" sz="2800" dirty="0"/>
              <a:t>Comparison of radio access technologies for high-speed </a:t>
            </a:r>
            <a:r>
              <a:rPr lang="en-US" altLang="ko-KR" sz="2800" dirty="0" smtClean="0"/>
              <a:t>train</a:t>
            </a:r>
            <a:endParaRPr lang="ko-KR" altLang="en-US" sz="2800" dirty="0"/>
          </a:p>
        </p:txBody>
      </p:sp>
      <p:sp>
        <p:nvSpPr>
          <p:cNvPr id="3" name="날짜 개체 틀 2"/>
          <p:cNvSpPr>
            <a:spLocks noGrp="1"/>
          </p:cNvSpPr>
          <p:nvPr>
            <p:ph type="dt" sz="half" idx="10"/>
          </p:nvPr>
        </p:nvSpPr>
        <p:spPr/>
        <p:txBody>
          <a:bodyPr/>
          <a:lstStyle/>
          <a:p>
            <a:r>
              <a:rPr lang="en-US" altLang="ko-KR" smtClean="0"/>
              <a:t>January 2015</a:t>
            </a:r>
            <a:endParaRPr lang="en-US" altLang="ko-KR" dirty="0"/>
          </a:p>
        </p:txBody>
      </p:sp>
      <p:sp>
        <p:nvSpPr>
          <p:cNvPr id="4" name="바닥글 개체 틀 3"/>
          <p:cNvSpPr>
            <a:spLocks noGrp="1"/>
          </p:cNvSpPr>
          <p:nvPr>
            <p:ph type="ftr" sz="quarter" idx="11"/>
          </p:nvPr>
        </p:nvSpPr>
        <p:spPr/>
        <p:txBody>
          <a:bodyPr/>
          <a:lstStyle/>
          <a:p>
            <a:r>
              <a:rPr lang="en-US" altLang="ko-KR" smtClean="0"/>
              <a:t>Junhyeong Kim, ETRI</a:t>
            </a:r>
            <a:endParaRPr lang="en-US" altLang="ko-KR" dirty="0"/>
          </a:p>
        </p:txBody>
      </p:sp>
      <p:sp>
        <p:nvSpPr>
          <p:cNvPr id="5" name="슬라이드 번호 개체 틀 4"/>
          <p:cNvSpPr>
            <a:spLocks noGrp="1"/>
          </p:cNvSpPr>
          <p:nvPr>
            <p:ph type="sldNum" sz="quarter" idx="12"/>
          </p:nvPr>
        </p:nvSpPr>
        <p:spPr/>
        <p:txBody>
          <a:bodyPr/>
          <a:lstStyle/>
          <a:p>
            <a:r>
              <a:rPr lang="en-US" altLang="ko-KR" smtClean="0"/>
              <a:t>Slide </a:t>
            </a:r>
            <a:fld id="{D28256C3-2AA4-4145-9783-F043BC288164}" type="slidenum">
              <a:rPr lang="en-US" altLang="ko-KR" smtClean="0"/>
              <a:pPr/>
              <a:t>13</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3301908829"/>
              </p:ext>
            </p:extLst>
          </p:nvPr>
        </p:nvGraphicFramePr>
        <p:xfrm>
          <a:off x="107504" y="1462850"/>
          <a:ext cx="8928992" cy="4931660"/>
        </p:xfrm>
        <a:graphic>
          <a:graphicData uri="http://schemas.openxmlformats.org/drawingml/2006/table">
            <a:tbl>
              <a:tblPr firstRow="1" bandRow="1">
                <a:tableStyleId>{5940675A-B579-460E-94D1-54222C63F5DA}</a:tableStyleId>
              </a:tblPr>
              <a:tblGrid>
                <a:gridCol w="1224136"/>
                <a:gridCol w="5285013"/>
                <a:gridCol w="2419843"/>
              </a:tblGrid>
              <a:tr h="438708">
                <a:tc>
                  <a:txBody>
                    <a:bodyPr/>
                    <a:lstStyle/>
                    <a:p>
                      <a:pPr algn="ctr" latinLnBrk="1"/>
                      <a:r>
                        <a:rPr lang="en-US" altLang="ko-KR" sz="1200" b="1" kern="1200" dirty="0" smtClean="0">
                          <a:solidFill>
                            <a:schemeClr val="tx1"/>
                          </a:solidFill>
                          <a:latin typeface="+mn-lt"/>
                          <a:ea typeface="+mn-ea"/>
                          <a:cs typeface="+mn-cs"/>
                        </a:rPr>
                        <a:t>Radio access Technologies</a:t>
                      </a:r>
                    </a:p>
                  </a:txBody>
                  <a:tcPr anchor="ctr"/>
                </a:tc>
                <a:tc>
                  <a:txBody>
                    <a:bodyPr/>
                    <a:lstStyle/>
                    <a:p>
                      <a:pPr algn="ctr" latinLnBrk="1"/>
                      <a:r>
                        <a:rPr lang="en-US" altLang="ko-KR" sz="1200" b="1" kern="1200" dirty="0" smtClean="0">
                          <a:solidFill>
                            <a:schemeClr val="tx1"/>
                          </a:solidFill>
                          <a:latin typeface="+mn-lt"/>
                          <a:ea typeface="+mn-ea"/>
                          <a:cs typeface="+mn-cs"/>
                        </a:rPr>
                        <a:t>Features</a:t>
                      </a:r>
                      <a:endParaRPr lang="ko-KR" altLang="en-US" sz="1200" b="1" kern="1200" dirty="0">
                        <a:solidFill>
                          <a:schemeClr val="tx1"/>
                        </a:solidFill>
                        <a:latin typeface="+mn-lt"/>
                        <a:ea typeface="+mn-ea"/>
                        <a:cs typeface="+mn-cs"/>
                      </a:endParaRPr>
                    </a:p>
                  </a:txBody>
                  <a:tcPr anchor="ctr"/>
                </a:tc>
                <a:tc>
                  <a:txBody>
                    <a:bodyPr/>
                    <a:lstStyle/>
                    <a:p>
                      <a:pPr algn="ctr" latinLnBrk="1"/>
                      <a:r>
                        <a:rPr lang="en-US" altLang="ko-KR" sz="1200" b="1" kern="1200" dirty="0" smtClean="0">
                          <a:solidFill>
                            <a:schemeClr val="tx1"/>
                          </a:solidFill>
                          <a:latin typeface="+mn-lt"/>
                          <a:ea typeface="+mn-ea"/>
                          <a:cs typeface="+mn-cs"/>
                        </a:rPr>
                        <a:t>Application and </a:t>
                      </a:r>
                    </a:p>
                    <a:p>
                      <a:pPr algn="ctr" latinLnBrk="1"/>
                      <a:r>
                        <a:rPr lang="en-US" altLang="ko-KR" sz="1200" b="1" kern="1200" dirty="0" smtClean="0">
                          <a:solidFill>
                            <a:schemeClr val="tx1"/>
                          </a:solidFill>
                          <a:latin typeface="+mn-lt"/>
                          <a:ea typeface="+mn-ea"/>
                          <a:cs typeface="+mn-cs"/>
                        </a:rPr>
                        <a:t>development case</a:t>
                      </a:r>
                      <a:endParaRPr lang="ko-KR" altLang="en-US" sz="1200" b="1" kern="1200" dirty="0">
                        <a:solidFill>
                          <a:schemeClr val="tx1"/>
                        </a:solidFill>
                        <a:latin typeface="+mn-lt"/>
                        <a:ea typeface="+mn-ea"/>
                        <a:cs typeface="+mn-cs"/>
                      </a:endParaRPr>
                    </a:p>
                  </a:txBody>
                  <a:tcPr anchor="ctr"/>
                </a:tc>
              </a:tr>
              <a:tr h="696771">
                <a:tc>
                  <a:txBody>
                    <a:bodyPr/>
                    <a:lstStyle/>
                    <a:p>
                      <a:pPr algn="ctr" latinLnBrk="1"/>
                      <a:r>
                        <a:rPr lang="en-US" altLang="ko-KR" sz="1200" kern="1200" dirty="0" smtClean="0">
                          <a:solidFill>
                            <a:schemeClr val="tx1"/>
                          </a:solidFill>
                          <a:latin typeface="+mn-lt"/>
                          <a:ea typeface="+mn-ea"/>
                          <a:cs typeface="+mn-cs"/>
                        </a:rPr>
                        <a:t>Satellite</a:t>
                      </a:r>
                      <a:endParaRPr lang="ko-KR" altLang="en-US" sz="1200" kern="1200" dirty="0">
                        <a:solidFill>
                          <a:schemeClr val="tx1"/>
                        </a:solidFill>
                        <a:latin typeface="+mn-lt"/>
                        <a:ea typeface="+mn-ea"/>
                        <a:cs typeface="+mn-cs"/>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Satellite altitude : 500~36,000km (LEO,MEO,GEO)</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Use high frequency : severe signal loss</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(rain attenuation)</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High latency</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(250msec) : not good for voice call.</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Transmission rate : 64kbps ~ 6 Mbps (50 Mbps)</a:t>
                      </a:r>
                      <a:endParaRPr lang="ko-KR" altLang="en-US" sz="1200" kern="1200" dirty="0">
                        <a:solidFill>
                          <a:schemeClr val="tx1"/>
                        </a:solidFill>
                        <a:latin typeface="+mn-lt"/>
                        <a:ea typeface="+mn-ea"/>
                        <a:cs typeface="+mn-cs"/>
                      </a:endParaRPr>
                    </a:p>
                  </a:txBody>
                  <a:tcPr anchor="ctr"/>
                </a:tc>
                <a:tc>
                  <a:txBody>
                    <a:bodyPr/>
                    <a:lstStyle/>
                    <a:p>
                      <a:pPr marL="285750" indent="-285750" algn="l" latinLnBrk="1">
                        <a:buFont typeface="Arial" pitchFamily="34" charset="0"/>
                        <a:buChar char="•"/>
                      </a:pPr>
                      <a:r>
                        <a:rPr lang="en-US" altLang="ko-KR" sz="1200" kern="1200" dirty="0" smtClean="0">
                          <a:solidFill>
                            <a:schemeClr val="tx1"/>
                          </a:solidFill>
                          <a:latin typeface="+mn-lt"/>
                          <a:ea typeface="+mn-ea"/>
                          <a:cs typeface="+mn-cs"/>
                        </a:rPr>
                        <a:t>GNER (Britain)</a:t>
                      </a:r>
                    </a:p>
                    <a:p>
                      <a:pPr marL="285750" indent="-285750" algn="l" latinLnBrk="1">
                        <a:buFont typeface="Arial" pitchFamily="34" charset="0"/>
                        <a:buChar char="•"/>
                      </a:pPr>
                      <a:r>
                        <a:rPr lang="en-US" altLang="ko-KR" sz="1200" kern="1200" dirty="0" err="1" smtClean="0">
                          <a:solidFill>
                            <a:schemeClr val="tx1"/>
                          </a:solidFill>
                          <a:latin typeface="+mn-lt"/>
                          <a:ea typeface="+mn-ea"/>
                          <a:cs typeface="+mn-cs"/>
                        </a:rPr>
                        <a:t>Thalys</a:t>
                      </a:r>
                      <a:r>
                        <a:rPr lang="en-US" altLang="ko-KR" sz="1200" kern="1200" dirty="0" smtClean="0">
                          <a:solidFill>
                            <a:schemeClr val="tx1"/>
                          </a:solidFill>
                          <a:latin typeface="+mn-lt"/>
                          <a:ea typeface="+mn-ea"/>
                          <a:cs typeface="+mn-cs"/>
                        </a:rPr>
                        <a:t> (Europe)</a:t>
                      </a:r>
                    </a:p>
                    <a:p>
                      <a:pPr marL="285750" indent="-285750" algn="l" latinLnBrk="1">
                        <a:buFont typeface="Arial" pitchFamily="34" charset="0"/>
                        <a:buChar char="•"/>
                      </a:pPr>
                      <a:r>
                        <a:rPr lang="en-US" altLang="ko-KR" sz="1200" kern="1200" dirty="0" smtClean="0">
                          <a:solidFill>
                            <a:schemeClr val="tx1"/>
                          </a:solidFill>
                          <a:latin typeface="+mn-lt"/>
                          <a:ea typeface="+mn-ea"/>
                          <a:cs typeface="+mn-cs"/>
                        </a:rPr>
                        <a:t>ACORDE</a:t>
                      </a:r>
                      <a:endParaRPr lang="ko-KR" altLang="en-US" sz="1200" kern="1200" dirty="0">
                        <a:solidFill>
                          <a:schemeClr val="tx1"/>
                        </a:solidFill>
                        <a:latin typeface="+mn-lt"/>
                        <a:ea typeface="+mn-ea"/>
                        <a:cs typeface="+mn-cs"/>
                      </a:endParaRPr>
                    </a:p>
                  </a:txBody>
                  <a:tcPr anchor="ctr"/>
                </a:tc>
              </a:tr>
              <a:tr h="696771">
                <a:tc>
                  <a:txBody>
                    <a:bodyPr/>
                    <a:lstStyle/>
                    <a:p>
                      <a:pPr algn="ctr" latinLnBrk="1"/>
                      <a:r>
                        <a:rPr lang="en-US" altLang="ko-KR" sz="1200" kern="1200" dirty="0" smtClean="0">
                          <a:solidFill>
                            <a:schemeClr val="tx1"/>
                          </a:solidFill>
                          <a:latin typeface="+mn-lt"/>
                          <a:ea typeface="+mn-ea"/>
                          <a:cs typeface="+mn-cs"/>
                        </a:rPr>
                        <a:t>WiMAX</a:t>
                      </a:r>
                      <a:endParaRPr lang="ko-KR" altLang="en-US" sz="1200" kern="1200" dirty="0">
                        <a:solidFill>
                          <a:schemeClr val="tx1"/>
                        </a:solidFill>
                        <a:latin typeface="+mn-lt"/>
                        <a:ea typeface="+mn-ea"/>
                        <a:cs typeface="+mn-cs"/>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Channel </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BW : 1.75MHz ~ 28 MHz</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Max. transmission rate (10MHz): downlink</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(63Mbps per sector), uplink</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(28Mbps per sector)</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Support </a:t>
                      </a:r>
                      <a:r>
                        <a:rPr lang="en-US" altLang="ko-KR" sz="1200" kern="1200" dirty="0" err="1" smtClean="0">
                          <a:solidFill>
                            <a:schemeClr val="tx1"/>
                          </a:solidFill>
                          <a:latin typeface="+mn-lt"/>
                          <a:ea typeface="+mn-ea"/>
                          <a:cs typeface="+mn-cs"/>
                        </a:rPr>
                        <a:t>QoS</a:t>
                      </a:r>
                      <a:r>
                        <a:rPr lang="en-US" altLang="ko-KR" sz="1200" kern="1200" dirty="0" smtClean="0">
                          <a:solidFill>
                            <a:schemeClr val="tx1"/>
                          </a:solidFill>
                          <a:latin typeface="+mn-lt"/>
                          <a:ea typeface="+mn-ea"/>
                          <a:cs typeface="+mn-cs"/>
                        </a:rPr>
                        <a:t> and</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handover</a:t>
                      </a:r>
                      <a:endParaRPr lang="ko-KR" altLang="en-US" sz="1200" kern="1200" dirty="0" smtClean="0">
                        <a:solidFill>
                          <a:schemeClr val="tx1"/>
                        </a:solidFill>
                        <a:latin typeface="+mn-lt"/>
                        <a:ea typeface="+mn-ea"/>
                        <a:cs typeface="+mn-cs"/>
                      </a:endParaRPr>
                    </a:p>
                  </a:txBody>
                  <a:tcPr anchor="ctr"/>
                </a:tc>
                <a:tc>
                  <a:txBody>
                    <a:bodyPr/>
                    <a:lstStyle/>
                    <a:p>
                      <a:pPr marL="285750" indent="-285750" algn="l" latinLnBrk="1">
                        <a:buFont typeface="Arial" pitchFamily="34" charset="0"/>
                        <a:buChar char="•"/>
                      </a:pPr>
                      <a:r>
                        <a:rPr lang="en-US" altLang="ko-KR" sz="1200" kern="1200" dirty="0" smtClean="0">
                          <a:solidFill>
                            <a:schemeClr val="tx1"/>
                          </a:solidFill>
                          <a:latin typeface="+mn-lt"/>
                          <a:ea typeface="+mn-ea"/>
                          <a:cs typeface="+mn-cs"/>
                        </a:rPr>
                        <a:t>Southern (Britain) (provide 32Mbps)</a:t>
                      </a:r>
                    </a:p>
                    <a:p>
                      <a:pPr marL="285750" indent="-285750" algn="l" latinLnBrk="1">
                        <a:buFont typeface="Arial" pitchFamily="34" charset="0"/>
                        <a:buChar char="•"/>
                      </a:pPr>
                      <a:r>
                        <a:rPr lang="en-US" altLang="ko-KR" sz="1200" kern="1200" dirty="0" smtClean="0">
                          <a:solidFill>
                            <a:schemeClr val="tx1"/>
                          </a:solidFill>
                          <a:latin typeface="+mn-lt"/>
                          <a:ea typeface="+mn-ea"/>
                          <a:cs typeface="+mn-cs"/>
                        </a:rPr>
                        <a:t>Ogden</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 salt lake</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commuter rail (USA)</a:t>
                      </a:r>
                      <a:r>
                        <a:rPr lang="ko-KR" altLang="en-US" sz="1200" kern="1200" dirty="0" smtClean="0">
                          <a:solidFill>
                            <a:schemeClr val="tx1"/>
                          </a:solidFill>
                          <a:latin typeface="+mn-lt"/>
                          <a:ea typeface="+mn-ea"/>
                          <a:cs typeface="+mn-cs"/>
                        </a:rPr>
                        <a:t> </a:t>
                      </a:r>
                      <a:endParaRPr lang="ko-KR" altLang="en-US" sz="1200" kern="1200" dirty="0">
                        <a:solidFill>
                          <a:schemeClr val="tx1"/>
                        </a:solidFill>
                        <a:latin typeface="+mn-lt"/>
                        <a:ea typeface="+mn-ea"/>
                        <a:cs typeface="+mn-cs"/>
                      </a:endParaRPr>
                    </a:p>
                  </a:txBody>
                  <a:tcPr anchor="ctr"/>
                </a:tc>
              </a:tr>
              <a:tr h="696771">
                <a:tc>
                  <a:txBody>
                    <a:bodyPr/>
                    <a:lstStyle/>
                    <a:p>
                      <a:pPr algn="ctr" latinLnBrk="1"/>
                      <a:r>
                        <a:rPr lang="en-US" altLang="ko-KR" sz="1200" kern="1200" dirty="0" smtClean="0">
                          <a:solidFill>
                            <a:schemeClr val="tx1"/>
                          </a:solidFill>
                          <a:latin typeface="+mn-lt"/>
                          <a:ea typeface="+mn-ea"/>
                          <a:cs typeface="+mn-cs"/>
                        </a:rPr>
                        <a:t>3GPP LTE</a:t>
                      </a:r>
                      <a:endParaRPr lang="ko-KR" altLang="en-US" sz="1200" kern="1200" dirty="0">
                        <a:solidFill>
                          <a:schemeClr val="tx1"/>
                        </a:solidFill>
                        <a:latin typeface="+mn-lt"/>
                        <a:ea typeface="+mn-ea"/>
                        <a:cs typeface="+mn-cs"/>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Channel BW : 1.25MHz ~ 20 MHz</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Max. transmission rate (20MHz) : downlink</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(100Mbps), uplink</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(50Mbps)</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Support </a:t>
                      </a:r>
                      <a:r>
                        <a:rPr lang="en-US" altLang="ko-KR" sz="1200" kern="1200" dirty="0" err="1" smtClean="0">
                          <a:solidFill>
                            <a:schemeClr val="tx1"/>
                          </a:solidFill>
                          <a:latin typeface="+mn-lt"/>
                          <a:ea typeface="+mn-ea"/>
                          <a:cs typeface="+mn-cs"/>
                        </a:rPr>
                        <a:t>QoS</a:t>
                      </a:r>
                      <a:r>
                        <a:rPr lang="en-US" altLang="ko-KR" sz="1200" kern="1200" dirty="0" smtClean="0">
                          <a:solidFill>
                            <a:schemeClr val="tx1"/>
                          </a:solidFill>
                          <a:latin typeface="+mn-lt"/>
                          <a:ea typeface="+mn-ea"/>
                          <a:cs typeface="+mn-cs"/>
                        </a:rPr>
                        <a:t> and</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handover</a:t>
                      </a:r>
                      <a:endParaRPr lang="ko-KR" altLang="en-US" sz="1200" kern="1200" dirty="0" smtClean="0">
                        <a:solidFill>
                          <a:schemeClr val="tx1"/>
                        </a:solidFill>
                        <a:latin typeface="+mn-lt"/>
                        <a:ea typeface="+mn-ea"/>
                        <a:cs typeface="+mn-cs"/>
                      </a:endParaRPr>
                    </a:p>
                  </a:txBody>
                  <a:tcPr anchor="ctr"/>
                </a:tc>
                <a:tc>
                  <a:txBody>
                    <a:bodyPr/>
                    <a:lstStyle/>
                    <a:p>
                      <a:pPr marL="285750" indent="-285750" algn="l" latinLnBrk="1">
                        <a:buFont typeface="Arial" pitchFamily="34" charset="0"/>
                        <a:buChar char="•"/>
                      </a:pPr>
                      <a:r>
                        <a:rPr lang="en-US" altLang="ko-KR" sz="1200" kern="1200" dirty="0" smtClean="0">
                          <a:solidFill>
                            <a:schemeClr val="tx1"/>
                          </a:solidFill>
                          <a:latin typeface="+mn-lt"/>
                          <a:ea typeface="+mn-ea"/>
                          <a:cs typeface="+mn-cs"/>
                        </a:rPr>
                        <a:t>AMTRAK (US)</a:t>
                      </a:r>
                    </a:p>
                    <a:p>
                      <a:pPr marL="285750" indent="-285750" algn="l" latinLnBrk="1">
                        <a:buFont typeface="Arial" pitchFamily="34" charset="0"/>
                        <a:buChar char="•"/>
                      </a:pPr>
                      <a:r>
                        <a:rPr lang="en-US" altLang="ko-KR" sz="1200" kern="1200" dirty="0" err="1" smtClean="0">
                          <a:solidFill>
                            <a:schemeClr val="tx1"/>
                          </a:solidFill>
                          <a:latin typeface="+mn-lt"/>
                          <a:ea typeface="+mn-ea"/>
                          <a:cs typeface="+mn-cs"/>
                        </a:rPr>
                        <a:t>Icomera</a:t>
                      </a:r>
                      <a:endParaRPr lang="en-US" altLang="ko-KR" sz="1200" kern="1200" dirty="0" smtClean="0">
                        <a:solidFill>
                          <a:schemeClr val="tx1"/>
                        </a:solidFill>
                        <a:latin typeface="+mn-lt"/>
                        <a:ea typeface="+mn-ea"/>
                        <a:cs typeface="+mn-cs"/>
                      </a:endParaRPr>
                    </a:p>
                    <a:p>
                      <a:pPr marL="285750" indent="-285750" algn="l" latinLnBrk="1">
                        <a:buFont typeface="Arial" pitchFamily="34" charset="0"/>
                        <a:buChar char="•"/>
                      </a:pPr>
                      <a:r>
                        <a:rPr lang="en-US" altLang="ko-KR" sz="1200" kern="1200" dirty="0" err="1" smtClean="0">
                          <a:solidFill>
                            <a:schemeClr val="tx1"/>
                          </a:solidFill>
                          <a:latin typeface="+mn-lt"/>
                          <a:ea typeface="+mn-ea"/>
                          <a:cs typeface="+mn-cs"/>
                        </a:rPr>
                        <a:t>Xentrans</a:t>
                      </a:r>
                      <a:endParaRPr lang="en-US" altLang="ko-KR" sz="1200" kern="1200" dirty="0" smtClean="0">
                        <a:solidFill>
                          <a:schemeClr val="tx1"/>
                        </a:solidFill>
                        <a:latin typeface="+mn-lt"/>
                        <a:ea typeface="+mn-ea"/>
                        <a:cs typeface="+mn-cs"/>
                      </a:endParaRPr>
                    </a:p>
                    <a:p>
                      <a:pPr marL="285750" indent="-285750" algn="l" latinLnBrk="1">
                        <a:buFont typeface="Arial" pitchFamily="34" charset="0"/>
                        <a:buChar char="•"/>
                      </a:pPr>
                      <a:r>
                        <a:rPr lang="en-US" altLang="ko-KR" sz="1200" kern="1200" dirty="0" smtClean="0">
                          <a:solidFill>
                            <a:schemeClr val="tx1"/>
                          </a:solidFill>
                          <a:latin typeface="+mn-lt"/>
                          <a:ea typeface="+mn-ea"/>
                          <a:cs typeface="+mn-cs"/>
                        </a:rPr>
                        <a:t>Nomad Digital </a:t>
                      </a:r>
                      <a:endParaRPr lang="ko-KR" altLang="en-US" sz="1200" kern="1200" dirty="0">
                        <a:solidFill>
                          <a:schemeClr val="tx1"/>
                        </a:solidFill>
                        <a:latin typeface="+mn-lt"/>
                        <a:ea typeface="+mn-ea"/>
                        <a:cs typeface="+mn-cs"/>
                      </a:endParaRPr>
                    </a:p>
                  </a:txBody>
                  <a:tcPr anchor="ctr"/>
                </a:tc>
              </a:tr>
              <a:tr h="387095">
                <a:tc>
                  <a:txBody>
                    <a:bodyPr/>
                    <a:lstStyle/>
                    <a:p>
                      <a:pPr algn="ctr" latinLnBrk="1"/>
                      <a:r>
                        <a:rPr lang="en-US" altLang="ko-KR" sz="1200" dirty="0" smtClean="0"/>
                        <a:t>LCX </a:t>
                      </a:r>
                      <a:r>
                        <a:rPr lang="en-US" altLang="ko-KR" sz="1200" b="1" baseline="30000" dirty="0" smtClean="0">
                          <a:solidFill>
                            <a:schemeClr val="accent2"/>
                          </a:solidFill>
                        </a:rPr>
                        <a:t>[3]</a:t>
                      </a:r>
                      <a:endParaRPr lang="ko-KR" altLang="en-US" sz="1200" b="1" baseline="30000" dirty="0">
                        <a:solidFill>
                          <a:schemeClr val="accent2"/>
                        </a:solidFill>
                        <a:latin typeface="HY견고딕" pitchFamily="18" charset="-127"/>
                        <a:ea typeface="HY견고딕" pitchFamily="18" charset="-127"/>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Tunnel, mine, building, railway</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Transmission rate : 768 kbps</a:t>
                      </a:r>
                      <a:endParaRPr lang="ko-KR" altLang="en-US" sz="1200" kern="1200" dirty="0">
                        <a:solidFill>
                          <a:schemeClr val="tx1"/>
                        </a:solidFill>
                        <a:latin typeface="+mn-lt"/>
                        <a:ea typeface="+mn-ea"/>
                        <a:cs typeface="+mn-cs"/>
                      </a:endParaRPr>
                    </a:p>
                  </a:txBody>
                  <a:tcPr anchor="ctr"/>
                </a:tc>
                <a:tc>
                  <a:txBody>
                    <a:bodyPr/>
                    <a:lstStyle/>
                    <a:p>
                      <a:pPr marL="285750" marR="0" indent="-285750"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kern="1200" dirty="0" err="1" smtClean="0">
                          <a:solidFill>
                            <a:schemeClr val="tx1"/>
                          </a:solidFill>
                          <a:latin typeface="+mn-lt"/>
                          <a:ea typeface="+mn-ea"/>
                          <a:cs typeface="+mn-cs"/>
                        </a:rPr>
                        <a:t>Shinkansen</a:t>
                      </a:r>
                      <a:r>
                        <a:rPr lang="en-US" altLang="ko-KR" sz="1200" kern="1200" dirty="0" smtClean="0">
                          <a:solidFill>
                            <a:schemeClr val="tx1"/>
                          </a:solidFill>
                          <a:latin typeface="+mn-lt"/>
                          <a:ea typeface="+mn-ea"/>
                          <a:cs typeface="+mn-cs"/>
                        </a:rPr>
                        <a:t> (Japan)</a:t>
                      </a:r>
                      <a:endParaRPr lang="ko-KR" altLang="en-US" sz="1200" kern="1200" dirty="0">
                        <a:solidFill>
                          <a:schemeClr val="tx1"/>
                        </a:solidFill>
                        <a:latin typeface="+mn-lt"/>
                        <a:ea typeface="+mn-ea"/>
                        <a:cs typeface="+mn-cs"/>
                      </a:endParaRPr>
                    </a:p>
                  </a:txBody>
                  <a:tcPr anchor="ctr"/>
                </a:tc>
              </a:tr>
              <a:tr h="696771">
                <a:tc>
                  <a:txBody>
                    <a:bodyPr/>
                    <a:lstStyle/>
                    <a:p>
                      <a:pPr algn="ctr" latinLnBrk="1"/>
                      <a:r>
                        <a:rPr lang="en-US" altLang="ko-KR" sz="1200" kern="1200" dirty="0" smtClean="0">
                          <a:solidFill>
                            <a:schemeClr val="tx1"/>
                          </a:solidFill>
                          <a:latin typeface="+mn-lt"/>
                          <a:ea typeface="+mn-ea"/>
                          <a:cs typeface="+mn-cs"/>
                        </a:rPr>
                        <a:t>HAPS</a:t>
                      </a:r>
                      <a:endParaRPr lang="ko-KR" altLang="en-US" sz="1200" kern="1200" dirty="0">
                        <a:solidFill>
                          <a:schemeClr val="tx1"/>
                        </a:solidFill>
                        <a:latin typeface="+mn-lt"/>
                        <a:ea typeface="+mn-ea"/>
                        <a:cs typeface="+mn-cs"/>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Platforms are vehicles situated in the stratosphere (from 17 ~ 22 km above ground), Offer LOS links over a wide area</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Max. transmission rate : 120 Mbps</a:t>
                      </a:r>
                    </a:p>
                  </a:txBody>
                  <a:tcPr anchor="ctr"/>
                </a:tc>
                <a:tc>
                  <a:txBody>
                    <a:bodyPr/>
                    <a:lstStyle/>
                    <a:p>
                      <a:pPr marL="285750" indent="-285750" algn="l" latinLnBrk="1">
                        <a:buFont typeface="Arial" pitchFamily="34" charset="0"/>
                        <a:buChar char="•"/>
                      </a:pPr>
                      <a:r>
                        <a:rPr lang="en-US" altLang="ko-KR" sz="1200" kern="1200" dirty="0" smtClean="0">
                          <a:solidFill>
                            <a:schemeClr val="tx1"/>
                          </a:solidFill>
                          <a:latin typeface="+mn-lt"/>
                          <a:ea typeface="+mn-ea"/>
                          <a:cs typeface="+mn-cs"/>
                        </a:rPr>
                        <a:t>CAPANINA project (Europe)</a:t>
                      </a:r>
                      <a:endParaRPr lang="ko-KR" altLang="en-US" sz="1200" kern="1200" dirty="0">
                        <a:solidFill>
                          <a:schemeClr val="tx1"/>
                        </a:solidFill>
                        <a:latin typeface="+mn-lt"/>
                        <a:ea typeface="+mn-ea"/>
                        <a:cs typeface="+mn-cs"/>
                      </a:endParaRPr>
                    </a:p>
                  </a:txBody>
                  <a:tcPr anchor="ctr"/>
                </a:tc>
              </a:tr>
              <a:tr h="85160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FLUIDITY</a:t>
                      </a:r>
                      <a:endParaRPr lang="ko-KR" altLang="en-US" sz="1200" kern="1200" dirty="0" smtClean="0">
                        <a:solidFill>
                          <a:schemeClr val="tx1"/>
                        </a:solidFill>
                        <a:latin typeface="+mn-lt"/>
                        <a:ea typeface="+mn-ea"/>
                        <a:cs typeface="+mn-cs"/>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also known as a track-side or a train-to-ground communication system</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Up to 100 Mbps per base radio/train/car</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Supported train speed : 320km/h</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Frequency range : 3.3-3.7, 4.9-5.9 GHz</a:t>
                      </a:r>
                    </a:p>
                  </a:txBody>
                  <a:tcPr anchor="ctr"/>
                </a:tc>
                <a:tc>
                  <a:txBody>
                    <a:bodyPr/>
                    <a:lstStyle/>
                    <a:p>
                      <a:pPr marL="285750" indent="-285750" algn="l" latinLnBrk="1">
                        <a:buFont typeface="Arial" pitchFamily="34" charset="0"/>
                        <a:buChar char="•"/>
                      </a:pPr>
                      <a:r>
                        <a:rPr lang="en-US" altLang="ko-KR" sz="1200" kern="1200" dirty="0" smtClean="0">
                          <a:solidFill>
                            <a:schemeClr val="tx1"/>
                          </a:solidFill>
                          <a:latin typeface="+mn-lt"/>
                          <a:ea typeface="+mn-ea"/>
                          <a:cs typeface="+mn-cs"/>
                        </a:rPr>
                        <a:t>FLUIDMESH</a:t>
                      </a:r>
                      <a:endParaRPr lang="ko-KR" altLang="en-US" sz="1200" kern="1200" dirty="0">
                        <a:solidFill>
                          <a:schemeClr val="tx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1888081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개체 63"/>
          <p:cNvGraphicFramePr>
            <a:graphicFrameLocks noChangeAspect="1"/>
          </p:cNvGraphicFramePr>
          <p:nvPr>
            <p:extLst>
              <p:ext uri="{D42A27DB-BD31-4B8C-83A1-F6EECF244321}">
                <p14:modId xmlns:p14="http://schemas.microsoft.com/office/powerpoint/2010/main" val="809385398"/>
              </p:ext>
            </p:extLst>
          </p:nvPr>
        </p:nvGraphicFramePr>
        <p:xfrm>
          <a:off x="323528" y="2475936"/>
          <a:ext cx="5094878" cy="3810121"/>
        </p:xfrm>
        <a:graphic>
          <a:graphicData uri="http://schemas.openxmlformats.org/presentationml/2006/ole">
            <mc:AlternateContent xmlns:mc="http://schemas.openxmlformats.org/markup-compatibility/2006">
              <mc:Choice xmlns:v="urn:schemas-microsoft-com:vml" Requires="v">
                <p:oleObj spid="_x0000_s2496" name="Visio" r:id="rId3" imgW="7145016" imgH="5343998" progId="Visio.Drawing.11">
                  <p:embed/>
                </p:oleObj>
              </mc:Choice>
              <mc:Fallback>
                <p:oleObj name="Visio" r:id="rId3" imgW="7145016" imgH="5343998" progId="Visio.Drawing.11">
                  <p:embed/>
                  <p:pic>
                    <p:nvPicPr>
                      <p:cNvPr id="0" name=""/>
                      <p:cNvPicPr/>
                      <p:nvPr/>
                    </p:nvPicPr>
                    <p:blipFill>
                      <a:blip r:embed="rId4"/>
                      <a:stretch>
                        <a:fillRect/>
                      </a:stretch>
                    </p:blipFill>
                    <p:spPr>
                      <a:xfrm>
                        <a:off x="323528" y="2475936"/>
                        <a:ext cx="5094878" cy="3810121"/>
                      </a:xfrm>
                      <a:prstGeom prst="rect">
                        <a:avLst/>
                      </a:prstGeom>
                    </p:spPr>
                  </p:pic>
                </p:oleObj>
              </mc:Fallback>
            </mc:AlternateContent>
          </a:graphicData>
        </a:graphic>
      </p:graphicFrame>
      <p:sp>
        <p:nvSpPr>
          <p:cNvPr id="2" name="제목 1"/>
          <p:cNvSpPr>
            <a:spLocks noGrp="1"/>
          </p:cNvSpPr>
          <p:nvPr>
            <p:ph type="title"/>
          </p:nvPr>
        </p:nvSpPr>
        <p:spPr/>
        <p:txBody>
          <a:bodyPr/>
          <a:lstStyle/>
          <a:p>
            <a:r>
              <a:rPr lang="en-US" altLang="ko-KR" dirty="0" smtClean="0"/>
              <a:t>Objective</a:t>
            </a:r>
            <a:endParaRPr lang="ko-KR" altLang="en-US" dirty="0"/>
          </a:p>
        </p:txBody>
      </p:sp>
      <p:sp>
        <p:nvSpPr>
          <p:cNvPr id="3" name="내용 개체 틀 2"/>
          <p:cNvSpPr>
            <a:spLocks noGrp="1"/>
          </p:cNvSpPr>
          <p:nvPr>
            <p:ph idx="1"/>
          </p:nvPr>
        </p:nvSpPr>
        <p:spPr/>
        <p:txBody>
          <a:bodyPr/>
          <a:lstStyle/>
          <a:p>
            <a:r>
              <a:rPr lang="en-US" altLang="ko-KR" sz="2400" dirty="0" smtClean="0"/>
              <a:t>A new RAT for high-mobility regions</a:t>
            </a:r>
          </a:p>
          <a:p>
            <a:pPr lvl="1"/>
            <a:r>
              <a:rPr lang="en-US" altLang="ko-KR" sz="2000" dirty="0" smtClean="0"/>
              <a:t>The same level of </a:t>
            </a:r>
            <a:r>
              <a:rPr lang="en-US" altLang="ko-KR" sz="2000" dirty="0" err="1" smtClean="0"/>
              <a:t>QoE</a:t>
            </a:r>
            <a:r>
              <a:rPr lang="en-US" altLang="ko-KR" sz="2000" dirty="0" smtClean="0"/>
              <a:t> for high-speed group users compared to nomadic users</a:t>
            </a:r>
          </a:p>
          <a:p>
            <a:pPr lvl="2"/>
            <a:r>
              <a:rPr lang="en-US" altLang="ko-KR" sz="1800" dirty="0" smtClean="0"/>
              <a:t>High data rate beyond </a:t>
            </a:r>
            <a:r>
              <a:rPr lang="en-US" altLang="ko-KR" sz="1800" dirty="0" err="1" smtClean="0"/>
              <a:t>Gbps</a:t>
            </a:r>
            <a:r>
              <a:rPr lang="en-US" altLang="ko-KR" sz="1800" dirty="0" smtClean="0"/>
              <a:t> for mobile wireless backhaul</a:t>
            </a:r>
            <a:endParaRPr lang="ko-KR" altLang="en-US" sz="1800"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14</a:t>
            </a:fld>
            <a:endParaRPr lang="en-US" altLang="ko-KR"/>
          </a:p>
        </p:txBody>
      </p:sp>
      <p:grpSp>
        <p:nvGrpSpPr>
          <p:cNvPr id="35" name="그룹 17"/>
          <p:cNvGrpSpPr>
            <a:grpSpLocks/>
          </p:cNvGrpSpPr>
          <p:nvPr/>
        </p:nvGrpSpPr>
        <p:grpSpPr bwMode="auto">
          <a:xfrm>
            <a:off x="5693023" y="3437012"/>
            <a:ext cx="3005138" cy="2439988"/>
            <a:chOff x="5222778" y="3258009"/>
            <a:chExt cx="4155862" cy="3402189"/>
          </a:xfrm>
        </p:grpSpPr>
        <p:sp>
          <p:nvSpPr>
            <p:cNvPr id="36" name="모서리가 둥근 직사각형 35"/>
            <p:cNvSpPr/>
            <p:nvPr/>
          </p:nvSpPr>
          <p:spPr>
            <a:xfrm>
              <a:off x="5222778" y="3258009"/>
              <a:ext cx="4155862" cy="3402189"/>
            </a:xfrm>
            <a:prstGeom prst="roundRect">
              <a:avLst>
                <a:gd name="adj" fmla="val 4896"/>
              </a:avLst>
            </a:prstGeom>
            <a:solidFill>
              <a:sysClr val="window" lastClr="FFFFFF"/>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anchor="ctr"/>
            <a:lstStyle/>
            <a:p>
              <a:pPr marL="4763" lvl="1" eaLnBrk="0" hangingPunct="0">
                <a:spcBef>
                  <a:spcPts val="1500"/>
                </a:spcBef>
                <a:buClr>
                  <a:prstClr val="black"/>
                </a:buClr>
                <a:defRPr/>
              </a:pPr>
              <a:endParaRPr lang="en-US" altLang="ko-KR" sz="1100" b="1" dirty="0">
                <a:ln w="11430">
                  <a:solidFill>
                    <a:schemeClr val="tx1">
                      <a:alpha val="20000"/>
                    </a:schemeClr>
                  </a:solidFill>
                </a:ln>
                <a:solidFill>
                  <a:prstClr val="black"/>
                </a:solidFill>
                <a:latin typeface="맑은 고딕" pitchFamily="50" charset="-127"/>
                <a:ea typeface="맑은 고딕" pitchFamily="50" charset="-127"/>
              </a:endParaRPr>
            </a:p>
          </p:txBody>
        </p:sp>
        <p:sp>
          <p:nvSpPr>
            <p:cNvPr id="37" name="직사각형 36"/>
            <p:cNvSpPr/>
            <p:nvPr/>
          </p:nvSpPr>
          <p:spPr>
            <a:xfrm>
              <a:off x="6032875" y="5679606"/>
              <a:ext cx="2814482" cy="203644"/>
            </a:xfrm>
            <a:prstGeom prst="rect">
              <a:avLst/>
            </a:prstGeom>
            <a:solidFill>
              <a:srgbClr val="FAFAFA"/>
            </a:soli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100" kern="0" dirty="0">
                <a:solidFill>
                  <a:sysClr val="window" lastClr="FFFFFF"/>
                </a:solidFill>
                <a:latin typeface="맑은 고딕"/>
                <a:ea typeface="맑은 고딕"/>
              </a:endParaRPr>
            </a:p>
          </p:txBody>
        </p:sp>
        <p:cxnSp>
          <p:nvCxnSpPr>
            <p:cNvPr id="38" name="직선 연결선 198"/>
            <p:cNvCxnSpPr>
              <a:cxnSpLocks noChangeShapeType="1"/>
            </p:cNvCxnSpPr>
            <p:nvPr/>
          </p:nvCxnSpPr>
          <p:spPr bwMode="auto">
            <a:xfrm>
              <a:off x="5612593" y="5950024"/>
              <a:ext cx="3567112" cy="1588"/>
            </a:xfrm>
            <a:prstGeom prst="line">
              <a:avLst/>
            </a:prstGeom>
            <a:noFill/>
            <a:ln w="25400" algn="ctr">
              <a:solidFill>
                <a:schemeClr val="tx2"/>
              </a:solidFill>
              <a:round/>
              <a:headEnd type="none" w="lg" len="lg"/>
              <a:tailEnd type="arrow" w="med" len="med"/>
            </a:ln>
            <a:extLst>
              <a:ext uri="{909E8E84-426E-40DD-AFC4-6F175D3DCCD1}">
                <a14:hiddenFill xmlns:a14="http://schemas.microsoft.com/office/drawing/2010/main">
                  <a:noFill/>
                </a14:hiddenFill>
              </a:ext>
            </a:extLst>
          </p:spPr>
        </p:cxnSp>
        <p:cxnSp>
          <p:nvCxnSpPr>
            <p:cNvPr id="39" name="직선 연결선 199"/>
            <p:cNvCxnSpPr>
              <a:cxnSpLocks noChangeShapeType="1"/>
            </p:cNvCxnSpPr>
            <p:nvPr/>
          </p:nvCxnSpPr>
          <p:spPr bwMode="auto">
            <a:xfrm rot="5400000">
              <a:off x="4325130" y="4662562"/>
              <a:ext cx="2574925" cy="0"/>
            </a:xfrm>
            <a:prstGeom prst="line">
              <a:avLst/>
            </a:prstGeom>
            <a:noFill/>
            <a:ln w="25400" algn="ctr">
              <a:solidFill>
                <a:schemeClr val="tx2"/>
              </a:solidFill>
              <a:round/>
              <a:headEnd type="arrow" w="med" len="med"/>
              <a:tailEnd/>
            </a:ln>
            <a:extLst>
              <a:ext uri="{909E8E84-426E-40DD-AFC4-6F175D3DCCD1}">
                <a14:hiddenFill xmlns:a14="http://schemas.microsoft.com/office/drawing/2010/main">
                  <a:noFill/>
                </a14:hiddenFill>
              </a:ext>
            </a:extLst>
          </p:spPr>
        </p:cxnSp>
        <p:sp>
          <p:nvSpPr>
            <p:cNvPr id="40" name="직사각형 39"/>
            <p:cNvSpPr/>
            <p:nvPr/>
          </p:nvSpPr>
          <p:spPr bwMode="auto">
            <a:xfrm>
              <a:off x="5589408" y="5971791"/>
              <a:ext cx="3486269" cy="343097"/>
            </a:xfrm>
            <a:prstGeom prst="rect">
              <a:avLst/>
            </a:prstGeom>
          </p:spPr>
          <p:txBody>
            <a:bodyPr>
              <a:spAutoFit/>
            </a:bodyPr>
            <a:lstStyle/>
            <a:p>
              <a:pPr fontAlgn="auto" latinLnBrk="0">
                <a:spcBef>
                  <a:spcPts val="0"/>
                </a:spcBef>
                <a:spcAft>
                  <a:spcPts val="0"/>
                </a:spcAft>
                <a:defRPr/>
              </a:pPr>
              <a:r>
                <a:rPr kumimoji="0" lang="en-US" altLang="ko-KR" sz="1000" kern="0" dirty="0">
                  <a:solidFill>
                    <a:srgbClr val="002060"/>
                  </a:solidFill>
                  <a:latin typeface="HY헤드라인M" pitchFamily="18" charset="-127"/>
                  <a:ea typeface="HY헤드라인M" pitchFamily="18" charset="-127"/>
                </a:rPr>
                <a:t>   Low </a:t>
              </a:r>
              <a:r>
                <a:rPr kumimoji="0" lang="ko-KR" altLang="en-US" sz="1000" kern="0" dirty="0">
                  <a:solidFill>
                    <a:srgbClr val="002060"/>
                  </a:solidFill>
                  <a:latin typeface="HY헤드라인M" pitchFamily="18" charset="-127"/>
                  <a:ea typeface="HY헤드라인M" pitchFamily="18" charset="-127"/>
                </a:rPr>
                <a:t>          </a:t>
              </a:r>
              <a:r>
                <a:rPr kumimoji="0" lang="en-US" altLang="ko-KR" sz="1000" kern="0" dirty="0">
                  <a:solidFill>
                    <a:srgbClr val="002060"/>
                  </a:solidFill>
                  <a:latin typeface="HY헤드라인M" pitchFamily="18" charset="-127"/>
                  <a:ea typeface="HY헤드라인M" pitchFamily="18" charset="-127"/>
                </a:rPr>
                <a:t>Medium</a:t>
              </a:r>
              <a:r>
                <a:rPr kumimoji="0" lang="ko-KR" altLang="en-US" sz="1000" kern="0" dirty="0">
                  <a:solidFill>
                    <a:srgbClr val="002060"/>
                  </a:solidFill>
                  <a:latin typeface="HY헤드라인M" pitchFamily="18" charset="-127"/>
                  <a:ea typeface="HY헤드라인M" pitchFamily="18" charset="-127"/>
                </a:rPr>
                <a:t>      </a:t>
              </a:r>
              <a:r>
                <a:rPr kumimoji="0" lang="en-US" altLang="ko-KR" sz="1000" kern="0" dirty="0">
                  <a:solidFill>
                    <a:srgbClr val="002060"/>
                  </a:solidFill>
                  <a:latin typeface="HY헤드라인M" pitchFamily="18" charset="-127"/>
                  <a:ea typeface="HY헤드라인M" pitchFamily="18" charset="-127"/>
                </a:rPr>
                <a:t>High mobility</a:t>
              </a:r>
              <a:endParaRPr kumimoji="0" lang="ko-KR" altLang="en-US" sz="1000" kern="0" dirty="0">
                <a:solidFill>
                  <a:srgbClr val="002060"/>
                </a:solidFill>
                <a:latin typeface="HY헤드라인M" pitchFamily="18" charset="-127"/>
                <a:ea typeface="HY헤드라인M" pitchFamily="18" charset="-127"/>
              </a:endParaRPr>
            </a:p>
          </p:txBody>
        </p:sp>
        <p:sp>
          <p:nvSpPr>
            <p:cNvPr id="41" name="TextBox 40"/>
            <p:cNvSpPr txBox="1"/>
            <p:nvPr/>
          </p:nvSpPr>
          <p:spPr>
            <a:xfrm>
              <a:off x="5238663" y="3630223"/>
              <a:ext cx="489423" cy="2330096"/>
            </a:xfrm>
            <a:prstGeom prst="rect">
              <a:avLst/>
            </a:prstGeom>
            <a:noFill/>
          </p:spPr>
          <p:txBody>
            <a:bodyPr vert="vert270">
              <a:spAutoFit/>
            </a:bodyPr>
            <a:lstStyle/>
            <a:p>
              <a:pPr algn="r">
                <a:defRPr/>
              </a:pPr>
              <a:r>
                <a:rPr lang="en-US" altLang="ko-KR" sz="1100" dirty="0">
                  <a:solidFill>
                    <a:srgbClr val="002060"/>
                  </a:solidFill>
                  <a:latin typeface="HY헤드라인M" pitchFamily="18" charset="-127"/>
                  <a:ea typeface="HY헤드라인M" pitchFamily="18" charset="-127"/>
                </a:rPr>
                <a:t>Wireless Internet use</a:t>
              </a:r>
              <a:endParaRPr lang="ko-KR" altLang="en-US" sz="1100" dirty="0">
                <a:solidFill>
                  <a:srgbClr val="002060"/>
                </a:solidFill>
                <a:latin typeface="HY헤드라인M" pitchFamily="18" charset="-127"/>
                <a:ea typeface="HY헤드라인M" pitchFamily="18" charset="-127"/>
              </a:endParaRPr>
            </a:p>
          </p:txBody>
        </p:sp>
        <p:graphicFrame>
          <p:nvGraphicFramePr>
            <p:cNvPr id="42" name="차트 291"/>
            <p:cNvGraphicFramePr>
              <a:graphicFrameLocks/>
            </p:cNvGraphicFramePr>
            <p:nvPr/>
          </p:nvGraphicFramePr>
          <p:xfrm>
            <a:off x="5563380" y="3694187"/>
            <a:ext cx="3644899" cy="2224088"/>
          </p:xfrm>
          <a:graphic>
            <a:graphicData uri="http://schemas.openxmlformats.org/presentationml/2006/ole">
              <mc:AlternateContent xmlns:mc="http://schemas.openxmlformats.org/markup-compatibility/2006">
                <mc:Choice xmlns:v="urn:schemas-microsoft-com:vml" Requires="v">
                  <p:oleObj spid="_x0000_s2497" r:id="rId6" imgW="3645724" imgH="2225233" progId="Excel.Chart.8">
                    <p:embed/>
                  </p:oleObj>
                </mc:Choice>
                <mc:Fallback>
                  <p:oleObj r:id="rId6" imgW="3645724" imgH="2225233"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3380" y="3694187"/>
                          <a:ext cx="3644899" cy="2224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자유형 42"/>
            <p:cNvSpPr/>
            <p:nvPr/>
          </p:nvSpPr>
          <p:spPr>
            <a:xfrm>
              <a:off x="7971398" y="4373626"/>
              <a:ext cx="919866" cy="745959"/>
            </a:xfrm>
            <a:custGeom>
              <a:avLst/>
              <a:gdLst>
                <a:gd name="connsiteX0" fmla="*/ 0 w 1704975"/>
                <a:gd name="connsiteY0" fmla="*/ 1038225 h 1038225"/>
                <a:gd name="connsiteX1" fmla="*/ 514350 w 1704975"/>
                <a:gd name="connsiteY1" fmla="*/ 809625 h 1038225"/>
                <a:gd name="connsiteX2" fmla="*/ 1228725 w 1704975"/>
                <a:gd name="connsiteY2" fmla="*/ 381000 h 1038225"/>
                <a:gd name="connsiteX3" fmla="*/ 1704975 w 1704975"/>
                <a:gd name="connsiteY3" fmla="*/ 0 h 1038225"/>
              </a:gdLst>
              <a:ahLst/>
              <a:cxnLst>
                <a:cxn ang="0">
                  <a:pos x="connsiteX0" y="connsiteY0"/>
                </a:cxn>
                <a:cxn ang="0">
                  <a:pos x="connsiteX1" y="connsiteY1"/>
                </a:cxn>
                <a:cxn ang="0">
                  <a:pos x="connsiteX2" y="connsiteY2"/>
                </a:cxn>
                <a:cxn ang="0">
                  <a:pos x="connsiteX3" y="connsiteY3"/>
                </a:cxn>
              </a:cxnLst>
              <a:rect l="l" t="t" r="r" b="b"/>
              <a:pathLst>
                <a:path w="1704975" h="1038225">
                  <a:moveTo>
                    <a:pt x="0" y="1038225"/>
                  </a:moveTo>
                  <a:cubicBezTo>
                    <a:pt x="154781" y="978693"/>
                    <a:pt x="309563" y="919162"/>
                    <a:pt x="514350" y="809625"/>
                  </a:cubicBezTo>
                  <a:cubicBezTo>
                    <a:pt x="719138" y="700087"/>
                    <a:pt x="1030288" y="515937"/>
                    <a:pt x="1228725" y="381000"/>
                  </a:cubicBezTo>
                  <a:cubicBezTo>
                    <a:pt x="1427163" y="246062"/>
                    <a:pt x="1628775" y="49212"/>
                    <a:pt x="1704975" y="0"/>
                  </a:cubicBezTo>
                </a:path>
              </a:pathLst>
            </a:custGeom>
            <a:noFill/>
            <a:ln w="28575">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sp>
          <p:nvSpPr>
            <p:cNvPr id="44" name="자유형 43"/>
            <p:cNvSpPr/>
            <p:nvPr/>
          </p:nvSpPr>
          <p:spPr>
            <a:xfrm>
              <a:off x="5868221" y="3614387"/>
              <a:ext cx="2076833" cy="1704414"/>
            </a:xfrm>
            <a:custGeom>
              <a:avLst/>
              <a:gdLst>
                <a:gd name="connsiteX0" fmla="*/ 3848100 w 3848100"/>
                <a:gd name="connsiteY0" fmla="*/ 2114550 h 2372163"/>
                <a:gd name="connsiteX1" fmla="*/ 3457575 w 3848100"/>
                <a:gd name="connsiteY1" fmla="*/ 2257425 h 2372163"/>
                <a:gd name="connsiteX2" fmla="*/ 2971800 w 3848100"/>
                <a:gd name="connsiteY2" fmla="*/ 2352675 h 2372163"/>
                <a:gd name="connsiteX3" fmla="*/ 2571750 w 3848100"/>
                <a:gd name="connsiteY3" fmla="*/ 2362200 h 2372163"/>
                <a:gd name="connsiteX4" fmla="*/ 2105025 w 3848100"/>
                <a:gd name="connsiteY4" fmla="*/ 2238375 h 2372163"/>
                <a:gd name="connsiteX5" fmla="*/ 1714500 w 3848100"/>
                <a:gd name="connsiteY5" fmla="*/ 2047875 h 2372163"/>
                <a:gd name="connsiteX6" fmla="*/ 1285875 w 3848100"/>
                <a:gd name="connsiteY6" fmla="*/ 1724025 h 2372163"/>
                <a:gd name="connsiteX7" fmla="*/ 885825 w 3848100"/>
                <a:gd name="connsiteY7" fmla="*/ 1323975 h 2372163"/>
                <a:gd name="connsiteX8" fmla="*/ 466725 w 3848100"/>
                <a:gd name="connsiteY8" fmla="*/ 781050 h 2372163"/>
                <a:gd name="connsiteX9" fmla="*/ 0 w 3848100"/>
                <a:gd name="connsiteY9" fmla="*/ 0 h 23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00" h="2372163">
                  <a:moveTo>
                    <a:pt x="3848100" y="2114550"/>
                  </a:moveTo>
                  <a:cubicBezTo>
                    <a:pt x="3725862" y="2166144"/>
                    <a:pt x="3603625" y="2217738"/>
                    <a:pt x="3457575" y="2257425"/>
                  </a:cubicBezTo>
                  <a:cubicBezTo>
                    <a:pt x="3311525" y="2297113"/>
                    <a:pt x="3119437" y="2335213"/>
                    <a:pt x="2971800" y="2352675"/>
                  </a:cubicBezTo>
                  <a:cubicBezTo>
                    <a:pt x="2824163" y="2370137"/>
                    <a:pt x="2716212" y="2381250"/>
                    <a:pt x="2571750" y="2362200"/>
                  </a:cubicBezTo>
                  <a:cubicBezTo>
                    <a:pt x="2427288" y="2343150"/>
                    <a:pt x="2247900" y="2290763"/>
                    <a:pt x="2105025" y="2238375"/>
                  </a:cubicBezTo>
                  <a:cubicBezTo>
                    <a:pt x="1962150" y="2185988"/>
                    <a:pt x="1851025" y="2133600"/>
                    <a:pt x="1714500" y="2047875"/>
                  </a:cubicBezTo>
                  <a:cubicBezTo>
                    <a:pt x="1577975" y="1962150"/>
                    <a:pt x="1423987" y="1844675"/>
                    <a:pt x="1285875" y="1724025"/>
                  </a:cubicBezTo>
                  <a:cubicBezTo>
                    <a:pt x="1147763" y="1603375"/>
                    <a:pt x="1022350" y="1481137"/>
                    <a:pt x="885825" y="1323975"/>
                  </a:cubicBezTo>
                  <a:cubicBezTo>
                    <a:pt x="749300" y="1166813"/>
                    <a:pt x="614362" y="1001712"/>
                    <a:pt x="466725" y="781050"/>
                  </a:cubicBezTo>
                  <a:cubicBezTo>
                    <a:pt x="319088" y="560388"/>
                    <a:pt x="65087" y="114300"/>
                    <a:pt x="0" y="0"/>
                  </a:cubicBezTo>
                </a:path>
              </a:pathLst>
            </a:custGeom>
            <a:noFill/>
            <a:ln w="317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grpSp>
          <p:nvGrpSpPr>
            <p:cNvPr id="45" name="그룹 269"/>
            <p:cNvGrpSpPr>
              <a:grpSpLocks/>
            </p:cNvGrpSpPr>
            <p:nvPr/>
          </p:nvGrpSpPr>
          <p:grpSpPr bwMode="auto">
            <a:xfrm>
              <a:off x="5823730" y="3576712"/>
              <a:ext cx="3100388" cy="1800225"/>
              <a:chOff x="1838801" y="2288417"/>
              <a:chExt cx="5483924" cy="2506759"/>
            </a:xfrm>
          </p:grpSpPr>
          <p:sp>
            <p:nvSpPr>
              <p:cNvPr id="47" name="타원 46"/>
              <p:cNvSpPr>
                <a:spLocks noChangeAspect="1"/>
              </p:cNvSpPr>
              <p:nvPr/>
            </p:nvSpPr>
            <p:spPr bwMode="auto">
              <a:xfrm rot="10800000">
                <a:off x="1838801" y="2288417"/>
                <a:ext cx="200779"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48" name="타원 47"/>
              <p:cNvSpPr>
                <a:spLocks noChangeAspect="1"/>
              </p:cNvSpPr>
              <p:nvPr/>
            </p:nvSpPr>
            <p:spPr bwMode="auto">
              <a:xfrm rot="10800000">
                <a:off x="2252238" y="301735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49" name="타원 48"/>
              <p:cNvSpPr>
                <a:spLocks noChangeAspect="1"/>
              </p:cNvSpPr>
              <p:nvPr/>
            </p:nvSpPr>
            <p:spPr bwMode="auto">
              <a:xfrm rot="10800000">
                <a:off x="2664691" y="356497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0" name="타원 49"/>
              <p:cNvSpPr>
                <a:spLocks noChangeAspect="1"/>
              </p:cNvSpPr>
              <p:nvPr/>
            </p:nvSpPr>
            <p:spPr bwMode="auto">
              <a:xfrm rot="10800000">
                <a:off x="3067403" y="398012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1" name="타원 50"/>
              <p:cNvSpPr>
                <a:spLocks noChangeAspect="1"/>
              </p:cNvSpPr>
              <p:nvPr/>
            </p:nvSpPr>
            <p:spPr bwMode="auto">
              <a:xfrm rot="10800000">
                <a:off x="3479876" y="430455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2" name="타원 51"/>
              <p:cNvSpPr>
                <a:spLocks noChangeAspect="1"/>
              </p:cNvSpPr>
              <p:nvPr/>
            </p:nvSpPr>
            <p:spPr bwMode="auto">
              <a:xfrm rot="10800000">
                <a:off x="3892340" y="449799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3" name="타원 52"/>
              <p:cNvSpPr>
                <a:spLocks noChangeAspect="1"/>
              </p:cNvSpPr>
              <p:nvPr/>
            </p:nvSpPr>
            <p:spPr bwMode="auto">
              <a:xfrm rot="10800000">
                <a:off x="4304521" y="459470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4" name="타원 53"/>
              <p:cNvSpPr>
                <a:spLocks noChangeAspect="1"/>
              </p:cNvSpPr>
              <p:nvPr/>
            </p:nvSpPr>
            <p:spPr bwMode="auto">
              <a:xfrm rot="10800000">
                <a:off x="6293374" y="394644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5" name="타원 54"/>
              <p:cNvSpPr>
                <a:spLocks noChangeAspect="1"/>
              </p:cNvSpPr>
              <p:nvPr/>
            </p:nvSpPr>
            <p:spPr bwMode="auto">
              <a:xfrm rot="10800000">
                <a:off x="6710426" y="367745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6" name="타원 55"/>
              <p:cNvSpPr>
                <a:spLocks noChangeAspect="1"/>
              </p:cNvSpPr>
              <p:nvPr/>
            </p:nvSpPr>
            <p:spPr bwMode="auto">
              <a:xfrm rot="10800000">
                <a:off x="4698369" y="458518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7" name="타원 56"/>
              <p:cNvSpPr>
                <a:spLocks noChangeAspect="1"/>
              </p:cNvSpPr>
              <p:nvPr/>
            </p:nvSpPr>
            <p:spPr bwMode="auto">
              <a:xfrm rot="10800000">
                <a:off x="5094290" y="448127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8" name="타원 57"/>
              <p:cNvSpPr>
                <a:spLocks noChangeAspect="1"/>
              </p:cNvSpPr>
              <p:nvPr/>
            </p:nvSpPr>
            <p:spPr bwMode="auto">
              <a:xfrm rot="10800000">
                <a:off x="5504470" y="435481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9" name="타원 58"/>
              <p:cNvSpPr>
                <a:spLocks noChangeAspect="1"/>
              </p:cNvSpPr>
              <p:nvPr/>
            </p:nvSpPr>
            <p:spPr bwMode="auto">
              <a:xfrm rot="10800000">
                <a:off x="5891071" y="417618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60" name="타원 59"/>
              <p:cNvSpPr>
                <a:spLocks noChangeAspect="1"/>
              </p:cNvSpPr>
              <p:nvPr/>
            </p:nvSpPr>
            <p:spPr bwMode="auto">
              <a:xfrm rot="10800000">
                <a:off x="7121947" y="3335770"/>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grpSp>
        <p:sp>
          <p:nvSpPr>
            <p:cNvPr id="46" name="TextBox 45"/>
            <p:cNvSpPr txBox="1"/>
            <p:nvPr/>
          </p:nvSpPr>
          <p:spPr bwMode="auto">
            <a:xfrm>
              <a:off x="7556472" y="6228560"/>
              <a:ext cx="1771674" cy="343097"/>
            </a:xfrm>
            <a:prstGeom prst="rect">
              <a:avLst/>
            </a:prstGeom>
            <a:noFill/>
          </p:spPr>
          <p:txBody>
            <a:bodyPr wrap="none">
              <a:spAutoFit/>
            </a:bodyPr>
            <a:lstStyle/>
            <a:p>
              <a:pPr>
                <a:defRPr/>
              </a:pPr>
              <a:r>
                <a:rPr lang="en-US" altLang="ko-KR" sz="1000" b="1" dirty="0">
                  <a:latin typeface="+mn-ea"/>
                  <a:ea typeface="굴림" pitchFamily="50" charset="-127"/>
                </a:rPr>
                <a:t>(above </a:t>
              </a:r>
              <a:r>
                <a:rPr lang="en-US" altLang="ko-KR" sz="1000" b="1" dirty="0" smtClean="0">
                  <a:latin typeface="+mn-ea"/>
                  <a:ea typeface="굴림" pitchFamily="50" charset="-127"/>
                </a:rPr>
                <a:t>100km/h)</a:t>
              </a:r>
              <a:endParaRPr lang="en-US" altLang="ko-KR" sz="1000" b="1" dirty="0">
                <a:latin typeface="+mn-ea"/>
                <a:ea typeface="굴림" pitchFamily="50" charset="-127"/>
              </a:endParaRPr>
            </a:p>
          </p:txBody>
        </p:sp>
      </p:grpSp>
      <p:sp>
        <p:nvSpPr>
          <p:cNvPr id="62" name="아래로 구부러진 화살표 61"/>
          <p:cNvSpPr/>
          <p:nvPr/>
        </p:nvSpPr>
        <p:spPr>
          <a:xfrm>
            <a:off x="4038600" y="2853184"/>
            <a:ext cx="4195085" cy="1151880"/>
          </a:xfrm>
          <a:prstGeom prst="curvedDownArrow">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3" name="직사각형 62"/>
          <p:cNvSpPr/>
          <p:nvPr/>
        </p:nvSpPr>
        <p:spPr bwMode="auto">
          <a:xfrm>
            <a:off x="7458472" y="4144263"/>
            <a:ext cx="1001960" cy="1627962"/>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spTree>
    <p:extLst>
      <p:ext uri="{BB962C8B-B14F-4D97-AF65-F5344CB8AC3E}">
        <p14:creationId xmlns:p14="http://schemas.microsoft.com/office/powerpoint/2010/main" val="58229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Objective</a:t>
            </a:r>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15</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1496036283"/>
              </p:ext>
            </p:extLst>
          </p:nvPr>
        </p:nvGraphicFramePr>
        <p:xfrm>
          <a:off x="971600" y="1628800"/>
          <a:ext cx="7272808" cy="4154761"/>
        </p:xfrm>
        <a:graphic>
          <a:graphicData uri="http://schemas.openxmlformats.org/drawingml/2006/table">
            <a:tbl>
              <a:tblPr firstRow="1" bandRow="1">
                <a:tableStyleId>{5940675A-B579-460E-94D1-54222C63F5DA}</a:tableStyleId>
              </a:tblPr>
              <a:tblGrid>
                <a:gridCol w="3636404"/>
                <a:gridCol w="3636404"/>
              </a:tblGrid>
              <a:tr h="385883">
                <a:tc>
                  <a:txBody>
                    <a:bodyPr/>
                    <a:lstStyle/>
                    <a:p>
                      <a:pPr algn="ctr" latinLnBrk="1"/>
                      <a:r>
                        <a:rPr lang="en-US" altLang="ko-KR" dirty="0" smtClean="0"/>
                        <a:t>Problems</a:t>
                      </a:r>
                      <a:endParaRPr lang="ko-KR" altLang="en-US" dirty="0"/>
                    </a:p>
                  </a:txBody>
                  <a:tcPr anchor="ctr"/>
                </a:tc>
                <a:tc>
                  <a:txBody>
                    <a:bodyPr/>
                    <a:lstStyle/>
                    <a:p>
                      <a:pPr algn="ctr" latinLnBrk="1"/>
                      <a:r>
                        <a:rPr lang="en-US" altLang="ko-KR" dirty="0" smtClean="0"/>
                        <a:t>Solutions</a:t>
                      </a:r>
                      <a:endParaRPr lang="ko-KR" altLang="en-US" dirty="0"/>
                    </a:p>
                  </a:txBody>
                  <a:tcPr anchor="ctr"/>
                </a:tc>
              </a:tr>
              <a:tr h="666045">
                <a:tc>
                  <a:txBody>
                    <a:bodyPr/>
                    <a:lstStyle/>
                    <a:p>
                      <a:pPr latinLnBrk="1"/>
                      <a:r>
                        <a:rPr lang="en-US" altLang="ko-KR" dirty="0" smtClean="0"/>
                        <a:t>Lack of frequency resources below 6GHz</a:t>
                      </a:r>
                      <a:endParaRPr lang="ko-KR" altLang="en-US" dirty="0"/>
                    </a:p>
                  </a:txBody>
                  <a:tcPr anchor="ctr"/>
                </a:tc>
                <a:tc>
                  <a:txBody>
                    <a:bodyPr/>
                    <a:lstStyle/>
                    <a:p>
                      <a:pPr marL="285750" indent="-285750" latinLnBrk="1">
                        <a:buFont typeface="Arial" panose="020B0604020202020204" pitchFamily="34" charset="0"/>
                        <a:buChar char="•"/>
                      </a:pPr>
                      <a:r>
                        <a:rPr lang="en-US" altLang="ko-KR" dirty="0" smtClean="0"/>
                        <a:t>Higher bandwidth : millimeter-wave</a:t>
                      </a:r>
                      <a:endParaRPr lang="ko-KR" altLang="en-US" dirty="0"/>
                    </a:p>
                  </a:txBody>
                  <a:tcPr anchor="ctr"/>
                </a:tc>
              </a:tr>
              <a:tr h="666045">
                <a:tc>
                  <a:txBody>
                    <a:bodyPr/>
                    <a:lstStyle/>
                    <a:p>
                      <a:pPr latinLnBrk="1"/>
                      <a:r>
                        <a:rPr lang="en-US" altLang="ko-KR" dirty="0" smtClean="0"/>
                        <a:t>Penetration loss</a:t>
                      </a:r>
                      <a:r>
                        <a:rPr lang="en-US" altLang="ko-KR" baseline="0" dirty="0" smtClean="0"/>
                        <a:t> of higher frequency</a:t>
                      </a:r>
                      <a:endParaRPr lang="ko-KR" altLang="en-US" dirty="0"/>
                    </a:p>
                  </a:txBody>
                  <a:tcPr anchor="ctr"/>
                </a:tc>
                <a:tc>
                  <a:txBody>
                    <a:bodyPr/>
                    <a:lstStyle/>
                    <a:p>
                      <a:pPr marL="285750" marR="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altLang="ko-KR" dirty="0" smtClean="0"/>
                        <a:t>Mobile wireless backhaul</a:t>
                      </a:r>
                      <a:r>
                        <a:rPr lang="en-US" altLang="ko-KR" baseline="0" dirty="0" smtClean="0"/>
                        <a:t> for high-speed vehicle environments</a:t>
                      </a:r>
                      <a:endParaRPr lang="ko-KR" altLang="en-US" dirty="0" smtClean="0"/>
                    </a:p>
                  </a:txBody>
                  <a:tcPr anchor="ctr"/>
                </a:tc>
              </a:tr>
              <a:tr h="1522388">
                <a:tc>
                  <a:txBody>
                    <a:bodyPr/>
                    <a:lstStyle/>
                    <a:p>
                      <a:pPr latinLnBrk="1"/>
                      <a:r>
                        <a:rPr lang="en-US" altLang="ko-KR" dirty="0" smtClean="0"/>
                        <a:t>Doppler effect</a:t>
                      </a:r>
                    </a:p>
                    <a:p>
                      <a:pPr latinLnBrk="1"/>
                      <a:r>
                        <a:rPr lang="en-US" altLang="ko-KR" dirty="0" smtClean="0"/>
                        <a:t>Frequency</a:t>
                      </a:r>
                      <a:r>
                        <a:rPr lang="en-US" altLang="ko-KR" baseline="0" dirty="0" smtClean="0"/>
                        <a:t> shift/spread : the faster the movement is, the higher the frequency shift</a:t>
                      </a:r>
                    </a:p>
                    <a:p>
                      <a:pPr latinLnBrk="1"/>
                      <a:r>
                        <a:rPr lang="en-US" altLang="ko-KR" baseline="0" dirty="0" smtClean="0"/>
                        <a:t>Introduce ICI reducing SNR</a:t>
                      </a:r>
                      <a:endParaRPr lang="ko-KR" altLang="en-US" dirty="0"/>
                    </a:p>
                  </a:txBody>
                  <a:tcPr anchor="ctr"/>
                </a:tc>
                <a:tc>
                  <a:txBody>
                    <a:bodyPr/>
                    <a:lstStyle/>
                    <a:p>
                      <a:pPr marL="285750" indent="-285750" latinLnBrk="1">
                        <a:buFont typeface="Arial" panose="020B0604020202020204" pitchFamily="34" charset="0"/>
                        <a:buChar char="•"/>
                      </a:pPr>
                      <a:r>
                        <a:rPr lang="en-US" altLang="ko-KR" dirty="0" smtClean="0"/>
                        <a:t>Subcarrier</a:t>
                      </a:r>
                      <a:r>
                        <a:rPr lang="en-US" altLang="ko-KR" baseline="0" dirty="0" smtClean="0"/>
                        <a:t> spacing</a:t>
                      </a:r>
                    </a:p>
                    <a:p>
                      <a:pPr marL="285750" indent="-285750" latinLnBrk="1">
                        <a:buFont typeface="Arial" panose="020B0604020202020204" pitchFamily="34" charset="0"/>
                        <a:buChar char="•"/>
                      </a:pPr>
                      <a:r>
                        <a:rPr lang="en-US" altLang="ko-KR" baseline="0" dirty="0" smtClean="0"/>
                        <a:t>Automatic frequency control</a:t>
                      </a:r>
                      <a:endParaRPr lang="ko-KR" altLang="en-US" dirty="0"/>
                    </a:p>
                  </a:txBody>
                  <a:tcPr anchor="ctr"/>
                </a:tc>
              </a:tr>
              <a:tr h="666045">
                <a:tc>
                  <a:txBody>
                    <a:bodyPr/>
                    <a:lstStyle/>
                    <a:p>
                      <a:pPr latinLnBrk="1"/>
                      <a:r>
                        <a:rPr lang="en-US" altLang="ko-KR" dirty="0" smtClean="0"/>
                        <a:t>Highly frequent</a:t>
                      </a:r>
                      <a:r>
                        <a:rPr lang="en-US" altLang="ko-KR" baseline="0" dirty="0" smtClean="0"/>
                        <a:t> handover</a:t>
                      </a:r>
                      <a:endParaRPr lang="ko-KR" altLang="en-US" dirty="0"/>
                    </a:p>
                  </a:txBody>
                  <a:tcPr anchor="ctr"/>
                </a:tc>
                <a:tc>
                  <a:txBody>
                    <a:bodyPr/>
                    <a:lstStyle/>
                    <a:p>
                      <a:pPr marL="285750" indent="-285750" latinLnBrk="1">
                        <a:buFont typeface="Arial" panose="020B0604020202020204" pitchFamily="34" charset="0"/>
                        <a:buChar char="•"/>
                      </a:pPr>
                      <a:r>
                        <a:rPr lang="en-US" altLang="ko-KR" dirty="0" smtClean="0"/>
                        <a:t>Robust</a:t>
                      </a:r>
                      <a:r>
                        <a:rPr lang="en-US" altLang="ko-KR" baseline="0" dirty="0" smtClean="0"/>
                        <a:t> </a:t>
                      </a:r>
                      <a:r>
                        <a:rPr lang="en-US" altLang="ko-KR" baseline="0" smtClean="0"/>
                        <a:t>handover algorithm (handover reliability)</a:t>
                      </a:r>
                      <a:endParaRPr lang="ko-KR" altLang="en-US" dirty="0"/>
                    </a:p>
                  </a:txBody>
                  <a:tcPr anchor="ctr"/>
                </a:tc>
              </a:tr>
            </a:tbl>
          </a:graphicData>
        </a:graphic>
      </p:graphicFrame>
    </p:spTree>
    <p:extLst>
      <p:ext uri="{BB962C8B-B14F-4D97-AF65-F5344CB8AC3E}">
        <p14:creationId xmlns:p14="http://schemas.microsoft.com/office/powerpoint/2010/main" val="1595987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a:t>
            </a:r>
            <a:endParaRPr lang="ko-KR" altLang="en-US" dirty="0"/>
          </a:p>
        </p:txBody>
      </p:sp>
      <p:sp>
        <p:nvSpPr>
          <p:cNvPr id="3" name="내용 개체 틀 2"/>
          <p:cNvSpPr>
            <a:spLocks noGrp="1"/>
          </p:cNvSpPr>
          <p:nvPr>
            <p:ph idx="1"/>
          </p:nvPr>
        </p:nvSpPr>
        <p:spPr/>
        <p:txBody>
          <a:bodyPr/>
          <a:lstStyle/>
          <a:p>
            <a:r>
              <a:rPr lang="en-US" altLang="ko-KR" sz="2000" dirty="0"/>
              <a:t>[1] IMT Vision – “Framework and overall objectives of the future </a:t>
            </a:r>
            <a:r>
              <a:rPr lang="en-US" altLang="ko-KR" sz="2000" dirty="0" smtClean="0"/>
              <a:t>development </a:t>
            </a:r>
            <a:r>
              <a:rPr lang="en-US" altLang="ko-KR" sz="2000" dirty="0"/>
              <a:t>of IMT for 2020 and beyond</a:t>
            </a:r>
            <a:r>
              <a:rPr lang="en-US" altLang="ko-KR" sz="2000" dirty="0" smtClean="0"/>
              <a:t>”</a:t>
            </a:r>
          </a:p>
          <a:p>
            <a:r>
              <a:rPr lang="en-US" altLang="ko-KR" sz="2000" dirty="0" smtClean="0"/>
              <a:t>[2] </a:t>
            </a:r>
            <a:r>
              <a:rPr lang="en-US" altLang="ko-KR" sz="2000" dirty="0"/>
              <a:t>Report ITU-R </a:t>
            </a:r>
            <a:r>
              <a:rPr lang="en-US" altLang="ko-KR" sz="2000" dirty="0" smtClean="0"/>
              <a:t>M.2134</a:t>
            </a:r>
          </a:p>
          <a:p>
            <a:r>
              <a:rPr lang="en-US" altLang="ko-KR" sz="2000" dirty="0" smtClean="0"/>
              <a:t>[3] </a:t>
            </a:r>
            <a:r>
              <a:rPr lang="en-US" altLang="ko-KR" sz="2000" dirty="0" err="1" smtClean="0"/>
              <a:t>D.T.Fokum</a:t>
            </a:r>
            <a:r>
              <a:rPr lang="en-US" altLang="ko-KR" sz="2000" dirty="0" smtClean="0"/>
              <a:t> and </a:t>
            </a:r>
            <a:r>
              <a:rPr lang="en-US" altLang="ko-KR" sz="2000" dirty="0"/>
              <a:t>V.S. Frost, "A Survey on Methods for Broadband </a:t>
            </a:r>
            <a:r>
              <a:rPr lang="en-US" altLang="ko-KR" sz="2000" dirty="0" smtClean="0"/>
              <a:t>Internet Access </a:t>
            </a:r>
            <a:r>
              <a:rPr lang="en-US" altLang="ko-KR" sz="2000" dirty="0"/>
              <a:t>on Trains," </a:t>
            </a:r>
            <a:r>
              <a:rPr lang="en-US" altLang="ko-KR" sz="2000" dirty="0" smtClean="0"/>
              <a:t>IEEE Communications </a:t>
            </a:r>
            <a:r>
              <a:rPr lang="en-US" altLang="ko-KR" sz="2000" dirty="0"/>
              <a:t>Surveys &amp; </a:t>
            </a:r>
            <a:r>
              <a:rPr lang="en-US" altLang="ko-KR" sz="2000" dirty="0" smtClean="0"/>
              <a:t>Tutorials</a:t>
            </a:r>
            <a:r>
              <a:rPr lang="en-US" altLang="ko-KR" sz="2000" dirty="0"/>
              <a:t>, </a:t>
            </a:r>
            <a:r>
              <a:rPr lang="en-US" altLang="ko-KR" sz="2000" dirty="0" smtClean="0"/>
              <a:t>vol.12, no.2</a:t>
            </a:r>
            <a:r>
              <a:rPr lang="en-US" altLang="ko-KR" sz="2000" dirty="0"/>
              <a:t>, pp.171-185, Second Quarter 2010. </a:t>
            </a:r>
          </a:p>
          <a:p>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16</a:t>
            </a:fld>
            <a:endParaRPr lang="en-US" altLang="ko-KR"/>
          </a:p>
        </p:txBody>
      </p:sp>
    </p:spTree>
    <p:extLst>
      <p:ext uri="{BB962C8B-B14F-4D97-AF65-F5344CB8AC3E}">
        <p14:creationId xmlns:p14="http://schemas.microsoft.com/office/powerpoint/2010/main" val="1996746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p:txBody>
          <a:bodyPr/>
          <a:lstStyle/>
          <a:p>
            <a:r>
              <a:rPr lang="en-US" altLang="ko-KR" dirty="0">
                <a:ea typeface="굴림" charset="-127"/>
              </a:rPr>
              <a:t>Introduction </a:t>
            </a:r>
            <a:r>
              <a:rPr lang="en-US" altLang="ko-KR" dirty="0" smtClean="0">
                <a:ea typeface="굴림" charset="-127"/>
              </a:rPr>
              <a:t>to Mobile </a:t>
            </a:r>
            <a:r>
              <a:rPr lang="en-US" altLang="ko-KR" dirty="0">
                <a:ea typeface="굴림" charset="-127"/>
              </a:rPr>
              <a:t>Internet </a:t>
            </a:r>
            <a:r>
              <a:rPr lang="en-US" altLang="ko-KR" dirty="0" smtClean="0">
                <a:ea typeface="굴림" charset="-127"/>
              </a:rPr>
              <a:t>Service </a:t>
            </a:r>
            <a:r>
              <a:rPr lang="en-US" altLang="ko-KR" dirty="0">
                <a:ea typeface="굴림" charset="-127"/>
              </a:rPr>
              <a:t>in </a:t>
            </a:r>
            <a:r>
              <a:rPr lang="en-US" altLang="ko-KR" dirty="0" smtClean="0">
                <a:ea typeface="굴림" charset="-127"/>
              </a:rPr>
              <a:t>Fast Moving Vehicles</a:t>
            </a:r>
            <a:endParaRPr lang="ko-KR" altLang="en-US" dirty="0"/>
          </a:p>
        </p:txBody>
      </p:sp>
      <p:sp>
        <p:nvSpPr>
          <p:cNvPr id="2" name="날짜 개체 틀 1"/>
          <p:cNvSpPr>
            <a:spLocks noGrp="1"/>
          </p:cNvSpPr>
          <p:nvPr>
            <p:ph type="dt" sz="half" idx="10"/>
          </p:nvPr>
        </p:nvSpPr>
        <p:spPr/>
        <p:txBody>
          <a:bodyPr/>
          <a:lstStyle/>
          <a:p>
            <a:r>
              <a:rPr lang="en-US" altLang="ko-KR" smtClean="0"/>
              <a:t>January 2015</a:t>
            </a:r>
            <a:endParaRPr lang="en-US" altLang="ko-KR" dirty="0"/>
          </a:p>
        </p:txBody>
      </p:sp>
      <p:sp>
        <p:nvSpPr>
          <p:cNvPr id="3" name="바닥글 개체 틀 2"/>
          <p:cNvSpPr>
            <a:spLocks noGrp="1"/>
          </p:cNvSpPr>
          <p:nvPr>
            <p:ph type="ftr" sz="quarter" idx="11"/>
          </p:nvPr>
        </p:nvSpPr>
        <p:spPr/>
        <p:txBody>
          <a:bodyPr/>
          <a:lstStyle/>
          <a:p>
            <a:r>
              <a:rPr lang="en-US" altLang="ko-KR" smtClean="0"/>
              <a:t>Junhyeong Kim, ETRI</a:t>
            </a:r>
            <a:endParaRPr lang="en-US" altLang="ko-KR" dirty="0"/>
          </a:p>
        </p:txBody>
      </p:sp>
      <p:sp>
        <p:nvSpPr>
          <p:cNvPr id="4" name="슬라이드 번호 개체 틀 3"/>
          <p:cNvSpPr>
            <a:spLocks noGrp="1"/>
          </p:cNvSpPr>
          <p:nvPr>
            <p:ph type="sldNum" sz="quarter" idx="12"/>
          </p:nvPr>
        </p:nvSpPr>
        <p:spPr/>
        <p:txBody>
          <a:bodyPr/>
          <a:lstStyle/>
          <a:p>
            <a:r>
              <a:rPr lang="en-US" altLang="ko-KR" smtClean="0"/>
              <a:t>Slide </a:t>
            </a:r>
            <a:fld id="{EBCBA1D1-C26B-48B5-BA7F-34FF92B9C553}" type="slidenum">
              <a:rPr lang="en-US" altLang="ko-KR" smtClean="0"/>
              <a:pPr/>
              <a:t>2</a:t>
            </a:fld>
            <a:endParaRPr lang="en-US" altLang="ko-KR"/>
          </a:p>
        </p:txBody>
      </p:sp>
    </p:spTree>
    <p:extLst>
      <p:ext uri="{BB962C8B-B14F-4D97-AF65-F5344CB8AC3E}">
        <p14:creationId xmlns:p14="http://schemas.microsoft.com/office/powerpoint/2010/main" val="377195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lstStyle/>
          <a:p>
            <a:r>
              <a:rPr lang="en-US" altLang="ko-KR" dirty="0" smtClean="0"/>
              <a:t>Background</a:t>
            </a:r>
          </a:p>
          <a:p>
            <a:endParaRPr lang="en-US" altLang="ko-KR" dirty="0" smtClean="0"/>
          </a:p>
          <a:p>
            <a:r>
              <a:rPr lang="en-US" altLang="ko-KR" dirty="0" smtClean="0"/>
              <a:t>Mobile Internet Service In Fast Moving Vehicles</a:t>
            </a:r>
          </a:p>
          <a:p>
            <a:endParaRPr lang="en-US" altLang="ko-KR" dirty="0" smtClean="0"/>
          </a:p>
          <a:p>
            <a:r>
              <a:rPr lang="en-US" altLang="ko-KR" dirty="0" smtClean="0"/>
              <a:t>Objective</a:t>
            </a:r>
          </a:p>
          <a:p>
            <a:endParaRPr lang="en-US" altLang="ko-KR" dirty="0" smtClean="0"/>
          </a:p>
          <a:p>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3</a:t>
            </a:fld>
            <a:endParaRPr lang="en-US" altLang="ko-KR"/>
          </a:p>
        </p:txBody>
      </p:sp>
    </p:spTree>
    <p:extLst>
      <p:ext uri="{BB962C8B-B14F-4D97-AF65-F5344CB8AC3E}">
        <p14:creationId xmlns:p14="http://schemas.microsoft.com/office/powerpoint/2010/main" val="1853101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a:t>
            </a:r>
            <a:endParaRPr lang="ko-KR" altLang="en-US" dirty="0"/>
          </a:p>
        </p:txBody>
      </p:sp>
      <p:sp>
        <p:nvSpPr>
          <p:cNvPr id="3" name="내용 개체 틀 2"/>
          <p:cNvSpPr>
            <a:spLocks noGrp="1"/>
          </p:cNvSpPr>
          <p:nvPr>
            <p:ph idx="1"/>
          </p:nvPr>
        </p:nvSpPr>
        <p:spPr/>
        <p:txBody>
          <a:bodyPr/>
          <a:lstStyle/>
          <a:p>
            <a:r>
              <a:rPr lang="en-US" altLang="ko-KR" sz="2000" dirty="0"/>
              <a:t>IMT Vision </a:t>
            </a:r>
            <a:r>
              <a:rPr lang="en-US" altLang="ko-KR" sz="2000" dirty="0" smtClean="0"/>
              <a:t>: </a:t>
            </a:r>
            <a:r>
              <a:rPr lang="en-US" altLang="ko-KR" sz="2000" dirty="0"/>
              <a:t>“Framework and overall objectives of the future development of IMT for 2020 and beyond</a:t>
            </a:r>
            <a:r>
              <a:rPr lang="en-US" altLang="ko-KR" sz="2000" dirty="0" smtClean="0"/>
              <a:t>” </a:t>
            </a:r>
            <a:r>
              <a:rPr lang="en-US" altLang="ko-KR" sz="2000" b="1" baseline="30000" dirty="0" smtClean="0">
                <a:solidFill>
                  <a:schemeClr val="accent2"/>
                </a:solidFill>
              </a:rPr>
              <a:t>[1]</a:t>
            </a:r>
          </a:p>
          <a:p>
            <a:pPr lvl="1"/>
            <a:r>
              <a:rPr lang="en-US" altLang="ko-KR" sz="1800" dirty="0" smtClean="0"/>
              <a:t>Increasing </a:t>
            </a:r>
            <a:r>
              <a:rPr lang="en-US" altLang="ko-KR" sz="1800" dirty="0"/>
              <a:t>demands of traffic will be expected even in high-speed vehicular </a:t>
            </a:r>
            <a:r>
              <a:rPr lang="en-US" altLang="ko-KR" sz="1800" dirty="0" smtClean="0"/>
              <a:t>environments</a:t>
            </a:r>
          </a:p>
          <a:p>
            <a:pPr lvl="1"/>
            <a:endParaRPr lang="en-US" altLang="ko-KR" sz="1800" dirty="0" smtClean="0"/>
          </a:p>
          <a:p>
            <a:endParaRPr lang="en-US" altLang="ko-KR" sz="2000" dirty="0"/>
          </a:p>
          <a:p>
            <a:endParaRPr lang="en-US" altLang="ko-KR" sz="2000" dirty="0" smtClean="0"/>
          </a:p>
          <a:p>
            <a:endParaRPr lang="en-US" altLang="ko-KR" sz="2000" dirty="0"/>
          </a:p>
          <a:p>
            <a:r>
              <a:rPr lang="en-US" altLang="ko-KR" sz="2000" dirty="0" smtClean="0"/>
              <a:t>IMT-Advanced (4G) mobility support </a:t>
            </a:r>
            <a:r>
              <a:rPr lang="en-US" altLang="ko-KR" sz="2000" b="1" baseline="30000" dirty="0" smtClean="0">
                <a:solidFill>
                  <a:schemeClr val="accent2"/>
                </a:solidFill>
              </a:rPr>
              <a:t>[2]</a:t>
            </a:r>
            <a:endParaRPr lang="ko-KR" altLang="en-US" sz="1800" b="1" baseline="30000" dirty="0">
              <a:solidFill>
                <a:schemeClr val="accent2"/>
              </a:solidFill>
            </a:endParaRPr>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4</a:t>
            </a:fld>
            <a:endParaRPr lang="en-US" altLang="ko-KR"/>
          </a:p>
        </p:txBody>
      </p:sp>
      <p:graphicFrame>
        <p:nvGraphicFramePr>
          <p:cNvPr id="7" name="Group 4"/>
          <p:cNvGraphicFramePr>
            <a:graphicFrameLocks/>
          </p:cNvGraphicFramePr>
          <p:nvPr>
            <p:extLst>
              <p:ext uri="{D42A27DB-BD31-4B8C-83A1-F6EECF244321}">
                <p14:modId xmlns:p14="http://schemas.microsoft.com/office/powerpoint/2010/main" val="2469601808"/>
              </p:ext>
            </p:extLst>
          </p:nvPr>
        </p:nvGraphicFramePr>
        <p:xfrm>
          <a:off x="729210" y="4633415"/>
          <a:ext cx="7531935" cy="1784466"/>
        </p:xfrm>
        <a:graphic>
          <a:graphicData uri="http://schemas.openxmlformats.org/drawingml/2006/table">
            <a:tbl>
              <a:tblPr/>
              <a:tblGrid>
                <a:gridCol w="2262078"/>
                <a:gridCol w="2262078"/>
                <a:gridCol w="3007779"/>
              </a:tblGrid>
              <a:tr h="206449">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Mobility classes</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Velocities</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Performance</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86020">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Stationary</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0 km/h</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Optimized</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86020">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Arial" charset="0"/>
                          <a:ea typeface="돋움" pitchFamily="50" charset="-127"/>
                        </a:rPr>
                        <a:t>Pedestrian</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&gt; 0 km/h to 10 km/h</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r>
              <a:tr h="333701">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Vehicular</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 10 to 120 km/h</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Marginal degradation</a:t>
                      </a:r>
                    </a:p>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(support with high performance)</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088">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High speed vehicular</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120 to 350 km/h</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rgbClr val="FF0000"/>
                          </a:solidFill>
                          <a:effectLst/>
                          <a:latin typeface="Arial" charset="0"/>
                          <a:ea typeface="돋움" pitchFamily="50" charset="-127"/>
                        </a:rPr>
                        <a:t>System should be able to maintain connection</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Group 4"/>
          <p:cNvGraphicFramePr>
            <a:graphicFrameLocks/>
          </p:cNvGraphicFramePr>
          <p:nvPr>
            <p:extLst>
              <p:ext uri="{D42A27DB-BD31-4B8C-83A1-F6EECF244321}">
                <p14:modId xmlns:p14="http://schemas.microsoft.com/office/powerpoint/2010/main" val="2915607212"/>
              </p:ext>
            </p:extLst>
          </p:nvPr>
        </p:nvGraphicFramePr>
        <p:xfrm>
          <a:off x="755576" y="2784742"/>
          <a:ext cx="5167313" cy="1292330"/>
        </p:xfrm>
        <a:graphic>
          <a:graphicData uri="http://schemas.openxmlformats.org/drawingml/2006/table">
            <a:tbl>
              <a:tblPr/>
              <a:tblGrid>
                <a:gridCol w="2043113"/>
                <a:gridCol w="3124200"/>
              </a:tblGrid>
              <a:tr h="306784">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Peak data rate</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10 ~ 50 </a:t>
                      </a:r>
                      <a:r>
                        <a:rPr kumimoji="1" lang="en-US" altLang="ko-KR" sz="1200" b="0" i="0" u="none" strike="noStrike" cap="none" normalizeH="0" baseline="0" dirty="0" err="1" smtClean="0">
                          <a:ln>
                            <a:noFill/>
                          </a:ln>
                          <a:solidFill>
                            <a:schemeClr val="tx1"/>
                          </a:solidFill>
                          <a:effectLst/>
                          <a:latin typeface="Arial" charset="0"/>
                          <a:ea typeface="돋움" pitchFamily="50" charset="-127"/>
                        </a:rPr>
                        <a:t>Gbps</a:t>
                      </a:r>
                      <a:endParaRPr kumimoji="1" lang="en-US" altLang="ko-KR" sz="1200" b="0" i="0" u="none" strike="noStrike" cap="none" normalizeH="0" baseline="0" dirty="0" smtClean="0">
                        <a:ln>
                          <a:noFill/>
                        </a:ln>
                        <a:solidFill>
                          <a:schemeClr val="tx1"/>
                        </a:solidFill>
                        <a:effectLst/>
                        <a:latin typeface="Arial" charset="0"/>
                        <a:ea typeface="돋움" pitchFamily="50" charset="-127"/>
                      </a:endParaRP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6784">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User experienced data rate</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100 Mbps ~ 1 </a:t>
                      </a:r>
                      <a:r>
                        <a:rPr kumimoji="1" lang="en-US" altLang="ko-KR" sz="1200" b="0" i="0" u="none" strike="noStrike" cap="none" normalizeH="0" baseline="0" dirty="0" err="1" smtClean="0">
                          <a:ln>
                            <a:noFill/>
                          </a:ln>
                          <a:solidFill>
                            <a:schemeClr val="tx1"/>
                          </a:solidFill>
                          <a:effectLst/>
                          <a:latin typeface="Arial" charset="0"/>
                          <a:ea typeface="돋움" pitchFamily="50" charset="-127"/>
                        </a:rPr>
                        <a:t>Gbps</a:t>
                      </a:r>
                      <a:endParaRPr kumimoji="1" lang="en-US" altLang="ko-KR" sz="1200" b="0" i="0" u="none" strike="noStrike" cap="none" normalizeH="0" baseline="0" dirty="0" smtClean="0">
                        <a:ln>
                          <a:noFill/>
                        </a:ln>
                        <a:solidFill>
                          <a:schemeClr val="tx1"/>
                        </a:solidFill>
                        <a:effectLst/>
                        <a:latin typeface="Arial" charset="0"/>
                        <a:ea typeface="돋움" pitchFamily="50" charset="-127"/>
                      </a:endParaRP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6784">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Mobility</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500 km/h</a:t>
                      </a:r>
                    </a:p>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(Performance at high mobility should maintain high quality)</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40" name="그룹 39"/>
          <p:cNvGrpSpPr>
            <a:grpSpLocks noChangeAspect="1"/>
          </p:cNvGrpSpPr>
          <p:nvPr/>
        </p:nvGrpSpPr>
        <p:grpSpPr>
          <a:xfrm>
            <a:off x="6219547" y="2466153"/>
            <a:ext cx="2506870" cy="2021079"/>
            <a:chOff x="2152303" y="3267261"/>
            <a:chExt cx="4219947" cy="3402189"/>
          </a:xfrm>
        </p:grpSpPr>
        <p:sp>
          <p:nvSpPr>
            <p:cNvPr id="41" name="모서리가 둥근 직사각형 40"/>
            <p:cNvSpPr/>
            <p:nvPr/>
          </p:nvSpPr>
          <p:spPr>
            <a:xfrm>
              <a:off x="2216388" y="3267261"/>
              <a:ext cx="4155862" cy="3402189"/>
            </a:xfrm>
            <a:prstGeom prst="roundRect">
              <a:avLst>
                <a:gd name="adj" fmla="val 4896"/>
              </a:avLst>
            </a:prstGeom>
            <a:solidFill>
              <a:sysClr val="window" lastClr="FFFFFF"/>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anchor="ctr"/>
            <a:lstStyle/>
            <a:p>
              <a:pPr marL="4763" lvl="1" eaLnBrk="0" hangingPunct="0">
                <a:spcBef>
                  <a:spcPts val="1500"/>
                </a:spcBef>
                <a:buClr>
                  <a:prstClr val="black"/>
                </a:buClr>
                <a:defRPr/>
              </a:pPr>
              <a:endParaRPr lang="en-US" altLang="ko-KR" sz="2000" b="1" dirty="0">
                <a:ln w="11430">
                  <a:solidFill>
                    <a:schemeClr val="tx1">
                      <a:alpha val="20000"/>
                    </a:schemeClr>
                  </a:solidFill>
                </a:ln>
                <a:solidFill>
                  <a:prstClr val="black"/>
                </a:solidFill>
                <a:latin typeface="맑은 고딕" pitchFamily="50" charset="-127"/>
                <a:ea typeface="맑은 고딕" pitchFamily="50" charset="-127"/>
              </a:endParaRPr>
            </a:p>
          </p:txBody>
        </p:sp>
        <p:sp>
          <p:nvSpPr>
            <p:cNvPr id="42" name="직사각형 41"/>
            <p:cNvSpPr/>
            <p:nvPr/>
          </p:nvSpPr>
          <p:spPr>
            <a:xfrm>
              <a:off x="3027363" y="5688013"/>
              <a:ext cx="2813050" cy="204787"/>
            </a:xfrm>
            <a:prstGeom prst="rect">
              <a:avLst/>
            </a:prstGeom>
            <a:solidFill>
              <a:srgbClr val="FAFAFA"/>
            </a:soli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kern="0" dirty="0">
                <a:solidFill>
                  <a:sysClr val="window" lastClr="FFFFFF"/>
                </a:solidFill>
                <a:latin typeface="맑은 고딕"/>
                <a:ea typeface="맑은 고딕"/>
              </a:endParaRPr>
            </a:p>
          </p:txBody>
        </p:sp>
        <p:cxnSp>
          <p:nvCxnSpPr>
            <p:cNvPr id="43" name="직선 연결선 198"/>
            <p:cNvCxnSpPr>
              <a:cxnSpLocks noChangeShapeType="1"/>
            </p:cNvCxnSpPr>
            <p:nvPr/>
          </p:nvCxnSpPr>
          <p:spPr bwMode="auto">
            <a:xfrm>
              <a:off x="2606675" y="5959475"/>
              <a:ext cx="3567113" cy="1588"/>
            </a:xfrm>
            <a:prstGeom prst="line">
              <a:avLst/>
            </a:prstGeom>
            <a:noFill/>
            <a:ln w="25400" algn="ctr">
              <a:solidFill>
                <a:schemeClr val="tx2"/>
              </a:solidFill>
              <a:round/>
              <a:headEnd type="none" w="lg" len="lg"/>
              <a:tailEnd type="arrow" w="med" len="med"/>
            </a:ln>
            <a:extLst>
              <a:ext uri="{909E8E84-426E-40DD-AFC4-6F175D3DCCD1}">
                <a14:hiddenFill xmlns:a14="http://schemas.microsoft.com/office/drawing/2010/main">
                  <a:noFill/>
                </a14:hiddenFill>
              </a:ext>
            </a:extLst>
          </p:spPr>
        </p:cxnSp>
        <p:cxnSp>
          <p:nvCxnSpPr>
            <p:cNvPr id="44" name="직선 연결선 199"/>
            <p:cNvCxnSpPr>
              <a:cxnSpLocks noChangeShapeType="1"/>
            </p:cNvCxnSpPr>
            <p:nvPr/>
          </p:nvCxnSpPr>
          <p:spPr bwMode="auto">
            <a:xfrm rot="5400000">
              <a:off x="1319212" y="4672013"/>
              <a:ext cx="2574925" cy="0"/>
            </a:xfrm>
            <a:prstGeom prst="line">
              <a:avLst/>
            </a:prstGeom>
            <a:noFill/>
            <a:ln w="25400" algn="ctr">
              <a:solidFill>
                <a:schemeClr val="tx2"/>
              </a:solidFill>
              <a:round/>
              <a:headEnd type="arrow" w="med" len="med"/>
              <a:tailEnd/>
            </a:ln>
            <a:extLst>
              <a:ext uri="{909E8E84-426E-40DD-AFC4-6F175D3DCCD1}">
                <a14:hiddenFill xmlns:a14="http://schemas.microsoft.com/office/drawing/2010/main">
                  <a:noFill/>
                </a14:hiddenFill>
              </a:ext>
            </a:extLst>
          </p:spPr>
        </p:cxnSp>
        <p:sp>
          <p:nvSpPr>
            <p:cNvPr id="45" name="직사각형 44"/>
            <p:cNvSpPr/>
            <p:nvPr/>
          </p:nvSpPr>
          <p:spPr bwMode="auto">
            <a:xfrm>
              <a:off x="2312536" y="5981701"/>
              <a:ext cx="4049295" cy="414477"/>
            </a:xfrm>
            <a:prstGeom prst="rect">
              <a:avLst/>
            </a:prstGeom>
          </p:spPr>
          <p:txBody>
            <a:bodyPr wrap="square">
              <a:spAutoFit/>
            </a:bodyPr>
            <a:lstStyle/>
            <a:p>
              <a:pPr fontAlgn="auto" latinLnBrk="0">
                <a:spcBef>
                  <a:spcPts val="0"/>
                </a:spcBef>
                <a:spcAft>
                  <a:spcPts val="0"/>
                </a:spcAft>
                <a:defRPr/>
              </a:pPr>
              <a:r>
                <a:rPr kumimoji="0" lang="en-US" altLang="ko-KR" sz="1000" kern="0" dirty="0" smtClean="0">
                  <a:solidFill>
                    <a:srgbClr val="002060"/>
                  </a:solidFill>
                  <a:latin typeface="HY헤드라인M" pitchFamily="18" charset="-127"/>
                  <a:ea typeface="HY헤드라인M" pitchFamily="18" charset="-127"/>
                </a:rPr>
                <a:t>         Low </a:t>
              </a:r>
              <a:r>
                <a:rPr kumimoji="0" lang="ko-KR" altLang="en-US" sz="1000" kern="0" dirty="0" smtClean="0">
                  <a:solidFill>
                    <a:srgbClr val="002060"/>
                  </a:solidFill>
                  <a:latin typeface="HY헤드라인M" pitchFamily="18" charset="-127"/>
                  <a:ea typeface="HY헤드라인M" pitchFamily="18" charset="-127"/>
                </a:rPr>
                <a:t>    </a:t>
              </a:r>
              <a:r>
                <a:rPr kumimoji="0" lang="en-US" altLang="ko-KR" sz="1000" kern="0" dirty="0" smtClean="0">
                  <a:solidFill>
                    <a:srgbClr val="002060"/>
                  </a:solidFill>
                  <a:latin typeface="HY헤드라인M" pitchFamily="18" charset="-127"/>
                  <a:ea typeface="HY헤드라인M" pitchFamily="18" charset="-127"/>
                </a:rPr>
                <a:t>Medium</a:t>
              </a:r>
              <a:r>
                <a:rPr kumimoji="0" lang="ko-KR" altLang="en-US" sz="1000" kern="0" dirty="0" smtClean="0">
                  <a:solidFill>
                    <a:srgbClr val="002060"/>
                  </a:solidFill>
                  <a:latin typeface="HY헤드라인M" pitchFamily="18" charset="-127"/>
                  <a:ea typeface="HY헤드라인M" pitchFamily="18" charset="-127"/>
                </a:rPr>
                <a:t>   </a:t>
              </a:r>
              <a:r>
                <a:rPr kumimoji="0" lang="en-US" altLang="ko-KR" sz="1000" kern="0" dirty="0" smtClean="0">
                  <a:solidFill>
                    <a:srgbClr val="002060"/>
                  </a:solidFill>
                  <a:latin typeface="HY헤드라인M" pitchFamily="18" charset="-127"/>
                  <a:ea typeface="HY헤드라인M" pitchFamily="18" charset="-127"/>
                </a:rPr>
                <a:t>High mobility</a:t>
              </a:r>
              <a:endParaRPr kumimoji="0" lang="ko-KR" altLang="en-US" sz="1000" kern="0" dirty="0">
                <a:solidFill>
                  <a:srgbClr val="002060"/>
                </a:solidFill>
                <a:latin typeface="HY헤드라인M" pitchFamily="18" charset="-127"/>
                <a:ea typeface="HY헤드라인M" pitchFamily="18" charset="-127"/>
              </a:endParaRPr>
            </a:p>
          </p:txBody>
        </p:sp>
        <p:sp>
          <p:nvSpPr>
            <p:cNvPr id="46" name="TextBox 45"/>
            <p:cNvSpPr txBox="1"/>
            <p:nvPr/>
          </p:nvSpPr>
          <p:spPr>
            <a:xfrm>
              <a:off x="2152303" y="3667603"/>
              <a:ext cx="569906" cy="2239442"/>
            </a:xfrm>
            <a:prstGeom prst="rect">
              <a:avLst/>
            </a:prstGeom>
            <a:noFill/>
          </p:spPr>
          <p:txBody>
            <a:bodyPr vert="vert270" wrap="square">
              <a:spAutoFit/>
            </a:bodyPr>
            <a:lstStyle/>
            <a:p>
              <a:pPr algn="ctr">
                <a:defRPr/>
              </a:pPr>
              <a:r>
                <a:rPr lang="en-US" altLang="ko-KR" sz="1000" dirty="0" smtClean="0">
                  <a:solidFill>
                    <a:srgbClr val="002060"/>
                  </a:solidFill>
                  <a:latin typeface="HY헤드라인M" pitchFamily="18" charset="-127"/>
                  <a:ea typeface="HY헤드라인M" pitchFamily="18" charset="-127"/>
                </a:rPr>
                <a:t>Mobile </a:t>
              </a:r>
              <a:r>
                <a:rPr lang="en-US" altLang="ko-KR" sz="1000" dirty="0">
                  <a:solidFill>
                    <a:srgbClr val="002060"/>
                  </a:solidFill>
                  <a:latin typeface="HY헤드라인M" pitchFamily="18" charset="-127"/>
                  <a:ea typeface="HY헤드라인M" pitchFamily="18" charset="-127"/>
                </a:rPr>
                <a:t>Internet </a:t>
              </a:r>
              <a:r>
                <a:rPr lang="en-US" altLang="ko-KR" sz="1000" dirty="0" smtClean="0">
                  <a:solidFill>
                    <a:srgbClr val="002060"/>
                  </a:solidFill>
                  <a:latin typeface="HY헤드라인M" pitchFamily="18" charset="-127"/>
                  <a:ea typeface="HY헤드라인M" pitchFamily="18" charset="-127"/>
                </a:rPr>
                <a:t>Use</a:t>
              </a:r>
              <a:endParaRPr lang="ko-KR" altLang="en-US" sz="1000" dirty="0">
                <a:solidFill>
                  <a:srgbClr val="002060"/>
                </a:solidFill>
                <a:latin typeface="HY헤드라인M" pitchFamily="18" charset="-127"/>
                <a:ea typeface="HY헤드라인M" pitchFamily="18" charset="-127"/>
              </a:endParaRPr>
            </a:p>
          </p:txBody>
        </p:sp>
        <p:graphicFrame>
          <p:nvGraphicFramePr>
            <p:cNvPr id="47" name="차트 291"/>
            <p:cNvGraphicFramePr>
              <a:graphicFrameLocks/>
            </p:cNvGraphicFramePr>
            <p:nvPr>
              <p:extLst>
                <p:ext uri="{D42A27DB-BD31-4B8C-83A1-F6EECF244321}">
                  <p14:modId xmlns:p14="http://schemas.microsoft.com/office/powerpoint/2010/main" val="445838456"/>
                </p:ext>
              </p:extLst>
            </p:nvPr>
          </p:nvGraphicFramePr>
          <p:xfrm>
            <a:off x="2557463" y="3703638"/>
            <a:ext cx="3644900" cy="2224087"/>
          </p:xfrm>
          <a:graphic>
            <a:graphicData uri="http://schemas.openxmlformats.org/presentationml/2006/ole">
              <mc:AlternateContent xmlns:mc="http://schemas.openxmlformats.org/markup-compatibility/2006">
                <mc:Choice xmlns:v="urn:schemas-microsoft-com:vml" Requires="v">
                  <p:oleObj spid="_x0000_s3230" r:id="rId5" imgW="3645724" imgH="2225233" progId="Excel.Chart.8">
                    <p:embed/>
                  </p:oleObj>
                </mc:Choice>
                <mc:Fallback>
                  <p:oleObj r:id="rId5" imgW="3645724" imgH="2225233"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703638"/>
                          <a:ext cx="3644900" cy="2224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자유형 47"/>
            <p:cNvSpPr/>
            <p:nvPr/>
          </p:nvSpPr>
          <p:spPr>
            <a:xfrm>
              <a:off x="4965700" y="4383088"/>
              <a:ext cx="919163" cy="746125"/>
            </a:xfrm>
            <a:custGeom>
              <a:avLst/>
              <a:gdLst>
                <a:gd name="connsiteX0" fmla="*/ 0 w 1704975"/>
                <a:gd name="connsiteY0" fmla="*/ 1038225 h 1038225"/>
                <a:gd name="connsiteX1" fmla="*/ 514350 w 1704975"/>
                <a:gd name="connsiteY1" fmla="*/ 809625 h 1038225"/>
                <a:gd name="connsiteX2" fmla="*/ 1228725 w 1704975"/>
                <a:gd name="connsiteY2" fmla="*/ 381000 h 1038225"/>
                <a:gd name="connsiteX3" fmla="*/ 1704975 w 1704975"/>
                <a:gd name="connsiteY3" fmla="*/ 0 h 1038225"/>
              </a:gdLst>
              <a:ahLst/>
              <a:cxnLst>
                <a:cxn ang="0">
                  <a:pos x="connsiteX0" y="connsiteY0"/>
                </a:cxn>
                <a:cxn ang="0">
                  <a:pos x="connsiteX1" y="connsiteY1"/>
                </a:cxn>
                <a:cxn ang="0">
                  <a:pos x="connsiteX2" y="connsiteY2"/>
                </a:cxn>
                <a:cxn ang="0">
                  <a:pos x="connsiteX3" y="connsiteY3"/>
                </a:cxn>
              </a:cxnLst>
              <a:rect l="l" t="t" r="r" b="b"/>
              <a:pathLst>
                <a:path w="1704975" h="1038225">
                  <a:moveTo>
                    <a:pt x="0" y="1038225"/>
                  </a:moveTo>
                  <a:cubicBezTo>
                    <a:pt x="154781" y="978693"/>
                    <a:pt x="309563" y="919162"/>
                    <a:pt x="514350" y="809625"/>
                  </a:cubicBezTo>
                  <a:cubicBezTo>
                    <a:pt x="719138" y="700087"/>
                    <a:pt x="1030288" y="515937"/>
                    <a:pt x="1228725" y="381000"/>
                  </a:cubicBezTo>
                  <a:cubicBezTo>
                    <a:pt x="1427163" y="246062"/>
                    <a:pt x="1628775" y="49212"/>
                    <a:pt x="1704975" y="0"/>
                  </a:cubicBezTo>
                </a:path>
              </a:pathLst>
            </a:custGeom>
            <a:noFill/>
            <a:ln w="28575">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49" name="자유형 48"/>
            <p:cNvSpPr/>
            <p:nvPr/>
          </p:nvSpPr>
          <p:spPr>
            <a:xfrm>
              <a:off x="2862263" y="3624263"/>
              <a:ext cx="2076450" cy="1703387"/>
            </a:xfrm>
            <a:custGeom>
              <a:avLst/>
              <a:gdLst>
                <a:gd name="connsiteX0" fmla="*/ 3848100 w 3848100"/>
                <a:gd name="connsiteY0" fmla="*/ 2114550 h 2372163"/>
                <a:gd name="connsiteX1" fmla="*/ 3457575 w 3848100"/>
                <a:gd name="connsiteY1" fmla="*/ 2257425 h 2372163"/>
                <a:gd name="connsiteX2" fmla="*/ 2971800 w 3848100"/>
                <a:gd name="connsiteY2" fmla="*/ 2352675 h 2372163"/>
                <a:gd name="connsiteX3" fmla="*/ 2571750 w 3848100"/>
                <a:gd name="connsiteY3" fmla="*/ 2362200 h 2372163"/>
                <a:gd name="connsiteX4" fmla="*/ 2105025 w 3848100"/>
                <a:gd name="connsiteY4" fmla="*/ 2238375 h 2372163"/>
                <a:gd name="connsiteX5" fmla="*/ 1714500 w 3848100"/>
                <a:gd name="connsiteY5" fmla="*/ 2047875 h 2372163"/>
                <a:gd name="connsiteX6" fmla="*/ 1285875 w 3848100"/>
                <a:gd name="connsiteY6" fmla="*/ 1724025 h 2372163"/>
                <a:gd name="connsiteX7" fmla="*/ 885825 w 3848100"/>
                <a:gd name="connsiteY7" fmla="*/ 1323975 h 2372163"/>
                <a:gd name="connsiteX8" fmla="*/ 466725 w 3848100"/>
                <a:gd name="connsiteY8" fmla="*/ 781050 h 2372163"/>
                <a:gd name="connsiteX9" fmla="*/ 0 w 3848100"/>
                <a:gd name="connsiteY9" fmla="*/ 0 h 23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00" h="2372163">
                  <a:moveTo>
                    <a:pt x="3848100" y="2114550"/>
                  </a:moveTo>
                  <a:cubicBezTo>
                    <a:pt x="3725862" y="2166144"/>
                    <a:pt x="3603625" y="2217738"/>
                    <a:pt x="3457575" y="2257425"/>
                  </a:cubicBezTo>
                  <a:cubicBezTo>
                    <a:pt x="3311525" y="2297113"/>
                    <a:pt x="3119437" y="2335213"/>
                    <a:pt x="2971800" y="2352675"/>
                  </a:cubicBezTo>
                  <a:cubicBezTo>
                    <a:pt x="2824163" y="2370137"/>
                    <a:pt x="2716212" y="2381250"/>
                    <a:pt x="2571750" y="2362200"/>
                  </a:cubicBezTo>
                  <a:cubicBezTo>
                    <a:pt x="2427288" y="2343150"/>
                    <a:pt x="2247900" y="2290763"/>
                    <a:pt x="2105025" y="2238375"/>
                  </a:cubicBezTo>
                  <a:cubicBezTo>
                    <a:pt x="1962150" y="2185988"/>
                    <a:pt x="1851025" y="2133600"/>
                    <a:pt x="1714500" y="2047875"/>
                  </a:cubicBezTo>
                  <a:cubicBezTo>
                    <a:pt x="1577975" y="1962150"/>
                    <a:pt x="1423987" y="1844675"/>
                    <a:pt x="1285875" y="1724025"/>
                  </a:cubicBezTo>
                  <a:cubicBezTo>
                    <a:pt x="1147763" y="1603375"/>
                    <a:pt x="1022350" y="1481137"/>
                    <a:pt x="885825" y="1323975"/>
                  </a:cubicBezTo>
                  <a:cubicBezTo>
                    <a:pt x="749300" y="1166813"/>
                    <a:pt x="614362" y="1001712"/>
                    <a:pt x="466725" y="781050"/>
                  </a:cubicBezTo>
                  <a:cubicBezTo>
                    <a:pt x="319088" y="560388"/>
                    <a:pt x="65087" y="114300"/>
                    <a:pt x="0" y="0"/>
                  </a:cubicBezTo>
                </a:path>
              </a:pathLst>
            </a:custGeom>
            <a:noFill/>
            <a:ln w="317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grpSp>
          <p:nvGrpSpPr>
            <p:cNvPr id="50" name="그룹 269"/>
            <p:cNvGrpSpPr>
              <a:grpSpLocks/>
            </p:cNvGrpSpPr>
            <p:nvPr/>
          </p:nvGrpSpPr>
          <p:grpSpPr bwMode="auto">
            <a:xfrm>
              <a:off x="2817813" y="3586163"/>
              <a:ext cx="3100387" cy="1800225"/>
              <a:chOff x="1838801" y="2288417"/>
              <a:chExt cx="5483924" cy="2506759"/>
            </a:xfrm>
          </p:grpSpPr>
          <p:sp>
            <p:nvSpPr>
              <p:cNvPr id="55" name="타원 54"/>
              <p:cNvSpPr>
                <a:spLocks noChangeAspect="1"/>
              </p:cNvSpPr>
              <p:nvPr/>
            </p:nvSpPr>
            <p:spPr bwMode="auto">
              <a:xfrm rot="10800000">
                <a:off x="1838801" y="2288417"/>
                <a:ext cx="200779"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6" name="타원 55"/>
              <p:cNvSpPr>
                <a:spLocks noChangeAspect="1"/>
              </p:cNvSpPr>
              <p:nvPr/>
            </p:nvSpPr>
            <p:spPr bwMode="auto">
              <a:xfrm rot="10800000">
                <a:off x="2252238" y="301735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7" name="타원 56"/>
              <p:cNvSpPr>
                <a:spLocks noChangeAspect="1"/>
              </p:cNvSpPr>
              <p:nvPr/>
            </p:nvSpPr>
            <p:spPr bwMode="auto">
              <a:xfrm rot="10800000">
                <a:off x="2664691" y="356497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8" name="타원 57"/>
              <p:cNvSpPr>
                <a:spLocks noChangeAspect="1"/>
              </p:cNvSpPr>
              <p:nvPr/>
            </p:nvSpPr>
            <p:spPr bwMode="auto">
              <a:xfrm rot="10800000">
                <a:off x="3067403" y="398012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9" name="타원 58"/>
              <p:cNvSpPr>
                <a:spLocks noChangeAspect="1"/>
              </p:cNvSpPr>
              <p:nvPr/>
            </p:nvSpPr>
            <p:spPr bwMode="auto">
              <a:xfrm rot="10800000">
                <a:off x="3479876" y="430455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0" name="타원 59"/>
              <p:cNvSpPr>
                <a:spLocks noChangeAspect="1"/>
              </p:cNvSpPr>
              <p:nvPr/>
            </p:nvSpPr>
            <p:spPr bwMode="auto">
              <a:xfrm rot="10800000">
                <a:off x="3892340" y="449799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1" name="타원 60"/>
              <p:cNvSpPr>
                <a:spLocks noChangeAspect="1"/>
              </p:cNvSpPr>
              <p:nvPr/>
            </p:nvSpPr>
            <p:spPr bwMode="auto">
              <a:xfrm rot="10800000">
                <a:off x="4304521" y="459470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2" name="타원 61"/>
              <p:cNvSpPr>
                <a:spLocks noChangeAspect="1"/>
              </p:cNvSpPr>
              <p:nvPr/>
            </p:nvSpPr>
            <p:spPr bwMode="auto">
              <a:xfrm rot="10800000">
                <a:off x="6293374" y="394644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3" name="타원 62"/>
              <p:cNvSpPr>
                <a:spLocks noChangeAspect="1"/>
              </p:cNvSpPr>
              <p:nvPr/>
            </p:nvSpPr>
            <p:spPr bwMode="auto">
              <a:xfrm rot="10800000">
                <a:off x="6710426" y="367745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4" name="타원 63"/>
              <p:cNvSpPr>
                <a:spLocks noChangeAspect="1"/>
              </p:cNvSpPr>
              <p:nvPr/>
            </p:nvSpPr>
            <p:spPr bwMode="auto">
              <a:xfrm rot="10800000">
                <a:off x="4698369" y="458518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5" name="타원 64"/>
              <p:cNvSpPr>
                <a:spLocks noChangeAspect="1"/>
              </p:cNvSpPr>
              <p:nvPr/>
            </p:nvSpPr>
            <p:spPr bwMode="auto">
              <a:xfrm rot="10800000">
                <a:off x="5094290" y="448127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6" name="타원 65"/>
              <p:cNvSpPr>
                <a:spLocks noChangeAspect="1"/>
              </p:cNvSpPr>
              <p:nvPr/>
            </p:nvSpPr>
            <p:spPr bwMode="auto">
              <a:xfrm rot="10800000">
                <a:off x="5504470" y="435481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7" name="타원 66"/>
              <p:cNvSpPr>
                <a:spLocks noChangeAspect="1"/>
              </p:cNvSpPr>
              <p:nvPr/>
            </p:nvSpPr>
            <p:spPr bwMode="auto">
              <a:xfrm rot="10800000">
                <a:off x="5891071" y="417618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8" name="타원 67"/>
              <p:cNvSpPr>
                <a:spLocks noChangeAspect="1"/>
              </p:cNvSpPr>
              <p:nvPr/>
            </p:nvSpPr>
            <p:spPr bwMode="auto">
              <a:xfrm rot="10800000">
                <a:off x="7121947" y="3335770"/>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grpSp>
        <p:pic>
          <p:nvPicPr>
            <p:cNvPr id="51" name="그림 6"/>
            <p:cNvPicPr>
              <a:picLocks noChangeAspect="1"/>
            </p:cNvPicPr>
            <p:nvPr/>
          </p:nvPicPr>
          <p:blipFill rotWithShape="1">
            <a:blip r:embed="rId7">
              <a:extLst>
                <a:ext uri="{28A0092B-C50C-407E-A947-70E740481C1C}">
                  <a14:useLocalDpi xmlns:a14="http://schemas.microsoft.com/office/drawing/2010/main" val="0"/>
                </a:ext>
              </a:extLst>
            </a:blip>
            <a:srcRect t="11335"/>
            <a:stretch/>
          </p:blipFill>
          <p:spPr bwMode="auto">
            <a:xfrm>
              <a:off x="3984625" y="3284984"/>
              <a:ext cx="809625" cy="68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직사각형 51"/>
            <p:cNvSpPr/>
            <p:nvPr/>
          </p:nvSpPr>
          <p:spPr>
            <a:xfrm>
              <a:off x="4836638" y="4262338"/>
              <a:ext cx="1399466" cy="2074907"/>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53" name="TextBox 7"/>
            <p:cNvSpPr txBox="1">
              <a:spLocks noChangeArrowheads="1"/>
            </p:cNvSpPr>
            <p:nvPr/>
          </p:nvSpPr>
          <p:spPr bwMode="auto">
            <a:xfrm>
              <a:off x="3257776" y="3933056"/>
              <a:ext cx="2514525" cy="44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lang="en-US" altLang="ko-KR" sz="1100" dirty="0">
                  <a:latin typeface="Times New Roman" pitchFamily="18" charset="0"/>
                  <a:ea typeface="돋움" pitchFamily="50" charset="-127"/>
                </a:rPr>
                <a:t>Freedom of two hands !</a:t>
              </a:r>
              <a:endParaRPr lang="ko-KR" altLang="en-US" sz="1100" dirty="0">
                <a:latin typeface="Times New Roman" pitchFamily="18" charset="0"/>
                <a:ea typeface="돋움" pitchFamily="50" charset="-127"/>
              </a:endParaRPr>
            </a:p>
          </p:txBody>
        </p:sp>
        <p:sp>
          <p:nvSpPr>
            <p:cNvPr id="54" name="TextBox 53"/>
            <p:cNvSpPr txBox="1"/>
            <p:nvPr/>
          </p:nvSpPr>
          <p:spPr bwMode="auto">
            <a:xfrm>
              <a:off x="4628793" y="6280043"/>
              <a:ext cx="1738299" cy="374011"/>
            </a:xfrm>
            <a:prstGeom prst="rect">
              <a:avLst/>
            </a:prstGeom>
            <a:noFill/>
          </p:spPr>
          <p:txBody>
            <a:bodyPr wrap="none">
              <a:spAutoFit/>
            </a:bodyPr>
            <a:lstStyle/>
            <a:p>
              <a:pPr algn="ctr">
                <a:defRPr/>
              </a:pPr>
              <a:r>
                <a:rPr lang="en-US" altLang="ko-KR" sz="1050" b="1" dirty="0" smtClean="0">
                  <a:latin typeface="+mn-ea"/>
                  <a:ea typeface="굴림" pitchFamily="50" charset="-127"/>
                </a:rPr>
                <a:t>(</a:t>
              </a:r>
              <a:r>
                <a:rPr lang="en-US" altLang="ko-KR" sz="1050" b="1" dirty="0">
                  <a:latin typeface="+mn-ea"/>
                  <a:ea typeface="굴림" pitchFamily="50" charset="-127"/>
                </a:rPr>
                <a:t>above 100km/h )</a:t>
              </a:r>
              <a:endParaRPr lang="en-US" altLang="ko-KR" sz="800" b="1" dirty="0">
                <a:latin typeface="+mn-ea"/>
                <a:ea typeface="굴림" pitchFamily="50" charset="-127"/>
              </a:endParaRPr>
            </a:p>
          </p:txBody>
        </p:sp>
      </p:grpSp>
    </p:spTree>
    <p:extLst>
      <p:ext uri="{BB962C8B-B14F-4D97-AF65-F5344CB8AC3E}">
        <p14:creationId xmlns:p14="http://schemas.microsoft.com/office/powerpoint/2010/main" val="216764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title"/>
          </p:nvPr>
        </p:nvSpPr>
        <p:spPr/>
        <p:txBody>
          <a:bodyPr/>
          <a:lstStyle/>
          <a:p>
            <a:r>
              <a:rPr lang="en-US" altLang="ko-KR" dirty="0" smtClean="0"/>
              <a:t>Background</a:t>
            </a:r>
            <a:endParaRPr lang="ko-KR" altLang="en-US" dirty="0"/>
          </a:p>
        </p:txBody>
      </p:sp>
      <p:sp>
        <p:nvSpPr>
          <p:cNvPr id="46" name="내용 개체 틀 45"/>
          <p:cNvSpPr>
            <a:spLocks noGrp="1"/>
          </p:cNvSpPr>
          <p:nvPr>
            <p:ph idx="1"/>
          </p:nvPr>
        </p:nvSpPr>
        <p:spPr/>
        <p:txBody>
          <a:bodyPr/>
          <a:lstStyle/>
          <a:p>
            <a:r>
              <a:rPr lang="en-US" altLang="ko-KR" sz="2400" dirty="0" smtClean="0"/>
              <a:t>High mobility environments are getting important</a:t>
            </a:r>
          </a:p>
          <a:p>
            <a:pPr lvl="1"/>
            <a:r>
              <a:rPr lang="en-US" altLang="ko-KR" sz="2000" dirty="0" smtClean="0"/>
              <a:t>People </a:t>
            </a:r>
            <a:r>
              <a:rPr lang="en-US" altLang="ko-KR" sz="2000" dirty="0"/>
              <a:t>enjoy mobile internet services at low or high mobility</a:t>
            </a:r>
          </a:p>
          <a:p>
            <a:pPr lvl="1"/>
            <a:r>
              <a:rPr lang="en-US" altLang="ko-KR" sz="2000" dirty="0"/>
              <a:t>About 10 billions of passengers yearly in Korea</a:t>
            </a:r>
          </a:p>
          <a:p>
            <a:pPr lvl="2"/>
            <a:r>
              <a:rPr lang="en-US" altLang="ko-KR" sz="1800" dirty="0"/>
              <a:t>Bus, subway, and </a:t>
            </a:r>
            <a:r>
              <a:rPr lang="en-US" altLang="ko-KR" sz="1800" dirty="0" smtClean="0"/>
              <a:t>KTX (high-speed train)</a:t>
            </a:r>
            <a:endParaRPr lang="en-US" altLang="ko-KR" sz="1800" dirty="0"/>
          </a:p>
          <a:p>
            <a:pPr lvl="1"/>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5</a:t>
            </a:fld>
            <a:endParaRPr lang="en-US" altLang="ko-KR"/>
          </a:p>
        </p:txBody>
      </p:sp>
      <p:grpSp>
        <p:nvGrpSpPr>
          <p:cNvPr id="36" name="그룹 35"/>
          <p:cNvGrpSpPr/>
          <p:nvPr/>
        </p:nvGrpSpPr>
        <p:grpSpPr>
          <a:xfrm>
            <a:off x="857223" y="3284984"/>
            <a:ext cx="7247688" cy="2520280"/>
            <a:chOff x="857223" y="2276872"/>
            <a:chExt cx="7247688" cy="2520280"/>
          </a:xfrm>
        </p:grpSpPr>
        <p:sp>
          <p:nvSpPr>
            <p:cNvPr id="37" name="모서리가 둥근 직사각형 36"/>
            <p:cNvSpPr/>
            <p:nvPr/>
          </p:nvSpPr>
          <p:spPr>
            <a:xfrm>
              <a:off x="1002220" y="2555764"/>
              <a:ext cx="7081908" cy="1922316"/>
            </a:xfrm>
            <a:prstGeom prst="roundRect">
              <a:avLst>
                <a:gd name="adj" fmla="val 0"/>
              </a:avLst>
            </a:prstGeom>
            <a:solidFill>
              <a:schemeClr val="bg1"/>
            </a:solidFill>
            <a:ln w="19050">
              <a:noFill/>
              <a:prstDash val="solid"/>
            </a:ln>
            <a:effectLst>
              <a:outerShdw blurRad="25400" dist="12700" dir="2700000" algn="tl" rotWithShape="0">
                <a:prstClr val="black">
                  <a:alpha val="40000"/>
                </a:prstClr>
              </a:outerShdw>
            </a:effectLst>
            <a:scene3d>
              <a:camera prst="orthographicFront"/>
              <a:lightRig rig="threePt" dir="t"/>
            </a:scene3d>
            <a:sp3d>
              <a:bevelT w="254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dirty="0"/>
            </a:p>
          </p:txBody>
        </p:sp>
        <p:grpSp>
          <p:nvGrpSpPr>
            <p:cNvPr id="38" name="그룹 37"/>
            <p:cNvGrpSpPr/>
            <p:nvPr/>
          </p:nvGrpSpPr>
          <p:grpSpPr>
            <a:xfrm>
              <a:off x="997529" y="2276872"/>
              <a:ext cx="7107382" cy="341433"/>
              <a:chOff x="817250" y="1082318"/>
              <a:chExt cx="7124775" cy="341433"/>
            </a:xfrm>
          </p:grpSpPr>
          <p:sp>
            <p:nvSpPr>
              <p:cNvPr id="101" name="양쪽 모서리가 둥근 사각형 100"/>
              <p:cNvSpPr/>
              <p:nvPr/>
            </p:nvSpPr>
            <p:spPr bwMode="auto">
              <a:xfrm>
                <a:off x="817250" y="1082318"/>
                <a:ext cx="7110858" cy="340545"/>
              </a:xfrm>
              <a:prstGeom prst="round2SameRect">
                <a:avLst>
                  <a:gd name="adj1" fmla="val 38391"/>
                  <a:gd name="adj2" fmla="val 0"/>
                </a:avLst>
              </a:prstGeom>
              <a:solidFill>
                <a:schemeClr val="tx2">
                  <a:lumMod val="75000"/>
                </a:schemeClr>
              </a:solidFill>
              <a:ln>
                <a:noFill/>
              </a:ln>
              <a:effectLst>
                <a:outerShdw blurRad="12700" dist="25400" dir="2700000" algn="tl" rotWithShape="0">
                  <a:prstClr val="black">
                    <a:alpha val="40000"/>
                  </a:prstClr>
                </a:outerShdw>
              </a:effectLst>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dirty="0">
                  <a:solidFill>
                    <a:prstClr val="white"/>
                  </a:solidFill>
                  <a:latin typeface="HY견고딕" pitchFamily="18" charset="-127"/>
                  <a:ea typeface="HY견고딕" pitchFamily="18" charset="-127"/>
                </a:endParaRPr>
              </a:p>
            </p:txBody>
          </p:sp>
          <p:sp>
            <p:nvSpPr>
              <p:cNvPr id="102" name="양쪽 모서리가 둥근 사각형 101"/>
              <p:cNvSpPr/>
              <p:nvPr/>
            </p:nvSpPr>
            <p:spPr bwMode="auto">
              <a:xfrm>
                <a:off x="833083" y="1083206"/>
                <a:ext cx="7108942" cy="340545"/>
              </a:xfrm>
              <a:prstGeom prst="round2SameRect">
                <a:avLst>
                  <a:gd name="adj1" fmla="val 38391"/>
                  <a:gd name="adj2" fmla="val 0"/>
                </a:avLst>
              </a:prstGeom>
              <a:gradFill flip="none" rotWithShape="1">
                <a:gsLst>
                  <a:gs pos="0">
                    <a:sysClr val="window" lastClr="FFFFFF"/>
                  </a:gs>
                  <a:gs pos="100000">
                    <a:sysClr val="window" lastClr="FFFFFF">
                      <a:alpha val="0"/>
                    </a:sysClr>
                  </a:gs>
                  <a:gs pos="100000">
                    <a:sysClr val="window" lastClr="FFFFFF"/>
                  </a:gs>
                </a:gsLst>
                <a:lin ang="5400000" scaled="1"/>
                <a:tileRect/>
              </a:gradFill>
              <a:ln w="19050" cap="flat" cmpd="sng" algn="ctr">
                <a:noFill/>
                <a:prstDash val="solid"/>
              </a:ln>
              <a:effectLst/>
              <a:scene3d>
                <a:camera prst="perspectiveAbove" fov="0">
                  <a:rot lat="0" lon="0" rev="0"/>
                </a:camera>
                <a:lightRig rig="flat" dir="t">
                  <a:rot lat="0" lon="0" rev="7920000"/>
                </a:lightRig>
              </a:scene3d>
              <a:sp3d prstMaterial="clear">
                <a:bevelT w="57150" h="57150"/>
              </a:sp3d>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endParaRPr kumimoji="0" lang="ko-KR" altLang="en-US" dirty="0">
                  <a:solidFill>
                    <a:prstClr val="white"/>
                  </a:solidFill>
                  <a:latin typeface="HY견고딕" pitchFamily="18" charset="-127"/>
                  <a:ea typeface="HY견고딕" pitchFamily="18" charset="-127"/>
                </a:endParaRPr>
              </a:p>
            </p:txBody>
          </p:sp>
        </p:grpSp>
        <p:sp>
          <p:nvSpPr>
            <p:cNvPr id="39" name="TextBox 38"/>
            <p:cNvSpPr txBox="1"/>
            <p:nvPr/>
          </p:nvSpPr>
          <p:spPr>
            <a:xfrm>
              <a:off x="1330789" y="2301111"/>
              <a:ext cx="6540252" cy="307777"/>
            </a:xfrm>
            <a:prstGeom prst="rect">
              <a:avLst/>
            </a:prstGeom>
            <a:noFill/>
          </p:spPr>
          <p:txBody>
            <a:bodyPr wrap="none" rtlCol="0">
              <a:spAutoFit/>
            </a:bodyPr>
            <a:lstStyle/>
            <a:p>
              <a:pPr algn="dist"/>
              <a:r>
                <a:rPr lang="en-US" altLang="ko-KR" sz="1400" b="1" dirty="0" smtClean="0">
                  <a:solidFill>
                    <a:schemeClr val="bg1"/>
                  </a:solidFill>
                  <a:effectLst>
                    <a:outerShdw blurRad="38100" dist="38100" dir="2700000" algn="tl">
                      <a:srgbClr val="000000">
                        <a:alpha val="43137"/>
                      </a:srgbClr>
                    </a:outerShdw>
                  </a:effectLst>
                  <a:latin typeface="+mn-ea"/>
                  <a:ea typeface="+mn-ea"/>
                </a:rPr>
                <a:t>‘</a:t>
              </a:r>
              <a:r>
                <a:rPr lang="en-US" altLang="ko-KR" sz="1400" b="1" dirty="0" smtClean="0">
                  <a:solidFill>
                    <a:srgbClr val="FFFF00"/>
                  </a:solidFill>
                  <a:effectLst>
                    <a:outerShdw blurRad="38100" dist="38100" dir="2700000" algn="tl">
                      <a:srgbClr val="000000">
                        <a:alpha val="43137"/>
                      </a:srgbClr>
                    </a:outerShdw>
                  </a:effectLst>
                  <a:latin typeface="+mn-ea"/>
                  <a:ea typeface="+mn-ea"/>
                </a:rPr>
                <a:t>Home</a:t>
              </a:r>
              <a:r>
                <a:rPr lang="en-US" altLang="ko-KR" sz="1400" b="1" dirty="0" smtClean="0">
                  <a:solidFill>
                    <a:schemeClr val="bg1"/>
                  </a:solidFill>
                  <a:effectLst>
                    <a:outerShdw blurRad="38100" dist="38100" dir="2700000" algn="tl">
                      <a:srgbClr val="000000">
                        <a:alpha val="43137"/>
                      </a:srgbClr>
                    </a:outerShdw>
                  </a:effectLst>
                  <a:latin typeface="+mn-ea"/>
                  <a:ea typeface="+mn-ea"/>
                </a:rPr>
                <a:t>’ and ‘</a:t>
              </a:r>
              <a:r>
                <a:rPr lang="en-US" altLang="ko-KR" sz="1400" b="1" dirty="0" smtClean="0">
                  <a:solidFill>
                    <a:srgbClr val="FFFF00"/>
                  </a:solidFill>
                  <a:effectLst>
                    <a:outerShdw blurRad="38100" dist="38100" dir="2700000" algn="tl">
                      <a:srgbClr val="000000">
                        <a:alpha val="43137"/>
                      </a:srgbClr>
                    </a:outerShdw>
                  </a:effectLst>
                  <a:latin typeface="+mn-ea"/>
                  <a:ea typeface="+mn-ea"/>
                </a:rPr>
                <a:t>Vehicle</a:t>
              </a:r>
              <a:r>
                <a:rPr lang="en-US" altLang="ko-KR" sz="1400" b="1" dirty="0" smtClean="0">
                  <a:solidFill>
                    <a:schemeClr val="bg1"/>
                  </a:solidFill>
                  <a:effectLst>
                    <a:outerShdw blurRad="38100" dist="38100" dir="2700000" algn="tl">
                      <a:srgbClr val="000000">
                        <a:alpha val="43137"/>
                      </a:srgbClr>
                    </a:outerShdw>
                  </a:effectLst>
                  <a:latin typeface="+mn-ea"/>
                  <a:ea typeface="+mn-ea"/>
                </a:rPr>
                <a:t>’ are the most preferred places to use mobile Internet</a:t>
              </a:r>
              <a:endParaRPr lang="ko-KR" altLang="en-US" sz="1400" b="1" dirty="0">
                <a:solidFill>
                  <a:schemeClr val="bg1"/>
                </a:solidFill>
                <a:effectLst>
                  <a:outerShdw blurRad="38100" dist="38100" dir="2700000" algn="tl">
                    <a:srgbClr val="000000">
                      <a:alpha val="43137"/>
                    </a:srgbClr>
                  </a:outerShdw>
                </a:effectLst>
                <a:latin typeface="+mn-ea"/>
                <a:ea typeface="+mn-ea"/>
              </a:endParaRPr>
            </a:p>
          </p:txBody>
        </p:sp>
        <p:grpSp>
          <p:nvGrpSpPr>
            <p:cNvPr id="40" name="그룹 13"/>
            <p:cNvGrpSpPr>
              <a:grpSpLocks/>
            </p:cNvGrpSpPr>
            <p:nvPr/>
          </p:nvGrpSpPr>
          <p:grpSpPr bwMode="auto">
            <a:xfrm>
              <a:off x="1270773" y="2888275"/>
              <a:ext cx="1397530" cy="1352754"/>
              <a:chOff x="4688726" y="2803955"/>
              <a:chExt cx="995721" cy="988200"/>
            </a:xfrm>
          </p:grpSpPr>
          <p:grpSp>
            <p:nvGrpSpPr>
              <p:cNvPr id="95" name="그룹 10"/>
              <p:cNvGrpSpPr>
                <a:grpSpLocks noChangeAspect="1"/>
              </p:cNvGrpSpPr>
              <p:nvPr/>
            </p:nvGrpSpPr>
            <p:grpSpPr bwMode="auto">
              <a:xfrm>
                <a:off x="4692486" y="2803955"/>
                <a:ext cx="988200" cy="988200"/>
                <a:chOff x="4157375" y="2800346"/>
                <a:chExt cx="1620000" cy="1620000"/>
              </a:xfrm>
            </p:grpSpPr>
            <p:sp>
              <p:nvSpPr>
                <p:cNvPr id="97" name="타원 96"/>
                <p:cNvSpPr/>
                <p:nvPr/>
              </p:nvSpPr>
              <p:spPr>
                <a:xfrm>
                  <a:off x="4157605" y="2800346"/>
                  <a:ext cx="1619544" cy="1620000"/>
                </a:xfrm>
                <a:prstGeom prst="ellipse">
                  <a:avLst/>
                </a:prstGeom>
                <a:gradFill flip="none" rotWithShape="1">
                  <a:gsLst>
                    <a:gs pos="0">
                      <a:srgbClr val="E8E8E8"/>
                    </a:gs>
                    <a:gs pos="100000">
                      <a:srgbClr val="F3F3F3"/>
                    </a:gs>
                  </a:gsLst>
                  <a:lin ang="18900000" scaled="1"/>
                  <a:tileRect/>
                </a:gradFill>
                <a:ln w="9525" cap="flat" cmpd="sng" algn="ctr">
                  <a:solidFill>
                    <a:srgbClr val="969696"/>
                  </a:solidFill>
                  <a:prstDash val="solid"/>
                </a:ln>
                <a:effectLst>
                  <a:outerShdw blurRad="50800" dist="38100" dir="5400000" algn="t" rotWithShape="0">
                    <a:prstClr val="black">
                      <a:alpha val="40000"/>
                    </a:prstClr>
                  </a:outerShdw>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98" name="타원 97"/>
                <p:cNvSpPr/>
                <p:nvPr/>
              </p:nvSpPr>
              <p:spPr>
                <a:xfrm>
                  <a:off x="4249236" y="2891742"/>
                  <a:ext cx="1436279" cy="1437207"/>
                </a:xfrm>
                <a:prstGeom prst="ellipse">
                  <a:avLst/>
                </a:prstGeom>
                <a:gradFill>
                  <a:gsLst>
                    <a:gs pos="0">
                      <a:srgbClr val="7030A0"/>
                    </a:gs>
                    <a:gs pos="100000">
                      <a:srgbClr val="002060"/>
                    </a:gs>
                  </a:gsLst>
                  <a:lin ang="5400000" scaled="0"/>
                </a:gradFill>
                <a:ln w="9525" cap="flat" cmpd="sng" algn="ctr">
                  <a:solidFill>
                    <a:srgbClr val="C0504D">
                      <a:lumMod val="50000"/>
                    </a:srgbClr>
                  </a:solidFill>
                  <a:prstDash val="solid"/>
                </a:ln>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99" name="원형 98"/>
                <p:cNvSpPr/>
                <p:nvPr/>
              </p:nvSpPr>
              <p:spPr>
                <a:xfrm>
                  <a:off x="4249236" y="2891742"/>
                  <a:ext cx="1436279" cy="1437207"/>
                </a:xfrm>
                <a:prstGeom prst="pie">
                  <a:avLst>
                    <a:gd name="adj1" fmla="val 10800000"/>
                    <a:gd name="adj2" fmla="val 2603"/>
                  </a:avLst>
                </a:prstGeom>
                <a:gradFill>
                  <a:gsLst>
                    <a:gs pos="0">
                      <a:srgbClr val="FFFFFF">
                        <a:alpha val="15000"/>
                      </a:srgbClr>
                    </a:gs>
                    <a:gs pos="100000">
                      <a:srgbClr val="FFFFFF">
                        <a:alpha val="8000"/>
                      </a:srgbClr>
                    </a:gs>
                  </a:gsLst>
                  <a:lin ang="5400000" scaled="0"/>
                </a:gradFill>
                <a:ln w="9525"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100" name="막힌 원호 99"/>
                <p:cNvSpPr/>
                <p:nvPr/>
              </p:nvSpPr>
              <p:spPr>
                <a:xfrm>
                  <a:off x="4267868" y="2913097"/>
                  <a:ext cx="1403528" cy="1403528"/>
                </a:xfrm>
                <a:prstGeom prst="blockArc">
                  <a:avLst>
                    <a:gd name="adj1" fmla="val 10800000"/>
                    <a:gd name="adj2" fmla="val 0"/>
                    <a:gd name="adj3" fmla="val 749"/>
                  </a:avLst>
                </a:prstGeom>
                <a:gradFill>
                  <a:gsLst>
                    <a:gs pos="50000">
                      <a:srgbClr val="FFFFFF"/>
                    </a:gs>
                    <a:gs pos="0">
                      <a:srgbClr val="FFFFFF"/>
                    </a:gs>
                    <a:gs pos="100000">
                      <a:srgbClr val="FFFFFF">
                        <a:alpha val="0"/>
                      </a:srgbClr>
                    </a:gs>
                  </a:gsLst>
                  <a:lin ang="5400000" scaled="0"/>
                </a:gra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prstClr val="black"/>
                    </a:solidFill>
                    <a:latin typeface="HY견고딕" pitchFamily="18" charset="-127"/>
                    <a:ea typeface="HY견고딕" pitchFamily="18" charset="-127"/>
                  </a:endParaRPr>
                </a:p>
              </p:txBody>
            </p:sp>
          </p:grpSp>
          <p:sp>
            <p:nvSpPr>
              <p:cNvPr id="96" name="TextBox 95"/>
              <p:cNvSpPr txBox="1"/>
              <p:nvPr/>
            </p:nvSpPr>
            <p:spPr>
              <a:xfrm>
                <a:off x="4688726" y="3028254"/>
                <a:ext cx="995721" cy="539601"/>
              </a:xfrm>
              <a:prstGeom prst="rect">
                <a:avLst/>
              </a:prstGeom>
              <a:noFill/>
            </p:spPr>
            <p:txBody>
              <a:bodyPr anchor="ctr">
                <a:spAutoFit/>
              </a:bodyPr>
              <a:lstStyle/>
              <a:p>
                <a:pPr algn="ctr" fontAlgn="auto" latinLnBrk="0">
                  <a:spcBef>
                    <a:spcPts val="0"/>
                  </a:spcBef>
                  <a:spcAft>
                    <a:spcPts val="0"/>
                  </a:spcAft>
                  <a:defRPr/>
                </a:pPr>
                <a:r>
                  <a:rPr kumimoji="0" lang="en-US" altLang="ko-KR" sz="1400"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Where?</a:t>
                </a:r>
              </a:p>
              <a:p>
                <a:pPr algn="ctr" fontAlgn="auto" latinLnBrk="0">
                  <a:spcBef>
                    <a:spcPts val="0"/>
                  </a:spcBef>
                  <a:spcAft>
                    <a:spcPts val="0"/>
                  </a:spcAft>
                  <a:defRPr/>
                </a:pPr>
                <a:r>
                  <a:rPr kumimoji="0" lang="en-US" altLang="ko-KR" sz="1400"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Mobile</a:t>
                </a:r>
              </a:p>
              <a:p>
                <a:pPr algn="ctr" fontAlgn="auto" latinLnBrk="0">
                  <a:spcBef>
                    <a:spcPts val="0"/>
                  </a:spcBef>
                  <a:spcAft>
                    <a:spcPts val="0"/>
                  </a:spcAft>
                  <a:defRPr/>
                </a:pPr>
                <a:r>
                  <a:rPr kumimoji="0" lang="en-US" altLang="ko-KR" sz="1400"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Internet</a:t>
                </a:r>
              </a:p>
            </p:txBody>
          </p:sp>
        </p:grpSp>
        <p:sp>
          <p:nvSpPr>
            <p:cNvPr id="41" name="TextBox 40"/>
            <p:cNvSpPr txBox="1"/>
            <p:nvPr/>
          </p:nvSpPr>
          <p:spPr>
            <a:xfrm>
              <a:off x="3103861" y="3973568"/>
              <a:ext cx="514886" cy="230832"/>
            </a:xfrm>
            <a:prstGeom prst="rect">
              <a:avLst/>
            </a:prstGeom>
            <a:noFill/>
          </p:spPr>
          <p:txBody>
            <a:bodyPr wrap="none" rtlCol="0">
              <a:spAutoFit/>
            </a:bodyPr>
            <a:lstStyle/>
            <a:p>
              <a:pPr algn="ctr"/>
              <a:r>
                <a:rPr lang="en-US" altLang="ko-KR" sz="900" b="1" dirty="0" smtClean="0">
                  <a:latin typeface="+mn-ea"/>
                  <a:ea typeface="+mn-ea"/>
                </a:rPr>
                <a:t>Home</a:t>
              </a:r>
              <a:endParaRPr lang="en-US" altLang="ko-KR" sz="900" b="1" dirty="0">
                <a:latin typeface="+mn-ea"/>
                <a:ea typeface="+mn-ea"/>
              </a:endParaRPr>
            </a:p>
          </p:txBody>
        </p:sp>
        <p:sp>
          <p:nvSpPr>
            <p:cNvPr id="42" name="TextBox 41"/>
            <p:cNvSpPr txBox="1"/>
            <p:nvPr/>
          </p:nvSpPr>
          <p:spPr>
            <a:xfrm>
              <a:off x="3770655" y="3973568"/>
              <a:ext cx="580608" cy="230832"/>
            </a:xfrm>
            <a:prstGeom prst="rect">
              <a:avLst/>
            </a:prstGeom>
            <a:noFill/>
          </p:spPr>
          <p:txBody>
            <a:bodyPr wrap="none" rtlCol="0">
              <a:spAutoFit/>
            </a:bodyPr>
            <a:lstStyle/>
            <a:p>
              <a:pPr algn="ctr"/>
              <a:r>
                <a:rPr lang="en-US" altLang="ko-KR" sz="900" b="1" dirty="0" smtClean="0">
                  <a:latin typeface="+mn-ea"/>
                  <a:ea typeface="+mn-ea"/>
                </a:rPr>
                <a:t>Vehicle</a:t>
              </a:r>
              <a:endParaRPr lang="ko-KR" altLang="en-US" sz="900" b="1" dirty="0">
                <a:latin typeface="+mn-ea"/>
                <a:ea typeface="+mn-ea"/>
              </a:endParaRPr>
            </a:p>
          </p:txBody>
        </p:sp>
        <p:sp>
          <p:nvSpPr>
            <p:cNvPr id="43" name="TextBox 42"/>
            <p:cNvSpPr txBox="1"/>
            <p:nvPr/>
          </p:nvSpPr>
          <p:spPr>
            <a:xfrm>
              <a:off x="4432495" y="3973568"/>
              <a:ext cx="566182" cy="230832"/>
            </a:xfrm>
            <a:prstGeom prst="rect">
              <a:avLst/>
            </a:prstGeom>
            <a:noFill/>
          </p:spPr>
          <p:txBody>
            <a:bodyPr wrap="none" rtlCol="0">
              <a:spAutoFit/>
            </a:bodyPr>
            <a:lstStyle/>
            <a:p>
              <a:pPr algn="ctr"/>
              <a:r>
                <a:rPr lang="en-US" altLang="ko-KR" sz="900" b="1" dirty="0" smtClean="0">
                  <a:latin typeface="+mn-ea"/>
                  <a:ea typeface="+mn-ea"/>
                </a:rPr>
                <a:t>Streets</a:t>
              </a:r>
              <a:endParaRPr lang="ko-KR" altLang="en-US" sz="900" b="1" dirty="0">
                <a:latin typeface="+mn-ea"/>
                <a:ea typeface="+mn-ea"/>
              </a:endParaRPr>
            </a:p>
          </p:txBody>
        </p:sp>
        <p:sp>
          <p:nvSpPr>
            <p:cNvPr id="44" name="TextBox 43"/>
            <p:cNvSpPr txBox="1"/>
            <p:nvPr/>
          </p:nvSpPr>
          <p:spPr>
            <a:xfrm>
              <a:off x="4913629" y="3973568"/>
              <a:ext cx="989373" cy="369332"/>
            </a:xfrm>
            <a:prstGeom prst="rect">
              <a:avLst/>
            </a:prstGeom>
            <a:noFill/>
          </p:spPr>
          <p:txBody>
            <a:bodyPr wrap="none" rtlCol="0">
              <a:spAutoFit/>
            </a:bodyPr>
            <a:lstStyle/>
            <a:p>
              <a:pPr algn="ctr"/>
              <a:r>
                <a:rPr lang="en-US" altLang="ko-KR" sz="900" b="1" dirty="0" smtClean="0">
                  <a:latin typeface="+mn-ea"/>
                  <a:ea typeface="+mn-ea"/>
                </a:rPr>
                <a:t>Outdoor</a:t>
              </a:r>
              <a:endParaRPr lang="ko-KR" altLang="en-US" sz="900" b="1" dirty="0">
                <a:latin typeface="+mn-ea"/>
                <a:ea typeface="+mn-ea"/>
              </a:endParaRPr>
            </a:p>
            <a:p>
              <a:pPr algn="ctr"/>
              <a:r>
                <a:rPr lang="en-US" altLang="ko-KR" sz="900" b="1" dirty="0" smtClean="0">
                  <a:latin typeface="+mn-ea"/>
                  <a:ea typeface="+mn-ea"/>
                </a:rPr>
                <a:t>(Coffee shops)</a:t>
              </a:r>
              <a:endParaRPr lang="ko-KR" altLang="en-US" sz="900" b="1" dirty="0">
                <a:latin typeface="+mn-ea"/>
                <a:ea typeface="+mn-ea"/>
              </a:endParaRPr>
            </a:p>
          </p:txBody>
        </p:sp>
        <p:sp>
          <p:nvSpPr>
            <p:cNvPr id="45" name="TextBox 44"/>
            <p:cNvSpPr txBox="1"/>
            <p:nvPr/>
          </p:nvSpPr>
          <p:spPr>
            <a:xfrm>
              <a:off x="5797284" y="3973568"/>
              <a:ext cx="482825" cy="230832"/>
            </a:xfrm>
            <a:prstGeom prst="rect">
              <a:avLst/>
            </a:prstGeom>
            <a:noFill/>
          </p:spPr>
          <p:txBody>
            <a:bodyPr wrap="none" rtlCol="0">
              <a:spAutoFit/>
            </a:bodyPr>
            <a:lstStyle/>
            <a:p>
              <a:pPr algn="ctr"/>
              <a:r>
                <a:rPr lang="en-US" altLang="ko-KR" sz="900" b="1" dirty="0" smtClean="0">
                  <a:latin typeface="+mn-ea"/>
                  <a:ea typeface="+mn-ea"/>
                </a:rPr>
                <a:t>Work</a:t>
              </a:r>
              <a:endParaRPr lang="ko-KR" altLang="en-US" sz="900" b="1" dirty="0">
                <a:latin typeface="+mn-ea"/>
                <a:ea typeface="+mn-ea"/>
              </a:endParaRPr>
            </a:p>
          </p:txBody>
        </p:sp>
        <p:sp>
          <p:nvSpPr>
            <p:cNvPr id="76" name="TextBox 75"/>
            <p:cNvSpPr txBox="1"/>
            <p:nvPr/>
          </p:nvSpPr>
          <p:spPr>
            <a:xfrm>
              <a:off x="6403105" y="3973568"/>
              <a:ext cx="518091" cy="369332"/>
            </a:xfrm>
            <a:prstGeom prst="rect">
              <a:avLst/>
            </a:prstGeom>
            <a:noFill/>
          </p:spPr>
          <p:txBody>
            <a:bodyPr wrap="none" rtlCol="0">
              <a:spAutoFit/>
            </a:bodyPr>
            <a:lstStyle/>
            <a:p>
              <a:pPr algn="ctr"/>
              <a:r>
                <a:rPr lang="en-US" altLang="ko-KR" sz="900" b="1" dirty="0" smtClean="0">
                  <a:latin typeface="+mn-ea"/>
                  <a:ea typeface="+mn-ea"/>
                </a:rPr>
                <a:t>Public</a:t>
              </a:r>
            </a:p>
            <a:p>
              <a:pPr algn="ctr"/>
              <a:r>
                <a:rPr lang="en-US" altLang="ko-KR" sz="900" b="1" dirty="0">
                  <a:latin typeface="+mn-ea"/>
                  <a:ea typeface="+mn-ea"/>
                </a:rPr>
                <a:t>s</a:t>
              </a:r>
              <a:r>
                <a:rPr lang="en-US" altLang="ko-KR" sz="900" b="1" dirty="0" smtClean="0">
                  <a:latin typeface="+mn-ea"/>
                  <a:ea typeface="+mn-ea"/>
                </a:rPr>
                <a:t>pace</a:t>
              </a:r>
              <a:endParaRPr lang="ko-KR" altLang="en-US" sz="900" b="1" dirty="0">
                <a:latin typeface="+mn-ea"/>
                <a:ea typeface="+mn-ea"/>
              </a:endParaRPr>
            </a:p>
          </p:txBody>
        </p:sp>
        <p:sp>
          <p:nvSpPr>
            <p:cNvPr id="77" name="TextBox 76"/>
            <p:cNvSpPr txBox="1"/>
            <p:nvPr/>
          </p:nvSpPr>
          <p:spPr>
            <a:xfrm>
              <a:off x="7123226" y="3973568"/>
              <a:ext cx="553357" cy="230832"/>
            </a:xfrm>
            <a:prstGeom prst="rect">
              <a:avLst/>
            </a:prstGeom>
            <a:noFill/>
          </p:spPr>
          <p:txBody>
            <a:bodyPr wrap="none" rtlCol="0">
              <a:spAutoFit/>
            </a:bodyPr>
            <a:lstStyle/>
            <a:p>
              <a:pPr algn="ctr"/>
              <a:r>
                <a:rPr lang="en-US" altLang="ko-KR" sz="900" b="1" dirty="0" smtClean="0">
                  <a:latin typeface="+mn-ea"/>
                  <a:ea typeface="+mn-ea"/>
                </a:rPr>
                <a:t>School</a:t>
              </a:r>
              <a:endParaRPr lang="ko-KR" altLang="en-US" sz="900" b="1" dirty="0">
                <a:latin typeface="+mn-ea"/>
                <a:ea typeface="+mn-ea"/>
              </a:endParaRPr>
            </a:p>
          </p:txBody>
        </p:sp>
        <p:sp>
          <p:nvSpPr>
            <p:cNvPr id="78" name="TextBox 77"/>
            <p:cNvSpPr txBox="1"/>
            <p:nvPr/>
          </p:nvSpPr>
          <p:spPr>
            <a:xfrm>
              <a:off x="857223" y="4520153"/>
              <a:ext cx="6006551" cy="276999"/>
            </a:xfrm>
            <a:prstGeom prst="rect">
              <a:avLst/>
            </a:prstGeom>
            <a:noFill/>
          </p:spPr>
          <p:txBody>
            <a:bodyPr wrap="square">
              <a:spAutoFit/>
            </a:bodyPr>
            <a:lstStyle/>
            <a:p>
              <a:pPr algn="r">
                <a:defRPr/>
              </a:pPr>
              <a:r>
                <a:rPr lang="en-US" altLang="ko-KR" sz="1200" b="1" dirty="0">
                  <a:latin typeface="+mn-ea"/>
                  <a:ea typeface="+mn-ea"/>
                </a:rPr>
                <a:t>※ </a:t>
              </a:r>
              <a:r>
                <a:rPr lang="en-US" altLang="ko-KR" sz="1200" b="1" dirty="0" smtClean="0">
                  <a:latin typeface="+mn-ea"/>
                  <a:ea typeface="+mn-ea"/>
                </a:rPr>
                <a:t>Survey 2012 for Mobile Internet Usage by Korea Internet &amp; Security Agency</a:t>
              </a:r>
              <a:endParaRPr lang="ko-KR" altLang="en-US" sz="1200" b="1" dirty="0">
                <a:latin typeface="+mn-ea"/>
                <a:ea typeface="+mn-ea"/>
              </a:endParaRPr>
            </a:p>
          </p:txBody>
        </p:sp>
        <p:sp>
          <p:nvSpPr>
            <p:cNvPr id="79" name="직사각형 78"/>
            <p:cNvSpPr/>
            <p:nvPr/>
          </p:nvSpPr>
          <p:spPr>
            <a:xfrm>
              <a:off x="3760218" y="2770010"/>
              <a:ext cx="581891" cy="1493503"/>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0000"/>
                </a:solidFill>
              </a:endParaRPr>
            </a:p>
          </p:txBody>
        </p:sp>
        <p:pic>
          <p:nvPicPr>
            <p:cNvPr id="80" name="그림 79"/>
            <p:cNvPicPr>
              <a:picLocks noChangeAspect="1"/>
            </p:cNvPicPr>
            <p:nvPr/>
          </p:nvPicPr>
          <p:blipFill rotWithShape="1">
            <a:blip r:embed="rId2">
              <a:extLst>
                <a:ext uri="{28A0092B-C50C-407E-A947-70E740481C1C}">
                  <a14:useLocalDpi xmlns:a14="http://schemas.microsoft.com/office/drawing/2010/main" val="0"/>
                </a:ext>
              </a:extLst>
            </a:blip>
            <a:srcRect l="-1775" b="44160"/>
            <a:stretch/>
          </p:blipFill>
          <p:spPr>
            <a:xfrm>
              <a:off x="2841968" y="3780774"/>
              <a:ext cx="4993950" cy="190609"/>
            </a:xfrm>
            <a:prstGeom prst="rect">
              <a:avLst/>
            </a:prstGeom>
          </p:spPr>
        </p:pic>
        <p:pic>
          <p:nvPicPr>
            <p:cNvPr id="81" name="Picture 2" descr="L:\ETRI_기가코리아_뉴파워포인트\work\2차납품\img\그림1.png"/>
            <p:cNvPicPr>
              <a:picLocks noChangeAspect="1" noChangeArrowheads="1"/>
            </p:cNvPicPr>
            <p:nvPr/>
          </p:nvPicPr>
          <p:blipFill rotWithShape="1">
            <a:blip r:embed="rId3">
              <a:extLst>
                <a:ext uri="{28A0092B-C50C-407E-A947-70E740481C1C}">
                  <a14:useLocalDpi xmlns:a14="http://schemas.microsoft.com/office/drawing/2010/main" val="0"/>
                </a:ext>
              </a:extLst>
            </a:blip>
            <a:srcRect l="24446" t="33290" r="16947" b="6863"/>
            <a:stretch/>
          </p:blipFill>
          <p:spPr bwMode="auto">
            <a:xfrm>
              <a:off x="3165025" y="2862942"/>
              <a:ext cx="557303" cy="102947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L:\ETRI_기가코리아_뉴파워포인트\work\2차납품\img\그림1.png"/>
            <p:cNvPicPr>
              <a:picLocks noChangeAspect="1" noChangeArrowheads="1"/>
            </p:cNvPicPr>
            <p:nvPr/>
          </p:nvPicPr>
          <p:blipFill rotWithShape="1">
            <a:blip r:embed="rId3">
              <a:extLst>
                <a:ext uri="{28A0092B-C50C-407E-A947-70E740481C1C}">
                  <a14:useLocalDpi xmlns:a14="http://schemas.microsoft.com/office/drawing/2010/main" val="0"/>
                </a:ext>
              </a:extLst>
            </a:blip>
            <a:srcRect l="24446" t="33290" r="16947" b="6863"/>
            <a:stretch/>
          </p:blipFill>
          <p:spPr bwMode="auto">
            <a:xfrm>
              <a:off x="3793527" y="2950746"/>
              <a:ext cx="557303" cy="94167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L:\ETRI_기가코리아_뉴파워포인트\work\2차납품\img\그림1.png"/>
            <p:cNvPicPr>
              <a:picLocks noChangeAspect="1" noChangeArrowheads="1"/>
            </p:cNvPicPr>
            <p:nvPr/>
          </p:nvPicPr>
          <p:blipFill rotWithShape="1">
            <a:blip r:embed="rId3">
              <a:extLst>
                <a:ext uri="{28A0092B-C50C-407E-A947-70E740481C1C}">
                  <a14:useLocalDpi xmlns:a14="http://schemas.microsoft.com/office/drawing/2010/main" val="0"/>
                </a:ext>
              </a:extLst>
            </a:blip>
            <a:srcRect l="24446" t="33290" r="16947" b="6863"/>
            <a:stretch/>
          </p:blipFill>
          <p:spPr bwMode="auto">
            <a:xfrm>
              <a:off x="4439384" y="3144273"/>
              <a:ext cx="557303" cy="72043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L:\ETRI_기가코리아_뉴파워포인트\work\2차납품\img\그림1.png"/>
            <p:cNvPicPr>
              <a:picLocks noChangeAspect="1" noChangeArrowheads="1"/>
            </p:cNvPicPr>
            <p:nvPr/>
          </p:nvPicPr>
          <p:blipFill rotWithShape="1">
            <a:blip r:embed="rId3">
              <a:extLst>
                <a:ext uri="{28A0092B-C50C-407E-A947-70E740481C1C}">
                  <a14:useLocalDpi xmlns:a14="http://schemas.microsoft.com/office/drawing/2010/main" val="0"/>
                </a:ext>
              </a:extLst>
            </a:blip>
            <a:srcRect l="24446" t="33290" r="16947" b="6863"/>
            <a:stretch/>
          </p:blipFill>
          <p:spPr bwMode="auto">
            <a:xfrm>
              <a:off x="5109238" y="3144272"/>
              <a:ext cx="557303" cy="72043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L:\ETRI_기가코리아_뉴파워포인트\work\2차납품\img\그림1.png"/>
            <p:cNvPicPr>
              <a:picLocks noChangeAspect="1" noChangeArrowheads="1"/>
            </p:cNvPicPr>
            <p:nvPr/>
          </p:nvPicPr>
          <p:blipFill rotWithShape="1">
            <a:blip r:embed="rId3">
              <a:extLst>
                <a:ext uri="{28A0092B-C50C-407E-A947-70E740481C1C}">
                  <a14:useLocalDpi xmlns:a14="http://schemas.microsoft.com/office/drawing/2010/main" val="0"/>
                </a:ext>
              </a:extLst>
            </a:blip>
            <a:srcRect l="24446" t="33290" r="16947" b="6863"/>
            <a:stretch/>
          </p:blipFill>
          <p:spPr bwMode="auto">
            <a:xfrm>
              <a:off x="5761530" y="3255109"/>
              <a:ext cx="557303" cy="59574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L:\ETRI_기가코리아_뉴파워포인트\work\2차납품\img\그림1.png"/>
            <p:cNvPicPr>
              <a:picLocks noChangeAspect="1" noChangeArrowheads="1"/>
            </p:cNvPicPr>
            <p:nvPr/>
          </p:nvPicPr>
          <p:blipFill rotWithShape="1">
            <a:blip r:embed="rId3">
              <a:extLst>
                <a:ext uri="{28A0092B-C50C-407E-A947-70E740481C1C}">
                  <a14:useLocalDpi xmlns:a14="http://schemas.microsoft.com/office/drawing/2010/main" val="0"/>
                </a:ext>
              </a:extLst>
            </a:blip>
            <a:srcRect l="24446" t="33290" r="16947" b="6863"/>
            <a:stretch/>
          </p:blipFill>
          <p:spPr bwMode="auto">
            <a:xfrm>
              <a:off x="6389818" y="3444320"/>
              <a:ext cx="557303" cy="406533"/>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L:\ETRI_기가코리아_뉴파워포인트\work\2차납품\img\그림1.png"/>
            <p:cNvPicPr>
              <a:picLocks noChangeAspect="1" noChangeArrowheads="1"/>
            </p:cNvPicPr>
            <p:nvPr/>
          </p:nvPicPr>
          <p:blipFill rotWithShape="1">
            <a:blip r:embed="rId3">
              <a:extLst>
                <a:ext uri="{28A0092B-C50C-407E-A947-70E740481C1C}">
                  <a14:useLocalDpi xmlns:a14="http://schemas.microsoft.com/office/drawing/2010/main" val="0"/>
                </a:ext>
              </a:extLst>
            </a:blip>
            <a:srcRect l="24446" t="33290" r="16947" b="6863"/>
            <a:stretch/>
          </p:blipFill>
          <p:spPr bwMode="auto">
            <a:xfrm>
              <a:off x="7097530" y="3490637"/>
              <a:ext cx="557303" cy="346362"/>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p:cNvSpPr txBox="1"/>
            <p:nvPr/>
          </p:nvSpPr>
          <p:spPr>
            <a:xfrm>
              <a:off x="3208174" y="2747526"/>
              <a:ext cx="417102" cy="230832"/>
            </a:xfrm>
            <a:prstGeom prst="rect">
              <a:avLst/>
            </a:prstGeom>
            <a:noFill/>
          </p:spPr>
          <p:txBody>
            <a:bodyPr wrap="none" rtlCol="0">
              <a:spAutoFit/>
            </a:bodyPr>
            <a:lstStyle/>
            <a:p>
              <a:pPr algn="ctr"/>
              <a:r>
                <a:rPr lang="en-US" altLang="ko-KR" sz="900" b="1" dirty="0" smtClean="0">
                  <a:latin typeface="+mn-ea"/>
                  <a:ea typeface="+mn-ea"/>
                </a:rPr>
                <a:t>89.6</a:t>
              </a:r>
              <a:endParaRPr lang="ko-KR" altLang="en-US" sz="900" b="1" dirty="0">
                <a:latin typeface="+mn-ea"/>
                <a:ea typeface="+mn-ea"/>
              </a:endParaRPr>
            </a:p>
          </p:txBody>
        </p:sp>
        <p:sp>
          <p:nvSpPr>
            <p:cNvPr id="89" name="TextBox 88"/>
            <p:cNvSpPr txBox="1"/>
            <p:nvPr/>
          </p:nvSpPr>
          <p:spPr>
            <a:xfrm>
              <a:off x="3835744" y="2807620"/>
              <a:ext cx="417102" cy="230832"/>
            </a:xfrm>
            <a:prstGeom prst="rect">
              <a:avLst/>
            </a:prstGeom>
            <a:noFill/>
          </p:spPr>
          <p:txBody>
            <a:bodyPr wrap="none" rtlCol="0">
              <a:spAutoFit/>
            </a:bodyPr>
            <a:lstStyle/>
            <a:p>
              <a:pPr algn="ctr"/>
              <a:r>
                <a:rPr lang="en-US" altLang="ko-KR" sz="900" b="1" dirty="0" smtClean="0">
                  <a:latin typeface="+mn-ea"/>
                  <a:ea typeface="+mn-ea"/>
                </a:rPr>
                <a:t>81.3</a:t>
              </a:r>
              <a:endParaRPr lang="ko-KR" altLang="en-US" sz="900" b="1" dirty="0">
                <a:latin typeface="+mn-ea"/>
                <a:ea typeface="+mn-ea"/>
              </a:endParaRPr>
            </a:p>
          </p:txBody>
        </p:sp>
        <p:sp>
          <p:nvSpPr>
            <p:cNvPr id="90" name="TextBox 89"/>
            <p:cNvSpPr txBox="1"/>
            <p:nvPr/>
          </p:nvSpPr>
          <p:spPr>
            <a:xfrm>
              <a:off x="4475864" y="2988988"/>
              <a:ext cx="417102" cy="230832"/>
            </a:xfrm>
            <a:prstGeom prst="rect">
              <a:avLst/>
            </a:prstGeom>
            <a:noFill/>
          </p:spPr>
          <p:txBody>
            <a:bodyPr wrap="none" rtlCol="0">
              <a:spAutoFit/>
            </a:bodyPr>
            <a:lstStyle/>
            <a:p>
              <a:pPr algn="ctr"/>
              <a:r>
                <a:rPr lang="en-US" altLang="ko-KR" sz="900" b="1" dirty="0" smtClean="0">
                  <a:latin typeface="+mn-ea"/>
                  <a:ea typeface="+mn-ea"/>
                </a:rPr>
                <a:t>62.1</a:t>
              </a:r>
              <a:endParaRPr lang="ko-KR" altLang="en-US" sz="900" b="1" dirty="0">
                <a:latin typeface="+mn-ea"/>
                <a:ea typeface="+mn-ea"/>
              </a:endParaRPr>
            </a:p>
          </p:txBody>
        </p:sp>
        <p:sp>
          <p:nvSpPr>
            <p:cNvPr id="91" name="TextBox 90"/>
            <p:cNvSpPr txBox="1"/>
            <p:nvPr/>
          </p:nvSpPr>
          <p:spPr>
            <a:xfrm>
              <a:off x="5165128" y="2992213"/>
              <a:ext cx="417102" cy="230832"/>
            </a:xfrm>
            <a:prstGeom prst="rect">
              <a:avLst/>
            </a:prstGeom>
            <a:noFill/>
          </p:spPr>
          <p:txBody>
            <a:bodyPr wrap="none" rtlCol="0">
              <a:spAutoFit/>
            </a:bodyPr>
            <a:lstStyle/>
            <a:p>
              <a:pPr algn="ctr"/>
              <a:r>
                <a:rPr lang="en-US" altLang="ko-KR" sz="900" b="1" dirty="0" smtClean="0">
                  <a:latin typeface="+mn-ea"/>
                  <a:ea typeface="+mn-ea"/>
                </a:rPr>
                <a:t>62.0</a:t>
              </a:r>
              <a:endParaRPr lang="ko-KR" altLang="en-US" sz="900" b="1" dirty="0">
                <a:latin typeface="+mn-ea"/>
                <a:ea typeface="+mn-ea"/>
              </a:endParaRPr>
            </a:p>
          </p:txBody>
        </p:sp>
        <p:sp>
          <p:nvSpPr>
            <p:cNvPr id="92" name="TextBox 91"/>
            <p:cNvSpPr txBox="1"/>
            <p:nvPr/>
          </p:nvSpPr>
          <p:spPr>
            <a:xfrm>
              <a:off x="5812829" y="3080399"/>
              <a:ext cx="417102" cy="230832"/>
            </a:xfrm>
            <a:prstGeom prst="rect">
              <a:avLst/>
            </a:prstGeom>
            <a:noFill/>
          </p:spPr>
          <p:txBody>
            <a:bodyPr wrap="none" rtlCol="0">
              <a:spAutoFit/>
            </a:bodyPr>
            <a:lstStyle/>
            <a:p>
              <a:pPr algn="ctr"/>
              <a:r>
                <a:rPr lang="en-US" altLang="ko-KR" sz="900" b="1" dirty="0" smtClean="0">
                  <a:latin typeface="+mn-ea"/>
                  <a:ea typeface="+mn-ea"/>
                </a:rPr>
                <a:t>52.6</a:t>
              </a:r>
              <a:endParaRPr lang="ko-KR" altLang="en-US" sz="900" b="1" dirty="0">
                <a:latin typeface="+mn-ea"/>
                <a:ea typeface="+mn-ea"/>
              </a:endParaRPr>
            </a:p>
          </p:txBody>
        </p:sp>
        <p:sp>
          <p:nvSpPr>
            <p:cNvPr id="93" name="TextBox 92"/>
            <p:cNvSpPr txBox="1"/>
            <p:nvPr/>
          </p:nvSpPr>
          <p:spPr>
            <a:xfrm>
              <a:off x="6446673" y="3246167"/>
              <a:ext cx="417102" cy="230832"/>
            </a:xfrm>
            <a:prstGeom prst="rect">
              <a:avLst/>
            </a:prstGeom>
            <a:noFill/>
          </p:spPr>
          <p:txBody>
            <a:bodyPr wrap="none" rtlCol="0">
              <a:spAutoFit/>
            </a:bodyPr>
            <a:lstStyle/>
            <a:p>
              <a:pPr algn="ctr"/>
              <a:r>
                <a:rPr lang="en-US" altLang="ko-KR" sz="900" b="1" dirty="0" smtClean="0">
                  <a:latin typeface="+mn-ea"/>
                  <a:ea typeface="+mn-ea"/>
                </a:rPr>
                <a:t>34.0</a:t>
              </a:r>
              <a:endParaRPr lang="ko-KR" altLang="en-US" sz="900" b="1" dirty="0">
                <a:latin typeface="+mn-ea"/>
                <a:ea typeface="+mn-ea"/>
              </a:endParaRPr>
            </a:p>
          </p:txBody>
        </p:sp>
        <p:sp>
          <p:nvSpPr>
            <p:cNvPr id="94" name="TextBox 93"/>
            <p:cNvSpPr txBox="1"/>
            <p:nvPr/>
          </p:nvSpPr>
          <p:spPr>
            <a:xfrm>
              <a:off x="7135935" y="3300379"/>
              <a:ext cx="417102" cy="230832"/>
            </a:xfrm>
            <a:prstGeom prst="rect">
              <a:avLst/>
            </a:prstGeom>
            <a:noFill/>
          </p:spPr>
          <p:txBody>
            <a:bodyPr wrap="none" rtlCol="0">
              <a:spAutoFit/>
            </a:bodyPr>
            <a:lstStyle/>
            <a:p>
              <a:pPr algn="ctr"/>
              <a:r>
                <a:rPr lang="en-US" altLang="ko-KR" sz="900" b="1" dirty="0" smtClean="0">
                  <a:latin typeface="+mn-ea"/>
                  <a:ea typeface="+mn-ea"/>
                </a:rPr>
                <a:t>28.0</a:t>
              </a:r>
              <a:endParaRPr lang="ko-KR" altLang="en-US" sz="900" b="1" dirty="0">
                <a:latin typeface="+mn-ea"/>
                <a:ea typeface="+mn-ea"/>
              </a:endParaRPr>
            </a:p>
          </p:txBody>
        </p:sp>
      </p:grpSp>
    </p:spTree>
    <p:extLst>
      <p:ext uri="{BB962C8B-B14F-4D97-AF65-F5344CB8AC3E}">
        <p14:creationId xmlns:p14="http://schemas.microsoft.com/office/powerpoint/2010/main" val="4097877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smtClean="0"/>
              <a:t>Mobile </a:t>
            </a:r>
            <a:r>
              <a:rPr lang="en-US" altLang="ko-KR" sz="2800" dirty="0"/>
              <a:t>Internet Service In Fast Moving </a:t>
            </a:r>
            <a:r>
              <a:rPr lang="en-US" altLang="ko-KR" sz="2800" dirty="0" smtClean="0"/>
              <a:t>Vehicles</a:t>
            </a:r>
            <a:endParaRPr lang="ko-KR" altLang="en-US" sz="2800" dirty="0"/>
          </a:p>
        </p:txBody>
      </p:sp>
      <p:sp>
        <p:nvSpPr>
          <p:cNvPr id="3" name="내용 개체 틀 2"/>
          <p:cNvSpPr>
            <a:spLocks noGrp="1"/>
          </p:cNvSpPr>
          <p:nvPr>
            <p:ph idx="1"/>
          </p:nvPr>
        </p:nvSpPr>
        <p:spPr/>
        <p:txBody>
          <a:bodyPr/>
          <a:lstStyle/>
          <a:p>
            <a:r>
              <a:rPr lang="en-US" altLang="ko-KR" sz="2800" dirty="0" smtClean="0"/>
              <a:t>Wi-Fi service based on </a:t>
            </a:r>
            <a:r>
              <a:rPr lang="en-US" altLang="ko-KR" sz="2800" dirty="0" err="1" smtClean="0"/>
              <a:t>WiBro</a:t>
            </a:r>
            <a:r>
              <a:rPr lang="en-US" altLang="ko-KR" sz="2800" dirty="0" smtClean="0"/>
              <a:t>/LTE for fast moving vehicles in Korea, provided by major mobile operators, SKT, KT</a:t>
            </a:r>
          </a:p>
          <a:p>
            <a:pPr lvl="1"/>
            <a:r>
              <a:rPr lang="en-US" altLang="ko-KR" sz="2400" dirty="0" err="1" smtClean="0"/>
              <a:t>WiBro</a:t>
            </a:r>
            <a:r>
              <a:rPr lang="en-US" altLang="ko-KR" sz="2400" dirty="0" smtClean="0"/>
              <a:t> : also known as mobile WiMAX or 802.16e</a:t>
            </a:r>
          </a:p>
          <a:p>
            <a:pPr lvl="2"/>
            <a:r>
              <a:rPr lang="en-US" altLang="ko-KR" sz="2000" dirty="0" smtClean="0"/>
              <a:t>Subway, bus, etc.</a:t>
            </a:r>
          </a:p>
          <a:p>
            <a:pPr lvl="2"/>
            <a:r>
              <a:rPr lang="en-US" altLang="ko-KR" sz="2000" dirty="0" smtClean="0"/>
              <a:t>In the Seoul subway, </a:t>
            </a:r>
            <a:r>
              <a:rPr lang="en-US" altLang="ko-KR" sz="2000" dirty="0" err="1" smtClean="0"/>
              <a:t>WiBro</a:t>
            </a:r>
            <a:r>
              <a:rPr lang="en-US" altLang="ko-KR" sz="2000" dirty="0" smtClean="0"/>
              <a:t> </a:t>
            </a:r>
            <a:r>
              <a:rPr lang="en-US" altLang="ko-KR" sz="2000" dirty="0"/>
              <a:t>antennas are spread out at 300- to 400-meter intervals in the tunnels and at the stations</a:t>
            </a:r>
          </a:p>
          <a:p>
            <a:pPr lvl="1"/>
            <a:r>
              <a:rPr lang="en-US" altLang="ko-KR" sz="2400" dirty="0" smtClean="0"/>
              <a:t>LTE</a:t>
            </a:r>
          </a:p>
          <a:p>
            <a:pPr lvl="2"/>
            <a:r>
              <a:rPr lang="en-US" altLang="ko-KR" sz="2000" dirty="0" smtClean="0"/>
              <a:t>KTX bullet train</a:t>
            </a:r>
          </a:p>
          <a:p>
            <a:endParaRPr lang="en-US" altLang="ko-KR" sz="2800" dirty="0" smtClean="0"/>
          </a:p>
          <a:p>
            <a:pPr lvl="1"/>
            <a:endParaRPr lang="ko-KR" altLang="en-US" sz="2400"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6</a:t>
            </a:fld>
            <a:endParaRPr lang="en-US" altLang="ko-KR"/>
          </a:p>
        </p:txBody>
      </p:sp>
    </p:spTree>
    <p:extLst>
      <p:ext uri="{BB962C8B-B14F-4D97-AF65-F5344CB8AC3E}">
        <p14:creationId xmlns:p14="http://schemas.microsoft.com/office/powerpoint/2010/main" val="2776399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KTX bullet train in Korea</a:t>
            </a:r>
            <a:endParaRPr lang="ko-KR" altLang="en-US" dirty="0"/>
          </a:p>
        </p:txBody>
      </p:sp>
      <p:sp>
        <p:nvSpPr>
          <p:cNvPr id="3" name="내용 개체 틀 2"/>
          <p:cNvSpPr>
            <a:spLocks noGrp="1"/>
          </p:cNvSpPr>
          <p:nvPr>
            <p:ph idx="1"/>
          </p:nvPr>
        </p:nvSpPr>
        <p:spPr/>
        <p:txBody>
          <a:bodyPr/>
          <a:lstStyle/>
          <a:p>
            <a:r>
              <a:rPr lang="en-US" altLang="ko-KR" sz="2800" dirty="0" smtClean="0"/>
              <a:t>Wi-Fi service in KTX bullet train</a:t>
            </a:r>
          </a:p>
          <a:p>
            <a:pPr lvl="1"/>
            <a:r>
              <a:rPr lang="en-US" altLang="ko-KR" sz="2400" dirty="0" smtClean="0"/>
              <a:t>KTX (Korea Train </a:t>
            </a:r>
            <a:r>
              <a:rPr lang="en-US" altLang="ko-KR" sz="2400" dirty="0" err="1" smtClean="0"/>
              <a:t>eXpress</a:t>
            </a:r>
            <a:r>
              <a:rPr lang="en-US" altLang="ko-KR" sz="2400" dirty="0" smtClean="0"/>
              <a:t>) is South Korea’s high-speed rail system, operated by </a:t>
            </a:r>
            <a:r>
              <a:rPr lang="en-US" altLang="ko-KR" sz="2400" dirty="0" err="1" smtClean="0"/>
              <a:t>Korail</a:t>
            </a:r>
            <a:endParaRPr lang="en-US" altLang="ko-KR" sz="2400" dirty="0" smtClean="0"/>
          </a:p>
          <a:p>
            <a:pPr lvl="2"/>
            <a:r>
              <a:rPr lang="en-US" altLang="ko-KR" sz="2000" dirty="0" smtClean="0"/>
              <a:t>Top speed for trains in regular service is currently 305 km/h</a:t>
            </a:r>
          </a:p>
          <a:p>
            <a:pPr lvl="1"/>
            <a:r>
              <a:rPr lang="en-US" altLang="ko-KR" sz="2400" dirty="0" smtClean="0"/>
              <a:t>Wi-Fi service based on LTE</a:t>
            </a:r>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7</a:t>
            </a:fld>
            <a:endParaRPr lang="en-US" altLang="ko-K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406" y="4175745"/>
            <a:ext cx="2846876" cy="191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5054" y="4212462"/>
            <a:ext cx="1711362" cy="191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109260" y="6138639"/>
            <a:ext cx="2943370" cy="307777"/>
          </a:xfrm>
          <a:prstGeom prst="rect">
            <a:avLst/>
          </a:prstGeom>
          <a:noFill/>
        </p:spPr>
        <p:txBody>
          <a:bodyPr wrap="none" rtlCol="0">
            <a:spAutoFit/>
          </a:bodyPr>
          <a:lstStyle/>
          <a:p>
            <a:r>
              <a:rPr lang="en-US" altLang="ko-KR" sz="1400" b="1" dirty="0" smtClean="0"/>
              <a:t>&lt;Wi-Fi service in KTX bullet train&gt;</a:t>
            </a:r>
            <a:endParaRPr lang="ko-KR" altLang="en-US" sz="1400" b="1" dirty="0"/>
          </a:p>
        </p:txBody>
      </p:sp>
      <p:pic>
        <p:nvPicPr>
          <p:cNvPr id="4098" name="Picture 2" descr="D:\[ETRI] MHN IEEE 802 표준화\2015_01_Interim_준비\Contributions_to_802.15\contribution_그림\dsc01548_500w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7390" y="4175744"/>
            <a:ext cx="2556734" cy="191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223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Subway in Korea</a:t>
            </a:r>
            <a:endParaRPr lang="ko-KR" altLang="en-US" dirty="0"/>
          </a:p>
        </p:txBody>
      </p:sp>
      <p:sp>
        <p:nvSpPr>
          <p:cNvPr id="3" name="내용 개체 틀 2"/>
          <p:cNvSpPr>
            <a:spLocks noGrp="1"/>
          </p:cNvSpPr>
          <p:nvPr>
            <p:ph idx="1"/>
          </p:nvPr>
        </p:nvSpPr>
        <p:spPr/>
        <p:txBody>
          <a:bodyPr/>
          <a:lstStyle/>
          <a:p>
            <a:r>
              <a:rPr lang="en-US" altLang="ko-KR" sz="2800" dirty="0" smtClean="0"/>
              <a:t>Public Egg / Premium Public Egg</a:t>
            </a:r>
          </a:p>
          <a:p>
            <a:pPr lvl="1"/>
            <a:r>
              <a:rPr lang="en-US" altLang="ko-KR" sz="2400" dirty="0"/>
              <a:t>Provided by KT in April 2012</a:t>
            </a:r>
            <a:endParaRPr lang="en-US" altLang="ko-KR" sz="2400" dirty="0" smtClean="0"/>
          </a:p>
          <a:p>
            <a:pPr lvl="1"/>
            <a:r>
              <a:rPr lang="en-US" altLang="ko-KR" sz="2400" dirty="0" smtClean="0"/>
              <a:t>Receive </a:t>
            </a:r>
            <a:r>
              <a:rPr lang="en-US" altLang="ko-KR" sz="2400" dirty="0" err="1" smtClean="0"/>
              <a:t>WiBro</a:t>
            </a:r>
            <a:r>
              <a:rPr lang="en-US" altLang="ko-KR" sz="2400" dirty="0" smtClean="0"/>
              <a:t> signals and convert into Wi-Fi signals</a:t>
            </a:r>
          </a:p>
          <a:p>
            <a:pPr lvl="1"/>
            <a:r>
              <a:rPr lang="en-US" altLang="ko-KR" sz="2400" dirty="0" smtClean="0"/>
              <a:t>Major mobile service has been concentrated on Seoul and Pusan subway</a:t>
            </a:r>
          </a:p>
          <a:p>
            <a:pPr lvl="2"/>
            <a:r>
              <a:rPr lang="en-US" altLang="ko-KR" sz="2000" dirty="0" smtClean="0"/>
              <a:t>Other vehicles including train, bus</a:t>
            </a:r>
          </a:p>
          <a:p>
            <a:pPr lvl="1"/>
            <a:endParaRPr lang="en-US" altLang="ko-KR" dirty="0" smtClean="0"/>
          </a:p>
          <a:p>
            <a:pPr lvl="1"/>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8</a:t>
            </a:fld>
            <a:endParaRPr lang="en-US" altLang="ko-K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350960"/>
            <a:ext cx="2088232" cy="1774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634992"/>
            <a:ext cx="1848730" cy="2493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049710" y="6133202"/>
            <a:ext cx="1523109" cy="307777"/>
          </a:xfrm>
          <a:prstGeom prst="rect">
            <a:avLst/>
          </a:prstGeom>
          <a:noFill/>
        </p:spPr>
        <p:txBody>
          <a:bodyPr wrap="none" rtlCol="0">
            <a:spAutoFit/>
          </a:bodyPr>
          <a:lstStyle/>
          <a:p>
            <a:r>
              <a:rPr lang="en-US" altLang="ko-KR" sz="1400" b="1" dirty="0" smtClean="0"/>
              <a:t>&lt;KT Public Egg&gt;</a:t>
            </a:r>
            <a:endParaRPr lang="ko-KR" altLang="en-US" sz="1400" b="1" dirty="0"/>
          </a:p>
        </p:txBody>
      </p:sp>
      <p:sp>
        <p:nvSpPr>
          <p:cNvPr id="11" name="TextBox 10"/>
          <p:cNvSpPr txBox="1"/>
          <p:nvPr/>
        </p:nvSpPr>
        <p:spPr>
          <a:xfrm>
            <a:off x="4306958" y="6128771"/>
            <a:ext cx="2281266" cy="307777"/>
          </a:xfrm>
          <a:prstGeom prst="rect">
            <a:avLst/>
          </a:prstGeom>
          <a:noFill/>
        </p:spPr>
        <p:txBody>
          <a:bodyPr wrap="none" rtlCol="0">
            <a:spAutoFit/>
          </a:bodyPr>
          <a:lstStyle/>
          <a:p>
            <a:r>
              <a:rPr lang="en-US" altLang="ko-KR" sz="1400" b="1" dirty="0" smtClean="0"/>
              <a:t>&lt;KT Premium Public Egg&gt;</a:t>
            </a:r>
            <a:endParaRPr lang="ko-KR" altLang="en-US" sz="1400" b="1" dirty="0"/>
          </a:p>
        </p:txBody>
      </p:sp>
    </p:spTree>
    <p:extLst>
      <p:ext uri="{BB962C8B-B14F-4D97-AF65-F5344CB8AC3E}">
        <p14:creationId xmlns:p14="http://schemas.microsoft.com/office/powerpoint/2010/main" val="1542573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Subway in Korea</a:t>
            </a:r>
            <a:endParaRPr lang="ko-KR" altLang="en-US" dirty="0"/>
          </a:p>
        </p:txBody>
      </p:sp>
      <p:sp>
        <p:nvSpPr>
          <p:cNvPr id="3" name="내용 개체 틀 2"/>
          <p:cNvSpPr>
            <a:spLocks noGrp="1"/>
          </p:cNvSpPr>
          <p:nvPr>
            <p:ph idx="1"/>
          </p:nvPr>
        </p:nvSpPr>
        <p:spPr/>
        <p:txBody>
          <a:bodyPr/>
          <a:lstStyle/>
          <a:p>
            <a:r>
              <a:rPr lang="en-US" altLang="ko-KR" sz="2800" dirty="0"/>
              <a:t>Dual Band Bridge</a:t>
            </a:r>
          </a:p>
          <a:p>
            <a:pPr lvl="1"/>
            <a:r>
              <a:rPr lang="en-US" altLang="ko-KR" sz="2400" dirty="0"/>
              <a:t>Provided </a:t>
            </a:r>
            <a:r>
              <a:rPr lang="en-US" altLang="ko-KR" sz="2400" dirty="0" smtClean="0"/>
              <a:t>by SKT</a:t>
            </a:r>
          </a:p>
          <a:p>
            <a:pPr lvl="1"/>
            <a:r>
              <a:rPr lang="en-US" altLang="ko-KR" sz="2400" dirty="0" smtClean="0"/>
              <a:t>Free Wi-Fi service for Seoul and Pusan subway</a:t>
            </a:r>
          </a:p>
          <a:p>
            <a:pPr lvl="2"/>
            <a:r>
              <a:rPr lang="en-US" altLang="ko-KR" sz="2000" dirty="0" smtClean="0"/>
              <a:t>Bus </a:t>
            </a:r>
          </a:p>
          <a:p>
            <a:pPr lvl="1"/>
            <a:r>
              <a:rPr lang="en-US" altLang="ko-KR" sz="2400" dirty="0"/>
              <a:t>Receive </a:t>
            </a:r>
            <a:r>
              <a:rPr lang="en-US" altLang="ko-KR" sz="2400" dirty="0" err="1"/>
              <a:t>WiBro</a:t>
            </a:r>
            <a:r>
              <a:rPr lang="en-US" altLang="ko-KR" sz="2400" dirty="0"/>
              <a:t> signals and convert into Wi-Fi </a:t>
            </a:r>
            <a:r>
              <a:rPr lang="en-US" altLang="ko-KR" sz="2400" dirty="0" smtClean="0"/>
              <a:t>signals</a:t>
            </a:r>
          </a:p>
          <a:p>
            <a:pPr lvl="2"/>
            <a:r>
              <a:rPr lang="en-US" altLang="ko-KR" sz="2000" dirty="0" smtClean="0"/>
              <a:t>Wi-Fi signals using 2.4GHz / 5GHz</a:t>
            </a:r>
            <a:endParaRPr lang="en-US" altLang="ko-KR" sz="2000"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9</a:t>
            </a:fld>
            <a:endParaRPr lang="en-US" altLang="ko-KR"/>
          </a:p>
        </p:txBody>
      </p:sp>
      <p:pic>
        <p:nvPicPr>
          <p:cNvPr id="3074" name="Picture 2" descr="C:\Users\김준형\Desktop\25523_52133_54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572056"/>
            <a:ext cx="2569468" cy="25609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83298" y="6138639"/>
            <a:ext cx="2177134" cy="307777"/>
          </a:xfrm>
          <a:prstGeom prst="rect">
            <a:avLst/>
          </a:prstGeom>
          <a:noFill/>
        </p:spPr>
        <p:txBody>
          <a:bodyPr wrap="none" rtlCol="0">
            <a:spAutoFit/>
          </a:bodyPr>
          <a:lstStyle/>
          <a:p>
            <a:r>
              <a:rPr lang="en-US" altLang="ko-KR" sz="1400" b="1" dirty="0" smtClean="0"/>
              <a:t>&lt;SKT Dual Band Bridge&gt;</a:t>
            </a:r>
            <a:endParaRPr lang="ko-KR" altLang="en-US" sz="1400" b="1" dirty="0"/>
          </a:p>
        </p:txBody>
      </p:sp>
    </p:spTree>
    <p:extLst>
      <p:ext uri="{BB962C8B-B14F-4D97-AF65-F5344CB8AC3E}">
        <p14:creationId xmlns:p14="http://schemas.microsoft.com/office/powerpoint/2010/main" val="3451445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IEEE-P802_15</Template>
  <TotalTime>2290</TotalTime>
  <Words>1240</Words>
  <Application>Microsoft Office PowerPoint</Application>
  <PresentationFormat>화면 슬라이드 쇼(4:3)</PresentationFormat>
  <Paragraphs>290</Paragraphs>
  <Slides>16</Slides>
  <Notes>4</Notes>
  <HiddenSlides>0</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16</vt:i4>
      </vt:variant>
    </vt:vector>
  </HeadingPairs>
  <TitlesOfParts>
    <vt:vector size="19" baseType="lpstr">
      <vt:lpstr>IEEE-P802_15</vt:lpstr>
      <vt:lpstr>Microsoft Excel 차트</vt:lpstr>
      <vt:lpstr>Visio</vt:lpstr>
      <vt:lpstr>PowerPoint 프레젠테이션</vt:lpstr>
      <vt:lpstr>Introduction to Mobile Internet Service in Fast Moving Vehicles</vt:lpstr>
      <vt:lpstr>Outline</vt:lpstr>
      <vt:lpstr>Background</vt:lpstr>
      <vt:lpstr>Background</vt:lpstr>
      <vt:lpstr>Mobile Internet Service In Fast Moving Vehicles</vt:lpstr>
      <vt:lpstr>KTX bullet train in Korea</vt:lpstr>
      <vt:lpstr>Subway in Korea</vt:lpstr>
      <vt:lpstr>Subway in Korea</vt:lpstr>
      <vt:lpstr>Subway</vt:lpstr>
      <vt:lpstr>Subway</vt:lpstr>
      <vt:lpstr>High-speed train</vt:lpstr>
      <vt:lpstr>Comparison of radio access technologies for high-speed train</vt:lpstr>
      <vt:lpstr>Objective</vt:lpstr>
      <vt:lpstr>Objective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김준형</dc:creator>
  <dc:description>&lt;doc#&gt;</dc:description>
  <cp:lastModifiedBy>김준형</cp:lastModifiedBy>
  <cp:revision>266</cp:revision>
  <cp:lastPrinted>1998-02-10T13:28:06Z</cp:lastPrinted>
  <dcterms:created xsi:type="dcterms:W3CDTF">2014-12-23T02:01:48Z</dcterms:created>
  <dcterms:modified xsi:type="dcterms:W3CDTF">2015-01-07T14:43:18Z</dcterms:modified>
</cp:coreProperties>
</file>