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312" r:id="rId3"/>
    <p:sldId id="327" r:id="rId4"/>
    <p:sldId id="328" r:id="rId5"/>
    <p:sldId id="329" r:id="rId6"/>
    <p:sldId id="333" r:id="rId7"/>
    <p:sldId id="332" r:id="rId8"/>
    <p:sldId id="335" r:id="rId9"/>
    <p:sldId id="334" r:id="rId10"/>
    <p:sldId id="337" r:id="rId11"/>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33"/>
    <a:srgbClr val="CC0000"/>
    <a:srgbClr val="FFFF66"/>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varScale="1">
        <p:scale>
          <a:sx n="73" d="100"/>
          <a:sy n="73" d="100"/>
        </p:scale>
        <p:origin x="-12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5" y="-34925"/>
            <a:ext cx="2722563"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3075" name="Rectangle 3"/>
          <p:cNvSpPr>
            <a:spLocks noGrp="1" noChangeArrowheads="1"/>
          </p:cNvSpPr>
          <p:nvPr>
            <p:ph type="dt" sz="quarter" idx="1"/>
          </p:nvPr>
        </p:nvSpPr>
        <p:spPr bwMode="auto">
          <a:xfrm>
            <a:off x="703263" y="177800"/>
            <a:ext cx="23352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7/15/2010</a:t>
            </a:fld>
            <a:r>
              <a:rPr lang="en-US"/>
              <a:t>&lt;month year&gt;</a:t>
            </a:r>
          </a:p>
        </p:txBody>
      </p:sp>
      <p:sp>
        <p:nvSpPr>
          <p:cNvPr id="3076" name="Rectangle 4"/>
          <p:cNvSpPr>
            <a:spLocks noGrp="1" noChangeArrowheads="1"/>
          </p:cNvSpPr>
          <p:nvPr>
            <p:ph type="ftr" sz="quarter" idx="2"/>
          </p:nvPr>
        </p:nvSpPr>
        <p:spPr bwMode="auto">
          <a:xfrm>
            <a:off x="4206875" y="8997950"/>
            <a:ext cx="218122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5" y="8997950"/>
            <a:ext cx="1400175"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5"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2563"/>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5"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4300"/>
            <a:ext cx="28448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61988" y="98425"/>
            <a:ext cx="27654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7/15/2010</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0" y="4416425"/>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5" y="9001125"/>
            <a:ext cx="2536825"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0" y="9001125"/>
            <a:ext cx="811213"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8" y="9001125"/>
            <a:ext cx="719137" cy="182563"/>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0"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7/15/2010</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8425"/>
            <a:ext cx="2844800" cy="212725"/>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8425"/>
            <a:ext cx="2765425" cy="212725"/>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September 2009doc.: IEEE 802.15-09-0117-00-0007</a:t>
            </a:r>
          </a:p>
        </p:txBody>
      </p:sp>
      <p:sp>
        <p:nvSpPr>
          <p:cNvPr id="5" name="Rectangle 3"/>
          <p:cNvSpPr>
            <a:spLocks noGrp="1" noChangeArrowheads="1"/>
          </p:cNvSpPr>
          <p:nvPr>
            <p:ph type="dt" idx="1"/>
          </p:nvPr>
        </p:nvSpPr>
        <p:spPr>
          <a:ln/>
        </p:spPr>
        <p:txBody>
          <a:bodyPr/>
          <a:lstStyle/>
          <a:p>
            <a:fld id="{11E650E0-DD4F-4648-8823-CBA1A06EC7D0}" type="datetime1">
              <a:rPr lang="en-US"/>
              <a:pPr/>
              <a:t>7/15/2010</a:t>
            </a:fld>
            <a:r>
              <a:rPr lang="en-US"/>
              <a:t>&lt;month year&gt;</a:t>
            </a:r>
          </a:p>
        </p:txBody>
      </p:sp>
      <p:sp>
        <p:nvSpPr>
          <p:cNvPr id="65538" name="Rectangle 2"/>
          <p:cNvSpPr>
            <a:spLocks noGrp="1" noRot="1" noChangeAspect="1" noChangeArrowheads="1" noTextEdit="1"/>
          </p:cNvSpPr>
          <p:nvPr>
            <p:ph type="sldImg"/>
          </p:nvPr>
        </p:nvSpPr>
        <p:spPr>
          <a:xfrm>
            <a:off x="1189038" y="703263"/>
            <a:ext cx="4632325" cy="3473450"/>
          </a:xfrm>
          <a:ln/>
        </p:spPr>
      </p:sp>
      <p:sp>
        <p:nvSpPr>
          <p:cNvPr id="65539" name="Rectangle 3"/>
          <p:cNvSpPr>
            <a:spLocks noGrp="1" noChangeArrowheads="1"/>
          </p:cNvSpPr>
          <p:nvPr>
            <p:ph type="body" idx="1"/>
          </p:nvPr>
        </p:nvSpPr>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p:txBody>
          <a:bodyPr/>
          <a:lstStyle>
            <a:lvl1pPr>
              <a:defRPr/>
            </a:lvl1pPr>
          </a:lstStyle>
          <a:p>
            <a:r>
              <a:rPr lang="en-US"/>
              <a:t>September 2009July 2009</a:t>
            </a:r>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endParaRPr lang="en-US"/>
          </a:p>
        </p:txBody>
      </p:sp>
      <p:sp>
        <p:nvSpPr>
          <p:cNvPr id="7" name="Rectangle 5"/>
          <p:cNvSpPr>
            <a:spLocks noGrp="1" noChangeArrowheads="1"/>
          </p:cNvSpPr>
          <p:nvPr>
            <p:ph type="ftr" sz="quarter" idx="11"/>
          </p:nvPr>
        </p:nvSpPr>
        <p:spPr>
          <a:ln/>
        </p:spPr>
        <p:txBody>
          <a:bodyPr/>
          <a:lstStyle>
            <a:lvl1pPr>
              <a:defRPr/>
            </a:lvl1pPr>
          </a:lstStyle>
          <a:p>
            <a:endParaRPr lang="en-US"/>
          </a:p>
        </p:txBody>
      </p:sp>
      <p:sp>
        <p:nvSpPr>
          <p:cNvPr id="8" name="Rectangle 6"/>
          <p:cNvSpPr>
            <a:spLocks noGrp="1" noChangeArrowheads="1"/>
          </p:cNvSpPr>
          <p:nvPr>
            <p:ph type="sldNum" sz="quarter" idx="12"/>
          </p:nvPr>
        </p:nvSpPr>
        <p:spPr>
          <a:ln/>
        </p:spPr>
        <p:txBody>
          <a:bodyPr/>
          <a:lstStyle>
            <a:lvl1pPr>
              <a:defRPr/>
            </a:lvl1pPr>
          </a:lstStyle>
          <a:p>
            <a:fld id="{2E7E329C-E58D-4597-B483-7CA935571A4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a:t>doc. : IEEE 802.15-1</a:t>
            </a:r>
            <a:r>
              <a:rPr lang="en-US" sz="1400" b="1">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September 2009</a:t>
            </a:r>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September 2009</a:t>
            </a:r>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t>September 2009</a:t>
            </a:r>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12107" cy="307777"/>
          </a:xfrm>
          <a:prstGeom prst="rect">
            <a:avLst/>
          </a:prstGeom>
          <a:solidFill>
            <a:schemeClr val="bg1"/>
          </a:solidFill>
        </p:spPr>
        <p:txBody>
          <a:bodyPr wrap="none">
            <a:spAutoFit/>
          </a:bodyPr>
          <a:lstStyle/>
          <a:p>
            <a:r>
              <a:rPr lang="en-US" sz="1400" b="1" dirty="0">
                <a:solidFill>
                  <a:srgbClr val="CC0000"/>
                </a:solidFill>
              </a:rPr>
              <a:t>doc. : IEEE </a:t>
            </a:r>
            <a:r>
              <a:rPr lang="en-US" sz="1400" b="1" dirty="0" smtClean="0">
                <a:solidFill>
                  <a:srgbClr val="CC0000"/>
                </a:solidFill>
              </a:rPr>
              <a:t>802.15-</a:t>
            </a:r>
            <a:r>
              <a:rPr lang="en-US" altLang="ko-KR" sz="1400" b="1" dirty="0" smtClean="0"/>
              <a:t>10-0590-00-0007</a:t>
            </a:r>
            <a:endParaRPr lang="en-US" sz="1400" b="1" dirty="0">
              <a:solidFill>
                <a:srgbClr val="CC0000"/>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 id="2147483923" r:id="rId13"/>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84175"/>
            <a:ext cx="1600200" cy="430887"/>
          </a:xfrm>
          <a:ln/>
        </p:spPr>
        <p:txBody>
          <a:bodyPr/>
          <a:lstStyle/>
          <a:p>
            <a:r>
              <a:rPr lang="en-US" dirty="0" smtClean="0"/>
              <a:t>July 2010</a:t>
            </a:r>
          </a:p>
          <a:p>
            <a:endParaRPr lang="en-US" dirty="0"/>
          </a:p>
        </p:txBody>
      </p:sp>
      <p:sp>
        <p:nvSpPr>
          <p:cNvPr id="6" name="Rectangle 5"/>
          <p:cNvSpPr>
            <a:spLocks noGrp="1" noChangeArrowheads="1"/>
          </p:cNvSpPr>
          <p:nvPr>
            <p:ph type="ftr" sz="quarter" idx="11"/>
          </p:nvPr>
        </p:nvSpPr>
        <p:spPr>
          <a:ln/>
        </p:spPr>
        <p:txBody>
          <a:bodyPr/>
          <a:lstStyle/>
          <a:p>
            <a:r>
              <a:rPr lang="en-US"/>
              <a:t>Yeong Min Jang, Kookmin University</a:t>
            </a:r>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911D9691-58C5-4164-BE99-69BB7BA310E3}" type="slidenum">
              <a:rPr lang="en-US"/>
              <a:pPr algn="ctr" eaLnBrk="0" hangingPunct="0"/>
              <a:t>1</a:t>
            </a:fld>
            <a:endParaRPr lang="en-US"/>
          </a:p>
        </p:txBody>
      </p:sp>
      <p:sp>
        <p:nvSpPr>
          <p:cNvPr id="27651" name="Rectangle 3"/>
          <p:cNvSpPr>
            <a:spLocks noChangeArrowheads="1"/>
          </p:cNvSpPr>
          <p:nvPr/>
        </p:nvSpPr>
        <p:spPr bwMode="auto">
          <a:xfrm>
            <a:off x="152400" y="609600"/>
            <a:ext cx="8763000" cy="5909310"/>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[Some Considerations for Draft VLC Specification]</a:t>
            </a:r>
            <a:r>
              <a:rPr lang="en-US" sz="1600" dirty="0">
                <a:solidFill>
                  <a:schemeClr val="tx2"/>
                </a:solidFill>
              </a:rPr>
              <a:t>	</a:t>
            </a:r>
          </a:p>
          <a:p>
            <a:pPr marL="739775" indent="-739775" eaLnBrk="0" hangingPunct="0"/>
            <a:r>
              <a:rPr lang="en-US" sz="1600" b="1" dirty="0">
                <a:solidFill>
                  <a:schemeClr val="tx2"/>
                </a:solidFill>
              </a:rPr>
              <a:t>Date Submitted: </a:t>
            </a:r>
            <a:r>
              <a:rPr lang="en-US" sz="1600" dirty="0">
                <a:solidFill>
                  <a:schemeClr val="tx2"/>
                </a:solidFill>
              </a:rPr>
              <a:t>[</a:t>
            </a:r>
            <a:r>
              <a:rPr lang="en-US" sz="1600" dirty="0" smtClean="0"/>
              <a:t>11 July, 2010</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a:solidFill>
                  <a:srgbClr val="FF0000"/>
                </a:solidFill>
              </a:rPr>
              <a:t>[</a:t>
            </a:r>
            <a:r>
              <a:rPr lang="en-US" sz="1600" dirty="0" err="1">
                <a:solidFill>
                  <a:srgbClr val="FF0000"/>
                </a:solidFill>
              </a:rPr>
              <a:t>Yeong</a:t>
            </a:r>
            <a:r>
              <a:rPr lang="en-US" sz="1600" dirty="0">
                <a:solidFill>
                  <a:srgbClr val="FF0000"/>
                </a:solidFill>
              </a:rPr>
              <a:t> Min </a:t>
            </a:r>
            <a:r>
              <a:rPr lang="en-US" sz="1600" dirty="0" smtClean="0">
                <a:solidFill>
                  <a:srgbClr val="FF0000"/>
                </a:solidFill>
              </a:rPr>
              <a:t>Jang, Nam Tuan Le, Muhammad </a:t>
            </a:r>
            <a:r>
              <a:rPr lang="en-US" sz="1600" dirty="0" err="1" smtClean="0">
                <a:solidFill>
                  <a:srgbClr val="FF0000"/>
                </a:solidFill>
              </a:rPr>
              <a:t>Shahin</a:t>
            </a:r>
            <a:r>
              <a:rPr lang="en-US" sz="1600" dirty="0" smtClean="0">
                <a:solidFill>
                  <a:srgbClr val="FF0000"/>
                </a:solidFill>
              </a:rPr>
              <a:t> </a:t>
            </a:r>
            <a:r>
              <a:rPr lang="en-US" sz="1600" dirty="0" err="1" smtClean="0">
                <a:solidFill>
                  <a:srgbClr val="FF0000"/>
                </a:solidFill>
              </a:rPr>
              <a:t>Uddin</a:t>
            </a:r>
            <a:r>
              <a:rPr lang="en-US" sz="1600" dirty="0" smtClean="0">
                <a:solidFill>
                  <a:srgbClr val="FF0000"/>
                </a:solidFill>
              </a:rPr>
              <a:t>, </a:t>
            </a:r>
            <a:r>
              <a:rPr lang="en-US" sz="1600" dirty="0" err="1" smtClean="0">
                <a:solidFill>
                  <a:srgbClr val="FF0000"/>
                </a:solidFill>
              </a:rPr>
              <a:t>Mostafa</a:t>
            </a:r>
            <a:r>
              <a:rPr lang="en-US" sz="1600" dirty="0" smtClean="0">
                <a:solidFill>
                  <a:srgbClr val="FF0000"/>
                </a:solidFill>
              </a:rPr>
              <a:t> </a:t>
            </a:r>
            <a:r>
              <a:rPr lang="en-US" sz="1600" dirty="0" err="1">
                <a:solidFill>
                  <a:srgbClr val="FF0000"/>
                </a:solidFill>
              </a:rPr>
              <a:t>Zaman</a:t>
            </a:r>
            <a:r>
              <a:rPr lang="en-US" sz="1600" dirty="0">
                <a:solidFill>
                  <a:srgbClr val="FF0000"/>
                </a:solidFill>
              </a:rPr>
              <a:t> </a:t>
            </a:r>
            <a:r>
              <a:rPr lang="en-US" sz="1600" dirty="0" err="1" smtClean="0">
                <a:solidFill>
                  <a:srgbClr val="FF0000"/>
                </a:solidFill>
              </a:rPr>
              <a:t>Chowdhury</a:t>
            </a:r>
            <a:r>
              <a:rPr lang="en-US" sz="1600" dirty="0" smtClean="0">
                <a:solidFill>
                  <a:srgbClr val="FF0000"/>
                </a:solidFill>
              </a:rPr>
              <a:t>, </a:t>
            </a:r>
            <a:r>
              <a:rPr lang="en-US" altLang="ko-KR" sz="1600" dirty="0" err="1" smtClean="0">
                <a:solidFill>
                  <a:srgbClr val="FF0000"/>
                </a:solidFill>
              </a:rPr>
              <a:t>Sunwoong</a:t>
            </a:r>
            <a:r>
              <a:rPr lang="en-US" altLang="ko-KR" sz="1600" dirty="0" smtClean="0">
                <a:solidFill>
                  <a:srgbClr val="FF0000"/>
                </a:solidFill>
              </a:rPr>
              <a:t> </a:t>
            </a:r>
            <a:r>
              <a:rPr lang="en-US" altLang="ko-KR" sz="1600" dirty="0" err="1" smtClean="0">
                <a:solidFill>
                  <a:srgbClr val="FF0000"/>
                </a:solidFill>
              </a:rPr>
              <a:t>Choi</a:t>
            </a:r>
            <a:r>
              <a:rPr lang="en-US" altLang="ko-KR" sz="1600" dirty="0" smtClean="0">
                <a:solidFill>
                  <a:srgbClr val="FF0000"/>
                </a:solidFill>
              </a:rPr>
              <a:t>, </a:t>
            </a:r>
            <a:r>
              <a:rPr lang="en-US" altLang="ko-KR" sz="1600" dirty="0" err="1" smtClean="0">
                <a:solidFill>
                  <a:srgbClr val="FF0000"/>
                </a:solidFill>
              </a:rPr>
              <a:t>Jaesang</a:t>
            </a:r>
            <a:r>
              <a:rPr lang="en-US" altLang="ko-KR" sz="1600" dirty="0" smtClean="0">
                <a:solidFill>
                  <a:srgbClr val="FF0000"/>
                </a:solidFill>
              </a:rPr>
              <a:t> Cha, </a:t>
            </a:r>
            <a:r>
              <a:rPr lang="en-US" altLang="ko-KR" sz="1600" dirty="0" err="1" smtClean="0">
                <a:solidFill>
                  <a:srgbClr val="FF0000"/>
                </a:solidFill>
              </a:rPr>
              <a:t>Jinyoung</a:t>
            </a:r>
            <a:r>
              <a:rPr lang="en-US" altLang="ko-KR" sz="1600" dirty="0" smtClean="0">
                <a:solidFill>
                  <a:srgbClr val="FF0000"/>
                </a:solidFill>
              </a:rPr>
              <a:t> Kim, and </a:t>
            </a:r>
            <a:r>
              <a:rPr lang="en-US" altLang="ko-KR" sz="1600" dirty="0" err="1" smtClean="0">
                <a:solidFill>
                  <a:srgbClr val="FF0000"/>
                </a:solidFill>
              </a:rPr>
              <a:t>Kyesan</a:t>
            </a:r>
            <a:r>
              <a:rPr lang="en-US" altLang="ko-KR" sz="1600" dirty="0" smtClean="0">
                <a:solidFill>
                  <a:srgbClr val="FF0000"/>
                </a:solidFill>
              </a:rPr>
              <a:t> Lee]           </a:t>
            </a:r>
          </a:p>
          <a:p>
            <a:pPr marL="739775" indent="-739775" eaLnBrk="0" hangingPunct="0"/>
            <a:r>
              <a:rPr lang="en-US" altLang="ko-KR" sz="1600" dirty="0" smtClean="0">
                <a:solidFill>
                  <a:srgbClr val="FF0000"/>
                </a:solidFill>
              </a:rPr>
              <a:t>               </a:t>
            </a:r>
            <a:r>
              <a:rPr lang="en-US" altLang="ko-KR" sz="1600" dirty="0" err="1" smtClean="0">
                <a:solidFill>
                  <a:srgbClr val="FF0000"/>
                </a:solidFill>
              </a:rPr>
              <a:t>Kookmin</a:t>
            </a:r>
            <a:r>
              <a:rPr lang="en-US" altLang="ko-KR" sz="1600" dirty="0" smtClean="0">
                <a:solidFill>
                  <a:srgbClr val="FF0000"/>
                </a:solidFill>
              </a:rPr>
              <a:t> University, Seoul National University of Technology, </a:t>
            </a:r>
            <a:r>
              <a:rPr lang="en-US" altLang="ko-KR" sz="1600" dirty="0" err="1" smtClean="0">
                <a:solidFill>
                  <a:srgbClr val="FF0000"/>
                </a:solidFill>
              </a:rPr>
              <a:t>Kwangwoon</a:t>
            </a:r>
            <a:r>
              <a:rPr lang="en-US" altLang="ko-KR" sz="1600" dirty="0" smtClean="0">
                <a:solidFill>
                  <a:srgbClr val="FF0000"/>
                </a:solidFill>
              </a:rPr>
              <a:t> University,     </a:t>
            </a:r>
            <a:r>
              <a:rPr lang="en-US" altLang="ko-KR" sz="1600" dirty="0" err="1" smtClean="0">
                <a:solidFill>
                  <a:srgbClr val="FF0000"/>
                </a:solidFill>
              </a:rPr>
              <a:t>Kyunghee</a:t>
            </a:r>
            <a:r>
              <a:rPr lang="en-US" altLang="ko-KR" sz="1600" dirty="0" smtClean="0">
                <a:solidFill>
                  <a:srgbClr val="FF0000"/>
                </a:solidFill>
              </a:rPr>
              <a:t> University</a:t>
            </a:r>
            <a:r>
              <a:rPr lang="en-US" sz="1600" dirty="0" smtClean="0">
                <a:solidFill>
                  <a:srgbClr val="FF0000"/>
                </a:solidFill>
              </a:rPr>
              <a:t>]                                  </a:t>
            </a:r>
            <a:endParaRPr lang="en-US" sz="1600" dirty="0">
              <a:solidFill>
                <a:srgbClr val="FF0000"/>
              </a:solidFill>
            </a:endParaRPr>
          </a:p>
          <a:p>
            <a:pPr marL="739775" indent="-739775" eaLnBrk="0" hangingPunct="0"/>
            <a:endParaRPr lang="en-US" sz="1600" dirty="0">
              <a:solidFill>
                <a:schemeClr val="tx2"/>
              </a:solidFill>
            </a:endParaRPr>
          </a:p>
          <a:p>
            <a:pPr marL="739775" indent="-739775" eaLnBrk="0" hangingPunct="0"/>
            <a:r>
              <a:rPr lang="en-US" sz="1600" dirty="0">
                <a:solidFill>
                  <a:schemeClr val="tx2"/>
                </a:solidFill>
              </a:rPr>
              <a:t>Address [</a:t>
            </a:r>
            <a:r>
              <a:rPr lang="en-US" sz="1600" dirty="0" err="1">
                <a:solidFill>
                  <a:schemeClr val="tx2"/>
                </a:solidFill>
              </a:rPr>
              <a:t>Kookmin</a:t>
            </a:r>
            <a:r>
              <a:rPr lang="en-US" sz="1600" dirty="0">
                <a:solidFill>
                  <a:schemeClr val="tx2"/>
                </a:solidFill>
              </a:rPr>
              <a:t> University, Seoul, Korea]</a:t>
            </a:r>
          </a:p>
          <a:p>
            <a:pPr marL="739775" indent="-739775" eaLnBrk="0" hangingPunct="0"/>
            <a:r>
              <a:rPr lang="en-US" sz="1600" dirty="0">
                <a:solidFill>
                  <a:schemeClr val="tx2"/>
                </a:solidFill>
              </a:rPr>
              <a:t>Voice:[</a:t>
            </a:r>
            <a:r>
              <a:rPr lang="en-US" sz="1600" dirty="0" smtClean="0">
                <a:solidFill>
                  <a:schemeClr val="tx2"/>
                </a:solidFill>
              </a:rPr>
              <a:t>82-10-8536-6060</a:t>
            </a:r>
            <a:r>
              <a:rPr lang="en-US" sz="1600" dirty="0" smtClean="0"/>
              <a:t>], </a:t>
            </a:r>
            <a:r>
              <a:rPr lang="en-US" sz="1600" dirty="0">
                <a:solidFill>
                  <a:schemeClr val="tx2"/>
                </a:solidFill>
              </a:rPr>
              <a:t>FAX: [82-2-910-5068], E-Mail:[ yjang@kookmin.ac.kr]	</a:t>
            </a:r>
          </a:p>
          <a:p>
            <a:pPr marL="739775" indent="-739775" eaLnBrk="0" hangingPunct="0">
              <a:spcBef>
                <a:spcPts val="600"/>
              </a:spcBef>
              <a:spcAft>
                <a:spcPts val="600"/>
              </a:spcAft>
            </a:pPr>
            <a:r>
              <a:rPr lang="en-US" sz="1600" b="1" dirty="0">
                <a:solidFill>
                  <a:schemeClr val="tx2"/>
                </a:solidFill>
              </a:rPr>
              <a:t>Re:</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[Some Considerations for Draft VLC Specification</a:t>
            </a:r>
            <a:r>
              <a:rPr lang="en-US" sz="1600" dirty="0" smtClean="0">
                <a:solidFill>
                  <a:schemeClr val="tx2"/>
                </a:solidFill>
              </a:rPr>
              <a:t>]</a:t>
            </a:r>
          </a:p>
          <a:p>
            <a:pPr marL="739775" indent="-739775" eaLnBrk="0" hangingPunct="0">
              <a:spcBef>
                <a:spcPts val="600"/>
              </a:spcBef>
              <a:spcAft>
                <a:spcPts val="600"/>
              </a:spcAft>
            </a:pPr>
            <a:r>
              <a:rPr lang="en-US" altLang="ko-KR" sz="1600" b="1" dirty="0" smtClean="0"/>
              <a:t>15-10-0590-00-0007</a:t>
            </a:r>
            <a:endParaRPr lang="en-US" sz="1600" dirty="0">
              <a:solidFill>
                <a:schemeClr val="tx2"/>
              </a:solidFill>
            </a:endParaRPr>
          </a:p>
          <a:p>
            <a:pPr marL="739775" indent="-739775"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sz="1600" dirty="0"/>
              <a:t>Contribution to IEEE 802.15.7 VLC TG</a:t>
            </a:r>
            <a:r>
              <a:rPr lang="en-US" sz="1600" dirty="0">
                <a:solidFill>
                  <a:schemeClr val="tx2"/>
                </a:solidFill>
              </a:rPr>
              <a:t>]</a:t>
            </a: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4175"/>
            <a:ext cx="1600200" cy="215444"/>
          </a:xfrm>
        </p:spPr>
        <p:txBody>
          <a:bodyPr/>
          <a:lstStyle/>
          <a:p>
            <a:r>
              <a:rPr lang="en-US" dirty="0" smtClean="0"/>
              <a:t>July 2010</a:t>
            </a:r>
            <a:endParaRPr lang="en-US" dirty="0"/>
          </a:p>
        </p:txBody>
      </p:sp>
      <p:sp>
        <p:nvSpPr>
          <p:cNvPr id="3" name="Footer Placeholder 2"/>
          <p:cNvSpPr>
            <a:spLocks noGrp="1"/>
          </p:cNvSpPr>
          <p:nvPr>
            <p:ph type="ftr" sz="quarter" idx="11"/>
          </p:nvPr>
        </p:nvSpPr>
        <p:spPr/>
        <p:txBody>
          <a:bodyPr/>
          <a:lstStyle/>
          <a:p>
            <a:r>
              <a:rPr lang="en-US" smtClean="0"/>
              <a:t>Yeong Min Jang, Kookmin University</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65D8D74-25E4-4A14-9B13-1C1CBE0663D9}" type="slidenum">
              <a:rPr lang="en-US" smtClean="0"/>
              <a:pPr>
                <a:defRPr/>
              </a:pPr>
              <a:t>10</a:t>
            </a:fld>
            <a:endParaRPr lang="en-US"/>
          </a:p>
        </p:txBody>
      </p:sp>
      <p:sp>
        <p:nvSpPr>
          <p:cNvPr id="5" name="Rectangle 4"/>
          <p:cNvSpPr/>
          <p:nvPr/>
        </p:nvSpPr>
        <p:spPr>
          <a:xfrm>
            <a:off x="3048000" y="566736"/>
            <a:ext cx="2743200" cy="646331"/>
          </a:xfrm>
          <a:prstGeom prst="rect">
            <a:avLst/>
          </a:prstGeom>
        </p:spPr>
        <p:txBody>
          <a:bodyPr wrap="square">
            <a:spAutoFit/>
          </a:bodyPr>
          <a:lstStyle/>
          <a:p>
            <a:pPr algn="ctr"/>
            <a:r>
              <a:rPr lang="en-US" sz="3600" dirty="0" smtClean="0"/>
              <a:t>Conclusion</a:t>
            </a:r>
          </a:p>
        </p:txBody>
      </p:sp>
      <p:sp>
        <p:nvSpPr>
          <p:cNvPr id="6" name="Rectangle 5"/>
          <p:cNvSpPr/>
          <p:nvPr/>
        </p:nvSpPr>
        <p:spPr>
          <a:xfrm>
            <a:off x="685800" y="1295400"/>
            <a:ext cx="6858000" cy="1938992"/>
          </a:xfrm>
          <a:prstGeom prst="rect">
            <a:avLst/>
          </a:prstGeom>
        </p:spPr>
        <p:txBody>
          <a:bodyPr wrap="square">
            <a:spAutoFit/>
          </a:bodyPr>
          <a:lstStyle/>
          <a:p>
            <a:r>
              <a:rPr lang="en-US" sz="2400" dirty="0" smtClean="0"/>
              <a:t>Hidden node problem in VLC system</a:t>
            </a:r>
          </a:p>
          <a:p>
            <a:r>
              <a:rPr lang="en-US" sz="2400" dirty="0" smtClean="0"/>
              <a:t>Proposed hybrid topology with direct communication</a:t>
            </a:r>
          </a:p>
          <a:p>
            <a:r>
              <a:rPr lang="en-US" sz="2400" dirty="0" smtClean="0"/>
              <a:t>8B/10B encoding</a:t>
            </a:r>
          </a:p>
          <a:p>
            <a:r>
              <a:rPr lang="en-US" sz="2400" dirty="0" smtClean="0"/>
              <a:t>Proposed Bits stuffing</a:t>
            </a:r>
          </a:p>
          <a:p>
            <a:endParaRPr lang="en-US"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4175"/>
            <a:ext cx="1600200" cy="430887"/>
          </a:xfrm>
        </p:spPr>
        <p:txBody>
          <a:bodyPr/>
          <a:lstStyle/>
          <a:p>
            <a:r>
              <a:rPr lang="en-US" dirty="0" smtClean="0"/>
              <a:t>July 2010</a:t>
            </a:r>
          </a:p>
          <a:p>
            <a:endParaRPr lang="en-US" dirty="0"/>
          </a:p>
        </p:txBody>
      </p:sp>
      <p:sp>
        <p:nvSpPr>
          <p:cNvPr id="5" name="Footer Placeholder 4"/>
          <p:cNvSpPr>
            <a:spLocks noGrp="1"/>
          </p:cNvSpPr>
          <p:nvPr>
            <p:ph type="ftr" sz="quarter" idx="11"/>
          </p:nvPr>
        </p:nvSpPr>
        <p:spPr/>
        <p:txBody>
          <a:bodyPr/>
          <a:lstStyle/>
          <a:p>
            <a:r>
              <a:rPr lang="en-US"/>
              <a:t>Yeong Min Jang, Kookmin University</a:t>
            </a:r>
          </a:p>
        </p:txBody>
      </p:sp>
      <p:sp>
        <p:nvSpPr>
          <p:cNvPr id="6" name="Slide Number Placeholder 5"/>
          <p:cNvSpPr>
            <a:spLocks noGrp="1"/>
          </p:cNvSpPr>
          <p:nvPr>
            <p:ph type="sldNum" sz="quarter" idx="12"/>
          </p:nvPr>
        </p:nvSpPr>
        <p:spPr/>
        <p:txBody>
          <a:bodyPr/>
          <a:lstStyle/>
          <a:p>
            <a:pPr>
              <a:defRPr/>
            </a:pPr>
            <a:r>
              <a:rPr lang="en-US"/>
              <a:t>Slide </a:t>
            </a:r>
            <a:fld id="{0378C6A3-7036-4E6F-8085-A918276A0AAD}" type="slidenum">
              <a:rPr lang="en-US"/>
              <a:pPr>
                <a:defRPr/>
              </a:pPr>
              <a:t>2</a:t>
            </a:fld>
            <a:endParaRPr lang="en-US"/>
          </a:p>
        </p:txBody>
      </p:sp>
      <p:sp>
        <p:nvSpPr>
          <p:cNvPr id="45058" name="Rectangle 2"/>
          <p:cNvSpPr>
            <a:spLocks noGrp="1" noChangeArrowheads="1"/>
          </p:cNvSpPr>
          <p:nvPr>
            <p:ph type="title"/>
          </p:nvPr>
        </p:nvSpPr>
        <p:spPr/>
        <p:txBody>
          <a:bodyPr/>
          <a:lstStyle/>
          <a:p>
            <a:r>
              <a:rPr lang="en-US" dirty="0" smtClean="0"/>
              <a:t>Contents</a:t>
            </a:r>
          </a:p>
        </p:txBody>
      </p:sp>
      <p:sp>
        <p:nvSpPr>
          <p:cNvPr id="45059" name="Rectangle 3"/>
          <p:cNvSpPr>
            <a:spLocks noGrp="1" noChangeArrowheads="1"/>
          </p:cNvSpPr>
          <p:nvPr>
            <p:ph type="body" idx="1"/>
          </p:nvPr>
        </p:nvSpPr>
        <p:spPr/>
        <p:txBody>
          <a:bodyPr/>
          <a:lstStyle/>
          <a:p>
            <a:r>
              <a:rPr lang="en-US" sz="2400" dirty="0" smtClean="0"/>
              <a:t>Hidden Node Problem </a:t>
            </a:r>
          </a:p>
          <a:p>
            <a:r>
              <a:rPr lang="en-US" sz="2400" dirty="0" smtClean="0"/>
              <a:t>Hybrid Topology</a:t>
            </a:r>
          </a:p>
          <a:p>
            <a:r>
              <a:rPr lang="en-US" sz="2400" dirty="0" smtClean="0"/>
              <a:t>8B/10B Encoding</a:t>
            </a:r>
          </a:p>
          <a:p>
            <a:r>
              <a:rPr lang="en-US" sz="2400" dirty="0" smtClean="0"/>
              <a:t>Bits Stuffing</a:t>
            </a:r>
          </a:p>
          <a:p>
            <a:r>
              <a:rPr lang="en-US" sz="2400" dirty="0" smtClean="0"/>
              <a:t>Conclusion</a:t>
            </a:r>
          </a:p>
          <a:p>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12"/>
          <p:cNvSpPr>
            <a:spLocks noGrp="1" noChangeArrowheads="1"/>
          </p:cNvSpPr>
          <p:nvPr>
            <p:ph type="title"/>
          </p:nvPr>
        </p:nvSpPr>
        <p:spPr/>
        <p:txBody>
          <a:bodyPr/>
          <a:lstStyle/>
          <a:p>
            <a:pPr eaLnBrk="1" hangingPunct="1"/>
            <a:r>
              <a:rPr lang="en-US" sz="3600" dirty="0" smtClean="0"/>
              <a:t>What is the Hidden Terminal Problem?</a:t>
            </a:r>
          </a:p>
        </p:txBody>
      </p:sp>
      <p:sp>
        <p:nvSpPr>
          <p:cNvPr id="1028" name="Rectangle 3"/>
          <p:cNvSpPr>
            <a:spLocks noGrp="1" noChangeArrowheads="1"/>
          </p:cNvSpPr>
          <p:nvPr>
            <p:ph type="body" sz="half" idx="1"/>
          </p:nvPr>
        </p:nvSpPr>
        <p:spPr>
          <a:xfrm>
            <a:off x="457200" y="1600200"/>
            <a:ext cx="8077200" cy="609600"/>
          </a:xfrm>
        </p:spPr>
        <p:txBody>
          <a:bodyPr/>
          <a:lstStyle/>
          <a:p>
            <a:pPr eaLnBrk="1" hangingPunct="1"/>
            <a:r>
              <a:rPr lang="en-US" sz="2400" dirty="0" smtClean="0"/>
              <a:t>Hidden terminal problem.</a:t>
            </a:r>
          </a:p>
        </p:txBody>
      </p:sp>
      <p:graphicFrame>
        <p:nvGraphicFramePr>
          <p:cNvPr id="1026" name="Object 8"/>
          <p:cNvGraphicFramePr>
            <a:graphicFrameLocks noChangeAspect="1"/>
          </p:cNvGraphicFramePr>
          <p:nvPr>
            <p:ph sz="quarter" idx="2"/>
          </p:nvPr>
        </p:nvGraphicFramePr>
        <p:xfrm>
          <a:off x="3048000" y="2193400"/>
          <a:ext cx="2819400" cy="1700213"/>
        </p:xfrm>
        <a:graphic>
          <a:graphicData uri="http://schemas.openxmlformats.org/presentationml/2006/ole">
            <p:oleObj spid="_x0000_s86018" name="Visio" r:id="rId3" imgW="4603682" imgH="2774918" progId="">
              <p:embed/>
            </p:oleObj>
          </a:graphicData>
        </a:graphic>
      </p:graphicFrame>
      <p:sp>
        <p:nvSpPr>
          <p:cNvPr id="24" name="Rectangle 3"/>
          <p:cNvSpPr txBox="1">
            <a:spLocks noChangeArrowheads="1"/>
          </p:cNvSpPr>
          <p:nvPr/>
        </p:nvSpPr>
        <p:spPr bwMode="auto">
          <a:xfrm>
            <a:off x="533400" y="4114800"/>
            <a:ext cx="8153400" cy="2057400"/>
          </a:xfrm>
          <a:prstGeom prst="rect">
            <a:avLst/>
          </a:prstGeom>
          <a:noFill/>
          <a:ln w="9525">
            <a:noFill/>
            <a:miter lim="800000"/>
            <a:headEnd/>
            <a:tailEnd/>
          </a:ln>
        </p:spPr>
        <p:txBody>
          <a:bodyPr/>
          <a:lstStyle/>
          <a:p>
            <a:pPr marL="342900" indent="-342900" algn="just">
              <a:spcBef>
                <a:spcPct val="20000"/>
              </a:spcBef>
              <a:buFontTx/>
              <a:buChar char="•"/>
              <a:defRPr/>
            </a:pPr>
            <a:r>
              <a:rPr lang="en-US" sz="2400" kern="0" dirty="0">
                <a:latin typeface="+mj-lt"/>
              </a:rPr>
              <a:t>Hidden </a:t>
            </a:r>
            <a:r>
              <a:rPr lang="en-US" sz="2400" kern="0" dirty="0" smtClean="0">
                <a:latin typeface="+mj-lt"/>
              </a:rPr>
              <a:t>terminal problem </a:t>
            </a:r>
            <a:r>
              <a:rPr lang="en-US" sz="2400" kern="0" dirty="0">
                <a:latin typeface="+mj-lt"/>
              </a:rPr>
              <a:t>in IEEE 802.15.4 </a:t>
            </a:r>
            <a:r>
              <a:rPr lang="en-US" sz="2400" kern="0" dirty="0" smtClean="0">
                <a:latin typeface="+mj-lt"/>
              </a:rPr>
              <a:t>occurs, but not frequently affect the performance.</a:t>
            </a:r>
            <a:endParaRPr lang="en-US" sz="2400" kern="0" dirty="0">
              <a:latin typeface="+mj-lt"/>
            </a:endParaRPr>
          </a:p>
          <a:p>
            <a:pPr marL="742950" lvl="1" indent="-285750">
              <a:spcBef>
                <a:spcPct val="20000"/>
              </a:spcBef>
              <a:buFontTx/>
              <a:buChar char="–"/>
              <a:defRPr/>
            </a:pPr>
            <a:r>
              <a:rPr lang="en-US" sz="2000" dirty="0">
                <a:latin typeface="+mj-lt"/>
              </a:rPr>
              <a:t>Low-rate wireless personal area </a:t>
            </a:r>
            <a:r>
              <a:rPr lang="en-US" sz="2000" dirty="0" smtClean="0">
                <a:latin typeface="+mj-lt"/>
              </a:rPr>
              <a:t>networks</a:t>
            </a:r>
          </a:p>
          <a:p>
            <a:pPr marL="742950" lvl="1" indent="-285750">
              <a:spcBef>
                <a:spcPct val="20000"/>
              </a:spcBef>
              <a:buFontTx/>
              <a:buChar char="–"/>
              <a:defRPr/>
            </a:pPr>
            <a:r>
              <a:rPr lang="en-US" sz="2000" dirty="0" smtClean="0">
                <a:latin typeface="+mj-lt"/>
              </a:rPr>
              <a:t>CSMA-CA</a:t>
            </a:r>
          </a:p>
          <a:p>
            <a:pPr marL="742950" lvl="1" indent="-285750">
              <a:spcBef>
                <a:spcPct val="20000"/>
              </a:spcBef>
              <a:buFontTx/>
              <a:buChar char="–"/>
              <a:defRPr/>
            </a:pPr>
            <a:r>
              <a:rPr lang="en-US" sz="2000" dirty="0" smtClean="0">
                <a:latin typeface="+mj-lt"/>
              </a:rPr>
              <a:t>IEEE 802.15.4e CTS/RTS for star network topology </a:t>
            </a:r>
          </a:p>
        </p:txBody>
      </p:sp>
      <p:sp>
        <p:nvSpPr>
          <p:cNvPr id="6" name="Date Placeholder 3"/>
          <p:cNvSpPr>
            <a:spLocks noGrp="1"/>
          </p:cNvSpPr>
          <p:nvPr>
            <p:ph type="dt" sz="half" idx="10"/>
          </p:nvPr>
        </p:nvSpPr>
        <p:spPr>
          <a:xfrm>
            <a:off x="685800" y="384175"/>
            <a:ext cx="1600200" cy="430887"/>
          </a:xfrm>
        </p:spPr>
        <p:txBody>
          <a:bodyPr/>
          <a:lstStyle/>
          <a:p>
            <a:r>
              <a:rPr lang="en-US" dirty="0" smtClean="0"/>
              <a:t>July 2010</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2"/>
          <p:cNvSpPr>
            <a:spLocks noGrp="1" noChangeArrowheads="1"/>
          </p:cNvSpPr>
          <p:nvPr>
            <p:ph type="title"/>
          </p:nvPr>
        </p:nvSpPr>
        <p:spPr/>
        <p:txBody>
          <a:bodyPr/>
          <a:lstStyle/>
          <a:p>
            <a:pPr eaLnBrk="1" hangingPunct="1"/>
            <a:r>
              <a:rPr lang="en-US" dirty="0" smtClean="0"/>
              <a:t>Hidden Terminal Problem in VLC</a:t>
            </a:r>
            <a:endParaRPr lang="en-US" sz="3600" dirty="0" smtClean="0"/>
          </a:p>
        </p:txBody>
      </p:sp>
      <p:sp>
        <p:nvSpPr>
          <p:cNvPr id="2052" name="Rectangle 35"/>
          <p:cNvSpPr>
            <a:spLocks noChangeArrowheads="1"/>
          </p:cNvSpPr>
          <p:nvPr/>
        </p:nvSpPr>
        <p:spPr bwMode="auto">
          <a:xfrm>
            <a:off x="457200" y="1295400"/>
            <a:ext cx="8077200" cy="2895600"/>
          </a:xfrm>
          <a:prstGeom prst="rect">
            <a:avLst/>
          </a:prstGeom>
          <a:noFill/>
          <a:ln w="9525">
            <a:noFill/>
            <a:miter lim="800000"/>
            <a:headEnd/>
            <a:tailEnd/>
          </a:ln>
        </p:spPr>
        <p:txBody>
          <a:bodyPr/>
          <a:lstStyle/>
          <a:p>
            <a:pPr marL="342900" indent="-342900">
              <a:spcBef>
                <a:spcPct val="20000"/>
              </a:spcBef>
              <a:buFontTx/>
              <a:buChar char="•"/>
            </a:pPr>
            <a:r>
              <a:rPr lang="en-US" sz="2400" dirty="0" smtClean="0"/>
              <a:t>VLC Characteristics</a:t>
            </a:r>
            <a:endParaRPr lang="en-US" sz="2400" dirty="0"/>
          </a:p>
          <a:p>
            <a:pPr marL="742950" lvl="1" indent="-285750">
              <a:spcBef>
                <a:spcPct val="20000"/>
              </a:spcBef>
              <a:buFontTx/>
              <a:buChar char="–"/>
            </a:pPr>
            <a:r>
              <a:rPr lang="en-US" sz="2000" dirty="0"/>
              <a:t>Limited of Field Of View (FOV)</a:t>
            </a:r>
          </a:p>
          <a:p>
            <a:pPr marL="742950" lvl="1" indent="-285750">
              <a:spcBef>
                <a:spcPct val="20000"/>
              </a:spcBef>
              <a:buFontTx/>
              <a:buChar char="–"/>
            </a:pPr>
            <a:r>
              <a:rPr lang="en-US" sz="2000" dirty="0"/>
              <a:t>Inefficient of CSMA-CA </a:t>
            </a:r>
            <a:endParaRPr lang="en-US" sz="2000" dirty="0" smtClean="0"/>
          </a:p>
          <a:p>
            <a:pPr marL="285750" indent="-285750">
              <a:spcBef>
                <a:spcPct val="20000"/>
              </a:spcBef>
              <a:buFont typeface="Arial" pitchFamily="34" charset="0"/>
              <a:buChar char="•"/>
            </a:pPr>
            <a:r>
              <a:rPr lang="en-US" sz="2400" dirty="0" smtClean="0"/>
              <a:t>Proposed MAC protocol</a:t>
            </a:r>
          </a:p>
          <a:p>
            <a:pPr marL="742950" lvl="1" indent="-285750">
              <a:spcBef>
                <a:spcPct val="20000"/>
              </a:spcBef>
              <a:buFontTx/>
              <a:buChar char="–"/>
            </a:pPr>
            <a:r>
              <a:rPr lang="en-US" sz="2000" dirty="0" smtClean="0"/>
              <a:t>RTS/CTS (802.15.4e)</a:t>
            </a:r>
          </a:p>
          <a:p>
            <a:pPr marL="742950" lvl="1" indent="-285750">
              <a:spcBef>
                <a:spcPct val="20000"/>
              </a:spcBef>
              <a:buFontTx/>
              <a:buChar char="–"/>
            </a:pPr>
            <a:r>
              <a:rPr lang="en-US" sz="2000" dirty="0" smtClean="0"/>
              <a:t>NAV (802.11)</a:t>
            </a:r>
            <a:endParaRPr lang="en-US" sz="2000" dirty="0"/>
          </a:p>
        </p:txBody>
      </p:sp>
      <p:graphicFrame>
        <p:nvGraphicFramePr>
          <p:cNvPr id="2050" name="Object 14"/>
          <p:cNvGraphicFramePr>
            <a:graphicFrameLocks noChangeAspect="1"/>
          </p:cNvGraphicFramePr>
          <p:nvPr/>
        </p:nvGraphicFramePr>
        <p:xfrm>
          <a:off x="762000" y="3868711"/>
          <a:ext cx="1905000" cy="1998689"/>
        </p:xfrm>
        <a:graphic>
          <a:graphicData uri="http://schemas.openxmlformats.org/presentationml/2006/ole">
            <p:oleObj spid="_x0000_s87042" name="Visio" r:id="rId3" imgW="3692185" imgH="3875144" progId="">
              <p:embed/>
            </p:oleObj>
          </a:graphicData>
        </a:graphic>
      </p:graphicFrame>
      <p:grpSp>
        <p:nvGrpSpPr>
          <p:cNvPr id="4" name="Group 38"/>
          <p:cNvGrpSpPr>
            <a:grpSpLocks/>
          </p:cNvGrpSpPr>
          <p:nvPr/>
        </p:nvGrpSpPr>
        <p:grpSpPr bwMode="auto">
          <a:xfrm>
            <a:off x="6553200" y="3581400"/>
            <a:ext cx="1828800" cy="2362200"/>
            <a:chOff x="4032" y="2496"/>
            <a:chExt cx="912" cy="1488"/>
          </a:xfrm>
        </p:grpSpPr>
        <p:pic>
          <p:nvPicPr>
            <p:cNvPr id="2060" name="Picture 6"/>
            <p:cNvPicPr>
              <a:picLocks noChangeAspect="1" noChangeArrowheads="1"/>
            </p:cNvPicPr>
            <p:nvPr/>
          </p:nvPicPr>
          <p:blipFill>
            <a:blip r:embed="rId4" cstate="print"/>
            <a:srcRect/>
            <a:stretch>
              <a:fillRect/>
            </a:stretch>
          </p:blipFill>
          <p:spPr bwMode="auto">
            <a:xfrm>
              <a:off x="4151" y="2652"/>
              <a:ext cx="595" cy="649"/>
            </a:xfrm>
            <a:prstGeom prst="rect">
              <a:avLst/>
            </a:prstGeom>
            <a:noFill/>
            <a:ln w="9525">
              <a:noFill/>
              <a:miter lim="800000"/>
              <a:headEnd/>
              <a:tailEnd/>
            </a:ln>
          </p:spPr>
        </p:pic>
        <p:sp>
          <p:nvSpPr>
            <p:cNvPr id="2061" name="Rectangle 9"/>
            <p:cNvSpPr>
              <a:spLocks noChangeArrowheads="1"/>
            </p:cNvSpPr>
            <p:nvPr/>
          </p:nvSpPr>
          <p:spPr bwMode="auto">
            <a:xfrm>
              <a:off x="4385" y="2496"/>
              <a:ext cx="104" cy="120"/>
            </a:xfrm>
            <a:prstGeom prst="rect">
              <a:avLst/>
            </a:prstGeom>
            <a:noFill/>
            <a:ln w="9525">
              <a:noFill/>
              <a:miter lim="800000"/>
              <a:headEnd/>
              <a:tailEnd/>
            </a:ln>
          </p:spPr>
          <p:txBody>
            <a:bodyPr wrap="none" anchor="ctr"/>
            <a:lstStyle/>
            <a:p>
              <a:pPr algn="ctr"/>
              <a:r>
                <a:rPr lang="en-US"/>
                <a:t>A</a:t>
              </a:r>
            </a:p>
          </p:txBody>
        </p:sp>
        <p:grpSp>
          <p:nvGrpSpPr>
            <p:cNvPr id="5" name="Group 39"/>
            <p:cNvGrpSpPr>
              <a:grpSpLocks/>
            </p:cNvGrpSpPr>
            <p:nvPr/>
          </p:nvGrpSpPr>
          <p:grpSpPr bwMode="auto">
            <a:xfrm>
              <a:off x="4254" y="2880"/>
              <a:ext cx="337" cy="161"/>
              <a:chOff x="3936" y="1392"/>
              <a:chExt cx="624" cy="320"/>
            </a:xfrm>
          </p:grpSpPr>
          <p:sp>
            <p:nvSpPr>
              <p:cNvPr id="2067" name="Arc 37"/>
              <p:cNvSpPr>
                <a:spLocks/>
              </p:cNvSpPr>
              <p:nvPr/>
            </p:nvSpPr>
            <p:spPr bwMode="auto">
              <a:xfrm rot="515183" flipV="1">
                <a:off x="4080" y="1392"/>
                <a:ext cx="384"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3300"/>
                </a:solidFill>
                <a:round/>
                <a:headEnd/>
                <a:tailEnd/>
              </a:ln>
            </p:spPr>
            <p:txBody>
              <a:bodyPr wrap="none" anchor="ctr"/>
              <a:lstStyle/>
              <a:p>
                <a:endParaRPr lang="en-US"/>
              </a:p>
            </p:txBody>
          </p:sp>
          <p:sp>
            <p:nvSpPr>
              <p:cNvPr id="2068" name="Rectangle 38"/>
              <p:cNvSpPr>
                <a:spLocks noChangeArrowheads="1"/>
              </p:cNvSpPr>
              <p:nvPr/>
            </p:nvSpPr>
            <p:spPr bwMode="auto">
              <a:xfrm>
                <a:off x="3936" y="1520"/>
                <a:ext cx="624" cy="192"/>
              </a:xfrm>
              <a:prstGeom prst="rect">
                <a:avLst/>
              </a:prstGeom>
              <a:noFill/>
              <a:ln w="9525">
                <a:noFill/>
                <a:miter lim="800000"/>
                <a:headEnd/>
                <a:tailEnd/>
              </a:ln>
            </p:spPr>
            <p:txBody>
              <a:bodyPr wrap="none" anchor="ctr"/>
              <a:lstStyle/>
              <a:p>
                <a:pPr algn="ctr"/>
                <a:r>
                  <a:rPr lang="en-US" sz="1200" b="1">
                    <a:solidFill>
                      <a:srgbClr val="FF3300"/>
                    </a:solidFill>
                  </a:rPr>
                  <a:t>FOV</a:t>
                </a:r>
              </a:p>
            </p:txBody>
          </p:sp>
        </p:grpSp>
        <p:pic>
          <p:nvPicPr>
            <p:cNvPr id="2063" name="Picture 7"/>
            <p:cNvPicPr>
              <a:picLocks noChangeAspect="1" noChangeArrowheads="1"/>
            </p:cNvPicPr>
            <p:nvPr/>
          </p:nvPicPr>
          <p:blipFill>
            <a:blip r:embed="rId5" cstate="print"/>
            <a:srcRect/>
            <a:stretch>
              <a:fillRect/>
            </a:stretch>
          </p:blipFill>
          <p:spPr bwMode="auto">
            <a:xfrm rot="10800000">
              <a:off x="4468" y="3281"/>
              <a:ext cx="476" cy="569"/>
            </a:xfrm>
            <a:prstGeom prst="rect">
              <a:avLst/>
            </a:prstGeom>
            <a:noFill/>
            <a:ln w="9525">
              <a:noFill/>
              <a:miter lim="800000"/>
              <a:headEnd/>
              <a:tailEnd/>
            </a:ln>
          </p:spPr>
        </p:pic>
        <p:sp>
          <p:nvSpPr>
            <p:cNvPr id="2064" name="Rectangle 11"/>
            <p:cNvSpPr>
              <a:spLocks noChangeArrowheads="1"/>
            </p:cNvSpPr>
            <p:nvPr/>
          </p:nvSpPr>
          <p:spPr bwMode="auto">
            <a:xfrm>
              <a:off x="4668" y="3879"/>
              <a:ext cx="100" cy="105"/>
            </a:xfrm>
            <a:prstGeom prst="rect">
              <a:avLst/>
            </a:prstGeom>
            <a:noFill/>
            <a:ln w="9525">
              <a:noFill/>
              <a:miter lim="800000"/>
              <a:headEnd/>
              <a:tailEnd/>
            </a:ln>
          </p:spPr>
          <p:txBody>
            <a:bodyPr wrap="none" anchor="ctr"/>
            <a:lstStyle/>
            <a:p>
              <a:pPr algn="ctr"/>
              <a:r>
                <a:rPr lang="en-US"/>
                <a:t>C</a:t>
              </a:r>
            </a:p>
          </p:txBody>
        </p:sp>
        <p:pic>
          <p:nvPicPr>
            <p:cNvPr id="2065" name="Picture 7"/>
            <p:cNvPicPr>
              <a:picLocks noChangeAspect="1" noChangeArrowheads="1"/>
            </p:cNvPicPr>
            <p:nvPr/>
          </p:nvPicPr>
          <p:blipFill>
            <a:blip r:embed="rId5" cstate="print"/>
            <a:srcRect/>
            <a:stretch>
              <a:fillRect/>
            </a:stretch>
          </p:blipFill>
          <p:spPr bwMode="auto">
            <a:xfrm rot="10800000">
              <a:off x="4032" y="3240"/>
              <a:ext cx="476" cy="569"/>
            </a:xfrm>
            <a:prstGeom prst="rect">
              <a:avLst/>
            </a:prstGeom>
            <a:noFill/>
            <a:ln w="9525">
              <a:noFill/>
              <a:miter lim="800000"/>
              <a:headEnd/>
              <a:tailEnd/>
            </a:ln>
          </p:spPr>
        </p:pic>
        <p:sp>
          <p:nvSpPr>
            <p:cNvPr id="2066" name="Rectangle 11"/>
            <p:cNvSpPr>
              <a:spLocks noChangeArrowheads="1"/>
            </p:cNvSpPr>
            <p:nvPr/>
          </p:nvSpPr>
          <p:spPr bwMode="auto">
            <a:xfrm>
              <a:off x="4232" y="3831"/>
              <a:ext cx="100" cy="105"/>
            </a:xfrm>
            <a:prstGeom prst="rect">
              <a:avLst/>
            </a:prstGeom>
            <a:noFill/>
            <a:ln w="9525">
              <a:noFill/>
              <a:miter lim="800000"/>
              <a:headEnd/>
              <a:tailEnd/>
            </a:ln>
          </p:spPr>
          <p:txBody>
            <a:bodyPr wrap="none" anchor="ctr"/>
            <a:lstStyle/>
            <a:p>
              <a:pPr algn="ctr"/>
              <a:r>
                <a:rPr lang="en-US"/>
                <a:t>B</a:t>
              </a:r>
            </a:p>
          </p:txBody>
        </p:sp>
      </p:grpSp>
      <p:sp>
        <p:nvSpPr>
          <p:cNvPr id="2059" name="Rectangle 37"/>
          <p:cNvSpPr>
            <a:spLocks noChangeArrowheads="1"/>
          </p:cNvSpPr>
          <p:nvPr/>
        </p:nvSpPr>
        <p:spPr bwMode="auto">
          <a:xfrm>
            <a:off x="914400" y="5943600"/>
            <a:ext cx="1371600" cy="533400"/>
          </a:xfrm>
          <a:prstGeom prst="rect">
            <a:avLst/>
          </a:prstGeom>
          <a:noFill/>
          <a:ln w="9525">
            <a:noFill/>
            <a:miter lim="800000"/>
            <a:headEnd/>
            <a:tailEnd/>
          </a:ln>
        </p:spPr>
        <p:txBody>
          <a:bodyPr wrap="none" anchor="ctr"/>
          <a:lstStyle/>
          <a:p>
            <a:pPr algn="ctr"/>
            <a:r>
              <a:rPr lang="en-US" sz="1600" dirty="0" smtClean="0">
                <a:solidFill>
                  <a:srgbClr val="C00000"/>
                </a:solidFill>
              </a:rPr>
              <a:t>RF</a:t>
            </a:r>
            <a:endParaRPr lang="en-US" sz="1600" dirty="0">
              <a:solidFill>
                <a:srgbClr val="C00000"/>
              </a:solidFill>
            </a:endParaRPr>
          </a:p>
        </p:txBody>
      </p:sp>
      <p:sp>
        <p:nvSpPr>
          <p:cNvPr id="2055" name="Line 41"/>
          <p:cNvSpPr>
            <a:spLocks noChangeShapeType="1"/>
          </p:cNvSpPr>
          <p:nvPr/>
        </p:nvSpPr>
        <p:spPr bwMode="auto">
          <a:xfrm>
            <a:off x="4648200" y="3886200"/>
            <a:ext cx="0" cy="2362200"/>
          </a:xfrm>
          <a:prstGeom prst="line">
            <a:avLst/>
          </a:prstGeom>
          <a:noFill/>
          <a:ln w="9525">
            <a:solidFill>
              <a:schemeClr val="tx1"/>
            </a:solidFill>
            <a:round/>
            <a:headEnd/>
            <a:tailEnd/>
          </a:ln>
        </p:spPr>
        <p:txBody>
          <a:bodyPr/>
          <a:lstStyle/>
          <a:p>
            <a:endParaRPr lang="en-US"/>
          </a:p>
        </p:txBody>
      </p:sp>
      <p:sp>
        <p:nvSpPr>
          <p:cNvPr id="2056" name="Rectangle 43"/>
          <p:cNvSpPr>
            <a:spLocks noChangeArrowheads="1"/>
          </p:cNvSpPr>
          <p:nvPr/>
        </p:nvSpPr>
        <p:spPr bwMode="auto">
          <a:xfrm>
            <a:off x="2667000" y="3962400"/>
            <a:ext cx="1905000" cy="609600"/>
          </a:xfrm>
          <a:prstGeom prst="rect">
            <a:avLst/>
          </a:prstGeom>
          <a:noFill/>
          <a:ln w="9525">
            <a:noFill/>
            <a:miter lim="800000"/>
            <a:headEnd/>
            <a:tailEnd/>
          </a:ln>
        </p:spPr>
        <p:txBody>
          <a:bodyPr/>
          <a:lstStyle/>
          <a:p>
            <a:pPr marL="342900" indent="-342900">
              <a:spcBef>
                <a:spcPct val="20000"/>
              </a:spcBef>
            </a:pPr>
            <a:r>
              <a:rPr lang="en-US" sz="1800" dirty="0"/>
              <a:t>A, B, C can sense together</a:t>
            </a:r>
          </a:p>
        </p:txBody>
      </p:sp>
      <p:sp>
        <p:nvSpPr>
          <p:cNvPr id="2057" name="Rectangle 44"/>
          <p:cNvSpPr>
            <a:spLocks noChangeArrowheads="1"/>
          </p:cNvSpPr>
          <p:nvPr/>
        </p:nvSpPr>
        <p:spPr bwMode="auto">
          <a:xfrm>
            <a:off x="4724400" y="3962400"/>
            <a:ext cx="1981200" cy="609600"/>
          </a:xfrm>
          <a:prstGeom prst="rect">
            <a:avLst/>
          </a:prstGeom>
          <a:noFill/>
          <a:ln w="9525">
            <a:noFill/>
            <a:miter lim="800000"/>
            <a:headEnd/>
            <a:tailEnd/>
          </a:ln>
        </p:spPr>
        <p:txBody>
          <a:bodyPr/>
          <a:lstStyle/>
          <a:p>
            <a:pPr marL="342900" indent="-342900" algn="ctr">
              <a:spcBef>
                <a:spcPct val="20000"/>
              </a:spcBef>
            </a:pPr>
            <a:r>
              <a:rPr lang="en-US" sz="1800" dirty="0"/>
              <a:t>C can’t sense B’s signal</a:t>
            </a:r>
          </a:p>
        </p:txBody>
      </p:sp>
      <p:sp>
        <p:nvSpPr>
          <p:cNvPr id="22" name="Date Placeholder 3"/>
          <p:cNvSpPr>
            <a:spLocks noGrp="1"/>
          </p:cNvSpPr>
          <p:nvPr>
            <p:ph type="dt" sz="half" idx="10"/>
          </p:nvPr>
        </p:nvSpPr>
        <p:spPr>
          <a:xfrm>
            <a:off x="685800" y="384175"/>
            <a:ext cx="1600200" cy="430887"/>
          </a:xfrm>
        </p:spPr>
        <p:txBody>
          <a:bodyPr/>
          <a:lstStyle/>
          <a:p>
            <a:r>
              <a:rPr lang="en-US" dirty="0" smtClean="0"/>
              <a:t>July 2010</a:t>
            </a:r>
          </a:p>
          <a:p>
            <a:endParaRPr lang="en-US" dirty="0"/>
          </a:p>
        </p:txBody>
      </p:sp>
      <p:sp>
        <p:nvSpPr>
          <p:cNvPr id="23" name="Rectangle 37"/>
          <p:cNvSpPr>
            <a:spLocks noChangeArrowheads="1"/>
          </p:cNvSpPr>
          <p:nvPr/>
        </p:nvSpPr>
        <p:spPr bwMode="auto">
          <a:xfrm>
            <a:off x="6781800" y="5943600"/>
            <a:ext cx="1371600" cy="533400"/>
          </a:xfrm>
          <a:prstGeom prst="rect">
            <a:avLst/>
          </a:prstGeom>
          <a:noFill/>
          <a:ln w="9525">
            <a:noFill/>
            <a:miter lim="800000"/>
            <a:headEnd/>
            <a:tailEnd/>
          </a:ln>
        </p:spPr>
        <p:txBody>
          <a:bodyPr wrap="none" anchor="ctr"/>
          <a:lstStyle/>
          <a:p>
            <a:pPr algn="ctr"/>
            <a:r>
              <a:rPr lang="en-US" sz="1600" dirty="0" smtClean="0">
                <a:solidFill>
                  <a:srgbClr val="C00000"/>
                </a:solidFill>
              </a:rPr>
              <a:t>VLC</a:t>
            </a:r>
            <a:endParaRPr lang="en-US" sz="1600"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685800" y="685800"/>
            <a:ext cx="7772400" cy="1066800"/>
          </a:xfrm>
        </p:spPr>
        <p:txBody>
          <a:bodyPr/>
          <a:lstStyle/>
          <a:p>
            <a:pPr eaLnBrk="1" hangingPunct="1"/>
            <a:r>
              <a:rPr lang="en-US" dirty="0" smtClean="0"/>
              <a:t>Discussion</a:t>
            </a:r>
          </a:p>
        </p:txBody>
      </p:sp>
      <p:sp>
        <p:nvSpPr>
          <p:cNvPr id="5123" name="Rectangle 3"/>
          <p:cNvSpPr>
            <a:spLocks noGrp="1" noChangeArrowheads="1"/>
          </p:cNvSpPr>
          <p:nvPr>
            <p:ph type="body" idx="4294967295"/>
          </p:nvPr>
        </p:nvSpPr>
        <p:spPr>
          <a:xfrm>
            <a:off x="304800" y="1600200"/>
            <a:ext cx="8610600" cy="4525963"/>
          </a:xfrm>
        </p:spPr>
        <p:txBody>
          <a:bodyPr/>
          <a:lstStyle/>
          <a:p>
            <a:pPr eaLnBrk="1" hangingPunct="1"/>
            <a:r>
              <a:rPr lang="en-US" sz="2400" dirty="0" smtClean="0"/>
              <a:t>Current draft VLC specification bases on IEEE 802.15.4</a:t>
            </a:r>
          </a:p>
          <a:p>
            <a:pPr eaLnBrk="1" hangingPunct="1"/>
            <a:r>
              <a:rPr lang="en-US" sz="2400" dirty="0" smtClean="0"/>
              <a:t>Current draft VLC specification may consider hidden terminal problem.</a:t>
            </a:r>
            <a:endParaRPr lang="en-US" sz="2400" i="1" dirty="0" smtClean="0"/>
          </a:p>
        </p:txBody>
      </p:sp>
      <p:sp>
        <p:nvSpPr>
          <p:cNvPr id="4" name="Date Placeholder 3"/>
          <p:cNvSpPr>
            <a:spLocks noGrp="1"/>
          </p:cNvSpPr>
          <p:nvPr>
            <p:ph type="dt" sz="half" idx="10"/>
          </p:nvPr>
        </p:nvSpPr>
        <p:spPr>
          <a:xfrm>
            <a:off x="685800" y="384175"/>
            <a:ext cx="1600200" cy="430887"/>
          </a:xfrm>
        </p:spPr>
        <p:txBody>
          <a:bodyPr/>
          <a:lstStyle/>
          <a:p>
            <a:r>
              <a:rPr lang="en-US" dirty="0" smtClean="0"/>
              <a:t>July 2010</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Yeong Min Jang, Kookmin University</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65D8D74-25E4-4A14-9B13-1C1CBE0663D9}" type="slidenum">
              <a:rPr lang="en-US" smtClean="0"/>
              <a:pPr>
                <a:defRPr/>
              </a:pPr>
              <a:t>6</a:t>
            </a:fld>
            <a:endParaRPr lang="en-US"/>
          </a:p>
        </p:txBody>
      </p:sp>
      <p:sp>
        <p:nvSpPr>
          <p:cNvPr id="6" name="Oval 5"/>
          <p:cNvSpPr/>
          <p:nvPr/>
        </p:nvSpPr>
        <p:spPr>
          <a:xfrm>
            <a:off x="685800" y="43434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85800" y="54864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09600" y="990600"/>
            <a:ext cx="8153400" cy="2831544"/>
          </a:xfrm>
          <a:prstGeom prst="rect">
            <a:avLst/>
          </a:prstGeom>
          <a:noFill/>
        </p:spPr>
        <p:txBody>
          <a:bodyPr wrap="square" rtlCol="0">
            <a:spAutoFit/>
          </a:bodyPr>
          <a:lstStyle/>
          <a:p>
            <a:pPr algn="ctr"/>
            <a:r>
              <a:rPr lang="en-US" sz="2600" dirty="0" smtClean="0"/>
              <a:t>Different Topologies in Draft VLC Specification</a:t>
            </a:r>
          </a:p>
          <a:p>
            <a:pPr algn="ctr"/>
            <a:endParaRPr lang="en-US" sz="1600" dirty="0" smtClean="0"/>
          </a:p>
          <a:p>
            <a:r>
              <a:rPr lang="en-US" sz="2400" dirty="0" smtClean="0"/>
              <a:t>- Current draft VLC specification may consider proposed hybrid topology</a:t>
            </a:r>
          </a:p>
          <a:p>
            <a:pPr algn="ctr"/>
            <a:endParaRPr lang="en-US" sz="2800" i="1" dirty="0" smtClean="0"/>
          </a:p>
          <a:p>
            <a:pPr algn="ctr"/>
            <a:endParaRPr lang="en-US" sz="2800" dirty="0" smtClean="0"/>
          </a:p>
          <a:p>
            <a:pPr algn="ctr"/>
            <a:r>
              <a:rPr lang="en-US" sz="2800" dirty="0" smtClean="0"/>
              <a:t> </a:t>
            </a:r>
            <a:endParaRPr lang="en-US" sz="2400" dirty="0" smtClean="0"/>
          </a:p>
        </p:txBody>
      </p:sp>
      <p:cxnSp>
        <p:nvCxnSpPr>
          <p:cNvPr id="12" name="Straight Arrow Connector 11"/>
          <p:cNvCxnSpPr/>
          <p:nvPr/>
        </p:nvCxnSpPr>
        <p:spPr bwMode="auto">
          <a:xfrm rot="5400000">
            <a:off x="400846" y="5066506"/>
            <a:ext cx="685800" cy="1588"/>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bwMode="auto">
          <a:xfrm rot="5400000" flipH="1" flipV="1">
            <a:off x="513554" y="5066506"/>
            <a:ext cx="685800" cy="1588"/>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grpSp>
        <p:nvGrpSpPr>
          <p:cNvPr id="31" name="Group 30"/>
          <p:cNvGrpSpPr/>
          <p:nvPr/>
        </p:nvGrpSpPr>
        <p:grpSpPr>
          <a:xfrm>
            <a:off x="1524000" y="4191000"/>
            <a:ext cx="1752600" cy="1905000"/>
            <a:chOff x="3733800" y="2895600"/>
            <a:chExt cx="1752600" cy="1905000"/>
          </a:xfrm>
        </p:grpSpPr>
        <p:sp>
          <p:nvSpPr>
            <p:cNvPr id="15" name="Oval 14"/>
            <p:cNvSpPr/>
            <p:nvPr/>
          </p:nvSpPr>
          <p:spPr>
            <a:xfrm>
              <a:off x="4419600" y="32004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733800" y="40386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495800" y="45720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257800" y="39624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bwMode="auto">
            <a:xfrm rot="5400000">
              <a:off x="3848100" y="34671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bwMode="auto">
            <a:xfrm rot="5400000" flipH="1" flipV="1">
              <a:off x="4000500" y="35433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bwMode="auto">
            <a:xfrm rot="10800000">
              <a:off x="4724400" y="34290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27" name="Straight Arrow Connector 26"/>
            <p:cNvCxnSpPr/>
            <p:nvPr/>
          </p:nvCxnSpPr>
          <p:spPr bwMode="auto">
            <a:xfrm>
              <a:off x="4648200" y="35052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30" name="Straight Arrow Connector 29"/>
            <p:cNvCxnSpPr/>
            <p:nvPr/>
          </p:nvCxnSpPr>
          <p:spPr bwMode="auto">
            <a:xfrm rot="5400000" flipH="1" flipV="1">
              <a:off x="4228306" y="4076700"/>
              <a:ext cx="838994" cy="794"/>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35" name="Straight Arrow Connector 34"/>
            <p:cNvCxnSpPr/>
            <p:nvPr/>
          </p:nvCxnSpPr>
          <p:spPr bwMode="auto">
            <a:xfrm rot="5400000">
              <a:off x="4075906" y="4090988"/>
              <a:ext cx="838994" cy="794"/>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
          <p:nvSpPr>
            <p:cNvPr id="39" name="TextBox 38"/>
            <p:cNvSpPr txBox="1"/>
            <p:nvPr/>
          </p:nvSpPr>
          <p:spPr>
            <a:xfrm>
              <a:off x="3733800" y="2895600"/>
              <a:ext cx="1676400" cy="369332"/>
            </a:xfrm>
            <a:prstGeom prst="rect">
              <a:avLst/>
            </a:prstGeom>
            <a:noFill/>
          </p:spPr>
          <p:txBody>
            <a:bodyPr wrap="square" rtlCol="0">
              <a:spAutoFit/>
            </a:bodyPr>
            <a:lstStyle/>
            <a:p>
              <a:pPr algn="ctr"/>
              <a:r>
                <a:rPr lang="en-US" sz="1800" dirty="0" smtClean="0">
                  <a:latin typeface="Times New Roman" pitchFamily="18" charset="0"/>
                  <a:cs typeface="Times New Roman" pitchFamily="18" charset="0"/>
                </a:rPr>
                <a:t>Master</a:t>
              </a:r>
              <a:endParaRPr lang="en-US" sz="1800" dirty="0">
                <a:latin typeface="Times New Roman" pitchFamily="18" charset="0"/>
                <a:cs typeface="Times New Roman" pitchFamily="18" charset="0"/>
              </a:endParaRPr>
            </a:p>
          </p:txBody>
        </p:sp>
      </p:grpSp>
      <p:sp>
        <p:nvSpPr>
          <p:cNvPr id="40" name="TextBox 39"/>
          <p:cNvSpPr txBox="1"/>
          <p:nvPr/>
        </p:nvSpPr>
        <p:spPr>
          <a:xfrm>
            <a:off x="2438400" y="5486400"/>
            <a:ext cx="1676400" cy="369332"/>
          </a:xfrm>
          <a:prstGeom prst="rect">
            <a:avLst/>
          </a:prstGeom>
          <a:noFill/>
        </p:spPr>
        <p:txBody>
          <a:bodyPr wrap="square" rtlCol="0">
            <a:spAutoFit/>
          </a:bodyPr>
          <a:lstStyle/>
          <a:p>
            <a:pPr algn="ctr"/>
            <a:r>
              <a:rPr lang="en-US" sz="1800" dirty="0" smtClean="0">
                <a:latin typeface="Times New Roman" pitchFamily="18" charset="0"/>
                <a:cs typeface="Times New Roman" pitchFamily="18" charset="0"/>
              </a:rPr>
              <a:t>Slave</a:t>
            </a:r>
            <a:endParaRPr lang="en-US" sz="1800" dirty="0">
              <a:latin typeface="Times New Roman" pitchFamily="18" charset="0"/>
              <a:cs typeface="Times New Roman" pitchFamily="18" charset="0"/>
            </a:endParaRPr>
          </a:p>
        </p:txBody>
      </p:sp>
      <p:grpSp>
        <p:nvGrpSpPr>
          <p:cNvPr id="32" name="Group 31"/>
          <p:cNvGrpSpPr/>
          <p:nvPr/>
        </p:nvGrpSpPr>
        <p:grpSpPr>
          <a:xfrm>
            <a:off x="3733800" y="4495800"/>
            <a:ext cx="1676400" cy="1447800"/>
            <a:chOff x="7010400" y="3124200"/>
            <a:chExt cx="1676400" cy="1447800"/>
          </a:xfrm>
        </p:grpSpPr>
        <p:sp>
          <p:nvSpPr>
            <p:cNvPr id="16" name="Oval 15"/>
            <p:cNvSpPr/>
            <p:nvPr/>
          </p:nvSpPr>
          <p:spPr>
            <a:xfrm>
              <a:off x="7696200" y="3124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7010400" y="38862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7772400" y="43434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8458200" y="38100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bwMode="auto">
            <a:xfrm rot="5400000">
              <a:off x="7200900" y="33909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45" name="Straight Arrow Connector 44"/>
            <p:cNvCxnSpPr/>
            <p:nvPr/>
          </p:nvCxnSpPr>
          <p:spPr bwMode="auto">
            <a:xfrm>
              <a:off x="7924800" y="33528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46" name="Straight Arrow Connector 45"/>
            <p:cNvCxnSpPr/>
            <p:nvPr/>
          </p:nvCxnSpPr>
          <p:spPr bwMode="auto">
            <a:xfrm rot="5400000">
              <a:off x="7429500" y="3848100"/>
              <a:ext cx="838994" cy="794"/>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grpSp>
      <p:sp>
        <p:nvSpPr>
          <p:cNvPr id="47" name="Rectangle 46"/>
          <p:cNvSpPr/>
          <p:nvPr/>
        </p:nvSpPr>
        <p:spPr>
          <a:xfrm>
            <a:off x="5562600" y="2826603"/>
            <a:ext cx="3505200" cy="830997"/>
          </a:xfrm>
          <a:prstGeom prst="rect">
            <a:avLst/>
          </a:prstGeom>
        </p:spPr>
        <p:txBody>
          <a:bodyPr wrap="square">
            <a:spAutoFit/>
          </a:bodyPr>
          <a:lstStyle/>
          <a:p>
            <a:pPr algn="ctr"/>
            <a:r>
              <a:rPr lang="en-US" sz="2400" dirty="0" smtClean="0"/>
              <a:t>Proposed Topology</a:t>
            </a:r>
          </a:p>
          <a:p>
            <a:endParaRPr lang="en-US" sz="2400" dirty="0" smtClean="0"/>
          </a:p>
        </p:txBody>
      </p:sp>
      <p:sp>
        <p:nvSpPr>
          <p:cNvPr id="49" name="Date Placeholder 3"/>
          <p:cNvSpPr>
            <a:spLocks noGrp="1"/>
          </p:cNvSpPr>
          <p:nvPr>
            <p:ph type="dt" sz="half" idx="10"/>
          </p:nvPr>
        </p:nvSpPr>
        <p:spPr>
          <a:xfrm>
            <a:off x="685800" y="384175"/>
            <a:ext cx="1600200" cy="430887"/>
          </a:xfrm>
        </p:spPr>
        <p:txBody>
          <a:bodyPr/>
          <a:lstStyle/>
          <a:p>
            <a:r>
              <a:rPr lang="en-US" dirty="0" smtClean="0"/>
              <a:t>July 2010</a:t>
            </a:r>
          </a:p>
          <a:p>
            <a:endParaRPr lang="en-US" dirty="0"/>
          </a:p>
        </p:txBody>
      </p:sp>
      <p:sp>
        <p:nvSpPr>
          <p:cNvPr id="33" name="TextBox 32"/>
          <p:cNvSpPr txBox="1"/>
          <p:nvPr/>
        </p:nvSpPr>
        <p:spPr>
          <a:xfrm>
            <a:off x="533400" y="3733800"/>
            <a:ext cx="533400" cy="338554"/>
          </a:xfrm>
          <a:prstGeom prst="rect">
            <a:avLst/>
          </a:prstGeom>
          <a:noFill/>
        </p:spPr>
        <p:txBody>
          <a:bodyPr wrap="square" rtlCol="0">
            <a:spAutoFit/>
          </a:bodyPr>
          <a:lstStyle/>
          <a:p>
            <a:r>
              <a:rPr lang="en-US" sz="1600" dirty="0" smtClean="0"/>
              <a:t>P2P</a:t>
            </a:r>
            <a:endParaRPr lang="en-US" sz="1600" dirty="0"/>
          </a:p>
        </p:txBody>
      </p:sp>
      <p:sp>
        <p:nvSpPr>
          <p:cNvPr id="34" name="TextBox 33"/>
          <p:cNvSpPr txBox="1"/>
          <p:nvPr/>
        </p:nvSpPr>
        <p:spPr>
          <a:xfrm>
            <a:off x="2133600" y="3733800"/>
            <a:ext cx="685800" cy="369332"/>
          </a:xfrm>
          <a:prstGeom prst="rect">
            <a:avLst/>
          </a:prstGeom>
          <a:noFill/>
        </p:spPr>
        <p:txBody>
          <a:bodyPr wrap="square" rtlCol="0">
            <a:spAutoFit/>
          </a:bodyPr>
          <a:lstStyle/>
          <a:p>
            <a:r>
              <a:rPr lang="en-US" sz="1800" dirty="0" smtClean="0"/>
              <a:t>Star</a:t>
            </a:r>
            <a:endParaRPr lang="en-US" sz="1800" dirty="0"/>
          </a:p>
        </p:txBody>
      </p:sp>
      <p:sp>
        <p:nvSpPr>
          <p:cNvPr id="36" name="TextBox 35"/>
          <p:cNvSpPr txBox="1"/>
          <p:nvPr/>
        </p:nvSpPr>
        <p:spPr>
          <a:xfrm>
            <a:off x="4114800" y="3733800"/>
            <a:ext cx="1219200" cy="369332"/>
          </a:xfrm>
          <a:prstGeom prst="rect">
            <a:avLst/>
          </a:prstGeom>
          <a:noFill/>
        </p:spPr>
        <p:txBody>
          <a:bodyPr wrap="square" rtlCol="0">
            <a:spAutoFit/>
          </a:bodyPr>
          <a:lstStyle/>
          <a:p>
            <a:r>
              <a:rPr lang="en-US" sz="1800" dirty="0" smtClean="0"/>
              <a:t>Broadcast</a:t>
            </a:r>
            <a:endParaRPr lang="en-US" sz="1800" dirty="0"/>
          </a:p>
        </p:txBody>
      </p:sp>
      <p:sp>
        <p:nvSpPr>
          <p:cNvPr id="37" name="Rectangle 36"/>
          <p:cNvSpPr/>
          <p:nvPr/>
        </p:nvSpPr>
        <p:spPr>
          <a:xfrm>
            <a:off x="762000" y="2819400"/>
            <a:ext cx="4419600" cy="830997"/>
          </a:xfrm>
          <a:prstGeom prst="rect">
            <a:avLst/>
          </a:prstGeom>
        </p:spPr>
        <p:txBody>
          <a:bodyPr wrap="square">
            <a:spAutoFit/>
          </a:bodyPr>
          <a:lstStyle/>
          <a:p>
            <a:pPr algn="ctr"/>
            <a:r>
              <a:rPr lang="en-US" sz="2400" dirty="0" smtClean="0"/>
              <a:t>Existing  Topology</a:t>
            </a:r>
          </a:p>
          <a:p>
            <a:endParaRPr lang="en-US" sz="2400" dirty="0" smtClean="0"/>
          </a:p>
        </p:txBody>
      </p:sp>
      <p:sp>
        <p:nvSpPr>
          <p:cNvPr id="94" name="TextBox 93"/>
          <p:cNvSpPr txBox="1"/>
          <p:nvPr/>
        </p:nvSpPr>
        <p:spPr>
          <a:xfrm>
            <a:off x="6858000" y="3733800"/>
            <a:ext cx="1219200" cy="369332"/>
          </a:xfrm>
          <a:prstGeom prst="rect">
            <a:avLst/>
          </a:prstGeom>
          <a:noFill/>
        </p:spPr>
        <p:txBody>
          <a:bodyPr wrap="square" rtlCol="0">
            <a:spAutoFit/>
          </a:bodyPr>
          <a:lstStyle/>
          <a:p>
            <a:pPr algn="ctr"/>
            <a:r>
              <a:rPr lang="en-US" sz="1800" dirty="0" smtClean="0"/>
              <a:t>Hybrid</a:t>
            </a:r>
            <a:endParaRPr lang="en-US" sz="1800" dirty="0"/>
          </a:p>
        </p:txBody>
      </p:sp>
      <p:grpSp>
        <p:nvGrpSpPr>
          <p:cNvPr id="95" name="Group 94"/>
          <p:cNvGrpSpPr/>
          <p:nvPr/>
        </p:nvGrpSpPr>
        <p:grpSpPr>
          <a:xfrm>
            <a:off x="6629400" y="4419600"/>
            <a:ext cx="1752600" cy="1600200"/>
            <a:chOff x="3733800" y="3200400"/>
            <a:chExt cx="1752600" cy="1600200"/>
          </a:xfrm>
        </p:grpSpPr>
        <p:sp>
          <p:nvSpPr>
            <p:cNvPr id="96" name="Oval 95"/>
            <p:cNvSpPr/>
            <p:nvPr/>
          </p:nvSpPr>
          <p:spPr>
            <a:xfrm>
              <a:off x="4419600" y="32004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3733800" y="40386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4495800" y="4572000"/>
              <a:ext cx="228600" cy="22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5257800" y="3962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0" name="Straight Arrow Connector 99"/>
            <p:cNvCxnSpPr/>
            <p:nvPr/>
          </p:nvCxnSpPr>
          <p:spPr bwMode="auto">
            <a:xfrm rot="5400000">
              <a:off x="3848100" y="34671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101" name="Straight Arrow Connector 100"/>
            <p:cNvCxnSpPr/>
            <p:nvPr/>
          </p:nvCxnSpPr>
          <p:spPr bwMode="auto">
            <a:xfrm rot="5400000" flipH="1" flipV="1">
              <a:off x="4000500" y="35433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102" name="Straight Arrow Connector 101"/>
            <p:cNvCxnSpPr/>
            <p:nvPr/>
          </p:nvCxnSpPr>
          <p:spPr bwMode="auto">
            <a:xfrm rot="10800000">
              <a:off x="4724400" y="34290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103" name="Straight Arrow Connector 102"/>
            <p:cNvCxnSpPr/>
            <p:nvPr/>
          </p:nvCxnSpPr>
          <p:spPr bwMode="auto">
            <a:xfrm>
              <a:off x="4648200" y="3505200"/>
              <a:ext cx="533400" cy="4572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104" name="Straight Arrow Connector 103"/>
            <p:cNvCxnSpPr/>
            <p:nvPr/>
          </p:nvCxnSpPr>
          <p:spPr bwMode="auto">
            <a:xfrm rot="5400000" flipH="1" flipV="1">
              <a:off x="4228306" y="4076700"/>
              <a:ext cx="838994" cy="794"/>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105" name="Straight Arrow Connector 104"/>
            <p:cNvCxnSpPr/>
            <p:nvPr/>
          </p:nvCxnSpPr>
          <p:spPr bwMode="auto">
            <a:xfrm rot="5400000">
              <a:off x="4075906" y="4090988"/>
              <a:ext cx="838994" cy="794"/>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grpSp>
      <p:cxnSp>
        <p:nvCxnSpPr>
          <p:cNvPr id="108" name="Straight Arrow Connector 107"/>
          <p:cNvCxnSpPr/>
          <p:nvPr/>
        </p:nvCxnSpPr>
        <p:spPr bwMode="auto">
          <a:xfrm>
            <a:off x="6934200" y="5452922"/>
            <a:ext cx="453667" cy="338278"/>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cxnSp>
        <p:nvCxnSpPr>
          <p:cNvPr id="110" name="Straight Arrow Connector 109"/>
          <p:cNvCxnSpPr/>
          <p:nvPr/>
        </p:nvCxnSpPr>
        <p:spPr bwMode="auto">
          <a:xfrm rot="10800000">
            <a:off x="6858000" y="5562600"/>
            <a:ext cx="457200" cy="304800"/>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
        <p:nvSpPr>
          <p:cNvPr id="112" name="TextBox 111"/>
          <p:cNvSpPr txBox="1"/>
          <p:nvPr/>
        </p:nvSpPr>
        <p:spPr>
          <a:xfrm>
            <a:off x="5867400" y="5638800"/>
            <a:ext cx="1676400" cy="584775"/>
          </a:xfrm>
          <a:prstGeom prst="rect">
            <a:avLst/>
          </a:prstGeom>
          <a:noFill/>
        </p:spPr>
        <p:txBody>
          <a:bodyPr wrap="square" rtlCol="0">
            <a:spAutoFit/>
          </a:bodyPr>
          <a:lstStyle/>
          <a:p>
            <a:pPr algn="ctr"/>
            <a:r>
              <a:rPr lang="en-US" sz="1600" dirty="0" smtClean="0">
                <a:latin typeface="Times New Roman" pitchFamily="18" charset="0"/>
                <a:cs typeface="Times New Roman" pitchFamily="18" charset="0"/>
              </a:rPr>
              <a:t>Direct Communication</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4175"/>
            <a:ext cx="1600200" cy="215444"/>
          </a:xfrm>
        </p:spPr>
        <p:txBody>
          <a:bodyPr/>
          <a:lstStyle/>
          <a:p>
            <a:r>
              <a:rPr lang="en-US" dirty="0" smtClean="0"/>
              <a:t>July 2010</a:t>
            </a:r>
            <a:endParaRPr lang="en-US" dirty="0"/>
          </a:p>
        </p:txBody>
      </p:sp>
      <p:sp>
        <p:nvSpPr>
          <p:cNvPr id="3" name="Footer Placeholder 2"/>
          <p:cNvSpPr>
            <a:spLocks noGrp="1"/>
          </p:cNvSpPr>
          <p:nvPr>
            <p:ph type="ftr" sz="quarter" idx="11"/>
          </p:nvPr>
        </p:nvSpPr>
        <p:spPr/>
        <p:txBody>
          <a:bodyPr/>
          <a:lstStyle/>
          <a:p>
            <a:r>
              <a:rPr lang="en-US" smtClean="0"/>
              <a:t>Yeong Min Jang, Kookmin University</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65D8D74-25E4-4A14-9B13-1C1CBE0663D9}" type="slidenum">
              <a:rPr lang="en-US" smtClean="0"/>
              <a:pPr>
                <a:defRPr/>
              </a:pPr>
              <a:t>7</a:t>
            </a:fld>
            <a:endParaRPr lang="en-US"/>
          </a:p>
        </p:txBody>
      </p:sp>
      <p:sp>
        <p:nvSpPr>
          <p:cNvPr id="5" name="TextBox 4"/>
          <p:cNvSpPr txBox="1"/>
          <p:nvPr/>
        </p:nvSpPr>
        <p:spPr>
          <a:xfrm>
            <a:off x="685800" y="1371600"/>
            <a:ext cx="7848600" cy="3908762"/>
          </a:xfrm>
          <a:prstGeom prst="rect">
            <a:avLst/>
          </a:prstGeom>
          <a:noFill/>
        </p:spPr>
        <p:txBody>
          <a:bodyPr wrap="square" rtlCol="0">
            <a:spAutoFit/>
          </a:bodyPr>
          <a:lstStyle/>
          <a:p>
            <a:pPr>
              <a:buFont typeface="Arial" pitchFamily="34" charset="0"/>
              <a:buChar char="•"/>
            </a:pPr>
            <a:r>
              <a:rPr lang="en-US" sz="2400" dirty="0" smtClean="0">
                <a:latin typeface="Times New Roman" pitchFamily="18" charset="0"/>
                <a:cs typeface="Times New Roman" pitchFamily="18" charset="0"/>
              </a:rPr>
              <a:t>  Advantages</a:t>
            </a:r>
          </a:p>
          <a:p>
            <a:pPr lvl="1">
              <a:buFont typeface="Wingdings" pitchFamily="2" charset="2"/>
              <a:buChar char="Ø"/>
            </a:pPr>
            <a:r>
              <a:rPr lang="en-US" sz="2400" dirty="0" smtClean="0">
                <a:latin typeface="Times New Roman" pitchFamily="18" charset="0"/>
                <a:cs typeface="Times New Roman" pitchFamily="18" charset="0"/>
              </a:rPr>
              <a:t>Needs a direct communication to maximize resource   </a:t>
            </a:r>
          </a:p>
          <a:p>
            <a:pPr lvl="1"/>
            <a:r>
              <a:rPr lang="en-US" sz="2400" dirty="0" smtClean="0">
                <a:latin typeface="Times New Roman" pitchFamily="18" charset="0"/>
                <a:cs typeface="Times New Roman" pitchFamily="18" charset="0"/>
              </a:rPr>
              <a:t>    utilization.</a:t>
            </a:r>
          </a:p>
          <a:p>
            <a:pPr lvl="1">
              <a:buFont typeface="Wingdings" pitchFamily="2" charset="2"/>
              <a:buChar char="Ø"/>
            </a:pPr>
            <a:r>
              <a:rPr lang="en-US" sz="2400" dirty="0" smtClean="0">
                <a:cs typeface="Times New Roman" pitchFamily="18" charset="0"/>
              </a:rPr>
              <a:t>Network throughputs will be increased </a:t>
            </a:r>
          </a:p>
          <a:p>
            <a:pPr lvl="1"/>
            <a:endParaRPr lang="en-US" sz="2400" dirty="0" smtClean="0">
              <a:cs typeface="Times New Roman" pitchFamily="18" charset="0"/>
            </a:endParaRPr>
          </a:p>
          <a:p>
            <a:pPr>
              <a:buFont typeface="Arial" pitchFamily="34" charset="0"/>
              <a:buChar char="•"/>
            </a:pPr>
            <a:r>
              <a:rPr lang="en-US" sz="2400" dirty="0" smtClean="0">
                <a:cs typeface="Times New Roman" pitchFamily="18" charset="0"/>
              </a:rPr>
              <a:t>  Disadvantages</a:t>
            </a:r>
          </a:p>
          <a:p>
            <a:pPr lvl="1">
              <a:buFont typeface="Wingdings" pitchFamily="2" charset="2"/>
              <a:buChar char="Ø"/>
            </a:pPr>
            <a:r>
              <a:rPr lang="en-US" sz="2400" dirty="0" smtClean="0">
                <a:cs typeface="Times New Roman" pitchFamily="18" charset="0"/>
              </a:rPr>
              <a:t>Complex protocol</a:t>
            </a:r>
          </a:p>
          <a:p>
            <a:pPr lvl="1"/>
            <a:endParaRPr lang="en-US" sz="2400" dirty="0" smtClean="0">
              <a:cs typeface="Times New Roman" pitchFamily="18" charset="0"/>
            </a:endParaRPr>
          </a:p>
          <a:p>
            <a:pPr lvl="1"/>
            <a:endParaRPr lang="en-US" sz="2000" dirty="0" smtClean="0">
              <a:latin typeface="Times New Roman" pitchFamily="18" charset="0"/>
              <a:cs typeface="Times New Roman" pitchFamily="18" charset="0"/>
            </a:endParaRPr>
          </a:p>
          <a:p>
            <a:endParaRPr lang="en-US" sz="1800" dirty="0" smtClean="0">
              <a:cs typeface="Times New Roman" pitchFamily="18" charset="0"/>
            </a:endParaRPr>
          </a:p>
          <a:p>
            <a:endParaRPr lang="en-US" sz="1800" dirty="0">
              <a:latin typeface="Times New Roman" pitchFamily="18" charset="0"/>
              <a:cs typeface="Times New Roman" pitchFamily="18" charset="0"/>
            </a:endParaRPr>
          </a:p>
        </p:txBody>
      </p:sp>
      <p:sp>
        <p:nvSpPr>
          <p:cNvPr id="6" name="Rectangle 5"/>
          <p:cNvSpPr/>
          <p:nvPr/>
        </p:nvSpPr>
        <p:spPr>
          <a:xfrm>
            <a:off x="685800" y="533400"/>
            <a:ext cx="7848600" cy="646331"/>
          </a:xfrm>
          <a:prstGeom prst="rect">
            <a:avLst/>
          </a:prstGeom>
        </p:spPr>
        <p:txBody>
          <a:bodyPr wrap="square">
            <a:spAutoFit/>
          </a:bodyPr>
          <a:lstStyle/>
          <a:p>
            <a:pPr marL="342900" lvl="0" indent="-342900" algn="ctr" fontAlgn="auto">
              <a:spcBef>
                <a:spcPct val="20000"/>
              </a:spcBef>
              <a:spcAft>
                <a:spcPts val="0"/>
              </a:spcAft>
              <a:defRPr/>
            </a:pPr>
            <a:r>
              <a:rPr lang="en-US" sz="3600" dirty="0" smtClean="0">
                <a:cs typeface="Times New Roman" pitchFamily="18" charset="0"/>
              </a:rPr>
              <a:t>Hybrid Topology</a:t>
            </a:r>
            <a:endParaRPr lang="en-US" sz="3600" dirty="0" smtClean="0">
              <a:solidFill>
                <a:schemeClr val="dk1"/>
              </a:solidFill>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Yeong Min Jang, Kookmin University</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65D8D74-25E4-4A14-9B13-1C1CBE0663D9}" type="slidenum">
              <a:rPr lang="en-US" smtClean="0"/>
              <a:pPr>
                <a:defRPr/>
              </a:pPr>
              <a:t>8</a:t>
            </a:fld>
            <a:endParaRPr lang="en-US"/>
          </a:p>
        </p:txBody>
      </p:sp>
      <p:graphicFrame>
        <p:nvGraphicFramePr>
          <p:cNvPr id="5" name="Content Placeholder 3"/>
          <p:cNvGraphicFramePr>
            <a:graphicFrameLocks/>
          </p:cNvGraphicFramePr>
          <p:nvPr/>
        </p:nvGraphicFramePr>
        <p:xfrm>
          <a:off x="2590800" y="3948612"/>
          <a:ext cx="1828801" cy="457200"/>
        </p:xfrm>
        <a:graphic>
          <a:graphicData uri="http://schemas.openxmlformats.org/drawingml/2006/table">
            <a:tbl>
              <a:tblPr firstRow="1" bandRow="1">
                <a:tableStyleId>{5940675A-B579-460E-94D1-54222C63F5DA}</a:tableStyleId>
              </a:tblPr>
              <a:tblGrid>
                <a:gridCol w="533400"/>
                <a:gridCol w="609600"/>
                <a:gridCol w="685801"/>
              </a:tblGrid>
              <a:tr h="370840">
                <a:tc>
                  <a:txBody>
                    <a:bodyPr/>
                    <a:lstStyle/>
                    <a:p>
                      <a:pPr algn="ctr"/>
                      <a:r>
                        <a:rPr lang="en-US" sz="2400" dirty="0" smtClean="0"/>
                        <a:t>H</a:t>
                      </a:r>
                      <a:endParaRPr lang="en-US" sz="2400" dirty="0"/>
                    </a:p>
                  </a:txBody>
                  <a:tcPr/>
                </a:tc>
                <a:tc>
                  <a:txBody>
                    <a:bodyPr/>
                    <a:lstStyle/>
                    <a:p>
                      <a:pPr algn="ctr"/>
                      <a:r>
                        <a:rPr lang="en-US" sz="2400" dirty="0" smtClean="0"/>
                        <a:t>G</a:t>
                      </a:r>
                      <a:endParaRPr lang="en-US" sz="2400" dirty="0"/>
                    </a:p>
                  </a:txBody>
                  <a:tcPr/>
                </a:tc>
                <a:tc>
                  <a:txBody>
                    <a:bodyPr/>
                    <a:lstStyle/>
                    <a:p>
                      <a:pPr algn="ctr"/>
                      <a:r>
                        <a:rPr lang="en-US" sz="2400" dirty="0" smtClean="0"/>
                        <a:t>F</a:t>
                      </a:r>
                      <a:endParaRPr lang="en-US" sz="2400" dirty="0"/>
                    </a:p>
                  </a:txBody>
                  <a:tcPr/>
                </a:tc>
              </a:tr>
            </a:tbl>
          </a:graphicData>
        </a:graphic>
      </p:graphicFrame>
      <p:graphicFrame>
        <p:nvGraphicFramePr>
          <p:cNvPr id="6" name="Table 5"/>
          <p:cNvGraphicFramePr>
            <a:graphicFrameLocks noGrp="1"/>
          </p:cNvGraphicFramePr>
          <p:nvPr/>
        </p:nvGraphicFramePr>
        <p:xfrm>
          <a:off x="5486400" y="3872412"/>
          <a:ext cx="2658746" cy="457200"/>
        </p:xfrm>
        <a:graphic>
          <a:graphicData uri="http://schemas.openxmlformats.org/drawingml/2006/table">
            <a:tbl>
              <a:tblPr firstRow="1" bandRow="1">
                <a:tableStyleId>{5940675A-B579-460E-94D1-54222C63F5DA}</a:tableStyleId>
              </a:tblPr>
              <a:tblGrid>
                <a:gridCol w="533400"/>
                <a:gridCol w="457200"/>
                <a:gridCol w="533400"/>
                <a:gridCol w="533400"/>
                <a:gridCol w="601346"/>
              </a:tblGrid>
              <a:tr h="370840">
                <a:tc>
                  <a:txBody>
                    <a:bodyPr/>
                    <a:lstStyle/>
                    <a:p>
                      <a:pPr algn="ctr"/>
                      <a:r>
                        <a:rPr lang="en-US" sz="2400" dirty="0" smtClean="0"/>
                        <a:t>E</a:t>
                      </a:r>
                      <a:endParaRPr lang="en-US" sz="2400" dirty="0"/>
                    </a:p>
                  </a:txBody>
                  <a:tcPr/>
                </a:tc>
                <a:tc>
                  <a:txBody>
                    <a:bodyPr/>
                    <a:lstStyle/>
                    <a:p>
                      <a:pPr algn="ctr"/>
                      <a:r>
                        <a:rPr lang="en-US" sz="2400" dirty="0" smtClean="0"/>
                        <a:t>D</a:t>
                      </a:r>
                      <a:endParaRPr lang="en-US" sz="2400" dirty="0"/>
                    </a:p>
                  </a:txBody>
                  <a:tcPr/>
                </a:tc>
                <a:tc>
                  <a:txBody>
                    <a:bodyPr/>
                    <a:lstStyle/>
                    <a:p>
                      <a:pPr algn="ctr"/>
                      <a:r>
                        <a:rPr lang="en-US" sz="2400" dirty="0" smtClean="0"/>
                        <a:t>C</a:t>
                      </a:r>
                      <a:endParaRPr lang="en-US" sz="2400" dirty="0"/>
                    </a:p>
                  </a:txBody>
                  <a:tcPr/>
                </a:tc>
                <a:tc>
                  <a:txBody>
                    <a:bodyPr/>
                    <a:lstStyle/>
                    <a:p>
                      <a:pPr algn="ctr"/>
                      <a:r>
                        <a:rPr lang="en-US" sz="2400" dirty="0" smtClean="0"/>
                        <a:t>B</a:t>
                      </a:r>
                      <a:endParaRPr lang="en-US" sz="2400" dirty="0"/>
                    </a:p>
                  </a:txBody>
                  <a:tcPr/>
                </a:tc>
                <a:tc>
                  <a:txBody>
                    <a:bodyPr/>
                    <a:lstStyle/>
                    <a:p>
                      <a:pPr algn="ctr"/>
                      <a:r>
                        <a:rPr lang="en-US" sz="2400" dirty="0" smtClean="0"/>
                        <a:t>A</a:t>
                      </a:r>
                      <a:endParaRPr lang="en-US" sz="2400" dirty="0"/>
                    </a:p>
                  </a:txBody>
                  <a:tcPr/>
                </a:tc>
              </a:tr>
            </a:tbl>
          </a:graphicData>
        </a:graphic>
      </p:graphicFrame>
      <p:sp>
        <p:nvSpPr>
          <p:cNvPr id="7" name="TextBox 6"/>
          <p:cNvSpPr txBox="1"/>
          <p:nvPr/>
        </p:nvSpPr>
        <p:spPr>
          <a:xfrm>
            <a:off x="3048000" y="2187714"/>
            <a:ext cx="3505200" cy="707886"/>
          </a:xfrm>
          <a:prstGeom prst="rect">
            <a:avLst/>
          </a:prstGeom>
          <a:noFill/>
        </p:spPr>
        <p:txBody>
          <a:bodyPr wrap="square" rtlCol="0">
            <a:spAutoFit/>
          </a:bodyPr>
          <a:lstStyle/>
          <a:p>
            <a:pPr algn="ctr"/>
            <a:r>
              <a:rPr lang="en-US" sz="4000" dirty="0" smtClean="0"/>
              <a:t>D </a:t>
            </a:r>
            <a:r>
              <a:rPr lang="en-US" sz="4000" baseline="-25000" dirty="0" smtClean="0"/>
              <a:t>X Y</a:t>
            </a:r>
            <a:endParaRPr lang="en-US" sz="4000" baseline="-25000" dirty="0"/>
          </a:p>
        </p:txBody>
      </p:sp>
      <p:cxnSp>
        <p:nvCxnSpPr>
          <p:cNvPr id="8" name="Straight Arrow Connector 7"/>
          <p:cNvCxnSpPr/>
          <p:nvPr/>
        </p:nvCxnSpPr>
        <p:spPr>
          <a:xfrm flipV="1">
            <a:off x="4038600" y="2881812"/>
            <a:ext cx="1143000" cy="9906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rot="10800000">
            <a:off x="4800600" y="2903898"/>
            <a:ext cx="990600" cy="968514"/>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276600" y="3731680"/>
            <a:ext cx="685800" cy="369332"/>
          </a:xfrm>
          <a:prstGeom prst="rect">
            <a:avLst/>
          </a:prstGeom>
          <a:noFill/>
        </p:spPr>
        <p:txBody>
          <a:bodyPr wrap="square" rtlCol="0">
            <a:spAutoFit/>
          </a:bodyPr>
          <a:lstStyle/>
          <a:p>
            <a:r>
              <a:rPr lang="en-US" dirty="0" smtClean="0"/>
              <a:t>MSB</a:t>
            </a:r>
            <a:endParaRPr lang="en-US" dirty="0"/>
          </a:p>
        </p:txBody>
      </p:sp>
      <p:sp>
        <p:nvSpPr>
          <p:cNvPr id="11" name="TextBox 10"/>
          <p:cNvSpPr txBox="1"/>
          <p:nvPr/>
        </p:nvSpPr>
        <p:spPr>
          <a:xfrm>
            <a:off x="6553200" y="3579280"/>
            <a:ext cx="685800" cy="369332"/>
          </a:xfrm>
          <a:prstGeom prst="rect">
            <a:avLst/>
          </a:prstGeom>
          <a:noFill/>
        </p:spPr>
        <p:txBody>
          <a:bodyPr wrap="square" rtlCol="0">
            <a:spAutoFit/>
          </a:bodyPr>
          <a:lstStyle/>
          <a:p>
            <a:r>
              <a:rPr lang="en-US" dirty="0" smtClean="0"/>
              <a:t>LSB</a:t>
            </a:r>
            <a:endParaRPr lang="en-US" dirty="0"/>
          </a:p>
        </p:txBody>
      </p:sp>
      <p:graphicFrame>
        <p:nvGraphicFramePr>
          <p:cNvPr id="12" name="Table 11"/>
          <p:cNvGraphicFramePr>
            <a:graphicFrameLocks noGrp="1"/>
          </p:cNvGraphicFramePr>
          <p:nvPr/>
        </p:nvGraphicFramePr>
        <p:xfrm>
          <a:off x="1752600" y="5320212"/>
          <a:ext cx="2667000" cy="370840"/>
        </p:xfrm>
        <a:graphic>
          <a:graphicData uri="http://schemas.openxmlformats.org/drawingml/2006/table">
            <a:tbl>
              <a:tblPr firstRow="1" bandRow="1">
                <a:tableStyleId>{5940675A-B579-460E-94D1-54222C63F5DA}</a:tableStyleId>
              </a:tblPr>
              <a:tblGrid>
                <a:gridCol w="381000"/>
                <a:gridCol w="381000"/>
                <a:gridCol w="457200"/>
                <a:gridCol w="533400"/>
                <a:gridCol w="497681"/>
                <a:gridCol w="416719"/>
              </a:tblGrid>
              <a:tr h="370840">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c>
                  <a:txBody>
                    <a:bodyPr/>
                    <a:lstStyle/>
                    <a:p>
                      <a:r>
                        <a:rPr lang="en-US" dirty="0" smtClean="0"/>
                        <a:t>e</a:t>
                      </a:r>
                      <a:endParaRPr lang="en-US" dirty="0"/>
                    </a:p>
                  </a:txBody>
                  <a:tcPr/>
                </a:tc>
                <a:tc>
                  <a:txBody>
                    <a:bodyPr/>
                    <a:lstStyle/>
                    <a:p>
                      <a:r>
                        <a:rPr lang="en-US" dirty="0" err="1" smtClean="0"/>
                        <a:t>i</a:t>
                      </a:r>
                      <a:endParaRPr lang="en-US" dirty="0"/>
                    </a:p>
                  </a:txBody>
                  <a:tcPr/>
                </a:tc>
              </a:tr>
            </a:tbl>
          </a:graphicData>
        </a:graphic>
      </p:graphicFrame>
      <p:graphicFrame>
        <p:nvGraphicFramePr>
          <p:cNvPr id="13" name="Table 12"/>
          <p:cNvGraphicFramePr>
            <a:graphicFrameLocks noGrp="1"/>
          </p:cNvGraphicFramePr>
          <p:nvPr/>
        </p:nvGraphicFramePr>
        <p:xfrm>
          <a:off x="5486400" y="5396412"/>
          <a:ext cx="1905000" cy="370840"/>
        </p:xfrm>
        <a:graphic>
          <a:graphicData uri="http://schemas.openxmlformats.org/drawingml/2006/table">
            <a:tbl>
              <a:tblPr firstRow="1" bandRow="1">
                <a:tableStyleId>{5940675A-B579-460E-94D1-54222C63F5DA}</a:tableStyleId>
              </a:tblPr>
              <a:tblGrid>
                <a:gridCol w="457200"/>
                <a:gridCol w="533400"/>
                <a:gridCol w="497681"/>
                <a:gridCol w="416719"/>
              </a:tblGrid>
              <a:tr h="370840">
                <a:tc>
                  <a:txBody>
                    <a:bodyPr/>
                    <a:lstStyle/>
                    <a:p>
                      <a:r>
                        <a:rPr lang="en-US" dirty="0" smtClean="0"/>
                        <a:t>f</a:t>
                      </a:r>
                      <a:endParaRPr lang="en-US" dirty="0"/>
                    </a:p>
                  </a:txBody>
                  <a:tcPr/>
                </a:tc>
                <a:tc>
                  <a:txBody>
                    <a:bodyPr/>
                    <a:lstStyle/>
                    <a:p>
                      <a:r>
                        <a:rPr lang="en-US" dirty="0" smtClean="0"/>
                        <a:t>g</a:t>
                      </a:r>
                      <a:endParaRPr lang="en-US" dirty="0"/>
                    </a:p>
                  </a:txBody>
                  <a:tcPr/>
                </a:tc>
                <a:tc>
                  <a:txBody>
                    <a:bodyPr/>
                    <a:lstStyle/>
                    <a:p>
                      <a:r>
                        <a:rPr lang="en-US" dirty="0" smtClean="0"/>
                        <a:t>h</a:t>
                      </a:r>
                      <a:endParaRPr lang="en-US" dirty="0"/>
                    </a:p>
                  </a:txBody>
                  <a:tcPr/>
                </a:tc>
                <a:tc>
                  <a:txBody>
                    <a:bodyPr/>
                    <a:lstStyle/>
                    <a:p>
                      <a:r>
                        <a:rPr lang="en-US" dirty="0" smtClean="0"/>
                        <a:t>j</a:t>
                      </a:r>
                      <a:endParaRPr lang="en-US" dirty="0"/>
                    </a:p>
                  </a:txBody>
                  <a:tcPr/>
                </a:tc>
              </a:tr>
            </a:tbl>
          </a:graphicData>
        </a:graphic>
      </p:graphicFrame>
      <p:cxnSp>
        <p:nvCxnSpPr>
          <p:cNvPr id="14" name="Straight Arrow Connector 13"/>
          <p:cNvCxnSpPr/>
          <p:nvPr/>
        </p:nvCxnSpPr>
        <p:spPr>
          <a:xfrm flipV="1">
            <a:off x="3962400" y="4177212"/>
            <a:ext cx="1524000" cy="10668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rot="10800000">
            <a:off x="4419600" y="4101012"/>
            <a:ext cx="1524000" cy="12192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1676400" y="5091612"/>
            <a:ext cx="685800" cy="369332"/>
          </a:xfrm>
          <a:prstGeom prst="rect">
            <a:avLst/>
          </a:prstGeom>
          <a:noFill/>
        </p:spPr>
        <p:txBody>
          <a:bodyPr wrap="square" rtlCol="0">
            <a:spAutoFit/>
          </a:bodyPr>
          <a:lstStyle/>
          <a:p>
            <a:r>
              <a:rPr lang="en-US" dirty="0" smtClean="0"/>
              <a:t>LSB</a:t>
            </a:r>
            <a:endParaRPr lang="en-US" dirty="0"/>
          </a:p>
        </p:txBody>
      </p:sp>
      <p:sp>
        <p:nvSpPr>
          <p:cNvPr id="17" name="TextBox 16"/>
          <p:cNvSpPr txBox="1"/>
          <p:nvPr/>
        </p:nvSpPr>
        <p:spPr>
          <a:xfrm>
            <a:off x="4038600" y="5091612"/>
            <a:ext cx="685800" cy="369332"/>
          </a:xfrm>
          <a:prstGeom prst="rect">
            <a:avLst/>
          </a:prstGeom>
          <a:noFill/>
        </p:spPr>
        <p:txBody>
          <a:bodyPr wrap="square" rtlCol="0">
            <a:spAutoFit/>
          </a:bodyPr>
          <a:lstStyle/>
          <a:p>
            <a:r>
              <a:rPr lang="en-US" dirty="0" smtClean="0"/>
              <a:t>MSB</a:t>
            </a:r>
            <a:endParaRPr lang="en-US" dirty="0"/>
          </a:p>
        </p:txBody>
      </p:sp>
      <p:sp>
        <p:nvSpPr>
          <p:cNvPr id="18" name="TextBox 17"/>
          <p:cNvSpPr txBox="1"/>
          <p:nvPr/>
        </p:nvSpPr>
        <p:spPr>
          <a:xfrm>
            <a:off x="6984274" y="5179480"/>
            <a:ext cx="685800" cy="369332"/>
          </a:xfrm>
          <a:prstGeom prst="rect">
            <a:avLst/>
          </a:prstGeom>
          <a:noFill/>
        </p:spPr>
        <p:txBody>
          <a:bodyPr wrap="square" rtlCol="0">
            <a:spAutoFit/>
          </a:bodyPr>
          <a:lstStyle/>
          <a:p>
            <a:r>
              <a:rPr lang="en-US" dirty="0" smtClean="0"/>
              <a:t>MSB</a:t>
            </a:r>
            <a:endParaRPr lang="en-US" dirty="0"/>
          </a:p>
        </p:txBody>
      </p:sp>
      <p:sp>
        <p:nvSpPr>
          <p:cNvPr id="19" name="TextBox 18"/>
          <p:cNvSpPr txBox="1"/>
          <p:nvPr/>
        </p:nvSpPr>
        <p:spPr>
          <a:xfrm>
            <a:off x="5397137" y="5179480"/>
            <a:ext cx="685800" cy="369332"/>
          </a:xfrm>
          <a:prstGeom prst="rect">
            <a:avLst/>
          </a:prstGeom>
          <a:noFill/>
        </p:spPr>
        <p:txBody>
          <a:bodyPr wrap="square" rtlCol="0">
            <a:spAutoFit/>
          </a:bodyPr>
          <a:lstStyle/>
          <a:p>
            <a:r>
              <a:rPr lang="en-US" dirty="0" smtClean="0"/>
              <a:t>LSB</a:t>
            </a:r>
            <a:endParaRPr lang="en-US" dirty="0"/>
          </a:p>
        </p:txBody>
      </p:sp>
      <p:sp>
        <p:nvSpPr>
          <p:cNvPr id="20" name="Rectangle 19"/>
          <p:cNvSpPr/>
          <p:nvPr/>
        </p:nvSpPr>
        <p:spPr>
          <a:xfrm>
            <a:off x="5562600" y="2568714"/>
            <a:ext cx="3352800" cy="707886"/>
          </a:xfrm>
          <a:prstGeom prst="rect">
            <a:avLst/>
          </a:prstGeom>
        </p:spPr>
        <p:txBody>
          <a:bodyPr wrap="square">
            <a:spAutoFit/>
          </a:bodyPr>
          <a:lstStyle/>
          <a:p>
            <a:r>
              <a:rPr lang="en-US" sz="2000" dirty="0" smtClean="0"/>
              <a:t>X and Y are integer values of </a:t>
            </a:r>
            <a:r>
              <a:rPr lang="en-US" sz="2000" dirty="0" err="1" smtClean="0"/>
              <a:t>unencoded</a:t>
            </a:r>
            <a:r>
              <a:rPr lang="en-US" sz="2000" dirty="0" smtClean="0"/>
              <a:t> data bits</a:t>
            </a:r>
            <a:endParaRPr lang="en-US" sz="2000" dirty="0"/>
          </a:p>
        </p:txBody>
      </p:sp>
      <p:sp>
        <p:nvSpPr>
          <p:cNvPr id="21" name="TextBox 20"/>
          <p:cNvSpPr txBox="1"/>
          <p:nvPr/>
        </p:nvSpPr>
        <p:spPr>
          <a:xfrm>
            <a:off x="304800" y="762000"/>
            <a:ext cx="8305800" cy="830997"/>
          </a:xfrm>
          <a:prstGeom prst="rect">
            <a:avLst/>
          </a:prstGeom>
          <a:noFill/>
        </p:spPr>
        <p:txBody>
          <a:bodyPr wrap="square" rtlCol="0">
            <a:spAutoFit/>
          </a:bodyPr>
          <a:lstStyle/>
          <a:p>
            <a:pPr>
              <a:buFont typeface="Arial" pitchFamily="34" charset="0"/>
              <a:buChar char="•"/>
            </a:pPr>
            <a:r>
              <a:rPr lang="en-US" sz="2400" dirty="0" smtClean="0"/>
              <a:t> 4B/6B and 8B/10B encoding are used in draft VLC specification</a:t>
            </a:r>
          </a:p>
          <a:p>
            <a:pPr>
              <a:buFont typeface="Arial" pitchFamily="34" charset="0"/>
              <a:buChar char="•"/>
            </a:pPr>
            <a:r>
              <a:rPr lang="en-US" sz="2400" dirty="0" smtClean="0"/>
              <a:t> We need to include an example of 8B/10B encoding scheme </a:t>
            </a:r>
            <a:endParaRPr lang="en-US" sz="2400" dirty="0"/>
          </a:p>
        </p:txBody>
      </p:sp>
      <p:sp>
        <p:nvSpPr>
          <p:cNvPr id="22" name="Date Placeholder 3"/>
          <p:cNvSpPr>
            <a:spLocks noGrp="1"/>
          </p:cNvSpPr>
          <p:nvPr>
            <p:ph type="dt" sz="half" idx="10"/>
          </p:nvPr>
        </p:nvSpPr>
        <p:spPr>
          <a:xfrm>
            <a:off x="685800" y="384175"/>
            <a:ext cx="1600200" cy="430887"/>
          </a:xfrm>
        </p:spPr>
        <p:txBody>
          <a:bodyPr/>
          <a:lstStyle/>
          <a:p>
            <a:r>
              <a:rPr lang="en-US" dirty="0" smtClean="0"/>
              <a:t>July 2010</a:t>
            </a:r>
          </a:p>
          <a:p>
            <a:endParaRPr lang="en-US" dirty="0"/>
          </a:p>
        </p:txBody>
      </p:sp>
      <p:graphicFrame>
        <p:nvGraphicFramePr>
          <p:cNvPr id="24" name="Table 23"/>
          <p:cNvGraphicFramePr>
            <a:graphicFrameLocks noGrp="1"/>
          </p:cNvGraphicFramePr>
          <p:nvPr/>
        </p:nvGraphicFramePr>
        <p:xfrm>
          <a:off x="2590800" y="4482012"/>
          <a:ext cx="1828800" cy="365760"/>
        </p:xfrm>
        <a:graphic>
          <a:graphicData uri="http://schemas.openxmlformats.org/drawingml/2006/table">
            <a:tbl>
              <a:tblPr firstRow="1" bandRow="1">
                <a:tableStyleId>{5940675A-B579-460E-94D1-54222C63F5DA}</a:tableStyleId>
              </a:tblPr>
              <a:tblGrid>
                <a:gridCol w="533400"/>
                <a:gridCol w="609600"/>
                <a:gridCol w="685800"/>
              </a:tblGrid>
              <a:tr h="320040">
                <a:tc>
                  <a:txBody>
                    <a:bodyPr/>
                    <a:lstStyle/>
                    <a:p>
                      <a:pPr algn="ctr"/>
                      <a:r>
                        <a:rPr lang="en-US" dirty="0" smtClean="0">
                          <a:solidFill>
                            <a:schemeClr val="accent6"/>
                          </a:solidFill>
                        </a:rPr>
                        <a:t>0</a:t>
                      </a:r>
                      <a:endParaRPr lang="en-US" dirty="0">
                        <a:solidFill>
                          <a:schemeClr val="accent6"/>
                        </a:solidFill>
                      </a:endParaRPr>
                    </a:p>
                  </a:txBody>
                  <a:tcPr/>
                </a:tc>
                <a:tc>
                  <a:txBody>
                    <a:bodyPr/>
                    <a:lstStyle/>
                    <a:p>
                      <a:pPr algn="ctr"/>
                      <a:r>
                        <a:rPr lang="en-US" dirty="0" smtClean="0">
                          <a:solidFill>
                            <a:schemeClr val="accent6"/>
                          </a:solidFill>
                        </a:rPr>
                        <a:t>1</a:t>
                      </a:r>
                      <a:endParaRPr lang="en-US" dirty="0">
                        <a:solidFill>
                          <a:schemeClr val="accent6"/>
                        </a:solidFill>
                      </a:endParaRPr>
                    </a:p>
                  </a:txBody>
                  <a:tcPr/>
                </a:tc>
                <a:tc>
                  <a:txBody>
                    <a:bodyPr/>
                    <a:lstStyle/>
                    <a:p>
                      <a:pPr algn="ctr"/>
                      <a:r>
                        <a:rPr lang="en-US" dirty="0" smtClean="0">
                          <a:solidFill>
                            <a:schemeClr val="accent6"/>
                          </a:solidFill>
                        </a:rPr>
                        <a:t>1</a:t>
                      </a:r>
                      <a:endParaRPr lang="en-US" dirty="0">
                        <a:solidFill>
                          <a:schemeClr val="accent6"/>
                        </a:solidFill>
                      </a:endParaRPr>
                    </a:p>
                  </a:txBody>
                  <a:tcPr/>
                </a:tc>
              </a:tr>
            </a:tbl>
          </a:graphicData>
        </a:graphic>
      </p:graphicFrame>
      <p:graphicFrame>
        <p:nvGraphicFramePr>
          <p:cNvPr id="25" name="Table 24"/>
          <p:cNvGraphicFramePr>
            <a:graphicFrameLocks noGrp="1"/>
          </p:cNvGraphicFramePr>
          <p:nvPr/>
        </p:nvGraphicFramePr>
        <p:xfrm>
          <a:off x="5486400" y="4405812"/>
          <a:ext cx="2667000" cy="370840"/>
        </p:xfrm>
        <a:graphic>
          <a:graphicData uri="http://schemas.openxmlformats.org/drawingml/2006/table">
            <a:tbl>
              <a:tblPr firstRow="1" bandRow="1">
                <a:tableStyleId>{5940675A-B579-460E-94D1-54222C63F5DA}</a:tableStyleId>
              </a:tblPr>
              <a:tblGrid>
                <a:gridCol w="533400"/>
                <a:gridCol w="457200"/>
                <a:gridCol w="533400"/>
                <a:gridCol w="533400"/>
                <a:gridCol w="609600"/>
              </a:tblGrid>
              <a:tr h="370840">
                <a:tc>
                  <a:txBody>
                    <a:bodyPr/>
                    <a:lstStyle/>
                    <a:p>
                      <a:pPr algn="ctr"/>
                      <a:r>
                        <a:rPr lang="en-US" dirty="0" smtClean="0">
                          <a:solidFill>
                            <a:schemeClr val="accent6"/>
                          </a:solidFill>
                        </a:rPr>
                        <a:t>0</a:t>
                      </a:r>
                      <a:endParaRPr lang="en-US" dirty="0">
                        <a:solidFill>
                          <a:schemeClr val="accent6"/>
                        </a:solidFill>
                      </a:endParaRPr>
                    </a:p>
                  </a:txBody>
                  <a:tcPr/>
                </a:tc>
                <a:tc>
                  <a:txBody>
                    <a:bodyPr/>
                    <a:lstStyle/>
                    <a:p>
                      <a:pPr algn="ctr"/>
                      <a:r>
                        <a:rPr lang="en-US" dirty="0" smtClean="0">
                          <a:solidFill>
                            <a:schemeClr val="accent6"/>
                          </a:solidFill>
                        </a:rPr>
                        <a:t>0</a:t>
                      </a:r>
                      <a:endParaRPr lang="en-US" dirty="0">
                        <a:solidFill>
                          <a:schemeClr val="accent6"/>
                        </a:solidFill>
                      </a:endParaRPr>
                    </a:p>
                  </a:txBody>
                  <a:tcPr/>
                </a:tc>
                <a:tc>
                  <a:txBody>
                    <a:bodyPr/>
                    <a:lstStyle/>
                    <a:p>
                      <a:pPr algn="ctr"/>
                      <a:r>
                        <a:rPr lang="en-US" dirty="0" smtClean="0">
                          <a:solidFill>
                            <a:schemeClr val="accent6"/>
                          </a:solidFill>
                        </a:rPr>
                        <a:t>0</a:t>
                      </a:r>
                      <a:endParaRPr lang="en-US" dirty="0">
                        <a:solidFill>
                          <a:schemeClr val="accent6"/>
                        </a:solidFill>
                      </a:endParaRPr>
                    </a:p>
                  </a:txBody>
                  <a:tcPr/>
                </a:tc>
                <a:tc>
                  <a:txBody>
                    <a:bodyPr/>
                    <a:lstStyle/>
                    <a:p>
                      <a:r>
                        <a:rPr lang="en-US" dirty="0" smtClean="0">
                          <a:solidFill>
                            <a:schemeClr val="accent6"/>
                          </a:solidFill>
                        </a:rPr>
                        <a:t>1</a:t>
                      </a:r>
                      <a:endParaRPr lang="en-US" dirty="0">
                        <a:solidFill>
                          <a:schemeClr val="accent6"/>
                        </a:solidFill>
                      </a:endParaRPr>
                    </a:p>
                  </a:txBody>
                  <a:tcPr/>
                </a:tc>
                <a:tc>
                  <a:txBody>
                    <a:bodyPr/>
                    <a:lstStyle/>
                    <a:p>
                      <a:r>
                        <a:rPr lang="en-US" dirty="0" smtClean="0">
                          <a:solidFill>
                            <a:schemeClr val="accent6"/>
                          </a:solidFill>
                        </a:rPr>
                        <a:t>1</a:t>
                      </a:r>
                      <a:endParaRPr lang="en-US" dirty="0">
                        <a:solidFill>
                          <a:schemeClr val="accent6"/>
                        </a:solidFill>
                      </a:endParaRPr>
                    </a:p>
                  </a:txBody>
                  <a:tcPr/>
                </a:tc>
              </a:tr>
            </a:tbl>
          </a:graphicData>
        </a:graphic>
      </p:graphicFrame>
      <p:graphicFrame>
        <p:nvGraphicFramePr>
          <p:cNvPr id="26" name="Table 25"/>
          <p:cNvGraphicFramePr>
            <a:graphicFrameLocks noGrp="1"/>
          </p:cNvGraphicFramePr>
          <p:nvPr/>
        </p:nvGraphicFramePr>
        <p:xfrm>
          <a:off x="1752600" y="5853612"/>
          <a:ext cx="2667000" cy="396240"/>
        </p:xfrm>
        <a:graphic>
          <a:graphicData uri="http://schemas.openxmlformats.org/drawingml/2006/table">
            <a:tbl>
              <a:tblPr firstRow="1" bandRow="1">
                <a:tableStyleId>{5940675A-B579-460E-94D1-54222C63F5DA}</a:tableStyleId>
              </a:tblPr>
              <a:tblGrid>
                <a:gridCol w="381000"/>
                <a:gridCol w="381000"/>
                <a:gridCol w="457200"/>
                <a:gridCol w="533400"/>
                <a:gridCol w="457200"/>
                <a:gridCol w="457200"/>
              </a:tblGrid>
              <a:tr h="396240">
                <a:tc>
                  <a:txBody>
                    <a:bodyPr/>
                    <a:lstStyle/>
                    <a:p>
                      <a:r>
                        <a:rPr lang="en-US" dirty="0" smtClean="0">
                          <a:solidFill>
                            <a:schemeClr val="accent6"/>
                          </a:solidFill>
                        </a:rPr>
                        <a:t>1</a:t>
                      </a:r>
                      <a:endParaRPr lang="en-US" dirty="0">
                        <a:solidFill>
                          <a:schemeClr val="accent6"/>
                        </a:solidFill>
                      </a:endParaRPr>
                    </a:p>
                  </a:txBody>
                  <a:tcPr/>
                </a:tc>
                <a:tc>
                  <a:txBody>
                    <a:bodyPr/>
                    <a:lstStyle/>
                    <a:p>
                      <a:r>
                        <a:rPr lang="en-US" dirty="0" smtClean="0">
                          <a:solidFill>
                            <a:schemeClr val="accent6"/>
                          </a:solidFill>
                        </a:rPr>
                        <a:t>1</a:t>
                      </a:r>
                      <a:endParaRPr lang="en-US" dirty="0">
                        <a:solidFill>
                          <a:schemeClr val="accent6"/>
                        </a:solidFill>
                      </a:endParaRPr>
                    </a:p>
                  </a:txBody>
                  <a:tcPr/>
                </a:tc>
                <a:tc>
                  <a:txBody>
                    <a:bodyPr/>
                    <a:lstStyle/>
                    <a:p>
                      <a:r>
                        <a:rPr lang="en-US" dirty="0" smtClean="0">
                          <a:solidFill>
                            <a:schemeClr val="accent6"/>
                          </a:solidFill>
                        </a:rPr>
                        <a:t>0</a:t>
                      </a:r>
                      <a:endParaRPr lang="en-US" dirty="0">
                        <a:solidFill>
                          <a:schemeClr val="accent6"/>
                        </a:solidFill>
                      </a:endParaRPr>
                    </a:p>
                  </a:txBody>
                  <a:tcPr/>
                </a:tc>
                <a:tc>
                  <a:txBody>
                    <a:bodyPr/>
                    <a:lstStyle/>
                    <a:p>
                      <a:r>
                        <a:rPr lang="en-US" dirty="0" smtClean="0">
                          <a:solidFill>
                            <a:schemeClr val="accent6"/>
                          </a:solidFill>
                        </a:rPr>
                        <a:t>0</a:t>
                      </a:r>
                      <a:endParaRPr lang="en-US" dirty="0">
                        <a:solidFill>
                          <a:schemeClr val="accent6"/>
                        </a:solidFill>
                      </a:endParaRPr>
                    </a:p>
                  </a:txBody>
                  <a:tcPr/>
                </a:tc>
                <a:tc>
                  <a:txBody>
                    <a:bodyPr/>
                    <a:lstStyle/>
                    <a:p>
                      <a:r>
                        <a:rPr lang="en-US" dirty="0" smtClean="0">
                          <a:solidFill>
                            <a:schemeClr val="accent6"/>
                          </a:solidFill>
                        </a:rPr>
                        <a:t>0</a:t>
                      </a:r>
                      <a:endParaRPr lang="en-US" dirty="0">
                        <a:solidFill>
                          <a:schemeClr val="accent6"/>
                        </a:solidFill>
                      </a:endParaRPr>
                    </a:p>
                  </a:txBody>
                  <a:tcPr/>
                </a:tc>
                <a:tc>
                  <a:txBody>
                    <a:bodyPr/>
                    <a:lstStyle/>
                    <a:p>
                      <a:r>
                        <a:rPr lang="en-US" dirty="0" smtClean="0">
                          <a:solidFill>
                            <a:schemeClr val="accent6"/>
                          </a:solidFill>
                        </a:rPr>
                        <a:t>1</a:t>
                      </a:r>
                      <a:endParaRPr lang="en-US" dirty="0">
                        <a:solidFill>
                          <a:schemeClr val="accent6"/>
                        </a:solidFill>
                      </a:endParaRPr>
                    </a:p>
                  </a:txBody>
                  <a:tcPr/>
                </a:tc>
              </a:tr>
            </a:tbl>
          </a:graphicData>
        </a:graphic>
      </p:graphicFrame>
      <p:graphicFrame>
        <p:nvGraphicFramePr>
          <p:cNvPr id="27" name="Table 26"/>
          <p:cNvGraphicFramePr>
            <a:graphicFrameLocks noGrp="1"/>
          </p:cNvGraphicFramePr>
          <p:nvPr/>
        </p:nvGraphicFramePr>
        <p:xfrm>
          <a:off x="5486400" y="5929812"/>
          <a:ext cx="1905000" cy="370840"/>
        </p:xfrm>
        <a:graphic>
          <a:graphicData uri="http://schemas.openxmlformats.org/drawingml/2006/table">
            <a:tbl>
              <a:tblPr firstRow="1" bandRow="1">
                <a:tableStyleId>{5940675A-B579-460E-94D1-54222C63F5DA}</a:tableStyleId>
              </a:tblPr>
              <a:tblGrid>
                <a:gridCol w="476250"/>
                <a:gridCol w="476250"/>
                <a:gridCol w="476250"/>
                <a:gridCol w="476250"/>
              </a:tblGrid>
              <a:tr h="370840">
                <a:tc>
                  <a:txBody>
                    <a:bodyPr/>
                    <a:lstStyle/>
                    <a:p>
                      <a:r>
                        <a:rPr lang="en-US" dirty="0" smtClean="0">
                          <a:solidFill>
                            <a:schemeClr val="accent6"/>
                          </a:solidFill>
                        </a:rPr>
                        <a:t>1</a:t>
                      </a:r>
                      <a:endParaRPr lang="en-US" dirty="0">
                        <a:solidFill>
                          <a:schemeClr val="accent6"/>
                        </a:solidFill>
                      </a:endParaRPr>
                    </a:p>
                  </a:txBody>
                  <a:tcPr/>
                </a:tc>
                <a:tc>
                  <a:txBody>
                    <a:bodyPr/>
                    <a:lstStyle/>
                    <a:p>
                      <a:r>
                        <a:rPr lang="en-US" dirty="0" smtClean="0">
                          <a:solidFill>
                            <a:schemeClr val="accent6"/>
                          </a:solidFill>
                        </a:rPr>
                        <a:t>1</a:t>
                      </a:r>
                      <a:endParaRPr lang="en-US" dirty="0">
                        <a:solidFill>
                          <a:schemeClr val="accent6"/>
                        </a:solidFill>
                      </a:endParaRPr>
                    </a:p>
                  </a:txBody>
                  <a:tcPr/>
                </a:tc>
                <a:tc>
                  <a:txBody>
                    <a:bodyPr/>
                    <a:lstStyle/>
                    <a:p>
                      <a:r>
                        <a:rPr lang="en-US" dirty="0" smtClean="0">
                          <a:solidFill>
                            <a:schemeClr val="accent6"/>
                          </a:solidFill>
                        </a:rPr>
                        <a:t>0</a:t>
                      </a:r>
                      <a:endParaRPr lang="en-US" dirty="0">
                        <a:solidFill>
                          <a:schemeClr val="accent6"/>
                        </a:solidFill>
                      </a:endParaRPr>
                    </a:p>
                  </a:txBody>
                  <a:tcPr/>
                </a:tc>
                <a:tc>
                  <a:txBody>
                    <a:bodyPr/>
                    <a:lstStyle/>
                    <a:p>
                      <a:r>
                        <a:rPr lang="en-US" dirty="0" smtClean="0">
                          <a:solidFill>
                            <a:schemeClr val="accent6"/>
                          </a:solidFill>
                        </a:rPr>
                        <a:t>0</a:t>
                      </a:r>
                      <a:endParaRPr lang="en-US" dirty="0">
                        <a:solidFill>
                          <a:schemeClr val="accent6"/>
                        </a:solidFill>
                      </a:endParaRPr>
                    </a:p>
                  </a:txBody>
                  <a:tcPr/>
                </a:tc>
              </a:tr>
            </a:tbl>
          </a:graphicData>
        </a:graphic>
      </p:graphicFrame>
      <p:sp>
        <p:nvSpPr>
          <p:cNvPr id="37" name="TextBox 36"/>
          <p:cNvSpPr txBox="1"/>
          <p:nvPr/>
        </p:nvSpPr>
        <p:spPr>
          <a:xfrm>
            <a:off x="381000" y="4253412"/>
            <a:ext cx="1600200" cy="369332"/>
          </a:xfrm>
          <a:prstGeom prst="rect">
            <a:avLst/>
          </a:prstGeom>
          <a:noFill/>
        </p:spPr>
        <p:txBody>
          <a:bodyPr wrap="square" rtlCol="0">
            <a:spAutoFit/>
          </a:bodyPr>
          <a:lstStyle/>
          <a:p>
            <a:r>
              <a:rPr lang="en-US" sz="1800" dirty="0" smtClean="0"/>
              <a:t> </a:t>
            </a:r>
            <a:r>
              <a:rPr lang="en-US" sz="1800" dirty="0" err="1" smtClean="0"/>
              <a:t>Uncoded</a:t>
            </a:r>
            <a:r>
              <a:rPr lang="en-US" sz="1800" dirty="0" smtClean="0"/>
              <a:t> Data</a:t>
            </a:r>
            <a:endParaRPr lang="en-US" sz="1800" dirty="0"/>
          </a:p>
        </p:txBody>
      </p:sp>
      <p:sp>
        <p:nvSpPr>
          <p:cNvPr id="38" name="TextBox 37"/>
          <p:cNvSpPr txBox="1"/>
          <p:nvPr/>
        </p:nvSpPr>
        <p:spPr>
          <a:xfrm>
            <a:off x="304800" y="5574268"/>
            <a:ext cx="1600200" cy="369332"/>
          </a:xfrm>
          <a:prstGeom prst="rect">
            <a:avLst/>
          </a:prstGeom>
          <a:noFill/>
        </p:spPr>
        <p:txBody>
          <a:bodyPr wrap="square" rtlCol="0">
            <a:spAutoFit/>
          </a:bodyPr>
          <a:lstStyle/>
          <a:p>
            <a:r>
              <a:rPr lang="en-US" sz="1800" dirty="0" smtClean="0"/>
              <a:t>  Coded Data</a:t>
            </a:r>
            <a:endParaRPr lang="en-US" sz="1800" dirty="0"/>
          </a:p>
        </p:txBody>
      </p:sp>
      <p:sp>
        <p:nvSpPr>
          <p:cNvPr id="39" name="TextBox 38"/>
          <p:cNvSpPr txBox="1"/>
          <p:nvPr/>
        </p:nvSpPr>
        <p:spPr>
          <a:xfrm>
            <a:off x="1828800" y="1752600"/>
            <a:ext cx="6400800" cy="523220"/>
          </a:xfrm>
          <a:prstGeom prst="rect">
            <a:avLst/>
          </a:prstGeom>
          <a:noFill/>
        </p:spPr>
        <p:txBody>
          <a:bodyPr wrap="square" rtlCol="0">
            <a:spAutoFit/>
          </a:bodyPr>
          <a:lstStyle/>
          <a:p>
            <a:pPr algn="ctr"/>
            <a:r>
              <a:rPr lang="en-US" sz="2800" u="sng" dirty="0" smtClean="0"/>
              <a:t>Example : 8B/10B encoding</a:t>
            </a:r>
            <a:endParaRPr lang="en-US" sz="2800"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Yeong Min Jang, Kookmin University</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C65D8D74-25E4-4A14-9B13-1C1CBE0663D9}" type="slidenum">
              <a:rPr lang="en-US" smtClean="0"/>
              <a:pPr>
                <a:defRPr/>
              </a:pPr>
              <a:t>9</a:t>
            </a:fld>
            <a:endParaRPr lang="en-US"/>
          </a:p>
        </p:txBody>
      </p:sp>
      <p:sp>
        <p:nvSpPr>
          <p:cNvPr id="5" name="Rectangle 4"/>
          <p:cNvSpPr/>
          <p:nvPr/>
        </p:nvSpPr>
        <p:spPr>
          <a:xfrm>
            <a:off x="838200" y="685800"/>
            <a:ext cx="7620000" cy="5078313"/>
          </a:xfrm>
          <a:prstGeom prst="rect">
            <a:avLst/>
          </a:prstGeom>
        </p:spPr>
        <p:txBody>
          <a:bodyPr wrap="square">
            <a:spAutoFit/>
          </a:bodyPr>
          <a:lstStyle/>
          <a:p>
            <a:pPr algn="ctr"/>
            <a:r>
              <a:rPr lang="en-US" sz="3600" dirty="0" smtClean="0">
                <a:solidFill>
                  <a:schemeClr val="dk1"/>
                </a:solidFill>
              </a:rPr>
              <a:t>Proposed Bits Stuffing  </a:t>
            </a:r>
          </a:p>
          <a:p>
            <a:pPr algn="ctr"/>
            <a:endParaRPr lang="en-US" sz="2400" dirty="0" smtClean="0"/>
          </a:p>
          <a:p>
            <a:r>
              <a:rPr lang="en-US" sz="2400" dirty="0" smtClean="0"/>
              <a:t>Prevent data being interpreted as </a:t>
            </a:r>
          </a:p>
          <a:p>
            <a:pPr lvl="1">
              <a:buFont typeface="Wingdings" pitchFamily="2" charset="2"/>
              <a:buChar char="Ø"/>
            </a:pPr>
            <a:r>
              <a:rPr lang="en-US" sz="2400" dirty="0" smtClean="0"/>
              <a:t>Control information</a:t>
            </a:r>
          </a:p>
          <a:p>
            <a:pPr lvl="1">
              <a:buFont typeface="Wingdings" pitchFamily="2" charset="2"/>
              <a:buChar char="Ø"/>
            </a:pPr>
            <a:r>
              <a:rPr lang="en-US" sz="2400" dirty="0" smtClean="0"/>
              <a:t>Visibility pattern</a:t>
            </a:r>
          </a:p>
          <a:p>
            <a:pPr lvl="1">
              <a:buFont typeface="Wingdings" pitchFamily="2" charset="2"/>
              <a:buChar char="Ø"/>
            </a:pPr>
            <a:endParaRPr lang="en-US" sz="2400" dirty="0" smtClean="0"/>
          </a:p>
          <a:p>
            <a:r>
              <a:rPr lang="en-US" sz="2400" u="sng" dirty="0" smtClean="0">
                <a:solidFill>
                  <a:srgbClr val="00B050"/>
                </a:solidFill>
              </a:rPr>
              <a:t>Case: 1  </a:t>
            </a:r>
          </a:p>
          <a:p>
            <a:r>
              <a:rPr lang="en-US" sz="2400" dirty="0" smtClean="0"/>
              <a:t>8B: 0000 0000</a:t>
            </a:r>
          </a:p>
          <a:p>
            <a:r>
              <a:rPr lang="en-US" sz="2400" dirty="0" smtClean="0"/>
              <a:t>10B:  0000 </a:t>
            </a:r>
            <a:r>
              <a:rPr lang="en-US" sz="2400" dirty="0" smtClean="0">
                <a:solidFill>
                  <a:srgbClr val="FF0000"/>
                </a:solidFill>
              </a:rPr>
              <a:t>01</a:t>
            </a:r>
            <a:r>
              <a:rPr lang="en-US" sz="2400" dirty="0" smtClean="0"/>
              <a:t> </a:t>
            </a:r>
            <a:r>
              <a:rPr lang="en-US" sz="2400" dirty="0" smtClean="0">
                <a:solidFill>
                  <a:srgbClr val="C00000"/>
                </a:solidFill>
              </a:rPr>
              <a:t>1111</a:t>
            </a:r>
            <a:r>
              <a:rPr lang="en-US" sz="2400" dirty="0" smtClean="0"/>
              <a:t> (make DC balance)</a:t>
            </a:r>
          </a:p>
          <a:p>
            <a:endParaRPr lang="en-US" sz="2400" dirty="0" smtClean="0"/>
          </a:p>
          <a:p>
            <a:pPr>
              <a:buNone/>
            </a:pPr>
            <a:r>
              <a:rPr lang="en-US" sz="2400" u="sng" dirty="0" smtClean="0">
                <a:solidFill>
                  <a:srgbClr val="00B050"/>
                </a:solidFill>
              </a:rPr>
              <a:t>Case: 2  </a:t>
            </a:r>
          </a:p>
          <a:p>
            <a:pPr>
              <a:buNone/>
            </a:pPr>
            <a:r>
              <a:rPr lang="en-US" sz="2400" dirty="0" smtClean="0"/>
              <a:t>8B: 1111 1111</a:t>
            </a:r>
          </a:p>
          <a:p>
            <a:pPr>
              <a:buNone/>
            </a:pPr>
            <a:r>
              <a:rPr lang="en-US" sz="2400" dirty="0" smtClean="0"/>
              <a:t>10B: 1111 </a:t>
            </a:r>
            <a:r>
              <a:rPr lang="en-US" sz="2400" dirty="0" smtClean="0">
                <a:solidFill>
                  <a:srgbClr val="FF0000"/>
                </a:solidFill>
              </a:rPr>
              <a:t>10</a:t>
            </a:r>
            <a:r>
              <a:rPr lang="en-US" sz="2400" dirty="0" smtClean="0"/>
              <a:t> </a:t>
            </a:r>
            <a:r>
              <a:rPr lang="en-US" sz="2400" dirty="0" smtClean="0">
                <a:solidFill>
                  <a:srgbClr val="C00000"/>
                </a:solidFill>
              </a:rPr>
              <a:t>0000</a:t>
            </a:r>
            <a:r>
              <a:rPr lang="en-US" sz="2400" dirty="0" smtClean="0"/>
              <a:t> (make DC balance)</a:t>
            </a:r>
            <a:endParaRPr lang="en-US" sz="2400" dirty="0" smtClean="0">
              <a:solidFill>
                <a:srgbClr val="00B050"/>
              </a:solidFill>
            </a:endParaRPr>
          </a:p>
        </p:txBody>
      </p:sp>
      <p:sp>
        <p:nvSpPr>
          <p:cNvPr id="6" name="Date Placeholder 3"/>
          <p:cNvSpPr>
            <a:spLocks noGrp="1"/>
          </p:cNvSpPr>
          <p:nvPr>
            <p:ph type="dt" sz="half" idx="10"/>
          </p:nvPr>
        </p:nvSpPr>
        <p:spPr>
          <a:xfrm>
            <a:off x="685800" y="384175"/>
            <a:ext cx="1600200" cy="430887"/>
          </a:xfrm>
        </p:spPr>
        <p:txBody>
          <a:bodyPr/>
          <a:lstStyle/>
          <a:p>
            <a:r>
              <a:rPr lang="en-US" dirty="0" smtClean="0"/>
              <a:t>July 2010</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2444</TotalTime>
  <Words>455</Words>
  <Application>Microsoft Office PowerPoint</Application>
  <PresentationFormat>화면 슬라이드 쇼(4:3)</PresentationFormat>
  <Paragraphs>170</Paragraphs>
  <Slides>10</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2" baseType="lpstr">
      <vt:lpstr>VLC_Composition_090917</vt:lpstr>
      <vt:lpstr>Visio</vt:lpstr>
      <vt:lpstr>슬라이드 1</vt:lpstr>
      <vt:lpstr>Contents</vt:lpstr>
      <vt:lpstr>What is the Hidden Terminal Problem?</vt:lpstr>
      <vt:lpstr>Hidden Terminal Problem in VLC</vt:lpstr>
      <vt:lpstr>Discussion</vt:lpstr>
      <vt:lpstr>슬라이드 6</vt:lpstr>
      <vt:lpstr>슬라이드 7</vt:lpstr>
      <vt:lpstr>슬라이드 8</vt:lpstr>
      <vt:lpstr>슬라이드 9</vt:lpstr>
      <vt:lpstr>슬라이드 10</vt:lpstr>
    </vt:vector>
  </TitlesOfParts>
  <Company>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cp:keywords/>
  <dc:description>&lt;doc#&gt;</dc:description>
  <cp:lastModifiedBy>Windows XP</cp:lastModifiedBy>
  <cp:revision>76</cp:revision>
  <cp:lastPrinted>1998-02-10T13:28:06Z</cp:lastPrinted>
  <dcterms:created xsi:type="dcterms:W3CDTF">2009-09-18T11:31:33Z</dcterms:created>
  <dcterms:modified xsi:type="dcterms:W3CDTF">2010-07-14T23:58:28Z</dcterms:modified>
</cp:coreProperties>
</file>