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8"/>
  </p:notesMasterIdLst>
  <p:handoutMasterIdLst>
    <p:handoutMasterId r:id="rId9"/>
  </p:handoutMasterIdLst>
  <p:sldIdLst>
    <p:sldId id="256" r:id="rId3"/>
    <p:sldId id="257" r:id="rId4"/>
    <p:sldId id="315" r:id="rId5"/>
    <p:sldId id="312" r:id="rId6"/>
    <p:sldId id="314" r:id="rId7"/>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p:scale>
          <a:sx n="70" d="100"/>
          <a:sy n="70" d="100"/>
        </p:scale>
        <p:origin x="-1374" y="-60"/>
      </p:cViewPr>
      <p:guideLst>
        <p:guide orient="horz" pos="2160"/>
        <p:guide pos="2880"/>
      </p:guideLst>
    </p:cSldViewPr>
  </p:slideViewPr>
  <p:outlineViewPr>
    <p:cViewPr varScale="1">
      <p:scale>
        <a:sx n="170" d="200"/>
        <a:sy n="170" d="200"/>
      </p:scale>
      <p:origin x="0" y="114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7/17/2014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4</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5</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March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IEEE-15-14-0476-00-004r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dirty="0" smtClean="0">
                <a:latin typeface="Times New Roman" pitchFamily="18" charset="0"/>
              </a:rPr>
              <a:t>July</a:t>
            </a:r>
            <a:r>
              <a:rPr lang="en-US" sz="1600" b="1" dirty="0" smtClean="0">
                <a:latin typeface="Times New Roman" pitchFamily="18" charset="0"/>
              </a:rPr>
              <a:t> </a:t>
            </a:r>
            <a:r>
              <a:rPr lang="en-US" sz="1600" b="1" dirty="0" smtClean="0">
                <a:latin typeface="Times New Roman" pitchFamily="18" charset="0"/>
              </a:rPr>
              <a:t>2014</a:t>
            </a:r>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July 2014 Closing Report</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July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Closing of the Meetings</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Closing Report for TG 4r Sessions</a:t>
            </a:r>
          </a:p>
        </p:txBody>
      </p:sp>
      <p:sp>
        <p:nvSpPr>
          <p:cNvPr id="5122" name="Date Placeholder 2"/>
          <p:cNvSpPr>
            <a:spLocks noGrp="1"/>
          </p:cNvSpPr>
          <p:nvPr>
            <p:ph type="dt" idx="10"/>
          </p:nvPr>
        </p:nvSpPr>
        <p:spPr/>
        <p:txBody>
          <a:bodyPr/>
          <a:lstStyle/>
          <a:p>
            <a:pPr>
              <a:defRPr/>
            </a:pPr>
            <a:r>
              <a:rPr lang="en-US" sz="1600" dirty="0" smtClean="0">
                <a:latin typeface="Times New Roman" pitchFamily="18" charset="0"/>
              </a:rPr>
              <a:t>July</a:t>
            </a:r>
            <a:r>
              <a:rPr lang="en-US" sz="1600" dirty="0" smtClean="0">
                <a:latin typeface="Times New Roman" pitchFamily="18" charset="0"/>
              </a:rPr>
              <a:t> </a:t>
            </a:r>
            <a:r>
              <a:rPr lang="en-US" sz="1600" dirty="0" smtClean="0">
                <a:latin typeface="Times New Roman" pitchFamily="18" charset="0"/>
              </a:rPr>
              <a:t>2014</a:t>
            </a: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San Diego, US</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July 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Status</a:t>
            </a:r>
          </a:p>
        </p:txBody>
      </p:sp>
      <p:sp>
        <p:nvSpPr>
          <p:cNvPr id="12294" name="Rectangle 2"/>
          <p:cNvSpPr>
            <a:spLocks noGrp="1" noChangeArrowheads="1"/>
          </p:cNvSpPr>
          <p:nvPr>
            <p:ph type="body" idx="1"/>
          </p:nvPr>
        </p:nvSpPr>
        <p:spPr>
          <a:xfrm>
            <a:off x="152400" y="1219200"/>
            <a:ext cx="8763000" cy="4106863"/>
          </a:xfrm>
        </p:spPr>
        <p:txBody>
          <a:bodyPr/>
          <a:lstStyle/>
          <a:p>
            <a:pPr>
              <a:defRPr/>
            </a:pPr>
            <a:r>
              <a:rPr lang="en-US" sz="2400" dirty="0" smtClean="0">
                <a:solidFill>
                  <a:schemeClr val="tx1"/>
                </a:solidFill>
                <a:latin typeface="+mj-lt"/>
              </a:rPr>
              <a:t>Conducted 4 meetings this week (Wed and Thu)</a:t>
            </a:r>
          </a:p>
          <a:p>
            <a:pPr>
              <a:defRPr/>
            </a:pPr>
            <a:r>
              <a:rPr lang="en-US" sz="2400" dirty="0" smtClean="0">
                <a:solidFill>
                  <a:schemeClr val="tx1"/>
                </a:solidFill>
                <a:latin typeface="+mj-lt"/>
              </a:rPr>
              <a:t>Work focused on Technical Guidelines Document</a:t>
            </a:r>
            <a:br>
              <a:rPr lang="en-US" sz="2400" dirty="0" smtClean="0">
                <a:solidFill>
                  <a:schemeClr val="tx1"/>
                </a:solidFill>
                <a:latin typeface="+mj-lt"/>
              </a:rPr>
            </a:br>
            <a:r>
              <a:rPr lang="en-US" sz="2400" dirty="0" smtClean="0">
                <a:solidFill>
                  <a:schemeClr val="tx1"/>
                </a:solidFill>
                <a:latin typeface="+mj-lt"/>
              </a:rPr>
              <a:t> (15-14-0297-01-004r-tg4r draft for TGD for TG4r.docx)</a:t>
            </a:r>
          </a:p>
          <a:p>
            <a:pPr>
              <a:defRPr/>
            </a:pPr>
            <a:r>
              <a:rPr lang="en-US" sz="2400" dirty="0" smtClean="0">
                <a:solidFill>
                  <a:schemeClr val="tx1"/>
                </a:solidFill>
                <a:latin typeface="+mj-lt"/>
              </a:rPr>
              <a:t>Updated Call for Proposal Time Lines</a:t>
            </a:r>
            <a:br>
              <a:rPr lang="en-US" sz="2400" dirty="0" smtClean="0">
                <a:solidFill>
                  <a:schemeClr val="tx1"/>
                </a:solidFill>
                <a:latin typeface="+mj-lt"/>
              </a:rPr>
            </a:br>
            <a:r>
              <a:rPr lang="en-US" sz="2400" dirty="0" smtClean="0">
                <a:solidFill>
                  <a:schemeClr val="tx1"/>
                </a:solidFill>
              </a:rPr>
              <a:t> </a:t>
            </a:r>
            <a:r>
              <a:rPr lang="en-US" sz="2400" dirty="0" smtClean="0">
                <a:solidFill>
                  <a:schemeClr val="tx1"/>
                </a:solidFill>
                <a:latin typeface="+mj-lt"/>
              </a:rPr>
              <a:t>(15-14-0296-02-004r-draft of call-for-proposals.docx)</a:t>
            </a:r>
          </a:p>
          <a:p>
            <a:pPr>
              <a:buFont typeface="Arial" pitchFamily="34" charset="0"/>
              <a:buChar char="•"/>
              <a:defRPr/>
            </a:pPr>
            <a:r>
              <a:rPr lang="en-US" sz="2400" dirty="0" smtClean="0">
                <a:solidFill>
                  <a:schemeClr val="tx1"/>
                </a:solidFill>
                <a:latin typeface="+mj-lt"/>
              </a:rPr>
              <a:t>Extend time line for call for intend to Sept’14</a:t>
            </a:r>
          </a:p>
          <a:p>
            <a:pPr>
              <a:buFont typeface="Arial" pitchFamily="34" charset="0"/>
              <a:buChar char="•"/>
              <a:defRPr/>
            </a:pPr>
            <a:r>
              <a:rPr lang="en-US" sz="2400" dirty="0" smtClean="0">
                <a:solidFill>
                  <a:schemeClr val="tx1"/>
                </a:solidFill>
                <a:latin typeface="+mj-lt"/>
              </a:rPr>
              <a:t>New Time Line for Call for Preliminary Proposal – Sept’14 Meeting (Submission deadline: Nov’14)</a:t>
            </a:r>
          </a:p>
          <a:p>
            <a:pPr>
              <a:buFont typeface="Arial" pitchFamily="34" charset="0"/>
              <a:buChar char="•"/>
              <a:defRPr/>
            </a:pPr>
            <a:r>
              <a:rPr lang="en-US" sz="2400" dirty="0" smtClean="0">
                <a:solidFill>
                  <a:schemeClr val="tx1"/>
                </a:solidFill>
                <a:latin typeface="+mj-lt"/>
              </a:rPr>
              <a:t>New Time Line for Call for Proposal – Nov’14 Meeting</a:t>
            </a:r>
            <a:br>
              <a:rPr lang="en-US" sz="2400" dirty="0" smtClean="0">
                <a:solidFill>
                  <a:schemeClr val="tx1"/>
                </a:solidFill>
                <a:latin typeface="+mj-lt"/>
              </a:rPr>
            </a:br>
            <a:r>
              <a:rPr lang="en-US" sz="2400" dirty="0" smtClean="0">
                <a:solidFill>
                  <a:schemeClr val="tx1"/>
                </a:solidFill>
                <a:latin typeface="+mj-lt"/>
              </a:rPr>
              <a:t>(Submission deadline: Jan’15)</a:t>
            </a:r>
            <a:r>
              <a:rPr lang="en-US" sz="2400" dirty="0" smtClean="0">
                <a:solidFill>
                  <a:schemeClr val="tx1"/>
                </a:solidFill>
              </a:rPr>
              <a:t/>
            </a:r>
            <a:br>
              <a:rPr lang="en-US" sz="2400" dirty="0" smtClean="0">
                <a:solidFill>
                  <a:schemeClr val="tx1"/>
                </a:solidFill>
              </a:rPr>
            </a:br>
            <a:endParaRPr lang="en-US" sz="2400" dirty="0" smtClean="0">
              <a:solidFill>
                <a:schemeClr val="tx1"/>
              </a:solidFill>
            </a:endParaRPr>
          </a:p>
          <a:p>
            <a:pPr>
              <a:defRPr/>
            </a:pP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a:t>
            </a:r>
            <a:r>
              <a:rPr lang="en-US" dirty="0" smtClean="0">
                <a:latin typeface="Times New Roman" pitchFamily="18" charset="0"/>
              </a:rPr>
              <a:t> </a:t>
            </a:r>
            <a:r>
              <a:rPr lang="en-US" dirty="0" smtClean="0">
                <a:latin typeface="Times New Roman" pitchFamily="18" charset="0"/>
              </a:rPr>
              <a:t>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a:t>
            </a:r>
          </a:p>
        </p:txBody>
      </p:sp>
      <p:sp>
        <p:nvSpPr>
          <p:cNvPr id="12294" name="Rectangle 2"/>
          <p:cNvSpPr>
            <a:spLocks noGrp="1" noChangeArrowheads="1"/>
          </p:cNvSpPr>
          <p:nvPr>
            <p:ph type="body" idx="1"/>
          </p:nvPr>
        </p:nvSpPr>
        <p:spPr>
          <a:xfrm>
            <a:off x="152400" y="1219200"/>
            <a:ext cx="8763000" cy="4106863"/>
          </a:xfrm>
        </p:spPr>
        <p:txBody>
          <a:bodyPr/>
          <a:lstStyle/>
          <a:p>
            <a:pPr>
              <a:defRPr/>
            </a:pPr>
            <a:r>
              <a:rPr lang="en-US" sz="2400" dirty="0" smtClean="0">
                <a:solidFill>
                  <a:schemeClr val="tx1"/>
                </a:solidFill>
                <a:latin typeface="+mj-lt"/>
              </a:rPr>
              <a:t>July’14 to Sept’14 </a:t>
            </a:r>
          </a:p>
          <a:p>
            <a:pPr>
              <a:buFont typeface="Arial" pitchFamily="34" charset="0"/>
              <a:buChar char="•"/>
              <a:defRPr/>
            </a:pPr>
            <a:r>
              <a:rPr lang="en-US" sz="2400" dirty="0" smtClean="0">
                <a:solidFill>
                  <a:schemeClr val="tx1"/>
                </a:solidFill>
                <a:latin typeface="+mj-lt"/>
              </a:rPr>
              <a:t> Consolidate TGD over 3 conference calls towards the September Meeting</a:t>
            </a:r>
          </a:p>
          <a:p>
            <a:pPr>
              <a:buFont typeface="Arial" pitchFamily="34" charset="0"/>
              <a:buChar char="•"/>
              <a:defRPr/>
            </a:pPr>
            <a:r>
              <a:rPr lang="en-US" sz="2400" dirty="0" smtClean="0">
                <a:solidFill>
                  <a:schemeClr val="tx1"/>
                </a:solidFill>
                <a:latin typeface="+mj-lt"/>
              </a:rPr>
              <a:t>Aug 07</a:t>
            </a:r>
            <a:r>
              <a:rPr lang="en-US" sz="2400" baseline="30000" dirty="0" smtClean="0">
                <a:solidFill>
                  <a:schemeClr val="tx1"/>
                </a:solidFill>
                <a:latin typeface="+mj-lt"/>
              </a:rPr>
              <a:t>th</a:t>
            </a:r>
            <a:r>
              <a:rPr lang="en-US" sz="2400" dirty="0" smtClean="0">
                <a:solidFill>
                  <a:schemeClr val="tx1"/>
                </a:solidFill>
                <a:latin typeface="+mj-lt"/>
              </a:rPr>
              <a:t>  -  Aug’21st </a:t>
            </a:r>
            <a:r>
              <a:rPr lang="en-US" sz="2400" dirty="0" smtClean="0">
                <a:solidFill>
                  <a:schemeClr val="tx1"/>
                </a:solidFill>
              </a:rPr>
              <a:t>–</a:t>
            </a:r>
            <a:r>
              <a:rPr lang="en-US" sz="2400" dirty="0" smtClean="0">
                <a:solidFill>
                  <a:schemeClr val="tx1"/>
                </a:solidFill>
                <a:latin typeface="+mj-lt"/>
              </a:rPr>
              <a:t> Sep 4th  </a:t>
            </a:r>
            <a:br>
              <a:rPr lang="en-US" sz="2400" dirty="0" smtClean="0">
                <a:solidFill>
                  <a:schemeClr val="tx1"/>
                </a:solidFill>
                <a:latin typeface="+mj-lt"/>
              </a:rPr>
            </a:br>
            <a:r>
              <a:rPr lang="en-US" sz="2400" dirty="0" smtClean="0">
                <a:solidFill>
                  <a:schemeClr val="tx1"/>
                </a:solidFill>
                <a:latin typeface="+mj-lt"/>
              </a:rPr>
              <a:t>06:00am PDT  /  03.00pm CET  /  10.00pm JPN (08/07, 09/04)</a:t>
            </a:r>
            <a:br>
              <a:rPr lang="en-US" sz="2400" dirty="0" smtClean="0">
                <a:solidFill>
                  <a:schemeClr val="tx1"/>
                </a:solidFill>
                <a:latin typeface="+mj-lt"/>
              </a:rPr>
            </a:br>
            <a:r>
              <a:rPr lang="en-US" sz="2400" dirty="0" smtClean="0">
                <a:solidFill>
                  <a:schemeClr val="tx1"/>
                </a:solidFill>
                <a:latin typeface="+mj-lt"/>
              </a:rPr>
              <a:t>10:00pm PDT  /  07.00am CET  /  02.00pm JPN (08/21)</a:t>
            </a:r>
          </a:p>
          <a:p>
            <a:pPr>
              <a:defRPr/>
            </a:pPr>
            <a:r>
              <a:rPr lang="en-US" sz="2400" dirty="0" smtClean="0">
                <a:solidFill>
                  <a:schemeClr val="tx1"/>
                </a:solidFill>
                <a:latin typeface="+mj-lt"/>
              </a:rPr>
              <a:t>September 2014 Meeting:</a:t>
            </a:r>
          </a:p>
          <a:p>
            <a:pPr>
              <a:buFont typeface="Times New Roman" pitchFamily="18" charset="0"/>
              <a:buChar char="•"/>
              <a:defRPr/>
            </a:pPr>
            <a:r>
              <a:rPr lang="en-US" sz="2400" dirty="0" smtClean="0">
                <a:solidFill>
                  <a:schemeClr val="tx1"/>
                </a:solidFill>
                <a:latin typeface="+mj-lt"/>
              </a:rPr>
              <a:t>Finalize TGD along with the received intent to submit preliminary proposal(s)</a:t>
            </a:r>
          </a:p>
          <a:p>
            <a:pPr>
              <a:buFont typeface="Times New Roman" pitchFamily="18" charset="0"/>
              <a:buChar char="•"/>
              <a:defRPr/>
            </a:pPr>
            <a:r>
              <a:rPr lang="en-US" sz="2400" dirty="0" smtClean="0">
                <a:solidFill>
                  <a:schemeClr val="tx1"/>
                </a:solidFill>
                <a:latin typeface="+mj-lt"/>
              </a:rPr>
              <a:t>Issue Call for Preliminary Proposal(s)</a:t>
            </a:r>
          </a:p>
          <a:p>
            <a:pPr>
              <a:buFont typeface="Arial" pitchFamily="34" charset="0"/>
              <a:buChar char="•"/>
              <a:defRPr/>
            </a:pPr>
            <a:endParaRPr lang="en-US" sz="2400" dirty="0" smtClean="0">
              <a:solidFill>
                <a:schemeClr val="tx1"/>
              </a:solidFill>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637958014"/>
              </p:ext>
            </p:extLst>
          </p:nvPr>
        </p:nvGraphicFramePr>
        <p:xfrm>
          <a:off x="609600" y="1371600"/>
          <a:ext cx="7654595" cy="4439645"/>
        </p:xfrm>
        <a:graphic>
          <a:graphicData uri="http://schemas.openxmlformats.org/drawingml/2006/table">
            <a:tbl>
              <a:tblPr/>
              <a:tblGrid>
                <a:gridCol w="435372"/>
                <a:gridCol w="2809158"/>
                <a:gridCol w="400915"/>
                <a:gridCol w="400915"/>
                <a:gridCol w="400915"/>
                <a:gridCol w="400915"/>
                <a:gridCol w="409610"/>
                <a:gridCol w="392220"/>
                <a:gridCol w="400915"/>
                <a:gridCol w="400915"/>
                <a:gridCol w="400915"/>
                <a:gridCol w="400915"/>
                <a:gridCol w="400915"/>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5210</TotalTime>
  <Words>216</Words>
  <Application>Microsoft Office PowerPoint</Application>
  <PresentationFormat>On-screen Show (4:3)</PresentationFormat>
  <Paragraphs>78</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Custom Design</vt:lpstr>
      <vt:lpstr>Slide 1</vt:lpstr>
      <vt:lpstr>Closing Report for TG 4r Sessions</vt:lpstr>
      <vt:lpstr>Status</vt:lpstr>
      <vt:lpstr>Next Steps</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deggert</cp:lastModifiedBy>
  <cp:revision>265</cp:revision>
  <cp:lastPrinted>1998-02-10T19:28:06Z</cp:lastPrinted>
  <dcterms:created xsi:type="dcterms:W3CDTF">2011-01-18T04:15:26Z</dcterms:created>
  <dcterms:modified xsi:type="dcterms:W3CDTF">2014-07-17T23:45:59Z</dcterms:modified>
</cp:coreProperties>
</file>