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78" r:id="rId3"/>
    <p:sldId id="279" r:id="rId4"/>
    <p:sldId id="280" r:id="rId5"/>
    <p:sldId id="281" r:id="rId6"/>
    <p:sldId id="282" r:id="rId7"/>
    <p:sldId id="283" r:id="rId8"/>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59" autoAdjust="0"/>
    <p:restoredTop sz="82857" autoAdjust="0"/>
  </p:normalViewPr>
  <p:slideViewPr>
    <p:cSldViewPr>
      <p:cViewPr varScale="1">
        <p:scale>
          <a:sx n="51" d="100"/>
          <a:sy n="51" d="100"/>
        </p:scale>
        <p:origin x="-7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4CF34DC-F288-410D-BF5F-F416310A823E}" type="slidenum">
              <a:rPr lang="en-US" altLang="ja-JP"/>
              <a:pPr/>
              <a:t>‹#›</a:t>
            </a:fld>
            <a:endParaRPr lang="en-US" altLang="ja-JP"/>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993740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AB5ABA4-9B83-4CCC-82FF-37FB57CFDAEF}" type="slidenum">
              <a:rPr lang="en-US" altLang="ja-JP"/>
              <a:pPr/>
              <a:t>‹#›</a:t>
            </a:fld>
            <a:endParaRPr lang="en-US" altLang="ja-JP"/>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2109268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endParaRPr kumimoji="1" lang="ja-JP" altLang="en-US" b="0"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val="297005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2400" b="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9C4F1226-58EC-44DC-8223-30CB572F60A1}" type="slidenum">
              <a:rPr kumimoji="1" lang="ja-JP" altLang="en-US" smtClean="0"/>
              <a:t>2</a:t>
            </a:fld>
            <a:endParaRPr kumimoji="1" lang="ja-JP" altLang="en-US"/>
          </a:p>
        </p:txBody>
      </p:sp>
    </p:spTree>
    <p:extLst>
      <p:ext uri="{BB962C8B-B14F-4D97-AF65-F5344CB8AC3E}">
        <p14:creationId xmlns:p14="http://schemas.microsoft.com/office/powerpoint/2010/main" val="186204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4F1226-58EC-44DC-8223-30CB572F60A1}" type="slidenum">
              <a:rPr kumimoji="1" lang="ja-JP" altLang="en-US" smtClean="0"/>
              <a:t>4</a:t>
            </a:fld>
            <a:endParaRPr kumimoji="1" lang="ja-JP" altLang="en-US"/>
          </a:p>
        </p:txBody>
      </p:sp>
    </p:spTree>
    <p:extLst>
      <p:ext uri="{BB962C8B-B14F-4D97-AF65-F5344CB8AC3E}">
        <p14:creationId xmlns:p14="http://schemas.microsoft.com/office/powerpoint/2010/main" val="4091514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4F1226-58EC-44DC-8223-30CB572F60A1}" type="slidenum">
              <a:rPr kumimoji="1" lang="ja-JP" altLang="en-US" smtClean="0"/>
              <a:t>5</a:t>
            </a:fld>
            <a:endParaRPr kumimoji="1" lang="ja-JP" altLang="en-US"/>
          </a:p>
        </p:txBody>
      </p:sp>
    </p:spTree>
    <p:extLst>
      <p:ext uri="{BB962C8B-B14F-4D97-AF65-F5344CB8AC3E}">
        <p14:creationId xmlns:p14="http://schemas.microsoft.com/office/powerpoint/2010/main" val="420260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9C4F1226-58EC-44DC-8223-30CB572F60A1}" type="slidenum">
              <a:rPr kumimoji="1" lang="ja-JP" altLang="en-US" smtClean="0"/>
              <a:t>6</a:t>
            </a:fld>
            <a:endParaRPr kumimoji="1" lang="ja-JP" altLang="en-US"/>
          </a:p>
        </p:txBody>
      </p:sp>
    </p:spTree>
    <p:extLst>
      <p:ext uri="{BB962C8B-B14F-4D97-AF65-F5344CB8AC3E}">
        <p14:creationId xmlns:p14="http://schemas.microsoft.com/office/powerpoint/2010/main" val="186204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7</a:t>
            </a:fld>
            <a:endParaRPr lang="en-US" altLang="ja-JP"/>
          </a:p>
        </p:txBody>
      </p:sp>
    </p:spTree>
    <p:extLst>
      <p:ext uri="{BB962C8B-B14F-4D97-AF65-F5344CB8AC3E}">
        <p14:creationId xmlns:p14="http://schemas.microsoft.com/office/powerpoint/2010/main" val="20017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1" name="日付プレースホルダー 10"/>
          <p:cNvSpPr>
            <a:spLocks noGrp="1"/>
          </p:cNvSpPr>
          <p:nvPr>
            <p:ph type="dt" sz="half" idx="10"/>
          </p:nvPr>
        </p:nvSpPr>
        <p:spPr/>
        <p:txBody>
          <a:bodyPr/>
          <a:lstStyle/>
          <a:p>
            <a:r>
              <a:rPr lang="en-US" altLang="ja-JP" dirty="0" smtClean="0"/>
              <a:t>July 2014</a:t>
            </a:r>
            <a:endParaRPr lang="en-US" altLang="ja-JP" dirty="0"/>
          </a:p>
        </p:txBody>
      </p:sp>
      <p:sp>
        <p:nvSpPr>
          <p:cNvPr id="12" name="スライド番号プレースホルダー 11"/>
          <p:cNvSpPr>
            <a:spLocks noGrp="1"/>
          </p:cNvSpPr>
          <p:nvPr>
            <p:ph type="sldNum" sz="quarter" idx="11"/>
          </p:nvPr>
        </p:nvSpPr>
        <p:spPr/>
        <p:txBody>
          <a:bodyPr/>
          <a:lstStyle/>
          <a:p>
            <a:r>
              <a:rPr lang="en-US" altLang="ja-JP" smtClean="0"/>
              <a:t>Slide </a:t>
            </a:r>
            <a:fld id="{D82A7083-144B-4CAE-9BCE-F602E8314F10}" type="slidenum">
              <a:rPr lang="en-US" altLang="ja-JP" smtClean="0"/>
              <a:pPr/>
              <a:t>‹#›</a:t>
            </a:fld>
            <a:endParaRPr lang="en-US" altLang="ja-JP"/>
          </a:p>
        </p:txBody>
      </p:sp>
    </p:spTree>
    <p:extLst>
      <p:ext uri="{BB962C8B-B14F-4D97-AF65-F5344CB8AC3E}">
        <p14:creationId xmlns:p14="http://schemas.microsoft.com/office/powerpoint/2010/main" val="29102417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1" name="日付プレースホルダー 10"/>
          <p:cNvSpPr>
            <a:spLocks noGrp="1"/>
          </p:cNvSpPr>
          <p:nvPr>
            <p:ph type="dt" sz="half" idx="10"/>
          </p:nvPr>
        </p:nvSpPr>
        <p:spPr/>
        <p:txBody>
          <a:bodyPr/>
          <a:lstStyle/>
          <a:p>
            <a:r>
              <a:rPr lang="en-US" altLang="ja-JP" dirty="0" smtClean="0"/>
              <a:t>July 2014</a:t>
            </a:r>
            <a:endParaRPr lang="en-US" altLang="ja-JP" dirty="0"/>
          </a:p>
        </p:txBody>
      </p:sp>
      <p:sp>
        <p:nvSpPr>
          <p:cNvPr id="12" name="スライド番号プレースホルダー 11"/>
          <p:cNvSpPr>
            <a:spLocks noGrp="1"/>
          </p:cNvSpPr>
          <p:nvPr>
            <p:ph type="sldNum" sz="quarter" idx="11"/>
          </p:nvPr>
        </p:nvSpPr>
        <p:spPr/>
        <p:txBody>
          <a:bodyPr/>
          <a:lstStyle/>
          <a:p>
            <a:r>
              <a:rPr lang="en-US" altLang="ja-JP" smtClean="0"/>
              <a:t>Slide </a:t>
            </a:r>
            <a:fld id="{D82A7083-144B-4CAE-9BCE-F602E8314F10}" type="slidenum">
              <a:rPr lang="en-US" altLang="ja-JP" smtClean="0"/>
              <a:pPr/>
              <a:t>‹#›</a:t>
            </a:fld>
            <a:endParaRPr lang="en-US" altLang="ja-JP"/>
          </a:p>
        </p:txBody>
      </p:sp>
    </p:spTree>
    <p:extLst>
      <p:ext uri="{BB962C8B-B14F-4D97-AF65-F5344CB8AC3E}">
        <p14:creationId xmlns:p14="http://schemas.microsoft.com/office/powerpoint/2010/main" val="36514882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8" name="日付プレースホルダー 7"/>
          <p:cNvSpPr>
            <a:spLocks noGrp="1"/>
          </p:cNvSpPr>
          <p:nvPr>
            <p:ph type="dt" sz="half" idx="10"/>
          </p:nvPr>
        </p:nvSpPr>
        <p:spPr/>
        <p:txBody>
          <a:bodyPr/>
          <a:lstStyle/>
          <a:p>
            <a:r>
              <a:rPr lang="en-US" altLang="ja-JP" dirty="0" smtClean="0"/>
              <a:t>July 2014</a:t>
            </a:r>
            <a:endParaRPr lang="en-US" altLang="ja-JP" dirty="0"/>
          </a:p>
        </p:txBody>
      </p:sp>
      <p:sp>
        <p:nvSpPr>
          <p:cNvPr id="9" name="スライド番号プレースホルダー 8"/>
          <p:cNvSpPr>
            <a:spLocks noGrp="1"/>
          </p:cNvSpPr>
          <p:nvPr>
            <p:ph type="sldNum" sz="quarter" idx="11"/>
          </p:nvPr>
        </p:nvSpPr>
        <p:spPr/>
        <p:txBody>
          <a:bodyPr/>
          <a:lstStyle/>
          <a:p>
            <a:r>
              <a:rPr lang="en-US" altLang="ja-JP" smtClean="0"/>
              <a:t>Slide </a:t>
            </a:r>
            <a:fld id="{D82A7083-144B-4CAE-9BCE-F602E8314F10}" type="slidenum">
              <a:rPr lang="en-US" altLang="ja-JP" smtClean="0"/>
              <a:pPr/>
              <a:t>‹#›</a:t>
            </a:fld>
            <a:endParaRPr lang="en-US" altLang="ja-JP"/>
          </a:p>
        </p:txBody>
      </p:sp>
    </p:spTree>
    <p:extLst>
      <p:ext uri="{BB962C8B-B14F-4D97-AF65-F5344CB8AC3E}">
        <p14:creationId xmlns:p14="http://schemas.microsoft.com/office/powerpoint/2010/main" val="37569728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1112" y="2847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2014</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D82A7083-144B-4CAE-9BCE-F602E8314F10}" type="slidenum">
              <a:rPr lang="en-US" altLang="ja-JP"/>
              <a:pPr/>
              <a:t>‹#›</a:t>
            </a:fld>
            <a:endParaRPr lang="en-US" altLang="ja-JP" dirty="0"/>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ea typeface="ＭＳ Ｐゴシック" charset="-128"/>
              </a:rPr>
              <a:t>doc.: IEEE 802.15</a:t>
            </a:r>
            <a:r>
              <a:rPr lang="en-US" altLang="ja-JP" sz="1400" b="1" i="0" kern="1200" dirty="0" smtClean="0">
                <a:solidFill>
                  <a:schemeClr val="tx1"/>
                </a:solidFill>
                <a:latin typeface="Times New Roman" pitchFamily="18" charset="0"/>
                <a:ea typeface="+mn-ea"/>
                <a:cs typeface="+mn-cs"/>
              </a:rPr>
              <a:t>-14-0450-00-003d</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July </a:t>
            </a:r>
            <a:r>
              <a:rPr lang="en-US" altLang="ja-JP" sz="1400" b="1" dirty="0" smtClean="0"/>
              <a:t>2014</a:t>
            </a:r>
          </a:p>
        </p:txBody>
      </p:sp>
      <p:sp>
        <p:nvSpPr>
          <p:cNvPr id="12" name="Rectangle 7"/>
          <p:cNvSpPr>
            <a:spLocks noChangeArrowheads="1"/>
          </p:cNvSpPr>
          <p:nvPr userDrawn="1"/>
        </p:nvSpPr>
        <p:spPr bwMode="auto">
          <a:xfrm>
            <a:off x="6372200" y="6561877"/>
            <a:ext cx="26599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b="0" dirty="0" smtClean="0"/>
              <a:t>Kiyoshi</a:t>
            </a:r>
            <a:r>
              <a:rPr lang="en-US" altLang="ja-JP" sz="1200" b="0" baseline="0" dirty="0" smtClean="0"/>
              <a:t> Toshimitsu</a:t>
            </a:r>
            <a:r>
              <a:rPr lang="en-US" altLang="ja-JP" sz="1200" b="0" dirty="0" smtClean="0"/>
              <a:t>, Toshiba Corporation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1"/>
          </p:nvPr>
        </p:nvSpPr>
        <p:spPr>
          <a:xfrm>
            <a:off x="4344988" y="6475413"/>
            <a:ext cx="530225" cy="182562"/>
          </a:xfrm>
        </p:spPr>
        <p:txBody>
          <a:bodyPr/>
          <a:lstStyle/>
          <a:p>
            <a:r>
              <a:rPr lang="en-US" altLang="ja-JP" dirty="0"/>
              <a:t>Slide </a:t>
            </a:r>
            <a:fld id="{C71A785E-2BA3-4AA5-AE9F-89AD4FC611BF}" type="slidenum">
              <a:rPr lang="en-US" altLang="ja-JP"/>
              <a:pPr/>
              <a:t>1</a:t>
            </a:fld>
            <a:endParaRPr lang="en-US" altLang="ja-JP" dirty="0"/>
          </a:p>
        </p:txBody>
      </p:sp>
      <p:sp>
        <p:nvSpPr>
          <p:cNvPr id="27651" name="Rectangle 3"/>
          <p:cNvSpPr>
            <a:spLocks noChangeArrowheads="1"/>
          </p:cNvSpPr>
          <p:nvPr/>
        </p:nvSpPr>
        <p:spPr bwMode="auto">
          <a:xfrm>
            <a:off x="152400" y="609600"/>
            <a:ext cx="8812088"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kumimoji="1" lang="en-US" altLang="ja-JP" sz="1600" dirty="0">
                <a:latin typeface="+mj-lt"/>
                <a:ea typeface="メイリオ" panose="020B0604030504040204" pitchFamily="50" charset="-128"/>
                <a:cs typeface="メイリオ" panose="020B0604030504040204" pitchFamily="50" charset="-128"/>
              </a:rPr>
              <a:t>Reply to the comment about </a:t>
            </a:r>
            <a:r>
              <a:rPr kumimoji="1" lang="en-US" altLang="ja-JP" sz="1600" dirty="0" smtClean="0">
                <a:latin typeface="+mj-lt"/>
                <a:ea typeface="メイリオ" panose="020B0604030504040204" pitchFamily="50" charset="-128"/>
                <a:cs typeface="メイリオ" panose="020B0604030504040204" pitchFamily="50" charset="-128"/>
              </a:rPr>
              <a:t>the protocol </a:t>
            </a:r>
            <a:r>
              <a:rPr kumimoji="1" lang="en-US" altLang="ja-JP" sz="1600" dirty="0">
                <a:latin typeface="+mj-lt"/>
                <a:ea typeface="メイリオ" panose="020B0604030504040204" pitchFamily="50" charset="-128"/>
                <a:cs typeface="メイリオ" panose="020B0604030504040204" pitchFamily="50" charset="-128"/>
              </a:rPr>
              <a:t>reference model </a:t>
            </a:r>
            <a:r>
              <a:rPr kumimoji="1" lang="en-US" altLang="ja-JP" sz="1600" dirty="0" smtClean="0">
                <a:latin typeface="+mj-lt"/>
                <a:ea typeface="メイリオ" panose="020B0604030504040204" pitchFamily="50" charset="-128"/>
                <a:cs typeface="メイリオ" panose="020B0604030504040204" pitchFamily="50" charset="-128"/>
              </a:rPr>
              <a:t>at </a:t>
            </a:r>
            <a:r>
              <a:rPr kumimoji="1" lang="en-US" altLang="ja-JP" sz="1600" dirty="0">
                <a:latin typeface="+mj-lt"/>
                <a:ea typeface="メイリオ" panose="020B0604030504040204" pitchFamily="50" charset="-128"/>
                <a:cs typeface="メイリオ" panose="020B0604030504040204" pitchFamily="50" charset="-128"/>
              </a:rPr>
              <a:t>July 14</a:t>
            </a:r>
            <a:r>
              <a:rPr kumimoji="1" lang="en-US" altLang="ja-JP" sz="1600" baseline="30000" dirty="0">
                <a:latin typeface="+mj-lt"/>
                <a:ea typeface="メイリオ" panose="020B0604030504040204" pitchFamily="50" charset="-128"/>
                <a:cs typeface="メイリオ" panose="020B0604030504040204" pitchFamily="50" charset="-128"/>
              </a:rPr>
              <a:t>th</a:t>
            </a:r>
            <a:r>
              <a:rPr kumimoji="1" lang="en-US" altLang="ja-JP" sz="1600" dirty="0">
                <a:latin typeface="+mj-lt"/>
                <a:ea typeface="メイリオ" panose="020B0604030504040204" pitchFamily="50" charset="-128"/>
                <a:cs typeface="メイリオ" panose="020B0604030504040204" pitchFamily="50" charset="-128"/>
              </a:rPr>
              <a:t> meeting</a:t>
            </a:r>
            <a:endParaRPr lang="en-US" altLang="ja-JP" sz="1600" dirty="0">
              <a:latin typeface="+mj-lt"/>
              <a:ea typeface="ＭＳ Ｐゴシック" charset="-128"/>
            </a:endParaRPr>
          </a:p>
          <a:p>
            <a:r>
              <a:rPr lang="en-US" altLang="ja-JP" sz="1600" b="1" dirty="0">
                <a:ea typeface="ＭＳ Ｐゴシック" charset="-128"/>
              </a:rPr>
              <a:t>Date </a:t>
            </a:r>
            <a:r>
              <a:rPr lang="en-US" altLang="ja-JP" sz="1600" b="1" dirty="0" smtClean="0">
                <a:ea typeface="ＭＳ Ｐゴシック" charset="-128"/>
              </a:rPr>
              <a:t>Submitted: </a:t>
            </a:r>
            <a:r>
              <a:rPr lang="en-US" altLang="ja-JP" sz="1600" dirty="0" smtClean="0">
                <a:ea typeface="ＭＳ Ｐゴシック" charset="-128"/>
              </a:rPr>
              <a:t>16 July, 2014</a:t>
            </a:r>
            <a:endParaRPr lang="en-US" altLang="ja-JP" sz="1600" dirty="0">
              <a:ea typeface="ＭＳ Ｐゴシック" charset="-128"/>
            </a:endParaRP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Kiyoshi Toshimitsu, Seto Ichiro, Kenji Akiyama and Ken Hiraga</a:t>
            </a:r>
          </a:p>
          <a:p>
            <a:r>
              <a:rPr lang="en-US" altLang="ja-JP" sz="1600" dirty="0" smtClean="0">
                <a:ea typeface="ＭＳ Ｐゴシック" charset="-128"/>
              </a:rPr>
              <a:t>Company: Toshiba corporation, Toshiba corporation, Sony corporation and NTT corporation</a:t>
            </a:r>
            <a:endParaRPr lang="en-US" altLang="ja-JP" sz="1600" dirty="0">
              <a:ea typeface="ＭＳ Ｐゴシック" charset="-128"/>
            </a:endParaRPr>
          </a:p>
          <a:p>
            <a:r>
              <a:rPr lang="en-US" altLang="ja-JP" sz="1600" dirty="0" smtClean="0">
                <a:ea typeface="ＭＳ Ｐゴシック" charset="-128"/>
              </a:rPr>
              <a:t>Address: 1-1, Shibaura 1-Chome, Minato-</a:t>
            </a:r>
            <a:r>
              <a:rPr lang="en-US" altLang="ja-JP" sz="1600" dirty="0" err="1" smtClean="0">
                <a:ea typeface="ＭＳ Ｐゴシック" charset="-128"/>
              </a:rPr>
              <a:t>ku</a:t>
            </a:r>
            <a:r>
              <a:rPr lang="en-US" altLang="ja-JP" sz="1600" dirty="0" smtClean="0">
                <a:ea typeface="ＭＳ Ｐゴシック" charset="-128"/>
              </a:rPr>
              <a:t>, Tokyo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:+81-3-3457-3358,  </a:t>
            </a:r>
            <a:r>
              <a:rPr lang="en-US" altLang="ja-JP" sz="1600" dirty="0">
                <a:ea typeface="ＭＳ Ｐゴシック" charset="-128"/>
              </a:rPr>
              <a:t>FAX: </a:t>
            </a:r>
            <a:r>
              <a:rPr lang="en-US" altLang="ja-JP" sz="1600" dirty="0" smtClean="0">
                <a:ea typeface="ＭＳ Ｐゴシック" charset="-128"/>
              </a:rPr>
              <a:t>+81-3-5444-9323, E-Mail: kiyoshi.toshimitsu@toshiba.co.jp</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This document describes the reply to the comment </a:t>
            </a:r>
            <a:r>
              <a:rPr kumimoji="1" lang="en-US" altLang="ja-JP" sz="1600" dirty="0">
                <a:ea typeface="メイリオ" panose="020B0604030504040204" pitchFamily="50" charset="-128"/>
                <a:cs typeface="メイリオ" panose="020B0604030504040204" pitchFamily="50" charset="-128"/>
              </a:rPr>
              <a:t>about the protocol reference model at July 14</a:t>
            </a:r>
            <a:r>
              <a:rPr kumimoji="1" lang="en-US" altLang="ja-JP" sz="1600" baseline="30000" dirty="0">
                <a:ea typeface="メイリオ" panose="020B0604030504040204" pitchFamily="50" charset="-128"/>
                <a:cs typeface="メイリオ" panose="020B0604030504040204" pitchFamily="50" charset="-128"/>
              </a:rPr>
              <a:t>th</a:t>
            </a:r>
            <a:r>
              <a:rPr kumimoji="1" lang="en-US" altLang="ja-JP" sz="1600" dirty="0">
                <a:ea typeface="メイリオ" panose="020B0604030504040204" pitchFamily="50" charset="-128"/>
                <a:cs typeface="メイリオ" panose="020B0604030504040204" pitchFamily="50" charset="-128"/>
              </a:rPr>
              <a:t> </a:t>
            </a:r>
            <a:r>
              <a:rPr kumimoji="1" lang="en-US" altLang="ja-JP" sz="1600" dirty="0" smtClean="0">
                <a:ea typeface="メイリオ" panose="020B0604030504040204" pitchFamily="50" charset="-128"/>
                <a:cs typeface="メイリオ" panose="020B0604030504040204" pitchFamily="50" charset="-128"/>
              </a:rPr>
              <a:t>meeting</a:t>
            </a:r>
            <a:endParaRPr lang="en-US" altLang="ja-JP" sz="1600" dirty="0">
              <a:ea typeface="ＭＳ Ｐゴシック" charset="-128"/>
            </a:endParaRPr>
          </a:p>
          <a:p>
            <a:pPr>
              <a:spcBef>
                <a:spcPts val="600"/>
              </a:spcBef>
              <a:spcAft>
                <a:spcPts val="600"/>
              </a:spcAft>
            </a:pPr>
            <a:r>
              <a:rPr lang="en-US" altLang="ja-JP" sz="1600" b="1" dirty="0" smtClean="0">
                <a:ea typeface="ＭＳ Ｐゴシック" charset="-128"/>
              </a:rPr>
              <a:t>Purpose:</a:t>
            </a:r>
            <a:r>
              <a:rPr lang="en-US" altLang="ja-JP" sz="1600" dirty="0">
                <a:ea typeface="ＭＳ Ｐゴシック" charset="-128"/>
              </a:rPr>
              <a:t> </a:t>
            </a:r>
            <a:r>
              <a:rPr lang="en-US" altLang="ja-JP" sz="1600" dirty="0" smtClean="0">
                <a:ea typeface="ＭＳ Ｐゴシック" charset="-128"/>
              </a:rPr>
              <a:t>To discuss the protocol reference  model</a:t>
            </a:r>
          </a:p>
          <a:p>
            <a:pPr>
              <a:spcBef>
                <a:spcPts val="600"/>
              </a:spcBef>
              <a:spcAft>
                <a:spcPts val="600"/>
              </a:spcAft>
            </a:pPr>
            <a:r>
              <a:rPr lang="en-US" altLang="ja-JP" sz="1600" b="1" dirty="0" smtClean="0">
                <a:solidFill>
                  <a:schemeClr val="tx2"/>
                </a:solidFill>
                <a:ea typeface="ＭＳ Ｐゴシック" charset="-128"/>
              </a:rPr>
              <a:t>Notice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92696"/>
            <a:ext cx="8229600" cy="850106"/>
          </a:xfrm>
        </p:spPr>
        <p:txBody>
          <a:bodyPr>
            <a:normAutofit/>
          </a:bodyPr>
          <a:lstStyle/>
          <a:p>
            <a:r>
              <a:rPr kumimoji="1" lang="en-US" altLang="ja-JP" b="1" u="sng" dirty="0" smtClean="0">
                <a:latin typeface="メイリオ" panose="020B0604030504040204" pitchFamily="50" charset="-128"/>
                <a:ea typeface="メイリオ" panose="020B0604030504040204" pitchFamily="50" charset="-128"/>
                <a:cs typeface="メイリオ" panose="020B0604030504040204" pitchFamily="50" charset="-128"/>
              </a:rPr>
              <a:t>Current reference model</a:t>
            </a:r>
            <a:endParaRPr kumimoji="1" lang="ja-JP" altLang="en-US"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Rectangle 3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5" name="Group 1"/>
          <p:cNvGrpSpPr>
            <a:grpSpLocks noChangeAspect="1"/>
          </p:cNvGrpSpPr>
          <p:nvPr/>
        </p:nvGrpSpPr>
        <p:grpSpPr bwMode="auto">
          <a:xfrm>
            <a:off x="2160357" y="1617533"/>
            <a:ext cx="4536504" cy="4700778"/>
            <a:chOff x="177" y="0"/>
            <a:chExt cx="5384" cy="5580"/>
          </a:xfrm>
        </p:grpSpPr>
        <p:sp>
          <p:nvSpPr>
            <p:cNvPr id="6" name="AutoShape 32"/>
            <p:cNvSpPr>
              <a:spLocks noChangeAspect="1" noChangeArrowheads="1" noTextEdit="1"/>
            </p:cNvSpPr>
            <p:nvPr/>
          </p:nvSpPr>
          <p:spPr bwMode="auto">
            <a:xfrm>
              <a:off x="177" y="0"/>
              <a:ext cx="5384" cy="55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079"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0"/>
              <a:ext cx="5248" cy="3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0"/>
            <p:cNvSpPr>
              <a:spLocks noChangeArrowheads="1"/>
            </p:cNvSpPr>
            <p:nvPr/>
          </p:nvSpPr>
          <p:spPr bwMode="auto">
            <a:xfrm>
              <a:off x="5488" y="3724"/>
              <a:ext cx="73"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 name="Rectangle 29"/>
            <p:cNvSpPr>
              <a:spLocks noChangeArrowheads="1"/>
            </p:cNvSpPr>
            <p:nvPr/>
          </p:nvSpPr>
          <p:spPr bwMode="auto">
            <a:xfrm>
              <a:off x="4321"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 name="Rectangle 28"/>
            <p:cNvSpPr>
              <a:spLocks noChangeArrowheads="1"/>
            </p:cNvSpPr>
            <p:nvPr/>
          </p:nvSpPr>
          <p:spPr bwMode="auto">
            <a:xfrm>
              <a:off x="4386"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Rectangle 27"/>
            <p:cNvSpPr>
              <a:spLocks noChangeArrowheads="1"/>
            </p:cNvSpPr>
            <p:nvPr/>
          </p:nvSpPr>
          <p:spPr bwMode="auto">
            <a:xfrm>
              <a:off x="217" y="4595"/>
              <a:ext cx="4059"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Rectangle 26"/>
            <p:cNvSpPr>
              <a:spLocks noChangeArrowheads="1"/>
            </p:cNvSpPr>
            <p:nvPr/>
          </p:nvSpPr>
          <p:spPr bwMode="auto">
            <a:xfrm>
              <a:off x="217" y="4612"/>
              <a:ext cx="405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Rectangle 25"/>
            <p:cNvSpPr>
              <a:spLocks noChangeArrowheads="1"/>
            </p:cNvSpPr>
            <p:nvPr/>
          </p:nvSpPr>
          <p:spPr bwMode="auto">
            <a:xfrm>
              <a:off x="4281" y="4562"/>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Rectangle 24"/>
            <p:cNvSpPr>
              <a:spLocks noChangeArrowheads="1"/>
            </p:cNvSpPr>
            <p:nvPr/>
          </p:nvSpPr>
          <p:spPr bwMode="auto">
            <a:xfrm>
              <a:off x="4349" y="4562"/>
              <a:ext cx="72"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07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0"/>
              <a:ext cx="5248" cy="397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22"/>
            <p:cNvSpPr>
              <a:spLocks noChangeArrowheads="1"/>
            </p:cNvSpPr>
            <p:nvPr/>
          </p:nvSpPr>
          <p:spPr bwMode="auto">
            <a:xfrm>
              <a:off x="5488" y="3724"/>
              <a:ext cx="73"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Rectangle 21"/>
            <p:cNvSpPr>
              <a:spLocks noChangeArrowheads="1"/>
            </p:cNvSpPr>
            <p:nvPr/>
          </p:nvSpPr>
          <p:spPr bwMode="auto">
            <a:xfrm>
              <a:off x="4321"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Rectangle 20"/>
            <p:cNvSpPr>
              <a:spLocks noChangeArrowheads="1"/>
            </p:cNvSpPr>
            <p:nvPr/>
          </p:nvSpPr>
          <p:spPr bwMode="auto">
            <a:xfrm>
              <a:off x="4386"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Rectangle 19"/>
            <p:cNvSpPr>
              <a:spLocks noChangeArrowheads="1"/>
            </p:cNvSpPr>
            <p:nvPr/>
          </p:nvSpPr>
          <p:spPr bwMode="auto">
            <a:xfrm>
              <a:off x="4281" y="4562"/>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Rectangle 18"/>
            <p:cNvSpPr>
              <a:spLocks noChangeArrowheads="1"/>
            </p:cNvSpPr>
            <p:nvPr/>
          </p:nvSpPr>
          <p:spPr bwMode="auto">
            <a:xfrm>
              <a:off x="4349" y="4562"/>
              <a:ext cx="72"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06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0"/>
              <a:ext cx="5248" cy="3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6"/>
            <p:cNvSpPr>
              <a:spLocks noChangeArrowheads="1"/>
            </p:cNvSpPr>
            <p:nvPr/>
          </p:nvSpPr>
          <p:spPr bwMode="auto">
            <a:xfrm>
              <a:off x="5488" y="3724"/>
              <a:ext cx="73"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15"/>
            <p:cNvSpPr>
              <a:spLocks noChangeArrowheads="1"/>
            </p:cNvSpPr>
            <p:nvPr/>
          </p:nvSpPr>
          <p:spPr bwMode="auto">
            <a:xfrm>
              <a:off x="4321"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Rectangle 14"/>
            <p:cNvSpPr>
              <a:spLocks noChangeArrowheads="1"/>
            </p:cNvSpPr>
            <p:nvPr/>
          </p:nvSpPr>
          <p:spPr bwMode="auto">
            <a:xfrm>
              <a:off x="4386"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13"/>
            <p:cNvSpPr>
              <a:spLocks noChangeArrowheads="1"/>
            </p:cNvSpPr>
            <p:nvPr/>
          </p:nvSpPr>
          <p:spPr bwMode="auto">
            <a:xfrm>
              <a:off x="4281" y="4562"/>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Rectangle 12"/>
            <p:cNvSpPr>
              <a:spLocks noChangeArrowheads="1"/>
            </p:cNvSpPr>
            <p:nvPr/>
          </p:nvSpPr>
          <p:spPr bwMode="auto">
            <a:xfrm>
              <a:off x="4349" y="4562"/>
              <a:ext cx="72"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05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0"/>
              <a:ext cx="5248" cy="3979"/>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10"/>
            <p:cNvSpPr>
              <a:spLocks noChangeArrowheads="1"/>
            </p:cNvSpPr>
            <p:nvPr/>
          </p:nvSpPr>
          <p:spPr bwMode="auto">
            <a:xfrm>
              <a:off x="5488" y="3724"/>
              <a:ext cx="73"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9"/>
            <p:cNvSpPr>
              <a:spLocks noChangeArrowheads="1"/>
            </p:cNvSpPr>
            <p:nvPr/>
          </p:nvSpPr>
          <p:spPr bwMode="auto">
            <a:xfrm>
              <a:off x="4321"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Rectangle 8"/>
            <p:cNvSpPr>
              <a:spLocks noChangeArrowheads="1"/>
            </p:cNvSpPr>
            <p:nvPr/>
          </p:nvSpPr>
          <p:spPr bwMode="auto">
            <a:xfrm>
              <a:off x="4386"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Rectangle 7"/>
            <p:cNvSpPr>
              <a:spLocks noChangeArrowheads="1"/>
            </p:cNvSpPr>
            <p:nvPr/>
          </p:nvSpPr>
          <p:spPr bwMode="auto">
            <a:xfrm>
              <a:off x="4281" y="4562"/>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Rectangle 6"/>
            <p:cNvSpPr>
              <a:spLocks noChangeArrowheads="1"/>
            </p:cNvSpPr>
            <p:nvPr/>
          </p:nvSpPr>
          <p:spPr bwMode="auto">
            <a:xfrm>
              <a:off x="4349" y="4562"/>
              <a:ext cx="72"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Rectangle 5"/>
            <p:cNvSpPr>
              <a:spLocks noChangeArrowheads="1"/>
            </p:cNvSpPr>
            <p:nvPr/>
          </p:nvSpPr>
          <p:spPr bwMode="auto">
            <a:xfrm>
              <a:off x="360" y="4320"/>
              <a:ext cx="4320"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FF"/>
                  </a:solidFill>
                  <a:effectLst/>
                  <a:latin typeface="Arial" pitchFamily="34" charset="0"/>
                  <a:ea typeface="ＭＳ 明朝" pitchFamily="17" charset="-128"/>
                  <a:cs typeface="Arial" pitchFamily="34" charset="0"/>
                </a:rPr>
                <a:t>PHY_SAP: PHY Service Access Point</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 name="Rectangle 4"/>
            <p:cNvSpPr>
              <a:spLocks noChangeArrowheads="1"/>
            </p:cNvSpPr>
            <p:nvPr/>
          </p:nvSpPr>
          <p:spPr bwMode="auto">
            <a:xfrm>
              <a:off x="360" y="4680"/>
              <a:ext cx="4680"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FF"/>
                  </a:solidFill>
                  <a:effectLst/>
                  <a:latin typeface="Arial" pitchFamily="34" charset="0"/>
                  <a:ea typeface="ＭＳ 明朝" pitchFamily="17" charset="-128"/>
                  <a:cs typeface="Arial" pitchFamily="34" charset="0"/>
                </a:rPr>
                <a:t>PLCP: PHY Layer Convergence Protocol</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Rectangle 3"/>
            <p:cNvSpPr>
              <a:spLocks noChangeArrowheads="1"/>
            </p:cNvSpPr>
            <p:nvPr/>
          </p:nvSpPr>
          <p:spPr bwMode="auto">
            <a:xfrm>
              <a:off x="177" y="4322"/>
              <a:ext cx="4139"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8" name="Rectangle 2"/>
            <p:cNvSpPr>
              <a:spLocks noChangeArrowheads="1"/>
            </p:cNvSpPr>
            <p:nvPr/>
          </p:nvSpPr>
          <p:spPr bwMode="auto">
            <a:xfrm>
              <a:off x="357" y="3960"/>
              <a:ext cx="4943"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FF"/>
                  </a:solidFill>
                  <a:effectLst/>
                  <a:latin typeface="Arial" pitchFamily="34" charset="0"/>
                  <a:ea typeface="ＭＳ 明朝" pitchFamily="17" charset="-128"/>
                  <a:cs typeface="Arial" pitchFamily="34" charset="0"/>
                </a:rPr>
                <a:t>MAC_SAP: MAC Service Access Point</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cxnSp>
        <p:nvCxnSpPr>
          <p:cNvPr id="2052" name="直線矢印コネクタ 2051"/>
          <p:cNvCxnSpPr/>
          <p:nvPr/>
        </p:nvCxnSpPr>
        <p:spPr>
          <a:xfrm flipV="1">
            <a:off x="1763688" y="4027551"/>
            <a:ext cx="1681763" cy="182909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053" name="正方形/長方形 2052"/>
          <p:cNvSpPr/>
          <p:nvPr/>
        </p:nvSpPr>
        <p:spPr>
          <a:xfrm>
            <a:off x="3635896" y="2692556"/>
            <a:ext cx="1872208" cy="227701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4" name="テキスト ボックス 2053"/>
          <p:cNvSpPr txBox="1"/>
          <p:nvPr/>
        </p:nvSpPr>
        <p:spPr>
          <a:xfrm>
            <a:off x="893894" y="6087479"/>
            <a:ext cx="6733831" cy="461665"/>
          </a:xfrm>
          <a:prstGeom prst="rect">
            <a:avLst/>
          </a:prstGeom>
          <a:noFill/>
        </p:spPr>
        <p:txBody>
          <a:bodyPr wrap="none" rtlCol="0">
            <a:spAutoFit/>
          </a:bodyPr>
          <a:lstStyle/>
          <a:p>
            <a:r>
              <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PHY Layer is divided into two </a:t>
            </a:r>
            <a:r>
              <a:rPr lang="en-US" altLang="ja-JP" sz="2400" b="1" dirty="0" err="1" smtClean="0">
                <a:latin typeface="メイリオ" panose="020B0604030504040204" pitchFamily="50" charset="-128"/>
                <a:ea typeface="メイリオ" panose="020B0604030504040204" pitchFamily="50" charset="-128"/>
                <a:cs typeface="メイリオ" panose="020B0604030504040204" pitchFamily="50" charset="-128"/>
              </a:rPr>
              <a:t>s</a:t>
            </a:r>
            <a:r>
              <a:rPr kumimoji="1" lang="en-US" altLang="ja-JP" sz="2400" b="1" dirty="0" err="1" smtClean="0">
                <a:latin typeface="メイリオ" panose="020B0604030504040204" pitchFamily="50" charset="-128"/>
                <a:ea typeface="メイリオ" panose="020B0604030504040204" pitchFamily="50" charset="-128"/>
                <a:cs typeface="メイリオ" panose="020B0604030504040204" pitchFamily="50" charset="-128"/>
              </a:rPr>
              <a:t>ublayers</a:t>
            </a:r>
            <a:r>
              <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938028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4704" y="1556792"/>
            <a:ext cx="8579296" cy="4281339"/>
          </a:xfrm>
        </p:spPr>
        <p:txBody>
          <a:bodyPr>
            <a:normAutofit/>
          </a:bodyPr>
          <a:lstStyle/>
          <a:p>
            <a:r>
              <a:rPr kumimoji="1"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rPr>
              <a:t>IEEE802.15.3c-2009</a:t>
            </a:r>
          </a:p>
          <a:p>
            <a:pPr lvl="1"/>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Amendment to IEEE </a:t>
            </a:r>
            <a:r>
              <a:rPr lang="en-US" altLang="ja-JP" sz="2400" b="1" dirty="0" err="1" smtClean="0">
                <a:latin typeface="メイリオ" panose="020B0604030504040204" pitchFamily="50" charset="-128"/>
                <a:ea typeface="メイリオ" panose="020B0604030504040204" pitchFamily="50" charset="-128"/>
                <a:cs typeface="メイリオ" panose="020B0604030504040204" pitchFamily="50" charset="-128"/>
              </a:rPr>
              <a:t>Std</a:t>
            </a:r>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 802.15.3-2003</a:t>
            </a:r>
          </a:p>
          <a:p>
            <a:pPr lvl="1"/>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No replacement of Figure.3</a:t>
            </a:r>
          </a:p>
          <a:p>
            <a:r>
              <a:rPr kumimoji="1"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rPr>
              <a:t>IEEE802.15.3-2003</a:t>
            </a:r>
          </a:p>
          <a:p>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7" y="3452846"/>
            <a:ext cx="4536503" cy="3288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a:xfrm>
            <a:off x="395536" y="908720"/>
            <a:ext cx="8229600" cy="490066"/>
          </a:xfrm>
        </p:spPr>
        <p:txBody>
          <a:bodyPr>
            <a:noAutofit/>
          </a:bodyPr>
          <a:lstStyle/>
          <a:p>
            <a:r>
              <a:rPr kumimoji="1" lang="en-US" altLang="ja-JP" sz="3200" b="1" u="sng" dirty="0" smtClean="0">
                <a:latin typeface="メイリオ" panose="020B0604030504040204" pitchFamily="50" charset="-128"/>
                <a:ea typeface="メイリオ" panose="020B0604030504040204" pitchFamily="50" charset="-128"/>
                <a:cs typeface="メイリオ" panose="020B0604030504040204" pitchFamily="50" charset="-128"/>
              </a:rPr>
              <a:t>IEEE 802.15.3c reference </a:t>
            </a:r>
            <a:r>
              <a:rPr lang="en-US" altLang="ja-JP" sz="3200" b="1" u="sng" dirty="0">
                <a:latin typeface="メイリオ" panose="020B0604030504040204" pitchFamily="50" charset="-128"/>
                <a:ea typeface="メイリオ" panose="020B0604030504040204" pitchFamily="50" charset="-128"/>
                <a:cs typeface="メイリオ" panose="020B0604030504040204" pitchFamily="50" charset="-128"/>
              </a:rPr>
              <a:t>m</a:t>
            </a:r>
            <a:r>
              <a:rPr kumimoji="1" lang="en-US" altLang="ja-JP" sz="3200" b="1" u="sng" dirty="0" smtClean="0">
                <a:latin typeface="メイリオ" panose="020B0604030504040204" pitchFamily="50" charset="-128"/>
                <a:ea typeface="メイリオ" panose="020B0604030504040204" pitchFamily="50" charset="-128"/>
                <a:cs typeface="メイリオ" panose="020B0604030504040204" pitchFamily="50" charset="-128"/>
              </a:rPr>
              <a:t>odel</a:t>
            </a:r>
            <a:endParaRPr kumimoji="1" lang="ja-JP" altLang="en-US" sz="32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899688" y="4365104"/>
            <a:ext cx="3680424" cy="216024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19689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908720"/>
            <a:ext cx="8229600" cy="490066"/>
          </a:xfrm>
        </p:spPr>
        <p:txBody>
          <a:bodyPr>
            <a:noAutofit/>
          </a:bodyPr>
          <a:lstStyle/>
          <a:p>
            <a:r>
              <a:rPr lang="en-US" altLang="ja-JP" sz="3600" b="1" u="sng" dirty="0">
                <a:latin typeface="メイリオ" panose="020B0604030504040204" pitchFamily="50" charset="-128"/>
                <a:ea typeface="メイリオ" panose="020B0604030504040204" pitchFamily="50" charset="-128"/>
                <a:cs typeface="メイリオ" panose="020B0604030504040204" pitchFamily="50" charset="-128"/>
              </a:rPr>
              <a:t>IEEE </a:t>
            </a:r>
            <a:r>
              <a:rPr lang="en-US" altLang="ja-JP" sz="3600" b="1" u="sng" dirty="0" smtClean="0">
                <a:latin typeface="メイリオ" panose="020B0604030504040204" pitchFamily="50" charset="-128"/>
                <a:ea typeface="メイリオ" panose="020B0604030504040204" pitchFamily="50" charset="-128"/>
                <a:cs typeface="メイリオ" panose="020B0604030504040204" pitchFamily="50" charset="-128"/>
              </a:rPr>
              <a:t>802.15.3b </a:t>
            </a:r>
            <a:r>
              <a:rPr lang="en-US" altLang="ja-JP" sz="3600" b="1" u="sng" dirty="0">
                <a:latin typeface="メイリオ" panose="020B0604030504040204" pitchFamily="50" charset="-128"/>
                <a:ea typeface="メイリオ" panose="020B0604030504040204" pitchFamily="50" charset="-128"/>
                <a:cs typeface="メイリオ" panose="020B0604030504040204" pitchFamily="50" charset="-128"/>
              </a:rPr>
              <a:t>r</a:t>
            </a:r>
            <a:r>
              <a:rPr lang="en-US" altLang="ja-JP" sz="3600" b="1" u="sng" dirty="0" smtClean="0">
                <a:latin typeface="メイリオ" panose="020B0604030504040204" pitchFamily="50" charset="-128"/>
                <a:ea typeface="メイリオ" panose="020B0604030504040204" pitchFamily="50" charset="-128"/>
                <a:cs typeface="メイリオ" panose="020B0604030504040204" pitchFamily="50" charset="-128"/>
              </a:rPr>
              <a:t>eference </a:t>
            </a:r>
            <a:r>
              <a:rPr lang="en-US" altLang="ja-JP" sz="3600" b="1" u="sng" dirty="0">
                <a:latin typeface="メイリオ" panose="020B0604030504040204" pitchFamily="50" charset="-128"/>
                <a:ea typeface="メイリオ" panose="020B0604030504040204" pitchFamily="50" charset="-128"/>
                <a:cs typeface="メイリオ" panose="020B0604030504040204" pitchFamily="50" charset="-128"/>
              </a:rPr>
              <a:t>m</a:t>
            </a:r>
            <a:r>
              <a:rPr lang="en-US" altLang="ja-JP" sz="3600" b="1" u="sng" dirty="0" smtClean="0">
                <a:latin typeface="メイリオ" panose="020B0604030504040204" pitchFamily="50" charset="-128"/>
                <a:ea typeface="メイリオ" panose="020B0604030504040204" pitchFamily="50" charset="-128"/>
                <a:cs typeface="メイリオ" panose="020B0604030504040204" pitchFamily="50" charset="-128"/>
              </a:rPr>
              <a:t>odel</a:t>
            </a:r>
            <a:endParaRPr kumimoji="1" lang="ja-JP" altLang="en-US" sz="36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149258" y="1595933"/>
            <a:ext cx="8568952" cy="5145435"/>
          </a:xfrm>
        </p:spPr>
        <p:txBody>
          <a:bodyPr>
            <a:normAutofit/>
          </a:bodyPr>
          <a:lstStyle/>
          <a:p>
            <a:r>
              <a:rPr kumimoji="1"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rPr>
              <a:t>IEEE802.15.3b-2005</a:t>
            </a:r>
          </a:p>
          <a:p>
            <a:pPr lvl="1"/>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Amendment to IEEE </a:t>
            </a:r>
            <a:r>
              <a:rPr lang="en-US" altLang="ja-JP" sz="2400" b="1" dirty="0" err="1" smtClean="0">
                <a:latin typeface="メイリオ" panose="020B0604030504040204" pitchFamily="50" charset="-128"/>
                <a:ea typeface="メイリオ" panose="020B0604030504040204" pitchFamily="50" charset="-128"/>
                <a:cs typeface="メイリオ" panose="020B0604030504040204" pitchFamily="50" charset="-128"/>
              </a:rPr>
              <a:t>Std</a:t>
            </a:r>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 802.15.3-2003</a:t>
            </a:r>
          </a:p>
          <a:p>
            <a:pPr lvl="1"/>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Replace Figure.3 with the figure below</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pPr lvl="1"/>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pPr lvl="1"/>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140968"/>
            <a:ext cx="4737873" cy="3401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2483767" y="4149080"/>
            <a:ext cx="3672409" cy="201622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8377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92696"/>
            <a:ext cx="8712968" cy="922114"/>
          </a:xfrm>
        </p:spPr>
        <p:txBody>
          <a:bodyPr>
            <a:noAutofit/>
          </a:bodyPr>
          <a:lstStyle/>
          <a:p>
            <a:r>
              <a:rPr lang="en-US" altLang="ja-JP" sz="2800" b="1" u="sng" dirty="0" smtClean="0">
                <a:latin typeface="メイリオ" panose="020B0604030504040204" pitchFamily="50" charset="-128"/>
                <a:ea typeface="メイリオ" panose="020B0604030504040204" pitchFamily="50" charset="-128"/>
                <a:cs typeface="メイリオ" panose="020B0604030504040204" pitchFamily="50" charset="-128"/>
              </a:rPr>
              <a:t>Proposal at July 14</a:t>
            </a:r>
            <a:r>
              <a:rPr lang="en-US" altLang="ja-JP" sz="2800" b="1" u="sng" baseline="30000" dirty="0" smtClean="0">
                <a:latin typeface="メイリオ" panose="020B0604030504040204" pitchFamily="50" charset="-128"/>
                <a:ea typeface="メイリオ" panose="020B0604030504040204" pitchFamily="50" charset="-128"/>
                <a:cs typeface="メイリオ" panose="020B0604030504040204" pitchFamily="50" charset="-128"/>
              </a:rPr>
              <a:t>th</a:t>
            </a:r>
            <a:r>
              <a:rPr lang="en-US" altLang="ja-JP" sz="2800" b="1" u="sng" dirty="0" smtClean="0">
                <a:latin typeface="メイリオ" panose="020B0604030504040204" pitchFamily="50" charset="-128"/>
                <a:ea typeface="メイリオ" panose="020B0604030504040204" pitchFamily="50" charset="-128"/>
                <a:cs typeface="メイリオ" panose="020B0604030504040204" pitchFamily="50" charset="-128"/>
              </a:rPr>
              <a:t> meeting</a:t>
            </a:r>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u="sng" dirty="0" smtClean="0"/>
              <a:t>doc</a:t>
            </a:r>
            <a:r>
              <a:rPr lang="en-US" altLang="ja-JP" sz="1600" b="1" u="sng" dirty="0"/>
              <a:t>.:IEEE15-14-0414-02-003d</a:t>
            </a:r>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323528" y="1525659"/>
            <a:ext cx="8229600" cy="4857403"/>
          </a:xfrm>
        </p:spPr>
        <p:txBody>
          <a:bodyPr>
            <a:normAutofit/>
          </a:bodyPr>
          <a:lstStyle/>
          <a:p>
            <a:r>
              <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Start from simple reference model below using common parts of the previous reference models in 802.15.3c and 802.15.3b</a:t>
            </a:r>
          </a:p>
          <a:p>
            <a:pPr lvl="1"/>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Discussion about division of PHY layer should be done in the development phase of PHY and MAC specification.</a:t>
            </a:r>
            <a:endParaRPr kumimoji="1"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p:nvPr/>
        </p:nvPicPr>
        <p:blipFill>
          <a:blip r:embed="rId3">
            <a:extLst>
              <a:ext uri="{28A0092B-C50C-407E-A947-70E740481C1C}">
                <a14:useLocalDpi xmlns:a14="http://schemas.microsoft.com/office/drawing/2010/main" val="0"/>
              </a:ext>
            </a:extLst>
          </a:blip>
          <a:stretch>
            <a:fillRect/>
          </a:stretch>
        </p:blipFill>
        <p:spPr>
          <a:xfrm>
            <a:off x="1475656" y="3717032"/>
            <a:ext cx="4896545" cy="2903639"/>
          </a:xfrm>
          <a:prstGeom prst="rect">
            <a:avLst/>
          </a:prstGeom>
        </p:spPr>
      </p:pic>
      <p:sp>
        <p:nvSpPr>
          <p:cNvPr id="6" name="正方形/長方形 5"/>
          <p:cNvSpPr/>
          <p:nvPr/>
        </p:nvSpPr>
        <p:spPr>
          <a:xfrm>
            <a:off x="5724128" y="2204864"/>
            <a:ext cx="237566" cy="369332"/>
          </a:xfrm>
          <a:prstGeom prst="rect">
            <a:avLst/>
          </a:prstGeom>
        </p:spPr>
        <p:txBody>
          <a:bodyPr wrap="none">
            <a:spAutoFit/>
          </a:bodyPr>
          <a:lstStyle/>
          <a:p>
            <a:r>
              <a:rPr lang="en-US" altLang="ja-JP" b="1" dirty="0"/>
              <a:t> </a:t>
            </a:r>
            <a:endParaRPr lang="ja-JP" altLang="en-US" dirty="0"/>
          </a:p>
        </p:txBody>
      </p:sp>
    </p:spTree>
    <p:extLst>
      <p:ext uri="{BB962C8B-B14F-4D97-AF65-F5344CB8AC3E}">
        <p14:creationId xmlns:p14="http://schemas.microsoft.com/office/powerpoint/2010/main" val="1029647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78694"/>
            <a:ext cx="8229600" cy="850106"/>
          </a:xfrm>
        </p:spPr>
        <p:txBody>
          <a:bodyPr>
            <a:noAutofit/>
          </a:bodyPr>
          <a:lstStyle/>
          <a:p>
            <a:r>
              <a:rPr kumimoji="1" lang="en-US" altLang="ja-JP" sz="3200" b="1" u="sng" dirty="0" smtClean="0">
                <a:latin typeface="メイリオ" panose="020B0604030504040204" pitchFamily="50" charset="-128"/>
                <a:ea typeface="メイリオ" panose="020B0604030504040204" pitchFamily="50" charset="-128"/>
                <a:cs typeface="メイリオ" panose="020B0604030504040204" pitchFamily="50" charset="-128"/>
              </a:rPr>
              <a:t>In the case of start from </a:t>
            </a:r>
            <a:br>
              <a:rPr kumimoji="1" lang="en-US" altLang="ja-JP" sz="3200" b="1" u="sng"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en-US" altLang="ja-JP" sz="3200" b="1" u="sng" dirty="0" smtClean="0">
                <a:latin typeface="メイリオ" panose="020B0604030504040204" pitchFamily="50" charset="-128"/>
                <a:ea typeface="メイリオ" panose="020B0604030504040204" pitchFamily="50" charset="-128"/>
                <a:cs typeface="メイリオ" panose="020B0604030504040204" pitchFamily="50" charset="-128"/>
              </a:rPr>
              <a:t>current reference model</a:t>
            </a:r>
            <a:endParaRPr kumimoji="1" lang="ja-JP" altLang="en-US" sz="32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Rectangle 3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5" name="Group 1"/>
          <p:cNvGrpSpPr>
            <a:grpSpLocks noChangeAspect="1"/>
          </p:cNvGrpSpPr>
          <p:nvPr/>
        </p:nvGrpSpPr>
        <p:grpSpPr bwMode="auto">
          <a:xfrm>
            <a:off x="2222280" y="1856984"/>
            <a:ext cx="4097515" cy="4245893"/>
            <a:chOff x="177" y="0"/>
            <a:chExt cx="5384" cy="5580"/>
          </a:xfrm>
        </p:grpSpPr>
        <p:sp>
          <p:nvSpPr>
            <p:cNvPr id="6" name="AutoShape 32"/>
            <p:cNvSpPr>
              <a:spLocks noChangeAspect="1" noChangeArrowheads="1" noTextEdit="1"/>
            </p:cNvSpPr>
            <p:nvPr/>
          </p:nvSpPr>
          <p:spPr bwMode="auto">
            <a:xfrm>
              <a:off x="177" y="0"/>
              <a:ext cx="5384" cy="55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079"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0"/>
              <a:ext cx="5248" cy="3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0"/>
            <p:cNvSpPr>
              <a:spLocks noChangeArrowheads="1"/>
            </p:cNvSpPr>
            <p:nvPr/>
          </p:nvSpPr>
          <p:spPr bwMode="auto">
            <a:xfrm>
              <a:off x="5488" y="3724"/>
              <a:ext cx="73"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 name="Rectangle 29"/>
            <p:cNvSpPr>
              <a:spLocks noChangeArrowheads="1"/>
            </p:cNvSpPr>
            <p:nvPr/>
          </p:nvSpPr>
          <p:spPr bwMode="auto">
            <a:xfrm>
              <a:off x="4321"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 name="Rectangle 28"/>
            <p:cNvSpPr>
              <a:spLocks noChangeArrowheads="1"/>
            </p:cNvSpPr>
            <p:nvPr/>
          </p:nvSpPr>
          <p:spPr bwMode="auto">
            <a:xfrm>
              <a:off x="4386"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Rectangle 27"/>
            <p:cNvSpPr>
              <a:spLocks noChangeArrowheads="1"/>
            </p:cNvSpPr>
            <p:nvPr/>
          </p:nvSpPr>
          <p:spPr bwMode="auto">
            <a:xfrm>
              <a:off x="217" y="4595"/>
              <a:ext cx="4059"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Rectangle 26"/>
            <p:cNvSpPr>
              <a:spLocks noChangeArrowheads="1"/>
            </p:cNvSpPr>
            <p:nvPr/>
          </p:nvSpPr>
          <p:spPr bwMode="auto">
            <a:xfrm>
              <a:off x="217" y="4612"/>
              <a:ext cx="405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Rectangle 25"/>
            <p:cNvSpPr>
              <a:spLocks noChangeArrowheads="1"/>
            </p:cNvSpPr>
            <p:nvPr/>
          </p:nvSpPr>
          <p:spPr bwMode="auto">
            <a:xfrm>
              <a:off x="4281" y="4562"/>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Rectangle 24"/>
            <p:cNvSpPr>
              <a:spLocks noChangeArrowheads="1"/>
            </p:cNvSpPr>
            <p:nvPr/>
          </p:nvSpPr>
          <p:spPr bwMode="auto">
            <a:xfrm>
              <a:off x="4349" y="4562"/>
              <a:ext cx="72"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07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0"/>
              <a:ext cx="5248" cy="397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22"/>
            <p:cNvSpPr>
              <a:spLocks noChangeArrowheads="1"/>
            </p:cNvSpPr>
            <p:nvPr/>
          </p:nvSpPr>
          <p:spPr bwMode="auto">
            <a:xfrm>
              <a:off x="5488" y="3724"/>
              <a:ext cx="73"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Rectangle 21"/>
            <p:cNvSpPr>
              <a:spLocks noChangeArrowheads="1"/>
            </p:cNvSpPr>
            <p:nvPr/>
          </p:nvSpPr>
          <p:spPr bwMode="auto">
            <a:xfrm>
              <a:off x="4321"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Rectangle 20"/>
            <p:cNvSpPr>
              <a:spLocks noChangeArrowheads="1"/>
            </p:cNvSpPr>
            <p:nvPr/>
          </p:nvSpPr>
          <p:spPr bwMode="auto">
            <a:xfrm>
              <a:off x="4386"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Rectangle 19"/>
            <p:cNvSpPr>
              <a:spLocks noChangeArrowheads="1"/>
            </p:cNvSpPr>
            <p:nvPr/>
          </p:nvSpPr>
          <p:spPr bwMode="auto">
            <a:xfrm>
              <a:off x="4281" y="4562"/>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Rectangle 18"/>
            <p:cNvSpPr>
              <a:spLocks noChangeArrowheads="1"/>
            </p:cNvSpPr>
            <p:nvPr/>
          </p:nvSpPr>
          <p:spPr bwMode="auto">
            <a:xfrm>
              <a:off x="4349" y="4562"/>
              <a:ext cx="72"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06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0"/>
              <a:ext cx="5248" cy="3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6"/>
            <p:cNvSpPr>
              <a:spLocks noChangeArrowheads="1"/>
            </p:cNvSpPr>
            <p:nvPr/>
          </p:nvSpPr>
          <p:spPr bwMode="auto">
            <a:xfrm>
              <a:off x="5488" y="3724"/>
              <a:ext cx="73"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15"/>
            <p:cNvSpPr>
              <a:spLocks noChangeArrowheads="1"/>
            </p:cNvSpPr>
            <p:nvPr/>
          </p:nvSpPr>
          <p:spPr bwMode="auto">
            <a:xfrm>
              <a:off x="4321"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Rectangle 14"/>
            <p:cNvSpPr>
              <a:spLocks noChangeArrowheads="1"/>
            </p:cNvSpPr>
            <p:nvPr/>
          </p:nvSpPr>
          <p:spPr bwMode="auto">
            <a:xfrm>
              <a:off x="4386"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13"/>
            <p:cNvSpPr>
              <a:spLocks noChangeArrowheads="1"/>
            </p:cNvSpPr>
            <p:nvPr/>
          </p:nvSpPr>
          <p:spPr bwMode="auto">
            <a:xfrm>
              <a:off x="4281" y="4562"/>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Rectangle 12"/>
            <p:cNvSpPr>
              <a:spLocks noChangeArrowheads="1"/>
            </p:cNvSpPr>
            <p:nvPr/>
          </p:nvSpPr>
          <p:spPr bwMode="auto">
            <a:xfrm>
              <a:off x="4349" y="4562"/>
              <a:ext cx="72"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05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0"/>
              <a:ext cx="5248" cy="3979"/>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10"/>
            <p:cNvSpPr>
              <a:spLocks noChangeArrowheads="1"/>
            </p:cNvSpPr>
            <p:nvPr/>
          </p:nvSpPr>
          <p:spPr bwMode="auto">
            <a:xfrm>
              <a:off x="5488" y="3724"/>
              <a:ext cx="73"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9"/>
            <p:cNvSpPr>
              <a:spLocks noChangeArrowheads="1"/>
            </p:cNvSpPr>
            <p:nvPr/>
          </p:nvSpPr>
          <p:spPr bwMode="auto">
            <a:xfrm>
              <a:off x="4321"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Rectangle 8"/>
            <p:cNvSpPr>
              <a:spLocks noChangeArrowheads="1"/>
            </p:cNvSpPr>
            <p:nvPr/>
          </p:nvSpPr>
          <p:spPr bwMode="auto">
            <a:xfrm>
              <a:off x="4386" y="4289"/>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Rectangle 7"/>
            <p:cNvSpPr>
              <a:spLocks noChangeArrowheads="1"/>
            </p:cNvSpPr>
            <p:nvPr/>
          </p:nvSpPr>
          <p:spPr bwMode="auto">
            <a:xfrm>
              <a:off x="4281" y="4562"/>
              <a:ext cx="7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Rectangle 6"/>
            <p:cNvSpPr>
              <a:spLocks noChangeArrowheads="1"/>
            </p:cNvSpPr>
            <p:nvPr/>
          </p:nvSpPr>
          <p:spPr bwMode="auto">
            <a:xfrm>
              <a:off x="4349" y="4562"/>
              <a:ext cx="72"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Rectangle 5"/>
            <p:cNvSpPr>
              <a:spLocks noChangeArrowheads="1"/>
            </p:cNvSpPr>
            <p:nvPr/>
          </p:nvSpPr>
          <p:spPr bwMode="auto">
            <a:xfrm>
              <a:off x="360" y="4320"/>
              <a:ext cx="4320"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FF"/>
                  </a:solidFill>
                  <a:effectLst/>
                  <a:latin typeface="Arial" pitchFamily="34" charset="0"/>
                  <a:ea typeface="ＭＳ 明朝" pitchFamily="17" charset="-128"/>
                  <a:cs typeface="Arial" pitchFamily="34" charset="0"/>
                </a:rPr>
                <a:t>PHY_SAP: PHY Service Access Point</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 name="Rectangle 4"/>
            <p:cNvSpPr>
              <a:spLocks noChangeArrowheads="1"/>
            </p:cNvSpPr>
            <p:nvPr/>
          </p:nvSpPr>
          <p:spPr bwMode="auto">
            <a:xfrm>
              <a:off x="360" y="4680"/>
              <a:ext cx="4680"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FF"/>
                  </a:solidFill>
                  <a:effectLst/>
                  <a:latin typeface="Arial" pitchFamily="34" charset="0"/>
                  <a:ea typeface="ＭＳ 明朝" pitchFamily="17" charset="-128"/>
                  <a:cs typeface="Arial" pitchFamily="34" charset="0"/>
                </a:rPr>
                <a:t>PLCP: PHY Layer Convergence Protocol</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Rectangle 3"/>
            <p:cNvSpPr>
              <a:spLocks noChangeArrowheads="1"/>
            </p:cNvSpPr>
            <p:nvPr/>
          </p:nvSpPr>
          <p:spPr bwMode="auto">
            <a:xfrm>
              <a:off x="177" y="4322"/>
              <a:ext cx="4139"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8" name="Rectangle 2"/>
            <p:cNvSpPr>
              <a:spLocks noChangeArrowheads="1"/>
            </p:cNvSpPr>
            <p:nvPr/>
          </p:nvSpPr>
          <p:spPr bwMode="auto">
            <a:xfrm>
              <a:off x="357" y="3960"/>
              <a:ext cx="4943"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FF"/>
                  </a:solidFill>
                  <a:effectLst/>
                  <a:latin typeface="Arial" pitchFamily="34" charset="0"/>
                  <a:ea typeface="ＭＳ 明朝" pitchFamily="17" charset="-128"/>
                  <a:cs typeface="Arial" pitchFamily="34" charset="0"/>
                </a:rPr>
                <a:t>MAC_SAP: MAC Service Access Point</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cxnSp>
        <p:nvCxnSpPr>
          <p:cNvPr id="2052" name="直線矢印コネクタ 2051"/>
          <p:cNvCxnSpPr/>
          <p:nvPr/>
        </p:nvCxnSpPr>
        <p:spPr>
          <a:xfrm flipV="1">
            <a:off x="1763688" y="3883535"/>
            <a:ext cx="1681763" cy="182909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053" name="正方形/長方形 2052"/>
          <p:cNvSpPr/>
          <p:nvPr/>
        </p:nvSpPr>
        <p:spPr>
          <a:xfrm>
            <a:off x="3495980" y="1700808"/>
            <a:ext cx="1872208" cy="3212002"/>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4" name="テキスト ボックス 2053"/>
          <p:cNvSpPr txBox="1"/>
          <p:nvPr/>
        </p:nvSpPr>
        <p:spPr>
          <a:xfrm>
            <a:off x="835432" y="5748934"/>
            <a:ext cx="8106322" cy="707886"/>
          </a:xfrm>
          <a:prstGeom prst="rect">
            <a:avLst/>
          </a:prstGeom>
          <a:noFill/>
        </p:spPr>
        <p:txBody>
          <a:bodyPr wrap="none" rtlCol="0">
            <a:spAutoFit/>
          </a:bodyPr>
          <a:lstStyle/>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Discussion should be </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also done </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in the </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development phase </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of </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PHY and MAC </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specification.</a:t>
            </a:r>
            <a:endParaRPr kumimoji="1"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17398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u="sng" dirty="0" smtClean="0">
                <a:latin typeface="メイリオ" panose="020B0604030504040204" pitchFamily="50" charset="-128"/>
                <a:ea typeface="メイリオ" panose="020B0604030504040204" pitchFamily="50" charset="-128"/>
                <a:cs typeface="メイリオ" panose="020B0604030504040204" pitchFamily="50" charset="-128"/>
              </a:rPr>
              <a:t>Conclusion</a:t>
            </a:r>
            <a:endParaRPr kumimoji="1" lang="ja-JP" altLang="en-US"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67544" y="1628800"/>
            <a:ext cx="8363272" cy="4857403"/>
          </a:xfrm>
        </p:spPr>
        <p:txBody>
          <a:bodyPr>
            <a:normAutofit/>
          </a:bodyPr>
          <a:lstStyle/>
          <a:p>
            <a:r>
              <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Protocol reference model should be discussed again in the development phase of PHY and MAC specification.</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09764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5460</TotalTime>
  <Words>298</Words>
  <Application>Microsoft Office PowerPoint</Application>
  <PresentationFormat>画面に合わせる (4:3)</PresentationFormat>
  <Paragraphs>65</Paragraphs>
  <Slides>7</Slides>
  <Notes>6</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PowerPoint プレゼンテーション</vt:lpstr>
      <vt:lpstr>Current reference model</vt:lpstr>
      <vt:lpstr>IEEE 802.15.3c reference model</vt:lpstr>
      <vt:lpstr>IEEE 802.15.3b reference model</vt:lpstr>
      <vt:lpstr>Proposal at July 14th meeting(doc.:IEEE15-14-0414-02-003d)</vt:lpstr>
      <vt:lpstr>In the case of start from  current reference model</vt:lpstr>
      <vt:lpstr>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Ken Hiraga</dc:creator>
  <dc:description>&lt;doc#&gt;</dc:description>
  <cp:lastModifiedBy>semiconadmin</cp:lastModifiedBy>
  <cp:revision>78</cp:revision>
  <cp:lastPrinted>2014-05-07T05:36:46Z</cp:lastPrinted>
  <dcterms:created xsi:type="dcterms:W3CDTF">2014-04-18T03:44:09Z</dcterms:created>
  <dcterms:modified xsi:type="dcterms:W3CDTF">2014-07-16T17:41:30Z</dcterms:modified>
</cp:coreProperties>
</file>