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259" r:id="rId2"/>
    <p:sldId id="297" r:id="rId3"/>
    <p:sldId id="298" r:id="rId4"/>
    <p:sldId id="301" r:id="rId5"/>
    <p:sldId id="299" r:id="rId6"/>
    <p:sldId id="280" r:id="rId7"/>
    <p:sldId id="302" r:id="rId8"/>
    <p:sldId id="303" r:id="rId9"/>
    <p:sldId id="304" r:id="rId10"/>
    <p:sldId id="305" r:id="rId11"/>
  </p:sldIdLst>
  <p:sldSz cx="9144000" cy="6858000" type="screen4x3"/>
  <p:notesSz cx="7010400" cy="9296400"/>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FFFF33"/>
    <a:srgbClr val="CC0000"/>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6256" autoAdjust="0"/>
  </p:normalViewPr>
  <p:slideViewPr>
    <p:cSldViewPr>
      <p:cViewPr>
        <p:scale>
          <a:sx n="80" d="100"/>
          <a:sy n="80" d="100"/>
        </p:scale>
        <p:origin x="-1680"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2760"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84576" y="-40361"/>
            <a:ext cx="2722563"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213" eaLnBrk="0" hangingPunct="0">
              <a:defRPr sz="1400" b="1"/>
            </a:lvl1pPr>
          </a:lstStyle>
          <a:p>
            <a:r>
              <a:rPr lang="en-US" smtClean="0"/>
              <a:t>September 2009doc.: IEEE 802.15-12-0278-00-wng0</a:t>
            </a:r>
            <a:endParaRPr lang="en-US"/>
          </a:p>
        </p:txBody>
      </p:sp>
      <p:sp>
        <p:nvSpPr>
          <p:cNvPr id="3075" name="Rectangle 3"/>
          <p:cNvSpPr>
            <a:spLocks noGrp="1" noChangeArrowheads="1"/>
          </p:cNvSpPr>
          <p:nvPr>
            <p:ph type="dt" sz="quarter" idx="1"/>
          </p:nvPr>
        </p:nvSpPr>
        <p:spPr bwMode="auto">
          <a:xfrm>
            <a:off x="703263" y="175081"/>
            <a:ext cx="2335212"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213" eaLnBrk="0" hangingPunct="0">
              <a:defRPr sz="1400" b="1"/>
            </a:lvl1pPr>
          </a:lstStyle>
          <a:p>
            <a:fld id="{378C396A-494E-4CAA-B146-1CF12B224978}" type="datetime1">
              <a:rPr lang="en-US"/>
              <a:pPr/>
              <a:t>7/15/2014</a:t>
            </a:fld>
            <a:r>
              <a:rPr lang="en-US"/>
              <a:t>&lt;month year&gt;</a:t>
            </a:r>
          </a:p>
        </p:txBody>
      </p:sp>
      <p:sp>
        <p:nvSpPr>
          <p:cNvPr id="3076" name="Rectangle 4"/>
          <p:cNvSpPr>
            <a:spLocks noGrp="1" noChangeArrowheads="1"/>
          </p:cNvSpPr>
          <p:nvPr>
            <p:ph type="ftr" sz="quarter" idx="2"/>
          </p:nvPr>
        </p:nvSpPr>
        <p:spPr bwMode="auto">
          <a:xfrm>
            <a:off x="4206876" y="8997950"/>
            <a:ext cx="218122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213" eaLnBrk="0" hangingPunct="0">
              <a:defRPr sz="1000"/>
            </a:lvl1pPr>
          </a:lstStyle>
          <a:p>
            <a:r>
              <a:rPr lang="en-US"/>
              <a:t>&lt;author&gt;, &lt;company&gt;</a:t>
            </a:r>
          </a:p>
        </p:txBody>
      </p:sp>
      <p:sp>
        <p:nvSpPr>
          <p:cNvPr id="3077" name="Rectangle 5"/>
          <p:cNvSpPr>
            <a:spLocks noGrp="1" noChangeArrowheads="1"/>
          </p:cNvSpPr>
          <p:nvPr>
            <p:ph type="sldNum" sz="quarter" idx="3"/>
          </p:nvPr>
        </p:nvSpPr>
        <p:spPr bwMode="auto">
          <a:xfrm>
            <a:off x="2727326" y="8997950"/>
            <a:ext cx="140017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8213" eaLnBrk="0" hangingPunct="0">
              <a:defRPr sz="1000"/>
            </a:lvl1pPr>
          </a:lstStyle>
          <a:p>
            <a:r>
              <a:rPr lang="en-US"/>
              <a:t>Page </a:t>
            </a:r>
            <a:fld id="{3356F652-433C-46BD-A755-9E2264A25F45}" type="slidenum">
              <a:rPr lang="en-US"/>
              <a:pPr/>
              <a:t>‹#›</a:t>
            </a:fld>
            <a:endParaRPr lang="en-US"/>
          </a:p>
        </p:txBody>
      </p:sp>
      <p:sp>
        <p:nvSpPr>
          <p:cNvPr id="3078" name="Line 6"/>
          <p:cNvSpPr>
            <a:spLocks noChangeShapeType="1"/>
          </p:cNvSpPr>
          <p:nvPr/>
        </p:nvSpPr>
        <p:spPr bwMode="auto">
          <a:xfrm>
            <a:off x="701676" y="387350"/>
            <a:ext cx="560705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3079" name="Rectangle 7"/>
          <p:cNvSpPr>
            <a:spLocks noChangeArrowheads="1"/>
          </p:cNvSpPr>
          <p:nvPr/>
        </p:nvSpPr>
        <p:spPr bwMode="auto">
          <a:xfrm>
            <a:off x="701675" y="8997950"/>
            <a:ext cx="719138" cy="184666"/>
          </a:xfrm>
          <a:prstGeom prst="rect">
            <a:avLst/>
          </a:prstGeom>
          <a:noFill/>
          <a:ln w="9525">
            <a:noFill/>
            <a:miter lim="800000"/>
            <a:headEnd/>
            <a:tailEnd/>
          </a:ln>
          <a:effectLst/>
        </p:spPr>
        <p:txBody>
          <a:bodyPr lIns="0" tIns="0" rIns="0" bIns="0">
            <a:spAutoFit/>
          </a:bodyPr>
          <a:lstStyle/>
          <a:p>
            <a:pPr defTabSz="938213" eaLnBrk="0" hangingPunct="0"/>
            <a:r>
              <a:rPr lang="en-US"/>
              <a:t>Submission</a:t>
            </a:r>
          </a:p>
        </p:txBody>
      </p:sp>
      <p:sp>
        <p:nvSpPr>
          <p:cNvPr id="3080" name="Line 8"/>
          <p:cNvSpPr>
            <a:spLocks noChangeShapeType="1"/>
          </p:cNvSpPr>
          <p:nvPr/>
        </p:nvSpPr>
        <p:spPr bwMode="auto">
          <a:xfrm>
            <a:off x="701676" y="8986838"/>
            <a:ext cx="57626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Tree>
    <p:extLst>
      <p:ext uri="{BB962C8B-B14F-4D97-AF65-F5344CB8AC3E}">
        <p14:creationId xmlns:p14="http://schemas.microsoft.com/office/powerpoint/2010/main" xmlns="" val="19118583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05200" y="-119737"/>
            <a:ext cx="2844800"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213" eaLnBrk="0" hangingPunct="0">
              <a:defRPr sz="1400" b="1"/>
            </a:lvl1pPr>
          </a:lstStyle>
          <a:p>
            <a:r>
              <a:rPr lang="en-US" smtClean="0"/>
              <a:t>September 2009doc.: IEEE 802.15-12-0278-00-wng0</a:t>
            </a:r>
            <a:endParaRPr lang="en-US"/>
          </a:p>
        </p:txBody>
      </p:sp>
      <p:sp>
        <p:nvSpPr>
          <p:cNvPr id="2051" name="Rectangle 3"/>
          <p:cNvSpPr>
            <a:spLocks noGrp="1" noChangeArrowheads="1"/>
          </p:cNvSpPr>
          <p:nvPr>
            <p:ph type="dt" idx="1"/>
          </p:nvPr>
        </p:nvSpPr>
        <p:spPr bwMode="auto">
          <a:xfrm>
            <a:off x="661988" y="95707"/>
            <a:ext cx="2765425"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213" eaLnBrk="0" hangingPunct="0">
              <a:defRPr sz="1400" b="1"/>
            </a:lvl1pPr>
          </a:lstStyle>
          <a:p>
            <a:fld id="{AFDAFFE8-75B2-4EB4-8EB5-D649CD28A1B2}" type="datetime1">
              <a:rPr lang="en-US"/>
              <a:pPr/>
              <a:t>7/15/2014</a:t>
            </a:fld>
            <a:r>
              <a:rPr lang="en-US"/>
              <a:t>&lt;month year&gt;</a:t>
            </a:r>
          </a:p>
        </p:txBody>
      </p:sp>
      <p:sp>
        <p:nvSpPr>
          <p:cNvPr id="23556" name="Rectangle 4"/>
          <p:cNvSpPr>
            <a:spLocks noGrp="1" noRot="1" noChangeAspect="1" noChangeArrowheads="1" noTextEdit="1"/>
          </p:cNvSpPr>
          <p:nvPr>
            <p:ph type="sldImg" idx="2"/>
          </p:nvPr>
        </p:nvSpPr>
        <p:spPr bwMode="auto">
          <a:xfrm>
            <a:off x="1190625" y="703263"/>
            <a:ext cx="4630738" cy="34734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3451" y="4416426"/>
            <a:ext cx="5143500" cy="4183063"/>
          </a:xfrm>
          <a:prstGeom prst="rect">
            <a:avLst/>
          </a:prstGeom>
          <a:noFill/>
          <a:ln w="9525">
            <a:noFill/>
            <a:miter lim="800000"/>
            <a:headEnd/>
            <a:tailEnd/>
          </a:ln>
        </p:spPr>
        <p:txBody>
          <a:bodyPr vert="horz" wrap="square" lIns="94187" tIns="46296" rIns="94187" bIns="462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813176" y="9001125"/>
            <a:ext cx="2536825"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60375" lvl="4" algn="r" defTabSz="938213" eaLnBrk="0" hangingPunct="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65451" y="9001125"/>
            <a:ext cx="811213"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213" eaLnBrk="0" hangingPunct="0">
              <a:defRPr/>
            </a:lvl1pPr>
          </a:lstStyle>
          <a:p>
            <a:r>
              <a:rPr lang="en-US"/>
              <a:t>Page </a:t>
            </a:r>
            <a:fld id="{3D3E9B2A-6799-40D7-89FD-ABBA798CF9AC}" type="slidenum">
              <a:rPr lang="en-US"/>
              <a:pPr/>
              <a:t>‹#›</a:t>
            </a:fld>
            <a:endParaRPr lang="en-US"/>
          </a:p>
        </p:txBody>
      </p:sp>
      <p:sp>
        <p:nvSpPr>
          <p:cNvPr id="2056" name="Rectangle 8"/>
          <p:cNvSpPr>
            <a:spLocks noChangeArrowheads="1"/>
          </p:cNvSpPr>
          <p:nvPr/>
        </p:nvSpPr>
        <p:spPr bwMode="auto">
          <a:xfrm>
            <a:off x="731839" y="9001125"/>
            <a:ext cx="719137" cy="184666"/>
          </a:xfrm>
          <a:prstGeom prst="rect">
            <a:avLst/>
          </a:prstGeom>
          <a:noFill/>
          <a:ln w="9525">
            <a:noFill/>
            <a:miter lim="800000"/>
            <a:headEnd/>
            <a:tailEnd/>
          </a:ln>
          <a:effectLst/>
        </p:spPr>
        <p:txBody>
          <a:bodyPr lIns="0" tIns="0" rIns="0" bIns="0">
            <a:spAutoFit/>
          </a:bodyPr>
          <a:lstStyle/>
          <a:p>
            <a:pPr defTabSz="919163" eaLnBrk="0" hangingPunct="0"/>
            <a:r>
              <a:rPr lang="en-US"/>
              <a:t>Submission</a:t>
            </a:r>
          </a:p>
        </p:txBody>
      </p:sp>
      <p:sp>
        <p:nvSpPr>
          <p:cNvPr id="2057" name="Line 9"/>
          <p:cNvSpPr>
            <a:spLocks noChangeShapeType="1"/>
          </p:cNvSpPr>
          <p:nvPr/>
        </p:nvSpPr>
        <p:spPr bwMode="auto">
          <a:xfrm>
            <a:off x="731838" y="8999538"/>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2058" name="Line 10"/>
          <p:cNvSpPr>
            <a:spLocks noChangeShapeType="1"/>
          </p:cNvSpPr>
          <p:nvPr/>
        </p:nvSpPr>
        <p:spPr bwMode="auto">
          <a:xfrm>
            <a:off x="654051" y="296863"/>
            <a:ext cx="57023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Tree>
    <p:extLst>
      <p:ext uri="{BB962C8B-B14F-4D97-AF65-F5344CB8AC3E}">
        <p14:creationId xmlns:p14="http://schemas.microsoft.com/office/powerpoint/2010/main" xmlns="" val="326045837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smtClean="0"/>
              <a:t>September 2009doc.: IEEE 802.15-12-0278-00-wng0</a:t>
            </a:r>
            <a:endParaRPr lang="en-US" dirty="0"/>
          </a:p>
        </p:txBody>
      </p:sp>
      <p:sp>
        <p:nvSpPr>
          <p:cNvPr id="9" name="Rectangle 3"/>
          <p:cNvSpPr>
            <a:spLocks noGrp="1" noChangeArrowheads="1"/>
          </p:cNvSpPr>
          <p:nvPr>
            <p:ph type="dt" idx="1"/>
          </p:nvPr>
        </p:nvSpPr>
        <p:spPr>
          <a:ln/>
        </p:spPr>
        <p:txBody>
          <a:bodyPr/>
          <a:lstStyle/>
          <a:p>
            <a:fld id="{DDEB5ECF-DBF0-4B00-A34B-6D739605B8EB}" type="datetime1">
              <a:rPr lang="en-US"/>
              <a:pPr/>
              <a:t>7/15/2014</a:t>
            </a:fld>
            <a:r>
              <a:rPr lang="en-US"/>
              <a:t>&lt;month year&gt;</a:t>
            </a:r>
          </a:p>
        </p:txBody>
      </p:sp>
      <p:sp>
        <p:nvSpPr>
          <p:cNvPr id="24578" name="Slide Image Placeholder 1"/>
          <p:cNvSpPr>
            <a:spLocks noGrp="1" noRot="1" noChangeAspect="1" noTextEdit="1"/>
          </p:cNvSpPr>
          <p:nvPr>
            <p:ph type="sldImg"/>
          </p:nvPr>
        </p:nvSpPr>
        <p:spPr>
          <a:xfrm>
            <a:off x="1189038" y="703263"/>
            <a:ext cx="4632325" cy="3473450"/>
          </a:xfrm>
          <a:ln/>
        </p:spPr>
      </p:sp>
      <p:sp>
        <p:nvSpPr>
          <p:cNvPr id="24579" name="Notes Placeholder 2"/>
          <p:cNvSpPr>
            <a:spLocks noGrp="1"/>
          </p:cNvSpPr>
          <p:nvPr>
            <p:ph type="body" idx="1"/>
          </p:nvPr>
        </p:nvSpPr>
        <p:spPr/>
        <p:txBody>
          <a:bodyPr/>
          <a:lstStyle/>
          <a:p>
            <a:endParaRPr lang="en-US" smtClean="0"/>
          </a:p>
        </p:txBody>
      </p:sp>
      <p:sp>
        <p:nvSpPr>
          <p:cNvPr id="24580" name="Header Placeholder 3"/>
          <p:cNvSpPr txBox="1">
            <a:spLocks noGrp="1"/>
          </p:cNvSpPr>
          <p:nvPr/>
        </p:nvSpPr>
        <p:spPr bwMode="auto">
          <a:xfrm>
            <a:off x="3505200" y="95707"/>
            <a:ext cx="2844800" cy="215444"/>
          </a:xfrm>
          <a:prstGeom prst="rect">
            <a:avLst/>
          </a:prstGeom>
          <a:noFill/>
          <a:ln w="9525">
            <a:noFill/>
            <a:miter lim="800000"/>
            <a:headEnd/>
            <a:tailEnd/>
          </a:ln>
        </p:spPr>
        <p:txBody>
          <a:bodyPr lIns="0" tIns="0" rIns="0" bIns="0" anchor="b">
            <a:spAutoFit/>
          </a:bodyPr>
          <a:lstStyle/>
          <a:p>
            <a:pPr algn="r" defTabSz="938213" eaLnBrk="0" hangingPunct="0"/>
            <a:r>
              <a:rPr lang="en-US" sz="1400" b="1"/>
              <a:t>doc.: IEEE 802.15-09-0117-00-0007</a:t>
            </a:r>
          </a:p>
        </p:txBody>
      </p:sp>
      <p:sp>
        <p:nvSpPr>
          <p:cNvPr id="24581" name="Date Placeholder 4"/>
          <p:cNvSpPr txBox="1">
            <a:spLocks noGrp="1"/>
          </p:cNvSpPr>
          <p:nvPr/>
        </p:nvSpPr>
        <p:spPr bwMode="auto">
          <a:xfrm>
            <a:off x="661988" y="95707"/>
            <a:ext cx="2765425" cy="215444"/>
          </a:xfrm>
          <a:prstGeom prst="rect">
            <a:avLst/>
          </a:prstGeom>
          <a:noFill/>
          <a:ln w="9525">
            <a:noFill/>
            <a:miter lim="800000"/>
            <a:headEnd/>
            <a:tailEnd/>
          </a:ln>
        </p:spPr>
        <p:txBody>
          <a:bodyPr lIns="0" tIns="0" rIns="0" bIns="0" anchor="b">
            <a:spAutoFit/>
          </a:bodyPr>
          <a:lstStyle/>
          <a:p>
            <a:pPr defTabSz="938213" eaLnBrk="0" hangingPunct="0"/>
            <a:r>
              <a:rPr lang="en-US" sz="1400" b="1"/>
              <a:t>&lt;month year&gt;</a:t>
            </a:r>
          </a:p>
        </p:txBody>
      </p:sp>
      <p:sp>
        <p:nvSpPr>
          <p:cNvPr id="24582" name="Footer Placeholder 5"/>
          <p:cNvSpPr>
            <a:spLocks noGrp="1"/>
          </p:cNvSpPr>
          <p:nvPr>
            <p:ph type="ftr" sz="quarter" idx="4"/>
          </p:nvPr>
        </p:nvSpPr>
        <p:spPr>
          <a:noFill/>
        </p:spPr>
        <p:txBody>
          <a:bodyPr/>
          <a:lstStyle/>
          <a:p>
            <a:pPr lvl="4"/>
            <a:r>
              <a:rPr lang="en-US"/>
              <a:t>&lt;author&gt;, &lt;company&gt;</a:t>
            </a:r>
          </a:p>
        </p:txBody>
      </p:sp>
      <p:sp>
        <p:nvSpPr>
          <p:cNvPr id="24583" name="Slide Number Placeholder 6"/>
          <p:cNvSpPr>
            <a:spLocks noGrp="1"/>
          </p:cNvSpPr>
          <p:nvPr>
            <p:ph type="sldNum" sz="quarter" idx="5"/>
          </p:nvPr>
        </p:nvSpPr>
        <p:spPr>
          <a:noFill/>
        </p:spPr>
        <p:txBody>
          <a:bodyPr/>
          <a:lstStyle/>
          <a:p>
            <a:r>
              <a:rPr lang="en-US"/>
              <a:t>Page </a:t>
            </a:r>
            <a:fld id="{DE724A62-13E4-4261-84BB-CCFBA250F072}" type="slidenum">
              <a:rPr lang="en-US"/>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8" name="TextBox 7"/>
          <p:cNvSpPr txBox="1"/>
          <p:nvPr/>
        </p:nvSpPr>
        <p:spPr>
          <a:xfrm>
            <a:off x="5791200" y="301625"/>
            <a:ext cx="3171825" cy="307975"/>
          </a:xfrm>
          <a:prstGeom prst="rect">
            <a:avLst/>
          </a:prstGeom>
          <a:solidFill>
            <a:schemeClr val="bg1"/>
          </a:solidFill>
        </p:spPr>
        <p:txBody>
          <a:bodyPr wrap="none">
            <a:spAutoFit/>
          </a:bodyPr>
          <a:lstStyle/>
          <a:p>
            <a:r>
              <a:rPr lang="en-US" sz="1400" b="1" dirty="0" smtClean="0">
                <a:solidFill>
                  <a:schemeClr val="tx1"/>
                </a:solidFill>
              </a:rPr>
              <a:t>doc. : </a:t>
            </a:r>
            <a:r>
              <a:rPr lang="en-US" altLang="ko-KR" sz="1400" b="1" dirty="0" smtClean="0">
                <a:solidFill>
                  <a:schemeClr val="tx1"/>
                </a:solidFill>
              </a:rPr>
              <a:t>: IEEE 802.</a:t>
            </a:r>
            <a:r>
              <a:rPr lang="en-US" altLang="ko-KR" sz="1400" b="1" dirty="0" smtClean="0">
                <a:solidFill>
                  <a:schemeClr val="tx1"/>
                </a:solidFill>
                <a:effectLst/>
              </a:rPr>
              <a:t> 15-12-0164-00-wng0 </a:t>
            </a:r>
            <a:endParaRPr lang="en-US" sz="1400" b="1" dirty="0">
              <a:solidFill>
                <a:schemeClr val="tx1"/>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2" name="Rectangle 11"/>
          <p:cNvSpPr>
            <a:spLocks noGrp="1" noChangeArrowheads="1"/>
          </p:cNvSpPr>
          <p:nvPr>
            <p:ph type="ftr" sz="quarter" idx="11"/>
          </p:nvPr>
        </p:nvSpPr>
        <p:spPr>
          <a:xfrm>
            <a:off x="5486400" y="6475413"/>
            <a:ext cx="3124200" cy="182562"/>
          </a:xfrm>
        </p:spPr>
        <p:txBody>
          <a:bodyPr/>
          <a:lstStyle>
            <a:lvl1pPr>
              <a:defRPr/>
            </a:lvl1pPr>
          </a:lstStyle>
          <a:p>
            <a:r>
              <a:rPr lang="nn-NO" smtClean="0"/>
              <a:t>Yeong Min Jang, Kookmin University</a:t>
            </a:r>
            <a:endParaRPr lang="en-US"/>
          </a:p>
        </p:txBody>
      </p:sp>
      <p:sp>
        <p:nvSpPr>
          <p:cNvPr id="13" name="Rectangle 12"/>
          <p:cNvSpPr>
            <a:spLocks noGrp="1" noChangeArrowheads="1"/>
          </p:cNvSpPr>
          <p:nvPr>
            <p:ph type="sldNum" sz="quarter" idx="12"/>
          </p:nvPr>
        </p:nvSpPr>
        <p:spPr/>
        <p:txBody>
          <a:bodyPr/>
          <a:lstStyle>
            <a:lvl1pPr>
              <a:defRPr/>
            </a:lvl1pPr>
          </a:lstStyle>
          <a:p>
            <a:pPr>
              <a:defRPr/>
            </a:pPr>
            <a:r>
              <a:rPr lang="en-US"/>
              <a:t>Slide </a:t>
            </a:r>
            <a:fld id="{BF29BC87-BF55-421B-B54D-29C11A5C93C2}" type="slidenum">
              <a:rPr lang="en-US"/>
              <a:pPr>
                <a:defRPr/>
              </a:pPr>
              <a:t>‹#›</a:t>
            </a:fld>
            <a:endParaRPr lang="en-US"/>
          </a:p>
        </p:txBody>
      </p:sp>
      <p:sp>
        <p:nvSpPr>
          <p:cNvPr id="14" name="Date Placeholder 1"/>
          <p:cNvSpPr>
            <a:spLocks noGrp="1"/>
          </p:cNvSpPr>
          <p:nvPr>
            <p:ph type="dt" sz="half" idx="10"/>
          </p:nvPr>
        </p:nvSpPr>
        <p:spPr>
          <a:xfrm>
            <a:off x="685800" y="381456"/>
            <a:ext cx="1600200" cy="215444"/>
          </a:xfrm>
        </p:spPr>
        <p:txBody>
          <a:bodyPr/>
          <a:lstStyle/>
          <a:p>
            <a:r>
              <a:rPr lang="en-US" altLang="ko-KR" smtClean="0"/>
              <a:t>May 2012</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766B7E9-C1CC-4B81-9E3E-BDC5014A504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59A7FD99-E112-416B-8982-6B30D5468D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384175"/>
            <a:ext cx="1600200" cy="212725"/>
          </a:xfrm>
        </p:spPr>
        <p:txBody>
          <a:bodyPr/>
          <a:lstStyle>
            <a:lvl1pPr>
              <a:defRPr/>
            </a:lvl1pPr>
          </a:lstStyle>
          <a:p>
            <a:r>
              <a:rPr lang="en-US" altLang="ko-KR" smtClean="0"/>
              <a:t>May 2012</a:t>
            </a:r>
            <a:endParaRPr lang="en-US"/>
          </a:p>
        </p:txBody>
      </p:sp>
      <p:sp>
        <p:nvSpPr>
          <p:cNvPr id="5" name="Footer Placeholder 4"/>
          <p:cNvSpPr>
            <a:spLocks noGrp="1"/>
          </p:cNvSpPr>
          <p:nvPr>
            <p:ph type="ftr" sz="quarter" idx="11"/>
          </p:nvPr>
        </p:nvSpPr>
        <p:spPr>
          <a:xfrm>
            <a:off x="5486400" y="6475413"/>
            <a:ext cx="3124200" cy="184150"/>
          </a:xfrm>
        </p:spPr>
        <p:txBody>
          <a:bodyPr/>
          <a:lstStyle>
            <a:lvl1pPr>
              <a:defRPr/>
            </a:lvl1pPr>
          </a:lstStyle>
          <a:p>
            <a:r>
              <a:rPr lang="en-US"/>
              <a:t>Yeong Min Jang, Kookmin University</a:t>
            </a:r>
          </a:p>
        </p:txBody>
      </p:sp>
      <p:sp>
        <p:nvSpPr>
          <p:cNvPr id="6" name="Slide Number Placeholder 5"/>
          <p:cNvSpPr>
            <a:spLocks noGrp="1"/>
          </p:cNvSpPr>
          <p:nvPr>
            <p:ph type="sldNum" sz="quarter" idx="12"/>
          </p:nvPr>
        </p:nvSpPr>
        <p:spPr>
          <a:xfrm>
            <a:off x="4344988" y="6475413"/>
            <a:ext cx="530225" cy="182562"/>
          </a:xfrm>
        </p:spPr>
        <p:txBody>
          <a:bodyPr/>
          <a:lstStyle>
            <a:lvl1pPr>
              <a:defRPr smtClean="0"/>
            </a:lvl1pPr>
          </a:lstStyle>
          <a:p>
            <a:pPr>
              <a:defRPr/>
            </a:pPr>
            <a:r>
              <a:rPr lang="en-US"/>
              <a:t>Slide </a:t>
            </a:r>
            <a:fld id="{656268D0-4611-45F7-BF6F-449ED53C6C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8" name="TextBox 7"/>
          <p:cNvSpPr txBox="1"/>
          <p:nvPr/>
        </p:nvSpPr>
        <p:spPr>
          <a:xfrm>
            <a:off x="5791200" y="301625"/>
            <a:ext cx="3171825" cy="307975"/>
          </a:xfrm>
          <a:prstGeom prst="rect">
            <a:avLst/>
          </a:prstGeom>
          <a:solidFill>
            <a:schemeClr val="bg1"/>
          </a:solidFill>
        </p:spPr>
        <p:txBody>
          <a:bodyPr wrap="none">
            <a:spAutoFit/>
          </a:bodyPr>
          <a:lstStyle/>
          <a:p>
            <a:pPr>
              <a:defRPr/>
            </a:pPr>
            <a:r>
              <a:rPr lang="en-US" sz="1400" b="1" dirty="0"/>
              <a:t>doc. : IEEE 802.15-15-09-0549-00-0007</a:t>
            </a:r>
          </a:p>
        </p:txBody>
      </p:sp>
      <p:sp>
        <p:nvSpPr>
          <p:cNvPr id="9" name="TextBox 8"/>
          <p:cNvSpPr txBox="1"/>
          <p:nvPr/>
        </p:nvSpPr>
        <p:spPr>
          <a:xfrm>
            <a:off x="5791200" y="301625"/>
            <a:ext cx="3175869" cy="307777"/>
          </a:xfrm>
          <a:prstGeom prst="rect">
            <a:avLst/>
          </a:prstGeom>
          <a:solidFill>
            <a:schemeClr val="bg1"/>
          </a:solidFill>
        </p:spPr>
        <p:txBody>
          <a:bodyPr wrap="none">
            <a:spAutoFit/>
          </a:bodyPr>
          <a:lstStyle/>
          <a:p>
            <a:r>
              <a:rPr lang="en-US" sz="1400" b="1" dirty="0" smtClean="0">
                <a:solidFill>
                  <a:schemeClr val="tx1"/>
                </a:solidFill>
              </a:rPr>
              <a:t>doc. : </a:t>
            </a:r>
            <a:r>
              <a:rPr lang="en-US" altLang="ko-KR" sz="1400" b="1" dirty="0" smtClean="0">
                <a:solidFill>
                  <a:schemeClr val="tx1"/>
                </a:solidFill>
              </a:rPr>
              <a:t>: IEEE 802.</a:t>
            </a:r>
            <a:r>
              <a:rPr lang="en-US" altLang="ko-KR" sz="1400" b="1" dirty="0" smtClean="0">
                <a:solidFill>
                  <a:schemeClr val="tx1"/>
                </a:solidFill>
                <a:effectLst/>
              </a:rPr>
              <a:t> 15-12-0164-00-wng0 </a:t>
            </a:r>
            <a:endParaRPr lang="en-US" sz="1400" b="1" dirty="0">
              <a:solidFill>
                <a:schemeClr val="tx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a:spLocks noGrp="1" noChangeArrowheads="1"/>
          </p:cNvSpPr>
          <p:nvPr>
            <p:ph type="dt" sz="half" idx="10"/>
          </p:nvPr>
        </p:nvSpPr>
        <p:spPr>
          <a:xfrm>
            <a:off x="685800" y="171450"/>
            <a:ext cx="1600200" cy="425450"/>
          </a:xfrm>
        </p:spPr>
        <p:txBody>
          <a:bodyPr/>
          <a:lstStyle>
            <a:lvl1pPr>
              <a:defRPr/>
            </a:lvl1pPr>
          </a:lstStyle>
          <a:p>
            <a:r>
              <a:rPr lang="en-US" altLang="ko-KR" smtClean="0"/>
              <a:t>May 2012</a:t>
            </a:r>
            <a:endParaRPr lang="en-US"/>
          </a:p>
        </p:txBody>
      </p:sp>
      <p:sp>
        <p:nvSpPr>
          <p:cNvPr id="11" name="Rectangle 10"/>
          <p:cNvSpPr>
            <a:spLocks noGrp="1" noChangeArrowheads="1"/>
          </p:cNvSpPr>
          <p:nvPr>
            <p:ph type="ftr" sz="quarter" idx="11"/>
          </p:nvPr>
        </p:nvSpPr>
        <p:spPr/>
        <p:txBody>
          <a:bodyPr/>
          <a:lstStyle>
            <a:lvl1pPr>
              <a:defRPr/>
            </a:lvl1pPr>
          </a:lstStyle>
          <a:p>
            <a:r>
              <a:rPr lang="nn-NO" smtClean="0"/>
              <a:t>Yeong Min Jang, Kookmin University</a:t>
            </a:r>
            <a:endParaRPr lang="en-US"/>
          </a:p>
        </p:txBody>
      </p:sp>
      <p:sp>
        <p:nvSpPr>
          <p:cNvPr id="12" name="Rectangle 11"/>
          <p:cNvSpPr>
            <a:spLocks noGrp="1" noChangeArrowheads="1"/>
          </p:cNvSpPr>
          <p:nvPr>
            <p:ph type="sldNum" sz="quarter" idx="12"/>
          </p:nvPr>
        </p:nvSpPr>
        <p:spPr/>
        <p:txBody>
          <a:bodyPr/>
          <a:lstStyle>
            <a:lvl1pPr>
              <a:defRPr/>
            </a:lvl1pPr>
          </a:lstStyle>
          <a:p>
            <a:pPr>
              <a:defRPr/>
            </a:pPr>
            <a:r>
              <a:rPr lang="en-US"/>
              <a:t>Slide </a:t>
            </a:r>
            <a:fld id="{B3B06152-741F-4076-B040-D5427CE11BF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4D94FD-E4DD-4F9E-8EC1-ADEA95DCB75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DD008D0-DE3E-462A-80B6-DB0642E9FE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8"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922185FD-586F-4088-A214-BA15FCD9BB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4"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088E86A2-24BB-437A-8099-76D2C87A480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381456"/>
            <a:ext cx="1600200" cy="215444"/>
          </a:xfrm>
          <a:ln/>
        </p:spPr>
        <p:txBody>
          <a:bodyPr/>
          <a:lstStyle>
            <a:lvl1pPr>
              <a:defRPr/>
            </a:lvl1pPr>
          </a:lstStyle>
          <a:p>
            <a:r>
              <a:rPr lang="en-US" altLang="ko-KR" smtClean="0"/>
              <a:t>May 2012</a:t>
            </a:r>
            <a:endParaRPr lang="en-US" dirty="0"/>
          </a:p>
        </p:txBody>
      </p:sp>
      <p:sp>
        <p:nvSpPr>
          <p:cNvPr id="3"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C65D8D74-25E4-4A14-9B13-1C1CBE0663D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685800" y="381456"/>
            <a:ext cx="1600200" cy="215444"/>
          </a:xfrm>
          <a:ln/>
        </p:spPr>
        <p:txBody>
          <a:bodyPr/>
          <a:lstStyle>
            <a:lvl1pPr>
              <a:defRPr/>
            </a:lvl1pPr>
          </a:lstStyle>
          <a:p>
            <a:r>
              <a:rPr lang="en-US" altLang="ko-KR" smtClean="0"/>
              <a:t>May 2012</a:t>
            </a:r>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8471750D-E916-4F89-8F86-FAE22FA4F1D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EC8C10B-49B0-4DCB-A09C-78F31659FC8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381456"/>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r>
              <a:rPr lang="en-US" altLang="ko-KR" smtClean="0"/>
              <a:t>May 2012</a:t>
            </a:r>
            <a:endParaRPr lang="en-US" dirty="0"/>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lvl1pPr>
          </a:lstStyle>
          <a:p>
            <a:r>
              <a:rPr lang="en-US"/>
              <a:t>Yeong Min Jang, Kookmin University</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a:defRPr/>
            </a:pPr>
            <a:r>
              <a:rPr lang="en-US"/>
              <a:t>Slide </a:t>
            </a:r>
            <a:fld id="{4EBBADF4-F1EE-4625-B56B-3F43C0FFBEC0}" type="slidenum">
              <a:rPr lang="en-US"/>
              <a:pPr>
                <a:defRPr/>
              </a:pPr>
              <a:t>‹#›</a:t>
            </a:fld>
            <a:endParaRPr lang="en-US"/>
          </a:p>
        </p:txBody>
      </p:sp>
      <p:sp>
        <p:nvSpPr>
          <p:cNvPr id="1031"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11" name="TextBox 10"/>
          <p:cNvSpPr txBox="1"/>
          <p:nvPr/>
        </p:nvSpPr>
        <p:spPr>
          <a:xfrm>
            <a:off x="5486400" y="304800"/>
            <a:ext cx="3071675" cy="307777"/>
          </a:xfrm>
          <a:prstGeom prst="rect">
            <a:avLst/>
          </a:prstGeom>
          <a:solidFill>
            <a:schemeClr val="bg1"/>
          </a:solidFill>
        </p:spPr>
        <p:txBody>
          <a:bodyPr wrap="none">
            <a:spAutoFit/>
          </a:bodyPr>
          <a:lstStyle/>
          <a:p>
            <a:r>
              <a:rPr lang="en-US" sz="1400" b="1" dirty="0">
                <a:solidFill>
                  <a:schemeClr val="tx1"/>
                </a:solidFill>
              </a:rPr>
              <a:t>doc. : IEEE </a:t>
            </a:r>
            <a:r>
              <a:rPr lang="en-US" sz="1400" b="1" dirty="0" smtClean="0">
                <a:solidFill>
                  <a:schemeClr val="tx1"/>
                </a:solidFill>
              </a:rPr>
              <a:t>802.</a:t>
            </a:r>
            <a:r>
              <a:rPr lang="en-US" altLang="ko-KR" sz="1400" b="1" dirty="0" smtClean="0">
                <a:solidFill>
                  <a:schemeClr val="tx1"/>
                </a:solidFill>
                <a:effectLst/>
              </a:rPr>
              <a:t> 15-12-0164-00-wng0 </a:t>
            </a:r>
            <a:endParaRPr lang="en-US" sz="14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19" r:id="rId3"/>
    <p:sldLayoutId id="2147483918" r:id="rId4"/>
    <p:sldLayoutId id="2147483917" r:id="rId5"/>
    <p:sldLayoutId id="2147483916" r:id="rId6"/>
    <p:sldLayoutId id="2147483915" r:id="rId7"/>
    <p:sldLayoutId id="2147483914" r:id="rId8"/>
    <p:sldLayoutId id="2147483913" r:id="rId9"/>
    <p:sldLayoutId id="2147483912" r:id="rId10"/>
    <p:sldLayoutId id="2147483911" r:id="rId11"/>
    <p:sldLayoutId id="2147483920" r:id="rId12"/>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r>
              <a:rPr lang="en-US" dirty="0"/>
              <a:t>Slide </a:t>
            </a:r>
            <a:fld id="{168A0E28-C750-41B9-A69D-2C32EC8D3106}" type="slidenum">
              <a:rPr lang="en-US"/>
              <a:pPr>
                <a:defRPr/>
              </a:pPr>
              <a:t>1</a:t>
            </a:fld>
            <a:endParaRPr lang="en-US" dirty="0"/>
          </a:p>
        </p:txBody>
      </p:sp>
      <p:sp>
        <p:nvSpPr>
          <p:cNvPr id="27651" name="Rectangle 3"/>
          <p:cNvSpPr>
            <a:spLocks noChangeArrowheads="1"/>
          </p:cNvSpPr>
          <p:nvPr/>
        </p:nvSpPr>
        <p:spPr bwMode="auto">
          <a:xfrm>
            <a:off x="152400" y="609600"/>
            <a:ext cx="8763000" cy="5016758"/>
          </a:xfrm>
          <a:prstGeom prst="rect">
            <a:avLst/>
          </a:prstGeom>
          <a:noFill/>
          <a:ln w="12700">
            <a:noFill/>
            <a:miter lim="800000"/>
            <a:headEnd type="none" w="sm" len="sm"/>
            <a:tailEnd type="none" w="sm" len="sm"/>
          </a:ln>
          <a:effectLst/>
        </p:spPr>
        <p:txBody>
          <a:bodyPr>
            <a:spAutoFit/>
          </a:bodyPr>
          <a:lstStyle/>
          <a:p>
            <a:pPr marL="739775" indent="-739775" algn="ctr" eaLnBrk="0" hangingPunct="0"/>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pPr marL="739775" indent="-739775" eaLnBrk="0" hangingPunct="0"/>
            <a:endParaRPr lang="en-US" sz="1600" dirty="0">
              <a:solidFill>
                <a:schemeClr val="tx2"/>
              </a:solidFill>
            </a:endParaRPr>
          </a:p>
          <a:p>
            <a:pPr marL="739775" indent="-739775" eaLnBrk="0" hangingPunct="0"/>
            <a:r>
              <a:rPr lang="en-US" sz="1600" b="1" dirty="0">
                <a:solidFill>
                  <a:schemeClr val="tx2"/>
                </a:solidFill>
              </a:rPr>
              <a:t>Submission Title:</a:t>
            </a:r>
            <a:r>
              <a:rPr lang="en-US" sz="1600" dirty="0">
                <a:solidFill>
                  <a:schemeClr val="tx2"/>
                </a:solidFill>
              </a:rPr>
              <a:t> </a:t>
            </a:r>
            <a:r>
              <a:rPr lang="en-US" sz="1600" dirty="0" smtClean="0">
                <a:solidFill>
                  <a:schemeClr val="tx2"/>
                </a:solidFill>
              </a:rPr>
              <a:t>[Applications of OCC system]</a:t>
            </a:r>
            <a:r>
              <a:rPr lang="en-US" sz="1600" dirty="0">
                <a:solidFill>
                  <a:schemeClr val="tx2"/>
                </a:solidFill>
              </a:rPr>
              <a:t>	</a:t>
            </a:r>
          </a:p>
          <a:p>
            <a:pPr marL="739775" indent="-739775" eaLnBrk="0" hangingPunct="0"/>
            <a:r>
              <a:rPr lang="en-US" sz="1600" b="1" dirty="0">
                <a:solidFill>
                  <a:schemeClr val="tx2"/>
                </a:solidFill>
              </a:rPr>
              <a:t>Date Submitted</a:t>
            </a:r>
            <a:r>
              <a:rPr lang="en-US" sz="1600" b="1" dirty="0"/>
              <a:t>: </a:t>
            </a:r>
            <a:r>
              <a:rPr lang="en-US" sz="1600" dirty="0" smtClean="0"/>
              <a:t>[July, 2014]</a:t>
            </a:r>
            <a:r>
              <a:rPr lang="en-US" sz="1600" dirty="0">
                <a:solidFill>
                  <a:schemeClr val="tx2"/>
                </a:solidFill>
              </a:rPr>
              <a:t>	</a:t>
            </a:r>
          </a:p>
          <a:p>
            <a:pPr marL="739775" indent="-739775" eaLnBrk="0" hangingPunct="0"/>
            <a:r>
              <a:rPr lang="en-US" sz="1600" b="1" dirty="0">
                <a:solidFill>
                  <a:schemeClr val="tx2"/>
                </a:solidFill>
              </a:rPr>
              <a:t>Source:</a:t>
            </a:r>
            <a:r>
              <a:rPr lang="en-US" sz="1600" dirty="0">
                <a:solidFill>
                  <a:schemeClr val="tx2"/>
                </a:solidFill>
              </a:rPr>
              <a:t> </a:t>
            </a:r>
            <a:r>
              <a:rPr lang="en-US" sz="1600" dirty="0" smtClean="0"/>
              <a:t>[Yu </a:t>
            </a:r>
            <a:r>
              <a:rPr lang="en-US" sz="1600" dirty="0" err="1" smtClean="0"/>
              <a:t>Zeng</a:t>
            </a:r>
            <a:r>
              <a:rPr lang="en-US" sz="1600" dirty="0" smtClean="0"/>
              <a:t>, Nan Chi,  </a:t>
            </a:r>
            <a:r>
              <a:rPr lang="en-US" sz="1600" dirty="0" err="1" smtClean="0"/>
              <a:t>Xiaoyuan</a:t>
            </a:r>
            <a:r>
              <a:rPr lang="en-US" sz="1600" dirty="0" smtClean="0"/>
              <a:t> Lu, </a:t>
            </a:r>
            <a:r>
              <a:rPr lang="en-US" sz="1600" dirty="0" err="1" smtClean="0"/>
              <a:t>Aiying</a:t>
            </a:r>
            <a:r>
              <a:rPr lang="en-US" sz="1600" dirty="0" smtClean="0"/>
              <a:t> Yang </a:t>
            </a:r>
            <a:r>
              <a:rPr lang="en-US" altLang="ko-KR" sz="1600" dirty="0" smtClean="0"/>
              <a:t>]           </a:t>
            </a:r>
            <a:endParaRPr lang="en-US" altLang="ko-KR" sz="1600" dirty="0"/>
          </a:p>
          <a:p>
            <a:pPr marL="739775" indent="-739775" eaLnBrk="0" hangingPunct="0"/>
            <a:r>
              <a:rPr lang="en-US" altLang="ko-KR" sz="1600" dirty="0"/>
              <a:t>              </a:t>
            </a:r>
            <a:r>
              <a:rPr lang="en-US" altLang="ko-KR" sz="1600" dirty="0" smtClean="0"/>
              <a:t>[China Telecom, </a:t>
            </a:r>
            <a:r>
              <a:rPr lang="en-US" altLang="ko-KR" sz="1600" dirty="0" err="1" smtClean="0"/>
              <a:t>Fudan</a:t>
            </a:r>
            <a:r>
              <a:rPr lang="en-US" altLang="ko-KR" sz="1600" dirty="0" smtClean="0"/>
              <a:t> University,  Shanghai Broadband Center, Beijing Institute of Technology]                                  </a:t>
            </a:r>
            <a:endParaRPr lang="en-US" altLang="ko-KR" sz="1600" dirty="0"/>
          </a:p>
          <a:p>
            <a:pPr marL="739775" indent="-739775" eaLnBrk="0" hangingPunct="0"/>
            <a:r>
              <a:rPr lang="en-US" altLang="ko-KR" sz="1600" dirty="0"/>
              <a:t>Address </a:t>
            </a:r>
            <a:r>
              <a:rPr lang="en-US" altLang="ko-KR" sz="1600" dirty="0" smtClean="0"/>
              <a:t>[Beijing 100035, China]</a:t>
            </a:r>
            <a:endParaRPr lang="en-US" altLang="ko-KR" sz="1600" dirty="0"/>
          </a:p>
          <a:p>
            <a:pPr marL="739775" indent="-739775" eaLnBrk="0" hangingPunct="0"/>
            <a:r>
              <a:rPr lang="en-US" altLang="ko-KR" sz="1600" dirty="0"/>
              <a:t>Voice</a:t>
            </a:r>
            <a:r>
              <a:rPr lang="en-US" altLang="ko-KR" sz="1600" dirty="0" smtClean="0"/>
              <a:t>:[86-10-58552979], </a:t>
            </a:r>
            <a:r>
              <a:rPr lang="en-US" altLang="ko-KR" sz="1600" dirty="0"/>
              <a:t>FAX: </a:t>
            </a:r>
            <a:r>
              <a:rPr lang="en-US" altLang="ko-KR" sz="1600" dirty="0" smtClean="0"/>
              <a:t>[86-10-58552979], </a:t>
            </a:r>
            <a:r>
              <a:rPr lang="en-US" altLang="ko-KR" sz="1600" dirty="0"/>
              <a:t>E-Mail</a:t>
            </a:r>
            <a:r>
              <a:rPr lang="en-US" altLang="ko-KR" sz="1600" dirty="0" smtClean="0"/>
              <a:t>:[zengyu@ctbri.com.cn]</a:t>
            </a:r>
            <a:r>
              <a:rPr lang="en-US" altLang="ko-KR" sz="1600" dirty="0"/>
              <a:t>	</a:t>
            </a:r>
          </a:p>
          <a:p>
            <a:pPr marL="739775" indent="-739775" eaLnBrk="0" hangingPunct="0">
              <a:spcBef>
                <a:spcPts val="600"/>
              </a:spcBef>
              <a:spcAft>
                <a:spcPts val="600"/>
              </a:spcAft>
            </a:pPr>
            <a:r>
              <a:rPr lang="en-US" sz="1600" b="1" dirty="0" smtClean="0">
                <a:solidFill>
                  <a:schemeClr val="tx2"/>
                </a:solidFill>
              </a:rPr>
              <a:t>Re</a:t>
            </a:r>
            <a:r>
              <a:rPr lang="en-US" sz="1600" b="1" dirty="0">
                <a:solidFill>
                  <a:schemeClr val="tx2"/>
                </a:solidFill>
              </a:rPr>
              <a:t>:</a:t>
            </a:r>
            <a:r>
              <a:rPr lang="en-US" sz="1600" dirty="0">
                <a:solidFill>
                  <a:schemeClr val="tx2"/>
                </a:solidFill>
              </a:rPr>
              <a:t> []</a:t>
            </a:r>
          </a:p>
          <a:p>
            <a:pPr marL="739775" indent="-739775" eaLnBrk="0" hangingPunct="0">
              <a:spcBef>
                <a:spcPts val="600"/>
              </a:spcBef>
              <a:spcAft>
                <a:spcPts val="600"/>
              </a:spcAft>
            </a:pPr>
            <a:r>
              <a:rPr lang="en-US" sz="1600" b="1" dirty="0">
                <a:solidFill>
                  <a:schemeClr val="tx2"/>
                </a:solidFill>
              </a:rPr>
              <a:t>Abstract:</a:t>
            </a:r>
            <a:r>
              <a:rPr lang="en-US" sz="1600" dirty="0">
                <a:solidFill>
                  <a:schemeClr val="tx2"/>
                </a:solidFill>
              </a:rPr>
              <a:t>	</a:t>
            </a:r>
            <a:r>
              <a:rPr lang="en-US" sz="1600" dirty="0" smtClean="0">
                <a:solidFill>
                  <a:schemeClr val="tx2"/>
                </a:solidFill>
              </a:rPr>
              <a:t>[</a:t>
            </a:r>
            <a:r>
              <a:rPr lang="en-US" altLang="zh-CN" sz="1600" dirty="0" smtClean="0">
                <a:solidFill>
                  <a:schemeClr val="tx2"/>
                </a:solidFill>
              </a:rPr>
              <a:t>Applications</a:t>
            </a:r>
            <a:r>
              <a:rPr lang="en-US" altLang="zh-CN" sz="1600" dirty="0" smtClean="0"/>
              <a:t> for </a:t>
            </a:r>
            <a:r>
              <a:rPr lang="en-US" sz="1600" dirty="0" smtClean="0"/>
              <a:t>Optical </a:t>
            </a:r>
            <a:r>
              <a:rPr lang="en-US" sz="1600" dirty="0"/>
              <a:t>Camera </a:t>
            </a:r>
            <a:r>
              <a:rPr lang="en-US" sz="1600" dirty="0" smtClean="0"/>
              <a:t>Communication </a:t>
            </a:r>
            <a:r>
              <a:rPr lang="en-US" altLang="zh-CN" sz="1600" dirty="0" smtClean="0"/>
              <a:t>system</a:t>
            </a:r>
            <a:r>
              <a:rPr lang="en-US" sz="1600" dirty="0" smtClean="0">
                <a:solidFill>
                  <a:schemeClr val="tx2"/>
                </a:solidFill>
              </a:rPr>
              <a:t>]</a:t>
            </a:r>
          </a:p>
          <a:p>
            <a:pPr marL="739775" indent="-739775" eaLnBrk="0" hangingPunct="0">
              <a:spcBef>
                <a:spcPts val="600"/>
              </a:spcBef>
              <a:spcAft>
                <a:spcPts val="600"/>
              </a:spcAft>
            </a:pPr>
            <a:r>
              <a:rPr lang="en-US" sz="1600" b="1" dirty="0" smtClean="0">
                <a:solidFill>
                  <a:schemeClr val="tx2"/>
                </a:solidFill>
              </a:rPr>
              <a:t>Purpose</a:t>
            </a:r>
            <a:r>
              <a:rPr lang="en-US" sz="1600" b="1" dirty="0">
                <a:solidFill>
                  <a:schemeClr val="tx2"/>
                </a:solidFill>
              </a:rPr>
              <a:t>:</a:t>
            </a:r>
            <a:r>
              <a:rPr lang="en-US" sz="1600" dirty="0">
                <a:solidFill>
                  <a:schemeClr val="tx2"/>
                </a:solidFill>
              </a:rPr>
              <a:t>	</a:t>
            </a:r>
            <a:r>
              <a:rPr lang="en-US" sz="1600" dirty="0" smtClean="0">
                <a:solidFill>
                  <a:schemeClr val="tx2"/>
                </a:solidFill>
              </a:rPr>
              <a:t>[</a:t>
            </a:r>
            <a:r>
              <a:rPr lang="en-US" altLang="ko-KR" sz="1600" dirty="0"/>
              <a:t>Contribution to IEEE </a:t>
            </a:r>
            <a:r>
              <a:rPr lang="en-US" altLang="ko-KR" sz="1600" dirty="0" smtClean="0"/>
              <a:t>802.15.SG7a OCC</a:t>
            </a:r>
            <a:r>
              <a:rPr lang="en-US" sz="1600" dirty="0" smtClean="0">
                <a:solidFill>
                  <a:schemeClr val="tx2"/>
                </a:solidFill>
              </a:rPr>
              <a:t>]</a:t>
            </a:r>
            <a:endParaRPr lang="en-US" sz="1600" dirty="0">
              <a:solidFill>
                <a:schemeClr val="tx2"/>
              </a:solidFill>
            </a:endParaRPr>
          </a:p>
          <a:p>
            <a:pPr marL="739775" indent="-739775" eaLnBrk="0" hangingPunct="0"/>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739775" indent="-739775" eaLnBrk="0" hangingPunct="0"/>
            <a:r>
              <a:rPr lang="en-US" sz="1600" b="1" dirty="0">
                <a:solidFill>
                  <a:schemeClr val="tx2"/>
                </a:solidFill>
              </a:rPr>
              <a:t>Release:</a:t>
            </a:r>
            <a:r>
              <a:rPr lang="en-US" sz="1600" dirty="0">
                <a:solidFill>
                  <a:schemeClr val="tx2"/>
                </a:solidFill>
              </a:rPr>
              <a:t>	</a:t>
            </a:r>
            <a:r>
              <a:rPr lang="en-US" sz="1600" dirty="0" smtClean="0">
                <a:solidFill>
                  <a:schemeClr val="tx2"/>
                </a:solidFill>
              </a:rPr>
              <a:t> The </a:t>
            </a:r>
            <a:r>
              <a:rPr lang="en-US" sz="1600" dirty="0">
                <a:solidFill>
                  <a:schemeClr val="tx2"/>
                </a:solidFill>
              </a:rPr>
              <a:t>contributor acknowledges and accepts that this contribution becomes the property of IEEE and may be made publicly available by P802.15.	</a:t>
            </a:r>
          </a:p>
        </p:txBody>
      </p:sp>
      <p:sp>
        <p:nvSpPr>
          <p:cNvPr id="5" name="바닥글 개체 틀 4"/>
          <p:cNvSpPr>
            <a:spLocks noGrp="1"/>
          </p:cNvSpPr>
          <p:nvPr>
            <p:ph type="ftr" sz="quarter" idx="11"/>
          </p:nvPr>
        </p:nvSpPr>
        <p:spPr/>
        <p:txBody>
          <a:bodyPr/>
          <a:lstStyle/>
          <a:p>
            <a:r>
              <a:rPr lang="en-US" dirty="0" smtClean="0"/>
              <a:t>Yu </a:t>
            </a:r>
            <a:r>
              <a:rPr lang="en-US" dirty="0" err="1" smtClean="0"/>
              <a:t>Zeng</a:t>
            </a:r>
            <a:r>
              <a:rPr lang="en-US" dirty="0" smtClean="0"/>
              <a:t>, China Telecom</a:t>
            </a:r>
            <a:endParaRPr lang="en-US" dirty="0"/>
          </a:p>
        </p:txBody>
      </p:sp>
      <p:sp>
        <p:nvSpPr>
          <p:cNvPr id="11" name="직사각형 10"/>
          <p:cNvSpPr/>
          <p:nvPr/>
        </p:nvSpPr>
        <p:spPr bwMode="auto">
          <a:xfrm>
            <a:off x="5486400" y="319570"/>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43912" y="309565"/>
            <a:ext cx="2362200" cy="18573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Date Placeholder 1"/>
          <p:cNvSpPr>
            <a:spLocks noGrp="1"/>
          </p:cNvSpPr>
          <p:nvPr>
            <p:ph type="dt" sz="half" idx="10"/>
          </p:nvPr>
        </p:nvSpPr>
        <p:spPr>
          <a:xfrm>
            <a:off x="685800" y="381456"/>
            <a:ext cx="1600200" cy="215444"/>
          </a:xfrm>
        </p:spPr>
        <p:txBody>
          <a:bodyPr/>
          <a:lstStyle/>
          <a:p>
            <a:r>
              <a:rPr lang="en-US" altLang="ko-KR" dirty="0" smtClean="0"/>
              <a:t>July 2014</a:t>
            </a:r>
            <a:endParaRPr lang="en-US" dirty="0"/>
          </a:p>
        </p:txBody>
      </p:sp>
      <p:sp>
        <p:nvSpPr>
          <p:cNvPr id="8" name="TextBox 7"/>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sz="1400" b="1" dirty="0"/>
              <a:t>IEEE </a:t>
            </a:r>
            <a:r>
              <a:rPr lang="en-US" sz="1400" b="1" dirty="0" smtClean="0"/>
              <a:t>802-</a:t>
            </a:r>
            <a:r>
              <a:rPr lang="en-US" altLang="zh-CN" sz="1400" b="1" dirty="0" smtClean="0"/>
              <a:t>15-14-0438-00-007a</a:t>
            </a:r>
            <a:endParaRPr lang="ko-KR" altLang="en-US" sz="1400" b="1"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685800"/>
            <a:ext cx="8077200" cy="609600"/>
          </a:xfrm>
        </p:spPr>
        <p:txBody>
          <a:bodyPr/>
          <a:lstStyle/>
          <a:p>
            <a:r>
              <a:rPr lang="en-US" sz="3200" b="1" dirty="0" smtClean="0"/>
              <a:t>OCC positioning</a:t>
            </a:r>
          </a:p>
        </p:txBody>
      </p:sp>
      <p:sp>
        <p:nvSpPr>
          <p:cNvPr id="6" name="Rectangle 6"/>
          <p:cNvSpPr>
            <a:spLocks noGrp="1" noChangeArrowheads="1"/>
          </p:cNvSpPr>
          <p:nvPr>
            <p:ph type="sldNum" sz="quarter" idx="12"/>
          </p:nvPr>
        </p:nvSpPr>
        <p:spPr>
          <a:xfrm>
            <a:off x="4191000" y="6553200"/>
            <a:ext cx="530225" cy="182562"/>
          </a:xfrm>
          <a:ln/>
        </p:spPr>
        <p:txBody>
          <a:bodyPr/>
          <a:lstStyle/>
          <a:p>
            <a:pPr>
              <a:defRPr/>
            </a:pPr>
            <a:r>
              <a:rPr lang="en-US" dirty="0"/>
              <a:t>Slide </a:t>
            </a:r>
            <a:fld id="{168A0E28-C750-41B9-A69D-2C32EC8D3106}" type="slidenum">
              <a:rPr lang="en-US"/>
              <a:pPr>
                <a:defRPr/>
              </a:pPr>
              <a:t>10</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3"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1" name="바닥글 개체 틀 4"/>
          <p:cNvSpPr>
            <a:spLocks noGrp="1"/>
          </p:cNvSpPr>
          <p:nvPr>
            <p:ph type="ftr" sz="quarter" idx="11"/>
          </p:nvPr>
        </p:nvSpPr>
        <p:spPr>
          <a:xfrm>
            <a:off x="5486400" y="6475413"/>
            <a:ext cx="3124200" cy="184150"/>
          </a:xfrm>
        </p:spPr>
        <p:txBody>
          <a:bodyPr/>
          <a:lstStyle/>
          <a:p>
            <a:r>
              <a:rPr lang="en-US" dirty="0" smtClean="0"/>
              <a:t>Yu </a:t>
            </a:r>
            <a:r>
              <a:rPr lang="en-US" dirty="0" err="1" smtClean="0"/>
              <a:t>Zeng</a:t>
            </a:r>
            <a:r>
              <a:rPr lang="en-US" dirty="0" smtClean="0"/>
              <a:t>, China Telecom</a:t>
            </a:r>
            <a:endParaRPr lang="en-US" dirty="0"/>
          </a:p>
        </p:txBody>
      </p:sp>
      <p:sp>
        <p:nvSpPr>
          <p:cNvPr id="12" name="Date Placeholder 1"/>
          <p:cNvSpPr>
            <a:spLocks noGrp="1"/>
          </p:cNvSpPr>
          <p:nvPr>
            <p:ph type="dt" sz="half" idx="10"/>
          </p:nvPr>
        </p:nvSpPr>
        <p:spPr>
          <a:xfrm>
            <a:off x="685800" y="381456"/>
            <a:ext cx="1600200" cy="215444"/>
          </a:xfrm>
        </p:spPr>
        <p:txBody>
          <a:bodyPr/>
          <a:lstStyle/>
          <a:p>
            <a:r>
              <a:rPr lang="en-US" altLang="ko-KR" dirty="0" smtClean="0"/>
              <a:t>July 2014</a:t>
            </a:r>
            <a:endParaRPr lang="en-US" dirty="0"/>
          </a:p>
        </p:txBody>
      </p:sp>
      <p:sp>
        <p:nvSpPr>
          <p:cNvPr id="10" name="TextBox 9"/>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altLang="zh-CN" sz="1400" b="1" dirty="0" smtClean="0"/>
              <a:t>IEEE 802-15-14-0438-00-007a</a:t>
            </a:r>
            <a:endParaRPr lang="ko-KR" altLang="en-US" sz="1400" b="1" dirty="0">
              <a:latin typeface="+mj-lt"/>
            </a:endParaRPr>
          </a:p>
        </p:txBody>
      </p:sp>
      <p:sp>
        <p:nvSpPr>
          <p:cNvPr id="23" name="内容占位符 2"/>
          <p:cNvSpPr>
            <a:spLocks noGrp="1"/>
          </p:cNvSpPr>
          <p:nvPr>
            <p:ph idx="1"/>
          </p:nvPr>
        </p:nvSpPr>
        <p:spPr>
          <a:xfrm>
            <a:off x="5580144" y="1285884"/>
            <a:ext cx="3563888" cy="3971916"/>
          </a:xfrm>
        </p:spPr>
        <p:txBody>
          <a:bodyPr/>
          <a:lstStyle/>
          <a:p>
            <a:pPr marL="0" indent="0">
              <a:lnSpc>
                <a:spcPct val="150000"/>
              </a:lnSpc>
              <a:buNone/>
            </a:pPr>
            <a:r>
              <a:rPr lang="en-US" altLang="zh-CN" sz="1600" dirty="0" smtClean="0"/>
              <a:t>China Telecom Smart Building Project (Hunan City branch)</a:t>
            </a:r>
            <a:r>
              <a:rPr lang="zh-CN" altLang="en-US" sz="1600" dirty="0" smtClean="0"/>
              <a:t>：</a:t>
            </a:r>
            <a:endParaRPr lang="en-US" altLang="zh-CN" sz="1600" dirty="0" smtClean="0"/>
          </a:p>
          <a:p>
            <a:pPr>
              <a:lnSpc>
                <a:spcPct val="150000"/>
              </a:lnSpc>
              <a:buFont typeface="Arial" panose="020B0604020202020204" pitchFamily="34" charset="0"/>
              <a:buChar char="•"/>
            </a:pPr>
            <a:r>
              <a:rPr lang="en-US" altLang="zh-CN" sz="1600" dirty="0" smtClean="0"/>
              <a:t>High Seed Internet</a:t>
            </a:r>
          </a:p>
          <a:p>
            <a:pPr>
              <a:lnSpc>
                <a:spcPct val="150000"/>
              </a:lnSpc>
              <a:buNone/>
            </a:pPr>
            <a:r>
              <a:rPr lang="en-US" altLang="zh-CN" sz="1200" dirty="0" smtClean="0"/>
              <a:t>     3</a:t>
            </a:r>
            <a:r>
              <a:rPr lang="zh-CN" altLang="en-US" sz="1200" dirty="0" smtClean="0"/>
              <a:t> </a:t>
            </a:r>
            <a:r>
              <a:rPr lang="en-US" altLang="zh-CN" sz="1200" dirty="0" smtClean="0"/>
              <a:t>AP</a:t>
            </a:r>
            <a:r>
              <a:rPr lang="zh-CN" altLang="en-US" sz="1200" dirty="0" smtClean="0"/>
              <a:t>，</a:t>
            </a:r>
            <a:r>
              <a:rPr lang="en-US" altLang="zh-CN" sz="1200" dirty="0" smtClean="0"/>
              <a:t>500M</a:t>
            </a:r>
            <a:r>
              <a:rPr lang="en-US" altLang="zh-CN" sz="1200" baseline="30000" dirty="0" smtClean="0"/>
              <a:t>2</a:t>
            </a:r>
            <a:r>
              <a:rPr lang="en-US" altLang="zh-CN" sz="1200" dirty="0" smtClean="0"/>
              <a:t> Office area</a:t>
            </a:r>
            <a:r>
              <a:rPr lang="zh-CN" altLang="en-US" sz="1200" dirty="0" smtClean="0"/>
              <a:t>，</a:t>
            </a:r>
            <a:r>
              <a:rPr lang="en-US" altLang="zh-CN" sz="1200" dirty="0" smtClean="0"/>
              <a:t>50 Terminal</a:t>
            </a:r>
            <a:endParaRPr lang="en-US" altLang="zh-CN" sz="1600" dirty="0" smtClean="0"/>
          </a:p>
          <a:p>
            <a:pPr>
              <a:lnSpc>
                <a:spcPct val="150000"/>
              </a:lnSpc>
              <a:buFont typeface="Arial" panose="020B0604020202020204" pitchFamily="34" charset="0"/>
              <a:buChar char="•"/>
            </a:pPr>
            <a:r>
              <a:rPr lang="en-US" altLang="zh-CN" sz="1600" dirty="0" smtClean="0"/>
              <a:t>Shopping Center Message push</a:t>
            </a:r>
          </a:p>
          <a:p>
            <a:pPr>
              <a:lnSpc>
                <a:spcPct val="150000"/>
              </a:lnSpc>
              <a:buNone/>
            </a:pPr>
            <a:r>
              <a:rPr lang="en-US" altLang="zh-CN" sz="1200" dirty="0" smtClean="0"/>
              <a:t>	2 Screen</a:t>
            </a:r>
            <a:r>
              <a:rPr lang="zh-CN" altLang="en-US" sz="1200" dirty="0" smtClean="0"/>
              <a:t>，</a:t>
            </a:r>
            <a:r>
              <a:rPr lang="en-US" altLang="zh-CN" sz="1200" dirty="0" smtClean="0"/>
              <a:t>APP</a:t>
            </a:r>
            <a:r>
              <a:rPr lang="zh-CN" altLang="en-US" sz="1200" dirty="0" smtClean="0"/>
              <a:t> </a:t>
            </a:r>
            <a:r>
              <a:rPr lang="en-US" altLang="zh-CN" sz="1200" dirty="0" smtClean="0"/>
              <a:t>download</a:t>
            </a:r>
          </a:p>
          <a:p>
            <a:pPr>
              <a:lnSpc>
                <a:spcPct val="150000"/>
              </a:lnSpc>
              <a:buFont typeface="Arial" panose="020B0604020202020204" pitchFamily="34" charset="0"/>
              <a:buChar char="•"/>
            </a:pPr>
            <a:r>
              <a:rPr lang="en-US" altLang="zh-CN" sz="1600" dirty="0" smtClean="0"/>
              <a:t>Indoor Positioning in Supermarket</a:t>
            </a:r>
          </a:p>
          <a:p>
            <a:pPr>
              <a:lnSpc>
                <a:spcPct val="150000"/>
              </a:lnSpc>
              <a:buNone/>
            </a:pPr>
            <a:r>
              <a:rPr lang="en-US" altLang="zh-CN" sz="1800" dirty="0" smtClean="0">
                <a:solidFill>
                  <a:srgbClr val="000000"/>
                </a:solidFill>
              </a:rPr>
              <a:t>	1000</a:t>
            </a:r>
            <a:r>
              <a:rPr lang="en-US" altLang="zh-CN" sz="1800" dirty="0" smtClean="0"/>
              <a:t>M</a:t>
            </a:r>
            <a:r>
              <a:rPr lang="en-US" altLang="zh-CN" sz="1800" baseline="30000" dirty="0" smtClean="0"/>
              <a:t>2</a:t>
            </a:r>
            <a:r>
              <a:rPr lang="en-US" altLang="zh-CN" sz="1800" dirty="0" smtClean="0">
                <a:solidFill>
                  <a:srgbClr val="000000"/>
                </a:solidFill>
              </a:rPr>
              <a:t>supermarket</a:t>
            </a:r>
            <a:r>
              <a:rPr lang="zh-CN" altLang="en-US" sz="1800" dirty="0" smtClean="0">
                <a:solidFill>
                  <a:srgbClr val="000000"/>
                </a:solidFill>
              </a:rPr>
              <a:t>，</a:t>
            </a:r>
            <a:r>
              <a:rPr lang="en-US" altLang="zh-CN" sz="1800" dirty="0" smtClean="0">
                <a:solidFill>
                  <a:srgbClr val="000000"/>
                </a:solidFill>
              </a:rPr>
              <a:t>500 lamp</a:t>
            </a:r>
            <a:r>
              <a:rPr lang="zh-CN" altLang="en-US" sz="1800" dirty="0" smtClean="0">
                <a:solidFill>
                  <a:srgbClr val="000000"/>
                </a:solidFill>
              </a:rPr>
              <a:t>，</a:t>
            </a:r>
            <a:r>
              <a:rPr lang="en-US" altLang="zh-CN" sz="1800" dirty="0" smtClean="0">
                <a:solidFill>
                  <a:srgbClr val="000000"/>
                </a:solidFill>
              </a:rPr>
              <a:t>trolley </a:t>
            </a:r>
            <a:endParaRPr lang="zh-CN" altLang="en-US" sz="2400" dirty="0"/>
          </a:p>
        </p:txBody>
      </p:sp>
      <p:pic>
        <p:nvPicPr>
          <p:cNvPr id="2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53" y="1405909"/>
            <a:ext cx="5570959" cy="5047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88015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2</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94" name="Title 1"/>
          <p:cNvSpPr txBox="1">
            <a:spLocks/>
          </p:cNvSpPr>
          <p:nvPr/>
        </p:nvSpPr>
        <p:spPr>
          <a:xfrm>
            <a:off x="38100" y="685800"/>
            <a:ext cx="8953500" cy="7620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sz="3200" b="1" dirty="0" smtClean="0"/>
              <a:t>OCC Overview</a:t>
            </a:r>
            <a:endParaRPr lang="en-US" sz="3200" b="1" dirty="0"/>
          </a:p>
        </p:txBody>
      </p:sp>
      <p:sp>
        <p:nvSpPr>
          <p:cNvPr id="13" name="바닥글 개체 틀 4"/>
          <p:cNvSpPr>
            <a:spLocks noGrp="1"/>
          </p:cNvSpPr>
          <p:nvPr>
            <p:ph type="ftr" sz="quarter" idx="11"/>
          </p:nvPr>
        </p:nvSpPr>
        <p:spPr>
          <a:xfrm>
            <a:off x="5486400" y="6475413"/>
            <a:ext cx="3124200" cy="184150"/>
          </a:xfrm>
        </p:spPr>
        <p:txBody>
          <a:bodyPr/>
          <a:lstStyle/>
          <a:p>
            <a:r>
              <a:rPr lang="en-US" dirty="0" smtClean="0"/>
              <a:t>Yu </a:t>
            </a:r>
            <a:r>
              <a:rPr lang="en-US" dirty="0" err="1" smtClean="0"/>
              <a:t>Zeng</a:t>
            </a:r>
            <a:r>
              <a:rPr lang="en-US" dirty="0" smtClean="0"/>
              <a:t>, China Telecom</a:t>
            </a:r>
            <a:endParaRPr lang="en-US" dirty="0"/>
          </a:p>
        </p:txBody>
      </p:sp>
      <p:sp>
        <p:nvSpPr>
          <p:cNvPr id="15" name="Date Placeholder 1"/>
          <p:cNvSpPr>
            <a:spLocks noGrp="1"/>
          </p:cNvSpPr>
          <p:nvPr>
            <p:ph type="dt" sz="half" idx="10"/>
          </p:nvPr>
        </p:nvSpPr>
        <p:spPr>
          <a:xfrm>
            <a:off x="685800" y="381456"/>
            <a:ext cx="1600200" cy="215444"/>
          </a:xfrm>
        </p:spPr>
        <p:txBody>
          <a:bodyPr/>
          <a:lstStyle/>
          <a:p>
            <a:r>
              <a:rPr lang="en-US" altLang="ko-KR" dirty="0" smtClean="0"/>
              <a:t>July 2014</a:t>
            </a:r>
            <a:endParaRPr lang="en-US" dirty="0"/>
          </a:p>
        </p:txBody>
      </p:sp>
      <p:sp>
        <p:nvSpPr>
          <p:cNvPr id="14" name="TextBox 13"/>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altLang="zh-CN" sz="1400" b="1" dirty="0" smtClean="0"/>
              <a:t>IEEE 802-15-14-0438-00-007a</a:t>
            </a:r>
            <a:endParaRPr lang="ko-KR" altLang="en-US" sz="1400" b="1" dirty="0">
              <a:latin typeface="+mj-lt"/>
            </a:endParaRPr>
          </a:p>
        </p:txBody>
      </p:sp>
      <p:sp>
        <p:nvSpPr>
          <p:cNvPr id="28" name="矩形 27"/>
          <p:cNvSpPr/>
          <p:nvPr/>
        </p:nvSpPr>
        <p:spPr>
          <a:xfrm>
            <a:off x="6019800" y="3505200"/>
            <a:ext cx="2573288" cy="276999"/>
          </a:xfrm>
          <a:prstGeom prst="rect">
            <a:avLst/>
          </a:prstGeom>
        </p:spPr>
        <p:txBody>
          <a:bodyPr wrap="square">
            <a:spAutoFit/>
          </a:bodyPr>
          <a:lstStyle/>
          <a:p>
            <a:pPr>
              <a:spcBef>
                <a:spcPct val="30000"/>
              </a:spcBef>
            </a:pPr>
            <a:r>
              <a:rPr lang="en-US" altLang="zh-CN" b="1" dirty="0" smtClean="0">
                <a:solidFill>
                  <a:srgbClr val="FF0000"/>
                </a:solidFill>
                <a:latin typeface="Times New Roman" pitchFamily="18" charset="0"/>
                <a:ea typeface="黑体" pitchFamily="2" charset="-122"/>
              </a:rPr>
              <a:t>LED </a:t>
            </a:r>
            <a:r>
              <a:rPr lang="en-US" altLang="zh-CN" b="1" dirty="0">
                <a:solidFill>
                  <a:srgbClr val="FF0000"/>
                </a:solidFill>
                <a:latin typeface="Times New Roman" pitchFamily="18" charset="0"/>
                <a:ea typeface="黑体" pitchFamily="2" charset="-122"/>
              </a:rPr>
              <a:t>lighting in the global market</a:t>
            </a:r>
            <a:endParaRPr lang="zh-CN" altLang="en-US" b="1" dirty="0">
              <a:solidFill>
                <a:srgbClr val="FF0000"/>
              </a:solidFill>
              <a:latin typeface="Times New Roman" pitchFamily="18" charset="0"/>
              <a:ea typeface="黑体" pitchFamily="2" charset="-122"/>
            </a:endParaRPr>
          </a:p>
        </p:txBody>
      </p:sp>
      <p:sp>
        <p:nvSpPr>
          <p:cNvPr id="29" name="灯片编号占位符 3"/>
          <p:cNvSpPr txBox="1">
            <a:spLocks/>
          </p:cNvSpPr>
          <p:nvPr/>
        </p:nvSpPr>
        <p:spPr bwMode="auto">
          <a:xfrm>
            <a:off x="4140200" y="6524625"/>
            <a:ext cx="533400" cy="33337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16FE5A-8B6B-4B3A-A661-7A162D43EDD2}" type="slidenum">
              <a:rPr kumimoji="0" lang="zh-CN" altLang="en-US" sz="14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a:t>
            </a:fld>
            <a:endParaRPr kumimoji="0" lang="en-GB" altLang="zh-CN" sz="1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0" name="矩形 29"/>
          <p:cNvSpPr/>
          <p:nvPr/>
        </p:nvSpPr>
        <p:spPr>
          <a:xfrm>
            <a:off x="533400" y="3733800"/>
            <a:ext cx="8305800" cy="1015663"/>
          </a:xfrm>
          <a:prstGeom prst="rect">
            <a:avLst/>
          </a:prstGeom>
        </p:spPr>
        <p:txBody>
          <a:bodyPr wrap="square">
            <a:spAutoFit/>
          </a:bodyPr>
          <a:lstStyle/>
          <a:p>
            <a:pPr>
              <a:lnSpc>
                <a:spcPct val="150000"/>
              </a:lnSpc>
              <a:spcBef>
                <a:spcPct val="25000"/>
              </a:spcBef>
              <a:buClr>
                <a:srgbClr val="C00000"/>
              </a:buClr>
            </a:pPr>
            <a:r>
              <a:rPr lang="en-US" altLang="zh-CN" dirty="0" smtClean="0">
                <a:solidFill>
                  <a:srgbClr val="0E1571"/>
                </a:solidFill>
                <a:latin typeface="Arial Black" pitchFamily="34" charset="0"/>
                <a:ea typeface="微软雅黑" pitchFamily="34" charset="-122"/>
              </a:rPr>
              <a:t>Target of OCC applications:</a:t>
            </a:r>
          </a:p>
          <a:p>
            <a:pPr>
              <a:lnSpc>
                <a:spcPct val="150000"/>
              </a:lnSpc>
              <a:spcBef>
                <a:spcPct val="25000"/>
              </a:spcBef>
              <a:buClr>
                <a:srgbClr val="C00000"/>
              </a:buClr>
              <a:buFont typeface="Wingdings" pitchFamily="2" charset="2"/>
              <a:buChar char="p"/>
            </a:pPr>
            <a:r>
              <a:rPr lang="zh-CN" altLang="en-US" dirty="0" smtClean="0">
                <a:solidFill>
                  <a:srgbClr val="0E1571"/>
                </a:solidFill>
                <a:latin typeface="Arial Black" pitchFamily="34" charset="0"/>
                <a:ea typeface="微软雅黑" pitchFamily="34" charset="-122"/>
              </a:rPr>
              <a:t> </a:t>
            </a:r>
            <a:r>
              <a:rPr lang="en-US" altLang="zh-CN" dirty="0" smtClean="0">
                <a:solidFill>
                  <a:srgbClr val="0E1571"/>
                </a:solidFill>
                <a:latin typeface="Arial Black" pitchFamily="34" charset="0"/>
                <a:ea typeface="微软雅黑" pitchFamily="34" charset="-122"/>
              </a:rPr>
              <a:t>Extend next generation broadband communication frequency</a:t>
            </a:r>
            <a:r>
              <a:rPr lang="zh-CN" altLang="en-US" dirty="0" smtClean="0">
                <a:solidFill>
                  <a:srgbClr val="0E1571"/>
                </a:solidFill>
                <a:latin typeface="Arial Black" pitchFamily="34" charset="0"/>
                <a:ea typeface="微软雅黑" pitchFamily="34" charset="-122"/>
              </a:rPr>
              <a:t> </a:t>
            </a:r>
            <a:r>
              <a:rPr lang="en-US" altLang="zh-CN" dirty="0" smtClean="0">
                <a:solidFill>
                  <a:srgbClr val="0E1571"/>
                </a:solidFill>
                <a:latin typeface="Arial Black" pitchFamily="34" charset="0"/>
                <a:ea typeface="微软雅黑" pitchFamily="34" charset="-122"/>
              </a:rPr>
              <a:t>for better resource utilization</a:t>
            </a:r>
          </a:p>
          <a:p>
            <a:pPr>
              <a:lnSpc>
                <a:spcPct val="150000"/>
              </a:lnSpc>
              <a:spcBef>
                <a:spcPct val="25000"/>
              </a:spcBef>
              <a:buClr>
                <a:srgbClr val="C00000"/>
              </a:buClr>
              <a:buFont typeface="Wingdings" pitchFamily="2" charset="2"/>
              <a:buChar char="p"/>
            </a:pPr>
            <a:r>
              <a:rPr lang="en-US" altLang="zh-CN" dirty="0" smtClean="0">
                <a:solidFill>
                  <a:srgbClr val="0E1571"/>
                </a:solidFill>
                <a:latin typeface="Arial Black" pitchFamily="34" charset="0"/>
                <a:ea typeface="微软雅黑" pitchFamily="34" charset="-122"/>
              </a:rPr>
              <a:t> Work closely with lighting and display industry, bring unique advantages for communication</a:t>
            </a:r>
          </a:p>
        </p:txBody>
      </p:sp>
      <p:pic>
        <p:nvPicPr>
          <p:cNvPr id="31" name="Picture 2"/>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1447800"/>
            <a:ext cx="5891336" cy="1908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5715000" y="1447800"/>
            <a:ext cx="3140594" cy="18346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3" name="圆角矩形 32"/>
          <p:cNvSpPr/>
          <p:nvPr/>
        </p:nvSpPr>
        <p:spPr bwMode="auto">
          <a:xfrm>
            <a:off x="487317" y="5257800"/>
            <a:ext cx="8316416" cy="108438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lnSpc>
                <a:spcPct val="150000"/>
              </a:lnSpc>
              <a:spcBef>
                <a:spcPts val="0"/>
              </a:spcBef>
              <a:spcAft>
                <a:spcPts val="0"/>
              </a:spcAft>
              <a:defRPr/>
            </a:pPr>
            <a:r>
              <a:rPr lang="en-US" altLang="zh-CN" sz="2400" b="1" dirty="0" smtClean="0">
                <a:solidFill>
                  <a:srgbClr val="C00000"/>
                </a:solidFill>
                <a:latin typeface="微软雅黑" panose="020B0503020204020204" pitchFamily="34" charset="-122"/>
                <a:ea typeface="微软雅黑" panose="020B0503020204020204" pitchFamily="34" charset="-122"/>
              </a:rPr>
              <a:t>By 2018</a:t>
            </a:r>
            <a:r>
              <a:rPr lang="zh-CN" altLang="en-US" sz="2400" b="1" dirty="0" smtClean="0">
                <a:solidFill>
                  <a:srgbClr val="C00000"/>
                </a:solidFill>
                <a:latin typeface="微软雅黑" panose="020B0503020204020204" pitchFamily="34" charset="-122"/>
                <a:ea typeface="微软雅黑" panose="020B0503020204020204" pitchFamily="34" charset="-122"/>
              </a:rPr>
              <a:t>，</a:t>
            </a:r>
            <a:r>
              <a:rPr lang="en-US" altLang="zh-CN" sz="2400" b="1" dirty="0" smtClean="0">
                <a:solidFill>
                  <a:srgbClr val="C00000"/>
                </a:solidFill>
                <a:latin typeface="微软雅黑" panose="020B0503020204020204" pitchFamily="34" charset="-122"/>
                <a:ea typeface="微软雅黑" panose="020B0503020204020204" pitchFamily="34" charset="-122"/>
              </a:rPr>
              <a:t>Semiconductor lighting adaption rate will reach 80%</a:t>
            </a:r>
            <a:r>
              <a:rPr lang="zh-CN" altLang="en-US" sz="2400" b="1" dirty="0" smtClean="0">
                <a:solidFill>
                  <a:srgbClr val="C00000"/>
                </a:solidFill>
                <a:latin typeface="微软雅黑" panose="020B0503020204020204" pitchFamily="34" charset="-122"/>
                <a:ea typeface="微软雅黑" panose="020B0503020204020204" pitchFamily="34" charset="-122"/>
              </a:rPr>
              <a:t>，</a:t>
            </a:r>
            <a:r>
              <a:rPr lang="en-US" altLang="zh-CN" sz="2400" b="1" dirty="0" smtClean="0">
                <a:solidFill>
                  <a:srgbClr val="C00000"/>
                </a:solidFill>
                <a:latin typeface="微软雅黑" panose="020B0503020204020204" pitchFamily="34" charset="-122"/>
                <a:ea typeface="微软雅黑" panose="020B0503020204020204" pitchFamily="34" charset="-122"/>
              </a:rPr>
              <a:t>OCC can take off with this basis.</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032158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3</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94" name="Title 1"/>
          <p:cNvSpPr txBox="1">
            <a:spLocks/>
          </p:cNvSpPr>
          <p:nvPr/>
        </p:nvSpPr>
        <p:spPr>
          <a:xfrm>
            <a:off x="533400" y="685800"/>
            <a:ext cx="7772400" cy="7620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lvl="2"/>
            <a:r>
              <a:rPr lang="en-US" sz="3200" b="1" dirty="0" smtClean="0"/>
              <a:t>System Structure</a:t>
            </a:r>
          </a:p>
          <a:p>
            <a:pPr marL="0" lvl="2"/>
            <a:endParaRPr lang="en-US" sz="3200" b="1" dirty="0" smtClean="0"/>
          </a:p>
        </p:txBody>
      </p:sp>
      <p:sp>
        <p:nvSpPr>
          <p:cNvPr id="13" name="바닥글 개체 틀 4"/>
          <p:cNvSpPr>
            <a:spLocks noGrp="1"/>
          </p:cNvSpPr>
          <p:nvPr>
            <p:ph type="ftr" sz="quarter" idx="11"/>
          </p:nvPr>
        </p:nvSpPr>
        <p:spPr>
          <a:xfrm>
            <a:off x="5486400" y="6475413"/>
            <a:ext cx="3124200" cy="184150"/>
          </a:xfrm>
        </p:spPr>
        <p:txBody>
          <a:bodyPr/>
          <a:lstStyle/>
          <a:p>
            <a:r>
              <a:rPr lang="en-US" dirty="0" smtClean="0"/>
              <a:t>Yu </a:t>
            </a:r>
            <a:r>
              <a:rPr lang="en-US" dirty="0" err="1" smtClean="0"/>
              <a:t>Zeng</a:t>
            </a:r>
            <a:r>
              <a:rPr lang="en-US" dirty="0" smtClean="0"/>
              <a:t>, China Telecom</a:t>
            </a:r>
            <a:endParaRPr lang="en-US" dirty="0"/>
          </a:p>
        </p:txBody>
      </p:sp>
      <p:sp>
        <p:nvSpPr>
          <p:cNvPr id="17" name="Date Placeholder 1"/>
          <p:cNvSpPr>
            <a:spLocks noGrp="1"/>
          </p:cNvSpPr>
          <p:nvPr>
            <p:ph type="dt" sz="half" idx="10"/>
          </p:nvPr>
        </p:nvSpPr>
        <p:spPr>
          <a:xfrm>
            <a:off x="685800" y="381456"/>
            <a:ext cx="1600200" cy="215444"/>
          </a:xfrm>
        </p:spPr>
        <p:txBody>
          <a:bodyPr/>
          <a:lstStyle/>
          <a:p>
            <a:r>
              <a:rPr lang="en-US" altLang="ko-KR" dirty="0" smtClean="0"/>
              <a:t>July 2014</a:t>
            </a:r>
            <a:endParaRPr lang="en-US" dirty="0"/>
          </a:p>
        </p:txBody>
      </p:sp>
      <p:sp>
        <p:nvSpPr>
          <p:cNvPr id="21" name="TextBox 20"/>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altLang="zh-CN" sz="1400" b="1" dirty="0" smtClean="0"/>
              <a:t>IEEE 802-15-14-0438-00-007a</a:t>
            </a:r>
            <a:endParaRPr lang="ko-KR" altLang="en-US" sz="1400" b="1" dirty="0">
              <a:latin typeface="+mj-lt"/>
            </a:endParaRPr>
          </a:p>
        </p:txBody>
      </p:sp>
      <p:pic>
        <p:nvPicPr>
          <p:cNvPr id="194" name="Picture 4" descr="terahertz radiation diagram"/>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12239" y="2050906"/>
            <a:ext cx="433387" cy="1220787"/>
          </a:xfrm>
          <a:prstGeom prst="rect">
            <a:avLst/>
          </a:prstGeom>
          <a:noFill/>
          <a:extLst>
            <a:ext uri="{909E8E84-426E-40DD-AFC4-6F175D3DCCD1}">
              <a14:hiddenFill xmlns="" xmlns:a14="http://schemas.microsoft.com/office/drawing/2010/main">
                <a:solidFill>
                  <a:srgbClr val="FFFFFF"/>
                </a:solidFill>
              </a14:hiddenFill>
            </a:ext>
          </a:extLst>
        </p:spPr>
      </p:pic>
      <p:sp>
        <p:nvSpPr>
          <p:cNvPr id="195" name="AutoShape 5"/>
          <p:cNvSpPr>
            <a:spLocks noChangeArrowheads="1"/>
          </p:cNvSpPr>
          <p:nvPr/>
        </p:nvSpPr>
        <p:spPr bwMode="auto">
          <a:xfrm rot="16200000">
            <a:off x="2743964" y="2362056"/>
            <a:ext cx="239712" cy="3857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3300">
              <a:alpha val="57001"/>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196" name="Oval 6"/>
          <p:cNvSpPr>
            <a:spLocks noChangeArrowheads="1"/>
          </p:cNvSpPr>
          <p:nvPr/>
        </p:nvSpPr>
        <p:spPr bwMode="auto">
          <a:xfrm rot="16200000">
            <a:off x="2992407" y="2529537"/>
            <a:ext cx="122238" cy="50800"/>
          </a:xfrm>
          <a:prstGeom prst="ellipse">
            <a:avLst/>
          </a:prstGeom>
          <a:solidFill>
            <a:srgbClr val="FFFF00">
              <a:alpha val="64000"/>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197" name="Line 7"/>
          <p:cNvSpPr>
            <a:spLocks noChangeShapeType="1"/>
          </p:cNvSpPr>
          <p:nvPr/>
        </p:nvSpPr>
        <p:spPr bwMode="auto">
          <a:xfrm rot="16200000" flipV="1">
            <a:off x="3049558" y="2575574"/>
            <a:ext cx="39688" cy="15875"/>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198" name="Line 8"/>
          <p:cNvSpPr>
            <a:spLocks noChangeShapeType="1"/>
          </p:cNvSpPr>
          <p:nvPr/>
        </p:nvSpPr>
        <p:spPr bwMode="auto">
          <a:xfrm rot="16200000">
            <a:off x="3062257" y="2548588"/>
            <a:ext cx="15875" cy="17462"/>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199" name="Line 9"/>
          <p:cNvSpPr>
            <a:spLocks noChangeShapeType="1"/>
          </p:cNvSpPr>
          <p:nvPr/>
        </p:nvSpPr>
        <p:spPr bwMode="auto">
          <a:xfrm rot="16200000">
            <a:off x="3026539" y="2539856"/>
            <a:ext cx="19050" cy="19050"/>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00" name="Line 10"/>
          <p:cNvSpPr>
            <a:spLocks noChangeShapeType="1"/>
          </p:cNvSpPr>
          <p:nvPr/>
        </p:nvSpPr>
        <p:spPr bwMode="auto">
          <a:xfrm rot="16200000" flipV="1">
            <a:off x="3019395" y="2515250"/>
            <a:ext cx="38100" cy="11112"/>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01" name="Line 11"/>
          <p:cNvSpPr>
            <a:spLocks noChangeShapeType="1"/>
          </p:cNvSpPr>
          <p:nvPr/>
        </p:nvSpPr>
        <p:spPr bwMode="auto">
          <a:xfrm rot="16200000">
            <a:off x="2944783" y="2413649"/>
            <a:ext cx="177800" cy="158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02" name="Line 12"/>
          <p:cNvSpPr>
            <a:spLocks noChangeShapeType="1"/>
          </p:cNvSpPr>
          <p:nvPr/>
        </p:nvSpPr>
        <p:spPr bwMode="auto">
          <a:xfrm rot="16200000" flipH="1">
            <a:off x="2832070" y="2751787"/>
            <a:ext cx="395287" cy="3175"/>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03" name="Line 13"/>
          <p:cNvSpPr>
            <a:spLocks noChangeShapeType="1"/>
          </p:cNvSpPr>
          <p:nvPr/>
        </p:nvSpPr>
        <p:spPr bwMode="auto">
          <a:xfrm rot="16200000">
            <a:off x="2851914" y="2831956"/>
            <a:ext cx="452437" cy="158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04" name="Line 14"/>
          <p:cNvSpPr>
            <a:spLocks noChangeShapeType="1"/>
          </p:cNvSpPr>
          <p:nvPr/>
        </p:nvSpPr>
        <p:spPr bwMode="auto">
          <a:xfrm rot="16200000">
            <a:off x="2992407" y="2459687"/>
            <a:ext cx="174625" cy="158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05" name="Rectangle 15"/>
          <p:cNvSpPr>
            <a:spLocks noChangeArrowheads="1"/>
          </p:cNvSpPr>
          <p:nvPr/>
        </p:nvSpPr>
        <p:spPr bwMode="auto">
          <a:xfrm rot="16200000">
            <a:off x="3032888" y="2897044"/>
            <a:ext cx="455613" cy="125412"/>
          </a:xfrm>
          <a:prstGeom prst="rect">
            <a:avLst/>
          </a:prstGeom>
          <a:solidFill>
            <a:srgbClr val="FFFFFF"/>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06" name="Rectangle 16"/>
          <p:cNvSpPr>
            <a:spLocks noChangeArrowheads="1"/>
          </p:cNvSpPr>
          <p:nvPr/>
        </p:nvSpPr>
        <p:spPr bwMode="auto">
          <a:xfrm rot="14567795">
            <a:off x="3216245" y="2694637"/>
            <a:ext cx="57150" cy="33338"/>
          </a:xfrm>
          <a:prstGeom prst="rect">
            <a:avLst/>
          </a:prstGeom>
          <a:solidFill>
            <a:srgbClr val="FFFFFF"/>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07" name="Arc 17"/>
          <p:cNvSpPr>
            <a:spLocks/>
          </p:cNvSpPr>
          <p:nvPr/>
        </p:nvSpPr>
        <p:spPr bwMode="auto">
          <a:xfrm rot="16200000" flipV="1">
            <a:off x="3071782" y="2481912"/>
            <a:ext cx="385763" cy="161925"/>
          </a:xfrm>
          <a:custGeom>
            <a:avLst/>
            <a:gdLst>
              <a:gd name="G0" fmla="+- 21576 0 0"/>
              <a:gd name="G1" fmla="+- 21600 0 0"/>
              <a:gd name="G2" fmla="+- 21600 0 0"/>
              <a:gd name="T0" fmla="*/ 0 w 43176"/>
              <a:gd name="T1" fmla="*/ 20588 h 21600"/>
              <a:gd name="T2" fmla="*/ 43176 w 43176"/>
              <a:gd name="T3" fmla="*/ 21600 h 21600"/>
              <a:gd name="T4" fmla="*/ 21576 w 43176"/>
              <a:gd name="T5" fmla="*/ 21600 h 21600"/>
            </a:gdLst>
            <a:ahLst/>
            <a:cxnLst>
              <a:cxn ang="0">
                <a:pos x="T0" y="T1"/>
              </a:cxn>
              <a:cxn ang="0">
                <a:pos x="T2" y="T3"/>
              </a:cxn>
              <a:cxn ang="0">
                <a:pos x="T4" y="T5"/>
              </a:cxn>
            </a:cxnLst>
            <a:rect l="0" t="0" r="r" b="b"/>
            <a:pathLst>
              <a:path w="43176" h="21600" fill="none" extrusionOk="0">
                <a:moveTo>
                  <a:pt x="-1" y="20587"/>
                </a:moveTo>
                <a:cubicBezTo>
                  <a:pt x="540" y="9064"/>
                  <a:pt x="10040" y="-1"/>
                  <a:pt x="21576" y="0"/>
                </a:cubicBezTo>
                <a:cubicBezTo>
                  <a:pt x="33505" y="0"/>
                  <a:pt x="43176" y="9670"/>
                  <a:pt x="43176" y="21600"/>
                </a:cubicBezTo>
              </a:path>
              <a:path w="43176" h="21600" stroke="0" extrusionOk="0">
                <a:moveTo>
                  <a:pt x="-1" y="20587"/>
                </a:moveTo>
                <a:cubicBezTo>
                  <a:pt x="540" y="9064"/>
                  <a:pt x="10040" y="-1"/>
                  <a:pt x="21576" y="0"/>
                </a:cubicBezTo>
                <a:cubicBezTo>
                  <a:pt x="33505" y="0"/>
                  <a:pt x="43176" y="9670"/>
                  <a:pt x="43176" y="21600"/>
                </a:cubicBezTo>
                <a:lnTo>
                  <a:pt x="21576" y="21600"/>
                </a:lnTo>
                <a:close/>
              </a:path>
            </a:pathLst>
          </a:custGeom>
          <a:noFill/>
          <a:ln w="9525">
            <a:solidFill>
              <a:srgbClr val="FB682D"/>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08" name="Arc 18"/>
          <p:cNvSpPr>
            <a:spLocks/>
          </p:cNvSpPr>
          <p:nvPr/>
        </p:nvSpPr>
        <p:spPr bwMode="auto">
          <a:xfrm rot="16200000" flipV="1">
            <a:off x="3041620" y="2453337"/>
            <a:ext cx="517525" cy="223837"/>
          </a:xfrm>
          <a:custGeom>
            <a:avLst/>
            <a:gdLst>
              <a:gd name="G0" fmla="+- 21576 0 0"/>
              <a:gd name="G1" fmla="+- 21600 0 0"/>
              <a:gd name="G2" fmla="+- 21600 0 0"/>
              <a:gd name="T0" fmla="*/ 0 w 43176"/>
              <a:gd name="T1" fmla="*/ 20588 h 21600"/>
              <a:gd name="T2" fmla="*/ 43176 w 43176"/>
              <a:gd name="T3" fmla="*/ 21600 h 21600"/>
              <a:gd name="T4" fmla="*/ 21576 w 43176"/>
              <a:gd name="T5" fmla="*/ 21600 h 21600"/>
            </a:gdLst>
            <a:ahLst/>
            <a:cxnLst>
              <a:cxn ang="0">
                <a:pos x="T0" y="T1"/>
              </a:cxn>
              <a:cxn ang="0">
                <a:pos x="T2" y="T3"/>
              </a:cxn>
              <a:cxn ang="0">
                <a:pos x="T4" y="T5"/>
              </a:cxn>
            </a:cxnLst>
            <a:rect l="0" t="0" r="r" b="b"/>
            <a:pathLst>
              <a:path w="43176" h="21600" fill="none" extrusionOk="0">
                <a:moveTo>
                  <a:pt x="-1" y="20587"/>
                </a:moveTo>
                <a:cubicBezTo>
                  <a:pt x="540" y="9064"/>
                  <a:pt x="10040" y="-1"/>
                  <a:pt x="21576" y="0"/>
                </a:cubicBezTo>
                <a:cubicBezTo>
                  <a:pt x="33505" y="0"/>
                  <a:pt x="43176" y="9670"/>
                  <a:pt x="43176" y="21600"/>
                </a:cubicBezTo>
              </a:path>
              <a:path w="43176" h="21600" stroke="0" extrusionOk="0">
                <a:moveTo>
                  <a:pt x="-1" y="20587"/>
                </a:moveTo>
                <a:cubicBezTo>
                  <a:pt x="540" y="9064"/>
                  <a:pt x="10040" y="-1"/>
                  <a:pt x="21576" y="0"/>
                </a:cubicBezTo>
                <a:cubicBezTo>
                  <a:pt x="33505" y="0"/>
                  <a:pt x="43176" y="9670"/>
                  <a:pt x="43176" y="21600"/>
                </a:cubicBezTo>
                <a:lnTo>
                  <a:pt x="21576" y="21600"/>
                </a:lnTo>
                <a:close/>
              </a:path>
            </a:pathLst>
          </a:custGeom>
          <a:noFill/>
          <a:ln w="9525">
            <a:solidFill>
              <a:srgbClr val="FFCC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09" name="Arc 19"/>
          <p:cNvSpPr>
            <a:spLocks/>
          </p:cNvSpPr>
          <p:nvPr/>
        </p:nvSpPr>
        <p:spPr bwMode="auto">
          <a:xfrm rot="16200000" flipV="1">
            <a:off x="2997964" y="2412855"/>
            <a:ext cx="674688" cy="296863"/>
          </a:xfrm>
          <a:custGeom>
            <a:avLst/>
            <a:gdLst>
              <a:gd name="G0" fmla="+- 21576 0 0"/>
              <a:gd name="G1" fmla="+- 21600 0 0"/>
              <a:gd name="G2" fmla="+- 21600 0 0"/>
              <a:gd name="T0" fmla="*/ 0 w 43176"/>
              <a:gd name="T1" fmla="*/ 20588 h 21600"/>
              <a:gd name="T2" fmla="*/ 43176 w 43176"/>
              <a:gd name="T3" fmla="*/ 21600 h 21600"/>
              <a:gd name="T4" fmla="*/ 21576 w 43176"/>
              <a:gd name="T5" fmla="*/ 21600 h 21600"/>
            </a:gdLst>
            <a:ahLst/>
            <a:cxnLst>
              <a:cxn ang="0">
                <a:pos x="T0" y="T1"/>
              </a:cxn>
              <a:cxn ang="0">
                <a:pos x="T2" y="T3"/>
              </a:cxn>
              <a:cxn ang="0">
                <a:pos x="T4" y="T5"/>
              </a:cxn>
            </a:cxnLst>
            <a:rect l="0" t="0" r="r" b="b"/>
            <a:pathLst>
              <a:path w="43176" h="21600" fill="none" extrusionOk="0">
                <a:moveTo>
                  <a:pt x="-1" y="20587"/>
                </a:moveTo>
                <a:cubicBezTo>
                  <a:pt x="540" y="9064"/>
                  <a:pt x="10040" y="-1"/>
                  <a:pt x="21576" y="0"/>
                </a:cubicBezTo>
                <a:cubicBezTo>
                  <a:pt x="33505" y="0"/>
                  <a:pt x="43176" y="9670"/>
                  <a:pt x="43176" y="21600"/>
                </a:cubicBezTo>
              </a:path>
              <a:path w="43176" h="21600" stroke="0" extrusionOk="0">
                <a:moveTo>
                  <a:pt x="-1" y="20587"/>
                </a:moveTo>
                <a:cubicBezTo>
                  <a:pt x="540" y="9064"/>
                  <a:pt x="10040" y="-1"/>
                  <a:pt x="21576" y="0"/>
                </a:cubicBezTo>
                <a:cubicBezTo>
                  <a:pt x="33505" y="0"/>
                  <a:pt x="43176" y="9670"/>
                  <a:pt x="43176" y="21600"/>
                </a:cubicBezTo>
                <a:lnTo>
                  <a:pt x="21576" y="21600"/>
                </a:lnTo>
                <a:close/>
              </a:path>
            </a:pathLst>
          </a:custGeom>
          <a:noFill/>
          <a:ln w="9525">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10" name="Rectangle 20"/>
          <p:cNvSpPr>
            <a:spLocks noChangeArrowheads="1"/>
          </p:cNvSpPr>
          <p:nvPr/>
        </p:nvSpPr>
        <p:spPr bwMode="auto">
          <a:xfrm rot="16200000">
            <a:off x="2943989" y="2050906"/>
            <a:ext cx="152400" cy="171450"/>
          </a:xfrm>
          <a:prstGeom prst="rect">
            <a:avLst/>
          </a:prstGeom>
          <a:solidFill>
            <a:srgbClr val="FFFFFF"/>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11" name="Rectangle 21"/>
          <p:cNvSpPr>
            <a:spLocks noChangeArrowheads="1"/>
          </p:cNvSpPr>
          <p:nvPr/>
        </p:nvSpPr>
        <p:spPr bwMode="auto">
          <a:xfrm rot="18494420">
            <a:off x="3052733" y="2194574"/>
            <a:ext cx="63500" cy="109537"/>
          </a:xfrm>
          <a:prstGeom prst="rect">
            <a:avLst/>
          </a:prstGeom>
          <a:solidFill>
            <a:srgbClr val="FFFFFF"/>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12" name="Rectangle 22"/>
          <p:cNvSpPr>
            <a:spLocks noChangeArrowheads="1"/>
          </p:cNvSpPr>
          <p:nvPr/>
        </p:nvSpPr>
        <p:spPr bwMode="auto">
          <a:xfrm rot="18609038">
            <a:off x="3029714" y="2257281"/>
            <a:ext cx="20637" cy="26987"/>
          </a:xfrm>
          <a:prstGeom prst="rect">
            <a:avLst/>
          </a:prstGeom>
          <a:solidFill>
            <a:srgbClr val="D9D9D9"/>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13" name="Oval 43"/>
          <p:cNvSpPr>
            <a:spLocks noChangeArrowheads="1"/>
          </p:cNvSpPr>
          <p:nvPr/>
        </p:nvSpPr>
        <p:spPr bwMode="auto">
          <a:xfrm>
            <a:off x="3710751" y="2360468"/>
            <a:ext cx="88900" cy="449263"/>
          </a:xfrm>
          <a:prstGeom prst="ellipse">
            <a:avLst/>
          </a:prstGeom>
          <a:solidFill>
            <a:srgbClr val="66CCFF"/>
          </a:solidFill>
          <a:ln w="12700" algn="ctr">
            <a:solidFill>
              <a:srgbClr val="5A0468"/>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14" name="AutoShape 44"/>
          <p:cNvSpPr>
            <a:spLocks noChangeArrowheads="1"/>
          </p:cNvSpPr>
          <p:nvPr/>
        </p:nvSpPr>
        <p:spPr bwMode="auto">
          <a:xfrm>
            <a:off x="3999676" y="2390631"/>
            <a:ext cx="1233488" cy="3889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alpha val="58000"/>
            </a:srgbClr>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15" name="AutoShape 46"/>
          <p:cNvSpPr>
            <a:spLocks noChangeArrowheads="1"/>
          </p:cNvSpPr>
          <p:nvPr/>
        </p:nvSpPr>
        <p:spPr bwMode="auto">
          <a:xfrm rot="5400000" flipH="1">
            <a:off x="2400269" y="2429525"/>
            <a:ext cx="239713" cy="254000"/>
          </a:xfrm>
          <a:custGeom>
            <a:avLst/>
            <a:gdLst>
              <a:gd name="G0" fmla="+- 9441 0 0"/>
              <a:gd name="G1" fmla="+- 21600 0 9441"/>
              <a:gd name="G2" fmla="*/ 9441 1 2"/>
              <a:gd name="G3" fmla="+- 21600 0 G2"/>
              <a:gd name="G4" fmla="+/ 9441 21600 2"/>
              <a:gd name="G5" fmla="+/ G1 0 2"/>
              <a:gd name="G6" fmla="*/ 21600 21600 9441"/>
              <a:gd name="G7" fmla="*/ G6 1 2"/>
              <a:gd name="G8" fmla="+- 21600 0 G7"/>
              <a:gd name="G9" fmla="*/ 21600 1 2"/>
              <a:gd name="G10" fmla="+- 9441 0 G9"/>
              <a:gd name="G11" fmla="?: G10 G8 0"/>
              <a:gd name="G12" fmla="?: G10 G7 21600"/>
              <a:gd name="T0" fmla="*/ 16879 w 21600"/>
              <a:gd name="T1" fmla="*/ 10800 h 21600"/>
              <a:gd name="T2" fmla="*/ 10800 w 21600"/>
              <a:gd name="T3" fmla="*/ 21600 h 21600"/>
              <a:gd name="T4" fmla="*/ 4721 w 21600"/>
              <a:gd name="T5" fmla="*/ 10800 h 21600"/>
              <a:gd name="T6" fmla="*/ 10800 w 21600"/>
              <a:gd name="T7" fmla="*/ 0 h 21600"/>
              <a:gd name="T8" fmla="*/ 6521 w 21600"/>
              <a:gd name="T9" fmla="*/ 6521 h 21600"/>
              <a:gd name="T10" fmla="*/ 15079 w 21600"/>
              <a:gd name="T11" fmla="*/ 15079 h 21600"/>
            </a:gdLst>
            <a:ahLst/>
            <a:cxnLst>
              <a:cxn ang="0">
                <a:pos x="T0" y="T1"/>
              </a:cxn>
              <a:cxn ang="0">
                <a:pos x="T2" y="T3"/>
              </a:cxn>
              <a:cxn ang="0">
                <a:pos x="T4" y="T5"/>
              </a:cxn>
              <a:cxn ang="0">
                <a:pos x="T6" y="T7"/>
              </a:cxn>
            </a:cxnLst>
            <a:rect l="T8" t="T9" r="T10" b="T11"/>
            <a:pathLst>
              <a:path w="21600" h="21600">
                <a:moveTo>
                  <a:pt x="0" y="0"/>
                </a:moveTo>
                <a:lnTo>
                  <a:pt x="9441" y="21600"/>
                </a:lnTo>
                <a:lnTo>
                  <a:pt x="12159" y="21600"/>
                </a:lnTo>
                <a:lnTo>
                  <a:pt x="21600" y="0"/>
                </a:lnTo>
                <a:close/>
              </a:path>
            </a:pathLst>
          </a:custGeom>
          <a:solidFill>
            <a:srgbClr val="FF3300">
              <a:alpha val="57001"/>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16" name="Oval 47"/>
          <p:cNvSpPr>
            <a:spLocks noChangeArrowheads="1"/>
          </p:cNvSpPr>
          <p:nvPr/>
        </p:nvSpPr>
        <p:spPr bwMode="auto">
          <a:xfrm>
            <a:off x="2615376" y="2400156"/>
            <a:ext cx="85725" cy="300037"/>
          </a:xfrm>
          <a:prstGeom prst="ellipse">
            <a:avLst/>
          </a:prstGeom>
          <a:solidFill>
            <a:srgbClr val="66CCFF"/>
          </a:solidFill>
          <a:ln w="12700" algn="ctr">
            <a:solidFill>
              <a:srgbClr val="777777"/>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17" name="Line 48"/>
          <p:cNvSpPr>
            <a:spLocks noChangeShapeType="1"/>
          </p:cNvSpPr>
          <p:nvPr/>
        </p:nvSpPr>
        <p:spPr bwMode="auto">
          <a:xfrm flipH="1" flipV="1">
            <a:off x="1285051" y="2554143"/>
            <a:ext cx="1104900" cy="1588"/>
          </a:xfrm>
          <a:prstGeom prst="line">
            <a:avLst/>
          </a:prstGeom>
          <a:noFill/>
          <a:ln w="38100">
            <a:solidFill>
              <a:srgbClr val="66CC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18" name="Rectangle 49"/>
          <p:cNvSpPr>
            <a:spLocks noChangeArrowheads="1"/>
          </p:cNvSpPr>
          <p:nvPr/>
        </p:nvSpPr>
        <p:spPr bwMode="auto">
          <a:xfrm>
            <a:off x="816739" y="2363643"/>
            <a:ext cx="468312" cy="355600"/>
          </a:xfrm>
          <a:prstGeom prst="rect">
            <a:avLst/>
          </a:prstGeom>
          <a:solidFill>
            <a:srgbClr val="808080"/>
          </a:solidFill>
          <a:ln w="12700" algn="ctr">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19" name="Text Box 52"/>
          <p:cNvSpPr txBox="1">
            <a:spLocks noChangeArrowheads="1"/>
          </p:cNvSpPr>
          <p:nvPr/>
        </p:nvSpPr>
        <p:spPr bwMode="auto">
          <a:xfrm>
            <a:off x="3456255" y="1400826"/>
            <a:ext cx="195659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altLang="zh-CN" sz="2400" b="1" dirty="0" smtClean="0">
                <a:solidFill>
                  <a:srgbClr val="000000"/>
                </a:solidFill>
                <a:latin typeface="微软雅黑" pitchFamily="34" charset="-122"/>
                <a:ea typeface="微软雅黑" pitchFamily="34" charset="-122"/>
                <a:cs typeface="Arial" pitchFamily="34" charset="0"/>
              </a:rPr>
              <a:t>Channel</a:t>
            </a:r>
            <a:endParaRPr lang="zh-CN" altLang="en-US" sz="2400" b="1" dirty="0">
              <a:solidFill>
                <a:srgbClr val="000000"/>
              </a:solidFill>
              <a:latin typeface="微软雅黑" pitchFamily="34" charset="-122"/>
              <a:ea typeface="微软雅黑" pitchFamily="34" charset="-122"/>
              <a:cs typeface="Arial" pitchFamily="34" charset="0"/>
            </a:endParaRPr>
          </a:p>
        </p:txBody>
      </p:sp>
      <p:sp>
        <p:nvSpPr>
          <p:cNvPr id="220" name="Text Box 53"/>
          <p:cNvSpPr txBox="1">
            <a:spLocks noChangeArrowheads="1"/>
          </p:cNvSpPr>
          <p:nvPr/>
        </p:nvSpPr>
        <p:spPr bwMode="auto">
          <a:xfrm>
            <a:off x="3061464" y="2885623"/>
            <a:ext cx="693737" cy="292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lnSpc>
                <a:spcPct val="65000"/>
              </a:lnSpc>
              <a:spcBef>
                <a:spcPct val="50000"/>
              </a:spcBef>
              <a:spcAft>
                <a:spcPct val="0"/>
              </a:spcAft>
            </a:pPr>
            <a:r>
              <a:rPr lang="en-US" altLang="zh-CN" sz="2000" b="1" dirty="0" smtClean="0">
                <a:solidFill>
                  <a:srgbClr val="000000"/>
                </a:solidFill>
                <a:cs typeface="Arial" pitchFamily="34" charset="0"/>
              </a:rPr>
              <a:t>LED</a:t>
            </a:r>
            <a:endParaRPr lang="zh-CN" altLang="en-US" sz="2000" b="1" dirty="0">
              <a:solidFill>
                <a:srgbClr val="000000"/>
              </a:solidFill>
              <a:cs typeface="Arial" pitchFamily="34" charset="0"/>
            </a:endParaRPr>
          </a:p>
        </p:txBody>
      </p:sp>
      <p:sp>
        <p:nvSpPr>
          <p:cNvPr id="221" name="AutoShape 54"/>
          <p:cNvSpPr>
            <a:spLocks noChangeArrowheads="1"/>
          </p:cNvSpPr>
          <p:nvPr/>
        </p:nvSpPr>
        <p:spPr bwMode="auto">
          <a:xfrm rot="5400000">
            <a:off x="1401732" y="2431112"/>
            <a:ext cx="263525" cy="185738"/>
          </a:xfrm>
          <a:prstGeom prst="triangle">
            <a:avLst>
              <a:gd name="adj" fmla="val 50000"/>
            </a:avLst>
          </a:prstGeom>
          <a:solidFill>
            <a:srgbClr val="3333CC"/>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22" name="Oval 64"/>
          <p:cNvSpPr>
            <a:spLocks noChangeArrowheads="1"/>
          </p:cNvSpPr>
          <p:nvPr/>
        </p:nvSpPr>
        <p:spPr bwMode="auto">
          <a:xfrm>
            <a:off x="464314" y="2436668"/>
            <a:ext cx="88900" cy="207963"/>
          </a:xfrm>
          <a:prstGeom prst="ellipse">
            <a:avLst/>
          </a:prstGeom>
          <a:solidFill>
            <a:srgbClr val="66CCFF"/>
          </a:soli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23" name="Line 65"/>
          <p:cNvSpPr>
            <a:spLocks noChangeShapeType="1"/>
          </p:cNvSpPr>
          <p:nvPr/>
        </p:nvSpPr>
        <p:spPr bwMode="auto">
          <a:xfrm flipH="1">
            <a:off x="556389" y="2536681"/>
            <a:ext cx="254000" cy="3175"/>
          </a:xfrm>
          <a:prstGeom prst="line">
            <a:avLst/>
          </a:prstGeom>
          <a:noFill/>
          <a:ln w="38100">
            <a:solidFill>
              <a:srgbClr val="66CCFF"/>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24" name="Line 66"/>
          <p:cNvSpPr>
            <a:spLocks noChangeShapeType="1"/>
          </p:cNvSpPr>
          <p:nvPr/>
        </p:nvSpPr>
        <p:spPr bwMode="auto">
          <a:xfrm>
            <a:off x="1065976" y="2725593"/>
            <a:ext cx="0" cy="723900"/>
          </a:xfrm>
          <a:prstGeom prst="line">
            <a:avLst/>
          </a:prstGeom>
          <a:noFill/>
          <a:ln w="38100">
            <a:solidFill>
              <a:srgbClr val="66CCFF"/>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30000"/>
              </a:spcBef>
              <a:spcAft>
                <a:spcPct val="0"/>
              </a:spcAft>
            </a:pPr>
            <a:endParaRPr lang="zh-CN" altLang="en-US" sz="2400" b="1">
              <a:solidFill>
                <a:srgbClr val="000000"/>
              </a:solidFill>
              <a:latin typeface="Times New Roman" pitchFamily="18" charset="0"/>
            </a:endParaRPr>
          </a:p>
        </p:txBody>
      </p:sp>
      <p:pic>
        <p:nvPicPr>
          <p:cNvPr id="225" name="Picture 68" descr="Bird &amp; Markelz"/>
          <p:cNvPicPr>
            <a:picLocks noChangeAspect="1" noChangeArrowheads="1"/>
          </p:cNvPicPr>
          <p:nvPr/>
        </p:nvPicPr>
        <p:blipFill>
          <a:blip r:embed="rId3" cstate="print">
            <a:extLst>
              <a:ext uri="{28A0092B-C50C-407E-A947-70E740481C1C}">
                <a14:useLocalDpi xmlns="" xmlns:a14="http://schemas.microsoft.com/office/drawing/2010/main" val="0"/>
              </a:ext>
            </a:extLst>
          </a:blip>
          <a:srcRect t="32877" r="29123"/>
          <a:stretch>
            <a:fillRect/>
          </a:stretch>
        </p:blipFill>
        <p:spPr bwMode="auto">
          <a:xfrm rot="-4980486">
            <a:off x="5430014" y="2328718"/>
            <a:ext cx="1158875" cy="498475"/>
          </a:xfrm>
          <a:prstGeom prst="rect">
            <a:avLst/>
          </a:prstGeom>
          <a:noFill/>
          <a:extLst>
            <a:ext uri="{909E8E84-426E-40DD-AFC4-6F175D3DCCD1}">
              <a14:hiddenFill xmlns="" xmlns:a14="http://schemas.microsoft.com/office/drawing/2010/main">
                <a:solidFill>
                  <a:srgbClr val="FFFFFF"/>
                </a:solidFill>
              </a14:hiddenFill>
            </a:ext>
          </a:extLst>
        </p:spPr>
      </p:pic>
      <p:sp>
        <p:nvSpPr>
          <p:cNvPr id="226" name="Rectangle 69"/>
          <p:cNvSpPr>
            <a:spLocks noChangeArrowheads="1"/>
          </p:cNvSpPr>
          <p:nvPr/>
        </p:nvSpPr>
        <p:spPr bwMode="auto">
          <a:xfrm rot="-4980486">
            <a:off x="5826095" y="1948512"/>
            <a:ext cx="130175" cy="182563"/>
          </a:xfrm>
          <a:prstGeom prst="rect">
            <a:avLst/>
          </a:prstGeom>
          <a:solidFill>
            <a:srgbClr val="FFFFFF"/>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27" name="Rectangle 70"/>
          <p:cNvSpPr>
            <a:spLocks noChangeArrowheads="1"/>
          </p:cNvSpPr>
          <p:nvPr/>
        </p:nvSpPr>
        <p:spPr bwMode="auto">
          <a:xfrm>
            <a:off x="5760214" y="2885931"/>
            <a:ext cx="42862" cy="107950"/>
          </a:xfrm>
          <a:prstGeom prst="rect">
            <a:avLst/>
          </a:prstGeom>
          <a:solidFill>
            <a:srgbClr val="FFFFFF"/>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28" name="Rectangle 71"/>
          <p:cNvSpPr>
            <a:spLocks noChangeArrowheads="1"/>
          </p:cNvSpPr>
          <p:nvPr/>
        </p:nvSpPr>
        <p:spPr bwMode="auto">
          <a:xfrm rot="-287532">
            <a:off x="5777676" y="2690668"/>
            <a:ext cx="46038" cy="285750"/>
          </a:xfrm>
          <a:prstGeom prst="rect">
            <a:avLst/>
          </a:prstGeom>
          <a:solidFill>
            <a:srgbClr val="FFFFFF"/>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29" name="Rectangle 72"/>
          <p:cNvSpPr>
            <a:spLocks noChangeArrowheads="1"/>
          </p:cNvSpPr>
          <p:nvPr/>
        </p:nvSpPr>
        <p:spPr bwMode="auto">
          <a:xfrm rot="486712">
            <a:off x="5737989" y="2565256"/>
            <a:ext cx="46037" cy="463550"/>
          </a:xfrm>
          <a:prstGeom prst="rect">
            <a:avLst/>
          </a:prstGeom>
          <a:solidFill>
            <a:srgbClr val="FFFFFF"/>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30" name="Rectangle 73"/>
          <p:cNvSpPr>
            <a:spLocks noChangeArrowheads="1"/>
          </p:cNvSpPr>
          <p:nvPr/>
        </p:nvSpPr>
        <p:spPr bwMode="auto">
          <a:xfrm rot="3248257">
            <a:off x="5862607" y="2751787"/>
            <a:ext cx="60325" cy="109538"/>
          </a:xfrm>
          <a:prstGeom prst="rect">
            <a:avLst/>
          </a:prstGeom>
          <a:solidFill>
            <a:srgbClr val="FFFFFF"/>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31" name="Rectangle 74"/>
          <p:cNvSpPr>
            <a:spLocks noChangeArrowheads="1"/>
          </p:cNvSpPr>
          <p:nvPr/>
        </p:nvSpPr>
        <p:spPr bwMode="auto">
          <a:xfrm rot="3248257">
            <a:off x="5847527" y="2549380"/>
            <a:ext cx="61912" cy="106363"/>
          </a:xfrm>
          <a:prstGeom prst="rect">
            <a:avLst/>
          </a:prstGeom>
          <a:solidFill>
            <a:srgbClr val="FFFFFF"/>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32" name="Rectangle 75"/>
          <p:cNvSpPr>
            <a:spLocks noChangeArrowheads="1"/>
          </p:cNvSpPr>
          <p:nvPr/>
        </p:nvSpPr>
        <p:spPr bwMode="auto">
          <a:xfrm rot="3704354">
            <a:off x="5833238" y="2444606"/>
            <a:ext cx="60325" cy="88900"/>
          </a:xfrm>
          <a:prstGeom prst="rect">
            <a:avLst/>
          </a:prstGeom>
          <a:solidFill>
            <a:srgbClr val="FFFFFF"/>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33" name="Rectangle 76"/>
          <p:cNvSpPr>
            <a:spLocks noChangeArrowheads="1"/>
          </p:cNvSpPr>
          <p:nvPr/>
        </p:nvSpPr>
        <p:spPr bwMode="auto">
          <a:xfrm rot="-829101">
            <a:off x="5780851" y="2617643"/>
            <a:ext cx="41275" cy="128588"/>
          </a:xfrm>
          <a:prstGeom prst="rect">
            <a:avLst/>
          </a:prstGeom>
          <a:solidFill>
            <a:srgbClr val="FFFFFF"/>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34" name="Rectangle 77"/>
          <p:cNvSpPr>
            <a:spLocks noChangeArrowheads="1"/>
          </p:cNvSpPr>
          <p:nvPr/>
        </p:nvSpPr>
        <p:spPr bwMode="auto">
          <a:xfrm rot="-1509792">
            <a:off x="5901501" y="2411268"/>
            <a:ext cx="39688" cy="57150"/>
          </a:xfrm>
          <a:prstGeom prst="rect">
            <a:avLst/>
          </a:prstGeom>
          <a:solidFill>
            <a:srgbClr val="A79F09"/>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35" name="Line 78"/>
          <p:cNvSpPr>
            <a:spLocks noChangeShapeType="1"/>
          </p:cNvSpPr>
          <p:nvPr/>
        </p:nvSpPr>
        <p:spPr bwMode="auto">
          <a:xfrm>
            <a:off x="5890389" y="2419206"/>
            <a:ext cx="23812" cy="66675"/>
          </a:xfrm>
          <a:prstGeom prst="line">
            <a:avLst/>
          </a:prstGeom>
          <a:noFill/>
          <a:ln w="6350">
            <a:solidFill>
              <a:srgbClr val="C8BF0A"/>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36" name="Rectangle 79"/>
          <p:cNvSpPr>
            <a:spLocks noChangeArrowheads="1"/>
          </p:cNvSpPr>
          <p:nvPr/>
        </p:nvSpPr>
        <p:spPr bwMode="auto">
          <a:xfrm rot="-2537553">
            <a:off x="5784026" y="2714481"/>
            <a:ext cx="41275" cy="47625"/>
          </a:xfrm>
          <a:prstGeom prst="rect">
            <a:avLst/>
          </a:prstGeom>
          <a:solidFill>
            <a:srgbClr val="FFFFFF"/>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37" name="Rectangle 80"/>
          <p:cNvSpPr>
            <a:spLocks noChangeArrowheads="1"/>
          </p:cNvSpPr>
          <p:nvPr/>
        </p:nvSpPr>
        <p:spPr bwMode="auto">
          <a:xfrm rot="-860380">
            <a:off x="5826889" y="2616056"/>
            <a:ext cx="42862" cy="47625"/>
          </a:xfrm>
          <a:prstGeom prst="rect">
            <a:avLst/>
          </a:prstGeom>
          <a:solidFill>
            <a:srgbClr val="FFFFFF"/>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38" name="AutoShape 81"/>
          <p:cNvSpPr>
            <a:spLocks noChangeArrowheads="1"/>
          </p:cNvSpPr>
          <p:nvPr/>
        </p:nvSpPr>
        <p:spPr bwMode="auto">
          <a:xfrm rot="16200000">
            <a:off x="5155376" y="2303318"/>
            <a:ext cx="1100138" cy="534988"/>
          </a:xfrm>
          <a:custGeom>
            <a:avLst/>
            <a:gdLst>
              <a:gd name="G0" fmla="+- 8771 0 0"/>
              <a:gd name="G1" fmla="+- 21600 0 8771"/>
              <a:gd name="G2" fmla="*/ 8771 1 2"/>
              <a:gd name="G3" fmla="+- 21600 0 G2"/>
              <a:gd name="G4" fmla="+/ 8771 21600 2"/>
              <a:gd name="G5" fmla="+/ G1 0 2"/>
              <a:gd name="G6" fmla="*/ 21600 21600 8771"/>
              <a:gd name="G7" fmla="*/ G6 1 2"/>
              <a:gd name="G8" fmla="+- 21600 0 G7"/>
              <a:gd name="G9" fmla="*/ 21600 1 2"/>
              <a:gd name="G10" fmla="+- 8771 0 G9"/>
              <a:gd name="G11" fmla="?: G10 G8 0"/>
              <a:gd name="G12" fmla="?: G10 G7 21600"/>
              <a:gd name="T0" fmla="*/ 17214 w 21600"/>
              <a:gd name="T1" fmla="*/ 10800 h 21600"/>
              <a:gd name="T2" fmla="*/ 10800 w 21600"/>
              <a:gd name="T3" fmla="*/ 21600 h 21600"/>
              <a:gd name="T4" fmla="*/ 4386 w 21600"/>
              <a:gd name="T5" fmla="*/ 10800 h 21600"/>
              <a:gd name="T6" fmla="*/ 10800 w 21600"/>
              <a:gd name="T7" fmla="*/ 0 h 21600"/>
              <a:gd name="T8" fmla="*/ 6186 w 21600"/>
              <a:gd name="T9" fmla="*/ 6186 h 21600"/>
              <a:gd name="T10" fmla="*/ 15414 w 21600"/>
              <a:gd name="T11" fmla="*/ 15414 h 21600"/>
            </a:gdLst>
            <a:ahLst/>
            <a:cxnLst>
              <a:cxn ang="0">
                <a:pos x="T0" y="T1"/>
              </a:cxn>
              <a:cxn ang="0">
                <a:pos x="T2" y="T3"/>
              </a:cxn>
              <a:cxn ang="0">
                <a:pos x="T4" y="T5"/>
              </a:cxn>
              <a:cxn ang="0">
                <a:pos x="T6" y="T7"/>
              </a:cxn>
            </a:cxnLst>
            <a:rect l="T8" t="T9" r="T10" b="T11"/>
            <a:pathLst>
              <a:path w="21600" h="21600">
                <a:moveTo>
                  <a:pt x="0" y="0"/>
                </a:moveTo>
                <a:lnTo>
                  <a:pt x="8771" y="21600"/>
                </a:lnTo>
                <a:lnTo>
                  <a:pt x="12829" y="21600"/>
                </a:lnTo>
                <a:lnTo>
                  <a:pt x="21600" y="0"/>
                </a:lnTo>
                <a:close/>
              </a:path>
            </a:pathLst>
          </a:custGeom>
          <a:solidFill>
            <a:srgbClr val="FF3300">
              <a:alpha val="57001"/>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39" name="Oval 82"/>
          <p:cNvSpPr>
            <a:spLocks noChangeArrowheads="1"/>
          </p:cNvSpPr>
          <p:nvPr/>
        </p:nvSpPr>
        <p:spPr bwMode="auto">
          <a:xfrm rot="16200000">
            <a:off x="5866577" y="2541443"/>
            <a:ext cx="209550" cy="53975"/>
          </a:xfrm>
          <a:prstGeom prst="ellipse">
            <a:avLst/>
          </a:prstGeom>
          <a:solidFill>
            <a:srgbClr val="FFFF00">
              <a:alpha val="86000"/>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40" name="Oval 83"/>
          <p:cNvSpPr>
            <a:spLocks noChangeArrowheads="1"/>
          </p:cNvSpPr>
          <p:nvPr/>
        </p:nvSpPr>
        <p:spPr bwMode="auto">
          <a:xfrm>
            <a:off x="5310951" y="2008043"/>
            <a:ext cx="228600" cy="1135063"/>
          </a:xfrm>
          <a:prstGeom prst="ellipse">
            <a:avLst/>
          </a:prstGeom>
          <a:solidFill>
            <a:srgbClr val="66CCFF"/>
          </a:solidFill>
          <a:ln w="12700" algn="ctr">
            <a:solidFill>
              <a:srgbClr val="5A0468"/>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41" name="Text Box 84"/>
          <p:cNvSpPr txBox="1">
            <a:spLocks noChangeArrowheads="1"/>
          </p:cNvSpPr>
          <p:nvPr/>
        </p:nvSpPr>
        <p:spPr bwMode="auto">
          <a:xfrm>
            <a:off x="5904527" y="2975046"/>
            <a:ext cx="676495" cy="292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lnSpc>
                <a:spcPct val="65000"/>
              </a:lnSpc>
              <a:spcBef>
                <a:spcPct val="50000"/>
              </a:spcBef>
              <a:spcAft>
                <a:spcPct val="0"/>
              </a:spcAft>
            </a:pPr>
            <a:r>
              <a:rPr lang="en-US" altLang="zh-CN" sz="2000" b="1" dirty="0" smtClean="0">
                <a:solidFill>
                  <a:srgbClr val="000000"/>
                </a:solidFill>
                <a:cs typeface="Arial" pitchFamily="34" charset="0"/>
              </a:rPr>
              <a:t>PIN</a:t>
            </a:r>
            <a:endParaRPr lang="en-US" altLang="zh-CN" sz="2000" b="1" dirty="0">
              <a:solidFill>
                <a:srgbClr val="000000"/>
              </a:solidFill>
              <a:cs typeface="Arial" pitchFamily="34" charset="0"/>
            </a:endParaRPr>
          </a:p>
        </p:txBody>
      </p:sp>
      <p:sp>
        <p:nvSpPr>
          <p:cNvPr id="242" name="Rectangle 85"/>
          <p:cNvSpPr>
            <a:spLocks noChangeArrowheads="1"/>
          </p:cNvSpPr>
          <p:nvPr/>
        </p:nvSpPr>
        <p:spPr bwMode="auto">
          <a:xfrm>
            <a:off x="6552376" y="2166793"/>
            <a:ext cx="925513" cy="731838"/>
          </a:xfrm>
          <a:prstGeom prst="rect">
            <a:avLst/>
          </a:prstGeom>
          <a:solidFill>
            <a:srgbClr val="808080"/>
          </a:solidFill>
          <a:ln w="12700" algn="ctr">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43" name="AutoShape 86"/>
          <p:cNvSpPr>
            <a:spLocks noChangeArrowheads="1"/>
          </p:cNvSpPr>
          <p:nvPr/>
        </p:nvSpPr>
        <p:spPr bwMode="auto">
          <a:xfrm rot="5400000">
            <a:off x="6956395" y="2224737"/>
            <a:ext cx="120650" cy="84138"/>
          </a:xfrm>
          <a:prstGeom prst="triangle">
            <a:avLst>
              <a:gd name="adj" fmla="val 50000"/>
            </a:avLst>
          </a:prstGeom>
          <a:solidFill>
            <a:srgbClr val="000000"/>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44" name="Oval 87"/>
          <p:cNvSpPr>
            <a:spLocks noChangeArrowheads="1"/>
          </p:cNvSpPr>
          <p:nvPr/>
        </p:nvSpPr>
        <p:spPr bwMode="auto">
          <a:xfrm>
            <a:off x="6814314" y="2204893"/>
            <a:ext cx="120650" cy="123825"/>
          </a:xfrm>
          <a:prstGeom prst="ellipse">
            <a:avLst/>
          </a:prstGeom>
          <a:noFill/>
          <a:ln w="19050" algn="ctr">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45" name="Line 88"/>
          <p:cNvSpPr>
            <a:spLocks noChangeShapeType="1"/>
          </p:cNvSpPr>
          <p:nvPr/>
        </p:nvSpPr>
        <p:spPr bwMode="auto">
          <a:xfrm flipV="1">
            <a:off x="6838126" y="2230293"/>
            <a:ext cx="73025" cy="74613"/>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46" name="Line 89"/>
          <p:cNvSpPr>
            <a:spLocks noChangeShapeType="1"/>
          </p:cNvSpPr>
          <p:nvPr/>
        </p:nvSpPr>
        <p:spPr bwMode="auto">
          <a:xfrm>
            <a:off x="6838126" y="2228706"/>
            <a:ext cx="73025" cy="74612"/>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47" name="AutoShape 90"/>
          <p:cNvSpPr>
            <a:spLocks noChangeArrowheads="1"/>
          </p:cNvSpPr>
          <p:nvPr/>
        </p:nvSpPr>
        <p:spPr bwMode="auto">
          <a:xfrm rot="5400000">
            <a:off x="6674614" y="2227118"/>
            <a:ext cx="119062" cy="84138"/>
          </a:xfrm>
          <a:prstGeom prst="triangle">
            <a:avLst>
              <a:gd name="adj" fmla="val 50000"/>
            </a:avLst>
          </a:prstGeom>
          <a:solidFill>
            <a:srgbClr val="000000"/>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48" name="Line 91"/>
          <p:cNvSpPr>
            <a:spLocks noChangeShapeType="1"/>
          </p:cNvSpPr>
          <p:nvPr/>
        </p:nvSpPr>
        <p:spPr bwMode="auto">
          <a:xfrm flipV="1">
            <a:off x="6936551" y="2268393"/>
            <a:ext cx="255588"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49" name="Line 92"/>
          <p:cNvSpPr>
            <a:spLocks noChangeShapeType="1"/>
          </p:cNvSpPr>
          <p:nvPr/>
        </p:nvSpPr>
        <p:spPr bwMode="auto">
          <a:xfrm flipV="1">
            <a:off x="6638101" y="2268393"/>
            <a:ext cx="1714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50" name="Line 93"/>
          <p:cNvSpPr>
            <a:spLocks noChangeShapeType="1"/>
          </p:cNvSpPr>
          <p:nvPr/>
        </p:nvSpPr>
        <p:spPr bwMode="auto">
          <a:xfrm>
            <a:off x="6638101" y="2265218"/>
            <a:ext cx="0" cy="541338"/>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51" name="Line 94"/>
          <p:cNvSpPr>
            <a:spLocks noChangeShapeType="1"/>
          </p:cNvSpPr>
          <p:nvPr/>
        </p:nvSpPr>
        <p:spPr bwMode="auto">
          <a:xfrm flipV="1">
            <a:off x="6195189" y="2546206"/>
            <a:ext cx="44450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52" name="AutoShape 95"/>
          <p:cNvSpPr>
            <a:spLocks noChangeArrowheads="1"/>
          </p:cNvSpPr>
          <p:nvPr/>
        </p:nvSpPr>
        <p:spPr bwMode="auto">
          <a:xfrm rot="16200000" flipV="1">
            <a:off x="6963539" y="2765281"/>
            <a:ext cx="120650" cy="82550"/>
          </a:xfrm>
          <a:prstGeom prst="triangle">
            <a:avLst>
              <a:gd name="adj" fmla="val 50000"/>
            </a:avLst>
          </a:prstGeom>
          <a:solidFill>
            <a:srgbClr val="000000"/>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53" name="Oval 96"/>
          <p:cNvSpPr>
            <a:spLocks noChangeArrowheads="1"/>
          </p:cNvSpPr>
          <p:nvPr/>
        </p:nvSpPr>
        <p:spPr bwMode="auto">
          <a:xfrm flipV="1">
            <a:off x="6820664" y="2744643"/>
            <a:ext cx="120650" cy="123825"/>
          </a:xfrm>
          <a:prstGeom prst="ellipse">
            <a:avLst/>
          </a:prstGeom>
          <a:noFill/>
          <a:ln w="19050" algn="ctr">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54" name="Line 97"/>
          <p:cNvSpPr>
            <a:spLocks noChangeShapeType="1"/>
          </p:cNvSpPr>
          <p:nvPr/>
        </p:nvSpPr>
        <p:spPr bwMode="auto">
          <a:xfrm>
            <a:off x="6844476" y="2768456"/>
            <a:ext cx="73025" cy="74612"/>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55" name="Line 98"/>
          <p:cNvSpPr>
            <a:spLocks noChangeShapeType="1"/>
          </p:cNvSpPr>
          <p:nvPr/>
        </p:nvSpPr>
        <p:spPr bwMode="auto">
          <a:xfrm flipV="1">
            <a:off x="6833364" y="2770043"/>
            <a:ext cx="84137" cy="77788"/>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56" name="AutoShape 99"/>
          <p:cNvSpPr>
            <a:spLocks noChangeArrowheads="1"/>
          </p:cNvSpPr>
          <p:nvPr/>
        </p:nvSpPr>
        <p:spPr bwMode="auto">
          <a:xfrm rot="16200000" flipV="1">
            <a:off x="6682551" y="2762106"/>
            <a:ext cx="119063" cy="84137"/>
          </a:xfrm>
          <a:prstGeom prst="triangle">
            <a:avLst>
              <a:gd name="adj" fmla="val 50000"/>
            </a:avLst>
          </a:prstGeom>
          <a:solidFill>
            <a:srgbClr val="000000"/>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57" name="Line 100"/>
          <p:cNvSpPr>
            <a:spLocks noChangeShapeType="1"/>
          </p:cNvSpPr>
          <p:nvPr/>
        </p:nvSpPr>
        <p:spPr bwMode="auto">
          <a:xfrm flipV="1">
            <a:off x="6942901" y="2801793"/>
            <a:ext cx="249238" cy="317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58" name="Line 101"/>
          <p:cNvSpPr>
            <a:spLocks noChangeShapeType="1"/>
          </p:cNvSpPr>
          <p:nvPr/>
        </p:nvSpPr>
        <p:spPr bwMode="auto">
          <a:xfrm>
            <a:off x="6644451" y="2804968"/>
            <a:ext cx="1714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59" name="Oval 102"/>
          <p:cNvSpPr>
            <a:spLocks noChangeArrowheads="1"/>
          </p:cNvSpPr>
          <p:nvPr/>
        </p:nvSpPr>
        <p:spPr bwMode="auto">
          <a:xfrm>
            <a:off x="6814314" y="2387456"/>
            <a:ext cx="120650" cy="123825"/>
          </a:xfrm>
          <a:prstGeom prst="ellipse">
            <a:avLst/>
          </a:prstGeom>
          <a:noFill/>
          <a:ln w="19050" algn="ctr">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60" name="Line 103"/>
          <p:cNvSpPr>
            <a:spLocks noChangeShapeType="1"/>
          </p:cNvSpPr>
          <p:nvPr/>
        </p:nvSpPr>
        <p:spPr bwMode="auto">
          <a:xfrm>
            <a:off x="6874639" y="2331893"/>
            <a:ext cx="1587" cy="49213"/>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61" name="Line 104"/>
          <p:cNvSpPr>
            <a:spLocks noChangeShapeType="1"/>
          </p:cNvSpPr>
          <p:nvPr/>
        </p:nvSpPr>
        <p:spPr bwMode="auto">
          <a:xfrm>
            <a:off x="6873051" y="2519218"/>
            <a:ext cx="1588" cy="49213"/>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62" name="Freeform 105"/>
          <p:cNvSpPr>
            <a:spLocks/>
          </p:cNvSpPr>
          <p:nvPr/>
        </p:nvSpPr>
        <p:spPr bwMode="auto">
          <a:xfrm>
            <a:off x="6831776" y="2419206"/>
            <a:ext cx="85725" cy="53975"/>
          </a:xfrm>
          <a:custGeom>
            <a:avLst/>
            <a:gdLst>
              <a:gd name="T0" fmla="*/ 0 w 617"/>
              <a:gd name="T1" fmla="*/ 145 h 244"/>
              <a:gd name="T2" fmla="*/ 178 w 617"/>
              <a:gd name="T3" fmla="*/ 13 h 244"/>
              <a:gd name="T4" fmla="*/ 403 w 617"/>
              <a:gd name="T5" fmla="*/ 222 h 244"/>
              <a:gd name="T6" fmla="*/ 617 w 617"/>
              <a:gd name="T7" fmla="*/ 145 h 244"/>
            </a:gdLst>
            <a:ahLst/>
            <a:cxnLst>
              <a:cxn ang="0">
                <a:pos x="T0" y="T1"/>
              </a:cxn>
              <a:cxn ang="0">
                <a:pos x="T2" y="T3"/>
              </a:cxn>
              <a:cxn ang="0">
                <a:pos x="T4" y="T5"/>
              </a:cxn>
              <a:cxn ang="0">
                <a:pos x="T6" y="T7"/>
              </a:cxn>
            </a:cxnLst>
            <a:rect l="0" t="0" r="r" b="b"/>
            <a:pathLst>
              <a:path w="617" h="244">
                <a:moveTo>
                  <a:pt x="0" y="145"/>
                </a:moveTo>
                <a:cubicBezTo>
                  <a:pt x="30" y="123"/>
                  <a:pt x="111" y="0"/>
                  <a:pt x="178" y="13"/>
                </a:cubicBezTo>
                <a:cubicBezTo>
                  <a:pt x="245" y="26"/>
                  <a:pt x="330" y="200"/>
                  <a:pt x="403" y="222"/>
                </a:cubicBezTo>
                <a:cubicBezTo>
                  <a:pt x="476" y="244"/>
                  <a:pt x="573" y="161"/>
                  <a:pt x="617" y="145"/>
                </a:cubicBezTo>
              </a:path>
            </a:pathLst>
          </a:custGeom>
          <a:noFill/>
          <a:ln w="19050" cap="flat" cmpd="sng">
            <a:solidFill>
              <a:srgbClr val="000000"/>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grpSp>
        <p:nvGrpSpPr>
          <p:cNvPr id="263" name="Group 106"/>
          <p:cNvGrpSpPr>
            <a:grpSpLocks/>
          </p:cNvGrpSpPr>
          <p:nvPr/>
        </p:nvGrpSpPr>
        <p:grpSpPr bwMode="auto">
          <a:xfrm rot="-5400000">
            <a:off x="8216870" y="2935939"/>
            <a:ext cx="468312" cy="247650"/>
            <a:chOff x="1311" y="2001"/>
            <a:chExt cx="295" cy="106"/>
          </a:xfrm>
        </p:grpSpPr>
        <p:sp>
          <p:nvSpPr>
            <p:cNvPr id="264" name="Rectangle 107"/>
            <p:cNvSpPr>
              <a:spLocks noChangeArrowheads="1"/>
            </p:cNvSpPr>
            <p:nvPr/>
          </p:nvSpPr>
          <p:spPr bwMode="auto">
            <a:xfrm>
              <a:off x="1344" y="2016"/>
              <a:ext cx="57" cy="63"/>
            </a:xfrm>
            <a:prstGeom prst="rect">
              <a:avLst/>
            </a:prstGeom>
            <a:noFill/>
            <a:ln w="28575" algn="ctr">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65" name="Rectangle 108"/>
            <p:cNvSpPr>
              <a:spLocks noChangeArrowheads="1"/>
            </p:cNvSpPr>
            <p:nvPr/>
          </p:nvSpPr>
          <p:spPr bwMode="auto">
            <a:xfrm>
              <a:off x="1402" y="2016"/>
              <a:ext cx="57" cy="63"/>
            </a:xfrm>
            <a:prstGeom prst="rect">
              <a:avLst/>
            </a:prstGeom>
            <a:noFill/>
            <a:ln w="28575" algn="ctr">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66" name="Rectangle 109"/>
            <p:cNvSpPr>
              <a:spLocks noChangeArrowheads="1"/>
            </p:cNvSpPr>
            <p:nvPr/>
          </p:nvSpPr>
          <p:spPr bwMode="auto">
            <a:xfrm>
              <a:off x="1517" y="2016"/>
              <a:ext cx="57" cy="63"/>
            </a:xfrm>
            <a:prstGeom prst="rect">
              <a:avLst/>
            </a:prstGeom>
            <a:noFill/>
            <a:ln w="28575" algn="ctr">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67" name="Rectangle 110"/>
            <p:cNvSpPr>
              <a:spLocks noChangeArrowheads="1"/>
            </p:cNvSpPr>
            <p:nvPr/>
          </p:nvSpPr>
          <p:spPr bwMode="auto">
            <a:xfrm>
              <a:off x="1459" y="2017"/>
              <a:ext cx="57" cy="63"/>
            </a:xfrm>
            <a:prstGeom prst="rect">
              <a:avLst/>
            </a:prstGeom>
            <a:noFill/>
            <a:ln w="28575" algn="ctr">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68" name="Rectangle 111"/>
            <p:cNvSpPr>
              <a:spLocks noChangeArrowheads="1"/>
            </p:cNvSpPr>
            <p:nvPr/>
          </p:nvSpPr>
          <p:spPr bwMode="auto">
            <a:xfrm>
              <a:off x="1410" y="2066"/>
              <a:ext cx="41" cy="39"/>
            </a:xfrm>
            <a:prstGeom prst="rect">
              <a:avLst/>
            </a:prstGeom>
            <a:solidFill>
              <a:srgbClr val="FFFFFF"/>
            </a:solidFill>
            <a:ln>
              <a:noFill/>
            </a:ln>
            <a:effectLst/>
            <a:extLst>
              <a:ext uri="{91240B29-F687-4F45-9708-019B960494DF}">
                <a14:hiddenLine xmlns="" xmlns:a14="http://schemas.microsoft.com/office/drawing/2010/main" w="2857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69" name="Rectangle 112"/>
            <p:cNvSpPr>
              <a:spLocks noChangeArrowheads="1"/>
            </p:cNvSpPr>
            <p:nvPr/>
          </p:nvSpPr>
          <p:spPr bwMode="auto">
            <a:xfrm>
              <a:off x="1354" y="2001"/>
              <a:ext cx="37" cy="39"/>
            </a:xfrm>
            <a:prstGeom prst="rect">
              <a:avLst/>
            </a:prstGeom>
            <a:solidFill>
              <a:srgbClr val="FFFFFF"/>
            </a:solidFill>
            <a:ln>
              <a:noFill/>
            </a:ln>
            <a:effectLst/>
            <a:extLst>
              <a:ext uri="{91240B29-F687-4F45-9708-019B960494DF}">
                <a14:hiddenLine xmlns="" xmlns:a14="http://schemas.microsoft.com/office/drawing/2010/main" w="2857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70" name="Rectangle 113"/>
            <p:cNvSpPr>
              <a:spLocks noChangeArrowheads="1"/>
            </p:cNvSpPr>
            <p:nvPr/>
          </p:nvSpPr>
          <p:spPr bwMode="auto">
            <a:xfrm>
              <a:off x="1468" y="2001"/>
              <a:ext cx="40" cy="39"/>
            </a:xfrm>
            <a:prstGeom prst="rect">
              <a:avLst/>
            </a:prstGeom>
            <a:solidFill>
              <a:srgbClr val="FFFFFF"/>
            </a:solidFill>
            <a:ln>
              <a:noFill/>
            </a:ln>
            <a:effectLst/>
            <a:extLst>
              <a:ext uri="{91240B29-F687-4F45-9708-019B960494DF}">
                <a14:hiddenLine xmlns="" xmlns:a14="http://schemas.microsoft.com/office/drawing/2010/main" w="2857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71" name="Rectangle 114"/>
            <p:cNvSpPr>
              <a:spLocks noChangeArrowheads="1"/>
            </p:cNvSpPr>
            <p:nvPr/>
          </p:nvSpPr>
          <p:spPr bwMode="auto">
            <a:xfrm>
              <a:off x="1525" y="2068"/>
              <a:ext cx="41" cy="39"/>
            </a:xfrm>
            <a:prstGeom prst="rect">
              <a:avLst/>
            </a:prstGeom>
            <a:solidFill>
              <a:srgbClr val="FFFFFF"/>
            </a:solidFill>
            <a:ln>
              <a:noFill/>
            </a:ln>
            <a:effectLst/>
            <a:extLst>
              <a:ext uri="{91240B29-F687-4F45-9708-019B960494DF}">
                <a14:hiddenLine xmlns="" xmlns:a14="http://schemas.microsoft.com/office/drawing/2010/main" w="2857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72" name="Line 115"/>
            <p:cNvSpPr>
              <a:spLocks noChangeShapeType="1"/>
            </p:cNvSpPr>
            <p:nvPr/>
          </p:nvSpPr>
          <p:spPr bwMode="auto">
            <a:xfrm flipH="1">
              <a:off x="1311" y="2016"/>
              <a:ext cx="33"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73" name="Line 116"/>
            <p:cNvSpPr>
              <a:spLocks noChangeShapeType="1"/>
            </p:cNvSpPr>
            <p:nvPr/>
          </p:nvSpPr>
          <p:spPr bwMode="auto">
            <a:xfrm flipH="1">
              <a:off x="1573" y="2079"/>
              <a:ext cx="33"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grpSp>
      <p:sp>
        <p:nvSpPr>
          <p:cNvPr id="274" name="Text Box 117"/>
          <p:cNvSpPr txBox="1">
            <a:spLocks noChangeArrowheads="1"/>
          </p:cNvSpPr>
          <p:nvPr/>
        </p:nvSpPr>
        <p:spPr bwMode="auto">
          <a:xfrm>
            <a:off x="2583626" y="1955656"/>
            <a:ext cx="1039813" cy="211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65000"/>
              </a:lnSpc>
              <a:spcBef>
                <a:spcPct val="50000"/>
              </a:spcBef>
              <a:spcAft>
                <a:spcPct val="0"/>
              </a:spcAft>
            </a:pPr>
            <a:r>
              <a:rPr lang="en-US" altLang="zh-CN" sz="1200" b="1" dirty="0" err="1">
                <a:solidFill>
                  <a:srgbClr val="000000"/>
                </a:solidFill>
                <a:latin typeface="Verdana" pitchFamily="34" charset="0"/>
                <a:cs typeface="Arial" pitchFamily="34" charset="0"/>
              </a:rPr>
              <a:t>Tx</a:t>
            </a:r>
            <a:r>
              <a:rPr lang="en-US" altLang="zh-CN" sz="1200" b="1" dirty="0">
                <a:solidFill>
                  <a:srgbClr val="000000"/>
                </a:solidFill>
                <a:latin typeface="Verdana" pitchFamily="34" charset="0"/>
                <a:cs typeface="Arial" pitchFamily="34" charset="0"/>
              </a:rPr>
              <a:t> Module</a:t>
            </a:r>
          </a:p>
        </p:txBody>
      </p:sp>
      <p:sp>
        <p:nvSpPr>
          <p:cNvPr id="275" name="Text Box 118"/>
          <p:cNvSpPr txBox="1">
            <a:spLocks noChangeArrowheads="1"/>
          </p:cNvSpPr>
          <p:nvPr/>
        </p:nvSpPr>
        <p:spPr bwMode="auto">
          <a:xfrm>
            <a:off x="6544439" y="1831831"/>
            <a:ext cx="1039812" cy="211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65000"/>
              </a:lnSpc>
              <a:spcBef>
                <a:spcPct val="50000"/>
              </a:spcBef>
              <a:spcAft>
                <a:spcPct val="0"/>
              </a:spcAft>
            </a:pPr>
            <a:r>
              <a:rPr lang="en-US" altLang="zh-CN" sz="1200" b="1">
                <a:solidFill>
                  <a:srgbClr val="000000"/>
                </a:solidFill>
                <a:latin typeface="Verdana" pitchFamily="34" charset="0"/>
                <a:cs typeface="Arial" pitchFamily="34" charset="0"/>
              </a:rPr>
              <a:t>Rx Module</a:t>
            </a:r>
          </a:p>
        </p:txBody>
      </p:sp>
      <p:sp>
        <p:nvSpPr>
          <p:cNvPr id="276" name="Text Box 119"/>
          <p:cNvSpPr txBox="1">
            <a:spLocks noChangeArrowheads="1"/>
          </p:cNvSpPr>
          <p:nvPr/>
        </p:nvSpPr>
        <p:spPr bwMode="auto">
          <a:xfrm>
            <a:off x="755576" y="1412776"/>
            <a:ext cx="2357691" cy="3323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lnSpc>
                <a:spcPct val="65000"/>
              </a:lnSpc>
              <a:spcBef>
                <a:spcPct val="50000"/>
              </a:spcBef>
              <a:spcAft>
                <a:spcPct val="0"/>
              </a:spcAft>
            </a:pPr>
            <a:r>
              <a:rPr lang="en-US" altLang="zh-CN" sz="2400" b="1" dirty="0" smtClean="0">
                <a:solidFill>
                  <a:srgbClr val="000000"/>
                </a:solidFill>
                <a:latin typeface="微软雅黑" pitchFamily="34" charset="-122"/>
                <a:ea typeface="微软雅黑" pitchFamily="34" charset="-122"/>
                <a:cs typeface="Arial" pitchFamily="34" charset="0"/>
              </a:rPr>
              <a:t>Light Source</a:t>
            </a:r>
            <a:endParaRPr lang="zh-CN" altLang="en-US" sz="2400" b="1" dirty="0">
              <a:solidFill>
                <a:srgbClr val="000000"/>
              </a:solidFill>
              <a:latin typeface="微软雅黑" pitchFamily="34" charset="-122"/>
              <a:ea typeface="微软雅黑" pitchFamily="34" charset="-122"/>
              <a:cs typeface="Arial" pitchFamily="34" charset="0"/>
            </a:endParaRPr>
          </a:p>
        </p:txBody>
      </p:sp>
      <p:sp>
        <p:nvSpPr>
          <p:cNvPr id="277" name="Text Box 122"/>
          <p:cNvSpPr txBox="1">
            <a:spLocks noChangeArrowheads="1"/>
          </p:cNvSpPr>
          <p:nvPr/>
        </p:nvSpPr>
        <p:spPr bwMode="auto">
          <a:xfrm>
            <a:off x="6102741" y="1530092"/>
            <a:ext cx="2178050" cy="3456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65000"/>
              </a:lnSpc>
              <a:spcBef>
                <a:spcPct val="50000"/>
              </a:spcBef>
              <a:spcAft>
                <a:spcPct val="0"/>
              </a:spcAft>
            </a:pPr>
            <a:r>
              <a:rPr lang="en-US" altLang="zh-CN" sz="2400" b="1" dirty="0" smtClean="0">
                <a:solidFill>
                  <a:srgbClr val="000000"/>
                </a:solidFill>
                <a:latin typeface="微软雅黑" pitchFamily="34" charset="-122"/>
                <a:ea typeface="微软雅黑" pitchFamily="34" charset="-122"/>
                <a:cs typeface="Arial" pitchFamily="34" charset="0"/>
              </a:rPr>
              <a:t>Receiver</a:t>
            </a:r>
            <a:endParaRPr lang="zh-CN" altLang="en-US" sz="2400" b="1" dirty="0">
              <a:solidFill>
                <a:srgbClr val="000000"/>
              </a:solidFill>
              <a:latin typeface="微软雅黑" pitchFamily="34" charset="-122"/>
              <a:ea typeface="微软雅黑" pitchFamily="34" charset="-122"/>
              <a:cs typeface="Arial" pitchFamily="34" charset="0"/>
            </a:endParaRPr>
          </a:p>
        </p:txBody>
      </p:sp>
      <p:sp>
        <p:nvSpPr>
          <p:cNvPr id="278" name="Freeform 123"/>
          <p:cNvSpPr>
            <a:spLocks/>
          </p:cNvSpPr>
          <p:nvPr/>
        </p:nvSpPr>
        <p:spPr bwMode="auto">
          <a:xfrm>
            <a:off x="6296789" y="2419206"/>
            <a:ext cx="211137" cy="92075"/>
          </a:xfrm>
          <a:custGeom>
            <a:avLst/>
            <a:gdLst>
              <a:gd name="T0" fmla="*/ 0 w 617"/>
              <a:gd name="T1" fmla="*/ 145 h 244"/>
              <a:gd name="T2" fmla="*/ 178 w 617"/>
              <a:gd name="T3" fmla="*/ 13 h 244"/>
              <a:gd name="T4" fmla="*/ 403 w 617"/>
              <a:gd name="T5" fmla="*/ 222 h 244"/>
              <a:gd name="T6" fmla="*/ 617 w 617"/>
              <a:gd name="T7" fmla="*/ 145 h 244"/>
            </a:gdLst>
            <a:ahLst/>
            <a:cxnLst>
              <a:cxn ang="0">
                <a:pos x="T0" y="T1"/>
              </a:cxn>
              <a:cxn ang="0">
                <a:pos x="T2" y="T3"/>
              </a:cxn>
              <a:cxn ang="0">
                <a:pos x="T4" y="T5"/>
              </a:cxn>
              <a:cxn ang="0">
                <a:pos x="T6" y="T7"/>
              </a:cxn>
            </a:cxnLst>
            <a:rect l="0" t="0" r="r" b="b"/>
            <a:pathLst>
              <a:path w="617" h="244">
                <a:moveTo>
                  <a:pt x="0" y="145"/>
                </a:moveTo>
                <a:cubicBezTo>
                  <a:pt x="30" y="123"/>
                  <a:pt x="111" y="0"/>
                  <a:pt x="178" y="13"/>
                </a:cubicBezTo>
                <a:cubicBezTo>
                  <a:pt x="245" y="26"/>
                  <a:pt x="330" y="200"/>
                  <a:pt x="403" y="222"/>
                </a:cubicBezTo>
                <a:cubicBezTo>
                  <a:pt x="476" y="244"/>
                  <a:pt x="573" y="161"/>
                  <a:pt x="617" y="145"/>
                </a:cubicBezTo>
              </a:path>
            </a:pathLst>
          </a:custGeom>
          <a:noFill/>
          <a:ln w="19050" cap="flat" cmpd="sng">
            <a:solidFill>
              <a:srgbClr val="000000"/>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79" name="Rectangle 124"/>
          <p:cNvSpPr>
            <a:spLocks noChangeArrowheads="1"/>
          </p:cNvSpPr>
          <p:nvPr/>
        </p:nvSpPr>
        <p:spPr bwMode="auto">
          <a:xfrm rot="262439">
            <a:off x="5906264" y="2733531"/>
            <a:ext cx="44450" cy="100012"/>
          </a:xfrm>
          <a:prstGeom prst="rect">
            <a:avLst/>
          </a:prstGeom>
          <a:solidFill>
            <a:srgbClr val="FFFFFF"/>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80" name="Rectangle 125"/>
          <p:cNvSpPr>
            <a:spLocks noChangeArrowheads="1"/>
          </p:cNvSpPr>
          <p:nvPr/>
        </p:nvSpPr>
        <p:spPr bwMode="auto">
          <a:xfrm>
            <a:off x="6817489" y="2568431"/>
            <a:ext cx="112712" cy="107950"/>
          </a:xfrm>
          <a:prstGeom prst="rect">
            <a:avLst/>
          </a:prstGeom>
          <a:noFill/>
          <a:ln w="19050" algn="ctr">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81" name="Line 126"/>
          <p:cNvSpPr>
            <a:spLocks noChangeShapeType="1"/>
          </p:cNvSpPr>
          <p:nvPr/>
        </p:nvSpPr>
        <p:spPr bwMode="auto">
          <a:xfrm>
            <a:off x="6876226" y="2685906"/>
            <a:ext cx="1588" cy="49212"/>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82" name="Rectangle 127"/>
          <p:cNvSpPr>
            <a:spLocks noChangeArrowheads="1"/>
          </p:cNvSpPr>
          <p:nvPr/>
        </p:nvSpPr>
        <p:spPr bwMode="auto">
          <a:xfrm>
            <a:off x="7188964" y="2706543"/>
            <a:ext cx="287337" cy="187325"/>
          </a:xfrm>
          <a:prstGeom prst="rect">
            <a:avLst/>
          </a:prstGeom>
          <a:solidFill>
            <a:srgbClr val="C0C0C0"/>
          </a:solidFill>
          <a:ln w="12700" algn="ctr">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83" name="Rectangle 128"/>
          <p:cNvSpPr>
            <a:spLocks noChangeArrowheads="1"/>
          </p:cNvSpPr>
          <p:nvPr/>
        </p:nvSpPr>
        <p:spPr bwMode="auto">
          <a:xfrm>
            <a:off x="7184201" y="2176318"/>
            <a:ext cx="287338" cy="187325"/>
          </a:xfrm>
          <a:prstGeom prst="rect">
            <a:avLst/>
          </a:prstGeom>
          <a:solidFill>
            <a:srgbClr val="C0C0C0"/>
          </a:solidFill>
          <a:ln w="12700" algn="ctr">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84" name="Text Box 129"/>
          <p:cNvSpPr txBox="1">
            <a:spLocks noChangeArrowheads="1"/>
          </p:cNvSpPr>
          <p:nvPr/>
        </p:nvSpPr>
        <p:spPr bwMode="auto">
          <a:xfrm>
            <a:off x="7071489" y="2181081"/>
            <a:ext cx="492125" cy="211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65000"/>
              </a:lnSpc>
              <a:spcBef>
                <a:spcPct val="50000"/>
              </a:spcBef>
              <a:spcAft>
                <a:spcPct val="0"/>
              </a:spcAft>
            </a:pPr>
            <a:r>
              <a:rPr lang="en-US" altLang="zh-CN" sz="1200" b="1">
                <a:solidFill>
                  <a:srgbClr val="000000"/>
                </a:solidFill>
                <a:latin typeface="Verdana" pitchFamily="34" charset="0"/>
                <a:cs typeface="Arial" pitchFamily="34" charset="0"/>
              </a:rPr>
              <a:t>AD</a:t>
            </a:r>
          </a:p>
        </p:txBody>
      </p:sp>
      <p:sp>
        <p:nvSpPr>
          <p:cNvPr id="285" name="Text Box 130"/>
          <p:cNvSpPr txBox="1">
            <a:spLocks noChangeArrowheads="1"/>
          </p:cNvSpPr>
          <p:nvPr/>
        </p:nvSpPr>
        <p:spPr bwMode="auto">
          <a:xfrm>
            <a:off x="7082601" y="2703368"/>
            <a:ext cx="492125" cy="211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65000"/>
              </a:lnSpc>
              <a:spcBef>
                <a:spcPct val="50000"/>
              </a:spcBef>
              <a:spcAft>
                <a:spcPct val="0"/>
              </a:spcAft>
            </a:pPr>
            <a:r>
              <a:rPr lang="en-US" altLang="zh-CN" sz="1200" b="1">
                <a:solidFill>
                  <a:srgbClr val="000000"/>
                </a:solidFill>
                <a:latin typeface="Verdana" pitchFamily="34" charset="0"/>
                <a:cs typeface="Arial" pitchFamily="34" charset="0"/>
              </a:rPr>
              <a:t>AD</a:t>
            </a:r>
          </a:p>
        </p:txBody>
      </p:sp>
      <p:sp>
        <p:nvSpPr>
          <p:cNvPr id="286" name="Line 131"/>
          <p:cNvSpPr>
            <a:spLocks noChangeShapeType="1"/>
          </p:cNvSpPr>
          <p:nvPr/>
        </p:nvSpPr>
        <p:spPr bwMode="auto">
          <a:xfrm>
            <a:off x="7474714" y="2269981"/>
            <a:ext cx="177800" cy="0"/>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87" name="Rectangle 132"/>
          <p:cNvSpPr>
            <a:spLocks noChangeArrowheads="1"/>
          </p:cNvSpPr>
          <p:nvPr/>
        </p:nvSpPr>
        <p:spPr bwMode="auto">
          <a:xfrm>
            <a:off x="7647751" y="2162031"/>
            <a:ext cx="287338" cy="750887"/>
          </a:xfrm>
          <a:prstGeom prst="rect">
            <a:avLst/>
          </a:prstGeom>
          <a:solidFill>
            <a:srgbClr val="C0C0C0"/>
          </a:solidFill>
          <a:ln w="12700" algn="ctr">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88" name="Line 133"/>
          <p:cNvSpPr>
            <a:spLocks noChangeShapeType="1"/>
          </p:cNvSpPr>
          <p:nvPr/>
        </p:nvSpPr>
        <p:spPr bwMode="auto">
          <a:xfrm>
            <a:off x="7481064" y="2811318"/>
            <a:ext cx="177800" cy="0"/>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89" name="Rectangle 134"/>
          <p:cNvSpPr>
            <a:spLocks noChangeArrowheads="1"/>
          </p:cNvSpPr>
          <p:nvPr/>
        </p:nvSpPr>
        <p:spPr bwMode="auto">
          <a:xfrm>
            <a:off x="8044626" y="2409681"/>
            <a:ext cx="287338" cy="312737"/>
          </a:xfrm>
          <a:prstGeom prst="rect">
            <a:avLst/>
          </a:prstGeom>
          <a:solidFill>
            <a:srgbClr val="C0C0C0"/>
          </a:solidFill>
          <a:ln w="12700" algn="ctr">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90" name="Rectangle 135"/>
          <p:cNvSpPr>
            <a:spLocks noChangeArrowheads="1"/>
          </p:cNvSpPr>
          <p:nvPr/>
        </p:nvSpPr>
        <p:spPr bwMode="auto">
          <a:xfrm>
            <a:off x="8417689" y="2409681"/>
            <a:ext cx="287337" cy="312737"/>
          </a:xfrm>
          <a:prstGeom prst="rect">
            <a:avLst/>
          </a:prstGeom>
          <a:solidFill>
            <a:srgbClr val="C0C0C0"/>
          </a:solidFill>
          <a:ln w="12700" algn="ctr">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91" name="Line 136"/>
          <p:cNvSpPr>
            <a:spLocks noChangeShapeType="1"/>
          </p:cNvSpPr>
          <p:nvPr/>
        </p:nvSpPr>
        <p:spPr bwMode="auto">
          <a:xfrm rot="5400000">
            <a:off x="8202582" y="3097862"/>
            <a:ext cx="744538" cy="0"/>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92" name="Text Box 137"/>
          <p:cNvSpPr txBox="1">
            <a:spLocks noChangeArrowheads="1"/>
          </p:cNvSpPr>
          <p:nvPr/>
        </p:nvSpPr>
        <p:spPr bwMode="auto">
          <a:xfrm>
            <a:off x="7790626" y="1935018"/>
            <a:ext cx="1039813"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65000"/>
              </a:lnSpc>
              <a:spcBef>
                <a:spcPct val="50000"/>
              </a:spcBef>
              <a:spcAft>
                <a:spcPct val="0"/>
              </a:spcAft>
            </a:pPr>
            <a:r>
              <a:rPr lang="en-US" altLang="zh-CN" sz="800" b="1">
                <a:solidFill>
                  <a:srgbClr val="000000"/>
                </a:solidFill>
                <a:latin typeface="Verdana" pitchFamily="34" charset="0"/>
                <a:cs typeface="Arial" pitchFamily="34" charset="0"/>
              </a:rPr>
              <a:t>Demodulator</a:t>
            </a:r>
          </a:p>
        </p:txBody>
      </p:sp>
      <p:sp>
        <p:nvSpPr>
          <p:cNvPr id="293" name="Line 138"/>
          <p:cNvSpPr>
            <a:spLocks noChangeShapeType="1"/>
          </p:cNvSpPr>
          <p:nvPr/>
        </p:nvSpPr>
        <p:spPr bwMode="auto">
          <a:xfrm>
            <a:off x="7925564" y="2570018"/>
            <a:ext cx="120650" cy="1588"/>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94" name="Line 139"/>
          <p:cNvSpPr>
            <a:spLocks noChangeShapeType="1"/>
          </p:cNvSpPr>
          <p:nvPr/>
        </p:nvSpPr>
        <p:spPr bwMode="auto">
          <a:xfrm>
            <a:off x="8327201" y="2574781"/>
            <a:ext cx="93663" cy="1587"/>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95" name="Text Box 140"/>
          <p:cNvSpPr txBox="1">
            <a:spLocks noChangeArrowheads="1"/>
          </p:cNvSpPr>
          <p:nvPr/>
        </p:nvSpPr>
        <p:spPr bwMode="auto">
          <a:xfrm>
            <a:off x="8022401" y="2135043"/>
            <a:ext cx="1039813"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65000"/>
              </a:lnSpc>
              <a:spcBef>
                <a:spcPct val="50000"/>
              </a:spcBef>
              <a:spcAft>
                <a:spcPct val="0"/>
              </a:spcAft>
            </a:pPr>
            <a:r>
              <a:rPr lang="en-US" altLang="zh-CN" sz="800" b="1">
                <a:solidFill>
                  <a:srgbClr val="000000"/>
                </a:solidFill>
                <a:latin typeface="Verdana" pitchFamily="34" charset="0"/>
                <a:cs typeface="Arial" pitchFamily="34" charset="0"/>
              </a:rPr>
              <a:t>Decoder</a:t>
            </a:r>
          </a:p>
        </p:txBody>
      </p:sp>
      <p:sp>
        <p:nvSpPr>
          <p:cNvPr id="296" name="Line 141"/>
          <p:cNvSpPr>
            <a:spLocks noChangeShapeType="1"/>
          </p:cNvSpPr>
          <p:nvPr/>
        </p:nvSpPr>
        <p:spPr bwMode="auto">
          <a:xfrm>
            <a:off x="8476426" y="2269981"/>
            <a:ext cx="74613" cy="128587"/>
          </a:xfrm>
          <a:prstGeom prst="line">
            <a:avLst/>
          </a:prstGeom>
          <a:noFill/>
          <a:ln w="127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97" name="Line 142"/>
          <p:cNvSpPr>
            <a:spLocks noChangeShapeType="1"/>
          </p:cNvSpPr>
          <p:nvPr/>
        </p:nvSpPr>
        <p:spPr bwMode="auto">
          <a:xfrm>
            <a:off x="8071614" y="2066781"/>
            <a:ext cx="158750" cy="320675"/>
          </a:xfrm>
          <a:prstGeom prst="line">
            <a:avLst/>
          </a:prstGeom>
          <a:noFill/>
          <a:ln w="127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98" name="Text Box 143"/>
          <p:cNvSpPr txBox="1">
            <a:spLocks noChangeArrowheads="1"/>
          </p:cNvSpPr>
          <p:nvPr/>
        </p:nvSpPr>
        <p:spPr bwMode="auto">
          <a:xfrm>
            <a:off x="8054151" y="3465368"/>
            <a:ext cx="1039813"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65000"/>
              </a:lnSpc>
              <a:spcBef>
                <a:spcPct val="50000"/>
              </a:spcBef>
              <a:spcAft>
                <a:spcPct val="0"/>
              </a:spcAft>
            </a:pPr>
            <a:r>
              <a:rPr lang="en-US" altLang="zh-CN" sz="800" b="1">
                <a:solidFill>
                  <a:srgbClr val="000000"/>
                </a:solidFill>
                <a:latin typeface="Verdana" pitchFamily="34" charset="0"/>
                <a:cs typeface="Arial" pitchFamily="34" charset="0"/>
              </a:rPr>
              <a:t>Data</a:t>
            </a:r>
          </a:p>
        </p:txBody>
      </p:sp>
      <p:sp>
        <p:nvSpPr>
          <p:cNvPr id="299" name="Text Box 144"/>
          <p:cNvSpPr txBox="1">
            <a:spLocks noChangeArrowheads="1"/>
          </p:cNvSpPr>
          <p:nvPr/>
        </p:nvSpPr>
        <p:spPr bwMode="auto">
          <a:xfrm>
            <a:off x="7293739" y="2931968"/>
            <a:ext cx="1039812"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65000"/>
              </a:lnSpc>
              <a:spcBef>
                <a:spcPct val="50000"/>
              </a:spcBef>
              <a:spcAft>
                <a:spcPct val="0"/>
              </a:spcAft>
            </a:pPr>
            <a:r>
              <a:rPr lang="en-US" altLang="zh-CN" sz="800" b="1">
                <a:solidFill>
                  <a:srgbClr val="000000"/>
                </a:solidFill>
                <a:latin typeface="Verdana" pitchFamily="34" charset="0"/>
                <a:cs typeface="Arial" pitchFamily="34" charset="0"/>
              </a:rPr>
              <a:t>Baseband</a:t>
            </a:r>
          </a:p>
        </p:txBody>
      </p:sp>
      <p:sp>
        <p:nvSpPr>
          <p:cNvPr id="300" name="Text Box 145"/>
          <p:cNvSpPr txBox="1">
            <a:spLocks noChangeArrowheads="1"/>
          </p:cNvSpPr>
          <p:nvPr/>
        </p:nvSpPr>
        <p:spPr bwMode="auto">
          <a:xfrm>
            <a:off x="6363464" y="2890693"/>
            <a:ext cx="1039812"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65000"/>
              </a:lnSpc>
              <a:spcBef>
                <a:spcPct val="50000"/>
              </a:spcBef>
              <a:spcAft>
                <a:spcPct val="0"/>
              </a:spcAft>
            </a:pPr>
            <a:r>
              <a:rPr lang="en-US" altLang="zh-CN" sz="800" b="1">
                <a:solidFill>
                  <a:srgbClr val="000000"/>
                </a:solidFill>
                <a:latin typeface="Verdana" pitchFamily="34" charset="0"/>
                <a:cs typeface="Arial" pitchFamily="34" charset="0"/>
              </a:rPr>
              <a:t>Q</a:t>
            </a:r>
          </a:p>
        </p:txBody>
      </p:sp>
      <p:sp>
        <p:nvSpPr>
          <p:cNvPr id="301" name="Text Box 146"/>
          <p:cNvSpPr txBox="1">
            <a:spLocks noChangeArrowheads="1"/>
          </p:cNvSpPr>
          <p:nvPr/>
        </p:nvSpPr>
        <p:spPr bwMode="auto">
          <a:xfrm>
            <a:off x="6350764" y="2012806"/>
            <a:ext cx="1039812"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65000"/>
              </a:lnSpc>
              <a:spcBef>
                <a:spcPct val="50000"/>
              </a:spcBef>
              <a:spcAft>
                <a:spcPct val="0"/>
              </a:spcAft>
            </a:pPr>
            <a:r>
              <a:rPr lang="en-US" altLang="zh-CN" sz="800" b="1">
                <a:solidFill>
                  <a:srgbClr val="000000"/>
                </a:solidFill>
                <a:latin typeface="Verdana" pitchFamily="34" charset="0"/>
                <a:cs typeface="Arial" pitchFamily="34" charset="0"/>
              </a:rPr>
              <a:t>I</a:t>
            </a:r>
          </a:p>
        </p:txBody>
      </p:sp>
      <p:grpSp>
        <p:nvGrpSpPr>
          <p:cNvPr id="302" name="Group 147"/>
          <p:cNvGrpSpPr>
            <a:grpSpLocks/>
          </p:cNvGrpSpPr>
          <p:nvPr/>
        </p:nvGrpSpPr>
        <p:grpSpPr bwMode="auto">
          <a:xfrm>
            <a:off x="214282" y="2152506"/>
            <a:ext cx="468313" cy="247650"/>
            <a:chOff x="1311" y="2001"/>
            <a:chExt cx="295" cy="106"/>
          </a:xfrm>
        </p:grpSpPr>
        <p:sp>
          <p:nvSpPr>
            <p:cNvPr id="303" name="Rectangle 148"/>
            <p:cNvSpPr>
              <a:spLocks noChangeArrowheads="1"/>
            </p:cNvSpPr>
            <p:nvPr/>
          </p:nvSpPr>
          <p:spPr bwMode="auto">
            <a:xfrm>
              <a:off x="1344" y="2016"/>
              <a:ext cx="57" cy="63"/>
            </a:xfrm>
            <a:prstGeom prst="rect">
              <a:avLst/>
            </a:prstGeom>
            <a:noFill/>
            <a:ln w="28575" algn="ctr">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304" name="Rectangle 149"/>
            <p:cNvSpPr>
              <a:spLocks noChangeArrowheads="1"/>
            </p:cNvSpPr>
            <p:nvPr/>
          </p:nvSpPr>
          <p:spPr bwMode="auto">
            <a:xfrm>
              <a:off x="1402" y="2016"/>
              <a:ext cx="57" cy="63"/>
            </a:xfrm>
            <a:prstGeom prst="rect">
              <a:avLst/>
            </a:prstGeom>
            <a:noFill/>
            <a:ln w="28575" algn="ctr">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305" name="Rectangle 150"/>
            <p:cNvSpPr>
              <a:spLocks noChangeArrowheads="1"/>
            </p:cNvSpPr>
            <p:nvPr/>
          </p:nvSpPr>
          <p:spPr bwMode="auto">
            <a:xfrm>
              <a:off x="1517" y="2016"/>
              <a:ext cx="57" cy="63"/>
            </a:xfrm>
            <a:prstGeom prst="rect">
              <a:avLst/>
            </a:prstGeom>
            <a:noFill/>
            <a:ln w="28575" algn="ctr">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306" name="Rectangle 151"/>
            <p:cNvSpPr>
              <a:spLocks noChangeArrowheads="1"/>
            </p:cNvSpPr>
            <p:nvPr/>
          </p:nvSpPr>
          <p:spPr bwMode="auto">
            <a:xfrm>
              <a:off x="1459" y="2017"/>
              <a:ext cx="57" cy="63"/>
            </a:xfrm>
            <a:prstGeom prst="rect">
              <a:avLst/>
            </a:prstGeom>
            <a:noFill/>
            <a:ln w="28575" algn="ctr">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307" name="Rectangle 152"/>
            <p:cNvSpPr>
              <a:spLocks noChangeArrowheads="1"/>
            </p:cNvSpPr>
            <p:nvPr/>
          </p:nvSpPr>
          <p:spPr bwMode="auto">
            <a:xfrm>
              <a:off x="1410" y="2066"/>
              <a:ext cx="41" cy="39"/>
            </a:xfrm>
            <a:prstGeom prst="rect">
              <a:avLst/>
            </a:prstGeom>
            <a:solidFill>
              <a:srgbClr val="FFFFFF"/>
            </a:solidFill>
            <a:ln>
              <a:noFill/>
            </a:ln>
            <a:effectLst/>
            <a:extLst>
              <a:ext uri="{91240B29-F687-4F45-9708-019B960494DF}">
                <a14:hiddenLine xmlns="" xmlns:a14="http://schemas.microsoft.com/office/drawing/2010/main" w="2857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308" name="Rectangle 153"/>
            <p:cNvSpPr>
              <a:spLocks noChangeArrowheads="1"/>
            </p:cNvSpPr>
            <p:nvPr/>
          </p:nvSpPr>
          <p:spPr bwMode="auto">
            <a:xfrm>
              <a:off x="1354" y="2001"/>
              <a:ext cx="37" cy="39"/>
            </a:xfrm>
            <a:prstGeom prst="rect">
              <a:avLst/>
            </a:prstGeom>
            <a:solidFill>
              <a:srgbClr val="FFFFFF"/>
            </a:solidFill>
            <a:ln>
              <a:noFill/>
            </a:ln>
            <a:effectLst/>
            <a:extLst>
              <a:ext uri="{91240B29-F687-4F45-9708-019B960494DF}">
                <a14:hiddenLine xmlns="" xmlns:a14="http://schemas.microsoft.com/office/drawing/2010/main" w="2857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309" name="Rectangle 154"/>
            <p:cNvSpPr>
              <a:spLocks noChangeArrowheads="1"/>
            </p:cNvSpPr>
            <p:nvPr/>
          </p:nvSpPr>
          <p:spPr bwMode="auto">
            <a:xfrm>
              <a:off x="1468" y="2001"/>
              <a:ext cx="40" cy="39"/>
            </a:xfrm>
            <a:prstGeom prst="rect">
              <a:avLst/>
            </a:prstGeom>
            <a:solidFill>
              <a:srgbClr val="FFFFFF"/>
            </a:solidFill>
            <a:ln>
              <a:noFill/>
            </a:ln>
            <a:effectLst/>
            <a:extLst>
              <a:ext uri="{91240B29-F687-4F45-9708-019B960494DF}">
                <a14:hiddenLine xmlns="" xmlns:a14="http://schemas.microsoft.com/office/drawing/2010/main" w="2857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310" name="Rectangle 155"/>
            <p:cNvSpPr>
              <a:spLocks noChangeArrowheads="1"/>
            </p:cNvSpPr>
            <p:nvPr/>
          </p:nvSpPr>
          <p:spPr bwMode="auto">
            <a:xfrm>
              <a:off x="1525" y="2068"/>
              <a:ext cx="41" cy="39"/>
            </a:xfrm>
            <a:prstGeom prst="rect">
              <a:avLst/>
            </a:prstGeom>
            <a:solidFill>
              <a:srgbClr val="FFFFFF"/>
            </a:solidFill>
            <a:ln>
              <a:noFill/>
            </a:ln>
            <a:effectLst/>
            <a:extLst>
              <a:ext uri="{91240B29-F687-4F45-9708-019B960494DF}">
                <a14:hiddenLine xmlns="" xmlns:a14="http://schemas.microsoft.com/office/drawing/2010/main" w="2857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311" name="Line 156"/>
            <p:cNvSpPr>
              <a:spLocks noChangeShapeType="1"/>
            </p:cNvSpPr>
            <p:nvPr/>
          </p:nvSpPr>
          <p:spPr bwMode="auto">
            <a:xfrm flipH="1">
              <a:off x="1311" y="2016"/>
              <a:ext cx="33"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312" name="Line 157"/>
            <p:cNvSpPr>
              <a:spLocks noChangeShapeType="1"/>
            </p:cNvSpPr>
            <p:nvPr/>
          </p:nvSpPr>
          <p:spPr bwMode="auto">
            <a:xfrm flipH="1">
              <a:off x="1573" y="2079"/>
              <a:ext cx="33"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grpSp>
      <p:sp>
        <p:nvSpPr>
          <p:cNvPr id="313" name="Freeform 202"/>
          <p:cNvSpPr>
            <a:spLocks/>
          </p:cNvSpPr>
          <p:nvPr/>
        </p:nvSpPr>
        <p:spPr bwMode="auto">
          <a:xfrm>
            <a:off x="4488626" y="2541443"/>
            <a:ext cx="211138" cy="92075"/>
          </a:xfrm>
          <a:custGeom>
            <a:avLst/>
            <a:gdLst>
              <a:gd name="T0" fmla="*/ 0 w 617"/>
              <a:gd name="T1" fmla="*/ 145 h 244"/>
              <a:gd name="T2" fmla="*/ 178 w 617"/>
              <a:gd name="T3" fmla="*/ 13 h 244"/>
              <a:gd name="T4" fmla="*/ 403 w 617"/>
              <a:gd name="T5" fmla="*/ 222 h 244"/>
              <a:gd name="T6" fmla="*/ 617 w 617"/>
              <a:gd name="T7" fmla="*/ 145 h 244"/>
            </a:gdLst>
            <a:ahLst/>
            <a:cxnLst>
              <a:cxn ang="0">
                <a:pos x="T0" y="T1"/>
              </a:cxn>
              <a:cxn ang="0">
                <a:pos x="T2" y="T3"/>
              </a:cxn>
              <a:cxn ang="0">
                <a:pos x="T4" y="T5"/>
              </a:cxn>
              <a:cxn ang="0">
                <a:pos x="T6" y="T7"/>
              </a:cxn>
            </a:cxnLst>
            <a:rect l="0" t="0" r="r" b="b"/>
            <a:pathLst>
              <a:path w="617" h="244">
                <a:moveTo>
                  <a:pt x="0" y="145"/>
                </a:moveTo>
                <a:cubicBezTo>
                  <a:pt x="30" y="123"/>
                  <a:pt x="111" y="0"/>
                  <a:pt x="178" y="13"/>
                </a:cubicBezTo>
                <a:cubicBezTo>
                  <a:pt x="245" y="26"/>
                  <a:pt x="330" y="200"/>
                  <a:pt x="403" y="222"/>
                </a:cubicBezTo>
                <a:cubicBezTo>
                  <a:pt x="476" y="244"/>
                  <a:pt x="573" y="161"/>
                  <a:pt x="617" y="145"/>
                </a:cubicBezTo>
              </a:path>
            </a:pathLst>
          </a:custGeom>
          <a:noFill/>
          <a:ln w="19050" cap="flat" cmpd="sng">
            <a:solidFill>
              <a:srgbClr val="FFFFFF"/>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314" name="Text Box 204"/>
          <p:cNvSpPr txBox="1">
            <a:spLocks noChangeArrowheads="1"/>
          </p:cNvSpPr>
          <p:nvPr/>
        </p:nvSpPr>
        <p:spPr bwMode="auto">
          <a:xfrm>
            <a:off x="6574601" y="2554143"/>
            <a:ext cx="1039813"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65000"/>
              </a:lnSpc>
              <a:spcBef>
                <a:spcPct val="50000"/>
              </a:spcBef>
              <a:spcAft>
                <a:spcPct val="0"/>
              </a:spcAft>
            </a:pPr>
            <a:r>
              <a:rPr lang="en-US" altLang="zh-CN" sz="800" b="1">
                <a:solidFill>
                  <a:srgbClr val="000000"/>
                </a:solidFill>
                <a:latin typeface="Verdana" pitchFamily="34" charset="0"/>
                <a:cs typeface="Arial" pitchFamily="34" charset="0"/>
              </a:rPr>
              <a:t>Phase</a:t>
            </a:r>
          </a:p>
        </p:txBody>
      </p:sp>
      <p:grpSp>
        <p:nvGrpSpPr>
          <p:cNvPr id="315" name="Group 158"/>
          <p:cNvGrpSpPr>
            <a:grpSpLocks/>
          </p:cNvGrpSpPr>
          <p:nvPr/>
        </p:nvGrpSpPr>
        <p:grpSpPr bwMode="auto">
          <a:xfrm>
            <a:off x="1613565" y="2052907"/>
            <a:ext cx="690562" cy="346075"/>
            <a:chOff x="1270" y="3283"/>
            <a:chExt cx="437" cy="218"/>
          </a:xfrm>
        </p:grpSpPr>
        <p:sp>
          <p:nvSpPr>
            <p:cNvPr id="316" name="Line 159"/>
            <p:cNvSpPr>
              <a:spLocks noChangeShapeType="1"/>
            </p:cNvSpPr>
            <p:nvPr/>
          </p:nvSpPr>
          <p:spPr bwMode="auto">
            <a:xfrm>
              <a:off x="1295" y="3399"/>
              <a:ext cx="0" cy="94"/>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7" name="Line 160"/>
            <p:cNvSpPr>
              <a:spLocks noChangeShapeType="1"/>
            </p:cNvSpPr>
            <p:nvPr/>
          </p:nvSpPr>
          <p:spPr bwMode="auto">
            <a:xfrm>
              <a:off x="1294" y="3493"/>
              <a:ext cx="25"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8" name="Line 161"/>
            <p:cNvSpPr>
              <a:spLocks noChangeShapeType="1"/>
            </p:cNvSpPr>
            <p:nvPr/>
          </p:nvSpPr>
          <p:spPr bwMode="auto">
            <a:xfrm>
              <a:off x="1318" y="3285"/>
              <a:ext cx="25"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9" name="Line 162"/>
            <p:cNvSpPr>
              <a:spLocks noChangeShapeType="1"/>
            </p:cNvSpPr>
            <p:nvPr/>
          </p:nvSpPr>
          <p:spPr bwMode="auto">
            <a:xfrm>
              <a:off x="1343" y="3491"/>
              <a:ext cx="25"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0" name="Line 163"/>
            <p:cNvSpPr>
              <a:spLocks noChangeShapeType="1"/>
            </p:cNvSpPr>
            <p:nvPr/>
          </p:nvSpPr>
          <p:spPr bwMode="auto">
            <a:xfrm>
              <a:off x="1367" y="3283"/>
              <a:ext cx="25"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1" name="Line 164"/>
            <p:cNvSpPr>
              <a:spLocks noChangeShapeType="1"/>
            </p:cNvSpPr>
            <p:nvPr/>
          </p:nvSpPr>
          <p:spPr bwMode="auto">
            <a:xfrm>
              <a:off x="1270" y="3400"/>
              <a:ext cx="25"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2" name="Line 165"/>
            <p:cNvSpPr>
              <a:spLocks noChangeShapeType="1"/>
            </p:cNvSpPr>
            <p:nvPr/>
          </p:nvSpPr>
          <p:spPr bwMode="auto">
            <a:xfrm>
              <a:off x="1271" y="3400"/>
              <a:ext cx="2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3" name="Line 166"/>
            <p:cNvSpPr>
              <a:spLocks noChangeShapeType="1"/>
            </p:cNvSpPr>
            <p:nvPr/>
          </p:nvSpPr>
          <p:spPr bwMode="auto">
            <a:xfrm>
              <a:off x="1271" y="3399"/>
              <a:ext cx="0" cy="94"/>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4" name="Line 167"/>
            <p:cNvSpPr>
              <a:spLocks noChangeShapeType="1"/>
            </p:cNvSpPr>
            <p:nvPr/>
          </p:nvSpPr>
          <p:spPr bwMode="auto">
            <a:xfrm>
              <a:off x="1391" y="3492"/>
              <a:ext cx="25"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5" name="Line 168"/>
            <p:cNvSpPr>
              <a:spLocks noChangeShapeType="1"/>
            </p:cNvSpPr>
            <p:nvPr/>
          </p:nvSpPr>
          <p:spPr bwMode="auto">
            <a:xfrm>
              <a:off x="1440" y="3403"/>
              <a:ext cx="0" cy="94"/>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6" name="Line 169"/>
            <p:cNvSpPr>
              <a:spLocks noChangeShapeType="1"/>
            </p:cNvSpPr>
            <p:nvPr/>
          </p:nvSpPr>
          <p:spPr bwMode="auto">
            <a:xfrm>
              <a:off x="1439" y="3497"/>
              <a:ext cx="25"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7" name="Line 170"/>
            <p:cNvSpPr>
              <a:spLocks noChangeShapeType="1"/>
            </p:cNvSpPr>
            <p:nvPr/>
          </p:nvSpPr>
          <p:spPr bwMode="auto">
            <a:xfrm>
              <a:off x="1488" y="3495"/>
              <a:ext cx="25"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8" name="Line 171"/>
            <p:cNvSpPr>
              <a:spLocks noChangeShapeType="1"/>
            </p:cNvSpPr>
            <p:nvPr/>
          </p:nvSpPr>
          <p:spPr bwMode="auto">
            <a:xfrm>
              <a:off x="1415" y="3404"/>
              <a:ext cx="25"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9" name="Line 172"/>
            <p:cNvSpPr>
              <a:spLocks noChangeShapeType="1"/>
            </p:cNvSpPr>
            <p:nvPr/>
          </p:nvSpPr>
          <p:spPr bwMode="auto">
            <a:xfrm>
              <a:off x="1416" y="3404"/>
              <a:ext cx="25"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0" name="Line 173"/>
            <p:cNvSpPr>
              <a:spLocks noChangeShapeType="1"/>
            </p:cNvSpPr>
            <p:nvPr/>
          </p:nvSpPr>
          <p:spPr bwMode="auto">
            <a:xfrm>
              <a:off x="1416" y="3403"/>
              <a:ext cx="0" cy="94"/>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1" name="Line 174"/>
            <p:cNvSpPr>
              <a:spLocks noChangeShapeType="1"/>
            </p:cNvSpPr>
            <p:nvPr/>
          </p:nvSpPr>
          <p:spPr bwMode="auto">
            <a:xfrm>
              <a:off x="1537" y="3496"/>
              <a:ext cx="25"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2" name="Line 175"/>
            <p:cNvSpPr>
              <a:spLocks noChangeShapeType="1"/>
            </p:cNvSpPr>
            <p:nvPr/>
          </p:nvSpPr>
          <p:spPr bwMode="auto">
            <a:xfrm>
              <a:off x="1586" y="3406"/>
              <a:ext cx="0" cy="94"/>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3" name="Line 176"/>
            <p:cNvSpPr>
              <a:spLocks noChangeShapeType="1"/>
            </p:cNvSpPr>
            <p:nvPr/>
          </p:nvSpPr>
          <p:spPr bwMode="auto">
            <a:xfrm>
              <a:off x="1610" y="3407"/>
              <a:ext cx="0" cy="94"/>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4" name="Line 177"/>
            <p:cNvSpPr>
              <a:spLocks noChangeShapeType="1"/>
            </p:cNvSpPr>
            <p:nvPr/>
          </p:nvSpPr>
          <p:spPr bwMode="auto">
            <a:xfrm>
              <a:off x="1634" y="3407"/>
              <a:ext cx="0" cy="94"/>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5" name="Line 178"/>
            <p:cNvSpPr>
              <a:spLocks noChangeShapeType="1"/>
            </p:cNvSpPr>
            <p:nvPr/>
          </p:nvSpPr>
          <p:spPr bwMode="auto">
            <a:xfrm>
              <a:off x="1585" y="3500"/>
              <a:ext cx="25"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6" name="Line 179"/>
            <p:cNvSpPr>
              <a:spLocks noChangeShapeType="1"/>
            </p:cNvSpPr>
            <p:nvPr/>
          </p:nvSpPr>
          <p:spPr bwMode="auto">
            <a:xfrm>
              <a:off x="1634" y="3498"/>
              <a:ext cx="25"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7" name="Line 180"/>
            <p:cNvSpPr>
              <a:spLocks noChangeShapeType="1"/>
            </p:cNvSpPr>
            <p:nvPr/>
          </p:nvSpPr>
          <p:spPr bwMode="auto">
            <a:xfrm>
              <a:off x="1658" y="3407"/>
              <a:ext cx="0" cy="94"/>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8" name="Line 181"/>
            <p:cNvSpPr>
              <a:spLocks noChangeShapeType="1"/>
            </p:cNvSpPr>
            <p:nvPr/>
          </p:nvSpPr>
          <p:spPr bwMode="auto">
            <a:xfrm>
              <a:off x="1682" y="3407"/>
              <a:ext cx="0" cy="94"/>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9" name="Line 182"/>
            <p:cNvSpPr>
              <a:spLocks noChangeShapeType="1"/>
            </p:cNvSpPr>
            <p:nvPr/>
          </p:nvSpPr>
          <p:spPr bwMode="auto">
            <a:xfrm>
              <a:off x="1561" y="3407"/>
              <a:ext cx="25"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0" name="Line 183"/>
            <p:cNvSpPr>
              <a:spLocks noChangeShapeType="1"/>
            </p:cNvSpPr>
            <p:nvPr/>
          </p:nvSpPr>
          <p:spPr bwMode="auto">
            <a:xfrm>
              <a:off x="1562" y="3407"/>
              <a:ext cx="2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1" name="Line 184"/>
            <p:cNvSpPr>
              <a:spLocks noChangeShapeType="1"/>
            </p:cNvSpPr>
            <p:nvPr/>
          </p:nvSpPr>
          <p:spPr bwMode="auto">
            <a:xfrm>
              <a:off x="1562" y="3406"/>
              <a:ext cx="0" cy="94"/>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2" name="Line 185"/>
            <p:cNvSpPr>
              <a:spLocks noChangeShapeType="1"/>
            </p:cNvSpPr>
            <p:nvPr/>
          </p:nvSpPr>
          <p:spPr bwMode="auto">
            <a:xfrm>
              <a:off x="1682" y="3499"/>
              <a:ext cx="25"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3" name="Line 186"/>
            <p:cNvSpPr>
              <a:spLocks noChangeShapeType="1"/>
            </p:cNvSpPr>
            <p:nvPr/>
          </p:nvSpPr>
          <p:spPr bwMode="auto">
            <a:xfrm>
              <a:off x="1464" y="3286"/>
              <a:ext cx="25"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4" name="Line 187"/>
            <p:cNvSpPr>
              <a:spLocks noChangeShapeType="1"/>
            </p:cNvSpPr>
            <p:nvPr/>
          </p:nvSpPr>
          <p:spPr bwMode="auto">
            <a:xfrm>
              <a:off x="1319" y="3283"/>
              <a:ext cx="0" cy="208"/>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5" name="Line 188"/>
            <p:cNvSpPr>
              <a:spLocks noChangeShapeType="1"/>
            </p:cNvSpPr>
            <p:nvPr/>
          </p:nvSpPr>
          <p:spPr bwMode="auto">
            <a:xfrm>
              <a:off x="1343" y="3283"/>
              <a:ext cx="0" cy="208"/>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6" name="Line 189"/>
            <p:cNvSpPr>
              <a:spLocks noChangeShapeType="1"/>
            </p:cNvSpPr>
            <p:nvPr/>
          </p:nvSpPr>
          <p:spPr bwMode="auto">
            <a:xfrm>
              <a:off x="1367" y="3283"/>
              <a:ext cx="0" cy="208"/>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7" name="Line 190"/>
            <p:cNvSpPr>
              <a:spLocks noChangeShapeType="1"/>
            </p:cNvSpPr>
            <p:nvPr/>
          </p:nvSpPr>
          <p:spPr bwMode="auto">
            <a:xfrm>
              <a:off x="1391" y="3283"/>
              <a:ext cx="0" cy="208"/>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8" name="Line 191"/>
            <p:cNvSpPr>
              <a:spLocks noChangeShapeType="1"/>
            </p:cNvSpPr>
            <p:nvPr/>
          </p:nvSpPr>
          <p:spPr bwMode="auto">
            <a:xfrm>
              <a:off x="1465" y="3285"/>
              <a:ext cx="0" cy="208"/>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9" name="Line 192"/>
            <p:cNvSpPr>
              <a:spLocks noChangeShapeType="1"/>
            </p:cNvSpPr>
            <p:nvPr/>
          </p:nvSpPr>
          <p:spPr bwMode="auto">
            <a:xfrm>
              <a:off x="1489" y="3285"/>
              <a:ext cx="0" cy="208"/>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0" name="Line 193"/>
            <p:cNvSpPr>
              <a:spLocks noChangeShapeType="1"/>
            </p:cNvSpPr>
            <p:nvPr/>
          </p:nvSpPr>
          <p:spPr bwMode="auto">
            <a:xfrm>
              <a:off x="1513" y="3285"/>
              <a:ext cx="0" cy="208"/>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1" name="Line 194"/>
            <p:cNvSpPr>
              <a:spLocks noChangeShapeType="1"/>
            </p:cNvSpPr>
            <p:nvPr/>
          </p:nvSpPr>
          <p:spPr bwMode="auto">
            <a:xfrm>
              <a:off x="1537" y="3285"/>
              <a:ext cx="0" cy="208"/>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2" name="Line 195"/>
            <p:cNvSpPr>
              <a:spLocks noChangeShapeType="1"/>
            </p:cNvSpPr>
            <p:nvPr/>
          </p:nvSpPr>
          <p:spPr bwMode="auto">
            <a:xfrm>
              <a:off x="1513" y="3284"/>
              <a:ext cx="25"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3" name="Line 196"/>
            <p:cNvSpPr>
              <a:spLocks noChangeShapeType="1"/>
            </p:cNvSpPr>
            <p:nvPr/>
          </p:nvSpPr>
          <p:spPr bwMode="auto">
            <a:xfrm>
              <a:off x="1609" y="3290"/>
              <a:ext cx="25"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4" name="Line 197"/>
            <p:cNvSpPr>
              <a:spLocks noChangeShapeType="1"/>
            </p:cNvSpPr>
            <p:nvPr/>
          </p:nvSpPr>
          <p:spPr bwMode="auto">
            <a:xfrm>
              <a:off x="1610" y="3289"/>
              <a:ext cx="0" cy="208"/>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5" name="Line 198"/>
            <p:cNvSpPr>
              <a:spLocks noChangeShapeType="1"/>
            </p:cNvSpPr>
            <p:nvPr/>
          </p:nvSpPr>
          <p:spPr bwMode="auto">
            <a:xfrm>
              <a:off x="1634" y="3289"/>
              <a:ext cx="0" cy="208"/>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6" name="Line 199"/>
            <p:cNvSpPr>
              <a:spLocks noChangeShapeType="1"/>
            </p:cNvSpPr>
            <p:nvPr/>
          </p:nvSpPr>
          <p:spPr bwMode="auto">
            <a:xfrm>
              <a:off x="1658" y="3289"/>
              <a:ext cx="0" cy="208"/>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7" name="Line 200"/>
            <p:cNvSpPr>
              <a:spLocks noChangeShapeType="1"/>
            </p:cNvSpPr>
            <p:nvPr/>
          </p:nvSpPr>
          <p:spPr bwMode="auto">
            <a:xfrm>
              <a:off x="1682" y="3289"/>
              <a:ext cx="0" cy="208"/>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8" name="Line 201"/>
            <p:cNvSpPr>
              <a:spLocks noChangeShapeType="1"/>
            </p:cNvSpPr>
            <p:nvPr/>
          </p:nvSpPr>
          <p:spPr bwMode="auto">
            <a:xfrm>
              <a:off x="1658" y="3288"/>
              <a:ext cx="25"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359" name="Text Box 53"/>
          <p:cNvSpPr txBox="1">
            <a:spLocks noChangeArrowheads="1"/>
          </p:cNvSpPr>
          <p:nvPr/>
        </p:nvSpPr>
        <p:spPr bwMode="auto">
          <a:xfrm>
            <a:off x="1331640" y="2708920"/>
            <a:ext cx="2592288" cy="10002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lnSpc>
                <a:spcPct val="65000"/>
              </a:lnSpc>
              <a:spcBef>
                <a:spcPct val="50000"/>
              </a:spcBef>
              <a:spcAft>
                <a:spcPct val="0"/>
              </a:spcAft>
            </a:pPr>
            <a:r>
              <a:rPr lang="en-US" altLang="zh-CN" sz="2000" dirty="0" smtClean="0">
                <a:solidFill>
                  <a:srgbClr val="000000"/>
                </a:solidFill>
                <a:latin typeface="微软雅黑" pitchFamily="34" charset="-122"/>
                <a:ea typeface="微软雅黑" pitchFamily="34" charset="-122"/>
                <a:cs typeface="Arial" pitchFamily="34" charset="0"/>
              </a:rPr>
              <a:t>Coding</a:t>
            </a:r>
          </a:p>
          <a:p>
            <a:pPr eaLnBrk="0" fontAlgn="base" hangingPunct="0">
              <a:lnSpc>
                <a:spcPct val="65000"/>
              </a:lnSpc>
              <a:spcBef>
                <a:spcPct val="50000"/>
              </a:spcBef>
              <a:spcAft>
                <a:spcPct val="0"/>
              </a:spcAft>
            </a:pPr>
            <a:r>
              <a:rPr lang="en-US" altLang="zh-CN" sz="2000" dirty="0" smtClean="0">
                <a:solidFill>
                  <a:srgbClr val="000000"/>
                </a:solidFill>
                <a:latin typeface="微软雅黑" pitchFamily="34" charset="-122"/>
                <a:ea typeface="微软雅黑" pitchFamily="34" charset="-122"/>
                <a:cs typeface="Arial" pitchFamily="34" charset="0"/>
              </a:rPr>
              <a:t>Modulation</a:t>
            </a:r>
          </a:p>
          <a:p>
            <a:pPr eaLnBrk="0" fontAlgn="base" hangingPunct="0">
              <a:lnSpc>
                <a:spcPct val="65000"/>
              </a:lnSpc>
              <a:spcBef>
                <a:spcPct val="50000"/>
              </a:spcBef>
              <a:spcAft>
                <a:spcPct val="0"/>
              </a:spcAft>
            </a:pPr>
            <a:r>
              <a:rPr lang="en-US" altLang="zh-CN" sz="2000" dirty="0" smtClean="0">
                <a:solidFill>
                  <a:srgbClr val="000000"/>
                </a:solidFill>
                <a:latin typeface="微软雅黑" pitchFamily="34" charset="-122"/>
                <a:ea typeface="微软雅黑" pitchFamily="34" charset="-122"/>
                <a:cs typeface="Arial" pitchFamily="34" charset="0"/>
              </a:rPr>
              <a:t>Pre-equalization</a:t>
            </a:r>
            <a:endParaRPr lang="zh-CN" altLang="en-US" sz="2000" dirty="0">
              <a:solidFill>
                <a:srgbClr val="000000"/>
              </a:solidFill>
              <a:latin typeface="微软雅黑" pitchFamily="34" charset="-122"/>
              <a:ea typeface="微软雅黑" pitchFamily="34" charset="-122"/>
              <a:cs typeface="Arial" pitchFamily="34" charset="0"/>
            </a:endParaRPr>
          </a:p>
        </p:txBody>
      </p:sp>
      <p:sp>
        <p:nvSpPr>
          <p:cNvPr id="360" name="Text Box 53"/>
          <p:cNvSpPr txBox="1">
            <a:spLocks noChangeArrowheads="1"/>
          </p:cNvSpPr>
          <p:nvPr/>
        </p:nvSpPr>
        <p:spPr bwMode="auto">
          <a:xfrm>
            <a:off x="6372200" y="3143106"/>
            <a:ext cx="2304256" cy="10002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lnSpc>
                <a:spcPct val="65000"/>
              </a:lnSpc>
              <a:spcBef>
                <a:spcPct val="50000"/>
              </a:spcBef>
              <a:spcAft>
                <a:spcPct val="0"/>
              </a:spcAft>
            </a:pPr>
            <a:r>
              <a:rPr lang="en-US" altLang="zh-CN" sz="2000" dirty="0" smtClean="0">
                <a:solidFill>
                  <a:srgbClr val="000000"/>
                </a:solidFill>
                <a:latin typeface="微软雅黑" pitchFamily="34" charset="-122"/>
                <a:ea typeface="微软雅黑" pitchFamily="34" charset="-122"/>
                <a:cs typeface="Arial" pitchFamily="34" charset="0"/>
              </a:rPr>
              <a:t>De-coding</a:t>
            </a:r>
          </a:p>
          <a:p>
            <a:pPr eaLnBrk="0" fontAlgn="base" hangingPunct="0">
              <a:lnSpc>
                <a:spcPct val="65000"/>
              </a:lnSpc>
              <a:spcBef>
                <a:spcPct val="50000"/>
              </a:spcBef>
              <a:spcAft>
                <a:spcPct val="0"/>
              </a:spcAft>
            </a:pPr>
            <a:r>
              <a:rPr lang="en-US" altLang="zh-CN" sz="2000" dirty="0" smtClean="0">
                <a:solidFill>
                  <a:srgbClr val="000000"/>
                </a:solidFill>
                <a:latin typeface="微软雅黑" pitchFamily="34" charset="-122"/>
                <a:ea typeface="微软雅黑" pitchFamily="34" charset="-122"/>
                <a:cs typeface="Arial" pitchFamily="34" charset="0"/>
              </a:rPr>
              <a:t>De-modulation</a:t>
            </a:r>
          </a:p>
          <a:p>
            <a:pPr eaLnBrk="0" fontAlgn="base" hangingPunct="0">
              <a:lnSpc>
                <a:spcPct val="65000"/>
              </a:lnSpc>
              <a:spcBef>
                <a:spcPct val="50000"/>
              </a:spcBef>
              <a:spcAft>
                <a:spcPct val="0"/>
              </a:spcAft>
            </a:pPr>
            <a:r>
              <a:rPr lang="en-US" altLang="zh-CN" sz="2000" dirty="0" smtClean="0">
                <a:solidFill>
                  <a:srgbClr val="000000"/>
                </a:solidFill>
                <a:latin typeface="微软雅黑" pitchFamily="34" charset="-122"/>
                <a:ea typeface="微软雅黑" pitchFamily="34" charset="-122"/>
                <a:cs typeface="Arial" pitchFamily="34" charset="0"/>
              </a:rPr>
              <a:t>Post-equalization</a:t>
            </a:r>
            <a:endParaRPr lang="zh-CN" altLang="en-US" sz="2000" dirty="0">
              <a:solidFill>
                <a:srgbClr val="000000"/>
              </a:solidFill>
              <a:latin typeface="微软雅黑" pitchFamily="34" charset="-122"/>
              <a:ea typeface="微软雅黑" pitchFamily="34" charset="-122"/>
              <a:cs typeface="Arial" pitchFamily="34" charset="0"/>
            </a:endParaRPr>
          </a:p>
        </p:txBody>
      </p:sp>
      <p:sp>
        <p:nvSpPr>
          <p:cNvPr id="361" name="Rectangle 19"/>
          <p:cNvSpPr>
            <a:spLocks noChangeArrowheads="1"/>
          </p:cNvSpPr>
          <p:nvPr/>
        </p:nvSpPr>
        <p:spPr bwMode="auto">
          <a:xfrm>
            <a:off x="251520" y="3757731"/>
            <a:ext cx="8892480" cy="2338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10000"/>
              </a:lnSpc>
              <a:spcBef>
                <a:spcPct val="25000"/>
              </a:spcBef>
              <a:buClr>
                <a:srgbClr val="C00000"/>
              </a:buClr>
            </a:pPr>
            <a:endParaRPr lang="en-US" altLang="zh-CN" sz="1600" dirty="0" smtClean="0">
              <a:latin typeface="Arial" pitchFamily="34" charset="0"/>
              <a:ea typeface="微软雅黑" pitchFamily="34" charset="-122"/>
              <a:cs typeface="Arial" pitchFamily="34" charset="0"/>
            </a:endParaRPr>
          </a:p>
          <a:p>
            <a:pPr>
              <a:lnSpc>
                <a:spcPct val="110000"/>
              </a:lnSpc>
              <a:spcBef>
                <a:spcPct val="25000"/>
              </a:spcBef>
              <a:buClr>
                <a:srgbClr val="C00000"/>
              </a:buClr>
              <a:buFont typeface="Wingdings" pitchFamily="2" charset="2"/>
              <a:buChar char="p"/>
            </a:pPr>
            <a:r>
              <a:rPr lang="en-US" altLang="zh-CN" sz="1600" dirty="0" smtClean="0">
                <a:latin typeface="Arial" pitchFamily="34" charset="0"/>
                <a:ea typeface="微软雅黑" pitchFamily="34" charset="-122"/>
                <a:cs typeface="Arial" pitchFamily="34" charset="0"/>
              </a:rPr>
              <a:t> transmitter</a:t>
            </a:r>
            <a:r>
              <a:rPr lang="zh-CN" altLang="en-US" sz="1600" dirty="0" smtClean="0">
                <a:latin typeface="Arial" pitchFamily="34" charset="0"/>
                <a:ea typeface="微软雅黑" pitchFamily="34" charset="-122"/>
                <a:cs typeface="Arial" pitchFamily="34" charset="0"/>
              </a:rPr>
              <a:t>：</a:t>
            </a:r>
            <a:endParaRPr lang="en-US" altLang="zh-CN" sz="1600" dirty="0" smtClean="0">
              <a:latin typeface="Arial" pitchFamily="34" charset="0"/>
              <a:ea typeface="微软雅黑" pitchFamily="34" charset="-122"/>
              <a:cs typeface="Arial" pitchFamily="34" charset="0"/>
            </a:endParaRPr>
          </a:p>
          <a:p>
            <a:pPr marL="800100" lvl="1" indent="-342900">
              <a:lnSpc>
                <a:spcPct val="110000"/>
              </a:lnSpc>
              <a:spcBef>
                <a:spcPct val="25000"/>
              </a:spcBef>
              <a:buClr>
                <a:srgbClr val="C00000"/>
              </a:buClr>
              <a:buFont typeface="Wingdings" pitchFamily="2" charset="2"/>
              <a:buChar char="l"/>
            </a:pPr>
            <a:r>
              <a:rPr lang="en-US" altLang="zh-CN" sz="1600" dirty="0" smtClean="0">
                <a:latin typeface="Arial" pitchFamily="34" charset="0"/>
                <a:ea typeface="微软雅黑" pitchFamily="34" charset="-122"/>
                <a:cs typeface="Arial" pitchFamily="34" charset="0"/>
              </a:rPr>
              <a:t>electrical</a:t>
            </a:r>
            <a:r>
              <a:rPr lang="zh-CN" altLang="en-US" sz="1600" dirty="0" smtClean="0">
                <a:latin typeface="Arial" pitchFamily="34" charset="0"/>
                <a:ea typeface="微软雅黑" pitchFamily="34" charset="-122"/>
                <a:cs typeface="Arial" pitchFamily="34" charset="0"/>
              </a:rPr>
              <a:t>：</a:t>
            </a:r>
            <a:r>
              <a:rPr lang="en-US" altLang="zh-CN" sz="1600" dirty="0" smtClean="0">
                <a:latin typeface="Arial" pitchFamily="34" charset="0"/>
                <a:ea typeface="微软雅黑" pitchFamily="34" charset="-122"/>
                <a:cs typeface="Arial" pitchFamily="34" charset="0"/>
              </a:rPr>
              <a:t>LED driver</a:t>
            </a:r>
            <a:r>
              <a:rPr lang="zh-CN" altLang="en-US" sz="1600" dirty="0" smtClean="0">
                <a:latin typeface="Arial" pitchFamily="34" charset="0"/>
                <a:ea typeface="微软雅黑" pitchFamily="34" charset="-122"/>
                <a:cs typeface="Arial" pitchFamily="34" charset="0"/>
              </a:rPr>
              <a:t>，</a:t>
            </a:r>
            <a:r>
              <a:rPr lang="en-US" altLang="zh-CN" sz="1600" dirty="0" smtClean="0">
                <a:latin typeface="Arial" pitchFamily="34" charset="0"/>
                <a:ea typeface="微软雅黑" pitchFamily="34" charset="-122"/>
                <a:cs typeface="Arial" pitchFamily="34" charset="0"/>
              </a:rPr>
              <a:t>electronic DSP (coding</a:t>
            </a:r>
            <a:r>
              <a:rPr lang="zh-CN" altLang="en-US" sz="1600" dirty="0" smtClean="0">
                <a:latin typeface="Arial" pitchFamily="34" charset="0"/>
                <a:ea typeface="微软雅黑" pitchFamily="34" charset="-122"/>
                <a:cs typeface="Arial" pitchFamily="34" charset="0"/>
              </a:rPr>
              <a:t>，</a:t>
            </a:r>
            <a:r>
              <a:rPr lang="en-US" altLang="zh-CN" sz="1600" dirty="0" smtClean="0">
                <a:latin typeface="Arial" pitchFamily="34" charset="0"/>
                <a:ea typeface="微软雅黑" pitchFamily="34" charset="-122"/>
                <a:cs typeface="Arial" pitchFamily="34" charset="0"/>
              </a:rPr>
              <a:t>modulation</a:t>
            </a:r>
            <a:r>
              <a:rPr lang="zh-CN" altLang="en-US" sz="1600" dirty="0" smtClean="0">
                <a:latin typeface="Arial" pitchFamily="34" charset="0"/>
                <a:ea typeface="微软雅黑" pitchFamily="34" charset="-122"/>
                <a:cs typeface="Arial" pitchFamily="34" charset="0"/>
              </a:rPr>
              <a:t>，</a:t>
            </a:r>
            <a:r>
              <a:rPr lang="en-US" altLang="zh-CN" sz="1600" dirty="0" smtClean="0">
                <a:latin typeface="Arial" pitchFamily="34" charset="0"/>
                <a:ea typeface="微软雅黑" pitchFamily="34" charset="-122"/>
                <a:cs typeface="Arial" pitchFamily="34" charset="0"/>
              </a:rPr>
              <a:t>pre-equalization), </a:t>
            </a:r>
          </a:p>
          <a:p>
            <a:pPr marL="800100" lvl="1" indent="-342900">
              <a:lnSpc>
                <a:spcPct val="110000"/>
              </a:lnSpc>
              <a:spcBef>
                <a:spcPct val="25000"/>
              </a:spcBef>
              <a:buClr>
                <a:srgbClr val="C00000"/>
              </a:buClr>
              <a:buFont typeface="Wingdings" pitchFamily="2" charset="2"/>
              <a:buChar char="l"/>
            </a:pPr>
            <a:r>
              <a:rPr lang="en-US" altLang="zh-CN" sz="1600" dirty="0" smtClean="0">
                <a:latin typeface="Arial" pitchFamily="34" charset="0"/>
                <a:ea typeface="微软雅黑" pitchFamily="34" charset="-122"/>
                <a:cs typeface="Arial" pitchFamily="34" charset="0"/>
              </a:rPr>
              <a:t>optical</a:t>
            </a:r>
            <a:r>
              <a:rPr lang="zh-CN" altLang="en-US" sz="1600" dirty="0" smtClean="0">
                <a:latin typeface="Arial" pitchFamily="34" charset="0"/>
                <a:ea typeface="微软雅黑" pitchFamily="34" charset="-122"/>
                <a:cs typeface="Arial" pitchFamily="34" charset="0"/>
              </a:rPr>
              <a:t>：</a:t>
            </a:r>
            <a:r>
              <a:rPr lang="en-US" altLang="zh-CN" sz="1600" dirty="0" smtClean="0">
                <a:latin typeface="Arial" pitchFamily="34" charset="0"/>
                <a:ea typeface="微软雅黑" pitchFamily="34" charset="-122"/>
                <a:cs typeface="Arial" pitchFamily="34" charset="0"/>
              </a:rPr>
              <a:t>LED chip</a:t>
            </a:r>
            <a:r>
              <a:rPr lang="zh-CN" altLang="en-US" sz="1600" dirty="0" smtClean="0">
                <a:latin typeface="Arial" pitchFamily="34" charset="0"/>
                <a:ea typeface="微软雅黑" pitchFamily="34" charset="-122"/>
                <a:cs typeface="Arial" pitchFamily="34" charset="0"/>
              </a:rPr>
              <a:t>，</a:t>
            </a:r>
            <a:r>
              <a:rPr lang="en-US" altLang="zh-CN" sz="1600" dirty="0" smtClean="0">
                <a:latin typeface="Arial" pitchFamily="34" charset="0"/>
                <a:ea typeface="微软雅黑" pitchFamily="34" charset="-122"/>
                <a:cs typeface="Arial" pitchFamily="34" charset="0"/>
              </a:rPr>
              <a:t>optical transmission antenna </a:t>
            </a:r>
          </a:p>
          <a:p>
            <a:pPr>
              <a:lnSpc>
                <a:spcPct val="110000"/>
              </a:lnSpc>
              <a:spcBef>
                <a:spcPct val="25000"/>
              </a:spcBef>
              <a:buClr>
                <a:srgbClr val="C00000"/>
              </a:buClr>
              <a:buFont typeface="Wingdings" pitchFamily="2" charset="2"/>
              <a:buChar char="p"/>
            </a:pPr>
            <a:r>
              <a:rPr lang="en-US" altLang="zh-CN" sz="1600" dirty="0" smtClean="0">
                <a:latin typeface="Arial" pitchFamily="34" charset="0"/>
                <a:ea typeface="微软雅黑" pitchFamily="34" charset="-122"/>
                <a:cs typeface="Arial" pitchFamily="34" charset="0"/>
              </a:rPr>
              <a:t> receiver</a:t>
            </a:r>
            <a:r>
              <a:rPr lang="zh-CN" altLang="en-US" sz="1600" dirty="0" smtClean="0">
                <a:latin typeface="Arial" pitchFamily="34" charset="0"/>
                <a:ea typeface="微软雅黑" pitchFamily="34" charset="-122"/>
                <a:cs typeface="Arial" pitchFamily="34" charset="0"/>
              </a:rPr>
              <a:t>：</a:t>
            </a:r>
            <a:endParaRPr lang="en-US" altLang="zh-CN" sz="1600" dirty="0" smtClean="0">
              <a:latin typeface="Arial" pitchFamily="34" charset="0"/>
              <a:ea typeface="微软雅黑" pitchFamily="34" charset="-122"/>
              <a:cs typeface="Arial" pitchFamily="34" charset="0"/>
            </a:endParaRPr>
          </a:p>
          <a:p>
            <a:pPr marL="800100" lvl="1" indent="-342900">
              <a:lnSpc>
                <a:spcPct val="110000"/>
              </a:lnSpc>
              <a:spcBef>
                <a:spcPct val="25000"/>
              </a:spcBef>
              <a:buClr>
                <a:srgbClr val="C00000"/>
              </a:buClr>
              <a:buFont typeface="Wingdings" pitchFamily="2" charset="2"/>
              <a:buChar char="l"/>
            </a:pPr>
            <a:r>
              <a:rPr lang="en-US" altLang="zh-CN" sz="1600" dirty="0" smtClean="0">
                <a:latin typeface="Arial" pitchFamily="34" charset="0"/>
                <a:ea typeface="微软雅黑" pitchFamily="34" charset="-122"/>
                <a:cs typeface="Arial" pitchFamily="34" charset="0"/>
              </a:rPr>
              <a:t>optical</a:t>
            </a:r>
            <a:r>
              <a:rPr lang="zh-CN" altLang="en-US" sz="1600" dirty="0" smtClean="0">
                <a:latin typeface="Arial" pitchFamily="34" charset="0"/>
                <a:ea typeface="微软雅黑" pitchFamily="34" charset="-122"/>
                <a:cs typeface="Arial" pitchFamily="34" charset="0"/>
              </a:rPr>
              <a:t>：</a:t>
            </a:r>
            <a:r>
              <a:rPr lang="en-US" altLang="zh-CN" sz="1600" dirty="0" smtClean="0">
                <a:latin typeface="Arial" pitchFamily="34" charset="0"/>
                <a:ea typeface="微软雅黑" pitchFamily="34" charset="-122"/>
                <a:cs typeface="Arial" pitchFamily="34" charset="0"/>
              </a:rPr>
              <a:t>optical receiver antenna</a:t>
            </a:r>
            <a:r>
              <a:rPr lang="zh-CN" altLang="en-US" sz="1600" dirty="0" smtClean="0">
                <a:latin typeface="Arial" pitchFamily="34" charset="0"/>
                <a:ea typeface="微软雅黑" pitchFamily="34" charset="-122"/>
                <a:cs typeface="Arial" pitchFamily="34" charset="0"/>
              </a:rPr>
              <a:t>，</a:t>
            </a:r>
            <a:r>
              <a:rPr lang="en-US" altLang="zh-CN" sz="1600" dirty="0" smtClean="0">
                <a:latin typeface="Arial" pitchFamily="34" charset="0"/>
                <a:ea typeface="微软雅黑" pitchFamily="34" charset="-122"/>
                <a:cs typeface="Arial" pitchFamily="34" charset="0"/>
              </a:rPr>
              <a:t>detection chip</a:t>
            </a:r>
          </a:p>
          <a:p>
            <a:pPr marL="800100" lvl="1" indent="-342900">
              <a:lnSpc>
                <a:spcPct val="110000"/>
              </a:lnSpc>
              <a:spcBef>
                <a:spcPct val="25000"/>
              </a:spcBef>
              <a:buClr>
                <a:srgbClr val="C00000"/>
              </a:buClr>
              <a:buFont typeface="Wingdings" pitchFamily="2" charset="2"/>
              <a:buChar char="l"/>
            </a:pPr>
            <a:r>
              <a:rPr lang="en-US" altLang="zh-CN" sz="1600" dirty="0" smtClean="0">
                <a:latin typeface="Arial" pitchFamily="34" charset="0"/>
                <a:ea typeface="微软雅黑" pitchFamily="34" charset="-122"/>
                <a:cs typeface="Arial" pitchFamily="34" charset="0"/>
              </a:rPr>
              <a:t>electronic</a:t>
            </a:r>
            <a:r>
              <a:rPr lang="zh-CN" altLang="en-US" sz="1600" dirty="0" smtClean="0">
                <a:latin typeface="Arial" pitchFamily="34" charset="0"/>
                <a:ea typeface="微软雅黑" pitchFamily="34" charset="-122"/>
                <a:cs typeface="Arial" pitchFamily="34" charset="0"/>
              </a:rPr>
              <a:t>：</a:t>
            </a:r>
            <a:r>
              <a:rPr lang="en-US" altLang="zh-CN" sz="1600" dirty="0" smtClean="0">
                <a:latin typeface="Arial" pitchFamily="34" charset="0"/>
                <a:ea typeface="微软雅黑" pitchFamily="34" charset="-122"/>
                <a:cs typeface="Arial" pitchFamily="34" charset="0"/>
              </a:rPr>
              <a:t>receiver DSP(decoding</a:t>
            </a:r>
            <a:r>
              <a:rPr lang="zh-CN" altLang="en-US" sz="1600" dirty="0" smtClean="0">
                <a:latin typeface="Arial" pitchFamily="34" charset="0"/>
                <a:ea typeface="微软雅黑" pitchFamily="34" charset="-122"/>
                <a:cs typeface="Arial" pitchFamily="34" charset="0"/>
              </a:rPr>
              <a:t>，</a:t>
            </a:r>
            <a:r>
              <a:rPr lang="en-US" altLang="zh-CN" sz="1600" dirty="0" smtClean="0">
                <a:latin typeface="Arial" pitchFamily="34" charset="0"/>
                <a:ea typeface="微软雅黑" pitchFamily="34" charset="-122"/>
                <a:cs typeface="Arial" pitchFamily="34" charset="0"/>
              </a:rPr>
              <a:t>de-modulation</a:t>
            </a:r>
            <a:r>
              <a:rPr lang="zh-CN" altLang="en-US" sz="1600" dirty="0" smtClean="0">
                <a:latin typeface="Arial" pitchFamily="34" charset="0"/>
                <a:ea typeface="微软雅黑" pitchFamily="34" charset="-122"/>
                <a:cs typeface="Arial" pitchFamily="34" charset="0"/>
              </a:rPr>
              <a:t>，</a:t>
            </a:r>
            <a:r>
              <a:rPr lang="en-US" altLang="zh-CN" sz="1600" dirty="0" smtClean="0">
                <a:latin typeface="Arial" pitchFamily="34" charset="0"/>
                <a:ea typeface="微软雅黑" pitchFamily="34" charset="-122"/>
                <a:cs typeface="Arial" pitchFamily="34" charset="0"/>
              </a:rPr>
              <a:t>post-equalization)</a:t>
            </a:r>
            <a:endParaRPr lang="zh-CN" altLang="en-US" sz="1600" dirty="0">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xmlns="" val="1866251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4</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3" name="바닥글 개체 틀 4"/>
          <p:cNvSpPr>
            <a:spLocks noGrp="1"/>
          </p:cNvSpPr>
          <p:nvPr>
            <p:ph type="ftr" sz="quarter" idx="11"/>
          </p:nvPr>
        </p:nvSpPr>
        <p:spPr>
          <a:xfrm>
            <a:off x="5486400" y="6475413"/>
            <a:ext cx="3124200" cy="184150"/>
          </a:xfrm>
        </p:spPr>
        <p:txBody>
          <a:bodyPr/>
          <a:lstStyle/>
          <a:p>
            <a:r>
              <a:rPr lang="en-US" dirty="0" smtClean="0"/>
              <a:t>Yu </a:t>
            </a:r>
            <a:r>
              <a:rPr lang="en-US" dirty="0" err="1" smtClean="0"/>
              <a:t>Zeng</a:t>
            </a:r>
            <a:r>
              <a:rPr lang="en-US" dirty="0" smtClean="0"/>
              <a:t>, China Telecom</a:t>
            </a:r>
            <a:endParaRPr lang="en-US" dirty="0"/>
          </a:p>
        </p:txBody>
      </p:sp>
      <p:sp>
        <p:nvSpPr>
          <p:cNvPr id="17" name="Date Placeholder 1"/>
          <p:cNvSpPr>
            <a:spLocks noGrp="1"/>
          </p:cNvSpPr>
          <p:nvPr>
            <p:ph type="dt" sz="half" idx="10"/>
          </p:nvPr>
        </p:nvSpPr>
        <p:spPr>
          <a:xfrm>
            <a:off x="685800" y="381456"/>
            <a:ext cx="1600200" cy="215444"/>
          </a:xfrm>
        </p:spPr>
        <p:txBody>
          <a:bodyPr/>
          <a:lstStyle/>
          <a:p>
            <a:r>
              <a:rPr lang="en-US" altLang="ko-KR" dirty="0" smtClean="0"/>
              <a:t>July 2014</a:t>
            </a:r>
            <a:endParaRPr lang="en-US" dirty="0"/>
          </a:p>
        </p:txBody>
      </p:sp>
      <p:sp>
        <p:nvSpPr>
          <p:cNvPr id="21" name="TextBox 20"/>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altLang="zh-CN" sz="1400" b="1" dirty="0" smtClean="0"/>
              <a:t>IEEE 802-15-14-0438-00-007a</a:t>
            </a:r>
            <a:endParaRPr lang="ko-KR" altLang="en-US" sz="1400" b="1" dirty="0">
              <a:latin typeface="+mj-lt"/>
            </a:endParaRPr>
          </a:p>
        </p:txBody>
      </p:sp>
      <p:pic>
        <p:nvPicPr>
          <p:cNvPr id="24" name="Picture 2"/>
          <p:cNvPicPr>
            <a:picLocks noChangeAspect="1" noChangeArrowheads="1"/>
          </p:cNvPicPr>
          <p:nvPr/>
        </p:nvPicPr>
        <p:blipFill>
          <a:blip r:embed="rId2" cstate="print"/>
          <a:srcRect/>
          <a:stretch>
            <a:fillRect/>
          </a:stretch>
        </p:blipFill>
        <p:spPr bwMode="auto">
          <a:xfrm>
            <a:off x="1571604" y="1357298"/>
            <a:ext cx="5591183" cy="1179297"/>
          </a:xfrm>
          <a:prstGeom prst="rect">
            <a:avLst/>
          </a:prstGeom>
          <a:noFill/>
          <a:ln w="9525">
            <a:noFill/>
            <a:miter lim="800000"/>
            <a:headEnd/>
            <a:tailEnd/>
          </a:ln>
          <a:effectLst/>
        </p:spPr>
      </p:pic>
      <p:sp>
        <p:nvSpPr>
          <p:cNvPr id="25" name="TextBox 24"/>
          <p:cNvSpPr txBox="1"/>
          <p:nvPr/>
        </p:nvSpPr>
        <p:spPr>
          <a:xfrm>
            <a:off x="7429520" y="2559602"/>
            <a:ext cx="1285884" cy="276999"/>
          </a:xfrm>
          <a:prstGeom prst="rect">
            <a:avLst/>
          </a:prstGeom>
          <a:noFill/>
        </p:spPr>
        <p:txBody>
          <a:bodyPr wrap="square" rtlCol="0">
            <a:spAutoFit/>
          </a:bodyPr>
          <a:lstStyle/>
          <a:p>
            <a:r>
              <a:rPr lang="en-US" altLang="zh-CN" dirty="0" smtClean="0">
                <a:latin typeface="微软雅黑" pitchFamily="34" charset="-122"/>
                <a:ea typeface="微软雅黑" pitchFamily="34" charset="-122"/>
              </a:rPr>
              <a:t>Current Work</a:t>
            </a:r>
            <a:endParaRPr lang="zh-CN" altLang="en-US" dirty="0">
              <a:latin typeface="微软雅黑" pitchFamily="34" charset="-122"/>
              <a:ea typeface="微软雅黑" pitchFamily="34" charset="-122"/>
            </a:endParaRPr>
          </a:p>
        </p:txBody>
      </p:sp>
      <p:pic>
        <p:nvPicPr>
          <p:cNvPr id="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19934"/>
            <a:ext cx="5324110" cy="36808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7" name="椭圆 26"/>
          <p:cNvSpPr/>
          <p:nvPr/>
        </p:nvSpPr>
        <p:spPr>
          <a:xfrm>
            <a:off x="1142976" y="1428736"/>
            <a:ext cx="1643074" cy="10715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572132" y="1357298"/>
            <a:ext cx="1643074" cy="10715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箭头连接符 28"/>
          <p:cNvCxnSpPr/>
          <p:nvPr/>
        </p:nvCxnSpPr>
        <p:spPr>
          <a:xfrm rot="10800000">
            <a:off x="2643174" y="2285992"/>
            <a:ext cx="4857784" cy="5000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rot="10800000">
            <a:off x="6572264" y="2428868"/>
            <a:ext cx="857258" cy="2857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486400" y="2819400"/>
            <a:ext cx="3657600" cy="1015663"/>
          </a:xfrm>
          <a:prstGeom prst="rect">
            <a:avLst/>
          </a:prstGeom>
          <a:solidFill>
            <a:srgbClr val="FFC000"/>
          </a:solidFill>
        </p:spPr>
        <p:txBody>
          <a:bodyPr wrap="square" rtlCol="0">
            <a:spAutoFit/>
          </a:bodyPr>
          <a:lstStyle/>
          <a:p>
            <a:r>
              <a:rPr lang="en-US" altLang="zh-CN" sz="2000" dirty="0" smtClean="0">
                <a:latin typeface="微软雅黑" pitchFamily="34" charset="-122"/>
                <a:ea typeface="微软雅黑" pitchFamily="34" charset="-122"/>
              </a:rPr>
              <a:t>Current LED</a:t>
            </a:r>
            <a:r>
              <a:rPr lang="zh-CN" altLang="en-US" sz="2000" dirty="0" smtClean="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and PIN</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single VLC system speed x distance become barrier</a:t>
            </a:r>
            <a:r>
              <a:rPr lang="zh-CN" altLang="en-US" sz="2000"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p:txBody>
      </p:sp>
      <p:sp>
        <p:nvSpPr>
          <p:cNvPr id="33" name="TextBox 32"/>
          <p:cNvSpPr txBox="1"/>
          <p:nvPr/>
        </p:nvSpPr>
        <p:spPr>
          <a:xfrm>
            <a:off x="5486400" y="4267200"/>
            <a:ext cx="3657600" cy="1323439"/>
          </a:xfrm>
          <a:prstGeom prst="rect">
            <a:avLst/>
          </a:prstGeom>
          <a:solidFill>
            <a:srgbClr val="FFC000"/>
          </a:solidFill>
        </p:spPr>
        <p:txBody>
          <a:bodyPr wrap="square" rtlCol="0">
            <a:spAutoFit/>
          </a:bodyPr>
          <a:lstStyle/>
          <a:p>
            <a:r>
              <a:rPr lang="en-US" altLang="zh-CN" sz="2000" dirty="0" smtClean="0">
                <a:latin typeface="微软雅黑" pitchFamily="34" charset="-122"/>
                <a:ea typeface="微软雅黑" pitchFamily="34" charset="-122"/>
              </a:rPr>
              <a:t>Electronic improvements pushed to limit</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only revolutions on LED</a:t>
            </a:r>
            <a:r>
              <a:rPr lang="zh-CN" altLang="en-US" sz="2000" dirty="0" smtClean="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and PIN</a:t>
            </a:r>
            <a:r>
              <a:rPr lang="zh-CN" altLang="en-US" sz="2000" dirty="0" smtClean="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hardware, can lift limitations</a:t>
            </a:r>
            <a:endParaRPr lang="zh-CN" altLang="en-US" sz="2000" dirty="0">
              <a:latin typeface="微软雅黑" pitchFamily="34" charset="-122"/>
              <a:ea typeface="微软雅黑" pitchFamily="34" charset="-122"/>
            </a:endParaRPr>
          </a:p>
        </p:txBody>
      </p:sp>
      <p:sp>
        <p:nvSpPr>
          <p:cNvPr id="34" name="TextBox 33"/>
          <p:cNvSpPr txBox="1"/>
          <p:nvPr/>
        </p:nvSpPr>
        <p:spPr>
          <a:xfrm>
            <a:off x="2500298" y="2345288"/>
            <a:ext cx="1004902" cy="276999"/>
          </a:xfrm>
          <a:prstGeom prst="rect">
            <a:avLst/>
          </a:prstGeom>
          <a:noFill/>
        </p:spPr>
        <p:txBody>
          <a:bodyPr wrap="square" rtlCol="0">
            <a:spAutoFit/>
          </a:bodyPr>
          <a:lstStyle/>
          <a:p>
            <a:r>
              <a:rPr lang="en-US" altLang="zh-CN" dirty="0" smtClean="0">
                <a:latin typeface="微软雅黑" pitchFamily="34" charset="-122"/>
                <a:ea typeface="微软雅黑" pitchFamily="34" charset="-122"/>
              </a:rPr>
              <a:t>Electronic</a:t>
            </a:r>
            <a:endParaRPr lang="zh-CN" altLang="en-US" dirty="0">
              <a:latin typeface="微软雅黑" pitchFamily="34" charset="-122"/>
              <a:ea typeface="微软雅黑" pitchFamily="34" charset="-122"/>
            </a:endParaRPr>
          </a:p>
        </p:txBody>
      </p:sp>
      <p:sp>
        <p:nvSpPr>
          <p:cNvPr id="35" name="椭圆 34"/>
          <p:cNvSpPr/>
          <p:nvPr/>
        </p:nvSpPr>
        <p:spPr>
          <a:xfrm>
            <a:off x="3643306" y="1500174"/>
            <a:ext cx="295276"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705352" y="1357298"/>
            <a:ext cx="366714" cy="928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箭头连接符 36"/>
          <p:cNvCxnSpPr/>
          <p:nvPr/>
        </p:nvCxnSpPr>
        <p:spPr>
          <a:xfrm rot="10800000">
            <a:off x="3786182" y="2214554"/>
            <a:ext cx="3643338" cy="5000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endCxn id="36" idx="3"/>
          </p:cNvCxnSpPr>
          <p:nvPr/>
        </p:nvCxnSpPr>
        <p:spPr>
          <a:xfrm rot="10800000">
            <a:off x="4759056" y="2149988"/>
            <a:ext cx="2670464" cy="5646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571868" y="2345288"/>
            <a:ext cx="928694" cy="276999"/>
          </a:xfrm>
          <a:prstGeom prst="rect">
            <a:avLst/>
          </a:prstGeom>
          <a:noFill/>
        </p:spPr>
        <p:txBody>
          <a:bodyPr wrap="square" rtlCol="0">
            <a:spAutoFit/>
          </a:bodyPr>
          <a:lstStyle/>
          <a:p>
            <a:r>
              <a:rPr lang="en-US" altLang="zh-CN" dirty="0" smtClean="0">
                <a:latin typeface="微软雅黑" pitchFamily="34" charset="-122"/>
                <a:ea typeface="微软雅黑" pitchFamily="34" charset="-122"/>
              </a:rPr>
              <a:t>Optical</a:t>
            </a:r>
            <a:endParaRPr lang="zh-CN" altLang="en-US" dirty="0">
              <a:latin typeface="微软雅黑" pitchFamily="34" charset="-122"/>
              <a:ea typeface="微软雅黑" pitchFamily="34" charset="-122"/>
            </a:endParaRPr>
          </a:p>
        </p:txBody>
      </p:sp>
      <p:sp>
        <p:nvSpPr>
          <p:cNvPr id="40" name="Title 1"/>
          <p:cNvSpPr txBox="1">
            <a:spLocks/>
          </p:cNvSpPr>
          <p:nvPr/>
        </p:nvSpPr>
        <p:spPr>
          <a:xfrm>
            <a:off x="533400" y="685800"/>
            <a:ext cx="7772400" cy="7620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lvl="2"/>
            <a:r>
              <a:rPr lang="en-US" sz="3200" b="1" dirty="0" smtClean="0"/>
              <a:t>System limitation</a:t>
            </a:r>
          </a:p>
          <a:p>
            <a:pPr marL="0" lvl="2"/>
            <a:endParaRPr lang="en-US" sz="3200" b="1" dirty="0" smtClean="0"/>
          </a:p>
        </p:txBody>
      </p:sp>
    </p:spTree>
    <p:extLst>
      <p:ext uri="{BB962C8B-B14F-4D97-AF65-F5344CB8AC3E}">
        <p14:creationId xmlns:p14="http://schemas.microsoft.com/office/powerpoint/2010/main" xmlns="" val="186625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5</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7" name="Title 1"/>
          <p:cNvSpPr>
            <a:spLocks noGrp="1"/>
          </p:cNvSpPr>
          <p:nvPr>
            <p:ph type="title"/>
          </p:nvPr>
        </p:nvSpPr>
        <p:spPr>
          <a:xfrm>
            <a:off x="685800" y="685800"/>
            <a:ext cx="7772400" cy="533400"/>
          </a:xfrm>
        </p:spPr>
        <p:txBody>
          <a:bodyPr/>
          <a:lstStyle/>
          <a:p>
            <a:r>
              <a:rPr lang="en-US" sz="2800" b="1" dirty="0" smtClean="0"/>
              <a:t>Comparison for geometry</a:t>
            </a:r>
            <a:endParaRPr lang="en-US" sz="2800" b="1" dirty="0"/>
          </a:p>
        </p:txBody>
      </p:sp>
      <p:sp>
        <p:nvSpPr>
          <p:cNvPr id="11" name="바닥글 개체 틀 4"/>
          <p:cNvSpPr>
            <a:spLocks noGrp="1"/>
          </p:cNvSpPr>
          <p:nvPr>
            <p:ph type="ftr" sz="quarter" idx="11"/>
          </p:nvPr>
        </p:nvSpPr>
        <p:spPr>
          <a:xfrm>
            <a:off x="5486400" y="6475413"/>
            <a:ext cx="3124200" cy="184150"/>
          </a:xfrm>
        </p:spPr>
        <p:txBody>
          <a:bodyPr/>
          <a:lstStyle/>
          <a:p>
            <a:r>
              <a:rPr lang="en-US" dirty="0" smtClean="0"/>
              <a:t>Yu </a:t>
            </a:r>
            <a:r>
              <a:rPr lang="en-US" dirty="0" err="1" smtClean="0"/>
              <a:t>Zeng</a:t>
            </a:r>
            <a:r>
              <a:rPr lang="en-US" dirty="0" smtClean="0"/>
              <a:t>, China Telecom</a:t>
            </a:r>
            <a:endParaRPr lang="en-US" dirty="0"/>
          </a:p>
        </p:txBody>
      </p:sp>
      <p:sp>
        <p:nvSpPr>
          <p:cNvPr id="14" name="Date Placeholder 1"/>
          <p:cNvSpPr>
            <a:spLocks noGrp="1"/>
          </p:cNvSpPr>
          <p:nvPr>
            <p:ph type="dt" sz="half" idx="10"/>
          </p:nvPr>
        </p:nvSpPr>
        <p:spPr>
          <a:xfrm>
            <a:off x="685800" y="381456"/>
            <a:ext cx="1600200" cy="215444"/>
          </a:xfrm>
        </p:spPr>
        <p:txBody>
          <a:bodyPr/>
          <a:lstStyle/>
          <a:p>
            <a:r>
              <a:rPr lang="en-US" altLang="ko-KR" dirty="0" smtClean="0"/>
              <a:t>July 2014</a:t>
            </a:r>
            <a:endParaRPr lang="en-US" dirty="0"/>
          </a:p>
        </p:txBody>
      </p:sp>
      <p:sp>
        <p:nvSpPr>
          <p:cNvPr id="12" name="TextBox 11"/>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altLang="zh-CN" sz="1400" b="1" dirty="0" smtClean="0"/>
              <a:t>IEEE 802-15-14-0438-00-007a</a:t>
            </a:r>
            <a:endParaRPr lang="ko-KR" altLang="en-US" sz="1400" b="1" dirty="0">
              <a:latin typeface="+mj-lt"/>
            </a:endParaRPr>
          </a:p>
        </p:txBody>
      </p:sp>
      <p:sp>
        <p:nvSpPr>
          <p:cNvPr id="20" name="圆角矩形标注 19"/>
          <p:cNvSpPr/>
          <p:nvPr/>
        </p:nvSpPr>
        <p:spPr>
          <a:xfrm>
            <a:off x="609600" y="4114800"/>
            <a:ext cx="8208912" cy="2088232"/>
          </a:xfrm>
          <a:prstGeom prst="wedgeRoundRectCallout">
            <a:avLst>
              <a:gd name="adj1" fmla="val -38312"/>
              <a:gd name="adj2" fmla="val -54916"/>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altLang="zh-CN" sz="2400" dirty="0" smtClean="0">
                <a:solidFill>
                  <a:schemeClr val="tx1"/>
                </a:solidFill>
                <a:latin typeface="微软雅黑" panose="020B0503020204020204" pitchFamily="34" charset="-122"/>
                <a:ea typeface="微软雅黑" panose="020B0503020204020204" pitchFamily="34" charset="-122"/>
              </a:rPr>
              <a:t>High speed applications</a:t>
            </a:r>
            <a:r>
              <a:rPr lang="zh-CN" altLang="en-US" sz="2400" dirty="0" smtClean="0">
                <a:solidFill>
                  <a:schemeClr val="tx1"/>
                </a:solidFill>
                <a:latin typeface="微软雅黑" panose="020B0503020204020204" pitchFamily="34" charset="-122"/>
                <a:ea typeface="微软雅黑" panose="020B0503020204020204" pitchFamily="34" charset="-122"/>
              </a:rPr>
              <a:t>：</a:t>
            </a:r>
            <a:endParaRPr lang="en-US" altLang="zh-CN" sz="2400" dirty="0">
              <a:solidFill>
                <a:schemeClr val="tx1"/>
              </a:solidFill>
              <a:latin typeface="微软雅黑" panose="020B0503020204020204" pitchFamily="34" charset="-122"/>
              <a:ea typeface="微软雅黑" panose="020B0503020204020204" pitchFamily="34" charset="-122"/>
            </a:endParaRPr>
          </a:p>
          <a:p>
            <a:pPr marL="342900" indent="-342900" algn="just">
              <a:lnSpc>
                <a:spcPct val="120000"/>
              </a:lnSpc>
              <a:buFont typeface="Wingdings" panose="05000000000000000000" pitchFamily="2" charset="2"/>
              <a:buChar char="Ø"/>
            </a:pPr>
            <a:r>
              <a:rPr lang="en-US" altLang="zh-CN" sz="2400" dirty="0" smtClean="0">
                <a:solidFill>
                  <a:schemeClr val="tx1"/>
                </a:solidFill>
                <a:latin typeface="微软雅黑" panose="020B0503020204020204" pitchFamily="34" charset="-122"/>
                <a:ea typeface="微软雅黑" panose="020B0503020204020204" pitchFamily="34" charset="-122"/>
              </a:rPr>
              <a:t>Push very high speed application barrier</a:t>
            </a:r>
            <a:r>
              <a:rPr lang="zh-CN" altLang="en-US" sz="2400" dirty="0" smtClean="0">
                <a:solidFill>
                  <a:schemeClr val="tx1"/>
                </a:solidFill>
                <a:latin typeface="微软雅黑" panose="020B0503020204020204" pitchFamily="34" charset="-122"/>
                <a:ea typeface="微软雅黑" panose="020B0503020204020204" pitchFamily="34" charset="-122"/>
              </a:rPr>
              <a:t>；</a:t>
            </a:r>
            <a:endParaRPr lang="en-US" altLang="zh-CN" sz="2400" dirty="0" smtClean="0">
              <a:solidFill>
                <a:schemeClr val="tx1"/>
              </a:solidFill>
              <a:latin typeface="微软雅黑" panose="020B0503020204020204" pitchFamily="34" charset="-122"/>
              <a:ea typeface="微软雅黑" panose="020B0503020204020204" pitchFamily="34" charset="-122"/>
            </a:endParaRPr>
          </a:p>
          <a:p>
            <a:pPr marL="342900" indent="-342900" algn="just">
              <a:lnSpc>
                <a:spcPct val="120000"/>
              </a:lnSpc>
              <a:buFont typeface="Wingdings" panose="05000000000000000000" pitchFamily="2" charset="2"/>
              <a:buChar char="Ø"/>
            </a:pPr>
            <a:r>
              <a:rPr lang="en-US" altLang="zh-CN" sz="2400" dirty="0" err="1" smtClean="0">
                <a:solidFill>
                  <a:schemeClr val="tx1"/>
                </a:solidFill>
                <a:latin typeface="微软雅黑" panose="020B0503020204020204" pitchFamily="34" charset="-122"/>
                <a:ea typeface="微软雅黑" panose="020B0503020204020204" pitchFamily="34" charset="-122"/>
              </a:rPr>
              <a:t>LiFi</a:t>
            </a:r>
            <a:r>
              <a:rPr lang="en-US" altLang="zh-CN" sz="2400" dirty="0" smtClean="0">
                <a:solidFill>
                  <a:schemeClr val="tx1"/>
                </a:solidFill>
                <a:latin typeface="微软雅黑" panose="020B0503020204020204" pitchFamily="34" charset="-122"/>
                <a:ea typeface="微软雅黑" panose="020B0503020204020204" pitchFamily="34" charset="-122"/>
              </a:rPr>
              <a:t> and </a:t>
            </a:r>
            <a:r>
              <a:rPr lang="en-US" altLang="zh-CN" sz="2400" dirty="0" err="1" smtClean="0">
                <a:solidFill>
                  <a:schemeClr val="tx1"/>
                </a:solidFill>
                <a:latin typeface="微软雅黑" panose="020B0503020204020204" pitchFamily="34" charset="-122"/>
                <a:ea typeface="微软雅黑" panose="020B0503020204020204" pitchFamily="34" charset="-122"/>
              </a:rPr>
              <a:t>WiFi</a:t>
            </a:r>
            <a:r>
              <a:rPr lang="en-US" altLang="zh-CN" sz="2400" dirty="0" smtClean="0">
                <a:solidFill>
                  <a:schemeClr val="tx1"/>
                </a:solidFill>
                <a:latin typeface="微软雅黑" panose="020B0503020204020204" pitchFamily="34" charset="-122"/>
                <a:ea typeface="微软雅黑" panose="020B0503020204020204" pitchFamily="34" charset="-122"/>
              </a:rPr>
              <a:t> coordination</a:t>
            </a:r>
            <a:r>
              <a:rPr lang="zh-CN" altLang="en-US" sz="2400" dirty="0" smtClean="0">
                <a:solidFill>
                  <a:schemeClr val="tx1"/>
                </a:solidFill>
                <a:latin typeface="微软雅黑" panose="020B0503020204020204" pitchFamily="34" charset="-122"/>
                <a:ea typeface="微软雅黑" panose="020B0503020204020204" pitchFamily="34" charset="-122"/>
              </a:rPr>
              <a:t>；</a:t>
            </a:r>
            <a:endParaRPr lang="en-US" altLang="zh-CN" sz="2400" dirty="0">
              <a:solidFill>
                <a:schemeClr val="tx1"/>
              </a:solidFill>
              <a:latin typeface="微软雅黑" panose="020B0503020204020204" pitchFamily="34" charset="-122"/>
              <a:ea typeface="微软雅黑" panose="020B0503020204020204" pitchFamily="34" charset="-122"/>
            </a:endParaRPr>
          </a:p>
        </p:txBody>
      </p:sp>
      <p:sp>
        <p:nvSpPr>
          <p:cNvPr id="22" name="矩形 21"/>
          <p:cNvSpPr/>
          <p:nvPr/>
        </p:nvSpPr>
        <p:spPr>
          <a:xfrm>
            <a:off x="611560" y="1484784"/>
            <a:ext cx="4389343" cy="584775"/>
          </a:xfrm>
          <a:prstGeom prst="rect">
            <a:avLst/>
          </a:prstGeom>
        </p:spPr>
        <p:txBody>
          <a:bodyPr wrap="none">
            <a:spAutoFit/>
          </a:bodyPr>
          <a:lstStyle/>
          <a:p>
            <a:pPr marL="342900" lvl="0" indent="-342900" eaLnBrk="0" hangingPunct="0">
              <a:spcBef>
                <a:spcPct val="20000"/>
              </a:spcBef>
              <a:buFontTx/>
              <a:buChar char="•"/>
            </a:pPr>
            <a:r>
              <a:rPr lang="en-US" altLang="zh-CN" sz="3200" b="1" kern="0" dirty="0" smtClean="0">
                <a:solidFill>
                  <a:srgbClr val="000000"/>
                </a:solidFill>
                <a:latin typeface="微软雅黑" pitchFamily="34" charset="-122"/>
                <a:ea typeface="微软雅黑" pitchFamily="34" charset="-122"/>
              </a:rPr>
              <a:t>Research Target</a:t>
            </a:r>
            <a:r>
              <a:rPr lang="zh-CN" altLang="zh-CN" sz="3200" b="1" kern="0" dirty="0" smtClean="0">
                <a:solidFill>
                  <a:srgbClr val="000000"/>
                </a:solidFill>
                <a:latin typeface="微软雅黑" pitchFamily="34" charset="-122"/>
                <a:ea typeface="微软雅黑" pitchFamily="34" charset="-122"/>
              </a:rPr>
              <a:t>：</a:t>
            </a:r>
            <a:endParaRPr lang="en-US" altLang="zh-CN" sz="3200" kern="0" dirty="0">
              <a:solidFill>
                <a:srgbClr val="000000"/>
              </a:solidFill>
              <a:latin typeface="微软雅黑" pitchFamily="34" charset="-122"/>
              <a:ea typeface="微软雅黑" pitchFamily="34" charset="-122"/>
            </a:endParaRPr>
          </a:p>
        </p:txBody>
      </p:sp>
      <p:sp>
        <p:nvSpPr>
          <p:cNvPr id="23" name="圆角矩形标注 22"/>
          <p:cNvSpPr/>
          <p:nvPr/>
        </p:nvSpPr>
        <p:spPr>
          <a:xfrm>
            <a:off x="609600" y="2057400"/>
            <a:ext cx="8208912" cy="2088232"/>
          </a:xfrm>
          <a:prstGeom prst="wedgeRoundRectCallout">
            <a:avLst>
              <a:gd name="adj1" fmla="val -40348"/>
              <a:gd name="adj2" fmla="val 56321"/>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altLang="zh-CN" sz="2400" dirty="0" smtClean="0">
                <a:solidFill>
                  <a:schemeClr val="tx1"/>
                </a:solidFill>
                <a:latin typeface="微软雅黑" panose="020B0503020204020204" pitchFamily="34" charset="-122"/>
                <a:ea typeface="微软雅黑" panose="020B0503020204020204" pitchFamily="34" charset="-122"/>
              </a:rPr>
              <a:t>Mid-low speed applications</a:t>
            </a:r>
            <a:r>
              <a:rPr lang="zh-CN" altLang="en-US" sz="2400" dirty="0" smtClean="0">
                <a:solidFill>
                  <a:schemeClr val="tx1"/>
                </a:solidFill>
                <a:latin typeface="微软雅黑" panose="020B0503020204020204" pitchFamily="34" charset="-122"/>
                <a:ea typeface="微软雅黑" panose="020B0503020204020204" pitchFamily="34" charset="-122"/>
              </a:rPr>
              <a:t>：</a:t>
            </a:r>
            <a:endParaRPr lang="en-US" altLang="zh-CN" sz="2400" dirty="0" smtClean="0">
              <a:solidFill>
                <a:schemeClr val="tx1"/>
              </a:solidFill>
              <a:latin typeface="微软雅黑" panose="020B0503020204020204" pitchFamily="34" charset="-122"/>
              <a:ea typeface="微软雅黑" panose="020B0503020204020204" pitchFamily="34" charset="-122"/>
            </a:endParaRPr>
          </a:p>
          <a:p>
            <a:pPr marL="342900" indent="-342900" algn="just">
              <a:lnSpc>
                <a:spcPct val="120000"/>
              </a:lnSpc>
              <a:buFont typeface="Wingdings" panose="05000000000000000000" pitchFamily="2" charset="2"/>
              <a:buChar char="Ø"/>
            </a:pPr>
            <a:r>
              <a:rPr lang="en-US" altLang="zh-CN" sz="2400" dirty="0" smtClean="0">
                <a:solidFill>
                  <a:schemeClr val="tx1"/>
                </a:solidFill>
                <a:latin typeface="微软雅黑" panose="020B0503020204020204" pitchFamily="34" charset="-122"/>
                <a:ea typeface="微软雅黑" panose="020B0503020204020204" pitchFamily="34" charset="-122"/>
              </a:rPr>
              <a:t>application scenario and industry push</a:t>
            </a:r>
            <a:r>
              <a:rPr lang="zh-CN" altLang="en-US" sz="2400" dirty="0" smtClean="0">
                <a:solidFill>
                  <a:schemeClr val="tx1"/>
                </a:solidFill>
                <a:latin typeface="微软雅黑" panose="020B0503020204020204" pitchFamily="34" charset="-122"/>
                <a:ea typeface="微软雅黑" panose="020B0503020204020204" pitchFamily="34" charset="-122"/>
              </a:rPr>
              <a:t>；</a:t>
            </a:r>
            <a:endParaRPr lang="en-US" altLang="zh-CN" sz="2400" dirty="0" smtClean="0">
              <a:solidFill>
                <a:schemeClr val="tx1"/>
              </a:solidFill>
              <a:latin typeface="微软雅黑" panose="020B0503020204020204" pitchFamily="34" charset="-122"/>
              <a:ea typeface="微软雅黑" panose="020B0503020204020204" pitchFamily="34" charset="-122"/>
            </a:endParaRPr>
          </a:p>
          <a:p>
            <a:pPr marL="342900" indent="-342900" algn="just">
              <a:lnSpc>
                <a:spcPct val="120000"/>
              </a:lnSpc>
              <a:buFont typeface="Wingdings" panose="05000000000000000000" pitchFamily="2" charset="2"/>
              <a:buChar char="Ø"/>
            </a:pPr>
            <a:r>
              <a:rPr lang="en-US" altLang="zh-CN" sz="2400" dirty="0" smtClean="0">
                <a:solidFill>
                  <a:schemeClr val="tx1"/>
                </a:solidFill>
                <a:latin typeface="微软雅黑" panose="020B0503020204020204" pitchFamily="34" charset="-122"/>
                <a:ea typeface="微软雅黑" panose="020B0503020204020204" pitchFamily="34" charset="-122"/>
              </a:rPr>
              <a:t>OCC scenario study</a:t>
            </a:r>
            <a:r>
              <a:rPr lang="zh-CN" altLang="en-US" sz="2400" dirty="0" smtClean="0">
                <a:solidFill>
                  <a:schemeClr val="tx1"/>
                </a:solidFill>
                <a:latin typeface="微软雅黑" panose="020B0503020204020204" pitchFamily="34" charset="-122"/>
                <a:ea typeface="微软雅黑" panose="020B0503020204020204" pitchFamily="34" charset="-122"/>
              </a:rPr>
              <a:t>，</a:t>
            </a:r>
            <a:r>
              <a:rPr lang="en-US" altLang="zh-CN" sz="2400" dirty="0" smtClean="0">
                <a:solidFill>
                  <a:schemeClr val="tx1"/>
                </a:solidFill>
                <a:latin typeface="微软雅黑" panose="020B0503020204020204" pitchFamily="34" charset="-122"/>
                <a:ea typeface="微软雅黑" panose="020B0503020204020204" pitchFamily="34" charset="-122"/>
              </a:rPr>
              <a:t>standardization</a:t>
            </a:r>
            <a:r>
              <a:rPr lang="zh-CN" altLang="en-US" sz="2400" dirty="0" smtClean="0">
                <a:solidFill>
                  <a:schemeClr val="tx1"/>
                </a:solidFill>
                <a:latin typeface="微软雅黑" panose="020B0503020204020204" pitchFamily="34" charset="-122"/>
                <a:ea typeface="微软雅黑" panose="020B0503020204020204" pitchFamily="34" charset="-122"/>
              </a:rPr>
              <a:t>。</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62335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838200"/>
            <a:ext cx="8077200" cy="609600"/>
          </a:xfrm>
        </p:spPr>
        <p:txBody>
          <a:bodyPr/>
          <a:lstStyle/>
          <a:p>
            <a:r>
              <a:rPr lang="en-US" sz="3200" b="1" dirty="0" smtClean="0"/>
              <a:t>Systematic Plan</a:t>
            </a:r>
          </a:p>
        </p:txBody>
      </p:sp>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6</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3"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1" name="바닥글 개체 틀 4"/>
          <p:cNvSpPr>
            <a:spLocks noGrp="1"/>
          </p:cNvSpPr>
          <p:nvPr>
            <p:ph type="ftr" sz="quarter" idx="11"/>
          </p:nvPr>
        </p:nvSpPr>
        <p:spPr>
          <a:xfrm>
            <a:off x="5486400" y="6475413"/>
            <a:ext cx="3124200" cy="184150"/>
          </a:xfrm>
        </p:spPr>
        <p:txBody>
          <a:bodyPr/>
          <a:lstStyle/>
          <a:p>
            <a:r>
              <a:rPr lang="en-US" dirty="0" smtClean="0"/>
              <a:t>Yu </a:t>
            </a:r>
            <a:r>
              <a:rPr lang="en-US" dirty="0" err="1" smtClean="0"/>
              <a:t>Zeng</a:t>
            </a:r>
            <a:r>
              <a:rPr lang="en-US" dirty="0" smtClean="0"/>
              <a:t>, China Telecom</a:t>
            </a:r>
            <a:endParaRPr lang="en-US" dirty="0"/>
          </a:p>
        </p:txBody>
      </p:sp>
      <p:sp>
        <p:nvSpPr>
          <p:cNvPr id="12" name="Date Placeholder 1"/>
          <p:cNvSpPr>
            <a:spLocks noGrp="1"/>
          </p:cNvSpPr>
          <p:nvPr>
            <p:ph type="dt" sz="half" idx="10"/>
          </p:nvPr>
        </p:nvSpPr>
        <p:spPr>
          <a:xfrm>
            <a:off x="685800" y="381456"/>
            <a:ext cx="1600200" cy="215444"/>
          </a:xfrm>
        </p:spPr>
        <p:txBody>
          <a:bodyPr/>
          <a:lstStyle/>
          <a:p>
            <a:r>
              <a:rPr lang="en-US" altLang="ko-KR" dirty="0" smtClean="0"/>
              <a:t>July 2014</a:t>
            </a:r>
            <a:endParaRPr lang="en-US" dirty="0"/>
          </a:p>
        </p:txBody>
      </p:sp>
      <p:sp>
        <p:nvSpPr>
          <p:cNvPr id="10" name="TextBox 9"/>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altLang="zh-CN" sz="1400" b="1" dirty="0" smtClean="0"/>
              <a:t>IEEE 802-15-14-0438-00-007a</a:t>
            </a:r>
            <a:endParaRPr lang="ko-KR" altLang="en-US" sz="1400" b="1" dirty="0">
              <a:latin typeface="+mj-lt"/>
            </a:endParaRPr>
          </a:p>
        </p:txBody>
      </p:sp>
      <p:sp>
        <p:nvSpPr>
          <p:cNvPr id="16" name="图文框 15"/>
          <p:cNvSpPr/>
          <p:nvPr/>
        </p:nvSpPr>
        <p:spPr bwMode="auto">
          <a:xfrm>
            <a:off x="395536" y="1772816"/>
            <a:ext cx="8496944" cy="1368152"/>
          </a:xfrm>
          <a:prstGeom prst="frame">
            <a:avLst>
              <a:gd name="adj1" fmla="val 4521"/>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zh-CN" altLang="en-US" sz="2400" b="0" i="0" u="none" strike="noStrike" cap="none" normalizeH="0" baseline="0" smtClean="0">
              <a:ln w="76200" cmpd="sng">
                <a:solidFill>
                  <a:srgbClr val="000000"/>
                </a:solidFill>
              </a:ln>
              <a:solidFill>
                <a:schemeClr val="tx1"/>
              </a:solidFill>
              <a:effectLst/>
              <a:latin typeface="fudan" pitchFamily="2" charset="0"/>
              <a:ea typeface="黑体" pitchFamily="2" charset="-122"/>
            </a:endParaRPr>
          </a:p>
        </p:txBody>
      </p:sp>
      <p:sp>
        <p:nvSpPr>
          <p:cNvPr id="17" name="矩形 16"/>
          <p:cNvSpPr/>
          <p:nvPr/>
        </p:nvSpPr>
        <p:spPr>
          <a:xfrm>
            <a:off x="683568" y="1484784"/>
            <a:ext cx="4269432" cy="400110"/>
          </a:xfrm>
          <a:prstGeom prst="rect">
            <a:avLst/>
          </a:prstGeom>
          <a:solidFill>
            <a:schemeClr val="accent2">
              <a:lumMod val="40000"/>
              <a:lumOff val="60000"/>
            </a:schemeClr>
          </a:solidFill>
          <a:ln>
            <a:solidFill>
              <a:schemeClr val="bg2">
                <a:lumMod val="20000"/>
                <a:lumOff val="80000"/>
              </a:schemeClr>
            </a:solidFill>
          </a:ln>
        </p:spPr>
        <p:txBody>
          <a:bodyPr wrap="square">
            <a:spAutoFit/>
          </a:bodyPr>
          <a:lstStyle/>
          <a:p>
            <a:pPr lvl="0" algn="ctr"/>
            <a:r>
              <a:rPr lang="en-US" altLang="zh-CN" sz="2000" b="1" dirty="0" smtClean="0">
                <a:latin typeface="微软雅黑" panose="020B0503020204020204" pitchFamily="34" charset="-122"/>
                <a:ea typeface="微软雅黑" panose="020B0503020204020204" pitchFamily="34" charset="-122"/>
              </a:rPr>
              <a:t>System Requirement Analysis </a:t>
            </a:r>
            <a:endParaRPr lang="zh-CN" altLang="zh-CN" sz="2000" b="1" dirty="0">
              <a:latin typeface="微软雅黑" panose="020B0503020204020204" pitchFamily="34" charset="-122"/>
              <a:ea typeface="微软雅黑" panose="020B0503020204020204" pitchFamily="34" charset="-122"/>
            </a:endParaRPr>
          </a:p>
        </p:txBody>
      </p:sp>
      <p:sp>
        <p:nvSpPr>
          <p:cNvPr id="18" name="图文框 17"/>
          <p:cNvSpPr/>
          <p:nvPr/>
        </p:nvSpPr>
        <p:spPr bwMode="auto">
          <a:xfrm>
            <a:off x="395536" y="3413031"/>
            <a:ext cx="8496944" cy="2104201"/>
          </a:xfrm>
          <a:prstGeom prst="frame">
            <a:avLst>
              <a:gd name="adj1" fmla="val 3141"/>
            </a:avLst>
          </a:prstGeom>
          <a:solidFill>
            <a:schemeClr val="accent3">
              <a:lumMod val="7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zh-CN" altLang="en-US" sz="2400" b="0" i="0" u="none" strike="noStrike" cap="none" normalizeH="0" baseline="0" smtClean="0">
              <a:ln>
                <a:noFill/>
              </a:ln>
              <a:solidFill>
                <a:schemeClr val="tx1"/>
              </a:solidFill>
              <a:effectLst/>
              <a:latin typeface="fudan" pitchFamily="2" charset="0"/>
              <a:ea typeface="黑体" pitchFamily="2" charset="-122"/>
            </a:endParaRPr>
          </a:p>
        </p:txBody>
      </p:sp>
      <p:sp>
        <p:nvSpPr>
          <p:cNvPr id="19" name="矩形 18"/>
          <p:cNvSpPr/>
          <p:nvPr/>
        </p:nvSpPr>
        <p:spPr>
          <a:xfrm>
            <a:off x="711042" y="3212976"/>
            <a:ext cx="3098958" cy="400110"/>
          </a:xfrm>
          <a:prstGeom prst="rect">
            <a:avLst/>
          </a:prstGeom>
          <a:solidFill>
            <a:schemeClr val="accent3">
              <a:lumMod val="75000"/>
            </a:schemeClr>
          </a:solidFill>
          <a:ln>
            <a:solidFill>
              <a:schemeClr val="bg1"/>
            </a:solidFill>
          </a:ln>
        </p:spPr>
        <p:txBody>
          <a:bodyPr wrap="square" anchor="ctr">
            <a:spAutoFit/>
          </a:bodyPr>
          <a:lstStyle/>
          <a:p>
            <a:pPr lvl="0" algn="ctr"/>
            <a:r>
              <a:rPr lang="en-US" altLang="zh-CN" sz="2000" b="1" dirty="0" smtClean="0">
                <a:latin typeface="微软雅黑" panose="020B0503020204020204" pitchFamily="34" charset="-122"/>
                <a:ea typeface="微软雅黑" panose="020B0503020204020204" pitchFamily="34" charset="-122"/>
              </a:rPr>
              <a:t>Key Technique Study</a:t>
            </a:r>
            <a:endParaRPr lang="zh-CN" altLang="zh-CN" sz="2000" b="1" dirty="0">
              <a:latin typeface="微软雅黑" panose="020B0503020204020204" pitchFamily="34" charset="-122"/>
              <a:ea typeface="微软雅黑" panose="020B0503020204020204" pitchFamily="34" charset="-122"/>
            </a:endParaRPr>
          </a:p>
        </p:txBody>
      </p:sp>
      <p:sp>
        <p:nvSpPr>
          <p:cNvPr id="20" name="矩形 19"/>
          <p:cNvSpPr/>
          <p:nvPr/>
        </p:nvSpPr>
        <p:spPr>
          <a:xfrm>
            <a:off x="539552" y="1988840"/>
            <a:ext cx="8136904" cy="1015663"/>
          </a:xfrm>
          <a:prstGeom prst="rect">
            <a:avLst/>
          </a:prstGeom>
        </p:spPr>
        <p:txBody>
          <a:bodyPr wrap="square">
            <a:spAutoFit/>
          </a:bodyPr>
          <a:lstStyle/>
          <a:p>
            <a:pPr marL="342900" lvl="0" indent="-342900">
              <a:buFont typeface="Arial" panose="020B0604020202020204" pitchFamily="34" charset="0"/>
              <a:buChar char="•"/>
            </a:pPr>
            <a:r>
              <a:rPr lang="en-US" altLang="zh-CN" sz="2000" dirty="0" smtClean="0">
                <a:latin typeface="微软雅黑" panose="020B0503020204020204" pitchFamily="34" charset="-122"/>
                <a:ea typeface="微软雅黑" panose="020B0503020204020204" pitchFamily="34" charset="-122"/>
              </a:rPr>
              <a:t>OCC based application business model analysis</a:t>
            </a:r>
            <a:r>
              <a:rPr lang="zh-CN" altLang="zh-CN"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common technology requirements for case study and standardization</a:t>
            </a:r>
            <a:r>
              <a:rPr lang="zh-CN" altLang="zh-CN"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application report</a:t>
            </a:r>
            <a:r>
              <a:rPr lang="zh-CN" altLang="zh-CN" sz="2000" dirty="0" smtClean="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p:txBody>
      </p:sp>
      <p:sp>
        <p:nvSpPr>
          <p:cNvPr id="21" name="矩形 20"/>
          <p:cNvSpPr/>
          <p:nvPr/>
        </p:nvSpPr>
        <p:spPr>
          <a:xfrm>
            <a:off x="467544" y="3721552"/>
            <a:ext cx="8280920" cy="1631216"/>
          </a:xfrm>
          <a:prstGeom prst="rect">
            <a:avLst/>
          </a:prstGeom>
        </p:spPr>
        <p:txBody>
          <a:bodyPr wrap="square">
            <a:spAutoFit/>
          </a:bodyPr>
          <a:lstStyle/>
          <a:p>
            <a:pPr marL="342900" lvl="0" indent="-342900">
              <a:buFont typeface="Arial" panose="020B0604020202020204" pitchFamily="34" charset="0"/>
              <a:buChar char="•"/>
            </a:pPr>
            <a:r>
              <a:rPr lang="en-US" altLang="zh-CN" sz="2000" dirty="0" smtClean="0">
                <a:latin typeface="微软雅黑" panose="020B0503020204020204" pitchFamily="34" charset="-122"/>
                <a:ea typeface="微软雅黑" panose="020B0503020204020204" pitchFamily="34" charset="-122"/>
              </a:rPr>
              <a:t>Design OCC based system and possible combination with 802.11 WLAN system structure</a:t>
            </a:r>
            <a:endParaRPr lang="en-US" altLang="zh-CN" sz="2000" dirty="0">
              <a:latin typeface="微软雅黑" panose="020B0503020204020204" pitchFamily="34" charset="-122"/>
              <a:ea typeface="微软雅黑" panose="020B0503020204020204" pitchFamily="34" charset="-122"/>
            </a:endParaRPr>
          </a:p>
          <a:p>
            <a:pPr marL="342900" lvl="0" indent="-342900">
              <a:buFont typeface="Arial" panose="020B0604020202020204" pitchFamily="34" charset="0"/>
              <a:buChar char="•"/>
            </a:pPr>
            <a:r>
              <a:rPr lang="en-US" altLang="zh-CN" sz="2000" dirty="0" smtClean="0">
                <a:latin typeface="微软雅黑" panose="020B0503020204020204" pitchFamily="34" charset="-122"/>
                <a:ea typeface="微软雅黑" panose="020B0503020204020204" pitchFamily="34" charset="-122"/>
              </a:rPr>
              <a:t>802.15 based high resolution indoor navigation and positioning system, short range mid-low speed communication system solution</a:t>
            </a:r>
            <a:r>
              <a:rPr lang="zh-CN" altLang="zh-CN" sz="2000" dirty="0" smtClean="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988015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838200"/>
            <a:ext cx="8077200" cy="609600"/>
          </a:xfrm>
        </p:spPr>
        <p:txBody>
          <a:bodyPr/>
          <a:lstStyle/>
          <a:p>
            <a:r>
              <a:rPr lang="en-US" sz="3200" b="1" dirty="0" smtClean="0"/>
              <a:t>OCC applications</a:t>
            </a:r>
          </a:p>
        </p:txBody>
      </p:sp>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7</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3"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1" name="바닥글 개체 틀 4"/>
          <p:cNvSpPr>
            <a:spLocks noGrp="1"/>
          </p:cNvSpPr>
          <p:nvPr>
            <p:ph type="ftr" sz="quarter" idx="11"/>
          </p:nvPr>
        </p:nvSpPr>
        <p:spPr>
          <a:xfrm>
            <a:off x="5486400" y="6475413"/>
            <a:ext cx="3124200" cy="184150"/>
          </a:xfrm>
        </p:spPr>
        <p:txBody>
          <a:bodyPr/>
          <a:lstStyle/>
          <a:p>
            <a:r>
              <a:rPr lang="en-US" dirty="0" smtClean="0"/>
              <a:t>Yu </a:t>
            </a:r>
            <a:r>
              <a:rPr lang="en-US" dirty="0" err="1" smtClean="0"/>
              <a:t>Zeng</a:t>
            </a:r>
            <a:r>
              <a:rPr lang="en-US" dirty="0" smtClean="0"/>
              <a:t>, China Telecom</a:t>
            </a:r>
            <a:endParaRPr lang="en-US" dirty="0"/>
          </a:p>
        </p:txBody>
      </p:sp>
      <p:sp>
        <p:nvSpPr>
          <p:cNvPr id="12" name="Date Placeholder 1"/>
          <p:cNvSpPr>
            <a:spLocks noGrp="1"/>
          </p:cNvSpPr>
          <p:nvPr>
            <p:ph type="dt" sz="half" idx="10"/>
          </p:nvPr>
        </p:nvSpPr>
        <p:spPr>
          <a:xfrm>
            <a:off x="685800" y="381456"/>
            <a:ext cx="1600200" cy="215444"/>
          </a:xfrm>
        </p:spPr>
        <p:txBody>
          <a:bodyPr/>
          <a:lstStyle/>
          <a:p>
            <a:r>
              <a:rPr lang="en-US" altLang="ko-KR" dirty="0" smtClean="0"/>
              <a:t>July 2014</a:t>
            </a:r>
            <a:endParaRPr lang="en-US" dirty="0"/>
          </a:p>
        </p:txBody>
      </p:sp>
      <p:sp>
        <p:nvSpPr>
          <p:cNvPr id="10" name="TextBox 9"/>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altLang="zh-CN" sz="1400" b="1" dirty="0" smtClean="0"/>
              <a:t>IEEE 802-15-14-0438-00-007a</a:t>
            </a:r>
            <a:endParaRPr lang="ko-KR" altLang="en-US" sz="1400" b="1" dirty="0">
              <a:latin typeface="+mj-lt"/>
            </a:endParaRPr>
          </a:p>
        </p:txBody>
      </p:sp>
      <p:sp>
        <p:nvSpPr>
          <p:cNvPr id="15" name="内容占位符 2"/>
          <p:cNvSpPr>
            <a:spLocks noGrp="1"/>
          </p:cNvSpPr>
          <p:nvPr>
            <p:ph idx="1"/>
          </p:nvPr>
        </p:nvSpPr>
        <p:spPr>
          <a:xfrm>
            <a:off x="428596" y="1500174"/>
            <a:ext cx="8445015" cy="4214842"/>
          </a:xfrm>
        </p:spPr>
        <p:txBody>
          <a:bodyPr/>
          <a:lstStyle/>
          <a:p>
            <a:pPr marL="631825" algn="just">
              <a:lnSpc>
                <a:spcPct val="125000"/>
              </a:lnSpc>
              <a:spcBef>
                <a:spcPts val="600"/>
              </a:spcBef>
              <a:buFont typeface="Wingdings" panose="05000000000000000000" pitchFamily="2" charset="2"/>
              <a:buChar char="p"/>
            </a:pPr>
            <a:r>
              <a:rPr lang="en-US" altLang="zh-CN" sz="2000" b="1" dirty="0" smtClean="0">
                <a:solidFill>
                  <a:schemeClr val="accent2">
                    <a:lumMod val="75000"/>
                  </a:schemeClr>
                </a:solidFill>
              </a:rPr>
              <a:t>Medical</a:t>
            </a:r>
            <a:r>
              <a:rPr lang="zh-CN" altLang="en-US" sz="2000" b="1" dirty="0" smtClean="0">
                <a:solidFill>
                  <a:schemeClr val="accent2">
                    <a:lumMod val="75000"/>
                  </a:schemeClr>
                </a:solidFill>
              </a:rPr>
              <a:t>：</a:t>
            </a:r>
            <a:r>
              <a:rPr lang="en-US" altLang="zh-CN" sz="2000" b="1" dirty="0" smtClean="0">
                <a:solidFill>
                  <a:schemeClr val="accent2">
                    <a:lumMod val="75000"/>
                  </a:schemeClr>
                </a:solidFill>
              </a:rPr>
              <a:t>GE health care</a:t>
            </a:r>
          </a:p>
          <a:p>
            <a:pPr marL="631825" algn="just">
              <a:lnSpc>
                <a:spcPct val="125000"/>
              </a:lnSpc>
              <a:spcBef>
                <a:spcPts val="600"/>
              </a:spcBef>
              <a:buFont typeface="Wingdings" panose="05000000000000000000" pitchFamily="2" charset="2"/>
              <a:buChar char="p"/>
            </a:pPr>
            <a:r>
              <a:rPr lang="en-US" altLang="zh-CN" sz="2000" b="1" dirty="0" smtClean="0">
                <a:solidFill>
                  <a:schemeClr val="accent2">
                    <a:lumMod val="75000"/>
                  </a:schemeClr>
                </a:solidFill>
              </a:rPr>
              <a:t>Mobile Manufactures</a:t>
            </a:r>
          </a:p>
          <a:p>
            <a:pPr marL="631825" algn="just">
              <a:lnSpc>
                <a:spcPct val="125000"/>
              </a:lnSpc>
              <a:spcBef>
                <a:spcPts val="600"/>
              </a:spcBef>
              <a:buFont typeface="Wingdings" panose="05000000000000000000" pitchFamily="2" charset="2"/>
              <a:buChar char="p"/>
            </a:pPr>
            <a:r>
              <a:rPr lang="en-US" altLang="zh-CN" sz="2000" b="1" dirty="0" smtClean="0">
                <a:solidFill>
                  <a:schemeClr val="accent2">
                    <a:lumMod val="75000"/>
                  </a:schemeClr>
                </a:solidFill>
              </a:rPr>
              <a:t>Ready case</a:t>
            </a:r>
            <a:r>
              <a:rPr lang="zh-CN" altLang="en-US" sz="2000" b="1" dirty="0" smtClean="0">
                <a:solidFill>
                  <a:schemeClr val="accent2">
                    <a:lumMod val="75000"/>
                  </a:schemeClr>
                </a:solidFill>
              </a:rPr>
              <a:t>：</a:t>
            </a:r>
            <a:r>
              <a:rPr lang="en-US" altLang="zh-CN" sz="2000" b="1" dirty="0" smtClean="0">
                <a:solidFill>
                  <a:schemeClr val="accent2">
                    <a:lumMod val="75000"/>
                  </a:schemeClr>
                </a:solidFill>
              </a:rPr>
              <a:t>Shanghai Museum</a:t>
            </a:r>
          </a:p>
          <a:p>
            <a:pPr marL="631825" algn="just">
              <a:lnSpc>
                <a:spcPct val="125000"/>
              </a:lnSpc>
              <a:spcBef>
                <a:spcPts val="600"/>
              </a:spcBef>
              <a:buFont typeface="Wingdings" panose="05000000000000000000" pitchFamily="2" charset="2"/>
              <a:buChar char="p"/>
            </a:pPr>
            <a:r>
              <a:rPr lang="en-US" altLang="zh-CN" sz="2000" b="1" dirty="0" smtClean="0">
                <a:solidFill>
                  <a:schemeClr val="accent2">
                    <a:lumMod val="75000"/>
                  </a:schemeClr>
                </a:solidFill>
              </a:rPr>
              <a:t>Marine Communication</a:t>
            </a:r>
          </a:p>
        </p:txBody>
      </p:sp>
      <p:grpSp>
        <p:nvGrpSpPr>
          <p:cNvPr id="22" name="组合 21"/>
          <p:cNvGrpSpPr/>
          <p:nvPr/>
        </p:nvGrpSpPr>
        <p:grpSpPr>
          <a:xfrm>
            <a:off x="5500694" y="1500174"/>
            <a:ext cx="3096632" cy="1882705"/>
            <a:chOff x="4644008" y="3257465"/>
            <a:chExt cx="4157874" cy="3097151"/>
          </a:xfrm>
        </p:grpSpPr>
        <p:pic>
          <p:nvPicPr>
            <p:cNvPr id="23" name="图片 22"/>
            <p:cNvPicPr>
              <a:picLocks noChangeAspect="1"/>
            </p:cNvPicPr>
            <p:nvPr/>
          </p:nvPicPr>
          <p:blipFill>
            <a:blip r:embed="rId2" cstate="print"/>
            <a:stretch>
              <a:fillRect/>
            </a:stretch>
          </p:blipFill>
          <p:spPr>
            <a:xfrm>
              <a:off x="4644008" y="3257465"/>
              <a:ext cx="4124535" cy="3097151"/>
            </a:xfrm>
            <a:prstGeom prst="rect">
              <a:avLst/>
            </a:prstGeom>
          </p:spPr>
        </p:pic>
        <p:sp>
          <p:nvSpPr>
            <p:cNvPr id="24" name="矩形 23"/>
            <p:cNvSpPr/>
            <p:nvPr/>
          </p:nvSpPr>
          <p:spPr>
            <a:xfrm>
              <a:off x="7233859" y="3374984"/>
              <a:ext cx="1568023" cy="607571"/>
            </a:xfrm>
            <a:prstGeom prst="rect">
              <a:avLst/>
            </a:prstGeom>
            <a:solidFill>
              <a:schemeClr val="bg2">
                <a:lumMod val="20000"/>
                <a:lumOff val="80000"/>
              </a:schemeClr>
            </a:solidFill>
          </p:spPr>
          <p:txBody>
            <a:bodyPr wrap="square">
              <a:spAutoFit/>
            </a:bodyPr>
            <a:lstStyle/>
            <a:p>
              <a:pPr algn="ctr">
                <a:spcBef>
                  <a:spcPts val="0"/>
                </a:spcBef>
              </a:pPr>
              <a:r>
                <a:rPr lang="zh-CN" altLang="en-US" kern="0" dirty="0">
                  <a:solidFill>
                    <a:srgbClr val="0000FF"/>
                  </a:solidFill>
                  <a:effectLst>
                    <a:outerShdw blurRad="38100" dist="38100" dir="2700000" algn="tl">
                      <a:srgbClr val="C0C0C0"/>
                    </a:outerShdw>
                  </a:effectLst>
                  <a:latin typeface="黑体"/>
                  <a:ea typeface="黑体"/>
                  <a:cs typeface="+mj-cs"/>
                </a:rPr>
                <a:t>核磁共振</a:t>
              </a:r>
            </a:p>
          </p:txBody>
        </p:sp>
      </p:grpSp>
      <p:pic>
        <p:nvPicPr>
          <p:cNvPr id="2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200" y="3733800"/>
            <a:ext cx="3516657" cy="20851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6" name="图片 2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562600" y="3733800"/>
            <a:ext cx="2857520" cy="2018853"/>
          </a:xfrm>
          <a:prstGeom prst="rect">
            <a:avLst/>
          </a:prstGeom>
        </p:spPr>
      </p:pic>
    </p:spTree>
    <p:extLst>
      <p:ext uri="{BB962C8B-B14F-4D97-AF65-F5344CB8AC3E}">
        <p14:creationId xmlns:p14="http://schemas.microsoft.com/office/powerpoint/2010/main" xmlns="" val="2988015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685800"/>
            <a:ext cx="8077200" cy="609600"/>
          </a:xfrm>
        </p:spPr>
        <p:txBody>
          <a:bodyPr/>
          <a:lstStyle/>
          <a:p>
            <a:r>
              <a:rPr lang="en-US" sz="3200" b="1" dirty="0" smtClean="0"/>
              <a:t>OCC positioning</a:t>
            </a:r>
          </a:p>
        </p:txBody>
      </p:sp>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8</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3"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1" name="바닥글 개체 틀 4"/>
          <p:cNvSpPr>
            <a:spLocks noGrp="1"/>
          </p:cNvSpPr>
          <p:nvPr>
            <p:ph type="ftr" sz="quarter" idx="11"/>
          </p:nvPr>
        </p:nvSpPr>
        <p:spPr>
          <a:xfrm>
            <a:off x="5486400" y="6475413"/>
            <a:ext cx="3124200" cy="184150"/>
          </a:xfrm>
        </p:spPr>
        <p:txBody>
          <a:bodyPr/>
          <a:lstStyle/>
          <a:p>
            <a:r>
              <a:rPr lang="en-US" dirty="0" smtClean="0"/>
              <a:t>Yu </a:t>
            </a:r>
            <a:r>
              <a:rPr lang="en-US" dirty="0" err="1" smtClean="0"/>
              <a:t>Zeng</a:t>
            </a:r>
            <a:r>
              <a:rPr lang="en-US" dirty="0" smtClean="0"/>
              <a:t>, China Telecom</a:t>
            </a:r>
            <a:endParaRPr lang="en-US" dirty="0"/>
          </a:p>
        </p:txBody>
      </p:sp>
      <p:sp>
        <p:nvSpPr>
          <p:cNvPr id="12" name="Date Placeholder 1"/>
          <p:cNvSpPr>
            <a:spLocks noGrp="1"/>
          </p:cNvSpPr>
          <p:nvPr>
            <p:ph type="dt" sz="half" idx="10"/>
          </p:nvPr>
        </p:nvSpPr>
        <p:spPr>
          <a:xfrm>
            <a:off x="685800" y="381456"/>
            <a:ext cx="1600200" cy="215444"/>
          </a:xfrm>
        </p:spPr>
        <p:txBody>
          <a:bodyPr/>
          <a:lstStyle/>
          <a:p>
            <a:r>
              <a:rPr lang="en-US" altLang="ko-KR" dirty="0" smtClean="0"/>
              <a:t>July 2014</a:t>
            </a:r>
            <a:endParaRPr lang="en-US" dirty="0"/>
          </a:p>
        </p:txBody>
      </p:sp>
      <p:sp>
        <p:nvSpPr>
          <p:cNvPr id="10" name="TextBox 9"/>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altLang="zh-CN" sz="1400" b="1" dirty="0" smtClean="0"/>
              <a:t>IEEE 802-15-14-0438-00-007a</a:t>
            </a:r>
            <a:endParaRPr lang="ko-KR" altLang="en-US" sz="1400" b="1" dirty="0">
              <a:latin typeface="+mj-lt"/>
            </a:endParaRPr>
          </a:p>
        </p:txBody>
      </p:sp>
      <p:graphicFrame>
        <p:nvGraphicFramePr>
          <p:cNvPr id="17" name="表格 16"/>
          <p:cNvGraphicFramePr>
            <a:graphicFrameLocks noGrp="1"/>
          </p:cNvGraphicFramePr>
          <p:nvPr>
            <p:extLst>
              <p:ext uri="{D42A27DB-BD31-4B8C-83A1-F6EECF244321}">
                <p14:modId xmlns="" xmlns:p14="http://schemas.microsoft.com/office/powerpoint/2010/main" val="471965876"/>
              </p:ext>
            </p:extLst>
          </p:nvPr>
        </p:nvGraphicFramePr>
        <p:xfrm>
          <a:off x="152400" y="3733800"/>
          <a:ext cx="8763001" cy="2057400"/>
        </p:xfrm>
        <a:graphic>
          <a:graphicData uri="http://schemas.openxmlformats.org/drawingml/2006/table">
            <a:tbl>
              <a:tblPr firstRow="1" firstCol="1" bandRow="1">
                <a:tableStyleId>{5C22544A-7EE6-4342-B048-85BDC9FD1C3A}</a:tableStyleId>
              </a:tblPr>
              <a:tblGrid>
                <a:gridCol w="1861642"/>
                <a:gridCol w="1375322"/>
                <a:gridCol w="1331780"/>
                <a:gridCol w="1497949"/>
                <a:gridCol w="2696308"/>
              </a:tblGrid>
              <a:tr h="643686">
                <a:tc>
                  <a:txBody>
                    <a:bodyPr/>
                    <a:lstStyle/>
                    <a:p>
                      <a:pPr algn="ctr">
                        <a:lnSpc>
                          <a:spcPct val="125000"/>
                        </a:lnSpc>
                        <a:spcAft>
                          <a:spcPts val="0"/>
                        </a:spcAft>
                      </a:pPr>
                      <a:r>
                        <a:rPr lang="en-US" altLang="zh-CN" sz="1800" kern="100" dirty="0" smtClean="0">
                          <a:solidFill>
                            <a:schemeClr val="tx1"/>
                          </a:solidFill>
                          <a:effectLst/>
                          <a:latin typeface="微软雅黑" panose="020B0503020204020204" pitchFamily="34" charset="-122"/>
                          <a:ea typeface="微软雅黑" panose="020B0503020204020204" pitchFamily="34" charset="-122"/>
                        </a:rPr>
                        <a:t>Techniques</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kern="100" dirty="0" smtClean="0">
                          <a:solidFill>
                            <a:schemeClr val="tx1"/>
                          </a:solidFill>
                          <a:effectLst/>
                          <a:latin typeface="微软雅黑" panose="020B0503020204020204" pitchFamily="34" charset="-122"/>
                          <a:ea typeface="微软雅黑" panose="020B0503020204020204" pitchFamily="34" charset="-122"/>
                        </a:rPr>
                        <a:t>Reference points</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kern="100" dirty="0" smtClean="0">
                          <a:solidFill>
                            <a:schemeClr val="tx1"/>
                          </a:solidFill>
                          <a:effectLst/>
                          <a:latin typeface="微软雅黑" panose="020B0503020204020204" pitchFamily="34" charset="-122"/>
                          <a:ea typeface="微软雅黑" panose="020B0503020204020204" pitchFamily="34" charset="-122"/>
                        </a:rPr>
                        <a:t>resolution</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kern="100" dirty="0" smtClean="0">
                          <a:solidFill>
                            <a:schemeClr val="tx1"/>
                          </a:solidFill>
                          <a:effectLst/>
                          <a:latin typeface="微软雅黑" panose="020B0503020204020204" pitchFamily="34" charset="-122"/>
                          <a:ea typeface="微软雅黑" panose="020B0503020204020204" pitchFamily="34" charset="-122"/>
                        </a:rPr>
                        <a:t>dimension</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kern="100" dirty="0" smtClean="0">
                          <a:solidFill>
                            <a:schemeClr val="tx1"/>
                          </a:solidFill>
                          <a:effectLst/>
                          <a:latin typeface="微软雅黑" panose="020B0503020204020204" pitchFamily="34" charset="-122"/>
                          <a:ea typeface="微软雅黑" panose="020B0503020204020204" pitchFamily="34" charset="-122"/>
                        </a:rPr>
                        <a:t>Complexity</a:t>
                      </a:r>
                      <a:endParaRPr lang="zh-CN" sz="1400" kern="100" dirty="0">
                        <a:solidFill>
                          <a:schemeClr val="tx1"/>
                        </a:solidFill>
                        <a:effectLst/>
                        <a:latin typeface="微软雅黑" panose="020B0503020204020204" pitchFamily="34" charset="-122"/>
                        <a:ea typeface="微软雅黑" panose="020B0503020204020204" pitchFamily="34" charset="-122"/>
                      </a:endParaRPr>
                    </a:p>
                    <a:p>
                      <a:pPr algn="ctr">
                        <a:lnSpc>
                          <a:spcPct val="125000"/>
                        </a:lnSpc>
                        <a:spcAft>
                          <a:spcPts val="0"/>
                        </a:spcAft>
                      </a:pPr>
                      <a:r>
                        <a:rPr lang="en-US" sz="1800" kern="100" dirty="0" smtClean="0">
                          <a:solidFill>
                            <a:schemeClr val="tx1"/>
                          </a:solidFill>
                          <a:effectLst/>
                          <a:latin typeface="微软雅黑" panose="020B0503020204020204" pitchFamily="34" charset="-122"/>
                          <a:ea typeface="微软雅黑" panose="020B0503020204020204" pitchFamily="34" charset="-122"/>
                        </a:rPr>
                        <a:t>hardware/</a:t>
                      </a:r>
                      <a:r>
                        <a:rPr lang="en-US" altLang="zh-CN" sz="1800" kern="100" dirty="0" smtClean="0">
                          <a:solidFill>
                            <a:schemeClr val="tx1"/>
                          </a:solidFill>
                          <a:effectLst/>
                          <a:latin typeface="微软雅黑" panose="020B0503020204020204" pitchFamily="34" charset="-122"/>
                          <a:ea typeface="微软雅黑" panose="020B0503020204020204" pitchFamily="34" charset="-122"/>
                        </a:rPr>
                        <a:t>software</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271">
                <a:tc>
                  <a:txBody>
                    <a:bodyPr/>
                    <a:lstStyle/>
                    <a:p>
                      <a:pPr algn="ctr">
                        <a:lnSpc>
                          <a:spcPct val="125000"/>
                        </a:lnSpc>
                        <a:spcAft>
                          <a:spcPts val="0"/>
                        </a:spcAft>
                      </a:pPr>
                      <a:r>
                        <a:rPr lang="en-US" altLang="zh-CN" sz="1800" b="1" kern="100" dirty="0" smtClean="0">
                          <a:solidFill>
                            <a:schemeClr val="tx1"/>
                          </a:solidFill>
                          <a:effectLst/>
                          <a:latin typeface="微软雅黑" panose="020B0503020204020204" pitchFamily="34" charset="-122"/>
                          <a:ea typeface="微软雅黑" panose="020B0503020204020204" pitchFamily="34" charset="-122"/>
                          <a:cs typeface="+mn-cs"/>
                        </a:rPr>
                        <a:t>TOA</a:t>
                      </a:r>
                      <a:endParaRPr lang="zh-CN" sz="1800" b="1" kern="100" dirty="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b="0" kern="100" dirty="0" smtClean="0">
                          <a:solidFill>
                            <a:schemeClr val="tx1"/>
                          </a:solidFill>
                          <a:effectLst/>
                          <a:latin typeface="微软雅黑" panose="020B0503020204020204" pitchFamily="34" charset="-122"/>
                          <a:ea typeface="微软雅黑" panose="020B0503020204020204" pitchFamily="34" charset="-122"/>
                          <a:cs typeface="+mn-cs"/>
                        </a:rPr>
                        <a:t>3</a:t>
                      </a:r>
                      <a:endParaRPr lang="zh-CN" sz="1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b="0" kern="100" dirty="0" smtClean="0">
                          <a:solidFill>
                            <a:schemeClr val="tx1"/>
                          </a:solidFill>
                          <a:effectLst/>
                          <a:latin typeface="微软雅黑" panose="020B0503020204020204" pitchFamily="34" charset="-122"/>
                          <a:ea typeface="微软雅黑" panose="020B0503020204020204" pitchFamily="34" charset="-122"/>
                          <a:cs typeface="+mn-cs"/>
                        </a:rPr>
                        <a:t>cm</a:t>
                      </a:r>
                      <a:endParaRPr lang="zh-CN" sz="1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b="0" kern="100" dirty="0" smtClean="0">
                          <a:solidFill>
                            <a:schemeClr val="tx1"/>
                          </a:solidFill>
                          <a:effectLst/>
                          <a:latin typeface="微软雅黑" panose="020B0503020204020204" pitchFamily="34" charset="-122"/>
                          <a:ea typeface="微软雅黑" panose="020B0503020204020204" pitchFamily="34" charset="-122"/>
                          <a:cs typeface="+mn-cs"/>
                        </a:rPr>
                        <a:t>2D</a:t>
                      </a:r>
                      <a:endParaRPr lang="zh-CN" sz="1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b="0" kern="100" dirty="0" smtClean="0">
                          <a:solidFill>
                            <a:schemeClr val="tx1"/>
                          </a:solidFill>
                          <a:effectLst/>
                          <a:latin typeface="微软雅黑" panose="020B0503020204020204" pitchFamily="34" charset="-122"/>
                          <a:ea typeface="微软雅黑" panose="020B0503020204020204" pitchFamily="34" charset="-122"/>
                          <a:cs typeface="+mn-cs"/>
                        </a:rPr>
                        <a:t>high/medium</a:t>
                      </a:r>
                      <a:endParaRPr lang="zh-CN" sz="1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271">
                <a:tc>
                  <a:txBody>
                    <a:bodyPr/>
                    <a:lstStyle/>
                    <a:p>
                      <a:pPr algn="ctr">
                        <a:lnSpc>
                          <a:spcPct val="12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TDOA</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3</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b="0" kern="100" dirty="0" smtClean="0">
                          <a:solidFill>
                            <a:schemeClr val="tx1"/>
                          </a:solidFill>
                          <a:effectLst/>
                          <a:latin typeface="微软雅黑" panose="020B0503020204020204" pitchFamily="34" charset="-122"/>
                          <a:ea typeface="微软雅黑" panose="020B0503020204020204" pitchFamily="34" charset="-122"/>
                          <a:cs typeface="+mn-cs"/>
                        </a:rPr>
                        <a:t>cm</a:t>
                      </a:r>
                      <a:endParaRPr lang="zh-CN" sz="1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2D</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en-US" altLang="zh-CN" sz="1800" kern="100" dirty="0" smtClean="0">
                          <a:solidFill>
                            <a:schemeClr val="tx1"/>
                          </a:solidFill>
                          <a:effectLst/>
                          <a:latin typeface="微软雅黑" panose="020B0503020204020204" pitchFamily="34" charset="-122"/>
                          <a:ea typeface="微软雅黑" panose="020B0503020204020204" pitchFamily="34" charset="-122"/>
                        </a:rPr>
                        <a:t>high</a:t>
                      </a:r>
                      <a:r>
                        <a:rPr lang="en-US" sz="1800" kern="100" dirty="0" smtClean="0">
                          <a:solidFill>
                            <a:schemeClr val="tx1"/>
                          </a:solidFill>
                          <a:effectLst/>
                          <a:latin typeface="微软雅黑" panose="020B0503020204020204" pitchFamily="34" charset="-122"/>
                          <a:ea typeface="微软雅黑" panose="020B0503020204020204" pitchFamily="34" charset="-122"/>
                        </a:rPr>
                        <a:t>/medium</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272">
                <a:tc>
                  <a:txBody>
                    <a:bodyPr/>
                    <a:lstStyle/>
                    <a:p>
                      <a:pPr algn="ctr">
                        <a:lnSpc>
                          <a:spcPct val="12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RSS</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3</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b="0" kern="100" dirty="0" smtClean="0">
                          <a:solidFill>
                            <a:schemeClr val="tx1"/>
                          </a:solidFill>
                          <a:effectLst/>
                          <a:latin typeface="微软雅黑" panose="020B0503020204020204" pitchFamily="34" charset="-122"/>
                          <a:ea typeface="微软雅黑" panose="020B0503020204020204" pitchFamily="34" charset="-122"/>
                          <a:cs typeface="+mn-cs"/>
                        </a:rPr>
                        <a:t>cm</a:t>
                      </a:r>
                      <a:endParaRPr lang="zh-CN" sz="1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2D/3D</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kern="100" dirty="0" smtClean="0">
                          <a:solidFill>
                            <a:schemeClr val="tx1"/>
                          </a:solidFill>
                          <a:effectLst/>
                          <a:latin typeface="微软雅黑" panose="020B0503020204020204" pitchFamily="34" charset="-122"/>
                          <a:ea typeface="微软雅黑" panose="020B0503020204020204" pitchFamily="34" charset="-122"/>
                        </a:rPr>
                        <a:t>low</a:t>
                      </a:r>
                      <a:r>
                        <a:rPr lang="en-US" sz="1800" kern="100" dirty="0" smtClean="0">
                          <a:solidFill>
                            <a:schemeClr val="tx1"/>
                          </a:solidFill>
                          <a:effectLst/>
                          <a:latin typeface="微软雅黑" panose="020B0503020204020204" pitchFamily="34" charset="-122"/>
                          <a:ea typeface="微软雅黑" panose="020B0503020204020204" pitchFamily="34" charset="-122"/>
                        </a:rPr>
                        <a:t>/</a:t>
                      </a:r>
                      <a:r>
                        <a:rPr lang="en-US" altLang="zh-CN" sz="1800" b="0" kern="100" dirty="0" smtClean="0">
                          <a:solidFill>
                            <a:schemeClr val="tx1"/>
                          </a:solidFill>
                          <a:effectLst/>
                          <a:latin typeface="微软雅黑" panose="020B0503020204020204" pitchFamily="34" charset="-122"/>
                          <a:ea typeface="微软雅黑" panose="020B0503020204020204" pitchFamily="34" charset="-122"/>
                          <a:cs typeface="+mn-cs"/>
                        </a:rPr>
                        <a:t>medium</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a:lnSpc>
                          <a:spcPct val="12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AOA</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2</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b="0" kern="100" dirty="0" smtClean="0">
                          <a:solidFill>
                            <a:schemeClr val="tx1"/>
                          </a:solidFill>
                          <a:effectLst/>
                          <a:latin typeface="微软雅黑" panose="020B0503020204020204" pitchFamily="34" charset="-122"/>
                          <a:ea typeface="微软雅黑" panose="020B0503020204020204" pitchFamily="34" charset="-122"/>
                          <a:cs typeface="+mn-cs"/>
                        </a:rPr>
                        <a:t>cm</a:t>
                      </a:r>
                      <a:endParaRPr lang="zh-CN" sz="1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3D</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kern="100" dirty="0" smtClean="0">
                          <a:solidFill>
                            <a:schemeClr val="tx1"/>
                          </a:solidFill>
                          <a:effectLst/>
                          <a:latin typeface="微软雅黑" panose="020B0503020204020204" pitchFamily="34" charset="-122"/>
                          <a:ea typeface="微软雅黑" panose="020B0503020204020204" pitchFamily="34" charset="-122"/>
                        </a:rPr>
                        <a:t>high</a:t>
                      </a:r>
                      <a:r>
                        <a:rPr lang="en-US" sz="1800" kern="100" dirty="0" smtClean="0">
                          <a:solidFill>
                            <a:schemeClr val="tx1"/>
                          </a:solidFill>
                          <a:effectLst/>
                          <a:latin typeface="微软雅黑" panose="020B0503020204020204" pitchFamily="34" charset="-122"/>
                          <a:ea typeface="微软雅黑" panose="020B0503020204020204" pitchFamily="34" charset="-122"/>
                        </a:rPr>
                        <a:t>/</a:t>
                      </a:r>
                      <a:r>
                        <a:rPr lang="en-US" altLang="zh-CN" sz="1800" b="0" kern="100" dirty="0" smtClean="0">
                          <a:solidFill>
                            <a:schemeClr val="tx1"/>
                          </a:solidFill>
                          <a:effectLst/>
                          <a:latin typeface="微软雅黑" panose="020B0503020204020204" pitchFamily="34" charset="-122"/>
                          <a:ea typeface="微软雅黑" panose="020B0503020204020204" pitchFamily="34" charset="-122"/>
                          <a:cs typeface="+mn-cs"/>
                        </a:rPr>
                        <a:t>medium</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8"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800" y="1988840"/>
            <a:ext cx="2240952" cy="1512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67744" y="1964133"/>
            <a:ext cx="2191440" cy="153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27984" y="1781156"/>
            <a:ext cx="2441918" cy="18638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948264" y="1907500"/>
            <a:ext cx="1979712" cy="15935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 name="矩形 21"/>
          <p:cNvSpPr/>
          <p:nvPr/>
        </p:nvSpPr>
        <p:spPr>
          <a:xfrm>
            <a:off x="880273" y="1561865"/>
            <a:ext cx="678006" cy="438582"/>
          </a:xfrm>
          <a:prstGeom prst="rect">
            <a:avLst/>
          </a:prstGeom>
        </p:spPr>
        <p:txBody>
          <a:bodyPr wrap="none">
            <a:spAutoFit/>
          </a:bodyPr>
          <a:lstStyle/>
          <a:p>
            <a:pPr algn="ctr">
              <a:lnSpc>
                <a:spcPct val="125000"/>
              </a:lnSpc>
              <a:spcAft>
                <a:spcPts val="0"/>
              </a:spcAft>
            </a:pPr>
            <a:r>
              <a:rPr lang="en-US" altLang="zh-CN" b="1" kern="100" dirty="0">
                <a:latin typeface="微软雅黑" panose="020B0503020204020204" pitchFamily="34" charset="-122"/>
                <a:ea typeface="微软雅黑" panose="020B0503020204020204" pitchFamily="34" charset="-122"/>
              </a:rPr>
              <a:t>TOA</a:t>
            </a:r>
            <a:endParaRPr lang="zh-CN" altLang="zh-CN" b="1" kern="100" dirty="0">
              <a:latin typeface="微软雅黑" panose="020B0503020204020204" pitchFamily="34" charset="-122"/>
              <a:ea typeface="微软雅黑" panose="020B0503020204020204" pitchFamily="34" charset="-122"/>
            </a:endParaRPr>
          </a:p>
        </p:txBody>
      </p:sp>
      <p:sp>
        <p:nvSpPr>
          <p:cNvPr id="27" name="矩形 26"/>
          <p:cNvSpPr/>
          <p:nvPr/>
        </p:nvSpPr>
        <p:spPr>
          <a:xfrm>
            <a:off x="2928344" y="1500529"/>
            <a:ext cx="870239" cy="406971"/>
          </a:xfrm>
          <a:prstGeom prst="rect">
            <a:avLst/>
          </a:prstGeom>
        </p:spPr>
        <p:txBody>
          <a:bodyPr wrap="none">
            <a:spAutoFit/>
          </a:bodyPr>
          <a:lstStyle/>
          <a:p>
            <a:pPr algn="ctr">
              <a:lnSpc>
                <a:spcPct val="125000"/>
              </a:lnSpc>
              <a:spcAft>
                <a:spcPts val="0"/>
              </a:spcAft>
            </a:pPr>
            <a:r>
              <a:rPr lang="en-US" altLang="zh-CN" b="1" kern="100" dirty="0">
                <a:latin typeface="微软雅黑" panose="020B0503020204020204" pitchFamily="34" charset="-122"/>
                <a:ea typeface="微软雅黑" panose="020B0503020204020204" pitchFamily="34" charset="-122"/>
              </a:rPr>
              <a:t>TDOA</a:t>
            </a:r>
            <a:endParaRPr lang="zh-CN" altLang="zh-CN" b="1" kern="100" dirty="0">
              <a:latin typeface="微软雅黑" panose="020B0503020204020204" pitchFamily="34" charset="-122"/>
              <a:ea typeface="微软雅黑" panose="020B0503020204020204" pitchFamily="34" charset="-122"/>
            </a:endParaRPr>
          </a:p>
        </p:txBody>
      </p:sp>
      <p:sp>
        <p:nvSpPr>
          <p:cNvPr id="28" name="矩形 27"/>
          <p:cNvSpPr/>
          <p:nvPr/>
        </p:nvSpPr>
        <p:spPr>
          <a:xfrm>
            <a:off x="5386668" y="1484784"/>
            <a:ext cx="625492" cy="406971"/>
          </a:xfrm>
          <a:prstGeom prst="rect">
            <a:avLst/>
          </a:prstGeom>
        </p:spPr>
        <p:txBody>
          <a:bodyPr wrap="none">
            <a:spAutoFit/>
          </a:bodyPr>
          <a:lstStyle/>
          <a:p>
            <a:pPr algn="ctr">
              <a:lnSpc>
                <a:spcPct val="125000"/>
              </a:lnSpc>
              <a:spcAft>
                <a:spcPts val="0"/>
              </a:spcAft>
            </a:pPr>
            <a:r>
              <a:rPr lang="en-US" altLang="zh-CN" b="1" kern="100" dirty="0">
                <a:latin typeface="微软雅黑" panose="020B0503020204020204" pitchFamily="34" charset="-122"/>
                <a:ea typeface="微软雅黑" panose="020B0503020204020204" pitchFamily="34" charset="-122"/>
              </a:rPr>
              <a:t>RSS</a:t>
            </a:r>
            <a:endParaRPr lang="zh-CN" altLang="zh-CN" b="1" kern="100" dirty="0">
              <a:latin typeface="微软雅黑" panose="020B0503020204020204" pitchFamily="34" charset="-122"/>
              <a:ea typeface="微软雅黑" panose="020B0503020204020204" pitchFamily="34" charset="-122"/>
            </a:endParaRPr>
          </a:p>
        </p:txBody>
      </p:sp>
      <p:sp>
        <p:nvSpPr>
          <p:cNvPr id="29" name="矩形 28"/>
          <p:cNvSpPr/>
          <p:nvPr/>
        </p:nvSpPr>
        <p:spPr>
          <a:xfrm>
            <a:off x="7581804" y="1468918"/>
            <a:ext cx="712632" cy="406971"/>
          </a:xfrm>
          <a:prstGeom prst="rect">
            <a:avLst/>
          </a:prstGeom>
        </p:spPr>
        <p:txBody>
          <a:bodyPr wrap="none">
            <a:spAutoFit/>
          </a:bodyPr>
          <a:lstStyle/>
          <a:p>
            <a:pPr algn="ctr">
              <a:lnSpc>
                <a:spcPct val="125000"/>
              </a:lnSpc>
              <a:spcAft>
                <a:spcPts val="0"/>
              </a:spcAft>
            </a:pPr>
            <a:r>
              <a:rPr lang="en-US" altLang="zh-CN" b="1" kern="100" dirty="0">
                <a:latin typeface="微软雅黑" panose="020B0503020204020204" pitchFamily="34" charset="-122"/>
                <a:ea typeface="微软雅黑" panose="020B0503020204020204" pitchFamily="34" charset="-122"/>
              </a:rPr>
              <a:t>AOA</a:t>
            </a:r>
            <a:endParaRPr lang="zh-CN" altLang="zh-CN" b="1" kern="100" dirty="0">
              <a:latin typeface="微软雅黑" panose="020B0503020204020204" pitchFamily="34" charset="-122"/>
              <a:ea typeface="微软雅黑" panose="020B0503020204020204" pitchFamily="34" charset="-122"/>
            </a:endParaRPr>
          </a:p>
        </p:txBody>
      </p:sp>
      <p:sp>
        <p:nvSpPr>
          <p:cNvPr id="30" name="椭圆 29"/>
          <p:cNvSpPr/>
          <p:nvPr/>
        </p:nvSpPr>
        <p:spPr>
          <a:xfrm>
            <a:off x="152400" y="5105400"/>
            <a:ext cx="1928826" cy="428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762000" y="6096000"/>
            <a:ext cx="8001000" cy="276999"/>
          </a:xfrm>
          <a:prstGeom prst="rect">
            <a:avLst/>
          </a:prstGeom>
          <a:noFill/>
        </p:spPr>
        <p:txBody>
          <a:bodyPr wrap="square" rtlCol="0">
            <a:spAutoFit/>
          </a:bodyPr>
          <a:lstStyle/>
          <a:p>
            <a:r>
              <a:rPr lang="en-US" altLang="zh-CN" dirty="0" smtClean="0"/>
              <a:t>TOA (time of a </a:t>
            </a:r>
            <a:r>
              <a:rPr lang="en-US" altLang="zh-CN" dirty="0" err="1" smtClean="0"/>
              <a:t>rrival</a:t>
            </a:r>
            <a:r>
              <a:rPr lang="en-US" altLang="zh-CN" dirty="0" smtClean="0"/>
              <a:t>)  TDOA(time difference of arrival) RSS (Received Signal Strength) AOA(Angle of Arrival)</a:t>
            </a:r>
            <a:endParaRPr lang="zh-CN" altLang="en-US" dirty="0"/>
          </a:p>
        </p:txBody>
      </p:sp>
    </p:spTree>
    <p:extLst>
      <p:ext uri="{BB962C8B-B14F-4D97-AF65-F5344CB8AC3E}">
        <p14:creationId xmlns:p14="http://schemas.microsoft.com/office/powerpoint/2010/main" xmlns="" val="2988015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685800"/>
            <a:ext cx="8077200" cy="609600"/>
          </a:xfrm>
        </p:spPr>
        <p:txBody>
          <a:bodyPr/>
          <a:lstStyle/>
          <a:p>
            <a:r>
              <a:rPr lang="en-US" sz="3200" b="1" dirty="0" smtClean="0"/>
              <a:t>OCC positioning</a:t>
            </a:r>
          </a:p>
        </p:txBody>
      </p:sp>
      <p:sp>
        <p:nvSpPr>
          <p:cNvPr id="6" name="Rectangle 6"/>
          <p:cNvSpPr>
            <a:spLocks noGrp="1" noChangeArrowheads="1"/>
          </p:cNvSpPr>
          <p:nvPr>
            <p:ph type="sldNum" sz="quarter" idx="12"/>
          </p:nvPr>
        </p:nvSpPr>
        <p:spPr>
          <a:xfrm>
            <a:off x="4191000" y="6553200"/>
            <a:ext cx="530225" cy="182562"/>
          </a:xfrm>
          <a:ln/>
        </p:spPr>
        <p:txBody>
          <a:bodyPr/>
          <a:lstStyle/>
          <a:p>
            <a:pPr>
              <a:defRPr/>
            </a:pPr>
            <a:r>
              <a:rPr lang="en-US" dirty="0"/>
              <a:t>Slide </a:t>
            </a:r>
            <a:fld id="{168A0E28-C750-41B9-A69D-2C32EC8D3106}" type="slidenum">
              <a:rPr lang="en-US"/>
              <a:pPr>
                <a:defRPr/>
              </a:pPr>
              <a:t>9</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3"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1" name="바닥글 개체 틀 4"/>
          <p:cNvSpPr>
            <a:spLocks noGrp="1"/>
          </p:cNvSpPr>
          <p:nvPr>
            <p:ph type="ftr" sz="quarter" idx="11"/>
          </p:nvPr>
        </p:nvSpPr>
        <p:spPr>
          <a:xfrm>
            <a:off x="5486400" y="6475413"/>
            <a:ext cx="3124200" cy="184150"/>
          </a:xfrm>
        </p:spPr>
        <p:txBody>
          <a:bodyPr/>
          <a:lstStyle/>
          <a:p>
            <a:r>
              <a:rPr lang="en-US" dirty="0" smtClean="0"/>
              <a:t>Yu </a:t>
            </a:r>
            <a:r>
              <a:rPr lang="en-US" dirty="0" err="1" smtClean="0"/>
              <a:t>Zeng</a:t>
            </a:r>
            <a:r>
              <a:rPr lang="en-US" dirty="0" smtClean="0"/>
              <a:t>, China Telecom</a:t>
            </a:r>
            <a:endParaRPr lang="en-US" dirty="0"/>
          </a:p>
        </p:txBody>
      </p:sp>
      <p:sp>
        <p:nvSpPr>
          <p:cNvPr id="12" name="Date Placeholder 1"/>
          <p:cNvSpPr>
            <a:spLocks noGrp="1"/>
          </p:cNvSpPr>
          <p:nvPr>
            <p:ph type="dt" sz="half" idx="10"/>
          </p:nvPr>
        </p:nvSpPr>
        <p:spPr>
          <a:xfrm>
            <a:off x="685800" y="381456"/>
            <a:ext cx="1600200" cy="215444"/>
          </a:xfrm>
        </p:spPr>
        <p:txBody>
          <a:bodyPr/>
          <a:lstStyle/>
          <a:p>
            <a:r>
              <a:rPr lang="en-US" altLang="ko-KR" dirty="0" smtClean="0"/>
              <a:t>July 2014</a:t>
            </a:r>
            <a:endParaRPr lang="en-US" dirty="0"/>
          </a:p>
        </p:txBody>
      </p:sp>
      <p:sp>
        <p:nvSpPr>
          <p:cNvPr id="10" name="TextBox 9"/>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altLang="zh-CN" sz="1400" b="1" dirty="0" smtClean="0"/>
              <a:t>IEEE 802-15-14-0438-00-007a</a:t>
            </a:r>
            <a:endParaRPr lang="ko-KR" altLang="en-US" sz="1400" b="1" dirty="0">
              <a:latin typeface="+mj-lt"/>
            </a:endParaRPr>
          </a:p>
        </p:txBody>
      </p:sp>
      <p:grpSp>
        <p:nvGrpSpPr>
          <p:cNvPr id="34" name="组合 20"/>
          <p:cNvGrpSpPr/>
          <p:nvPr/>
        </p:nvGrpSpPr>
        <p:grpSpPr>
          <a:xfrm>
            <a:off x="5029200" y="1447800"/>
            <a:ext cx="3586249" cy="2559781"/>
            <a:chOff x="2135250" y="1492881"/>
            <a:chExt cx="7006553" cy="4318643"/>
          </a:xfrm>
        </p:grpSpPr>
        <p:pic>
          <p:nvPicPr>
            <p:cNvPr id="35" name="图片 34"/>
            <p:cNvPicPr>
              <a:picLocks noChangeAspect="1"/>
            </p:cNvPicPr>
            <p:nvPr/>
          </p:nvPicPr>
          <p:blipFill>
            <a:blip r:embed="rId2" cstate="print"/>
            <a:stretch>
              <a:fillRect/>
            </a:stretch>
          </p:blipFill>
          <p:spPr>
            <a:xfrm>
              <a:off x="2135250" y="1492881"/>
              <a:ext cx="7006553" cy="4318643"/>
            </a:xfrm>
            <a:prstGeom prst="rect">
              <a:avLst/>
            </a:prstGeom>
          </p:spPr>
        </p:pic>
        <p:sp>
          <p:nvSpPr>
            <p:cNvPr id="36" name="TextBox 35"/>
            <p:cNvSpPr txBox="1"/>
            <p:nvPr/>
          </p:nvSpPr>
          <p:spPr>
            <a:xfrm>
              <a:off x="5559353" y="1621439"/>
              <a:ext cx="3275229" cy="675031"/>
            </a:xfrm>
            <a:prstGeom prst="rect">
              <a:avLst/>
            </a:prstGeom>
            <a:noFill/>
          </p:spPr>
          <p:txBody>
            <a:bodyPr wrap="square" rtlCol="0">
              <a:spAutoFit/>
            </a:bodyPr>
            <a:lstStyle/>
            <a:p>
              <a:r>
                <a:rPr lang="en-US" altLang="zh-CN" sz="2000" b="1" dirty="0" smtClean="0">
                  <a:solidFill>
                    <a:schemeClr val="bg1"/>
                  </a:solidFill>
                  <a:latin typeface="微软雅黑" pitchFamily="34" charset="-122"/>
                  <a:ea typeface="微软雅黑" pitchFamily="34" charset="-122"/>
                </a:rPr>
                <a:t>2014 CES </a:t>
              </a:r>
            </a:p>
          </p:txBody>
        </p:sp>
      </p:grpSp>
      <p:sp>
        <p:nvSpPr>
          <p:cNvPr id="37" name="Rectangle 8"/>
          <p:cNvSpPr>
            <a:spLocks noChangeArrowheads="1"/>
          </p:cNvSpPr>
          <p:nvPr/>
        </p:nvSpPr>
        <p:spPr bwMode="auto">
          <a:xfrm>
            <a:off x="3622410" y="1277438"/>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38" name="Picture 3"/>
          <p:cNvPicPr>
            <a:picLocks noChangeAspect="1" noChangeArrowheads="1"/>
          </p:cNvPicPr>
          <p:nvPr/>
        </p:nvPicPr>
        <p:blipFill>
          <a:blip r:embed="rId3" cstate="print"/>
          <a:srcRect/>
          <a:stretch>
            <a:fillRect/>
          </a:stretch>
        </p:blipFill>
        <p:spPr bwMode="auto">
          <a:xfrm>
            <a:off x="152400" y="4267200"/>
            <a:ext cx="3153477" cy="1571636"/>
          </a:xfrm>
          <a:prstGeom prst="rect">
            <a:avLst/>
          </a:prstGeom>
          <a:noFill/>
          <a:ln w="9525">
            <a:noFill/>
            <a:miter lim="800000"/>
            <a:headEnd/>
            <a:tailEnd/>
          </a:ln>
          <a:effectLst/>
        </p:spPr>
      </p:pic>
      <p:pic>
        <p:nvPicPr>
          <p:cNvPr id="39" name="Picture 5"/>
          <p:cNvPicPr>
            <a:picLocks noChangeAspect="1" noChangeArrowheads="1"/>
          </p:cNvPicPr>
          <p:nvPr/>
        </p:nvPicPr>
        <p:blipFill>
          <a:blip r:embed="rId4" cstate="print"/>
          <a:srcRect/>
          <a:stretch>
            <a:fillRect/>
          </a:stretch>
        </p:blipFill>
        <p:spPr bwMode="auto">
          <a:xfrm>
            <a:off x="5410200" y="4038600"/>
            <a:ext cx="2138355" cy="1763984"/>
          </a:xfrm>
          <a:prstGeom prst="rect">
            <a:avLst/>
          </a:prstGeom>
          <a:noFill/>
          <a:ln w="9525">
            <a:noFill/>
            <a:miter lim="800000"/>
            <a:headEnd/>
            <a:tailEnd/>
          </a:ln>
        </p:spPr>
      </p:pic>
      <p:pic>
        <p:nvPicPr>
          <p:cNvPr id="40" name="Picture 5"/>
          <p:cNvPicPr>
            <a:picLocks noChangeAspect="1" noChangeArrowheads="1"/>
          </p:cNvPicPr>
          <p:nvPr/>
        </p:nvPicPr>
        <p:blipFill>
          <a:blip r:embed="rId5" cstate="print"/>
          <a:srcRect/>
          <a:stretch>
            <a:fillRect/>
          </a:stretch>
        </p:blipFill>
        <p:spPr bwMode="auto">
          <a:xfrm>
            <a:off x="0" y="1524000"/>
            <a:ext cx="3855257" cy="1500198"/>
          </a:xfrm>
          <a:prstGeom prst="rect">
            <a:avLst/>
          </a:prstGeom>
          <a:noFill/>
          <a:ln w="9525">
            <a:noFill/>
            <a:miter lim="800000"/>
            <a:headEnd/>
            <a:tailEnd/>
          </a:ln>
          <a:effectLst/>
        </p:spPr>
      </p:pic>
      <p:cxnSp>
        <p:nvCxnSpPr>
          <p:cNvPr id="41" name="直接箭头连接符 40"/>
          <p:cNvCxnSpPr/>
          <p:nvPr/>
        </p:nvCxnSpPr>
        <p:spPr>
          <a:xfrm>
            <a:off x="2500330" y="2667008"/>
            <a:ext cx="642942" cy="5000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714644" y="3667140"/>
            <a:ext cx="928694" cy="369332"/>
          </a:xfrm>
          <a:prstGeom prst="rect">
            <a:avLst/>
          </a:prstGeom>
          <a:noFill/>
        </p:spPr>
        <p:txBody>
          <a:bodyPr wrap="square" rtlCol="0">
            <a:spAutoFit/>
          </a:bodyPr>
          <a:lstStyle/>
          <a:p>
            <a:r>
              <a:rPr lang="en-US" altLang="zh-CN" dirty="0" smtClean="0">
                <a:solidFill>
                  <a:srgbClr val="FF0000"/>
                </a:solidFill>
                <a:latin typeface="微软雅黑" pitchFamily="34" charset="-122"/>
                <a:ea typeface="微软雅黑" pitchFamily="34" charset="-122"/>
              </a:rPr>
              <a:t>3m</a:t>
            </a:r>
            <a:endParaRPr lang="zh-CN" altLang="en-US" dirty="0">
              <a:solidFill>
                <a:srgbClr val="FF0000"/>
              </a:solidFill>
              <a:latin typeface="微软雅黑" pitchFamily="34" charset="-122"/>
              <a:ea typeface="微软雅黑" pitchFamily="34" charset="-122"/>
            </a:endParaRPr>
          </a:p>
        </p:txBody>
      </p:sp>
      <p:sp>
        <p:nvSpPr>
          <p:cNvPr id="43" name="TextBox 42"/>
          <p:cNvSpPr txBox="1"/>
          <p:nvPr/>
        </p:nvSpPr>
        <p:spPr>
          <a:xfrm>
            <a:off x="3571900" y="3057845"/>
            <a:ext cx="928694" cy="369332"/>
          </a:xfrm>
          <a:prstGeom prst="rect">
            <a:avLst/>
          </a:prstGeom>
          <a:noFill/>
        </p:spPr>
        <p:txBody>
          <a:bodyPr wrap="square" rtlCol="0">
            <a:spAutoFit/>
          </a:bodyPr>
          <a:lstStyle/>
          <a:p>
            <a:r>
              <a:rPr lang="en-US" altLang="zh-CN" dirty="0" smtClean="0">
                <a:solidFill>
                  <a:srgbClr val="FF0000"/>
                </a:solidFill>
                <a:latin typeface="微软雅黑" pitchFamily="34" charset="-122"/>
                <a:ea typeface="微软雅黑" pitchFamily="34" charset="-122"/>
              </a:rPr>
              <a:t>1m</a:t>
            </a:r>
            <a:endParaRPr lang="zh-CN" altLang="en-US" dirty="0">
              <a:solidFill>
                <a:srgbClr val="FF0000"/>
              </a:solidFill>
              <a:latin typeface="微软雅黑" pitchFamily="34" charset="-122"/>
              <a:ea typeface="微软雅黑" pitchFamily="34" charset="-122"/>
            </a:endParaRPr>
          </a:p>
        </p:txBody>
      </p:sp>
      <p:sp>
        <p:nvSpPr>
          <p:cNvPr id="44" name="TextBox 43"/>
          <p:cNvSpPr txBox="1"/>
          <p:nvPr/>
        </p:nvSpPr>
        <p:spPr>
          <a:xfrm>
            <a:off x="5486400" y="5867400"/>
            <a:ext cx="2205030" cy="276999"/>
          </a:xfrm>
          <a:prstGeom prst="rect">
            <a:avLst/>
          </a:prstGeom>
          <a:solidFill>
            <a:srgbClr val="FFC000"/>
          </a:solidFill>
        </p:spPr>
        <p:txBody>
          <a:bodyPr wrap="square" rtlCol="0">
            <a:spAutoFit/>
          </a:bodyPr>
          <a:lstStyle/>
          <a:p>
            <a:r>
              <a:rPr lang="en-US" altLang="zh-CN" dirty="0" smtClean="0">
                <a:latin typeface="微软雅黑" pitchFamily="34" charset="-122"/>
                <a:ea typeface="微软雅黑" pitchFamily="34" charset="-122"/>
              </a:rPr>
              <a:t>CMOS Camera RSS</a:t>
            </a:r>
            <a:endParaRPr lang="zh-CN" altLang="en-US" dirty="0">
              <a:latin typeface="微软雅黑" pitchFamily="34" charset="-122"/>
              <a:ea typeface="微软雅黑" pitchFamily="34" charset="-122"/>
            </a:endParaRPr>
          </a:p>
        </p:txBody>
      </p:sp>
      <p:sp>
        <p:nvSpPr>
          <p:cNvPr id="45" name="TextBox 44"/>
          <p:cNvSpPr txBox="1"/>
          <p:nvPr/>
        </p:nvSpPr>
        <p:spPr>
          <a:xfrm>
            <a:off x="3286148" y="2024066"/>
            <a:ext cx="1928826" cy="369332"/>
          </a:xfrm>
          <a:prstGeom prst="rect">
            <a:avLst/>
          </a:prstGeom>
          <a:noFill/>
        </p:spPr>
        <p:txBody>
          <a:bodyPr wrap="square" rtlCol="0">
            <a:spAutoFit/>
          </a:bodyPr>
          <a:lstStyle/>
          <a:p>
            <a:r>
              <a:rPr lang="en-US" altLang="zh-CN" dirty="0" smtClean="0">
                <a:latin typeface="微软雅黑" pitchFamily="34" charset="-122"/>
                <a:ea typeface="微软雅黑" pitchFamily="34" charset="-122"/>
              </a:rPr>
              <a:t>CDMA+TDMA</a:t>
            </a:r>
            <a:endParaRPr lang="zh-CN" altLang="en-US" dirty="0">
              <a:latin typeface="微软雅黑" pitchFamily="34" charset="-122"/>
              <a:ea typeface="微软雅黑" pitchFamily="34" charset="-122"/>
            </a:endParaRPr>
          </a:p>
        </p:txBody>
      </p:sp>
      <p:cxnSp>
        <p:nvCxnSpPr>
          <p:cNvPr id="46" name="直接箭头连接符 45"/>
          <p:cNvCxnSpPr/>
          <p:nvPr/>
        </p:nvCxnSpPr>
        <p:spPr>
          <a:xfrm flipV="1">
            <a:off x="2590800" y="2286000"/>
            <a:ext cx="785818" cy="2143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7" name="Picture 6"/>
          <p:cNvPicPr>
            <a:picLocks noChangeAspect="1" noChangeArrowheads="1"/>
          </p:cNvPicPr>
          <p:nvPr/>
        </p:nvPicPr>
        <p:blipFill>
          <a:blip r:embed="rId6" cstate="print"/>
          <a:srcRect/>
          <a:stretch>
            <a:fillRect/>
          </a:stretch>
        </p:blipFill>
        <p:spPr bwMode="auto">
          <a:xfrm>
            <a:off x="3200400" y="3352800"/>
            <a:ext cx="1714512" cy="1800224"/>
          </a:xfrm>
          <a:prstGeom prst="rect">
            <a:avLst/>
          </a:prstGeom>
          <a:noFill/>
          <a:ln w="9525">
            <a:noFill/>
            <a:miter lim="800000"/>
            <a:headEnd/>
            <a:tailEnd/>
          </a:ln>
          <a:effectLst/>
        </p:spPr>
      </p:pic>
    </p:spTree>
    <p:extLst>
      <p:ext uri="{BB962C8B-B14F-4D97-AF65-F5344CB8AC3E}">
        <p14:creationId xmlns:p14="http://schemas.microsoft.com/office/powerpoint/2010/main" xmlns="" val="298801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VLC_Composition_090917</Template>
  <TotalTime>12980</TotalTime>
  <Words>552</Words>
  <Application>Microsoft Office PowerPoint</Application>
  <PresentationFormat>全屏显示(4:3)</PresentationFormat>
  <Paragraphs>168</Paragraphs>
  <Slides>10</Slides>
  <Notes>1</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VLC_Composition_090917</vt:lpstr>
      <vt:lpstr>幻灯片 1</vt:lpstr>
      <vt:lpstr>幻灯片 2</vt:lpstr>
      <vt:lpstr>幻灯片 3</vt:lpstr>
      <vt:lpstr>幻灯片 4</vt:lpstr>
      <vt:lpstr>Comparison for geometry</vt:lpstr>
      <vt:lpstr>Systematic Plan</vt:lpstr>
      <vt:lpstr>OCC applications</vt:lpstr>
      <vt:lpstr>OCC positioning</vt:lpstr>
      <vt:lpstr>OCC positioning</vt:lpstr>
      <vt:lpstr>OCC positioning</vt:lpstr>
    </vt:vector>
  </TitlesOfParts>
  <Company>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th</dc:creator>
  <dc:description>&lt;doc#&gt;</dc:description>
  <cp:lastModifiedBy>win</cp:lastModifiedBy>
  <cp:revision>979</cp:revision>
  <cp:lastPrinted>2013-09-15T00:13:49Z</cp:lastPrinted>
  <dcterms:created xsi:type="dcterms:W3CDTF">2009-09-18T11:31:33Z</dcterms:created>
  <dcterms:modified xsi:type="dcterms:W3CDTF">2014-07-15T21:02:45Z</dcterms:modified>
</cp:coreProperties>
</file>