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59" r:id="rId2"/>
    <p:sldId id="264" r:id="rId3"/>
    <p:sldId id="274" r:id="rId4"/>
    <p:sldId id="275" r:id="rId5"/>
    <p:sldId id="277" r:id="rId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99" d="100"/>
          <a:sy n="99" d="100"/>
        </p:scale>
        <p:origin x="-2624" y="-1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&lt;May 2014&gt;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14-</a:t>
            </a:r>
            <a:r>
              <a:rPr lang="en-US" b="1" dirty="0" smtClean="0"/>
              <a:t>0334-</a:t>
            </a:r>
            <a:r>
              <a:rPr lang="en-US" b="1" dirty="0" smtClean="0"/>
              <a:t>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datatracker.ietf.org/doc/draft-ietf-6tisch-terminology/" TargetMode="External"/><Relationship Id="rId4" Type="http://schemas.openxmlformats.org/officeDocument/2006/relationships/hyperlink" Target="http://tools.ietf.org/wg/6tisch/draft-ietf-6tisch-terminology/" TargetMode="Externa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IG 6tisch Closing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May </a:t>
            </a:r>
            <a:r>
              <a:rPr lang="en-US" sz="1600" dirty="0" smtClean="0">
                <a:solidFill>
                  <a:srgbClr val="FF0000"/>
                </a:solidFill>
                <a:latin typeface="Times New Roman" pitchFamily="18" charset="0"/>
                <a:ea typeface="ＭＳ Ｐゴシック" pitchFamily="-65" charset="-128"/>
                <a:cs typeface="+mn-cs"/>
              </a:rPr>
              <a:t>2014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16</a:t>
            </a:r>
            <a:r>
              <a:rPr lang="en-US" sz="1600" dirty="0" smtClean="0">
                <a:solidFill>
                  <a:srgbClr val="FF0000"/>
                </a:solidFill>
                <a:latin typeface="Times New Roman" pitchFamily="18" charset="0"/>
                <a:ea typeface="ＭＳ Ｐゴシック" pitchFamily="-65" charset="-128"/>
                <a:cs typeface="+mn-cs"/>
              </a:rPr>
              <a:t> May </a:t>
            </a:r>
            <a:r>
              <a:rPr lang="en-US" sz="1600" dirty="0" smtClean="0">
                <a:solidFill>
                  <a:srgbClr val="FF0000"/>
                </a:solidFill>
                <a:latin typeface="Times New Roman" pitchFamily="18" charset="0"/>
                <a:ea typeface="ＭＳ Ｐゴシック" pitchFamily="-65" charset="-128"/>
                <a:cs typeface="+mn-cs"/>
              </a:rPr>
              <a:t>2014</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IG 6tisch</a:t>
            </a:r>
            <a:r>
              <a:rPr lang="en-US" sz="1600" dirty="0" smtClean="0">
                <a:solidFill>
                  <a:srgbClr val="000000"/>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Closing </a:t>
            </a:r>
            <a:r>
              <a:rPr lang="en-US" sz="1600" dirty="0">
                <a:latin typeface="Times New Roman" pitchFamily="18" charset="0"/>
                <a:ea typeface="ＭＳ Ｐゴシック" pitchFamily="-65" charset="-128"/>
                <a:cs typeface="+mn-cs"/>
              </a:rPr>
              <a:t>Report for </a:t>
            </a:r>
            <a:r>
              <a:rPr lang="en-US" sz="1600" dirty="0" smtClean="0">
                <a:latin typeface="Times New Roman" pitchFamily="18" charset="0"/>
                <a:ea typeface="ＭＳ Ｐゴシック" pitchFamily="-65" charset="-128"/>
                <a:cs typeface="+mn-cs"/>
              </a:rPr>
              <a:t>May </a:t>
            </a:r>
            <a:r>
              <a:rPr lang="en-US" sz="1600" dirty="0" smtClean="0">
                <a:latin typeface="Times New Roman" pitchFamily="18" charset="0"/>
                <a:ea typeface="ＭＳ Ｐゴシック" pitchFamily="-65" charset="-128"/>
                <a:cs typeface="+mn-cs"/>
              </a:rPr>
              <a:t>2014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Closing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May </a:t>
            </a:r>
            <a:r>
              <a:rPr lang="en-US" sz="1600" dirty="0" smtClean="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15-14-</a:t>
            </a:r>
            <a:r>
              <a:rPr lang="en-US" sz="2800" dirty="0" smtClean="0">
                <a:latin typeface="Times New Roman" charset="0"/>
                <a:ea typeface="ＭＳ Ｐゴシック" charset="0"/>
                <a:cs typeface="ＭＳ Ｐゴシック" charset="0"/>
              </a:rPr>
              <a:t>0267-00)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51199" y="1600200"/>
            <a:ext cx="87630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3600" b="1" dirty="0" smtClean="0"/>
              <a:t>SC Maintenance</a:t>
            </a:r>
          </a:p>
          <a:p>
            <a:pPr marL="800100" lvl="1" indent="-342900">
              <a:buClr>
                <a:srgbClr val="FF0000"/>
              </a:buClr>
              <a:buFont typeface="Wingdings" charset="2"/>
              <a:buChar char="q"/>
            </a:pPr>
            <a:r>
              <a:rPr lang="en-US" sz="2800" b="1" dirty="0" smtClean="0"/>
              <a:t>Thursday </a:t>
            </a:r>
            <a:r>
              <a:rPr lang="en-US" sz="2800" b="1" dirty="0" smtClean="0"/>
              <a:t>20 Mar, PM2: </a:t>
            </a:r>
            <a:r>
              <a:rPr lang="en-US" sz="2800" dirty="0">
                <a:solidFill>
                  <a:srgbClr val="000000"/>
                </a:solidFill>
                <a:latin typeface="+mj-lt"/>
                <a:ea typeface="Lucida Grande"/>
                <a:cs typeface="Lucida Grande"/>
              </a:rPr>
              <a:t>Status and Review of IETF 6TiSCH and issue discussion</a:t>
            </a:r>
            <a:endParaRPr lang="en-US" sz="2800" dirty="0" smtClean="0">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a:t>
            </a:fld>
            <a:endParaRPr lang="en-US"/>
          </a:p>
        </p:txBody>
      </p:sp>
      <p:sp>
        <p:nvSpPr>
          <p:cNvPr id="21509" name="Rectangle 2"/>
          <p:cNvSpPr>
            <a:spLocks noGrp="1" noChangeArrowheads="1"/>
          </p:cNvSpPr>
          <p:nvPr>
            <p:ph type="title" idx="4294967295"/>
          </p:nvPr>
        </p:nvSpPr>
        <p:spPr>
          <a:xfrm>
            <a:off x="457200" y="609600"/>
            <a:ext cx="8305800" cy="762000"/>
          </a:xfrm>
        </p:spPr>
        <p:txBody>
          <a:bodyPr/>
          <a:lstStyle/>
          <a:p>
            <a:r>
              <a:rPr lang="en-US" b="1" dirty="0" smtClean="0">
                <a:latin typeface="Times New Roman" charset="0"/>
                <a:ea typeface="ＭＳ Ｐゴシック" charset="0"/>
                <a:cs typeface="ＭＳ Ｐゴシック" charset="0"/>
              </a:rPr>
              <a:t>IETF 6tisch Goal</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228600" y="1295400"/>
            <a:ext cx="8534400" cy="4847481"/>
          </a:xfrm>
          <a:prstGeom prst="rect">
            <a:avLst/>
          </a:prstGeom>
        </p:spPr>
        <p:txBody>
          <a:bodyPr wrap="square">
            <a:spAutoFit/>
          </a:bodyPr>
          <a:lstStyle/>
          <a:p>
            <a:r>
              <a:rPr lang="en-US" sz="1800" dirty="0" smtClean="0"/>
              <a:t>The </a:t>
            </a:r>
            <a:r>
              <a:rPr lang="en-US" sz="1800" dirty="0"/>
              <a:t>6tisch Working Group is focused upon enabling IPv6 over the TSCH mode of the IEEE802.15.4e standard. The extent of the problem space for the WG is one or more Low Power and Lossy Networks (LLNs), eventually federated through a common backbone link via one or more LLN Border Routers (LBRs).</a:t>
            </a:r>
          </a:p>
          <a:p>
            <a:pPr marL="4763">
              <a:spcBef>
                <a:spcPts val="600"/>
              </a:spcBef>
            </a:pPr>
            <a:r>
              <a:rPr lang="en-US" sz="2000" b="1" dirty="0"/>
              <a:t>Work Item </a:t>
            </a:r>
            <a:r>
              <a:rPr lang="en-US" sz="2000" b="1" dirty="0" smtClean="0"/>
              <a:t>1</a:t>
            </a:r>
            <a:r>
              <a:rPr lang="en-US" sz="2000" dirty="0" smtClean="0"/>
              <a:t>: </a:t>
            </a:r>
            <a:r>
              <a:rPr lang="en-US" sz="1800" dirty="0" smtClean="0"/>
              <a:t>Produce </a:t>
            </a:r>
            <a:r>
              <a:rPr lang="en-US" sz="1800" dirty="0"/>
              <a:t>"</a:t>
            </a:r>
            <a:r>
              <a:rPr lang="en-US" sz="1800" b="1" dirty="0"/>
              <a:t>6TiSCH architecture</a:t>
            </a:r>
            <a:r>
              <a:rPr lang="en-US" sz="1800" dirty="0"/>
              <a:t>" to describe the design of 6TiSCH  networks. This document will highlight the different architectural blocks and signaling flows, including the operation of the network in the presence of </a:t>
            </a:r>
            <a:r>
              <a:rPr lang="en-US" sz="1800" b="1" dirty="0"/>
              <a:t>multiple LBRs</a:t>
            </a:r>
            <a:r>
              <a:rPr lang="en-US" sz="1800" dirty="0"/>
              <a:t>. Initially, the document will focus on </a:t>
            </a:r>
            <a:r>
              <a:rPr lang="en-US" sz="1800" b="1" dirty="0"/>
              <a:t>distributed routing operation over a static TSCH schedule</a:t>
            </a:r>
            <a:r>
              <a:rPr lang="en-US" sz="1800" dirty="0"/>
              <a:t>.</a:t>
            </a:r>
          </a:p>
          <a:p>
            <a:pPr>
              <a:spcBef>
                <a:spcPts val="600"/>
              </a:spcBef>
            </a:pPr>
            <a:r>
              <a:rPr lang="en-US" sz="2000" b="1" dirty="0"/>
              <a:t>Work Item </a:t>
            </a:r>
            <a:r>
              <a:rPr lang="en-US" sz="2000" b="1" dirty="0" smtClean="0"/>
              <a:t>2</a:t>
            </a:r>
            <a:r>
              <a:rPr lang="en-US" sz="2000" dirty="0" smtClean="0"/>
              <a:t>: </a:t>
            </a:r>
            <a:r>
              <a:rPr lang="en-US" sz="1800" dirty="0" smtClean="0"/>
              <a:t>Produce </a:t>
            </a:r>
            <a:r>
              <a:rPr lang="en-US" sz="1800" dirty="0"/>
              <a:t>an </a:t>
            </a:r>
            <a:r>
              <a:rPr lang="en-US" sz="1800" b="1" dirty="0"/>
              <a:t>Information Model</a:t>
            </a:r>
            <a:r>
              <a:rPr lang="en-US" sz="1800" dirty="0"/>
              <a:t> containing the management requirements of a 6TiSCH node. This includes describing how an entity can manage the TSCH schedule on a 6TiSCH node, and query timeslot information from that node. A data model mapping for an existing protocol (such as Concise Binary Object Representation (</a:t>
            </a:r>
            <a:r>
              <a:rPr lang="en-US" sz="1800" b="1" dirty="0"/>
              <a:t>CBOR</a:t>
            </a:r>
            <a:r>
              <a:rPr lang="en-US" sz="1800" dirty="0"/>
              <a:t>) over the Constrained Application Protocol (</a:t>
            </a:r>
            <a:r>
              <a:rPr lang="en-US" sz="1800" b="1" dirty="0" err="1"/>
              <a:t>CoAP</a:t>
            </a:r>
            <a:r>
              <a:rPr lang="en-US" sz="1800" dirty="0"/>
              <a:t>)) will be provided.</a:t>
            </a:r>
          </a:p>
          <a:p>
            <a:pPr>
              <a:spcBef>
                <a:spcPts val="600"/>
              </a:spcBef>
            </a:pPr>
            <a:r>
              <a:rPr lang="en-US" sz="2000" b="1" dirty="0" smtClean="0"/>
              <a:t>Work </a:t>
            </a:r>
            <a:r>
              <a:rPr lang="en-US" sz="2000" b="1" dirty="0"/>
              <a:t>Item </a:t>
            </a:r>
            <a:r>
              <a:rPr lang="en-US" sz="2000" b="1" dirty="0" smtClean="0"/>
              <a:t>3</a:t>
            </a:r>
            <a:r>
              <a:rPr lang="en-US" sz="2000" dirty="0" smtClean="0"/>
              <a:t>: </a:t>
            </a:r>
            <a:r>
              <a:rPr lang="en-US" sz="1800" dirty="0" smtClean="0"/>
              <a:t>Produce </a:t>
            </a:r>
            <a:r>
              <a:rPr lang="en-US" sz="1800" dirty="0"/>
              <a:t>"</a:t>
            </a:r>
            <a:r>
              <a:rPr lang="en-US" sz="1800" b="1" dirty="0"/>
              <a:t>Minimal 6TiSCH Configuration</a:t>
            </a:r>
            <a:r>
              <a:rPr lang="en-US" sz="1800" dirty="0"/>
              <a:t>" defining how to build a 6TiSCH network using the Routing Protocol for LLNs (</a:t>
            </a:r>
            <a:r>
              <a:rPr lang="en-US" sz="1800" b="1" dirty="0"/>
              <a:t>RPL</a:t>
            </a:r>
            <a:r>
              <a:rPr lang="en-US" sz="1800" dirty="0"/>
              <a:t>) and a </a:t>
            </a:r>
            <a:r>
              <a:rPr lang="en-US" sz="1800" b="1" dirty="0"/>
              <a:t>static TSCH schedule</a:t>
            </a:r>
            <a:r>
              <a:rPr lang="en-US" sz="1800" dirty="0"/>
              <a:t>. It is expected that RPL and the Objective Function 0 (</a:t>
            </a:r>
            <a:r>
              <a:rPr lang="en-US" sz="1800" b="1" dirty="0"/>
              <a:t>OF0</a:t>
            </a:r>
            <a:r>
              <a:rPr lang="en-US" sz="1800" dirty="0"/>
              <a:t>) will be reused as-is.</a:t>
            </a:r>
          </a:p>
        </p:txBody>
      </p:sp>
    </p:spTree>
    <p:extLst>
      <p:ext uri="{BB962C8B-B14F-4D97-AF65-F5344CB8AC3E}">
        <p14:creationId xmlns:p14="http://schemas.microsoft.com/office/powerpoint/2010/main" val="152235503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228600" y="609600"/>
            <a:ext cx="8534400" cy="762000"/>
          </a:xfrm>
        </p:spPr>
        <p:txBody>
          <a:bodyPr/>
          <a:lstStyle/>
          <a:p>
            <a:r>
              <a:rPr lang="en-US" sz="2800" dirty="0" smtClean="0">
                <a:latin typeface="Times New Roman" charset="0"/>
                <a:ea typeface="ＭＳ Ｐゴシック" charset="0"/>
                <a:cs typeface="ＭＳ Ｐゴシック" charset="0"/>
              </a:rPr>
              <a:t>IG 6T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228600" y="1371600"/>
            <a:ext cx="8534400" cy="2308324"/>
          </a:xfrm>
          <a:prstGeom prst="rect">
            <a:avLst/>
          </a:prstGeom>
        </p:spPr>
        <p:txBody>
          <a:bodyPr wrap="square">
            <a:spAutoFit/>
          </a:bodyPr>
          <a:lstStyle/>
          <a:p>
            <a:pPr marL="282575" lvl="0"/>
            <a:r>
              <a:rPr lang="en-US" sz="1800" dirty="0" smtClean="0"/>
              <a:t>TSCH overview: IEEE Std.802.15.4e-2012, I.2</a:t>
            </a:r>
          </a:p>
          <a:p>
            <a:pPr marL="282575" lvl="0"/>
            <a:r>
              <a:rPr lang="en-US" sz="1800" dirty="0" smtClean="0"/>
              <a:t>6tisch overview</a:t>
            </a:r>
          </a:p>
          <a:p>
            <a:pPr marL="282575" lvl="0"/>
            <a:r>
              <a:rPr lang="en-US" sz="1800" dirty="0" smtClean="0"/>
              <a:t>Focus presentations on 6tisch terminology</a:t>
            </a:r>
          </a:p>
          <a:p>
            <a:pPr marL="581025" indent="-285750">
              <a:buFont typeface="Arial"/>
              <a:buChar char="•"/>
            </a:pPr>
            <a:r>
              <a:rPr lang="en-US" sz="1800" dirty="0" smtClean="0">
                <a:solidFill>
                  <a:srgbClr val="0000FF"/>
                </a:solidFill>
                <a:hlinkClick r:id="rId3"/>
              </a:rPr>
              <a:t>Terminology </a:t>
            </a:r>
            <a:r>
              <a:rPr lang="en-US" sz="1800" dirty="0">
                <a:solidFill>
                  <a:srgbClr val="0000FF"/>
                </a:solidFill>
                <a:hlinkClick r:id="rId3"/>
              </a:rPr>
              <a:t>in IPv6 over the TSCH mode of IEEE </a:t>
            </a:r>
            <a:r>
              <a:rPr lang="en-US" sz="1800" dirty="0" smtClean="0">
                <a:solidFill>
                  <a:srgbClr val="0000FF"/>
                </a:solidFill>
                <a:hlinkClick r:id="rId3"/>
              </a:rPr>
              <a:t>802.15.4e draft</a:t>
            </a:r>
            <a:r>
              <a:rPr lang="en-US" sz="1800" dirty="0">
                <a:solidFill>
                  <a:srgbClr val="0000FF"/>
                </a:solidFill>
                <a:hlinkClick r:id="rId3"/>
              </a:rPr>
              <a:t>-ietf-6tisch-terminology-</a:t>
            </a:r>
            <a:r>
              <a:rPr lang="en-US" sz="1800" dirty="0" smtClean="0">
                <a:solidFill>
                  <a:srgbClr val="0000FF"/>
                </a:solidFill>
                <a:hlinkClick r:id="rId3"/>
              </a:rPr>
              <a:t>01</a:t>
            </a:r>
            <a:r>
              <a:rPr lang="en-US" sz="1800" dirty="0" smtClean="0"/>
              <a:t>(2/13/2014)</a:t>
            </a:r>
          </a:p>
          <a:p>
            <a:pPr marL="581025" indent="-285750">
              <a:buFont typeface="Arial"/>
              <a:buChar char="•"/>
            </a:pPr>
            <a:r>
              <a:rPr lang="en-US" sz="1800" dirty="0">
                <a:cs typeface="Arial" charset="0"/>
                <a:hlinkClick r:id="rId4"/>
              </a:rPr>
              <a:t>draft-ietf-6tisch</a:t>
            </a:r>
            <a:r>
              <a:rPr lang="en-US" sz="1800" dirty="0" smtClean="0">
                <a:cs typeface="Arial" charset="0"/>
                <a:hlinkClick r:id="rId4"/>
              </a:rPr>
              <a:t>-terminology</a:t>
            </a:r>
            <a:r>
              <a:rPr lang="en-US" sz="1800" dirty="0">
                <a:cs typeface="Arial" charset="0"/>
                <a:hlinkClick r:id="rId4"/>
              </a:rPr>
              <a:t>-</a:t>
            </a:r>
            <a:r>
              <a:rPr lang="en-US" sz="1800" dirty="0" smtClean="0">
                <a:cs typeface="Arial" charset="0"/>
                <a:hlinkClick r:id="rId4"/>
              </a:rPr>
              <a:t>01 </a:t>
            </a:r>
            <a:r>
              <a:rPr lang="en-US" sz="1800" dirty="0" smtClean="0">
                <a:cs typeface="Arial" charset="0"/>
              </a:rPr>
              <a:t>(2/28/2014)</a:t>
            </a:r>
          </a:p>
          <a:p>
            <a:pPr marL="581025" indent="-285750">
              <a:buFont typeface="Arial"/>
              <a:buChar char="•"/>
            </a:pPr>
            <a:r>
              <a:rPr lang="en-US" sz="1800" dirty="0">
                <a:solidFill>
                  <a:schemeClr val="tx2"/>
                </a:solidFill>
              </a:rPr>
              <a:t>IPv6 over the TSCH mode of IEEE </a:t>
            </a:r>
            <a:r>
              <a:rPr lang="en-US" sz="1800" dirty="0" smtClean="0">
                <a:solidFill>
                  <a:schemeClr val="tx2"/>
                </a:solidFill>
              </a:rPr>
              <a:t>802.15.4e (4/25/2014)</a:t>
            </a:r>
            <a:endParaRPr lang="en-US" sz="1800" dirty="0" smtClean="0"/>
          </a:p>
          <a:p>
            <a:pPr marL="581025" indent="-285750">
              <a:buFont typeface="Arial"/>
              <a:buChar char="•"/>
            </a:pPr>
            <a:endParaRPr lang="en-US" sz="1800" dirty="0" smtClean="0"/>
          </a:p>
        </p:txBody>
      </p:sp>
    </p:spTree>
    <p:extLst>
      <p:ext uri="{BB962C8B-B14F-4D97-AF65-F5344CB8AC3E}">
        <p14:creationId xmlns:p14="http://schemas.microsoft.com/office/powerpoint/2010/main" val="106265368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52400" y="381000"/>
            <a:ext cx="7772400" cy="1066800"/>
          </a:xfrm>
        </p:spPr>
        <p:txBody>
          <a:bodyPr/>
          <a:lstStyle/>
          <a:p>
            <a:r>
              <a:rPr lang="en-US" dirty="0">
                <a:ea typeface="ＭＳ Ｐゴシック" charset="0"/>
              </a:rPr>
              <a:t>Basic 6TiSCH </a:t>
            </a:r>
            <a:r>
              <a:rPr lang="en-US" dirty="0" smtClean="0">
                <a:ea typeface="ＭＳ Ｐゴシック" charset="0"/>
              </a:rPr>
              <a:t>terminology example</a:t>
            </a:r>
            <a:r>
              <a:rPr lang="en-US" sz="2000" dirty="0" smtClean="0">
                <a:ea typeface="ＭＳ Ｐゴシック" charset="0"/>
              </a:rPr>
              <a:t> </a:t>
            </a:r>
            <a:endParaRPr lang="en-US" sz="2000" dirty="0">
              <a:ea typeface="ＭＳ Ｐゴシック" charset="0"/>
            </a:endParaRPr>
          </a:p>
        </p:txBody>
      </p:sp>
      <p:sp>
        <p:nvSpPr>
          <p:cNvPr id="7171" name="Rectangle 3"/>
          <p:cNvSpPr>
            <a:spLocks noGrp="1" noChangeArrowheads="1"/>
          </p:cNvSpPr>
          <p:nvPr>
            <p:ph type="body" idx="4294967295"/>
          </p:nvPr>
        </p:nvSpPr>
        <p:spPr>
          <a:xfrm>
            <a:off x="152400" y="4419600"/>
            <a:ext cx="2819400" cy="1676400"/>
          </a:xfrm>
        </p:spPr>
        <p:txBody>
          <a:bodyPr/>
          <a:lstStyle/>
          <a:p>
            <a:pPr algn="just"/>
            <a:r>
              <a:rPr lang="en-US" sz="1600" dirty="0" err="1">
                <a:latin typeface="+mj-lt"/>
                <a:ea typeface="ＭＳ Ｐゴシック" charset="0"/>
                <a:cs typeface="Courier New" charset="0"/>
              </a:rPr>
              <a:t>Slotframe</a:t>
            </a:r>
            <a:endParaRPr lang="en-US" sz="1600" dirty="0">
              <a:latin typeface="+mj-lt"/>
              <a:ea typeface="ＭＳ Ｐゴシック" charset="0"/>
              <a:cs typeface="Courier New" charset="0"/>
            </a:endParaRPr>
          </a:p>
          <a:p>
            <a:pPr algn="just"/>
            <a:r>
              <a:rPr lang="en-US" sz="1600" dirty="0">
                <a:latin typeface="+mj-lt"/>
                <a:ea typeface="ＭＳ Ｐゴシック" charset="0"/>
                <a:cs typeface="Courier New" charset="0"/>
              </a:rPr>
              <a:t>TSCH schedule</a:t>
            </a:r>
          </a:p>
          <a:p>
            <a:pPr algn="just"/>
            <a:r>
              <a:rPr lang="en-US" sz="1600" dirty="0">
                <a:latin typeface="+mj-lt"/>
                <a:ea typeface="ＭＳ Ｐゴシック" charset="0"/>
                <a:cs typeface="Courier New" charset="0"/>
              </a:rPr>
              <a:t>Cell (scheduled, unscheduled, soft, hard)</a:t>
            </a:r>
          </a:p>
          <a:p>
            <a:pPr algn="just"/>
            <a:r>
              <a:rPr lang="en-US" sz="1600" dirty="0">
                <a:latin typeface="+mj-lt"/>
                <a:ea typeface="ＭＳ Ｐゴシック" charset="0"/>
                <a:cs typeface="Courier New" charset="0"/>
              </a:rPr>
              <a:t>Bundle</a:t>
            </a:r>
          </a:p>
          <a:p>
            <a:pPr algn="just"/>
            <a:r>
              <a:rPr lang="en-US" sz="1600" dirty="0">
                <a:latin typeface="+mj-lt"/>
                <a:ea typeface="ＭＳ Ｐゴシック" charset="0"/>
                <a:cs typeface="Courier New" charset="0"/>
              </a:rPr>
              <a:t>Track</a:t>
            </a:r>
          </a:p>
          <a:p>
            <a:pPr algn="just"/>
            <a:endParaRPr lang="en-US" sz="2400" dirty="0">
              <a:ea typeface="ＭＳ Ｐゴシック" charset="0"/>
            </a:endParaRPr>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3429000"/>
            <a:ext cx="5175250" cy="30276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219200"/>
            <a:ext cx="7086600" cy="2215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7175" name="Text Box 5"/>
          <p:cNvSpPr txBox="1">
            <a:spLocks noChangeArrowheads="1"/>
          </p:cNvSpPr>
          <p:nvPr/>
        </p:nvSpPr>
        <p:spPr bwMode="auto">
          <a:xfrm>
            <a:off x="1828800" y="6400800"/>
            <a:ext cx="6705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400"/>
              <a:t>draft-ietf-6tisch-terminology-01</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235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21131</TotalTime>
  <Words>578</Words>
  <Application>Microsoft Macintosh PowerPoint</Application>
  <PresentationFormat>On-screen Show (4:3)</PresentationFormat>
  <Paragraphs>67</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Design</vt:lpstr>
      <vt:lpstr>PowerPoint Presentation</vt:lpstr>
      <vt:lpstr>Meeting Goals (Agenda 15-14-0267-00)</vt:lpstr>
      <vt:lpstr>IETF 6tisch Goal</vt:lpstr>
      <vt:lpstr>IG 6T Accomplishments</vt:lpstr>
      <vt:lpstr>Basic 6TiSCH terminology example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6T Closing Report for Beijing</dc:title>
  <dc:subject>IEEE 802.15 &lt;IG 6tisch Closing Report&gt;</dc:subject>
  <dc:creator>Pat Kinney</dc:creator>
  <cp:keywords/>
  <dc:description>&lt;15-14-0205-00-00IG6t&gt;</dc:description>
  <cp:lastModifiedBy>Pat Kinney</cp:lastModifiedBy>
  <cp:revision>517</cp:revision>
  <cp:lastPrinted>1998-02-10T13:28:06Z</cp:lastPrinted>
  <dcterms:created xsi:type="dcterms:W3CDTF">2009-07-12T16:25:16Z</dcterms:created>
  <dcterms:modified xsi:type="dcterms:W3CDTF">2014-05-17T04:41:37Z</dcterms:modified>
  <cp:category/>
</cp:coreProperties>
</file>