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8"/>
  </p:notesMasterIdLst>
  <p:handoutMasterIdLst>
    <p:handoutMasterId r:id="rId9"/>
  </p:handoutMasterIdLst>
  <p:sldIdLst>
    <p:sldId id="256" r:id="rId3"/>
    <p:sldId id="257" r:id="rId4"/>
    <p:sldId id="310" r:id="rId5"/>
    <p:sldId id="294" r:id="rId6"/>
    <p:sldId id="311" r:id="rId7"/>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5/14/2014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3</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4</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5</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IEEE-15-14-0331-00-004r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May 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May 2014 </a:t>
            </a:r>
            <a:r>
              <a:rPr lang="en-US" sz="1800" dirty="0" smtClean="0">
                <a:solidFill>
                  <a:srgbClr val="000000"/>
                </a:solidFill>
              </a:rPr>
              <a:t>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a:t>
            </a:r>
            <a:r>
              <a:rPr lang="en-US" dirty="0" smtClean="0"/>
              <a:t>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May 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Waikoloa,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May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0915"/>
                <a:gridCol w="400915"/>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endParaRPr lang="en-US" dirty="0" smtClean="0"/>
          </a:p>
        </p:txBody>
      </p:sp>
      <p:sp>
        <p:nvSpPr>
          <p:cNvPr id="12294" name="Rectangle 2"/>
          <p:cNvSpPr>
            <a:spLocks noGrp="1" noChangeArrowheads="1"/>
          </p:cNvSpPr>
          <p:nvPr>
            <p:ph type="body" idx="1"/>
          </p:nvPr>
        </p:nvSpPr>
        <p:spPr>
          <a:xfrm>
            <a:off x="685800" y="1219200"/>
            <a:ext cx="8229600" cy="4106863"/>
          </a:xfrm>
        </p:spPr>
        <p:txBody>
          <a:bodyPr/>
          <a:lstStyle/>
          <a:p>
            <a:pPr>
              <a:defRPr/>
            </a:pPr>
            <a:r>
              <a:rPr lang="en-US" sz="2400" dirty="0" smtClean="0">
                <a:solidFill>
                  <a:schemeClr val="tx1"/>
                </a:solidFill>
                <a:latin typeface="+mj-lt"/>
              </a:rPr>
              <a:t>May 2014 Meeting:</a:t>
            </a:r>
          </a:p>
          <a:p>
            <a:pPr>
              <a:buFont typeface="Arial" pitchFamily="34" charset="0"/>
              <a:buChar char="•"/>
              <a:defRPr/>
            </a:pPr>
            <a:r>
              <a:rPr lang="en-US" sz="2400" dirty="0" smtClean="0">
                <a:solidFill>
                  <a:schemeClr val="tx1"/>
                </a:solidFill>
                <a:latin typeface="+mj-lt"/>
              </a:rPr>
              <a:t>Agreed</a:t>
            </a:r>
            <a:r>
              <a:rPr lang="en-US" sz="2400" dirty="0" smtClean="0">
                <a:solidFill>
                  <a:srgbClr val="FF0000"/>
                </a:solidFill>
                <a:latin typeface="+mj-lt"/>
              </a:rPr>
              <a:t> </a:t>
            </a:r>
            <a:r>
              <a:rPr lang="en-US" sz="2400" dirty="0" smtClean="0">
                <a:solidFill>
                  <a:schemeClr val="tx1"/>
                </a:solidFill>
                <a:latin typeface="+mj-lt"/>
              </a:rPr>
              <a:t>upon procedure for Call for </a:t>
            </a:r>
            <a:r>
              <a:rPr lang="en-US" sz="2400" dirty="0" smtClean="0">
                <a:solidFill>
                  <a:schemeClr val="tx1"/>
                </a:solidFill>
                <a:latin typeface="+mj-lt"/>
              </a:rPr>
              <a:t>Proposal</a:t>
            </a:r>
            <a:br>
              <a:rPr lang="en-US" sz="2400" dirty="0" smtClean="0">
                <a:solidFill>
                  <a:schemeClr val="tx1"/>
                </a:solidFill>
                <a:latin typeface="+mj-lt"/>
              </a:rPr>
            </a:br>
            <a:r>
              <a:rPr lang="en-US" sz="2400" dirty="0" smtClean="0">
                <a:solidFill>
                  <a:schemeClr val="tx1"/>
                </a:solidFill>
                <a:latin typeface="+mj-lt"/>
              </a:rPr>
              <a:t>(</a:t>
            </a:r>
            <a:r>
              <a:rPr lang="en-US" sz="2400" dirty="0" smtClean="0">
                <a:solidFill>
                  <a:schemeClr val="tx1"/>
                </a:solidFill>
                <a:latin typeface="+mj-lt"/>
              </a:rPr>
              <a:t>15-14-0296-01-004r-draft </a:t>
            </a:r>
            <a:r>
              <a:rPr lang="en-US" sz="2400" dirty="0" smtClean="0">
                <a:solidFill>
                  <a:schemeClr val="tx1"/>
                </a:solidFill>
                <a:latin typeface="+mj-lt"/>
              </a:rPr>
              <a:t>of </a:t>
            </a:r>
            <a:r>
              <a:rPr lang="en-US" sz="2400" dirty="0" smtClean="0">
                <a:solidFill>
                  <a:schemeClr val="tx1"/>
                </a:solidFill>
                <a:latin typeface="+mj-lt"/>
              </a:rPr>
              <a:t>call-for-proposals.docx)</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Started </a:t>
            </a:r>
            <a:r>
              <a:rPr lang="en-US" sz="2400" dirty="0" smtClean="0">
                <a:solidFill>
                  <a:schemeClr val="tx1"/>
                </a:solidFill>
                <a:latin typeface="+mj-lt"/>
              </a:rPr>
              <a:t>Draft for </a:t>
            </a:r>
            <a:r>
              <a:rPr lang="en-US" sz="2400" dirty="0" smtClean="0">
                <a:solidFill>
                  <a:schemeClr val="tx1"/>
                </a:solidFill>
                <a:latin typeface="+mj-lt"/>
              </a:rPr>
              <a:t>TGD</a:t>
            </a:r>
            <a:br>
              <a:rPr lang="en-US" sz="2400" dirty="0" smtClean="0">
                <a:solidFill>
                  <a:schemeClr val="tx1"/>
                </a:solidFill>
                <a:latin typeface="+mj-lt"/>
              </a:rPr>
            </a:br>
            <a:r>
              <a:rPr lang="en-US" sz="2400" dirty="0" smtClean="0">
                <a:solidFill>
                  <a:schemeClr val="tx1"/>
                </a:solidFill>
                <a:latin typeface="+mj-lt"/>
              </a:rPr>
              <a:t>(15-14-0297-01-004r-tg4r draft for TGD for </a:t>
            </a:r>
            <a:r>
              <a:rPr lang="en-US" sz="2400" dirty="0" smtClean="0">
                <a:solidFill>
                  <a:schemeClr val="tx1"/>
                </a:solidFill>
                <a:latin typeface="+mj-lt"/>
              </a:rPr>
              <a:t>TG4r.docx)</a:t>
            </a:r>
          </a:p>
          <a:p>
            <a:pPr>
              <a:buFont typeface="Arial" pitchFamily="34" charset="0"/>
              <a:buChar char="•"/>
              <a:defRPr/>
            </a:pPr>
            <a:r>
              <a:rPr lang="en-US" sz="2400" dirty="0" smtClean="0">
                <a:solidFill>
                  <a:schemeClr val="tx1"/>
                </a:solidFill>
                <a:latin typeface="+mj-lt"/>
              </a:rPr>
              <a:t>Initiated </a:t>
            </a:r>
            <a:r>
              <a:rPr lang="en-US" sz="2400" dirty="0" smtClean="0">
                <a:solidFill>
                  <a:schemeClr val="tx1"/>
                </a:solidFill>
                <a:latin typeface="+mj-lt"/>
              </a:rPr>
              <a:t>a call for intent to submit a preliminary proposal(s)</a:t>
            </a:r>
            <a:br>
              <a:rPr lang="en-US" sz="2400" dirty="0" smtClean="0">
                <a:solidFill>
                  <a:schemeClr val="tx1"/>
                </a:solidFill>
                <a:latin typeface="+mj-lt"/>
              </a:rPr>
            </a:br>
            <a:r>
              <a:rPr lang="en-US" sz="2400" dirty="0" smtClean="0">
                <a:solidFill>
                  <a:schemeClr val="tx1"/>
                </a:solidFill>
                <a:latin typeface="+mj-lt"/>
              </a:rPr>
              <a:t>(During </a:t>
            </a:r>
            <a:r>
              <a:rPr lang="en-US" sz="2400" dirty="0" smtClean="0">
                <a:solidFill>
                  <a:schemeClr val="tx1"/>
                </a:solidFill>
                <a:latin typeface="+mj-lt"/>
              </a:rPr>
              <a:t>the </a:t>
            </a:r>
            <a:r>
              <a:rPr lang="en-US" sz="2400" dirty="0" smtClean="0">
                <a:solidFill>
                  <a:schemeClr val="tx1"/>
                </a:solidFill>
                <a:latin typeface="+mj-lt"/>
              </a:rPr>
              <a:t>meeting Thu PM1 </a:t>
            </a:r>
            <a:r>
              <a:rPr lang="en-US" sz="2400" dirty="0" smtClean="0">
                <a:solidFill>
                  <a:schemeClr val="tx1"/>
                </a:solidFill>
                <a:latin typeface="+mj-lt"/>
              </a:rPr>
              <a:t>and </a:t>
            </a:r>
            <a:r>
              <a:rPr lang="en-US" sz="2400" dirty="0" smtClean="0">
                <a:solidFill>
                  <a:schemeClr val="tx1"/>
                </a:solidFill>
                <a:latin typeface="+mj-lt"/>
              </a:rPr>
              <a:t>to be distributed over </a:t>
            </a:r>
            <a:r>
              <a:rPr lang="en-US" sz="2400" dirty="0" smtClean="0">
                <a:solidFill>
                  <a:schemeClr val="tx1"/>
                </a:solidFill>
                <a:latin typeface="+mj-lt"/>
              </a:rPr>
              <a:t>TG4r </a:t>
            </a:r>
            <a:r>
              <a:rPr lang="en-US" sz="2400" dirty="0" smtClean="0">
                <a:solidFill>
                  <a:schemeClr val="tx1"/>
                </a:solidFill>
                <a:latin typeface="+mj-lt"/>
              </a:rPr>
              <a:t>reflector by 05/16 by the TG Chair)</a:t>
            </a:r>
            <a:endParaRPr lang="en-US" sz="2400" dirty="0" smtClean="0">
              <a:solidFill>
                <a:schemeClr val="tx1"/>
              </a:solidFill>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a:t>
            </a:r>
            <a:r>
              <a:rPr lang="en-US" dirty="0" smtClean="0"/>
              <a:t>Steps</a:t>
            </a:r>
            <a:endParaRPr lang="en-US" dirty="0" smtClean="0"/>
          </a:p>
        </p:txBody>
      </p:sp>
      <p:sp>
        <p:nvSpPr>
          <p:cNvPr id="12294" name="Rectangle 2"/>
          <p:cNvSpPr>
            <a:spLocks noGrp="1" noChangeArrowheads="1"/>
          </p:cNvSpPr>
          <p:nvPr>
            <p:ph type="body" idx="1"/>
          </p:nvPr>
        </p:nvSpPr>
        <p:spPr>
          <a:xfrm>
            <a:off x="381000" y="1219200"/>
            <a:ext cx="8534400" cy="4106863"/>
          </a:xfrm>
        </p:spPr>
        <p:txBody>
          <a:bodyPr/>
          <a:lstStyle/>
          <a:p>
            <a:pPr>
              <a:defRPr/>
            </a:pPr>
            <a:r>
              <a:rPr lang="en-US" sz="2400" dirty="0" smtClean="0">
                <a:solidFill>
                  <a:schemeClr val="tx1"/>
                </a:solidFill>
                <a:latin typeface="+mj-lt"/>
              </a:rPr>
              <a:t>May to July 2014 Conf. </a:t>
            </a:r>
            <a:r>
              <a:rPr lang="en-US" sz="2400" dirty="0" smtClean="0">
                <a:solidFill>
                  <a:schemeClr val="tx1"/>
                </a:solidFill>
                <a:latin typeface="+mj-lt"/>
              </a:rPr>
              <a:t>Calls:</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Consolidate into formal TGD over </a:t>
            </a:r>
            <a:r>
              <a:rPr lang="en-US" sz="2400" dirty="0" smtClean="0">
                <a:solidFill>
                  <a:schemeClr val="tx1"/>
                </a:solidFill>
                <a:latin typeface="+mj-lt"/>
              </a:rPr>
              <a:t>3 </a:t>
            </a:r>
            <a:r>
              <a:rPr lang="en-US" sz="2400" dirty="0" smtClean="0">
                <a:solidFill>
                  <a:schemeClr val="tx1"/>
                </a:solidFill>
                <a:latin typeface="+mj-lt"/>
              </a:rPr>
              <a:t>conference calls towards the July </a:t>
            </a:r>
            <a:r>
              <a:rPr lang="en-US" sz="2400" dirty="0" smtClean="0">
                <a:solidFill>
                  <a:schemeClr val="tx1"/>
                </a:solidFill>
                <a:latin typeface="+mj-lt"/>
              </a:rPr>
              <a:t>Meeting</a:t>
            </a:r>
          </a:p>
          <a:p>
            <a:pPr>
              <a:buFont typeface="Arial" pitchFamily="34" charset="0"/>
              <a:buChar char="•"/>
              <a:defRPr/>
            </a:pPr>
            <a:r>
              <a:rPr lang="en-US" sz="2400" dirty="0" smtClean="0">
                <a:solidFill>
                  <a:schemeClr val="tx1"/>
                </a:solidFill>
                <a:latin typeface="+mj-lt"/>
              </a:rPr>
              <a:t>June 05</a:t>
            </a:r>
            <a:r>
              <a:rPr lang="en-US" sz="2400" baseline="30000" dirty="0" smtClean="0">
                <a:solidFill>
                  <a:schemeClr val="tx1"/>
                </a:solidFill>
                <a:latin typeface="+mj-lt"/>
              </a:rPr>
              <a:t>th</a:t>
            </a:r>
            <a:r>
              <a:rPr lang="en-US" sz="2400" dirty="0" smtClean="0">
                <a:solidFill>
                  <a:schemeClr val="tx1"/>
                </a:solidFill>
                <a:latin typeface="+mj-lt"/>
              </a:rPr>
              <a:t>  -  June 19</a:t>
            </a:r>
            <a:r>
              <a:rPr lang="en-US" sz="2400" baseline="30000" dirty="0" smtClean="0">
                <a:solidFill>
                  <a:schemeClr val="tx1"/>
                </a:solidFill>
                <a:latin typeface="+mj-lt"/>
              </a:rPr>
              <a:t>th</a:t>
            </a:r>
            <a:r>
              <a:rPr lang="en-US" sz="2400" dirty="0" smtClean="0">
                <a:solidFill>
                  <a:schemeClr val="tx1"/>
                </a:solidFill>
                <a:latin typeface="+mj-lt"/>
              </a:rPr>
              <a:t> </a:t>
            </a:r>
            <a:r>
              <a:rPr lang="en-US" sz="2400" dirty="0" smtClean="0">
                <a:solidFill>
                  <a:schemeClr val="tx1"/>
                </a:solidFill>
              </a:rPr>
              <a:t>-</a:t>
            </a:r>
            <a:r>
              <a:rPr lang="en-US" sz="2400" dirty="0" smtClean="0">
                <a:solidFill>
                  <a:schemeClr val="tx1"/>
                </a:solidFill>
                <a:latin typeface="+mj-lt"/>
              </a:rPr>
              <a:t> July 3</a:t>
            </a:r>
            <a:r>
              <a:rPr lang="en-US" sz="2400" baseline="30000" dirty="0" smtClean="0">
                <a:solidFill>
                  <a:schemeClr val="tx1"/>
                </a:solidFill>
                <a:latin typeface="+mj-lt"/>
              </a:rPr>
              <a:t>rd</a:t>
            </a:r>
            <a:r>
              <a:rPr lang="en-US" sz="2400" dirty="0" smtClean="0">
                <a:solidFill>
                  <a:schemeClr val="tx1"/>
                </a:solidFill>
                <a:latin typeface="+mj-lt"/>
              </a:rPr>
              <a:t>  </a:t>
            </a:r>
            <a:br>
              <a:rPr lang="en-US" sz="2400" dirty="0" smtClean="0">
                <a:solidFill>
                  <a:schemeClr val="tx1"/>
                </a:solidFill>
                <a:latin typeface="+mj-lt"/>
              </a:rPr>
            </a:br>
            <a:r>
              <a:rPr lang="en-US" sz="2400" dirty="0" smtClean="0">
                <a:solidFill>
                  <a:schemeClr val="tx1"/>
                </a:solidFill>
                <a:latin typeface="+mj-lt"/>
              </a:rPr>
              <a:t>06:00am PDT  /  03.00pm CET  /  10.00pm JPN (06/05, 07/03)</a:t>
            </a:r>
            <a:br>
              <a:rPr lang="en-US" sz="2400" dirty="0" smtClean="0">
                <a:solidFill>
                  <a:schemeClr val="tx1"/>
                </a:solidFill>
                <a:latin typeface="+mj-lt"/>
              </a:rPr>
            </a:br>
            <a:r>
              <a:rPr lang="en-US" sz="2400" dirty="0" smtClean="0">
                <a:solidFill>
                  <a:schemeClr val="tx1"/>
                </a:solidFill>
                <a:latin typeface="+mj-lt"/>
              </a:rPr>
              <a:t>10:00pm </a:t>
            </a:r>
            <a:r>
              <a:rPr lang="en-US" sz="2400" dirty="0" smtClean="0">
                <a:solidFill>
                  <a:schemeClr val="tx1"/>
                </a:solidFill>
                <a:latin typeface="+mj-lt"/>
              </a:rPr>
              <a:t>PDT </a:t>
            </a:r>
            <a:r>
              <a:rPr lang="en-US" sz="2400" dirty="0" smtClean="0">
                <a:solidFill>
                  <a:schemeClr val="tx1"/>
                </a:solidFill>
                <a:latin typeface="+mj-lt"/>
              </a:rPr>
              <a:t> /  07.00am CET  /  02.00pm JPN (06/19)</a:t>
            </a:r>
            <a:endParaRPr lang="en-US" sz="2400" dirty="0" smtClean="0">
              <a:solidFill>
                <a:schemeClr val="tx1"/>
              </a:solidFill>
              <a:latin typeface="+mj-lt"/>
            </a:endParaRPr>
          </a:p>
          <a:p>
            <a:pPr>
              <a:defRPr/>
            </a:pPr>
            <a:r>
              <a:rPr lang="en-US" sz="2400" dirty="0" smtClean="0">
                <a:solidFill>
                  <a:schemeClr val="tx1"/>
                </a:solidFill>
                <a:latin typeface="+mj-lt"/>
              </a:rPr>
              <a:t>July </a:t>
            </a:r>
            <a:r>
              <a:rPr lang="en-US" sz="2400" dirty="0" smtClean="0">
                <a:solidFill>
                  <a:schemeClr val="tx1"/>
                </a:solidFill>
                <a:latin typeface="+mj-lt"/>
              </a:rPr>
              <a:t>2014 Meeting:</a:t>
            </a:r>
          </a:p>
          <a:p>
            <a:pPr>
              <a:buFont typeface="Arial" pitchFamily="34" charset="0"/>
              <a:buChar char="•"/>
              <a:defRPr/>
            </a:pPr>
            <a:r>
              <a:rPr lang="en-US" sz="2400" dirty="0" smtClean="0">
                <a:solidFill>
                  <a:schemeClr val="tx1"/>
                </a:solidFill>
                <a:latin typeface="+mj-lt"/>
              </a:rPr>
              <a:t>Finalize TGD along with the received </a:t>
            </a:r>
            <a:r>
              <a:rPr lang="en-US" sz="2400" dirty="0" smtClean="0">
                <a:solidFill>
                  <a:schemeClr val="tx1"/>
                </a:solidFill>
                <a:latin typeface="+mj-lt"/>
              </a:rPr>
              <a:t>intent to submit </a:t>
            </a:r>
            <a:r>
              <a:rPr lang="en-US" sz="2400" dirty="0" smtClean="0">
                <a:solidFill>
                  <a:schemeClr val="tx1"/>
                </a:solidFill>
                <a:latin typeface="+mj-lt"/>
              </a:rPr>
              <a:t>preliminary proposal(s)</a:t>
            </a:r>
          </a:p>
          <a:p>
            <a:pPr>
              <a:buFont typeface="Arial" pitchFamily="34" charset="0"/>
              <a:buChar char="•"/>
              <a:defRPr/>
            </a:pPr>
            <a:r>
              <a:rPr lang="en-US" sz="2400" dirty="0" smtClean="0">
                <a:solidFill>
                  <a:schemeClr val="tx1"/>
                </a:solidFill>
                <a:latin typeface="+mj-lt"/>
              </a:rPr>
              <a:t>Issue Call for Preliminary Proposal(s)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4939</TotalTime>
  <Words>218</Words>
  <Application>Microsoft Office PowerPoint</Application>
  <PresentationFormat>On-screen Show (4:3)</PresentationFormat>
  <Paragraphs>76</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Custom Design</vt:lpstr>
      <vt:lpstr>Slide 1</vt:lpstr>
      <vt:lpstr>Closing Report for TG 4r Sessions</vt:lpstr>
      <vt:lpstr>Outlook</vt:lpstr>
      <vt:lpstr>Status</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260</cp:revision>
  <cp:lastPrinted>1998-02-10T19:28:06Z</cp:lastPrinted>
  <dcterms:created xsi:type="dcterms:W3CDTF">2011-01-18T04:15:26Z</dcterms:created>
  <dcterms:modified xsi:type="dcterms:W3CDTF">2014-05-16T00:45:10Z</dcterms:modified>
</cp:coreProperties>
</file>