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64" r:id="rId3"/>
    <p:sldId id="273" r:id="rId4"/>
    <p:sldId id="277" r:id="rId5"/>
    <p:sldId id="278" r:id="rId6"/>
    <p:sldId id="279" r:id="rId7"/>
    <p:sldId id="280" r:id="rId8"/>
    <p:sldId id="281" r:id="rId9"/>
    <p:sldId id="274" r:id="rId10"/>
    <p:sldId id="275" r:id="rId11"/>
    <p:sldId id="276" r:id="rId12"/>
    <p:sldId id="282" r:id="rId13"/>
    <p:sldId id="285" r:id="rId14"/>
    <p:sldId id="283" r:id="rId15"/>
    <p:sldId id="284" r:id="rId16"/>
    <p:sldId id="286"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02" d="100"/>
          <a:sy n="102" d="100"/>
        </p:scale>
        <p:origin x="-19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12</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12</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14-0324-00-0mag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smtClean="0">
                <a:solidFill>
                  <a:srgbClr val="FF0000"/>
                </a:solidFill>
                <a:latin typeface="Times New Roman" pitchFamily="18" charset="0"/>
                <a:ea typeface="ＭＳ Ｐゴシック" pitchFamily="-65" charset="-128"/>
                <a:cs typeface="+mn-cs"/>
              </a:rPr>
              <a:t>May2014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12</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15-14-0224 Comments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smtClean="0">
                <a:latin typeface="+mj-lt"/>
              </a:rPr>
              <a:t>Focus is on high severity, technical comments:</a:t>
            </a:r>
          </a:p>
          <a:p>
            <a:pPr>
              <a:buFont typeface="Arial"/>
              <a:buChar char="•"/>
            </a:pPr>
            <a:r>
              <a:rPr lang="en-US" sz="2200" dirty="0" smtClean="0">
                <a:latin typeface="+mj-lt"/>
                <a:ea typeface="ＭＳ Ｐゴシック" charset="0"/>
                <a:cs typeface="ＭＳ Ｐゴシック" charset="0"/>
              </a:rPr>
              <a:t>Resolutions are captured in 15-14-0224-06</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31244357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802.15.4 Revision Schedule</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915400" cy="5105400"/>
          </a:xfrm>
        </p:spPr>
        <p:txBody>
          <a:bodyPr/>
          <a:lstStyle/>
          <a:p>
            <a:pPr>
              <a:buFont typeface="Arial"/>
              <a:buChar char="•"/>
            </a:pPr>
            <a:r>
              <a:rPr lang="en-US" sz="1800" dirty="0"/>
              <a:t>Comment collection		 </a:t>
            </a:r>
          </a:p>
          <a:p>
            <a:pPr lvl="1">
              <a:buFont typeface="Arial"/>
              <a:buChar char="•"/>
            </a:pPr>
            <a:r>
              <a:rPr lang="en-US" sz="1400" dirty="0"/>
              <a:t>Start			23 May</a:t>
            </a:r>
          </a:p>
          <a:p>
            <a:pPr lvl="1">
              <a:buFont typeface="Arial"/>
              <a:buChar char="•"/>
            </a:pPr>
            <a:r>
              <a:rPr lang="en-US" sz="1400" dirty="0"/>
              <a:t>End			6 June</a:t>
            </a:r>
          </a:p>
          <a:p>
            <a:pPr>
              <a:buFont typeface="Arial"/>
              <a:buChar char="•"/>
            </a:pPr>
            <a:r>
              <a:rPr lang="en-US" sz="1800" dirty="0"/>
              <a:t>Letter Ballot </a:t>
            </a:r>
          </a:p>
          <a:p>
            <a:pPr lvl="1">
              <a:buFont typeface="Arial"/>
              <a:buChar char="•"/>
            </a:pPr>
            <a:r>
              <a:rPr lang="en-US" sz="1400" dirty="0"/>
              <a:t>Start			14 June</a:t>
            </a:r>
          </a:p>
          <a:p>
            <a:pPr lvl="1">
              <a:buFont typeface="Arial"/>
              <a:buChar char="•"/>
            </a:pPr>
            <a:r>
              <a:rPr lang="en-US" sz="1400" dirty="0"/>
              <a:t>End			13 July (San Diego)</a:t>
            </a:r>
          </a:p>
          <a:p>
            <a:pPr>
              <a:buFont typeface="Arial"/>
              <a:buChar char="•"/>
            </a:pPr>
            <a:r>
              <a:rPr lang="en-US" sz="1800" dirty="0" err="1"/>
              <a:t>Recirculations</a:t>
            </a:r>
            <a:endParaRPr lang="en-US" sz="1800" dirty="0"/>
          </a:p>
          <a:p>
            <a:pPr lvl="1">
              <a:buFont typeface="Arial"/>
              <a:buChar char="•"/>
            </a:pPr>
            <a:r>
              <a:rPr lang="en-US" sz="1400" dirty="0"/>
              <a:t>S</a:t>
            </a:r>
            <a:r>
              <a:rPr lang="en-US" sz="1400" dirty="0" smtClean="0"/>
              <a:t>tart</a:t>
            </a:r>
            <a:r>
              <a:rPr lang="en-US" sz="1400" dirty="0"/>
              <a:t>			27 July</a:t>
            </a:r>
          </a:p>
          <a:p>
            <a:pPr lvl="1">
              <a:buFont typeface="Arial"/>
              <a:buChar char="•"/>
            </a:pPr>
            <a:r>
              <a:rPr lang="en-US" sz="1400" dirty="0"/>
              <a:t>E</a:t>
            </a:r>
            <a:r>
              <a:rPr lang="en-US" sz="1400" dirty="0" smtClean="0"/>
              <a:t>nd </a:t>
            </a:r>
            <a:r>
              <a:rPr lang="en-US" sz="1400" dirty="0"/>
              <a:t>			14 Oct</a:t>
            </a:r>
          </a:p>
          <a:p>
            <a:pPr>
              <a:buFont typeface="Arial"/>
              <a:buChar char="•"/>
            </a:pPr>
            <a:r>
              <a:rPr lang="en-US" sz="1800" dirty="0"/>
              <a:t>Sponsor Ballot</a:t>
            </a:r>
          </a:p>
          <a:p>
            <a:pPr lvl="1">
              <a:buFont typeface="Arial"/>
              <a:buChar char="•"/>
            </a:pPr>
            <a:r>
              <a:rPr lang="en-US" sz="1400" dirty="0" smtClean="0"/>
              <a:t>Start</a:t>
            </a:r>
            <a:r>
              <a:rPr lang="en-US" sz="1400" dirty="0"/>
              <a:t>	 		17 Nov</a:t>
            </a:r>
          </a:p>
          <a:p>
            <a:pPr lvl="1">
              <a:buFont typeface="Arial"/>
              <a:buChar char="•"/>
            </a:pPr>
            <a:r>
              <a:rPr lang="en-US" sz="1400" dirty="0"/>
              <a:t>E</a:t>
            </a:r>
            <a:r>
              <a:rPr lang="en-US" sz="1400" dirty="0" smtClean="0"/>
              <a:t>nds</a:t>
            </a:r>
            <a:r>
              <a:rPr lang="en-US" sz="1400" dirty="0"/>
              <a:t>			17 Dec</a:t>
            </a:r>
          </a:p>
          <a:p>
            <a:pPr>
              <a:buFont typeface="Arial"/>
              <a:buChar char="•"/>
            </a:pPr>
            <a:r>
              <a:rPr lang="en-US" sz="1800" dirty="0" err="1"/>
              <a:t>Recirculations</a:t>
            </a:r>
            <a:r>
              <a:rPr lang="en-US" sz="1800" dirty="0"/>
              <a:t>		</a:t>
            </a:r>
          </a:p>
          <a:p>
            <a:pPr lvl="1">
              <a:buFont typeface="Arial"/>
              <a:buChar char="•"/>
            </a:pPr>
            <a:r>
              <a:rPr lang="en-US" sz="1400" dirty="0"/>
              <a:t>Start			5 </a:t>
            </a:r>
            <a:r>
              <a:rPr lang="en-US" sz="1400" dirty="0" smtClean="0"/>
              <a:t>Jan 2015</a:t>
            </a:r>
            <a:endParaRPr lang="en-US" sz="1400" dirty="0"/>
          </a:p>
          <a:p>
            <a:pPr lvl="1">
              <a:buFont typeface="Arial"/>
              <a:buChar char="•"/>
            </a:pPr>
            <a:r>
              <a:rPr lang="en-US" sz="1400" dirty="0"/>
              <a:t>E</a:t>
            </a:r>
            <a:r>
              <a:rPr lang="en-US" sz="1400" dirty="0" smtClean="0"/>
              <a:t>nd</a:t>
            </a:r>
            <a:r>
              <a:rPr lang="en-US" sz="1400" dirty="0"/>
              <a:t>			2 </a:t>
            </a:r>
            <a:r>
              <a:rPr lang="en-US" sz="1400" dirty="0" smtClean="0"/>
              <a:t>Mar 2015</a:t>
            </a:r>
            <a:r>
              <a:rPr lang="en-US" sz="1800" dirty="0"/>
              <a:t>		</a:t>
            </a:r>
          </a:p>
          <a:p>
            <a:pPr>
              <a:buFont typeface="Arial"/>
              <a:buChar char="•"/>
            </a:pPr>
            <a:r>
              <a:rPr lang="en-US" sz="1800" dirty="0"/>
              <a:t>EC submittal 			</a:t>
            </a:r>
            <a:r>
              <a:rPr lang="en-US" sz="1400" dirty="0" smtClean="0"/>
              <a:t>13 March 2015 (Berlin)</a:t>
            </a:r>
            <a:endParaRPr lang="en-US" sz="1400" dirty="0"/>
          </a:p>
          <a:p>
            <a:pPr>
              <a:buFont typeface="Arial"/>
              <a:buChar char="•"/>
            </a:pPr>
            <a:r>
              <a:rPr lang="en-US" sz="1800" dirty="0" err="1"/>
              <a:t>RevCom</a:t>
            </a:r>
            <a:r>
              <a:rPr lang="en-US" sz="1800" dirty="0"/>
              <a:t>			</a:t>
            </a:r>
            <a:r>
              <a:rPr lang="en-US" sz="1400" dirty="0" smtClean="0"/>
              <a:t>5 June 2015</a:t>
            </a:r>
            <a:endParaRPr lang="en-US" sz="1400" dirty="0"/>
          </a:p>
        </p:txBody>
      </p:sp>
    </p:spTree>
    <p:extLst>
      <p:ext uri="{BB962C8B-B14F-4D97-AF65-F5344CB8AC3E}">
        <p14:creationId xmlns:p14="http://schemas.microsoft.com/office/powerpoint/2010/main" val="31286585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200" b="1" dirty="0" smtClean="0">
                <a:latin typeface="+mj-lt"/>
              </a:rPr>
              <a:t>Approve draft for release to </a:t>
            </a:r>
            <a:r>
              <a:rPr lang="en-US" sz="2200" b="1" dirty="0" err="1" smtClean="0">
                <a:latin typeface="+mj-lt"/>
              </a:rPr>
              <a:t>SCm</a:t>
            </a:r>
            <a:r>
              <a:rPr lang="en-US" sz="2200" b="1" dirty="0" smtClean="0">
                <a:latin typeface="+mj-lt"/>
              </a:rPr>
              <a:t> reflector for comments:</a:t>
            </a:r>
          </a:p>
          <a:p>
            <a:pPr marL="0" indent="0">
              <a:buNone/>
            </a:pPr>
            <a:r>
              <a:rPr lang="en-US" sz="2000" dirty="0"/>
              <a:t>Move </a:t>
            </a:r>
            <a:r>
              <a:rPr lang="en-US" sz="2000" i="1" dirty="0"/>
              <a:t>that </a:t>
            </a:r>
            <a:r>
              <a:rPr lang="en-US" sz="2000" i="1" dirty="0" err="1" smtClean="0"/>
              <a:t>SCm</a:t>
            </a:r>
            <a:r>
              <a:rPr lang="en-US" sz="2000" i="1" dirty="0" smtClean="0"/>
              <a:t> forward </a:t>
            </a:r>
            <a:r>
              <a:rPr lang="en-US" sz="2000" i="1" dirty="0"/>
              <a:t>document </a:t>
            </a:r>
            <a:r>
              <a:rPr lang="en-US" sz="2000" i="1" dirty="0" smtClean="0"/>
              <a:t>P802.15.4-REVb-DF0.pdf, </a:t>
            </a:r>
            <a:r>
              <a:rPr lang="en-US" sz="2000" i="1" dirty="0"/>
              <a:t>edited in accordance with the instructions in document </a:t>
            </a:r>
            <a:r>
              <a:rPr lang="en-US" sz="2000" dirty="0"/>
              <a:t>15</a:t>
            </a:r>
            <a:r>
              <a:rPr lang="en-US" sz="2000" dirty="0" smtClean="0"/>
              <a:t>-14-0224-06</a:t>
            </a:r>
            <a:r>
              <a:rPr lang="en-US" sz="2000" i="1" dirty="0" smtClean="0"/>
              <a:t>, for an informal comment review by the </a:t>
            </a:r>
            <a:r>
              <a:rPr lang="en-US" sz="2000" i="1" dirty="0" err="1" smtClean="0"/>
              <a:t>SCm</a:t>
            </a:r>
            <a:r>
              <a:rPr lang="en-US" sz="2000" dirty="0" smtClean="0"/>
              <a:t>.</a:t>
            </a:r>
            <a:endParaRPr lang="en-US" sz="2000" dirty="0"/>
          </a:p>
          <a:p>
            <a:pPr marL="0" indent="0">
              <a:buNone/>
            </a:pPr>
            <a:r>
              <a:rPr lang="en-US" sz="2000" b="1" dirty="0">
                <a:ea typeface="ＭＳ Ｐゴシック" charset="0"/>
                <a:cs typeface="ＭＳ Ｐゴシック" charset="0"/>
              </a:rPr>
              <a:t>BRC:</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Kinney James Gilb, Benjamin Rolfe, Clint Powell, Billy Verso, </a:t>
            </a:r>
            <a:r>
              <a:rPr lang="en-US" sz="2000" dirty="0" err="1"/>
              <a:t>Kunal</a:t>
            </a:r>
            <a:r>
              <a:rPr lang="en-US" sz="2000" dirty="0"/>
              <a:t> Shah, Dalton Victor, Phil Beecher, </a:t>
            </a:r>
            <a:r>
              <a:rPr lang="en-US" sz="2000" dirty="0" err="1"/>
              <a:t>Fumihide</a:t>
            </a:r>
            <a:r>
              <a:rPr lang="en-US" sz="2000"/>
              <a:t> </a:t>
            </a:r>
            <a:r>
              <a:rPr lang="en-US" sz="2000" smtClean="0"/>
              <a:t>Kojima, </a:t>
            </a:r>
            <a:r>
              <a:rPr lang="en-US" sz="2000" dirty="0"/>
              <a:t>and Patrick </a:t>
            </a:r>
            <a:r>
              <a:rPr lang="en-US" sz="2000" dirty="0" err="1"/>
              <a:t>Melet</a:t>
            </a:r>
            <a:r>
              <a:rPr lang="en-US" sz="2000" i="1" dirty="0" smtClean="0"/>
              <a:t>.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announced to the reflector at least 7 days in advance</a:t>
            </a:r>
            <a:r>
              <a:rPr lang="en-US" sz="2000" i="1" dirty="0" smtClean="0"/>
              <a:t>.</a:t>
            </a:r>
            <a:endParaRPr lang="en-US" sz="2000" i="1" dirty="0"/>
          </a:p>
        </p:txBody>
      </p:sp>
    </p:spTree>
    <p:extLst>
      <p:ext uri="{BB962C8B-B14F-4D97-AF65-F5344CB8AC3E}">
        <p14:creationId xmlns:p14="http://schemas.microsoft.com/office/powerpoint/2010/main" val="1653202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a:t>
            </a:r>
            <a:r>
              <a:rPr lang="en-US" sz="2000" i="1" dirty="0"/>
              <a:t>802.15 WG approve the formation of a Ballot Resolution Committee (BRC) for the WG balloting of the 802.15.4 Revision draft standard with the following membership: </a:t>
            </a:r>
            <a:r>
              <a:rPr lang="en-US" sz="2000" dirty="0" smtClean="0"/>
              <a:t>Pat </a:t>
            </a:r>
            <a:r>
              <a:rPr lang="en-US" sz="2000" dirty="0"/>
              <a:t>Kinney </a:t>
            </a:r>
            <a:r>
              <a:rPr lang="en-US" sz="2000" dirty="0" smtClean="0"/>
              <a:t>James </a:t>
            </a:r>
            <a:r>
              <a:rPr lang="en-US" sz="2000" dirty="0"/>
              <a:t>Gilb, Benjamin Rolfe, Clint Powell, </a:t>
            </a:r>
            <a:r>
              <a:rPr lang="en-US" sz="2000" dirty="0" smtClean="0"/>
              <a:t>Billy </a:t>
            </a:r>
            <a:r>
              <a:rPr lang="en-US" sz="2000" dirty="0"/>
              <a:t>Verso, </a:t>
            </a:r>
            <a:r>
              <a:rPr lang="en-US" sz="2000" dirty="0" err="1"/>
              <a:t>Kunal</a:t>
            </a:r>
            <a:r>
              <a:rPr lang="en-US" sz="2000" dirty="0"/>
              <a:t> Shah, Dalton Victor, Phil Beecher, </a:t>
            </a:r>
            <a:r>
              <a:rPr lang="en-US" sz="2000" dirty="0" err="1"/>
              <a:t>Fumihide</a:t>
            </a:r>
            <a:r>
              <a:rPr lang="en-US" sz="2000" dirty="0"/>
              <a:t> Kojima, </a:t>
            </a:r>
            <a:r>
              <a:rPr lang="en-US" sz="2000" dirty="0" smtClean="0"/>
              <a:t>J Kent, and </a:t>
            </a:r>
            <a:r>
              <a:rPr lang="en-US" sz="2000" dirty="0"/>
              <a:t>Patrick </a:t>
            </a:r>
            <a:r>
              <a:rPr lang="en-US" sz="2000" dirty="0" err="1"/>
              <a:t>Melet</a:t>
            </a:r>
            <a:r>
              <a:rPr lang="en-US" sz="2000" i="1" dirty="0" smtClean="0"/>
              <a:t>.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announced to the reflector at least 7 days in advance</a:t>
            </a:r>
            <a:r>
              <a:rPr lang="en-US" sz="2000" i="1" dirty="0" smtClean="0"/>
              <a:t>.</a:t>
            </a:r>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(no second needed)</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Next Conference Call:</a:t>
            </a:r>
          </a:p>
          <a:p>
            <a:pPr marL="0" indent="0">
              <a:buNone/>
            </a:pPr>
            <a:r>
              <a:rPr lang="en-US" sz="2000" dirty="0" smtClean="0">
                <a:latin typeface="+mj-lt"/>
                <a:ea typeface="ＭＳ Ｐゴシック" charset="0"/>
                <a:cs typeface="ＭＳ Ｐゴシック" charset="0"/>
              </a:rPr>
              <a:t>Monday, 9 June at 15:00 PDT, 17:00 CDT, 22:00 GMT </a:t>
            </a:r>
          </a:p>
          <a:p>
            <a:pPr marL="0" indent="0">
              <a:buNone/>
            </a:pPr>
            <a:r>
              <a:rPr lang="en-US" sz="2000" dirty="0" smtClean="0">
                <a:latin typeface="+mj-lt"/>
                <a:ea typeface="ＭＳ Ｐゴシック" charset="0"/>
                <a:cs typeface="ＭＳ Ｐゴシック" charset="0"/>
              </a:rPr>
              <a:t>Tuesday, 10 June at 06:00 Beijing, 07:00 Tokyo</a:t>
            </a:r>
            <a:endParaRPr lang="en-US" sz="2200"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5412184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15-14-0255-00)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smtClean="0"/>
              <a:t>Monday </a:t>
            </a:r>
            <a:r>
              <a:rPr lang="en-US" sz="2000" b="1" dirty="0"/>
              <a:t>18 Mar, </a:t>
            </a:r>
            <a:r>
              <a:rPr lang="en-US" sz="2000" b="1" dirty="0" smtClean="0"/>
              <a:t>AM2</a:t>
            </a:r>
            <a:r>
              <a:rPr lang="en-US" sz="2000" b="1" dirty="0" smtClean="0">
                <a:latin typeface="+mj-lt"/>
              </a:rPr>
              <a:t>: Review </a:t>
            </a:r>
            <a:r>
              <a:rPr lang="en-US" sz="2000" b="1" dirty="0" smtClean="0">
                <a:solidFill>
                  <a:srgbClr val="000000"/>
                </a:solidFill>
                <a:latin typeface="+mj-lt"/>
                <a:ea typeface="Lucida Grande"/>
                <a:cs typeface="Lucida Grande"/>
              </a:rPr>
              <a:t>resolutions </a:t>
            </a:r>
            <a:r>
              <a:rPr lang="en-US" sz="2000" b="1" dirty="0">
                <a:solidFill>
                  <a:srgbClr val="000000"/>
                </a:solidFill>
                <a:latin typeface="+mj-lt"/>
                <a:ea typeface="Lucida Grande"/>
                <a:cs typeface="Lucida Grande"/>
              </a:rPr>
              <a:t>and mentor </a:t>
            </a:r>
            <a:r>
              <a:rPr lang="en-US" sz="2000" b="1" dirty="0" smtClean="0">
                <a:solidFill>
                  <a:srgbClr val="000000"/>
                </a:solidFill>
                <a:latin typeface="+mj-lt"/>
                <a:ea typeface="Lucida Grande"/>
                <a:cs typeface="Lucida Grande"/>
              </a:rPr>
              <a:t>documents, including 15-14-224-03 comments</a:t>
            </a:r>
            <a:endParaRPr lang="en-US" sz="2000" b="1" dirty="0" smtClean="0">
              <a:latin typeface="+mj-lt"/>
            </a:endParaRPr>
          </a:p>
          <a:p>
            <a:pPr marL="800100" lvl="1" indent="-342900">
              <a:buClr>
                <a:srgbClr val="FF0000"/>
              </a:buClr>
              <a:buFont typeface="Wingdings" charset="2"/>
              <a:buChar char="q"/>
            </a:pPr>
            <a:r>
              <a:rPr lang="en-US" sz="2000" b="1" dirty="0" smtClean="0"/>
              <a:t>Tuesday, 13 May, PM1:</a:t>
            </a:r>
            <a:r>
              <a:rPr lang="en-US" sz="2000" b="1" dirty="0"/>
              <a:t>Revision drafting </a:t>
            </a:r>
            <a:endParaRPr lang="en-US" sz="2000" dirty="0" smtClean="0"/>
          </a:p>
          <a:p>
            <a:pPr marL="800100" lvl="1" indent="-342900">
              <a:buClr>
                <a:srgbClr val="FF0000"/>
              </a:buClr>
              <a:buFont typeface="Wingdings" charset="2"/>
              <a:buChar char="q"/>
            </a:pPr>
            <a:r>
              <a:rPr lang="en-US" sz="2000" b="1" dirty="0" smtClean="0"/>
              <a:t>Thursday 15 May, </a:t>
            </a:r>
            <a:r>
              <a:rPr lang="en-US" sz="2000" b="1" dirty="0"/>
              <a:t>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15 May, </a:t>
            </a:r>
            <a:r>
              <a:rPr lang="en-US" sz="2000" b="1" dirty="0"/>
              <a:t>AM2: 802.15.4 </a:t>
            </a:r>
            <a:r>
              <a:rPr lang="en-US" sz="2000" dirty="0">
                <a:solidFill>
                  <a:srgbClr val="000000"/>
                </a:solidFill>
                <a:latin typeface="Lucida Grande"/>
                <a:ea typeface="Lucida Grande"/>
                <a:cs typeface="Lucida Grande"/>
              </a:rPr>
              <a:t> </a:t>
            </a:r>
            <a:r>
              <a:rPr lang="en-US" sz="2000" b="1" dirty="0">
                <a:solidFill>
                  <a:srgbClr val="000000"/>
                </a:solidFill>
                <a:latin typeface="+mj-lt"/>
                <a:ea typeface="Lucida Grande"/>
                <a:cs typeface="Lucida Grande"/>
              </a:rPr>
              <a:t>Approval of editing changes, seek approval for comment review and WG LB </a:t>
            </a:r>
            <a:endParaRPr lang="en-US" sz="2000" b="1" dirty="0" smtClean="0">
              <a:latin typeface="+mj-lt"/>
            </a:endParaRPr>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smtClean="0"/>
              <a:t>No presentations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12 May, </a:t>
            </a:r>
            <a:r>
              <a:rPr lang="en-US" sz="2000" b="1" dirty="0"/>
              <a:t>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a:t>
            </a:r>
            <a:r>
              <a:rPr lang="en-US" sz="2000" b="1" dirty="0" smtClean="0">
                <a:solidFill>
                  <a:srgbClr val="000000"/>
                </a:solidFill>
                <a:latin typeface="+mj-lt"/>
                <a:ea typeface="Lucida Grande"/>
                <a:cs typeface="Lucida Grande"/>
              </a:rPr>
              <a:t>resolutions </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a:t>
            </a:r>
            <a:r>
              <a:rPr lang="en-US" sz="2000" b="1" dirty="0" smtClean="0">
                <a:solidFill>
                  <a:srgbClr val="000000"/>
                </a:solidFill>
                <a:latin typeface="+mj-lt"/>
                <a:ea typeface="Lucida Grande"/>
                <a:cs typeface="Lucida Grande"/>
              </a:rPr>
              <a:t>-367-08 corrigenda</a:t>
            </a:r>
          </a:p>
          <a:p>
            <a:pPr marL="342900" indent="-342900">
              <a:buClr>
                <a:srgbClr val="FF0000"/>
              </a:buClr>
              <a:buFont typeface="Wingdings" charset="2"/>
              <a:buChar char="q"/>
            </a:pPr>
            <a:r>
              <a:rPr lang="en-US" sz="2000" b="1" dirty="0" smtClean="0">
                <a:solidFill>
                  <a:srgbClr val="000000"/>
                </a:solidFill>
                <a:latin typeface="+mj-lt"/>
                <a:ea typeface="Lucida Grande"/>
                <a:cs typeface="Lucida Grande"/>
              </a:rPr>
              <a:t>Tuesday, 13 May,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review 802.15.4 roll-up</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 slides 9 - 11</a:t>
            </a:r>
          </a:p>
          <a:p>
            <a:pPr marL="342900" indent="-342900">
              <a:buClr>
                <a:srgbClr val="FF0000"/>
              </a:buClr>
              <a:buFont typeface="Wingdings" charset="2"/>
              <a:buChar char="q"/>
            </a:pPr>
            <a:r>
              <a:rPr lang="en-US" sz="2000" b="1" dirty="0" smtClean="0"/>
              <a:t>Thursday 15 May, </a:t>
            </a:r>
            <a:r>
              <a:rPr lang="en-US" sz="2000" b="1" dirty="0"/>
              <a:t>AM1: </a:t>
            </a:r>
            <a:endParaRPr lang="en-US" sz="2000" b="1" dirty="0" smtClean="0"/>
          </a:p>
          <a:p>
            <a:pPr marL="800100" lvl="1" indent="-342900">
              <a:buClr>
                <a:srgbClr val="FF0000"/>
              </a:buClr>
              <a:buFont typeface="Wingdings" charset="2"/>
              <a:buChar char="q"/>
            </a:pPr>
            <a:r>
              <a:rPr lang="en-US" sz="2000" b="1" dirty="0" smtClean="0"/>
              <a:t>Review editing</a:t>
            </a:r>
            <a:endParaRPr lang="en-US" sz="2000" dirty="0" smtClean="0"/>
          </a:p>
          <a:p>
            <a:pPr marL="342900" indent="-342900">
              <a:buClr>
                <a:srgbClr val="FF0000"/>
              </a:buClr>
              <a:buFont typeface="Wingdings" charset="2"/>
              <a:buChar char="q"/>
            </a:pPr>
            <a:r>
              <a:rPr lang="en-US" sz="2000" b="1" dirty="0" smtClean="0"/>
              <a:t>Thursday 15 May, </a:t>
            </a:r>
            <a:r>
              <a:rPr lang="en-US" sz="2000" b="1" dirty="0"/>
              <a:t>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a:t>
            </a:r>
            <a:r>
              <a:rPr lang="en-US" sz="2000" b="1" dirty="0" smtClean="0">
                <a:solidFill>
                  <a:srgbClr val="000000"/>
                </a:solidFill>
                <a:latin typeface="+mj-lt"/>
                <a:ea typeface="Lucida Grande"/>
                <a:cs typeface="Lucida Grande"/>
              </a:rPr>
              <a:t>Approval </a:t>
            </a:r>
            <a:r>
              <a:rPr lang="en-US" sz="2000" b="1" dirty="0">
                <a:solidFill>
                  <a:srgbClr val="000000"/>
                </a:solidFill>
                <a:latin typeface="+mj-lt"/>
                <a:ea typeface="Lucida Grande"/>
                <a:cs typeface="Lucida Grande"/>
              </a:rPr>
              <a:t>of edits, approval to send draft out for comment review, approval from TG to LB draft after resolutions to comments from comment </a:t>
            </a:r>
            <a:r>
              <a:rPr lang="en-US" sz="2000" b="1" dirty="0" smtClean="0">
                <a:solidFill>
                  <a:srgbClr val="000000"/>
                </a:solidFill>
                <a:latin typeface="+mj-lt"/>
                <a:ea typeface="Lucida Grande"/>
                <a:cs typeface="Lucida Grande"/>
              </a:rPr>
              <a:t>review</a:t>
            </a:r>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066800"/>
          </a:xfrm>
        </p:spPr>
        <p:txBody>
          <a:bodyPr/>
          <a:lstStyle/>
          <a:p>
            <a:r>
              <a:rPr lang="en-US" dirty="0" smtClean="0"/>
              <a:t>Timing Status</a:t>
            </a:r>
            <a:endParaRPr lang="en-US" dirty="0"/>
          </a:p>
        </p:txBody>
      </p:sp>
      <p:sp>
        <p:nvSpPr>
          <p:cNvPr id="3" name="Content Placeholder 2"/>
          <p:cNvSpPr>
            <a:spLocks noGrp="1"/>
          </p:cNvSpPr>
          <p:nvPr>
            <p:ph idx="1"/>
          </p:nvPr>
        </p:nvSpPr>
        <p:spPr>
          <a:xfrm>
            <a:off x="152400" y="1066800"/>
            <a:ext cx="8686800" cy="5410200"/>
          </a:xfrm>
        </p:spPr>
        <p:txBody>
          <a:bodyPr/>
          <a:lstStyle/>
          <a:p>
            <a:pPr marL="0" indent="0">
              <a:buNone/>
            </a:pPr>
            <a:r>
              <a:rPr lang="en-US" sz="2800"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sz="2400" dirty="0" smtClean="0"/>
              <a:t>Color coded table - what it is and  where it came from</a:t>
            </a:r>
          </a:p>
          <a:p>
            <a:pPr lvl="2">
              <a:buFont typeface="Arial" panose="020B0604020202020204" pitchFamily="34" charset="0"/>
              <a:buChar char="•"/>
            </a:pPr>
            <a:r>
              <a:rPr lang="en-US" sz="2000" dirty="0" smtClean="0"/>
              <a:t>Red means serious issue probably can’t ignore</a:t>
            </a:r>
          </a:p>
          <a:p>
            <a:pPr lvl="2">
              <a:buFont typeface="Arial" panose="020B0604020202020204" pitchFamily="34" charset="0"/>
              <a:buChar char="•"/>
            </a:pPr>
            <a:r>
              <a:rPr lang="en-US" sz="2000" dirty="0" smtClean="0"/>
              <a:t>Yellow means may need attention</a:t>
            </a:r>
          </a:p>
          <a:p>
            <a:pPr lvl="2">
              <a:buFont typeface="Arial" panose="020B0604020202020204" pitchFamily="34" charset="0"/>
              <a:buChar char="•"/>
            </a:pPr>
            <a:r>
              <a:rPr lang="en-US" sz="2000" dirty="0" smtClean="0"/>
              <a:t>Blue means minor issues (editorial or other obvious fixes)</a:t>
            </a:r>
          </a:p>
          <a:p>
            <a:pPr lvl="1">
              <a:buFont typeface="Arial" panose="020B0604020202020204" pitchFamily="34" charset="0"/>
              <a:buChar char="•"/>
            </a:pPr>
            <a:r>
              <a:rPr lang="en-US" sz="2400" dirty="0" smtClean="0"/>
              <a:t>To include discussion of the issues</a:t>
            </a:r>
          </a:p>
          <a:p>
            <a:pPr lvl="2">
              <a:buFont typeface="Arial" panose="020B0604020202020204" pitchFamily="34" charset="0"/>
              <a:buChar char="•"/>
            </a:pPr>
            <a:r>
              <a:rPr lang="en-US" sz="2000" dirty="0" smtClean="0"/>
              <a:t>Problem statement (conflict, unclear, etc.)</a:t>
            </a:r>
          </a:p>
          <a:p>
            <a:pPr lvl="2">
              <a:buFont typeface="Arial" panose="020B0604020202020204" pitchFamily="34" charset="0"/>
              <a:buChar char="•"/>
            </a:pPr>
            <a:r>
              <a:rPr lang="en-US" sz="2000" dirty="0" smtClean="0"/>
              <a:t>Proposed fixes (eventually)</a:t>
            </a:r>
          </a:p>
          <a:p>
            <a:pPr>
              <a:buFont typeface="Arial" panose="020B0604020202020204" pitchFamily="34" charset="0"/>
              <a:buChar char="•"/>
            </a:pPr>
            <a:r>
              <a:rPr lang="en-US" sz="2800" dirty="0" smtClean="0"/>
              <a:t>Resolution</a:t>
            </a:r>
          </a:p>
          <a:p>
            <a:pPr lvl="1">
              <a:buFont typeface="Arial" panose="020B0604020202020204" pitchFamily="34" charset="0"/>
              <a:buChar char="•"/>
            </a:pPr>
            <a:r>
              <a:rPr lang="en-US" sz="2000" dirty="0" smtClean="0"/>
              <a:t>Time previously represented as t</a:t>
            </a:r>
            <a:r>
              <a:rPr lang="en-US" sz="2000" baseline="-25000" dirty="0" smtClean="0"/>
              <a:t>ack</a:t>
            </a:r>
            <a:r>
              <a:rPr lang="en-US" sz="2000" dirty="0" smtClean="0"/>
              <a:t> is now described as AIFS</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625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802.15.4m-2014 </a:t>
            </a:r>
            <a:endParaRPr lang="en-US" dirty="0"/>
          </a:p>
          <a:p>
            <a:pPr lvl="1">
              <a:buFont typeface="Arial" panose="020B0604020202020204" pitchFamily="34" charset="0"/>
              <a:buChar char="•"/>
            </a:pPr>
            <a:r>
              <a:rPr lang="en-US" dirty="0" smtClean="0"/>
              <a:t>802-15-4p-2014</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0908681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8" name="Footer Placeholder 7"/>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5345910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
        <p:nvSpPr>
          <p:cNvPr id="9" name="Footer Placeholder 8"/>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2056527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TG28 Changes</a:t>
            </a:r>
            <a:br>
              <a:rPr lang="en-US" dirty="0" smtClean="0">
                <a:latin typeface="Times New Roman" charset="0"/>
                <a:ea typeface="ＭＳ Ｐゴシック" charset="0"/>
                <a:cs typeface="ＭＳ Ｐゴシック" charset="0"/>
              </a:rPr>
            </a:br>
            <a:r>
              <a:rPr lang="en-US" sz="2800" dirty="0"/>
              <a:t>ETSI TC ERM change requests </a:t>
            </a:r>
            <a:r>
              <a:rPr lang="en-US" sz="2800"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21315</TotalTime>
  <Words>1563</Words>
  <Application>Microsoft Macintosh PowerPoint</Application>
  <PresentationFormat>On-screen Show (4:3)</PresentationFormat>
  <Paragraphs>260</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Meeting Goals (Agenda 15-14-0255-00)</vt:lpstr>
      <vt:lpstr>SC Maintenance Detailed Agenda</vt:lpstr>
      <vt:lpstr>Timing Status</vt:lpstr>
      <vt:lpstr>Method</vt:lpstr>
      <vt:lpstr>Red Zone</vt:lpstr>
      <vt:lpstr>Yellow Zone</vt:lpstr>
      <vt:lpstr>Blue Zone</vt:lpstr>
      <vt:lpstr>TG28 Changes ETSI TC ERM change requests  </vt:lpstr>
      <vt:lpstr>TG28 Changes ETSI TC ERM change requests </vt:lpstr>
      <vt:lpstr>TG28 Changes ETSI TC ERM change requests </vt:lpstr>
      <vt:lpstr>15-14-0224 Comments </vt:lpstr>
      <vt:lpstr>802.15.4 Revision Schedule</vt:lpstr>
      <vt:lpstr>SCm motions </vt:lpstr>
      <vt:lpstr>SCm motions to WG15</vt:lpstr>
      <vt:lpstr>SCm motions to WG15</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Waikoloa</dc:title>
  <dc:subject>IEEE 802.15 &lt;SC Opening Report&gt;</dc:subject>
  <dc:creator>Pat Kinney</dc:creator>
  <cp:keywords/>
  <dc:description>&lt;15-14-0324-00-0mag&gt;</dc:description>
  <cp:lastModifiedBy>Pat Kinney</cp:lastModifiedBy>
  <cp:revision>532</cp:revision>
  <cp:lastPrinted>1998-02-10T13:28:06Z</cp:lastPrinted>
  <dcterms:created xsi:type="dcterms:W3CDTF">2009-07-12T16:25:16Z</dcterms:created>
  <dcterms:modified xsi:type="dcterms:W3CDTF">2014-05-16T11:58:55Z</dcterms:modified>
  <cp:category/>
</cp:coreProperties>
</file>