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4"/>
  </p:notesMasterIdLst>
  <p:handoutMasterIdLst>
    <p:handoutMasterId r:id="rId35"/>
  </p:handoutMasterIdLst>
  <p:sldIdLst>
    <p:sldId id="507" r:id="rId5"/>
    <p:sldId id="788" r:id="rId6"/>
    <p:sldId id="821" r:id="rId7"/>
    <p:sldId id="819" r:id="rId8"/>
    <p:sldId id="820" r:id="rId9"/>
    <p:sldId id="823" r:id="rId10"/>
    <p:sldId id="748" r:id="rId11"/>
    <p:sldId id="824" r:id="rId12"/>
    <p:sldId id="842" r:id="rId13"/>
    <p:sldId id="827" r:id="rId14"/>
    <p:sldId id="825" r:id="rId15"/>
    <p:sldId id="828" r:id="rId16"/>
    <p:sldId id="826" r:id="rId17"/>
    <p:sldId id="829" r:id="rId18"/>
    <p:sldId id="840" r:id="rId19"/>
    <p:sldId id="841" r:id="rId20"/>
    <p:sldId id="830" r:id="rId21"/>
    <p:sldId id="831" r:id="rId22"/>
    <p:sldId id="832" r:id="rId23"/>
    <p:sldId id="833" r:id="rId24"/>
    <p:sldId id="834" r:id="rId25"/>
    <p:sldId id="835" r:id="rId26"/>
    <p:sldId id="836" r:id="rId27"/>
    <p:sldId id="837" r:id="rId28"/>
    <p:sldId id="838" r:id="rId29"/>
    <p:sldId id="839" r:id="rId30"/>
    <p:sldId id="612" r:id="rId31"/>
    <p:sldId id="701" r:id="rId32"/>
    <p:sldId id="61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G" initials="CG" lastIdx="2" clrIdx="0"/>
  <p:cmAuthor id="1" name="liho" initials="hk" lastIdx="4" clrIdx="1"/>
  <p:cmAuthor id="2" name="Qing Li" initials="QL" lastIdx="1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3333FF"/>
    <a:srgbClr val="E33E1D"/>
    <a:srgbClr val="006600"/>
    <a:srgbClr val="D46C2C"/>
    <a:srgbClr val="000000"/>
    <a:srgbClr val="FF99FF"/>
    <a:srgbClr val="D7E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보통 스타일 3 - 강조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9" autoAdjust="0"/>
    <p:restoredTop sz="96915" autoAdjust="0"/>
  </p:normalViewPr>
  <p:slideViewPr>
    <p:cSldViewPr>
      <p:cViewPr>
        <p:scale>
          <a:sx n="90" d="100"/>
          <a:sy n="90" d="100"/>
        </p:scale>
        <p:origin x="-3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241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2C455B-F0A0-4813-B15D-6A08E42DAEFC}" type="datetimeFigureOut">
              <a:rPr lang="ko-KR" altLang="en-US" smtClean="0"/>
              <a:pPr/>
              <a:t>2014-05-05</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297069-8D9D-4657-9ED2-F2848090BA43}" type="slidenum">
              <a:rPr lang="ko-KR" altLang="en-US" smtClean="0"/>
              <a:pPr/>
              <a:t>‹#›</a:t>
            </a:fld>
            <a:endParaRPr lang="ko-KR" altLang="en-US"/>
          </a:p>
        </p:txBody>
      </p:sp>
    </p:spTree>
    <p:extLst>
      <p:ext uri="{BB962C8B-B14F-4D97-AF65-F5344CB8AC3E}">
        <p14:creationId xmlns:p14="http://schemas.microsoft.com/office/powerpoint/2010/main" val="1718174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9679F-BA6A-46AA-9605-E3ADEF6577B1}" type="datetimeFigureOut">
              <a:rPr lang="en-US" smtClean="0"/>
              <a:pPr/>
              <a:t>5/5/2014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8E286-FF09-4294-8AF4-AA83327DC834}" type="slidenum">
              <a:rPr lang="en-US" smtClean="0"/>
              <a:pPr/>
              <a:t>‹#›</a:t>
            </a:fld>
            <a:endParaRPr lang="en-US" dirty="0"/>
          </a:p>
        </p:txBody>
      </p:sp>
    </p:spTree>
    <p:extLst>
      <p:ext uri="{BB962C8B-B14F-4D97-AF65-F5344CB8AC3E}">
        <p14:creationId xmlns:p14="http://schemas.microsoft.com/office/powerpoint/2010/main" val="151865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simplified contents from the power control papers.</a:t>
            </a:r>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simplified contents from the power control papers.</a:t>
            </a:r>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simplified contents from the power control papers.</a:t>
            </a:r>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simplified contents from the power control papers.</a:t>
            </a:r>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27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28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29</a:t>
            </a:fld>
            <a:endParaRPr lang="en-US" dirty="0"/>
          </a:p>
        </p:txBody>
      </p:sp>
    </p:spTree>
    <p:extLst>
      <p:ext uri="{BB962C8B-B14F-4D97-AF65-F5344CB8AC3E}">
        <p14:creationId xmlns:p14="http://schemas.microsoft.com/office/powerpoint/2010/main" val="1593552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2150"/>
            <a:ext cx="4552950" cy="34163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altLang="ko-KR" dirty="0" smtClean="0"/>
              <a:t>doc.: IEEE 802.15-&lt;doc#&gt;</a:t>
            </a:r>
            <a:endParaRPr lang="en-US" altLang="ko-KR" dirty="0"/>
          </a:p>
        </p:txBody>
      </p:sp>
      <p:sp>
        <p:nvSpPr>
          <p:cNvPr id="5" name="Date Placeholder 4"/>
          <p:cNvSpPr>
            <a:spLocks noGrp="1"/>
          </p:cNvSpPr>
          <p:nvPr>
            <p:ph type="dt" idx="11"/>
          </p:nvPr>
        </p:nvSpPr>
        <p:spPr/>
        <p:txBody>
          <a:bodyPr/>
          <a:lstStyle/>
          <a:p>
            <a:pPr>
              <a:defRPr/>
            </a:pPr>
            <a:r>
              <a:rPr lang="en-US" altLang="ko-KR" dirty="0" smtClean="0"/>
              <a:t>&lt;month year&gt;</a:t>
            </a:r>
            <a:endParaRPr lang="en-US" altLang="ko-KR" dirty="0"/>
          </a:p>
        </p:txBody>
      </p:sp>
      <p:sp>
        <p:nvSpPr>
          <p:cNvPr id="6" name="Footer Placeholder 5"/>
          <p:cNvSpPr>
            <a:spLocks noGrp="1"/>
          </p:cNvSpPr>
          <p:nvPr>
            <p:ph type="ftr" sz="quarter" idx="12"/>
          </p:nvPr>
        </p:nvSpPr>
        <p:spPr/>
        <p:txBody>
          <a:bodyPr/>
          <a:lstStyle/>
          <a:p>
            <a:pPr lvl="4">
              <a:defRPr/>
            </a:pPr>
            <a:r>
              <a:rPr lang="en-US" altLang="ko-KR" dirty="0" smtClean="0"/>
              <a:t>&lt;author&gt;, &lt;company&gt;</a:t>
            </a:r>
            <a:endParaRPr lang="en-US" altLang="ko-KR" dirty="0"/>
          </a:p>
        </p:txBody>
      </p:sp>
      <p:sp>
        <p:nvSpPr>
          <p:cNvPr id="7" name="Slide Number Placeholder 6"/>
          <p:cNvSpPr>
            <a:spLocks noGrp="1"/>
          </p:cNvSpPr>
          <p:nvPr>
            <p:ph type="sldNum" sz="quarter" idx="13"/>
          </p:nvPr>
        </p:nvSpPr>
        <p:spPr/>
        <p:txBody>
          <a:bodyPr/>
          <a:lstStyle/>
          <a:p>
            <a:pPr>
              <a:defRPr/>
            </a:pPr>
            <a:r>
              <a:rPr lang="en-US" altLang="ko-KR" dirty="0" smtClean="0"/>
              <a:t>Page </a:t>
            </a:r>
            <a:fld id="{D9D5E8B8-2455-4602-8B1C-152953E2E95B}" type="slidenum">
              <a:rPr lang="en-US" altLang="ko-KR" smtClean="0"/>
              <a:pPr>
                <a:defRPr/>
              </a:pPr>
              <a:t>2</a:t>
            </a:fld>
            <a:endParaRPr lang="en-US" altLang="ko-K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2150"/>
            <a:ext cx="4552950" cy="34163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altLang="ko-KR" dirty="0" smtClean="0"/>
              <a:t>doc.: IEEE 802.15-&lt;doc#&gt;</a:t>
            </a:r>
            <a:endParaRPr lang="en-US" altLang="ko-KR" dirty="0"/>
          </a:p>
        </p:txBody>
      </p:sp>
      <p:sp>
        <p:nvSpPr>
          <p:cNvPr id="5" name="Date Placeholder 4"/>
          <p:cNvSpPr>
            <a:spLocks noGrp="1"/>
          </p:cNvSpPr>
          <p:nvPr>
            <p:ph type="dt" idx="11"/>
          </p:nvPr>
        </p:nvSpPr>
        <p:spPr/>
        <p:txBody>
          <a:bodyPr/>
          <a:lstStyle/>
          <a:p>
            <a:pPr>
              <a:defRPr/>
            </a:pPr>
            <a:r>
              <a:rPr lang="en-US" altLang="ko-KR" dirty="0" smtClean="0"/>
              <a:t>&lt;month year&gt;</a:t>
            </a:r>
            <a:endParaRPr lang="en-US" altLang="ko-KR" dirty="0"/>
          </a:p>
        </p:txBody>
      </p:sp>
      <p:sp>
        <p:nvSpPr>
          <p:cNvPr id="6" name="Footer Placeholder 5"/>
          <p:cNvSpPr>
            <a:spLocks noGrp="1"/>
          </p:cNvSpPr>
          <p:nvPr>
            <p:ph type="ftr" sz="quarter" idx="12"/>
          </p:nvPr>
        </p:nvSpPr>
        <p:spPr/>
        <p:txBody>
          <a:bodyPr/>
          <a:lstStyle/>
          <a:p>
            <a:pPr lvl="4">
              <a:defRPr/>
            </a:pPr>
            <a:r>
              <a:rPr lang="en-US" altLang="ko-KR" dirty="0" smtClean="0"/>
              <a:t>&lt;author&gt;, &lt;company&gt;</a:t>
            </a:r>
            <a:endParaRPr lang="en-US" altLang="ko-KR" dirty="0"/>
          </a:p>
        </p:txBody>
      </p:sp>
      <p:sp>
        <p:nvSpPr>
          <p:cNvPr id="7" name="Slide Number Placeholder 6"/>
          <p:cNvSpPr>
            <a:spLocks noGrp="1"/>
          </p:cNvSpPr>
          <p:nvPr>
            <p:ph type="sldNum" sz="quarter" idx="13"/>
          </p:nvPr>
        </p:nvSpPr>
        <p:spPr/>
        <p:txBody>
          <a:bodyPr/>
          <a:lstStyle/>
          <a:p>
            <a:pPr>
              <a:defRPr/>
            </a:pPr>
            <a:r>
              <a:rPr lang="en-US" altLang="ko-KR" dirty="0" smtClean="0"/>
              <a:t>Page </a:t>
            </a:r>
            <a:fld id="{D9D5E8B8-2455-4602-8B1C-152953E2E95B}" type="slidenum">
              <a:rPr lang="en-US" altLang="ko-KR" smtClean="0"/>
              <a:pPr>
                <a:defRPr/>
              </a:pPr>
              <a:t>3</a:t>
            </a:fld>
            <a:endParaRPr lang="en-US" altLang="ko-K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2150"/>
            <a:ext cx="4552950" cy="34163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altLang="ko-KR" dirty="0" smtClean="0"/>
              <a:t>doc.: IEEE 802.15-&lt;doc#&gt;</a:t>
            </a:r>
            <a:endParaRPr lang="en-US" altLang="ko-KR" dirty="0"/>
          </a:p>
        </p:txBody>
      </p:sp>
      <p:sp>
        <p:nvSpPr>
          <p:cNvPr id="5" name="Date Placeholder 4"/>
          <p:cNvSpPr>
            <a:spLocks noGrp="1"/>
          </p:cNvSpPr>
          <p:nvPr>
            <p:ph type="dt" idx="11"/>
          </p:nvPr>
        </p:nvSpPr>
        <p:spPr/>
        <p:txBody>
          <a:bodyPr/>
          <a:lstStyle/>
          <a:p>
            <a:pPr>
              <a:defRPr/>
            </a:pPr>
            <a:r>
              <a:rPr lang="en-US" altLang="ko-KR" dirty="0" smtClean="0"/>
              <a:t>&lt;month year&gt;</a:t>
            </a:r>
            <a:endParaRPr lang="en-US" altLang="ko-KR" dirty="0"/>
          </a:p>
        </p:txBody>
      </p:sp>
      <p:sp>
        <p:nvSpPr>
          <p:cNvPr id="6" name="Footer Placeholder 5"/>
          <p:cNvSpPr>
            <a:spLocks noGrp="1"/>
          </p:cNvSpPr>
          <p:nvPr>
            <p:ph type="ftr" sz="quarter" idx="12"/>
          </p:nvPr>
        </p:nvSpPr>
        <p:spPr/>
        <p:txBody>
          <a:bodyPr/>
          <a:lstStyle/>
          <a:p>
            <a:pPr lvl="4">
              <a:defRPr/>
            </a:pPr>
            <a:r>
              <a:rPr lang="en-US" altLang="ko-KR" dirty="0" smtClean="0"/>
              <a:t>&lt;author&gt;, &lt;company&gt;</a:t>
            </a:r>
            <a:endParaRPr lang="en-US" altLang="ko-KR" dirty="0"/>
          </a:p>
        </p:txBody>
      </p:sp>
      <p:sp>
        <p:nvSpPr>
          <p:cNvPr id="7" name="Slide Number Placeholder 6"/>
          <p:cNvSpPr>
            <a:spLocks noGrp="1"/>
          </p:cNvSpPr>
          <p:nvPr>
            <p:ph type="sldNum" sz="quarter" idx="13"/>
          </p:nvPr>
        </p:nvSpPr>
        <p:spPr/>
        <p:txBody>
          <a:bodyPr/>
          <a:lstStyle/>
          <a:p>
            <a:pPr>
              <a:defRPr/>
            </a:pPr>
            <a:r>
              <a:rPr lang="en-US" altLang="ko-KR" dirty="0" smtClean="0"/>
              <a:t>Page </a:t>
            </a:r>
            <a:fld id="{D9D5E8B8-2455-4602-8B1C-152953E2E95B}" type="slidenum">
              <a:rPr lang="en-US" altLang="ko-KR" smtClean="0"/>
              <a:pPr>
                <a:defRPr/>
              </a:pPr>
              <a:t>4</a:t>
            </a:fld>
            <a:endParaRPr lang="en-US" altLang="ko-K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92150"/>
            <a:ext cx="4552950" cy="34163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altLang="ko-KR" dirty="0" smtClean="0"/>
              <a:t>doc.: IEEE 802.15-&lt;doc#&gt;</a:t>
            </a:r>
            <a:endParaRPr lang="en-US" altLang="ko-KR" dirty="0"/>
          </a:p>
        </p:txBody>
      </p:sp>
      <p:sp>
        <p:nvSpPr>
          <p:cNvPr id="5" name="Date Placeholder 4"/>
          <p:cNvSpPr>
            <a:spLocks noGrp="1"/>
          </p:cNvSpPr>
          <p:nvPr>
            <p:ph type="dt" idx="11"/>
          </p:nvPr>
        </p:nvSpPr>
        <p:spPr/>
        <p:txBody>
          <a:bodyPr/>
          <a:lstStyle/>
          <a:p>
            <a:pPr>
              <a:defRPr/>
            </a:pPr>
            <a:r>
              <a:rPr lang="en-US" altLang="ko-KR" dirty="0" smtClean="0"/>
              <a:t>&lt;month year&gt;</a:t>
            </a:r>
            <a:endParaRPr lang="en-US" altLang="ko-KR" dirty="0"/>
          </a:p>
        </p:txBody>
      </p:sp>
      <p:sp>
        <p:nvSpPr>
          <p:cNvPr id="6" name="Footer Placeholder 5"/>
          <p:cNvSpPr>
            <a:spLocks noGrp="1"/>
          </p:cNvSpPr>
          <p:nvPr>
            <p:ph type="ftr" sz="quarter" idx="12"/>
          </p:nvPr>
        </p:nvSpPr>
        <p:spPr/>
        <p:txBody>
          <a:bodyPr/>
          <a:lstStyle/>
          <a:p>
            <a:pPr lvl="4">
              <a:defRPr/>
            </a:pPr>
            <a:r>
              <a:rPr lang="en-US" altLang="ko-KR" dirty="0" smtClean="0"/>
              <a:t>&lt;author&gt;, &lt;company&gt;</a:t>
            </a:r>
            <a:endParaRPr lang="en-US" altLang="ko-KR" dirty="0"/>
          </a:p>
        </p:txBody>
      </p:sp>
      <p:sp>
        <p:nvSpPr>
          <p:cNvPr id="7" name="Slide Number Placeholder 6"/>
          <p:cNvSpPr>
            <a:spLocks noGrp="1"/>
          </p:cNvSpPr>
          <p:nvPr>
            <p:ph type="sldNum" sz="quarter" idx="13"/>
          </p:nvPr>
        </p:nvSpPr>
        <p:spPr/>
        <p:txBody>
          <a:bodyPr/>
          <a:lstStyle/>
          <a:p>
            <a:pPr>
              <a:defRPr/>
            </a:pPr>
            <a:r>
              <a:rPr lang="en-US" altLang="ko-KR" dirty="0" smtClean="0"/>
              <a:t>Page </a:t>
            </a:r>
            <a:fld id="{D9D5E8B8-2455-4602-8B1C-152953E2E95B}" type="slidenum">
              <a:rPr lang="en-US" altLang="ko-KR" smtClean="0"/>
              <a:pPr>
                <a:defRPr/>
              </a:pPr>
              <a:t>5</a:t>
            </a:fld>
            <a:endParaRPr lang="en-US" altLang="ko-K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simplified contents from the power control papers.</a:t>
            </a:r>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7" name="Straight Connector 6"/>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152400"/>
            <a:ext cx="1905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2014</a:t>
            </a:r>
            <a:endParaRPr lang="en-US" sz="1400" b="1" dirty="0">
              <a:latin typeface="Times New Roman" pitchFamily="18" charset="0"/>
              <a:cs typeface="Times New Roman" pitchFamily="18" charset="0"/>
            </a:endParaRPr>
          </a:p>
        </p:txBody>
      </p:sp>
      <p:sp>
        <p:nvSpPr>
          <p:cNvPr id="9" name="TextBox 8"/>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t>15-14-0265-00-0008</a:t>
            </a:r>
            <a:endParaRPr lang="en-US" sz="1400" b="1" dirty="0">
              <a:latin typeface="Times New Roman" pitchFamily="18" charset="0"/>
              <a:cs typeface="Times New Roman" pitchFamily="18" charset="0"/>
            </a:endParaRPr>
          </a:p>
        </p:txBody>
      </p: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userDrawn="1"/>
        </p:nvSpPr>
        <p:spPr>
          <a:xfrm>
            <a:off x="422176" y="6376243"/>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Date Placeholder 3"/>
          <p:cNvSpPr txBox="1">
            <a:spLocks/>
          </p:cNvSpPr>
          <p:nvPr userDrawn="1"/>
        </p:nvSpPr>
        <p:spPr>
          <a:xfrm>
            <a:off x="5410200" y="6381328"/>
            <a:ext cx="3276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QL, CW, HL, ZC, TH @InterDigital</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3" name="Date Placeholder 3"/>
          <p:cNvSpPr txBox="1">
            <a:spLocks/>
          </p:cNvSpPr>
          <p:nvPr userDrawn="1"/>
        </p:nvSpPr>
        <p:spPr>
          <a:xfrm>
            <a:off x="3203848" y="6309320"/>
            <a:ext cx="27432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Slide </a:t>
            </a:r>
            <a:fld id="{03A12984-0DDF-4C5E-9156-2D48CD352EE6}"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4456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0"/>
            <a:ext cx="8229600" cy="4449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395536" y="6381328"/>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9" name="Date Placeholder 3"/>
          <p:cNvSpPr txBox="1">
            <a:spLocks/>
          </p:cNvSpPr>
          <p:nvPr userDrawn="1"/>
        </p:nvSpPr>
        <p:spPr>
          <a:xfrm>
            <a:off x="5292080" y="6324600"/>
            <a:ext cx="339472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QL, CW, HL, ZC, TH @InterDigital</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4478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2014</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a:t>
            </a:r>
            <a:r>
              <a:rPr lang="en-US" sz="1400" b="1" dirty="0" smtClean="0"/>
              <a:t>15-14-0265-00-0008</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3203848" y="6309320"/>
            <a:ext cx="27432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Slide </a:t>
            </a:r>
            <a:fld id="{03A12984-0DDF-4C5E-9156-2D48CD352EE6}" type="slidenum">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Slide 1</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3800" b="1" i="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7.e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8.e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9.e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0.e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1.emf"/><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47638" y="609600"/>
            <a:ext cx="8853518" cy="5288627"/>
          </a:xfrm>
          <a:prstGeom prst="rect">
            <a:avLst/>
          </a:prstGeom>
          <a:noFill/>
          <a:ln w="12700">
            <a:noFill/>
            <a:miter lim="800000"/>
            <a:headEnd type="none" w="sm" len="sm"/>
            <a:tailEnd type="none" w="sm" len="sm"/>
          </a:ln>
          <a:effectLst/>
        </p:spPr>
        <p:txBody>
          <a:bodyPr wrap="square">
            <a:spAutoFit/>
          </a:bodyPr>
          <a:lstStyle/>
          <a:p>
            <a:pPr algn="ctr" latinLnBrk="0">
              <a:defRPr/>
            </a:pPr>
            <a:r>
              <a:rPr kumimoji="0" lang="en-US" altLang="ko-KR" b="1" u="sng" dirty="0" smtClean="0">
                <a:effectLst>
                  <a:outerShdw blurRad="38100" dist="38100" dir="2700000" algn="tl">
                    <a:srgbClr val="C0C0C0"/>
                  </a:outerShdw>
                </a:effectLst>
                <a:latin typeface="Times New Roman" pitchFamily="18" charset="0"/>
                <a:ea typeface="굴림" pitchFamily="50" charset="-127"/>
                <a:cs typeface="Times New Roman" pitchFamily="18" charset="0"/>
              </a:rPr>
              <a:t>Project: IEEE P802.15 Working Group for Wireless Personal Area Networks (WPANs)</a:t>
            </a:r>
            <a:endParaRPr kumimoji="0" lang="en-US" altLang="ko-KR" sz="1600" b="1" dirty="0" smtClean="0">
              <a:latin typeface="Times New Roman" pitchFamily="18" charset="0"/>
              <a:ea typeface="굴림" pitchFamily="50" charset="-127"/>
              <a:cs typeface="Times New Roman" pitchFamily="18" charset="0"/>
            </a:endParaRPr>
          </a:p>
          <a:p>
            <a:pPr latinLnBrk="0">
              <a:defRPr/>
            </a:pPr>
            <a:endParaRPr kumimoji="0" lang="en-US" altLang="ko-KR" sz="1600" dirty="0" smtClean="0">
              <a:latin typeface="Times New Roman" pitchFamily="18" charset="0"/>
              <a:ea typeface="굴림" pitchFamily="50" charset="-127"/>
              <a:cs typeface="Times New Roman" pitchFamily="18" charset="0"/>
            </a:endParaRPr>
          </a:p>
          <a:p>
            <a:pPr>
              <a:defRPr/>
            </a:pPr>
            <a:r>
              <a:rPr lang="en-US" altLang="ko-KR" sz="1600" b="1" dirty="0" smtClean="0">
                <a:ea typeface="굴림" pitchFamily="50" charset="-127"/>
              </a:rPr>
              <a:t>Submission Title:</a:t>
            </a:r>
            <a:r>
              <a:rPr lang="en-US" altLang="ko-KR" sz="1600" dirty="0" smtClean="0">
                <a:ea typeface="굴림" pitchFamily="50" charset="-127"/>
              </a:rPr>
              <a:t> [</a:t>
            </a:r>
            <a:r>
              <a:rPr lang="en-US" sz="1600" dirty="0"/>
              <a:t>Power Control for PAC</a:t>
            </a:r>
            <a:r>
              <a:rPr lang="en-US" altLang="ko-KR" sz="1600" dirty="0" smtClean="0">
                <a:ea typeface="굴림" pitchFamily="50" charset="-127"/>
              </a:rPr>
              <a:t>]	</a:t>
            </a:r>
          </a:p>
          <a:p>
            <a:pPr>
              <a:defRPr/>
            </a:pPr>
            <a:r>
              <a:rPr lang="en-US" altLang="ko-KR" sz="1600" b="1" dirty="0" smtClean="0">
                <a:ea typeface="굴림" pitchFamily="50" charset="-127"/>
              </a:rPr>
              <a:t>Date Submitted:  [5 May</a:t>
            </a:r>
            <a:r>
              <a:rPr lang="en-US" altLang="ko-KR" sz="1600" dirty="0" smtClean="0">
                <a:ea typeface="굴림" pitchFamily="50" charset="-127"/>
              </a:rPr>
              <a:t> 2014]	</a:t>
            </a:r>
          </a:p>
          <a:p>
            <a:pPr>
              <a:defRPr/>
            </a:pPr>
            <a:r>
              <a:rPr lang="en-US" altLang="ko-KR" sz="1600" b="1" dirty="0" smtClean="0">
                <a:ea typeface="굴림" pitchFamily="50" charset="-127"/>
              </a:rPr>
              <a:t>Source:</a:t>
            </a:r>
            <a:r>
              <a:rPr lang="en-US" altLang="ko-KR" sz="1600" dirty="0" smtClean="0">
                <a:ea typeface="굴림" pitchFamily="50" charset="-127"/>
              </a:rPr>
              <a:t> [Qing Li, Chonggang Wang, Hongkun Li, Zhuo Chen, Tao Han]</a:t>
            </a:r>
            <a:endParaRPr lang="en-US" altLang="ko-KR" sz="1600" baseline="30000" dirty="0" smtClean="0">
              <a:ea typeface="굴림" pitchFamily="50" charset="-127"/>
            </a:endParaRPr>
          </a:p>
          <a:p>
            <a:pPr>
              <a:defRPr/>
            </a:pPr>
            <a:r>
              <a:rPr lang="en-US" altLang="ko-KR" sz="1600" dirty="0" smtClean="0">
                <a:ea typeface="굴림" pitchFamily="50" charset="-127"/>
              </a:rPr>
              <a:t>Company [InterDigital Communications Corporation]</a:t>
            </a:r>
          </a:p>
          <a:p>
            <a:pPr>
              <a:defRPr/>
            </a:pPr>
            <a:r>
              <a:rPr lang="en-US" altLang="ko-KR" sz="1600" dirty="0" smtClean="0">
                <a:ea typeface="굴림" pitchFamily="50" charset="-127"/>
              </a:rPr>
              <a:t>Address [781 Third Avenue, King of Prussia, PA 19406-1409, USA] </a:t>
            </a:r>
          </a:p>
          <a:p>
            <a:pPr>
              <a:defRPr/>
            </a:pPr>
            <a:r>
              <a:rPr lang="en-US" altLang="ko-KR" sz="1600" dirty="0" smtClean="0">
                <a:ea typeface="굴림" pitchFamily="50" charset="-127"/>
              </a:rPr>
              <a:t>Voice:[610-878-5695], FAX: [610-878-7885], E-Mail:[Qing.Li@InterDigital.com]</a:t>
            </a:r>
          </a:p>
          <a:p>
            <a:pPr>
              <a:spcBef>
                <a:spcPts val="600"/>
              </a:spcBef>
              <a:spcAft>
                <a:spcPts val="600"/>
              </a:spcAft>
              <a:defRPr/>
            </a:pPr>
            <a:r>
              <a:rPr lang="en-US" altLang="ko-KR" sz="1600" b="1" dirty="0" smtClean="0">
                <a:ea typeface="굴림" pitchFamily="50" charset="-127"/>
              </a:rPr>
              <a:t>Re:</a:t>
            </a:r>
            <a:r>
              <a:rPr lang="en-US" altLang="ko-KR" sz="1600" dirty="0" smtClean="0">
                <a:ea typeface="굴림" pitchFamily="50" charset="-127"/>
              </a:rPr>
              <a:t> [ Call for Final Contributions]</a:t>
            </a:r>
          </a:p>
          <a:p>
            <a:pPr>
              <a:spcBef>
                <a:spcPts val="100"/>
              </a:spcBef>
              <a:spcAft>
                <a:spcPts val="100"/>
              </a:spcAft>
              <a:defRPr/>
            </a:pPr>
            <a:r>
              <a:rPr lang="en-US" altLang="ko-KR" sz="1600" dirty="0" smtClean="0">
                <a:ea typeface="굴림" pitchFamily="50" charset="-127"/>
              </a:rPr>
              <a:t>	</a:t>
            </a:r>
          </a:p>
          <a:p>
            <a:pPr>
              <a:spcBef>
                <a:spcPts val="600"/>
              </a:spcBef>
              <a:spcAft>
                <a:spcPts val="600"/>
              </a:spcAft>
              <a:defRPr/>
            </a:pPr>
            <a:r>
              <a:rPr lang="en-US" altLang="ko-KR" sz="1600" b="1" dirty="0" smtClean="0">
                <a:ea typeface="굴림" pitchFamily="50" charset="-127"/>
              </a:rPr>
              <a:t>Abstract:</a:t>
            </a:r>
            <a:r>
              <a:rPr lang="en-US" altLang="ko-KR" sz="1600" dirty="0" smtClean="0">
                <a:ea typeface="굴림" pitchFamily="50" charset="-127"/>
              </a:rPr>
              <a:t>	[This document proposes power control schemes for </a:t>
            </a:r>
            <a:r>
              <a:rPr lang="en-US" altLang="ko-KR" sz="1600" dirty="0">
                <a:ea typeface="굴림" pitchFamily="50" charset="-127"/>
              </a:rPr>
              <a:t>802.15.8 </a:t>
            </a:r>
            <a:r>
              <a:rPr lang="en-US" altLang="ko-KR" sz="1600" dirty="0" smtClean="0">
                <a:ea typeface="굴림" pitchFamily="50" charset="-127"/>
              </a:rPr>
              <a:t>TG]</a:t>
            </a:r>
          </a:p>
          <a:p>
            <a:pPr>
              <a:spcBef>
                <a:spcPts val="600"/>
              </a:spcBef>
              <a:spcAft>
                <a:spcPts val="600"/>
              </a:spcAft>
              <a:defRPr/>
            </a:pPr>
            <a:r>
              <a:rPr lang="en-US" altLang="ko-KR" sz="1600" b="1" dirty="0" smtClean="0">
                <a:ea typeface="굴림" pitchFamily="50" charset="-127"/>
              </a:rPr>
              <a:t>Purpose:</a:t>
            </a:r>
            <a:r>
              <a:rPr lang="en-US" altLang="ko-KR" sz="1600" dirty="0" smtClean="0">
                <a:ea typeface="굴림" pitchFamily="50" charset="-127"/>
              </a:rPr>
              <a:t>	[To discuss technical feasibility of the proposed power control schemes for 802.15.8 TG]</a:t>
            </a:r>
          </a:p>
          <a:p>
            <a:pPr latinLnBrk="0">
              <a:defRPr/>
            </a:pPr>
            <a:endParaRPr kumimoji="0" lang="en-US" altLang="ko-KR" sz="1600" b="1" dirty="0" smtClean="0">
              <a:latin typeface="Times New Roman" pitchFamily="18" charset="0"/>
              <a:ea typeface="굴림" pitchFamily="50" charset="-127"/>
              <a:cs typeface="Times New Roman" pitchFamily="18" charset="0"/>
            </a:endParaRPr>
          </a:p>
          <a:p>
            <a:pPr latinLnBrk="0">
              <a:defRPr/>
            </a:pPr>
            <a:r>
              <a:rPr kumimoji="0" lang="en-US" altLang="ko-KR" sz="1600" b="1" dirty="0" smtClean="0">
                <a:latin typeface="Times New Roman" pitchFamily="18" charset="0"/>
                <a:ea typeface="굴림" pitchFamily="50" charset="-127"/>
                <a:cs typeface="Times New Roman" pitchFamily="18" charset="0"/>
              </a:rPr>
              <a:t>Notice:</a:t>
            </a:r>
            <a:r>
              <a:rPr kumimoji="0" lang="en-US" altLang="ko-KR" sz="1600" dirty="0" smtClean="0">
                <a:latin typeface="Times New Roman" pitchFamily="18" charset="0"/>
                <a:ea typeface="굴림" pitchFamily="50" charset="-127"/>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latinLnBrk="0">
              <a:defRPr/>
            </a:pPr>
            <a:r>
              <a:rPr kumimoji="0" lang="en-US" altLang="ko-KR" sz="1600" b="1" dirty="0" smtClean="0">
                <a:latin typeface="Times New Roman" pitchFamily="18" charset="0"/>
                <a:ea typeface="굴림" pitchFamily="50" charset="-127"/>
                <a:cs typeface="Times New Roman" pitchFamily="18" charset="0"/>
              </a:rPr>
              <a:t>Release:</a:t>
            </a:r>
            <a:r>
              <a:rPr kumimoji="0" lang="en-US" altLang="ko-KR" sz="1600" dirty="0" smtClean="0">
                <a:latin typeface="Times New Roman" pitchFamily="18" charset="0"/>
                <a:ea typeface="굴림" pitchFamily="50" charset="-127"/>
                <a:cs typeface="Times New Roman" pitchFamily="18" charset="0"/>
              </a:rPr>
              <a:t> The contributor acknowledges and accepts that this contribution becomes the property of IEEE and may be made publicly available by P802.15.	</a:t>
            </a:r>
            <a:endParaRPr kumimoji="0" lang="en-US" altLang="ko-KR" sz="1600" dirty="0">
              <a:latin typeface="Times New Roman" pitchFamily="18" charset="0"/>
              <a:ea typeface="굴림" pitchFamily="50" charset="-127"/>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28610" y="500042"/>
            <a:ext cx="8315356" cy="726976"/>
          </a:xfrm>
        </p:spPr>
        <p:txBody>
          <a:bodyPr>
            <a:noAutofit/>
          </a:bodyPr>
          <a:lstStyle/>
          <a:p>
            <a:r>
              <a:rPr lang="en-US" sz="2400" dirty="0" smtClean="0">
                <a:solidFill>
                  <a:srgbClr val="0000FF"/>
                </a:solidFill>
              </a:rPr>
              <a:t>Context-aware Power Control -- CPCI </a:t>
            </a:r>
            <a:r>
              <a:rPr lang="en-US" sz="2400" dirty="0" smtClean="0">
                <a:solidFill>
                  <a:srgbClr val="0000FF"/>
                </a:solidFill>
              </a:rPr>
              <a:t>Detection (2/2)</a:t>
            </a:r>
            <a:endParaRPr lang="ko-KR" altLang="en-US" sz="2400" dirty="0">
              <a:solidFill>
                <a:srgbClr val="0000FF"/>
              </a:solidFill>
            </a:endParaRPr>
          </a:p>
        </p:txBody>
      </p:sp>
      <p:sp>
        <p:nvSpPr>
          <p:cNvPr id="588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95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98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041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04163" name="Object 3"/>
          <p:cNvGraphicFramePr>
            <a:graphicFrameLocks/>
          </p:cNvGraphicFramePr>
          <p:nvPr>
            <p:extLst>
              <p:ext uri="{D42A27DB-BD31-4B8C-83A1-F6EECF244321}">
                <p14:modId xmlns:p14="http://schemas.microsoft.com/office/powerpoint/2010/main" val="2227571023"/>
              </p:ext>
            </p:extLst>
          </p:nvPr>
        </p:nvGraphicFramePr>
        <p:xfrm>
          <a:off x="285720" y="1124744"/>
          <a:ext cx="8572559" cy="4997469"/>
        </p:xfrm>
        <a:graphic>
          <a:graphicData uri="http://schemas.openxmlformats.org/presentationml/2006/ole">
            <mc:AlternateContent xmlns:mc="http://schemas.openxmlformats.org/markup-compatibility/2006">
              <mc:Choice xmlns:v="urn:schemas-microsoft-com:vml" Requires="v">
                <p:oleObj spid="_x0000_s603148" name="Visio" r:id="rId4" imgW="8096188" imgH="4658434" progId="Visio.Drawing.11">
                  <p:embed/>
                </p:oleObj>
              </mc:Choice>
              <mc:Fallback>
                <p:oleObj name="Visio" r:id="rId4" imgW="8096188" imgH="4658434" progId="Visio.Drawing.11">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20" y="1124744"/>
                        <a:ext cx="8572559" cy="49974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60632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42918"/>
            <a:ext cx="9144000" cy="1012728"/>
          </a:xfrm>
        </p:spPr>
        <p:txBody>
          <a:bodyPr>
            <a:noAutofit/>
          </a:bodyPr>
          <a:lstStyle/>
          <a:p>
            <a:r>
              <a:rPr lang="en-US" sz="2400" dirty="0" smtClean="0">
                <a:solidFill>
                  <a:srgbClr val="0000FF"/>
                </a:solidFill>
              </a:rPr>
              <a:t>Context-aware Power Control Procedure</a:t>
            </a:r>
            <a:br>
              <a:rPr lang="en-US" sz="2400" dirty="0" smtClean="0">
                <a:solidFill>
                  <a:srgbClr val="0000FF"/>
                </a:solidFill>
              </a:rPr>
            </a:br>
            <a:r>
              <a:rPr lang="en-US" sz="2400" dirty="0" smtClean="0">
                <a:solidFill>
                  <a:srgbClr val="0000FF"/>
                </a:solidFill>
              </a:rPr>
              <a:t>- Inter-P2PNWs Power </a:t>
            </a:r>
            <a:r>
              <a:rPr lang="en-US" sz="2400" dirty="0" smtClean="0">
                <a:solidFill>
                  <a:srgbClr val="0000FF"/>
                </a:solidFill>
              </a:rPr>
              <a:t>Control (1/2) </a:t>
            </a:r>
            <a:endParaRPr lang="ko-KR" altLang="en-US" sz="2400" dirty="0">
              <a:solidFill>
                <a:srgbClr val="0000FF"/>
              </a:solidFill>
            </a:endParaRPr>
          </a:p>
        </p:txBody>
      </p:sp>
      <p:sp>
        <p:nvSpPr>
          <p:cNvPr id="588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95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98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98019" name="Object 3"/>
          <p:cNvGraphicFramePr>
            <a:graphicFrameLocks/>
          </p:cNvGraphicFramePr>
          <p:nvPr/>
        </p:nvGraphicFramePr>
        <p:xfrm>
          <a:off x="785786" y="1924069"/>
          <a:ext cx="7602537" cy="4148137"/>
        </p:xfrm>
        <a:graphic>
          <a:graphicData uri="http://schemas.openxmlformats.org/presentationml/2006/ole">
            <mc:AlternateContent xmlns:mc="http://schemas.openxmlformats.org/markup-compatibility/2006">
              <mc:Choice xmlns:v="urn:schemas-microsoft-com:vml" Requires="v">
                <p:oleObj spid="_x0000_s601100" name="Visio" r:id="rId4" imgW="7276486" imgH="4656390" progId="Visio.Drawing.11">
                  <p:embed/>
                </p:oleObj>
              </mc:Choice>
              <mc:Fallback>
                <p:oleObj name="Visio" r:id="rId4" imgW="7276486" imgH="4656390" progId="Visio.Drawing.11">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86" y="1924069"/>
                        <a:ext cx="7602537" cy="4148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83566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28610" y="428604"/>
            <a:ext cx="8315356" cy="928694"/>
          </a:xfrm>
        </p:spPr>
        <p:txBody>
          <a:bodyPr>
            <a:noAutofit/>
          </a:bodyPr>
          <a:lstStyle/>
          <a:p>
            <a:r>
              <a:rPr lang="en-US" sz="2400" dirty="0" smtClean="0">
                <a:solidFill>
                  <a:srgbClr val="0000FF"/>
                </a:solidFill>
              </a:rPr>
              <a:t>Context-aware Power Control</a:t>
            </a:r>
            <a:br>
              <a:rPr lang="en-US" sz="2400" dirty="0" smtClean="0">
                <a:solidFill>
                  <a:srgbClr val="0000FF"/>
                </a:solidFill>
              </a:rPr>
            </a:br>
            <a:r>
              <a:rPr lang="en-US" sz="2400" dirty="0" smtClean="0">
                <a:solidFill>
                  <a:srgbClr val="0000FF"/>
                </a:solidFill>
              </a:rPr>
              <a:t>- Inter-P2PNWs Power </a:t>
            </a:r>
            <a:r>
              <a:rPr lang="en-US" sz="2400" dirty="0" smtClean="0">
                <a:solidFill>
                  <a:srgbClr val="0000FF"/>
                </a:solidFill>
              </a:rPr>
              <a:t>Control (2/2)</a:t>
            </a:r>
            <a:endParaRPr lang="ko-KR" altLang="en-US" sz="2400" dirty="0">
              <a:solidFill>
                <a:srgbClr val="0000FF"/>
              </a:solidFill>
            </a:endParaRPr>
          </a:p>
        </p:txBody>
      </p:sp>
      <p:sp>
        <p:nvSpPr>
          <p:cNvPr id="588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95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98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041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04163" name="Object 3"/>
          <p:cNvGraphicFramePr>
            <a:graphicFrameLocks/>
          </p:cNvGraphicFramePr>
          <p:nvPr/>
        </p:nvGraphicFramePr>
        <p:xfrm>
          <a:off x="138141" y="1285860"/>
          <a:ext cx="8648701" cy="5072098"/>
        </p:xfrm>
        <a:graphic>
          <a:graphicData uri="http://schemas.openxmlformats.org/presentationml/2006/ole">
            <mc:AlternateContent xmlns:mc="http://schemas.openxmlformats.org/markup-compatibility/2006">
              <mc:Choice xmlns:v="urn:schemas-microsoft-com:vml" Requires="v">
                <p:oleObj spid="_x0000_s604172" name="Visio" r:id="rId4" imgW="8096188" imgH="4296760" progId="Visio.Drawing.11">
                  <p:embed/>
                </p:oleObj>
              </mc:Choice>
              <mc:Fallback>
                <p:oleObj name="Visio" r:id="rId4" imgW="8096188" imgH="4296760" progId="Visio.Drawing.11">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141" y="1285860"/>
                        <a:ext cx="8648701" cy="50720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47365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500042"/>
            <a:ext cx="9144000" cy="1012728"/>
          </a:xfrm>
        </p:spPr>
        <p:txBody>
          <a:bodyPr>
            <a:noAutofit/>
          </a:bodyPr>
          <a:lstStyle/>
          <a:p>
            <a:r>
              <a:rPr lang="en-US" sz="2400" dirty="0" smtClean="0">
                <a:solidFill>
                  <a:srgbClr val="0000FF"/>
                </a:solidFill>
              </a:rPr>
              <a:t>Context-aware Power Control Procedure</a:t>
            </a:r>
            <a:br>
              <a:rPr lang="en-US" sz="2400" dirty="0" smtClean="0">
                <a:solidFill>
                  <a:srgbClr val="0000FF"/>
                </a:solidFill>
              </a:rPr>
            </a:br>
            <a:r>
              <a:rPr lang="en-US" sz="2400" dirty="0" smtClean="0">
                <a:solidFill>
                  <a:srgbClr val="0000FF"/>
                </a:solidFill>
              </a:rPr>
              <a:t>- Intra-P2P Power </a:t>
            </a:r>
            <a:r>
              <a:rPr lang="en-US" sz="2400" dirty="0" smtClean="0">
                <a:solidFill>
                  <a:srgbClr val="0000FF"/>
                </a:solidFill>
              </a:rPr>
              <a:t>Control (1/2) </a:t>
            </a:r>
            <a:endParaRPr lang="ko-KR" altLang="en-US" sz="2400" dirty="0">
              <a:solidFill>
                <a:srgbClr val="0000FF"/>
              </a:solidFill>
            </a:endParaRPr>
          </a:p>
        </p:txBody>
      </p:sp>
      <p:sp>
        <p:nvSpPr>
          <p:cNvPr id="588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95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98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98019" name="Object 3"/>
          <p:cNvGraphicFramePr>
            <a:graphicFrameLocks/>
          </p:cNvGraphicFramePr>
          <p:nvPr/>
        </p:nvGraphicFramePr>
        <p:xfrm>
          <a:off x="0" y="1214422"/>
          <a:ext cx="8715404" cy="4995878"/>
        </p:xfrm>
        <a:graphic>
          <a:graphicData uri="http://schemas.openxmlformats.org/presentationml/2006/ole">
            <mc:AlternateContent xmlns:mc="http://schemas.openxmlformats.org/markup-compatibility/2006">
              <mc:Choice xmlns:v="urn:schemas-microsoft-com:vml" Requires="v">
                <p:oleObj spid="_x0000_s602124" name="Visio" r:id="rId4" imgW="8238498" imgH="4237503" progId="Visio.Drawing.11">
                  <p:embed/>
                </p:oleObj>
              </mc:Choice>
              <mc:Fallback>
                <p:oleObj name="Visio" r:id="rId4" imgW="8238498" imgH="4237503" progId="Visio.Drawing.11">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14422"/>
                        <a:ext cx="8715404" cy="49958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46352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28610" y="500042"/>
            <a:ext cx="8315356" cy="726976"/>
          </a:xfrm>
        </p:spPr>
        <p:txBody>
          <a:bodyPr>
            <a:noAutofit/>
          </a:bodyPr>
          <a:lstStyle/>
          <a:p>
            <a:r>
              <a:rPr lang="en-US" sz="2400" dirty="0" smtClean="0">
                <a:solidFill>
                  <a:srgbClr val="0000FF"/>
                </a:solidFill>
              </a:rPr>
              <a:t>Context-aware Power Control</a:t>
            </a:r>
            <a:br>
              <a:rPr lang="en-US" sz="2400" dirty="0" smtClean="0">
                <a:solidFill>
                  <a:srgbClr val="0000FF"/>
                </a:solidFill>
              </a:rPr>
            </a:br>
            <a:r>
              <a:rPr lang="en-US" sz="2400" dirty="0" smtClean="0">
                <a:solidFill>
                  <a:srgbClr val="0000FF"/>
                </a:solidFill>
              </a:rPr>
              <a:t>- Intra-P2PNW Power </a:t>
            </a:r>
            <a:r>
              <a:rPr lang="en-US" sz="2400" dirty="0" smtClean="0">
                <a:solidFill>
                  <a:srgbClr val="0000FF"/>
                </a:solidFill>
              </a:rPr>
              <a:t>Control (2/2)</a:t>
            </a:r>
            <a:endParaRPr lang="ko-KR" altLang="en-US" sz="2400" dirty="0">
              <a:solidFill>
                <a:srgbClr val="0000FF"/>
              </a:solidFill>
            </a:endParaRPr>
          </a:p>
        </p:txBody>
      </p:sp>
      <p:sp>
        <p:nvSpPr>
          <p:cNvPr id="588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95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98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041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04163" name="Object 3"/>
          <p:cNvGraphicFramePr>
            <a:graphicFrameLocks/>
          </p:cNvGraphicFramePr>
          <p:nvPr/>
        </p:nvGraphicFramePr>
        <p:xfrm>
          <a:off x="1076346" y="1254146"/>
          <a:ext cx="6496050" cy="5103812"/>
        </p:xfrm>
        <a:graphic>
          <a:graphicData uri="http://schemas.openxmlformats.org/presentationml/2006/ole">
            <mc:AlternateContent xmlns:mc="http://schemas.openxmlformats.org/markup-compatibility/2006">
              <mc:Choice xmlns:v="urn:schemas-microsoft-com:vml" Requires="v">
                <p:oleObj spid="_x0000_s605196" name="Visio" r:id="rId4" imgW="8096188" imgH="6477834" progId="Visio.Drawing.11">
                  <p:embed/>
                </p:oleObj>
              </mc:Choice>
              <mc:Fallback>
                <p:oleObj name="Visio" r:id="rId4" imgW="8096188" imgH="6477834" progId="Visio.Drawing.11">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6346" y="1254146"/>
                        <a:ext cx="6496050" cy="5103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06796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500042"/>
            <a:ext cx="9144000" cy="552694"/>
          </a:xfrm>
        </p:spPr>
        <p:txBody>
          <a:bodyPr>
            <a:noAutofit/>
          </a:bodyPr>
          <a:lstStyle/>
          <a:p>
            <a:r>
              <a:rPr lang="en-US" sz="2400" dirty="0" smtClean="0">
                <a:solidFill>
                  <a:srgbClr val="0000FF"/>
                </a:solidFill>
              </a:rPr>
              <a:t>Context-aware Power </a:t>
            </a:r>
            <a:r>
              <a:rPr lang="en-US" sz="2400" dirty="0" smtClean="0">
                <a:solidFill>
                  <a:srgbClr val="0000FF"/>
                </a:solidFill>
              </a:rPr>
              <a:t>Control </a:t>
            </a:r>
            <a:r>
              <a:rPr lang="en-US" sz="2400" dirty="0" smtClean="0">
                <a:solidFill>
                  <a:srgbClr val="0000FF"/>
                </a:solidFill>
              </a:rPr>
              <a:t>– </a:t>
            </a:r>
            <a:r>
              <a:rPr lang="en-US" sz="2400" dirty="0" smtClean="0">
                <a:solidFill>
                  <a:srgbClr val="0000FF"/>
                </a:solidFill>
              </a:rPr>
              <a:t>Multi-App (1/2) </a:t>
            </a:r>
            <a:endParaRPr lang="ko-KR" altLang="en-US" sz="2400" dirty="0">
              <a:solidFill>
                <a:srgbClr val="0000FF"/>
              </a:solidFill>
            </a:endParaRPr>
          </a:p>
        </p:txBody>
      </p:sp>
      <p:sp>
        <p:nvSpPr>
          <p:cNvPr id="588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95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98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168990281"/>
              </p:ext>
            </p:extLst>
          </p:nvPr>
        </p:nvGraphicFramePr>
        <p:xfrm>
          <a:off x="1439788" y="980729"/>
          <a:ext cx="6547504" cy="5328592"/>
        </p:xfrm>
        <a:graphic>
          <a:graphicData uri="http://schemas.openxmlformats.org/presentationml/2006/ole">
            <mc:AlternateContent xmlns:mc="http://schemas.openxmlformats.org/markup-compatibility/2006">
              <mc:Choice xmlns:v="urn:schemas-microsoft-com:vml" Requires="v">
                <p:oleObj spid="_x0000_s609286" name="Visio" r:id="rId4" imgW="7419325" imgH="6844976" progId="Visio.Drawing.11">
                  <p:embed/>
                </p:oleObj>
              </mc:Choice>
              <mc:Fallback>
                <p:oleObj name="Visio" r:id="rId4" imgW="7419325" imgH="6844976" progId="Visio.Drawing.11">
                  <p:embed/>
                  <p:pic>
                    <p:nvPicPr>
                      <p:cNvPr id="0" name="Object 1"/>
                      <p:cNvPicPr>
                        <a:picLocks noChangeAspect="1" noChangeArrowheads="1"/>
                      </p:cNvPicPr>
                      <p:nvPr/>
                    </p:nvPicPr>
                    <p:blipFill>
                      <a:blip r:embed="rId5"/>
                      <a:srcRect/>
                      <a:stretch>
                        <a:fillRect/>
                      </a:stretch>
                    </p:blipFill>
                    <p:spPr bwMode="auto">
                      <a:xfrm>
                        <a:off x="1439788" y="980729"/>
                        <a:ext cx="6547504" cy="5328592"/>
                      </a:xfrm>
                      <a:prstGeom prst="rect">
                        <a:avLst/>
                      </a:prstGeom>
                      <a:noFill/>
                    </p:spPr>
                  </p:pic>
                </p:oleObj>
              </mc:Fallback>
            </mc:AlternateContent>
          </a:graphicData>
        </a:graphic>
      </p:graphicFrame>
    </p:spTree>
    <p:extLst>
      <p:ext uri="{BB962C8B-B14F-4D97-AF65-F5344CB8AC3E}">
        <p14:creationId xmlns:p14="http://schemas.microsoft.com/office/powerpoint/2010/main" val="3201581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328610" y="253752"/>
            <a:ext cx="8315356" cy="726976"/>
          </a:xfrm>
        </p:spPr>
        <p:txBody>
          <a:bodyPr>
            <a:noAutofit/>
          </a:bodyPr>
          <a:lstStyle/>
          <a:p>
            <a:r>
              <a:rPr lang="en-US" sz="2400" dirty="0" smtClean="0">
                <a:solidFill>
                  <a:srgbClr val="0000FF"/>
                </a:solidFill>
              </a:rPr>
              <a:t>Context-aware Power </a:t>
            </a:r>
            <a:r>
              <a:rPr lang="en-US" sz="2400" dirty="0" smtClean="0">
                <a:solidFill>
                  <a:srgbClr val="0000FF"/>
                </a:solidFill>
              </a:rPr>
              <a:t>Control - Multi-App (2/2)</a:t>
            </a:r>
            <a:endParaRPr lang="ko-KR" altLang="en-US" sz="2400" dirty="0">
              <a:solidFill>
                <a:srgbClr val="0000FF"/>
              </a:solidFill>
            </a:endParaRPr>
          </a:p>
        </p:txBody>
      </p:sp>
      <p:sp>
        <p:nvSpPr>
          <p:cNvPr id="588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95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98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041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801228502"/>
              </p:ext>
            </p:extLst>
          </p:nvPr>
        </p:nvGraphicFramePr>
        <p:xfrm>
          <a:off x="2466975" y="765175"/>
          <a:ext cx="4210050" cy="5540375"/>
        </p:xfrm>
        <a:graphic>
          <a:graphicData uri="http://schemas.openxmlformats.org/presentationml/2006/ole">
            <mc:AlternateContent xmlns:mc="http://schemas.openxmlformats.org/markup-compatibility/2006">
              <mc:Choice xmlns:v="urn:schemas-microsoft-com:vml" Requires="v">
                <p:oleObj spid="_x0000_s610307" name="Visio" r:id="rId4" imgW="5990528" imgH="8671346" progId="Visio.Drawing.11">
                  <p:embed/>
                </p:oleObj>
              </mc:Choice>
              <mc:Fallback>
                <p:oleObj name="Visio" r:id="rId4" imgW="5990528" imgH="8671346" progId="Visio.Drawing.11">
                  <p:embed/>
                  <p:pic>
                    <p:nvPicPr>
                      <p:cNvPr id="0" name="Object 1"/>
                      <p:cNvPicPr>
                        <a:picLocks noChangeAspect="1" noChangeArrowheads="1"/>
                      </p:cNvPicPr>
                      <p:nvPr/>
                    </p:nvPicPr>
                    <p:blipFill>
                      <a:blip r:embed="rId5"/>
                      <a:srcRect/>
                      <a:stretch>
                        <a:fillRect/>
                      </a:stretch>
                    </p:blipFill>
                    <p:spPr bwMode="auto">
                      <a:xfrm>
                        <a:off x="2466975" y="765175"/>
                        <a:ext cx="4210050" cy="5540375"/>
                      </a:xfrm>
                      <a:prstGeom prst="rect">
                        <a:avLst/>
                      </a:prstGeom>
                      <a:noFill/>
                    </p:spPr>
                  </p:pic>
                </p:oleObj>
              </mc:Fallback>
            </mc:AlternateContent>
          </a:graphicData>
        </a:graphic>
      </p:graphicFrame>
    </p:spTree>
    <p:extLst>
      <p:ext uri="{BB962C8B-B14F-4D97-AF65-F5344CB8AC3E}">
        <p14:creationId xmlns:p14="http://schemas.microsoft.com/office/powerpoint/2010/main" val="867329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3333FF"/>
                </a:solidFill>
              </a:rPr>
              <a:t>Simulation Performance of </a:t>
            </a:r>
            <a:r>
              <a:rPr lang="en-US" dirty="0">
                <a:solidFill>
                  <a:srgbClr val="3333FF"/>
                </a:solidFill>
              </a:rPr>
              <a:t>C</a:t>
            </a:r>
            <a:r>
              <a:rPr lang="en-US" dirty="0" smtClean="0">
                <a:solidFill>
                  <a:srgbClr val="3333FF"/>
                </a:solidFill>
              </a:rPr>
              <a:t>ontext </a:t>
            </a:r>
            <a:r>
              <a:rPr lang="en-US" dirty="0">
                <a:solidFill>
                  <a:srgbClr val="3333FF"/>
                </a:solidFill>
              </a:rPr>
              <a:t>A</a:t>
            </a:r>
            <a:r>
              <a:rPr lang="en-US" dirty="0" smtClean="0">
                <a:solidFill>
                  <a:srgbClr val="3333FF"/>
                </a:solidFill>
              </a:rPr>
              <a:t>ware Power control </a:t>
            </a:r>
            <a:endParaRPr lang="en-US" dirty="0">
              <a:solidFill>
                <a:srgbClr val="3333FF"/>
              </a:solidFill>
            </a:endParaRPr>
          </a:p>
        </p:txBody>
      </p:sp>
    </p:spTree>
    <p:extLst>
      <p:ext uri="{BB962C8B-B14F-4D97-AF65-F5344CB8AC3E}">
        <p14:creationId xmlns:p14="http://schemas.microsoft.com/office/powerpoint/2010/main" val="3844047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marL="0" indent="0">
              <a:buNone/>
            </a:pPr>
            <a:r>
              <a:rPr lang="en-US" sz="2800" b="1" dirty="0" smtClean="0">
                <a:solidFill>
                  <a:srgbClr val="3333FF"/>
                </a:solidFill>
                <a:latin typeface="+mj-lt"/>
              </a:rPr>
              <a:t>Test </a:t>
            </a:r>
            <a:r>
              <a:rPr lang="en-US" sz="2800" b="1" dirty="0" smtClean="0">
                <a:solidFill>
                  <a:srgbClr val="3333FF"/>
                </a:solidFill>
                <a:latin typeface="+mj-lt"/>
              </a:rPr>
              <a:t>Case </a:t>
            </a:r>
            <a:r>
              <a:rPr lang="en-US" sz="2800" b="1" dirty="0" smtClean="0">
                <a:solidFill>
                  <a:srgbClr val="3333FF"/>
                </a:solidFill>
                <a:latin typeface="+mj-lt"/>
              </a:rPr>
              <a:t>1</a:t>
            </a:r>
            <a:r>
              <a:rPr lang="en-US" sz="2800" dirty="0" smtClean="0">
                <a:solidFill>
                  <a:srgbClr val="3333FF"/>
                </a:solidFill>
                <a:latin typeface="+mj-lt"/>
              </a:rPr>
              <a:t>:</a:t>
            </a:r>
          </a:p>
          <a:p>
            <a:pPr lvl="1"/>
            <a:r>
              <a:rPr lang="en-US" sz="2200" dirty="0" smtClean="0">
                <a:latin typeface="+mj-lt"/>
              </a:rPr>
              <a:t>For short range application (e.g. game) with high data rate and low error rate requirement, context aware power control keeps the same </a:t>
            </a:r>
            <a:r>
              <a:rPr lang="en-US" sz="2200" dirty="0" err="1" smtClean="0">
                <a:latin typeface="+mj-lt"/>
              </a:rPr>
              <a:t>Tx</a:t>
            </a:r>
            <a:r>
              <a:rPr lang="en-US" sz="2200" dirty="0" smtClean="0">
                <a:latin typeface="+mj-lt"/>
              </a:rPr>
              <a:t> power when a peer moves out of service range.</a:t>
            </a:r>
          </a:p>
          <a:p>
            <a:pPr lvl="1"/>
            <a:r>
              <a:rPr lang="en-US" sz="2200" dirty="0" smtClean="0">
                <a:latin typeface="+mj-lt"/>
              </a:rPr>
              <a:t>Distance between peer 0 and 1: 20m increases to 80m</a:t>
            </a:r>
            <a:endParaRPr lang="en-US" sz="2200" dirty="0">
              <a:latin typeface="+mj-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08791824"/>
              </p:ext>
            </p:extLst>
          </p:nvPr>
        </p:nvGraphicFramePr>
        <p:xfrm>
          <a:off x="2051720" y="2713574"/>
          <a:ext cx="4392488" cy="3595746"/>
        </p:xfrm>
        <a:graphic>
          <a:graphicData uri="http://schemas.openxmlformats.org/presentationml/2006/ole">
            <mc:AlternateContent xmlns:mc="http://schemas.openxmlformats.org/markup-compatibility/2006">
              <mc:Choice xmlns:v="urn:schemas-microsoft-com:vml" Requires="v">
                <p:oleObj spid="_x0000_s606217" name="Visio" r:id="rId3" imgW="2677813" imgH="2191861" progId="Visio.Drawing.11">
                  <p:embed/>
                </p:oleObj>
              </mc:Choice>
              <mc:Fallback>
                <p:oleObj name="Visio" r:id="rId3" imgW="2677813" imgH="2191861" progId="Visio.Drawing.11">
                  <p:embed/>
                  <p:pic>
                    <p:nvPicPr>
                      <p:cNvPr id="0" name=""/>
                      <p:cNvPicPr/>
                      <p:nvPr/>
                    </p:nvPicPr>
                    <p:blipFill>
                      <a:blip r:embed="rId4"/>
                      <a:stretch>
                        <a:fillRect/>
                      </a:stretch>
                    </p:blipFill>
                    <p:spPr>
                      <a:xfrm>
                        <a:off x="2051720" y="2713574"/>
                        <a:ext cx="4392488" cy="3595746"/>
                      </a:xfrm>
                      <a:prstGeom prst="rect">
                        <a:avLst/>
                      </a:prstGeom>
                    </p:spPr>
                  </p:pic>
                </p:oleObj>
              </mc:Fallback>
            </mc:AlternateContent>
          </a:graphicData>
        </a:graphic>
      </p:graphicFrame>
    </p:spTree>
    <p:extLst>
      <p:ext uri="{BB962C8B-B14F-4D97-AF65-F5344CB8AC3E}">
        <p14:creationId xmlns:p14="http://schemas.microsoft.com/office/powerpoint/2010/main" val="3225229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411162"/>
          </a:xfrm>
        </p:spPr>
        <p:txBody>
          <a:bodyPr>
            <a:noAutofit/>
          </a:bodyPr>
          <a:lstStyle/>
          <a:p>
            <a:r>
              <a:rPr lang="en-US" sz="3200" dirty="0" smtClean="0">
                <a:solidFill>
                  <a:srgbClr val="3333FF"/>
                </a:solidFill>
              </a:rPr>
              <a:t>Test Case 1: Simulation Parameters</a:t>
            </a:r>
            <a:endParaRPr lang="en-US" sz="3200" dirty="0">
              <a:solidFill>
                <a:srgbClr val="3333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36413058"/>
              </p:ext>
            </p:extLst>
          </p:nvPr>
        </p:nvGraphicFramePr>
        <p:xfrm>
          <a:off x="1524000" y="1268766"/>
          <a:ext cx="6576392" cy="4913594"/>
        </p:xfrm>
        <a:graphic>
          <a:graphicData uri="http://schemas.openxmlformats.org/drawingml/2006/table">
            <a:tbl>
              <a:tblPr firstRow="1" bandRow="1">
                <a:tableStyleId>{5C22544A-7EE6-4342-B048-85BDC9FD1C3A}</a:tableStyleId>
              </a:tblPr>
              <a:tblGrid>
                <a:gridCol w="3288196"/>
                <a:gridCol w="3288196"/>
              </a:tblGrid>
              <a:tr h="350971">
                <a:tc>
                  <a:txBody>
                    <a:bodyPr/>
                    <a:lstStyle/>
                    <a:p>
                      <a:pPr marL="0" marR="0">
                        <a:lnSpc>
                          <a:spcPct val="115000"/>
                        </a:lnSpc>
                        <a:spcBef>
                          <a:spcPts val="0"/>
                        </a:spcBef>
                        <a:spcAft>
                          <a:spcPts val="0"/>
                        </a:spcAft>
                      </a:pPr>
                      <a:r>
                        <a:rPr lang="en-US" sz="1800" dirty="0" smtClean="0">
                          <a:effectLst/>
                          <a:latin typeface="Calibri"/>
                          <a:ea typeface="SimSun"/>
                          <a:cs typeface="Times New Roman"/>
                        </a:rPr>
                        <a:t>Parameters for Game Application</a:t>
                      </a:r>
                      <a:endParaRPr lang="en-US" sz="1800" dirty="0">
                        <a:effectLst/>
                        <a:latin typeface="Calibri"/>
                        <a:ea typeface="SimSun"/>
                        <a:cs typeface="Times New Roman"/>
                      </a:endParaRPr>
                    </a:p>
                  </a:txBody>
                  <a:tcPr marL="68580" marR="68580" marT="0" marB="0"/>
                </a:tc>
                <a:tc>
                  <a:txBody>
                    <a:bodyPr/>
                    <a:lstStyle/>
                    <a:p>
                      <a:pPr marL="0" marR="0">
                        <a:lnSpc>
                          <a:spcPct val="115000"/>
                        </a:lnSpc>
                        <a:spcBef>
                          <a:spcPts val="0"/>
                        </a:spcBef>
                        <a:spcAft>
                          <a:spcPts val="0"/>
                        </a:spcAft>
                      </a:pPr>
                      <a:r>
                        <a:rPr lang="en-US" sz="1800">
                          <a:effectLst/>
                          <a:latin typeface="Calibri"/>
                          <a:ea typeface="SimSun"/>
                          <a:cs typeface="Times New Roman"/>
                        </a:rPr>
                        <a:t>Value</a:t>
                      </a:r>
                    </a:p>
                  </a:txBody>
                  <a:tcPr marL="68580" marR="68580" marT="0" marB="0"/>
                </a:tc>
              </a:tr>
              <a:tr h="350971">
                <a:tc>
                  <a:txBody>
                    <a:bodyPr/>
                    <a:lstStyle/>
                    <a:p>
                      <a:pPr marL="0" marR="0">
                        <a:lnSpc>
                          <a:spcPct val="115000"/>
                        </a:lnSpc>
                        <a:spcBef>
                          <a:spcPts val="0"/>
                        </a:spcBef>
                        <a:spcAft>
                          <a:spcPts val="0"/>
                        </a:spcAft>
                      </a:pPr>
                      <a:r>
                        <a:rPr lang="en-US" sz="1800">
                          <a:effectLst/>
                          <a:latin typeface="Calibri"/>
                          <a:ea typeface="SimSun"/>
                          <a:cs typeface="Times New Roman"/>
                        </a:rPr>
                        <a:t>Initial Tx Power</a:t>
                      </a:r>
                    </a:p>
                  </a:txBody>
                  <a:tcPr marL="68580" marR="68580" marT="0" marB="0"/>
                </a:tc>
                <a:tc>
                  <a:txBody>
                    <a:bodyPr/>
                    <a:lstStyle/>
                    <a:p>
                      <a:pPr marL="0" marR="0">
                        <a:lnSpc>
                          <a:spcPct val="115000"/>
                        </a:lnSpc>
                        <a:spcBef>
                          <a:spcPts val="0"/>
                        </a:spcBef>
                        <a:spcAft>
                          <a:spcPts val="0"/>
                        </a:spcAft>
                      </a:pPr>
                      <a:r>
                        <a:rPr lang="en-US" sz="1800">
                          <a:effectLst/>
                          <a:latin typeface="Calibri"/>
                          <a:ea typeface="SimSun"/>
                          <a:cs typeface="Times New Roman"/>
                        </a:rPr>
                        <a:t>0 dBm</a:t>
                      </a:r>
                    </a:p>
                  </a:txBody>
                  <a:tcPr marL="68580" marR="68580" marT="0" marB="0"/>
                </a:tc>
              </a:tr>
              <a:tr h="350971">
                <a:tc>
                  <a:txBody>
                    <a:bodyPr/>
                    <a:lstStyle/>
                    <a:p>
                      <a:pPr marL="0" marR="0">
                        <a:lnSpc>
                          <a:spcPct val="115000"/>
                        </a:lnSpc>
                        <a:spcBef>
                          <a:spcPts val="0"/>
                        </a:spcBef>
                        <a:spcAft>
                          <a:spcPts val="0"/>
                        </a:spcAft>
                      </a:pPr>
                      <a:r>
                        <a:rPr lang="en-US" sz="1800">
                          <a:effectLst/>
                          <a:latin typeface="Calibri"/>
                          <a:ea typeface="SimSun"/>
                          <a:cs typeface="Times New Roman"/>
                        </a:rPr>
                        <a:t>(Max, Min) Tx Power</a:t>
                      </a:r>
                    </a:p>
                  </a:txBody>
                  <a:tcPr marL="68580" marR="68580" marT="0" marB="0"/>
                </a:tc>
                <a:tc>
                  <a:txBody>
                    <a:bodyPr/>
                    <a:lstStyle/>
                    <a:p>
                      <a:pPr marL="0" marR="0">
                        <a:lnSpc>
                          <a:spcPct val="115000"/>
                        </a:lnSpc>
                        <a:spcBef>
                          <a:spcPts val="0"/>
                        </a:spcBef>
                        <a:spcAft>
                          <a:spcPts val="0"/>
                        </a:spcAft>
                      </a:pPr>
                      <a:r>
                        <a:rPr lang="en-US" sz="1800">
                          <a:effectLst/>
                          <a:latin typeface="Calibri"/>
                          <a:ea typeface="SimSun"/>
                          <a:cs typeface="Times New Roman"/>
                        </a:rPr>
                        <a:t>(30, -20) dBm</a:t>
                      </a:r>
                    </a:p>
                  </a:txBody>
                  <a:tcPr marL="68580" marR="68580" marT="0" marB="0"/>
                </a:tc>
              </a:tr>
              <a:tr h="350971">
                <a:tc>
                  <a:txBody>
                    <a:bodyPr/>
                    <a:lstStyle/>
                    <a:p>
                      <a:pPr marL="0" marR="0">
                        <a:lnSpc>
                          <a:spcPct val="115000"/>
                        </a:lnSpc>
                        <a:spcBef>
                          <a:spcPts val="0"/>
                        </a:spcBef>
                        <a:spcAft>
                          <a:spcPts val="0"/>
                        </a:spcAft>
                      </a:pPr>
                      <a:r>
                        <a:rPr lang="en-US" sz="1800">
                          <a:effectLst/>
                          <a:latin typeface="Calibri"/>
                          <a:ea typeface="SimSun"/>
                          <a:cs typeface="Times New Roman"/>
                        </a:rPr>
                        <a:t>MCS</a:t>
                      </a:r>
                    </a:p>
                  </a:txBody>
                  <a:tcPr marL="68580" marR="68580" marT="0" marB="0"/>
                </a:tc>
                <a:tc>
                  <a:txBody>
                    <a:bodyPr/>
                    <a:lstStyle/>
                    <a:p>
                      <a:pPr marL="0" marR="0">
                        <a:lnSpc>
                          <a:spcPct val="115000"/>
                        </a:lnSpc>
                        <a:spcBef>
                          <a:spcPts val="0"/>
                        </a:spcBef>
                        <a:spcAft>
                          <a:spcPts val="0"/>
                        </a:spcAft>
                      </a:pPr>
                      <a:r>
                        <a:rPr lang="en-US" sz="1800" dirty="0">
                          <a:effectLst/>
                          <a:latin typeface="Calibri"/>
                          <a:ea typeface="SimSun"/>
                          <a:cs typeface="Times New Roman"/>
                        </a:rPr>
                        <a:t>64QAM, ¾ Coding rate</a:t>
                      </a:r>
                    </a:p>
                  </a:txBody>
                  <a:tcPr marL="68580" marR="68580" marT="0" marB="0"/>
                </a:tc>
              </a:tr>
              <a:tr h="350971">
                <a:tc>
                  <a:txBody>
                    <a:bodyPr/>
                    <a:lstStyle/>
                    <a:p>
                      <a:pPr marL="0" marR="0">
                        <a:lnSpc>
                          <a:spcPct val="115000"/>
                        </a:lnSpc>
                        <a:spcBef>
                          <a:spcPts val="0"/>
                        </a:spcBef>
                        <a:spcAft>
                          <a:spcPts val="0"/>
                        </a:spcAft>
                      </a:pPr>
                      <a:r>
                        <a:rPr lang="en-US" sz="1800" dirty="0">
                          <a:effectLst/>
                          <a:latin typeface="Calibri"/>
                          <a:ea typeface="SimSun"/>
                          <a:cs typeface="Times New Roman"/>
                        </a:rPr>
                        <a:t>SINR threshold</a:t>
                      </a:r>
                    </a:p>
                  </a:txBody>
                  <a:tcPr marL="68580" marR="68580" marT="0" marB="0"/>
                </a:tc>
                <a:tc>
                  <a:txBody>
                    <a:bodyPr/>
                    <a:lstStyle/>
                    <a:p>
                      <a:pPr marL="0" marR="0">
                        <a:lnSpc>
                          <a:spcPct val="115000"/>
                        </a:lnSpc>
                        <a:spcBef>
                          <a:spcPts val="0"/>
                        </a:spcBef>
                        <a:spcAft>
                          <a:spcPts val="0"/>
                        </a:spcAft>
                      </a:pPr>
                      <a:r>
                        <a:rPr lang="en-US" sz="1800">
                          <a:effectLst/>
                          <a:latin typeface="Calibri"/>
                          <a:ea typeface="SimSun"/>
                          <a:cs typeface="Times New Roman"/>
                        </a:rPr>
                        <a:t>13 dB</a:t>
                      </a:r>
                    </a:p>
                  </a:txBody>
                  <a:tcPr marL="68580" marR="68580" marT="0" marB="0"/>
                </a:tc>
              </a:tr>
              <a:tr h="350971">
                <a:tc>
                  <a:txBody>
                    <a:bodyPr/>
                    <a:lstStyle/>
                    <a:p>
                      <a:pPr marL="0" marR="0">
                        <a:lnSpc>
                          <a:spcPct val="115000"/>
                        </a:lnSpc>
                        <a:spcBef>
                          <a:spcPts val="0"/>
                        </a:spcBef>
                        <a:spcAft>
                          <a:spcPts val="0"/>
                        </a:spcAft>
                      </a:pPr>
                      <a:r>
                        <a:rPr lang="en-US" sz="1800">
                          <a:effectLst/>
                          <a:latin typeface="Calibri"/>
                          <a:ea typeface="SimSun"/>
                          <a:cs typeface="Times New Roman"/>
                        </a:rPr>
                        <a:t>Mapped PER</a:t>
                      </a:r>
                    </a:p>
                  </a:txBody>
                  <a:tcPr marL="68580" marR="68580" marT="0" marB="0"/>
                </a:tc>
                <a:tc>
                  <a:txBody>
                    <a:bodyPr/>
                    <a:lstStyle/>
                    <a:p>
                      <a:pPr marL="0" marR="0">
                        <a:lnSpc>
                          <a:spcPct val="115000"/>
                        </a:lnSpc>
                        <a:spcBef>
                          <a:spcPts val="0"/>
                        </a:spcBef>
                        <a:spcAft>
                          <a:spcPts val="0"/>
                        </a:spcAft>
                      </a:pPr>
                      <a:r>
                        <a:rPr lang="en-US" sz="1800">
                          <a:effectLst/>
                          <a:latin typeface="Calibri"/>
                          <a:ea typeface="SimSun"/>
                          <a:cs typeface="Times New Roman"/>
                        </a:rPr>
                        <a:t>1.03e-4</a:t>
                      </a:r>
                    </a:p>
                  </a:txBody>
                  <a:tcPr marL="68580" marR="68580" marT="0" marB="0"/>
                </a:tc>
              </a:tr>
              <a:tr h="350971">
                <a:tc>
                  <a:txBody>
                    <a:bodyPr/>
                    <a:lstStyle/>
                    <a:p>
                      <a:pPr marL="0" marR="0">
                        <a:lnSpc>
                          <a:spcPct val="115000"/>
                        </a:lnSpc>
                        <a:spcBef>
                          <a:spcPts val="0"/>
                        </a:spcBef>
                        <a:spcAft>
                          <a:spcPts val="0"/>
                        </a:spcAft>
                      </a:pPr>
                      <a:r>
                        <a:rPr lang="en-US" sz="1800">
                          <a:effectLst/>
                          <a:latin typeface="Calibri"/>
                          <a:ea typeface="SimSun"/>
                          <a:cs typeface="Times New Roman"/>
                        </a:rPr>
                        <a:t>Service Range </a:t>
                      </a:r>
                    </a:p>
                  </a:txBody>
                  <a:tcPr marL="68580" marR="68580" marT="0" marB="0"/>
                </a:tc>
                <a:tc>
                  <a:txBody>
                    <a:bodyPr/>
                    <a:lstStyle/>
                    <a:p>
                      <a:pPr marL="0" marR="0">
                        <a:lnSpc>
                          <a:spcPct val="115000"/>
                        </a:lnSpc>
                        <a:spcBef>
                          <a:spcPts val="0"/>
                        </a:spcBef>
                        <a:spcAft>
                          <a:spcPts val="0"/>
                        </a:spcAft>
                      </a:pPr>
                      <a:r>
                        <a:rPr lang="en-US" sz="1800">
                          <a:effectLst/>
                          <a:latin typeface="Calibri"/>
                          <a:ea typeface="SimSun"/>
                          <a:cs typeface="Times New Roman"/>
                        </a:rPr>
                        <a:t>30 meters</a:t>
                      </a:r>
                    </a:p>
                  </a:txBody>
                  <a:tcPr marL="68580" marR="68580" marT="0" marB="0"/>
                </a:tc>
              </a:tr>
              <a:tr h="350971">
                <a:tc>
                  <a:txBody>
                    <a:bodyPr/>
                    <a:lstStyle/>
                    <a:p>
                      <a:pPr marL="0" marR="0">
                        <a:lnSpc>
                          <a:spcPct val="115000"/>
                        </a:lnSpc>
                        <a:spcBef>
                          <a:spcPts val="0"/>
                        </a:spcBef>
                        <a:spcAft>
                          <a:spcPts val="0"/>
                        </a:spcAft>
                      </a:pPr>
                      <a:r>
                        <a:rPr lang="en-US" sz="1800">
                          <a:effectLst/>
                          <a:latin typeface="Calibri"/>
                          <a:ea typeface="SimSun"/>
                          <a:cs typeface="Times New Roman"/>
                        </a:rPr>
                        <a:t>Bandwidth</a:t>
                      </a:r>
                    </a:p>
                  </a:txBody>
                  <a:tcPr marL="68580" marR="68580" marT="0" marB="0"/>
                </a:tc>
                <a:tc>
                  <a:txBody>
                    <a:bodyPr/>
                    <a:lstStyle/>
                    <a:p>
                      <a:pPr marL="0" marR="0">
                        <a:lnSpc>
                          <a:spcPct val="115000"/>
                        </a:lnSpc>
                        <a:spcBef>
                          <a:spcPts val="0"/>
                        </a:spcBef>
                        <a:spcAft>
                          <a:spcPts val="0"/>
                        </a:spcAft>
                      </a:pPr>
                      <a:r>
                        <a:rPr lang="en-US" sz="1800">
                          <a:effectLst/>
                          <a:latin typeface="Calibri"/>
                          <a:ea typeface="SimSun"/>
                          <a:cs typeface="Times New Roman"/>
                        </a:rPr>
                        <a:t>10 MHz</a:t>
                      </a:r>
                    </a:p>
                  </a:txBody>
                  <a:tcPr marL="68580" marR="68580" marT="0" marB="0"/>
                </a:tc>
              </a:tr>
              <a:tr h="350971">
                <a:tc>
                  <a:txBody>
                    <a:bodyPr/>
                    <a:lstStyle/>
                    <a:p>
                      <a:pPr marL="0" marR="0">
                        <a:lnSpc>
                          <a:spcPct val="115000"/>
                        </a:lnSpc>
                        <a:spcBef>
                          <a:spcPts val="0"/>
                        </a:spcBef>
                        <a:spcAft>
                          <a:spcPts val="0"/>
                        </a:spcAft>
                      </a:pPr>
                      <a:r>
                        <a:rPr lang="en-US" sz="1800">
                          <a:effectLst/>
                          <a:latin typeface="Calibri"/>
                          <a:ea typeface="SimSun"/>
                          <a:cs typeface="Times New Roman"/>
                        </a:rPr>
                        <a:t>Physical Data Rate</a:t>
                      </a:r>
                    </a:p>
                  </a:txBody>
                  <a:tcPr marL="68580" marR="68580" marT="0" marB="0"/>
                </a:tc>
                <a:tc>
                  <a:txBody>
                    <a:bodyPr/>
                    <a:lstStyle/>
                    <a:p>
                      <a:pPr marL="0" marR="0">
                        <a:lnSpc>
                          <a:spcPct val="115000"/>
                        </a:lnSpc>
                        <a:spcBef>
                          <a:spcPts val="0"/>
                        </a:spcBef>
                        <a:spcAft>
                          <a:spcPts val="0"/>
                        </a:spcAft>
                      </a:pPr>
                      <a:r>
                        <a:rPr lang="en-US" sz="1800">
                          <a:effectLst/>
                          <a:latin typeface="Calibri"/>
                          <a:ea typeface="SimSun"/>
                          <a:cs typeface="Times New Roman"/>
                        </a:rPr>
                        <a:t>27 Mbps</a:t>
                      </a:r>
                    </a:p>
                  </a:txBody>
                  <a:tcPr marL="68580" marR="68580" marT="0" marB="0"/>
                </a:tc>
              </a:tr>
              <a:tr h="350971">
                <a:tc>
                  <a:txBody>
                    <a:bodyPr/>
                    <a:lstStyle/>
                    <a:p>
                      <a:pPr marL="0" marR="0">
                        <a:lnSpc>
                          <a:spcPct val="115000"/>
                        </a:lnSpc>
                        <a:spcBef>
                          <a:spcPts val="0"/>
                        </a:spcBef>
                        <a:spcAft>
                          <a:spcPts val="0"/>
                        </a:spcAft>
                      </a:pPr>
                      <a:r>
                        <a:rPr lang="en-US" sz="1800">
                          <a:effectLst/>
                          <a:latin typeface="Calibri"/>
                          <a:ea typeface="SimSun"/>
                          <a:cs typeface="Times New Roman"/>
                        </a:rPr>
                        <a:t>Power Adjustment Step</a:t>
                      </a:r>
                    </a:p>
                  </a:txBody>
                  <a:tcPr marL="68580" marR="68580" marT="0" marB="0"/>
                </a:tc>
                <a:tc>
                  <a:txBody>
                    <a:bodyPr/>
                    <a:lstStyle/>
                    <a:p>
                      <a:pPr marL="0" marR="0">
                        <a:lnSpc>
                          <a:spcPct val="115000"/>
                        </a:lnSpc>
                        <a:spcBef>
                          <a:spcPts val="0"/>
                        </a:spcBef>
                        <a:spcAft>
                          <a:spcPts val="0"/>
                        </a:spcAft>
                      </a:pPr>
                      <a:r>
                        <a:rPr lang="en-US" sz="1800">
                          <a:effectLst/>
                          <a:latin typeface="Calibri"/>
                          <a:ea typeface="SimSun"/>
                          <a:cs typeface="Times New Roman"/>
                        </a:rPr>
                        <a:t>0.1 dB</a:t>
                      </a:r>
                    </a:p>
                  </a:txBody>
                  <a:tcPr marL="68580" marR="68580" marT="0" marB="0"/>
                </a:tc>
              </a:tr>
              <a:tr h="350971">
                <a:tc>
                  <a:txBody>
                    <a:bodyPr/>
                    <a:lstStyle/>
                    <a:p>
                      <a:pPr marL="0" marR="0">
                        <a:lnSpc>
                          <a:spcPct val="115000"/>
                        </a:lnSpc>
                        <a:spcBef>
                          <a:spcPts val="0"/>
                        </a:spcBef>
                        <a:spcAft>
                          <a:spcPts val="0"/>
                        </a:spcAft>
                      </a:pPr>
                      <a:r>
                        <a:rPr lang="en-US" sz="1800">
                          <a:effectLst/>
                          <a:latin typeface="Calibri"/>
                          <a:ea typeface="SimSun"/>
                          <a:cs typeface="Times New Roman"/>
                        </a:rPr>
                        <a:t>Slot Length</a:t>
                      </a:r>
                    </a:p>
                  </a:txBody>
                  <a:tcPr marL="68580" marR="68580" marT="0" marB="0"/>
                </a:tc>
                <a:tc>
                  <a:txBody>
                    <a:bodyPr/>
                    <a:lstStyle/>
                    <a:p>
                      <a:pPr marL="0" marR="0">
                        <a:lnSpc>
                          <a:spcPct val="115000"/>
                        </a:lnSpc>
                        <a:spcBef>
                          <a:spcPts val="0"/>
                        </a:spcBef>
                        <a:spcAft>
                          <a:spcPts val="0"/>
                        </a:spcAft>
                      </a:pPr>
                      <a:r>
                        <a:rPr lang="en-US" sz="1800">
                          <a:effectLst/>
                          <a:latin typeface="Calibri"/>
                          <a:ea typeface="SimSun"/>
                          <a:cs typeface="Times New Roman"/>
                        </a:rPr>
                        <a:t>1 ms</a:t>
                      </a:r>
                    </a:p>
                  </a:txBody>
                  <a:tcPr marL="68580" marR="68580" marT="0" marB="0"/>
                </a:tc>
              </a:tr>
              <a:tr h="350971">
                <a:tc>
                  <a:txBody>
                    <a:bodyPr/>
                    <a:lstStyle/>
                    <a:p>
                      <a:pPr marL="0" marR="0">
                        <a:lnSpc>
                          <a:spcPct val="115000"/>
                        </a:lnSpc>
                        <a:spcBef>
                          <a:spcPts val="0"/>
                        </a:spcBef>
                        <a:spcAft>
                          <a:spcPts val="0"/>
                        </a:spcAft>
                      </a:pPr>
                      <a:r>
                        <a:rPr lang="en-US" sz="1800">
                          <a:effectLst/>
                          <a:latin typeface="Calibri"/>
                          <a:ea typeface="SimSun"/>
                          <a:cs typeface="Times New Roman"/>
                        </a:rPr>
                        <a:t>Close Loop Power Control Interval</a:t>
                      </a:r>
                    </a:p>
                  </a:txBody>
                  <a:tcPr marL="68580" marR="68580" marT="0" marB="0"/>
                </a:tc>
                <a:tc>
                  <a:txBody>
                    <a:bodyPr/>
                    <a:lstStyle/>
                    <a:p>
                      <a:pPr marL="0" marR="0">
                        <a:lnSpc>
                          <a:spcPct val="115000"/>
                        </a:lnSpc>
                        <a:spcBef>
                          <a:spcPts val="0"/>
                        </a:spcBef>
                        <a:spcAft>
                          <a:spcPts val="0"/>
                        </a:spcAft>
                      </a:pPr>
                      <a:r>
                        <a:rPr lang="en-US" sz="1800">
                          <a:effectLst/>
                          <a:latin typeface="Calibri"/>
                          <a:ea typeface="SimSun"/>
                          <a:cs typeface="Times New Roman"/>
                        </a:rPr>
                        <a:t>100 ms</a:t>
                      </a:r>
                    </a:p>
                  </a:txBody>
                  <a:tcPr marL="68580" marR="68580" marT="0" marB="0"/>
                </a:tc>
              </a:tr>
              <a:tr h="350971">
                <a:tc>
                  <a:txBody>
                    <a:bodyPr/>
                    <a:lstStyle/>
                    <a:p>
                      <a:pPr marL="0" marR="0">
                        <a:lnSpc>
                          <a:spcPct val="115000"/>
                        </a:lnSpc>
                        <a:spcBef>
                          <a:spcPts val="0"/>
                        </a:spcBef>
                        <a:spcAft>
                          <a:spcPts val="0"/>
                        </a:spcAft>
                      </a:pPr>
                      <a:r>
                        <a:rPr lang="en-US" sz="1800">
                          <a:effectLst/>
                          <a:latin typeface="Calibri"/>
                          <a:ea typeface="SimSun"/>
                          <a:cs typeface="Times New Roman"/>
                        </a:rPr>
                        <a:t>Traffic Model</a:t>
                      </a:r>
                    </a:p>
                  </a:txBody>
                  <a:tcPr marL="68580" marR="68580" marT="0" marB="0"/>
                </a:tc>
                <a:tc>
                  <a:txBody>
                    <a:bodyPr/>
                    <a:lstStyle/>
                    <a:p>
                      <a:pPr marL="0" marR="0">
                        <a:lnSpc>
                          <a:spcPct val="115000"/>
                        </a:lnSpc>
                        <a:spcBef>
                          <a:spcPts val="0"/>
                        </a:spcBef>
                        <a:spcAft>
                          <a:spcPts val="0"/>
                        </a:spcAft>
                      </a:pPr>
                      <a:r>
                        <a:rPr lang="en-US" sz="1800">
                          <a:effectLst/>
                          <a:latin typeface="Calibri"/>
                          <a:ea typeface="SimSun"/>
                          <a:cs typeface="Times New Roman"/>
                        </a:rPr>
                        <a:t>full buffer</a:t>
                      </a:r>
                    </a:p>
                  </a:txBody>
                  <a:tcPr marL="68580" marR="68580" marT="0" marB="0"/>
                </a:tc>
              </a:tr>
              <a:tr h="350971">
                <a:tc>
                  <a:txBody>
                    <a:bodyPr/>
                    <a:lstStyle/>
                    <a:p>
                      <a:pPr marL="0" marR="0">
                        <a:lnSpc>
                          <a:spcPct val="115000"/>
                        </a:lnSpc>
                        <a:spcBef>
                          <a:spcPts val="0"/>
                        </a:spcBef>
                        <a:spcAft>
                          <a:spcPts val="0"/>
                        </a:spcAft>
                      </a:pPr>
                      <a:r>
                        <a:rPr lang="en-US" sz="1800">
                          <a:effectLst/>
                          <a:latin typeface="Calibri"/>
                          <a:ea typeface="SimSun"/>
                          <a:cs typeface="Times New Roman"/>
                        </a:rPr>
                        <a:t>Simulation Time</a:t>
                      </a:r>
                    </a:p>
                  </a:txBody>
                  <a:tcPr marL="68580" marR="68580" marT="0" marB="0"/>
                </a:tc>
                <a:tc>
                  <a:txBody>
                    <a:bodyPr/>
                    <a:lstStyle/>
                    <a:p>
                      <a:pPr marL="0" marR="0">
                        <a:lnSpc>
                          <a:spcPct val="115000"/>
                        </a:lnSpc>
                        <a:spcBef>
                          <a:spcPts val="0"/>
                        </a:spcBef>
                        <a:spcAft>
                          <a:spcPts val="0"/>
                        </a:spcAft>
                      </a:pPr>
                      <a:r>
                        <a:rPr lang="en-US" sz="1800" dirty="0">
                          <a:effectLst/>
                          <a:latin typeface="Calibri"/>
                          <a:ea typeface="SimSun"/>
                          <a:cs typeface="Times New Roman"/>
                        </a:rPr>
                        <a:t>20 s</a:t>
                      </a:r>
                    </a:p>
                  </a:txBody>
                  <a:tcPr marL="68580" marR="68580" marT="0" marB="0"/>
                </a:tc>
              </a:tr>
            </a:tbl>
          </a:graphicData>
        </a:graphic>
      </p:graphicFrame>
    </p:spTree>
    <p:extLst>
      <p:ext uri="{BB962C8B-B14F-4D97-AF65-F5344CB8AC3E}">
        <p14:creationId xmlns:p14="http://schemas.microsoft.com/office/powerpoint/2010/main" val="3810270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627784" y="548680"/>
            <a:ext cx="5040560" cy="864096"/>
          </a:xfrm>
        </p:spPr>
        <p:txBody>
          <a:bodyPr>
            <a:normAutofit/>
          </a:bodyPr>
          <a:lstStyle/>
          <a:p>
            <a:pPr algn="l"/>
            <a:r>
              <a:rPr lang="en-US" altLang="ko-KR" sz="2800" dirty="0" smtClean="0">
                <a:solidFill>
                  <a:srgbClr val="0000FF"/>
                </a:solidFill>
              </a:rPr>
              <a:t>PAC Requirements</a:t>
            </a:r>
            <a:endParaRPr lang="ko-KR" altLang="en-US" sz="2800" dirty="0"/>
          </a:p>
        </p:txBody>
      </p:sp>
      <p:sp>
        <p:nvSpPr>
          <p:cNvPr id="3" name="내용 개체 틀 2"/>
          <p:cNvSpPr>
            <a:spLocks noGrp="1"/>
          </p:cNvSpPr>
          <p:nvPr>
            <p:ph idx="1"/>
          </p:nvPr>
        </p:nvSpPr>
        <p:spPr>
          <a:xfrm>
            <a:off x="628676" y="1700808"/>
            <a:ext cx="7759748" cy="3724466"/>
          </a:xfrm>
        </p:spPr>
        <p:txBody>
          <a:bodyPr>
            <a:noAutofit/>
          </a:bodyPr>
          <a:lstStyle/>
          <a:p>
            <a:pPr>
              <a:buClr>
                <a:srgbClr val="00B0F0"/>
              </a:buClr>
            </a:pPr>
            <a:r>
              <a:rPr lang="en-US" altLang="ko-KR" sz="2200" dirty="0" smtClean="0">
                <a:latin typeface="Arial" pitchFamily="34" charset="0"/>
                <a:cs typeface="Arial" pitchFamily="34" charset="0"/>
              </a:rPr>
              <a:t>Excerpt from IEEE 802.15.8 PFD [1]</a:t>
            </a:r>
          </a:p>
          <a:p>
            <a:pPr lvl="1">
              <a:buClr>
                <a:srgbClr val="00B0F0"/>
              </a:buClr>
            </a:pPr>
            <a:r>
              <a:rPr lang="en-US" sz="1800" b="1" u="sng" dirty="0" smtClean="0">
                <a:latin typeface="Arial" pitchFamily="34" charset="0"/>
                <a:cs typeface="Arial" pitchFamily="34" charset="0"/>
              </a:rPr>
              <a:t>5.</a:t>
            </a:r>
            <a:r>
              <a:rPr lang="en-US" sz="1800" b="1" u="sng" dirty="0">
                <a:latin typeface="Arial" pitchFamily="34" charset="0"/>
                <a:cs typeface="Arial" pitchFamily="34" charset="0"/>
              </a:rPr>
              <a:t>12 </a:t>
            </a:r>
            <a:r>
              <a:rPr lang="en-GB" sz="1800" b="1" u="sng" dirty="0">
                <a:latin typeface="Arial" pitchFamily="34" charset="0"/>
                <a:cs typeface="Arial" pitchFamily="34" charset="0"/>
              </a:rPr>
              <a:t>Interference </a:t>
            </a:r>
            <a:r>
              <a:rPr lang="en-GB" sz="1800" b="1" u="sng" dirty="0" smtClean="0">
                <a:latin typeface="Arial" pitchFamily="34" charset="0"/>
                <a:cs typeface="Arial" pitchFamily="34" charset="0"/>
              </a:rPr>
              <a:t>management</a:t>
            </a:r>
            <a:r>
              <a:rPr lang="en-US" sz="1800" b="1" u="sng" dirty="0" smtClean="0">
                <a:latin typeface="Arial" pitchFamily="34" charset="0"/>
                <a:cs typeface="Arial" pitchFamily="34" charset="0"/>
              </a:rPr>
              <a:t>: </a:t>
            </a:r>
            <a:r>
              <a:rPr lang="en-US" sz="1800" dirty="0" smtClean="0">
                <a:latin typeface="Arial" pitchFamily="34" charset="0"/>
                <a:cs typeface="Arial" pitchFamily="34" charset="0"/>
              </a:rPr>
              <a:t>Interference </a:t>
            </a:r>
            <a:r>
              <a:rPr lang="en-US" sz="1800" dirty="0">
                <a:latin typeface="Arial" pitchFamily="34" charset="0"/>
                <a:cs typeface="Arial" pitchFamily="34" charset="0"/>
              </a:rPr>
              <a:t>among multiple links is managed by the threshold level. </a:t>
            </a:r>
          </a:p>
          <a:p>
            <a:pPr lvl="1">
              <a:buClr>
                <a:srgbClr val="00B0F0"/>
              </a:buClr>
            </a:pPr>
            <a:r>
              <a:rPr lang="en-US" sz="1800" b="1" u="sng" dirty="0">
                <a:latin typeface="Arial" pitchFamily="34" charset="0"/>
                <a:cs typeface="Arial" pitchFamily="34" charset="0"/>
              </a:rPr>
              <a:t>5.13 </a:t>
            </a:r>
            <a:r>
              <a:rPr lang="en-GB" sz="1800" b="1" u="sng" dirty="0">
                <a:latin typeface="Arial" pitchFamily="34" charset="0"/>
                <a:cs typeface="Arial" pitchFamily="34" charset="0"/>
              </a:rPr>
              <a:t>Transmit power control</a:t>
            </a:r>
            <a:r>
              <a:rPr lang="en-US" sz="1800" b="1" u="sng" dirty="0">
                <a:latin typeface="Arial" pitchFamily="34" charset="0"/>
                <a:cs typeface="Arial" pitchFamily="34" charset="0"/>
              </a:rPr>
              <a:t>: </a:t>
            </a:r>
            <a:r>
              <a:rPr lang="en-GB" sz="1800" dirty="0">
                <a:latin typeface="Arial" pitchFamily="34" charset="0"/>
                <a:cs typeface="Arial" pitchFamily="34" charset="0"/>
              </a:rPr>
              <a:t>A PD may perform transmit power control based on channel measurement status.</a:t>
            </a:r>
            <a:endParaRPr lang="en-US" sz="1800" dirty="0">
              <a:latin typeface="Arial" pitchFamily="34" charset="0"/>
              <a:cs typeface="Arial" pitchFamily="34" charset="0"/>
            </a:endParaRPr>
          </a:p>
          <a:p>
            <a:pPr>
              <a:buClr>
                <a:srgbClr val="00B0F0"/>
              </a:buClr>
            </a:pPr>
            <a:r>
              <a:rPr lang="en-US" altLang="ko-KR" sz="2200" dirty="0" smtClean="0">
                <a:latin typeface="Arial" pitchFamily="34" charset="0"/>
                <a:cs typeface="Arial" pitchFamily="34" charset="0"/>
              </a:rPr>
              <a:t>Excerpt </a:t>
            </a:r>
            <a:r>
              <a:rPr lang="en-US" altLang="ko-KR" sz="2200" dirty="0">
                <a:latin typeface="Arial" pitchFamily="34" charset="0"/>
                <a:cs typeface="Arial" pitchFamily="34" charset="0"/>
              </a:rPr>
              <a:t>from IEEE 802.15.8 </a:t>
            </a:r>
            <a:r>
              <a:rPr lang="en-US" altLang="ko-KR" sz="2200" dirty="0" smtClean="0">
                <a:latin typeface="Arial" pitchFamily="34" charset="0"/>
                <a:cs typeface="Arial" pitchFamily="34" charset="0"/>
              </a:rPr>
              <a:t>TGD [2]</a:t>
            </a:r>
            <a:endParaRPr lang="en-US" altLang="ko-KR" sz="2200" dirty="0">
              <a:latin typeface="Arial" pitchFamily="34" charset="0"/>
              <a:cs typeface="Arial" pitchFamily="34" charset="0"/>
            </a:endParaRPr>
          </a:p>
          <a:p>
            <a:pPr lvl="1">
              <a:buClr>
                <a:srgbClr val="00B0F0"/>
              </a:buClr>
            </a:pPr>
            <a:r>
              <a:rPr lang="en-US" sz="1800" b="1" u="sng" dirty="0">
                <a:latin typeface="Arial" pitchFamily="34" charset="0"/>
                <a:cs typeface="Arial" pitchFamily="34" charset="0"/>
              </a:rPr>
              <a:t>6.7 Interference Management</a:t>
            </a:r>
            <a:r>
              <a:rPr lang="en-US" sz="1800" dirty="0">
                <a:latin typeface="Arial" pitchFamily="34" charset="0"/>
                <a:cs typeface="Arial" pitchFamily="34" charset="0"/>
              </a:rPr>
              <a:t>: IEEE 802.15.8 shall provide the functionality to mitigate interference from other </a:t>
            </a:r>
            <a:r>
              <a:rPr lang="en-US" sz="1800" dirty="0" smtClean="0">
                <a:latin typeface="Arial" pitchFamily="34" charset="0"/>
                <a:cs typeface="Arial" pitchFamily="34" charset="0"/>
              </a:rPr>
              <a:t>PDs.</a:t>
            </a:r>
          </a:p>
          <a:p>
            <a:pPr lvl="1">
              <a:buClr>
                <a:srgbClr val="00B0F0"/>
              </a:buClr>
            </a:pPr>
            <a:r>
              <a:rPr lang="en-US" sz="1800" b="1" u="sng" dirty="0">
                <a:latin typeface="Arial" pitchFamily="34" charset="0"/>
                <a:cs typeface="Arial" pitchFamily="34" charset="0"/>
              </a:rPr>
              <a:t>6.8 Transmit Power Control</a:t>
            </a:r>
            <a:r>
              <a:rPr lang="en-US" sz="1800" dirty="0">
                <a:latin typeface="Arial" pitchFamily="34" charset="0"/>
                <a:cs typeface="Arial" pitchFamily="34" charset="0"/>
              </a:rPr>
              <a:t>: IEEE 802.15.8 shall support the functionality for PDs to control the transmit power to minimize interference and power consumption</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p:txBody>
      </p:sp>
      <p:sp>
        <p:nvSpPr>
          <p:cNvPr id="4813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88295"/>
            <a:ext cx="8229600" cy="487362"/>
          </a:xfrm>
        </p:spPr>
        <p:txBody>
          <a:bodyPr>
            <a:noAutofit/>
          </a:bodyPr>
          <a:lstStyle/>
          <a:p>
            <a:r>
              <a:rPr lang="en-US" sz="3200" dirty="0" smtClean="0">
                <a:solidFill>
                  <a:srgbClr val="3333FF"/>
                </a:solidFill>
              </a:rPr>
              <a:t>Test Case 1: Simulation Result Results</a:t>
            </a:r>
            <a:endParaRPr lang="en-US" sz="3200" dirty="0">
              <a:solidFill>
                <a:srgbClr val="3333FF"/>
              </a:solidFill>
            </a:endParaRPr>
          </a:p>
        </p:txBody>
      </p:sp>
      <p:sp>
        <p:nvSpPr>
          <p:cNvPr id="4" name="TextBox 3"/>
          <p:cNvSpPr txBox="1"/>
          <p:nvPr/>
        </p:nvSpPr>
        <p:spPr>
          <a:xfrm>
            <a:off x="6255542" y="1639828"/>
            <a:ext cx="2636938"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Context aware power control maintains the same </a:t>
            </a:r>
            <a:r>
              <a:rPr lang="en-US" sz="2000" dirty="0" err="1" smtClean="0"/>
              <a:t>Tx</a:t>
            </a:r>
            <a:r>
              <a:rPr lang="en-US" sz="2000" dirty="0" smtClean="0"/>
              <a:t> power level when peer 1 moves out of the service range for the short range game application.</a:t>
            </a:r>
          </a:p>
          <a:p>
            <a:pPr marL="285750" indent="-285750">
              <a:buFont typeface="Arial" panose="020B0604020202020204" pitchFamily="34" charset="0"/>
              <a:buChar char="•"/>
            </a:pPr>
            <a:r>
              <a:rPr lang="en-US" sz="2000" dirty="0" smtClean="0"/>
              <a:t>Conventional power control continues increasing the </a:t>
            </a:r>
            <a:r>
              <a:rPr lang="en-US" sz="2000" dirty="0" err="1" smtClean="0"/>
              <a:t>Tx</a:t>
            </a:r>
            <a:r>
              <a:rPr lang="en-US" sz="2000" dirty="0" smtClean="0"/>
              <a:t> power considering only distance.</a:t>
            </a:r>
            <a:endParaRPr lang="en-US" sz="2000"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575" r="7225"/>
          <a:stretch/>
        </p:blipFill>
        <p:spPr bwMode="auto">
          <a:xfrm>
            <a:off x="179512" y="1235034"/>
            <a:ext cx="6081554" cy="464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803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3941"/>
            <a:ext cx="8229600" cy="5821363"/>
          </a:xfrm>
        </p:spPr>
        <p:txBody>
          <a:bodyPr/>
          <a:lstStyle/>
          <a:p>
            <a:r>
              <a:rPr lang="en-US" sz="2800" b="1" dirty="0">
                <a:solidFill>
                  <a:srgbClr val="3333FF"/>
                </a:solidFill>
                <a:latin typeface="+mj-lt"/>
              </a:rPr>
              <a:t>Test </a:t>
            </a:r>
            <a:r>
              <a:rPr lang="en-US" sz="2800" b="1" dirty="0" smtClean="0">
                <a:solidFill>
                  <a:srgbClr val="3333FF"/>
                </a:solidFill>
                <a:latin typeface="+mj-lt"/>
              </a:rPr>
              <a:t>Case </a:t>
            </a:r>
            <a:r>
              <a:rPr lang="en-US" sz="2800" b="1" dirty="0">
                <a:solidFill>
                  <a:srgbClr val="3333FF"/>
                </a:solidFill>
                <a:latin typeface="+mj-lt"/>
              </a:rPr>
              <a:t>2</a:t>
            </a:r>
            <a:r>
              <a:rPr lang="en-US" sz="2800" b="1" dirty="0" smtClean="0">
                <a:solidFill>
                  <a:srgbClr val="3333FF"/>
                </a:solidFill>
                <a:latin typeface="+mj-lt"/>
              </a:rPr>
              <a:t>:</a:t>
            </a:r>
            <a:endParaRPr lang="en-US" sz="2800" b="1" dirty="0">
              <a:solidFill>
                <a:srgbClr val="3333FF"/>
              </a:solidFill>
              <a:latin typeface="+mj-lt"/>
            </a:endParaRPr>
          </a:p>
          <a:p>
            <a:pPr lvl="1"/>
            <a:r>
              <a:rPr lang="en-US" sz="2200" dirty="0" smtClean="0">
                <a:latin typeface="+mj-lt"/>
              </a:rPr>
              <a:t>Context aware power control differentiates the QoS requirement for different applications, and applies different power control schemes accordingly. </a:t>
            </a:r>
          </a:p>
          <a:p>
            <a:pPr lvl="1"/>
            <a:r>
              <a:rPr lang="en-US" sz="2200" dirty="0" smtClean="0">
                <a:latin typeface="+mj-lt"/>
              </a:rPr>
              <a:t>For example, chatting application is high error tolerable and low data rate requirement; game application requires low error rate and high data rate.</a:t>
            </a:r>
            <a:endParaRPr lang="en-US" sz="2200" dirty="0">
              <a:latin typeface="+mj-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28974048"/>
              </p:ext>
            </p:extLst>
          </p:nvPr>
        </p:nvGraphicFramePr>
        <p:xfrm>
          <a:off x="3018656" y="2956021"/>
          <a:ext cx="3857600" cy="3425307"/>
        </p:xfrm>
        <a:graphic>
          <a:graphicData uri="http://schemas.openxmlformats.org/presentationml/2006/ole">
            <mc:AlternateContent xmlns:mc="http://schemas.openxmlformats.org/markup-compatibility/2006">
              <mc:Choice xmlns:v="urn:schemas-microsoft-com:vml" Requires="v">
                <p:oleObj spid="_x0000_s607241" name="Visio" r:id="rId3" imgW="2407873" imgH="2138144" progId="Visio.Drawing.11">
                  <p:embed/>
                </p:oleObj>
              </mc:Choice>
              <mc:Fallback>
                <p:oleObj name="Visio" r:id="rId3" imgW="2407873" imgH="2138144" progId="Visio.Drawing.11">
                  <p:embed/>
                  <p:pic>
                    <p:nvPicPr>
                      <p:cNvPr id="0" name=""/>
                      <p:cNvPicPr/>
                      <p:nvPr/>
                    </p:nvPicPr>
                    <p:blipFill>
                      <a:blip r:embed="rId4"/>
                      <a:stretch>
                        <a:fillRect/>
                      </a:stretch>
                    </p:blipFill>
                    <p:spPr>
                      <a:xfrm>
                        <a:off x="3018656" y="2956021"/>
                        <a:ext cx="3857600" cy="3425307"/>
                      </a:xfrm>
                      <a:prstGeom prst="rect">
                        <a:avLst/>
                      </a:prstGeom>
                    </p:spPr>
                  </p:pic>
                </p:oleObj>
              </mc:Fallback>
            </mc:AlternateContent>
          </a:graphicData>
        </a:graphic>
      </p:graphicFrame>
    </p:spTree>
    <p:extLst>
      <p:ext uri="{BB962C8B-B14F-4D97-AF65-F5344CB8AC3E}">
        <p14:creationId xmlns:p14="http://schemas.microsoft.com/office/powerpoint/2010/main" val="1094121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229600" cy="411162"/>
          </a:xfrm>
        </p:spPr>
        <p:txBody>
          <a:bodyPr>
            <a:noAutofit/>
          </a:bodyPr>
          <a:lstStyle/>
          <a:p>
            <a:r>
              <a:rPr lang="en-US" sz="3200" dirty="0" smtClean="0">
                <a:solidFill>
                  <a:srgbClr val="3333FF"/>
                </a:solidFill>
              </a:rPr>
              <a:t>Test Case 2: Simulation Parameters</a:t>
            </a:r>
            <a:endParaRPr lang="en-US" sz="3200" dirty="0">
              <a:solidFill>
                <a:srgbClr val="3333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135284215"/>
              </p:ext>
            </p:extLst>
          </p:nvPr>
        </p:nvGraphicFramePr>
        <p:xfrm>
          <a:off x="914400" y="1196752"/>
          <a:ext cx="6705600" cy="5081016"/>
        </p:xfrm>
        <a:graphic>
          <a:graphicData uri="http://schemas.openxmlformats.org/drawingml/2006/table">
            <a:tbl>
              <a:tblPr firstRow="1" bandRow="1">
                <a:tableStyleId>{5C22544A-7EE6-4342-B048-85BDC9FD1C3A}</a:tableStyleId>
              </a:tblPr>
              <a:tblGrid>
                <a:gridCol w="3352800"/>
                <a:gridCol w="3352800"/>
              </a:tblGrid>
              <a:tr h="370840">
                <a:tc>
                  <a:txBody>
                    <a:bodyPr/>
                    <a:lstStyle/>
                    <a:p>
                      <a:pPr marL="0" marR="0">
                        <a:lnSpc>
                          <a:spcPct val="115000"/>
                        </a:lnSpc>
                        <a:spcBef>
                          <a:spcPts val="0"/>
                        </a:spcBef>
                        <a:spcAft>
                          <a:spcPts val="0"/>
                        </a:spcAft>
                      </a:pPr>
                      <a:r>
                        <a:rPr lang="en-US" sz="1800" dirty="0" smtClean="0">
                          <a:effectLst/>
                          <a:latin typeface="Calibri"/>
                          <a:ea typeface="SimSun"/>
                          <a:cs typeface="Times New Roman"/>
                        </a:rPr>
                        <a:t>Parameters for Chat Application</a:t>
                      </a:r>
                      <a:endParaRPr lang="en-US" sz="1800" dirty="0">
                        <a:effectLst/>
                        <a:latin typeface="Calibri"/>
                        <a:ea typeface="SimSun"/>
                        <a:cs typeface="Times New Roman"/>
                      </a:endParaRPr>
                    </a:p>
                  </a:txBody>
                  <a:tcPr marL="68580" marR="68580" marT="0" marB="0"/>
                </a:tc>
                <a:tc>
                  <a:txBody>
                    <a:bodyPr/>
                    <a:lstStyle/>
                    <a:p>
                      <a:pPr marL="0" marR="0">
                        <a:lnSpc>
                          <a:spcPct val="115000"/>
                        </a:lnSpc>
                        <a:spcBef>
                          <a:spcPts val="0"/>
                        </a:spcBef>
                        <a:spcAft>
                          <a:spcPts val="0"/>
                        </a:spcAft>
                      </a:pPr>
                      <a:r>
                        <a:rPr lang="en-US" sz="1800">
                          <a:effectLst/>
                          <a:latin typeface="Calibri"/>
                          <a:ea typeface="SimSun"/>
                          <a:cs typeface="Times New Roman"/>
                        </a:rPr>
                        <a:t>Value</a:t>
                      </a:r>
                    </a:p>
                  </a:txBody>
                  <a:tcPr marL="68580" marR="68580" marT="0" marB="0"/>
                </a:tc>
              </a:tr>
              <a:tr h="370840">
                <a:tc>
                  <a:txBody>
                    <a:bodyPr/>
                    <a:lstStyle/>
                    <a:p>
                      <a:pPr marL="0" marR="0">
                        <a:lnSpc>
                          <a:spcPct val="115000"/>
                        </a:lnSpc>
                        <a:spcBef>
                          <a:spcPts val="0"/>
                        </a:spcBef>
                        <a:spcAft>
                          <a:spcPts val="0"/>
                        </a:spcAft>
                      </a:pPr>
                      <a:r>
                        <a:rPr lang="en-US" sz="1800">
                          <a:effectLst/>
                          <a:latin typeface="Calibri"/>
                          <a:ea typeface="SimSun"/>
                          <a:cs typeface="Times New Roman"/>
                        </a:rPr>
                        <a:t>Initial Tx Power</a:t>
                      </a:r>
                    </a:p>
                  </a:txBody>
                  <a:tcPr marL="68580" marR="68580" marT="0" marB="0"/>
                </a:tc>
                <a:tc>
                  <a:txBody>
                    <a:bodyPr/>
                    <a:lstStyle/>
                    <a:p>
                      <a:pPr marL="0" marR="0">
                        <a:lnSpc>
                          <a:spcPct val="115000"/>
                        </a:lnSpc>
                        <a:spcBef>
                          <a:spcPts val="0"/>
                        </a:spcBef>
                        <a:spcAft>
                          <a:spcPts val="0"/>
                        </a:spcAft>
                      </a:pPr>
                      <a:r>
                        <a:rPr lang="en-US" sz="1800">
                          <a:effectLst/>
                          <a:latin typeface="Calibri"/>
                          <a:ea typeface="SimSun"/>
                          <a:cs typeface="Times New Roman"/>
                        </a:rPr>
                        <a:t>0 dBm</a:t>
                      </a:r>
                    </a:p>
                  </a:txBody>
                  <a:tcPr marL="68580" marR="68580" marT="0" marB="0"/>
                </a:tc>
              </a:tr>
              <a:tr h="370840">
                <a:tc>
                  <a:txBody>
                    <a:bodyPr/>
                    <a:lstStyle/>
                    <a:p>
                      <a:pPr marL="0" marR="0">
                        <a:lnSpc>
                          <a:spcPct val="115000"/>
                        </a:lnSpc>
                        <a:spcBef>
                          <a:spcPts val="0"/>
                        </a:spcBef>
                        <a:spcAft>
                          <a:spcPts val="0"/>
                        </a:spcAft>
                      </a:pPr>
                      <a:r>
                        <a:rPr lang="en-US" sz="1800">
                          <a:effectLst/>
                          <a:latin typeface="Calibri"/>
                          <a:ea typeface="SimSun"/>
                          <a:cs typeface="Times New Roman"/>
                        </a:rPr>
                        <a:t>(Max, Min) Tx Power</a:t>
                      </a:r>
                    </a:p>
                  </a:txBody>
                  <a:tcPr marL="68580" marR="68580" marT="0" marB="0"/>
                </a:tc>
                <a:tc>
                  <a:txBody>
                    <a:bodyPr/>
                    <a:lstStyle/>
                    <a:p>
                      <a:pPr marL="0" marR="0">
                        <a:lnSpc>
                          <a:spcPct val="115000"/>
                        </a:lnSpc>
                        <a:spcBef>
                          <a:spcPts val="0"/>
                        </a:spcBef>
                        <a:spcAft>
                          <a:spcPts val="0"/>
                        </a:spcAft>
                      </a:pPr>
                      <a:r>
                        <a:rPr lang="en-US" sz="1800">
                          <a:effectLst/>
                          <a:latin typeface="Calibri"/>
                          <a:ea typeface="SimSun"/>
                          <a:cs typeface="Times New Roman"/>
                        </a:rPr>
                        <a:t>(30, -20) dBm</a:t>
                      </a:r>
                    </a:p>
                  </a:txBody>
                  <a:tcPr marL="68580" marR="68580" marT="0" marB="0"/>
                </a:tc>
              </a:tr>
              <a:tr h="370840">
                <a:tc>
                  <a:txBody>
                    <a:bodyPr/>
                    <a:lstStyle/>
                    <a:p>
                      <a:pPr marL="0" marR="0">
                        <a:lnSpc>
                          <a:spcPct val="115000"/>
                        </a:lnSpc>
                        <a:spcBef>
                          <a:spcPts val="0"/>
                        </a:spcBef>
                        <a:spcAft>
                          <a:spcPts val="0"/>
                        </a:spcAft>
                      </a:pPr>
                      <a:r>
                        <a:rPr lang="en-US" sz="1800">
                          <a:effectLst/>
                          <a:latin typeface="Calibri"/>
                          <a:ea typeface="SimSun"/>
                          <a:cs typeface="Times New Roman"/>
                        </a:rPr>
                        <a:t>MCS</a:t>
                      </a:r>
                    </a:p>
                  </a:txBody>
                  <a:tcPr marL="68580" marR="68580" marT="0" marB="0"/>
                </a:tc>
                <a:tc>
                  <a:txBody>
                    <a:bodyPr/>
                    <a:lstStyle/>
                    <a:p>
                      <a:pPr marL="0" marR="0">
                        <a:lnSpc>
                          <a:spcPct val="115000"/>
                        </a:lnSpc>
                        <a:spcBef>
                          <a:spcPts val="0"/>
                        </a:spcBef>
                        <a:spcAft>
                          <a:spcPts val="0"/>
                        </a:spcAft>
                      </a:pPr>
                      <a:r>
                        <a:rPr lang="en-US" sz="1800">
                          <a:effectLst/>
                          <a:latin typeface="Calibri"/>
                          <a:ea typeface="SimSun"/>
                          <a:cs typeface="Times New Roman"/>
                        </a:rPr>
                        <a:t>QPSK,  ¾ Coding rate</a:t>
                      </a:r>
                    </a:p>
                  </a:txBody>
                  <a:tcPr marL="68580" marR="68580" marT="0" marB="0"/>
                </a:tc>
              </a:tr>
              <a:tr h="370840">
                <a:tc>
                  <a:txBody>
                    <a:bodyPr/>
                    <a:lstStyle/>
                    <a:p>
                      <a:pPr marL="0" marR="0">
                        <a:lnSpc>
                          <a:spcPct val="115000"/>
                        </a:lnSpc>
                        <a:spcBef>
                          <a:spcPts val="0"/>
                        </a:spcBef>
                        <a:spcAft>
                          <a:spcPts val="0"/>
                        </a:spcAft>
                      </a:pPr>
                      <a:r>
                        <a:rPr lang="en-US" sz="1800">
                          <a:effectLst/>
                          <a:latin typeface="Calibri"/>
                          <a:ea typeface="SimSun"/>
                          <a:cs typeface="Times New Roman"/>
                        </a:rPr>
                        <a:t>SINR threshold</a:t>
                      </a:r>
                    </a:p>
                  </a:txBody>
                  <a:tcPr marL="68580" marR="68580" marT="0" marB="0"/>
                </a:tc>
                <a:tc>
                  <a:txBody>
                    <a:bodyPr/>
                    <a:lstStyle/>
                    <a:p>
                      <a:pPr marL="0" marR="0">
                        <a:lnSpc>
                          <a:spcPct val="115000"/>
                        </a:lnSpc>
                        <a:spcBef>
                          <a:spcPts val="0"/>
                        </a:spcBef>
                        <a:spcAft>
                          <a:spcPts val="0"/>
                        </a:spcAft>
                      </a:pPr>
                      <a:r>
                        <a:rPr lang="en-US" sz="1800">
                          <a:effectLst/>
                          <a:latin typeface="Calibri"/>
                          <a:ea typeface="SimSun"/>
                          <a:cs typeface="Times New Roman"/>
                        </a:rPr>
                        <a:t>5 dB</a:t>
                      </a:r>
                    </a:p>
                  </a:txBody>
                  <a:tcPr marL="68580" marR="68580" marT="0" marB="0"/>
                </a:tc>
              </a:tr>
              <a:tr h="370840">
                <a:tc>
                  <a:txBody>
                    <a:bodyPr/>
                    <a:lstStyle/>
                    <a:p>
                      <a:pPr marL="0" marR="0">
                        <a:lnSpc>
                          <a:spcPct val="115000"/>
                        </a:lnSpc>
                        <a:spcBef>
                          <a:spcPts val="0"/>
                        </a:spcBef>
                        <a:spcAft>
                          <a:spcPts val="0"/>
                        </a:spcAft>
                      </a:pPr>
                      <a:r>
                        <a:rPr lang="en-US" sz="1800">
                          <a:effectLst/>
                          <a:latin typeface="Calibri"/>
                          <a:ea typeface="SimSun"/>
                          <a:cs typeface="Times New Roman"/>
                        </a:rPr>
                        <a:t>Mapped PER</a:t>
                      </a:r>
                    </a:p>
                  </a:txBody>
                  <a:tcPr marL="68580" marR="68580" marT="0" marB="0"/>
                </a:tc>
                <a:tc>
                  <a:txBody>
                    <a:bodyPr/>
                    <a:lstStyle/>
                    <a:p>
                      <a:pPr marL="0" marR="0">
                        <a:lnSpc>
                          <a:spcPct val="115000"/>
                        </a:lnSpc>
                        <a:spcBef>
                          <a:spcPts val="0"/>
                        </a:spcBef>
                        <a:spcAft>
                          <a:spcPts val="0"/>
                        </a:spcAft>
                      </a:pPr>
                      <a:r>
                        <a:rPr lang="en-US" sz="1800">
                          <a:effectLst/>
                          <a:latin typeface="Calibri"/>
                          <a:ea typeface="SimSun"/>
                          <a:cs typeface="Times New Roman"/>
                        </a:rPr>
                        <a:t>2.51e-3</a:t>
                      </a:r>
                    </a:p>
                  </a:txBody>
                  <a:tcPr marL="68580" marR="68580" marT="0" marB="0"/>
                </a:tc>
              </a:tr>
              <a:tr h="370840">
                <a:tc>
                  <a:txBody>
                    <a:bodyPr/>
                    <a:lstStyle/>
                    <a:p>
                      <a:pPr marL="0" marR="0">
                        <a:lnSpc>
                          <a:spcPct val="115000"/>
                        </a:lnSpc>
                        <a:spcBef>
                          <a:spcPts val="0"/>
                        </a:spcBef>
                        <a:spcAft>
                          <a:spcPts val="0"/>
                        </a:spcAft>
                      </a:pPr>
                      <a:r>
                        <a:rPr lang="en-US" sz="1800" dirty="0">
                          <a:effectLst/>
                          <a:latin typeface="Calibri"/>
                          <a:ea typeface="SimSun"/>
                          <a:cs typeface="Times New Roman"/>
                        </a:rPr>
                        <a:t>Bandwidth</a:t>
                      </a:r>
                    </a:p>
                  </a:txBody>
                  <a:tcPr marL="68580" marR="68580" marT="0" marB="0"/>
                </a:tc>
                <a:tc>
                  <a:txBody>
                    <a:bodyPr/>
                    <a:lstStyle/>
                    <a:p>
                      <a:pPr marL="0" marR="0">
                        <a:lnSpc>
                          <a:spcPct val="115000"/>
                        </a:lnSpc>
                        <a:spcBef>
                          <a:spcPts val="0"/>
                        </a:spcBef>
                        <a:spcAft>
                          <a:spcPts val="0"/>
                        </a:spcAft>
                      </a:pPr>
                      <a:r>
                        <a:rPr lang="en-US" sz="1800">
                          <a:effectLst/>
                          <a:latin typeface="Calibri"/>
                          <a:ea typeface="SimSun"/>
                          <a:cs typeface="Times New Roman"/>
                        </a:rPr>
                        <a:t>10 MHz</a:t>
                      </a:r>
                    </a:p>
                  </a:txBody>
                  <a:tcPr marL="68580" marR="68580" marT="0" marB="0"/>
                </a:tc>
              </a:tr>
              <a:tr h="370840">
                <a:tc>
                  <a:txBody>
                    <a:bodyPr/>
                    <a:lstStyle/>
                    <a:p>
                      <a:pPr marL="0" marR="0">
                        <a:lnSpc>
                          <a:spcPct val="115000"/>
                        </a:lnSpc>
                        <a:spcBef>
                          <a:spcPts val="0"/>
                        </a:spcBef>
                        <a:spcAft>
                          <a:spcPts val="0"/>
                        </a:spcAft>
                      </a:pPr>
                      <a:r>
                        <a:rPr lang="en-US" sz="1800">
                          <a:effectLst/>
                          <a:latin typeface="Calibri"/>
                          <a:ea typeface="SimSun"/>
                          <a:cs typeface="Times New Roman"/>
                        </a:rPr>
                        <a:t>Physical Data Rate</a:t>
                      </a:r>
                    </a:p>
                  </a:txBody>
                  <a:tcPr marL="68580" marR="68580" marT="0" marB="0"/>
                </a:tc>
                <a:tc>
                  <a:txBody>
                    <a:bodyPr/>
                    <a:lstStyle/>
                    <a:p>
                      <a:pPr marL="0" marR="0">
                        <a:lnSpc>
                          <a:spcPct val="115000"/>
                        </a:lnSpc>
                        <a:spcBef>
                          <a:spcPts val="0"/>
                        </a:spcBef>
                        <a:spcAft>
                          <a:spcPts val="0"/>
                        </a:spcAft>
                      </a:pPr>
                      <a:r>
                        <a:rPr lang="en-US" sz="1800">
                          <a:effectLst/>
                          <a:latin typeface="Calibri"/>
                          <a:ea typeface="SimSun"/>
                          <a:cs typeface="Times New Roman"/>
                        </a:rPr>
                        <a:t>9 Mbps</a:t>
                      </a:r>
                    </a:p>
                  </a:txBody>
                  <a:tcPr marL="68580" marR="68580" marT="0" marB="0"/>
                </a:tc>
              </a:tr>
              <a:tr h="370840">
                <a:tc>
                  <a:txBody>
                    <a:bodyPr/>
                    <a:lstStyle/>
                    <a:p>
                      <a:pPr marL="0" marR="0">
                        <a:lnSpc>
                          <a:spcPct val="115000"/>
                        </a:lnSpc>
                        <a:spcBef>
                          <a:spcPts val="0"/>
                        </a:spcBef>
                        <a:spcAft>
                          <a:spcPts val="0"/>
                        </a:spcAft>
                      </a:pPr>
                      <a:r>
                        <a:rPr lang="en-US" sz="1800">
                          <a:effectLst/>
                          <a:latin typeface="Calibri"/>
                          <a:ea typeface="SimSun"/>
                          <a:cs typeface="Times New Roman"/>
                        </a:rPr>
                        <a:t>Power Adjustment Step</a:t>
                      </a:r>
                    </a:p>
                  </a:txBody>
                  <a:tcPr marL="68580" marR="68580" marT="0" marB="0"/>
                </a:tc>
                <a:tc>
                  <a:txBody>
                    <a:bodyPr/>
                    <a:lstStyle/>
                    <a:p>
                      <a:pPr marL="0" marR="0">
                        <a:lnSpc>
                          <a:spcPct val="115000"/>
                        </a:lnSpc>
                        <a:spcBef>
                          <a:spcPts val="0"/>
                        </a:spcBef>
                        <a:spcAft>
                          <a:spcPts val="0"/>
                        </a:spcAft>
                      </a:pPr>
                      <a:r>
                        <a:rPr lang="en-US" sz="1800" dirty="0">
                          <a:effectLst/>
                          <a:latin typeface="Calibri"/>
                          <a:ea typeface="SimSun"/>
                          <a:cs typeface="Times New Roman"/>
                        </a:rPr>
                        <a:t>0.1 dB</a:t>
                      </a:r>
                    </a:p>
                  </a:txBody>
                  <a:tcPr marL="68580" marR="68580" marT="0" marB="0"/>
                </a:tc>
              </a:tr>
              <a:tr h="370840">
                <a:tc>
                  <a:txBody>
                    <a:bodyPr/>
                    <a:lstStyle/>
                    <a:p>
                      <a:pPr marL="0" marR="0">
                        <a:lnSpc>
                          <a:spcPct val="115000"/>
                        </a:lnSpc>
                        <a:spcBef>
                          <a:spcPts val="0"/>
                        </a:spcBef>
                        <a:spcAft>
                          <a:spcPts val="0"/>
                        </a:spcAft>
                      </a:pPr>
                      <a:r>
                        <a:rPr lang="en-US" sz="1800" dirty="0">
                          <a:effectLst/>
                          <a:latin typeface="Calibri"/>
                          <a:ea typeface="SimSun"/>
                          <a:cs typeface="Times New Roman"/>
                        </a:rPr>
                        <a:t>Slot Length</a:t>
                      </a:r>
                    </a:p>
                  </a:txBody>
                  <a:tcPr marL="68580" marR="68580" marT="0" marB="0"/>
                </a:tc>
                <a:tc>
                  <a:txBody>
                    <a:bodyPr/>
                    <a:lstStyle/>
                    <a:p>
                      <a:pPr marL="0" marR="0">
                        <a:lnSpc>
                          <a:spcPct val="115000"/>
                        </a:lnSpc>
                        <a:spcBef>
                          <a:spcPts val="0"/>
                        </a:spcBef>
                        <a:spcAft>
                          <a:spcPts val="0"/>
                        </a:spcAft>
                      </a:pPr>
                      <a:r>
                        <a:rPr lang="en-US" sz="1800">
                          <a:effectLst/>
                          <a:latin typeface="Calibri"/>
                          <a:ea typeface="SimSun"/>
                          <a:cs typeface="Times New Roman"/>
                        </a:rPr>
                        <a:t>1 ms</a:t>
                      </a:r>
                    </a:p>
                  </a:txBody>
                  <a:tcPr marL="68580" marR="68580" marT="0" marB="0"/>
                </a:tc>
              </a:tr>
              <a:tr h="370840">
                <a:tc>
                  <a:txBody>
                    <a:bodyPr/>
                    <a:lstStyle/>
                    <a:p>
                      <a:pPr marL="0" marR="0">
                        <a:lnSpc>
                          <a:spcPct val="115000"/>
                        </a:lnSpc>
                        <a:spcBef>
                          <a:spcPts val="0"/>
                        </a:spcBef>
                        <a:spcAft>
                          <a:spcPts val="0"/>
                        </a:spcAft>
                      </a:pPr>
                      <a:r>
                        <a:rPr lang="en-US" sz="1800" dirty="0">
                          <a:effectLst/>
                          <a:latin typeface="Calibri"/>
                          <a:ea typeface="SimSun"/>
                          <a:cs typeface="Times New Roman"/>
                        </a:rPr>
                        <a:t>Close Loop Power Control Interval</a:t>
                      </a:r>
                    </a:p>
                  </a:txBody>
                  <a:tcPr marL="68580" marR="68580" marT="0" marB="0"/>
                </a:tc>
                <a:tc>
                  <a:txBody>
                    <a:bodyPr/>
                    <a:lstStyle/>
                    <a:p>
                      <a:pPr marL="0" marR="0">
                        <a:lnSpc>
                          <a:spcPct val="115000"/>
                        </a:lnSpc>
                        <a:spcBef>
                          <a:spcPts val="0"/>
                        </a:spcBef>
                        <a:spcAft>
                          <a:spcPts val="0"/>
                        </a:spcAft>
                      </a:pPr>
                      <a:r>
                        <a:rPr lang="en-US" sz="1800">
                          <a:effectLst/>
                          <a:latin typeface="Calibri"/>
                          <a:ea typeface="SimSun"/>
                          <a:cs typeface="Times New Roman"/>
                        </a:rPr>
                        <a:t>50 ms</a:t>
                      </a:r>
                    </a:p>
                  </a:txBody>
                  <a:tcPr marL="68580" marR="68580" marT="0" marB="0"/>
                </a:tc>
              </a:tr>
              <a:tr h="370840">
                <a:tc>
                  <a:txBody>
                    <a:bodyPr/>
                    <a:lstStyle/>
                    <a:p>
                      <a:pPr marL="0" marR="0">
                        <a:lnSpc>
                          <a:spcPct val="115000"/>
                        </a:lnSpc>
                        <a:spcBef>
                          <a:spcPts val="0"/>
                        </a:spcBef>
                        <a:spcAft>
                          <a:spcPts val="0"/>
                        </a:spcAft>
                      </a:pPr>
                      <a:r>
                        <a:rPr lang="en-US" sz="1800">
                          <a:effectLst/>
                          <a:latin typeface="Calibri"/>
                          <a:ea typeface="SimSun"/>
                          <a:cs typeface="Times New Roman"/>
                        </a:rPr>
                        <a:t>Traffic Model</a:t>
                      </a:r>
                    </a:p>
                  </a:txBody>
                  <a:tcPr marL="68580" marR="68580" marT="0" marB="0"/>
                </a:tc>
                <a:tc>
                  <a:txBody>
                    <a:bodyPr/>
                    <a:lstStyle/>
                    <a:p>
                      <a:pPr marL="0" marR="0">
                        <a:lnSpc>
                          <a:spcPct val="115000"/>
                        </a:lnSpc>
                        <a:spcBef>
                          <a:spcPts val="0"/>
                        </a:spcBef>
                        <a:spcAft>
                          <a:spcPts val="0"/>
                        </a:spcAft>
                      </a:pPr>
                      <a:r>
                        <a:rPr lang="en-US" sz="1800">
                          <a:effectLst/>
                          <a:latin typeface="Calibri"/>
                          <a:ea typeface="SimSun"/>
                          <a:cs typeface="Times New Roman"/>
                        </a:rPr>
                        <a:t>Bursty traffic (arrival probability=0.1)</a:t>
                      </a:r>
                    </a:p>
                  </a:txBody>
                  <a:tcPr marL="68580" marR="68580" marT="0" marB="0"/>
                </a:tc>
              </a:tr>
              <a:tr h="370840">
                <a:tc>
                  <a:txBody>
                    <a:bodyPr/>
                    <a:lstStyle/>
                    <a:p>
                      <a:pPr marL="0" marR="0">
                        <a:lnSpc>
                          <a:spcPct val="115000"/>
                        </a:lnSpc>
                        <a:spcBef>
                          <a:spcPts val="0"/>
                        </a:spcBef>
                        <a:spcAft>
                          <a:spcPts val="0"/>
                        </a:spcAft>
                      </a:pPr>
                      <a:r>
                        <a:rPr lang="en-US" sz="1800">
                          <a:effectLst/>
                          <a:latin typeface="Calibri"/>
                          <a:ea typeface="SimSun"/>
                          <a:cs typeface="Times New Roman"/>
                        </a:rPr>
                        <a:t>Simulation Time</a:t>
                      </a:r>
                    </a:p>
                  </a:txBody>
                  <a:tcPr marL="68580" marR="68580" marT="0" marB="0"/>
                </a:tc>
                <a:tc>
                  <a:txBody>
                    <a:bodyPr/>
                    <a:lstStyle/>
                    <a:p>
                      <a:pPr marL="0" marR="0">
                        <a:lnSpc>
                          <a:spcPct val="115000"/>
                        </a:lnSpc>
                        <a:spcBef>
                          <a:spcPts val="0"/>
                        </a:spcBef>
                        <a:spcAft>
                          <a:spcPts val="0"/>
                        </a:spcAft>
                      </a:pPr>
                      <a:r>
                        <a:rPr lang="en-US" sz="1800" dirty="0">
                          <a:effectLst/>
                          <a:latin typeface="Calibri"/>
                          <a:ea typeface="SimSun"/>
                          <a:cs typeface="Times New Roman"/>
                        </a:rPr>
                        <a:t>20 s</a:t>
                      </a:r>
                    </a:p>
                  </a:txBody>
                  <a:tcPr marL="68580" marR="68580" marT="0" marB="0"/>
                </a:tc>
              </a:tr>
            </a:tbl>
          </a:graphicData>
        </a:graphic>
      </p:graphicFrame>
    </p:spTree>
    <p:extLst>
      <p:ext uri="{BB962C8B-B14F-4D97-AF65-F5344CB8AC3E}">
        <p14:creationId xmlns:p14="http://schemas.microsoft.com/office/powerpoint/2010/main" val="717267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563562"/>
          </a:xfrm>
        </p:spPr>
        <p:txBody>
          <a:bodyPr>
            <a:noAutofit/>
          </a:bodyPr>
          <a:lstStyle/>
          <a:p>
            <a:r>
              <a:rPr lang="en-US" sz="3200" dirty="0">
                <a:solidFill>
                  <a:srgbClr val="3333FF"/>
                </a:solidFill>
              </a:rPr>
              <a:t>Test Case </a:t>
            </a:r>
            <a:r>
              <a:rPr lang="en-US" sz="3200" dirty="0" smtClean="0">
                <a:solidFill>
                  <a:srgbClr val="3333FF"/>
                </a:solidFill>
              </a:rPr>
              <a:t>2: Simulation Results</a:t>
            </a:r>
            <a:endParaRPr lang="en-US" sz="3200" dirty="0">
              <a:solidFill>
                <a:srgbClr val="3333FF"/>
              </a:solidFill>
            </a:endParaRPr>
          </a:p>
        </p:txBody>
      </p:sp>
      <p:sp>
        <p:nvSpPr>
          <p:cNvPr id="5" name="TextBox 4"/>
          <p:cNvSpPr txBox="1"/>
          <p:nvPr/>
        </p:nvSpPr>
        <p:spPr>
          <a:xfrm>
            <a:off x="6077197" y="2420888"/>
            <a:ext cx="2815283"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Context aware power control treats different applications with different QoS requirements</a:t>
            </a:r>
          </a:p>
          <a:p>
            <a:pPr marL="285750" indent="-285750">
              <a:buFont typeface="Arial" panose="020B0604020202020204" pitchFamily="34" charset="0"/>
              <a:buChar char="•"/>
            </a:pPr>
            <a:r>
              <a:rPr lang="en-US" sz="2000" dirty="0" smtClean="0"/>
              <a:t>Conventional power control is not aware of different requirements of applications.</a:t>
            </a:r>
            <a:endParaRPr lang="en-US" sz="2000"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445" r="6246"/>
          <a:stretch/>
        </p:blipFill>
        <p:spPr bwMode="auto">
          <a:xfrm>
            <a:off x="76200" y="1780632"/>
            <a:ext cx="6000997" cy="4569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9381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r>
              <a:rPr lang="en-US" sz="2800" b="1" dirty="0">
                <a:solidFill>
                  <a:srgbClr val="0033CC"/>
                </a:solidFill>
                <a:latin typeface="+mj-lt"/>
              </a:rPr>
              <a:t>Test </a:t>
            </a:r>
            <a:r>
              <a:rPr lang="en-US" sz="2800" b="1" dirty="0" smtClean="0">
                <a:solidFill>
                  <a:srgbClr val="0033CC"/>
                </a:solidFill>
                <a:latin typeface="+mj-lt"/>
              </a:rPr>
              <a:t>Case </a:t>
            </a:r>
            <a:r>
              <a:rPr lang="en-US" sz="2800" b="1" dirty="0" smtClean="0">
                <a:solidFill>
                  <a:srgbClr val="0033CC"/>
                </a:solidFill>
                <a:latin typeface="+mj-lt"/>
              </a:rPr>
              <a:t>3:</a:t>
            </a:r>
            <a:endParaRPr lang="en-US" sz="2800" b="1" dirty="0">
              <a:solidFill>
                <a:srgbClr val="0033CC"/>
              </a:solidFill>
              <a:latin typeface="+mj-lt"/>
            </a:endParaRPr>
          </a:p>
          <a:p>
            <a:pPr lvl="1"/>
            <a:r>
              <a:rPr lang="en-US" sz="2000" dirty="0" smtClean="0">
                <a:latin typeface="+mj-lt"/>
              </a:rPr>
              <a:t>Context aware power control reduces the overall interference among different P2P networks (i.e. applications). It adjusts the power not only considering the interference within a P2P network also the interference among P2P networks.</a:t>
            </a:r>
          </a:p>
          <a:p>
            <a:pPr lvl="1"/>
            <a:r>
              <a:rPr lang="en-US" sz="2000" dirty="0" smtClean="0">
                <a:latin typeface="+mj-lt"/>
              </a:rPr>
              <a:t>Parameters follows those used in test 1 and 2 for game and chat applications, respectively.</a:t>
            </a:r>
          </a:p>
          <a:p>
            <a:pPr lvl="1"/>
            <a:r>
              <a:rPr lang="en-US" sz="2000" dirty="0" smtClean="0">
                <a:latin typeface="+mj-lt"/>
              </a:rPr>
              <a:t>Peer 0 and 4 is moving toward to 1 and 5 respectively to the shortest distance at 10 seconds, and then move away.</a:t>
            </a:r>
            <a:endParaRPr lang="en-US" sz="2000" dirty="0">
              <a:latin typeface="+mj-lt"/>
            </a:endParaRP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814703718"/>
              </p:ext>
            </p:extLst>
          </p:nvPr>
        </p:nvGraphicFramePr>
        <p:xfrm>
          <a:off x="2195736" y="3732346"/>
          <a:ext cx="5360640" cy="2720990"/>
        </p:xfrm>
        <a:graphic>
          <a:graphicData uri="http://schemas.openxmlformats.org/presentationml/2006/ole">
            <mc:AlternateContent xmlns:mc="http://schemas.openxmlformats.org/markup-compatibility/2006">
              <mc:Choice xmlns:v="urn:schemas-microsoft-com:vml" Requires="v">
                <p:oleObj spid="_x0000_s608265" name="Visio" r:id="rId3" imgW="3243070" imgH="1645785" progId="Visio.Drawing.11">
                  <p:embed/>
                </p:oleObj>
              </mc:Choice>
              <mc:Fallback>
                <p:oleObj name="Visio" r:id="rId3" imgW="3243070" imgH="1645785" progId="Visio.Drawing.11">
                  <p:embed/>
                  <p:pic>
                    <p:nvPicPr>
                      <p:cNvPr id="0" name=""/>
                      <p:cNvPicPr/>
                      <p:nvPr/>
                    </p:nvPicPr>
                    <p:blipFill>
                      <a:blip r:embed="rId4"/>
                      <a:stretch>
                        <a:fillRect/>
                      </a:stretch>
                    </p:blipFill>
                    <p:spPr>
                      <a:xfrm>
                        <a:off x="2195736" y="3732346"/>
                        <a:ext cx="5360640" cy="2720990"/>
                      </a:xfrm>
                      <a:prstGeom prst="rect">
                        <a:avLst/>
                      </a:prstGeom>
                    </p:spPr>
                  </p:pic>
                </p:oleObj>
              </mc:Fallback>
            </mc:AlternateContent>
          </a:graphicData>
        </a:graphic>
      </p:graphicFrame>
    </p:spTree>
    <p:extLst>
      <p:ext uri="{BB962C8B-B14F-4D97-AF65-F5344CB8AC3E}">
        <p14:creationId xmlns:p14="http://schemas.microsoft.com/office/powerpoint/2010/main" val="276500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61182"/>
            <a:ext cx="8229600" cy="563562"/>
          </a:xfrm>
        </p:spPr>
        <p:txBody>
          <a:bodyPr>
            <a:noAutofit/>
          </a:bodyPr>
          <a:lstStyle/>
          <a:p>
            <a:r>
              <a:rPr lang="en-US" sz="3200" dirty="0">
                <a:solidFill>
                  <a:srgbClr val="0033CC"/>
                </a:solidFill>
              </a:rPr>
              <a:t>Test Case </a:t>
            </a:r>
            <a:r>
              <a:rPr lang="en-US" sz="3200" dirty="0" smtClean="0">
                <a:solidFill>
                  <a:srgbClr val="0033CC"/>
                </a:solidFill>
              </a:rPr>
              <a:t>3: Simulation </a:t>
            </a:r>
            <a:r>
              <a:rPr lang="en-US" sz="3200" dirty="0" smtClean="0">
                <a:solidFill>
                  <a:srgbClr val="0033CC"/>
                </a:solidFill>
              </a:rPr>
              <a:t>Results (1/2)</a:t>
            </a:r>
            <a:endParaRPr lang="en-US" sz="3200" dirty="0">
              <a:solidFill>
                <a:srgbClr val="0033CC"/>
              </a:solidFill>
            </a:endParaRPr>
          </a:p>
        </p:txBody>
      </p:sp>
      <p:sp>
        <p:nvSpPr>
          <p:cNvPr id="5" name="TextBox 4"/>
          <p:cNvSpPr txBox="1"/>
          <p:nvPr/>
        </p:nvSpPr>
        <p:spPr>
          <a:xfrm>
            <a:off x="6507428" y="1044019"/>
            <a:ext cx="2457059"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Context aware power control limits to increase </a:t>
            </a:r>
            <a:r>
              <a:rPr lang="en-US" sz="2000" dirty="0" err="1" smtClean="0"/>
              <a:t>Tx</a:t>
            </a:r>
            <a:r>
              <a:rPr lang="en-US" sz="2000" dirty="0" smtClean="0"/>
              <a:t> power for chat application (low data rate and high error tolerable) by considering not to generate too strong interference to the game application, which requires high data rate and low error rate.</a:t>
            </a:r>
            <a:endParaRPr lang="en-US" sz="2000" dirty="0"/>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791" r="4464"/>
          <a:stretch/>
        </p:blipFill>
        <p:spPr bwMode="auto">
          <a:xfrm>
            <a:off x="152400" y="1124744"/>
            <a:ext cx="6379627" cy="4505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94073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2840" y="489174"/>
            <a:ext cx="8229600" cy="563562"/>
          </a:xfrm>
        </p:spPr>
        <p:txBody>
          <a:bodyPr>
            <a:noAutofit/>
          </a:bodyPr>
          <a:lstStyle/>
          <a:p>
            <a:r>
              <a:rPr lang="en-US" sz="3200" dirty="0">
                <a:solidFill>
                  <a:srgbClr val="0033CC"/>
                </a:solidFill>
              </a:rPr>
              <a:t>Test Case </a:t>
            </a:r>
            <a:r>
              <a:rPr lang="en-US" sz="3200" dirty="0" smtClean="0">
                <a:solidFill>
                  <a:srgbClr val="0033CC"/>
                </a:solidFill>
              </a:rPr>
              <a:t>3: Simulation </a:t>
            </a:r>
            <a:r>
              <a:rPr lang="en-US" sz="3200" dirty="0" smtClean="0">
                <a:solidFill>
                  <a:srgbClr val="0033CC"/>
                </a:solidFill>
              </a:rPr>
              <a:t>Results (2/2)</a:t>
            </a:r>
            <a:br>
              <a:rPr lang="en-US" sz="3200" dirty="0" smtClean="0">
                <a:solidFill>
                  <a:srgbClr val="0033CC"/>
                </a:solidFill>
              </a:rPr>
            </a:br>
            <a:endParaRPr lang="en-US" sz="3200" dirty="0">
              <a:solidFill>
                <a:srgbClr val="0033CC"/>
              </a:solidFill>
            </a:endParaRPr>
          </a:p>
        </p:txBody>
      </p:sp>
      <p:sp>
        <p:nvSpPr>
          <p:cNvPr id="6" name="TextBox 5"/>
          <p:cNvSpPr txBox="1"/>
          <p:nvPr/>
        </p:nvSpPr>
        <p:spPr>
          <a:xfrm>
            <a:off x="6084168" y="2348880"/>
            <a:ext cx="2736304"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Context aware power control achieves higher efficiency ratio of power consumption by mitigating the interference among P2P networks, i.e. using less power for successfully receiving a packet.</a:t>
            </a:r>
            <a:endParaRPr lang="en-US" sz="2000" dirty="0"/>
          </a:p>
        </p:txBody>
      </p:sp>
      <mc:AlternateContent xmlns:mc="http://schemas.openxmlformats.org/markup-compatibility/2006" xmlns:a14="http://schemas.microsoft.com/office/drawing/2010/main">
        <mc:Choice Requires="a14">
          <p:sp>
            <p:nvSpPr>
              <p:cNvPr id="2" name="TextBox 1"/>
              <p:cNvSpPr txBox="1"/>
              <p:nvPr/>
            </p:nvSpPr>
            <p:spPr>
              <a:xfrm>
                <a:off x="277688" y="1191504"/>
                <a:ext cx="8686800" cy="6533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dirty="0"/>
                        <m:t>Efficiency</m:t>
                      </m:r>
                      <m:r>
                        <m:rPr>
                          <m:nor/>
                        </m:rPr>
                        <a:rPr lang="en-US" dirty="0"/>
                        <m:t> </m:t>
                      </m:r>
                      <m:r>
                        <m:rPr>
                          <m:nor/>
                        </m:rPr>
                        <a:rPr lang="en-US" dirty="0"/>
                        <m:t>ratio</m:t>
                      </m:r>
                      <m:r>
                        <m:rPr>
                          <m:nor/>
                        </m:rPr>
                        <a:rPr lang="en-US" dirty="0"/>
                        <m:t> </m:t>
                      </m:r>
                      <m:r>
                        <m:rPr>
                          <m:nor/>
                        </m:rPr>
                        <a:rPr lang="en-US" dirty="0"/>
                        <m:t>of</m:t>
                      </m:r>
                      <m:r>
                        <m:rPr>
                          <m:nor/>
                        </m:rPr>
                        <a:rPr lang="en-US" dirty="0"/>
                        <m:t> </m:t>
                      </m:r>
                      <m:r>
                        <m:rPr>
                          <m:nor/>
                        </m:rPr>
                        <a:rPr lang="en-US" dirty="0"/>
                        <m:t>power</m:t>
                      </m:r>
                      <m:r>
                        <m:rPr>
                          <m:nor/>
                        </m:rPr>
                        <a:rPr lang="en-US" dirty="0"/>
                        <m:t> </m:t>
                      </m:r>
                      <m:r>
                        <m:rPr>
                          <m:nor/>
                        </m:rPr>
                        <a:rPr lang="en-US" dirty="0"/>
                        <m:t>consumption</m:t>
                      </m:r>
                      <m:r>
                        <a:rPr lang="en-US" i="1" smtClean="0">
                          <a:latin typeface="Cambria Math"/>
                        </a:rPr>
                        <m:t>=</m:t>
                      </m:r>
                      <m:f>
                        <m:fPr>
                          <m:ctrlPr>
                            <a:rPr lang="en-US" i="1" smtClean="0">
                              <a:latin typeface="Cambria Math"/>
                            </a:rPr>
                          </m:ctrlPr>
                        </m:fPr>
                        <m:num>
                          <m:r>
                            <m:rPr>
                              <m:nor/>
                            </m:rPr>
                            <a:rPr lang="en-US" dirty="0"/>
                            <m:t>total</m:t>
                          </m:r>
                          <m:r>
                            <m:rPr>
                              <m:nor/>
                            </m:rPr>
                            <a:rPr lang="en-US" dirty="0"/>
                            <m:t> </m:t>
                          </m:r>
                          <m:r>
                            <m:rPr>
                              <m:nor/>
                            </m:rPr>
                            <a:rPr lang="en-US" dirty="0"/>
                            <m:t>consumed</m:t>
                          </m:r>
                          <m:r>
                            <m:rPr>
                              <m:nor/>
                            </m:rPr>
                            <a:rPr lang="en-US" dirty="0"/>
                            <m:t> </m:t>
                          </m:r>
                          <m:r>
                            <m:rPr>
                              <m:nor/>
                            </m:rPr>
                            <a:rPr lang="en-US" dirty="0"/>
                            <m:t>power</m:t>
                          </m:r>
                          <m:r>
                            <m:rPr>
                              <m:nor/>
                            </m:rPr>
                            <a:rPr lang="en-US" dirty="0"/>
                            <m:t> </m:t>
                          </m:r>
                          <m:r>
                            <m:rPr>
                              <m:nor/>
                            </m:rPr>
                            <a:rPr lang="en-US" dirty="0"/>
                            <m:t>to</m:t>
                          </m:r>
                          <m:r>
                            <m:rPr>
                              <m:nor/>
                            </m:rPr>
                            <a:rPr lang="en-US" dirty="0"/>
                            <m:t> </m:t>
                          </m:r>
                          <m:r>
                            <m:rPr>
                              <m:nor/>
                            </m:rPr>
                            <a:rPr lang="en-US" dirty="0"/>
                            <m:t>send</m:t>
                          </m:r>
                          <m:r>
                            <m:rPr>
                              <m:nor/>
                            </m:rPr>
                            <a:rPr lang="en-US" dirty="0"/>
                            <m:t> </m:t>
                          </m:r>
                          <m:r>
                            <m:rPr>
                              <m:nor/>
                            </m:rPr>
                            <a:rPr lang="en-US" dirty="0"/>
                            <m:t>all</m:t>
                          </m:r>
                          <m:r>
                            <m:rPr>
                              <m:nor/>
                            </m:rPr>
                            <a:rPr lang="en-US" dirty="0"/>
                            <m:t> </m:t>
                          </m:r>
                          <m:r>
                            <m:rPr>
                              <m:nor/>
                            </m:rPr>
                            <a:rPr lang="en-US" dirty="0"/>
                            <m:t>the</m:t>
                          </m:r>
                          <m:r>
                            <m:rPr>
                              <m:nor/>
                            </m:rPr>
                            <a:rPr lang="en-US" dirty="0"/>
                            <m:t> </m:t>
                          </m:r>
                          <m:r>
                            <m:rPr>
                              <m:nor/>
                            </m:rPr>
                            <a:rPr lang="en-US" dirty="0"/>
                            <m:t>pkts</m:t>
                          </m:r>
                        </m:num>
                        <m:den>
                          <m:r>
                            <m:rPr>
                              <m:nor/>
                            </m:rPr>
                            <a:rPr lang="en-US" dirty="0"/>
                            <m:t>total</m:t>
                          </m:r>
                          <m:r>
                            <m:rPr>
                              <m:nor/>
                            </m:rPr>
                            <a:rPr lang="en-US" dirty="0"/>
                            <m:t> </m:t>
                          </m:r>
                          <m:r>
                            <m:rPr>
                              <m:nor/>
                            </m:rPr>
                            <a:rPr lang="en-US" dirty="0"/>
                            <m:t>number</m:t>
                          </m:r>
                          <m:r>
                            <m:rPr>
                              <m:nor/>
                            </m:rPr>
                            <a:rPr lang="en-US" dirty="0"/>
                            <m:t> </m:t>
                          </m:r>
                          <m:r>
                            <m:rPr>
                              <m:nor/>
                            </m:rPr>
                            <a:rPr lang="en-US" dirty="0"/>
                            <m:t>of</m:t>
                          </m:r>
                          <m:r>
                            <m:rPr>
                              <m:nor/>
                            </m:rPr>
                            <a:rPr lang="en-US" dirty="0"/>
                            <m:t> </m:t>
                          </m:r>
                          <m:r>
                            <m:rPr>
                              <m:nor/>
                            </m:rPr>
                            <a:rPr lang="en-US" dirty="0"/>
                            <m:t>received</m:t>
                          </m:r>
                          <m:r>
                            <m:rPr>
                              <m:nor/>
                            </m:rPr>
                            <a:rPr lang="en-US" dirty="0"/>
                            <m:t> </m:t>
                          </m:r>
                          <m:r>
                            <m:rPr>
                              <m:nor/>
                            </m:rPr>
                            <a:rPr lang="en-US" dirty="0"/>
                            <m:t>pkts</m:t>
                          </m:r>
                        </m:den>
                      </m:f>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77688" y="1191504"/>
                <a:ext cx="8686800" cy="653320"/>
              </a:xfrm>
              <a:prstGeom prst="rect">
                <a:avLst/>
              </a:prstGeom>
              <a:blipFill rotWithShape="1">
                <a:blip r:embed="rId2"/>
                <a:stretch>
                  <a:fillRect/>
                </a:stretch>
              </a:blipFill>
            </p:spPr>
            <p:txBody>
              <a:bodyPr/>
              <a:lstStyle/>
              <a:p>
                <a:r>
                  <a:rPr lang="en-US">
                    <a:noFill/>
                  </a:rPr>
                  <a:t> </a:t>
                </a:r>
              </a:p>
            </p:txBody>
          </p:sp>
        </mc:Fallback>
      </mc:AlternateContent>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325" r="4751"/>
          <a:stretch/>
        </p:blipFill>
        <p:spPr bwMode="auto">
          <a:xfrm>
            <a:off x="179512" y="1844824"/>
            <a:ext cx="5951517"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193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180182"/>
            <a:ext cx="8229600" cy="944562"/>
          </a:xfrm>
        </p:spPr>
        <p:txBody>
          <a:bodyPr/>
          <a:lstStyle/>
          <a:p>
            <a:r>
              <a:rPr lang="en-US" altLang="ko-KR" dirty="0" smtClean="0">
                <a:solidFill>
                  <a:srgbClr val="0000FF"/>
                </a:solidFill>
              </a:rPr>
              <a:t>Conclusions</a:t>
            </a:r>
            <a:endParaRPr lang="ko-KR" altLang="en-US" dirty="0">
              <a:solidFill>
                <a:srgbClr val="0000FF"/>
              </a:solidFill>
            </a:endParaRPr>
          </a:p>
        </p:txBody>
      </p:sp>
      <p:sp>
        <p:nvSpPr>
          <p:cNvPr id="3" name="내용 개체 틀 2"/>
          <p:cNvSpPr>
            <a:spLocks noGrp="1"/>
          </p:cNvSpPr>
          <p:nvPr>
            <p:ph idx="1"/>
          </p:nvPr>
        </p:nvSpPr>
        <p:spPr>
          <a:xfrm>
            <a:off x="428628" y="764704"/>
            <a:ext cx="8358214" cy="5572164"/>
          </a:xfrm>
        </p:spPr>
        <p:txBody>
          <a:bodyPr>
            <a:noAutofit/>
          </a:bodyPr>
          <a:lstStyle/>
          <a:p>
            <a:pPr marL="225425" indent="-225425">
              <a:buClr>
                <a:srgbClr val="00B0F0"/>
              </a:buClr>
              <a:buFont typeface="Wingdings" pitchFamily="2" charset="2"/>
              <a:buChar char="§"/>
            </a:pPr>
            <a:r>
              <a:rPr lang="en-US" altLang="ko-KR" sz="2800" dirty="0" smtClean="0">
                <a:latin typeface="Arial" pitchFamily="34" charset="0"/>
                <a:cs typeface="Arial" pitchFamily="34" charset="0"/>
              </a:rPr>
              <a:t>  </a:t>
            </a:r>
            <a:r>
              <a:rPr lang="en-US" altLang="ko-KR" sz="2600" dirty="0" smtClean="0">
                <a:latin typeface="Arial" pitchFamily="34" charset="0"/>
                <a:cs typeface="Arial" pitchFamily="34" charset="0"/>
              </a:rPr>
              <a:t>Context-aware</a:t>
            </a:r>
            <a:endParaRPr lang="en-US" altLang="ko-KR" sz="2600" dirty="0">
              <a:latin typeface="Arial" pitchFamily="34" charset="0"/>
              <a:cs typeface="Arial" pitchFamily="34" charset="0"/>
            </a:endParaRPr>
          </a:p>
          <a:p>
            <a:pPr marL="688975" lvl="1" indent="-225425">
              <a:buClr>
                <a:srgbClr val="00B0F0"/>
              </a:buClr>
            </a:pPr>
            <a:r>
              <a:rPr lang="en-US" altLang="ko-KR" sz="1900" dirty="0" smtClean="0">
                <a:latin typeface="Arial" pitchFamily="34" charset="0"/>
                <a:cs typeface="Arial" pitchFamily="34" charset="0"/>
              </a:rPr>
              <a:t>Different P2PNWs, formed for different applications or services, conduct different Power Control schemes optimized with different Context and Power Control Information (CPCI).</a:t>
            </a:r>
          </a:p>
          <a:p>
            <a:pPr marL="688975" lvl="1" indent="-225425">
              <a:buClr>
                <a:srgbClr val="00B0F0"/>
              </a:buClr>
            </a:pPr>
            <a:r>
              <a:rPr lang="en-US" altLang="ko-KR" sz="1900" dirty="0">
                <a:latin typeface="Arial" pitchFamily="34" charset="0"/>
                <a:cs typeface="Arial" pitchFamily="34" charset="0"/>
              </a:rPr>
              <a:t> </a:t>
            </a:r>
            <a:r>
              <a:rPr lang="en-US" altLang="ko-KR" sz="1900" dirty="0" smtClean="0">
                <a:latin typeface="Arial" pitchFamily="34" charset="0"/>
                <a:cs typeface="Arial" pitchFamily="34" charset="0"/>
              </a:rPr>
              <a:t>A peer participated in multi-applications may conduct different power control schemes based on the CPCI.</a:t>
            </a:r>
            <a:endParaRPr lang="en-US" altLang="ko-KR" dirty="0" smtClean="0">
              <a:latin typeface="Arial" pitchFamily="34" charset="0"/>
              <a:cs typeface="Arial" pitchFamily="34" charset="0"/>
            </a:endParaRPr>
          </a:p>
          <a:p>
            <a:pPr marL="182880" indent="-225425">
              <a:buClr>
                <a:srgbClr val="00B0F0"/>
              </a:buClr>
              <a:buFont typeface="Wingdings" pitchFamily="2" charset="2"/>
              <a:buChar char="§"/>
            </a:pPr>
            <a:r>
              <a:rPr lang="en-US" altLang="ko-KR" dirty="0">
                <a:latin typeface="Arial" pitchFamily="34" charset="0"/>
                <a:cs typeface="Arial" pitchFamily="34" charset="0"/>
              </a:rPr>
              <a:t> </a:t>
            </a:r>
            <a:r>
              <a:rPr lang="en-US" altLang="ko-KR" sz="2600" dirty="0" smtClean="0">
                <a:latin typeface="Arial" pitchFamily="34" charset="0"/>
                <a:cs typeface="Arial" pitchFamily="34" charset="0"/>
              </a:rPr>
              <a:t>Co-existence</a:t>
            </a:r>
            <a:endParaRPr lang="en-US" altLang="ko-KR" sz="2600" dirty="0">
              <a:latin typeface="Arial" pitchFamily="34" charset="0"/>
              <a:cs typeface="Arial" pitchFamily="34" charset="0"/>
            </a:endParaRPr>
          </a:p>
          <a:p>
            <a:pPr marL="688975" lvl="1" indent="-225425">
              <a:buClr>
                <a:srgbClr val="00B0F0"/>
              </a:buClr>
            </a:pPr>
            <a:r>
              <a:rPr lang="en-US" altLang="ko-KR" sz="1900" dirty="0" smtClean="0">
                <a:latin typeface="Arial" pitchFamily="34" charset="0"/>
                <a:cs typeface="Arial" pitchFamily="34" charset="0"/>
              </a:rPr>
              <a:t>Optimized the transmitting power level not only for the individual transmitter or receiver, but also for over all P2PNWs in proximity, i.e. inter-P2P power control to reduce interference to other PDs in proximity.</a:t>
            </a:r>
            <a:endParaRPr lang="en-US" altLang="ko-KR" sz="1900" dirty="0">
              <a:latin typeface="Arial" pitchFamily="34" charset="0"/>
              <a:cs typeface="Arial" pitchFamily="34" charset="0"/>
            </a:endParaRPr>
          </a:p>
          <a:p>
            <a:pPr marL="520700" indent="-457200">
              <a:buClr>
                <a:srgbClr val="00B0F0"/>
              </a:buClr>
              <a:buFont typeface="Wingdings" panose="05000000000000000000" pitchFamily="2" charset="2"/>
              <a:buChar char="§"/>
            </a:pPr>
            <a:r>
              <a:rPr lang="en-US" altLang="ko-KR" sz="2600" dirty="0" smtClean="0">
                <a:latin typeface="Arial" pitchFamily="34" charset="0"/>
                <a:cs typeface="Arial" pitchFamily="34" charset="0"/>
              </a:rPr>
              <a:t>Infrastructure-less</a:t>
            </a:r>
          </a:p>
          <a:p>
            <a:pPr marL="688975" lvl="1" indent="-225425">
              <a:buClr>
                <a:srgbClr val="00B0F0"/>
              </a:buClr>
            </a:pPr>
            <a:r>
              <a:rPr lang="en-US" altLang="ko-KR" sz="1900" dirty="0" smtClean="0">
                <a:latin typeface="Arial" pitchFamily="34" charset="0"/>
                <a:cs typeface="Arial" pitchFamily="34" charset="0"/>
              </a:rPr>
              <a:t>No central controller to specify the initial power level and the max. power level, etc.</a:t>
            </a:r>
            <a:endParaRPr lang="en-US" altLang="ko-KR" sz="1600" dirty="0" smtClean="0">
              <a:latin typeface="Arial" pitchFamily="34" charset="0"/>
              <a:cs typeface="Arial" pitchFamily="34" charset="0"/>
            </a:endParaRPr>
          </a:p>
          <a:p>
            <a:pPr marL="863600" lvl="2" indent="0">
              <a:buClr>
                <a:srgbClr val="00B0F0"/>
              </a:buClr>
              <a:buNone/>
            </a:pPr>
            <a:r>
              <a:rPr lang="en-US" altLang="ko-KR" sz="1600" dirty="0" smtClean="0">
                <a:solidFill>
                  <a:srgbClr val="0000FF"/>
                </a:solidFill>
                <a:latin typeface="Arial" pitchFamily="34" charset="0"/>
                <a:cs typeface="Arial" pitchFamily="34" charset="0"/>
                <a:sym typeface="Wingdings" panose="05000000000000000000" pitchFamily="2" charset="2"/>
              </a:rPr>
              <a:t> </a:t>
            </a:r>
            <a:r>
              <a:rPr lang="en-US" altLang="ko-KR" sz="1600" dirty="0" smtClean="0">
                <a:latin typeface="Arial" pitchFamily="34" charset="0"/>
                <a:cs typeface="Arial" pitchFamily="34" charset="0"/>
                <a:sym typeface="Wingdings" panose="05000000000000000000" pitchFamily="2" charset="2"/>
              </a:rPr>
              <a:t>CPCI detection in proximity</a:t>
            </a:r>
          </a:p>
          <a:p>
            <a:pPr marL="863600" lvl="2" indent="0">
              <a:buClr>
                <a:srgbClr val="00B0F0"/>
              </a:buClr>
              <a:buNone/>
            </a:pPr>
            <a:r>
              <a:rPr lang="en-US" altLang="ko-KR" sz="1600" dirty="0" smtClean="0">
                <a:solidFill>
                  <a:srgbClr val="0000FF"/>
                </a:solidFill>
                <a:latin typeface="Arial" pitchFamily="34" charset="0"/>
                <a:cs typeface="Arial" pitchFamily="34" charset="0"/>
                <a:sym typeface="Wingdings" panose="05000000000000000000" pitchFamily="2" charset="2"/>
              </a:rPr>
              <a:t></a:t>
            </a:r>
            <a:r>
              <a:rPr lang="en-US" altLang="ko-KR" sz="1600" dirty="0" smtClean="0">
                <a:latin typeface="Arial" pitchFamily="34" charset="0"/>
                <a:cs typeface="Arial" pitchFamily="34" charset="0"/>
                <a:sym typeface="Wingdings" panose="05000000000000000000" pitchFamily="2" charset="2"/>
              </a:rPr>
              <a:t> Cooperation among PDs in proximity, i.e. Inter-P2PNWs power control</a:t>
            </a:r>
            <a:endParaRPr lang="en-US" altLang="ko-KR" sz="1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References</a:t>
            </a:r>
            <a:endParaRPr lang="en-US" dirty="0">
              <a:solidFill>
                <a:srgbClr val="0000FF"/>
              </a:solidFill>
            </a:endParaRPr>
          </a:p>
        </p:txBody>
      </p:sp>
      <p:sp>
        <p:nvSpPr>
          <p:cNvPr id="3" name="Content Placeholder 2"/>
          <p:cNvSpPr>
            <a:spLocks noGrp="1"/>
          </p:cNvSpPr>
          <p:nvPr>
            <p:ph idx="1"/>
          </p:nvPr>
        </p:nvSpPr>
        <p:spPr>
          <a:xfrm>
            <a:off x="457200" y="1676400"/>
            <a:ext cx="7931224" cy="4449763"/>
          </a:xfrm>
        </p:spPr>
        <p:txBody>
          <a:bodyPr>
            <a:normAutofit/>
          </a:bodyPr>
          <a:lstStyle/>
          <a:p>
            <a:r>
              <a:rPr lang="en-US" sz="2400" dirty="0" smtClean="0"/>
              <a:t>[1] </a:t>
            </a:r>
            <a:r>
              <a:rPr lang="en-US" sz="2400" dirty="0"/>
              <a:t>PAC Framework Document (PFD) 15-14-0085-01 </a:t>
            </a:r>
            <a:endParaRPr lang="en-US" sz="2400" dirty="0" smtClean="0"/>
          </a:p>
          <a:p>
            <a:r>
              <a:rPr lang="en-US" sz="2400" dirty="0" smtClean="0"/>
              <a:t>[2] Technical </a:t>
            </a:r>
            <a:r>
              <a:rPr lang="en-US" sz="2400" dirty="0"/>
              <a:t>Guidance Document (TGD) 15-12-0568r9 </a:t>
            </a:r>
            <a:endParaRPr lang="en-US" sz="2400" dirty="0" smtClean="0"/>
          </a:p>
          <a:p>
            <a:r>
              <a:rPr lang="en-US" sz="2400" dirty="0" smtClean="0"/>
              <a:t>[3] Application</a:t>
            </a:r>
            <a:r>
              <a:rPr lang="en-US" sz="2400" dirty="0"/>
              <a:t> Matrix 15-12-0684r0 </a:t>
            </a:r>
            <a:endParaRPr lang="en-US" sz="2400" dirty="0" smtClean="0"/>
          </a:p>
          <a:p>
            <a:r>
              <a:rPr lang="en-US" sz="2400" dirty="0" smtClean="0"/>
              <a:t>[4] Power Control for PAC – Final Contribution Doc, IEEE 15-14-0266-00-008.</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454919"/>
            <a:ext cx="7772400" cy="1470025"/>
          </a:xfrm>
        </p:spPr>
        <p:txBody>
          <a:bodyPr/>
          <a:lstStyle/>
          <a:p>
            <a:r>
              <a:rPr lang="en-US" altLang="ko-KR" dirty="0" smtClean="0">
                <a:solidFill>
                  <a:srgbClr val="0033CC"/>
                </a:solidFill>
              </a:rPr>
              <a:t>Thank You!</a:t>
            </a:r>
            <a:endParaRPr lang="ko-KR" altLang="en-US" dirty="0">
              <a:solidFill>
                <a:srgbClr val="0033CC"/>
              </a:solidFill>
            </a:endParaRPr>
          </a:p>
        </p:txBody>
      </p:sp>
      <p:sp>
        <p:nvSpPr>
          <p:cNvPr id="3" name="부제목 2"/>
          <p:cNvSpPr>
            <a:spLocks noGrp="1"/>
          </p:cNvSpPr>
          <p:nvPr>
            <p:ph type="subTitle" idx="1"/>
          </p:nvPr>
        </p:nvSpPr>
        <p:spPr/>
        <p:txBody>
          <a:bodyPr/>
          <a:lstStyle/>
          <a:p>
            <a:r>
              <a:rPr lang="en-US" altLang="ko-KR" dirty="0" smtClean="0">
                <a:solidFill>
                  <a:srgbClr val="E33E1D"/>
                </a:solidFill>
              </a:rPr>
              <a:t>Any Questions?</a:t>
            </a:r>
          </a:p>
          <a:p>
            <a:r>
              <a:rPr lang="en-US" altLang="ko-KR" dirty="0" smtClean="0">
                <a:solidFill>
                  <a:srgbClr val="E33E1D"/>
                </a:solidFill>
                <a:sym typeface="Wingdings" pitchFamily="2" charset="2"/>
              </a:rPr>
              <a:t> Qing.Li@InterDigital.com</a:t>
            </a:r>
            <a:endParaRPr lang="ko-KR" altLang="en-US" dirty="0">
              <a:solidFill>
                <a:srgbClr val="E33E1D"/>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051719" y="548680"/>
            <a:ext cx="5708945" cy="766438"/>
          </a:xfrm>
        </p:spPr>
        <p:txBody>
          <a:bodyPr>
            <a:normAutofit/>
          </a:bodyPr>
          <a:lstStyle/>
          <a:p>
            <a:pPr algn="l"/>
            <a:r>
              <a:rPr lang="en-US" altLang="ko-KR" sz="2800" dirty="0" smtClean="0">
                <a:solidFill>
                  <a:srgbClr val="0000FF"/>
                </a:solidFill>
              </a:rPr>
              <a:t>Conventional Power Control</a:t>
            </a:r>
            <a:endParaRPr lang="ko-KR" altLang="en-US" sz="2800" dirty="0">
              <a:solidFill>
                <a:srgbClr val="0000FF"/>
              </a:solidFill>
            </a:endParaRPr>
          </a:p>
        </p:txBody>
      </p:sp>
      <p:sp>
        <p:nvSpPr>
          <p:cNvPr id="4813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 name="내용 개체 틀 2"/>
          <p:cNvSpPr txBox="1">
            <a:spLocks/>
          </p:cNvSpPr>
          <p:nvPr/>
        </p:nvSpPr>
        <p:spPr>
          <a:xfrm>
            <a:off x="878612" y="1340768"/>
            <a:ext cx="7386775" cy="1152128"/>
          </a:xfrm>
          <a:prstGeom prst="rect">
            <a:avLst/>
          </a:prstGeom>
        </p:spPr>
        <p:txBody>
          <a:bodyPr vert="horz" lIns="91440" tIns="45720" rIns="91440" bIns="45720" rtlCol="0">
            <a:noAutofit/>
          </a:bodyPr>
          <a:lstStyle/>
          <a:p>
            <a:pPr marL="742950" lvl="1" indent="-285750">
              <a:buClr>
                <a:srgbClr val="00B0F0"/>
              </a:buClr>
              <a:buFont typeface="Arial" pitchFamily="34" charset="0"/>
              <a:buChar char="–"/>
              <a:defRPr/>
            </a:pPr>
            <a:r>
              <a:rPr kumimoji="0" lang="en-US"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Open-loop or closed-loop power control </a:t>
            </a:r>
            <a:r>
              <a:rPr lang="en-US" noProof="0" dirty="0" smtClean="0">
                <a:latin typeface="Arial" pitchFamily="34" charset="0"/>
                <a:cs typeface="Arial" pitchFamily="34" charset="0"/>
              </a:rPr>
              <a:t>based on p</a:t>
            </a:r>
            <a:r>
              <a:rPr lang="en-US" dirty="0" smtClean="0">
                <a:latin typeface="Arial" pitchFamily="34" charset="0"/>
                <a:cs typeface="Arial" pitchFamily="34" charset="0"/>
              </a:rPr>
              <a:t>ath-loss.</a:t>
            </a:r>
            <a:endParaRPr kumimoji="0" lang="en-US" sz="18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ts val="0"/>
              </a:spcBef>
              <a:spcAft>
                <a:spcPts val="0"/>
              </a:spcAft>
              <a:buClr>
                <a:srgbClr val="00B0F0"/>
              </a:buClr>
              <a:buSzTx/>
              <a:buFont typeface="Arial" pitchFamily="34" charset="0"/>
              <a:buChar char="–"/>
              <a:tabLst/>
              <a:defRPr/>
            </a:pPr>
            <a:r>
              <a:rPr lang="en-US" baseline="0" dirty="0" smtClean="0">
                <a:latin typeface="Arial" pitchFamily="34" charset="0"/>
                <a:cs typeface="Arial" pitchFamily="34" charset="0"/>
              </a:rPr>
              <a:t>Provide similar QoS to all the UEs in the cell no matter what kind of applications or services that the UEs are engaged, i.e. chat on social network, or video conference.</a:t>
            </a:r>
            <a:endParaRPr kumimoji="0" lang="en-US" sz="1800" b="0" i="0" u="none" strike="noStrike" kern="1200" cap="none" spc="0" normalizeH="0" baseline="0" noProof="0" dirty="0" smtClean="0">
              <a:ln>
                <a:noFill/>
              </a:ln>
              <a:solidFill>
                <a:srgbClr val="0000FF"/>
              </a:solidFill>
              <a:effectLst/>
              <a:uLnTx/>
              <a:uFillTx/>
              <a:latin typeface="Arial" pitchFamily="34" charset="0"/>
              <a:ea typeface="+mn-ea"/>
              <a:cs typeface="Arial" pitchFamily="34" charset="0"/>
            </a:endParaRPr>
          </a:p>
        </p:txBody>
      </p:sp>
      <p:sp>
        <p:nvSpPr>
          <p:cNvPr id="3" name="Oval 2"/>
          <p:cNvSpPr/>
          <p:nvPr/>
        </p:nvSpPr>
        <p:spPr>
          <a:xfrm>
            <a:off x="2555776" y="2708920"/>
            <a:ext cx="5184576" cy="3312368"/>
          </a:xfrm>
          <a:prstGeom prst="ellipse">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4932040" y="3645024"/>
            <a:ext cx="216024" cy="2160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148064" y="3645024"/>
            <a:ext cx="216024" cy="2160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860032" y="3861048"/>
            <a:ext cx="288032" cy="122413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48064" y="3861048"/>
            <a:ext cx="216024" cy="122413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067944" y="4653136"/>
            <a:ext cx="14401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380312" y="4559585"/>
            <a:ext cx="14401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p:nvPr/>
        </p:nvCxnSpPr>
        <p:spPr>
          <a:xfrm flipH="1" flipV="1">
            <a:off x="5436096" y="3666567"/>
            <a:ext cx="1944216" cy="914561"/>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211960" y="3666567"/>
            <a:ext cx="648072" cy="986569"/>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40052" y="4221088"/>
            <a:ext cx="216024" cy="252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004048" y="4559585"/>
            <a:ext cx="360040" cy="309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932040" y="4869160"/>
            <a:ext cx="252028"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004048" y="4347102"/>
            <a:ext cx="180020" cy="2340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932040" y="4581128"/>
            <a:ext cx="324036" cy="405045"/>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012160" y="3666567"/>
            <a:ext cx="1588897" cy="369332"/>
          </a:xfrm>
          <a:prstGeom prst="rect">
            <a:avLst/>
          </a:prstGeom>
          <a:noFill/>
          <a:ln>
            <a:noFill/>
          </a:ln>
        </p:spPr>
        <p:txBody>
          <a:bodyPr wrap="none" rtlCol="0">
            <a:spAutoFit/>
          </a:bodyPr>
          <a:lstStyle/>
          <a:p>
            <a:r>
              <a:rPr lang="en-US" dirty="0" smtClean="0"/>
              <a:t>Increase power</a:t>
            </a:r>
            <a:endParaRPr lang="en-US" dirty="0"/>
          </a:p>
        </p:txBody>
      </p:sp>
      <p:sp>
        <p:nvSpPr>
          <p:cNvPr id="33" name="TextBox 32"/>
          <p:cNvSpPr txBox="1"/>
          <p:nvPr/>
        </p:nvSpPr>
        <p:spPr>
          <a:xfrm>
            <a:off x="2699792" y="4033198"/>
            <a:ext cx="1665841" cy="369332"/>
          </a:xfrm>
          <a:prstGeom prst="rect">
            <a:avLst/>
          </a:prstGeom>
          <a:noFill/>
          <a:ln>
            <a:noFill/>
          </a:ln>
        </p:spPr>
        <p:txBody>
          <a:bodyPr wrap="none" rtlCol="0">
            <a:spAutoFit/>
          </a:bodyPr>
          <a:lstStyle/>
          <a:p>
            <a:r>
              <a:rPr lang="en-US" dirty="0" smtClean="0"/>
              <a:t>Decrease power</a:t>
            </a:r>
            <a:endParaRPr lang="en-US" dirty="0"/>
          </a:p>
        </p:txBody>
      </p:sp>
      <p:sp>
        <p:nvSpPr>
          <p:cNvPr id="22" name="TextBox 21"/>
          <p:cNvSpPr txBox="1"/>
          <p:nvPr/>
        </p:nvSpPr>
        <p:spPr>
          <a:xfrm>
            <a:off x="3836022" y="4977172"/>
            <a:ext cx="607859" cy="369332"/>
          </a:xfrm>
          <a:prstGeom prst="rect">
            <a:avLst/>
          </a:prstGeom>
          <a:noFill/>
          <a:ln>
            <a:noFill/>
          </a:ln>
        </p:spPr>
        <p:txBody>
          <a:bodyPr wrap="none" rtlCol="0">
            <a:spAutoFit/>
          </a:bodyPr>
          <a:lstStyle/>
          <a:p>
            <a:r>
              <a:rPr lang="en-US" dirty="0" smtClean="0"/>
              <a:t>UE1</a:t>
            </a:r>
            <a:endParaRPr lang="en-US" dirty="0"/>
          </a:p>
        </p:txBody>
      </p:sp>
      <p:sp>
        <p:nvSpPr>
          <p:cNvPr id="24" name="TextBox 23"/>
          <p:cNvSpPr txBox="1"/>
          <p:nvPr/>
        </p:nvSpPr>
        <p:spPr>
          <a:xfrm>
            <a:off x="7007583" y="4801507"/>
            <a:ext cx="607859" cy="369332"/>
          </a:xfrm>
          <a:prstGeom prst="rect">
            <a:avLst/>
          </a:prstGeom>
          <a:noFill/>
          <a:ln>
            <a:noFill/>
          </a:ln>
        </p:spPr>
        <p:txBody>
          <a:bodyPr wrap="none" rtlCol="0">
            <a:spAutoFit/>
          </a:bodyPr>
          <a:lstStyle/>
          <a:p>
            <a:r>
              <a:rPr lang="en-US" dirty="0" smtClean="0"/>
              <a:t>UE2</a:t>
            </a:r>
            <a:endParaRPr lang="en-US" dirty="0"/>
          </a:p>
        </p:txBody>
      </p:sp>
    </p:spTree>
    <p:extLst>
      <p:ext uri="{BB962C8B-B14F-4D97-AF65-F5344CB8AC3E}">
        <p14:creationId xmlns:p14="http://schemas.microsoft.com/office/powerpoint/2010/main" val="1815588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907704" y="404664"/>
            <a:ext cx="6480720" cy="726435"/>
          </a:xfrm>
        </p:spPr>
        <p:txBody>
          <a:bodyPr>
            <a:normAutofit/>
          </a:bodyPr>
          <a:lstStyle/>
          <a:p>
            <a:pPr algn="l"/>
            <a:r>
              <a:rPr lang="en-US" altLang="ko-KR" sz="2800" dirty="0" smtClean="0">
                <a:solidFill>
                  <a:srgbClr val="0000FF"/>
                </a:solidFill>
              </a:rPr>
              <a:t>Context-aware Power Control</a:t>
            </a:r>
            <a:endParaRPr lang="ko-KR" altLang="en-US" sz="2800" dirty="0">
              <a:solidFill>
                <a:srgbClr val="0000FF"/>
              </a:solidFill>
            </a:endParaRPr>
          </a:p>
        </p:txBody>
      </p:sp>
      <p:sp>
        <p:nvSpPr>
          <p:cNvPr id="4813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 name="내용 개체 틀 2"/>
          <p:cNvSpPr txBox="1">
            <a:spLocks/>
          </p:cNvSpPr>
          <p:nvPr/>
        </p:nvSpPr>
        <p:spPr>
          <a:xfrm>
            <a:off x="72008" y="1124744"/>
            <a:ext cx="8964488" cy="648072"/>
          </a:xfrm>
          <a:prstGeom prst="rect">
            <a:avLst/>
          </a:prstGeom>
        </p:spPr>
        <p:txBody>
          <a:bodyPr vert="horz" lIns="91440" tIns="45720" rIns="91440" bIns="45720" rtlCol="0">
            <a:noAutofit/>
          </a:bodyPr>
          <a:lstStyle/>
          <a:p>
            <a:pPr marL="742950" marR="0" lvl="1" indent="-285750" algn="l" defTabSz="914400" rtl="0" eaLnBrk="1" fontAlgn="auto" latinLnBrk="0" hangingPunct="1">
              <a:lnSpc>
                <a:spcPct val="100000"/>
              </a:lnSpc>
              <a:spcBef>
                <a:spcPts val="0"/>
              </a:spcBef>
              <a:spcAft>
                <a:spcPts val="0"/>
              </a:spcAft>
              <a:buClr>
                <a:srgbClr val="00B0F0"/>
              </a:buClr>
              <a:buSzTx/>
              <a:buFont typeface="Arial" pitchFamily="34" charset="0"/>
              <a:buChar char="–"/>
              <a:tabLst/>
              <a:defRPr/>
            </a:pP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Different </a:t>
            </a:r>
            <a:r>
              <a:rPr lang="en-US" dirty="0" smtClean="0">
                <a:latin typeface="Arial" pitchFamily="34" charset="0"/>
                <a:cs typeface="Arial" pitchFamily="34" charset="0"/>
              </a:rPr>
              <a:t>applications or services [3]</a:t>
            </a:r>
            <a:r>
              <a: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require different power control schemes </a:t>
            </a:r>
          </a:p>
          <a:p>
            <a:pPr lvl="4">
              <a:buClr>
                <a:srgbClr val="00B0F0"/>
              </a:buClr>
              <a:defRPr/>
            </a:pPr>
            <a:r>
              <a:rPr kumimoji="0" lang="en-US" sz="20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sym typeface="Wingdings" panose="05000000000000000000" pitchFamily="2" charset="2"/>
              </a:rPr>
              <a:t> Application-aware</a:t>
            </a:r>
            <a:r>
              <a:rPr kumimoji="0" lang="en-US" sz="2000" b="1" i="0" u="none" strike="noStrike" kern="1200" cap="none" spc="0" normalizeH="0" noProof="0" dirty="0" smtClean="0">
                <a:ln>
                  <a:noFill/>
                </a:ln>
                <a:solidFill>
                  <a:srgbClr val="FF0000"/>
                </a:solidFill>
                <a:effectLst/>
                <a:uLnTx/>
                <a:uFillTx/>
                <a:latin typeface="Arial" pitchFamily="34" charset="0"/>
                <a:ea typeface="+mn-ea"/>
                <a:cs typeface="Arial" pitchFamily="34" charset="0"/>
                <a:sym typeface="Wingdings" panose="05000000000000000000" pitchFamily="2" charset="2"/>
              </a:rPr>
              <a:t> or Context-aware</a:t>
            </a:r>
            <a:endParaRPr kumimoji="0" lang="en-US" sz="20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530751870"/>
              </p:ext>
            </p:extLst>
          </p:nvPr>
        </p:nvGraphicFramePr>
        <p:xfrm>
          <a:off x="784225" y="1700808"/>
          <a:ext cx="7861300" cy="4749800"/>
        </p:xfrm>
        <a:graphic>
          <a:graphicData uri="http://schemas.openxmlformats.org/presentationml/2006/ole">
            <mc:AlternateContent xmlns:mc="http://schemas.openxmlformats.org/markup-compatibility/2006">
              <mc:Choice xmlns:v="urn:schemas-microsoft-com:vml" Requires="v">
                <p:oleObj spid="_x0000_s599068" name="Visio" r:id="rId4" imgW="7782935" imgH="4280877" progId="Visio.Drawing.11">
                  <p:embed/>
                </p:oleObj>
              </mc:Choice>
              <mc:Fallback>
                <p:oleObj name="Visio" r:id="rId4" imgW="7782935" imgH="4280877" progId="Visio.Drawing.11">
                  <p:embed/>
                  <p:pic>
                    <p:nvPicPr>
                      <p:cNvPr id="0" name="Object 2"/>
                      <p:cNvPicPr>
                        <a:picLocks noChangeAspect="1" noChangeArrowheads="1"/>
                      </p:cNvPicPr>
                      <p:nvPr/>
                    </p:nvPicPr>
                    <p:blipFill>
                      <a:blip r:embed="rId5"/>
                      <a:srcRect/>
                      <a:stretch>
                        <a:fillRect/>
                      </a:stretch>
                    </p:blipFill>
                    <p:spPr bwMode="auto">
                      <a:xfrm>
                        <a:off x="784225" y="1700808"/>
                        <a:ext cx="78613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0488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123728" y="502322"/>
            <a:ext cx="6732240" cy="766438"/>
          </a:xfrm>
        </p:spPr>
        <p:txBody>
          <a:bodyPr>
            <a:normAutofit/>
          </a:bodyPr>
          <a:lstStyle/>
          <a:p>
            <a:pPr algn="l"/>
            <a:r>
              <a:rPr lang="en-US" altLang="ko-KR" sz="2800" dirty="0" smtClean="0">
                <a:solidFill>
                  <a:srgbClr val="0000FF"/>
                </a:solidFill>
              </a:rPr>
              <a:t>Inter-P2PNWs Power Control</a:t>
            </a:r>
            <a:endParaRPr lang="ko-KR" altLang="en-US" sz="2800" dirty="0">
              <a:solidFill>
                <a:srgbClr val="0000FF"/>
              </a:solidFill>
            </a:endParaRPr>
          </a:p>
        </p:txBody>
      </p:sp>
      <p:sp>
        <p:nvSpPr>
          <p:cNvPr id="4813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6" name="내용 개체 틀 2"/>
          <p:cNvSpPr txBox="1">
            <a:spLocks/>
          </p:cNvSpPr>
          <p:nvPr/>
        </p:nvSpPr>
        <p:spPr>
          <a:xfrm>
            <a:off x="467544" y="1549302"/>
            <a:ext cx="7777227" cy="3895922"/>
          </a:xfrm>
          <a:prstGeom prst="rect">
            <a:avLst/>
          </a:prstGeom>
        </p:spPr>
        <p:txBody>
          <a:bodyPr vert="horz" lIns="91440" tIns="45720" rIns="91440" bIns="45720" rtlCol="0">
            <a:noAutofit/>
          </a:bodyPr>
          <a:lstStyle/>
          <a:p>
            <a:pPr marL="742950" lvl="1" indent="-285750">
              <a:buClr>
                <a:srgbClr val="00B0F0"/>
              </a:buClr>
              <a:buFont typeface="Arial" pitchFamily="34" charset="0"/>
              <a:buChar char="–"/>
              <a:defRPr/>
            </a:pPr>
            <a:r>
              <a:rPr lang="en-US" altLang="ko-KR" dirty="0">
                <a:latin typeface="Arial" pitchFamily="34" charset="0"/>
                <a:cs typeface="Arial" pitchFamily="34" charset="0"/>
              </a:rPr>
              <a:t>Many </a:t>
            </a:r>
            <a:r>
              <a:rPr lang="en-US" altLang="ko-KR" dirty="0" smtClean="0">
                <a:latin typeface="Arial" pitchFamily="34" charset="0"/>
                <a:cs typeface="Arial" pitchFamily="34" charset="0"/>
              </a:rPr>
              <a:t>P2P networks (P2PNWs) </a:t>
            </a:r>
            <a:r>
              <a:rPr lang="en-US" altLang="ko-KR" dirty="0">
                <a:latin typeface="Arial" pitchFamily="34" charset="0"/>
                <a:cs typeface="Arial" pitchFamily="34" charset="0"/>
              </a:rPr>
              <a:t>coexist within a short radio range of each other without a central controller to manage the transmission power among </a:t>
            </a:r>
            <a:r>
              <a:rPr lang="en-US" altLang="ko-KR" dirty="0" smtClean="0">
                <a:latin typeface="Arial" pitchFamily="34" charset="0"/>
                <a:cs typeface="Arial" pitchFamily="34" charset="0"/>
              </a:rPr>
              <a:t>the P2PNWs, therefore inter-P2PNWs power control is needed.</a:t>
            </a:r>
          </a:p>
          <a:p>
            <a:pPr lvl="1">
              <a:buClr>
                <a:srgbClr val="00B0F0"/>
              </a:buClr>
              <a:defRPr/>
            </a:pPr>
            <a:endParaRPr lang="en-US" altLang="ko-KR" dirty="0" smtClean="0">
              <a:latin typeface="Arial" pitchFamily="34" charset="0"/>
              <a:cs typeface="Arial" pitchFamily="34" charset="0"/>
            </a:endParaRPr>
          </a:p>
          <a:p>
            <a:pPr lvl="1">
              <a:buClr>
                <a:srgbClr val="00B0F0"/>
              </a:buClr>
              <a:defRPr/>
            </a:pPr>
            <a:endParaRPr lang="en-US" altLang="ko-KR" dirty="0" smtClean="0">
              <a:latin typeface="Arial" pitchFamily="34" charset="0"/>
              <a:cs typeface="Arial" pitchFamily="34" charset="0"/>
            </a:endParaRPr>
          </a:p>
          <a:p>
            <a:pPr lvl="2">
              <a:buClr>
                <a:srgbClr val="0000FF"/>
              </a:buClr>
              <a:defRPr/>
            </a:pPr>
            <a:r>
              <a:rPr lang="en-US" i="1" dirty="0" smtClean="0">
                <a:solidFill>
                  <a:srgbClr val="0000FF"/>
                </a:solidFill>
                <a:latin typeface="Arial" pitchFamily="34" charset="0"/>
                <a:cs typeface="Arial" pitchFamily="34" charset="0"/>
              </a:rPr>
              <a:t>For examples:</a:t>
            </a:r>
          </a:p>
          <a:p>
            <a:pPr marL="1257300" lvl="2" indent="-342900">
              <a:buClr>
                <a:srgbClr val="0000FF"/>
              </a:buClr>
              <a:buFont typeface="+mj-lt"/>
              <a:buAutoNum type="arabicPeriod"/>
              <a:defRPr/>
            </a:pPr>
            <a:r>
              <a:rPr kumimoji="0" lang="en-US" b="0" i="1" u="none" strike="noStrike" kern="1200" cap="none" spc="0" normalizeH="0" baseline="0" noProof="0" dirty="0" smtClean="0">
                <a:ln>
                  <a:noFill/>
                </a:ln>
                <a:solidFill>
                  <a:srgbClr val="0000FF"/>
                </a:solidFill>
                <a:effectLst/>
                <a:uLnTx/>
                <a:uFillTx/>
                <a:latin typeface="Arial" pitchFamily="34" charset="0"/>
                <a:cs typeface="Arial" pitchFamily="34" charset="0"/>
              </a:rPr>
              <a:t>What’s the initial transmitting power for a PD when it enters the proximity?</a:t>
            </a:r>
          </a:p>
          <a:p>
            <a:pPr marL="1257300" lvl="2" indent="-342900">
              <a:buClr>
                <a:srgbClr val="0000FF"/>
              </a:buClr>
              <a:buFont typeface="+mj-lt"/>
              <a:buAutoNum type="arabicPeriod"/>
              <a:defRPr/>
            </a:pPr>
            <a:r>
              <a:rPr lang="en-US" i="1" dirty="0" smtClean="0">
                <a:solidFill>
                  <a:srgbClr val="0000FF"/>
                </a:solidFill>
                <a:latin typeface="Arial" pitchFamily="34" charset="0"/>
                <a:cs typeface="Arial" pitchFamily="34" charset="0"/>
              </a:rPr>
              <a:t>Is the “Video Conference Meeting” too loud to affect the other P2P communications in proximity?</a:t>
            </a:r>
          </a:p>
          <a:p>
            <a:pPr marL="1257300" lvl="2" indent="-342900">
              <a:buClr>
                <a:srgbClr val="0000FF"/>
              </a:buClr>
              <a:buFont typeface="+mj-lt"/>
              <a:buAutoNum type="arabicPeriod"/>
              <a:defRPr/>
            </a:pPr>
            <a:r>
              <a:rPr lang="en-US" i="1" dirty="0" smtClean="0">
                <a:solidFill>
                  <a:srgbClr val="0000FF"/>
                </a:solidFill>
                <a:latin typeface="Arial" pitchFamily="34" charset="0"/>
                <a:cs typeface="Arial" pitchFamily="34" charset="0"/>
              </a:rPr>
              <a:t>What’s the transmitting power that a PD may use if participates in “Chatting” as well as “Gaming”.</a:t>
            </a:r>
            <a:endParaRPr kumimoji="0" lang="en-US" b="0" i="1" u="none" strike="noStrike" kern="1200" cap="none" spc="0" normalizeH="0" baseline="0" noProof="0" dirty="0" smtClean="0">
              <a:ln>
                <a:noFill/>
              </a:ln>
              <a:solidFill>
                <a:srgbClr val="0000FF"/>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1811217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667544"/>
          </a:xfrm>
        </p:spPr>
        <p:txBody>
          <a:bodyPr>
            <a:normAutofit fontScale="90000"/>
          </a:bodyPr>
          <a:lstStyle/>
          <a:p>
            <a:r>
              <a:rPr lang="en-US" sz="2800" dirty="0" smtClean="0">
                <a:solidFill>
                  <a:srgbClr val="0000FF"/>
                </a:solidFill>
                <a:latin typeface="Arial" pitchFamily="34" charset="0"/>
                <a:cs typeface="Arial" pitchFamily="34" charset="0"/>
              </a:rPr>
              <a:t>Examples of Context </a:t>
            </a:r>
            <a:r>
              <a:rPr lang="en-US" sz="2800" dirty="0">
                <a:solidFill>
                  <a:srgbClr val="0000FF"/>
                </a:solidFill>
                <a:latin typeface="Arial" pitchFamily="34" charset="0"/>
                <a:cs typeface="Arial" pitchFamily="34" charset="0"/>
              </a:rPr>
              <a:t>and Power Control Information</a:t>
            </a:r>
            <a:endParaRPr lang="en-US" sz="2800" dirty="0">
              <a:solidFill>
                <a:srgbClr val="0000FF"/>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4347445"/>
              </p:ext>
            </p:extLst>
          </p:nvPr>
        </p:nvGraphicFramePr>
        <p:xfrm>
          <a:off x="251520" y="908720"/>
          <a:ext cx="8568952" cy="4770120"/>
        </p:xfrm>
        <a:graphic>
          <a:graphicData uri="http://schemas.openxmlformats.org/drawingml/2006/table">
            <a:tbl>
              <a:tblPr firstRow="1" bandRow="1">
                <a:tableStyleId>{5C22544A-7EE6-4342-B048-85BDC9FD1C3A}</a:tableStyleId>
              </a:tblPr>
              <a:tblGrid>
                <a:gridCol w="1512168"/>
                <a:gridCol w="3672408"/>
                <a:gridCol w="3384376"/>
              </a:tblGrid>
              <a:tr h="370840">
                <a:tc>
                  <a:txBody>
                    <a:bodyPr/>
                    <a:lstStyle/>
                    <a:p>
                      <a:pPr algn="ctr"/>
                      <a:r>
                        <a:rPr lang="en-US" dirty="0" smtClean="0">
                          <a:latin typeface="+mj-lt"/>
                        </a:rPr>
                        <a:t>Application</a:t>
                      </a:r>
                      <a:endParaRPr lang="en-US" dirty="0">
                        <a:latin typeface="+mj-lt"/>
                      </a:endParaRPr>
                    </a:p>
                  </a:txBody>
                  <a:tcPr/>
                </a:tc>
                <a:tc>
                  <a:txBody>
                    <a:bodyPr/>
                    <a:lstStyle/>
                    <a:p>
                      <a:pPr algn="ctr"/>
                      <a:r>
                        <a:rPr lang="en-US" dirty="0" smtClean="0">
                          <a:latin typeface="+mj-lt"/>
                        </a:rPr>
                        <a:t>Context Info</a:t>
                      </a:r>
                      <a:endParaRPr lang="en-US"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j-lt"/>
                          <a:ea typeface="+mn-ea"/>
                          <a:cs typeface="+mn-cs"/>
                        </a:rPr>
                        <a:t>Power Control Info</a:t>
                      </a:r>
                    </a:p>
                    <a:p>
                      <a:pPr algn="ctr"/>
                      <a:endParaRPr lang="en-US" dirty="0">
                        <a:latin typeface="+mj-lt"/>
                      </a:endParaRPr>
                    </a:p>
                  </a:txBody>
                  <a:tcPr/>
                </a:tc>
              </a:tr>
              <a:tr h="370840">
                <a:tc>
                  <a:txBody>
                    <a:bodyPr/>
                    <a:lstStyle/>
                    <a:p>
                      <a:r>
                        <a:rPr lang="en-US" sz="1300" dirty="0" smtClean="0">
                          <a:latin typeface="+mj-lt"/>
                        </a:rPr>
                        <a:t>Video</a:t>
                      </a:r>
                      <a:r>
                        <a:rPr lang="en-US" sz="1300" baseline="0" dirty="0" smtClean="0">
                          <a:latin typeface="+mj-lt"/>
                        </a:rPr>
                        <a:t> Conf. Meeting</a:t>
                      </a:r>
                      <a:endParaRPr lang="en-US" sz="1300" dirty="0">
                        <a:latin typeface="+mj-lt"/>
                      </a:endParaRPr>
                    </a:p>
                  </a:txBody>
                  <a:tcPr/>
                </a:tc>
                <a:tc>
                  <a:txBody>
                    <a:bodyPr/>
                    <a:lstStyle/>
                    <a:p>
                      <a:pPr marL="342900" indent="-342900">
                        <a:buFont typeface="+mj-lt"/>
                        <a:buAutoNum type="arabicPeriod"/>
                      </a:pPr>
                      <a:r>
                        <a:rPr lang="en-US" sz="1300" b="1" i="1" dirty="0" smtClean="0">
                          <a:latin typeface="+mj-lt"/>
                          <a:cs typeface="Arial" pitchFamily="34" charset="0"/>
                        </a:rPr>
                        <a:t>Service Power Category</a:t>
                      </a:r>
                      <a:r>
                        <a:rPr lang="en-US" sz="1300" dirty="0" smtClean="0">
                          <a:latin typeface="+mj-lt"/>
                        </a:rPr>
                        <a:t>: e.g. Cat1</a:t>
                      </a:r>
                      <a:r>
                        <a:rPr lang="en-US" sz="1300" baseline="0" dirty="0" smtClean="0">
                          <a:latin typeface="+mj-lt"/>
                        </a:rPr>
                        <a:t> – very </a:t>
                      </a:r>
                      <a:r>
                        <a:rPr lang="en-US" sz="1300" dirty="0" smtClean="0">
                          <a:latin typeface="+mj-lt"/>
                        </a:rPr>
                        <a:t>high data rate</a:t>
                      </a:r>
                      <a:r>
                        <a:rPr lang="en-US" sz="1300" baseline="0" dirty="0" smtClean="0">
                          <a:latin typeface="+mj-lt"/>
                        </a:rPr>
                        <a:t> &amp; low error rate </a:t>
                      </a:r>
                    </a:p>
                    <a:p>
                      <a:pPr marL="342900" indent="-342900">
                        <a:buFont typeface="+mj-lt"/>
                        <a:buAutoNum type="arabicPeriod"/>
                      </a:pPr>
                      <a:r>
                        <a:rPr lang="en-US" sz="1300" b="1" i="1" baseline="0" dirty="0" smtClean="0">
                          <a:latin typeface="+mj-lt"/>
                        </a:rPr>
                        <a:t>QoS</a:t>
                      </a:r>
                      <a:r>
                        <a:rPr lang="en-US" sz="1300" baseline="0" dirty="0" smtClean="0">
                          <a:latin typeface="+mj-lt"/>
                        </a:rPr>
                        <a:t>: 1-to-N group based -- guaranteed or best effort to all PDs</a:t>
                      </a:r>
                    </a:p>
                    <a:p>
                      <a:pPr marL="342900" indent="-342900">
                        <a:buFont typeface="+mj-lt"/>
                        <a:buAutoNum type="arabicPeriod"/>
                      </a:pPr>
                      <a:r>
                        <a:rPr lang="en-US" sz="1300" b="1" i="1" baseline="0" dirty="0" smtClean="0">
                          <a:solidFill>
                            <a:srgbClr val="FF0000"/>
                          </a:solidFill>
                          <a:latin typeface="+mj-lt"/>
                        </a:rPr>
                        <a:t>Service Range</a:t>
                      </a:r>
                      <a:r>
                        <a:rPr lang="en-US" sz="1300" baseline="0" dirty="0" smtClean="0">
                          <a:latin typeface="+mj-lt"/>
                        </a:rPr>
                        <a:t>: medium</a:t>
                      </a:r>
                    </a:p>
                  </a:txBody>
                  <a:tcPr/>
                </a:tc>
                <a:tc>
                  <a:txBody>
                    <a:bodyPr/>
                    <a:lstStyle/>
                    <a:p>
                      <a:pPr marL="342900" indent="-342900">
                        <a:buFont typeface="+mj-lt"/>
                        <a:buAutoNum type="arabicPeriod"/>
                      </a:pPr>
                      <a:r>
                        <a:rPr lang="en-US" sz="1300" b="1" i="1" kern="1200" baseline="0" dirty="0" smtClean="0">
                          <a:solidFill>
                            <a:srgbClr val="FF0000"/>
                          </a:solidFill>
                          <a:latin typeface="Arial" panose="020B0604020202020204" pitchFamily="34" charset="0"/>
                          <a:ea typeface="+mn-ea"/>
                          <a:cs typeface="Arial" panose="020B0604020202020204" pitchFamily="34" charset="0"/>
                        </a:rPr>
                        <a:t>Max. Tx Power</a:t>
                      </a:r>
                      <a:r>
                        <a:rPr lang="en-US" sz="1300" kern="1200" baseline="0" dirty="0" smtClean="0">
                          <a:solidFill>
                            <a:schemeClr val="dk1"/>
                          </a:solidFill>
                          <a:latin typeface="Arial" panose="020B0604020202020204" pitchFamily="34" charset="0"/>
                          <a:ea typeface="+mn-ea"/>
                          <a:cs typeface="Arial" panose="020B0604020202020204" pitchFamily="34" charset="0"/>
                        </a:rPr>
                        <a:t>: medium</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300" b="1" i="1" kern="1200" baseline="0" dirty="0" smtClean="0">
                          <a:solidFill>
                            <a:srgbClr val="7030A0"/>
                          </a:solidFill>
                          <a:latin typeface="Arial" panose="020B0604020202020204" pitchFamily="34" charset="0"/>
                          <a:ea typeface="+mn-ea"/>
                          <a:cs typeface="Arial" panose="020B0604020202020204" pitchFamily="34" charset="0"/>
                        </a:rPr>
                        <a:t>Power Control Interval</a:t>
                      </a:r>
                      <a:r>
                        <a:rPr lang="en-US" sz="1300" b="1" i="1" kern="1200" baseline="0" dirty="0" smtClean="0">
                          <a:solidFill>
                            <a:schemeClr val="dk1"/>
                          </a:solidFill>
                          <a:latin typeface="Arial" panose="020B0604020202020204" pitchFamily="34" charset="0"/>
                          <a:ea typeface="+mn-ea"/>
                          <a:cs typeface="Arial" panose="020B0604020202020204" pitchFamily="34" charset="0"/>
                        </a:rPr>
                        <a:t>: </a:t>
                      </a:r>
                      <a:r>
                        <a:rPr lang="en-US" sz="1300" kern="1200" baseline="0" dirty="0" smtClean="0">
                          <a:solidFill>
                            <a:schemeClr val="dk1"/>
                          </a:solidFill>
                          <a:latin typeface="Arial" panose="020B0604020202020204" pitchFamily="34" charset="0"/>
                          <a:ea typeface="+mn-ea"/>
                          <a:cs typeface="Arial" panose="020B0604020202020204" pitchFamily="34" charset="0"/>
                        </a:rPr>
                        <a:t>long</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300" b="1" i="1" kern="1200" baseline="0" dirty="0" smtClean="0">
                          <a:solidFill>
                            <a:schemeClr val="dk1"/>
                          </a:solidFill>
                          <a:latin typeface="Arial" panose="020B0604020202020204" pitchFamily="34" charset="0"/>
                          <a:ea typeface="+mn-ea"/>
                          <a:cs typeface="Arial" panose="020B0604020202020204" pitchFamily="34" charset="0"/>
                        </a:rPr>
                        <a:t>Measurements at Rx</a:t>
                      </a:r>
                      <a:r>
                        <a:rPr lang="en-US" sz="1300" kern="1200" baseline="0" dirty="0" smtClean="0">
                          <a:solidFill>
                            <a:schemeClr val="dk1"/>
                          </a:solidFill>
                          <a:latin typeface="Arial" panose="020B0604020202020204" pitchFamily="34" charset="0"/>
                          <a:ea typeface="+mn-ea"/>
                          <a:cs typeface="Arial" panose="020B0604020202020204" pitchFamily="34" charset="0"/>
                        </a:rPr>
                        <a:t>: SINR, CQI, etc.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300" b="1" i="1" kern="1200" baseline="0" dirty="0" smtClean="0">
                          <a:solidFill>
                            <a:schemeClr val="dk1"/>
                          </a:solidFill>
                          <a:latin typeface="Arial" panose="020B0604020202020204" pitchFamily="34" charset="0"/>
                          <a:ea typeface="+mn-ea"/>
                          <a:cs typeface="Arial" panose="020B0604020202020204" pitchFamily="34" charset="0"/>
                        </a:rPr>
                        <a:t>Info from Tx</a:t>
                      </a:r>
                      <a:r>
                        <a:rPr lang="en-US" sz="1300" kern="1200" baseline="0" dirty="0" smtClean="0">
                          <a:solidFill>
                            <a:schemeClr val="dk1"/>
                          </a:solidFill>
                          <a:latin typeface="Arial" panose="020B0604020202020204" pitchFamily="34" charset="0"/>
                          <a:ea typeface="+mn-ea"/>
                          <a:cs typeface="Arial" panose="020B0604020202020204" pitchFamily="34" charset="0"/>
                        </a:rPr>
                        <a:t>: Tx power level, </a:t>
                      </a:r>
                      <a:r>
                        <a:rPr lang="en-US" sz="1300" kern="1200" baseline="0" dirty="0" smtClean="0">
                          <a:solidFill>
                            <a:schemeClr val="accent6">
                              <a:lumMod val="75000"/>
                            </a:schemeClr>
                          </a:solidFill>
                          <a:latin typeface="Arial" panose="020B0604020202020204" pitchFamily="34" charset="0"/>
                          <a:ea typeface="+mn-ea"/>
                          <a:cs typeface="Arial" panose="020B0604020202020204" pitchFamily="34" charset="0"/>
                        </a:rPr>
                        <a:t>location</a:t>
                      </a:r>
                      <a:r>
                        <a:rPr lang="en-US" sz="1300" kern="1200" baseline="0" dirty="0" smtClean="0">
                          <a:solidFill>
                            <a:schemeClr val="dk1"/>
                          </a:solidFill>
                          <a:latin typeface="Arial" panose="020B0604020202020204" pitchFamily="34" charset="0"/>
                          <a:ea typeface="+mn-ea"/>
                          <a:cs typeface="Arial" panose="020B0604020202020204" pitchFamily="34" charset="0"/>
                        </a:rPr>
                        <a:t>, etc.</a:t>
                      </a:r>
                      <a:endParaRPr lang="en-US" sz="1300" kern="1200" dirty="0" smtClean="0">
                        <a:solidFill>
                          <a:schemeClr val="dk1"/>
                        </a:solidFill>
                        <a:latin typeface="Arial" panose="020B0604020202020204" pitchFamily="34" charset="0"/>
                        <a:ea typeface="+mn-ea"/>
                        <a:cs typeface="Arial" panose="020B0604020202020204" pitchFamily="34" charset="0"/>
                      </a:endParaRPr>
                    </a:p>
                  </a:txBody>
                  <a:tcPr/>
                </a:tc>
              </a:tr>
              <a:tr h="370840">
                <a:tc>
                  <a:txBody>
                    <a:bodyPr/>
                    <a:lstStyle/>
                    <a:p>
                      <a:r>
                        <a:rPr lang="en-US" sz="1300" dirty="0" smtClean="0">
                          <a:latin typeface="+mj-lt"/>
                        </a:rPr>
                        <a:t>Gaming</a:t>
                      </a:r>
                      <a:endParaRPr lang="en-US" sz="1300" dirty="0">
                        <a:latin typeface="+mj-lt"/>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300" b="1" i="1" u="none" strike="noStrike" kern="1200" cap="none" spc="0" normalizeH="0" baseline="0" noProof="0" dirty="0" smtClean="0">
                          <a:ln>
                            <a:noFill/>
                          </a:ln>
                          <a:solidFill>
                            <a:prstClr val="black"/>
                          </a:solidFill>
                          <a:effectLst/>
                          <a:uLnTx/>
                          <a:uFillTx/>
                          <a:latin typeface="+mj-lt"/>
                          <a:cs typeface="Arial" pitchFamily="34" charset="0"/>
                        </a:rPr>
                        <a:t>Service Power Category</a:t>
                      </a:r>
                      <a:r>
                        <a:rPr kumimoji="0" lang="en-US" sz="1300" b="0" i="0" u="none" strike="noStrike" kern="1200" cap="none" spc="0" normalizeH="0" baseline="0" noProof="0" dirty="0" smtClean="0">
                          <a:ln>
                            <a:noFill/>
                          </a:ln>
                          <a:solidFill>
                            <a:prstClr val="black"/>
                          </a:solidFill>
                          <a:effectLst/>
                          <a:uLnTx/>
                          <a:uFillTx/>
                          <a:latin typeface="+mj-lt"/>
                        </a:rPr>
                        <a:t>: e.g. Cat2 - high data rate &amp; low error rate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300" b="1" i="1" u="none" strike="noStrike" kern="1200" cap="none" spc="0" normalizeH="0" baseline="0" noProof="0" dirty="0" smtClean="0">
                          <a:ln>
                            <a:noFill/>
                          </a:ln>
                          <a:solidFill>
                            <a:prstClr val="black"/>
                          </a:solidFill>
                          <a:effectLst/>
                          <a:uLnTx/>
                          <a:uFillTx/>
                          <a:latin typeface="+mj-lt"/>
                        </a:rPr>
                        <a:t>QoS</a:t>
                      </a:r>
                      <a:r>
                        <a:rPr kumimoji="0" lang="en-US" sz="1300" b="0" i="0" u="none" strike="noStrike" kern="1200" cap="none" spc="0" normalizeH="0" baseline="0" noProof="0" dirty="0" smtClean="0">
                          <a:ln>
                            <a:noFill/>
                          </a:ln>
                          <a:solidFill>
                            <a:prstClr val="black"/>
                          </a:solidFill>
                          <a:effectLst/>
                          <a:uLnTx/>
                          <a:uFillTx/>
                          <a:latin typeface="+mj-lt"/>
                        </a:rPr>
                        <a:t>: distributive group based -- guaranteed to all PDs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300" b="1" i="1" u="none" strike="noStrike" kern="1200" cap="none" spc="0" normalizeH="0" baseline="0" noProof="0" dirty="0" smtClean="0">
                          <a:ln>
                            <a:noFill/>
                          </a:ln>
                          <a:solidFill>
                            <a:srgbClr val="FF0000"/>
                          </a:solidFill>
                          <a:effectLst/>
                          <a:uLnTx/>
                          <a:uFillTx/>
                          <a:latin typeface="+mj-lt"/>
                        </a:rPr>
                        <a:t>Service Range</a:t>
                      </a:r>
                      <a:r>
                        <a:rPr kumimoji="0" lang="en-US" sz="1300" b="0" i="0" u="none" strike="noStrike" kern="1200" cap="none" spc="0" normalizeH="0" baseline="0" noProof="0" dirty="0" smtClean="0">
                          <a:ln>
                            <a:noFill/>
                          </a:ln>
                          <a:solidFill>
                            <a:prstClr val="black"/>
                          </a:solidFill>
                          <a:effectLst/>
                          <a:uLnTx/>
                          <a:uFillTx/>
                          <a:latin typeface="+mj-lt"/>
                        </a:rPr>
                        <a:t>: small</a:t>
                      </a:r>
                    </a:p>
                  </a:txBody>
                  <a:tcPr/>
                </a:tc>
                <a:tc>
                  <a:txBody>
                    <a:bodyPr/>
                    <a:lstStyle/>
                    <a:p>
                      <a:pPr marL="342900" indent="-342900">
                        <a:buFont typeface="+mj-lt"/>
                        <a:buAutoNum type="arabicPeriod"/>
                      </a:pPr>
                      <a:r>
                        <a:rPr lang="en-US" sz="1300" b="1" i="1" kern="1200" baseline="0" dirty="0" smtClean="0">
                          <a:solidFill>
                            <a:srgbClr val="FF0000"/>
                          </a:solidFill>
                          <a:latin typeface="Arial" panose="020B0604020202020204" pitchFamily="34" charset="0"/>
                          <a:ea typeface="+mn-ea"/>
                          <a:cs typeface="Arial" panose="020B0604020202020204" pitchFamily="34" charset="0"/>
                        </a:rPr>
                        <a:t>Max. Tx Power</a:t>
                      </a:r>
                      <a:r>
                        <a:rPr lang="en-US" sz="1300" kern="1200" baseline="0" dirty="0" smtClean="0">
                          <a:solidFill>
                            <a:schemeClr val="dk1"/>
                          </a:solidFill>
                          <a:latin typeface="Arial" panose="020B0604020202020204" pitchFamily="34" charset="0"/>
                          <a:ea typeface="+mn-ea"/>
                          <a:cs typeface="Arial" panose="020B0604020202020204" pitchFamily="34" charset="0"/>
                        </a:rPr>
                        <a:t>: medium</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300" b="1" i="1" kern="1200" baseline="0" dirty="0" smtClean="0">
                          <a:solidFill>
                            <a:srgbClr val="7030A0"/>
                          </a:solidFill>
                          <a:latin typeface="Arial" panose="020B0604020202020204" pitchFamily="34" charset="0"/>
                          <a:ea typeface="+mn-ea"/>
                          <a:cs typeface="Arial" panose="020B0604020202020204" pitchFamily="34" charset="0"/>
                        </a:rPr>
                        <a:t>Power Control Interval</a:t>
                      </a:r>
                      <a:r>
                        <a:rPr lang="en-US" sz="1300" b="1" i="1" kern="1200" baseline="0" dirty="0" smtClean="0">
                          <a:solidFill>
                            <a:schemeClr val="dk1"/>
                          </a:solidFill>
                          <a:latin typeface="Arial" panose="020B0604020202020204" pitchFamily="34" charset="0"/>
                          <a:ea typeface="+mn-ea"/>
                          <a:cs typeface="Arial" panose="020B0604020202020204" pitchFamily="34" charset="0"/>
                        </a:rPr>
                        <a:t>: </a:t>
                      </a:r>
                      <a:r>
                        <a:rPr lang="en-US" sz="1300" kern="1200" baseline="0" dirty="0" smtClean="0">
                          <a:solidFill>
                            <a:schemeClr val="dk1"/>
                          </a:solidFill>
                          <a:latin typeface="Arial" panose="020B0604020202020204" pitchFamily="34" charset="0"/>
                          <a:ea typeface="+mn-ea"/>
                          <a:cs typeface="Arial" panose="020B0604020202020204" pitchFamily="34" charset="0"/>
                        </a:rPr>
                        <a:t>long</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300" b="1" i="1" kern="1200" baseline="0" dirty="0" smtClean="0">
                          <a:solidFill>
                            <a:schemeClr val="dk1"/>
                          </a:solidFill>
                          <a:latin typeface="Arial" panose="020B0604020202020204" pitchFamily="34" charset="0"/>
                          <a:ea typeface="+mn-ea"/>
                          <a:cs typeface="Arial" panose="020B0604020202020204" pitchFamily="34" charset="0"/>
                        </a:rPr>
                        <a:t>Measurements at Rx</a:t>
                      </a:r>
                      <a:r>
                        <a:rPr lang="en-US" sz="1300" kern="1200" baseline="0" dirty="0" smtClean="0">
                          <a:solidFill>
                            <a:schemeClr val="dk1"/>
                          </a:solidFill>
                          <a:latin typeface="Arial" panose="020B0604020202020204" pitchFamily="34" charset="0"/>
                          <a:ea typeface="+mn-ea"/>
                          <a:cs typeface="Arial" panose="020B0604020202020204" pitchFamily="34" charset="0"/>
                        </a:rPr>
                        <a:t>: SINR, CQI, etc.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300" b="1" i="1" kern="1200" baseline="0" dirty="0" smtClean="0">
                          <a:solidFill>
                            <a:schemeClr val="dk1"/>
                          </a:solidFill>
                          <a:latin typeface="Arial" panose="020B0604020202020204" pitchFamily="34" charset="0"/>
                          <a:ea typeface="+mn-ea"/>
                          <a:cs typeface="Arial" panose="020B0604020202020204" pitchFamily="34" charset="0"/>
                        </a:rPr>
                        <a:t>Info from Tx</a:t>
                      </a:r>
                      <a:r>
                        <a:rPr lang="en-US" sz="1300" kern="1200" baseline="0" dirty="0" smtClean="0">
                          <a:solidFill>
                            <a:schemeClr val="dk1"/>
                          </a:solidFill>
                          <a:latin typeface="Arial" panose="020B0604020202020204" pitchFamily="34" charset="0"/>
                          <a:ea typeface="+mn-ea"/>
                          <a:cs typeface="Arial" panose="020B0604020202020204" pitchFamily="34" charset="0"/>
                        </a:rPr>
                        <a:t>: Tx power level, </a:t>
                      </a:r>
                      <a:r>
                        <a:rPr lang="en-US" sz="1300" kern="1200" baseline="0" dirty="0" smtClean="0">
                          <a:solidFill>
                            <a:schemeClr val="accent6">
                              <a:lumMod val="75000"/>
                            </a:schemeClr>
                          </a:solidFill>
                          <a:latin typeface="Arial" panose="020B0604020202020204" pitchFamily="34" charset="0"/>
                          <a:ea typeface="+mn-ea"/>
                          <a:cs typeface="Arial" panose="020B0604020202020204" pitchFamily="34" charset="0"/>
                        </a:rPr>
                        <a:t>location</a:t>
                      </a:r>
                      <a:r>
                        <a:rPr lang="en-US" sz="1300" kern="1200" baseline="0" dirty="0" smtClean="0">
                          <a:solidFill>
                            <a:schemeClr val="dk1"/>
                          </a:solidFill>
                          <a:latin typeface="Arial" panose="020B0604020202020204" pitchFamily="34" charset="0"/>
                          <a:ea typeface="+mn-ea"/>
                          <a:cs typeface="Arial" panose="020B0604020202020204" pitchFamily="34" charset="0"/>
                        </a:rPr>
                        <a:t>, etc.</a:t>
                      </a:r>
                      <a:endParaRPr lang="en-US" sz="1300" kern="1200" dirty="0" smtClean="0">
                        <a:solidFill>
                          <a:schemeClr val="dk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txBody>
                  <a:tcPr/>
                </a:tc>
              </a:tr>
              <a:tr h="370840">
                <a:tc>
                  <a:txBody>
                    <a:bodyPr/>
                    <a:lstStyle/>
                    <a:p>
                      <a:r>
                        <a:rPr lang="en-US" sz="1300" dirty="0" smtClean="0">
                          <a:latin typeface="+mj-lt"/>
                        </a:rPr>
                        <a:t>Chat</a:t>
                      </a:r>
                      <a:endParaRPr lang="en-US" sz="1300" dirty="0">
                        <a:latin typeface="+mj-lt"/>
                      </a:endParaRP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300" b="1" i="1" dirty="0" smtClean="0">
                          <a:latin typeface="+mj-lt"/>
                          <a:cs typeface="Arial" pitchFamily="34" charset="0"/>
                        </a:rPr>
                        <a:t>Service Power Category</a:t>
                      </a:r>
                      <a:r>
                        <a:rPr lang="en-US" sz="1300" kern="1200" dirty="0" smtClean="0">
                          <a:solidFill>
                            <a:schemeClr val="dk1"/>
                          </a:solidFill>
                          <a:latin typeface="+mj-lt"/>
                          <a:ea typeface="+mn-ea"/>
                          <a:cs typeface="+mn-cs"/>
                        </a:rPr>
                        <a:t>: e.g. Cat3 - low data rate &amp; high error rate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300" b="1" i="1" u="none" kern="1200" dirty="0" smtClean="0">
                          <a:solidFill>
                            <a:schemeClr val="dk1"/>
                          </a:solidFill>
                          <a:latin typeface="+mj-lt"/>
                          <a:ea typeface="+mn-ea"/>
                          <a:cs typeface="+mn-cs"/>
                        </a:rPr>
                        <a:t>QoS</a:t>
                      </a:r>
                      <a:r>
                        <a:rPr lang="en-US" sz="1300" kern="1200" dirty="0" smtClean="0">
                          <a:solidFill>
                            <a:schemeClr val="dk1"/>
                          </a:solidFill>
                          <a:latin typeface="+mj-lt"/>
                          <a:ea typeface="+mn-ea"/>
                          <a:cs typeface="+mn-cs"/>
                        </a:rPr>
                        <a:t>: average </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300" b="1" i="1" u="none" strike="noStrike" kern="1200" cap="none" spc="0" normalizeH="0" baseline="0" noProof="0" dirty="0" smtClean="0">
                          <a:ln>
                            <a:noFill/>
                          </a:ln>
                          <a:solidFill>
                            <a:srgbClr val="7030A0"/>
                          </a:solidFill>
                          <a:effectLst/>
                          <a:uLnTx/>
                          <a:uFillTx/>
                          <a:latin typeface="Arial" panose="020B0604020202020204" pitchFamily="34" charset="0"/>
                          <a:ea typeface="+mn-ea"/>
                          <a:cs typeface="Arial" panose="020B0604020202020204" pitchFamily="34" charset="0"/>
                        </a:rPr>
                        <a:t>Power Control Interval</a:t>
                      </a:r>
                      <a:r>
                        <a:rPr kumimoji="0" lang="en-US" sz="13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medium</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3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Measurements at Rx</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SINR, RSSI, etc.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3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Info from Tx</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Tx power level, </a:t>
                      </a:r>
                      <a:r>
                        <a:rPr kumimoji="0" lang="en-US" sz="1300" b="0" i="0" u="none" strike="noStrike" kern="1200" cap="none" spc="0" normalizeH="0" baseline="0" noProof="0" dirty="0" smtClean="0">
                          <a:ln>
                            <a:noFill/>
                          </a:ln>
                          <a:solidFill>
                            <a:schemeClr val="accent6">
                              <a:lumMod val="75000"/>
                            </a:schemeClr>
                          </a:solidFill>
                          <a:effectLst/>
                          <a:uLnTx/>
                          <a:uFillTx/>
                          <a:latin typeface="Arial" panose="020B0604020202020204" pitchFamily="34" charset="0"/>
                          <a:ea typeface="+mn-ea"/>
                          <a:cs typeface="Arial" panose="020B0604020202020204" pitchFamily="34" charset="0"/>
                        </a:rPr>
                        <a:t>speed</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etc.</a:t>
                      </a:r>
                    </a:p>
                  </a:txBody>
                  <a:tcPr/>
                </a:tc>
              </a:tr>
              <a:tr h="370840">
                <a:tc>
                  <a:txBody>
                    <a:bodyPr/>
                    <a:lstStyle/>
                    <a:p>
                      <a:r>
                        <a:rPr lang="en-US" sz="1300" dirty="0" smtClean="0">
                          <a:latin typeface="+mj-lt"/>
                        </a:rPr>
                        <a:t>Keep Alive</a:t>
                      </a:r>
                      <a:endParaRPr lang="en-US" sz="1300" dirty="0">
                        <a:latin typeface="+mj-lt"/>
                      </a:endParaRPr>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300" b="1" i="1" dirty="0" smtClean="0">
                          <a:latin typeface="+mj-lt"/>
                          <a:cs typeface="Arial" pitchFamily="34" charset="0"/>
                        </a:rPr>
                        <a:t>Service Power Category</a:t>
                      </a:r>
                      <a:r>
                        <a:rPr lang="en-US" sz="1300" kern="1200" dirty="0" smtClean="0">
                          <a:solidFill>
                            <a:schemeClr val="dk1"/>
                          </a:solidFill>
                          <a:latin typeface="+mj-lt"/>
                          <a:ea typeface="+mn-ea"/>
                          <a:cs typeface="+mn-cs"/>
                        </a:rPr>
                        <a:t>: e.g. Cat4 - very low data rate &amp; high error rate </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300" b="1" i="1" kern="1200" dirty="0" smtClean="0">
                          <a:solidFill>
                            <a:schemeClr val="dk1"/>
                          </a:solidFill>
                          <a:latin typeface="+mj-lt"/>
                          <a:ea typeface="+mn-ea"/>
                          <a:cs typeface="Arial" pitchFamily="34" charset="0"/>
                        </a:rPr>
                        <a:t>QoS: </a:t>
                      </a:r>
                      <a:r>
                        <a:rPr lang="en-US" sz="1300" b="0" i="0" kern="1200" dirty="0" smtClean="0">
                          <a:solidFill>
                            <a:schemeClr val="dk1"/>
                          </a:solidFill>
                          <a:latin typeface="+mj-lt"/>
                          <a:ea typeface="+mn-ea"/>
                          <a:cs typeface="Arial" pitchFamily="34" charset="0"/>
                        </a:rPr>
                        <a:t>low</a:t>
                      </a:r>
                      <a:endParaRPr lang="en-US" sz="1300" b="0" i="0" kern="1200" noProof="0" dirty="0" smtClean="0">
                        <a:solidFill>
                          <a:schemeClr val="dk1"/>
                        </a:solidFill>
                        <a:latin typeface="+mj-lt"/>
                        <a:ea typeface="+mn-ea"/>
                        <a:cs typeface="Arial" pitchFamily="34"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3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Measurements at Rx</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RSSI, etc.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3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Info from Tx</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Tx power level, </a:t>
                      </a:r>
                      <a:r>
                        <a:rPr kumimoji="0" lang="en-US" sz="1300" b="0" i="0" u="none" strike="noStrike" kern="1200" cap="none" spc="0" normalizeH="0" baseline="0" noProof="0" dirty="0" smtClean="0">
                          <a:ln>
                            <a:noFill/>
                          </a:ln>
                          <a:solidFill>
                            <a:schemeClr val="accent6">
                              <a:lumMod val="75000"/>
                            </a:schemeClr>
                          </a:solidFill>
                          <a:effectLst/>
                          <a:uLnTx/>
                          <a:uFillTx/>
                          <a:latin typeface="Arial" panose="020B0604020202020204" pitchFamily="34" charset="0"/>
                          <a:ea typeface="+mn-ea"/>
                          <a:cs typeface="Arial" panose="020B0604020202020204" pitchFamily="34" charset="0"/>
                        </a:rPr>
                        <a:t>speed</a:t>
                      </a:r>
                      <a:r>
                        <a:rPr kumimoji="0" lang="en-US" sz="1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etc.</a:t>
                      </a:r>
                    </a:p>
                  </a:txBody>
                  <a:tcPr/>
                </a:tc>
              </a:tr>
            </a:tbl>
          </a:graphicData>
        </a:graphic>
      </p:graphicFrame>
    </p:spTree>
    <p:extLst>
      <p:ext uri="{BB962C8B-B14F-4D97-AF65-F5344CB8AC3E}">
        <p14:creationId xmlns:p14="http://schemas.microsoft.com/office/powerpoint/2010/main" val="2034054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500042"/>
            <a:ext cx="9144000" cy="726976"/>
          </a:xfrm>
        </p:spPr>
        <p:txBody>
          <a:bodyPr>
            <a:noAutofit/>
          </a:bodyPr>
          <a:lstStyle/>
          <a:p>
            <a:r>
              <a:rPr lang="en-US" sz="2800" dirty="0" smtClean="0">
                <a:solidFill>
                  <a:srgbClr val="0000FF"/>
                </a:solidFill>
              </a:rPr>
              <a:t>Context-aware Power Control for PAC </a:t>
            </a:r>
            <a:endParaRPr lang="ko-KR" altLang="en-US" sz="2800" dirty="0">
              <a:solidFill>
                <a:srgbClr val="0000FF"/>
              </a:solidFill>
            </a:endParaRPr>
          </a:p>
        </p:txBody>
      </p:sp>
      <p:sp>
        <p:nvSpPr>
          <p:cNvPr id="588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95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98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98019" name="Object 3"/>
          <p:cNvGraphicFramePr>
            <a:graphicFrameLocks/>
          </p:cNvGraphicFramePr>
          <p:nvPr>
            <p:extLst>
              <p:ext uri="{D42A27DB-BD31-4B8C-83A1-F6EECF244321}">
                <p14:modId xmlns:p14="http://schemas.microsoft.com/office/powerpoint/2010/main" val="1326528242"/>
              </p:ext>
            </p:extLst>
          </p:nvPr>
        </p:nvGraphicFramePr>
        <p:xfrm>
          <a:off x="1066800" y="1270000"/>
          <a:ext cx="7010400" cy="5270500"/>
        </p:xfrm>
        <a:graphic>
          <a:graphicData uri="http://schemas.openxmlformats.org/presentationml/2006/ole">
            <mc:AlternateContent xmlns:mc="http://schemas.openxmlformats.org/markup-compatibility/2006">
              <mc:Choice xmlns:v="urn:schemas-microsoft-com:vml" Requires="v">
                <p:oleObj spid="_x0000_s598056" name="Visio" r:id="rId4" imgW="7828818" imgH="5942318" progId="Visio.Drawing.11">
                  <p:embed/>
                </p:oleObj>
              </mc:Choice>
              <mc:Fallback>
                <p:oleObj name="Visio" r:id="rId4" imgW="7828818" imgH="5942318" progId="Visio.Drawing.11">
                  <p:embed/>
                  <p:pic>
                    <p:nvPicPr>
                      <p:cNvPr id="0" name="Picture 3"/>
                      <p:cNvPicPr>
                        <a:picLocks noChangeArrowheads="1"/>
                      </p:cNvPicPr>
                      <p:nvPr/>
                    </p:nvPicPr>
                    <p:blipFill>
                      <a:blip r:embed="rId5"/>
                      <a:srcRect/>
                      <a:stretch>
                        <a:fillRect/>
                      </a:stretch>
                    </p:blipFill>
                    <p:spPr bwMode="auto">
                      <a:xfrm>
                        <a:off x="1066800" y="1270000"/>
                        <a:ext cx="7010400" cy="527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428604"/>
            <a:ext cx="7772400" cy="500066"/>
          </a:xfrm>
        </p:spPr>
        <p:txBody>
          <a:bodyPr>
            <a:noAutofit/>
          </a:bodyPr>
          <a:lstStyle/>
          <a:p>
            <a:r>
              <a:rPr lang="en-US" sz="2400" dirty="0" smtClean="0">
                <a:solidFill>
                  <a:srgbClr val="0000FF"/>
                </a:solidFill>
              </a:rPr>
              <a:t>Examples of CPCI </a:t>
            </a:r>
            <a:endParaRPr lang="ko-KR" altLang="en-US" sz="2400" dirty="0">
              <a:solidFill>
                <a:srgbClr val="0000FF"/>
              </a:solidFill>
            </a:endParaRPr>
          </a:p>
        </p:txBody>
      </p:sp>
      <p:sp>
        <p:nvSpPr>
          <p:cNvPr id="588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95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95971" name="Object 3"/>
          <p:cNvGraphicFramePr>
            <a:graphicFrameLocks noChangeAspect="1"/>
          </p:cNvGraphicFramePr>
          <p:nvPr/>
        </p:nvGraphicFramePr>
        <p:xfrm>
          <a:off x="1714480" y="848746"/>
          <a:ext cx="6236780" cy="5866377"/>
        </p:xfrm>
        <a:graphic>
          <a:graphicData uri="http://schemas.openxmlformats.org/presentationml/2006/ole">
            <mc:AlternateContent xmlns:mc="http://schemas.openxmlformats.org/markup-compatibility/2006">
              <mc:Choice xmlns:v="urn:schemas-microsoft-com:vml" Requires="v">
                <p:oleObj spid="_x0000_s600075" name="Visio" r:id="rId4" imgW="7247617" imgH="7705072" progId="Visio.Drawing.11">
                  <p:embed/>
                </p:oleObj>
              </mc:Choice>
              <mc:Fallback>
                <p:oleObj name="Visio" r:id="rId4" imgW="7247617" imgH="7705072"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480" y="848746"/>
                        <a:ext cx="6236780" cy="58663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46927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404664"/>
            <a:ext cx="9144000" cy="1012728"/>
          </a:xfrm>
        </p:spPr>
        <p:txBody>
          <a:bodyPr>
            <a:noAutofit/>
          </a:bodyPr>
          <a:lstStyle/>
          <a:p>
            <a:r>
              <a:rPr lang="en-US" sz="2400" dirty="0">
                <a:solidFill>
                  <a:srgbClr val="0000FF"/>
                </a:solidFill>
              </a:rPr>
              <a:t>Context-aware Power Control -- CPCI </a:t>
            </a:r>
            <a:r>
              <a:rPr lang="en-US" sz="2400" dirty="0" smtClean="0">
                <a:solidFill>
                  <a:srgbClr val="0000FF"/>
                </a:solidFill>
              </a:rPr>
              <a:t>Detection (1/2)</a:t>
            </a:r>
            <a:endParaRPr lang="ko-KR" altLang="en-US" sz="2400" dirty="0">
              <a:solidFill>
                <a:srgbClr val="0000FF"/>
              </a:solidFill>
            </a:endParaRPr>
          </a:p>
        </p:txBody>
      </p:sp>
      <p:sp>
        <p:nvSpPr>
          <p:cNvPr id="588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95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5980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148590945"/>
              </p:ext>
            </p:extLst>
          </p:nvPr>
        </p:nvGraphicFramePr>
        <p:xfrm>
          <a:off x="2123728" y="1556792"/>
          <a:ext cx="5959250" cy="3744416"/>
        </p:xfrm>
        <a:graphic>
          <a:graphicData uri="http://schemas.openxmlformats.org/presentationml/2006/ole">
            <mc:AlternateContent xmlns:mc="http://schemas.openxmlformats.org/markup-compatibility/2006">
              <mc:Choice xmlns:v="urn:schemas-microsoft-com:vml" Requires="v">
                <p:oleObj spid="_x0000_s611331" name="Visio" r:id="rId4" imgW="5998086" imgH="3767193" progId="Visio.Drawing.11">
                  <p:embed/>
                </p:oleObj>
              </mc:Choice>
              <mc:Fallback>
                <p:oleObj name="Visio" r:id="rId4" imgW="5998086" imgH="3767193"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1556792"/>
                        <a:ext cx="5959250" cy="3744416"/>
                      </a:xfrm>
                      <a:prstGeom prst="rect">
                        <a:avLst/>
                      </a:prstGeom>
                      <a:noFill/>
                    </p:spPr>
                  </p:pic>
                </p:oleObj>
              </mc:Fallback>
            </mc:AlternateContent>
          </a:graphicData>
        </a:graphic>
      </p:graphicFrame>
    </p:spTree>
    <p:extLst>
      <p:ext uri="{BB962C8B-B14F-4D97-AF65-F5344CB8AC3E}">
        <p14:creationId xmlns:p14="http://schemas.microsoft.com/office/powerpoint/2010/main" val="2874264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Meeting_id xmlns="132a0d76-4fce-476a-bb63-62eb729f34bf" xsi:nil="true"/>
    <Year xmlns="132a0d76-4fce-476a-bb63-62eb729f34bf" xsi:nil="true"/>
    <Revision xmlns="132a0d76-4fce-476a-bb63-62eb729f34b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088DF2AB799D41A5071453C89FDE46" ma:contentTypeVersion="4" ma:contentTypeDescription="Create a new document." ma:contentTypeScope="" ma:versionID="7fae7bb7ab4f949442a53737ebc166b8">
  <xsd:schema xmlns:xsd="http://www.w3.org/2001/XMLSchema" xmlns:p="http://schemas.microsoft.com/office/2006/metadata/properties" xmlns:ns2="132a0d76-4fce-476a-bb63-62eb729f34bf" targetNamespace="http://schemas.microsoft.com/office/2006/metadata/properties" ma:root="true" ma:fieldsID="8bb250c6ea72dc50483d48c616d18c89" ns2:_="">
    <xsd:import namespace="132a0d76-4fce-476a-bb63-62eb729f34bf"/>
    <xsd:element name="properties">
      <xsd:complexType>
        <xsd:sequence>
          <xsd:element name="documentManagement">
            <xsd:complexType>
              <xsd:all>
                <xsd:element ref="ns2:Meeting_id" minOccurs="0"/>
                <xsd:element ref="ns2:Year" minOccurs="0"/>
                <xsd:element ref="ns2:Revision" minOccurs="0"/>
              </xsd:all>
            </xsd:complexType>
          </xsd:element>
        </xsd:sequence>
      </xsd:complexType>
    </xsd:element>
  </xsd:schema>
  <xsd:schema xmlns:xsd="http://www.w3.org/2001/XMLSchema" xmlns:dms="http://schemas.microsoft.com/office/2006/documentManagement/types" targetNamespace="132a0d76-4fce-476a-bb63-62eb729f34bf" elementFormDefault="qualified">
    <xsd:import namespace="http://schemas.microsoft.com/office/2006/documentManagement/types"/>
    <xsd:element name="Meeting_id" ma:index="8" nillable="true" ma:displayName="Meeting_id" ma:format="Dropdown" ma:internalName="Meeting_id">
      <xsd:simpleType>
        <xsd:union memberTypes="dms:Text">
          <xsd:simpleType>
            <xsd:restriction base="dms:Choice">
              <xsd:enumeration value="TP1"/>
            </xsd:restriction>
          </xsd:simpleType>
        </xsd:union>
      </xsd:simpleType>
    </xsd:element>
    <xsd:element name="Year" ma:index="9" nillable="true" ma:displayName="Year" ma:format="Dropdown" ma:internalName="Year">
      <xsd:simpleType>
        <xsd:union memberTypes="dms:Text">
          <xsd:simpleType>
            <xsd:restriction base="dms:Choice">
              <xsd:enumeration value="2011"/>
              <xsd:enumeration value="2012"/>
              <xsd:enumeration value="2013"/>
            </xsd:restriction>
          </xsd:simpleType>
        </xsd:union>
      </xsd:simpleType>
    </xsd:element>
    <xsd:element name="Revision" ma:index="10" nillable="true" ma:displayName="Revision" ma:decimals="0" ma:internalName="Revision">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9E7D636-D1A9-424F-85CF-A033F87387DD}">
  <ds:schemaRefs>
    <ds:schemaRef ds:uri="http://schemas.microsoft.com/office/2006/documentManagement/types"/>
    <ds:schemaRef ds:uri="http://purl.org/dc/elements/1.1/"/>
    <ds:schemaRef ds:uri="http://schemas.microsoft.com/office/2006/metadata/properties"/>
    <ds:schemaRef ds:uri="http://purl.org/dc/dcmitype/"/>
    <ds:schemaRef ds:uri="http://purl.org/dc/terms/"/>
    <ds:schemaRef ds:uri="http://schemas.openxmlformats.org/package/2006/metadata/core-properties"/>
    <ds:schemaRef ds:uri="132a0d76-4fce-476a-bb63-62eb729f34bf"/>
    <ds:schemaRef ds:uri="http://www.w3.org/XML/1998/namespace"/>
  </ds:schemaRefs>
</ds:datastoreItem>
</file>

<file path=customXml/itemProps2.xml><?xml version="1.0" encoding="utf-8"?>
<ds:datastoreItem xmlns:ds="http://schemas.openxmlformats.org/officeDocument/2006/customXml" ds:itemID="{5E26FBF2-A5DD-4EFF-8BB7-08695BEEF342}">
  <ds:schemaRefs>
    <ds:schemaRef ds:uri="http://schemas.microsoft.com/sharepoint/v3/contenttype/forms"/>
  </ds:schemaRefs>
</ds:datastoreItem>
</file>

<file path=customXml/itemProps3.xml><?xml version="1.0" encoding="utf-8"?>
<ds:datastoreItem xmlns:ds="http://schemas.openxmlformats.org/officeDocument/2006/customXml" ds:itemID="{40106AA1-83F6-418B-A889-1967DD22DE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2a0d76-4fce-476a-bb63-62eb729f34bf"/>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180372</TotalTime>
  <Words>1390</Words>
  <Application>Microsoft Office PowerPoint</Application>
  <PresentationFormat>On-screen Show (4:3)</PresentationFormat>
  <Paragraphs>213</Paragraphs>
  <Slides>29</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Office Theme</vt:lpstr>
      <vt:lpstr>Visio</vt:lpstr>
      <vt:lpstr>Microsoft Visio Drawing</vt:lpstr>
      <vt:lpstr>PowerPoint Presentation</vt:lpstr>
      <vt:lpstr>PAC Requirements</vt:lpstr>
      <vt:lpstr>Conventional Power Control</vt:lpstr>
      <vt:lpstr>Context-aware Power Control</vt:lpstr>
      <vt:lpstr>Inter-P2PNWs Power Control</vt:lpstr>
      <vt:lpstr>Examples of Context and Power Control Information</vt:lpstr>
      <vt:lpstr>Context-aware Power Control for PAC </vt:lpstr>
      <vt:lpstr>Examples of CPCI </vt:lpstr>
      <vt:lpstr>Context-aware Power Control -- CPCI Detection (1/2)</vt:lpstr>
      <vt:lpstr>Context-aware Power Control -- CPCI Detection (2/2)</vt:lpstr>
      <vt:lpstr>Context-aware Power Control Procedure - Inter-P2PNWs Power Control (1/2) </vt:lpstr>
      <vt:lpstr>Context-aware Power Control - Inter-P2PNWs Power Control (2/2)</vt:lpstr>
      <vt:lpstr>Context-aware Power Control Procedure - Intra-P2P Power Control (1/2) </vt:lpstr>
      <vt:lpstr>Context-aware Power Control - Intra-P2PNW Power Control (2/2)</vt:lpstr>
      <vt:lpstr>Context-aware Power Control – Multi-App (1/2) </vt:lpstr>
      <vt:lpstr>Context-aware Power Control - Multi-App (2/2)</vt:lpstr>
      <vt:lpstr>Simulation Performance of Context Aware Power control </vt:lpstr>
      <vt:lpstr>PowerPoint Presentation</vt:lpstr>
      <vt:lpstr>Test Case 1: Simulation Parameters</vt:lpstr>
      <vt:lpstr>Test Case 1: Simulation Result Results</vt:lpstr>
      <vt:lpstr>PowerPoint Presentation</vt:lpstr>
      <vt:lpstr>Test Case 2: Simulation Parameters</vt:lpstr>
      <vt:lpstr>Test Case 2: Simulation Results</vt:lpstr>
      <vt:lpstr>PowerPoint Presentation</vt:lpstr>
      <vt:lpstr>Test Case 3: Simulation Results (1/2)</vt:lpstr>
      <vt:lpstr>Test Case 3: Simulation Results (2/2) </vt:lpstr>
      <vt:lpstr>Conclusions</vt:lpstr>
      <vt:lpstr>References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Contribution for IEEE802.15.8 Call for Preliminary Contribution</dc:title>
  <dc:creator>Soo-Young Chang</dc:creator>
  <cp:lastModifiedBy>Li, Qing</cp:lastModifiedBy>
  <cp:revision>2837</cp:revision>
  <dcterms:created xsi:type="dcterms:W3CDTF">2010-05-03T18:32:55Z</dcterms:created>
  <dcterms:modified xsi:type="dcterms:W3CDTF">2014-05-05T21:03:25Z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0x010100FF088DF2AB799D41A5071453C89FDE46</vt:lpwstr>
  </property>
</Properties>
</file>