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3" r:id="rId11"/>
    <p:sldId id="272" r:id="rId12"/>
    <p:sldId id="271"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660"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802.15-14-0155-00-003d_Time_Planning_for_the_Task_Group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March </a:t>
            </a:r>
            <a:r>
              <a:rPr lang="en-US" dirty="0" smtClean="0"/>
              <a:t>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139869"/>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Time Planning for the Task Group</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17  March </a:t>
            </a:r>
            <a:r>
              <a:rPr lang="en-US" sz="1600" dirty="0" smtClean="0">
                <a:solidFill>
                  <a:schemeClr val="tx2"/>
                </a:solidFill>
              </a:rPr>
              <a:t>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puts</a:t>
            </a:r>
            <a:r>
              <a:rPr lang="de-DE" sz="1600" dirty="0" smtClean="0"/>
              <a:t> </a:t>
            </a:r>
            <a:r>
              <a:rPr lang="de-DE" sz="1600" dirty="0" err="1" smtClean="0"/>
              <a:t>together</a:t>
            </a:r>
            <a:r>
              <a:rPr lang="de-DE" sz="1600" dirty="0" smtClean="0"/>
              <a:t> </a:t>
            </a:r>
            <a:r>
              <a:rPr lang="de-DE" sz="1600" dirty="0" err="1" smtClean="0"/>
              <a:t>some</a:t>
            </a:r>
            <a:r>
              <a:rPr lang="de-DE" sz="1600" dirty="0" smtClean="0"/>
              <a:t> </a:t>
            </a:r>
            <a:r>
              <a:rPr lang="de-DE" sz="1600" dirty="0" err="1" smtClean="0"/>
              <a:t>first</a:t>
            </a:r>
            <a:r>
              <a:rPr lang="de-DE" sz="1600" dirty="0" smtClean="0"/>
              <a:t> </a:t>
            </a:r>
            <a:r>
              <a:rPr lang="de-DE" sz="1600" dirty="0" err="1" smtClean="0"/>
              <a:t>thoughts</a:t>
            </a:r>
            <a:r>
              <a:rPr lang="de-DE" sz="1600" dirty="0" smtClean="0"/>
              <a:t> on </a:t>
            </a:r>
            <a:r>
              <a:rPr lang="de-DE" sz="1600" dirty="0" err="1" smtClean="0"/>
              <a:t>the</a:t>
            </a:r>
            <a:r>
              <a:rPr lang="de-DE" sz="1600" dirty="0" smtClean="0"/>
              <a:t> time </a:t>
            </a:r>
            <a:r>
              <a:rPr lang="de-DE" sz="1600" dirty="0" err="1" smtClean="0"/>
              <a:t>planning</a:t>
            </a:r>
            <a:r>
              <a:rPr lang="de-DE" sz="1600" dirty="0" smtClean="0"/>
              <a:t> of a potential Task Group 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IEEE 802.15 SG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Letter Ballots / Sponsor Ballots</a:t>
            </a:r>
            <a:endParaRPr lang="de-DE" dirty="0"/>
          </a:p>
        </p:txBody>
      </p:sp>
      <p:sp>
        <p:nvSpPr>
          <p:cNvPr id="3" name="Inhaltsplatzhalter 2"/>
          <p:cNvSpPr>
            <a:spLocks noGrp="1"/>
          </p:cNvSpPr>
          <p:nvPr>
            <p:ph idx="1"/>
          </p:nvPr>
        </p:nvSpPr>
        <p:spPr/>
        <p:txBody>
          <a:bodyPr/>
          <a:lstStyle/>
          <a:p>
            <a:r>
              <a:rPr lang="de-DE" sz="2000" dirty="0" err="1" smtClean="0"/>
              <a:t>Once</a:t>
            </a:r>
            <a:r>
              <a:rPr lang="de-DE" sz="2000" dirty="0" smtClean="0"/>
              <a:t> </a:t>
            </a:r>
            <a:r>
              <a:rPr lang="de-DE" sz="2000" dirty="0" err="1" smtClean="0"/>
              <a:t>the</a:t>
            </a:r>
            <a:r>
              <a:rPr lang="de-DE" sz="2000" dirty="0" smtClean="0"/>
              <a:t> </a:t>
            </a:r>
            <a:r>
              <a:rPr lang="de-DE" sz="2000" dirty="0" smtClean="0"/>
              <a:t>1st </a:t>
            </a:r>
            <a:r>
              <a:rPr lang="de-DE" sz="2000" dirty="0" err="1" smtClean="0"/>
              <a:t>draft</a:t>
            </a:r>
            <a:r>
              <a:rPr lang="de-DE" sz="2000" dirty="0" smtClean="0"/>
              <a:t> of </a:t>
            </a:r>
            <a:r>
              <a:rPr lang="de-DE" sz="2000" dirty="0" err="1" smtClean="0"/>
              <a:t>the</a:t>
            </a:r>
            <a:r>
              <a:rPr lang="de-DE" sz="2000" dirty="0" smtClean="0"/>
              <a:t> </a:t>
            </a:r>
            <a:r>
              <a:rPr lang="de-DE" sz="2000" dirty="0" err="1" smtClean="0"/>
              <a:t>standard‘s</a:t>
            </a:r>
            <a:r>
              <a:rPr lang="de-DE" sz="2000" dirty="0" smtClean="0"/>
              <a:t> </a:t>
            </a:r>
            <a:r>
              <a:rPr lang="de-DE" sz="2000" dirty="0" err="1" smtClean="0"/>
              <a:t>amendment</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finished</a:t>
            </a:r>
            <a:r>
              <a:rPr lang="de-DE" sz="2000" dirty="0" smtClean="0"/>
              <a:t>, </a:t>
            </a:r>
            <a:r>
              <a:rPr lang="de-DE" sz="2000" dirty="0" err="1" smtClean="0"/>
              <a:t>it</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submitted </a:t>
            </a:r>
            <a:r>
              <a:rPr lang="de-DE" sz="2000" dirty="0" err="1" smtClean="0"/>
              <a:t>for</a:t>
            </a:r>
            <a:r>
              <a:rPr lang="de-DE" sz="2000" dirty="0" smtClean="0"/>
              <a:t>  </a:t>
            </a:r>
            <a:r>
              <a:rPr lang="de-DE" sz="2000" dirty="0" err="1" smtClean="0"/>
              <a:t>the</a:t>
            </a:r>
            <a:r>
              <a:rPr lang="de-DE" sz="2000" dirty="0" smtClean="0"/>
              <a:t> Letter Ballot (LB) </a:t>
            </a:r>
            <a:r>
              <a:rPr lang="de-DE" sz="2000" dirty="0" err="1" smtClean="0"/>
              <a:t>with</a:t>
            </a:r>
            <a:r>
              <a:rPr lang="de-DE" sz="2000" dirty="0" smtClean="0"/>
              <a:t> WG 15.</a:t>
            </a:r>
          </a:p>
          <a:p>
            <a:r>
              <a:rPr lang="de-DE" sz="2000" dirty="0" smtClean="0"/>
              <a:t>The </a:t>
            </a:r>
            <a:r>
              <a:rPr lang="de-DE" sz="2000" dirty="0" err="1" smtClean="0"/>
              <a:t>main</a:t>
            </a:r>
            <a:r>
              <a:rPr lang="de-DE" sz="2000" dirty="0" smtClean="0"/>
              <a:t> </a:t>
            </a:r>
            <a:r>
              <a:rPr lang="de-DE" sz="2000" dirty="0" err="1" smtClean="0"/>
              <a:t>work</a:t>
            </a:r>
            <a:r>
              <a:rPr lang="de-DE" sz="2000" dirty="0" smtClean="0"/>
              <a:t> in </a:t>
            </a:r>
            <a:r>
              <a:rPr lang="de-DE" sz="2000" dirty="0" err="1" smtClean="0"/>
              <a:t>the</a:t>
            </a:r>
            <a:r>
              <a:rPr lang="de-DE" sz="2000" dirty="0" smtClean="0"/>
              <a:t> time </a:t>
            </a:r>
            <a:r>
              <a:rPr lang="de-DE" sz="2000" dirty="0" err="1" smtClean="0"/>
              <a:t>period</a:t>
            </a:r>
            <a:r>
              <a:rPr lang="de-DE" sz="2000" dirty="0" smtClean="0"/>
              <a:t>  after </a:t>
            </a:r>
            <a:r>
              <a:rPr lang="de-DE" sz="2000" dirty="0" err="1" smtClean="0"/>
              <a:t>the</a:t>
            </a:r>
            <a:r>
              <a:rPr lang="de-DE" sz="2000" dirty="0" smtClean="0"/>
              <a:t> </a:t>
            </a:r>
            <a:r>
              <a:rPr lang="de-DE" sz="2000" dirty="0" err="1" smtClean="0"/>
              <a:t>submission</a:t>
            </a:r>
            <a:r>
              <a:rPr lang="de-DE" sz="2000" dirty="0" smtClean="0"/>
              <a:t> </a:t>
            </a:r>
            <a:r>
              <a:rPr lang="de-DE" sz="2000" dirty="0" err="1" smtClean="0"/>
              <a:t>to</a:t>
            </a:r>
            <a:r>
              <a:rPr lang="de-DE" sz="2000" dirty="0" smtClean="0"/>
              <a:t> LB will </a:t>
            </a:r>
            <a:r>
              <a:rPr lang="de-DE" sz="2000" dirty="0" err="1" smtClean="0"/>
              <a:t>be</a:t>
            </a:r>
            <a:r>
              <a:rPr lang="de-DE" sz="2000" dirty="0" smtClean="0"/>
              <a:t> </a:t>
            </a:r>
            <a:r>
              <a:rPr lang="de-DE" sz="2000" dirty="0" err="1" smtClean="0"/>
              <a:t>comment</a:t>
            </a:r>
            <a:r>
              <a:rPr lang="de-DE" sz="2000" dirty="0" smtClean="0"/>
              <a:t> </a:t>
            </a:r>
            <a:r>
              <a:rPr lang="de-DE" sz="2000" dirty="0" err="1" smtClean="0"/>
              <a:t>resolution</a:t>
            </a:r>
            <a:r>
              <a:rPr lang="de-DE" sz="2000" dirty="0" smtClean="0"/>
              <a:t> </a:t>
            </a:r>
            <a:r>
              <a:rPr lang="de-DE" sz="2000" dirty="0" err="1" smtClean="0"/>
              <a:t>and</a:t>
            </a:r>
            <a:r>
              <a:rPr lang="de-DE" sz="2000" dirty="0" smtClean="0"/>
              <a:t> </a:t>
            </a:r>
            <a:r>
              <a:rPr lang="de-DE" sz="2000" dirty="0" err="1" smtClean="0"/>
              <a:t>recirculation</a:t>
            </a:r>
            <a:r>
              <a:rPr lang="de-DE" sz="2000" dirty="0" smtClean="0"/>
              <a:t>.</a:t>
            </a:r>
          </a:p>
          <a:p>
            <a:r>
              <a:rPr lang="de-DE" sz="2000" dirty="0" err="1" smtClean="0"/>
              <a:t>To</a:t>
            </a:r>
            <a:r>
              <a:rPr lang="de-DE" sz="2000" dirty="0" smtClean="0"/>
              <a:t> pass 75% </a:t>
            </a:r>
            <a:r>
              <a:rPr lang="de-DE" sz="2000" dirty="0" err="1" smtClean="0"/>
              <a:t>yes</a:t>
            </a:r>
            <a:r>
              <a:rPr lang="de-DE" sz="2000" dirty="0" smtClean="0"/>
              <a:t> </a:t>
            </a:r>
            <a:r>
              <a:rPr lang="de-DE" sz="2000" dirty="0" err="1" smtClean="0"/>
              <a:t>votes</a:t>
            </a:r>
            <a:r>
              <a:rPr lang="de-DE" sz="2000" dirty="0" smtClean="0"/>
              <a:t> </a:t>
            </a:r>
            <a:r>
              <a:rPr lang="de-DE" sz="2000" dirty="0" err="1" smtClean="0"/>
              <a:t>are</a:t>
            </a:r>
            <a:r>
              <a:rPr lang="de-DE" sz="2000" dirty="0" smtClean="0"/>
              <a:t> </a:t>
            </a:r>
            <a:r>
              <a:rPr lang="de-DE" sz="2000" dirty="0" err="1" smtClean="0"/>
              <a:t>required</a:t>
            </a:r>
            <a:endParaRPr lang="de-DE" sz="2000" dirty="0" smtClean="0"/>
          </a:p>
          <a:p>
            <a:r>
              <a:rPr lang="de-DE" sz="2000" dirty="0" err="1" smtClean="0"/>
              <a:t>Once</a:t>
            </a:r>
            <a:r>
              <a:rPr lang="de-DE" sz="2000" dirty="0" smtClean="0"/>
              <a:t> </a:t>
            </a:r>
            <a:r>
              <a:rPr lang="de-DE" sz="2000" dirty="0" err="1" smtClean="0"/>
              <a:t>the</a:t>
            </a:r>
            <a:r>
              <a:rPr lang="de-DE" sz="2000" dirty="0" smtClean="0"/>
              <a:t>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a:t>
            </a:r>
            <a:r>
              <a:rPr lang="de-DE" sz="2000" dirty="0" err="1" smtClean="0"/>
              <a:t>the</a:t>
            </a:r>
            <a:r>
              <a:rPr lang="de-DE" sz="2000" dirty="0" smtClean="0"/>
              <a:t> LB </a:t>
            </a:r>
            <a:r>
              <a:rPr lang="de-DE" sz="2000" dirty="0" err="1" smtClean="0"/>
              <a:t>it</a:t>
            </a:r>
            <a:r>
              <a:rPr lang="de-DE" sz="2000" dirty="0" smtClean="0"/>
              <a:t> will </a:t>
            </a:r>
            <a:r>
              <a:rPr lang="de-DE" sz="2000" dirty="0" err="1" smtClean="0"/>
              <a:t>be</a:t>
            </a:r>
            <a:r>
              <a:rPr lang="de-DE" sz="2000" dirty="0" smtClean="0"/>
              <a:t> submitted </a:t>
            </a:r>
            <a:r>
              <a:rPr lang="de-DE" sz="2000" dirty="0" err="1" smtClean="0"/>
              <a:t>to</a:t>
            </a:r>
            <a:r>
              <a:rPr lang="de-DE" sz="2000" dirty="0" smtClean="0"/>
              <a:t> IEEE-SA </a:t>
            </a:r>
            <a:r>
              <a:rPr lang="de-DE" sz="2000" dirty="0" err="1" smtClean="0"/>
              <a:t>for</a:t>
            </a:r>
            <a:r>
              <a:rPr lang="de-DE" sz="2000" dirty="0" smtClean="0"/>
              <a:t> Sponsor Ballot (SB).</a:t>
            </a:r>
          </a:p>
          <a:p>
            <a:r>
              <a:rPr lang="de-DE" sz="2000" dirty="0" smtClean="0"/>
              <a:t>A </a:t>
            </a:r>
            <a:r>
              <a:rPr lang="de-DE" sz="2000" dirty="0" err="1" smtClean="0"/>
              <a:t>similar</a:t>
            </a:r>
            <a:r>
              <a:rPr lang="de-DE" sz="2000" dirty="0" smtClean="0"/>
              <a:t> </a:t>
            </a:r>
            <a:r>
              <a:rPr lang="de-DE" sz="2000" dirty="0" err="1" smtClean="0"/>
              <a:t>procedure</a:t>
            </a:r>
            <a:r>
              <a:rPr lang="de-DE" sz="2000" dirty="0" smtClean="0"/>
              <a:t> </a:t>
            </a:r>
            <a:r>
              <a:rPr lang="de-DE" sz="2000" dirty="0" err="1" smtClean="0"/>
              <a:t>as</a:t>
            </a:r>
            <a:r>
              <a:rPr lang="de-DE" sz="2000" dirty="0" smtClean="0"/>
              <a:t> </a:t>
            </a:r>
            <a:r>
              <a:rPr lang="de-DE" sz="2000" dirty="0" err="1" smtClean="0"/>
              <a:t>with</a:t>
            </a:r>
            <a:r>
              <a:rPr lang="de-DE" sz="2000" dirty="0" smtClean="0"/>
              <a:t> </a:t>
            </a:r>
            <a:r>
              <a:rPr lang="de-DE" sz="2000" dirty="0" err="1" smtClean="0"/>
              <a:t>the</a:t>
            </a:r>
            <a:r>
              <a:rPr lang="de-DE" sz="2000" dirty="0" smtClean="0"/>
              <a:t> LB will </a:t>
            </a:r>
            <a:r>
              <a:rPr lang="de-DE" sz="2000" dirty="0" err="1" smtClean="0"/>
              <a:t>take</a:t>
            </a:r>
            <a:r>
              <a:rPr lang="de-DE" sz="2000" dirty="0" smtClean="0"/>
              <a:t> </a:t>
            </a:r>
            <a:r>
              <a:rPr lang="de-DE" sz="2000" dirty="0" err="1" smtClean="0"/>
              <a:t>place</a:t>
            </a:r>
            <a:r>
              <a:rPr lang="de-DE" sz="2000" dirty="0" smtClean="0"/>
              <a:t>.</a:t>
            </a:r>
          </a:p>
          <a:p>
            <a:r>
              <a:rPr lang="de-DE" sz="2000" dirty="0" err="1" smtClean="0"/>
              <a:t>Proposal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LB </a:t>
            </a:r>
            <a:r>
              <a:rPr lang="de-DE" sz="2000" dirty="0" err="1" smtClean="0"/>
              <a:t>process</a:t>
            </a:r>
            <a:r>
              <a:rPr lang="de-DE" sz="2000" dirty="0" smtClean="0"/>
              <a:t>: </a:t>
            </a:r>
            <a:r>
              <a:rPr lang="de-DE" sz="2000" b="1" dirty="0" err="1" smtClean="0"/>
              <a:t>January</a:t>
            </a:r>
            <a:r>
              <a:rPr lang="de-DE" sz="2000" b="1" dirty="0" smtClean="0"/>
              <a:t> 2015</a:t>
            </a:r>
          </a:p>
          <a:p>
            <a:r>
              <a:rPr lang="de-DE" sz="2000" dirty="0" smtClean="0"/>
              <a:t>Target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SB </a:t>
            </a:r>
            <a:r>
              <a:rPr lang="de-DE" sz="2000" dirty="0" err="1" smtClean="0"/>
              <a:t>process</a:t>
            </a:r>
            <a:r>
              <a:rPr lang="de-DE" sz="2000" dirty="0" smtClean="0"/>
              <a:t>: </a:t>
            </a:r>
            <a:r>
              <a:rPr lang="de-DE" sz="2000" b="1" dirty="0" smtClean="0"/>
              <a:t>November 2015 </a:t>
            </a:r>
            <a:r>
              <a:rPr lang="de-DE" sz="2000" dirty="0" smtClean="0"/>
              <a:t>(</a:t>
            </a:r>
            <a:r>
              <a:rPr lang="de-DE" sz="2000" dirty="0" err="1" smtClean="0"/>
              <a:t>as</a:t>
            </a:r>
            <a:r>
              <a:rPr lang="de-DE" sz="2000" dirty="0" smtClean="0"/>
              <a:t> </a:t>
            </a:r>
            <a:r>
              <a:rPr lang="de-DE" sz="2000" dirty="0" err="1" smtClean="0"/>
              <a:t>indicated</a:t>
            </a:r>
            <a:r>
              <a:rPr lang="de-DE" sz="2000" dirty="0" smtClean="0"/>
              <a:t> in </a:t>
            </a:r>
            <a:r>
              <a:rPr lang="de-DE" sz="2000" dirty="0" err="1" smtClean="0"/>
              <a:t>the</a:t>
            </a:r>
            <a:r>
              <a:rPr lang="de-DE" sz="2000" dirty="0" smtClean="0"/>
              <a:t> </a:t>
            </a:r>
            <a:r>
              <a:rPr lang="de-DE" sz="2000" dirty="0" err="1" smtClean="0"/>
              <a:t>draft</a:t>
            </a:r>
            <a:r>
              <a:rPr lang="de-DE" sz="2000" dirty="0" smtClean="0"/>
              <a:t> PAR)</a:t>
            </a:r>
          </a:p>
          <a:p>
            <a:endParaRPr lang="de-DE" sz="2000" dirty="0" smtClean="0"/>
          </a:p>
          <a:p>
            <a:endParaRPr lang="de-DE" sz="2000" dirty="0"/>
          </a:p>
        </p:txBody>
      </p:sp>
      <p:sp>
        <p:nvSpPr>
          <p:cNvPr id="4" name="Datumsplatzhalter 3"/>
          <p:cNvSpPr>
            <a:spLocks noGrp="1"/>
          </p:cNvSpPr>
          <p:nvPr>
            <p:ph type="dt" sz="half" idx="10"/>
          </p:nvPr>
        </p:nvSpPr>
        <p:spPr/>
        <p:txBody>
          <a:bodyPr/>
          <a:lstStyle/>
          <a:p>
            <a:r>
              <a:rPr lang="en-US" dirty="0" smtClean="0"/>
              <a:t>March  2014</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(1/2)</a:t>
            </a:r>
            <a:endParaRPr lang="de-DE" dirty="0"/>
          </a:p>
        </p:txBody>
      </p:sp>
      <p:graphicFrame>
        <p:nvGraphicFramePr>
          <p:cNvPr id="7" name="Inhaltsplatzhalter 6"/>
          <p:cNvGraphicFramePr>
            <a:graphicFrameLocks noGrp="1"/>
          </p:cNvGraphicFramePr>
          <p:nvPr>
            <p:ph idx="1"/>
          </p:nvPr>
        </p:nvGraphicFramePr>
        <p:xfrm>
          <a:off x="685797" y="1870838"/>
          <a:ext cx="8142892" cy="4450080"/>
        </p:xfrm>
        <a:graphic>
          <a:graphicData uri="http://schemas.openxmlformats.org/drawingml/2006/table">
            <a:tbl>
              <a:tblPr firstRow="1" bandRow="1">
                <a:tableStyleId>{EB344D84-9AFB-497E-A393-DC336BA19D2E}</a:tableStyleId>
              </a:tblPr>
              <a:tblGrid>
                <a:gridCol w="2293886"/>
                <a:gridCol w="360636"/>
                <a:gridCol w="380343"/>
                <a:gridCol w="394138"/>
                <a:gridCol w="457200"/>
                <a:gridCol w="441434"/>
                <a:gridCol w="441435"/>
                <a:gridCol w="457200"/>
                <a:gridCol w="425078"/>
                <a:gridCol w="445508"/>
                <a:gridCol w="462007"/>
                <a:gridCol w="478508"/>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Kick</a:t>
                      </a:r>
                      <a:r>
                        <a:rPr lang="de-DE" baseline="0" dirty="0" smtClean="0"/>
                        <a:t> </a:t>
                      </a:r>
                      <a:r>
                        <a:rPr lang="de-DE" dirty="0" smtClean="0"/>
                        <a:t>Off</a:t>
                      </a:r>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Applic</a:t>
                      </a:r>
                      <a:r>
                        <a:rPr lang="de-DE" dirty="0" smtClean="0"/>
                        <a:t>. </a:t>
                      </a:r>
                      <a:r>
                        <a:rPr lang="de-DE" dirty="0" err="1" smtClean="0"/>
                        <a:t>Req</a:t>
                      </a:r>
                      <a:r>
                        <a:rPr lang="de-DE"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Technical </a:t>
                      </a:r>
                      <a:r>
                        <a:rPr lang="de-DE" dirty="0" err="1" smtClean="0"/>
                        <a:t>Req</a:t>
                      </a:r>
                      <a:r>
                        <a:rPr lang="de-DE" dirty="0" smtClean="0"/>
                        <a:t>.</a:t>
                      </a:r>
                      <a:r>
                        <a:rPr lang="de-DE" baseline="0"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Channel</a:t>
                      </a:r>
                      <a:r>
                        <a:rPr lang="de-DE" baseline="0" dirty="0" smtClean="0"/>
                        <a:t> Mod.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t>Eval</a:t>
                      </a:r>
                      <a:r>
                        <a:rPr lang="de-DE" dirty="0" smtClean="0"/>
                        <a:t>. </a:t>
                      </a:r>
                      <a:r>
                        <a:rPr lang="de-DE" dirty="0" err="1" smtClean="0"/>
                        <a:t>Crit</a:t>
                      </a:r>
                      <a:r>
                        <a:rPr lang="de-DE" dirty="0" smtClean="0"/>
                        <a:t>. Doc.</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Work on </a:t>
                      </a:r>
                      <a:r>
                        <a:rPr lang="de-DE"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t>Issuing</a:t>
                      </a:r>
                      <a:r>
                        <a:rPr lang="de-DE" dirty="0" smtClean="0"/>
                        <a:t> </a:t>
                      </a:r>
                      <a:r>
                        <a:rPr lang="de-DE"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t>Pres</a:t>
                      </a:r>
                      <a:r>
                        <a:rPr lang="de-DE" dirty="0" smtClean="0"/>
                        <a:t>.</a:t>
                      </a:r>
                      <a:r>
                        <a:rPr lang="de-DE" baseline="0" dirty="0" smtClean="0"/>
                        <a:t> of </a:t>
                      </a:r>
                      <a:r>
                        <a:rPr lang="de-DE" baseline="0" dirty="0" err="1" smtClean="0"/>
                        <a:t>Proposals</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r>
              <a:tr h="370840">
                <a:tc>
                  <a:txBody>
                    <a:bodyPr/>
                    <a:lstStyle/>
                    <a:p>
                      <a:r>
                        <a:rPr lang="de-DE" dirty="0" err="1" smtClean="0"/>
                        <a:t>Editing</a:t>
                      </a:r>
                      <a:r>
                        <a:rPr lang="de-DE" dirty="0" smtClean="0"/>
                        <a:t> 1st </a:t>
                      </a:r>
                      <a:r>
                        <a:rPr lang="de-DE" dirty="0" err="1" smtClean="0"/>
                        <a:t>Draft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70840">
                <a:tc>
                  <a:txBody>
                    <a:bodyPr/>
                    <a:lstStyle/>
                    <a:p>
                      <a:r>
                        <a:rPr lang="de-DE" dirty="0" smtClean="0"/>
                        <a:t>Motion </a:t>
                      </a:r>
                      <a:r>
                        <a:rPr lang="de-DE" dirty="0" err="1" smtClean="0"/>
                        <a:t>for</a:t>
                      </a:r>
                      <a:r>
                        <a:rPr lang="de-DE" dirty="0" smtClean="0"/>
                        <a:t> 1st LB</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dirty="0" smtClean="0"/>
              <a:t>March 2014</a:t>
            </a:r>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(2/2)</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graphicFrame>
        <p:nvGraphicFramePr>
          <p:cNvPr id="7" name="Inhaltsplatzhalter 6"/>
          <p:cNvGraphicFramePr>
            <a:graphicFrameLocks/>
          </p:cNvGraphicFramePr>
          <p:nvPr/>
        </p:nvGraphicFramePr>
        <p:xfrm>
          <a:off x="685797" y="1981200"/>
          <a:ext cx="8142892" cy="3302000"/>
        </p:xfrm>
        <a:graphic>
          <a:graphicData uri="http://schemas.openxmlformats.org/drawingml/2006/table">
            <a:tbl>
              <a:tblPr firstRow="1" bandRow="1">
                <a:tableStyleId>{EB344D84-9AFB-497E-A393-DC336BA19D2E}</a:tableStyleId>
              </a:tblPr>
              <a:tblGrid>
                <a:gridCol w="2292516"/>
                <a:gridCol w="362006"/>
                <a:gridCol w="380343"/>
                <a:gridCol w="394138"/>
                <a:gridCol w="457200"/>
                <a:gridCol w="441434"/>
                <a:gridCol w="441435"/>
                <a:gridCol w="457200"/>
                <a:gridCol w="425078"/>
                <a:gridCol w="445508"/>
                <a:gridCol w="462007"/>
                <a:gridCol w="478508"/>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LB</a:t>
                      </a:r>
                      <a:r>
                        <a:rPr lang="de-DE" baseline="0" dirty="0" smtClean="0"/>
                        <a:t> Comment Res.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70840">
                <a:tc>
                  <a:txBody>
                    <a:bodyPr/>
                    <a:lstStyle/>
                    <a:p>
                      <a:r>
                        <a:rPr lang="de-DE" dirty="0" smtClean="0"/>
                        <a:t>Submission </a:t>
                      </a:r>
                      <a:r>
                        <a:rPr lang="de-DE" dirty="0" err="1" smtClean="0"/>
                        <a:t>for</a:t>
                      </a:r>
                      <a:r>
                        <a:rPr lang="de-DE" dirty="0" smtClean="0"/>
                        <a:t> Sponsor Ballot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r>
                        <a:rPr lang="de-DE" sz="3600" dirty="0" smtClean="0"/>
                        <a:t>x</a:t>
                      </a:r>
                      <a:endParaRPr lang="de-DE" sz="3600" dirty="0"/>
                    </a:p>
                  </a:txBody>
                  <a:tcPr>
                    <a:solidFill>
                      <a:srgbClr val="FF0000"/>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SB Comment Res.</a:t>
                      </a:r>
                      <a:r>
                        <a:rPr lang="de-DE" baseline="0" dirty="0" smtClean="0"/>
                        <a:t>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r>
              <a:tr h="370840">
                <a:tc>
                  <a:txBody>
                    <a:bodyPr/>
                    <a:lstStyle/>
                    <a:p>
                      <a:r>
                        <a:rPr lang="de-DE" dirty="0" smtClean="0"/>
                        <a:t>Submission </a:t>
                      </a:r>
                      <a:r>
                        <a:rPr lang="de-DE" dirty="0" err="1" smtClean="0"/>
                        <a:t>to</a:t>
                      </a:r>
                      <a:r>
                        <a:rPr lang="de-DE" dirty="0" smtClean="0"/>
                        <a:t> </a:t>
                      </a:r>
                      <a:r>
                        <a:rPr lang="de-DE" dirty="0" err="1" smtClean="0"/>
                        <a:t>RevCom</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600" b="0" i="0" u="none" strike="noStrike" kern="1200" cap="none" spc="0" normalizeH="0" baseline="0" noProof="0" dirty="0" smtClean="0">
                          <a:ln>
                            <a:noFill/>
                          </a:ln>
                          <a:solidFill>
                            <a:srgbClr val="000000"/>
                          </a:solidFill>
                          <a:effectLst/>
                          <a:uLnTx/>
                          <a:uFillTx/>
                          <a:latin typeface="+mn-lt"/>
                          <a:ea typeface="+mn-ea"/>
                          <a:cs typeface="+mn-cs"/>
                        </a:rPr>
                        <a:t>x</a:t>
                      </a:r>
                    </a:p>
                  </a:txBody>
                  <a:tcPr>
                    <a:solidFill>
                      <a:srgbClr val="FF0000"/>
                    </a:solidFill>
                  </a:tcPr>
                </a:tc>
              </a:tr>
            </a:tbl>
          </a:graphicData>
        </a:graphic>
      </p:graphicFrame>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Tim Planning for the Task Group</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March </a:t>
            </a:r>
            <a:r>
              <a:rPr lang="en-US" dirty="0" smtClean="0"/>
              <a:t>2014</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000" dirty="0" err="1" smtClean="0"/>
              <a:t>This</a:t>
            </a:r>
            <a:r>
              <a:rPr lang="de-DE" sz="2000" dirty="0" smtClean="0"/>
              <a:t> </a:t>
            </a:r>
            <a:r>
              <a:rPr lang="de-DE" sz="2000" dirty="0" err="1" smtClean="0"/>
              <a:t>document</a:t>
            </a:r>
            <a:r>
              <a:rPr lang="de-DE" sz="2000" dirty="0" smtClean="0"/>
              <a:t> </a:t>
            </a:r>
            <a:r>
              <a:rPr lang="de-DE" sz="2000" dirty="0" err="1" smtClean="0"/>
              <a:t>puts</a:t>
            </a:r>
            <a:r>
              <a:rPr lang="de-DE" sz="2000" dirty="0" smtClean="0"/>
              <a:t> </a:t>
            </a:r>
            <a:r>
              <a:rPr lang="de-DE" sz="2000" dirty="0" err="1" smtClean="0"/>
              <a:t>together</a:t>
            </a:r>
            <a:r>
              <a:rPr lang="de-DE" sz="2000" dirty="0" smtClean="0"/>
              <a:t> </a:t>
            </a:r>
            <a:r>
              <a:rPr lang="de-DE" sz="2000" dirty="0" err="1" smtClean="0"/>
              <a:t>some</a:t>
            </a:r>
            <a:r>
              <a:rPr lang="de-DE" sz="2000" dirty="0" smtClean="0"/>
              <a:t> </a:t>
            </a:r>
            <a:r>
              <a:rPr lang="de-DE" sz="2000" dirty="0" err="1" smtClean="0"/>
              <a:t>first</a:t>
            </a:r>
            <a:r>
              <a:rPr lang="de-DE" sz="2000" dirty="0" smtClean="0"/>
              <a:t> </a:t>
            </a:r>
            <a:r>
              <a:rPr lang="de-DE" sz="2000" dirty="0" err="1" smtClean="0"/>
              <a:t>thoughts</a:t>
            </a:r>
            <a:r>
              <a:rPr lang="de-DE" sz="2000" dirty="0" smtClean="0"/>
              <a:t> on </a:t>
            </a:r>
            <a:r>
              <a:rPr lang="de-DE" sz="2000" dirty="0" err="1" smtClean="0"/>
              <a:t>the</a:t>
            </a:r>
            <a:r>
              <a:rPr lang="de-DE" sz="2000" dirty="0" smtClean="0"/>
              <a:t> time </a:t>
            </a:r>
            <a:r>
              <a:rPr lang="de-DE" sz="2000" dirty="0" err="1" smtClean="0"/>
              <a:t>planning</a:t>
            </a:r>
            <a:r>
              <a:rPr lang="de-DE" sz="2000" dirty="0" smtClean="0"/>
              <a:t> of a potential Task Group </a:t>
            </a:r>
            <a:r>
              <a:rPr lang="de-DE" sz="2000" dirty="0" smtClean="0"/>
              <a:t>3d.</a:t>
            </a:r>
          </a:p>
          <a:p>
            <a:r>
              <a:rPr lang="de-DE" sz="2000" dirty="0" smtClean="0"/>
              <a:t>A </a:t>
            </a:r>
            <a:r>
              <a:rPr lang="de-DE" sz="2000" dirty="0" err="1" smtClean="0"/>
              <a:t>proposal</a:t>
            </a:r>
            <a:r>
              <a:rPr lang="de-DE" sz="2000" dirty="0" smtClean="0"/>
              <a:t> </a:t>
            </a:r>
            <a:r>
              <a:rPr lang="de-DE" sz="2000" dirty="0" err="1" smtClean="0"/>
              <a:t>is</a:t>
            </a:r>
            <a:r>
              <a:rPr lang="de-DE" sz="2000" dirty="0" smtClean="0"/>
              <a:t> </a:t>
            </a:r>
            <a:r>
              <a:rPr lang="de-DE" sz="2000" dirty="0" err="1" smtClean="0"/>
              <a:t>made</a:t>
            </a:r>
            <a:r>
              <a:rPr lang="de-DE" sz="2000" dirty="0" smtClean="0"/>
              <a:t> </a:t>
            </a:r>
            <a:r>
              <a:rPr lang="de-DE" sz="2000" dirty="0" err="1" smtClean="0"/>
              <a:t>taking</a:t>
            </a:r>
            <a:r>
              <a:rPr lang="de-DE" sz="2000" dirty="0" smtClean="0"/>
              <a:t> </a:t>
            </a:r>
            <a:r>
              <a:rPr lang="de-DE" sz="2000" dirty="0" err="1" smtClean="0"/>
              <a:t>into</a:t>
            </a:r>
            <a:r>
              <a:rPr lang="de-DE" sz="2000" dirty="0" smtClean="0"/>
              <a:t> </a:t>
            </a:r>
            <a:r>
              <a:rPr lang="de-DE" sz="2000" dirty="0" err="1" smtClean="0"/>
              <a:t>account</a:t>
            </a:r>
            <a:r>
              <a:rPr lang="de-DE" sz="2000" dirty="0" smtClean="0"/>
              <a:t> </a:t>
            </a:r>
            <a:r>
              <a:rPr lang="de-DE" sz="2000" dirty="0" err="1" smtClean="0"/>
              <a:t>the</a:t>
            </a:r>
            <a:r>
              <a:rPr lang="de-DE" sz="2000" dirty="0" smtClean="0"/>
              <a:t> </a:t>
            </a:r>
            <a:r>
              <a:rPr lang="en-US" sz="2000" dirty="0" smtClean="0"/>
              <a:t>Expected </a:t>
            </a:r>
            <a:r>
              <a:rPr lang="en-US" sz="2000" dirty="0" smtClean="0"/>
              <a:t>Date of submission of draft to the IEEE-SA for </a:t>
            </a:r>
            <a:r>
              <a:rPr lang="en-US" sz="2000" dirty="0" smtClean="0"/>
              <a:t>initial </a:t>
            </a:r>
            <a:r>
              <a:rPr lang="en-US" sz="2000" dirty="0" smtClean="0"/>
              <a:t>Sponsor </a:t>
            </a:r>
            <a:r>
              <a:rPr lang="en-US" sz="2000" dirty="0" smtClean="0"/>
              <a:t>Ballot and </a:t>
            </a:r>
            <a:r>
              <a:rPr lang="en-US" sz="2000" dirty="0" smtClean="0"/>
              <a:t>the </a:t>
            </a:r>
            <a:r>
              <a:rPr lang="en-US" sz="2000" dirty="0" smtClean="0"/>
              <a:t>projected completion date </a:t>
            </a:r>
            <a:r>
              <a:rPr lang="en-US" sz="2000" dirty="0" smtClean="0"/>
              <a:t>for </a:t>
            </a:r>
            <a:r>
              <a:rPr lang="en-US" sz="2000" dirty="0" smtClean="0"/>
              <a:t>submittal </a:t>
            </a:r>
            <a:r>
              <a:rPr lang="en-US" sz="2000" dirty="0" smtClean="0"/>
              <a:t>to </a:t>
            </a:r>
            <a:r>
              <a:rPr lang="en-US" sz="2000" dirty="0" err="1" smtClean="0"/>
              <a:t>RevCom</a:t>
            </a:r>
            <a:r>
              <a:rPr lang="en-US" sz="2000" dirty="0" smtClean="0"/>
              <a:t> as indicated in the working </a:t>
            </a:r>
            <a:r>
              <a:rPr lang="en-US" sz="2000" dirty="0" err="1" smtClean="0"/>
              <a:t>darft</a:t>
            </a:r>
            <a:r>
              <a:rPr lang="en-US" sz="2000" dirty="0" smtClean="0"/>
              <a:t> PAR (</a:t>
            </a:r>
            <a:r>
              <a:rPr lang="en-US" sz="2000" dirty="0" smtClean="0"/>
              <a:t>15-13-0523-05-0thz-thz-working-draft-par):</a:t>
            </a:r>
          </a:p>
          <a:p>
            <a:pPr lvl="1"/>
            <a:r>
              <a:rPr lang="de-DE" sz="1800" dirty="0" smtClean="0"/>
              <a:t>Initial Sponsor Ballot (11/2015)</a:t>
            </a:r>
          </a:p>
          <a:p>
            <a:pPr lvl="1"/>
            <a:r>
              <a:rPr lang="de-DE" sz="1800" dirty="0" smtClean="0"/>
              <a:t>Submittal </a:t>
            </a:r>
            <a:r>
              <a:rPr lang="de-DE" sz="1800" dirty="0" err="1" smtClean="0"/>
              <a:t>to</a:t>
            </a:r>
            <a:r>
              <a:rPr lang="de-DE" sz="1800" dirty="0" smtClean="0"/>
              <a:t> </a:t>
            </a:r>
            <a:r>
              <a:rPr lang="de-DE" sz="1800" dirty="0" err="1" smtClean="0"/>
              <a:t>RevCom</a:t>
            </a:r>
            <a:r>
              <a:rPr lang="de-DE" sz="1800" dirty="0" smtClean="0"/>
              <a:t>: (5/2016)	</a:t>
            </a:r>
          </a:p>
          <a:p>
            <a:r>
              <a:rPr lang="de-DE" sz="2000" dirty="0" err="1" smtClean="0"/>
              <a:t>There</a:t>
            </a:r>
            <a:r>
              <a:rPr lang="de-DE" sz="2000" dirty="0" smtClean="0"/>
              <a:t> </a:t>
            </a:r>
            <a:r>
              <a:rPr lang="de-DE" sz="2000" dirty="0" err="1" smtClean="0"/>
              <a:t>is</a:t>
            </a:r>
            <a:r>
              <a:rPr lang="de-DE" sz="2000" dirty="0" smtClean="0"/>
              <a:t> </a:t>
            </a:r>
            <a:r>
              <a:rPr lang="de-DE" sz="2000" dirty="0" err="1" smtClean="0"/>
              <a:t>no</a:t>
            </a:r>
            <a:r>
              <a:rPr lang="de-DE" sz="2000" dirty="0" smtClean="0"/>
              <a:t> </a:t>
            </a:r>
            <a:r>
              <a:rPr lang="de-DE" sz="2000" dirty="0" err="1" smtClean="0"/>
              <a:t>need</a:t>
            </a:r>
            <a:r>
              <a:rPr lang="de-DE" sz="2000" dirty="0" smtClean="0"/>
              <a:t> </a:t>
            </a:r>
            <a:r>
              <a:rPr lang="de-DE" sz="2000" dirty="0" err="1" smtClean="0"/>
              <a:t>to</a:t>
            </a:r>
            <a:r>
              <a:rPr lang="de-DE" sz="2000" dirty="0" smtClean="0"/>
              <a:t> </a:t>
            </a:r>
            <a:r>
              <a:rPr lang="de-DE" sz="2000" dirty="0" err="1" smtClean="0"/>
              <a:t>decide</a:t>
            </a:r>
            <a:r>
              <a:rPr lang="de-DE" sz="2000" dirty="0" smtClean="0"/>
              <a:t> on </a:t>
            </a:r>
            <a:r>
              <a:rPr lang="de-DE" sz="2000" dirty="0" err="1" smtClean="0"/>
              <a:t>this</a:t>
            </a:r>
            <a:r>
              <a:rPr lang="de-DE" sz="2000" dirty="0" smtClean="0"/>
              <a:t> </a:t>
            </a:r>
            <a:r>
              <a:rPr lang="de-DE" sz="2000" dirty="0" err="1" smtClean="0"/>
              <a:t>while</a:t>
            </a:r>
            <a:r>
              <a:rPr lang="de-DE" sz="2000" dirty="0" smtClean="0"/>
              <a:t> </a:t>
            </a:r>
            <a:r>
              <a:rPr lang="de-DE" sz="2000" dirty="0" err="1" smtClean="0"/>
              <a:t>we</a:t>
            </a:r>
            <a:r>
              <a:rPr lang="de-DE" sz="2000" dirty="0" smtClean="0"/>
              <a:t> </a:t>
            </a:r>
            <a:r>
              <a:rPr lang="de-DE" sz="2000" dirty="0" err="1" smtClean="0"/>
              <a:t>are</a:t>
            </a:r>
            <a:r>
              <a:rPr lang="de-DE" sz="2000" dirty="0" smtClean="0"/>
              <a:t> a </a:t>
            </a:r>
            <a:r>
              <a:rPr lang="de-DE" sz="2000" dirty="0" err="1" smtClean="0"/>
              <a:t>study</a:t>
            </a:r>
            <a:r>
              <a:rPr lang="de-DE" sz="2000" dirty="0" smtClean="0"/>
              <a:t> </a:t>
            </a:r>
            <a:r>
              <a:rPr lang="de-DE" sz="2000" dirty="0" err="1" smtClean="0"/>
              <a:t>group</a:t>
            </a:r>
            <a:endParaRPr lang="de-DE" sz="2000" dirty="0" smtClean="0"/>
          </a:p>
          <a:p>
            <a:r>
              <a:rPr lang="de-DE" sz="2000" dirty="0" err="1" smtClean="0"/>
              <a:t>We</a:t>
            </a:r>
            <a:r>
              <a:rPr lang="de-DE" sz="2000" dirty="0" smtClean="0"/>
              <a:t> </a:t>
            </a:r>
            <a:r>
              <a:rPr lang="de-DE" sz="2000" dirty="0" err="1" smtClean="0"/>
              <a:t>need</a:t>
            </a:r>
            <a:r>
              <a:rPr lang="de-DE" sz="2000" dirty="0" smtClean="0"/>
              <a:t> </a:t>
            </a:r>
            <a:r>
              <a:rPr lang="de-DE" sz="2000" dirty="0" err="1" smtClean="0"/>
              <a:t>to</a:t>
            </a:r>
            <a:r>
              <a:rPr lang="de-DE" sz="2000" dirty="0" smtClean="0"/>
              <a:t> </a:t>
            </a:r>
            <a:r>
              <a:rPr lang="de-DE" sz="2000" dirty="0" err="1" smtClean="0"/>
              <a:t>decide</a:t>
            </a:r>
            <a:r>
              <a:rPr lang="de-DE" sz="2000" dirty="0" smtClean="0"/>
              <a:t> on such a time plan </a:t>
            </a:r>
            <a:r>
              <a:rPr lang="de-DE" sz="2000" dirty="0" err="1" smtClean="0"/>
              <a:t>and</a:t>
            </a:r>
            <a:r>
              <a:rPr lang="de-DE" sz="2000" dirty="0" smtClean="0"/>
              <a:t> </a:t>
            </a:r>
            <a:r>
              <a:rPr lang="de-DE" sz="2000" dirty="0" err="1" smtClean="0"/>
              <a:t>procedure</a:t>
            </a:r>
            <a:r>
              <a:rPr lang="de-DE" sz="2000" dirty="0" smtClean="0"/>
              <a:t> after </a:t>
            </a:r>
            <a:r>
              <a:rPr lang="de-DE" sz="2000" dirty="0" err="1" smtClean="0"/>
              <a:t>formation</a:t>
            </a:r>
            <a:r>
              <a:rPr lang="de-DE" sz="2000" dirty="0" smtClean="0"/>
              <a:t> of TG3d</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a:t>
            </a:r>
            <a:r>
              <a:rPr lang="de-DE" dirty="0" err="1" smtClean="0"/>
              <a:t>Documents</a:t>
            </a:r>
            <a:r>
              <a:rPr lang="de-DE" dirty="0" smtClean="0"/>
              <a:t> </a:t>
            </a:r>
            <a:endParaRPr lang="de-DE" dirty="0"/>
          </a:p>
        </p:txBody>
      </p:sp>
      <p:sp>
        <p:nvSpPr>
          <p:cNvPr id="3" name="Inhaltsplatzhalter 2"/>
          <p:cNvSpPr>
            <a:spLocks noGrp="1"/>
          </p:cNvSpPr>
          <p:nvPr>
            <p:ph idx="1"/>
          </p:nvPr>
        </p:nvSpPr>
        <p:spPr/>
        <p:txBody>
          <a:bodyPr/>
          <a:lstStyle/>
          <a:p>
            <a:r>
              <a:rPr lang="de-DE" sz="2400" dirty="0" smtClean="0"/>
              <a:t>In </a:t>
            </a:r>
            <a:r>
              <a:rPr lang="de-DE" sz="2400" dirty="0" err="1" smtClean="0"/>
              <a:t>preparation</a:t>
            </a:r>
            <a:r>
              <a:rPr lang="de-DE" sz="2400" dirty="0" smtClean="0"/>
              <a:t> of </a:t>
            </a:r>
            <a:r>
              <a:rPr lang="de-DE" sz="2400" dirty="0" err="1" smtClean="0"/>
              <a:t>the</a:t>
            </a:r>
            <a:r>
              <a:rPr lang="de-DE" sz="2400" dirty="0" smtClean="0"/>
              <a:t> </a:t>
            </a:r>
            <a:r>
              <a:rPr lang="de-DE" sz="2400" dirty="0" err="1" smtClean="0"/>
              <a:t>standard‘s</a:t>
            </a:r>
            <a:r>
              <a:rPr lang="de-DE" sz="2400" dirty="0" smtClean="0"/>
              <a:t> </a:t>
            </a:r>
            <a:r>
              <a:rPr lang="de-DE" sz="2400" dirty="0" err="1" smtClean="0"/>
              <a:t>amendment</a:t>
            </a:r>
            <a:r>
              <a:rPr lang="de-DE" sz="2400" dirty="0" smtClean="0"/>
              <a:t> </a:t>
            </a:r>
            <a:r>
              <a:rPr lang="de-DE" sz="2400" dirty="0" err="1" smtClean="0"/>
              <a:t>document</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five</a:t>
            </a:r>
            <a:r>
              <a:rPr lang="de-DE" sz="2400" dirty="0" smtClean="0"/>
              <a:t> </a:t>
            </a:r>
            <a:r>
              <a:rPr lang="de-DE" sz="2400" dirty="0" err="1" smtClean="0"/>
              <a:t>documents</a:t>
            </a:r>
            <a:r>
              <a:rPr lang="de-DE" sz="2400" dirty="0" smtClean="0"/>
              <a:t> </a:t>
            </a:r>
            <a:r>
              <a:rPr lang="de-DE" sz="2400" dirty="0" err="1" smtClean="0"/>
              <a:t>are</a:t>
            </a:r>
            <a:r>
              <a:rPr lang="de-DE" sz="2400" dirty="0" smtClean="0"/>
              <a:t> </a:t>
            </a:r>
            <a:r>
              <a:rPr lang="de-DE" sz="2400" dirty="0" err="1" smtClean="0"/>
              <a:t>proposed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created</a:t>
            </a:r>
            <a:r>
              <a:rPr lang="de-DE" sz="2400" dirty="0" smtClean="0"/>
              <a:t>:</a:t>
            </a:r>
          </a:p>
          <a:p>
            <a:endParaRPr lang="de-DE" sz="2400" dirty="0" smtClean="0"/>
          </a:p>
          <a:p>
            <a:pPr lvl="1"/>
            <a:r>
              <a:rPr lang="de-DE" sz="2000" dirty="0" err="1" smtClean="0"/>
              <a:t>Application</a:t>
            </a:r>
            <a:r>
              <a:rPr lang="de-DE" sz="2000" dirty="0" smtClean="0"/>
              <a:t> </a:t>
            </a:r>
            <a:r>
              <a:rPr lang="de-DE" sz="2000" dirty="0" err="1" smtClean="0"/>
              <a:t>Requirements</a:t>
            </a:r>
            <a:r>
              <a:rPr lang="de-DE" sz="2000" dirty="0" smtClean="0"/>
              <a:t> </a:t>
            </a:r>
            <a:r>
              <a:rPr lang="de-DE" sz="2000" dirty="0" err="1" smtClean="0"/>
              <a:t>Document</a:t>
            </a:r>
            <a:r>
              <a:rPr lang="de-DE" sz="2000" dirty="0" smtClean="0"/>
              <a:t> (ARD)</a:t>
            </a:r>
          </a:p>
          <a:p>
            <a:pPr lvl="1"/>
            <a:r>
              <a:rPr lang="de-DE" sz="2000" dirty="0" smtClean="0"/>
              <a:t>Technical </a:t>
            </a:r>
            <a:r>
              <a:rPr lang="de-DE" sz="2000" dirty="0" err="1" smtClean="0"/>
              <a:t>Requirements</a:t>
            </a:r>
            <a:r>
              <a:rPr lang="de-DE" sz="2000" dirty="0" smtClean="0"/>
              <a:t> </a:t>
            </a:r>
            <a:r>
              <a:rPr lang="de-DE" sz="2000" dirty="0" err="1" smtClean="0"/>
              <a:t>Document</a:t>
            </a:r>
            <a:r>
              <a:rPr lang="de-DE" sz="2000" dirty="0" smtClean="0"/>
              <a:t> (TRD)</a:t>
            </a:r>
          </a:p>
          <a:p>
            <a:pPr lvl="1"/>
            <a:r>
              <a:rPr lang="de-DE" sz="2000" dirty="0" smtClean="0"/>
              <a:t>Channel Modelling </a:t>
            </a:r>
            <a:r>
              <a:rPr lang="de-DE" sz="2000" dirty="0" err="1" smtClean="0"/>
              <a:t>Document</a:t>
            </a:r>
            <a:r>
              <a:rPr lang="de-DE" sz="2000" dirty="0" smtClean="0"/>
              <a:t> (CMD)</a:t>
            </a:r>
          </a:p>
          <a:p>
            <a:pPr lvl="1"/>
            <a:r>
              <a:rPr lang="de-DE" sz="2000" dirty="0" smtClean="0"/>
              <a:t>Evaluation </a:t>
            </a:r>
            <a:r>
              <a:rPr lang="de-DE" sz="2000" dirty="0" err="1" smtClean="0"/>
              <a:t>Criteria</a:t>
            </a:r>
            <a:r>
              <a:rPr lang="de-DE" sz="2000" dirty="0" smtClean="0"/>
              <a:t> </a:t>
            </a:r>
            <a:r>
              <a:rPr lang="de-DE" sz="2000" dirty="0" err="1" smtClean="0"/>
              <a:t>Document</a:t>
            </a:r>
            <a:r>
              <a:rPr lang="de-DE" sz="2000" dirty="0" smtClean="0"/>
              <a:t> (ECD)</a:t>
            </a:r>
          </a:p>
          <a:p>
            <a:pPr lvl="1"/>
            <a:r>
              <a:rPr lang="de-DE" sz="2000" dirty="0" smtClean="0"/>
              <a:t>Call </a:t>
            </a:r>
            <a:r>
              <a:rPr lang="de-DE" sz="2000" dirty="0" err="1" smtClean="0"/>
              <a:t>for</a:t>
            </a:r>
            <a:r>
              <a:rPr lang="de-DE" sz="2000" dirty="0" smtClean="0"/>
              <a:t> </a:t>
            </a:r>
            <a:r>
              <a:rPr lang="de-DE" sz="2000" dirty="0" err="1" smtClean="0"/>
              <a:t>Proposals</a:t>
            </a:r>
            <a:r>
              <a:rPr lang="de-DE" sz="2000" dirty="0" smtClean="0"/>
              <a:t>	</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Application</a:t>
            </a:r>
            <a:r>
              <a:rPr lang="de-DE" dirty="0" smtClean="0"/>
              <a:t> </a:t>
            </a:r>
            <a:r>
              <a:rPr lang="de-DE" dirty="0" err="1" smtClean="0"/>
              <a:t>Requirements</a:t>
            </a:r>
            <a:r>
              <a:rPr lang="de-DE" dirty="0" smtClean="0"/>
              <a:t> </a:t>
            </a:r>
            <a:r>
              <a:rPr lang="de-DE" dirty="0" err="1" smtClean="0"/>
              <a:t>Document</a:t>
            </a:r>
            <a:r>
              <a:rPr lang="de-DE" dirty="0" smtClean="0"/>
              <a:t> (ARD)</a:t>
            </a:r>
            <a:endParaRPr lang="de-DE" dirty="0"/>
          </a:p>
        </p:txBody>
      </p:sp>
      <p:sp>
        <p:nvSpPr>
          <p:cNvPr id="3" name="Inhaltsplatzhalter 2"/>
          <p:cNvSpPr>
            <a:spLocks noGrp="1"/>
          </p:cNvSpPr>
          <p:nvPr>
            <p:ph idx="1"/>
          </p:nvPr>
        </p:nvSpPr>
        <p:spPr/>
        <p:txBody>
          <a:bodyPr/>
          <a:lstStyle/>
          <a:p>
            <a:r>
              <a:rPr lang="en-US" altLang="ko-KR" sz="2000" dirty="0" smtClean="0"/>
              <a:t>The ARD will contain description </a:t>
            </a:r>
            <a:r>
              <a:rPr lang="en-US" altLang="ko-KR" sz="2000" dirty="0" smtClean="0"/>
              <a:t>on </a:t>
            </a:r>
            <a:r>
              <a:rPr lang="en-US" altLang="ko-KR" sz="2000" dirty="0" smtClean="0"/>
              <a:t>applications and use cases with performance and functional requirements</a:t>
            </a:r>
          </a:p>
          <a:p>
            <a:r>
              <a:rPr lang="en-US" sz="2000" dirty="0" smtClean="0"/>
              <a:t>Some input to this document is available in the </a:t>
            </a:r>
            <a:r>
              <a:rPr lang="en-US" sz="2000" dirty="0" err="1" smtClean="0"/>
              <a:t>Techncial</a:t>
            </a:r>
            <a:r>
              <a:rPr lang="en-US" sz="2000" dirty="0" smtClean="0"/>
              <a:t> Expectation Document (TED) (https://mentor.ieee.org/802.15/dcn/11/15-11-0745-13-0thz-thz-ig-technical-expectations-document-ted.doc)  developed within IG THz and SG3d 100G, respectively</a:t>
            </a:r>
          </a:p>
          <a:p>
            <a:r>
              <a:rPr lang="en-US" sz="2000" dirty="0" smtClean="0"/>
              <a:t>Proposal to start on </a:t>
            </a:r>
            <a:r>
              <a:rPr lang="en-US" sz="2000" dirty="0" smtClean="0"/>
              <a:t>the ARD: </a:t>
            </a:r>
            <a:r>
              <a:rPr lang="en-US" sz="2000" b="1" dirty="0" smtClean="0"/>
              <a:t>May 2014</a:t>
            </a:r>
          </a:p>
          <a:p>
            <a:r>
              <a:rPr lang="en-US" sz="2000" dirty="0" smtClean="0"/>
              <a:t>Proposal to finalize </a:t>
            </a:r>
            <a:r>
              <a:rPr lang="en-US" sz="2000" dirty="0" smtClean="0"/>
              <a:t>the ARD: </a:t>
            </a:r>
            <a:r>
              <a:rPr lang="en-US" sz="2000" b="1" dirty="0" smtClean="0"/>
              <a:t>July 2014</a:t>
            </a:r>
            <a:endParaRPr lang="en-US" sz="2000" b="1" dirty="0" smtClean="0"/>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Technical </a:t>
            </a:r>
            <a:r>
              <a:rPr lang="de-DE" dirty="0" err="1" smtClean="0"/>
              <a:t>Requirements</a:t>
            </a:r>
            <a:r>
              <a:rPr lang="de-DE" dirty="0" smtClean="0"/>
              <a:t> </a:t>
            </a:r>
            <a:r>
              <a:rPr lang="de-DE" dirty="0" err="1" smtClean="0"/>
              <a:t>Document</a:t>
            </a:r>
            <a:r>
              <a:rPr lang="de-DE" dirty="0" smtClean="0"/>
              <a:t> (TRD)</a:t>
            </a:r>
            <a:endParaRPr lang="de-DE" dirty="0"/>
          </a:p>
        </p:txBody>
      </p:sp>
      <p:sp>
        <p:nvSpPr>
          <p:cNvPr id="3" name="Inhaltsplatzhalter 2"/>
          <p:cNvSpPr>
            <a:spLocks noGrp="1"/>
          </p:cNvSpPr>
          <p:nvPr>
            <p:ph idx="1"/>
          </p:nvPr>
        </p:nvSpPr>
        <p:spPr/>
        <p:txBody>
          <a:bodyPr/>
          <a:lstStyle/>
          <a:p>
            <a:r>
              <a:rPr lang="en-US" sz="2000" dirty="0" smtClean="0"/>
              <a:t>The TRD will serve as a </a:t>
            </a:r>
            <a:r>
              <a:rPr lang="en-US" sz="2000" dirty="0" smtClean="0"/>
              <a:t>guideline to develop technical proposals satisfying the </a:t>
            </a:r>
            <a:r>
              <a:rPr lang="en-US" sz="2000" dirty="0" smtClean="0"/>
              <a:t>requirements</a:t>
            </a:r>
          </a:p>
          <a:p>
            <a:r>
              <a:rPr lang="en-US" sz="2000" dirty="0" smtClean="0"/>
              <a:t>Some input to this document is available in the </a:t>
            </a:r>
            <a:r>
              <a:rPr lang="en-US" sz="2000" dirty="0" err="1" smtClean="0"/>
              <a:t>Techncial</a:t>
            </a:r>
            <a:r>
              <a:rPr lang="en-US" sz="2000" dirty="0" smtClean="0"/>
              <a:t> Expectation </a:t>
            </a:r>
            <a:r>
              <a:rPr lang="en-US" sz="2000" dirty="0" smtClean="0"/>
              <a:t>Document (TED) (https</a:t>
            </a:r>
            <a:r>
              <a:rPr lang="en-US" sz="2000" dirty="0" smtClean="0"/>
              <a:t>://</a:t>
            </a:r>
            <a:r>
              <a:rPr lang="en-US" sz="2000" dirty="0" smtClean="0"/>
              <a:t>mentor.ieee.org/802.15/dcn/11/15-11-0745-13-0thz-thz-ig-technical-expectations-document-ted.doc)  developed within IG THz and SG3d 100G, respectively</a:t>
            </a:r>
          </a:p>
          <a:p>
            <a:r>
              <a:rPr lang="en-US" sz="2000" dirty="0" smtClean="0"/>
              <a:t>The TRD has to take into account also the 48/64 bit addressing issue</a:t>
            </a:r>
          </a:p>
          <a:p>
            <a:r>
              <a:rPr lang="en-US" sz="2000" dirty="0" smtClean="0"/>
              <a:t>Proposal to start on TRD: </a:t>
            </a:r>
            <a:r>
              <a:rPr lang="en-US" sz="2000" b="1" dirty="0" smtClean="0"/>
              <a:t>May 2014</a:t>
            </a:r>
          </a:p>
          <a:p>
            <a:r>
              <a:rPr lang="en-US" sz="2000" dirty="0" smtClean="0"/>
              <a:t>Proposal to finalize TRD: September </a:t>
            </a:r>
            <a:r>
              <a:rPr lang="en-US" sz="2000" b="1" dirty="0" smtClean="0"/>
              <a:t>2014</a:t>
            </a:r>
            <a:endParaRPr lang="en-US" sz="2000" b="1" dirty="0" smtClean="0"/>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Modeling </a:t>
            </a:r>
            <a:r>
              <a:rPr lang="de-DE" dirty="0" err="1" smtClean="0"/>
              <a:t>Document</a:t>
            </a:r>
            <a:r>
              <a:rPr lang="de-DE" dirty="0" smtClean="0"/>
              <a:t> (CMD)</a:t>
            </a:r>
            <a:endParaRPr lang="de-DE" dirty="0"/>
          </a:p>
        </p:txBody>
      </p:sp>
      <p:sp>
        <p:nvSpPr>
          <p:cNvPr id="3" name="Inhaltsplatzhalter 2"/>
          <p:cNvSpPr>
            <a:spLocks noGrp="1"/>
          </p:cNvSpPr>
          <p:nvPr>
            <p:ph idx="1"/>
          </p:nvPr>
        </p:nvSpPr>
        <p:spPr/>
        <p:txBody>
          <a:bodyPr/>
          <a:lstStyle/>
          <a:p>
            <a:r>
              <a:rPr lang="en-US" sz="2000" dirty="0" smtClean="0"/>
              <a:t>The </a:t>
            </a:r>
            <a:r>
              <a:rPr lang="en-US" sz="2000" dirty="0" smtClean="0"/>
              <a:t>CMD </a:t>
            </a:r>
            <a:r>
              <a:rPr lang="en-US" sz="2000" dirty="0" smtClean="0"/>
              <a:t>will </a:t>
            </a:r>
            <a:r>
              <a:rPr lang="en-US" sz="2000" dirty="0" smtClean="0"/>
              <a:t>contain descriptions of the propagation characteristics and channel models of the operational environments relevant for the considered applications (e. g. data required to calculate link budgets)</a:t>
            </a:r>
          </a:p>
          <a:p>
            <a:r>
              <a:rPr lang="en-US" sz="2000" dirty="0" smtClean="0"/>
              <a:t>The CMS will support the evaluation of the proposals</a:t>
            </a:r>
            <a:endParaRPr lang="en-US" sz="2000" dirty="0" smtClean="0"/>
          </a:p>
          <a:p>
            <a:r>
              <a:rPr lang="en-US" sz="2000" dirty="0" smtClean="0"/>
              <a:t>Some input to this document is available in the </a:t>
            </a:r>
            <a:r>
              <a:rPr lang="en-US" sz="2000" dirty="0" smtClean="0"/>
              <a:t>Technical </a:t>
            </a:r>
            <a:r>
              <a:rPr lang="en-US" sz="2000" dirty="0" smtClean="0"/>
              <a:t>Expectation Document (TED) (https://mentor.ieee.org/802.15/dcn/11/15-11-0745-13-0thz-thz-ig-technical-expectations-document-ted.doc)  developed within IG THz and SG3d 100G, respectively</a:t>
            </a:r>
          </a:p>
          <a:p>
            <a:r>
              <a:rPr lang="en-US" sz="2000" dirty="0" smtClean="0"/>
              <a:t>Proposal </a:t>
            </a:r>
            <a:r>
              <a:rPr lang="en-US" sz="2000" dirty="0" smtClean="0"/>
              <a:t>to start on </a:t>
            </a:r>
            <a:r>
              <a:rPr lang="en-US" sz="2000" dirty="0" smtClean="0"/>
              <a:t>the CMD: </a:t>
            </a:r>
            <a:r>
              <a:rPr lang="en-US" sz="2000" b="1" dirty="0" smtClean="0"/>
              <a:t>May 2014</a:t>
            </a:r>
          </a:p>
          <a:p>
            <a:r>
              <a:rPr lang="en-US" sz="2000" dirty="0" smtClean="0"/>
              <a:t>Proposal to finalize </a:t>
            </a:r>
            <a:r>
              <a:rPr lang="en-US" sz="2000" dirty="0" smtClean="0"/>
              <a:t>CMD: </a:t>
            </a:r>
            <a:r>
              <a:rPr lang="en-US" sz="2000" b="1" dirty="0" smtClean="0"/>
              <a:t>September 2014</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Criteria</a:t>
            </a:r>
            <a:r>
              <a:rPr lang="de-DE" dirty="0" smtClean="0"/>
              <a:t> </a:t>
            </a:r>
            <a:r>
              <a:rPr lang="de-DE" dirty="0" err="1" smtClean="0"/>
              <a:t>Document</a:t>
            </a:r>
            <a:r>
              <a:rPr lang="de-DE" dirty="0" smtClean="0"/>
              <a:t> (ECD)</a:t>
            </a:r>
            <a:endParaRPr lang="de-DE" dirty="0"/>
          </a:p>
        </p:txBody>
      </p:sp>
      <p:sp>
        <p:nvSpPr>
          <p:cNvPr id="3" name="Inhaltsplatzhalter 2"/>
          <p:cNvSpPr>
            <a:spLocks noGrp="1"/>
          </p:cNvSpPr>
          <p:nvPr>
            <p:ph idx="1"/>
          </p:nvPr>
        </p:nvSpPr>
        <p:spPr/>
        <p:txBody>
          <a:bodyPr/>
          <a:lstStyle/>
          <a:p>
            <a:r>
              <a:rPr lang="en-US" sz="2000" dirty="0" smtClean="0"/>
              <a:t>The ECD will serve as a </a:t>
            </a:r>
            <a:r>
              <a:rPr lang="en-US" sz="2000" dirty="0" smtClean="0"/>
              <a:t>framework for evaluating proposals with some performance </a:t>
            </a:r>
            <a:r>
              <a:rPr lang="en-US" sz="2000" dirty="0" smtClean="0"/>
              <a:t>criteria</a:t>
            </a:r>
          </a:p>
          <a:p>
            <a:r>
              <a:rPr lang="en-US" sz="2000" dirty="0" smtClean="0"/>
              <a:t>It will be based on information form the ARD, TRD and CMD.</a:t>
            </a:r>
            <a:endParaRPr lang="en-US" sz="2000" dirty="0" smtClean="0"/>
          </a:p>
          <a:p>
            <a:r>
              <a:rPr lang="en-US" sz="2000" dirty="0" smtClean="0"/>
              <a:t>Proposal to start on TRD: </a:t>
            </a:r>
            <a:r>
              <a:rPr lang="en-US" sz="2000" b="1" dirty="0" smtClean="0"/>
              <a:t>July </a:t>
            </a:r>
            <a:r>
              <a:rPr lang="en-US" sz="2000" b="1" dirty="0" smtClean="0"/>
              <a:t>2014</a:t>
            </a:r>
          </a:p>
          <a:p>
            <a:r>
              <a:rPr lang="en-US" sz="2000" dirty="0" smtClean="0"/>
              <a:t>Proposal to finalize TRD: </a:t>
            </a:r>
            <a:r>
              <a:rPr lang="en-US" sz="2000" b="1" dirty="0" smtClean="0"/>
              <a:t>September 2014</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Proposals</a:t>
            </a:r>
            <a:r>
              <a:rPr lang="de-DE" dirty="0" smtClean="0"/>
              <a:t> (</a:t>
            </a:r>
            <a:r>
              <a:rPr lang="de-DE" dirty="0" err="1" smtClean="0"/>
              <a:t>CfP</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a:t>
            </a:r>
            <a:r>
              <a:rPr lang="de-DE" sz="2000" dirty="0" smtClean="0"/>
              <a:t> 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of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ARD, TRD, CMD </a:t>
            </a:r>
            <a:r>
              <a:rPr lang="de-DE" sz="2000" dirty="0" err="1" smtClean="0"/>
              <a:t>and</a:t>
            </a:r>
            <a:r>
              <a:rPr lang="de-DE" sz="2000" dirty="0" smtClean="0"/>
              <a:t> ECD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r>
              <a:rPr lang="de-DE" sz="2000" dirty="0" err="1" smtClean="0"/>
              <a:t>Ideally</a:t>
            </a:r>
            <a:r>
              <a:rPr lang="de-DE" sz="2000" dirty="0" smtClean="0"/>
              <a:t> </a:t>
            </a:r>
            <a:r>
              <a:rPr lang="de-DE" sz="2000" dirty="0" err="1" smtClean="0"/>
              <a:t>these</a:t>
            </a:r>
            <a:r>
              <a:rPr lang="de-DE" sz="2000" dirty="0" smtClean="0"/>
              <a:t> </a:t>
            </a:r>
            <a:r>
              <a:rPr lang="de-DE" sz="2000" dirty="0" err="1" smtClean="0"/>
              <a:t>documents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finished</a:t>
            </a:r>
            <a:r>
              <a:rPr lang="de-DE" sz="2000" dirty="0" smtClean="0"/>
              <a:t> </a:t>
            </a:r>
            <a:r>
              <a:rPr lang="de-DE" sz="2000" dirty="0" err="1" smtClean="0"/>
              <a:t>before</a:t>
            </a:r>
            <a:r>
              <a:rPr lang="de-DE" sz="2000" dirty="0" smtClean="0"/>
              <a:t> </a:t>
            </a:r>
            <a:r>
              <a:rPr lang="de-DE" sz="2000" dirty="0" err="1" smtClean="0"/>
              <a:t>the</a:t>
            </a:r>
            <a:r>
              <a:rPr lang="de-DE" sz="2000" dirty="0" smtClean="0"/>
              <a:t> </a:t>
            </a:r>
            <a:r>
              <a:rPr lang="de-DE" sz="2000" dirty="0" err="1" smtClean="0"/>
              <a:t>CfP</a:t>
            </a:r>
            <a:r>
              <a:rPr lang="de-DE" sz="2000" dirty="0" smtClean="0"/>
              <a:t> </a:t>
            </a:r>
            <a:r>
              <a:rPr lang="de-DE" sz="2000" dirty="0" err="1" smtClean="0"/>
              <a:t>is</a:t>
            </a:r>
            <a:r>
              <a:rPr lang="de-DE" sz="2000" dirty="0" smtClean="0"/>
              <a:t> </a:t>
            </a:r>
            <a:r>
              <a:rPr lang="de-DE" sz="2000" dirty="0" err="1" smtClean="0"/>
              <a:t>issued</a:t>
            </a:r>
            <a:r>
              <a:rPr lang="de-DE" sz="2000" dirty="0" smtClean="0"/>
              <a:t>.</a:t>
            </a:r>
          </a:p>
          <a:p>
            <a:r>
              <a:rPr lang="en-US" sz="2000" dirty="0" smtClean="0"/>
              <a:t>Proposal to start on the </a:t>
            </a:r>
            <a:r>
              <a:rPr lang="en-US" sz="2000" dirty="0" err="1" smtClean="0"/>
              <a:t>CfP</a:t>
            </a:r>
            <a:r>
              <a:rPr lang="en-US" sz="2000" dirty="0" smtClean="0"/>
              <a:t>: September </a:t>
            </a:r>
            <a:r>
              <a:rPr lang="en-US" sz="2000" dirty="0" smtClean="0"/>
              <a:t>2014</a:t>
            </a:r>
          </a:p>
          <a:p>
            <a:r>
              <a:rPr lang="en-US" sz="2000" dirty="0" smtClean="0"/>
              <a:t>Proposal to finalize </a:t>
            </a:r>
            <a:r>
              <a:rPr lang="en-US" sz="2000" dirty="0" err="1" smtClean="0"/>
              <a:t>CfP</a:t>
            </a:r>
            <a:r>
              <a:rPr lang="en-US" sz="2000" dirty="0" smtClean="0"/>
              <a:t>: </a:t>
            </a:r>
            <a:r>
              <a:rPr lang="en-US" sz="2000" dirty="0" smtClean="0"/>
              <a:t>September </a:t>
            </a:r>
            <a:r>
              <a:rPr lang="en-US" sz="2000" dirty="0" smtClean="0"/>
              <a:t>2014</a:t>
            </a:r>
          </a:p>
          <a:p>
            <a:r>
              <a:rPr lang="en-US" sz="2000" dirty="0" smtClean="0"/>
              <a:t>Suggested date for presenting proposals: November 2014</a:t>
            </a:r>
            <a:endParaRPr lang="en-US" sz="2000" dirty="0" smtClean="0"/>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856</Words>
  <Application>Microsoft Office PowerPoint</Application>
  <PresentationFormat>Bildschirmpräsentation (4:3)</PresentationFormat>
  <Paragraphs>158</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vt:lpstr>
      <vt:lpstr>Folie 1</vt:lpstr>
      <vt:lpstr>Tim Planning for the Task Group</vt:lpstr>
      <vt:lpstr>Scope</vt:lpstr>
      <vt:lpstr>Proposed Documents </vt:lpstr>
      <vt:lpstr>Application Requirements Document (ARD)</vt:lpstr>
      <vt:lpstr>Technical Requirements Document (TRD)</vt:lpstr>
      <vt:lpstr>Channel Modeling Document (CMD)</vt:lpstr>
      <vt:lpstr>Evaluation Criteria Document (ECD)</vt:lpstr>
      <vt:lpstr>Call for Proposals (CfP)</vt:lpstr>
      <vt:lpstr>Letter Ballots / Sponsor Ballots</vt:lpstr>
      <vt:lpstr>Time Planning (1/2)</vt:lpstr>
      <vt:lpstr>Time Planning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65</cp:revision>
  <cp:lastPrinted>1998-02-10T13:28:06Z</cp:lastPrinted>
  <dcterms:created xsi:type="dcterms:W3CDTF">2012-11-14T22:04:21Z</dcterms:created>
  <dcterms:modified xsi:type="dcterms:W3CDTF">2014-03-17T02:16:00Z</dcterms:modified>
</cp:coreProperties>
</file>