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9" r:id="rId2"/>
    <p:sldId id="428" r:id="rId3"/>
    <p:sldId id="426" r:id="rId4"/>
    <p:sldId id="415" r:id="rId5"/>
    <p:sldId id="425" r:id="rId6"/>
    <p:sldId id="423" r:id="rId7"/>
    <p:sldId id="429" r:id="rId8"/>
    <p:sldId id="417" r:id="rId9"/>
    <p:sldId id="420" r:id="rId10"/>
    <p:sldId id="418" r:id="rId11"/>
    <p:sldId id="421" r:id="rId12"/>
    <p:sldId id="377" r:id="rId13"/>
  </p:sldIdLst>
  <p:sldSz cx="9144000" cy="6858000" type="screen4x3"/>
  <p:notesSz cx="6797675" cy="9926638"/>
  <p:defaultTex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33"/>
    <a:srgbClr val="CC0000"/>
    <a:srgbClr val="FFFF66"/>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9328" autoAdjust="0"/>
  </p:normalViewPr>
  <p:slideViewPr>
    <p:cSldViewPr>
      <p:cViewPr>
        <p:scale>
          <a:sx n="82" d="100"/>
          <a:sy n="82" d="100"/>
        </p:scale>
        <p:origin x="-1128"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482"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804" y="-13887"/>
            <a:ext cx="2639949"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latinLnBrk="0" hangingPunct="0">
              <a:defRPr kumimoji="0" sz="1400" b="1">
                <a:ea typeface="+mn-ea"/>
              </a:defRPr>
            </a:lvl1pPr>
          </a:lstStyle>
          <a:p>
            <a:pPr>
              <a:defRPr/>
            </a:pPr>
            <a:r>
              <a:rPr lang="en-US"/>
              <a:t>September 2009doc.: IEEE 802.15-09-0117-00-0007</a:t>
            </a:r>
          </a:p>
        </p:txBody>
      </p:sp>
      <p:sp>
        <p:nvSpPr>
          <p:cNvPr id="3075" name="Rectangle 3"/>
          <p:cNvSpPr>
            <a:spLocks noGrp="1" noChangeArrowheads="1"/>
          </p:cNvSpPr>
          <p:nvPr>
            <p:ph type="dt" sz="quarter" idx="1"/>
          </p:nvPr>
        </p:nvSpPr>
        <p:spPr bwMode="auto">
          <a:xfrm>
            <a:off x="681923" y="201556"/>
            <a:ext cx="226435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latinLnBrk="0" hangingPunct="0">
              <a:defRPr kumimoji="0" sz="1400" b="1">
                <a:ea typeface="+mn-ea"/>
              </a:defRPr>
            </a:lvl1pPr>
          </a:lstStyle>
          <a:p>
            <a:pPr>
              <a:defRPr/>
            </a:pPr>
            <a:fld id="{E16600DA-5DC7-41A1-8419-6DE5410692D0}" type="datetime1">
              <a:rPr lang="en-US"/>
              <a:pPr>
                <a:defRPr/>
              </a:pPr>
              <a:t>1/22/2014</a:t>
            </a:fld>
            <a:r>
              <a:rPr lang="en-US"/>
              <a:t>&lt;month year&gt;</a:t>
            </a:r>
          </a:p>
        </p:txBody>
      </p:sp>
      <p:sp>
        <p:nvSpPr>
          <p:cNvPr id="3076" name="Rectangle 4"/>
          <p:cNvSpPr>
            <a:spLocks noGrp="1" noChangeArrowheads="1"/>
          </p:cNvSpPr>
          <p:nvPr>
            <p:ph type="ftr" sz="quarter" idx="2"/>
          </p:nvPr>
        </p:nvSpPr>
        <p:spPr bwMode="auto">
          <a:xfrm>
            <a:off x="4079221" y="9607955"/>
            <a:ext cx="2115037"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latinLnBrk="0" hangingPunct="0">
              <a:defRPr kumimoji="0"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44567" y="9607955"/>
            <a:ext cx="1357688"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latinLnBrk="0" hangingPunct="0">
              <a:defRPr kumimoji="0" sz="1000">
                <a:ea typeface="굴림" pitchFamily="50" charset="-127"/>
              </a:defRPr>
            </a:lvl1pPr>
          </a:lstStyle>
          <a:p>
            <a:pPr>
              <a:defRPr/>
            </a:pPr>
            <a:r>
              <a:rPr lang="en-US" altLang="ko-KR"/>
              <a:t>Page </a:t>
            </a:r>
            <a:fld id="{00723024-07CC-4B30-AE82-FB595878F780}" type="slidenum">
              <a:rPr lang="en-US" altLang="ko-KR"/>
              <a:pPr>
                <a:defRPr/>
              </a:pPr>
              <a:t>‹#›</a:t>
            </a:fld>
            <a:endParaRPr lang="en-US" altLang="ko-KR"/>
          </a:p>
        </p:txBody>
      </p:sp>
      <p:sp>
        <p:nvSpPr>
          <p:cNvPr id="30726" name="Line 6"/>
          <p:cNvSpPr>
            <a:spLocks noChangeShapeType="1"/>
          </p:cNvSpPr>
          <p:nvPr/>
        </p:nvSpPr>
        <p:spPr bwMode="auto">
          <a:xfrm>
            <a:off x="680383" y="413610"/>
            <a:ext cx="5436909"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30727" name="Rectangle 7"/>
          <p:cNvSpPr>
            <a:spLocks noChangeArrowheads="1"/>
          </p:cNvSpPr>
          <p:nvPr/>
        </p:nvSpPr>
        <p:spPr bwMode="auto">
          <a:xfrm>
            <a:off x="680383" y="9607955"/>
            <a:ext cx="697316" cy="369332"/>
          </a:xfrm>
          <a:prstGeom prst="rect">
            <a:avLst/>
          </a:prstGeom>
          <a:noFill/>
          <a:ln w="9525">
            <a:noFill/>
            <a:miter lim="800000"/>
            <a:headEnd/>
            <a:tailEnd/>
          </a:ln>
        </p:spPr>
        <p:txBody>
          <a:bodyPr lIns="0" tIns="0" rIns="0" bIns="0">
            <a:spAutoFit/>
          </a:bodyPr>
          <a:lstStyle/>
          <a:p>
            <a:pPr defTabSz="938213" eaLnBrk="0" latinLnBrk="0" hangingPunct="0"/>
            <a:r>
              <a:rPr kumimoji="0" lang="en-US" altLang="ko-KR"/>
              <a:t>Submission</a:t>
            </a:r>
          </a:p>
        </p:txBody>
      </p:sp>
      <p:sp>
        <p:nvSpPr>
          <p:cNvPr id="30728" name="Line 8"/>
          <p:cNvSpPr>
            <a:spLocks noChangeShapeType="1"/>
          </p:cNvSpPr>
          <p:nvPr/>
        </p:nvSpPr>
        <p:spPr bwMode="auto">
          <a:xfrm>
            <a:off x="680384" y="9596090"/>
            <a:ext cx="5587763"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extLst>
      <p:ext uri="{BB962C8B-B14F-4D97-AF65-F5344CB8AC3E}">
        <p14:creationId xmlns="" xmlns:p14="http://schemas.microsoft.com/office/powerpoint/2010/main" val="1173023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98643"/>
            <a:ext cx="2758477"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latinLnBrk="0" hangingPunct="0">
              <a:defRPr kumimoji="0" sz="1400" b="1">
                <a:ea typeface="+mn-ea"/>
              </a:defRPr>
            </a:lvl1pPr>
          </a:lstStyle>
          <a:p>
            <a:pPr>
              <a:defRPr/>
            </a:pPr>
            <a:r>
              <a:rPr lang="en-US"/>
              <a:t>September 2009doc.: IEEE 802.15-09-0117-00-0007</a:t>
            </a:r>
          </a:p>
        </p:txBody>
      </p:sp>
      <p:sp>
        <p:nvSpPr>
          <p:cNvPr id="2051" name="Rectangle 3"/>
          <p:cNvSpPr>
            <a:spLocks noGrp="1" noChangeArrowheads="1"/>
          </p:cNvSpPr>
          <p:nvPr>
            <p:ph type="dt" idx="1"/>
          </p:nvPr>
        </p:nvSpPr>
        <p:spPr bwMode="auto">
          <a:xfrm>
            <a:off x="641901" y="116800"/>
            <a:ext cx="268151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latinLnBrk="0" hangingPunct="0">
              <a:defRPr kumimoji="0" sz="1400" b="1">
                <a:ea typeface="+mn-ea"/>
              </a:defRPr>
            </a:lvl1pPr>
          </a:lstStyle>
          <a:p>
            <a:pPr>
              <a:defRPr/>
            </a:pPr>
            <a:fld id="{C4CA48AC-A7DE-48AA-B796-E07CE17AF6FC}" type="datetime1">
              <a:rPr lang="en-US"/>
              <a:pPr>
                <a:defRPr/>
              </a:pPr>
              <a:t>1/22/2014</a:t>
            </a:fld>
            <a:r>
              <a:rPr lang="en-US"/>
              <a:t>&lt;month year&gt;</a:t>
            </a:r>
          </a:p>
        </p:txBody>
      </p:sp>
      <p:sp>
        <p:nvSpPr>
          <p:cNvPr id="26628" name="Rectangle 4"/>
          <p:cNvSpPr>
            <a:spLocks noGrp="1" noRot="1" noChangeAspect="1" noChangeArrowheads="1" noTextEdit="1"/>
          </p:cNvSpPr>
          <p:nvPr>
            <p:ph type="sldImg" idx="2"/>
          </p:nvPr>
        </p:nvSpPr>
        <p:spPr bwMode="auto">
          <a:xfrm>
            <a:off x="928688" y="750888"/>
            <a:ext cx="4941887" cy="37084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5125" y="4715831"/>
            <a:ext cx="4987425" cy="4466649"/>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7468" y="9611346"/>
            <a:ext cx="245984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latinLnBrk="0" hangingPunct="0">
              <a:defRPr kumimoji="0">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875466" y="9611346"/>
            <a:ext cx="78659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latinLnBrk="0" hangingPunct="0">
              <a:defRPr kumimoji="0">
                <a:ea typeface="굴림" pitchFamily="50" charset="-127"/>
              </a:defRPr>
            </a:lvl1pPr>
          </a:lstStyle>
          <a:p>
            <a:pPr>
              <a:defRPr/>
            </a:pPr>
            <a:r>
              <a:rPr lang="en-US" altLang="ko-KR"/>
              <a:t>Page </a:t>
            </a:r>
            <a:fld id="{6716E33B-EA22-421C-8E42-183B3190A92E}" type="slidenum">
              <a:rPr lang="en-US" altLang="ko-KR"/>
              <a:pPr>
                <a:defRPr/>
              </a:pPr>
              <a:t>‹#›</a:t>
            </a:fld>
            <a:endParaRPr lang="en-US" altLang="ko-KR"/>
          </a:p>
        </p:txBody>
      </p:sp>
      <p:sp>
        <p:nvSpPr>
          <p:cNvPr id="26632" name="Rectangle 8"/>
          <p:cNvSpPr>
            <a:spLocks noChangeArrowheads="1"/>
          </p:cNvSpPr>
          <p:nvPr/>
        </p:nvSpPr>
        <p:spPr bwMode="auto">
          <a:xfrm>
            <a:off x="709632" y="9611346"/>
            <a:ext cx="697315" cy="369332"/>
          </a:xfrm>
          <a:prstGeom prst="rect">
            <a:avLst/>
          </a:prstGeom>
          <a:noFill/>
          <a:ln w="9525">
            <a:noFill/>
            <a:miter lim="800000"/>
            <a:headEnd/>
            <a:tailEnd/>
          </a:ln>
        </p:spPr>
        <p:txBody>
          <a:bodyPr lIns="0" tIns="0" rIns="0" bIns="0">
            <a:spAutoFit/>
          </a:bodyPr>
          <a:lstStyle/>
          <a:p>
            <a:pPr defTabSz="919163" eaLnBrk="0" latinLnBrk="0" hangingPunct="0"/>
            <a:r>
              <a:rPr kumimoji="0" lang="en-US" altLang="ko-KR"/>
              <a:t>Submission</a:t>
            </a:r>
          </a:p>
        </p:txBody>
      </p:sp>
      <p:sp>
        <p:nvSpPr>
          <p:cNvPr id="26633" name="Line 9"/>
          <p:cNvSpPr>
            <a:spLocks noChangeShapeType="1"/>
          </p:cNvSpPr>
          <p:nvPr/>
        </p:nvSpPr>
        <p:spPr bwMode="auto">
          <a:xfrm>
            <a:off x="709631" y="9609651"/>
            <a:ext cx="5378414"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6634" name="Line 10"/>
          <p:cNvSpPr>
            <a:spLocks noChangeShapeType="1"/>
          </p:cNvSpPr>
          <p:nvPr/>
        </p:nvSpPr>
        <p:spPr bwMode="auto">
          <a:xfrm>
            <a:off x="634204" y="316988"/>
            <a:ext cx="5529268"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extLst>
      <p:ext uri="{BB962C8B-B14F-4D97-AF65-F5344CB8AC3E}">
        <p14:creationId xmlns="" xmlns:p14="http://schemas.microsoft.com/office/powerpoint/2010/main" val="424829370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r>
              <a:rPr lang="en-US" altLang="ko-KR" smtClean="0">
                <a:ea typeface="굴림" charset="-127"/>
              </a:rPr>
              <a:t>September 2009doc.: IEEE 802.15-09-0117-00-0007</a:t>
            </a:r>
          </a:p>
        </p:txBody>
      </p:sp>
      <p:sp>
        <p:nvSpPr>
          <p:cNvPr id="27651" name="Rectangle 3"/>
          <p:cNvSpPr>
            <a:spLocks noGrp="1" noChangeArrowheads="1"/>
          </p:cNvSpPr>
          <p:nvPr>
            <p:ph type="dt" sz="quarter" idx="1"/>
          </p:nvPr>
        </p:nvSpPr>
        <p:spPr>
          <a:noFill/>
        </p:spPr>
        <p:txBody>
          <a:bodyPr/>
          <a:lstStyle/>
          <a:p>
            <a:fld id="{C1FEAEFF-26A4-431C-A9F3-1AAC466AA2AC}" type="datetime1">
              <a:rPr lang="en-US" altLang="ko-KR" smtClean="0">
                <a:ea typeface="굴림" charset="-127"/>
              </a:rPr>
              <a:pPr/>
              <a:t>1/22/2014</a:t>
            </a:fld>
            <a:r>
              <a:rPr lang="en-US" altLang="ko-KR" smtClean="0">
                <a:ea typeface="굴림" charset="-127"/>
              </a:rPr>
              <a:t>&lt;month year&gt;</a:t>
            </a:r>
          </a:p>
        </p:txBody>
      </p:sp>
      <p:sp>
        <p:nvSpPr>
          <p:cNvPr id="27652" name="Slide Image Placeholder 1"/>
          <p:cNvSpPr>
            <a:spLocks noGrp="1" noRot="1" noChangeAspect="1" noTextEdit="1"/>
          </p:cNvSpPr>
          <p:nvPr>
            <p:ph type="sldImg"/>
          </p:nvPr>
        </p:nvSpPr>
        <p:spPr>
          <a:xfrm>
            <a:off x="927100" y="750888"/>
            <a:ext cx="4943475" cy="3708400"/>
          </a:xfrm>
          <a:ln/>
        </p:spPr>
      </p:sp>
      <p:sp>
        <p:nvSpPr>
          <p:cNvPr id="27653" name="Notes Placeholder 2"/>
          <p:cNvSpPr>
            <a:spLocks noGrp="1"/>
          </p:cNvSpPr>
          <p:nvPr>
            <p:ph type="body" idx="1"/>
          </p:nvPr>
        </p:nvSpPr>
        <p:spPr>
          <a:noFill/>
          <a:ln/>
        </p:spPr>
        <p:txBody>
          <a:bodyPr/>
          <a:lstStyle/>
          <a:p>
            <a:endParaRPr lang="en-US" altLang="ko-KR" smtClean="0">
              <a:ea typeface="굴림" charset="-127"/>
            </a:endParaRPr>
          </a:p>
        </p:txBody>
      </p:sp>
      <p:sp>
        <p:nvSpPr>
          <p:cNvPr id="27654" name="Header Placeholder 3"/>
          <p:cNvSpPr txBox="1">
            <a:spLocks noGrp="1"/>
          </p:cNvSpPr>
          <p:nvPr/>
        </p:nvSpPr>
        <p:spPr bwMode="auto">
          <a:xfrm>
            <a:off x="3398837" y="116800"/>
            <a:ext cx="2758477" cy="215444"/>
          </a:xfrm>
          <a:prstGeom prst="rect">
            <a:avLst/>
          </a:prstGeom>
          <a:noFill/>
          <a:ln w="9525">
            <a:noFill/>
            <a:miter lim="800000"/>
            <a:headEnd/>
            <a:tailEnd/>
          </a:ln>
        </p:spPr>
        <p:txBody>
          <a:bodyPr lIns="0" tIns="0" rIns="0" bIns="0" anchor="b">
            <a:spAutoFit/>
          </a:bodyPr>
          <a:lstStyle/>
          <a:p>
            <a:pPr algn="r" defTabSz="938213" eaLnBrk="0" latinLnBrk="0" hangingPunct="0"/>
            <a:r>
              <a:rPr kumimoji="0" lang="en-US" altLang="ko-KR" sz="1400" b="1"/>
              <a:t>doc.: IEEE 802.15-09-0117-00-0007</a:t>
            </a:r>
          </a:p>
        </p:txBody>
      </p:sp>
      <p:sp>
        <p:nvSpPr>
          <p:cNvPr id="27655" name="Date Placeholder 4"/>
          <p:cNvSpPr txBox="1">
            <a:spLocks noGrp="1"/>
          </p:cNvSpPr>
          <p:nvPr/>
        </p:nvSpPr>
        <p:spPr bwMode="auto">
          <a:xfrm>
            <a:off x="641901" y="116800"/>
            <a:ext cx="2681510" cy="215444"/>
          </a:xfrm>
          <a:prstGeom prst="rect">
            <a:avLst/>
          </a:prstGeom>
          <a:noFill/>
          <a:ln w="9525">
            <a:noFill/>
            <a:miter lim="800000"/>
            <a:headEnd/>
            <a:tailEnd/>
          </a:ln>
        </p:spPr>
        <p:txBody>
          <a:bodyPr lIns="0" tIns="0" rIns="0" bIns="0" anchor="b">
            <a:spAutoFit/>
          </a:bodyPr>
          <a:lstStyle/>
          <a:p>
            <a:pPr defTabSz="938213" eaLnBrk="0" latinLnBrk="0" hangingPunct="0"/>
            <a:r>
              <a:rPr kumimoji="0" lang="en-US" altLang="ko-KR" sz="1400" b="1"/>
              <a:t>&lt;month year&gt;</a:t>
            </a:r>
          </a:p>
        </p:txBody>
      </p:sp>
      <p:sp>
        <p:nvSpPr>
          <p:cNvPr id="27656" name="Footer Placeholder 5"/>
          <p:cNvSpPr>
            <a:spLocks noGrp="1"/>
          </p:cNvSpPr>
          <p:nvPr>
            <p:ph type="ftr" sz="quarter" idx="4"/>
          </p:nvPr>
        </p:nvSpPr>
        <p:spPr>
          <a:noFill/>
        </p:spPr>
        <p:txBody>
          <a:bodyPr/>
          <a:lstStyle/>
          <a:p>
            <a:pPr lvl="4"/>
            <a:r>
              <a:rPr lang="en-US" altLang="ko-KR" smtClean="0">
                <a:ea typeface="굴림" charset="-127"/>
              </a:rPr>
              <a:t>&lt;author&gt;, &lt;company&gt;</a:t>
            </a:r>
          </a:p>
        </p:txBody>
      </p:sp>
      <p:sp>
        <p:nvSpPr>
          <p:cNvPr id="27657" name="Slide Number Placeholder 6"/>
          <p:cNvSpPr>
            <a:spLocks noGrp="1"/>
          </p:cNvSpPr>
          <p:nvPr>
            <p:ph type="sldNum" sz="quarter" idx="5"/>
          </p:nvPr>
        </p:nvSpPr>
        <p:spPr>
          <a:noFill/>
        </p:spPr>
        <p:txBody>
          <a:bodyPr/>
          <a:lstStyle/>
          <a:p>
            <a:r>
              <a:rPr lang="en-US" altLang="ko-KR" smtClean="0">
                <a:ea typeface="굴림" charset="-127"/>
              </a:rPr>
              <a:t>Page </a:t>
            </a:r>
            <a:fld id="{588CFA11-09A4-4321-8EF4-D33DE6F99B24}" type="slidenum">
              <a:rPr lang="en-US" altLang="ko-KR" smtClean="0">
                <a:ea typeface="굴림" charset="-127"/>
              </a:rPr>
              <a:pPr/>
              <a:t>1</a:t>
            </a:fld>
            <a:endParaRPr lang="en-US" altLang="ko-KR" smtClean="0">
              <a:ea typeface="굴림"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3398838" y="-92836"/>
            <a:ext cx="2758477" cy="430887"/>
          </a:xfrm>
          <a:noFill/>
        </p:spPr>
        <p:txBody>
          <a:bodyPr/>
          <a:lstStyle/>
          <a:p>
            <a:r>
              <a:rPr lang="en-US" altLang="ko-KR" smtClean="0">
                <a:ea typeface="굴림" charset="-127"/>
              </a:rPr>
              <a:t>September 2009doc.: IEEE 802.15-09-0117-00-0007</a:t>
            </a:r>
          </a:p>
        </p:txBody>
      </p:sp>
      <p:sp>
        <p:nvSpPr>
          <p:cNvPr id="28675" name="Rectangle 3"/>
          <p:cNvSpPr>
            <a:spLocks noGrp="1" noChangeArrowheads="1"/>
          </p:cNvSpPr>
          <p:nvPr>
            <p:ph type="dt" sz="quarter" idx="1"/>
          </p:nvPr>
        </p:nvSpPr>
        <p:spPr>
          <a:xfrm>
            <a:off x="641902" y="119703"/>
            <a:ext cx="2681510" cy="215444"/>
          </a:xfrm>
          <a:noFill/>
        </p:spPr>
        <p:txBody>
          <a:bodyPr/>
          <a:lstStyle/>
          <a:p>
            <a:fld id="{2A1181FF-F2E7-4486-91EB-462C37B83114}" type="datetime1">
              <a:rPr lang="en-US" altLang="ko-KR" smtClean="0">
                <a:ea typeface="굴림" charset="-127"/>
              </a:rPr>
              <a:pPr/>
              <a:t>1/22/2014</a:t>
            </a:fld>
            <a:r>
              <a:rPr lang="en-US" altLang="ko-KR" smtClean="0">
                <a:ea typeface="굴림" charset="-127"/>
              </a:rPr>
              <a:t>&lt;month year&gt;</a:t>
            </a:r>
          </a:p>
        </p:txBody>
      </p:sp>
      <p:sp>
        <p:nvSpPr>
          <p:cNvPr id="28676" name="Rectangle 2"/>
          <p:cNvSpPr>
            <a:spLocks noGrp="1" noRot="1" noChangeAspect="1" noChangeArrowheads="1" noTextEdit="1"/>
          </p:cNvSpPr>
          <p:nvPr>
            <p:ph type="sldImg"/>
          </p:nvPr>
        </p:nvSpPr>
        <p:spPr>
          <a:xfrm>
            <a:off x="927100" y="750888"/>
            <a:ext cx="4943475" cy="3708400"/>
          </a:xfrm>
          <a:ln/>
        </p:spPr>
      </p:sp>
      <p:sp>
        <p:nvSpPr>
          <p:cNvPr id="28677" name="Rectangle 3"/>
          <p:cNvSpPr>
            <a:spLocks noGrp="1" noChangeArrowheads="1"/>
          </p:cNvSpPr>
          <p:nvPr>
            <p:ph type="body" idx="1"/>
          </p:nvPr>
        </p:nvSpPr>
        <p:spPr>
          <a:noFill/>
          <a:ln/>
        </p:spPr>
        <p:txBody>
          <a:bodyPr/>
          <a:lstStyle/>
          <a:p>
            <a:endParaRPr lang="en-US" altLang="ko-KR" smtClean="0">
              <a:ea typeface="굴림"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a:ln/>
        </p:spPr>
      </p:sp>
      <p:sp>
        <p:nvSpPr>
          <p:cNvPr id="29699" name="슬라이드 노트 개체 틀 2"/>
          <p:cNvSpPr>
            <a:spLocks noGrp="1"/>
          </p:cNvSpPr>
          <p:nvPr>
            <p:ph type="body" idx="1"/>
          </p:nvPr>
        </p:nvSpPr>
        <p:spPr>
          <a:noFill/>
          <a:ln/>
        </p:spPr>
        <p:txBody>
          <a:bodyPr/>
          <a:lstStyle/>
          <a:p>
            <a:endParaRPr lang="ko-KR" altLang="en-US" smtClean="0"/>
          </a:p>
        </p:txBody>
      </p:sp>
      <p:sp>
        <p:nvSpPr>
          <p:cNvPr id="4" name="머리글 개체 틀 3"/>
          <p:cNvSpPr>
            <a:spLocks noGrp="1"/>
          </p:cNvSpPr>
          <p:nvPr>
            <p:ph type="hdr" sz="quarter"/>
          </p:nvPr>
        </p:nvSpPr>
        <p:spPr/>
        <p:txBody>
          <a:bodyPr/>
          <a:lstStyle/>
          <a:p>
            <a:pPr>
              <a:defRPr/>
            </a:pPr>
            <a:r>
              <a:rPr lang="en-US" smtClean="0"/>
              <a:t>September 2009doc.: IEEE 802.15-09-0117-00-0007</a:t>
            </a:r>
            <a:endParaRPr lang="en-US"/>
          </a:p>
        </p:txBody>
      </p:sp>
      <p:sp>
        <p:nvSpPr>
          <p:cNvPr id="5" name="날짜 개체 틀 4"/>
          <p:cNvSpPr>
            <a:spLocks noGrp="1"/>
          </p:cNvSpPr>
          <p:nvPr>
            <p:ph type="dt" sz="quarter" idx="1"/>
          </p:nvPr>
        </p:nvSpPr>
        <p:spPr/>
        <p:txBody>
          <a:bodyPr/>
          <a:lstStyle/>
          <a:p>
            <a:pPr>
              <a:defRPr/>
            </a:pPr>
            <a:fld id="{BF092D00-B6CC-4AB9-A457-CEB0ECBA2AAF}" type="datetime1">
              <a:rPr lang="en-US" smtClean="0"/>
              <a:pPr>
                <a:defRPr/>
              </a:pPr>
              <a:t>1/22/2014</a:t>
            </a:fld>
            <a:r>
              <a:rPr lang="en-US" smtClean="0"/>
              <a:t>&lt;month year&gt;</a:t>
            </a:r>
            <a:endParaRPr lang="en-US"/>
          </a:p>
        </p:txBody>
      </p:sp>
      <p:sp>
        <p:nvSpPr>
          <p:cNvPr id="6" name="바닥글 개체 틀 5"/>
          <p:cNvSpPr>
            <a:spLocks noGrp="1"/>
          </p:cNvSpPr>
          <p:nvPr>
            <p:ph type="ftr" sz="quarter" idx="4"/>
          </p:nvPr>
        </p:nvSpPr>
        <p:spPr/>
        <p:txBody>
          <a:bodyPr/>
          <a:lstStyle/>
          <a:p>
            <a:pPr lvl="4">
              <a:defRPr/>
            </a:pPr>
            <a:r>
              <a:rPr lang="en-US" smtClean="0"/>
              <a:t>&lt;author&gt;, &lt;company&gt;</a:t>
            </a:r>
            <a:endParaRPr lang="en-US"/>
          </a:p>
        </p:txBody>
      </p:sp>
      <p:sp>
        <p:nvSpPr>
          <p:cNvPr id="29703" name="슬라이드 번호 개체 틀 6"/>
          <p:cNvSpPr>
            <a:spLocks noGrp="1"/>
          </p:cNvSpPr>
          <p:nvPr>
            <p:ph type="sldNum" sz="quarter" idx="5"/>
          </p:nvPr>
        </p:nvSpPr>
        <p:spPr>
          <a:noFill/>
        </p:spPr>
        <p:txBody>
          <a:bodyPr/>
          <a:lstStyle/>
          <a:p>
            <a:r>
              <a:rPr lang="en-US" altLang="ko-KR" smtClean="0">
                <a:ea typeface="굴림" charset="-127"/>
              </a:rPr>
              <a:t>Page </a:t>
            </a:r>
            <a:fld id="{B0992CB6-4E2D-436F-B3CB-EEE5EA989313}" type="slidenum">
              <a:rPr lang="en-US" altLang="ko-KR" smtClean="0">
                <a:ea typeface="굴림" charset="-127"/>
              </a:rPr>
              <a:pPr/>
              <a:t>12</a:t>
            </a:fld>
            <a:endParaRPr lang="en-US" altLang="ko-KR" smtClean="0">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latinLnBrk="0" hangingPunct="0"/>
            <a:r>
              <a:rPr kumimoji="0" lang="en-US" altLang="ko-K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5486400" y="6475413"/>
            <a:ext cx="3124200" cy="182562"/>
          </a:xfrm>
        </p:spPr>
        <p:txBody>
          <a:bodyPr/>
          <a:lstStyle>
            <a:lvl1pPr>
              <a:defRPr/>
            </a:lvl1pPr>
          </a:lstStyle>
          <a:p>
            <a:pPr>
              <a:defRPr/>
            </a:pPr>
            <a:r>
              <a:rPr lang="en-US"/>
              <a:t>Yeong Min Jang, Kookmin UniversityYeong Min Jang, Kookmin University</a:t>
            </a: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CC6673C7-C242-4A10-9807-5361A7857633}"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FC844DA4-D170-486F-83EC-F3608CB26325}"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06E5E929-8634-4B38-8B64-FA15AEBD7B6A}"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F569B998-9DFC-4616-A3B2-76E492CAFE7C}"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p:txBody>
          <a:bodyPr/>
          <a:lstStyle>
            <a:lvl1pPr>
              <a:defRPr>
                <a:ea typeface="굴림" pitchFamily="50" charset="-127"/>
              </a:defRPr>
            </a:lvl1pPr>
          </a:lstStyle>
          <a:p>
            <a:pPr>
              <a:defRPr/>
            </a:pPr>
            <a:endParaRPr lang="en-US" altLang="ko-KR"/>
          </a:p>
        </p:txBody>
      </p:sp>
      <p:sp>
        <p:nvSpPr>
          <p:cNvPr id="7" name="Rectangle 9"/>
          <p:cNvSpPr>
            <a:spLocks noGrp="1" noChangeArrowheads="1"/>
          </p:cNvSpPr>
          <p:nvPr>
            <p:ph type="sldNum" sz="quarter" idx="11"/>
          </p:nvPr>
        </p:nvSpPr>
        <p:spPr/>
        <p:txBody>
          <a:bodyPr/>
          <a:lstStyle>
            <a:lvl1pPr>
              <a:defRPr/>
            </a:lvl1pPr>
          </a:lstStyle>
          <a:p>
            <a:pPr>
              <a:defRPr/>
            </a:pPr>
            <a:fld id="{06DF07AC-CE14-41F2-888D-DE42972FD6B6}" type="slidenum">
              <a:rPr lang="en-US" altLang="ko-KR"/>
              <a:pPr>
                <a:defRPr/>
              </a:pPr>
              <a:t>‹#›</a:t>
            </a:fld>
            <a:endParaRPr lang="en-US" altLang="ko-KR"/>
          </a:p>
        </p:txBody>
      </p:sp>
      <p:sp>
        <p:nvSpPr>
          <p:cNvPr id="8"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p:spPr>
        <p:txBody>
          <a:bodyPr lIns="0" tIns="0" rIns="0" bIns="0" anchor="b">
            <a:spAutoFit/>
          </a:bodyPr>
          <a:lstStyle/>
          <a:p>
            <a:pPr lvl="4" algn="r" eaLnBrk="0" latinLnBrk="0" hangingPunct="0"/>
            <a:r>
              <a:rPr kumimoji="0" lang="en-US" altLang="ko-KR" sz="1400" b="1"/>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latinLnBrk="0" hangingPunct="0"/>
            <a:r>
              <a:rPr kumimoji="0" lang="en-US" altLang="ko-K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
          <p:cNvSpPr>
            <a:spLocks noGrp="1" noChangeArrowheads="1"/>
          </p:cNvSpPr>
          <p:nvPr>
            <p:ph type="ftr" sz="quarter" idx="10"/>
          </p:nvPr>
        </p:nvSpPr>
        <p:spPr/>
        <p:txBody>
          <a:bodyPr/>
          <a:lstStyle>
            <a:lvl1pPr>
              <a:defRPr/>
            </a:lvl1pPr>
          </a:lstStyle>
          <a:p>
            <a:pPr>
              <a:defRPr/>
            </a:pPr>
            <a:r>
              <a:rPr lang="en-US"/>
              <a:t>Yeong Min Jang, Kookmin UniversityYeong Min Jang, Kookmin University</a:t>
            </a:r>
          </a:p>
        </p:txBody>
      </p:sp>
      <p:sp>
        <p:nvSpPr>
          <p:cNvPr id="11" name="Rectangle 11"/>
          <p:cNvSpPr>
            <a:spLocks noGrp="1" noChangeArrowheads="1"/>
          </p:cNvSpPr>
          <p:nvPr>
            <p:ph type="sldNum" sz="quarter" idx="11"/>
          </p:nvPr>
        </p:nvSpPr>
        <p:spPr/>
        <p:txBody>
          <a:bodyPr/>
          <a:lstStyle>
            <a:lvl1pPr>
              <a:defRPr/>
            </a:lvl1pPr>
          </a:lstStyle>
          <a:p>
            <a:pPr>
              <a:defRPr/>
            </a:pPr>
            <a:r>
              <a:rPr lang="en-US" altLang="ko-KR"/>
              <a:t>Slide </a:t>
            </a:r>
            <a:fld id="{3A5A2795-3BFB-4C9D-80FE-E101A9D62F3C}" type="slidenum">
              <a:rPr lang="en-US" altLang="ko-KR"/>
              <a:pPr>
                <a:defRPr/>
              </a:pPr>
              <a:t>‹#›</a:t>
            </a:fld>
            <a:endParaRPr lang="en-US" altLang="ko-KR"/>
          </a:p>
        </p:txBody>
      </p:sp>
      <p:sp>
        <p:nvSpPr>
          <p:cNvPr id="12"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A9BC0714-9684-4906-9E0F-EB91EF5F31B9}"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75B3AAB6-BA4A-44BC-BE6D-0CFEF303C782}"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8" name="Rectangle 6"/>
          <p:cNvSpPr>
            <a:spLocks noGrp="1" noChangeArrowheads="1"/>
          </p:cNvSpPr>
          <p:nvPr>
            <p:ph type="sldNum" sz="quarter" idx="11"/>
          </p:nvPr>
        </p:nvSpPr>
        <p:spPr/>
        <p:txBody>
          <a:bodyPr/>
          <a:lstStyle>
            <a:lvl1pPr>
              <a:defRPr/>
            </a:lvl1pPr>
          </a:lstStyle>
          <a:p>
            <a:pPr>
              <a:defRPr/>
            </a:pPr>
            <a:r>
              <a:rPr lang="en-US" altLang="ko-KR"/>
              <a:t>Slide </a:t>
            </a:r>
            <a:fld id="{43FFB14D-2E64-4FCC-9130-04AB5E3A7478}" type="slidenum">
              <a:rPr lang="en-US" altLang="ko-KR"/>
              <a:pPr>
                <a:defRPr/>
              </a:pPr>
              <a:t>‹#›</a:t>
            </a:fld>
            <a:endParaRPr lang="en-US" altLang="ko-KR"/>
          </a:p>
        </p:txBody>
      </p:sp>
      <p:sp>
        <p:nvSpPr>
          <p:cNvPr id="9"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1"/>
          </p:nvPr>
        </p:nvSpPr>
        <p:spPr/>
        <p:txBody>
          <a:bodyPr/>
          <a:lstStyle>
            <a:lvl1pPr>
              <a:defRPr/>
            </a:lvl1pPr>
          </a:lstStyle>
          <a:p>
            <a:pPr>
              <a:defRPr/>
            </a:pPr>
            <a:r>
              <a:rPr lang="en-US" altLang="ko-KR"/>
              <a:t>Slide </a:t>
            </a:r>
            <a:fld id="{23176518-A77A-4841-B282-C39F811F65D6}" type="slidenum">
              <a:rPr lang="en-US" altLang="ko-KR"/>
              <a:pPr>
                <a:defRPr/>
              </a:pPr>
              <a:t>‹#›</a:t>
            </a:fld>
            <a:endParaRPr lang="en-US" altLang="ko-KR"/>
          </a:p>
        </p:txBody>
      </p:sp>
      <p:sp>
        <p:nvSpPr>
          <p:cNvPr id="5" name="Rectangle 10"/>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3" name="Rectangle 6"/>
          <p:cNvSpPr>
            <a:spLocks noGrp="1" noChangeArrowheads="1"/>
          </p:cNvSpPr>
          <p:nvPr>
            <p:ph type="sldNum" sz="quarter" idx="11"/>
          </p:nvPr>
        </p:nvSpPr>
        <p:spPr/>
        <p:txBody>
          <a:bodyPr/>
          <a:lstStyle>
            <a:lvl1pPr>
              <a:defRPr/>
            </a:lvl1pPr>
          </a:lstStyle>
          <a:p>
            <a:pPr>
              <a:defRPr/>
            </a:pPr>
            <a:r>
              <a:rPr lang="en-US" altLang="ko-KR"/>
              <a:t>Slide </a:t>
            </a:r>
            <a:fld id="{3C1A0A22-5AE0-40E7-966D-EA0D12D64A3C}" type="slidenum">
              <a:rPr lang="en-US" altLang="ko-KR"/>
              <a:pPr>
                <a:defRPr/>
              </a:pPr>
              <a:t>‹#›</a:t>
            </a:fld>
            <a:endParaRPr lang="en-US" altLang="ko-KR"/>
          </a:p>
        </p:txBody>
      </p:sp>
      <p:sp>
        <p:nvSpPr>
          <p:cNvPr id="4"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7C5ADA17-F631-43B1-8320-DE7D37B37EC6}"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B08B0076-4FA4-4474-8CBE-ED018F7325FA}"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mn-ea"/>
              </a:defRPr>
            </a:lvl1pPr>
          </a:lstStyle>
          <a:p>
            <a:pPr>
              <a:defRPr/>
            </a:pPr>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BBD12CCC-F7BA-45CB-8D8B-056B7230330A}" type="slidenum">
              <a:rPr lang="en-US" altLang="ko-KR"/>
              <a:pPr>
                <a:defRPr/>
              </a:pPr>
              <a:t>‹#›</a:t>
            </a:fld>
            <a:endParaRPr lang="en-US" altLang="ko-K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latinLnBrk="0" hangingPunct="0"/>
            <a:r>
              <a:rPr kumimoji="0" lang="en-US" altLang="ko-KR"/>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sp>
        <p:nvSpPr>
          <p:cNvPr id="15364" name="Rectangle 6"/>
          <p:cNvSpPr>
            <a:spLocks noGrp="1" noChangeArrowheads="1"/>
          </p:cNvSpPr>
          <p:nvPr>
            <p:ph type="sldNum" sz="quarter" idx="11"/>
          </p:nvPr>
        </p:nvSpPr>
        <p:spPr>
          <a:noFill/>
        </p:spPr>
        <p:txBody>
          <a:bodyPr/>
          <a:lstStyle/>
          <a:p>
            <a:r>
              <a:rPr lang="en-US" altLang="ko-KR" smtClean="0">
                <a:ea typeface="굴림" charset="-127"/>
              </a:rPr>
              <a:t>Slide </a:t>
            </a:r>
            <a:fld id="{E5219772-8F7F-419C-A280-F524E3BF3756}" type="slidenum">
              <a:rPr lang="en-US" altLang="ko-KR" smtClean="0">
                <a:ea typeface="굴림" charset="-127"/>
              </a:rPr>
              <a:pPr/>
              <a:t>1</a:t>
            </a:fld>
            <a:endParaRPr lang="en-US" altLang="ko-KR" smtClean="0">
              <a:ea typeface="굴림" charset="-127"/>
            </a:endParaRPr>
          </a:p>
        </p:txBody>
      </p:sp>
      <p:sp>
        <p:nvSpPr>
          <p:cNvPr id="15365"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a:t>Slide </a:t>
            </a:r>
            <a:fld id="{D0C9338A-8896-4665-B9BE-0AAC9467496E}" type="slidenum">
              <a:rPr kumimoji="0" lang="en-US" altLang="ko-KR"/>
              <a:pPr algn="ctr" eaLnBrk="0" latinLnBrk="0" hangingPunct="0"/>
              <a:t>1</a:t>
            </a:fld>
            <a:endParaRPr kumimoji="0" lang="en-US" altLang="ko-KR"/>
          </a:p>
        </p:txBody>
      </p:sp>
      <p:sp>
        <p:nvSpPr>
          <p:cNvPr id="27651" name="Rectangle 3"/>
          <p:cNvSpPr>
            <a:spLocks noChangeArrowheads="1"/>
          </p:cNvSpPr>
          <p:nvPr/>
        </p:nvSpPr>
        <p:spPr bwMode="auto">
          <a:xfrm>
            <a:off x="152400" y="685800"/>
            <a:ext cx="8839200" cy="5509200"/>
          </a:xfrm>
          <a:prstGeom prst="rect">
            <a:avLst/>
          </a:prstGeom>
          <a:noFill/>
          <a:ln w="12700">
            <a:noFill/>
            <a:miter lim="800000"/>
            <a:headEnd type="none" w="sm" len="sm"/>
            <a:tailEnd type="none" w="sm" len="sm"/>
          </a:ln>
          <a:effectLst/>
        </p:spPr>
        <p:txBody>
          <a:bodyPr>
            <a:spAutoFit/>
          </a:bodyPr>
          <a:lstStyle/>
          <a:p>
            <a:pPr marL="739775" indent="-739775" algn="ctr" eaLnBrk="0" latinLnBrk="0" hangingPunct="0">
              <a:defRPr/>
            </a:pPr>
            <a:r>
              <a:rPr kumimoji="0" lang="en-US" altLang="ko-KR" sz="1800" b="1" u="sng" dirty="0">
                <a:solidFill>
                  <a:srgbClr val="FF0000"/>
                </a:solidFill>
                <a:effectLst>
                  <a:outerShdw blurRad="38100" dist="38100" dir="2700000" algn="tl">
                    <a:srgbClr val="C0C0C0"/>
                  </a:outerShdw>
                </a:effectLst>
                <a:ea typeface="굴림" pitchFamily="50" charset="-127"/>
              </a:rPr>
              <a:t>Project: IEEE </a:t>
            </a:r>
            <a:r>
              <a:rPr kumimoji="0" lang="en-US" altLang="ko-KR" sz="1800" b="1" u="sng" dirty="0" smtClean="0">
                <a:solidFill>
                  <a:srgbClr val="FF0000"/>
                </a:solidFill>
                <a:effectLst>
                  <a:outerShdw blurRad="38100" dist="38100" dir="2700000" algn="tl">
                    <a:srgbClr val="C0C0C0"/>
                  </a:outerShdw>
                </a:effectLst>
                <a:ea typeface="굴림" pitchFamily="50" charset="-127"/>
              </a:rPr>
              <a:t>802.15.7a (OCC)</a:t>
            </a:r>
            <a:endParaRPr kumimoji="0" lang="ko-KR" altLang="en-US" sz="1800" b="1" u="sng" dirty="0">
              <a:solidFill>
                <a:srgbClr val="FF0000"/>
              </a:solidFill>
              <a:effectLst>
                <a:outerShdw blurRad="38100" dist="38100" dir="2700000" algn="tl">
                  <a:srgbClr val="C0C0C0"/>
                </a:outerShdw>
              </a:effectLst>
              <a:ea typeface="굴림" pitchFamily="50" charset="-127"/>
            </a:endParaRPr>
          </a:p>
          <a:p>
            <a:pPr marL="739775" indent="-739775" eaLnBrk="0" latinLnBrk="0" hangingPunct="0">
              <a:defRPr/>
            </a:pPr>
            <a:endParaRPr kumimoji="0" lang="en-US" altLang="ko-KR" sz="1600" dirty="0">
              <a:ea typeface="굴림" pitchFamily="50" charset="-127"/>
            </a:endParaRPr>
          </a:p>
          <a:p>
            <a:pPr marL="739775" indent="-739775" eaLnBrk="0" latinLnBrk="0" hangingPunct="0">
              <a:defRPr/>
            </a:pPr>
            <a:r>
              <a:rPr kumimoji="0" lang="en-US" altLang="ko-KR" sz="1600" b="1" dirty="0">
                <a:ea typeface="굴림" pitchFamily="50" charset="-127"/>
              </a:rPr>
              <a:t>Submission Title:</a:t>
            </a:r>
            <a:r>
              <a:rPr kumimoji="0" lang="en-US" altLang="ko-KR" sz="1600" dirty="0">
                <a:ea typeface="굴림" pitchFamily="50" charset="-127"/>
              </a:rPr>
              <a:t> </a:t>
            </a:r>
            <a:r>
              <a:rPr kumimoji="0" lang="en-US" altLang="ko-KR" sz="1600" dirty="0" smtClean="0">
                <a:ea typeface="굴림" pitchFamily="50" charset="-127"/>
              </a:rPr>
              <a:t>[</a:t>
            </a:r>
            <a:r>
              <a:rPr lang="en-US" altLang="ko-KR" sz="1600" dirty="0" smtClean="0"/>
              <a:t>Technical Topics for LED based OCC</a:t>
            </a:r>
            <a:r>
              <a:rPr kumimoji="0" lang="en-US" altLang="ko-KR" sz="1600" dirty="0" smtClean="0">
                <a:ea typeface="굴림" pitchFamily="50" charset="-127"/>
              </a:rPr>
              <a:t>]</a:t>
            </a:r>
            <a:endParaRPr kumimoji="0" lang="en-US" altLang="ko-KR" sz="1600" dirty="0">
              <a:ea typeface="굴림" pitchFamily="50" charset="-127"/>
            </a:endParaRPr>
          </a:p>
          <a:p>
            <a:pPr marL="739775" indent="-739775" eaLnBrk="0" latinLnBrk="0" hangingPunct="0">
              <a:defRPr/>
            </a:pPr>
            <a:r>
              <a:rPr kumimoji="0" lang="en-US" altLang="ko-KR" sz="1600" dirty="0">
                <a:ea typeface="굴림" pitchFamily="50" charset="-127"/>
              </a:rPr>
              <a:t>	</a:t>
            </a:r>
          </a:p>
          <a:p>
            <a:pPr marL="739775" indent="-739775" eaLnBrk="0" latinLnBrk="0" hangingPunct="0">
              <a:defRPr/>
            </a:pPr>
            <a:r>
              <a:rPr kumimoji="0" lang="en-US" altLang="ko-KR" sz="1600" b="1" dirty="0">
                <a:ea typeface="굴림" pitchFamily="50" charset="-127"/>
              </a:rPr>
              <a:t>Date Submitted: </a:t>
            </a:r>
            <a:r>
              <a:rPr kumimoji="0" lang="en-US" altLang="ko-KR" sz="1600" dirty="0" smtClean="0">
                <a:ea typeface="굴림" pitchFamily="50" charset="-127"/>
              </a:rPr>
              <a:t>[</a:t>
            </a:r>
            <a:r>
              <a:rPr kumimoji="0" lang="en-US" altLang="ko-KR" sz="1600" dirty="0">
                <a:ea typeface="굴림" pitchFamily="50" charset="-127"/>
              </a:rPr>
              <a:t>21</a:t>
            </a:r>
            <a:r>
              <a:rPr kumimoji="0" lang="en-US" altLang="ko-KR" sz="1600" baseline="30000" dirty="0" smtClean="0">
                <a:ea typeface="굴림" pitchFamily="50" charset="-127"/>
              </a:rPr>
              <a:t>th</a:t>
            </a:r>
            <a:r>
              <a:rPr kumimoji="0" lang="en-US" altLang="ko-KR" sz="1600" dirty="0" smtClean="0">
                <a:ea typeface="굴림" pitchFamily="50" charset="-127"/>
              </a:rPr>
              <a:t>  Jan, 2014] </a:t>
            </a:r>
            <a:r>
              <a:rPr kumimoji="0" lang="en-US" altLang="ko-KR" sz="1600" dirty="0">
                <a:ea typeface="굴림" pitchFamily="50" charset="-127"/>
              </a:rPr>
              <a:t>	</a:t>
            </a:r>
          </a:p>
          <a:p>
            <a:pPr marL="739775" indent="-739775" eaLnBrk="0" latinLnBrk="0" hangingPunct="0">
              <a:defRPr/>
            </a:pPr>
            <a:r>
              <a:rPr kumimoji="0" lang="en-US" altLang="ko-KR" sz="1600" b="1" dirty="0">
                <a:ea typeface="굴림" pitchFamily="50" charset="-127"/>
              </a:rPr>
              <a:t>Source:</a:t>
            </a:r>
            <a:r>
              <a:rPr kumimoji="0" lang="en-US" altLang="ko-KR" sz="1600" dirty="0">
                <a:ea typeface="굴림" pitchFamily="50" charset="-127"/>
              </a:rPr>
              <a:t> </a:t>
            </a:r>
            <a:r>
              <a:rPr kumimoji="0" lang="en-US" altLang="ko-KR" sz="1600" dirty="0" smtClean="0">
                <a:ea typeface="굴림" pitchFamily="50" charset="-127"/>
              </a:rPr>
              <a:t>[</a:t>
            </a:r>
            <a:r>
              <a:rPr lang="en-US" altLang="ko-KR" sz="1600" dirty="0" err="1"/>
              <a:t>Jaesang</a:t>
            </a:r>
            <a:r>
              <a:rPr lang="en-US" altLang="ko-KR" sz="1600" dirty="0"/>
              <a:t> </a:t>
            </a:r>
            <a:r>
              <a:rPr lang="en-US" altLang="ko-KR" sz="1600" dirty="0" smtClean="0"/>
              <a:t>Cha,  </a:t>
            </a:r>
            <a:r>
              <a:rPr lang="en-US" altLang="ko-KR" sz="1600" dirty="0" err="1" smtClean="0"/>
              <a:t>SangWoon</a:t>
            </a:r>
            <a:r>
              <a:rPr lang="en-US" altLang="ko-KR" sz="1600" dirty="0" smtClean="0"/>
              <a:t> Lee</a:t>
            </a:r>
            <a:r>
              <a:rPr kumimoji="0" lang="en-US" altLang="ko-KR" sz="1600" dirty="0" smtClean="0">
                <a:ea typeface="굴림" pitchFamily="50" charset="-127"/>
              </a:rPr>
              <a:t>]</a:t>
            </a:r>
            <a:endParaRPr kumimoji="0" lang="en-US" altLang="ko-KR" sz="1600" dirty="0">
              <a:ea typeface="굴림" pitchFamily="50" charset="-127"/>
            </a:endParaRPr>
          </a:p>
          <a:p>
            <a:pPr marL="739775" indent="-739775" eaLnBrk="0" latinLnBrk="0" hangingPunct="0">
              <a:defRPr/>
            </a:pPr>
            <a:r>
              <a:rPr kumimoji="0" lang="en-US" altLang="ko-KR" sz="1600" dirty="0">
                <a:ea typeface="굴림" pitchFamily="50" charset="-127"/>
              </a:rPr>
              <a:t>               </a:t>
            </a:r>
            <a:r>
              <a:rPr kumimoji="0" lang="en-US" altLang="ko-KR" sz="1600" dirty="0" smtClean="0">
                <a:ea typeface="굴림" pitchFamily="50" charset="-127"/>
              </a:rPr>
              <a:t>[</a:t>
            </a:r>
            <a:r>
              <a:rPr lang="en-US" altLang="ko-KR" sz="1600" dirty="0"/>
              <a:t>Seoul National </a:t>
            </a:r>
            <a:r>
              <a:rPr lang="en-US" altLang="ko-KR" sz="1600" dirty="0" smtClean="0"/>
              <a:t>Univ. </a:t>
            </a:r>
            <a:r>
              <a:rPr lang="en-US" altLang="ko-KR" sz="1600" dirty="0"/>
              <a:t>of Science &amp; </a:t>
            </a:r>
            <a:r>
              <a:rPr lang="en-US" altLang="ko-KR" sz="1600" dirty="0" smtClean="0"/>
              <a:t>Technology,  </a:t>
            </a:r>
          </a:p>
          <a:p>
            <a:pPr marL="739775" indent="-739775" eaLnBrk="0" latinLnBrk="0" hangingPunct="0">
              <a:defRPr/>
            </a:pPr>
            <a:r>
              <a:rPr lang="en-US" altLang="ko-KR" sz="1600" dirty="0" smtClean="0"/>
              <a:t>               Nam Seoul Univ.</a:t>
            </a:r>
            <a:r>
              <a:rPr kumimoji="0" lang="en-US" altLang="ko-KR" sz="1600" dirty="0" smtClean="0">
                <a:ea typeface="굴림" pitchFamily="50" charset="-127"/>
              </a:rPr>
              <a:t>]                                  </a:t>
            </a:r>
            <a:endParaRPr kumimoji="0" lang="en-US" altLang="ko-KR" sz="1600" dirty="0">
              <a:ea typeface="굴림" pitchFamily="50" charset="-127"/>
            </a:endParaRPr>
          </a:p>
          <a:p>
            <a:pPr marL="739775" indent="-739775" eaLnBrk="0" latinLnBrk="0" hangingPunct="0">
              <a:defRPr/>
            </a:pPr>
            <a:endParaRPr kumimoji="0" lang="en-US" altLang="ko-KR" sz="1600" dirty="0">
              <a:ea typeface="굴림" pitchFamily="50" charset="-127"/>
            </a:endParaRPr>
          </a:p>
          <a:p>
            <a:pPr marL="739775" indent="-739775" eaLnBrk="0" latinLnBrk="0" hangingPunct="0">
              <a:defRPr/>
            </a:pPr>
            <a:r>
              <a:rPr kumimoji="0" lang="en-US" altLang="ko-KR" sz="1600" b="1" dirty="0">
                <a:ea typeface="굴림" pitchFamily="50" charset="-127"/>
              </a:rPr>
              <a:t>Address : </a:t>
            </a:r>
            <a:r>
              <a:rPr kumimoji="0" lang="en-US" altLang="ko-KR" sz="1600" dirty="0">
                <a:ea typeface="굴림" pitchFamily="50" charset="-127"/>
              </a:rPr>
              <a:t>[Seoul National University of Science &amp; Technology, Seoul, Korea]</a:t>
            </a:r>
          </a:p>
          <a:p>
            <a:pPr marL="739775" indent="-739775" eaLnBrk="0" latinLnBrk="0" hangingPunct="0">
              <a:defRPr/>
            </a:pPr>
            <a:r>
              <a:rPr kumimoji="0" lang="en-US" altLang="ko-KR" sz="1600" b="1" dirty="0">
                <a:ea typeface="굴림" pitchFamily="50" charset="-127"/>
              </a:rPr>
              <a:t>Voice: </a:t>
            </a:r>
            <a:r>
              <a:rPr kumimoji="0" lang="en-US" altLang="ko-KR" sz="1600" dirty="0">
                <a:ea typeface="굴림" pitchFamily="50" charset="-127"/>
              </a:rPr>
              <a:t>[82-2-970-6431], FAX: [82-2-970-6123], E-Mail:[chajs@seoultech.ac.kr]	</a:t>
            </a:r>
          </a:p>
          <a:p>
            <a:pPr marL="739775" indent="-739775" eaLnBrk="0" latinLnBrk="0" hangingPunct="0">
              <a:spcBef>
                <a:spcPts val="600"/>
              </a:spcBef>
              <a:spcAft>
                <a:spcPts val="600"/>
              </a:spcAft>
              <a:defRPr/>
            </a:pPr>
            <a:r>
              <a:rPr kumimoji="0" lang="en-US" altLang="ko-KR" sz="1600" b="1" dirty="0">
                <a:ea typeface="굴림" pitchFamily="50" charset="-127"/>
              </a:rPr>
              <a:t>Re:</a:t>
            </a:r>
            <a:r>
              <a:rPr kumimoji="0" lang="en-US" altLang="ko-KR" sz="1600" dirty="0">
                <a:ea typeface="굴림" pitchFamily="50" charset="-127"/>
              </a:rPr>
              <a:t> []</a:t>
            </a:r>
          </a:p>
          <a:p>
            <a:pPr marL="739775" indent="-739775" eaLnBrk="0" latinLnBrk="0" hangingPunct="0">
              <a:spcBef>
                <a:spcPts val="600"/>
              </a:spcBef>
              <a:spcAft>
                <a:spcPts val="600"/>
              </a:spcAft>
              <a:defRPr/>
            </a:pPr>
            <a:r>
              <a:rPr kumimoji="0" lang="en-US" altLang="ko-KR" sz="1600" b="1" dirty="0">
                <a:ea typeface="굴림" pitchFamily="50" charset="-127"/>
              </a:rPr>
              <a:t>Abstract:</a:t>
            </a:r>
            <a:r>
              <a:rPr kumimoji="0" lang="en-US" altLang="ko-KR" sz="1600" dirty="0">
                <a:ea typeface="굴림" pitchFamily="50" charset="-127"/>
              </a:rPr>
              <a:t>	</a:t>
            </a:r>
            <a:r>
              <a:rPr kumimoji="0" lang="en-US" altLang="ko-KR" sz="1600" dirty="0" smtClean="0">
                <a:ea typeface="굴림" pitchFamily="50" charset="-127"/>
              </a:rPr>
              <a:t>[</a:t>
            </a:r>
            <a:r>
              <a:rPr lang="en-US" altLang="ko-KR" sz="1600" dirty="0"/>
              <a:t>Technical Topics for LED based </a:t>
            </a:r>
            <a:r>
              <a:rPr lang="en-US" altLang="ko-KR" sz="1600" dirty="0" smtClean="0"/>
              <a:t>OCC </a:t>
            </a:r>
            <a:r>
              <a:rPr kumimoji="0" lang="en-US" altLang="ko-KR" sz="1600" dirty="0" smtClean="0">
                <a:ea typeface="굴림" pitchFamily="50" charset="-127"/>
              </a:rPr>
              <a:t>are introduced in the presentation.]</a:t>
            </a:r>
            <a:endParaRPr kumimoji="0" lang="en-US" altLang="ko-KR" sz="1600" dirty="0">
              <a:ea typeface="굴림" pitchFamily="50" charset="-127"/>
            </a:endParaRPr>
          </a:p>
          <a:p>
            <a:pPr marL="739775" indent="-739775" eaLnBrk="0" latinLnBrk="0" hangingPunct="0">
              <a:spcBef>
                <a:spcPts val="600"/>
              </a:spcBef>
              <a:spcAft>
                <a:spcPts val="600"/>
              </a:spcAft>
              <a:defRPr/>
            </a:pPr>
            <a:r>
              <a:rPr kumimoji="0" lang="en-US" altLang="ko-KR" sz="1600" b="1" dirty="0">
                <a:ea typeface="굴림" pitchFamily="50" charset="-127"/>
              </a:rPr>
              <a:t>Purpose:</a:t>
            </a:r>
            <a:r>
              <a:rPr kumimoji="0" lang="en-US" altLang="ko-KR" sz="1600" dirty="0">
                <a:ea typeface="굴림" pitchFamily="50" charset="-127"/>
              </a:rPr>
              <a:t>	[Contribution to IEEE </a:t>
            </a:r>
            <a:r>
              <a:rPr kumimoji="0" lang="en-US" altLang="ko-KR" sz="1600" dirty="0" smtClean="0">
                <a:ea typeface="굴림" pitchFamily="50" charset="-127"/>
              </a:rPr>
              <a:t>802.15.7a  Optical Camera Communication]</a:t>
            </a:r>
            <a:endParaRPr kumimoji="0" lang="en-US" altLang="ko-KR" sz="1600" dirty="0">
              <a:ea typeface="굴림" pitchFamily="50" charset="-127"/>
            </a:endParaRPr>
          </a:p>
          <a:p>
            <a:pPr marL="739775" indent="-739775" eaLnBrk="0" latinLnBrk="0" hangingPunct="0">
              <a:defRPr/>
            </a:pPr>
            <a:r>
              <a:rPr kumimoji="0" lang="en-US" altLang="ko-KR" sz="1600" b="1" dirty="0">
                <a:ea typeface="굴림" pitchFamily="50" charset="-127"/>
              </a:rPr>
              <a:t>Notice:</a:t>
            </a:r>
            <a:r>
              <a:rPr kumimoji="0" lang="en-US" altLang="ko-KR" sz="1600" dirty="0">
                <a:ea typeface="굴림" pitchFamily="50" charset="-127"/>
              </a:rPr>
              <a:t>	This document has been prepared to assist the IEEE 802.15.  It is offered as a basis </a:t>
            </a:r>
            <a:r>
              <a:rPr kumimoji="0" lang="en-US" altLang="ko-KR" sz="1600" dirty="0" smtClean="0">
                <a:ea typeface="굴림" pitchFamily="50" charset="-127"/>
              </a:rPr>
              <a:t>for</a:t>
            </a:r>
            <a:r>
              <a:rPr kumimoji="0" lang="ko-KR" altLang="en-US" sz="1600" dirty="0" smtClean="0">
                <a:ea typeface="굴림" pitchFamily="50" charset="-127"/>
              </a:rPr>
              <a:t> </a:t>
            </a:r>
            <a:r>
              <a:rPr kumimoji="0" lang="en-US" altLang="ko-KR" sz="1600" dirty="0" smtClean="0">
                <a:ea typeface="굴림" pitchFamily="50" charset="-127"/>
              </a:rPr>
              <a:t>discussion </a:t>
            </a:r>
            <a:r>
              <a:rPr kumimoji="0" lang="en-US" altLang="ko-KR" sz="1600" dirty="0">
                <a:ea typeface="굴림" pitchFamily="50" charset="-127"/>
              </a:rPr>
              <a:t>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latinLnBrk="0" hangingPunct="0">
              <a:defRPr/>
            </a:pPr>
            <a:r>
              <a:rPr kumimoji="0" lang="en-US" altLang="ko-KR" sz="1600" b="1" dirty="0">
                <a:ea typeface="굴림" pitchFamily="50" charset="-127"/>
              </a:rPr>
              <a:t>Release:</a:t>
            </a:r>
            <a:r>
              <a:rPr kumimoji="0" lang="en-US" altLang="ko-KR" sz="1600" dirty="0">
                <a:ea typeface="굴림" pitchFamily="50" charset="-127"/>
              </a:rPr>
              <a:t>	 The contributor acknowledges and accepts that this contribution becomes the property of IEEE and may be made publicly available by IEEE 802.15</a:t>
            </a:r>
          </a:p>
        </p:txBody>
      </p:sp>
      <p:grpSp>
        <p:nvGrpSpPr>
          <p:cNvPr id="15367" name="그룹 14"/>
          <p:cNvGrpSpPr>
            <a:grpSpLocks/>
          </p:cNvGrpSpPr>
          <p:nvPr/>
        </p:nvGrpSpPr>
        <p:grpSpPr bwMode="auto">
          <a:xfrm>
            <a:off x="5314950" y="231775"/>
            <a:ext cx="3429000" cy="307777"/>
            <a:chOff x="6088040" y="296840"/>
            <a:chExt cx="3429000" cy="307579"/>
          </a:xfrm>
        </p:grpSpPr>
        <p:sp>
          <p:nvSpPr>
            <p:cNvPr id="15368"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0" name="TextBox 9"/>
            <p:cNvSpPr txBox="1"/>
            <p:nvPr/>
          </p:nvSpPr>
          <p:spPr>
            <a:xfrm>
              <a:off x="6088040" y="296840"/>
              <a:ext cx="3429000" cy="307579"/>
            </a:xfrm>
            <a:prstGeom prst="rect">
              <a:avLst/>
            </a:prstGeom>
            <a:noFill/>
          </p:spPr>
          <p:txBody>
            <a:bodyPr>
              <a:spAutoFit/>
            </a:bodyPr>
            <a:lstStyle/>
            <a:p>
              <a:pPr>
                <a:defRPr/>
              </a:pPr>
              <a:r>
                <a:rPr lang="en-US" altLang="ko-KR" sz="1400" b="1" dirty="0" smtClean="0">
                  <a:latin typeface="+mj-lt"/>
                </a:rPr>
                <a:t>Doc: IEEE </a:t>
              </a:r>
              <a:r>
                <a:rPr lang="en-US" altLang="ko-KR" sz="1400" b="1" dirty="0" smtClean="0">
                  <a:solidFill>
                    <a:srgbClr val="FF0000"/>
                  </a:solidFill>
                  <a:latin typeface="+mj-lt"/>
                </a:rPr>
                <a:t>802.15-14-0055-00-007a</a:t>
              </a:r>
              <a:endParaRPr lang="ko-KR" altLang="en-US" sz="1400" b="1" dirty="0">
                <a:solidFill>
                  <a:srgbClr val="FF0000"/>
                </a:solidFill>
                <a:latin typeface="+mj-lt"/>
              </a:endParaRPr>
            </a:p>
          </p:txBody>
        </p:sp>
      </p:grpSp>
      <p:sp>
        <p:nvSpPr>
          <p:cNvPr id="11"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사다리꼴 110"/>
          <p:cNvSpPr/>
          <p:nvPr/>
        </p:nvSpPr>
        <p:spPr bwMode="auto">
          <a:xfrm rot="16200000">
            <a:off x="4015795" y="1749956"/>
            <a:ext cx="804318" cy="1959007"/>
          </a:xfrm>
          <a:prstGeom prst="trapezoid">
            <a:avLst>
              <a:gd name="adj" fmla="val 43300"/>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24578" name="슬라이드 번호 개체 틀 1"/>
          <p:cNvSpPr>
            <a:spLocks noGrp="1"/>
          </p:cNvSpPr>
          <p:nvPr>
            <p:ph type="sldNum" sz="quarter" idx="10"/>
          </p:nvPr>
        </p:nvSpPr>
        <p:spPr>
          <a:xfrm>
            <a:off x="1676400" y="6477000"/>
            <a:ext cx="3124200" cy="184150"/>
          </a:xfrm>
          <a:noFill/>
        </p:spPr>
        <p:txBody>
          <a:bodyPr/>
          <a:lstStyle/>
          <a:p>
            <a:r>
              <a:rPr lang="en-US" altLang="ko-KR" dirty="0" smtClean="0">
                <a:ea typeface="굴림" pitchFamily="34" charset="-127"/>
              </a:rPr>
              <a:t>Slide </a:t>
            </a:r>
            <a:fld id="{C3714D5F-8193-4114-AE1D-CA0819F18866}" type="slidenum">
              <a:rPr lang="en-US" altLang="ko-KR" smtClean="0">
                <a:ea typeface="굴림" pitchFamily="34" charset="-127"/>
              </a:rPr>
              <a:pPr/>
              <a:t>10</a:t>
            </a:fld>
            <a:endParaRPr lang="en-US" altLang="ko-KR" dirty="0" smtClean="0">
              <a:ea typeface="굴림" pitchFamily="34" charset="-127"/>
            </a:endParaRPr>
          </a:p>
        </p:txBody>
      </p:sp>
      <p:sp>
        <p:nvSpPr>
          <p:cNvPr id="24581" name="직사각형 11"/>
          <p:cNvSpPr>
            <a:spLocks noChangeArrowheads="1"/>
          </p:cNvSpPr>
          <p:nvPr/>
        </p:nvSpPr>
        <p:spPr bwMode="auto">
          <a:xfrm>
            <a:off x="736600" y="5151870"/>
            <a:ext cx="7797800" cy="867930"/>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nSpc>
                <a:spcPct val="140000"/>
              </a:lnSpc>
              <a:buFont typeface="Arial" panose="020B0604020202020204" pitchFamily="34" charset="0"/>
              <a:buChar char="•"/>
            </a:pPr>
            <a:r>
              <a:rPr lang="en-US" altLang="ko-KR" sz="1800" b="1" spc="-100" dirty="0" err="1">
                <a:ea typeface="HY견고딕" pitchFamily="18" charset="-127"/>
                <a:cs typeface="Times New Roman" panose="02020603050405020304" pitchFamily="18" charset="0"/>
              </a:rPr>
              <a:t>Tx</a:t>
            </a:r>
            <a:r>
              <a:rPr lang="en-US" altLang="ko-KR" sz="1800" b="1" spc="-100" dirty="0">
                <a:ea typeface="HY견고딕" pitchFamily="18" charset="-127"/>
                <a:cs typeface="Times New Roman" panose="02020603050405020304" pitchFamily="18" charset="0"/>
              </a:rPr>
              <a:t> module: LED flash of Smart Device(Phone/PAD)</a:t>
            </a:r>
          </a:p>
          <a:p>
            <a:pPr marL="285750" indent="-285750">
              <a:lnSpc>
                <a:spcPct val="140000"/>
              </a:lnSpc>
              <a:buFont typeface="Arial" panose="020B0604020202020204" pitchFamily="34" charset="0"/>
              <a:buChar char="•"/>
            </a:pPr>
            <a:r>
              <a:rPr lang="en-US" altLang="ko-KR" sz="1800" b="1" spc="-100" dirty="0">
                <a:ea typeface="HY견고딕" pitchFamily="18" charset="-127"/>
                <a:cs typeface="Times New Roman" panose="02020603050405020304" pitchFamily="18" charset="0"/>
              </a:rPr>
              <a:t>Rx module: Camera module of Smart Device(Phone/PAD)</a:t>
            </a:r>
          </a:p>
        </p:txBody>
      </p:sp>
      <p:sp>
        <p:nvSpPr>
          <p:cNvPr id="24697" name="직사각형 15"/>
          <p:cNvSpPr>
            <a:spLocks noChangeArrowheads="1"/>
          </p:cNvSpPr>
          <p:nvPr/>
        </p:nvSpPr>
        <p:spPr bwMode="auto">
          <a:xfrm>
            <a:off x="6270031" y="353764"/>
            <a:ext cx="2362200" cy="228747"/>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25" name="TextBox 338"/>
          <p:cNvSpPr txBox="1">
            <a:spLocks noChangeArrowheads="1"/>
          </p:cNvSpPr>
          <p:nvPr/>
        </p:nvSpPr>
        <p:spPr bwMode="auto">
          <a:xfrm>
            <a:off x="2501858" y="2142151"/>
            <a:ext cx="1822935" cy="276999"/>
          </a:xfrm>
          <a:prstGeom prst="rect">
            <a:avLst/>
          </a:prstGeom>
          <a:noFill/>
          <a:ln w="9525">
            <a:noFill/>
            <a:miter lim="800000"/>
            <a:headEnd/>
            <a:tailEnd/>
          </a:ln>
        </p:spPr>
        <p:txBody>
          <a:bodyPr wrap="none">
            <a:spAutoFit/>
          </a:bodyPr>
          <a:lstStyle/>
          <a:p>
            <a:pPr>
              <a:defRPr/>
            </a:pPr>
            <a:r>
              <a:rPr lang="en-US" altLang="ko-KR" b="1" dirty="0">
                <a:latin typeface="+mj-lt"/>
              </a:rPr>
              <a:t>Smart </a:t>
            </a:r>
            <a:r>
              <a:rPr lang="en-US" altLang="ko-KR" b="1" dirty="0" smtClean="0">
                <a:latin typeface="+mj-lt"/>
              </a:rPr>
              <a:t>Device LED </a:t>
            </a:r>
            <a:r>
              <a:rPr lang="en-US" altLang="ko-KR" b="1" dirty="0">
                <a:latin typeface="+mj-lt"/>
              </a:rPr>
              <a:t>Flash</a:t>
            </a:r>
            <a:endParaRPr lang="ko-KR" altLang="en-US" b="1" dirty="0">
              <a:latin typeface="+mj-lt"/>
            </a:endParaRPr>
          </a:p>
        </p:txBody>
      </p:sp>
      <p:grpSp>
        <p:nvGrpSpPr>
          <p:cNvPr id="3" name="그룹 148"/>
          <p:cNvGrpSpPr>
            <a:grpSpLocks/>
          </p:cNvGrpSpPr>
          <p:nvPr/>
        </p:nvGrpSpPr>
        <p:grpSpPr bwMode="auto">
          <a:xfrm rot="10800000">
            <a:off x="3815167" y="2605176"/>
            <a:ext cx="873504" cy="151711"/>
            <a:chOff x="3731560" y="3321425"/>
            <a:chExt cx="1680880" cy="185362"/>
          </a:xfrm>
        </p:grpSpPr>
        <p:cxnSp>
          <p:nvCxnSpPr>
            <p:cNvPr id="141" name="꺾인 연결선 140"/>
            <p:cNvCxnSpPr/>
            <p:nvPr/>
          </p:nvCxnSpPr>
          <p:spPr bwMode="auto">
            <a:xfrm rot="10800000">
              <a:off x="5196590" y="3322307"/>
              <a:ext cx="21383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142" name="꺾인 연결선 141"/>
            <p:cNvCxnSpPr/>
            <p:nvPr/>
          </p:nvCxnSpPr>
          <p:spPr bwMode="auto">
            <a:xfrm rot="10800000" flipV="1">
              <a:off x="4969504" y="3323453"/>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143" name="꺾인 연결선 142"/>
            <p:cNvCxnSpPr/>
            <p:nvPr/>
          </p:nvCxnSpPr>
          <p:spPr bwMode="auto">
            <a:xfrm rot="10800000">
              <a:off x="4773423" y="3321938"/>
              <a:ext cx="21994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144" name="꺾인 연결선 143"/>
            <p:cNvCxnSpPr/>
            <p:nvPr/>
          </p:nvCxnSpPr>
          <p:spPr bwMode="auto">
            <a:xfrm rot="10800000" flipV="1">
              <a:off x="4574004" y="3322527"/>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145" name="꺾인 연결선 144"/>
            <p:cNvCxnSpPr/>
            <p:nvPr/>
          </p:nvCxnSpPr>
          <p:spPr bwMode="auto">
            <a:xfrm rot="10800000">
              <a:off x="4364810" y="3326031"/>
              <a:ext cx="216893"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146" name="꺾인 연결선 145"/>
            <p:cNvCxnSpPr/>
            <p:nvPr/>
          </p:nvCxnSpPr>
          <p:spPr bwMode="auto">
            <a:xfrm rot="10800000" flipV="1">
              <a:off x="4162884" y="3322670"/>
              <a:ext cx="226057"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147" name="꺾인 연결선 146"/>
            <p:cNvCxnSpPr/>
            <p:nvPr/>
          </p:nvCxnSpPr>
          <p:spPr bwMode="auto">
            <a:xfrm rot="10800000">
              <a:off x="3960182" y="3324590"/>
              <a:ext cx="216893" cy="180384"/>
            </a:xfrm>
            <a:prstGeom prst="bentConnector3">
              <a:avLst/>
            </a:prstGeom>
          </p:spPr>
          <p:style>
            <a:lnRef idx="1">
              <a:schemeClr val="dk1"/>
            </a:lnRef>
            <a:fillRef idx="0">
              <a:schemeClr val="dk1"/>
            </a:fillRef>
            <a:effectRef idx="0">
              <a:schemeClr val="dk1"/>
            </a:effectRef>
            <a:fontRef idx="minor">
              <a:schemeClr val="tx1"/>
            </a:fontRef>
          </p:style>
        </p:cxnSp>
        <p:cxnSp>
          <p:nvCxnSpPr>
            <p:cNvPr id="148" name="꺾인 연결선 147"/>
            <p:cNvCxnSpPr/>
            <p:nvPr/>
          </p:nvCxnSpPr>
          <p:spPr bwMode="auto">
            <a:xfrm rot="10800000" flipV="1">
              <a:off x="3727017" y="3325305"/>
              <a:ext cx="226057" cy="180386"/>
            </a:xfrm>
            <a:prstGeom prst="bentConnector3">
              <a:avLst/>
            </a:prstGeom>
          </p:spPr>
          <p:style>
            <a:lnRef idx="1">
              <a:schemeClr val="dk1"/>
            </a:lnRef>
            <a:fillRef idx="0">
              <a:schemeClr val="dk1"/>
            </a:fillRef>
            <a:effectRef idx="0">
              <a:schemeClr val="dk1"/>
            </a:effectRef>
            <a:fontRef idx="minor">
              <a:schemeClr val="tx1"/>
            </a:fontRef>
          </p:style>
        </p:cxnSp>
      </p:grpSp>
      <p:pic>
        <p:nvPicPr>
          <p:cNvPr id="113" name="Picture 6"/>
          <p:cNvPicPr>
            <a:picLocks noChangeAspect="1" noChangeArrowheads="1"/>
          </p:cNvPicPr>
          <p:nvPr/>
        </p:nvPicPr>
        <p:blipFill>
          <a:blip r:embed="rId2" cstate="print">
            <a:clrChange>
              <a:clrFrom>
                <a:srgbClr val="FFFFFF"/>
              </a:clrFrom>
              <a:clrTo>
                <a:srgbClr val="FFFFFF">
                  <a:alpha val="0"/>
                </a:srgbClr>
              </a:clrTo>
            </a:clrChange>
          </a:blip>
          <a:srcRect l="8009" t="4120" r="10220" b="24049"/>
          <a:stretch>
            <a:fillRect/>
          </a:stretch>
        </p:blipFill>
        <p:spPr bwMode="auto">
          <a:xfrm>
            <a:off x="2818460" y="2561251"/>
            <a:ext cx="750198" cy="1083773"/>
          </a:xfrm>
          <a:prstGeom prst="rect">
            <a:avLst/>
          </a:prstGeom>
          <a:noFill/>
          <a:ln w="9525">
            <a:noFill/>
            <a:miter lim="800000"/>
            <a:headEnd/>
            <a:tailEnd/>
          </a:ln>
        </p:spPr>
      </p:pic>
      <p:sp>
        <p:nvSpPr>
          <p:cNvPr id="116" name="TextBox 338"/>
          <p:cNvSpPr txBox="1">
            <a:spLocks noChangeArrowheads="1"/>
          </p:cNvSpPr>
          <p:nvPr/>
        </p:nvSpPr>
        <p:spPr bwMode="auto">
          <a:xfrm>
            <a:off x="4864058" y="2131852"/>
            <a:ext cx="1640193" cy="276999"/>
          </a:xfrm>
          <a:prstGeom prst="rect">
            <a:avLst/>
          </a:prstGeom>
          <a:noFill/>
          <a:ln w="9525">
            <a:noFill/>
            <a:miter lim="800000"/>
            <a:headEnd/>
            <a:tailEnd/>
          </a:ln>
        </p:spPr>
        <p:txBody>
          <a:bodyPr wrap="none">
            <a:spAutoFit/>
          </a:bodyPr>
          <a:lstStyle/>
          <a:p>
            <a:pPr>
              <a:defRPr/>
            </a:pPr>
            <a:r>
              <a:rPr lang="en-US" altLang="ko-KR" b="1" dirty="0">
                <a:latin typeface="+mj-lt"/>
              </a:rPr>
              <a:t>Smart </a:t>
            </a:r>
            <a:r>
              <a:rPr lang="en-US" altLang="ko-KR" b="1" dirty="0" smtClean="0">
                <a:latin typeface="+mj-lt"/>
              </a:rPr>
              <a:t>Device Camera</a:t>
            </a:r>
            <a:endParaRPr lang="ko-KR" altLang="en-US" b="1" dirty="0">
              <a:latin typeface="+mj-lt"/>
            </a:endParaRPr>
          </a:p>
        </p:txBody>
      </p:sp>
      <p:grpSp>
        <p:nvGrpSpPr>
          <p:cNvPr id="29" name="그룹 28"/>
          <p:cNvGrpSpPr/>
          <p:nvPr/>
        </p:nvGrpSpPr>
        <p:grpSpPr>
          <a:xfrm>
            <a:off x="5092658" y="2561251"/>
            <a:ext cx="747357" cy="1083773"/>
            <a:chOff x="4281843" y="3048000"/>
            <a:chExt cx="747357" cy="1083773"/>
          </a:xfrm>
        </p:grpSpPr>
        <p:pic>
          <p:nvPicPr>
            <p:cNvPr id="27" name="Picture 5" descr="C:\Documents and Settings\LEE MIN WOO\바탕 화면\Untitle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1843" y="3048000"/>
              <a:ext cx="747357" cy="1083773"/>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직사각형 27"/>
            <p:cNvSpPr/>
            <p:nvPr/>
          </p:nvSpPr>
          <p:spPr bwMode="auto">
            <a:xfrm>
              <a:off x="4562475" y="3077454"/>
              <a:ext cx="228600" cy="175052"/>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30" name="Rectangle 5"/>
          <p:cNvSpPr txBox="1">
            <a:spLocks noChangeArrowheads="1"/>
          </p:cNvSpPr>
          <p:nvPr/>
        </p:nvSpPr>
        <p:spPr bwMode="auto">
          <a:xfrm>
            <a:off x="4386263" y="6477000"/>
            <a:ext cx="41910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smtClean="0">
                <a:ln>
                  <a:noFill/>
                </a:ln>
                <a:solidFill>
                  <a:schemeClr val="tx1"/>
                </a:solidFill>
                <a:effectLst/>
                <a:uLnTx/>
                <a:uFillTx/>
                <a:latin typeface="Times New Roman" pitchFamily="18" charset="0"/>
                <a:ea typeface="굴림" charset="-127"/>
                <a:cs typeface="+mn-cs"/>
              </a:rPr>
              <a:t>Jaesang Cha, Seoul National Univ. of Science&amp;Tech.</a:t>
            </a:r>
            <a:endParaRPr kumimoji="0" lang="en-US" altLang="ko-KR" sz="1200" b="0" i="0" u="none" strike="noStrike" kern="1200" cap="none" spc="0" normalizeH="0" baseline="0" noProof="0" dirty="0" smtClean="0">
              <a:ln>
                <a:noFill/>
              </a:ln>
              <a:solidFill>
                <a:schemeClr val="tx1"/>
              </a:solidFill>
              <a:effectLst/>
              <a:uLnTx/>
              <a:uFillTx/>
              <a:latin typeface="Times New Roman" pitchFamily="18" charset="0"/>
              <a:ea typeface="굴림" charset="-127"/>
              <a:cs typeface="+mn-cs"/>
            </a:endParaRPr>
          </a:p>
        </p:txBody>
      </p:sp>
      <p:grpSp>
        <p:nvGrpSpPr>
          <p:cNvPr id="26" name="그룹 14"/>
          <p:cNvGrpSpPr>
            <a:grpSpLocks/>
          </p:cNvGrpSpPr>
          <p:nvPr/>
        </p:nvGrpSpPr>
        <p:grpSpPr bwMode="auto">
          <a:xfrm>
            <a:off x="5314950" y="231775"/>
            <a:ext cx="3429000" cy="307777"/>
            <a:chOff x="6088040" y="296840"/>
            <a:chExt cx="3429000" cy="307579"/>
          </a:xfrm>
        </p:grpSpPr>
        <p:sp>
          <p:nvSpPr>
            <p:cNvPr id="31"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32" name="TextBox 31"/>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33"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sp>
        <p:nvSpPr>
          <p:cNvPr id="34" name="Rectangle 5"/>
          <p:cNvSpPr>
            <a:spLocks noChangeArrowheads="1"/>
          </p:cNvSpPr>
          <p:nvPr/>
        </p:nvSpPr>
        <p:spPr bwMode="auto">
          <a:xfrm>
            <a:off x="467544" y="836712"/>
            <a:ext cx="8534400" cy="523220"/>
          </a:xfrm>
          <a:prstGeom prst="rect">
            <a:avLst/>
          </a:prstGeom>
          <a:noFill/>
          <a:ln w="9525">
            <a:noFill/>
            <a:miter lim="800000"/>
            <a:headEnd/>
            <a:tailEnd/>
          </a:ln>
        </p:spPr>
        <p:txBody>
          <a:bodyPr wrap="square">
            <a:spAutoFit/>
          </a:bodyPr>
          <a:lstStyle/>
          <a:p>
            <a:pPr marL="342900" indent="-342900" algn="ctr" latinLnBrk="0">
              <a:spcBef>
                <a:spcPct val="20000"/>
              </a:spcBef>
            </a:pPr>
            <a:r>
              <a:rPr lang="en-US" altLang="ko-KR" sz="2800" b="1" dirty="0" smtClean="0"/>
              <a:t>Data Transmission by Smart Phone Components</a:t>
            </a:r>
            <a:endParaRPr kumimoji="0" lang="en-US" altLang="ko-KR" sz="2800" b="1"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p>
            <a:r>
              <a:rPr lang="en-US" altLang="ko-KR" smtClean="0">
                <a:ea typeface="굴림" charset="-127"/>
              </a:rPr>
              <a:t>Slide </a:t>
            </a:r>
            <a:fld id="{03CD2588-D53F-4DE7-8AB1-0086DBBD7D0F}" type="slidenum">
              <a:rPr lang="en-US" altLang="ko-KR" smtClean="0">
                <a:ea typeface="굴림" charset="-127"/>
              </a:rPr>
              <a:pPr/>
              <a:t>11</a:t>
            </a:fld>
            <a:endParaRPr lang="en-US" altLang="ko-KR" smtClean="0">
              <a:ea typeface="굴림" charset="-127"/>
            </a:endParaRPr>
          </a:p>
        </p:txBody>
      </p:sp>
      <p:sp>
        <p:nvSpPr>
          <p:cNvPr id="22532"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sp>
        <p:nvSpPr>
          <p:cNvPr id="15" name="AutoShape 11"/>
          <p:cNvSpPr>
            <a:spLocks noChangeArrowheads="1"/>
          </p:cNvSpPr>
          <p:nvPr/>
        </p:nvSpPr>
        <p:spPr bwMode="auto">
          <a:xfrm>
            <a:off x="304800" y="5311796"/>
            <a:ext cx="8440709" cy="825088"/>
          </a:xfrm>
          <a:prstGeom prst="roundRect">
            <a:avLst>
              <a:gd name="adj" fmla="val 0"/>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nSpc>
                <a:spcPct val="140000"/>
              </a:lnSpc>
              <a:buFont typeface="Arial" panose="020B0604020202020204" pitchFamily="34" charset="0"/>
              <a:buChar char="•"/>
            </a:pPr>
            <a:r>
              <a:rPr lang="en-US" altLang="zh-CN" sz="1800" b="1" spc="-100" dirty="0" err="1">
                <a:ea typeface="HY견고딕" pitchFamily="18" charset="-127"/>
                <a:cs typeface="Times New Roman" panose="02020603050405020304" pitchFamily="18" charset="0"/>
              </a:rPr>
              <a:t>Tx</a:t>
            </a:r>
            <a:r>
              <a:rPr lang="en-US" altLang="zh-CN" sz="1800" b="1" spc="-100" dirty="0">
                <a:ea typeface="HY견고딕" pitchFamily="18" charset="-127"/>
                <a:cs typeface="Times New Roman" panose="02020603050405020304" pitchFamily="18" charset="0"/>
              </a:rPr>
              <a:t>  module : </a:t>
            </a:r>
            <a:r>
              <a:rPr lang="en-US" altLang="ko-KR" sz="1800" b="1" spc="-100" dirty="0">
                <a:ea typeface="HY견고딕" pitchFamily="18" charset="-127"/>
                <a:cs typeface="Times New Roman" panose="02020603050405020304" pitchFamily="18" charset="0"/>
              </a:rPr>
              <a:t>  LED flash light of Smart </a:t>
            </a:r>
            <a:r>
              <a:rPr lang="en-US" altLang="ko-KR" sz="1800" b="1" spc="-100" dirty="0" smtClean="0">
                <a:ea typeface="HY견고딕" pitchFamily="18" charset="-127"/>
                <a:cs typeface="Times New Roman" panose="02020603050405020304" pitchFamily="18" charset="0"/>
              </a:rPr>
              <a:t>Devices</a:t>
            </a:r>
          </a:p>
          <a:p>
            <a:pPr marL="285750" indent="-285750">
              <a:lnSpc>
                <a:spcPct val="140000"/>
              </a:lnSpc>
              <a:buFont typeface="Arial" panose="020B0604020202020204" pitchFamily="34" charset="0"/>
              <a:buChar char="•"/>
            </a:pPr>
            <a:r>
              <a:rPr lang="en-US" altLang="ko-KR" sz="1800" b="1" spc="-100" dirty="0" smtClean="0">
                <a:ea typeface="HY견고딕" pitchFamily="18" charset="-127"/>
                <a:cs typeface="Times New Roman" panose="02020603050405020304" pitchFamily="18" charset="0"/>
              </a:rPr>
              <a:t>Rx  </a:t>
            </a:r>
            <a:r>
              <a:rPr lang="en-US" altLang="ko-KR" sz="1800" b="1" spc="-100" dirty="0">
                <a:ea typeface="HY견고딕" pitchFamily="18" charset="-127"/>
                <a:cs typeface="Times New Roman" panose="02020603050405020304" pitchFamily="18" charset="0"/>
              </a:rPr>
              <a:t>module:   PD</a:t>
            </a:r>
            <a:endParaRPr lang="en-US" altLang="zh-CN" sz="1800" b="1" spc="-100" dirty="0">
              <a:ea typeface="HY견고딕" pitchFamily="18" charset="-127"/>
              <a:cs typeface="Times New Roman" panose="02020603050405020304" pitchFamily="18" charset="0"/>
            </a:endParaRPr>
          </a:p>
        </p:txBody>
      </p:sp>
      <p:pic>
        <p:nvPicPr>
          <p:cNvPr id="16" name="Picture 2" descr="C:\Documents and Settings\sbseo.SBSEO\바탕 화면\2013-02-06 20_27_20 (id) 0000012783ms.png"/>
          <p:cNvPicPr>
            <a:picLocks noChangeAspect="1" noChangeArrowheads="1"/>
          </p:cNvPicPr>
          <p:nvPr/>
        </p:nvPicPr>
        <p:blipFill>
          <a:blip r:embed="rId2" cstate="print"/>
          <a:srcRect t="23830"/>
          <a:stretch>
            <a:fillRect/>
          </a:stretch>
        </p:blipFill>
        <p:spPr bwMode="auto">
          <a:xfrm>
            <a:off x="1981200" y="2057400"/>
            <a:ext cx="5459948" cy="2287369"/>
          </a:xfrm>
          <a:prstGeom prst="rect">
            <a:avLst/>
          </a:prstGeom>
          <a:noFill/>
        </p:spPr>
      </p:pic>
      <p:sp>
        <p:nvSpPr>
          <p:cNvPr id="17" name="직사각형 16"/>
          <p:cNvSpPr/>
          <p:nvPr/>
        </p:nvSpPr>
        <p:spPr bwMode="auto">
          <a:xfrm>
            <a:off x="2209800" y="3352800"/>
            <a:ext cx="20574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dirty="0" smtClean="0"/>
              <a:t>LED flash</a:t>
            </a:r>
            <a:r>
              <a:rPr kumimoji="0" lang="ko-KR" altLang="en-US" dirty="0" smtClean="0"/>
              <a:t> </a:t>
            </a:r>
            <a:r>
              <a:rPr kumimoji="0" lang="en-US" altLang="ko-KR" dirty="0" smtClean="0"/>
              <a:t>Light Smart phone</a:t>
            </a:r>
            <a:endParaRPr kumimoji="0" lang="en-US" altLang="ko-KR" sz="1200" b="0" i="0" u="none" strike="noStrike" cap="none" normalizeH="0" dirty="0" smtClean="0">
              <a:ln>
                <a:noFill/>
              </a:ln>
              <a:solidFill>
                <a:schemeClr val="tx1"/>
              </a:solidFill>
              <a:effectLst/>
              <a:latin typeface="Times New Roman" pitchFamily="18" charset="0"/>
            </a:endParaRPr>
          </a:p>
        </p:txBody>
      </p:sp>
      <p:sp>
        <p:nvSpPr>
          <p:cNvPr id="19" name="직사각형 18"/>
          <p:cNvSpPr/>
          <p:nvPr/>
        </p:nvSpPr>
        <p:spPr bwMode="auto">
          <a:xfrm>
            <a:off x="5715000" y="3352800"/>
            <a:ext cx="19050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Times New Roman" pitchFamily="18" charset="0"/>
              </a:rPr>
              <a:t> Data </a:t>
            </a:r>
            <a:r>
              <a:rPr kumimoji="0" lang="en-US" altLang="ko-KR" baseline="0" dirty="0" smtClean="0"/>
              <a:t>recovery by PD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grpSp>
        <p:nvGrpSpPr>
          <p:cNvPr id="18" name="그룹 14"/>
          <p:cNvGrpSpPr>
            <a:grpSpLocks/>
          </p:cNvGrpSpPr>
          <p:nvPr/>
        </p:nvGrpSpPr>
        <p:grpSpPr bwMode="auto">
          <a:xfrm>
            <a:off x="5314950" y="231775"/>
            <a:ext cx="3429000" cy="307777"/>
            <a:chOff x="6088040" y="296840"/>
            <a:chExt cx="3429000" cy="307579"/>
          </a:xfrm>
        </p:grpSpPr>
        <p:sp>
          <p:nvSpPr>
            <p:cNvPr id="20"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21" name="TextBox 20"/>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14"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sp>
        <p:nvSpPr>
          <p:cNvPr id="22" name="Rectangle 5"/>
          <p:cNvSpPr>
            <a:spLocks noChangeArrowheads="1"/>
          </p:cNvSpPr>
          <p:nvPr/>
        </p:nvSpPr>
        <p:spPr bwMode="auto">
          <a:xfrm>
            <a:off x="467544" y="836712"/>
            <a:ext cx="8534400" cy="523220"/>
          </a:xfrm>
          <a:prstGeom prst="rect">
            <a:avLst/>
          </a:prstGeom>
          <a:noFill/>
          <a:ln w="9525">
            <a:noFill/>
            <a:miter lim="800000"/>
            <a:headEnd/>
            <a:tailEnd/>
          </a:ln>
        </p:spPr>
        <p:txBody>
          <a:bodyPr wrap="square">
            <a:spAutoFit/>
          </a:bodyPr>
          <a:lstStyle/>
          <a:p>
            <a:pPr marL="342900" indent="-342900" algn="ctr" latinLnBrk="0">
              <a:spcBef>
                <a:spcPct val="20000"/>
              </a:spcBef>
            </a:pPr>
            <a:r>
              <a:rPr lang="en-US" altLang="ko-KR" sz="2800" b="1" dirty="0" smtClean="0"/>
              <a:t>Data Transmission by Smart Phone Components</a:t>
            </a:r>
            <a:endParaRPr kumimoji="0" lang="en-US" altLang="ko-KR" sz="2800" b="1"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1"/>
          </p:nvPr>
        </p:nvSpPr>
        <p:spPr>
          <a:noFill/>
        </p:spPr>
        <p:txBody>
          <a:bodyPr/>
          <a:lstStyle/>
          <a:p>
            <a:r>
              <a:rPr lang="en-US" altLang="ko-KR" smtClean="0">
                <a:ea typeface="굴림" charset="-127"/>
              </a:rPr>
              <a:t>Slide </a:t>
            </a:r>
            <a:fld id="{D68264B4-17F8-4FE1-9BA6-EAF94E704BED}" type="slidenum">
              <a:rPr lang="en-US" altLang="ko-KR" smtClean="0">
                <a:ea typeface="굴림" charset="-127"/>
              </a:rPr>
              <a:pPr/>
              <a:t>12</a:t>
            </a:fld>
            <a:endParaRPr lang="en-US" altLang="ko-KR" smtClean="0">
              <a:ea typeface="굴림" charset="-127"/>
            </a:endParaRPr>
          </a:p>
        </p:txBody>
      </p:sp>
      <p:sp>
        <p:nvSpPr>
          <p:cNvPr id="25604"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sp>
        <p:nvSpPr>
          <p:cNvPr id="25605" name="Rectangle 4"/>
          <p:cNvSpPr>
            <a:spLocks noChangeArrowheads="1"/>
          </p:cNvSpPr>
          <p:nvPr/>
        </p:nvSpPr>
        <p:spPr bwMode="auto">
          <a:xfrm>
            <a:off x="3048000" y="725488"/>
            <a:ext cx="2743200" cy="646112"/>
          </a:xfrm>
          <a:prstGeom prst="rect">
            <a:avLst/>
          </a:prstGeom>
          <a:noFill/>
          <a:ln w="9525">
            <a:noFill/>
            <a:miter lim="800000"/>
            <a:headEnd/>
            <a:tailEnd/>
          </a:ln>
        </p:spPr>
        <p:txBody>
          <a:bodyPr>
            <a:spAutoFit/>
          </a:bodyPr>
          <a:lstStyle/>
          <a:p>
            <a:pPr algn="ctr" latinLnBrk="0"/>
            <a:r>
              <a:rPr kumimoji="0" lang="en-US" altLang="ko-KR" sz="3600" b="1" dirty="0"/>
              <a:t>Conclusion</a:t>
            </a:r>
          </a:p>
        </p:txBody>
      </p:sp>
      <p:sp>
        <p:nvSpPr>
          <p:cNvPr id="8" name="Rectangle 3"/>
          <p:cNvSpPr>
            <a:spLocks noGrp="1" noChangeArrowheads="1"/>
          </p:cNvSpPr>
          <p:nvPr>
            <p:ph type="body" idx="4294967295"/>
          </p:nvPr>
        </p:nvSpPr>
        <p:spPr>
          <a:xfrm>
            <a:off x="533400" y="1447800"/>
            <a:ext cx="7924800" cy="4419600"/>
          </a:xfrm>
        </p:spPr>
        <p:txBody>
          <a:bodyPr>
            <a:normAutofit/>
          </a:bodyPr>
          <a:lstStyle/>
          <a:p>
            <a:r>
              <a:rPr lang="en-US" altLang="ko-KR" sz="2000" dirty="0" smtClean="0"/>
              <a:t>We presented several technical topics &amp; our research results for LED based OCC </a:t>
            </a:r>
          </a:p>
          <a:p>
            <a:pPr>
              <a:buNone/>
            </a:pPr>
            <a:endParaRPr lang="en-US" altLang="ko-KR" sz="2000" dirty="0" smtClean="0"/>
          </a:p>
          <a:p>
            <a:r>
              <a:rPr lang="en-US" altLang="ko-KR" sz="2000" dirty="0" smtClean="0">
                <a:ea typeface="굴림" charset="-127"/>
              </a:rPr>
              <a:t>Presented topic examples are mainly focused on LED-ID Tag &amp; Smart Phone Camera applications.</a:t>
            </a:r>
          </a:p>
          <a:p>
            <a:endParaRPr lang="en-US" altLang="ko-KR" sz="2000" dirty="0">
              <a:ea typeface="굴림" charset="-127"/>
            </a:endParaRPr>
          </a:p>
          <a:p>
            <a:r>
              <a:rPr lang="en-US" altLang="ko-KR" sz="2000" dirty="0" smtClean="0"/>
              <a:t>Furthermore, more various technical topics will be studied for amendment of  IEEE 802.15.7a</a:t>
            </a:r>
            <a:endParaRPr lang="en-US" altLang="ko-KR" sz="2000" dirty="0"/>
          </a:p>
        </p:txBody>
      </p:sp>
      <p:grpSp>
        <p:nvGrpSpPr>
          <p:cNvPr id="7" name="그룹 14"/>
          <p:cNvGrpSpPr>
            <a:grpSpLocks/>
          </p:cNvGrpSpPr>
          <p:nvPr/>
        </p:nvGrpSpPr>
        <p:grpSpPr bwMode="auto">
          <a:xfrm>
            <a:off x="5314950" y="231775"/>
            <a:ext cx="3429000" cy="307777"/>
            <a:chOff x="6088040" y="296840"/>
            <a:chExt cx="3429000" cy="307579"/>
          </a:xfrm>
        </p:grpSpPr>
        <p:sp>
          <p:nvSpPr>
            <p:cNvPr id="9"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1" name="TextBox 10"/>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13"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5"/>
          <p:cNvSpPr>
            <a:spLocks noGrp="1" noChangeArrowheads="1"/>
          </p:cNvSpPr>
          <p:nvPr>
            <p:ph type="ftr" sz="quarter" idx="10"/>
          </p:nvPr>
        </p:nvSpPr>
        <p:spPr>
          <a:xfrm>
            <a:off x="4953000" y="6475412"/>
            <a:ext cx="3657600" cy="382588"/>
          </a:xfrm>
          <a:noFill/>
        </p:spPr>
        <p:txBody>
          <a:bodyPr/>
          <a:lstStyle/>
          <a:p>
            <a:r>
              <a:rPr lang="en-US" altLang="ko-KR" dirty="0" err="1" smtClean="0">
                <a:ea typeface="굴림" charset="-127"/>
              </a:rPr>
              <a:t>Jaesang</a:t>
            </a:r>
            <a:r>
              <a:rPr lang="en-US" altLang="ko-KR" dirty="0" smtClean="0">
                <a:ea typeface="굴림" charset="-127"/>
              </a:rPr>
              <a:t> Cha, Seoul National Univ. of </a:t>
            </a:r>
            <a:r>
              <a:rPr lang="en-US" altLang="ko-KR" dirty="0" err="1" smtClean="0">
                <a:ea typeface="굴림" charset="-127"/>
              </a:rPr>
              <a:t>Science&amp;Tech</a:t>
            </a:r>
            <a:r>
              <a:rPr lang="en-US" altLang="ko-KR" dirty="0" smtClean="0">
                <a:ea typeface="굴림" charset="-127"/>
              </a:rPr>
              <a:t>.</a:t>
            </a:r>
          </a:p>
        </p:txBody>
      </p:sp>
      <p:sp>
        <p:nvSpPr>
          <p:cNvPr id="16386" name="Slide Number Placeholder 5"/>
          <p:cNvSpPr>
            <a:spLocks noGrp="1"/>
          </p:cNvSpPr>
          <p:nvPr>
            <p:ph type="sldNum" sz="quarter" idx="11"/>
          </p:nvPr>
        </p:nvSpPr>
        <p:spPr>
          <a:noFill/>
        </p:spPr>
        <p:txBody>
          <a:bodyPr/>
          <a:lstStyle/>
          <a:p>
            <a:r>
              <a:rPr lang="en-US" altLang="ko-KR" smtClean="0">
                <a:ea typeface="굴림" charset="-127"/>
              </a:rPr>
              <a:t>Slide </a:t>
            </a:r>
            <a:fld id="{93C8A419-1A5A-4278-9369-82352EAB8F6F}" type="slidenum">
              <a:rPr lang="en-US" altLang="ko-KR" smtClean="0">
                <a:ea typeface="굴림" charset="-127"/>
              </a:rPr>
              <a:pPr/>
              <a:t>2</a:t>
            </a:fld>
            <a:endParaRPr lang="en-US" altLang="ko-KR" smtClean="0">
              <a:ea typeface="굴림" charset="-127"/>
            </a:endParaRPr>
          </a:p>
        </p:txBody>
      </p:sp>
      <p:sp>
        <p:nvSpPr>
          <p:cNvPr id="16388" name="Rectangle 3"/>
          <p:cNvSpPr>
            <a:spLocks noGrp="1" noChangeArrowheads="1"/>
          </p:cNvSpPr>
          <p:nvPr>
            <p:ph type="body" idx="4294967295"/>
          </p:nvPr>
        </p:nvSpPr>
        <p:spPr>
          <a:xfrm>
            <a:off x="685800" y="1676400"/>
            <a:ext cx="8382000" cy="3733800"/>
          </a:xfrm>
        </p:spPr>
        <p:txBody>
          <a:bodyPr>
            <a:normAutofit/>
          </a:bodyPr>
          <a:lstStyle/>
          <a:p>
            <a:r>
              <a:rPr lang="en-US" altLang="ko-KR" sz="2200" dirty="0" smtClean="0">
                <a:ea typeface="굴림" charset="-127"/>
              </a:rPr>
              <a:t>LED Tag &amp; ID information  Recognition by Camera</a:t>
            </a:r>
          </a:p>
          <a:p>
            <a:endParaRPr lang="en-US" altLang="ko-KR" sz="2200" dirty="0" smtClean="0">
              <a:ea typeface="굴림" charset="-127"/>
            </a:endParaRPr>
          </a:p>
          <a:p>
            <a:r>
              <a:rPr lang="en-US" altLang="ko-KR" sz="2200" dirty="0" smtClean="0">
                <a:ea typeface="굴림" charset="-127"/>
              </a:rPr>
              <a:t>LED Tag &amp; Camera Positioning Techniques </a:t>
            </a:r>
          </a:p>
          <a:p>
            <a:endParaRPr lang="en-US" altLang="ko-KR" sz="2200" dirty="0" smtClean="0">
              <a:ea typeface="굴림" charset="-127"/>
            </a:endParaRPr>
          </a:p>
          <a:p>
            <a:r>
              <a:rPr lang="en-US" altLang="ko-KR" sz="2200" dirty="0" smtClean="0">
                <a:ea typeface="굴림" charset="-127"/>
              </a:rPr>
              <a:t>LED Tag &amp; Smart Phone Camera based </a:t>
            </a:r>
          </a:p>
          <a:p>
            <a:pPr>
              <a:buNone/>
            </a:pPr>
            <a:r>
              <a:rPr lang="en-US" altLang="ko-KR" sz="2200" dirty="0" smtClean="0">
                <a:ea typeface="굴림" charset="-127"/>
              </a:rPr>
              <a:t>     Object Tracking  &amp; Facilities Monitoring </a:t>
            </a:r>
          </a:p>
          <a:p>
            <a:endParaRPr lang="en-US" altLang="ko-KR" sz="2200" dirty="0" smtClean="0">
              <a:ea typeface="굴림" charset="-127"/>
            </a:endParaRPr>
          </a:p>
          <a:p>
            <a:r>
              <a:rPr lang="en-US" altLang="ko-KR" sz="2200" dirty="0" smtClean="0">
                <a:ea typeface="굴림" charset="-127"/>
              </a:rPr>
              <a:t>Data Transmission by Smart Phone Components </a:t>
            </a:r>
          </a:p>
          <a:p>
            <a:pPr>
              <a:buNone/>
            </a:pPr>
            <a:r>
              <a:rPr lang="en-US" altLang="ko-KR" sz="2200" dirty="0" smtClean="0">
                <a:ea typeface="굴림" charset="-127"/>
              </a:rPr>
              <a:t>       (LED Flash Light, RF module, Camera  etc.)</a:t>
            </a:r>
            <a:endParaRPr lang="en-US" altLang="ko-KR" sz="2200" dirty="0">
              <a:ea typeface="굴림" charset="-127"/>
            </a:endParaRPr>
          </a:p>
          <a:p>
            <a:pPr>
              <a:buNone/>
            </a:pPr>
            <a:endParaRPr lang="en-US" altLang="ko-KR" sz="2200" dirty="0" smtClean="0">
              <a:ea typeface="굴림" charset="-127"/>
            </a:endParaRPr>
          </a:p>
          <a:p>
            <a:pPr>
              <a:buNone/>
            </a:pPr>
            <a:endParaRPr lang="en-US" altLang="ko-KR" sz="2400" dirty="0" smtClean="0">
              <a:solidFill>
                <a:srgbClr val="FF0000"/>
              </a:solidFill>
              <a:ea typeface="굴림" charset="-127"/>
            </a:endParaRPr>
          </a:p>
        </p:txBody>
      </p:sp>
      <p:sp>
        <p:nvSpPr>
          <p:cNvPr id="16387" name="Rectangle 2"/>
          <p:cNvSpPr>
            <a:spLocks noGrp="1" noChangeArrowheads="1"/>
          </p:cNvSpPr>
          <p:nvPr>
            <p:ph type="title" idx="4294967295"/>
          </p:nvPr>
        </p:nvSpPr>
        <p:spPr>
          <a:xfrm>
            <a:off x="533400" y="457200"/>
            <a:ext cx="7772400" cy="1066800"/>
          </a:xfrm>
        </p:spPr>
        <p:txBody>
          <a:bodyPr/>
          <a:lstStyle/>
          <a:p>
            <a:r>
              <a:rPr lang="en-US" altLang="ko-KR" b="1" dirty="0" smtClean="0">
                <a:ea typeface="굴림" charset="-127"/>
              </a:rPr>
              <a:t>Contents</a:t>
            </a:r>
          </a:p>
        </p:txBody>
      </p:sp>
      <p:grpSp>
        <p:nvGrpSpPr>
          <p:cNvPr id="2" name="그룹 14"/>
          <p:cNvGrpSpPr>
            <a:grpSpLocks/>
          </p:cNvGrpSpPr>
          <p:nvPr/>
        </p:nvGrpSpPr>
        <p:grpSpPr bwMode="auto">
          <a:xfrm>
            <a:off x="5314950" y="231775"/>
            <a:ext cx="3429000" cy="307777"/>
            <a:chOff x="6088040" y="296840"/>
            <a:chExt cx="3429000" cy="307579"/>
          </a:xfrm>
        </p:grpSpPr>
        <p:sp>
          <p:nvSpPr>
            <p:cNvPr id="9"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0" name="TextBox 9"/>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12"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spTree>
    <p:extLst>
      <p:ext uri="{BB962C8B-B14F-4D97-AF65-F5344CB8AC3E}">
        <p14:creationId xmlns="" xmlns:p14="http://schemas.microsoft.com/office/powerpoint/2010/main" val="2713328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p>
            <a:r>
              <a:rPr lang="en-US" altLang="ko-KR" smtClean="0">
                <a:ea typeface="굴림" charset="-127"/>
              </a:rPr>
              <a:t>Slide </a:t>
            </a:r>
            <a:fld id="{03CD2588-D53F-4DE7-8AB1-0086DBBD7D0F}" type="slidenum">
              <a:rPr lang="en-US" altLang="ko-KR" smtClean="0">
                <a:ea typeface="굴림" charset="-127"/>
              </a:rPr>
              <a:pPr/>
              <a:t>3</a:t>
            </a:fld>
            <a:endParaRPr lang="en-US" altLang="ko-KR" smtClean="0">
              <a:ea typeface="굴림" charset="-127"/>
            </a:endParaRPr>
          </a:p>
        </p:txBody>
      </p:sp>
      <p:sp>
        <p:nvSpPr>
          <p:cNvPr id="22532"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pic>
        <p:nvPicPr>
          <p:cNvPr id="10" name="_x85859136" descr="EMB00000494226b"/>
          <p:cNvPicPr>
            <a:picLocks noChangeAspect="1" noChangeArrowheads="1"/>
          </p:cNvPicPr>
          <p:nvPr/>
        </p:nvPicPr>
        <p:blipFill>
          <a:blip r:embed="rId2" cstate="print"/>
          <a:srcRect/>
          <a:stretch>
            <a:fillRect/>
          </a:stretch>
        </p:blipFill>
        <p:spPr bwMode="auto">
          <a:xfrm>
            <a:off x="741362" y="2133600"/>
            <a:ext cx="4211638" cy="3084513"/>
          </a:xfrm>
          <a:prstGeom prst="rect">
            <a:avLst/>
          </a:prstGeom>
          <a:noFill/>
        </p:spPr>
      </p:pic>
      <p:pic>
        <p:nvPicPr>
          <p:cNvPr id="15" name="_x85859552" descr="EMB00000494226c"/>
          <p:cNvPicPr>
            <a:picLocks noChangeAspect="1" noChangeArrowheads="1"/>
          </p:cNvPicPr>
          <p:nvPr/>
        </p:nvPicPr>
        <p:blipFill>
          <a:blip r:embed="rId3" cstate="print"/>
          <a:srcRect/>
          <a:stretch>
            <a:fillRect/>
          </a:stretch>
        </p:blipFill>
        <p:spPr bwMode="auto">
          <a:xfrm>
            <a:off x="5410200" y="2782887"/>
            <a:ext cx="2776538" cy="1936750"/>
          </a:xfrm>
          <a:prstGeom prst="rect">
            <a:avLst/>
          </a:prstGeom>
          <a:noFill/>
        </p:spPr>
      </p:pic>
      <p:sp>
        <p:nvSpPr>
          <p:cNvPr id="12" name="Rectangle 5"/>
          <p:cNvSpPr>
            <a:spLocks noChangeArrowheads="1"/>
          </p:cNvSpPr>
          <p:nvPr/>
        </p:nvSpPr>
        <p:spPr bwMode="auto">
          <a:xfrm>
            <a:off x="0" y="762000"/>
            <a:ext cx="9144000" cy="523220"/>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ctr">
              <a:spcBef>
                <a:spcPct val="20000"/>
              </a:spcBef>
              <a:defRPr/>
            </a:pPr>
            <a:r>
              <a:rPr lang="en-US" altLang="ko-KR" sz="2800" b="1" dirty="0" smtClean="0">
                <a:solidFill>
                  <a:srgbClr val="000000"/>
                </a:solidFill>
                <a:cs typeface="Times New Roman" pitchFamily="18" charset="0"/>
              </a:rPr>
              <a:t>LED Tag &amp; ID information  Recognition by Camera</a:t>
            </a:r>
            <a:endParaRPr kumimoji="0" lang="en-US" altLang="ko-KR" sz="2800" b="1" dirty="0">
              <a:solidFill>
                <a:srgbClr val="000000"/>
              </a:solidFill>
              <a:cs typeface="Times New Roman" pitchFamily="18" charset="0"/>
            </a:endParaRPr>
          </a:p>
        </p:txBody>
      </p:sp>
      <p:sp>
        <p:nvSpPr>
          <p:cNvPr id="11"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grpSp>
        <p:nvGrpSpPr>
          <p:cNvPr id="13" name="그룹 14"/>
          <p:cNvGrpSpPr>
            <a:grpSpLocks/>
          </p:cNvGrpSpPr>
          <p:nvPr/>
        </p:nvGrpSpPr>
        <p:grpSpPr bwMode="auto">
          <a:xfrm>
            <a:off x="5314950" y="231775"/>
            <a:ext cx="3429000" cy="307777"/>
            <a:chOff x="6088040" y="296840"/>
            <a:chExt cx="3429000" cy="307579"/>
          </a:xfrm>
        </p:grpSpPr>
        <p:sp>
          <p:nvSpPr>
            <p:cNvPr id="16"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7" name="TextBox 16"/>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18" name="직사각형 11"/>
          <p:cNvSpPr>
            <a:spLocks noChangeArrowheads="1"/>
          </p:cNvSpPr>
          <p:nvPr/>
        </p:nvSpPr>
        <p:spPr bwMode="auto">
          <a:xfrm>
            <a:off x="683568" y="5445224"/>
            <a:ext cx="7797800" cy="867920"/>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nSpc>
                <a:spcPct val="140000"/>
              </a:lnSpc>
              <a:buFont typeface="Arial" panose="020B0604020202020204" pitchFamily="34" charset="0"/>
              <a:buChar char="•"/>
            </a:pPr>
            <a:r>
              <a:rPr lang="en-US" altLang="ko-KR" sz="1800" b="1" spc="-100" dirty="0" err="1" smtClean="0">
                <a:ea typeface="HY견고딕" pitchFamily="18" charset="-127"/>
                <a:cs typeface="Times New Roman" panose="02020603050405020304" pitchFamily="18" charset="0"/>
              </a:rPr>
              <a:t>Tx</a:t>
            </a:r>
            <a:r>
              <a:rPr lang="en-US" altLang="ko-KR" sz="1800" b="1" spc="-100" dirty="0">
                <a:ea typeface="HY견고딕" pitchFamily="18" charset="-127"/>
                <a:cs typeface="Times New Roman" panose="02020603050405020304" pitchFamily="18" charset="0"/>
              </a:rPr>
              <a:t> </a:t>
            </a:r>
            <a:r>
              <a:rPr lang="en-US" altLang="ko-KR" sz="1800" b="1" spc="-100" dirty="0" smtClean="0">
                <a:ea typeface="HY견고딕" pitchFamily="18" charset="-127"/>
                <a:cs typeface="Times New Roman" panose="02020603050405020304" pitchFamily="18" charset="0"/>
              </a:rPr>
              <a:t>: </a:t>
            </a:r>
            <a:r>
              <a:rPr lang="en-US" altLang="ko-KR" sz="1800" b="1" spc="-100" dirty="0">
                <a:ea typeface="HY견고딕" pitchFamily="18" charset="-127"/>
                <a:cs typeface="Times New Roman" panose="02020603050405020304" pitchFamily="18" charset="0"/>
              </a:rPr>
              <a:t>LED </a:t>
            </a:r>
            <a:r>
              <a:rPr lang="en-US" altLang="ko-KR" sz="1800" b="1" spc="-100" dirty="0" smtClean="0">
                <a:ea typeface="HY견고딕" pitchFamily="18" charset="-127"/>
                <a:cs typeface="Times New Roman" panose="02020603050405020304" pitchFamily="18" charset="0"/>
              </a:rPr>
              <a:t> Tag ( e.g.  LED QR-Board)</a:t>
            </a:r>
          </a:p>
          <a:p>
            <a:pPr marL="285750" indent="-285750">
              <a:lnSpc>
                <a:spcPct val="140000"/>
              </a:lnSpc>
              <a:buFont typeface="Arial" panose="020B0604020202020204" pitchFamily="34" charset="0"/>
              <a:buChar char="•"/>
            </a:pPr>
            <a:r>
              <a:rPr lang="en-US" altLang="ko-KR" sz="1800" b="1" spc="-100" dirty="0" smtClean="0">
                <a:ea typeface="HY견고딕" pitchFamily="18" charset="-127"/>
                <a:cs typeface="Times New Roman" panose="02020603050405020304" pitchFamily="18" charset="0"/>
              </a:rPr>
              <a:t>Rx : Smart Phone Camera</a:t>
            </a:r>
            <a:endParaRPr lang="en-US" altLang="ko-KR" sz="1800" b="1" spc="-100" dirty="0">
              <a:ea typeface="HY견고딕" pitchFamily="18" charset="-127"/>
              <a:cs typeface="Times New Roman" panose="02020603050405020304" pitchFamily="18" charset="0"/>
            </a:endParaRPr>
          </a:p>
        </p:txBody>
      </p:sp>
    </p:spTree>
    <p:extLst>
      <p:ext uri="{BB962C8B-B14F-4D97-AF65-F5344CB8AC3E}">
        <p14:creationId xmlns="" xmlns:p14="http://schemas.microsoft.com/office/powerpoint/2010/main" val="376776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1"/>
          </p:nvPr>
        </p:nvSpPr>
        <p:spPr/>
        <p:txBody>
          <a:bodyPr/>
          <a:lstStyle/>
          <a:p>
            <a:pPr>
              <a:defRPr/>
            </a:pPr>
            <a:r>
              <a:rPr lang="en-US" altLang="ko-KR" smtClean="0"/>
              <a:t>Slide </a:t>
            </a:r>
            <a:fld id="{3C1A0A22-5AE0-40E7-966D-EA0D12D64A3C}" type="slidenum">
              <a:rPr lang="en-US" altLang="ko-KR" smtClean="0"/>
              <a:pPr>
                <a:defRPr/>
              </a:pPr>
              <a:t>4</a:t>
            </a:fld>
            <a:endParaRPr lang="en-US" altLang="ko-KR"/>
          </a:p>
        </p:txBody>
      </p:sp>
      <p:grpSp>
        <p:nvGrpSpPr>
          <p:cNvPr id="51" name="그룹 50"/>
          <p:cNvGrpSpPr/>
          <p:nvPr/>
        </p:nvGrpSpPr>
        <p:grpSpPr>
          <a:xfrm>
            <a:off x="1676400" y="2362200"/>
            <a:ext cx="5715000" cy="4572000"/>
            <a:chOff x="762000" y="1752600"/>
            <a:chExt cx="5715000" cy="4572000"/>
          </a:xfrm>
        </p:grpSpPr>
        <p:grpSp>
          <p:nvGrpSpPr>
            <p:cNvPr id="23" name="그룹 22"/>
            <p:cNvGrpSpPr/>
            <p:nvPr/>
          </p:nvGrpSpPr>
          <p:grpSpPr>
            <a:xfrm>
              <a:off x="1905000" y="1752600"/>
              <a:ext cx="4572000" cy="4572000"/>
              <a:chOff x="2438400" y="1752600"/>
              <a:chExt cx="4572000" cy="4572000"/>
            </a:xfrm>
          </p:grpSpPr>
          <p:sp>
            <p:nvSpPr>
              <p:cNvPr id="17" name="원형 16"/>
              <p:cNvSpPr/>
              <p:nvPr/>
            </p:nvSpPr>
            <p:spPr bwMode="auto">
              <a:xfrm>
                <a:off x="2438400" y="1752600"/>
                <a:ext cx="4572000" cy="4572000"/>
              </a:xfrm>
              <a:prstGeom prst="pie">
                <a:avLst>
                  <a:gd name="adj1" fmla="val 10800000"/>
                  <a:gd name="adj2" fmla="val 59678"/>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8" name="원형 17"/>
              <p:cNvSpPr/>
              <p:nvPr/>
            </p:nvSpPr>
            <p:spPr bwMode="auto">
              <a:xfrm>
                <a:off x="2514600" y="1828800"/>
                <a:ext cx="4419600" cy="4419600"/>
              </a:xfrm>
              <a:prstGeom prst="pie">
                <a:avLst>
                  <a:gd name="adj1" fmla="val 10800000"/>
                  <a:gd name="adj2" fmla="val 59678"/>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grpSp>
        <p:sp>
          <p:nvSpPr>
            <p:cNvPr id="24" name="직사각형 23"/>
            <p:cNvSpPr/>
            <p:nvPr/>
          </p:nvSpPr>
          <p:spPr bwMode="auto">
            <a:xfrm>
              <a:off x="1676400" y="2895600"/>
              <a:ext cx="685800" cy="11345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26" name="직선 연결선 25"/>
            <p:cNvCxnSpPr/>
            <p:nvPr/>
          </p:nvCxnSpPr>
          <p:spPr bwMode="auto">
            <a:xfrm flipH="1">
              <a:off x="762000" y="2895600"/>
              <a:ext cx="1600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7" name="직선 연결선 26"/>
            <p:cNvCxnSpPr/>
            <p:nvPr/>
          </p:nvCxnSpPr>
          <p:spPr bwMode="auto">
            <a:xfrm flipH="1">
              <a:off x="762000" y="4038600"/>
              <a:ext cx="1371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8" name="타원 27"/>
            <p:cNvSpPr/>
            <p:nvPr/>
          </p:nvSpPr>
          <p:spPr bwMode="auto">
            <a:xfrm>
              <a:off x="3200400" y="2057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9" name="타원 28"/>
            <p:cNvSpPr/>
            <p:nvPr/>
          </p:nvSpPr>
          <p:spPr bwMode="auto">
            <a:xfrm>
              <a:off x="3581400" y="19050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0" name="타원 29"/>
            <p:cNvSpPr/>
            <p:nvPr/>
          </p:nvSpPr>
          <p:spPr bwMode="auto">
            <a:xfrm>
              <a:off x="3962400" y="1828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32" name="직선 연결선 31"/>
            <p:cNvCxnSpPr/>
            <p:nvPr/>
          </p:nvCxnSpPr>
          <p:spPr bwMode="auto">
            <a:xfrm flipH="1">
              <a:off x="3124200" y="2209800"/>
              <a:ext cx="76200" cy="152400"/>
            </a:xfrm>
            <a:prstGeom prst="line">
              <a:avLst/>
            </a:prstGeom>
            <a:solidFill>
              <a:schemeClr val="accent1"/>
            </a:solidFill>
            <a:ln w="12700" cap="flat" cmpd="sng" algn="ctr">
              <a:solidFill>
                <a:schemeClr val="accent1"/>
              </a:solidFill>
              <a:prstDash val="solid"/>
              <a:round/>
              <a:headEnd type="none" w="sm" len="sm"/>
              <a:tailEnd type="none" w="sm" len="sm"/>
            </a:ln>
            <a:effectLst/>
          </p:spPr>
        </p:cxnSp>
        <p:cxnSp>
          <p:nvCxnSpPr>
            <p:cNvPr id="33" name="직선 연결선 32"/>
            <p:cNvCxnSpPr/>
            <p:nvPr/>
          </p:nvCxnSpPr>
          <p:spPr bwMode="auto">
            <a:xfrm>
              <a:off x="3276600" y="2209800"/>
              <a:ext cx="76200" cy="152400"/>
            </a:xfrm>
            <a:prstGeom prst="line">
              <a:avLst/>
            </a:prstGeom>
            <a:solidFill>
              <a:schemeClr val="accent1"/>
            </a:solidFill>
            <a:ln w="12700" cap="flat" cmpd="sng" algn="ctr">
              <a:solidFill>
                <a:schemeClr val="accent1"/>
              </a:solidFill>
              <a:prstDash val="solid"/>
              <a:round/>
              <a:headEnd type="none" w="sm" len="sm"/>
              <a:tailEnd type="none" w="sm" len="sm"/>
            </a:ln>
            <a:effectLst/>
          </p:spPr>
        </p:cxnSp>
        <p:cxnSp>
          <p:nvCxnSpPr>
            <p:cNvPr id="36" name="직선 연결선 35"/>
            <p:cNvCxnSpPr/>
            <p:nvPr/>
          </p:nvCxnSpPr>
          <p:spPr bwMode="auto">
            <a:xfrm>
              <a:off x="3352800" y="2133600"/>
              <a:ext cx="152400" cy="76200"/>
            </a:xfrm>
            <a:prstGeom prst="line">
              <a:avLst/>
            </a:prstGeom>
            <a:solidFill>
              <a:schemeClr val="accent1"/>
            </a:solidFill>
            <a:ln w="12700" cap="flat" cmpd="sng" algn="ctr">
              <a:solidFill>
                <a:schemeClr val="accent1"/>
              </a:solidFill>
              <a:prstDash val="solid"/>
              <a:round/>
              <a:headEnd type="none" w="sm" len="sm"/>
              <a:tailEnd type="none" w="sm" len="sm"/>
            </a:ln>
            <a:effectLst/>
          </p:spPr>
        </p:cxnSp>
        <p:cxnSp>
          <p:nvCxnSpPr>
            <p:cNvPr id="38" name="직선 연결선 37"/>
            <p:cNvCxnSpPr/>
            <p:nvPr/>
          </p:nvCxnSpPr>
          <p:spPr bwMode="auto">
            <a:xfrm flipH="1">
              <a:off x="3886200" y="1981200"/>
              <a:ext cx="76200" cy="152400"/>
            </a:xfrm>
            <a:prstGeom prst="line">
              <a:avLst/>
            </a:prstGeom>
            <a:solidFill>
              <a:schemeClr val="accent1"/>
            </a:solidFill>
            <a:ln w="12700" cap="flat" cmpd="sng" algn="ctr">
              <a:solidFill>
                <a:schemeClr val="accent1"/>
              </a:solidFill>
              <a:prstDash val="solid"/>
              <a:round/>
              <a:headEnd type="none" w="sm" len="sm"/>
              <a:tailEnd type="none" w="sm" len="sm"/>
            </a:ln>
            <a:effectLst/>
          </p:spPr>
        </p:cxnSp>
        <p:cxnSp>
          <p:nvCxnSpPr>
            <p:cNvPr id="39" name="직선 연결선 38"/>
            <p:cNvCxnSpPr/>
            <p:nvPr/>
          </p:nvCxnSpPr>
          <p:spPr bwMode="auto">
            <a:xfrm>
              <a:off x="4038600" y="1981200"/>
              <a:ext cx="76200" cy="152400"/>
            </a:xfrm>
            <a:prstGeom prst="line">
              <a:avLst/>
            </a:prstGeom>
            <a:solidFill>
              <a:schemeClr val="accent1"/>
            </a:solidFill>
            <a:ln w="12700" cap="flat" cmpd="sng" algn="ctr">
              <a:solidFill>
                <a:schemeClr val="accent1"/>
              </a:solidFill>
              <a:prstDash val="solid"/>
              <a:round/>
              <a:headEnd type="none" w="sm" len="sm"/>
              <a:tailEnd type="none" w="sm" len="sm"/>
            </a:ln>
            <a:effectLst/>
          </p:spPr>
        </p:cxnSp>
        <p:cxnSp>
          <p:nvCxnSpPr>
            <p:cNvPr id="40" name="직선 연결선 39"/>
            <p:cNvCxnSpPr/>
            <p:nvPr/>
          </p:nvCxnSpPr>
          <p:spPr bwMode="auto">
            <a:xfrm>
              <a:off x="4114800" y="1905000"/>
              <a:ext cx="152400" cy="76200"/>
            </a:xfrm>
            <a:prstGeom prst="line">
              <a:avLst/>
            </a:prstGeom>
            <a:solidFill>
              <a:schemeClr val="accent1"/>
            </a:solidFill>
            <a:ln w="12700" cap="flat" cmpd="sng" algn="ctr">
              <a:solidFill>
                <a:schemeClr val="accent1"/>
              </a:solidFill>
              <a:prstDash val="solid"/>
              <a:round/>
              <a:headEnd type="none" w="sm" len="sm"/>
              <a:tailEnd type="none" w="sm" len="sm"/>
            </a:ln>
            <a:effectLst/>
          </p:spPr>
        </p:cxnSp>
        <p:cxnSp>
          <p:nvCxnSpPr>
            <p:cNvPr id="41" name="직선 연결선 40"/>
            <p:cNvCxnSpPr/>
            <p:nvPr/>
          </p:nvCxnSpPr>
          <p:spPr bwMode="auto">
            <a:xfrm flipH="1">
              <a:off x="3505200" y="2057400"/>
              <a:ext cx="76200" cy="152400"/>
            </a:xfrm>
            <a:prstGeom prst="line">
              <a:avLst/>
            </a:prstGeom>
            <a:solidFill>
              <a:schemeClr val="accent1"/>
            </a:solidFill>
            <a:ln w="12700" cap="flat" cmpd="sng" algn="ctr">
              <a:solidFill>
                <a:schemeClr val="accent1"/>
              </a:solidFill>
              <a:prstDash val="solid"/>
              <a:round/>
              <a:headEnd type="none" w="sm" len="sm"/>
              <a:tailEnd type="none" w="sm" len="sm"/>
            </a:ln>
            <a:effectLst/>
          </p:spPr>
        </p:cxnSp>
        <p:cxnSp>
          <p:nvCxnSpPr>
            <p:cNvPr id="42" name="직선 연결선 41"/>
            <p:cNvCxnSpPr/>
            <p:nvPr/>
          </p:nvCxnSpPr>
          <p:spPr bwMode="auto">
            <a:xfrm>
              <a:off x="3657600" y="2057400"/>
              <a:ext cx="76200" cy="152400"/>
            </a:xfrm>
            <a:prstGeom prst="line">
              <a:avLst/>
            </a:prstGeom>
            <a:solidFill>
              <a:schemeClr val="accent1"/>
            </a:solidFill>
            <a:ln w="12700" cap="flat" cmpd="sng" algn="ctr">
              <a:solidFill>
                <a:schemeClr val="accent1"/>
              </a:solidFill>
              <a:prstDash val="solid"/>
              <a:round/>
              <a:headEnd type="none" w="sm" len="sm"/>
              <a:tailEnd type="none" w="sm" len="sm"/>
            </a:ln>
            <a:effectLst/>
          </p:spPr>
        </p:cxnSp>
        <p:cxnSp>
          <p:nvCxnSpPr>
            <p:cNvPr id="43" name="직선 연결선 42"/>
            <p:cNvCxnSpPr/>
            <p:nvPr/>
          </p:nvCxnSpPr>
          <p:spPr bwMode="auto">
            <a:xfrm>
              <a:off x="3733800" y="1981200"/>
              <a:ext cx="152400" cy="76200"/>
            </a:xfrm>
            <a:prstGeom prst="line">
              <a:avLst/>
            </a:prstGeom>
            <a:solidFill>
              <a:schemeClr val="accent1"/>
            </a:solidFill>
            <a:ln w="12700" cap="flat" cmpd="sng" algn="ctr">
              <a:solidFill>
                <a:schemeClr val="accent1"/>
              </a:solidFill>
              <a:prstDash val="solid"/>
              <a:round/>
              <a:headEnd type="none" w="sm" len="sm"/>
              <a:tailEnd type="none" w="sm" len="sm"/>
            </a:ln>
            <a:effectLst/>
          </p:spPr>
        </p:cxnSp>
        <p:pic>
          <p:nvPicPr>
            <p:cNvPr id="44" name="Picture 6" descr="C:\Documents and Settings\MCLAB_KYS\바탕 화면\발표자료\Touchless 펜  사용가능한 사용자 인지방식 멀티터치 패널 기술 개발\PPT발표자료\그림2.png"/>
            <p:cNvPicPr>
              <a:picLocks noChangeAspect="1" noChangeArrowheads="1"/>
            </p:cNvPicPr>
            <p:nvPr/>
          </p:nvPicPr>
          <p:blipFill>
            <a:blip r:embed="rId2" cstate="print"/>
            <a:srcRect/>
            <a:stretch>
              <a:fillRect/>
            </a:stretch>
          </p:blipFill>
          <p:spPr bwMode="auto">
            <a:xfrm>
              <a:off x="4495800" y="2819400"/>
              <a:ext cx="534199" cy="1206663"/>
            </a:xfrm>
            <a:prstGeom prst="rect">
              <a:avLst/>
            </a:prstGeom>
            <a:noFill/>
          </p:spPr>
        </p:pic>
        <p:pic>
          <p:nvPicPr>
            <p:cNvPr id="30724" name="Picture 4" descr="http://cfile24.uf.tistory.com/image/114D643F4E95815F0B1F32"/>
            <p:cNvPicPr>
              <a:picLocks noChangeAspect="1" noChangeArrowheads="1"/>
            </p:cNvPicPr>
            <p:nvPr/>
          </p:nvPicPr>
          <p:blipFill>
            <a:blip r:embed="rId3" cstate="print"/>
            <a:srcRect l="13900" r="14225"/>
            <a:stretch>
              <a:fillRect/>
            </a:stretch>
          </p:blipFill>
          <p:spPr bwMode="auto">
            <a:xfrm>
              <a:off x="4419600" y="2743200"/>
              <a:ext cx="195547" cy="380999"/>
            </a:xfrm>
            <a:prstGeom prst="rect">
              <a:avLst/>
            </a:prstGeom>
            <a:noFill/>
          </p:spPr>
        </p:pic>
        <p:cxnSp>
          <p:nvCxnSpPr>
            <p:cNvPr id="49" name="직선 연결선 48"/>
            <p:cNvCxnSpPr/>
            <p:nvPr/>
          </p:nvCxnSpPr>
          <p:spPr bwMode="auto">
            <a:xfrm>
              <a:off x="3810000" y="2362200"/>
              <a:ext cx="533400" cy="533400"/>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50" name="TextBox 49"/>
            <p:cNvSpPr txBox="1"/>
            <p:nvPr/>
          </p:nvSpPr>
          <p:spPr>
            <a:xfrm>
              <a:off x="3962400" y="2286000"/>
              <a:ext cx="736099" cy="230832"/>
            </a:xfrm>
            <a:prstGeom prst="rect">
              <a:avLst/>
            </a:prstGeom>
            <a:noFill/>
          </p:spPr>
          <p:txBody>
            <a:bodyPr wrap="none" rtlCol="0">
              <a:spAutoFit/>
            </a:bodyPr>
            <a:lstStyle/>
            <a:p>
              <a:r>
                <a:rPr lang="en-US" altLang="ko-KR" sz="900" dirty="0" smtClean="0"/>
                <a:t>Information</a:t>
              </a:r>
              <a:endParaRPr lang="ko-KR" altLang="en-US" sz="900" dirty="0"/>
            </a:p>
          </p:txBody>
        </p:sp>
      </p:grpSp>
      <p:sp>
        <p:nvSpPr>
          <p:cNvPr id="52" name="TextBox 51"/>
          <p:cNvSpPr txBox="1"/>
          <p:nvPr/>
        </p:nvSpPr>
        <p:spPr>
          <a:xfrm>
            <a:off x="2743200" y="2971800"/>
            <a:ext cx="1707519" cy="230832"/>
          </a:xfrm>
          <a:prstGeom prst="rect">
            <a:avLst/>
          </a:prstGeom>
          <a:noFill/>
        </p:spPr>
        <p:txBody>
          <a:bodyPr wrap="none" rtlCol="0">
            <a:spAutoFit/>
          </a:bodyPr>
          <a:lstStyle/>
          <a:p>
            <a:r>
              <a:rPr lang="en-US" altLang="ko-KR" sz="900" dirty="0" smtClean="0"/>
              <a:t>LED  Tag of  Display &amp; Signage</a:t>
            </a:r>
            <a:endParaRPr lang="ko-KR" altLang="en-US" sz="900" dirty="0"/>
          </a:p>
        </p:txBody>
      </p:sp>
      <p:sp>
        <p:nvSpPr>
          <p:cNvPr id="37" name="Rectangle 5"/>
          <p:cNvSpPr>
            <a:spLocks noGrp="1" noChangeArrowheads="1"/>
          </p:cNvSpPr>
          <p:nvPr>
            <p:ph type="ftr" sz="quarter" idx="10"/>
          </p:nvPr>
        </p:nvSpPr>
        <p:spPr>
          <a:xfrm>
            <a:off x="4386263" y="6477000"/>
            <a:ext cx="4191000" cy="184150"/>
          </a:xfrm>
          <a:noFill/>
        </p:spPr>
        <p:txBody>
          <a:bodyPr/>
          <a:lstStyle/>
          <a:p>
            <a:r>
              <a:rPr lang="en-US" altLang="ko-KR" dirty="0" err="1" smtClean="0">
                <a:ea typeface="굴림" charset="-127"/>
              </a:rPr>
              <a:t>Jaesang</a:t>
            </a:r>
            <a:r>
              <a:rPr lang="en-US" altLang="ko-KR" dirty="0" smtClean="0">
                <a:ea typeface="굴림" charset="-127"/>
              </a:rPr>
              <a:t> Cha, Seoul National Univ. of </a:t>
            </a:r>
            <a:r>
              <a:rPr lang="en-US" altLang="ko-KR" dirty="0" err="1" smtClean="0">
                <a:ea typeface="굴림" charset="-127"/>
              </a:rPr>
              <a:t>Science&amp;Tech</a:t>
            </a:r>
            <a:r>
              <a:rPr lang="en-US" altLang="ko-KR" dirty="0" smtClean="0">
                <a:ea typeface="굴림" charset="-127"/>
              </a:rPr>
              <a:t>.</a:t>
            </a:r>
          </a:p>
        </p:txBody>
      </p:sp>
      <p:sp>
        <p:nvSpPr>
          <p:cNvPr id="45" name="직사각형 11"/>
          <p:cNvSpPr>
            <a:spLocks noChangeArrowheads="1"/>
          </p:cNvSpPr>
          <p:nvPr/>
        </p:nvSpPr>
        <p:spPr bwMode="auto">
          <a:xfrm>
            <a:off x="736600" y="5105405"/>
            <a:ext cx="7797800" cy="867920"/>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nSpc>
                <a:spcPct val="140000"/>
              </a:lnSpc>
              <a:buFont typeface="Arial" panose="020B0604020202020204" pitchFamily="34" charset="0"/>
              <a:buChar char="•"/>
            </a:pPr>
            <a:r>
              <a:rPr lang="en-US" altLang="ko-KR" sz="1800" b="1" spc="-100" dirty="0" err="1" smtClean="0">
                <a:ea typeface="HY견고딕" pitchFamily="18" charset="-127"/>
                <a:cs typeface="Times New Roman" panose="02020603050405020304" pitchFamily="18" charset="0"/>
              </a:rPr>
              <a:t>Tx</a:t>
            </a:r>
            <a:r>
              <a:rPr lang="en-US" altLang="ko-KR" sz="1800" b="1" spc="-100" dirty="0">
                <a:ea typeface="HY견고딕" pitchFamily="18" charset="-127"/>
                <a:cs typeface="Times New Roman" panose="02020603050405020304" pitchFamily="18" charset="0"/>
              </a:rPr>
              <a:t> </a:t>
            </a:r>
            <a:r>
              <a:rPr lang="en-US" altLang="ko-KR" sz="1800" b="1" spc="-100" dirty="0" smtClean="0">
                <a:ea typeface="HY견고딕" pitchFamily="18" charset="-127"/>
                <a:cs typeface="Times New Roman" panose="02020603050405020304" pitchFamily="18" charset="0"/>
              </a:rPr>
              <a:t>: </a:t>
            </a:r>
            <a:r>
              <a:rPr lang="en-US" altLang="ko-KR" sz="1800" b="1" spc="-100" dirty="0">
                <a:ea typeface="HY견고딕" pitchFamily="18" charset="-127"/>
                <a:cs typeface="Times New Roman" panose="02020603050405020304" pitchFamily="18" charset="0"/>
              </a:rPr>
              <a:t>LED </a:t>
            </a:r>
            <a:r>
              <a:rPr lang="en-US" altLang="ko-KR" sz="1800" b="1" spc="-100" dirty="0" smtClean="0">
                <a:ea typeface="HY견고딕" pitchFamily="18" charset="-127"/>
                <a:cs typeface="Times New Roman" panose="02020603050405020304" pitchFamily="18" charset="0"/>
              </a:rPr>
              <a:t> Tag of  Lighting  Sources(Display, Signage etc.)  </a:t>
            </a:r>
            <a:endParaRPr lang="en-US" altLang="ko-KR" sz="1800" b="1" spc="-100" dirty="0">
              <a:ea typeface="HY견고딕" pitchFamily="18" charset="-127"/>
              <a:cs typeface="Times New Roman" panose="02020603050405020304" pitchFamily="18" charset="0"/>
            </a:endParaRPr>
          </a:p>
          <a:p>
            <a:pPr marL="285750" indent="-285750">
              <a:lnSpc>
                <a:spcPct val="140000"/>
              </a:lnSpc>
              <a:buFont typeface="Arial" panose="020B0604020202020204" pitchFamily="34" charset="0"/>
              <a:buChar char="•"/>
            </a:pPr>
            <a:r>
              <a:rPr lang="en-US" altLang="ko-KR" sz="1800" b="1" spc="-100" dirty="0" smtClean="0">
                <a:ea typeface="HY견고딕" pitchFamily="18" charset="-127"/>
                <a:cs typeface="Times New Roman" panose="02020603050405020304" pitchFamily="18" charset="0"/>
              </a:rPr>
              <a:t>Rx : Smart  Phone Camera</a:t>
            </a:r>
            <a:endParaRPr lang="en-US" altLang="ko-KR" sz="1800" b="1" spc="-100" dirty="0">
              <a:ea typeface="HY견고딕" pitchFamily="18" charset="-127"/>
              <a:cs typeface="Times New Roman" panose="02020603050405020304" pitchFamily="18" charset="0"/>
            </a:endParaRPr>
          </a:p>
        </p:txBody>
      </p:sp>
      <p:grpSp>
        <p:nvGrpSpPr>
          <p:cNvPr id="31" name="그룹 14"/>
          <p:cNvGrpSpPr>
            <a:grpSpLocks/>
          </p:cNvGrpSpPr>
          <p:nvPr/>
        </p:nvGrpSpPr>
        <p:grpSpPr bwMode="auto">
          <a:xfrm>
            <a:off x="5314950" y="231775"/>
            <a:ext cx="3429000" cy="307777"/>
            <a:chOff x="6088040" y="296840"/>
            <a:chExt cx="3429000" cy="307579"/>
          </a:xfrm>
        </p:grpSpPr>
        <p:sp>
          <p:nvSpPr>
            <p:cNvPr id="35"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46" name="TextBox 45"/>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47"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sp>
        <p:nvSpPr>
          <p:cNvPr id="48" name="Rectangle 5"/>
          <p:cNvSpPr>
            <a:spLocks noChangeArrowheads="1"/>
          </p:cNvSpPr>
          <p:nvPr/>
        </p:nvSpPr>
        <p:spPr bwMode="auto">
          <a:xfrm>
            <a:off x="0" y="762000"/>
            <a:ext cx="9144000" cy="523220"/>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ctr">
              <a:spcBef>
                <a:spcPct val="20000"/>
              </a:spcBef>
              <a:defRPr/>
            </a:pPr>
            <a:r>
              <a:rPr lang="en-US" altLang="ko-KR" sz="2800" b="1" dirty="0" smtClean="0">
                <a:solidFill>
                  <a:srgbClr val="000000"/>
                </a:solidFill>
                <a:cs typeface="Times New Roman" pitchFamily="18" charset="0"/>
              </a:rPr>
              <a:t>LED Tag &amp; ID information  Recognition by Camera</a:t>
            </a:r>
            <a:endParaRPr kumimoji="0" lang="en-US" altLang="ko-KR" sz="2800" b="1" dirty="0">
              <a:solidFill>
                <a:srgbClr val="000000"/>
              </a:solidFill>
              <a:cs typeface="Times New Roman" pitchFamily="18" charset="0"/>
            </a:endParaRPr>
          </a:p>
        </p:txBody>
      </p:sp>
    </p:spTree>
    <p:extLst>
      <p:ext uri="{BB962C8B-B14F-4D97-AF65-F5344CB8AC3E}">
        <p14:creationId xmlns="" xmlns:p14="http://schemas.microsoft.com/office/powerpoint/2010/main" val="2585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1"/>
          <p:cNvSpPr>
            <a:spLocks noChangeArrowheads="1"/>
          </p:cNvSpPr>
          <p:nvPr/>
        </p:nvSpPr>
        <p:spPr bwMode="auto">
          <a:xfrm>
            <a:off x="702175" y="5197032"/>
            <a:ext cx="7298826" cy="867920"/>
          </a:xfrm>
          <a:prstGeom prst="roundRect">
            <a:avLst>
              <a:gd name="adj" fmla="val 0"/>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285750" indent="-285750">
              <a:lnSpc>
                <a:spcPct val="140000"/>
              </a:lnSpc>
              <a:buFont typeface="Arial" panose="020B0604020202020204" pitchFamily="34" charset="0"/>
              <a:buChar char="•"/>
              <a:defRPr/>
            </a:pPr>
            <a:r>
              <a:rPr lang="en-US" altLang="ko-KR" sz="1800" b="1" spc="-100" dirty="0" smtClean="0">
                <a:ea typeface="HY견고딕" pitchFamily="18" charset="-127"/>
                <a:cs typeface="Times New Roman" panose="02020603050405020304" pitchFamily="18" charset="0"/>
              </a:rPr>
              <a:t>LED Tag or  lighting Source :  Positioning Information  offering </a:t>
            </a:r>
          </a:p>
          <a:p>
            <a:pPr marL="285750" indent="-285750">
              <a:lnSpc>
                <a:spcPct val="140000"/>
              </a:lnSpc>
              <a:buFont typeface="Arial" panose="020B0604020202020204" pitchFamily="34" charset="0"/>
              <a:buChar char="•"/>
              <a:defRPr/>
            </a:pPr>
            <a:r>
              <a:rPr lang="en-US" altLang="ko-KR" sz="1800" b="1" spc="-100" dirty="0" smtClean="0">
                <a:ea typeface="HY견고딕" pitchFamily="18" charset="-127"/>
                <a:cs typeface="Times New Roman" panose="02020603050405020304" pitchFamily="18" charset="0"/>
              </a:rPr>
              <a:t>Camera  (e.g. Smart Device Camera) &amp; App ; </a:t>
            </a:r>
            <a:r>
              <a:rPr lang="en-US" altLang="ko-KR" sz="1800" b="1" spc="-100" dirty="0" err="1" smtClean="0">
                <a:ea typeface="HY견고딕" pitchFamily="18" charset="-127"/>
                <a:cs typeface="Times New Roman" panose="02020603050405020304" pitchFamily="18" charset="0"/>
              </a:rPr>
              <a:t>Positoning</a:t>
            </a:r>
            <a:r>
              <a:rPr lang="en-US" altLang="ko-KR" sz="1800" b="1" spc="-100" dirty="0" smtClean="0">
                <a:ea typeface="HY견고딕" pitchFamily="18" charset="-127"/>
                <a:cs typeface="Times New Roman" panose="02020603050405020304" pitchFamily="18" charset="0"/>
              </a:rPr>
              <a:t> Data Acquisition</a:t>
            </a:r>
          </a:p>
        </p:txBody>
      </p:sp>
      <p:sp>
        <p:nvSpPr>
          <p:cNvPr id="6" name="Rectangle 5"/>
          <p:cNvSpPr>
            <a:spLocks noGrp="1" noChangeArrowheads="1"/>
          </p:cNvSpPr>
          <p:nvPr>
            <p:ph type="ftr" sz="quarter" idx="10"/>
          </p:nvPr>
        </p:nvSpPr>
        <p:spPr>
          <a:xfrm>
            <a:off x="5327586" y="6477000"/>
            <a:ext cx="3283014" cy="184666"/>
          </a:xfrm>
          <a:noFill/>
        </p:spPr>
        <p:txBody>
          <a:bodyPr/>
          <a:lstStyle/>
          <a:p>
            <a:r>
              <a:rPr lang="en-US" altLang="ko-KR" dirty="0" err="1" smtClean="0">
                <a:solidFill>
                  <a:schemeClr val="tx1"/>
                </a:solidFill>
                <a:ea typeface="굴림" charset="-127"/>
              </a:rPr>
              <a:t>Jaesang</a:t>
            </a:r>
            <a:r>
              <a:rPr lang="en-US" altLang="ko-KR" dirty="0" smtClean="0">
                <a:solidFill>
                  <a:schemeClr val="tx1"/>
                </a:solidFill>
                <a:ea typeface="굴림" charset="-127"/>
              </a:rPr>
              <a:t> Cha, Seoul National Univ. of </a:t>
            </a:r>
            <a:r>
              <a:rPr lang="en-US" altLang="ko-KR" dirty="0" err="1" smtClean="0">
                <a:solidFill>
                  <a:schemeClr val="tx1"/>
                </a:solidFill>
                <a:ea typeface="굴림" charset="-127"/>
              </a:rPr>
              <a:t>Science&amp;Tech</a:t>
            </a:r>
            <a:r>
              <a:rPr lang="en-US" altLang="ko-KR" dirty="0" smtClean="0">
                <a:solidFill>
                  <a:schemeClr val="tx1"/>
                </a:solidFill>
                <a:ea typeface="굴림" charset="-127"/>
              </a:rPr>
              <a:t>.</a:t>
            </a:r>
          </a:p>
        </p:txBody>
      </p:sp>
      <p:sp>
        <p:nvSpPr>
          <p:cNvPr id="36" name="Slide Number Placeholder 3"/>
          <p:cNvSpPr txBox="1">
            <a:spLocks/>
          </p:cNvSpPr>
          <p:nvPr/>
        </p:nvSpPr>
        <p:spPr bwMode="auto">
          <a:xfrm>
            <a:off x="4393695" y="6475413"/>
            <a:ext cx="4328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smtClean="0">
                <a:ln>
                  <a:noFill/>
                </a:ln>
                <a:effectLst/>
                <a:uLnTx/>
                <a:uFillTx/>
                <a:latin typeface="Times New Roman" pitchFamily="18" charset="0"/>
                <a:ea typeface="굴림" charset="-127"/>
                <a:cs typeface="+mn-cs"/>
              </a:rPr>
              <a:t>Slide </a:t>
            </a:r>
            <a:fld id="{70A75C9B-AEE0-49ED-9A19-7A9A31E2C47A}" type="slidenum">
              <a:rPr kumimoji="0" lang="en-US" altLang="ko-KR" sz="1200" b="0" i="0" u="none" strike="noStrike" kern="1200" cap="none" spc="0" normalizeH="0" baseline="0" noProof="0" smtClean="0">
                <a:ln>
                  <a:noFill/>
                </a:ln>
                <a:effectLst/>
                <a:uLnTx/>
                <a:uFillTx/>
                <a:latin typeface="Times New Roman" pitchFamily="18" charset="0"/>
                <a:ea typeface="굴림" charset="-127"/>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altLang="ko-KR" sz="1200" b="0" i="0" u="none" strike="noStrike" kern="1200" cap="none" spc="0" normalizeH="0" baseline="0" noProof="0" dirty="0" smtClean="0">
              <a:ln>
                <a:noFill/>
              </a:ln>
              <a:effectLst/>
              <a:uLnTx/>
              <a:uFillTx/>
              <a:latin typeface="Times New Roman" pitchFamily="18" charset="0"/>
              <a:ea typeface="굴림" charset="-127"/>
              <a:cs typeface="+mn-cs"/>
            </a:endParaRPr>
          </a:p>
        </p:txBody>
      </p:sp>
      <p:sp>
        <p:nvSpPr>
          <p:cNvPr id="11" name="TextBox 76"/>
          <p:cNvSpPr txBox="1"/>
          <p:nvPr/>
        </p:nvSpPr>
        <p:spPr>
          <a:xfrm>
            <a:off x="533400" y="4211221"/>
            <a:ext cx="5128327"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000" dirty="0" smtClean="0">
                <a:latin typeface="맑은 고딕" pitchFamily="50" charset="-127"/>
                <a:ea typeface="맑은 고딕" pitchFamily="50" charset="-127"/>
              </a:rPr>
              <a:t>(</a:t>
            </a:r>
            <a:r>
              <a:rPr lang="en-US" altLang="ko-KR" sz="1000" dirty="0">
                <a:latin typeface="맑은 고딕" pitchFamily="50" charset="-127"/>
                <a:ea typeface="맑은 고딕" pitchFamily="50" charset="-127"/>
              </a:rPr>
              <a:t>LED lighting </a:t>
            </a:r>
            <a:r>
              <a:rPr lang="en-US" altLang="ko-KR" sz="1000" dirty="0" smtClean="0">
                <a:latin typeface="맑은 고딕" pitchFamily="50" charset="-127"/>
                <a:ea typeface="맑은 고딕" pitchFamily="50" charset="-127"/>
              </a:rPr>
              <a:t>source  and controller configuration </a:t>
            </a:r>
            <a:r>
              <a:rPr lang="en-US" altLang="ko-KR" sz="1000" dirty="0">
                <a:latin typeface="맑은 고딕" pitchFamily="50" charset="-127"/>
                <a:ea typeface="맑은 고딕" pitchFamily="50" charset="-127"/>
              </a:rPr>
              <a:t>for experiments of </a:t>
            </a:r>
            <a:r>
              <a:rPr lang="en-US" altLang="ko-KR" sz="1000" dirty="0" smtClean="0">
                <a:latin typeface="맑은 고딕" pitchFamily="50" charset="-127"/>
                <a:ea typeface="맑은 고딕" pitchFamily="50" charset="-127"/>
              </a:rPr>
              <a:t>Indoor </a:t>
            </a:r>
            <a:r>
              <a:rPr lang="en-US" altLang="ko-KR" sz="1000" dirty="0" err="1" smtClean="0">
                <a:latin typeface="맑은 고딕" pitchFamily="50" charset="-127"/>
                <a:ea typeface="맑은 고딕" pitchFamily="50" charset="-127"/>
              </a:rPr>
              <a:t>CamPo</a:t>
            </a:r>
            <a:r>
              <a:rPr lang="en-US" altLang="ko-KR" sz="1000" dirty="0" smtClean="0">
                <a:latin typeface="맑은 고딕" pitchFamily="50" charset="-127"/>
                <a:ea typeface="맑은 고딕" pitchFamily="50" charset="-127"/>
              </a:rPr>
              <a:t>)</a:t>
            </a:r>
            <a:endParaRPr lang="ko-KR" altLang="en-US" sz="1000" dirty="0">
              <a:latin typeface="맑은 고딕" pitchFamily="50" charset="-127"/>
              <a:ea typeface="맑은 고딕" pitchFamily="50" charset="-127"/>
            </a:endParaRPr>
          </a:p>
        </p:txBody>
      </p:sp>
      <p:grpSp>
        <p:nvGrpSpPr>
          <p:cNvPr id="13" name="그룹 12"/>
          <p:cNvGrpSpPr/>
          <p:nvPr/>
        </p:nvGrpSpPr>
        <p:grpSpPr>
          <a:xfrm>
            <a:off x="5184068" y="1921930"/>
            <a:ext cx="3735180" cy="2279583"/>
            <a:chOff x="981050" y="3552826"/>
            <a:chExt cx="3023302" cy="1451078"/>
          </a:xfrm>
        </p:grpSpPr>
        <p:pic>
          <p:nvPicPr>
            <p:cNvPr id="21" name="Picture 15" descr="C:\Documents and Settings\printer\바탕 화면\승호_졸업논문\구현물\사진\Green02.avi_000010466.jpg"/>
            <p:cNvPicPr>
              <a:picLocks noChangeAspect="1" noChangeArrowheads="1"/>
            </p:cNvPicPr>
            <p:nvPr/>
          </p:nvPicPr>
          <p:blipFill>
            <a:blip r:embed="rId2" cstate="print"/>
            <a:srcRect/>
            <a:stretch>
              <a:fillRect/>
            </a:stretch>
          </p:blipFill>
          <p:spPr bwMode="auto">
            <a:xfrm>
              <a:off x="2097532" y="3555059"/>
              <a:ext cx="1906820" cy="1448845"/>
            </a:xfrm>
            <a:prstGeom prst="rect">
              <a:avLst/>
            </a:prstGeom>
            <a:noFill/>
          </p:spPr>
        </p:pic>
        <p:pic>
          <p:nvPicPr>
            <p:cNvPr id="22" name="Picture 16" descr="C:\Documents and Settings\printer\바탕 화면\승호_졸업논문\구현물\사진\IMG_0227.wmv_20121007_224148.109.jpg"/>
            <p:cNvPicPr>
              <a:picLocks noChangeAspect="1" noChangeArrowheads="1"/>
            </p:cNvPicPr>
            <p:nvPr/>
          </p:nvPicPr>
          <p:blipFill>
            <a:blip r:embed="rId3" cstate="print"/>
            <a:srcRect/>
            <a:stretch>
              <a:fillRect/>
            </a:stretch>
          </p:blipFill>
          <p:spPr bwMode="auto">
            <a:xfrm>
              <a:off x="981050" y="3552826"/>
              <a:ext cx="1119648" cy="1450578"/>
            </a:xfrm>
            <a:prstGeom prst="rect">
              <a:avLst/>
            </a:prstGeom>
            <a:noFill/>
          </p:spPr>
        </p:pic>
      </p:grpSp>
      <p:grpSp>
        <p:nvGrpSpPr>
          <p:cNvPr id="14" name="그룹 13"/>
          <p:cNvGrpSpPr/>
          <p:nvPr/>
        </p:nvGrpSpPr>
        <p:grpSpPr>
          <a:xfrm>
            <a:off x="214696" y="1905000"/>
            <a:ext cx="4825359" cy="2306224"/>
            <a:chOff x="973453" y="1880851"/>
            <a:chExt cx="3598548" cy="1446549"/>
          </a:xfrm>
        </p:grpSpPr>
        <p:pic>
          <p:nvPicPr>
            <p:cNvPr id="15" name="Picture 9"/>
            <p:cNvPicPr>
              <a:picLocks noChangeAspect="1" noChangeArrowheads="1"/>
            </p:cNvPicPr>
            <p:nvPr/>
          </p:nvPicPr>
          <p:blipFill>
            <a:blip r:embed="rId4" cstate="print"/>
            <a:srcRect b="1866"/>
            <a:stretch>
              <a:fillRect/>
            </a:stretch>
          </p:blipFill>
          <p:spPr bwMode="auto">
            <a:xfrm>
              <a:off x="973453" y="1880851"/>
              <a:ext cx="1203011" cy="734894"/>
            </a:xfrm>
            <a:prstGeom prst="rect">
              <a:avLst/>
            </a:prstGeom>
            <a:noFill/>
            <a:ln w="9525">
              <a:noFill/>
              <a:miter lim="800000"/>
              <a:headEnd/>
              <a:tailEnd/>
            </a:ln>
            <a:effectLst/>
          </p:spPr>
        </p:pic>
        <p:pic>
          <p:nvPicPr>
            <p:cNvPr id="16" name="Picture 10"/>
            <p:cNvPicPr>
              <a:picLocks noChangeAspect="1" noChangeArrowheads="1"/>
            </p:cNvPicPr>
            <p:nvPr/>
          </p:nvPicPr>
          <p:blipFill>
            <a:blip r:embed="rId5" cstate="print"/>
            <a:srcRect t="855" r="2928"/>
            <a:stretch>
              <a:fillRect/>
            </a:stretch>
          </p:blipFill>
          <p:spPr bwMode="auto">
            <a:xfrm rot="5400000">
              <a:off x="1219266" y="2358927"/>
              <a:ext cx="710775" cy="1202400"/>
            </a:xfrm>
            <a:prstGeom prst="rect">
              <a:avLst/>
            </a:prstGeom>
            <a:noFill/>
            <a:ln w="9525">
              <a:noFill/>
              <a:miter lim="800000"/>
              <a:headEnd/>
              <a:tailEnd/>
            </a:ln>
            <a:effectLst/>
          </p:spPr>
        </p:pic>
        <p:pic>
          <p:nvPicPr>
            <p:cNvPr id="17" name="_x33052880" descr="EMB00000d7c6b39"/>
            <p:cNvPicPr>
              <a:picLocks noChangeAspect="1" noChangeArrowheads="1"/>
            </p:cNvPicPr>
            <p:nvPr/>
          </p:nvPicPr>
          <p:blipFill>
            <a:blip r:embed="rId6" cstate="print"/>
            <a:srcRect l="36772" b="1180"/>
            <a:stretch>
              <a:fillRect/>
            </a:stretch>
          </p:blipFill>
          <p:spPr bwMode="auto">
            <a:xfrm>
              <a:off x="2177084" y="1882085"/>
              <a:ext cx="1458812" cy="1445315"/>
            </a:xfrm>
            <a:prstGeom prst="rect">
              <a:avLst/>
            </a:prstGeom>
            <a:noFill/>
          </p:spPr>
        </p:pic>
        <p:grpSp>
          <p:nvGrpSpPr>
            <p:cNvPr id="18" name="그룹 17"/>
            <p:cNvGrpSpPr/>
            <p:nvPr/>
          </p:nvGrpSpPr>
          <p:grpSpPr>
            <a:xfrm>
              <a:off x="3610497" y="1880851"/>
              <a:ext cx="961504" cy="1446549"/>
              <a:chOff x="2743334" y="-1281027"/>
              <a:chExt cx="1352635" cy="1989208"/>
            </a:xfrm>
          </p:grpSpPr>
          <p:pic>
            <p:nvPicPr>
              <p:cNvPr id="19" name="_x67944944" descr="EMB000002dc7f4d"/>
              <p:cNvPicPr>
                <a:picLocks noChangeAspect="1" noChangeArrowheads="1"/>
              </p:cNvPicPr>
              <p:nvPr/>
            </p:nvPicPr>
            <p:blipFill>
              <a:blip r:embed="rId7" cstate="print"/>
              <a:srcRect/>
              <a:stretch>
                <a:fillRect/>
              </a:stretch>
            </p:blipFill>
            <p:spPr bwMode="auto">
              <a:xfrm>
                <a:off x="2743334" y="-272436"/>
                <a:ext cx="1350000" cy="980617"/>
              </a:xfrm>
              <a:prstGeom prst="rect">
                <a:avLst/>
              </a:prstGeom>
              <a:noFill/>
            </p:spPr>
          </p:pic>
          <p:pic>
            <p:nvPicPr>
              <p:cNvPr id="20" name="Picture 8"/>
              <p:cNvPicPr>
                <a:picLocks noChangeAspect="1" noChangeArrowheads="1"/>
              </p:cNvPicPr>
              <p:nvPr/>
            </p:nvPicPr>
            <p:blipFill>
              <a:blip r:embed="rId8" cstate="print"/>
              <a:srcRect/>
              <a:stretch>
                <a:fillRect/>
              </a:stretch>
            </p:blipFill>
            <p:spPr bwMode="auto">
              <a:xfrm rot="5400000">
                <a:off x="2914391" y="-1448196"/>
                <a:ext cx="1014409" cy="1348747"/>
              </a:xfrm>
              <a:prstGeom prst="rect">
                <a:avLst/>
              </a:prstGeom>
              <a:noFill/>
              <a:ln w="9525">
                <a:noFill/>
                <a:miter lim="800000"/>
                <a:headEnd/>
                <a:tailEnd/>
              </a:ln>
            </p:spPr>
          </p:pic>
        </p:grpSp>
      </p:grpSp>
      <p:sp>
        <p:nvSpPr>
          <p:cNvPr id="24" name="Rectangle 5"/>
          <p:cNvSpPr>
            <a:spLocks noChangeArrowheads="1"/>
          </p:cNvSpPr>
          <p:nvPr/>
        </p:nvSpPr>
        <p:spPr bwMode="auto">
          <a:xfrm>
            <a:off x="0" y="786825"/>
            <a:ext cx="8991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lgn="ctr" eaLnBrk="1" latinLnBrk="0" hangingPunct="1">
              <a:spcBef>
                <a:spcPct val="20000"/>
              </a:spcBef>
            </a:pPr>
            <a:r>
              <a:rPr lang="en-US" altLang="ko-KR" sz="2800" b="1" dirty="0" smtClean="0"/>
              <a:t>LED Tag &amp;</a:t>
            </a:r>
            <a:r>
              <a:rPr kumimoji="0" lang="en-US" altLang="ko-KR" sz="2800" b="1" dirty="0" smtClean="0">
                <a:cs typeface="Times New Roman" pitchFamily="18" charset="0"/>
              </a:rPr>
              <a:t>Camera Positioning (</a:t>
            </a:r>
            <a:r>
              <a:rPr kumimoji="0" lang="en-US" altLang="ko-KR" sz="2800" b="1" dirty="0" err="1" smtClean="0">
                <a:cs typeface="Times New Roman" pitchFamily="18" charset="0"/>
              </a:rPr>
              <a:t>CamPo</a:t>
            </a:r>
            <a:r>
              <a:rPr kumimoji="0" lang="en-US" altLang="ko-KR" sz="2800" b="1" dirty="0" smtClean="0">
                <a:cs typeface="Times New Roman" pitchFamily="18" charset="0"/>
              </a:rPr>
              <a:t>) Technology</a:t>
            </a:r>
            <a:endParaRPr kumimoji="0" lang="en-US" altLang="ko-KR" sz="2800" b="1" dirty="0">
              <a:cs typeface="Times New Roman" pitchFamily="18" charset="0"/>
            </a:endParaRPr>
          </a:p>
        </p:txBody>
      </p:sp>
      <p:grpSp>
        <p:nvGrpSpPr>
          <p:cNvPr id="25" name="그룹 14"/>
          <p:cNvGrpSpPr>
            <a:grpSpLocks/>
          </p:cNvGrpSpPr>
          <p:nvPr/>
        </p:nvGrpSpPr>
        <p:grpSpPr bwMode="auto">
          <a:xfrm>
            <a:off x="5314950" y="231775"/>
            <a:ext cx="3429000" cy="307777"/>
            <a:chOff x="6088040" y="296840"/>
            <a:chExt cx="3429000" cy="307579"/>
          </a:xfrm>
        </p:grpSpPr>
        <p:sp>
          <p:nvSpPr>
            <p:cNvPr id="26"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27" name="TextBox 26"/>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23"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spTree>
    <p:extLst>
      <p:ext uri="{BB962C8B-B14F-4D97-AF65-F5344CB8AC3E}">
        <p14:creationId xmlns="" xmlns:p14="http://schemas.microsoft.com/office/powerpoint/2010/main" val="2590932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endParaRPr kumimoji="0" lang="ko-KR" altLang="en-US">
              <a:solidFill>
                <a:srgbClr val="000000"/>
              </a:solidFill>
            </a:endParaRPr>
          </a:p>
        </p:txBody>
      </p:sp>
      <p:sp>
        <p:nvSpPr>
          <p:cNvPr id="5222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endParaRPr kumimoji="0" lang="ko-KR" altLang="en-US">
              <a:solidFill>
                <a:srgbClr val="000000"/>
              </a:solidFill>
            </a:endParaRPr>
          </a:p>
        </p:txBody>
      </p:sp>
      <p:sp>
        <p:nvSpPr>
          <p:cNvPr id="52229" name="Rectangle 6"/>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endParaRPr kumimoji="0" lang="ko-KR" altLang="en-US">
              <a:solidFill>
                <a:srgbClr val="000000"/>
              </a:solidFill>
            </a:endParaRPr>
          </a:p>
        </p:txBody>
      </p:sp>
      <p:sp>
        <p:nvSpPr>
          <p:cNvPr id="52231" name="직사각형 11"/>
          <p:cNvSpPr>
            <a:spLocks noChangeArrowheads="1"/>
          </p:cNvSpPr>
          <p:nvPr/>
        </p:nvSpPr>
        <p:spPr bwMode="auto">
          <a:xfrm>
            <a:off x="1022672" y="5157192"/>
            <a:ext cx="7797800" cy="867920"/>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nSpc>
                <a:spcPct val="140000"/>
              </a:lnSpc>
              <a:buFont typeface="Arial" panose="020B0604020202020204" pitchFamily="34" charset="0"/>
              <a:buChar char="•"/>
            </a:pPr>
            <a:r>
              <a:rPr lang="en-US" altLang="ko-KR" sz="1800" b="1" spc="-100" dirty="0" smtClean="0">
                <a:ea typeface="HY견고딕" pitchFamily="18" charset="-127"/>
                <a:cs typeface="Times New Roman" panose="02020603050405020304" pitchFamily="18" charset="0"/>
              </a:rPr>
              <a:t>Object (Light Tag) tracking  using Camera Sensor &amp; Moving light</a:t>
            </a:r>
            <a:endParaRPr lang="ko-KR" altLang="en-US" sz="1800" b="1" spc="-100" dirty="0" smtClean="0">
              <a:ea typeface="HY견고딕" pitchFamily="18" charset="-127"/>
              <a:cs typeface="Times New Roman" panose="02020603050405020304" pitchFamily="18" charset="0"/>
            </a:endParaRPr>
          </a:p>
          <a:p>
            <a:pPr marL="285750" indent="-285750">
              <a:lnSpc>
                <a:spcPct val="140000"/>
              </a:lnSpc>
              <a:buFont typeface="Arial" panose="020B0604020202020204" pitchFamily="34" charset="0"/>
              <a:buChar char="•"/>
            </a:pPr>
            <a:r>
              <a:rPr lang="en-US" altLang="ko-KR" sz="1800" b="1" spc="-100" dirty="0" smtClean="0">
                <a:ea typeface="HY견고딕" pitchFamily="18" charset="-127"/>
                <a:cs typeface="Times New Roman" panose="02020603050405020304" pitchFamily="18" charset="0"/>
              </a:rPr>
              <a:t>LED  Tag  &amp; Camera based Facility( e.g. Building ) monitoring    </a:t>
            </a:r>
          </a:p>
        </p:txBody>
      </p:sp>
      <p:sp>
        <p:nvSpPr>
          <p:cNvPr id="52232" name="Rectangle 5"/>
          <p:cNvSpPr>
            <a:spLocks noGrp="1" noChangeArrowheads="1"/>
          </p:cNvSpPr>
          <p:nvPr>
            <p:ph type="ftr" sz="quarter" idx="12"/>
          </p:nvPr>
        </p:nvSpPr>
        <p:spPr bwMode="auto">
          <a:xfrm>
            <a:off x="5186363" y="6445250"/>
            <a:ext cx="3538537" cy="1841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hangingPunct="1"/>
            <a:r>
              <a:rPr lang="en-US" altLang="ko-KR" dirty="0" err="1" smtClean="0">
                <a:solidFill>
                  <a:srgbClr val="000000"/>
                </a:solidFill>
              </a:rPr>
              <a:t>Jaesang</a:t>
            </a:r>
            <a:r>
              <a:rPr lang="en-US" altLang="ko-KR" dirty="0" smtClean="0">
                <a:solidFill>
                  <a:srgbClr val="000000"/>
                </a:solidFill>
              </a:rPr>
              <a:t> Cha, Seoul National Univ. of </a:t>
            </a:r>
            <a:r>
              <a:rPr lang="en-US" altLang="ko-KR" dirty="0" err="1" smtClean="0">
                <a:solidFill>
                  <a:srgbClr val="000000"/>
                </a:solidFill>
              </a:rPr>
              <a:t>Science&amp;Tech</a:t>
            </a:r>
            <a:r>
              <a:rPr lang="en-US" altLang="ko-KR" dirty="0" smtClean="0">
                <a:solidFill>
                  <a:srgbClr val="000000"/>
                </a:solidFill>
              </a:rPr>
              <a:t>.</a:t>
            </a:r>
          </a:p>
        </p:txBody>
      </p:sp>
      <p:sp>
        <p:nvSpPr>
          <p:cNvPr id="52233" name="Rectangle 5"/>
          <p:cNvSpPr>
            <a:spLocks noChangeArrowheads="1"/>
          </p:cNvSpPr>
          <p:nvPr/>
        </p:nvSpPr>
        <p:spPr bwMode="auto">
          <a:xfrm>
            <a:off x="152400" y="649288"/>
            <a:ext cx="8763000" cy="1040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lgn="ctr" eaLnBrk="1" latinLnBrk="0" hangingPunct="1">
              <a:spcBef>
                <a:spcPct val="20000"/>
              </a:spcBef>
            </a:pPr>
            <a:r>
              <a:rPr kumimoji="0" lang="en-US" altLang="ko-KR" sz="2800" b="1" dirty="0" smtClean="0">
                <a:solidFill>
                  <a:srgbClr val="000000"/>
                </a:solidFill>
                <a:cs typeface="Times New Roman" pitchFamily="18" charset="0"/>
              </a:rPr>
              <a:t>LED Tag &amp; Smart Phone Camera based </a:t>
            </a:r>
          </a:p>
          <a:p>
            <a:pPr algn="ctr" eaLnBrk="1" latinLnBrk="0" hangingPunct="1">
              <a:spcBef>
                <a:spcPct val="20000"/>
              </a:spcBef>
            </a:pPr>
            <a:r>
              <a:rPr kumimoji="0" lang="en-US" altLang="ko-KR" sz="2800" b="1" dirty="0" smtClean="0">
                <a:solidFill>
                  <a:srgbClr val="000000"/>
                </a:solidFill>
                <a:cs typeface="Times New Roman" pitchFamily="18" charset="0"/>
              </a:rPr>
              <a:t>Object Tracking &amp; Facility Monitoring </a:t>
            </a:r>
            <a:endParaRPr kumimoji="0" lang="en-US" altLang="ko-KR" sz="2800" b="1" dirty="0">
              <a:solidFill>
                <a:srgbClr val="000000"/>
              </a:solidFill>
              <a:cs typeface="Times New Roman" pitchFamily="18" charset="0"/>
            </a:endParaRPr>
          </a:p>
        </p:txBody>
      </p:sp>
      <p:grpSp>
        <p:nvGrpSpPr>
          <p:cNvPr id="20" name="그룹 19"/>
          <p:cNvGrpSpPr/>
          <p:nvPr/>
        </p:nvGrpSpPr>
        <p:grpSpPr>
          <a:xfrm>
            <a:off x="1403648" y="2090911"/>
            <a:ext cx="5867400" cy="2562225"/>
            <a:chOff x="395536" y="2204864"/>
            <a:chExt cx="5867400" cy="2562225"/>
          </a:xfrm>
        </p:grpSpPr>
        <p:pic>
          <p:nvPicPr>
            <p:cNvPr id="52234" name="_x98199648" descr="EMB00000f7c716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204864"/>
              <a:ext cx="5867400" cy="256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5" name="TextBox 19"/>
            <p:cNvSpPr txBox="1">
              <a:spLocks noChangeArrowheads="1"/>
            </p:cNvSpPr>
            <p:nvPr/>
          </p:nvSpPr>
          <p:spPr bwMode="auto">
            <a:xfrm>
              <a:off x="863849" y="2273127"/>
              <a:ext cx="2122487"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hangingPunct="1"/>
              <a:r>
                <a:rPr lang="en-US" altLang="ko-KR" b="1">
                  <a:solidFill>
                    <a:srgbClr val="000000"/>
                  </a:solidFill>
                </a:rPr>
                <a:t>Outdoor Building monitoring</a:t>
              </a:r>
              <a:endParaRPr lang="ko-KR" altLang="en-US" b="1">
                <a:solidFill>
                  <a:srgbClr val="000000"/>
                </a:solidFill>
              </a:endParaRPr>
            </a:p>
          </p:txBody>
        </p:sp>
        <p:sp>
          <p:nvSpPr>
            <p:cNvPr id="52236" name="TextBox 20"/>
            <p:cNvSpPr txBox="1">
              <a:spLocks noChangeArrowheads="1"/>
            </p:cNvSpPr>
            <p:nvPr/>
          </p:nvSpPr>
          <p:spPr bwMode="auto">
            <a:xfrm>
              <a:off x="3900736" y="2260427"/>
              <a:ext cx="2011363"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hangingPunct="1"/>
              <a:r>
                <a:rPr lang="en-US" altLang="ko-KR" b="1">
                  <a:solidFill>
                    <a:srgbClr val="000000"/>
                  </a:solidFill>
                </a:rPr>
                <a:t>Indoor Building monitoring</a:t>
              </a:r>
              <a:endParaRPr lang="ko-KR" altLang="en-US" b="1">
                <a:solidFill>
                  <a:srgbClr val="000000"/>
                </a:solidFill>
              </a:endParaRPr>
            </a:p>
          </p:txBody>
        </p:sp>
      </p:grpSp>
      <p:sp>
        <p:nvSpPr>
          <p:cNvPr id="13" name="Slide Number Placeholder 3"/>
          <p:cNvSpPr txBox="1">
            <a:spLocks/>
          </p:cNvSpPr>
          <p:nvPr/>
        </p:nvSpPr>
        <p:spPr bwMode="auto">
          <a:xfrm>
            <a:off x="4393695" y="6475413"/>
            <a:ext cx="4328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smtClean="0">
                <a:ln>
                  <a:noFill/>
                </a:ln>
                <a:effectLst/>
                <a:uLnTx/>
                <a:uFillTx/>
                <a:latin typeface="Times New Roman" pitchFamily="18" charset="0"/>
                <a:ea typeface="굴림" charset="-127"/>
                <a:cs typeface="+mn-cs"/>
              </a:rPr>
              <a:t>Slide </a:t>
            </a:r>
            <a:fld id="{70A75C9B-AEE0-49ED-9A19-7A9A31E2C47A}" type="slidenum">
              <a:rPr kumimoji="0" lang="en-US" altLang="ko-KR" sz="1200" b="0" i="0" u="none" strike="noStrike" kern="1200" cap="none" spc="0" normalizeH="0" baseline="0" noProof="0" smtClean="0">
                <a:ln>
                  <a:noFill/>
                </a:ln>
                <a:effectLst/>
                <a:uLnTx/>
                <a:uFillTx/>
                <a:latin typeface="Times New Roman" pitchFamily="18" charset="0"/>
                <a:ea typeface="굴림" charset="-127"/>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altLang="ko-KR" sz="1200" b="0" i="0" u="none" strike="noStrike" kern="1200" cap="none" spc="0" normalizeH="0" baseline="0" noProof="0" dirty="0" smtClean="0">
              <a:ln>
                <a:noFill/>
              </a:ln>
              <a:effectLst/>
              <a:uLnTx/>
              <a:uFillTx/>
              <a:latin typeface="Times New Roman" pitchFamily="18" charset="0"/>
              <a:ea typeface="굴림" charset="-127"/>
              <a:cs typeface="+mn-cs"/>
            </a:endParaRPr>
          </a:p>
        </p:txBody>
      </p:sp>
      <p:sp>
        <p:nvSpPr>
          <p:cNvPr id="14" name="Rectangle 4"/>
          <p:cNvSpPr txBox="1">
            <a:spLocks noChangeArrowheads="1"/>
          </p:cNvSpPr>
          <p:nvPr/>
        </p:nvSpPr>
        <p:spPr bwMode="auto">
          <a:xfrm>
            <a:off x="685800" y="350838"/>
            <a:ext cx="1600200" cy="431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pitchFamily="50"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r>
              <a:rPr lang="en-US" altLang="ko-KR" sz="1400" b="1" smtClean="0">
                <a:ea typeface="굴림" charset="-127"/>
              </a:rPr>
              <a:t>Jan 2014</a:t>
            </a:r>
          </a:p>
          <a:p>
            <a:endParaRPr lang="en-US" altLang="ko-KR" sz="1400" b="1" dirty="0" smtClean="0">
              <a:ea typeface="굴림" charset="-127"/>
            </a:endParaRPr>
          </a:p>
        </p:txBody>
      </p:sp>
      <p:grpSp>
        <p:nvGrpSpPr>
          <p:cNvPr id="15" name="그룹 14"/>
          <p:cNvGrpSpPr>
            <a:grpSpLocks/>
          </p:cNvGrpSpPr>
          <p:nvPr/>
        </p:nvGrpSpPr>
        <p:grpSpPr bwMode="auto">
          <a:xfrm>
            <a:off x="5314950" y="231775"/>
            <a:ext cx="3429000" cy="307777"/>
            <a:chOff x="6088040" y="296840"/>
            <a:chExt cx="3429000" cy="307579"/>
          </a:xfrm>
        </p:grpSpPr>
        <p:sp>
          <p:nvSpPr>
            <p:cNvPr id="16"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7" name="TextBox 16"/>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pic>
        <p:nvPicPr>
          <p:cNvPr id="22" name="_x98199648" descr="EMB00000f7c716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32384" y="2031454"/>
            <a:ext cx="5867400" cy="256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Box 19"/>
          <p:cNvSpPr txBox="1">
            <a:spLocks noChangeArrowheads="1"/>
          </p:cNvSpPr>
          <p:nvPr/>
        </p:nvSpPr>
        <p:spPr bwMode="auto">
          <a:xfrm>
            <a:off x="2000697" y="2099717"/>
            <a:ext cx="2122487"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hangingPunct="1"/>
            <a:r>
              <a:rPr lang="en-US" altLang="ko-KR" b="1">
                <a:solidFill>
                  <a:srgbClr val="000000"/>
                </a:solidFill>
              </a:rPr>
              <a:t>Outdoor Building monitoring</a:t>
            </a:r>
            <a:endParaRPr lang="ko-KR" altLang="en-US" b="1">
              <a:solidFill>
                <a:srgbClr val="000000"/>
              </a:solidFill>
            </a:endParaRPr>
          </a:p>
        </p:txBody>
      </p:sp>
      <p:sp>
        <p:nvSpPr>
          <p:cNvPr id="24" name="TextBox 20"/>
          <p:cNvSpPr txBox="1">
            <a:spLocks noChangeArrowheads="1"/>
          </p:cNvSpPr>
          <p:nvPr/>
        </p:nvSpPr>
        <p:spPr bwMode="auto">
          <a:xfrm>
            <a:off x="5037584" y="2087017"/>
            <a:ext cx="2011363"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hangingPunct="1"/>
            <a:r>
              <a:rPr lang="en-US" altLang="ko-KR" b="1">
                <a:solidFill>
                  <a:srgbClr val="000000"/>
                </a:solidFill>
              </a:rPr>
              <a:t>Indoor Building monitoring</a:t>
            </a:r>
            <a:endParaRPr lang="ko-KR" altLang="en-US" b="1">
              <a:solidFill>
                <a:srgbClr val="000000"/>
              </a:solidFill>
            </a:endParaRPr>
          </a:p>
        </p:txBody>
      </p:sp>
    </p:spTree>
    <p:extLst>
      <p:ext uri="{BB962C8B-B14F-4D97-AF65-F5344CB8AC3E}">
        <p14:creationId xmlns="" xmlns:p14="http://schemas.microsoft.com/office/powerpoint/2010/main" val="316617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endParaRPr kumimoji="0" lang="ko-KR" altLang="en-US">
              <a:solidFill>
                <a:srgbClr val="000000"/>
              </a:solidFill>
            </a:endParaRPr>
          </a:p>
        </p:txBody>
      </p:sp>
      <p:sp>
        <p:nvSpPr>
          <p:cNvPr id="53252"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endParaRPr kumimoji="0" lang="ko-KR" altLang="en-US">
              <a:solidFill>
                <a:srgbClr val="000000"/>
              </a:solidFill>
            </a:endParaRPr>
          </a:p>
        </p:txBody>
      </p:sp>
      <p:sp>
        <p:nvSpPr>
          <p:cNvPr id="53253" name="Rectangle 6"/>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endParaRPr kumimoji="0" lang="ko-KR" altLang="en-US">
              <a:solidFill>
                <a:srgbClr val="000000"/>
              </a:solidFill>
            </a:endParaRPr>
          </a:p>
        </p:txBody>
      </p:sp>
      <p:sp>
        <p:nvSpPr>
          <p:cNvPr id="53254" name="Rectangle 5"/>
          <p:cNvSpPr>
            <a:spLocks noGrp="1" noChangeArrowheads="1"/>
          </p:cNvSpPr>
          <p:nvPr>
            <p:ph type="ftr" sz="quarter" idx="12"/>
          </p:nvPr>
        </p:nvSpPr>
        <p:spPr bwMode="auto">
          <a:xfrm>
            <a:off x="5186363" y="6426200"/>
            <a:ext cx="3538537" cy="1841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hangingPunct="1"/>
            <a:r>
              <a:rPr lang="en-US" altLang="ko-KR" smtClean="0">
                <a:solidFill>
                  <a:srgbClr val="000000"/>
                </a:solidFill>
              </a:rPr>
              <a:t>Jaesang Cha, Seoul National Univ. of Science&amp;Tech.</a:t>
            </a:r>
          </a:p>
        </p:txBody>
      </p:sp>
      <p:pic>
        <p:nvPicPr>
          <p:cNvPr id="5325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4225" y="2247900"/>
            <a:ext cx="1987550"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6" name="Picture 2" descr="C:\Documents and Settings\김대호\바탕 화면\스폿조명컨트롤(국민대버전).avi_00003383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33688" y="2247900"/>
            <a:ext cx="2219325"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7" name="Picture 5" descr="C:\Documents and Settings\cue\바탕 화면\무제-4 복사.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64300" y="2247900"/>
            <a:ext cx="1765300"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Rectangle 3"/>
          <p:cNvSpPr txBox="1">
            <a:spLocks noChangeArrowheads="1"/>
          </p:cNvSpPr>
          <p:nvPr/>
        </p:nvSpPr>
        <p:spPr bwMode="auto">
          <a:xfrm>
            <a:off x="638175" y="4165600"/>
            <a:ext cx="7972425" cy="1244600"/>
          </a:xfrm>
          <a:prstGeom prst="rect">
            <a:avLst/>
          </a:prstGeom>
          <a:noFill/>
          <a:ln w="9525">
            <a:noFill/>
            <a:miter lim="800000"/>
            <a:headEnd/>
            <a:tailEnd/>
          </a:ln>
        </p:spPr>
        <p:txBody>
          <a:bodyPr/>
          <a:lstStyle/>
          <a:p>
            <a:pPr marL="342900" indent="-342900" algn="just" latinLnBrk="0">
              <a:spcBef>
                <a:spcPct val="20000"/>
              </a:spcBef>
              <a:buFontTx/>
              <a:buChar char="•"/>
              <a:defRPr/>
            </a:pPr>
            <a:endParaRPr kumimoji="0" lang="en-US" sz="1600" kern="0" dirty="0">
              <a:solidFill>
                <a:srgbClr val="000000"/>
              </a:solidFill>
              <a:latin typeface="Times New Roman"/>
              <a:ea typeface="굴림" pitchFamily="34" charset="-127"/>
            </a:endParaRPr>
          </a:p>
        </p:txBody>
      </p:sp>
      <p:grpSp>
        <p:nvGrpSpPr>
          <p:cNvPr id="2" name="그룹 31"/>
          <p:cNvGrpSpPr>
            <a:grpSpLocks/>
          </p:cNvGrpSpPr>
          <p:nvPr/>
        </p:nvGrpSpPr>
        <p:grpSpPr bwMode="auto">
          <a:xfrm>
            <a:off x="5092700" y="2241550"/>
            <a:ext cx="1339850" cy="1509713"/>
            <a:chOff x="-622123" y="1371600"/>
            <a:chExt cx="1596699" cy="1800000"/>
          </a:xfrm>
        </p:grpSpPr>
        <p:pic>
          <p:nvPicPr>
            <p:cNvPr id="53262" name="Picture 3" descr="C:\Documents and Settings\cue\바탕 화면\무제-22222사.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2123" y="1371600"/>
              <a:ext cx="767447" cy="1799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3" name="Picture 4" descr="C:\Documents and Settings\cue\바탕 화면\무제-3 복222사.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3700" y="1371600"/>
              <a:ext cx="800876" cy="180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Slide Number Placeholder 3"/>
          <p:cNvSpPr txBox="1">
            <a:spLocks/>
          </p:cNvSpPr>
          <p:nvPr/>
        </p:nvSpPr>
        <p:spPr bwMode="auto">
          <a:xfrm>
            <a:off x="4393695" y="6475413"/>
            <a:ext cx="4328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smtClean="0">
                <a:ln>
                  <a:noFill/>
                </a:ln>
                <a:effectLst/>
                <a:uLnTx/>
                <a:uFillTx/>
                <a:latin typeface="Times New Roman" pitchFamily="18" charset="0"/>
                <a:ea typeface="굴림" charset="-127"/>
                <a:cs typeface="+mn-cs"/>
              </a:rPr>
              <a:t>Slide </a:t>
            </a:r>
            <a:fld id="{70A75C9B-AEE0-49ED-9A19-7A9A31E2C47A}" type="slidenum">
              <a:rPr kumimoji="0" lang="en-US" altLang="ko-KR" sz="1200" b="0" i="0" u="none" strike="noStrike" kern="1200" cap="none" spc="0" normalizeH="0" baseline="0" noProof="0" smtClean="0">
                <a:ln>
                  <a:noFill/>
                </a:ln>
                <a:effectLst/>
                <a:uLnTx/>
                <a:uFillTx/>
                <a:latin typeface="Times New Roman" pitchFamily="18" charset="0"/>
                <a:ea typeface="굴림" charset="-127"/>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altLang="ko-KR" sz="1200" b="0" i="0" u="none" strike="noStrike" kern="1200" cap="none" spc="0" normalizeH="0" baseline="0" noProof="0" dirty="0" smtClean="0">
              <a:ln>
                <a:noFill/>
              </a:ln>
              <a:effectLst/>
              <a:uLnTx/>
              <a:uFillTx/>
              <a:latin typeface="Times New Roman" pitchFamily="18" charset="0"/>
              <a:ea typeface="굴림" charset="-127"/>
              <a:cs typeface="+mn-cs"/>
            </a:endParaRPr>
          </a:p>
        </p:txBody>
      </p:sp>
      <p:sp>
        <p:nvSpPr>
          <p:cNvPr id="17" name="Rectangle 4"/>
          <p:cNvSpPr txBox="1">
            <a:spLocks noChangeArrowheads="1"/>
          </p:cNvSpPr>
          <p:nvPr/>
        </p:nvSpPr>
        <p:spPr bwMode="auto">
          <a:xfrm>
            <a:off x="685800" y="350838"/>
            <a:ext cx="1600200" cy="431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pitchFamily="50"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r>
              <a:rPr lang="en-US" altLang="ko-KR" sz="1400" b="1" smtClean="0">
                <a:ea typeface="굴림" charset="-127"/>
              </a:rPr>
              <a:t>Jan 2014</a:t>
            </a:r>
          </a:p>
          <a:p>
            <a:endParaRPr lang="en-US" altLang="ko-KR" sz="1400" b="1" dirty="0" smtClean="0">
              <a:ea typeface="굴림" charset="-127"/>
            </a:endParaRPr>
          </a:p>
        </p:txBody>
      </p:sp>
      <p:grpSp>
        <p:nvGrpSpPr>
          <p:cNvPr id="3" name="그룹 14"/>
          <p:cNvGrpSpPr>
            <a:grpSpLocks/>
          </p:cNvGrpSpPr>
          <p:nvPr/>
        </p:nvGrpSpPr>
        <p:grpSpPr bwMode="auto">
          <a:xfrm>
            <a:off x="5314950" y="231775"/>
            <a:ext cx="3429000" cy="307777"/>
            <a:chOff x="6088040" y="296840"/>
            <a:chExt cx="3429000" cy="307579"/>
          </a:xfrm>
        </p:grpSpPr>
        <p:sp>
          <p:nvSpPr>
            <p:cNvPr id="19"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20" name="TextBox 19"/>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21" name="Rectangle 5"/>
          <p:cNvSpPr>
            <a:spLocks noChangeArrowheads="1"/>
          </p:cNvSpPr>
          <p:nvPr/>
        </p:nvSpPr>
        <p:spPr bwMode="auto">
          <a:xfrm>
            <a:off x="152400" y="649288"/>
            <a:ext cx="8763000" cy="1040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lgn="ctr" eaLnBrk="1" latinLnBrk="0" hangingPunct="1">
              <a:spcBef>
                <a:spcPct val="20000"/>
              </a:spcBef>
            </a:pPr>
            <a:r>
              <a:rPr kumimoji="0" lang="en-US" altLang="ko-KR" sz="2800" b="1" dirty="0" smtClean="0">
                <a:solidFill>
                  <a:srgbClr val="000000"/>
                </a:solidFill>
                <a:cs typeface="Times New Roman" pitchFamily="18" charset="0"/>
              </a:rPr>
              <a:t>LED Tag &amp; Smart Phone Camera based </a:t>
            </a:r>
          </a:p>
          <a:p>
            <a:pPr algn="ctr" eaLnBrk="1" latinLnBrk="0" hangingPunct="1">
              <a:spcBef>
                <a:spcPct val="20000"/>
              </a:spcBef>
            </a:pPr>
            <a:r>
              <a:rPr kumimoji="0" lang="en-US" altLang="ko-KR" sz="2800" b="1" dirty="0" smtClean="0">
                <a:solidFill>
                  <a:srgbClr val="000000"/>
                </a:solidFill>
                <a:cs typeface="Times New Roman" pitchFamily="18" charset="0"/>
              </a:rPr>
              <a:t>Object Tracking &amp; Facility Monitoring </a:t>
            </a:r>
            <a:endParaRPr kumimoji="0" lang="en-US" altLang="ko-KR" sz="2800" b="1" dirty="0">
              <a:solidFill>
                <a:srgbClr val="000000"/>
              </a:solidFill>
              <a:cs typeface="Times New Roman" pitchFamily="18" charset="0"/>
            </a:endParaRPr>
          </a:p>
        </p:txBody>
      </p:sp>
      <p:sp>
        <p:nvSpPr>
          <p:cNvPr id="22" name="직사각형 11"/>
          <p:cNvSpPr>
            <a:spLocks noChangeArrowheads="1"/>
          </p:cNvSpPr>
          <p:nvPr/>
        </p:nvSpPr>
        <p:spPr bwMode="auto">
          <a:xfrm>
            <a:off x="755576" y="4797152"/>
            <a:ext cx="7797800" cy="867920"/>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nSpc>
                <a:spcPct val="140000"/>
              </a:lnSpc>
              <a:buFont typeface="Arial" panose="020B0604020202020204" pitchFamily="34" charset="0"/>
              <a:buChar char="•"/>
            </a:pPr>
            <a:r>
              <a:rPr lang="en-US" altLang="ko-KR" sz="1800" b="1" spc="-100" dirty="0" smtClean="0">
                <a:ea typeface="HY견고딕" pitchFamily="18" charset="-127"/>
                <a:cs typeface="Times New Roman" panose="02020603050405020304" pitchFamily="18" charset="0"/>
              </a:rPr>
              <a:t>Object (Light Tag) tracking  using Camera Sensor &amp; Moving light</a:t>
            </a:r>
            <a:endParaRPr lang="ko-KR" altLang="en-US" sz="1800" b="1" spc="-100" dirty="0" smtClean="0">
              <a:ea typeface="HY견고딕" pitchFamily="18" charset="-127"/>
              <a:cs typeface="Times New Roman" panose="02020603050405020304" pitchFamily="18" charset="0"/>
            </a:endParaRPr>
          </a:p>
          <a:p>
            <a:pPr marL="285750" indent="-285750">
              <a:lnSpc>
                <a:spcPct val="140000"/>
              </a:lnSpc>
              <a:buFont typeface="Arial" panose="020B0604020202020204" pitchFamily="34" charset="0"/>
              <a:buChar char="•"/>
            </a:pPr>
            <a:r>
              <a:rPr lang="en-US" altLang="ko-KR" sz="1800" b="1" spc="-100" dirty="0" smtClean="0">
                <a:ea typeface="HY견고딕" pitchFamily="18" charset="-127"/>
                <a:cs typeface="Times New Roman" panose="02020603050405020304" pitchFamily="18" charset="0"/>
              </a:rPr>
              <a:t> Smart Device  based Controller   implementation</a:t>
            </a:r>
          </a:p>
        </p:txBody>
      </p:sp>
    </p:spTree>
    <p:extLst>
      <p:ext uri="{BB962C8B-B14F-4D97-AF65-F5344CB8AC3E}">
        <p14:creationId xmlns="" xmlns:p14="http://schemas.microsoft.com/office/powerpoint/2010/main" val="3680955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슬라이드 번호 개체 틀 1"/>
          <p:cNvSpPr>
            <a:spLocks noGrp="1"/>
          </p:cNvSpPr>
          <p:nvPr>
            <p:ph type="sldNum" sz="quarter" idx="10"/>
          </p:nvPr>
        </p:nvSpPr>
        <p:spPr>
          <a:xfrm>
            <a:off x="1676400" y="6475413"/>
            <a:ext cx="3124200" cy="184150"/>
          </a:xfrm>
          <a:noFill/>
        </p:spPr>
        <p:txBody>
          <a:bodyPr/>
          <a:lstStyle/>
          <a:p>
            <a:r>
              <a:rPr lang="en-US" altLang="ko-KR" dirty="0" smtClean="0">
                <a:ea typeface="굴림" pitchFamily="34" charset="-127"/>
              </a:rPr>
              <a:t>Slide </a:t>
            </a:r>
            <a:fld id="{C3714D5F-8193-4114-AE1D-CA0819F18866}" type="slidenum">
              <a:rPr lang="en-US" altLang="ko-KR" smtClean="0">
                <a:ea typeface="굴림" pitchFamily="34" charset="-127"/>
              </a:rPr>
              <a:pPr/>
              <a:t>8</a:t>
            </a:fld>
            <a:endParaRPr lang="en-US" altLang="ko-KR" dirty="0" smtClean="0">
              <a:ea typeface="굴림" pitchFamily="34" charset="-127"/>
            </a:endParaRPr>
          </a:p>
        </p:txBody>
      </p:sp>
      <p:sp>
        <p:nvSpPr>
          <p:cNvPr id="24581" name="직사각형 11"/>
          <p:cNvSpPr>
            <a:spLocks noChangeArrowheads="1"/>
          </p:cNvSpPr>
          <p:nvPr/>
        </p:nvSpPr>
        <p:spPr bwMode="auto">
          <a:xfrm>
            <a:off x="736600" y="5451704"/>
            <a:ext cx="7797800" cy="867920"/>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nSpc>
                <a:spcPct val="140000"/>
              </a:lnSpc>
              <a:buFont typeface="Arial" panose="020B0604020202020204" pitchFamily="34" charset="0"/>
              <a:buChar char="•"/>
            </a:pPr>
            <a:r>
              <a:rPr lang="en-US" altLang="ko-KR" sz="1800" b="1" spc="-100" dirty="0" err="1">
                <a:ea typeface="HY견고딕" pitchFamily="18" charset="-127"/>
                <a:cs typeface="Times New Roman" panose="02020603050405020304" pitchFamily="18" charset="0"/>
              </a:rPr>
              <a:t>Tx</a:t>
            </a:r>
            <a:r>
              <a:rPr lang="en-US" altLang="ko-KR" sz="1800" b="1" spc="-100" dirty="0">
                <a:ea typeface="HY견고딕" pitchFamily="18" charset="-127"/>
                <a:cs typeface="Times New Roman" panose="02020603050405020304" pitchFamily="18" charset="0"/>
              </a:rPr>
              <a:t> module: LED </a:t>
            </a:r>
            <a:r>
              <a:rPr lang="en-US" altLang="ko-KR" sz="1800" b="1" spc="-100" dirty="0" smtClean="0">
                <a:ea typeface="HY견고딕" pitchFamily="18" charset="-127"/>
                <a:cs typeface="Times New Roman" panose="02020603050405020304" pitchFamily="18" charset="0"/>
              </a:rPr>
              <a:t>light</a:t>
            </a:r>
            <a:endParaRPr lang="en-US" altLang="ko-KR" sz="1800" b="1" spc="-100" dirty="0">
              <a:ea typeface="HY견고딕" pitchFamily="18" charset="-127"/>
              <a:cs typeface="Times New Roman" panose="02020603050405020304" pitchFamily="18" charset="0"/>
            </a:endParaRPr>
          </a:p>
          <a:p>
            <a:pPr marL="285750" indent="-285750">
              <a:lnSpc>
                <a:spcPct val="140000"/>
              </a:lnSpc>
              <a:buFont typeface="Arial" panose="020B0604020202020204" pitchFamily="34" charset="0"/>
              <a:buChar char="•"/>
            </a:pPr>
            <a:r>
              <a:rPr lang="en-US" altLang="ko-KR" sz="1800" b="1" spc="-100" dirty="0">
                <a:ea typeface="HY견고딕" pitchFamily="18" charset="-127"/>
                <a:cs typeface="Times New Roman" panose="02020603050405020304" pitchFamily="18" charset="0"/>
              </a:rPr>
              <a:t>Rx module: Smart device Camera</a:t>
            </a:r>
          </a:p>
        </p:txBody>
      </p:sp>
      <p:sp>
        <p:nvSpPr>
          <p:cNvPr id="24582" name="Rectangle 5"/>
          <p:cNvSpPr>
            <a:spLocks noChangeArrowheads="1"/>
          </p:cNvSpPr>
          <p:nvPr/>
        </p:nvSpPr>
        <p:spPr bwMode="auto">
          <a:xfrm>
            <a:off x="381001" y="620233"/>
            <a:ext cx="8534400" cy="523220"/>
          </a:xfrm>
          <a:prstGeom prst="rect">
            <a:avLst/>
          </a:prstGeom>
          <a:noFill/>
          <a:ln w="9525">
            <a:noFill/>
            <a:miter lim="800000"/>
            <a:headEnd/>
            <a:tailEnd/>
          </a:ln>
        </p:spPr>
        <p:txBody>
          <a:bodyPr wrap="square">
            <a:spAutoFit/>
          </a:bodyPr>
          <a:lstStyle/>
          <a:p>
            <a:pPr marL="342900" indent="-342900" algn="ctr" latinLnBrk="0">
              <a:spcBef>
                <a:spcPct val="20000"/>
              </a:spcBef>
            </a:pPr>
            <a:r>
              <a:rPr lang="en-US" altLang="ko-KR" sz="2800" b="1" dirty="0" smtClean="0"/>
              <a:t>Data Transmission by Smart Phone Components</a:t>
            </a:r>
            <a:endParaRPr kumimoji="0" lang="en-US" altLang="ko-KR" sz="2800" b="1" dirty="0">
              <a:solidFill>
                <a:srgbClr val="000000"/>
              </a:solidFill>
              <a:cs typeface="Times New Roman" pitchFamily="18" charset="0"/>
            </a:endParaRPr>
          </a:p>
        </p:txBody>
      </p:sp>
      <p:grpSp>
        <p:nvGrpSpPr>
          <p:cNvPr id="91" name="그룹 90"/>
          <p:cNvGrpSpPr/>
          <p:nvPr/>
        </p:nvGrpSpPr>
        <p:grpSpPr>
          <a:xfrm>
            <a:off x="3533154" y="1716651"/>
            <a:ext cx="2181846" cy="2174168"/>
            <a:chOff x="1399554" y="2016291"/>
            <a:chExt cx="2181846" cy="2174168"/>
          </a:xfrm>
        </p:grpSpPr>
        <p:pic>
          <p:nvPicPr>
            <p:cNvPr id="24602" name="Picture 23" descr="C:\Documents and Settings\준상\바탕 화면\기고문작업 130713\2221.png"/>
            <p:cNvPicPr>
              <a:picLocks noChangeAspect="1" noChangeArrowheads="1"/>
            </p:cNvPicPr>
            <p:nvPr/>
          </p:nvPicPr>
          <p:blipFill>
            <a:blip r:embed="rId2" cstate="print"/>
            <a:srcRect l="31525" t="2765" r="22682" b="78622"/>
            <a:stretch>
              <a:fillRect/>
            </a:stretch>
          </p:blipFill>
          <p:spPr bwMode="auto">
            <a:xfrm>
              <a:off x="1399554" y="2016291"/>
              <a:ext cx="2181846" cy="998942"/>
            </a:xfrm>
            <a:prstGeom prst="rect">
              <a:avLst/>
            </a:prstGeom>
            <a:noFill/>
            <a:ln w="9525">
              <a:noFill/>
              <a:miter lim="800000"/>
              <a:headEnd/>
              <a:tailEnd/>
            </a:ln>
          </p:spPr>
        </p:pic>
        <p:pic>
          <p:nvPicPr>
            <p:cNvPr id="24603"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107145" y="2266407"/>
              <a:ext cx="285981" cy="214490"/>
            </a:xfrm>
            <a:prstGeom prst="rect">
              <a:avLst/>
            </a:prstGeom>
            <a:noFill/>
            <a:ln w="9525">
              <a:noFill/>
              <a:miter lim="800000"/>
              <a:headEnd/>
              <a:tailEnd/>
            </a:ln>
          </p:spPr>
        </p:pic>
        <p:pic>
          <p:nvPicPr>
            <p:cNvPr id="24604"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1776210" y="2668149"/>
              <a:ext cx="285981" cy="214490"/>
            </a:xfrm>
            <a:prstGeom prst="rect">
              <a:avLst/>
            </a:prstGeom>
            <a:noFill/>
            <a:ln w="9525">
              <a:noFill/>
              <a:miter lim="800000"/>
              <a:headEnd/>
              <a:tailEnd/>
            </a:ln>
          </p:spPr>
        </p:pic>
        <p:pic>
          <p:nvPicPr>
            <p:cNvPr id="24605"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865418" y="2247573"/>
              <a:ext cx="285981" cy="214490"/>
            </a:xfrm>
            <a:prstGeom prst="rect">
              <a:avLst/>
            </a:prstGeom>
            <a:noFill/>
            <a:ln w="9525">
              <a:noFill/>
              <a:miter lim="800000"/>
              <a:headEnd/>
              <a:tailEnd/>
            </a:ln>
          </p:spPr>
        </p:pic>
        <p:pic>
          <p:nvPicPr>
            <p:cNvPr id="24606"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545239" y="2660847"/>
              <a:ext cx="285981" cy="214490"/>
            </a:xfrm>
            <a:prstGeom prst="rect">
              <a:avLst/>
            </a:prstGeom>
            <a:noFill/>
            <a:ln w="9525">
              <a:noFill/>
              <a:miter lim="800000"/>
              <a:headEnd/>
              <a:tailEnd/>
            </a:ln>
          </p:spPr>
        </p:pic>
        <p:sp>
          <p:nvSpPr>
            <p:cNvPr id="30" name="사다리꼴 29"/>
            <p:cNvSpPr/>
            <p:nvPr/>
          </p:nvSpPr>
          <p:spPr bwMode="auto">
            <a:xfrm>
              <a:off x="2357129" y="278018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31" name="사다리꼴 30"/>
            <p:cNvSpPr/>
            <p:nvPr/>
          </p:nvSpPr>
          <p:spPr bwMode="auto">
            <a:xfrm>
              <a:off x="1925332" y="236885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32" name="사다리꼴 31"/>
            <p:cNvSpPr/>
            <p:nvPr/>
          </p:nvSpPr>
          <p:spPr bwMode="auto">
            <a:xfrm>
              <a:off x="1599366" y="278018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29" name="사다리꼴 28"/>
            <p:cNvSpPr/>
            <p:nvPr/>
          </p:nvSpPr>
          <p:spPr bwMode="auto">
            <a:xfrm>
              <a:off x="2673780" y="2368857"/>
              <a:ext cx="662091" cy="1676097"/>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grpSp>
          <p:nvGrpSpPr>
            <p:cNvPr id="4" name="그룹 139"/>
            <p:cNvGrpSpPr>
              <a:grpSpLocks/>
            </p:cNvGrpSpPr>
            <p:nvPr/>
          </p:nvGrpSpPr>
          <p:grpSpPr bwMode="auto">
            <a:xfrm rot="5400000">
              <a:off x="2286140" y="3174109"/>
              <a:ext cx="1393212" cy="143525"/>
              <a:chOff x="3696494" y="3338512"/>
              <a:chExt cx="1751013" cy="180975"/>
            </a:xfrm>
          </p:grpSpPr>
          <p:cxnSp>
            <p:nvCxnSpPr>
              <p:cNvPr id="132" name="꺾인 연결선 131"/>
              <p:cNvCxnSpPr/>
              <p:nvPr/>
            </p:nvCxnSpPr>
            <p:spPr bwMode="auto">
              <a:xfrm>
                <a:off x="3697165" y="3338519"/>
                <a:ext cx="216836"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33" name="꺾인 연결선 132"/>
              <p:cNvCxnSpPr/>
              <p:nvPr/>
            </p:nvCxnSpPr>
            <p:spPr bwMode="auto">
              <a:xfrm flipV="1">
                <a:off x="3914002" y="3338520"/>
                <a:ext cx="226807"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34" name="꺾인 연결선 133"/>
              <p:cNvCxnSpPr/>
              <p:nvPr/>
            </p:nvCxnSpPr>
            <p:spPr bwMode="auto">
              <a:xfrm>
                <a:off x="4138316" y="3338520"/>
                <a:ext cx="214345"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35" name="꺾인 연결선 134"/>
              <p:cNvCxnSpPr/>
              <p:nvPr/>
            </p:nvCxnSpPr>
            <p:spPr bwMode="auto">
              <a:xfrm flipV="1">
                <a:off x="4352661" y="3338520"/>
                <a:ext cx="226807"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36" name="꺾인 연결선 135"/>
              <p:cNvCxnSpPr/>
              <p:nvPr/>
            </p:nvCxnSpPr>
            <p:spPr bwMode="auto">
              <a:xfrm>
                <a:off x="4567006" y="3338520"/>
                <a:ext cx="216838"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37" name="꺾인 연결선 136"/>
              <p:cNvCxnSpPr/>
              <p:nvPr/>
            </p:nvCxnSpPr>
            <p:spPr bwMode="auto">
              <a:xfrm flipV="1">
                <a:off x="4783843" y="3338520"/>
                <a:ext cx="224314"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38" name="꺾인 연결선 137"/>
              <p:cNvCxnSpPr/>
              <p:nvPr/>
            </p:nvCxnSpPr>
            <p:spPr bwMode="auto">
              <a:xfrm>
                <a:off x="5008157" y="3338520"/>
                <a:ext cx="214345"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39" name="꺾인 연결선 138"/>
              <p:cNvCxnSpPr/>
              <p:nvPr/>
            </p:nvCxnSpPr>
            <p:spPr bwMode="auto">
              <a:xfrm flipV="1">
                <a:off x="5222502" y="3338520"/>
                <a:ext cx="224314" cy="18015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7" name="그룹 180"/>
            <p:cNvGrpSpPr>
              <a:grpSpLocks/>
            </p:cNvGrpSpPr>
            <p:nvPr/>
          </p:nvGrpSpPr>
          <p:grpSpPr bwMode="auto">
            <a:xfrm rot="5400000">
              <a:off x="2084799" y="3433637"/>
              <a:ext cx="1193878" cy="135205"/>
              <a:chOff x="3703530" y="3339069"/>
              <a:chExt cx="1718044" cy="180975"/>
            </a:xfrm>
          </p:grpSpPr>
          <p:grpSp>
            <p:nvGrpSpPr>
              <p:cNvPr id="8" name="그룹 166"/>
              <p:cNvGrpSpPr>
                <a:grpSpLocks/>
              </p:cNvGrpSpPr>
              <p:nvPr/>
            </p:nvGrpSpPr>
            <p:grpSpPr bwMode="auto">
              <a:xfrm>
                <a:off x="3703530" y="3339069"/>
                <a:ext cx="413870" cy="180975"/>
                <a:chOff x="-2747446" y="950619"/>
                <a:chExt cx="3356236" cy="916715"/>
              </a:xfrm>
            </p:grpSpPr>
            <p:grpSp>
              <p:nvGrpSpPr>
                <p:cNvPr id="9" name="그룹 174"/>
                <p:cNvGrpSpPr>
                  <a:grpSpLocks/>
                </p:cNvGrpSpPr>
                <p:nvPr/>
              </p:nvGrpSpPr>
              <p:grpSpPr bwMode="auto">
                <a:xfrm>
                  <a:off x="-2747446" y="950619"/>
                  <a:ext cx="1660697" cy="916715"/>
                  <a:chOff x="-2268542" y="3822938"/>
                  <a:chExt cx="1660697" cy="916715"/>
                </a:xfrm>
              </p:grpSpPr>
              <p:cxnSp>
                <p:nvCxnSpPr>
                  <p:cNvPr id="179" name="꺾인 연결선 178"/>
                  <p:cNvCxnSpPr/>
                  <p:nvPr/>
                </p:nvCxnSpPr>
                <p:spPr>
                  <a:xfrm>
                    <a:off x="-2263024" y="3820487"/>
                    <a:ext cx="925687"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80" name="꺾인 연결선 179"/>
                  <p:cNvCxnSpPr/>
                  <p:nvPr/>
                </p:nvCxnSpPr>
                <p:spPr>
                  <a:xfrm flipV="1">
                    <a:off x="-1337337" y="3820487"/>
                    <a:ext cx="740550"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10" name="그룹 175"/>
                <p:cNvGrpSpPr>
                  <a:grpSpLocks/>
                </p:cNvGrpSpPr>
                <p:nvPr/>
              </p:nvGrpSpPr>
              <p:grpSpPr bwMode="auto">
                <a:xfrm>
                  <a:off x="-1039038" y="950619"/>
                  <a:ext cx="1647828" cy="916715"/>
                  <a:chOff x="-2415550" y="3822938"/>
                  <a:chExt cx="1647828" cy="916715"/>
                </a:xfrm>
              </p:grpSpPr>
              <p:cxnSp>
                <p:nvCxnSpPr>
                  <p:cNvPr id="177" name="꺾인 연결선 176"/>
                  <p:cNvCxnSpPr/>
                  <p:nvPr/>
                </p:nvCxnSpPr>
                <p:spPr>
                  <a:xfrm>
                    <a:off x="-2405914" y="3820484"/>
                    <a:ext cx="763700"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78" name="꺾인 연결선 177"/>
                  <p:cNvCxnSpPr/>
                  <p:nvPr/>
                </p:nvCxnSpPr>
                <p:spPr>
                  <a:xfrm flipV="1">
                    <a:off x="-1642206" y="3820487"/>
                    <a:ext cx="879404"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11" name="그룹 167"/>
              <p:cNvGrpSpPr>
                <a:grpSpLocks/>
              </p:cNvGrpSpPr>
              <p:nvPr/>
            </p:nvGrpSpPr>
            <p:grpSpPr bwMode="auto">
              <a:xfrm>
                <a:off x="4121695" y="3339069"/>
                <a:ext cx="458787" cy="180975"/>
                <a:chOff x="-3033920" y="950619"/>
                <a:chExt cx="3720487" cy="916715"/>
              </a:xfrm>
            </p:grpSpPr>
            <p:grpSp>
              <p:nvGrpSpPr>
                <p:cNvPr id="12" name="그룹 168"/>
                <p:cNvGrpSpPr>
                  <a:grpSpLocks/>
                </p:cNvGrpSpPr>
                <p:nvPr/>
              </p:nvGrpSpPr>
              <p:grpSpPr bwMode="auto">
                <a:xfrm>
                  <a:off x="-3033920" y="950619"/>
                  <a:ext cx="1866677" cy="916715"/>
                  <a:chOff x="-2555016" y="3822938"/>
                  <a:chExt cx="1866677" cy="916715"/>
                </a:xfrm>
              </p:grpSpPr>
              <p:cxnSp>
                <p:nvCxnSpPr>
                  <p:cNvPr id="173" name="꺾인 연결선 172"/>
                  <p:cNvCxnSpPr/>
                  <p:nvPr/>
                </p:nvCxnSpPr>
                <p:spPr>
                  <a:xfrm>
                    <a:off x="-2538653" y="3820487"/>
                    <a:ext cx="902536"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74" name="꺾인 연결선 173"/>
                  <p:cNvCxnSpPr/>
                  <p:nvPr/>
                </p:nvCxnSpPr>
                <p:spPr>
                  <a:xfrm flipV="1">
                    <a:off x="-1636117" y="3820487"/>
                    <a:ext cx="948835"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13" name="그룹 169"/>
                <p:cNvGrpSpPr>
                  <a:grpSpLocks/>
                </p:cNvGrpSpPr>
                <p:nvPr/>
              </p:nvGrpSpPr>
              <p:grpSpPr bwMode="auto">
                <a:xfrm>
                  <a:off x="-1180110" y="950619"/>
                  <a:ext cx="1866677" cy="916715"/>
                  <a:chOff x="-2556622" y="3822938"/>
                  <a:chExt cx="1866677" cy="916715"/>
                </a:xfrm>
              </p:grpSpPr>
              <p:cxnSp>
                <p:nvCxnSpPr>
                  <p:cNvPr id="171" name="꺾인 연결선 170"/>
                  <p:cNvCxnSpPr/>
                  <p:nvPr/>
                </p:nvCxnSpPr>
                <p:spPr>
                  <a:xfrm>
                    <a:off x="-2542708" y="3820487"/>
                    <a:ext cx="902536"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72" name="꺾인 연결선 171"/>
                  <p:cNvCxnSpPr/>
                  <p:nvPr/>
                </p:nvCxnSpPr>
                <p:spPr>
                  <a:xfrm flipV="1">
                    <a:off x="-1640172" y="3820487"/>
                    <a:ext cx="948835"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14" name="그룹 152"/>
              <p:cNvGrpSpPr>
                <a:grpSpLocks/>
              </p:cNvGrpSpPr>
              <p:nvPr/>
            </p:nvGrpSpPr>
            <p:grpSpPr bwMode="auto">
              <a:xfrm>
                <a:off x="4559952" y="3339069"/>
                <a:ext cx="424423" cy="180975"/>
                <a:chOff x="-3038194" y="950619"/>
                <a:chExt cx="3441816" cy="916715"/>
              </a:xfrm>
            </p:grpSpPr>
            <p:grpSp>
              <p:nvGrpSpPr>
                <p:cNvPr id="15" name="그룹 160"/>
                <p:cNvGrpSpPr>
                  <a:grpSpLocks/>
                </p:cNvGrpSpPr>
                <p:nvPr/>
              </p:nvGrpSpPr>
              <p:grpSpPr bwMode="auto">
                <a:xfrm>
                  <a:off x="-3038194" y="950619"/>
                  <a:ext cx="1660707" cy="916715"/>
                  <a:chOff x="-2559290" y="3822938"/>
                  <a:chExt cx="1660707" cy="916715"/>
                </a:xfrm>
              </p:grpSpPr>
              <p:cxnSp>
                <p:nvCxnSpPr>
                  <p:cNvPr id="165" name="꺾인 연결선 164"/>
                  <p:cNvCxnSpPr/>
                  <p:nvPr/>
                </p:nvCxnSpPr>
                <p:spPr>
                  <a:xfrm>
                    <a:off x="-2556192" y="3820480"/>
                    <a:ext cx="948842"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66" name="꺾인 연결선 165"/>
                  <p:cNvCxnSpPr/>
                  <p:nvPr/>
                </p:nvCxnSpPr>
                <p:spPr>
                  <a:xfrm flipV="1">
                    <a:off x="-1607350" y="3820480"/>
                    <a:ext cx="717404"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16" name="그룹 161"/>
                <p:cNvGrpSpPr>
                  <a:grpSpLocks/>
                </p:cNvGrpSpPr>
                <p:nvPr/>
              </p:nvGrpSpPr>
              <p:grpSpPr bwMode="auto">
                <a:xfrm>
                  <a:off x="-1257084" y="950619"/>
                  <a:ext cx="1660706" cy="916715"/>
                  <a:chOff x="-2633596" y="3822938"/>
                  <a:chExt cx="1660706" cy="916715"/>
                </a:xfrm>
              </p:grpSpPr>
              <p:cxnSp>
                <p:nvCxnSpPr>
                  <p:cNvPr id="163" name="꺾인 연결선 162"/>
                  <p:cNvCxnSpPr/>
                  <p:nvPr/>
                </p:nvCxnSpPr>
                <p:spPr>
                  <a:xfrm>
                    <a:off x="-2629645" y="3820484"/>
                    <a:ext cx="786838"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64" name="꺾인 연결선 163"/>
                  <p:cNvCxnSpPr/>
                  <p:nvPr/>
                </p:nvCxnSpPr>
                <p:spPr>
                  <a:xfrm flipV="1">
                    <a:off x="-1842807" y="3820484"/>
                    <a:ext cx="879407"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17" name="그룹 153"/>
              <p:cNvGrpSpPr>
                <a:grpSpLocks/>
              </p:cNvGrpSpPr>
              <p:nvPr/>
            </p:nvGrpSpPr>
            <p:grpSpPr bwMode="auto">
              <a:xfrm>
                <a:off x="4962786" y="3339069"/>
                <a:ext cx="458788" cy="180975"/>
                <a:chOff x="-3033863" y="950619"/>
                <a:chExt cx="3720495" cy="916715"/>
              </a:xfrm>
            </p:grpSpPr>
            <p:grpSp>
              <p:nvGrpSpPr>
                <p:cNvPr id="18" name="그룹 154"/>
                <p:cNvGrpSpPr>
                  <a:grpSpLocks/>
                </p:cNvGrpSpPr>
                <p:nvPr/>
              </p:nvGrpSpPr>
              <p:grpSpPr bwMode="auto">
                <a:xfrm>
                  <a:off x="-3033863" y="950619"/>
                  <a:ext cx="1866685" cy="916715"/>
                  <a:chOff x="-2554959" y="3822938"/>
                  <a:chExt cx="1866685" cy="916715"/>
                </a:xfrm>
              </p:grpSpPr>
              <p:cxnSp>
                <p:nvCxnSpPr>
                  <p:cNvPr id="159" name="꺾인 연결선 158"/>
                  <p:cNvCxnSpPr/>
                  <p:nvPr/>
                </p:nvCxnSpPr>
                <p:spPr>
                  <a:xfrm>
                    <a:off x="-2555549" y="3820480"/>
                    <a:ext cx="925689"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60" name="꺾인 연결선 159"/>
                  <p:cNvCxnSpPr/>
                  <p:nvPr/>
                </p:nvCxnSpPr>
                <p:spPr>
                  <a:xfrm flipV="1">
                    <a:off x="-1629853" y="3820484"/>
                    <a:ext cx="948824"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19" name="그룹 155"/>
                <p:cNvGrpSpPr>
                  <a:grpSpLocks/>
                </p:cNvGrpSpPr>
                <p:nvPr/>
              </p:nvGrpSpPr>
              <p:grpSpPr bwMode="auto">
                <a:xfrm>
                  <a:off x="-1180053" y="950619"/>
                  <a:ext cx="1866685" cy="916715"/>
                  <a:chOff x="-2556565" y="3822938"/>
                  <a:chExt cx="1866685" cy="916715"/>
                </a:xfrm>
              </p:grpSpPr>
              <p:cxnSp>
                <p:nvCxnSpPr>
                  <p:cNvPr id="157" name="꺾인 연결선 156"/>
                  <p:cNvCxnSpPr/>
                  <p:nvPr/>
                </p:nvCxnSpPr>
                <p:spPr>
                  <a:xfrm>
                    <a:off x="-2559575" y="3820480"/>
                    <a:ext cx="925689"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58" name="꺾인 연결선 157"/>
                  <p:cNvCxnSpPr/>
                  <p:nvPr/>
                </p:nvCxnSpPr>
                <p:spPr>
                  <a:xfrm flipV="1">
                    <a:off x="-1633879" y="3820484"/>
                    <a:ext cx="948824" cy="914905"/>
                  </a:xfrm>
                  <a:prstGeom prst="bentConnector3">
                    <a:avLst/>
                  </a:prstGeom>
                </p:spPr>
                <p:style>
                  <a:lnRef idx="1">
                    <a:schemeClr val="dk1"/>
                  </a:lnRef>
                  <a:fillRef idx="0">
                    <a:schemeClr val="dk1"/>
                  </a:fillRef>
                  <a:effectRef idx="0">
                    <a:schemeClr val="dk1"/>
                  </a:effectRef>
                  <a:fontRef idx="minor">
                    <a:schemeClr val="tx1"/>
                  </a:fontRef>
                </p:style>
              </p:cxnSp>
            </p:grpSp>
          </p:grpSp>
        </p:grpSp>
        <p:grpSp>
          <p:nvGrpSpPr>
            <p:cNvPr id="20" name="그룹 181"/>
            <p:cNvGrpSpPr>
              <a:grpSpLocks/>
            </p:cNvGrpSpPr>
            <p:nvPr/>
          </p:nvGrpSpPr>
          <p:grpSpPr bwMode="auto">
            <a:xfrm rot="5400000">
              <a:off x="1355605" y="3421385"/>
              <a:ext cx="1100333" cy="222336"/>
              <a:chOff x="3696494" y="3338507"/>
              <a:chExt cx="1751013" cy="180980"/>
            </a:xfrm>
          </p:grpSpPr>
          <p:cxnSp>
            <p:nvCxnSpPr>
              <p:cNvPr id="183" name="꺾인 연결선 182"/>
              <p:cNvCxnSpPr/>
              <p:nvPr/>
            </p:nvCxnSpPr>
            <p:spPr bwMode="auto">
              <a:xfrm>
                <a:off x="3696062" y="3339046"/>
                <a:ext cx="217748"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184" name="꺾인 연결선 183"/>
              <p:cNvCxnSpPr/>
              <p:nvPr/>
            </p:nvCxnSpPr>
            <p:spPr bwMode="auto">
              <a:xfrm flipV="1">
                <a:off x="3913810" y="3339046"/>
                <a:ext cx="224062"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185" name="꺾인 연결선 184"/>
              <p:cNvCxnSpPr/>
              <p:nvPr/>
            </p:nvCxnSpPr>
            <p:spPr bwMode="auto">
              <a:xfrm>
                <a:off x="4137870" y="3339046"/>
                <a:ext cx="214593"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186" name="꺾인 연결선 185"/>
              <p:cNvCxnSpPr/>
              <p:nvPr/>
            </p:nvCxnSpPr>
            <p:spPr bwMode="auto">
              <a:xfrm flipV="1">
                <a:off x="4352463" y="3339046"/>
                <a:ext cx="227216"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187" name="꺾인 연결선 186"/>
              <p:cNvCxnSpPr/>
              <p:nvPr/>
            </p:nvCxnSpPr>
            <p:spPr bwMode="auto">
              <a:xfrm>
                <a:off x="4567058" y="3339046"/>
                <a:ext cx="217748"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188" name="꺾인 연결선 187"/>
              <p:cNvCxnSpPr/>
              <p:nvPr/>
            </p:nvCxnSpPr>
            <p:spPr bwMode="auto">
              <a:xfrm flipV="1">
                <a:off x="4784806" y="3339046"/>
                <a:ext cx="224062"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189" name="꺾인 연결선 188"/>
              <p:cNvCxnSpPr/>
              <p:nvPr/>
            </p:nvCxnSpPr>
            <p:spPr bwMode="auto">
              <a:xfrm>
                <a:off x="5008866" y="3339046"/>
                <a:ext cx="214593"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190" name="꺾인 연결선 189"/>
              <p:cNvCxnSpPr/>
              <p:nvPr/>
            </p:nvCxnSpPr>
            <p:spPr bwMode="auto">
              <a:xfrm flipV="1">
                <a:off x="5223459" y="3339046"/>
                <a:ext cx="224060" cy="180910"/>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21" name="그룹 190"/>
            <p:cNvGrpSpPr>
              <a:grpSpLocks/>
            </p:cNvGrpSpPr>
            <p:nvPr/>
          </p:nvGrpSpPr>
          <p:grpSpPr bwMode="auto">
            <a:xfrm rot="16200000">
              <a:off x="1540497" y="3226609"/>
              <a:ext cx="1393211" cy="74113"/>
              <a:chOff x="3696494" y="3338511"/>
              <a:chExt cx="1751012" cy="180976"/>
            </a:xfrm>
          </p:grpSpPr>
          <p:cxnSp>
            <p:nvCxnSpPr>
              <p:cNvPr id="192" name="꺾인 연결선 191"/>
              <p:cNvCxnSpPr/>
              <p:nvPr/>
            </p:nvCxnSpPr>
            <p:spPr bwMode="auto">
              <a:xfrm>
                <a:off x="3699608" y="3335565"/>
                <a:ext cx="216838"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193" name="꺾인 연결선 192"/>
              <p:cNvCxnSpPr/>
              <p:nvPr/>
            </p:nvCxnSpPr>
            <p:spPr bwMode="auto">
              <a:xfrm flipV="1">
                <a:off x="3916447" y="3335566"/>
                <a:ext cx="22680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194" name="꺾인 연결선 193"/>
              <p:cNvCxnSpPr/>
              <p:nvPr/>
            </p:nvCxnSpPr>
            <p:spPr bwMode="auto">
              <a:xfrm>
                <a:off x="4138267" y="3335565"/>
                <a:ext cx="214345"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195" name="꺾인 연결선 194"/>
              <p:cNvCxnSpPr/>
              <p:nvPr/>
            </p:nvCxnSpPr>
            <p:spPr bwMode="auto">
              <a:xfrm flipV="1">
                <a:off x="4355106" y="3339444"/>
                <a:ext cx="22680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196" name="꺾인 연결선 195"/>
              <p:cNvCxnSpPr/>
              <p:nvPr/>
            </p:nvCxnSpPr>
            <p:spPr bwMode="auto">
              <a:xfrm>
                <a:off x="4569450" y="3339444"/>
                <a:ext cx="21683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197" name="꺾인 연결선 196"/>
              <p:cNvCxnSpPr/>
              <p:nvPr/>
            </p:nvCxnSpPr>
            <p:spPr bwMode="auto">
              <a:xfrm flipV="1">
                <a:off x="4783794" y="3339443"/>
                <a:ext cx="224314"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198" name="꺾인 연결선 197"/>
              <p:cNvCxnSpPr/>
              <p:nvPr/>
            </p:nvCxnSpPr>
            <p:spPr bwMode="auto">
              <a:xfrm>
                <a:off x="5008108" y="3339443"/>
                <a:ext cx="214345"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199" name="꺾인 연결선 198"/>
              <p:cNvCxnSpPr/>
              <p:nvPr/>
            </p:nvCxnSpPr>
            <p:spPr bwMode="auto">
              <a:xfrm flipV="1">
                <a:off x="5222453" y="3339443"/>
                <a:ext cx="224314" cy="178319"/>
              </a:xfrm>
              <a:prstGeom prst="bentConnector3">
                <a:avLst/>
              </a:prstGeom>
            </p:spPr>
            <p:style>
              <a:lnRef idx="1">
                <a:schemeClr val="dk1"/>
              </a:lnRef>
              <a:fillRef idx="0">
                <a:schemeClr val="dk1"/>
              </a:fillRef>
              <a:effectRef idx="0">
                <a:schemeClr val="dk1"/>
              </a:effectRef>
              <a:fontRef idx="minor">
                <a:schemeClr val="tx1"/>
              </a:fontRef>
            </p:style>
          </p:cxnSp>
        </p:grpSp>
      </p:grpSp>
      <p:pic>
        <p:nvPicPr>
          <p:cNvPr id="92" name="Picture 5" descr="C:\Documents and Settings\LEE MIN WOO\바탕 화면\Untitle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3660761">
            <a:off x="3939015" y="3974039"/>
            <a:ext cx="747357" cy="1083773"/>
          </a:xfrm>
          <a:prstGeom prst="rect">
            <a:avLst/>
          </a:prstGeom>
          <a:noFill/>
          <a:extLst>
            <a:ext uri="{909E8E84-426E-40DD-AFC4-6F175D3DCCD1}">
              <a14:hiddenFill xmlns="" xmlns:a14="http://schemas.microsoft.com/office/drawing/2010/main">
                <a:solidFill>
                  <a:srgbClr val="FFFFFF"/>
                </a:solidFill>
              </a14:hiddenFill>
            </a:ext>
          </a:extLst>
        </p:spPr>
      </p:pic>
      <p:sp>
        <p:nvSpPr>
          <p:cNvPr id="93" name="직사각형 92"/>
          <p:cNvSpPr/>
          <p:nvPr/>
        </p:nvSpPr>
        <p:spPr bwMode="auto">
          <a:xfrm rot="3660761">
            <a:off x="4597612" y="4198284"/>
            <a:ext cx="228600" cy="175052"/>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Rectangle 5"/>
          <p:cNvSpPr txBox="1">
            <a:spLocks noChangeArrowheads="1"/>
          </p:cNvSpPr>
          <p:nvPr/>
        </p:nvSpPr>
        <p:spPr bwMode="auto">
          <a:xfrm>
            <a:off x="4386263" y="6477000"/>
            <a:ext cx="41910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smtClean="0">
                <a:ln>
                  <a:noFill/>
                </a:ln>
                <a:solidFill>
                  <a:schemeClr val="tx1"/>
                </a:solidFill>
                <a:effectLst/>
                <a:uLnTx/>
                <a:uFillTx/>
                <a:latin typeface="Times New Roman" pitchFamily="18" charset="0"/>
                <a:ea typeface="굴림" charset="-127"/>
                <a:cs typeface="+mn-cs"/>
              </a:rPr>
              <a:t>Jaesang Cha, Seoul National Univ. of Science&amp;Tech.</a:t>
            </a:r>
            <a:endParaRPr kumimoji="0" lang="en-US" altLang="ko-KR" sz="1200" b="0" i="0" u="none" strike="noStrike" kern="1200" cap="none" spc="0" normalizeH="0" baseline="0" noProof="0" dirty="0" smtClean="0">
              <a:ln>
                <a:noFill/>
              </a:ln>
              <a:solidFill>
                <a:schemeClr val="tx1"/>
              </a:solidFill>
              <a:effectLst/>
              <a:uLnTx/>
              <a:uFillTx/>
              <a:latin typeface="Times New Roman" pitchFamily="18" charset="0"/>
              <a:ea typeface="굴림" charset="-127"/>
              <a:cs typeface="+mn-cs"/>
            </a:endParaRPr>
          </a:p>
        </p:txBody>
      </p:sp>
      <p:grpSp>
        <p:nvGrpSpPr>
          <p:cNvPr id="81" name="그룹 14"/>
          <p:cNvGrpSpPr>
            <a:grpSpLocks/>
          </p:cNvGrpSpPr>
          <p:nvPr/>
        </p:nvGrpSpPr>
        <p:grpSpPr bwMode="auto">
          <a:xfrm>
            <a:off x="5314950" y="231775"/>
            <a:ext cx="3429000" cy="307777"/>
            <a:chOff x="6088040" y="296840"/>
            <a:chExt cx="3429000" cy="307579"/>
          </a:xfrm>
        </p:grpSpPr>
        <p:sp>
          <p:nvSpPr>
            <p:cNvPr id="82"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83" name="TextBox 82"/>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78"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슬라이드 번호 개체 틀 1"/>
          <p:cNvSpPr>
            <a:spLocks noGrp="1"/>
          </p:cNvSpPr>
          <p:nvPr>
            <p:ph type="sldNum" sz="quarter" idx="10"/>
          </p:nvPr>
        </p:nvSpPr>
        <p:spPr>
          <a:xfrm>
            <a:off x="3733800" y="6477000"/>
            <a:ext cx="1066800" cy="184150"/>
          </a:xfrm>
          <a:noFill/>
        </p:spPr>
        <p:txBody>
          <a:bodyPr/>
          <a:lstStyle/>
          <a:p>
            <a:r>
              <a:rPr lang="en-US" altLang="ko-KR" dirty="0" smtClean="0">
                <a:ea typeface="굴림" pitchFamily="34" charset="-127"/>
              </a:rPr>
              <a:t>Slide </a:t>
            </a:r>
            <a:fld id="{C3714D5F-8193-4114-AE1D-CA0819F18866}" type="slidenum">
              <a:rPr lang="en-US" altLang="ko-KR" smtClean="0">
                <a:ea typeface="굴림" pitchFamily="34" charset="-127"/>
              </a:rPr>
              <a:pPr/>
              <a:t>9</a:t>
            </a:fld>
            <a:endParaRPr lang="en-US" altLang="ko-KR" dirty="0" smtClean="0">
              <a:ea typeface="굴림" pitchFamily="34" charset="-127"/>
            </a:endParaRPr>
          </a:p>
        </p:txBody>
      </p:sp>
      <p:sp>
        <p:nvSpPr>
          <p:cNvPr id="5" name="Rectangle 3"/>
          <p:cNvSpPr txBox="1">
            <a:spLocks noChangeArrowheads="1"/>
          </p:cNvSpPr>
          <p:nvPr/>
        </p:nvSpPr>
        <p:spPr bwMode="auto">
          <a:xfrm>
            <a:off x="5257800" y="2311896"/>
            <a:ext cx="3810000" cy="1981200"/>
          </a:xfrm>
          <a:prstGeom prst="rect">
            <a:avLst/>
          </a:prstGeom>
          <a:noFill/>
          <a:ln w="9525">
            <a:noFill/>
            <a:miter lim="800000"/>
            <a:headEnd/>
            <a:tailEnd/>
          </a:ln>
        </p:spPr>
        <p:txBody>
          <a:bodyPr/>
          <a:lstStyle/>
          <a:p>
            <a:pPr marL="342900" indent="-342900" latinLnBrk="0">
              <a:spcBef>
                <a:spcPct val="20000"/>
              </a:spcBef>
              <a:buFontTx/>
              <a:buChar char="•"/>
              <a:defRPr/>
            </a:pPr>
            <a:r>
              <a:rPr kumimoji="0" lang="en-US" sz="1600" kern="0" dirty="0" smtClean="0">
                <a:latin typeface="+mj-lt"/>
                <a:ea typeface="+mn-ea"/>
              </a:rPr>
              <a:t>RF : 3G/LTE, Wi-Fi, Blue-tooth etc.</a:t>
            </a:r>
          </a:p>
          <a:p>
            <a:pPr marL="342900" indent="-342900" latinLnBrk="0">
              <a:spcBef>
                <a:spcPct val="20000"/>
              </a:spcBef>
              <a:buFontTx/>
              <a:buChar char="•"/>
              <a:defRPr/>
            </a:pPr>
            <a:endParaRPr kumimoji="0" lang="en-US" sz="1600" kern="0" dirty="0" smtClean="0">
              <a:latin typeface="+mj-lt"/>
              <a:ea typeface="+mn-ea"/>
            </a:endParaRPr>
          </a:p>
          <a:p>
            <a:pPr marL="342900" indent="-342900" latinLnBrk="0">
              <a:spcBef>
                <a:spcPct val="20000"/>
              </a:spcBef>
              <a:buFontTx/>
              <a:buChar char="•"/>
              <a:defRPr/>
            </a:pPr>
            <a:r>
              <a:rPr kumimoji="0" lang="en-US" sz="1600" kern="0" dirty="0" smtClean="0">
                <a:latin typeface="+mj-lt"/>
                <a:ea typeface="+mn-ea"/>
              </a:rPr>
              <a:t>LED communication</a:t>
            </a:r>
          </a:p>
          <a:p>
            <a:pPr marL="800100" lvl="1" indent="-342900" latinLnBrk="0">
              <a:spcBef>
                <a:spcPct val="20000"/>
              </a:spcBef>
              <a:defRPr/>
            </a:pPr>
            <a:r>
              <a:rPr kumimoji="0" lang="en-US" sz="1600" kern="0" dirty="0" smtClean="0">
                <a:latin typeface="+mj-lt"/>
                <a:ea typeface="+mn-ea"/>
              </a:rPr>
              <a:t>- </a:t>
            </a:r>
            <a:r>
              <a:rPr kumimoji="0" lang="en-US" sz="1600" kern="0" dirty="0" err="1" smtClean="0">
                <a:latin typeface="+mj-lt"/>
                <a:ea typeface="+mn-ea"/>
              </a:rPr>
              <a:t>Tx</a:t>
            </a:r>
            <a:r>
              <a:rPr kumimoji="0" lang="en-US" sz="1600" kern="0" dirty="0" smtClean="0">
                <a:latin typeface="+mj-lt"/>
                <a:ea typeface="+mn-ea"/>
              </a:rPr>
              <a:t> module: Smart Phone LED flash</a:t>
            </a:r>
            <a:endParaRPr kumimoji="0" lang="en-US" sz="1600" kern="0" dirty="0">
              <a:latin typeface="+mj-lt"/>
              <a:ea typeface="+mn-ea"/>
            </a:endParaRPr>
          </a:p>
          <a:p>
            <a:pPr marL="800100" lvl="1" indent="-342900" latinLnBrk="0">
              <a:spcBef>
                <a:spcPct val="20000"/>
              </a:spcBef>
              <a:defRPr/>
            </a:pPr>
            <a:r>
              <a:rPr kumimoji="0" lang="en-US" altLang="ko-KR" sz="1600" kern="0" dirty="0" smtClean="0"/>
              <a:t>- Rx module: Smart Phone Camera</a:t>
            </a:r>
            <a:endParaRPr kumimoji="0" lang="en-US" altLang="ko-KR" sz="1600" kern="0" dirty="0">
              <a:ea typeface="굴림" charset="-127"/>
            </a:endParaRPr>
          </a:p>
        </p:txBody>
      </p:sp>
      <p:sp>
        <p:nvSpPr>
          <p:cNvPr id="125" name="TextBox 338"/>
          <p:cNvSpPr txBox="1">
            <a:spLocks noChangeArrowheads="1"/>
          </p:cNvSpPr>
          <p:nvPr/>
        </p:nvSpPr>
        <p:spPr bwMode="auto">
          <a:xfrm>
            <a:off x="457200" y="3531096"/>
            <a:ext cx="1822935" cy="276999"/>
          </a:xfrm>
          <a:prstGeom prst="rect">
            <a:avLst/>
          </a:prstGeom>
          <a:noFill/>
          <a:ln w="9525">
            <a:noFill/>
            <a:miter lim="800000"/>
            <a:headEnd/>
            <a:tailEnd/>
          </a:ln>
        </p:spPr>
        <p:txBody>
          <a:bodyPr wrap="none">
            <a:spAutoFit/>
          </a:bodyPr>
          <a:lstStyle/>
          <a:p>
            <a:pPr>
              <a:defRPr/>
            </a:pPr>
            <a:r>
              <a:rPr lang="en-US" altLang="ko-KR" b="1" dirty="0">
                <a:latin typeface="+mj-lt"/>
              </a:rPr>
              <a:t>Smart </a:t>
            </a:r>
            <a:r>
              <a:rPr lang="en-US" altLang="ko-KR" b="1" dirty="0" smtClean="0">
                <a:latin typeface="+mj-lt"/>
              </a:rPr>
              <a:t>Device </a:t>
            </a:r>
            <a:r>
              <a:rPr lang="en-US" altLang="ko-KR" b="1" dirty="0">
                <a:latin typeface="+mj-lt"/>
              </a:rPr>
              <a:t>LED Flash</a:t>
            </a:r>
            <a:endParaRPr lang="ko-KR" altLang="en-US" b="1" dirty="0">
              <a:latin typeface="+mj-lt"/>
            </a:endParaRPr>
          </a:p>
        </p:txBody>
      </p:sp>
      <p:grpSp>
        <p:nvGrpSpPr>
          <p:cNvPr id="3" name="그룹 148"/>
          <p:cNvGrpSpPr>
            <a:grpSpLocks/>
          </p:cNvGrpSpPr>
          <p:nvPr/>
        </p:nvGrpSpPr>
        <p:grpSpPr bwMode="auto">
          <a:xfrm rot="10800000">
            <a:off x="2133601" y="2719848"/>
            <a:ext cx="873504" cy="151711"/>
            <a:chOff x="3731560" y="3321425"/>
            <a:chExt cx="1680880" cy="185362"/>
          </a:xfrm>
        </p:grpSpPr>
        <p:cxnSp>
          <p:nvCxnSpPr>
            <p:cNvPr id="141" name="꺾인 연결선 140"/>
            <p:cNvCxnSpPr/>
            <p:nvPr/>
          </p:nvCxnSpPr>
          <p:spPr bwMode="auto">
            <a:xfrm rot="10800000">
              <a:off x="5196590" y="3322307"/>
              <a:ext cx="21383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142" name="꺾인 연결선 141"/>
            <p:cNvCxnSpPr/>
            <p:nvPr/>
          </p:nvCxnSpPr>
          <p:spPr bwMode="auto">
            <a:xfrm rot="10800000" flipV="1">
              <a:off x="4969504" y="3323453"/>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143" name="꺾인 연결선 142"/>
            <p:cNvCxnSpPr/>
            <p:nvPr/>
          </p:nvCxnSpPr>
          <p:spPr bwMode="auto">
            <a:xfrm rot="10800000">
              <a:off x="4773423" y="3321938"/>
              <a:ext cx="21994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144" name="꺾인 연결선 143"/>
            <p:cNvCxnSpPr/>
            <p:nvPr/>
          </p:nvCxnSpPr>
          <p:spPr bwMode="auto">
            <a:xfrm rot="10800000" flipV="1">
              <a:off x="4574004" y="3322527"/>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145" name="꺾인 연결선 144"/>
            <p:cNvCxnSpPr/>
            <p:nvPr/>
          </p:nvCxnSpPr>
          <p:spPr bwMode="auto">
            <a:xfrm rot="10800000">
              <a:off x="4364810" y="3326031"/>
              <a:ext cx="216893"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146" name="꺾인 연결선 145"/>
            <p:cNvCxnSpPr/>
            <p:nvPr/>
          </p:nvCxnSpPr>
          <p:spPr bwMode="auto">
            <a:xfrm rot="10800000" flipV="1">
              <a:off x="4162884" y="3322670"/>
              <a:ext cx="226057"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147" name="꺾인 연결선 146"/>
            <p:cNvCxnSpPr/>
            <p:nvPr/>
          </p:nvCxnSpPr>
          <p:spPr bwMode="auto">
            <a:xfrm rot="10800000">
              <a:off x="3960182" y="3324590"/>
              <a:ext cx="216893" cy="180384"/>
            </a:xfrm>
            <a:prstGeom prst="bentConnector3">
              <a:avLst/>
            </a:prstGeom>
          </p:spPr>
          <p:style>
            <a:lnRef idx="1">
              <a:schemeClr val="dk1"/>
            </a:lnRef>
            <a:fillRef idx="0">
              <a:schemeClr val="dk1"/>
            </a:fillRef>
            <a:effectRef idx="0">
              <a:schemeClr val="dk1"/>
            </a:effectRef>
            <a:fontRef idx="minor">
              <a:schemeClr val="tx1"/>
            </a:fontRef>
          </p:style>
        </p:cxnSp>
        <p:cxnSp>
          <p:nvCxnSpPr>
            <p:cNvPr id="148" name="꺾인 연결선 147"/>
            <p:cNvCxnSpPr/>
            <p:nvPr/>
          </p:nvCxnSpPr>
          <p:spPr bwMode="auto">
            <a:xfrm rot="10800000" flipV="1">
              <a:off x="3727017" y="3325305"/>
              <a:ext cx="226057" cy="180386"/>
            </a:xfrm>
            <a:prstGeom prst="bentConnector3">
              <a:avLst/>
            </a:prstGeom>
          </p:spPr>
          <p:style>
            <a:lnRef idx="1">
              <a:schemeClr val="dk1"/>
            </a:lnRef>
            <a:fillRef idx="0">
              <a:schemeClr val="dk1"/>
            </a:fillRef>
            <a:effectRef idx="0">
              <a:schemeClr val="dk1"/>
            </a:effectRef>
            <a:fontRef idx="minor">
              <a:schemeClr val="tx1"/>
            </a:fontRef>
          </p:style>
        </p:cxnSp>
      </p:grpSp>
      <p:sp>
        <p:nvSpPr>
          <p:cNvPr id="111" name="사다리꼴 110"/>
          <p:cNvSpPr/>
          <p:nvPr/>
        </p:nvSpPr>
        <p:spPr bwMode="auto">
          <a:xfrm rot="16200000">
            <a:off x="2298538" y="2121180"/>
            <a:ext cx="804318" cy="1304206"/>
          </a:xfrm>
          <a:prstGeom prst="trapezoid">
            <a:avLst>
              <a:gd name="adj" fmla="val 43300"/>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pic>
        <p:nvPicPr>
          <p:cNvPr id="113" name="Picture 6"/>
          <p:cNvPicPr>
            <a:picLocks noChangeAspect="1" noChangeArrowheads="1"/>
          </p:cNvPicPr>
          <p:nvPr/>
        </p:nvPicPr>
        <p:blipFill>
          <a:blip r:embed="rId2" cstate="print">
            <a:clrChange>
              <a:clrFrom>
                <a:srgbClr val="FFFFFF"/>
              </a:clrFrom>
              <a:clrTo>
                <a:srgbClr val="FFFFFF">
                  <a:alpha val="0"/>
                </a:srgbClr>
              </a:clrTo>
            </a:clrChange>
          </a:blip>
          <a:srcRect l="8009" t="4120" r="10220" b="24049"/>
          <a:stretch>
            <a:fillRect/>
          </a:stretch>
        </p:blipFill>
        <p:spPr bwMode="auto">
          <a:xfrm>
            <a:off x="905594" y="2371123"/>
            <a:ext cx="750198" cy="1083773"/>
          </a:xfrm>
          <a:prstGeom prst="rect">
            <a:avLst/>
          </a:prstGeom>
          <a:noFill/>
          <a:ln w="9525">
            <a:noFill/>
            <a:miter lim="800000"/>
            <a:headEnd/>
            <a:tailEnd/>
          </a:ln>
        </p:spPr>
      </p:pic>
      <p:sp>
        <p:nvSpPr>
          <p:cNvPr id="116" name="TextBox 338"/>
          <p:cNvSpPr txBox="1">
            <a:spLocks noChangeArrowheads="1"/>
          </p:cNvSpPr>
          <p:nvPr/>
        </p:nvSpPr>
        <p:spPr bwMode="auto">
          <a:xfrm>
            <a:off x="3581400" y="3683496"/>
            <a:ext cx="1640193" cy="276999"/>
          </a:xfrm>
          <a:prstGeom prst="rect">
            <a:avLst/>
          </a:prstGeom>
          <a:noFill/>
          <a:ln w="9525">
            <a:noFill/>
            <a:miter lim="800000"/>
            <a:headEnd/>
            <a:tailEnd/>
          </a:ln>
        </p:spPr>
        <p:txBody>
          <a:bodyPr wrap="none">
            <a:spAutoFit/>
          </a:bodyPr>
          <a:lstStyle/>
          <a:p>
            <a:pPr>
              <a:defRPr/>
            </a:pPr>
            <a:r>
              <a:rPr lang="en-US" altLang="ko-KR" b="1" dirty="0">
                <a:latin typeface="+mj-lt"/>
              </a:rPr>
              <a:t>Smart </a:t>
            </a:r>
            <a:r>
              <a:rPr lang="en-US" altLang="ko-KR" b="1" dirty="0" smtClean="0">
                <a:latin typeface="+mj-lt"/>
              </a:rPr>
              <a:t>Device Camera</a:t>
            </a:r>
            <a:endParaRPr lang="ko-KR" altLang="en-US" b="1" dirty="0">
              <a:latin typeface="+mj-lt"/>
            </a:endParaRPr>
          </a:p>
        </p:txBody>
      </p:sp>
      <p:grpSp>
        <p:nvGrpSpPr>
          <p:cNvPr id="4" name="그룹 24"/>
          <p:cNvGrpSpPr/>
          <p:nvPr/>
        </p:nvGrpSpPr>
        <p:grpSpPr>
          <a:xfrm>
            <a:off x="4038600" y="2523523"/>
            <a:ext cx="747357" cy="1083773"/>
            <a:chOff x="4281843" y="3048000"/>
            <a:chExt cx="747357" cy="1083773"/>
          </a:xfrm>
        </p:grpSpPr>
        <p:pic>
          <p:nvPicPr>
            <p:cNvPr id="26" name="Picture 5" descr="C:\Documents and Settings\LEE MIN WOO\바탕 화면\Untitle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1843" y="3048000"/>
              <a:ext cx="747357" cy="1083773"/>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직사각형 26"/>
            <p:cNvSpPr/>
            <p:nvPr/>
          </p:nvSpPr>
          <p:spPr bwMode="auto">
            <a:xfrm>
              <a:off x="4562475" y="3077454"/>
              <a:ext cx="228600" cy="175052"/>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28" name="Rectangle 5"/>
          <p:cNvSpPr txBox="1">
            <a:spLocks noChangeArrowheads="1"/>
          </p:cNvSpPr>
          <p:nvPr/>
        </p:nvSpPr>
        <p:spPr bwMode="auto">
          <a:xfrm>
            <a:off x="4386263" y="6477000"/>
            <a:ext cx="41910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smtClean="0">
                <a:ln>
                  <a:noFill/>
                </a:ln>
                <a:solidFill>
                  <a:schemeClr val="tx1"/>
                </a:solidFill>
                <a:effectLst/>
                <a:uLnTx/>
                <a:uFillTx/>
                <a:latin typeface="Times New Roman" pitchFamily="18" charset="0"/>
                <a:ea typeface="굴림" charset="-127"/>
                <a:cs typeface="+mn-cs"/>
              </a:rPr>
              <a:t>Jaesang Cha, Seoul National Univ. of Science&amp;Tech.</a:t>
            </a:r>
            <a:endParaRPr kumimoji="0" lang="en-US" altLang="ko-KR" sz="1200" b="0" i="0" u="none" strike="noStrike" kern="1200" cap="none" spc="0" normalizeH="0" baseline="0" noProof="0" dirty="0" smtClean="0">
              <a:ln>
                <a:noFill/>
              </a:ln>
              <a:solidFill>
                <a:schemeClr val="tx1"/>
              </a:solidFill>
              <a:effectLst/>
              <a:uLnTx/>
              <a:uFillTx/>
              <a:latin typeface="Times New Roman" pitchFamily="18" charset="0"/>
              <a:ea typeface="굴림" charset="-127"/>
              <a:cs typeface="+mn-cs"/>
            </a:endParaRPr>
          </a:p>
        </p:txBody>
      </p:sp>
      <p:pic>
        <p:nvPicPr>
          <p:cNvPr id="8194" name="Picture 2" descr="Wi-Fi signal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2600" y="2159496"/>
            <a:ext cx="365760" cy="303772"/>
          </a:xfrm>
          <a:prstGeom prst="rect">
            <a:avLst/>
          </a:prstGeom>
          <a:noFill/>
        </p:spPr>
      </p:pic>
      <p:pic>
        <p:nvPicPr>
          <p:cNvPr id="33" name="Picture 2" descr="Wi-Fi signal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81400" y="2235696"/>
            <a:ext cx="365760" cy="303772"/>
          </a:xfrm>
          <a:prstGeom prst="rect">
            <a:avLst/>
          </a:prstGeom>
          <a:noFill/>
        </p:spPr>
      </p:pic>
      <p:sp>
        <p:nvSpPr>
          <p:cNvPr id="35" name="TextBox 338"/>
          <p:cNvSpPr txBox="1">
            <a:spLocks noChangeArrowheads="1"/>
          </p:cNvSpPr>
          <p:nvPr/>
        </p:nvSpPr>
        <p:spPr bwMode="auto">
          <a:xfrm>
            <a:off x="1994041" y="2997696"/>
            <a:ext cx="1296252" cy="276999"/>
          </a:xfrm>
          <a:prstGeom prst="rect">
            <a:avLst/>
          </a:prstGeom>
          <a:noFill/>
          <a:ln w="9525">
            <a:noFill/>
            <a:miter lim="800000"/>
            <a:headEnd/>
            <a:tailEnd/>
          </a:ln>
        </p:spPr>
        <p:txBody>
          <a:bodyPr wrap="none">
            <a:spAutoFit/>
          </a:bodyPr>
          <a:lstStyle/>
          <a:p>
            <a:pPr>
              <a:defRPr/>
            </a:pPr>
            <a:r>
              <a:rPr lang="en-US" altLang="ko-KR" b="1" dirty="0" smtClean="0">
                <a:latin typeface="+mj-lt"/>
              </a:rPr>
              <a:t>RF +  LED Com.</a:t>
            </a:r>
            <a:endParaRPr lang="ko-KR" altLang="en-US" b="1" dirty="0">
              <a:latin typeface="+mj-lt"/>
            </a:endParaRPr>
          </a:p>
        </p:txBody>
      </p:sp>
      <p:sp>
        <p:nvSpPr>
          <p:cNvPr id="36" name="직사각형 11"/>
          <p:cNvSpPr>
            <a:spLocks noChangeArrowheads="1"/>
          </p:cNvSpPr>
          <p:nvPr/>
        </p:nvSpPr>
        <p:spPr bwMode="auto">
          <a:xfrm>
            <a:off x="736600" y="5249496"/>
            <a:ext cx="8178800" cy="867920"/>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nSpc>
                <a:spcPct val="140000"/>
              </a:lnSpc>
              <a:buFont typeface="Arial" panose="020B0604020202020204" pitchFamily="34" charset="0"/>
              <a:buChar char="•"/>
            </a:pPr>
            <a:r>
              <a:rPr lang="en-US" altLang="ko-KR" sz="1800" b="1" spc="-100" dirty="0" err="1">
                <a:ea typeface="HY견고딕" pitchFamily="18" charset="-127"/>
                <a:cs typeface="Times New Roman" panose="02020603050405020304" pitchFamily="18" charset="0"/>
              </a:rPr>
              <a:t>Hybird</a:t>
            </a:r>
            <a:r>
              <a:rPr lang="en-US" altLang="ko-KR" sz="1800" b="1" spc="-100" dirty="0">
                <a:ea typeface="HY견고딕" pitchFamily="18" charset="-127"/>
                <a:cs typeface="Times New Roman" panose="02020603050405020304" pitchFamily="18" charset="0"/>
              </a:rPr>
              <a:t> </a:t>
            </a:r>
            <a:r>
              <a:rPr lang="en-US" altLang="ko-KR" sz="1800" b="1" spc="-100" dirty="0" err="1">
                <a:ea typeface="HY견고딕" pitchFamily="18" charset="-127"/>
                <a:cs typeface="Times New Roman" panose="02020603050405020304" pitchFamily="18" charset="0"/>
              </a:rPr>
              <a:t>Tx</a:t>
            </a:r>
            <a:r>
              <a:rPr lang="en-US" altLang="ko-KR" sz="1800" b="1" spc="-100" dirty="0">
                <a:ea typeface="HY견고딕" pitchFamily="18" charset="-127"/>
                <a:cs typeface="Times New Roman" panose="02020603050405020304" pitchFamily="18" charset="0"/>
              </a:rPr>
              <a:t>: Smart </a:t>
            </a:r>
            <a:r>
              <a:rPr lang="en-US" altLang="ko-KR" sz="1800" b="1" spc="-100" dirty="0" smtClean="0">
                <a:ea typeface="HY견고딕" pitchFamily="18" charset="-127"/>
                <a:cs typeface="Times New Roman" panose="02020603050405020304" pitchFamily="18" charset="0"/>
              </a:rPr>
              <a:t>Phone </a:t>
            </a:r>
            <a:r>
              <a:rPr lang="en-US" altLang="ko-KR" sz="1800" b="1" spc="-100" dirty="0">
                <a:ea typeface="HY견고딕" pitchFamily="18" charset="-127"/>
                <a:cs typeface="Times New Roman" panose="02020603050405020304" pitchFamily="18" charset="0"/>
              </a:rPr>
              <a:t>LED flash   &amp;/or  RF (3G/LTE, Wi-Fi, Blue-tooth etc.) </a:t>
            </a:r>
            <a:r>
              <a:rPr lang="en-US" altLang="ko-KR" sz="1800" b="1" spc="-100" dirty="0" smtClean="0">
                <a:ea typeface="HY견고딕" pitchFamily="18" charset="-127"/>
                <a:cs typeface="Times New Roman" panose="02020603050405020304" pitchFamily="18" charset="0"/>
              </a:rPr>
              <a:t> </a:t>
            </a:r>
            <a:endParaRPr lang="en-US" altLang="ko-KR" sz="1800" b="1" spc="-100" dirty="0">
              <a:ea typeface="HY견고딕" pitchFamily="18" charset="-127"/>
              <a:cs typeface="Times New Roman" panose="02020603050405020304" pitchFamily="18" charset="0"/>
            </a:endParaRPr>
          </a:p>
          <a:p>
            <a:pPr marL="285750" indent="-285750">
              <a:lnSpc>
                <a:spcPct val="140000"/>
              </a:lnSpc>
              <a:buFont typeface="Arial" panose="020B0604020202020204" pitchFamily="34" charset="0"/>
              <a:buChar char="•"/>
            </a:pPr>
            <a:r>
              <a:rPr lang="en-US" altLang="ko-KR" sz="1800" b="1" spc="-100" dirty="0">
                <a:ea typeface="HY견고딕" pitchFamily="18" charset="-127"/>
                <a:cs typeface="Times New Roman" panose="02020603050405020304" pitchFamily="18" charset="0"/>
              </a:rPr>
              <a:t>Hybrid Rx : Smart </a:t>
            </a:r>
            <a:r>
              <a:rPr lang="en-US" altLang="ko-KR" sz="1800" b="1" spc="-100" dirty="0" smtClean="0">
                <a:ea typeface="HY견고딕" pitchFamily="18" charset="-127"/>
                <a:cs typeface="Times New Roman" panose="02020603050405020304" pitchFamily="18" charset="0"/>
              </a:rPr>
              <a:t>Phone </a:t>
            </a:r>
            <a:r>
              <a:rPr lang="en-US" altLang="ko-KR" sz="1800" b="1" spc="-100" dirty="0">
                <a:ea typeface="HY견고딕" pitchFamily="18" charset="-127"/>
                <a:cs typeface="Times New Roman" panose="02020603050405020304" pitchFamily="18" charset="0"/>
              </a:rPr>
              <a:t>Camera  &amp;/or  RF (3G/LTE, Wi-Fi, Blue-tooth etc.) </a:t>
            </a:r>
          </a:p>
        </p:txBody>
      </p:sp>
      <p:grpSp>
        <p:nvGrpSpPr>
          <p:cNvPr id="30" name="그룹 14"/>
          <p:cNvGrpSpPr>
            <a:grpSpLocks/>
          </p:cNvGrpSpPr>
          <p:nvPr/>
        </p:nvGrpSpPr>
        <p:grpSpPr bwMode="auto">
          <a:xfrm>
            <a:off x="5314950" y="231775"/>
            <a:ext cx="3429000" cy="307777"/>
            <a:chOff x="6088040" y="296840"/>
            <a:chExt cx="3429000" cy="307579"/>
          </a:xfrm>
        </p:grpSpPr>
        <p:sp>
          <p:nvSpPr>
            <p:cNvPr id="31"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32" name="TextBox 31"/>
            <p:cNvSpPr txBox="1"/>
            <p:nvPr/>
          </p:nvSpPr>
          <p:spPr>
            <a:xfrm>
              <a:off x="6088040" y="296840"/>
              <a:ext cx="3429000" cy="307579"/>
            </a:xfrm>
            <a:prstGeom prst="rect">
              <a:avLst/>
            </a:prstGeom>
            <a:noFill/>
          </p:spPr>
          <p:txBody>
            <a:bodyPr>
              <a:spAutoFit/>
            </a:bodyPr>
            <a:lstStyle/>
            <a:p>
              <a:pPr>
                <a:defRPr/>
              </a:pPr>
              <a:r>
                <a:rPr lang="en-US" altLang="ko-KR" sz="1400" b="1" dirty="0" smtClean="0"/>
                <a:t>Doc: IEEE </a:t>
              </a:r>
              <a:r>
                <a:rPr lang="en-US" altLang="ko-KR" sz="1400" b="1" dirty="0" smtClean="0">
                  <a:solidFill>
                    <a:srgbClr val="FF0000"/>
                  </a:solidFill>
                </a:rPr>
                <a:t>802.15-14-0055-00-007a</a:t>
              </a:r>
              <a:endParaRPr lang="ko-KR" altLang="en-US" sz="1400" b="1" dirty="0">
                <a:solidFill>
                  <a:srgbClr val="FF0000"/>
                </a:solidFill>
              </a:endParaRPr>
            </a:p>
          </p:txBody>
        </p:sp>
      </p:grpSp>
      <p:sp>
        <p:nvSpPr>
          <p:cNvPr id="34"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Jan 2014</a:t>
            </a:r>
          </a:p>
          <a:p>
            <a:endParaRPr lang="en-US" altLang="ko-KR" sz="1400" b="1" dirty="0" smtClean="0">
              <a:ea typeface="굴림" charset="-127"/>
            </a:endParaRPr>
          </a:p>
        </p:txBody>
      </p:sp>
      <p:sp>
        <p:nvSpPr>
          <p:cNvPr id="37" name="Rectangle 5"/>
          <p:cNvSpPr>
            <a:spLocks noChangeArrowheads="1"/>
          </p:cNvSpPr>
          <p:nvPr/>
        </p:nvSpPr>
        <p:spPr bwMode="auto">
          <a:xfrm>
            <a:off x="467544" y="836712"/>
            <a:ext cx="8534400" cy="523220"/>
          </a:xfrm>
          <a:prstGeom prst="rect">
            <a:avLst/>
          </a:prstGeom>
          <a:noFill/>
          <a:ln w="9525">
            <a:noFill/>
            <a:miter lim="800000"/>
            <a:headEnd/>
            <a:tailEnd/>
          </a:ln>
        </p:spPr>
        <p:txBody>
          <a:bodyPr wrap="square">
            <a:spAutoFit/>
          </a:bodyPr>
          <a:lstStyle/>
          <a:p>
            <a:pPr marL="342900" indent="-342900" algn="ctr" latinLnBrk="0">
              <a:spcBef>
                <a:spcPct val="20000"/>
              </a:spcBef>
            </a:pPr>
            <a:r>
              <a:rPr lang="en-US" altLang="ko-KR" sz="2800" b="1" dirty="0" smtClean="0"/>
              <a:t>Data Transmission by Smart Phone Components</a:t>
            </a:r>
            <a:endParaRPr kumimoji="0" lang="en-US" altLang="ko-KR" sz="2800" b="1"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10358</TotalTime>
  <Words>706</Words>
  <Application>Microsoft Office PowerPoint</Application>
  <PresentationFormat>화면 슬라이드 쇼(4:3)</PresentationFormat>
  <Paragraphs>141</Paragraphs>
  <Slides>12</Slides>
  <Notes>3</Notes>
  <HiddenSlides>0</HiddenSlides>
  <MMClips>0</MMClips>
  <ScaleCrop>false</ScaleCrop>
  <HeadingPairs>
    <vt:vector size="4" baseType="variant">
      <vt:variant>
        <vt:lpstr>테마</vt:lpstr>
      </vt:variant>
      <vt:variant>
        <vt:i4>1</vt:i4>
      </vt:variant>
      <vt:variant>
        <vt:lpstr>슬라이드 제목</vt:lpstr>
      </vt:variant>
      <vt:variant>
        <vt:i4>12</vt:i4>
      </vt:variant>
    </vt:vector>
  </HeadingPairs>
  <TitlesOfParts>
    <vt:vector size="13" baseType="lpstr">
      <vt:lpstr>VLC_Composition_090917</vt:lpstr>
      <vt:lpstr>슬라이드 1</vt:lpstr>
      <vt:lpstr>Contents</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chajs</cp:lastModifiedBy>
  <cp:revision>638</cp:revision>
  <cp:lastPrinted>2014-01-20T05:53:23Z</cp:lastPrinted>
  <dcterms:created xsi:type="dcterms:W3CDTF">2009-09-18T11:31:33Z</dcterms:created>
  <dcterms:modified xsi:type="dcterms:W3CDTF">2014-01-22T00:01:26Z</dcterms:modified>
</cp:coreProperties>
</file>