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handoutMasterIdLst>
    <p:handoutMasterId r:id="rId39"/>
  </p:handoutMasterIdLst>
  <p:sldIdLst>
    <p:sldId id="259" r:id="rId2"/>
    <p:sldId id="258" r:id="rId3"/>
    <p:sldId id="297" r:id="rId4"/>
    <p:sldId id="260" r:id="rId5"/>
    <p:sldId id="298" r:id="rId6"/>
    <p:sldId id="299" r:id="rId7"/>
    <p:sldId id="262" r:id="rId8"/>
    <p:sldId id="264" r:id="rId9"/>
    <p:sldId id="265" r:id="rId10"/>
    <p:sldId id="266" r:id="rId11"/>
    <p:sldId id="267" r:id="rId12"/>
    <p:sldId id="268" r:id="rId13"/>
    <p:sldId id="269" r:id="rId14"/>
    <p:sldId id="270" r:id="rId15"/>
    <p:sldId id="282" r:id="rId16"/>
    <p:sldId id="271" r:id="rId17"/>
    <p:sldId id="300" r:id="rId18"/>
    <p:sldId id="301" r:id="rId19"/>
    <p:sldId id="275" r:id="rId20"/>
    <p:sldId id="276" r:id="rId21"/>
    <p:sldId id="277" r:id="rId22"/>
    <p:sldId id="278" r:id="rId23"/>
    <p:sldId id="279" r:id="rId24"/>
    <p:sldId id="280" r:id="rId25"/>
    <p:sldId id="281" r:id="rId26"/>
    <p:sldId id="283" r:id="rId27"/>
    <p:sldId id="284" r:id="rId28"/>
    <p:sldId id="285" r:id="rId29"/>
    <p:sldId id="287" r:id="rId30"/>
    <p:sldId id="289" r:id="rId31"/>
    <p:sldId id="302" r:id="rId32"/>
    <p:sldId id="303" r:id="rId33"/>
    <p:sldId id="304" r:id="rId34"/>
    <p:sldId id="305" r:id="rId35"/>
    <p:sldId id="306" r:id="rId36"/>
    <p:sldId id="292" r:id="rId37"/>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70" autoAdjust="0"/>
  </p:normalViewPr>
  <p:slideViewPr>
    <p:cSldViewPr>
      <p:cViewPr>
        <p:scale>
          <a:sx n="100" d="100"/>
          <a:sy n="100" d="100"/>
        </p:scale>
        <p:origin x="-72" y="3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B8101C-678A-47F6-A2A0-B57B83F9142D}" type="doc">
      <dgm:prSet loTypeId="urn:microsoft.com/office/officeart/2005/8/layout/equation1" loCatId="process" qsTypeId="urn:microsoft.com/office/officeart/2005/8/quickstyle/3d6" qsCatId="3D" csTypeId="urn:microsoft.com/office/officeart/2005/8/colors/accent1_2" csCatId="accent1" phldr="1"/>
      <dgm:spPr/>
    </dgm:pt>
    <dgm:pt modelId="{0D92D2C6-80F5-4672-8ABB-04E0C9726866}">
      <dgm:prSet phldrT="[Texto]" custT="1"/>
      <dgm:spPr>
        <a:solidFill>
          <a:srgbClr val="92D050"/>
        </a:solidFill>
      </dgm:spPr>
      <dgm:t>
        <a:bodyPr/>
        <a:lstStyle/>
        <a:p>
          <a:r>
            <a:rPr lang="en-GB" sz="1800" dirty="0" smtClean="0">
              <a:solidFill>
                <a:schemeClr val="tx1"/>
              </a:solidFill>
            </a:rPr>
            <a:t>IEEE 802.15.4</a:t>
          </a:r>
          <a:endParaRPr lang="en-GB" sz="1800" dirty="0">
            <a:solidFill>
              <a:schemeClr val="tx1"/>
            </a:solidFill>
          </a:endParaRPr>
        </a:p>
      </dgm:t>
    </dgm:pt>
    <dgm:pt modelId="{28B4CA94-9D90-4FAE-97CA-597619AD919D}" type="parTrans" cxnId="{19CEFAC5-598C-4D07-BF26-D20A2CE0083F}">
      <dgm:prSet/>
      <dgm:spPr/>
      <dgm:t>
        <a:bodyPr/>
        <a:lstStyle/>
        <a:p>
          <a:endParaRPr lang="en-GB" sz="1800"/>
        </a:p>
      </dgm:t>
    </dgm:pt>
    <dgm:pt modelId="{10954871-BD24-4CE3-A0C8-8928A2EEF063}" type="sibTrans" cxnId="{19CEFAC5-598C-4D07-BF26-D20A2CE0083F}">
      <dgm:prSet custT="1"/>
      <dgm:spPr>
        <a:solidFill>
          <a:schemeClr val="tx1">
            <a:lumMod val="75000"/>
            <a:lumOff val="25000"/>
          </a:schemeClr>
        </a:solidFill>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en-GB" sz="18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B0CDC4E2-D11C-4D2C-AD5E-62098676707D}">
      <dgm:prSet phldrT="[Texto]" custT="1"/>
      <dgm:spPr>
        <a:solidFill>
          <a:srgbClr val="92D050"/>
        </a:solidFill>
      </dgm:spPr>
      <dgm:t>
        <a:bodyPr/>
        <a:lstStyle/>
        <a:p>
          <a:r>
            <a:rPr lang="en-GB" sz="1800" dirty="0" smtClean="0">
              <a:solidFill>
                <a:schemeClr val="tx1"/>
              </a:solidFill>
            </a:rPr>
            <a:t>Packet</a:t>
          </a:r>
          <a:br>
            <a:rPr lang="en-GB" sz="1800" dirty="0" smtClean="0">
              <a:solidFill>
                <a:schemeClr val="tx1"/>
              </a:solidFill>
            </a:rPr>
          </a:br>
          <a:r>
            <a:rPr lang="en-GB" sz="1800" dirty="0" smtClean="0">
              <a:solidFill>
                <a:schemeClr val="tx1"/>
              </a:solidFill>
            </a:rPr>
            <a:t>Aggregation</a:t>
          </a:r>
          <a:endParaRPr lang="en-GB" sz="1800" dirty="0">
            <a:solidFill>
              <a:schemeClr val="tx1"/>
            </a:solidFill>
          </a:endParaRPr>
        </a:p>
      </dgm:t>
    </dgm:pt>
    <dgm:pt modelId="{735207A1-FFC0-4E0E-A67A-C89126C09CB2}" type="parTrans" cxnId="{5A8E98BA-C85A-446C-A608-B65FA0E34DAA}">
      <dgm:prSet/>
      <dgm:spPr/>
      <dgm:t>
        <a:bodyPr/>
        <a:lstStyle/>
        <a:p>
          <a:endParaRPr lang="en-GB" sz="1800"/>
        </a:p>
      </dgm:t>
    </dgm:pt>
    <dgm:pt modelId="{D580BD96-58B2-4D8A-B15C-C08D2AE3AE4C}" type="sibTrans" cxnId="{5A8E98BA-C85A-446C-A608-B65FA0E34DAA}">
      <dgm:prSet custT="1"/>
      <dgm:spPr>
        <a:solidFill>
          <a:schemeClr val="tx1">
            <a:lumMod val="75000"/>
            <a:lumOff val="25000"/>
          </a:schemeClr>
        </a:solidFill>
      </dgm:spPr>
      <dgm:t>
        <a:bodyPr/>
        <a:lstStyle/>
        <a:p>
          <a:endParaRPr lang="en-GB" sz="1800">
            <a:solidFill>
              <a:schemeClr val="tx1"/>
            </a:solidFill>
          </a:endParaRPr>
        </a:p>
      </dgm:t>
    </dgm:pt>
    <dgm:pt modelId="{DA01FFE8-3E36-4E30-BD14-06C82FE27EFC}">
      <dgm:prSet phldrT="[Texto]" custT="1"/>
      <dgm:spPr/>
      <dgm:t>
        <a:bodyPr/>
        <a:lstStyle/>
        <a:p>
          <a:r>
            <a:rPr lang="en-GB" sz="1800" dirty="0" smtClean="0">
              <a:solidFill>
                <a:schemeClr val="tx1"/>
              </a:solidFill>
            </a:rPr>
            <a:t>Channel Optimization</a:t>
          </a:r>
          <a:endParaRPr lang="en-GB" sz="1800" dirty="0">
            <a:solidFill>
              <a:schemeClr val="tx1"/>
            </a:solidFill>
          </a:endParaRPr>
        </a:p>
      </dgm:t>
    </dgm:pt>
    <dgm:pt modelId="{75E0B089-4C01-49E0-85EF-AE1E7167EB69}" type="parTrans" cxnId="{81C0B036-EF4E-43FB-8A01-ED146B4854CC}">
      <dgm:prSet/>
      <dgm:spPr/>
      <dgm:t>
        <a:bodyPr/>
        <a:lstStyle/>
        <a:p>
          <a:endParaRPr lang="en-GB" sz="1800"/>
        </a:p>
      </dgm:t>
    </dgm:pt>
    <dgm:pt modelId="{56B308D3-D84F-40F2-A0A3-AC42F743BD74}" type="sibTrans" cxnId="{81C0B036-EF4E-43FB-8A01-ED146B4854CC}">
      <dgm:prSet/>
      <dgm:spPr/>
      <dgm:t>
        <a:bodyPr/>
        <a:lstStyle/>
        <a:p>
          <a:endParaRPr lang="en-GB" sz="1800"/>
        </a:p>
      </dgm:t>
    </dgm:pt>
    <dgm:pt modelId="{02EB8803-4543-4A70-B298-F6CE69D77C31}" type="pres">
      <dgm:prSet presAssocID="{61B8101C-678A-47F6-A2A0-B57B83F9142D}" presName="linearFlow" presStyleCnt="0">
        <dgm:presLayoutVars>
          <dgm:dir/>
          <dgm:resizeHandles val="exact"/>
        </dgm:presLayoutVars>
      </dgm:prSet>
      <dgm:spPr/>
    </dgm:pt>
    <dgm:pt modelId="{D79C1CBB-C301-47E1-8B55-B8A781475BB4}" type="pres">
      <dgm:prSet presAssocID="{0D92D2C6-80F5-4672-8ABB-04E0C9726866}" presName="node" presStyleLbl="node1" presStyleIdx="0" presStyleCnt="3" custScaleX="318714">
        <dgm:presLayoutVars>
          <dgm:bulletEnabled val="1"/>
        </dgm:presLayoutVars>
      </dgm:prSet>
      <dgm:spPr/>
      <dgm:t>
        <a:bodyPr/>
        <a:lstStyle/>
        <a:p>
          <a:endParaRPr lang="en-GB"/>
        </a:p>
      </dgm:t>
    </dgm:pt>
    <dgm:pt modelId="{93021B9D-1D44-4170-B319-7AE9B52204BF}" type="pres">
      <dgm:prSet presAssocID="{10954871-BD24-4CE3-A0C8-8928A2EEF063}" presName="spacerL" presStyleCnt="0"/>
      <dgm:spPr/>
    </dgm:pt>
    <dgm:pt modelId="{50CE603B-D953-4D3E-A06B-7C6A0F29D6FD}" type="pres">
      <dgm:prSet presAssocID="{10954871-BD24-4CE3-A0C8-8928A2EEF063}" presName="sibTrans" presStyleLbl="sibTrans2D1" presStyleIdx="0" presStyleCnt="2"/>
      <dgm:spPr/>
      <dgm:t>
        <a:bodyPr/>
        <a:lstStyle/>
        <a:p>
          <a:endParaRPr lang="en-GB"/>
        </a:p>
      </dgm:t>
    </dgm:pt>
    <dgm:pt modelId="{663B3015-2022-40AF-AA3D-2021E5933DDE}" type="pres">
      <dgm:prSet presAssocID="{10954871-BD24-4CE3-A0C8-8928A2EEF063}" presName="spacerR" presStyleCnt="0"/>
      <dgm:spPr/>
    </dgm:pt>
    <dgm:pt modelId="{B6CEAA6C-BD1C-445B-A233-E0D7C8B8D0E1}" type="pres">
      <dgm:prSet presAssocID="{B0CDC4E2-D11C-4D2C-AD5E-62098676707D}" presName="node" presStyleLbl="node1" presStyleIdx="1" presStyleCnt="3" custScaleX="301667">
        <dgm:presLayoutVars>
          <dgm:bulletEnabled val="1"/>
        </dgm:presLayoutVars>
      </dgm:prSet>
      <dgm:spPr/>
      <dgm:t>
        <a:bodyPr/>
        <a:lstStyle/>
        <a:p>
          <a:endParaRPr lang="en-GB"/>
        </a:p>
      </dgm:t>
    </dgm:pt>
    <dgm:pt modelId="{ACE7D130-6979-47C6-9DDA-A1446E0808B2}" type="pres">
      <dgm:prSet presAssocID="{D580BD96-58B2-4D8A-B15C-C08D2AE3AE4C}" presName="spacerL" presStyleCnt="0"/>
      <dgm:spPr/>
    </dgm:pt>
    <dgm:pt modelId="{782AAA9C-2EBF-4A89-BDE9-AF5D4F6BF72F}" type="pres">
      <dgm:prSet presAssocID="{D580BD96-58B2-4D8A-B15C-C08D2AE3AE4C}" presName="sibTrans" presStyleLbl="sibTrans2D1" presStyleIdx="1" presStyleCnt="2"/>
      <dgm:spPr/>
      <dgm:t>
        <a:bodyPr/>
        <a:lstStyle/>
        <a:p>
          <a:endParaRPr lang="en-GB"/>
        </a:p>
      </dgm:t>
    </dgm:pt>
    <dgm:pt modelId="{FB626B71-89D2-4BD8-B49B-7470439D947A}" type="pres">
      <dgm:prSet presAssocID="{D580BD96-58B2-4D8A-B15C-C08D2AE3AE4C}" presName="spacerR" presStyleCnt="0"/>
      <dgm:spPr/>
    </dgm:pt>
    <dgm:pt modelId="{D172797B-1719-42CB-B57E-F17AEA23E051}" type="pres">
      <dgm:prSet presAssocID="{DA01FFE8-3E36-4E30-BD14-06C82FE27EFC}" presName="node" presStyleLbl="node1" presStyleIdx="2" presStyleCnt="3" custScaleX="275648" custScaleY="169177">
        <dgm:presLayoutVars>
          <dgm:bulletEnabled val="1"/>
        </dgm:presLayoutVars>
      </dgm:prSet>
      <dgm:spPr/>
      <dgm:t>
        <a:bodyPr/>
        <a:lstStyle/>
        <a:p>
          <a:endParaRPr lang="en-GB"/>
        </a:p>
      </dgm:t>
    </dgm:pt>
  </dgm:ptLst>
  <dgm:cxnLst>
    <dgm:cxn modelId="{81C0B036-EF4E-43FB-8A01-ED146B4854CC}" srcId="{61B8101C-678A-47F6-A2A0-B57B83F9142D}" destId="{DA01FFE8-3E36-4E30-BD14-06C82FE27EFC}" srcOrd="2" destOrd="0" parTransId="{75E0B089-4C01-49E0-85EF-AE1E7167EB69}" sibTransId="{56B308D3-D84F-40F2-A0A3-AC42F743BD74}"/>
    <dgm:cxn modelId="{89EC741F-A98B-4110-8101-1F03C04E5B33}" type="presOf" srcId="{DA01FFE8-3E36-4E30-BD14-06C82FE27EFC}" destId="{D172797B-1719-42CB-B57E-F17AEA23E051}" srcOrd="0" destOrd="0" presId="urn:microsoft.com/office/officeart/2005/8/layout/equation1"/>
    <dgm:cxn modelId="{CD1EF57E-4590-4302-8791-8AEF15CFC178}" type="presOf" srcId="{61B8101C-678A-47F6-A2A0-B57B83F9142D}" destId="{02EB8803-4543-4A70-B298-F6CE69D77C31}" srcOrd="0" destOrd="0" presId="urn:microsoft.com/office/officeart/2005/8/layout/equation1"/>
    <dgm:cxn modelId="{19CEFAC5-598C-4D07-BF26-D20A2CE0083F}" srcId="{61B8101C-678A-47F6-A2A0-B57B83F9142D}" destId="{0D92D2C6-80F5-4672-8ABB-04E0C9726866}" srcOrd="0" destOrd="0" parTransId="{28B4CA94-9D90-4FAE-97CA-597619AD919D}" sibTransId="{10954871-BD24-4CE3-A0C8-8928A2EEF063}"/>
    <dgm:cxn modelId="{E3C6DAE5-4936-4006-B10D-0E5A922566E3}" type="presOf" srcId="{0D92D2C6-80F5-4672-8ABB-04E0C9726866}" destId="{D79C1CBB-C301-47E1-8B55-B8A781475BB4}" srcOrd="0" destOrd="0" presId="urn:microsoft.com/office/officeart/2005/8/layout/equation1"/>
    <dgm:cxn modelId="{5A8E98BA-C85A-446C-A608-B65FA0E34DAA}" srcId="{61B8101C-678A-47F6-A2A0-B57B83F9142D}" destId="{B0CDC4E2-D11C-4D2C-AD5E-62098676707D}" srcOrd="1" destOrd="0" parTransId="{735207A1-FFC0-4E0E-A67A-C89126C09CB2}" sibTransId="{D580BD96-58B2-4D8A-B15C-C08D2AE3AE4C}"/>
    <dgm:cxn modelId="{CEE73636-BB8F-445D-A5BB-737E7B29C38E}" type="presOf" srcId="{D580BD96-58B2-4D8A-B15C-C08D2AE3AE4C}" destId="{782AAA9C-2EBF-4A89-BDE9-AF5D4F6BF72F}" srcOrd="0" destOrd="0" presId="urn:microsoft.com/office/officeart/2005/8/layout/equation1"/>
    <dgm:cxn modelId="{B55E1D1E-DED4-4458-9E54-51F5A6C2A02F}" type="presOf" srcId="{10954871-BD24-4CE3-A0C8-8928A2EEF063}" destId="{50CE603B-D953-4D3E-A06B-7C6A0F29D6FD}" srcOrd="0" destOrd="0" presId="urn:microsoft.com/office/officeart/2005/8/layout/equation1"/>
    <dgm:cxn modelId="{4BED74AC-D13B-47F0-AA11-F6C26DD71780}" type="presOf" srcId="{B0CDC4E2-D11C-4D2C-AD5E-62098676707D}" destId="{B6CEAA6C-BD1C-445B-A233-E0D7C8B8D0E1}" srcOrd="0" destOrd="0" presId="urn:microsoft.com/office/officeart/2005/8/layout/equation1"/>
    <dgm:cxn modelId="{9DB87F12-C4D1-45B1-9687-2EEACB14A4C8}" type="presParOf" srcId="{02EB8803-4543-4A70-B298-F6CE69D77C31}" destId="{D79C1CBB-C301-47E1-8B55-B8A781475BB4}" srcOrd="0" destOrd="0" presId="urn:microsoft.com/office/officeart/2005/8/layout/equation1"/>
    <dgm:cxn modelId="{80AD8B3C-0A7E-4EFD-9B05-A126AF531A3A}" type="presParOf" srcId="{02EB8803-4543-4A70-B298-F6CE69D77C31}" destId="{93021B9D-1D44-4170-B319-7AE9B52204BF}" srcOrd="1" destOrd="0" presId="urn:microsoft.com/office/officeart/2005/8/layout/equation1"/>
    <dgm:cxn modelId="{20246B75-91F3-4F93-9895-07BCDEB107A8}" type="presParOf" srcId="{02EB8803-4543-4A70-B298-F6CE69D77C31}" destId="{50CE603B-D953-4D3E-A06B-7C6A0F29D6FD}" srcOrd="2" destOrd="0" presId="urn:microsoft.com/office/officeart/2005/8/layout/equation1"/>
    <dgm:cxn modelId="{5FAEF395-4EB4-4DFF-B5AA-214AC0ED1546}" type="presParOf" srcId="{02EB8803-4543-4A70-B298-F6CE69D77C31}" destId="{663B3015-2022-40AF-AA3D-2021E5933DDE}" srcOrd="3" destOrd="0" presId="urn:microsoft.com/office/officeart/2005/8/layout/equation1"/>
    <dgm:cxn modelId="{1A0F0B97-1AD0-460A-A9F1-0E2486922E63}" type="presParOf" srcId="{02EB8803-4543-4A70-B298-F6CE69D77C31}" destId="{B6CEAA6C-BD1C-445B-A233-E0D7C8B8D0E1}" srcOrd="4" destOrd="0" presId="urn:microsoft.com/office/officeart/2005/8/layout/equation1"/>
    <dgm:cxn modelId="{3681DFBB-8AA1-4A2A-9E8B-55A47ED64B90}" type="presParOf" srcId="{02EB8803-4543-4A70-B298-F6CE69D77C31}" destId="{ACE7D130-6979-47C6-9DDA-A1446E0808B2}" srcOrd="5" destOrd="0" presId="urn:microsoft.com/office/officeart/2005/8/layout/equation1"/>
    <dgm:cxn modelId="{7BA22E95-0E5F-4A68-8A57-20E5844AB33D}" type="presParOf" srcId="{02EB8803-4543-4A70-B298-F6CE69D77C31}" destId="{782AAA9C-2EBF-4A89-BDE9-AF5D4F6BF72F}" srcOrd="6" destOrd="0" presId="urn:microsoft.com/office/officeart/2005/8/layout/equation1"/>
    <dgm:cxn modelId="{071AA4CA-8F4B-4959-98E7-890D890A7917}" type="presParOf" srcId="{02EB8803-4543-4A70-B298-F6CE69D77C31}" destId="{FB626B71-89D2-4BD8-B49B-7470439D947A}" srcOrd="7" destOrd="0" presId="urn:microsoft.com/office/officeart/2005/8/layout/equation1"/>
    <dgm:cxn modelId="{ABC5B525-21AB-4803-8A98-A8B6451A36AC}" type="presParOf" srcId="{02EB8803-4543-4A70-B298-F6CE69D77C31}" destId="{D172797B-1719-42CB-B57E-F17AEA23E051}" srcOrd="8" destOrd="0" presId="urn:microsoft.com/office/officeart/2005/8/layout/equati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AFC1CD-36D6-483B-AAF1-BB84668C1804}" type="doc">
      <dgm:prSet loTypeId="urn:microsoft.com/office/officeart/2008/layout/HalfCircleOrganizationChart" loCatId="hierarchy" qsTypeId="urn:microsoft.com/office/officeart/2005/8/quickstyle/3d3" qsCatId="3D" csTypeId="urn:microsoft.com/office/officeart/2005/8/colors/accent6_4" csCatId="accent6" phldr="1"/>
      <dgm:spPr/>
      <dgm:t>
        <a:bodyPr/>
        <a:lstStyle/>
        <a:p>
          <a:endParaRPr lang="en-GB"/>
        </a:p>
      </dgm:t>
    </dgm:pt>
    <dgm:pt modelId="{15E9686E-A73C-4F08-9F28-5175ED12E522}">
      <dgm:prSet phldrT="[Texto]" custT="1"/>
      <dgm:spPr/>
      <dgm:t>
        <a:bodyPr/>
        <a:lstStyle/>
        <a:p>
          <a:r>
            <a:rPr lang="en-GB" sz="1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aggregation</a:t>
          </a:r>
          <a:endParaRPr lang="en-GB" sz="1600" dirty="0">
            <a:latin typeface="+mj-lt"/>
          </a:endParaRPr>
        </a:p>
      </dgm:t>
    </dgm:pt>
    <dgm:pt modelId="{71F85E9C-5C1B-4793-83D7-D3F9F1624934}" type="parTrans" cxnId="{DC787679-9A77-4EA4-857D-B95146B804E8}">
      <dgm:prSet/>
      <dgm:spPr/>
      <dgm:t>
        <a:bodyPr/>
        <a:lstStyle/>
        <a:p>
          <a:endParaRPr lang="en-GB" sz="1600">
            <a:latin typeface="+mj-lt"/>
          </a:endParaRPr>
        </a:p>
      </dgm:t>
    </dgm:pt>
    <dgm:pt modelId="{5302FD4C-EEDB-4DD0-ACB4-2F7A73F47B2F}" type="sibTrans" cxnId="{DC787679-9A77-4EA4-857D-B95146B804E8}">
      <dgm:prSet/>
      <dgm:spPr/>
      <dgm:t>
        <a:bodyPr/>
        <a:lstStyle/>
        <a:p>
          <a:endParaRPr lang="en-GB" sz="1600">
            <a:latin typeface="+mj-lt"/>
          </a:endParaRPr>
        </a:p>
      </dgm:t>
    </dgm:pt>
    <dgm:pt modelId="{95DBBA19-AA13-41C0-8444-D6348EBFFF22}">
      <dgm:prSet phldrT="[Texto]" custT="1"/>
      <dgm:spPr/>
      <dgm:t>
        <a:bodyPr/>
        <a:lstStyle/>
        <a:p>
          <a:r>
            <a:rPr lang="en-GB" sz="1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BACK</a:t>
          </a:r>
          <a:endParaRPr lang="en-GB" sz="1600" dirty="0">
            <a:latin typeface="+mj-lt"/>
          </a:endParaRPr>
        </a:p>
      </dgm:t>
    </dgm:pt>
    <dgm:pt modelId="{23657BDA-DBB4-4061-93CF-C9CE3467D28E}" type="parTrans" cxnId="{944EC4D9-64CF-4576-829D-C47D3A43B1DB}">
      <dgm:prSet/>
      <dgm:spPr/>
      <dgm:t>
        <a:bodyPr/>
        <a:lstStyle/>
        <a:p>
          <a:endParaRPr lang="en-GB" sz="1600">
            <a:latin typeface="+mj-lt"/>
          </a:endParaRPr>
        </a:p>
      </dgm:t>
    </dgm:pt>
    <dgm:pt modelId="{2160668D-35FD-4B93-B19C-DE38355BCF19}" type="sibTrans" cxnId="{944EC4D9-64CF-4576-829D-C47D3A43B1DB}">
      <dgm:prSet/>
      <dgm:spPr/>
      <dgm:t>
        <a:bodyPr/>
        <a:lstStyle/>
        <a:p>
          <a:endParaRPr lang="en-GB" sz="1600">
            <a:latin typeface="+mj-lt"/>
          </a:endParaRPr>
        </a:p>
      </dgm:t>
    </dgm:pt>
    <dgm:pt modelId="{15CD712F-E7D2-4005-B7CD-7AC7C6E0B17E}">
      <dgm:prSet phldrT="[Texto]" custT="1"/>
      <dgm:spPr/>
      <dgm:t>
        <a:bodyPr/>
        <a:lstStyle/>
        <a:p>
          <a:r>
            <a:rPr lang="en-GB" sz="1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Piggyback</a:t>
          </a:r>
          <a:endParaRPr lang="en-GB" sz="1600" dirty="0">
            <a:latin typeface="+mj-lt"/>
          </a:endParaRPr>
        </a:p>
      </dgm:t>
    </dgm:pt>
    <dgm:pt modelId="{95F4F089-2F54-461D-B7D1-45E661DF3F01}" type="parTrans" cxnId="{0A64CDB9-8825-4496-B65A-AAF70D2452AF}">
      <dgm:prSet/>
      <dgm:spPr/>
      <dgm:t>
        <a:bodyPr/>
        <a:lstStyle/>
        <a:p>
          <a:endParaRPr lang="en-GB" sz="1600">
            <a:latin typeface="+mj-lt"/>
          </a:endParaRPr>
        </a:p>
      </dgm:t>
    </dgm:pt>
    <dgm:pt modelId="{2DD102BA-437E-4A89-BC13-AF328C0B6F6E}" type="sibTrans" cxnId="{0A64CDB9-8825-4496-B65A-AAF70D2452AF}">
      <dgm:prSet/>
      <dgm:spPr/>
      <dgm:t>
        <a:bodyPr/>
        <a:lstStyle/>
        <a:p>
          <a:endParaRPr lang="en-GB" sz="1600">
            <a:latin typeface="+mj-lt"/>
          </a:endParaRPr>
        </a:p>
      </dgm:t>
    </dgm:pt>
    <dgm:pt modelId="{FB925216-4B93-422A-A068-C0B5E4F3048B}" type="pres">
      <dgm:prSet presAssocID="{1CAFC1CD-36D6-483B-AAF1-BB84668C1804}" presName="Name0" presStyleCnt="0">
        <dgm:presLayoutVars>
          <dgm:orgChart val="1"/>
          <dgm:chPref val="1"/>
          <dgm:dir/>
          <dgm:animOne val="branch"/>
          <dgm:animLvl val="lvl"/>
          <dgm:resizeHandles/>
        </dgm:presLayoutVars>
      </dgm:prSet>
      <dgm:spPr/>
      <dgm:t>
        <a:bodyPr/>
        <a:lstStyle/>
        <a:p>
          <a:endParaRPr lang="en-GB"/>
        </a:p>
      </dgm:t>
    </dgm:pt>
    <dgm:pt modelId="{7C135B5B-13B9-40FE-9DB1-654CCA65BF5A}" type="pres">
      <dgm:prSet presAssocID="{15E9686E-A73C-4F08-9F28-5175ED12E522}" presName="hierRoot1" presStyleCnt="0">
        <dgm:presLayoutVars>
          <dgm:hierBranch val="init"/>
        </dgm:presLayoutVars>
      </dgm:prSet>
      <dgm:spPr/>
    </dgm:pt>
    <dgm:pt modelId="{9C6B5809-69B7-4B3D-A1E7-FF754F3B486C}" type="pres">
      <dgm:prSet presAssocID="{15E9686E-A73C-4F08-9F28-5175ED12E522}" presName="rootComposite1" presStyleCnt="0"/>
      <dgm:spPr/>
    </dgm:pt>
    <dgm:pt modelId="{06FB6B60-554E-4629-B198-D5B7E3AF05EB}" type="pres">
      <dgm:prSet presAssocID="{15E9686E-A73C-4F08-9F28-5175ED12E522}" presName="rootText1" presStyleLbl="alignAcc1" presStyleIdx="0" presStyleCnt="0" custScaleX="121521">
        <dgm:presLayoutVars>
          <dgm:chPref val="3"/>
        </dgm:presLayoutVars>
      </dgm:prSet>
      <dgm:spPr/>
      <dgm:t>
        <a:bodyPr/>
        <a:lstStyle/>
        <a:p>
          <a:endParaRPr lang="en-GB"/>
        </a:p>
      </dgm:t>
    </dgm:pt>
    <dgm:pt modelId="{5A6913F2-B970-4CE3-9C7B-4C14472123D0}" type="pres">
      <dgm:prSet presAssocID="{15E9686E-A73C-4F08-9F28-5175ED12E522}" presName="topArc1" presStyleLbl="parChTrans1D1" presStyleIdx="0" presStyleCnt="6"/>
      <dgm:spPr/>
    </dgm:pt>
    <dgm:pt modelId="{469F2FC2-58E7-4C74-B751-0F1256505D49}" type="pres">
      <dgm:prSet presAssocID="{15E9686E-A73C-4F08-9F28-5175ED12E522}" presName="bottomArc1" presStyleLbl="parChTrans1D1" presStyleIdx="1" presStyleCnt="6"/>
      <dgm:spPr/>
    </dgm:pt>
    <dgm:pt modelId="{D752BE86-3257-44D7-8EC0-0A06B99743D3}" type="pres">
      <dgm:prSet presAssocID="{15E9686E-A73C-4F08-9F28-5175ED12E522}" presName="topConnNode1" presStyleLbl="node1" presStyleIdx="0" presStyleCnt="0"/>
      <dgm:spPr/>
      <dgm:t>
        <a:bodyPr/>
        <a:lstStyle/>
        <a:p>
          <a:endParaRPr lang="en-GB"/>
        </a:p>
      </dgm:t>
    </dgm:pt>
    <dgm:pt modelId="{E23FE5F5-7D35-4AD5-BB79-27AA340084F4}" type="pres">
      <dgm:prSet presAssocID="{15E9686E-A73C-4F08-9F28-5175ED12E522}" presName="hierChild2" presStyleCnt="0"/>
      <dgm:spPr/>
    </dgm:pt>
    <dgm:pt modelId="{E3B35C37-A528-4A57-B4B8-E64CE258FDF8}" type="pres">
      <dgm:prSet presAssocID="{23657BDA-DBB4-4061-93CF-C9CE3467D28E}" presName="Name28" presStyleLbl="parChTrans1D2" presStyleIdx="0" presStyleCnt="2"/>
      <dgm:spPr/>
      <dgm:t>
        <a:bodyPr/>
        <a:lstStyle/>
        <a:p>
          <a:endParaRPr lang="en-GB"/>
        </a:p>
      </dgm:t>
    </dgm:pt>
    <dgm:pt modelId="{8560F312-9628-4D83-A8B5-C99B6A5ECDF5}" type="pres">
      <dgm:prSet presAssocID="{95DBBA19-AA13-41C0-8444-D6348EBFFF22}" presName="hierRoot2" presStyleCnt="0">
        <dgm:presLayoutVars>
          <dgm:hierBranch val="init"/>
        </dgm:presLayoutVars>
      </dgm:prSet>
      <dgm:spPr/>
    </dgm:pt>
    <dgm:pt modelId="{C4D3863C-81EA-4304-B045-B979D29615AC}" type="pres">
      <dgm:prSet presAssocID="{95DBBA19-AA13-41C0-8444-D6348EBFFF22}" presName="rootComposite2" presStyleCnt="0"/>
      <dgm:spPr/>
    </dgm:pt>
    <dgm:pt modelId="{7B1CF94A-0861-4998-86DE-9A9390E8FCAB}" type="pres">
      <dgm:prSet presAssocID="{95DBBA19-AA13-41C0-8444-D6348EBFFF22}" presName="rootText2" presStyleLbl="alignAcc1" presStyleIdx="0" presStyleCnt="0">
        <dgm:presLayoutVars>
          <dgm:chPref val="3"/>
        </dgm:presLayoutVars>
      </dgm:prSet>
      <dgm:spPr/>
      <dgm:t>
        <a:bodyPr/>
        <a:lstStyle/>
        <a:p>
          <a:endParaRPr lang="en-GB"/>
        </a:p>
      </dgm:t>
    </dgm:pt>
    <dgm:pt modelId="{79217275-7AFA-4774-B609-F2592C89BA44}" type="pres">
      <dgm:prSet presAssocID="{95DBBA19-AA13-41C0-8444-D6348EBFFF22}" presName="topArc2" presStyleLbl="parChTrans1D1" presStyleIdx="2" presStyleCnt="6"/>
      <dgm:spPr/>
    </dgm:pt>
    <dgm:pt modelId="{8A6D31A2-1FA1-4F9C-84F7-BF3CC17C9499}" type="pres">
      <dgm:prSet presAssocID="{95DBBA19-AA13-41C0-8444-D6348EBFFF22}" presName="bottomArc2" presStyleLbl="parChTrans1D1" presStyleIdx="3" presStyleCnt="6"/>
      <dgm:spPr/>
    </dgm:pt>
    <dgm:pt modelId="{BC0F7C62-72EC-4B1F-B69F-8F0577402592}" type="pres">
      <dgm:prSet presAssocID="{95DBBA19-AA13-41C0-8444-D6348EBFFF22}" presName="topConnNode2" presStyleLbl="node2" presStyleIdx="0" presStyleCnt="0"/>
      <dgm:spPr/>
      <dgm:t>
        <a:bodyPr/>
        <a:lstStyle/>
        <a:p>
          <a:endParaRPr lang="en-GB"/>
        </a:p>
      </dgm:t>
    </dgm:pt>
    <dgm:pt modelId="{D6EBD36C-3914-4914-8482-1D419559CC12}" type="pres">
      <dgm:prSet presAssocID="{95DBBA19-AA13-41C0-8444-D6348EBFFF22}" presName="hierChild4" presStyleCnt="0"/>
      <dgm:spPr/>
    </dgm:pt>
    <dgm:pt modelId="{E6DB3DB3-28BD-418A-89CA-E76D5D3FC047}" type="pres">
      <dgm:prSet presAssocID="{95DBBA19-AA13-41C0-8444-D6348EBFFF22}" presName="hierChild5" presStyleCnt="0"/>
      <dgm:spPr/>
    </dgm:pt>
    <dgm:pt modelId="{322ADCC8-D896-4CC8-BC8D-C74BC663685A}" type="pres">
      <dgm:prSet presAssocID="{95F4F089-2F54-461D-B7D1-45E661DF3F01}" presName="Name28" presStyleLbl="parChTrans1D2" presStyleIdx="1" presStyleCnt="2"/>
      <dgm:spPr/>
      <dgm:t>
        <a:bodyPr/>
        <a:lstStyle/>
        <a:p>
          <a:endParaRPr lang="en-GB"/>
        </a:p>
      </dgm:t>
    </dgm:pt>
    <dgm:pt modelId="{8A3E480E-98F0-4F7C-AD75-9C498CA35F04}" type="pres">
      <dgm:prSet presAssocID="{15CD712F-E7D2-4005-B7CD-7AC7C6E0B17E}" presName="hierRoot2" presStyleCnt="0">
        <dgm:presLayoutVars>
          <dgm:hierBranch val="init"/>
        </dgm:presLayoutVars>
      </dgm:prSet>
      <dgm:spPr/>
    </dgm:pt>
    <dgm:pt modelId="{B61CC3D5-FE2B-4E00-BD6D-C87B5BBF9D8A}" type="pres">
      <dgm:prSet presAssocID="{15CD712F-E7D2-4005-B7CD-7AC7C6E0B17E}" presName="rootComposite2" presStyleCnt="0"/>
      <dgm:spPr/>
    </dgm:pt>
    <dgm:pt modelId="{3CF16CFD-C197-4B80-8DE0-441079348FD0}" type="pres">
      <dgm:prSet presAssocID="{15CD712F-E7D2-4005-B7CD-7AC7C6E0B17E}" presName="rootText2" presStyleLbl="alignAcc1" presStyleIdx="0" presStyleCnt="0">
        <dgm:presLayoutVars>
          <dgm:chPref val="3"/>
        </dgm:presLayoutVars>
      </dgm:prSet>
      <dgm:spPr/>
      <dgm:t>
        <a:bodyPr/>
        <a:lstStyle/>
        <a:p>
          <a:endParaRPr lang="en-GB"/>
        </a:p>
      </dgm:t>
    </dgm:pt>
    <dgm:pt modelId="{24AACCB2-49AD-4BF1-AA81-0C3B4B5A1CFB}" type="pres">
      <dgm:prSet presAssocID="{15CD712F-E7D2-4005-B7CD-7AC7C6E0B17E}" presName="topArc2" presStyleLbl="parChTrans1D1" presStyleIdx="4" presStyleCnt="6"/>
      <dgm:spPr/>
    </dgm:pt>
    <dgm:pt modelId="{D2B44A07-6242-4CBF-929B-30FC609B0681}" type="pres">
      <dgm:prSet presAssocID="{15CD712F-E7D2-4005-B7CD-7AC7C6E0B17E}" presName="bottomArc2" presStyleLbl="parChTrans1D1" presStyleIdx="5" presStyleCnt="6"/>
      <dgm:spPr/>
    </dgm:pt>
    <dgm:pt modelId="{BBA610F9-E4C8-4B4E-A0E4-767BAB804208}" type="pres">
      <dgm:prSet presAssocID="{15CD712F-E7D2-4005-B7CD-7AC7C6E0B17E}" presName="topConnNode2" presStyleLbl="node2" presStyleIdx="0" presStyleCnt="0"/>
      <dgm:spPr/>
      <dgm:t>
        <a:bodyPr/>
        <a:lstStyle/>
        <a:p>
          <a:endParaRPr lang="en-GB"/>
        </a:p>
      </dgm:t>
    </dgm:pt>
    <dgm:pt modelId="{8095D082-46AE-4483-B638-E73D3B5C326D}" type="pres">
      <dgm:prSet presAssocID="{15CD712F-E7D2-4005-B7CD-7AC7C6E0B17E}" presName="hierChild4" presStyleCnt="0"/>
      <dgm:spPr/>
    </dgm:pt>
    <dgm:pt modelId="{4F202648-F1D7-481C-B628-FE178DA33A1B}" type="pres">
      <dgm:prSet presAssocID="{15CD712F-E7D2-4005-B7CD-7AC7C6E0B17E}" presName="hierChild5" presStyleCnt="0"/>
      <dgm:spPr/>
    </dgm:pt>
    <dgm:pt modelId="{2314AAD3-B764-4BFF-A7A6-A4564A7A9C87}" type="pres">
      <dgm:prSet presAssocID="{15E9686E-A73C-4F08-9F28-5175ED12E522}" presName="hierChild3" presStyleCnt="0"/>
      <dgm:spPr/>
    </dgm:pt>
  </dgm:ptLst>
  <dgm:cxnLst>
    <dgm:cxn modelId="{A5F9E2B5-ABB6-4F3A-97A2-345522735869}" type="presOf" srcId="{95DBBA19-AA13-41C0-8444-D6348EBFFF22}" destId="{7B1CF94A-0861-4998-86DE-9A9390E8FCAB}" srcOrd="0" destOrd="0" presId="urn:microsoft.com/office/officeart/2008/layout/HalfCircleOrganizationChart"/>
    <dgm:cxn modelId="{8AD33E0F-46AC-49D6-81E2-1C5B421D85AD}" type="presOf" srcId="{1CAFC1CD-36D6-483B-AAF1-BB84668C1804}" destId="{FB925216-4B93-422A-A068-C0B5E4F3048B}" srcOrd="0" destOrd="0" presId="urn:microsoft.com/office/officeart/2008/layout/HalfCircleOrganizationChart"/>
    <dgm:cxn modelId="{944EC4D9-64CF-4576-829D-C47D3A43B1DB}" srcId="{15E9686E-A73C-4F08-9F28-5175ED12E522}" destId="{95DBBA19-AA13-41C0-8444-D6348EBFFF22}" srcOrd="0" destOrd="0" parTransId="{23657BDA-DBB4-4061-93CF-C9CE3467D28E}" sibTransId="{2160668D-35FD-4B93-B19C-DE38355BCF19}"/>
    <dgm:cxn modelId="{0FA7474E-9DD7-4F75-8516-DA9973B86B72}" type="presOf" srcId="{23657BDA-DBB4-4061-93CF-C9CE3467D28E}" destId="{E3B35C37-A528-4A57-B4B8-E64CE258FDF8}" srcOrd="0" destOrd="0" presId="urn:microsoft.com/office/officeart/2008/layout/HalfCircleOrganizationChart"/>
    <dgm:cxn modelId="{B38BBC02-090D-427E-8131-DC87DABFCB13}" type="presOf" srcId="{95F4F089-2F54-461D-B7D1-45E661DF3F01}" destId="{322ADCC8-D896-4CC8-BC8D-C74BC663685A}" srcOrd="0" destOrd="0" presId="urn:microsoft.com/office/officeart/2008/layout/HalfCircleOrganizationChart"/>
    <dgm:cxn modelId="{DC787679-9A77-4EA4-857D-B95146B804E8}" srcId="{1CAFC1CD-36D6-483B-AAF1-BB84668C1804}" destId="{15E9686E-A73C-4F08-9F28-5175ED12E522}" srcOrd="0" destOrd="0" parTransId="{71F85E9C-5C1B-4793-83D7-D3F9F1624934}" sibTransId="{5302FD4C-EEDB-4DD0-ACB4-2F7A73F47B2F}"/>
    <dgm:cxn modelId="{E3C07CF4-4866-4C86-A669-7A8C8C94FE20}" type="presOf" srcId="{15CD712F-E7D2-4005-B7CD-7AC7C6E0B17E}" destId="{BBA610F9-E4C8-4B4E-A0E4-767BAB804208}" srcOrd="1" destOrd="0" presId="urn:microsoft.com/office/officeart/2008/layout/HalfCircleOrganizationChart"/>
    <dgm:cxn modelId="{71D85E62-8220-48B6-ABA1-A533F74F9873}" type="presOf" srcId="{15E9686E-A73C-4F08-9F28-5175ED12E522}" destId="{06FB6B60-554E-4629-B198-D5B7E3AF05EB}" srcOrd="0" destOrd="0" presId="urn:microsoft.com/office/officeart/2008/layout/HalfCircleOrganizationChart"/>
    <dgm:cxn modelId="{6872F7A0-19D9-42CF-8B29-35CABCA54E91}" type="presOf" srcId="{15CD712F-E7D2-4005-B7CD-7AC7C6E0B17E}" destId="{3CF16CFD-C197-4B80-8DE0-441079348FD0}" srcOrd="0" destOrd="0" presId="urn:microsoft.com/office/officeart/2008/layout/HalfCircleOrganizationChart"/>
    <dgm:cxn modelId="{98795E1F-38EE-44A5-BEAF-D6CD821A34FA}" type="presOf" srcId="{15E9686E-A73C-4F08-9F28-5175ED12E522}" destId="{D752BE86-3257-44D7-8EC0-0A06B99743D3}" srcOrd="1" destOrd="0" presId="urn:microsoft.com/office/officeart/2008/layout/HalfCircleOrganizationChart"/>
    <dgm:cxn modelId="{3AEDB1B7-A48B-4917-B804-8A5DB77BC9EB}" type="presOf" srcId="{95DBBA19-AA13-41C0-8444-D6348EBFFF22}" destId="{BC0F7C62-72EC-4B1F-B69F-8F0577402592}" srcOrd="1" destOrd="0" presId="urn:microsoft.com/office/officeart/2008/layout/HalfCircleOrganizationChart"/>
    <dgm:cxn modelId="{0A64CDB9-8825-4496-B65A-AAF70D2452AF}" srcId="{15E9686E-A73C-4F08-9F28-5175ED12E522}" destId="{15CD712F-E7D2-4005-B7CD-7AC7C6E0B17E}" srcOrd="1" destOrd="0" parTransId="{95F4F089-2F54-461D-B7D1-45E661DF3F01}" sibTransId="{2DD102BA-437E-4A89-BC13-AF328C0B6F6E}"/>
    <dgm:cxn modelId="{702F67E7-2D15-4BE9-899F-0A3D42C13D81}" type="presParOf" srcId="{FB925216-4B93-422A-A068-C0B5E4F3048B}" destId="{7C135B5B-13B9-40FE-9DB1-654CCA65BF5A}" srcOrd="0" destOrd="0" presId="urn:microsoft.com/office/officeart/2008/layout/HalfCircleOrganizationChart"/>
    <dgm:cxn modelId="{6C0ADBB7-F9F1-41ED-ABF8-E68717A5253F}" type="presParOf" srcId="{7C135B5B-13B9-40FE-9DB1-654CCA65BF5A}" destId="{9C6B5809-69B7-4B3D-A1E7-FF754F3B486C}" srcOrd="0" destOrd="0" presId="urn:microsoft.com/office/officeart/2008/layout/HalfCircleOrganizationChart"/>
    <dgm:cxn modelId="{930FE040-FDFC-4C37-9A32-592CDB68B33E}" type="presParOf" srcId="{9C6B5809-69B7-4B3D-A1E7-FF754F3B486C}" destId="{06FB6B60-554E-4629-B198-D5B7E3AF05EB}" srcOrd="0" destOrd="0" presId="urn:microsoft.com/office/officeart/2008/layout/HalfCircleOrganizationChart"/>
    <dgm:cxn modelId="{3096B329-6BD8-48BC-A730-AF30EC075805}" type="presParOf" srcId="{9C6B5809-69B7-4B3D-A1E7-FF754F3B486C}" destId="{5A6913F2-B970-4CE3-9C7B-4C14472123D0}" srcOrd="1" destOrd="0" presId="urn:microsoft.com/office/officeart/2008/layout/HalfCircleOrganizationChart"/>
    <dgm:cxn modelId="{14A7E9D4-6126-448E-A084-C18307C2784B}" type="presParOf" srcId="{9C6B5809-69B7-4B3D-A1E7-FF754F3B486C}" destId="{469F2FC2-58E7-4C74-B751-0F1256505D49}" srcOrd="2" destOrd="0" presId="urn:microsoft.com/office/officeart/2008/layout/HalfCircleOrganizationChart"/>
    <dgm:cxn modelId="{C5D0A65E-C47C-4E60-8D09-808D502ABC19}" type="presParOf" srcId="{9C6B5809-69B7-4B3D-A1E7-FF754F3B486C}" destId="{D752BE86-3257-44D7-8EC0-0A06B99743D3}" srcOrd="3" destOrd="0" presId="urn:microsoft.com/office/officeart/2008/layout/HalfCircleOrganizationChart"/>
    <dgm:cxn modelId="{8DFDB848-3CBB-4309-B0FF-41E1029C1C3C}" type="presParOf" srcId="{7C135B5B-13B9-40FE-9DB1-654CCA65BF5A}" destId="{E23FE5F5-7D35-4AD5-BB79-27AA340084F4}" srcOrd="1" destOrd="0" presId="urn:microsoft.com/office/officeart/2008/layout/HalfCircleOrganizationChart"/>
    <dgm:cxn modelId="{C17D7FC7-8166-441E-A226-F76766E70063}" type="presParOf" srcId="{E23FE5F5-7D35-4AD5-BB79-27AA340084F4}" destId="{E3B35C37-A528-4A57-B4B8-E64CE258FDF8}" srcOrd="0" destOrd="0" presId="urn:microsoft.com/office/officeart/2008/layout/HalfCircleOrganizationChart"/>
    <dgm:cxn modelId="{B3C08035-D836-4F70-B598-6F41E5E2C9C2}" type="presParOf" srcId="{E23FE5F5-7D35-4AD5-BB79-27AA340084F4}" destId="{8560F312-9628-4D83-A8B5-C99B6A5ECDF5}" srcOrd="1" destOrd="0" presId="urn:microsoft.com/office/officeart/2008/layout/HalfCircleOrganizationChart"/>
    <dgm:cxn modelId="{99FF64F2-EAC0-441E-B5A3-7790E015E302}" type="presParOf" srcId="{8560F312-9628-4D83-A8B5-C99B6A5ECDF5}" destId="{C4D3863C-81EA-4304-B045-B979D29615AC}" srcOrd="0" destOrd="0" presId="urn:microsoft.com/office/officeart/2008/layout/HalfCircleOrganizationChart"/>
    <dgm:cxn modelId="{3433384D-215F-4490-B35E-461046886554}" type="presParOf" srcId="{C4D3863C-81EA-4304-B045-B979D29615AC}" destId="{7B1CF94A-0861-4998-86DE-9A9390E8FCAB}" srcOrd="0" destOrd="0" presId="urn:microsoft.com/office/officeart/2008/layout/HalfCircleOrganizationChart"/>
    <dgm:cxn modelId="{071BC69B-7C8A-4077-83B7-4FBAEF1F1A85}" type="presParOf" srcId="{C4D3863C-81EA-4304-B045-B979D29615AC}" destId="{79217275-7AFA-4774-B609-F2592C89BA44}" srcOrd="1" destOrd="0" presId="urn:microsoft.com/office/officeart/2008/layout/HalfCircleOrganizationChart"/>
    <dgm:cxn modelId="{A1CFF492-BCDA-43DD-A1AD-747BFB7B5CC2}" type="presParOf" srcId="{C4D3863C-81EA-4304-B045-B979D29615AC}" destId="{8A6D31A2-1FA1-4F9C-84F7-BF3CC17C9499}" srcOrd="2" destOrd="0" presId="urn:microsoft.com/office/officeart/2008/layout/HalfCircleOrganizationChart"/>
    <dgm:cxn modelId="{19972449-C788-44A3-B94B-81D703DE9A31}" type="presParOf" srcId="{C4D3863C-81EA-4304-B045-B979D29615AC}" destId="{BC0F7C62-72EC-4B1F-B69F-8F0577402592}" srcOrd="3" destOrd="0" presId="urn:microsoft.com/office/officeart/2008/layout/HalfCircleOrganizationChart"/>
    <dgm:cxn modelId="{4F817F77-7691-433C-880C-F19063E23D1B}" type="presParOf" srcId="{8560F312-9628-4D83-A8B5-C99B6A5ECDF5}" destId="{D6EBD36C-3914-4914-8482-1D419559CC12}" srcOrd="1" destOrd="0" presId="urn:microsoft.com/office/officeart/2008/layout/HalfCircleOrganizationChart"/>
    <dgm:cxn modelId="{84A53AAA-B849-45A1-BF85-4D581A3D729D}" type="presParOf" srcId="{8560F312-9628-4D83-A8B5-C99B6A5ECDF5}" destId="{E6DB3DB3-28BD-418A-89CA-E76D5D3FC047}" srcOrd="2" destOrd="0" presId="urn:microsoft.com/office/officeart/2008/layout/HalfCircleOrganizationChart"/>
    <dgm:cxn modelId="{1597F6F2-7730-48D4-8967-C4615376CCAC}" type="presParOf" srcId="{E23FE5F5-7D35-4AD5-BB79-27AA340084F4}" destId="{322ADCC8-D896-4CC8-BC8D-C74BC663685A}" srcOrd="2" destOrd="0" presId="urn:microsoft.com/office/officeart/2008/layout/HalfCircleOrganizationChart"/>
    <dgm:cxn modelId="{9FB61D49-853B-43E9-9B18-912F90B3D82C}" type="presParOf" srcId="{E23FE5F5-7D35-4AD5-BB79-27AA340084F4}" destId="{8A3E480E-98F0-4F7C-AD75-9C498CA35F04}" srcOrd="3" destOrd="0" presId="urn:microsoft.com/office/officeart/2008/layout/HalfCircleOrganizationChart"/>
    <dgm:cxn modelId="{C7983B13-7310-4146-95DF-909949969D08}" type="presParOf" srcId="{8A3E480E-98F0-4F7C-AD75-9C498CA35F04}" destId="{B61CC3D5-FE2B-4E00-BD6D-C87B5BBF9D8A}" srcOrd="0" destOrd="0" presId="urn:microsoft.com/office/officeart/2008/layout/HalfCircleOrganizationChart"/>
    <dgm:cxn modelId="{348D9BEA-2839-4951-868F-2A393D0663A4}" type="presParOf" srcId="{B61CC3D5-FE2B-4E00-BD6D-C87B5BBF9D8A}" destId="{3CF16CFD-C197-4B80-8DE0-441079348FD0}" srcOrd="0" destOrd="0" presId="urn:microsoft.com/office/officeart/2008/layout/HalfCircleOrganizationChart"/>
    <dgm:cxn modelId="{2EC1635F-CF1F-4773-BD99-F55F0B3F6C5F}" type="presParOf" srcId="{B61CC3D5-FE2B-4E00-BD6D-C87B5BBF9D8A}" destId="{24AACCB2-49AD-4BF1-AA81-0C3B4B5A1CFB}" srcOrd="1" destOrd="0" presId="urn:microsoft.com/office/officeart/2008/layout/HalfCircleOrganizationChart"/>
    <dgm:cxn modelId="{5BBD11E0-D162-48E6-AB3B-6EA456C3F07E}" type="presParOf" srcId="{B61CC3D5-FE2B-4E00-BD6D-C87B5BBF9D8A}" destId="{D2B44A07-6242-4CBF-929B-30FC609B0681}" srcOrd="2" destOrd="0" presId="urn:microsoft.com/office/officeart/2008/layout/HalfCircleOrganizationChart"/>
    <dgm:cxn modelId="{6228FB3F-BE97-47A6-B934-5DC02FCFAC76}" type="presParOf" srcId="{B61CC3D5-FE2B-4E00-BD6D-C87B5BBF9D8A}" destId="{BBA610F9-E4C8-4B4E-A0E4-767BAB804208}" srcOrd="3" destOrd="0" presId="urn:microsoft.com/office/officeart/2008/layout/HalfCircleOrganizationChart"/>
    <dgm:cxn modelId="{C8953923-CDB0-4009-9B57-AF8D0D2DFD52}" type="presParOf" srcId="{8A3E480E-98F0-4F7C-AD75-9C498CA35F04}" destId="{8095D082-46AE-4483-B638-E73D3B5C326D}" srcOrd="1" destOrd="0" presId="urn:microsoft.com/office/officeart/2008/layout/HalfCircleOrganizationChart"/>
    <dgm:cxn modelId="{F67B96B5-BEC2-45B1-BA41-073B3FD97EF9}" type="presParOf" srcId="{8A3E480E-98F0-4F7C-AD75-9C498CA35F04}" destId="{4F202648-F1D7-481C-B628-FE178DA33A1B}" srcOrd="2" destOrd="0" presId="urn:microsoft.com/office/officeart/2008/layout/HalfCircleOrganizationChart"/>
    <dgm:cxn modelId="{75229DDA-6AA9-4515-A064-AF619269EABA}" type="presParOf" srcId="{7C135B5B-13B9-40FE-9DB1-654CCA65BF5A}" destId="{2314AAD3-B764-4BFF-A7A6-A4564A7A9C87}"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AFC1CD-36D6-483B-AAF1-BB84668C1804}" type="doc">
      <dgm:prSet loTypeId="urn:microsoft.com/office/officeart/2008/layout/HalfCircleOrganizationChart" loCatId="hierarchy" qsTypeId="urn:microsoft.com/office/officeart/2005/8/quickstyle/3d3" qsCatId="3D" csTypeId="urn:microsoft.com/office/officeart/2005/8/colors/accent6_4" csCatId="accent6" phldr="1"/>
      <dgm:spPr/>
      <dgm:t>
        <a:bodyPr/>
        <a:lstStyle/>
        <a:p>
          <a:endParaRPr lang="en-GB"/>
        </a:p>
      </dgm:t>
    </dgm:pt>
    <dgm:pt modelId="{95DBBA19-AA13-41C0-8444-D6348EBFFF22}">
      <dgm:prSet phldrT="[Texto]"/>
      <dgm:spPr/>
      <dgm:t>
        <a:bodyPr/>
        <a:lstStyle/>
        <a:p>
          <a:r>
            <a:rPr lang="en-GB"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BACK</a:t>
          </a:r>
          <a:endParaRPr lang="en-GB" dirty="0"/>
        </a:p>
      </dgm:t>
    </dgm:pt>
    <dgm:pt modelId="{23657BDA-DBB4-4061-93CF-C9CE3467D28E}" type="parTrans" cxnId="{944EC4D9-64CF-4576-829D-C47D3A43B1DB}">
      <dgm:prSet/>
      <dgm:spPr/>
      <dgm:t>
        <a:bodyPr/>
        <a:lstStyle/>
        <a:p>
          <a:endParaRPr lang="en-GB"/>
        </a:p>
      </dgm:t>
    </dgm:pt>
    <dgm:pt modelId="{2160668D-35FD-4B93-B19C-DE38355BCF19}" type="sibTrans" cxnId="{944EC4D9-64CF-4576-829D-C47D3A43B1DB}">
      <dgm:prSet/>
      <dgm:spPr/>
      <dgm:t>
        <a:bodyPr/>
        <a:lstStyle/>
        <a:p>
          <a:endParaRPr lang="en-GB"/>
        </a:p>
      </dgm:t>
    </dgm:pt>
    <dgm:pt modelId="{15CD712F-E7D2-4005-B7CD-7AC7C6E0B17E}">
      <dgm:prSet phldrT="[Texto]"/>
      <dgm:spPr/>
      <dgm:t>
        <a:bodyPr/>
        <a:lstStyle/>
        <a:p>
          <a:r>
            <a:rPr lang="en-GB"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Piggyback</a:t>
          </a:r>
          <a:endParaRPr lang="en-GB" dirty="0"/>
        </a:p>
      </dgm:t>
    </dgm:pt>
    <dgm:pt modelId="{95F4F089-2F54-461D-B7D1-45E661DF3F01}" type="parTrans" cxnId="{0A64CDB9-8825-4496-B65A-AAF70D2452AF}">
      <dgm:prSet/>
      <dgm:spPr/>
      <dgm:t>
        <a:bodyPr/>
        <a:lstStyle/>
        <a:p>
          <a:endParaRPr lang="en-GB"/>
        </a:p>
      </dgm:t>
    </dgm:pt>
    <dgm:pt modelId="{2DD102BA-437E-4A89-BC13-AF328C0B6F6E}" type="sibTrans" cxnId="{0A64CDB9-8825-4496-B65A-AAF70D2452AF}">
      <dgm:prSet/>
      <dgm:spPr/>
      <dgm:t>
        <a:bodyPr/>
        <a:lstStyle/>
        <a:p>
          <a:endParaRPr lang="en-GB"/>
        </a:p>
      </dgm:t>
    </dgm:pt>
    <dgm:pt modelId="{15E9686E-A73C-4F08-9F28-5175ED12E522}">
      <dgm:prSet phldrT="[Texto]"/>
      <dgm:spPr/>
      <dgm:t>
        <a:bodyPr/>
        <a:lstStyle/>
        <a:p>
          <a:endParaRPr lang="en-GB" dirty="0"/>
        </a:p>
      </dgm:t>
    </dgm:pt>
    <dgm:pt modelId="{5302FD4C-EEDB-4DD0-ACB4-2F7A73F47B2F}" type="sibTrans" cxnId="{DC787679-9A77-4EA4-857D-B95146B804E8}">
      <dgm:prSet/>
      <dgm:spPr/>
      <dgm:t>
        <a:bodyPr/>
        <a:lstStyle/>
        <a:p>
          <a:endParaRPr lang="en-GB"/>
        </a:p>
      </dgm:t>
    </dgm:pt>
    <dgm:pt modelId="{71F85E9C-5C1B-4793-83D7-D3F9F1624934}" type="parTrans" cxnId="{DC787679-9A77-4EA4-857D-B95146B804E8}">
      <dgm:prSet/>
      <dgm:spPr/>
      <dgm:t>
        <a:bodyPr/>
        <a:lstStyle/>
        <a:p>
          <a:endParaRPr lang="en-GB"/>
        </a:p>
      </dgm:t>
    </dgm:pt>
    <dgm:pt modelId="{FB925216-4B93-422A-A068-C0B5E4F3048B}" type="pres">
      <dgm:prSet presAssocID="{1CAFC1CD-36D6-483B-AAF1-BB84668C1804}" presName="Name0" presStyleCnt="0">
        <dgm:presLayoutVars>
          <dgm:orgChart val="1"/>
          <dgm:chPref val="1"/>
          <dgm:dir/>
          <dgm:animOne val="branch"/>
          <dgm:animLvl val="lvl"/>
          <dgm:resizeHandles/>
        </dgm:presLayoutVars>
      </dgm:prSet>
      <dgm:spPr/>
      <dgm:t>
        <a:bodyPr/>
        <a:lstStyle/>
        <a:p>
          <a:endParaRPr lang="en-GB"/>
        </a:p>
      </dgm:t>
    </dgm:pt>
    <dgm:pt modelId="{7C135B5B-13B9-40FE-9DB1-654CCA65BF5A}" type="pres">
      <dgm:prSet presAssocID="{15E9686E-A73C-4F08-9F28-5175ED12E522}" presName="hierRoot1" presStyleCnt="0">
        <dgm:presLayoutVars>
          <dgm:hierBranch val="init"/>
        </dgm:presLayoutVars>
      </dgm:prSet>
      <dgm:spPr/>
    </dgm:pt>
    <dgm:pt modelId="{9C6B5809-69B7-4B3D-A1E7-FF754F3B486C}" type="pres">
      <dgm:prSet presAssocID="{15E9686E-A73C-4F08-9F28-5175ED12E522}" presName="rootComposite1" presStyleCnt="0"/>
      <dgm:spPr/>
    </dgm:pt>
    <dgm:pt modelId="{06FB6B60-554E-4629-B198-D5B7E3AF05EB}" type="pres">
      <dgm:prSet presAssocID="{15E9686E-A73C-4F08-9F28-5175ED12E522}" presName="rootText1" presStyleLbl="alignAcc1" presStyleIdx="0" presStyleCnt="0" custLinFactNeighborX="41000" custLinFactNeighborY="-12820">
        <dgm:presLayoutVars>
          <dgm:chPref val="3"/>
        </dgm:presLayoutVars>
      </dgm:prSet>
      <dgm:spPr/>
      <dgm:t>
        <a:bodyPr/>
        <a:lstStyle/>
        <a:p>
          <a:endParaRPr lang="en-GB"/>
        </a:p>
      </dgm:t>
    </dgm:pt>
    <dgm:pt modelId="{5A6913F2-B970-4CE3-9C7B-4C14472123D0}" type="pres">
      <dgm:prSet presAssocID="{15E9686E-A73C-4F08-9F28-5175ED12E522}" presName="topArc1" presStyleLbl="parChTrans1D1" presStyleIdx="0" presStyleCnt="6"/>
      <dgm:spPr/>
    </dgm:pt>
    <dgm:pt modelId="{469F2FC2-58E7-4C74-B751-0F1256505D49}" type="pres">
      <dgm:prSet presAssocID="{15E9686E-A73C-4F08-9F28-5175ED12E522}" presName="bottomArc1" presStyleLbl="parChTrans1D1" presStyleIdx="1" presStyleCnt="6"/>
      <dgm:spPr/>
    </dgm:pt>
    <dgm:pt modelId="{D752BE86-3257-44D7-8EC0-0A06B99743D3}" type="pres">
      <dgm:prSet presAssocID="{15E9686E-A73C-4F08-9F28-5175ED12E522}" presName="topConnNode1" presStyleLbl="node1" presStyleIdx="0" presStyleCnt="0"/>
      <dgm:spPr/>
      <dgm:t>
        <a:bodyPr/>
        <a:lstStyle/>
        <a:p>
          <a:endParaRPr lang="en-GB"/>
        </a:p>
      </dgm:t>
    </dgm:pt>
    <dgm:pt modelId="{E23FE5F5-7D35-4AD5-BB79-27AA340084F4}" type="pres">
      <dgm:prSet presAssocID="{15E9686E-A73C-4F08-9F28-5175ED12E522}" presName="hierChild2" presStyleCnt="0"/>
      <dgm:spPr/>
    </dgm:pt>
    <dgm:pt modelId="{E3B35C37-A528-4A57-B4B8-E64CE258FDF8}" type="pres">
      <dgm:prSet presAssocID="{23657BDA-DBB4-4061-93CF-C9CE3467D28E}" presName="Name28" presStyleLbl="parChTrans1D2" presStyleIdx="0" presStyleCnt="2"/>
      <dgm:spPr/>
      <dgm:t>
        <a:bodyPr/>
        <a:lstStyle/>
        <a:p>
          <a:endParaRPr lang="en-GB"/>
        </a:p>
      </dgm:t>
    </dgm:pt>
    <dgm:pt modelId="{8560F312-9628-4D83-A8B5-C99B6A5ECDF5}" type="pres">
      <dgm:prSet presAssocID="{95DBBA19-AA13-41C0-8444-D6348EBFFF22}" presName="hierRoot2" presStyleCnt="0">
        <dgm:presLayoutVars>
          <dgm:hierBranch val="init"/>
        </dgm:presLayoutVars>
      </dgm:prSet>
      <dgm:spPr/>
    </dgm:pt>
    <dgm:pt modelId="{C4D3863C-81EA-4304-B045-B979D29615AC}" type="pres">
      <dgm:prSet presAssocID="{95DBBA19-AA13-41C0-8444-D6348EBFFF22}" presName="rootComposite2" presStyleCnt="0"/>
      <dgm:spPr/>
    </dgm:pt>
    <dgm:pt modelId="{7B1CF94A-0861-4998-86DE-9A9390E8FCAB}" type="pres">
      <dgm:prSet presAssocID="{95DBBA19-AA13-41C0-8444-D6348EBFFF22}" presName="rootText2" presStyleLbl="alignAcc1" presStyleIdx="0" presStyleCnt="0">
        <dgm:presLayoutVars>
          <dgm:chPref val="3"/>
        </dgm:presLayoutVars>
      </dgm:prSet>
      <dgm:spPr/>
      <dgm:t>
        <a:bodyPr/>
        <a:lstStyle/>
        <a:p>
          <a:endParaRPr lang="en-GB"/>
        </a:p>
      </dgm:t>
    </dgm:pt>
    <dgm:pt modelId="{79217275-7AFA-4774-B609-F2592C89BA44}" type="pres">
      <dgm:prSet presAssocID="{95DBBA19-AA13-41C0-8444-D6348EBFFF22}" presName="topArc2" presStyleLbl="parChTrans1D1" presStyleIdx="2" presStyleCnt="6"/>
      <dgm:spPr/>
    </dgm:pt>
    <dgm:pt modelId="{8A6D31A2-1FA1-4F9C-84F7-BF3CC17C9499}" type="pres">
      <dgm:prSet presAssocID="{95DBBA19-AA13-41C0-8444-D6348EBFFF22}" presName="bottomArc2" presStyleLbl="parChTrans1D1" presStyleIdx="3" presStyleCnt="6"/>
      <dgm:spPr/>
    </dgm:pt>
    <dgm:pt modelId="{BC0F7C62-72EC-4B1F-B69F-8F0577402592}" type="pres">
      <dgm:prSet presAssocID="{95DBBA19-AA13-41C0-8444-D6348EBFFF22}" presName="topConnNode2" presStyleLbl="node2" presStyleIdx="0" presStyleCnt="0"/>
      <dgm:spPr/>
      <dgm:t>
        <a:bodyPr/>
        <a:lstStyle/>
        <a:p>
          <a:endParaRPr lang="en-GB"/>
        </a:p>
      </dgm:t>
    </dgm:pt>
    <dgm:pt modelId="{D6EBD36C-3914-4914-8482-1D419559CC12}" type="pres">
      <dgm:prSet presAssocID="{95DBBA19-AA13-41C0-8444-D6348EBFFF22}" presName="hierChild4" presStyleCnt="0"/>
      <dgm:spPr/>
    </dgm:pt>
    <dgm:pt modelId="{E6DB3DB3-28BD-418A-89CA-E76D5D3FC047}" type="pres">
      <dgm:prSet presAssocID="{95DBBA19-AA13-41C0-8444-D6348EBFFF22}" presName="hierChild5" presStyleCnt="0"/>
      <dgm:spPr/>
    </dgm:pt>
    <dgm:pt modelId="{322ADCC8-D896-4CC8-BC8D-C74BC663685A}" type="pres">
      <dgm:prSet presAssocID="{95F4F089-2F54-461D-B7D1-45E661DF3F01}" presName="Name28" presStyleLbl="parChTrans1D2" presStyleIdx="1" presStyleCnt="2"/>
      <dgm:spPr/>
      <dgm:t>
        <a:bodyPr/>
        <a:lstStyle/>
        <a:p>
          <a:endParaRPr lang="en-GB"/>
        </a:p>
      </dgm:t>
    </dgm:pt>
    <dgm:pt modelId="{8A3E480E-98F0-4F7C-AD75-9C498CA35F04}" type="pres">
      <dgm:prSet presAssocID="{15CD712F-E7D2-4005-B7CD-7AC7C6E0B17E}" presName="hierRoot2" presStyleCnt="0">
        <dgm:presLayoutVars>
          <dgm:hierBranch val="init"/>
        </dgm:presLayoutVars>
      </dgm:prSet>
      <dgm:spPr/>
    </dgm:pt>
    <dgm:pt modelId="{B61CC3D5-FE2B-4E00-BD6D-C87B5BBF9D8A}" type="pres">
      <dgm:prSet presAssocID="{15CD712F-E7D2-4005-B7CD-7AC7C6E0B17E}" presName="rootComposite2" presStyleCnt="0"/>
      <dgm:spPr/>
    </dgm:pt>
    <dgm:pt modelId="{3CF16CFD-C197-4B80-8DE0-441079348FD0}" type="pres">
      <dgm:prSet presAssocID="{15CD712F-E7D2-4005-B7CD-7AC7C6E0B17E}" presName="rootText2" presStyleLbl="alignAcc1" presStyleIdx="0" presStyleCnt="0">
        <dgm:presLayoutVars>
          <dgm:chPref val="3"/>
        </dgm:presLayoutVars>
      </dgm:prSet>
      <dgm:spPr/>
      <dgm:t>
        <a:bodyPr/>
        <a:lstStyle/>
        <a:p>
          <a:endParaRPr lang="en-GB"/>
        </a:p>
      </dgm:t>
    </dgm:pt>
    <dgm:pt modelId="{24AACCB2-49AD-4BF1-AA81-0C3B4B5A1CFB}" type="pres">
      <dgm:prSet presAssocID="{15CD712F-E7D2-4005-B7CD-7AC7C6E0B17E}" presName="topArc2" presStyleLbl="parChTrans1D1" presStyleIdx="4" presStyleCnt="6"/>
      <dgm:spPr/>
    </dgm:pt>
    <dgm:pt modelId="{D2B44A07-6242-4CBF-929B-30FC609B0681}" type="pres">
      <dgm:prSet presAssocID="{15CD712F-E7D2-4005-B7CD-7AC7C6E0B17E}" presName="bottomArc2" presStyleLbl="parChTrans1D1" presStyleIdx="5" presStyleCnt="6"/>
      <dgm:spPr/>
    </dgm:pt>
    <dgm:pt modelId="{BBA610F9-E4C8-4B4E-A0E4-767BAB804208}" type="pres">
      <dgm:prSet presAssocID="{15CD712F-E7D2-4005-B7CD-7AC7C6E0B17E}" presName="topConnNode2" presStyleLbl="node2" presStyleIdx="0" presStyleCnt="0"/>
      <dgm:spPr/>
      <dgm:t>
        <a:bodyPr/>
        <a:lstStyle/>
        <a:p>
          <a:endParaRPr lang="en-GB"/>
        </a:p>
      </dgm:t>
    </dgm:pt>
    <dgm:pt modelId="{8095D082-46AE-4483-B638-E73D3B5C326D}" type="pres">
      <dgm:prSet presAssocID="{15CD712F-E7D2-4005-B7CD-7AC7C6E0B17E}" presName="hierChild4" presStyleCnt="0"/>
      <dgm:spPr/>
    </dgm:pt>
    <dgm:pt modelId="{4F202648-F1D7-481C-B628-FE178DA33A1B}" type="pres">
      <dgm:prSet presAssocID="{15CD712F-E7D2-4005-B7CD-7AC7C6E0B17E}" presName="hierChild5" presStyleCnt="0"/>
      <dgm:spPr/>
    </dgm:pt>
    <dgm:pt modelId="{2314AAD3-B764-4BFF-A7A6-A4564A7A9C87}" type="pres">
      <dgm:prSet presAssocID="{15E9686E-A73C-4F08-9F28-5175ED12E522}" presName="hierChild3" presStyleCnt="0"/>
      <dgm:spPr/>
    </dgm:pt>
  </dgm:ptLst>
  <dgm:cxnLst>
    <dgm:cxn modelId="{6ED1308E-86CD-4A86-8D88-D20EA46CDB03}" type="presOf" srcId="{15E9686E-A73C-4F08-9F28-5175ED12E522}" destId="{06FB6B60-554E-4629-B198-D5B7E3AF05EB}" srcOrd="0" destOrd="0" presId="urn:microsoft.com/office/officeart/2008/layout/HalfCircleOrganizationChart"/>
    <dgm:cxn modelId="{C8919E07-953B-4F51-806C-1D7EABD900A3}" type="presOf" srcId="{15CD712F-E7D2-4005-B7CD-7AC7C6E0B17E}" destId="{3CF16CFD-C197-4B80-8DE0-441079348FD0}" srcOrd="0" destOrd="0" presId="urn:microsoft.com/office/officeart/2008/layout/HalfCircleOrganizationChart"/>
    <dgm:cxn modelId="{2D54B255-0E66-4DB8-9A49-EB5F22E11001}" type="presOf" srcId="{15CD712F-E7D2-4005-B7CD-7AC7C6E0B17E}" destId="{BBA610F9-E4C8-4B4E-A0E4-767BAB804208}" srcOrd="1" destOrd="0" presId="urn:microsoft.com/office/officeart/2008/layout/HalfCircleOrganizationChart"/>
    <dgm:cxn modelId="{0A64CDB9-8825-4496-B65A-AAF70D2452AF}" srcId="{15E9686E-A73C-4F08-9F28-5175ED12E522}" destId="{15CD712F-E7D2-4005-B7CD-7AC7C6E0B17E}" srcOrd="1" destOrd="0" parTransId="{95F4F089-2F54-461D-B7D1-45E661DF3F01}" sibTransId="{2DD102BA-437E-4A89-BC13-AF328C0B6F6E}"/>
    <dgm:cxn modelId="{DC787679-9A77-4EA4-857D-B95146B804E8}" srcId="{1CAFC1CD-36D6-483B-AAF1-BB84668C1804}" destId="{15E9686E-A73C-4F08-9F28-5175ED12E522}" srcOrd="0" destOrd="0" parTransId="{71F85E9C-5C1B-4793-83D7-D3F9F1624934}" sibTransId="{5302FD4C-EEDB-4DD0-ACB4-2F7A73F47B2F}"/>
    <dgm:cxn modelId="{F637535A-3AC0-4321-9A37-5B340DBD3B9E}" type="presOf" srcId="{23657BDA-DBB4-4061-93CF-C9CE3467D28E}" destId="{E3B35C37-A528-4A57-B4B8-E64CE258FDF8}" srcOrd="0" destOrd="0" presId="urn:microsoft.com/office/officeart/2008/layout/HalfCircleOrganizationChart"/>
    <dgm:cxn modelId="{C588BB8E-F619-45BE-B74C-5955B3BD1FCB}" type="presOf" srcId="{15E9686E-A73C-4F08-9F28-5175ED12E522}" destId="{D752BE86-3257-44D7-8EC0-0A06B99743D3}" srcOrd="1" destOrd="0" presId="urn:microsoft.com/office/officeart/2008/layout/HalfCircleOrganizationChart"/>
    <dgm:cxn modelId="{944EC4D9-64CF-4576-829D-C47D3A43B1DB}" srcId="{15E9686E-A73C-4F08-9F28-5175ED12E522}" destId="{95DBBA19-AA13-41C0-8444-D6348EBFFF22}" srcOrd="0" destOrd="0" parTransId="{23657BDA-DBB4-4061-93CF-C9CE3467D28E}" sibTransId="{2160668D-35FD-4B93-B19C-DE38355BCF19}"/>
    <dgm:cxn modelId="{DFD58A4D-1861-4044-8142-1171E9BF9C16}" type="presOf" srcId="{95F4F089-2F54-461D-B7D1-45E661DF3F01}" destId="{322ADCC8-D896-4CC8-BC8D-C74BC663685A}" srcOrd="0" destOrd="0" presId="urn:microsoft.com/office/officeart/2008/layout/HalfCircleOrganizationChart"/>
    <dgm:cxn modelId="{3677699C-3617-4DAB-AF13-ADA1FE02825D}" type="presOf" srcId="{95DBBA19-AA13-41C0-8444-D6348EBFFF22}" destId="{BC0F7C62-72EC-4B1F-B69F-8F0577402592}" srcOrd="1" destOrd="0" presId="urn:microsoft.com/office/officeart/2008/layout/HalfCircleOrganizationChart"/>
    <dgm:cxn modelId="{BC4ED033-0BC2-4E83-8E43-E71D456274C5}" type="presOf" srcId="{1CAFC1CD-36D6-483B-AAF1-BB84668C1804}" destId="{FB925216-4B93-422A-A068-C0B5E4F3048B}" srcOrd="0" destOrd="0" presId="urn:microsoft.com/office/officeart/2008/layout/HalfCircleOrganizationChart"/>
    <dgm:cxn modelId="{9007EE57-1A55-4502-AB17-296E299E11EA}" type="presOf" srcId="{95DBBA19-AA13-41C0-8444-D6348EBFFF22}" destId="{7B1CF94A-0861-4998-86DE-9A9390E8FCAB}" srcOrd="0" destOrd="0" presId="urn:microsoft.com/office/officeart/2008/layout/HalfCircleOrganizationChart"/>
    <dgm:cxn modelId="{3EE90806-D40D-4EC2-808E-2A69AE39634B}" type="presParOf" srcId="{FB925216-4B93-422A-A068-C0B5E4F3048B}" destId="{7C135B5B-13B9-40FE-9DB1-654CCA65BF5A}" srcOrd="0" destOrd="0" presId="urn:microsoft.com/office/officeart/2008/layout/HalfCircleOrganizationChart"/>
    <dgm:cxn modelId="{6BBA751C-8AB3-4951-AD86-42B96AD9E12B}" type="presParOf" srcId="{7C135B5B-13B9-40FE-9DB1-654CCA65BF5A}" destId="{9C6B5809-69B7-4B3D-A1E7-FF754F3B486C}" srcOrd="0" destOrd="0" presId="urn:microsoft.com/office/officeart/2008/layout/HalfCircleOrganizationChart"/>
    <dgm:cxn modelId="{EFDA836D-AF01-4F3B-BD04-A5448BF1BCFB}" type="presParOf" srcId="{9C6B5809-69B7-4B3D-A1E7-FF754F3B486C}" destId="{06FB6B60-554E-4629-B198-D5B7E3AF05EB}" srcOrd="0" destOrd="0" presId="urn:microsoft.com/office/officeart/2008/layout/HalfCircleOrganizationChart"/>
    <dgm:cxn modelId="{FBF7A8FC-9F72-4B37-AA13-C243A0A4845F}" type="presParOf" srcId="{9C6B5809-69B7-4B3D-A1E7-FF754F3B486C}" destId="{5A6913F2-B970-4CE3-9C7B-4C14472123D0}" srcOrd="1" destOrd="0" presId="urn:microsoft.com/office/officeart/2008/layout/HalfCircleOrganizationChart"/>
    <dgm:cxn modelId="{54699ADD-9A99-4FD4-A64D-981AD2DB3F06}" type="presParOf" srcId="{9C6B5809-69B7-4B3D-A1E7-FF754F3B486C}" destId="{469F2FC2-58E7-4C74-B751-0F1256505D49}" srcOrd="2" destOrd="0" presId="urn:microsoft.com/office/officeart/2008/layout/HalfCircleOrganizationChart"/>
    <dgm:cxn modelId="{5950FC7F-9CF0-426F-895F-FEFAE0D7FE24}" type="presParOf" srcId="{9C6B5809-69B7-4B3D-A1E7-FF754F3B486C}" destId="{D752BE86-3257-44D7-8EC0-0A06B99743D3}" srcOrd="3" destOrd="0" presId="urn:microsoft.com/office/officeart/2008/layout/HalfCircleOrganizationChart"/>
    <dgm:cxn modelId="{3D12FC3A-D44F-436B-8E3B-23594D2CF84D}" type="presParOf" srcId="{7C135B5B-13B9-40FE-9DB1-654CCA65BF5A}" destId="{E23FE5F5-7D35-4AD5-BB79-27AA340084F4}" srcOrd="1" destOrd="0" presId="urn:microsoft.com/office/officeart/2008/layout/HalfCircleOrganizationChart"/>
    <dgm:cxn modelId="{07EF3F5F-3B49-4E32-AD26-A884F8CAD23C}" type="presParOf" srcId="{E23FE5F5-7D35-4AD5-BB79-27AA340084F4}" destId="{E3B35C37-A528-4A57-B4B8-E64CE258FDF8}" srcOrd="0" destOrd="0" presId="urn:microsoft.com/office/officeart/2008/layout/HalfCircleOrganizationChart"/>
    <dgm:cxn modelId="{58857028-3C37-4ECF-BECA-3934F9C5DC1C}" type="presParOf" srcId="{E23FE5F5-7D35-4AD5-BB79-27AA340084F4}" destId="{8560F312-9628-4D83-A8B5-C99B6A5ECDF5}" srcOrd="1" destOrd="0" presId="urn:microsoft.com/office/officeart/2008/layout/HalfCircleOrganizationChart"/>
    <dgm:cxn modelId="{E2645CFA-1DA6-4D7C-8216-7977D355AAD5}" type="presParOf" srcId="{8560F312-9628-4D83-A8B5-C99B6A5ECDF5}" destId="{C4D3863C-81EA-4304-B045-B979D29615AC}" srcOrd="0" destOrd="0" presId="urn:microsoft.com/office/officeart/2008/layout/HalfCircleOrganizationChart"/>
    <dgm:cxn modelId="{69A71DA6-D8F3-4AC0-A56D-C700C0051EF1}" type="presParOf" srcId="{C4D3863C-81EA-4304-B045-B979D29615AC}" destId="{7B1CF94A-0861-4998-86DE-9A9390E8FCAB}" srcOrd="0" destOrd="0" presId="urn:microsoft.com/office/officeart/2008/layout/HalfCircleOrganizationChart"/>
    <dgm:cxn modelId="{3C21665B-3362-4D88-8792-56DA8EDD3783}" type="presParOf" srcId="{C4D3863C-81EA-4304-B045-B979D29615AC}" destId="{79217275-7AFA-4774-B609-F2592C89BA44}" srcOrd="1" destOrd="0" presId="urn:microsoft.com/office/officeart/2008/layout/HalfCircleOrganizationChart"/>
    <dgm:cxn modelId="{C7D2BB0E-5C16-4BFF-A06A-ADE23090B650}" type="presParOf" srcId="{C4D3863C-81EA-4304-B045-B979D29615AC}" destId="{8A6D31A2-1FA1-4F9C-84F7-BF3CC17C9499}" srcOrd="2" destOrd="0" presId="urn:microsoft.com/office/officeart/2008/layout/HalfCircleOrganizationChart"/>
    <dgm:cxn modelId="{BBE0D106-B347-46CB-92A8-0405DB86F685}" type="presParOf" srcId="{C4D3863C-81EA-4304-B045-B979D29615AC}" destId="{BC0F7C62-72EC-4B1F-B69F-8F0577402592}" srcOrd="3" destOrd="0" presId="urn:microsoft.com/office/officeart/2008/layout/HalfCircleOrganizationChart"/>
    <dgm:cxn modelId="{A0DA88D5-F163-48B9-A1E0-5F7EE9351527}" type="presParOf" srcId="{8560F312-9628-4D83-A8B5-C99B6A5ECDF5}" destId="{D6EBD36C-3914-4914-8482-1D419559CC12}" srcOrd="1" destOrd="0" presId="urn:microsoft.com/office/officeart/2008/layout/HalfCircleOrganizationChart"/>
    <dgm:cxn modelId="{78EE7D55-BECC-4F1D-87B0-125D28E2397A}" type="presParOf" srcId="{8560F312-9628-4D83-A8B5-C99B6A5ECDF5}" destId="{E6DB3DB3-28BD-418A-89CA-E76D5D3FC047}" srcOrd="2" destOrd="0" presId="urn:microsoft.com/office/officeart/2008/layout/HalfCircleOrganizationChart"/>
    <dgm:cxn modelId="{8A9ED7FE-B4A8-4D29-902C-5C758F71841C}" type="presParOf" srcId="{E23FE5F5-7D35-4AD5-BB79-27AA340084F4}" destId="{322ADCC8-D896-4CC8-BC8D-C74BC663685A}" srcOrd="2" destOrd="0" presId="urn:microsoft.com/office/officeart/2008/layout/HalfCircleOrganizationChart"/>
    <dgm:cxn modelId="{E4D37B5F-255C-47D9-9342-6B093696AD95}" type="presParOf" srcId="{E23FE5F5-7D35-4AD5-BB79-27AA340084F4}" destId="{8A3E480E-98F0-4F7C-AD75-9C498CA35F04}" srcOrd="3" destOrd="0" presId="urn:microsoft.com/office/officeart/2008/layout/HalfCircleOrganizationChart"/>
    <dgm:cxn modelId="{BA7D726D-69AF-4038-82F8-2AD1763E9865}" type="presParOf" srcId="{8A3E480E-98F0-4F7C-AD75-9C498CA35F04}" destId="{B61CC3D5-FE2B-4E00-BD6D-C87B5BBF9D8A}" srcOrd="0" destOrd="0" presId="urn:microsoft.com/office/officeart/2008/layout/HalfCircleOrganizationChart"/>
    <dgm:cxn modelId="{2C5CBA64-1C28-453E-B024-EC941FC12A6F}" type="presParOf" srcId="{B61CC3D5-FE2B-4E00-BD6D-C87B5BBF9D8A}" destId="{3CF16CFD-C197-4B80-8DE0-441079348FD0}" srcOrd="0" destOrd="0" presId="urn:microsoft.com/office/officeart/2008/layout/HalfCircleOrganizationChart"/>
    <dgm:cxn modelId="{D2E315E8-AC93-4FB3-8354-F42BBEA20876}" type="presParOf" srcId="{B61CC3D5-FE2B-4E00-BD6D-C87B5BBF9D8A}" destId="{24AACCB2-49AD-4BF1-AA81-0C3B4B5A1CFB}" srcOrd="1" destOrd="0" presId="urn:microsoft.com/office/officeart/2008/layout/HalfCircleOrganizationChart"/>
    <dgm:cxn modelId="{39C8C7C7-BB1D-47B3-BF26-5BC48CF17C7F}" type="presParOf" srcId="{B61CC3D5-FE2B-4E00-BD6D-C87B5BBF9D8A}" destId="{D2B44A07-6242-4CBF-929B-30FC609B0681}" srcOrd="2" destOrd="0" presId="urn:microsoft.com/office/officeart/2008/layout/HalfCircleOrganizationChart"/>
    <dgm:cxn modelId="{46A99CB7-2890-4E08-BFFC-3D267B5E6D6D}" type="presParOf" srcId="{B61CC3D5-FE2B-4E00-BD6D-C87B5BBF9D8A}" destId="{BBA610F9-E4C8-4B4E-A0E4-767BAB804208}" srcOrd="3" destOrd="0" presId="urn:microsoft.com/office/officeart/2008/layout/HalfCircleOrganizationChart"/>
    <dgm:cxn modelId="{DF891B62-44B1-40BD-BAC8-CE6E28B29C07}" type="presParOf" srcId="{8A3E480E-98F0-4F7C-AD75-9C498CA35F04}" destId="{8095D082-46AE-4483-B638-E73D3B5C326D}" srcOrd="1" destOrd="0" presId="urn:microsoft.com/office/officeart/2008/layout/HalfCircleOrganizationChart"/>
    <dgm:cxn modelId="{87A8E7A5-9B8C-4B74-B4A4-C6E6392F4BD7}" type="presParOf" srcId="{8A3E480E-98F0-4F7C-AD75-9C498CA35F04}" destId="{4F202648-F1D7-481C-B628-FE178DA33A1B}" srcOrd="2" destOrd="0" presId="urn:microsoft.com/office/officeart/2008/layout/HalfCircleOrganizationChart"/>
    <dgm:cxn modelId="{FE9B0893-EA4C-41C0-A04E-941C7B57EE18}" type="presParOf" srcId="{7C135B5B-13B9-40FE-9DB1-654CCA65BF5A}" destId="{2314AAD3-B764-4BFF-A7A6-A4564A7A9C87}"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C1CBB-C301-47E1-8B55-B8A781475BB4}">
      <dsp:nvSpPr>
        <dsp:cNvPr id="0" name=""/>
        <dsp:cNvSpPr/>
      </dsp:nvSpPr>
      <dsp:spPr>
        <a:xfrm>
          <a:off x="1346" y="302555"/>
          <a:ext cx="2206097" cy="692187"/>
        </a:xfrm>
        <a:prstGeom prst="ellipse">
          <a:avLst/>
        </a:prstGeom>
        <a:solidFill>
          <a:srgbClr val="92D05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IEEE 802.15.4</a:t>
          </a:r>
          <a:endParaRPr lang="en-GB" sz="1800" kern="1200" dirty="0">
            <a:solidFill>
              <a:schemeClr val="tx1"/>
            </a:solidFill>
          </a:endParaRPr>
        </a:p>
      </dsp:txBody>
      <dsp:txXfrm>
        <a:off x="324421" y="403923"/>
        <a:ext cx="1559947" cy="489451"/>
      </dsp:txXfrm>
    </dsp:sp>
    <dsp:sp modelId="{50CE603B-D953-4D3E-A06B-7C6A0F29D6FD}">
      <dsp:nvSpPr>
        <dsp:cNvPr id="0" name=""/>
        <dsp:cNvSpPr/>
      </dsp:nvSpPr>
      <dsp:spPr>
        <a:xfrm>
          <a:off x="2263649" y="447914"/>
          <a:ext cx="401468" cy="401468"/>
        </a:xfrm>
        <a:prstGeom prst="mathPlus">
          <a:avLst/>
        </a:prstGeom>
        <a:solidFill>
          <a:schemeClr val="tx1">
            <a:lumMod val="75000"/>
            <a:lumOff val="25000"/>
          </a:schemeClr>
        </a:solidFill>
        <a:ln w="6350" cap="flat" cmpd="sng" algn="ctr">
          <a:solidFill>
            <a:schemeClr val="accent1">
              <a:tint val="60000"/>
              <a:hueOff val="0"/>
              <a:satOff val="0"/>
              <a:lumOff val="0"/>
              <a:alphaOff val="0"/>
            </a:schemeClr>
          </a:solidFill>
          <a:prstDash val="solid"/>
          <a:miter lim="800000"/>
        </a:ln>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defTabSz="800100">
            <a:lnSpc>
              <a:spcPct val="90000"/>
            </a:lnSpc>
            <a:spcBef>
              <a:spcPct val="0"/>
            </a:spcBef>
            <a:spcAft>
              <a:spcPct val="35000"/>
            </a:spcAft>
          </a:pPr>
          <a:endParaRPr lang="en-GB" sz="1800" b="1" kern="1200"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sp:txBody>
      <dsp:txXfrm>
        <a:off x="2316864" y="601435"/>
        <a:ext cx="295038" cy="94426"/>
      </dsp:txXfrm>
    </dsp:sp>
    <dsp:sp modelId="{B6CEAA6C-BD1C-445B-A233-E0D7C8B8D0E1}">
      <dsp:nvSpPr>
        <dsp:cNvPr id="0" name=""/>
        <dsp:cNvSpPr/>
      </dsp:nvSpPr>
      <dsp:spPr>
        <a:xfrm>
          <a:off x="2721323" y="302555"/>
          <a:ext cx="2088100" cy="692187"/>
        </a:xfrm>
        <a:prstGeom prst="ellipse">
          <a:avLst/>
        </a:prstGeom>
        <a:solidFill>
          <a:srgbClr val="92D05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Packet</a:t>
          </a:r>
          <a:br>
            <a:rPr lang="en-GB" sz="1800" kern="1200" dirty="0" smtClean="0">
              <a:solidFill>
                <a:schemeClr val="tx1"/>
              </a:solidFill>
            </a:rPr>
          </a:br>
          <a:r>
            <a:rPr lang="en-GB" sz="1800" kern="1200" dirty="0" smtClean="0">
              <a:solidFill>
                <a:schemeClr val="tx1"/>
              </a:solidFill>
            </a:rPr>
            <a:t>Aggregation</a:t>
          </a:r>
          <a:endParaRPr lang="en-GB" sz="1800" kern="1200" dirty="0">
            <a:solidFill>
              <a:schemeClr val="tx1"/>
            </a:solidFill>
          </a:endParaRPr>
        </a:p>
      </dsp:txBody>
      <dsp:txXfrm>
        <a:off x="3027118" y="403923"/>
        <a:ext cx="1476510" cy="489451"/>
      </dsp:txXfrm>
    </dsp:sp>
    <dsp:sp modelId="{782AAA9C-2EBF-4A89-BDE9-AF5D4F6BF72F}">
      <dsp:nvSpPr>
        <dsp:cNvPr id="0" name=""/>
        <dsp:cNvSpPr/>
      </dsp:nvSpPr>
      <dsp:spPr>
        <a:xfrm>
          <a:off x="4865629" y="447914"/>
          <a:ext cx="401468" cy="401468"/>
        </a:xfrm>
        <a:prstGeom prst="mathEqual">
          <a:avLst/>
        </a:prstGeom>
        <a:solidFill>
          <a:schemeClr val="tx1">
            <a:lumMod val="75000"/>
            <a:lumOff val="25000"/>
          </a:schemeClr>
        </a:solidFill>
        <a:ln w="6350" cap="flat" cmpd="sng" algn="ctr">
          <a:solidFill>
            <a:schemeClr val="accent1">
              <a:tint val="60000"/>
              <a:hueOff val="0"/>
              <a:satOff val="0"/>
              <a:lumOff val="0"/>
              <a:alphaOff val="0"/>
            </a:schemeClr>
          </a:solidFill>
          <a:prstDash val="solid"/>
          <a:miter lim="800000"/>
        </a:ln>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solidFill>
              <a:schemeClr val="tx1"/>
            </a:solidFill>
          </a:endParaRPr>
        </a:p>
      </dsp:txBody>
      <dsp:txXfrm>
        <a:off x="4918844" y="530616"/>
        <a:ext cx="295038" cy="236064"/>
      </dsp:txXfrm>
    </dsp:sp>
    <dsp:sp modelId="{D172797B-1719-42CB-B57E-F17AEA23E051}">
      <dsp:nvSpPr>
        <dsp:cNvPr id="0" name=""/>
        <dsp:cNvSpPr/>
      </dsp:nvSpPr>
      <dsp:spPr>
        <a:xfrm>
          <a:off x="5323303" y="63138"/>
          <a:ext cx="1908000" cy="1171021"/>
        </a:xfrm>
        <a:prstGeom prst="ellipse">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Channel Optimization</a:t>
          </a:r>
          <a:endParaRPr lang="en-GB" sz="1800" kern="1200" dirty="0">
            <a:solidFill>
              <a:schemeClr val="tx1"/>
            </a:solidFill>
          </a:endParaRPr>
        </a:p>
      </dsp:txBody>
      <dsp:txXfrm>
        <a:off x="5602723" y="234630"/>
        <a:ext cx="1349160" cy="828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ADCC8-D896-4CC8-BC8D-C74BC663685A}">
      <dsp:nvSpPr>
        <dsp:cNvPr id="0" name=""/>
        <dsp:cNvSpPr/>
      </dsp:nvSpPr>
      <dsp:spPr>
        <a:xfrm>
          <a:off x="2631740" y="684393"/>
          <a:ext cx="827976" cy="287396"/>
        </a:xfrm>
        <a:custGeom>
          <a:avLst/>
          <a:gdLst/>
          <a:ahLst/>
          <a:cxnLst/>
          <a:rect l="0" t="0" r="0" b="0"/>
          <a:pathLst>
            <a:path>
              <a:moveTo>
                <a:pt x="0" y="0"/>
              </a:moveTo>
              <a:lnTo>
                <a:pt x="0" y="143698"/>
              </a:lnTo>
              <a:lnTo>
                <a:pt x="827976" y="143698"/>
              </a:lnTo>
              <a:lnTo>
                <a:pt x="827976" y="287396"/>
              </a:lnTo>
            </a:path>
          </a:pathLst>
        </a:custGeom>
        <a:noFill/>
        <a:ln w="12700" cap="flat" cmpd="sng" algn="ctr">
          <a:solidFill>
            <a:schemeClr val="accent6">
              <a:tint val="9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3B35C37-A528-4A57-B4B8-E64CE258FDF8}">
      <dsp:nvSpPr>
        <dsp:cNvPr id="0" name=""/>
        <dsp:cNvSpPr/>
      </dsp:nvSpPr>
      <dsp:spPr>
        <a:xfrm>
          <a:off x="1803763" y="684393"/>
          <a:ext cx="827976" cy="287396"/>
        </a:xfrm>
        <a:custGeom>
          <a:avLst/>
          <a:gdLst/>
          <a:ahLst/>
          <a:cxnLst/>
          <a:rect l="0" t="0" r="0" b="0"/>
          <a:pathLst>
            <a:path>
              <a:moveTo>
                <a:pt x="827976" y="0"/>
              </a:moveTo>
              <a:lnTo>
                <a:pt x="827976" y="143698"/>
              </a:lnTo>
              <a:lnTo>
                <a:pt x="0" y="143698"/>
              </a:lnTo>
              <a:lnTo>
                <a:pt x="0" y="287396"/>
              </a:lnTo>
            </a:path>
          </a:pathLst>
        </a:custGeom>
        <a:noFill/>
        <a:ln w="12700" cap="flat" cmpd="sng" algn="ctr">
          <a:solidFill>
            <a:schemeClr val="accent6">
              <a:tint val="9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A6913F2-B970-4CE3-9C7B-4C14472123D0}">
      <dsp:nvSpPr>
        <dsp:cNvPr id="0" name=""/>
        <dsp:cNvSpPr/>
      </dsp:nvSpPr>
      <dsp:spPr>
        <a:xfrm>
          <a:off x="2215969" y="115"/>
          <a:ext cx="831541" cy="684278"/>
        </a:xfrm>
        <a:prstGeom prst="arc">
          <a:avLst>
            <a:gd name="adj1" fmla="val 13200000"/>
            <a:gd name="adj2" fmla="val 19200000"/>
          </a:avLst>
        </a:pr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69F2FC2-58E7-4C74-B751-0F1256505D49}">
      <dsp:nvSpPr>
        <dsp:cNvPr id="0" name=""/>
        <dsp:cNvSpPr/>
      </dsp:nvSpPr>
      <dsp:spPr>
        <a:xfrm>
          <a:off x="2215969" y="115"/>
          <a:ext cx="831541" cy="684278"/>
        </a:xfrm>
        <a:prstGeom prst="arc">
          <a:avLst>
            <a:gd name="adj1" fmla="val 2400000"/>
            <a:gd name="adj2" fmla="val 8400000"/>
          </a:avLst>
        </a:pr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6FB6B60-554E-4629-B198-D5B7E3AF05EB}">
      <dsp:nvSpPr>
        <dsp:cNvPr id="0" name=""/>
        <dsp:cNvSpPr/>
      </dsp:nvSpPr>
      <dsp:spPr>
        <a:xfrm>
          <a:off x="1800198" y="123285"/>
          <a:ext cx="1663083" cy="437937"/>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aggregation</a:t>
          </a:r>
          <a:endParaRPr lang="en-GB" sz="1600" kern="1200" dirty="0">
            <a:latin typeface="+mj-lt"/>
          </a:endParaRPr>
        </a:p>
      </dsp:txBody>
      <dsp:txXfrm>
        <a:off x="1800198" y="123285"/>
        <a:ext cx="1663083" cy="437937"/>
      </dsp:txXfrm>
    </dsp:sp>
    <dsp:sp modelId="{79217275-7AFA-4774-B609-F2592C89BA44}">
      <dsp:nvSpPr>
        <dsp:cNvPr id="0" name=""/>
        <dsp:cNvSpPr/>
      </dsp:nvSpPr>
      <dsp:spPr>
        <a:xfrm>
          <a:off x="1461624" y="971790"/>
          <a:ext cx="684278" cy="684278"/>
        </a:xfrm>
        <a:prstGeom prst="arc">
          <a:avLst>
            <a:gd name="adj1" fmla="val 13200000"/>
            <a:gd name="adj2" fmla="val 19200000"/>
          </a:avLst>
        </a:pr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A6D31A2-1FA1-4F9C-84F7-BF3CC17C9499}">
      <dsp:nvSpPr>
        <dsp:cNvPr id="0" name=""/>
        <dsp:cNvSpPr/>
      </dsp:nvSpPr>
      <dsp:spPr>
        <a:xfrm>
          <a:off x="1461624" y="971790"/>
          <a:ext cx="684278" cy="684278"/>
        </a:xfrm>
        <a:prstGeom prst="arc">
          <a:avLst>
            <a:gd name="adj1" fmla="val 2400000"/>
            <a:gd name="adj2" fmla="val 8400000"/>
          </a:avLst>
        </a:pr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B1CF94A-0861-4998-86DE-9A9390E8FCAB}">
      <dsp:nvSpPr>
        <dsp:cNvPr id="0" name=""/>
        <dsp:cNvSpPr/>
      </dsp:nvSpPr>
      <dsp:spPr>
        <a:xfrm>
          <a:off x="1119485" y="1094960"/>
          <a:ext cx="1368556" cy="437937"/>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BACK</a:t>
          </a:r>
          <a:endParaRPr lang="en-GB" sz="1600" kern="1200" dirty="0">
            <a:latin typeface="+mj-lt"/>
          </a:endParaRPr>
        </a:p>
      </dsp:txBody>
      <dsp:txXfrm>
        <a:off x="1119485" y="1094960"/>
        <a:ext cx="1368556" cy="437937"/>
      </dsp:txXfrm>
    </dsp:sp>
    <dsp:sp modelId="{24AACCB2-49AD-4BF1-AA81-0C3B4B5A1CFB}">
      <dsp:nvSpPr>
        <dsp:cNvPr id="0" name=""/>
        <dsp:cNvSpPr/>
      </dsp:nvSpPr>
      <dsp:spPr>
        <a:xfrm>
          <a:off x="3117577" y="971790"/>
          <a:ext cx="684278" cy="684278"/>
        </a:xfrm>
        <a:prstGeom prst="arc">
          <a:avLst>
            <a:gd name="adj1" fmla="val 13200000"/>
            <a:gd name="adj2" fmla="val 19200000"/>
          </a:avLst>
        </a:pr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2B44A07-6242-4CBF-929B-30FC609B0681}">
      <dsp:nvSpPr>
        <dsp:cNvPr id="0" name=""/>
        <dsp:cNvSpPr/>
      </dsp:nvSpPr>
      <dsp:spPr>
        <a:xfrm>
          <a:off x="3117577" y="971790"/>
          <a:ext cx="684278" cy="684278"/>
        </a:xfrm>
        <a:prstGeom prst="arc">
          <a:avLst>
            <a:gd name="adj1" fmla="val 2400000"/>
            <a:gd name="adj2" fmla="val 8400000"/>
          </a:avLst>
        </a:pr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CF16CFD-C197-4B80-8DE0-441079348FD0}">
      <dsp:nvSpPr>
        <dsp:cNvPr id="0" name=""/>
        <dsp:cNvSpPr/>
      </dsp:nvSpPr>
      <dsp:spPr>
        <a:xfrm>
          <a:off x="2775438" y="1094960"/>
          <a:ext cx="1368556" cy="437937"/>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Piggyback</a:t>
          </a:r>
          <a:endParaRPr lang="en-GB" sz="1600" kern="1200" dirty="0">
            <a:latin typeface="+mj-lt"/>
          </a:endParaRPr>
        </a:p>
      </dsp:txBody>
      <dsp:txXfrm>
        <a:off x="2775438" y="1094960"/>
        <a:ext cx="1368556" cy="437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ADCC8-D896-4CC8-BC8D-C74BC663685A}">
      <dsp:nvSpPr>
        <dsp:cNvPr id="0" name=""/>
        <dsp:cNvSpPr/>
      </dsp:nvSpPr>
      <dsp:spPr>
        <a:xfrm>
          <a:off x="3009655" y="568459"/>
          <a:ext cx="241493" cy="310875"/>
        </a:xfrm>
        <a:custGeom>
          <a:avLst/>
          <a:gdLst/>
          <a:ahLst/>
          <a:cxnLst/>
          <a:rect l="0" t="0" r="0" b="0"/>
          <a:pathLst>
            <a:path>
              <a:moveTo>
                <a:pt x="0" y="0"/>
              </a:moveTo>
              <a:lnTo>
                <a:pt x="0" y="180840"/>
              </a:lnTo>
              <a:lnTo>
                <a:pt x="241493" y="180840"/>
              </a:lnTo>
              <a:lnTo>
                <a:pt x="241493" y="310875"/>
              </a:lnTo>
            </a:path>
          </a:pathLst>
        </a:custGeom>
        <a:noFill/>
        <a:ln w="12700" cap="flat" cmpd="sng" algn="ctr">
          <a:solidFill>
            <a:schemeClr val="accent6">
              <a:tint val="9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3B35C37-A528-4A57-B4B8-E64CE258FDF8}">
      <dsp:nvSpPr>
        <dsp:cNvPr id="0" name=""/>
        <dsp:cNvSpPr/>
      </dsp:nvSpPr>
      <dsp:spPr>
        <a:xfrm>
          <a:off x="1752650" y="568459"/>
          <a:ext cx="1257004" cy="310875"/>
        </a:xfrm>
        <a:custGeom>
          <a:avLst/>
          <a:gdLst/>
          <a:ahLst/>
          <a:cxnLst/>
          <a:rect l="0" t="0" r="0" b="0"/>
          <a:pathLst>
            <a:path>
              <a:moveTo>
                <a:pt x="1257004" y="0"/>
              </a:moveTo>
              <a:lnTo>
                <a:pt x="1257004" y="180840"/>
              </a:lnTo>
              <a:lnTo>
                <a:pt x="0" y="180840"/>
              </a:lnTo>
              <a:lnTo>
                <a:pt x="0" y="310875"/>
              </a:lnTo>
            </a:path>
          </a:pathLst>
        </a:custGeom>
        <a:noFill/>
        <a:ln w="12700" cap="flat" cmpd="sng" algn="ctr">
          <a:solidFill>
            <a:schemeClr val="accent6">
              <a:tint val="9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A6913F2-B970-4CE3-9C7B-4C14472123D0}">
      <dsp:nvSpPr>
        <dsp:cNvPr id="0" name=""/>
        <dsp:cNvSpPr/>
      </dsp:nvSpPr>
      <dsp:spPr>
        <a:xfrm>
          <a:off x="2700048" y="-50754"/>
          <a:ext cx="619214" cy="619214"/>
        </a:xfrm>
        <a:prstGeom prst="arc">
          <a:avLst>
            <a:gd name="adj1" fmla="val 13200000"/>
            <a:gd name="adj2" fmla="val 19200000"/>
          </a:avLst>
        </a:pr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69F2FC2-58E7-4C74-B751-0F1256505D49}">
      <dsp:nvSpPr>
        <dsp:cNvPr id="0" name=""/>
        <dsp:cNvSpPr/>
      </dsp:nvSpPr>
      <dsp:spPr>
        <a:xfrm>
          <a:off x="2700048" y="-50754"/>
          <a:ext cx="619214" cy="619214"/>
        </a:xfrm>
        <a:prstGeom prst="arc">
          <a:avLst>
            <a:gd name="adj1" fmla="val 2400000"/>
            <a:gd name="adj2" fmla="val 8400000"/>
          </a:avLst>
        </a:pr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6FB6B60-554E-4629-B198-D5B7E3AF05EB}">
      <dsp:nvSpPr>
        <dsp:cNvPr id="0" name=""/>
        <dsp:cNvSpPr/>
      </dsp:nvSpPr>
      <dsp:spPr>
        <a:xfrm>
          <a:off x="2390441" y="60704"/>
          <a:ext cx="1238428" cy="396297"/>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en-GB" sz="1500" kern="1200" dirty="0"/>
        </a:p>
      </dsp:txBody>
      <dsp:txXfrm>
        <a:off x="2390441" y="60704"/>
        <a:ext cx="1238428" cy="396297"/>
      </dsp:txXfrm>
    </dsp:sp>
    <dsp:sp modelId="{79217275-7AFA-4774-B609-F2592C89BA44}">
      <dsp:nvSpPr>
        <dsp:cNvPr id="0" name=""/>
        <dsp:cNvSpPr/>
      </dsp:nvSpPr>
      <dsp:spPr>
        <a:xfrm>
          <a:off x="1443043" y="879334"/>
          <a:ext cx="619214" cy="619214"/>
        </a:xfrm>
        <a:prstGeom prst="arc">
          <a:avLst>
            <a:gd name="adj1" fmla="val 13200000"/>
            <a:gd name="adj2" fmla="val 19200000"/>
          </a:avLst>
        </a:pr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A6D31A2-1FA1-4F9C-84F7-BF3CC17C9499}">
      <dsp:nvSpPr>
        <dsp:cNvPr id="0" name=""/>
        <dsp:cNvSpPr/>
      </dsp:nvSpPr>
      <dsp:spPr>
        <a:xfrm>
          <a:off x="1443043" y="879334"/>
          <a:ext cx="619214" cy="619214"/>
        </a:xfrm>
        <a:prstGeom prst="arc">
          <a:avLst>
            <a:gd name="adj1" fmla="val 2400000"/>
            <a:gd name="adj2" fmla="val 8400000"/>
          </a:avLst>
        </a:pr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B1CF94A-0861-4998-86DE-9A9390E8FCAB}">
      <dsp:nvSpPr>
        <dsp:cNvPr id="0" name=""/>
        <dsp:cNvSpPr/>
      </dsp:nvSpPr>
      <dsp:spPr>
        <a:xfrm>
          <a:off x="1133436" y="990793"/>
          <a:ext cx="1238428" cy="396297"/>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BACK</a:t>
          </a:r>
          <a:endParaRPr lang="en-GB" sz="1500" kern="1200" dirty="0"/>
        </a:p>
      </dsp:txBody>
      <dsp:txXfrm>
        <a:off x="1133436" y="990793"/>
        <a:ext cx="1238428" cy="396297"/>
      </dsp:txXfrm>
    </dsp:sp>
    <dsp:sp modelId="{24AACCB2-49AD-4BF1-AA81-0C3B4B5A1CFB}">
      <dsp:nvSpPr>
        <dsp:cNvPr id="0" name=""/>
        <dsp:cNvSpPr/>
      </dsp:nvSpPr>
      <dsp:spPr>
        <a:xfrm>
          <a:off x="2941542" y="879334"/>
          <a:ext cx="619214" cy="619214"/>
        </a:xfrm>
        <a:prstGeom prst="arc">
          <a:avLst>
            <a:gd name="adj1" fmla="val 13200000"/>
            <a:gd name="adj2" fmla="val 19200000"/>
          </a:avLst>
        </a:pr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2B44A07-6242-4CBF-929B-30FC609B0681}">
      <dsp:nvSpPr>
        <dsp:cNvPr id="0" name=""/>
        <dsp:cNvSpPr/>
      </dsp:nvSpPr>
      <dsp:spPr>
        <a:xfrm>
          <a:off x="2941542" y="879334"/>
          <a:ext cx="619214" cy="619214"/>
        </a:xfrm>
        <a:prstGeom prst="arc">
          <a:avLst>
            <a:gd name="adj1" fmla="val 2400000"/>
            <a:gd name="adj2" fmla="val 8400000"/>
          </a:avLst>
        </a:pr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CF16CFD-C197-4B80-8DE0-441079348FD0}">
      <dsp:nvSpPr>
        <dsp:cNvPr id="0" name=""/>
        <dsp:cNvSpPr/>
      </dsp:nvSpPr>
      <dsp:spPr>
        <a:xfrm>
          <a:off x="2631934" y="990793"/>
          <a:ext cx="1238428" cy="396297"/>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Piggyback</a:t>
          </a:r>
          <a:endParaRPr lang="en-GB" sz="1500" kern="1200" dirty="0"/>
        </a:p>
      </dsp:txBody>
      <dsp:txXfrm>
        <a:off x="2631934" y="990793"/>
        <a:ext cx="1238428" cy="39629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3075" name="Rectangle 3"/>
          <p:cNvSpPr>
            <a:spLocks noGrp="1" noChangeArrowheads="1"/>
          </p:cNvSpPr>
          <p:nvPr>
            <p:ph type="dt" sz="quarter" idx="1"/>
          </p:nvPr>
        </p:nvSpPr>
        <p:spPr bwMode="auto">
          <a:xfrm>
            <a:off x="695325" y="175081"/>
            <a:ext cx="23098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dirty="0" smtClean="0"/>
              <a:t>November 2013</a:t>
            </a:r>
            <a:endParaRPr lang="en-US" dirty="0"/>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dirty="0" smtClean="0"/>
              <a:t>Norberto </a:t>
            </a:r>
            <a:r>
              <a:rPr lang="en-US" dirty="0" err="1" smtClean="0"/>
              <a:t>Barroca</a:t>
            </a:r>
            <a:r>
              <a:rPr lang="en-US" dirty="0" smtClean="0"/>
              <a:t> (UBI)</a:t>
            </a:r>
            <a:endParaRPr lang="en-US" dirty="0"/>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t>Page </a:t>
            </a:r>
            <a:fld id="{12DCFFE8-B9E9-4057-B805-EBEB49FC8C78}" type="slidenum">
              <a:rPr lang="en-US"/>
              <a:pPr/>
              <a:t>‹nº›</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Tree>
    <p:extLst>
      <p:ext uri="{BB962C8B-B14F-4D97-AF65-F5344CB8AC3E}">
        <p14:creationId xmlns:p14="http://schemas.microsoft.com/office/powerpoint/2010/main" val="3398209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2051" name="Rectangle 3"/>
          <p:cNvSpPr>
            <a:spLocks noGrp="1" noChangeArrowheads="1"/>
          </p:cNvSpPr>
          <p:nvPr>
            <p:ph type="dt" idx="1"/>
          </p:nvPr>
        </p:nvSpPr>
        <p:spPr bwMode="auto">
          <a:xfrm>
            <a:off x="654050" y="95706"/>
            <a:ext cx="27368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dirty="0" smtClean="0"/>
              <a:t>November 2013</a:t>
            </a:r>
            <a:endParaRPr lang="en-US" dirty="0"/>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771900" y="8985250"/>
            <a:ext cx="250983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dirty="0" smtClean="0"/>
              <a:t>Norberto </a:t>
            </a:r>
            <a:r>
              <a:rPr lang="en-US" dirty="0" err="1" smtClean="0"/>
              <a:t>Barroca</a:t>
            </a:r>
            <a:r>
              <a:rPr lang="en-US" dirty="0" smtClean="0"/>
              <a:t> (UBI)</a:t>
            </a:r>
            <a:endParaRPr lang="en-US" dirty="0"/>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t>Page </a:t>
            </a:r>
            <a:fld id="{84085BFF-1FFE-4ED8-89DA-B4BA786049D1}" type="slidenum">
              <a:rPr lang="en-US"/>
              <a:pPr/>
              <a:t>‹nº›</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Tree>
    <p:extLst>
      <p:ext uri="{BB962C8B-B14F-4D97-AF65-F5344CB8AC3E}">
        <p14:creationId xmlns:p14="http://schemas.microsoft.com/office/powerpoint/2010/main" val="18271424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xfrm>
            <a:off x="654050" y="95706"/>
            <a:ext cx="2736850" cy="215444"/>
          </a:xfrm>
          <a:ln/>
        </p:spPr>
        <p:txBody>
          <a:bodyPr/>
          <a:lstStyle/>
          <a:p>
            <a:r>
              <a:rPr lang="en-US" dirty="0" smtClean="0"/>
              <a:t>November 2013</a:t>
            </a:r>
            <a:endParaRPr lang="en-US" dirty="0"/>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dirty="0" smtClean="0"/>
              <a:t>Norberto </a:t>
            </a:r>
            <a:r>
              <a:rPr lang="en-US" dirty="0" err="1" smtClean="0"/>
              <a:t>Barroca</a:t>
            </a:r>
            <a:r>
              <a:rPr lang="en-US" dirty="0" smtClean="0"/>
              <a:t> (UBI)</a:t>
            </a:r>
            <a:endParaRPr lang="en-US" dirty="0"/>
          </a:p>
        </p:txBody>
      </p:sp>
      <p:sp>
        <p:nvSpPr>
          <p:cNvPr id="7" name="Rectangle 7"/>
          <p:cNvSpPr>
            <a:spLocks noGrp="1" noChangeArrowheads="1"/>
          </p:cNvSpPr>
          <p:nvPr>
            <p:ph type="sldNum" sz="quarter" idx="5"/>
          </p:nvPr>
        </p:nvSpPr>
        <p:spPr>
          <a:ln/>
        </p:spPr>
        <p:txBody>
          <a:bodyPr/>
          <a:lstStyle/>
          <a:p>
            <a:r>
              <a:rPr lang="en-US"/>
              <a:t>Page </a:t>
            </a:r>
            <a:fld id="{56CFB3EE-CF12-4DBB-91BF-7942D594E445}" type="slidenum">
              <a:rPr lang="en-US"/>
              <a:pPr/>
              <a:t>3</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pt-PT"/>
          </a:p>
        </p:txBody>
      </p:sp>
    </p:spTree>
    <p:extLst>
      <p:ext uri="{BB962C8B-B14F-4D97-AF65-F5344CB8AC3E}">
        <p14:creationId xmlns:p14="http://schemas.microsoft.com/office/powerpoint/2010/main" val="2359875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154113" y="701675"/>
            <a:ext cx="4625975" cy="3468688"/>
          </a:xfrm>
        </p:spPr>
      </p:sp>
      <p:sp>
        <p:nvSpPr>
          <p:cNvPr id="3" name="Marcador de Posição de Notas 2"/>
          <p:cNvSpPr>
            <a:spLocks noGrp="1"/>
          </p:cNvSpPr>
          <p:nvPr>
            <p:ph type="body" idx="1"/>
          </p:nvPr>
        </p:nvSpPr>
        <p:spPr/>
        <p:txBody>
          <a:bodyPr/>
          <a:lstStyle/>
          <a:p>
            <a:endParaRPr lang="pt-PT" dirty="0"/>
          </a:p>
        </p:txBody>
      </p:sp>
      <p:sp>
        <p:nvSpPr>
          <p:cNvPr id="4" name="Marcador de Posição do Cabeçalho 3"/>
          <p:cNvSpPr>
            <a:spLocks noGrp="1"/>
          </p:cNvSpPr>
          <p:nvPr>
            <p:ph type="hdr" sz="quarter" idx="10"/>
          </p:nvPr>
        </p:nvSpPr>
        <p:spPr/>
        <p:txBody>
          <a:bodyPr/>
          <a:lstStyle/>
          <a:p>
            <a:r>
              <a:rPr lang="en-US" smtClean="0"/>
              <a:t>doc.: IEEE 802.15-&lt;doc#&gt;</a:t>
            </a:r>
            <a:endParaRPr lang="en-US"/>
          </a:p>
        </p:txBody>
      </p:sp>
      <p:sp>
        <p:nvSpPr>
          <p:cNvPr id="5" name="Marcador de Posição da Data 4"/>
          <p:cNvSpPr>
            <a:spLocks noGrp="1"/>
          </p:cNvSpPr>
          <p:nvPr>
            <p:ph type="dt" idx="11"/>
          </p:nvPr>
        </p:nvSpPr>
        <p:spPr>
          <a:xfrm>
            <a:off x="654050" y="95706"/>
            <a:ext cx="2736850" cy="215444"/>
          </a:xfrm>
        </p:spPr>
        <p:txBody>
          <a:bodyPr/>
          <a:lstStyle/>
          <a:p>
            <a:r>
              <a:rPr lang="en-US" dirty="0" smtClean="0"/>
              <a:t>November 2013</a:t>
            </a:r>
            <a:endParaRPr lang="en-US" dirty="0"/>
          </a:p>
        </p:txBody>
      </p:sp>
      <p:sp>
        <p:nvSpPr>
          <p:cNvPr id="6" name="Marcador de Posição do Rodapé 5"/>
          <p:cNvSpPr>
            <a:spLocks noGrp="1"/>
          </p:cNvSpPr>
          <p:nvPr>
            <p:ph type="ftr" sz="quarter" idx="12"/>
          </p:nvPr>
        </p:nvSpPr>
        <p:spPr>
          <a:xfrm>
            <a:off x="3771900" y="8985250"/>
            <a:ext cx="2509838" cy="184666"/>
          </a:xfrm>
        </p:spPr>
        <p:txBody>
          <a:bodyPr/>
          <a:lstStyle/>
          <a:p>
            <a:pPr lvl="4"/>
            <a:r>
              <a:rPr lang="en-US" dirty="0" smtClean="0"/>
              <a:t>Norberto </a:t>
            </a:r>
            <a:r>
              <a:rPr lang="en-US" dirty="0" err="1" smtClean="0"/>
              <a:t>Barroca</a:t>
            </a:r>
            <a:r>
              <a:rPr lang="en-US" dirty="0" smtClean="0"/>
              <a:t> (UBI)</a:t>
            </a:r>
            <a:endParaRPr lang="en-US" dirty="0"/>
          </a:p>
        </p:txBody>
      </p:sp>
      <p:sp>
        <p:nvSpPr>
          <p:cNvPr id="7" name="Marcador de Posição do Número do Diapositivo 6"/>
          <p:cNvSpPr>
            <a:spLocks noGrp="1"/>
          </p:cNvSpPr>
          <p:nvPr>
            <p:ph type="sldNum" sz="quarter" idx="13"/>
          </p:nvPr>
        </p:nvSpPr>
        <p:spPr/>
        <p:txBody>
          <a:bodyPr/>
          <a:lstStyle/>
          <a:p>
            <a:r>
              <a:rPr lang="en-US" smtClean="0"/>
              <a:t>Page </a:t>
            </a:r>
            <a:fld id="{84085BFF-1FFE-4ED8-89DA-B4BA786049D1}" type="slidenum">
              <a:rPr lang="en-US" smtClean="0"/>
              <a:pPr/>
              <a:t>29</a:t>
            </a:fld>
            <a:endParaRPr lang="en-US"/>
          </a:p>
        </p:txBody>
      </p:sp>
    </p:spTree>
    <p:extLst>
      <p:ext uri="{BB962C8B-B14F-4D97-AF65-F5344CB8AC3E}">
        <p14:creationId xmlns:p14="http://schemas.microsoft.com/office/powerpoint/2010/main" val="2779689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154113" y="701675"/>
            <a:ext cx="4625975" cy="3468688"/>
          </a:xfrm>
        </p:spPr>
      </p:sp>
      <p:sp>
        <p:nvSpPr>
          <p:cNvPr id="3" name="Marcador de Posição de Notas 2"/>
          <p:cNvSpPr>
            <a:spLocks noGrp="1"/>
          </p:cNvSpPr>
          <p:nvPr>
            <p:ph type="body" idx="1"/>
          </p:nvPr>
        </p:nvSpPr>
        <p:spPr/>
        <p:txBody>
          <a:bodyPr/>
          <a:lstStyle/>
          <a:p>
            <a:endParaRPr lang="pt-PT" dirty="0"/>
          </a:p>
        </p:txBody>
      </p:sp>
      <p:sp>
        <p:nvSpPr>
          <p:cNvPr id="4" name="Marcador de Posição do Cabeçalho 3"/>
          <p:cNvSpPr>
            <a:spLocks noGrp="1"/>
          </p:cNvSpPr>
          <p:nvPr>
            <p:ph type="hdr" sz="quarter" idx="10"/>
          </p:nvPr>
        </p:nvSpPr>
        <p:spPr/>
        <p:txBody>
          <a:bodyPr/>
          <a:lstStyle/>
          <a:p>
            <a:r>
              <a:rPr lang="en-US" smtClean="0"/>
              <a:t>doc.: IEEE 802.15-&lt;doc#&gt;</a:t>
            </a:r>
            <a:endParaRPr lang="en-US"/>
          </a:p>
        </p:txBody>
      </p:sp>
      <p:sp>
        <p:nvSpPr>
          <p:cNvPr id="5" name="Marcador de Posição da Data 4"/>
          <p:cNvSpPr>
            <a:spLocks noGrp="1"/>
          </p:cNvSpPr>
          <p:nvPr>
            <p:ph type="dt" idx="11"/>
          </p:nvPr>
        </p:nvSpPr>
        <p:spPr>
          <a:xfrm>
            <a:off x="654050" y="95706"/>
            <a:ext cx="2736850" cy="215444"/>
          </a:xfrm>
        </p:spPr>
        <p:txBody>
          <a:bodyPr/>
          <a:lstStyle/>
          <a:p>
            <a:r>
              <a:rPr lang="en-US" dirty="0" smtClean="0"/>
              <a:t>November 2013</a:t>
            </a:r>
            <a:endParaRPr lang="en-US" dirty="0"/>
          </a:p>
        </p:txBody>
      </p:sp>
      <p:sp>
        <p:nvSpPr>
          <p:cNvPr id="6" name="Marcador de Posição do Rodapé 5"/>
          <p:cNvSpPr>
            <a:spLocks noGrp="1"/>
          </p:cNvSpPr>
          <p:nvPr>
            <p:ph type="ftr" sz="quarter" idx="12"/>
          </p:nvPr>
        </p:nvSpPr>
        <p:spPr>
          <a:xfrm>
            <a:off x="3771900" y="8985250"/>
            <a:ext cx="2509838" cy="184666"/>
          </a:xfrm>
        </p:spPr>
        <p:txBody>
          <a:bodyPr/>
          <a:lstStyle/>
          <a:p>
            <a:pPr lvl="4"/>
            <a:r>
              <a:rPr lang="en-US" dirty="0" smtClean="0"/>
              <a:t>Norberto </a:t>
            </a:r>
            <a:r>
              <a:rPr lang="en-US" dirty="0" err="1" smtClean="0"/>
              <a:t>Barroca</a:t>
            </a:r>
            <a:r>
              <a:rPr lang="en-US" dirty="0" smtClean="0"/>
              <a:t> (UBI)</a:t>
            </a:r>
            <a:endParaRPr lang="en-US" dirty="0"/>
          </a:p>
        </p:txBody>
      </p:sp>
      <p:sp>
        <p:nvSpPr>
          <p:cNvPr id="7" name="Marcador de Posição do Número do Diapositivo 6"/>
          <p:cNvSpPr>
            <a:spLocks noGrp="1"/>
          </p:cNvSpPr>
          <p:nvPr>
            <p:ph type="sldNum" sz="quarter" idx="13"/>
          </p:nvPr>
        </p:nvSpPr>
        <p:spPr/>
        <p:txBody>
          <a:bodyPr/>
          <a:lstStyle/>
          <a:p>
            <a:r>
              <a:rPr lang="en-US" smtClean="0"/>
              <a:t>Page </a:t>
            </a:r>
            <a:fld id="{84085BFF-1FFE-4ED8-89DA-B4BA786049D1}" type="slidenum">
              <a:rPr lang="en-US" smtClean="0"/>
              <a:pPr/>
              <a:t>30</a:t>
            </a:fld>
            <a:endParaRPr lang="en-US"/>
          </a:p>
        </p:txBody>
      </p:sp>
    </p:spTree>
    <p:extLst>
      <p:ext uri="{BB962C8B-B14F-4D97-AF65-F5344CB8AC3E}">
        <p14:creationId xmlns:p14="http://schemas.microsoft.com/office/powerpoint/2010/main" val="2249489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154113" y="701675"/>
            <a:ext cx="4625975" cy="3468688"/>
          </a:xfrm>
        </p:spPr>
      </p:sp>
      <p:sp>
        <p:nvSpPr>
          <p:cNvPr id="3" name="Marcador de Posição de Notas 2"/>
          <p:cNvSpPr>
            <a:spLocks noGrp="1"/>
          </p:cNvSpPr>
          <p:nvPr>
            <p:ph type="body" idx="1"/>
          </p:nvPr>
        </p:nvSpPr>
        <p:spPr/>
        <p:txBody>
          <a:bodyPr/>
          <a:lstStyle/>
          <a:p>
            <a:endParaRPr lang="en-GB" dirty="0"/>
          </a:p>
        </p:txBody>
      </p:sp>
      <p:sp>
        <p:nvSpPr>
          <p:cNvPr id="4" name="Marcador de Posição do Cabeçalho 3"/>
          <p:cNvSpPr>
            <a:spLocks noGrp="1"/>
          </p:cNvSpPr>
          <p:nvPr>
            <p:ph type="hdr" sz="quarter" idx="10"/>
          </p:nvPr>
        </p:nvSpPr>
        <p:spPr/>
        <p:txBody>
          <a:bodyPr/>
          <a:lstStyle/>
          <a:p>
            <a:r>
              <a:rPr lang="en-US" smtClean="0"/>
              <a:t>doc.: IEEE 802.15-&lt;doc#&gt;</a:t>
            </a:r>
            <a:endParaRPr lang="en-US"/>
          </a:p>
        </p:txBody>
      </p:sp>
      <p:sp>
        <p:nvSpPr>
          <p:cNvPr id="5" name="Marcador de Posição da Data 4"/>
          <p:cNvSpPr>
            <a:spLocks noGrp="1"/>
          </p:cNvSpPr>
          <p:nvPr>
            <p:ph type="dt" idx="11"/>
          </p:nvPr>
        </p:nvSpPr>
        <p:spPr/>
        <p:txBody>
          <a:bodyPr/>
          <a:lstStyle/>
          <a:p>
            <a:r>
              <a:rPr lang="en-US" smtClean="0"/>
              <a:t>November 2013</a:t>
            </a:r>
            <a:endParaRPr lang="en-US" dirty="0"/>
          </a:p>
        </p:txBody>
      </p:sp>
      <p:sp>
        <p:nvSpPr>
          <p:cNvPr id="6" name="Marcador de Posição do Rodapé 5"/>
          <p:cNvSpPr>
            <a:spLocks noGrp="1"/>
          </p:cNvSpPr>
          <p:nvPr>
            <p:ph type="ftr" sz="quarter" idx="12"/>
          </p:nvPr>
        </p:nvSpPr>
        <p:spPr/>
        <p:txBody>
          <a:bodyPr/>
          <a:lstStyle/>
          <a:p>
            <a:pPr lvl="4"/>
            <a:r>
              <a:rPr lang="en-US" smtClean="0"/>
              <a:t>Norberto Barroca (UBI)</a:t>
            </a:r>
            <a:endParaRPr lang="en-US" dirty="0"/>
          </a:p>
        </p:txBody>
      </p:sp>
      <p:sp>
        <p:nvSpPr>
          <p:cNvPr id="7" name="Marcador de Posição do Número do Diapositivo 6"/>
          <p:cNvSpPr>
            <a:spLocks noGrp="1"/>
          </p:cNvSpPr>
          <p:nvPr>
            <p:ph type="sldNum" sz="quarter" idx="13"/>
          </p:nvPr>
        </p:nvSpPr>
        <p:spPr/>
        <p:txBody>
          <a:bodyPr/>
          <a:lstStyle/>
          <a:p>
            <a:r>
              <a:rPr lang="en-US" smtClean="0"/>
              <a:t>Page </a:t>
            </a:r>
            <a:fld id="{84085BFF-1FFE-4ED8-89DA-B4BA786049D1}" type="slidenum">
              <a:rPr lang="en-US" smtClean="0"/>
              <a:pPr/>
              <a:t>12</a:t>
            </a:fld>
            <a:endParaRPr lang="en-US"/>
          </a:p>
        </p:txBody>
      </p:sp>
    </p:spTree>
    <p:extLst>
      <p:ext uri="{BB962C8B-B14F-4D97-AF65-F5344CB8AC3E}">
        <p14:creationId xmlns:p14="http://schemas.microsoft.com/office/powerpoint/2010/main" val="1246237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154113" y="701675"/>
            <a:ext cx="4625975" cy="3468688"/>
          </a:xfrm>
        </p:spPr>
      </p:sp>
      <p:sp>
        <p:nvSpPr>
          <p:cNvPr id="3" name="Marcador de Posição de Notas 2"/>
          <p:cNvSpPr>
            <a:spLocks noGrp="1"/>
          </p:cNvSpPr>
          <p:nvPr>
            <p:ph type="body" idx="1"/>
          </p:nvPr>
        </p:nvSpPr>
        <p:spPr/>
        <p:txBody>
          <a:bodyPr/>
          <a:lstStyle/>
          <a:p>
            <a:endParaRPr lang="pt-PT" dirty="0"/>
          </a:p>
        </p:txBody>
      </p:sp>
      <p:sp>
        <p:nvSpPr>
          <p:cNvPr id="4" name="Marcador de Posição do Cabeçalho 3"/>
          <p:cNvSpPr>
            <a:spLocks noGrp="1"/>
          </p:cNvSpPr>
          <p:nvPr>
            <p:ph type="hdr" sz="quarter" idx="10"/>
          </p:nvPr>
        </p:nvSpPr>
        <p:spPr/>
        <p:txBody>
          <a:bodyPr/>
          <a:lstStyle/>
          <a:p>
            <a:r>
              <a:rPr lang="en-US" smtClean="0"/>
              <a:t>doc.: IEEE 802.15-&lt;doc#&gt;</a:t>
            </a:r>
            <a:endParaRPr lang="en-US"/>
          </a:p>
        </p:txBody>
      </p:sp>
      <p:sp>
        <p:nvSpPr>
          <p:cNvPr id="5" name="Marcador de Posição da Data 4"/>
          <p:cNvSpPr>
            <a:spLocks noGrp="1"/>
          </p:cNvSpPr>
          <p:nvPr>
            <p:ph type="dt" idx="11"/>
          </p:nvPr>
        </p:nvSpPr>
        <p:spPr>
          <a:xfrm>
            <a:off x="654050" y="95706"/>
            <a:ext cx="2736850" cy="215444"/>
          </a:xfrm>
        </p:spPr>
        <p:txBody>
          <a:bodyPr/>
          <a:lstStyle/>
          <a:p>
            <a:r>
              <a:rPr lang="en-US" dirty="0" smtClean="0"/>
              <a:t>November 2013</a:t>
            </a:r>
            <a:endParaRPr lang="en-US" dirty="0"/>
          </a:p>
        </p:txBody>
      </p:sp>
      <p:sp>
        <p:nvSpPr>
          <p:cNvPr id="6" name="Marcador de Posição do Rodapé 5"/>
          <p:cNvSpPr>
            <a:spLocks noGrp="1"/>
          </p:cNvSpPr>
          <p:nvPr>
            <p:ph type="ftr" sz="quarter" idx="12"/>
          </p:nvPr>
        </p:nvSpPr>
        <p:spPr>
          <a:xfrm>
            <a:off x="3771900" y="8985250"/>
            <a:ext cx="2509838" cy="184666"/>
          </a:xfrm>
        </p:spPr>
        <p:txBody>
          <a:bodyPr/>
          <a:lstStyle/>
          <a:p>
            <a:pPr lvl="4"/>
            <a:r>
              <a:rPr lang="en-US" dirty="0" smtClean="0"/>
              <a:t>Norberto </a:t>
            </a:r>
            <a:r>
              <a:rPr lang="en-US" dirty="0" err="1" smtClean="0"/>
              <a:t>Barroca</a:t>
            </a:r>
            <a:r>
              <a:rPr lang="en-US" dirty="0" smtClean="0"/>
              <a:t> (UBI)</a:t>
            </a:r>
            <a:endParaRPr lang="en-US" dirty="0"/>
          </a:p>
        </p:txBody>
      </p:sp>
      <p:sp>
        <p:nvSpPr>
          <p:cNvPr id="7" name="Marcador de Posição do Número do Diapositivo 6"/>
          <p:cNvSpPr>
            <a:spLocks noGrp="1"/>
          </p:cNvSpPr>
          <p:nvPr>
            <p:ph type="sldNum" sz="quarter" idx="13"/>
          </p:nvPr>
        </p:nvSpPr>
        <p:spPr/>
        <p:txBody>
          <a:bodyPr/>
          <a:lstStyle/>
          <a:p>
            <a:r>
              <a:rPr lang="en-US" smtClean="0"/>
              <a:t>Page </a:t>
            </a:r>
            <a:fld id="{84085BFF-1FFE-4ED8-89DA-B4BA786049D1}" type="slidenum">
              <a:rPr lang="en-US" smtClean="0"/>
              <a:pPr/>
              <a:t>21</a:t>
            </a:fld>
            <a:endParaRPr lang="en-US"/>
          </a:p>
        </p:txBody>
      </p:sp>
    </p:spTree>
    <p:extLst>
      <p:ext uri="{BB962C8B-B14F-4D97-AF65-F5344CB8AC3E}">
        <p14:creationId xmlns:p14="http://schemas.microsoft.com/office/powerpoint/2010/main" val="2040818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154113" y="701675"/>
            <a:ext cx="4625975" cy="3468688"/>
          </a:xfrm>
        </p:spPr>
      </p:sp>
      <p:sp>
        <p:nvSpPr>
          <p:cNvPr id="3" name="Marcador de Posição de Notas 2"/>
          <p:cNvSpPr>
            <a:spLocks noGrp="1"/>
          </p:cNvSpPr>
          <p:nvPr>
            <p:ph type="body" idx="1"/>
          </p:nvPr>
        </p:nvSpPr>
        <p:spPr/>
        <p:txBody>
          <a:bodyPr/>
          <a:lstStyle/>
          <a:p>
            <a:endParaRPr lang="pt-PT" dirty="0"/>
          </a:p>
        </p:txBody>
      </p:sp>
      <p:sp>
        <p:nvSpPr>
          <p:cNvPr id="4" name="Marcador de Posição do Cabeçalho 3"/>
          <p:cNvSpPr>
            <a:spLocks noGrp="1"/>
          </p:cNvSpPr>
          <p:nvPr>
            <p:ph type="hdr" sz="quarter" idx="10"/>
          </p:nvPr>
        </p:nvSpPr>
        <p:spPr/>
        <p:txBody>
          <a:bodyPr/>
          <a:lstStyle/>
          <a:p>
            <a:r>
              <a:rPr lang="en-US" smtClean="0"/>
              <a:t>doc.: IEEE 802.15-&lt;doc#&gt;</a:t>
            </a:r>
            <a:endParaRPr lang="en-US"/>
          </a:p>
        </p:txBody>
      </p:sp>
      <p:sp>
        <p:nvSpPr>
          <p:cNvPr id="5" name="Marcador de Posição da Data 4"/>
          <p:cNvSpPr>
            <a:spLocks noGrp="1"/>
          </p:cNvSpPr>
          <p:nvPr>
            <p:ph type="dt" idx="11"/>
          </p:nvPr>
        </p:nvSpPr>
        <p:spPr>
          <a:xfrm>
            <a:off x="654050" y="95706"/>
            <a:ext cx="2736850" cy="215444"/>
          </a:xfrm>
        </p:spPr>
        <p:txBody>
          <a:bodyPr/>
          <a:lstStyle/>
          <a:p>
            <a:r>
              <a:rPr lang="en-US" dirty="0" smtClean="0"/>
              <a:t>November 2013</a:t>
            </a:r>
            <a:endParaRPr lang="en-US" dirty="0"/>
          </a:p>
        </p:txBody>
      </p:sp>
      <p:sp>
        <p:nvSpPr>
          <p:cNvPr id="6" name="Marcador de Posição do Rodapé 5"/>
          <p:cNvSpPr>
            <a:spLocks noGrp="1"/>
          </p:cNvSpPr>
          <p:nvPr>
            <p:ph type="ftr" sz="quarter" idx="12"/>
          </p:nvPr>
        </p:nvSpPr>
        <p:spPr>
          <a:xfrm>
            <a:off x="3771900" y="8985250"/>
            <a:ext cx="2509838" cy="184666"/>
          </a:xfrm>
        </p:spPr>
        <p:txBody>
          <a:bodyPr/>
          <a:lstStyle/>
          <a:p>
            <a:pPr lvl="4"/>
            <a:r>
              <a:rPr lang="en-US" dirty="0" smtClean="0"/>
              <a:t>Norberto </a:t>
            </a:r>
            <a:r>
              <a:rPr lang="en-US" dirty="0" err="1" smtClean="0"/>
              <a:t>Barroca</a:t>
            </a:r>
            <a:r>
              <a:rPr lang="en-US" dirty="0" smtClean="0"/>
              <a:t> (UBI)</a:t>
            </a:r>
            <a:endParaRPr lang="en-US" dirty="0"/>
          </a:p>
        </p:txBody>
      </p:sp>
      <p:sp>
        <p:nvSpPr>
          <p:cNvPr id="7" name="Marcador de Posição do Número do Diapositivo 6"/>
          <p:cNvSpPr>
            <a:spLocks noGrp="1"/>
          </p:cNvSpPr>
          <p:nvPr>
            <p:ph type="sldNum" sz="quarter" idx="13"/>
          </p:nvPr>
        </p:nvSpPr>
        <p:spPr/>
        <p:txBody>
          <a:bodyPr/>
          <a:lstStyle/>
          <a:p>
            <a:r>
              <a:rPr lang="en-US" smtClean="0"/>
              <a:t>Page </a:t>
            </a:r>
            <a:fld id="{84085BFF-1FFE-4ED8-89DA-B4BA786049D1}" type="slidenum">
              <a:rPr lang="en-US" smtClean="0"/>
              <a:pPr/>
              <a:t>23</a:t>
            </a:fld>
            <a:endParaRPr lang="en-US"/>
          </a:p>
        </p:txBody>
      </p:sp>
    </p:spTree>
    <p:extLst>
      <p:ext uri="{BB962C8B-B14F-4D97-AF65-F5344CB8AC3E}">
        <p14:creationId xmlns:p14="http://schemas.microsoft.com/office/powerpoint/2010/main" val="2605442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154113" y="701675"/>
            <a:ext cx="4625975" cy="3468688"/>
          </a:xfrm>
        </p:spPr>
      </p:sp>
      <p:sp>
        <p:nvSpPr>
          <p:cNvPr id="3" name="Marcador de Posição de Notas 2"/>
          <p:cNvSpPr>
            <a:spLocks noGrp="1"/>
          </p:cNvSpPr>
          <p:nvPr>
            <p:ph type="body" idx="1"/>
          </p:nvPr>
        </p:nvSpPr>
        <p:spPr/>
        <p:txBody>
          <a:bodyPr/>
          <a:lstStyle/>
          <a:p>
            <a:pPr algn="just">
              <a:lnSpc>
                <a:spcPct val="120000"/>
              </a:lnSpc>
              <a:buFont typeface="Monotype Sorts"/>
              <a:buNone/>
            </a:pPr>
            <a:endParaRPr lang="pt-PT" dirty="0" smtClean="0">
              <a:cs typeface="Times" panose="02020603050405020304" pitchFamily="18" charset="0"/>
            </a:endParaRPr>
          </a:p>
        </p:txBody>
      </p:sp>
      <p:sp>
        <p:nvSpPr>
          <p:cNvPr id="4" name="Marcador de Posição do Cabeçalho 3"/>
          <p:cNvSpPr>
            <a:spLocks noGrp="1"/>
          </p:cNvSpPr>
          <p:nvPr>
            <p:ph type="hdr" sz="quarter" idx="10"/>
          </p:nvPr>
        </p:nvSpPr>
        <p:spPr/>
        <p:txBody>
          <a:bodyPr/>
          <a:lstStyle/>
          <a:p>
            <a:r>
              <a:rPr lang="en-US" smtClean="0"/>
              <a:t>doc.: IEEE 802.15-&lt;doc#&gt;</a:t>
            </a:r>
            <a:endParaRPr lang="en-US"/>
          </a:p>
        </p:txBody>
      </p:sp>
      <p:sp>
        <p:nvSpPr>
          <p:cNvPr id="5" name="Marcador de Posição da Data 4"/>
          <p:cNvSpPr>
            <a:spLocks noGrp="1"/>
          </p:cNvSpPr>
          <p:nvPr>
            <p:ph type="dt" idx="11"/>
          </p:nvPr>
        </p:nvSpPr>
        <p:spPr>
          <a:xfrm>
            <a:off x="654050" y="95706"/>
            <a:ext cx="2736850" cy="215444"/>
          </a:xfrm>
        </p:spPr>
        <p:txBody>
          <a:bodyPr/>
          <a:lstStyle/>
          <a:p>
            <a:r>
              <a:rPr lang="en-US" dirty="0" smtClean="0"/>
              <a:t>November 2013</a:t>
            </a:r>
            <a:endParaRPr lang="en-US" dirty="0"/>
          </a:p>
        </p:txBody>
      </p:sp>
      <p:sp>
        <p:nvSpPr>
          <p:cNvPr id="6" name="Marcador de Posição do Rodapé 5"/>
          <p:cNvSpPr>
            <a:spLocks noGrp="1"/>
          </p:cNvSpPr>
          <p:nvPr>
            <p:ph type="ftr" sz="quarter" idx="12"/>
          </p:nvPr>
        </p:nvSpPr>
        <p:spPr>
          <a:xfrm>
            <a:off x="3771900" y="8985250"/>
            <a:ext cx="2509838" cy="184666"/>
          </a:xfrm>
        </p:spPr>
        <p:txBody>
          <a:bodyPr/>
          <a:lstStyle/>
          <a:p>
            <a:pPr lvl="4"/>
            <a:r>
              <a:rPr lang="en-US" dirty="0" smtClean="0"/>
              <a:t>Norberto </a:t>
            </a:r>
            <a:r>
              <a:rPr lang="en-US" dirty="0" err="1" smtClean="0"/>
              <a:t>Barroca</a:t>
            </a:r>
            <a:r>
              <a:rPr lang="en-US" dirty="0" smtClean="0"/>
              <a:t> (UBI)</a:t>
            </a:r>
            <a:endParaRPr lang="en-US" dirty="0"/>
          </a:p>
        </p:txBody>
      </p:sp>
      <p:sp>
        <p:nvSpPr>
          <p:cNvPr id="7" name="Marcador de Posição do Número do Diapositivo 6"/>
          <p:cNvSpPr>
            <a:spLocks noGrp="1"/>
          </p:cNvSpPr>
          <p:nvPr>
            <p:ph type="sldNum" sz="quarter" idx="13"/>
          </p:nvPr>
        </p:nvSpPr>
        <p:spPr/>
        <p:txBody>
          <a:bodyPr/>
          <a:lstStyle/>
          <a:p>
            <a:r>
              <a:rPr lang="en-US" smtClean="0"/>
              <a:t>Page </a:t>
            </a:r>
            <a:fld id="{84085BFF-1FFE-4ED8-89DA-B4BA786049D1}" type="slidenum">
              <a:rPr lang="en-US" smtClean="0"/>
              <a:pPr/>
              <a:t>24</a:t>
            </a:fld>
            <a:endParaRPr lang="en-US"/>
          </a:p>
        </p:txBody>
      </p:sp>
    </p:spTree>
    <p:extLst>
      <p:ext uri="{BB962C8B-B14F-4D97-AF65-F5344CB8AC3E}">
        <p14:creationId xmlns:p14="http://schemas.microsoft.com/office/powerpoint/2010/main" val="2444024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154113" y="701675"/>
            <a:ext cx="4625975" cy="3468688"/>
          </a:xfrm>
        </p:spPr>
      </p:sp>
      <p:sp>
        <p:nvSpPr>
          <p:cNvPr id="3" name="Marcador de Posição de Notas 2"/>
          <p:cNvSpPr>
            <a:spLocks noGrp="1"/>
          </p:cNvSpPr>
          <p:nvPr>
            <p:ph type="body" idx="1"/>
          </p:nvPr>
        </p:nvSpPr>
        <p:spPr/>
        <p:txBody>
          <a:bodyPr/>
          <a:lstStyle/>
          <a:p>
            <a:pPr marL="0" marR="0" indent="0" algn="l" defTabSz="933450" rtl="0" eaLnBrk="0" fontAlgn="base" latinLnBrk="0" hangingPunct="0">
              <a:lnSpc>
                <a:spcPct val="100000"/>
              </a:lnSpc>
              <a:spcBef>
                <a:spcPct val="30000"/>
              </a:spcBef>
              <a:spcAft>
                <a:spcPct val="0"/>
              </a:spcAft>
              <a:buClrTx/>
              <a:buSzTx/>
              <a:buFontTx/>
              <a:buNone/>
              <a:tabLst/>
              <a:defRPr/>
            </a:pPr>
            <a:endParaRPr lang="pt-PT" dirty="0"/>
          </a:p>
        </p:txBody>
      </p:sp>
      <p:sp>
        <p:nvSpPr>
          <p:cNvPr id="4" name="Marcador de Posição do Cabeçalho 3"/>
          <p:cNvSpPr>
            <a:spLocks noGrp="1"/>
          </p:cNvSpPr>
          <p:nvPr>
            <p:ph type="hdr" sz="quarter" idx="10"/>
          </p:nvPr>
        </p:nvSpPr>
        <p:spPr/>
        <p:txBody>
          <a:bodyPr/>
          <a:lstStyle/>
          <a:p>
            <a:r>
              <a:rPr lang="en-US" smtClean="0"/>
              <a:t>doc.: IEEE 802.15-&lt;doc#&gt;</a:t>
            </a:r>
            <a:endParaRPr lang="en-US"/>
          </a:p>
        </p:txBody>
      </p:sp>
      <p:sp>
        <p:nvSpPr>
          <p:cNvPr id="5" name="Marcador de Posição da Data 4"/>
          <p:cNvSpPr>
            <a:spLocks noGrp="1"/>
          </p:cNvSpPr>
          <p:nvPr>
            <p:ph type="dt" idx="11"/>
          </p:nvPr>
        </p:nvSpPr>
        <p:spPr>
          <a:xfrm>
            <a:off x="654050" y="95706"/>
            <a:ext cx="2736850" cy="215444"/>
          </a:xfrm>
        </p:spPr>
        <p:txBody>
          <a:bodyPr/>
          <a:lstStyle/>
          <a:p>
            <a:r>
              <a:rPr lang="en-US" dirty="0" smtClean="0"/>
              <a:t>November 2013</a:t>
            </a:r>
            <a:endParaRPr lang="en-US" dirty="0"/>
          </a:p>
        </p:txBody>
      </p:sp>
      <p:sp>
        <p:nvSpPr>
          <p:cNvPr id="6" name="Marcador de Posição do Rodapé 5"/>
          <p:cNvSpPr>
            <a:spLocks noGrp="1"/>
          </p:cNvSpPr>
          <p:nvPr>
            <p:ph type="ftr" sz="quarter" idx="12"/>
          </p:nvPr>
        </p:nvSpPr>
        <p:spPr>
          <a:xfrm>
            <a:off x="3771900" y="8985250"/>
            <a:ext cx="2509838" cy="184666"/>
          </a:xfrm>
        </p:spPr>
        <p:txBody>
          <a:bodyPr/>
          <a:lstStyle/>
          <a:p>
            <a:pPr lvl="4"/>
            <a:r>
              <a:rPr lang="en-US" dirty="0" smtClean="0"/>
              <a:t>Norberto </a:t>
            </a:r>
            <a:r>
              <a:rPr lang="en-US" dirty="0" err="1" smtClean="0"/>
              <a:t>Barroca</a:t>
            </a:r>
            <a:r>
              <a:rPr lang="en-US" dirty="0" smtClean="0"/>
              <a:t> (UBI)</a:t>
            </a:r>
            <a:endParaRPr lang="en-US" dirty="0"/>
          </a:p>
        </p:txBody>
      </p:sp>
      <p:sp>
        <p:nvSpPr>
          <p:cNvPr id="7" name="Marcador de Posição do Número do Diapositivo 6"/>
          <p:cNvSpPr>
            <a:spLocks noGrp="1"/>
          </p:cNvSpPr>
          <p:nvPr>
            <p:ph type="sldNum" sz="quarter" idx="13"/>
          </p:nvPr>
        </p:nvSpPr>
        <p:spPr/>
        <p:txBody>
          <a:bodyPr/>
          <a:lstStyle/>
          <a:p>
            <a:r>
              <a:rPr lang="en-US" smtClean="0"/>
              <a:t>Page </a:t>
            </a:r>
            <a:fld id="{84085BFF-1FFE-4ED8-89DA-B4BA786049D1}" type="slidenum">
              <a:rPr lang="en-US" smtClean="0"/>
              <a:pPr/>
              <a:t>25</a:t>
            </a:fld>
            <a:endParaRPr lang="en-US"/>
          </a:p>
        </p:txBody>
      </p:sp>
    </p:spTree>
    <p:extLst>
      <p:ext uri="{BB962C8B-B14F-4D97-AF65-F5344CB8AC3E}">
        <p14:creationId xmlns:p14="http://schemas.microsoft.com/office/powerpoint/2010/main" val="1310482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154113" y="701675"/>
            <a:ext cx="4625975" cy="3468688"/>
          </a:xfrm>
        </p:spPr>
      </p:sp>
      <p:sp>
        <p:nvSpPr>
          <p:cNvPr id="3" name="Marcador de Posição de Notas 2"/>
          <p:cNvSpPr>
            <a:spLocks noGrp="1"/>
          </p:cNvSpPr>
          <p:nvPr>
            <p:ph type="body" idx="1"/>
          </p:nvPr>
        </p:nvSpPr>
        <p:spPr/>
        <p:txBody>
          <a:bodyPr/>
          <a:lstStyle/>
          <a:p>
            <a:endParaRPr lang="pt-PT" dirty="0"/>
          </a:p>
        </p:txBody>
      </p:sp>
      <p:sp>
        <p:nvSpPr>
          <p:cNvPr id="4" name="Marcador de Posição do Cabeçalho 3"/>
          <p:cNvSpPr>
            <a:spLocks noGrp="1"/>
          </p:cNvSpPr>
          <p:nvPr>
            <p:ph type="hdr" sz="quarter" idx="10"/>
          </p:nvPr>
        </p:nvSpPr>
        <p:spPr/>
        <p:txBody>
          <a:bodyPr/>
          <a:lstStyle/>
          <a:p>
            <a:r>
              <a:rPr lang="en-US" smtClean="0"/>
              <a:t>doc.: IEEE 802.15-&lt;doc#&gt;</a:t>
            </a:r>
            <a:endParaRPr lang="en-US"/>
          </a:p>
        </p:txBody>
      </p:sp>
      <p:sp>
        <p:nvSpPr>
          <p:cNvPr id="5" name="Marcador de Posição da Data 4"/>
          <p:cNvSpPr>
            <a:spLocks noGrp="1"/>
          </p:cNvSpPr>
          <p:nvPr>
            <p:ph type="dt" idx="11"/>
          </p:nvPr>
        </p:nvSpPr>
        <p:spPr>
          <a:xfrm>
            <a:off x="654050" y="95706"/>
            <a:ext cx="2736850" cy="215444"/>
          </a:xfrm>
        </p:spPr>
        <p:txBody>
          <a:bodyPr/>
          <a:lstStyle/>
          <a:p>
            <a:r>
              <a:rPr lang="en-US" dirty="0" smtClean="0"/>
              <a:t>November 2013</a:t>
            </a:r>
            <a:endParaRPr lang="en-US" dirty="0"/>
          </a:p>
        </p:txBody>
      </p:sp>
      <p:sp>
        <p:nvSpPr>
          <p:cNvPr id="6" name="Marcador de Posição do Rodapé 5"/>
          <p:cNvSpPr>
            <a:spLocks noGrp="1"/>
          </p:cNvSpPr>
          <p:nvPr>
            <p:ph type="ftr" sz="quarter" idx="12"/>
          </p:nvPr>
        </p:nvSpPr>
        <p:spPr>
          <a:xfrm>
            <a:off x="3771900" y="8985250"/>
            <a:ext cx="2509838" cy="184666"/>
          </a:xfrm>
        </p:spPr>
        <p:txBody>
          <a:bodyPr/>
          <a:lstStyle/>
          <a:p>
            <a:pPr lvl="4"/>
            <a:r>
              <a:rPr lang="en-US" dirty="0" smtClean="0"/>
              <a:t>Norberto </a:t>
            </a:r>
            <a:r>
              <a:rPr lang="en-US" dirty="0" err="1" smtClean="0"/>
              <a:t>Barroca</a:t>
            </a:r>
            <a:r>
              <a:rPr lang="en-US" dirty="0" smtClean="0"/>
              <a:t> (UBI)</a:t>
            </a:r>
            <a:endParaRPr lang="en-US" dirty="0"/>
          </a:p>
        </p:txBody>
      </p:sp>
      <p:sp>
        <p:nvSpPr>
          <p:cNvPr id="7" name="Marcador de Posição do Número do Diapositivo 6"/>
          <p:cNvSpPr>
            <a:spLocks noGrp="1"/>
          </p:cNvSpPr>
          <p:nvPr>
            <p:ph type="sldNum" sz="quarter" idx="13"/>
          </p:nvPr>
        </p:nvSpPr>
        <p:spPr/>
        <p:txBody>
          <a:bodyPr/>
          <a:lstStyle/>
          <a:p>
            <a:r>
              <a:rPr lang="en-US" smtClean="0"/>
              <a:t>Page </a:t>
            </a:r>
            <a:fld id="{84085BFF-1FFE-4ED8-89DA-B4BA786049D1}" type="slidenum">
              <a:rPr lang="en-US" smtClean="0"/>
              <a:pPr/>
              <a:t>26</a:t>
            </a:fld>
            <a:endParaRPr lang="en-US"/>
          </a:p>
        </p:txBody>
      </p:sp>
    </p:spTree>
    <p:extLst>
      <p:ext uri="{BB962C8B-B14F-4D97-AF65-F5344CB8AC3E}">
        <p14:creationId xmlns:p14="http://schemas.microsoft.com/office/powerpoint/2010/main" val="3426946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154113" y="701675"/>
            <a:ext cx="4625975" cy="3468688"/>
          </a:xfrm>
        </p:spPr>
      </p:sp>
      <p:sp>
        <p:nvSpPr>
          <p:cNvPr id="3" name="Marcador de Posição de Notas 2"/>
          <p:cNvSpPr>
            <a:spLocks noGrp="1"/>
          </p:cNvSpPr>
          <p:nvPr>
            <p:ph type="body" idx="1"/>
          </p:nvPr>
        </p:nvSpPr>
        <p:spPr/>
        <p:txBody>
          <a:bodyPr/>
          <a:lstStyle/>
          <a:p>
            <a:endParaRPr lang="pt-PT" dirty="0"/>
          </a:p>
        </p:txBody>
      </p:sp>
      <p:sp>
        <p:nvSpPr>
          <p:cNvPr id="4" name="Marcador de Posição do Cabeçalho 3"/>
          <p:cNvSpPr>
            <a:spLocks noGrp="1"/>
          </p:cNvSpPr>
          <p:nvPr>
            <p:ph type="hdr" sz="quarter" idx="10"/>
          </p:nvPr>
        </p:nvSpPr>
        <p:spPr/>
        <p:txBody>
          <a:bodyPr/>
          <a:lstStyle/>
          <a:p>
            <a:r>
              <a:rPr lang="en-US" smtClean="0"/>
              <a:t>doc.: IEEE 802.15-&lt;doc#&gt;</a:t>
            </a:r>
            <a:endParaRPr lang="en-US"/>
          </a:p>
        </p:txBody>
      </p:sp>
      <p:sp>
        <p:nvSpPr>
          <p:cNvPr id="5" name="Marcador de Posição da Data 4"/>
          <p:cNvSpPr>
            <a:spLocks noGrp="1"/>
          </p:cNvSpPr>
          <p:nvPr>
            <p:ph type="dt" idx="11"/>
          </p:nvPr>
        </p:nvSpPr>
        <p:spPr>
          <a:xfrm>
            <a:off x="654050" y="95706"/>
            <a:ext cx="2736850" cy="215444"/>
          </a:xfrm>
        </p:spPr>
        <p:txBody>
          <a:bodyPr/>
          <a:lstStyle/>
          <a:p>
            <a:r>
              <a:rPr lang="en-US" dirty="0" smtClean="0"/>
              <a:t>November 2013</a:t>
            </a:r>
            <a:endParaRPr lang="en-US" dirty="0"/>
          </a:p>
        </p:txBody>
      </p:sp>
      <p:sp>
        <p:nvSpPr>
          <p:cNvPr id="6" name="Marcador de Posição do Rodapé 5"/>
          <p:cNvSpPr>
            <a:spLocks noGrp="1"/>
          </p:cNvSpPr>
          <p:nvPr>
            <p:ph type="ftr" sz="quarter" idx="12"/>
          </p:nvPr>
        </p:nvSpPr>
        <p:spPr>
          <a:xfrm>
            <a:off x="3771900" y="8985250"/>
            <a:ext cx="2509838" cy="184666"/>
          </a:xfrm>
        </p:spPr>
        <p:txBody>
          <a:bodyPr/>
          <a:lstStyle/>
          <a:p>
            <a:pPr lvl="4"/>
            <a:r>
              <a:rPr lang="en-US" dirty="0" smtClean="0"/>
              <a:t>Norberto </a:t>
            </a:r>
            <a:r>
              <a:rPr lang="en-US" dirty="0" err="1" smtClean="0"/>
              <a:t>Barroca</a:t>
            </a:r>
            <a:r>
              <a:rPr lang="en-US" dirty="0" smtClean="0"/>
              <a:t> (UBI)</a:t>
            </a:r>
            <a:endParaRPr lang="en-US" dirty="0"/>
          </a:p>
        </p:txBody>
      </p:sp>
      <p:sp>
        <p:nvSpPr>
          <p:cNvPr id="7" name="Marcador de Posição do Número do Diapositivo 6"/>
          <p:cNvSpPr>
            <a:spLocks noGrp="1"/>
          </p:cNvSpPr>
          <p:nvPr>
            <p:ph type="sldNum" sz="quarter" idx="13"/>
          </p:nvPr>
        </p:nvSpPr>
        <p:spPr/>
        <p:txBody>
          <a:bodyPr/>
          <a:lstStyle/>
          <a:p>
            <a:r>
              <a:rPr lang="en-US" smtClean="0"/>
              <a:t>Page </a:t>
            </a:r>
            <a:fld id="{84085BFF-1FFE-4ED8-89DA-B4BA786049D1}" type="slidenum">
              <a:rPr lang="en-US" smtClean="0"/>
              <a:pPr/>
              <a:t>27</a:t>
            </a:fld>
            <a:endParaRPr lang="en-US"/>
          </a:p>
        </p:txBody>
      </p:sp>
    </p:spTree>
    <p:extLst>
      <p:ext uri="{BB962C8B-B14F-4D97-AF65-F5344CB8AC3E}">
        <p14:creationId xmlns:p14="http://schemas.microsoft.com/office/powerpoint/2010/main" val="2634171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154113" y="701675"/>
            <a:ext cx="4625975" cy="3468688"/>
          </a:xfrm>
        </p:spPr>
      </p:sp>
      <p:sp>
        <p:nvSpPr>
          <p:cNvPr id="3" name="Marcador de Posição de Notas 2"/>
          <p:cNvSpPr>
            <a:spLocks noGrp="1"/>
          </p:cNvSpPr>
          <p:nvPr>
            <p:ph type="body" idx="1"/>
          </p:nvPr>
        </p:nvSpPr>
        <p:spPr/>
        <p:txBody>
          <a:bodyPr/>
          <a:lstStyle/>
          <a:p>
            <a:endParaRPr lang="pt-PT" dirty="0"/>
          </a:p>
        </p:txBody>
      </p:sp>
      <p:sp>
        <p:nvSpPr>
          <p:cNvPr id="4" name="Marcador de Posição do Cabeçalho 3"/>
          <p:cNvSpPr>
            <a:spLocks noGrp="1"/>
          </p:cNvSpPr>
          <p:nvPr>
            <p:ph type="hdr" sz="quarter" idx="10"/>
          </p:nvPr>
        </p:nvSpPr>
        <p:spPr/>
        <p:txBody>
          <a:bodyPr/>
          <a:lstStyle/>
          <a:p>
            <a:r>
              <a:rPr lang="en-US" smtClean="0"/>
              <a:t>doc.: IEEE 802.15-&lt;doc#&gt;</a:t>
            </a:r>
            <a:endParaRPr lang="en-US"/>
          </a:p>
        </p:txBody>
      </p:sp>
      <p:sp>
        <p:nvSpPr>
          <p:cNvPr id="5" name="Marcador de Posição da Data 4"/>
          <p:cNvSpPr>
            <a:spLocks noGrp="1"/>
          </p:cNvSpPr>
          <p:nvPr>
            <p:ph type="dt" idx="11"/>
          </p:nvPr>
        </p:nvSpPr>
        <p:spPr>
          <a:xfrm>
            <a:off x="654050" y="95706"/>
            <a:ext cx="2736850" cy="215444"/>
          </a:xfrm>
        </p:spPr>
        <p:txBody>
          <a:bodyPr/>
          <a:lstStyle/>
          <a:p>
            <a:r>
              <a:rPr lang="en-US" dirty="0" smtClean="0"/>
              <a:t>November 2013</a:t>
            </a:r>
            <a:endParaRPr lang="en-US" dirty="0"/>
          </a:p>
        </p:txBody>
      </p:sp>
      <p:sp>
        <p:nvSpPr>
          <p:cNvPr id="6" name="Marcador de Posição do Rodapé 5"/>
          <p:cNvSpPr>
            <a:spLocks noGrp="1"/>
          </p:cNvSpPr>
          <p:nvPr>
            <p:ph type="ftr" sz="quarter" idx="12"/>
          </p:nvPr>
        </p:nvSpPr>
        <p:spPr>
          <a:xfrm>
            <a:off x="3771900" y="8985250"/>
            <a:ext cx="2509838" cy="184666"/>
          </a:xfrm>
        </p:spPr>
        <p:txBody>
          <a:bodyPr/>
          <a:lstStyle/>
          <a:p>
            <a:pPr lvl="4"/>
            <a:r>
              <a:rPr lang="en-US" dirty="0" smtClean="0"/>
              <a:t>Norberto </a:t>
            </a:r>
            <a:r>
              <a:rPr lang="en-US" dirty="0" err="1" smtClean="0"/>
              <a:t>Barroca</a:t>
            </a:r>
            <a:r>
              <a:rPr lang="en-US" dirty="0" smtClean="0"/>
              <a:t> (UBI)</a:t>
            </a:r>
            <a:endParaRPr lang="en-US" dirty="0"/>
          </a:p>
        </p:txBody>
      </p:sp>
      <p:sp>
        <p:nvSpPr>
          <p:cNvPr id="7" name="Marcador de Posição do Número do Diapositivo 6"/>
          <p:cNvSpPr>
            <a:spLocks noGrp="1"/>
          </p:cNvSpPr>
          <p:nvPr>
            <p:ph type="sldNum" sz="quarter" idx="13"/>
          </p:nvPr>
        </p:nvSpPr>
        <p:spPr/>
        <p:txBody>
          <a:bodyPr/>
          <a:lstStyle/>
          <a:p>
            <a:r>
              <a:rPr lang="en-US" smtClean="0"/>
              <a:t>Page </a:t>
            </a:r>
            <a:fld id="{84085BFF-1FFE-4ED8-89DA-B4BA786049D1}" type="slidenum">
              <a:rPr lang="en-US" smtClean="0"/>
              <a:pPr/>
              <a:t>28</a:t>
            </a:fld>
            <a:endParaRPr lang="en-US"/>
          </a:p>
        </p:txBody>
      </p:sp>
    </p:spTree>
    <p:extLst>
      <p:ext uri="{BB962C8B-B14F-4D97-AF65-F5344CB8AC3E}">
        <p14:creationId xmlns:p14="http://schemas.microsoft.com/office/powerpoint/2010/main" val="3288965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PT" smtClean="0"/>
              <a:t>Clique para editar o estilo</a:t>
            </a:r>
            <a:endParaRPr lang="pt-PT"/>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lvl1pPr>
              <a:defRPr/>
            </a:lvl1pPr>
          </a:lstStyle>
          <a:p>
            <a:r>
              <a:rPr lang="en-US" smtClean="0"/>
              <a:t>November 2013</a:t>
            </a:r>
            <a:endParaRPr lang="en-US" dirty="0"/>
          </a:p>
        </p:txBody>
      </p:sp>
      <p:sp>
        <p:nvSpPr>
          <p:cNvPr id="5" name="Marcador de Posição do Rodapé 4"/>
          <p:cNvSpPr>
            <a:spLocks noGrp="1"/>
          </p:cNvSpPr>
          <p:nvPr>
            <p:ph type="ftr" sz="quarter" idx="11"/>
          </p:nvPr>
        </p:nvSpPr>
        <p:spPr/>
        <p:txBody>
          <a:bodyPr/>
          <a:lstStyle>
            <a:lvl1pPr>
              <a:defRPr/>
            </a:lvl1p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lvl1pPr>
              <a:defRPr/>
            </a:lvl1pPr>
          </a:lstStyle>
          <a:p>
            <a:r>
              <a:rPr lang="en-US"/>
              <a:t>Slide </a:t>
            </a:r>
            <a:fld id="{FF812BFE-2E89-4BD6-95B3-2B7A1DF7C025}" type="slidenum">
              <a:rPr lang="en-US"/>
              <a:pPr/>
              <a:t>‹nº›</a:t>
            </a:fld>
            <a:endParaRPr lang="en-US"/>
          </a:p>
        </p:txBody>
      </p:sp>
    </p:spTree>
    <p:extLst>
      <p:ext uri="{BB962C8B-B14F-4D97-AF65-F5344CB8AC3E}">
        <p14:creationId xmlns:p14="http://schemas.microsoft.com/office/powerpoint/2010/main" val="368356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r>
              <a:rPr lang="en-US" smtClean="0"/>
              <a:t>November 2013</a:t>
            </a:r>
            <a:endParaRPr lang="en-US" dirty="0"/>
          </a:p>
        </p:txBody>
      </p:sp>
      <p:sp>
        <p:nvSpPr>
          <p:cNvPr id="5" name="Marcador de Posição do Rodapé 4"/>
          <p:cNvSpPr>
            <a:spLocks noGrp="1"/>
          </p:cNvSpPr>
          <p:nvPr>
            <p:ph type="ftr" sz="quarter" idx="11"/>
          </p:nvPr>
        </p:nvSpPr>
        <p:spPr/>
        <p:txBody>
          <a:bodyPr/>
          <a:lstStyle>
            <a:lvl1pPr>
              <a:defRPr/>
            </a:lvl1p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lvl1pPr>
              <a:defRPr/>
            </a:lvl1pPr>
          </a:lstStyle>
          <a:p>
            <a:r>
              <a:rPr lang="en-US"/>
              <a:t>Slide </a:t>
            </a:r>
            <a:fld id="{A63A04F7-2B64-454C-A240-0377FE4CDBD2}" type="slidenum">
              <a:rPr lang="en-US"/>
              <a:pPr/>
              <a:t>‹nº›</a:t>
            </a:fld>
            <a:endParaRPr lang="en-US"/>
          </a:p>
        </p:txBody>
      </p:sp>
    </p:spTree>
    <p:extLst>
      <p:ext uri="{BB962C8B-B14F-4D97-AF65-F5344CB8AC3E}">
        <p14:creationId xmlns:p14="http://schemas.microsoft.com/office/powerpoint/2010/main" val="3748047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85800"/>
            <a:ext cx="1943100" cy="5410200"/>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85800" y="685800"/>
            <a:ext cx="5676900" cy="5410200"/>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r>
              <a:rPr lang="en-US" smtClean="0"/>
              <a:t>November 2013</a:t>
            </a:r>
            <a:endParaRPr lang="en-US" dirty="0"/>
          </a:p>
        </p:txBody>
      </p:sp>
      <p:sp>
        <p:nvSpPr>
          <p:cNvPr id="5" name="Marcador de Posição do Rodapé 4"/>
          <p:cNvSpPr>
            <a:spLocks noGrp="1"/>
          </p:cNvSpPr>
          <p:nvPr>
            <p:ph type="ftr" sz="quarter" idx="11"/>
          </p:nvPr>
        </p:nvSpPr>
        <p:spPr/>
        <p:txBody>
          <a:bodyPr/>
          <a:lstStyle>
            <a:lvl1pPr>
              <a:defRPr/>
            </a:lvl1p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lvl1pPr>
              <a:defRPr/>
            </a:lvl1pPr>
          </a:lstStyle>
          <a:p>
            <a:r>
              <a:rPr lang="en-US"/>
              <a:t>Slide </a:t>
            </a:r>
            <a:fld id="{B883AFE5-C56D-4779-94A6-A78A6FE11BF8}" type="slidenum">
              <a:rPr lang="en-US"/>
              <a:pPr/>
              <a:t>‹nº›</a:t>
            </a:fld>
            <a:endParaRPr lang="en-US"/>
          </a:p>
        </p:txBody>
      </p:sp>
    </p:spTree>
    <p:extLst>
      <p:ext uri="{BB962C8B-B14F-4D97-AF65-F5344CB8AC3E}">
        <p14:creationId xmlns:p14="http://schemas.microsoft.com/office/powerpoint/2010/main" val="90529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r>
              <a:rPr lang="en-US" smtClean="0"/>
              <a:t>November 2013</a:t>
            </a:r>
            <a:endParaRPr lang="en-US" dirty="0"/>
          </a:p>
        </p:txBody>
      </p:sp>
      <p:sp>
        <p:nvSpPr>
          <p:cNvPr id="5" name="Marcador de Posição do Rodapé 4"/>
          <p:cNvSpPr>
            <a:spLocks noGrp="1"/>
          </p:cNvSpPr>
          <p:nvPr>
            <p:ph type="ftr" sz="quarter" idx="11"/>
          </p:nvPr>
        </p:nvSpPr>
        <p:spPr/>
        <p:txBody>
          <a:bodyPr/>
          <a:lstStyle>
            <a:lvl1pPr>
              <a:defRPr/>
            </a:lvl1p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lvl1pPr>
              <a:defRPr/>
            </a:lvl1pPr>
          </a:lstStyle>
          <a:p>
            <a:r>
              <a:rPr lang="en-US"/>
              <a:t>Slide </a:t>
            </a:r>
            <a:fld id="{7D9887C6-17C1-46B7-8572-FFAEE05E371C}" type="slidenum">
              <a:rPr lang="en-US"/>
              <a:pPr/>
              <a:t>‹nº›</a:t>
            </a:fld>
            <a:endParaRPr lang="en-US"/>
          </a:p>
        </p:txBody>
      </p:sp>
    </p:spTree>
    <p:extLst>
      <p:ext uri="{BB962C8B-B14F-4D97-AF65-F5344CB8AC3E}">
        <p14:creationId xmlns:p14="http://schemas.microsoft.com/office/powerpoint/2010/main" val="3721752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PT" smtClean="0"/>
              <a:t>Clique para editar o estilo</a:t>
            </a:r>
            <a:endParaRPr lang="pt-PT"/>
          </a:p>
        </p:txBody>
      </p:sp>
      <p:sp>
        <p:nvSpPr>
          <p:cNvPr id="3" name="Marcador de Posição do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r>
              <a:rPr lang="en-US" smtClean="0"/>
              <a:t>November 2013</a:t>
            </a:r>
            <a:endParaRPr lang="en-US" dirty="0"/>
          </a:p>
        </p:txBody>
      </p:sp>
      <p:sp>
        <p:nvSpPr>
          <p:cNvPr id="5" name="Marcador de Posição do Rodapé 4"/>
          <p:cNvSpPr>
            <a:spLocks noGrp="1"/>
          </p:cNvSpPr>
          <p:nvPr>
            <p:ph type="ftr" sz="quarter" idx="11"/>
          </p:nvPr>
        </p:nvSpPr>
        <p:spPr/>
        <p:txBody>
          <a:bodyPr/>
          <a:lstStyle>
            <a:lvl1pPr>
              <a:defRPr/>
            </a:lvl1p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lvl1pPr>
              <a:defRPr/>
            </a:lvl1pPr>
          </a:lstStyle>
          <a:p>
            <a:r>
              <a:rPr lang="en-US"/>
              <a:t>Slide </a:t>
            </a:r>
            <a:fld id="{16028816-AFF9-4E02-A2F1-FF418816BF85}" type="slidenum">
              <a:rPr lang="en-US"/>
              <a:pPr/>
              <a:t>‹nº›</a:t>
            </a:fld>
            <a:endParaRPr lang="en-US"/>
          </a:p>
        </p:txBody>
      </p:sp>
    </p:spTree>
    <p:extLst>
      <p:ext uri="{BB962C8B-B14F-4D97-AF65-F5344CB8AC3E}">
        <p14:creationId xmlns:p14="http://schemas.microsoft.com/office/powerpoint/2010/main" val="309031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85800" y="1981200"/>
            <a:ext cx="3810000" cy="411480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981200"/>
            <a:ext cx="3810000" cy="411480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lvl1pPr>
              <a:defRPr/>
            </a:lvl1pPr>
          </a:lstStyle>
          <a:p>
            <a:r>
              <a:rPr lang="en-US" smtClean="0"/>
              <a:t>November 2013</a:t>
            </a:r>
            <a:endParaRPr lang="en-US" dirty="0"/>
          </a:p>
        </p:txBody>
      </p:sp>
      <p:sp>
        <p:nvSpPr>
          <p:cNvPr id="6" name="Marcador de Posição do Rodapé 5"/>
          <p:cNvSpPr>
            <a:spLocks noGrp="1"/>
          </p:cNvSpPr>
          <p:nvPr>
            <p:ph type="ftr" sz="quarter" idx="11"/>
          </p:nvPr>
        </p:nvSpPr>
        <p:spPr/>
        <p:txBody>
          <a:bodyPr/>
          <a:lstStyle>
            <a:lvl1pPr>
              <a:defRPr/>
            </a:lvl1pPr>
          </a:lstStyle>
          <a:p>
            <a:r>
              <a:rPr lang="pt-PT" smtClean="0"/>
              <a:t>Norberto Barroca, Instituto de Telecomunicações, DEM-University of Beira Interior, COST TERRA</a:t>
            </a:r>
            <a:endParaRPr lang="en-US" dirty="0"/>
          </a:p>
        </p:txBody>
      </p:sp>
      <p:sp>
        <p:nvSpPr>
          <p:cNvPr id="7" name="Marcador de Posição do Número do Diapositivo 6"/>
          <p:cNvSpPr>
            <a:spLocks noGrp="1"/>
          </p:cNvSpPr>
          <p:nvPr>
            <p:ph type="sldNum" sz="quarter" idx="12"/>
          </p:nvPr>
        </p:nvSpPr>
        <p:spPr/>
        <p:txBody>
          <a:bodyPr/>
          <a:lstStyle>
            <a:lvl1pPr>
              <a:defRPr/>
            </a:lvl1pPr>
          </a:lstStyle>
          <a:p>
            <a:r>
              <a:rPr lang="en-US"/>
              <a:t>Slide </a:t>
            </a:r>
            <a:fld id="{3C881A38-70A7-4FE3-AB3C-7EF93793FB28}" type="slidenum">
              <a:rPr lang="en-US"/>
              <a:pPr/>
              <a:t>‹nº›</a:t>
            </a:fld>
            <a:endParaRPr lang="en-US"/>
          </a:p>
        </p:txBody>
      </p:sp>
    </p:spTree>
    <p:extLst>
      <p:ext uri="{BB962C8B-B14F-4D97-AF65-F5344CB8AC3E}">
        <p14:creationId xmlns:p14="http://schemas.microsoft.com/office/powerpoint/2010/main" val="243705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30238" y="2505075"/>
            <a:ext cx="3868737" cy="36845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29150" y="2505075"/>
            <a:ext cx="3887788" cy="36845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lvl1pPr>
              <a:defRPr/>
            </a:lvl1pPr>
          </a:lstStyle>
          <a:p>
            <a:r>
              <a:rPr lang="en-US" smtClean="0"/>
              <a:t>November 2013</a:t>
            </a:r>
            <a:endParaRPr lang="en-US" dirty="0"/>
          </a:p>
        </p:txBody>
      </p:sp>
      <p:sp>
        <p:nvSpPr>
          <p:cNvPr id="8" name="Marcador de Posição do Rodapé 7"/>
          <p:cNvSpPr>
            <a:spLocks noGrp="1"/>
          </p:cNvSpPr>
          <p:nvPr>
            <p:ph type="ftr" sz="quarter" idx="11"/>
          </p:nvPr>
        </p:nvSpPr>
        <p:spPr/>
        <p:txBody>
          <a:bodyPr/>
          <a:lstStyle>
            <a:lvl1pPr>
              <a:defRPr/>
            </a:lvl1pPr>
          </a:lstStyle>
          <a:p>
            <a:r>
              <a:rPr lang="pt-PT" smtClean="0"/>
              <a:t>Norberto Barroca, Instituto de Telecomunicações, DEM-University of Beira Interior, COST TERRA</a:t>
            </a:r>
            <a:endParaRPr lang="en-US" dirty="0"/>
          </a:p>
        </p:txBody>
      </p:sp>
      <p:sp>
        <p:nvSpPr>
          <p:cNvPr id="9" name="Marcador de Posição do Número do Diapositivo 8"/>
          <p:cNvSpPr>
            <a:spLocks noGrp="1"/>
          </p:cNvSpPr>
          <p:nvPr>
            <p:ph type="sldNum" sz="quarter" idx="12"/>
          </p:nvPr>
        </p:nvSpPr>
        <p:spPr/>
        <p:txBody>
          <a:bodyPr/>
          <a:lstStyle>
            <a:lvl1pPr>
              <a:defRPr/>
            </a:lvl1pPr>
          </a:lstStyle>
          <a:p>
            <a:r>
              <a:rPr lang="en-US"/>
              <a:t>Slide </a:t>
            </a:r>
            <a:fld id="{4BF35B1A-451D-42F9-BAFE-75EE546DCD83}" type="slidenum">
              <a:rPr lang="en-US"/>
              <a:pPr/>
              <a:t>‹nº›</a:t>
            </a:fld>
            <a:endParaRPr lang="en-US"/>
          </a:p>
        </p:txBody>
      </p:sp>
    </p:spTree>
    <p:extLst>
      <p:ext uri="{BB962C8B-B14F-4D97-AF65-F5344CB8AC3E}">
        <p14:creationId xmlns:p14="http://schemas.microsoft.com/office/powerpoint/2010/main" val="427776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lvl1pPr>
              <a:defRPr/>
            </a:lvl1pPr>
          </a:lstStyle>
          <a:p>
            <a:r>
              <a:rPr lang="en-US" smtClean="0"/>
              <a:t>November 2013</a:t>
            </a:r>
            <a:endParaRPr lang="en-US" dirty="0"/>
          </a:p>
        </p:txBody>
      </p:sp>
      <p:sp>
        <p:nvSpPr>
          <p:cNvPr id="4" name="Marcador de Posição do Rodapé 3"/>
          <p:cNvSpPr>
            <a:spLocks noGrp="1"/>
          </p:cNvSpPr>
          <p:nvPr>
            <p:ph type="ftr" sz="quarter" idx="11"/>
          </p:nvPr>
        </p:nvSpPr>
        <p:spPr/>
        <p:txBody>
          <a:bodyPr/>
          <a:lstStyle>
            <a:lvl1pPr>
              <a:defRPr/>
            </a:lvl1pPr>
          </a:lstStyle>
          <a:p>
            <a:r>
              <a:rPr lang="pt-PT" smtClean="0"/>
              <a:t>Norberto Barroca, Instituto de Telecomunicações, DEM-University of Beira Interior, COST TERRA</a:t>
            </a:r>
            <a:endParaRPr lang="en-US" dirty="0"/>
          </a:p>
        </p:txBody>
      </p:sp>
      <p:sp>
        <p:nvSpPr>
          <p:cNvPr id="5" name="Marcador de Posição do Número do Diapositivo 4"/>
          <p:cNvSpPr>
            <a:spLocks noGrp="1"/>
          </p:cNvSpPr>
          <p:nvPr>
            <p:ph type="sldNum" sz="quarter" idx="12"/>
          </p:nvPr>
        </p:nvSpPr>
        <p:spPr/>
        <p:txBody>
          <a:bodyPr/>
          <a:lstStyle>
            <a:lvl1pPr>
              <a:defRPr/>
            </a:lvl1pPr>
          </a:lstStyle>
          <a:p>
            <a:r>
              <a:rPr lang="en-US"/>
              <a:t>Slide </a:t>
            </a:r>
            <a:fld id="{D03623FB-81FB-4B6A-AAE6-EA3630B550B9}" type="slidenum">
              <a:rPr lang="en-US"/>
              <a:pPr/>
              <a:t>‹nº›</a:t>
            </a:fld>
            <a:endParaRPr lang="en-US"/>
          </a:p>
        </p:txBody>
      </p:sp>
    </p:spTree>
    <p:extLst>
      <p:ext uri="{BB962C8B-B14F-4D97-AF65-F5344CB8AC3E}">
        <p14:creationId xmlns:p14="http://schemas.microsoft.com/office/powerpoint/2010/main" val="966391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lvl1pPr>
              <a:defRPr/>
            </a:lvl1pPr>
          </a:lstStyle>
          <a:p>
            <a:r>
              <a:rPr lang="en-US" smtClean="0"/>
              <a:t>November 2013</a:t>
            </a:r>
            <a:endParaRPr lang="en-US" dirty="0"/>
          </a:p>
        </p:txBody>
      </p:sp>
      <p:sp>
        <p:nvSpPr>
          <p:cNvPr id="3" name="Marcador de Posição do Rodapé 2"/>
          <p:cNvSpPr>
            <a:spLocks noGrp="1"/>
          </p:cNvSpPr>
          <p:nvPr>
            <p:ph type="ftr" sz="quarter" idx="11"/>
          </p:nvPr>
        </p:nvSpPr>
        <p:spPr/>
        <p:txBody>
          <a:bodyPr/>
          <a:lstStyle>
            <a:lvl1pPr>
              <a:defRPr/>
            </a:lvl1pPr>
          </a:lstStyle>
          <a:p>
            <a:r>
              <a:rPr lang="pt-PT" smtClean="0"/>
              <a:t>Norberto Barroca, Instituto de Telecomunicações, DEM-University of Beira Interior, COST TERRA</a:t>
            </a:r>
            <a:endParaRPr lang="en-US" dirty="0"/>
          </a:p>
        </p:txBody>
      </p:sp>
      <p:sp>
        <p:nvSpPr>
          <p:cNvPr id="4" name="Marcador de Posição do Número do Diapositivo 3"/>
          <p:cNvSpPr>
            <a:spLocks noGrp="1"/>
          </p:cNvSpPr>
          <p:nvPr>
            <p:ph type="sldNum" sz="quarter" idx="12"/>
          </p:nvPr>
        </p:nvSpPr>
        <p:spPr/>
        <p:txBody>
          <a:bodyPr/>
          <a:lstStyle>
            <a:lvl1pPr>
              <a:defRPr/>
            </a:lvl1pPr>
          </a:lstStyle>
          <a:p>
            <a:r>
              <a:rPr lang="en-US"/>
              <a:t>Slide </a:t>
            </a:r>
            <a:fld id="{70AE9BF7-E531-4926-818B-529886D4C5E5}" type="slidenum">
              <a:rPr lang="en-US"/>
              <a:pPr/>
              <a:t>‹nº›</a:t>
            </a:fld>
            <a:endParaRPr lang="en-US"/>
          </a:p>
        </p:txBody>
      </p:sp>
    </p:spTree>
    <p:extLst>
      <p:ext uri="{BB962C8B-B14F-4D97-AF65-F5344CB8AC3E}">
        <p14:creationId xmlns:p14="http://schemas.microsoft.com/office/powerpoint/2010/main" val="3647959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PT" smtClean="0"/>
              <a:t>Clique para editar o estilo</a:t>
            </a:r>
            <a:endParaRPr lang="pt-PT"/>
          </a:p>
        </p:txBody>
      </p:sp>
      <p:sp>
        <p:nvSpPr>
          <p:cNvPr id="3" name="Marcador de Posição de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lvl1pPr>
              <a:defRPr/>
            </a:lvl1pPr>
          </a:lstStyle>
          <a:p>
            <a:r>
              <a:rPr lang="en-US" smtClean="0"/>
              <a:t>November 2013</a:t>
            </a:r>
            <a:endParaRPr lang="en-US" dirty="0"/>
          </a:p>
        </p:txBody>
      </p:sp>
      <p:sp>
        <p:nvSpPr>
          <p:cNvPr id="6" name="Marcador de Posição do Rodapé 5"/>
          <p:cNvSpPr>
            <a:spLocks noGrp="1"/>
          </p:cNvSpPr>
          <p:nvPr>
            <p:ph type="ftr" sz="quarter" idx="11"/>
          </p:nvPr>
        </p:nvSpPr>
        <p:spPr/>
        <p:txBody>
          <a:bodyPr/>
          <a:lstStyle>
            <a:lvl1pPr>
              <a:defRPr/>
            </a:lvl1pPr>
          </a:lstStyle>
          <a:p>
            <a:r>
              <a:rPr lang="pt-PT" smtClean="0"/>
              <a:t>Norberto Barroca, Instituto de Telecomunicações, DEM-University of Beira Interior, COST TERRA</a:t>
            </a:r>
            <a:endParaRPr lang="en-US" dirty="0"/>
          </a:p>
        </p:txBody>
      </p:sp>
      <p:sp>
        <p:nvSpPr>
          <p:cNvPr id="7" name="Marcador de Posição do Número do Diapositivo 6"/>
          <p:cNvSpPr>
            <a:spLocks noGrp="1"/>
          </p:cNvSpPr>
          <p:nvPr>
            <p:ph type="sldNum" sz="quarter" idx="12"/>
          </p:nvPr>
        </p:nvSpPr>
        <p:spPr/>
        <p:txBody>
          <a:bodyPr/>
          <a:lstStyle>
            <a:lvl1pPr>
              <a:defRPr/>
            </a:lvl1pPr>
          </a:lstStyle>
          <a:p>
            <a:r>
              <a:rPr lang="en-US"/>
              <a:t>Slide </a:t>
            </a:r>
            <a:fld id="{5C150031-6987-4C68-9E4C-162994EAA8F0}" type="slidenum">
              <a:rPr lang="en-US"/>
              <a:pPr/>
              <a:t>‹nº›</a:t>
            </a:fld>
            <a:endParaRPr lang="en-US"/>
          </a:p>
        </p:txBody>
      </p:sp>
    </p:spTree>
    <p:extLst>
      <p:ext uri="{BB962C8B-B14F-4D97-AF65-F5344CB8AC3E}">
        <p14:creationId xmlns:p14="http://schemas.microsoft.com/office/powerpoint/2010/main" val="4260432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PT" smtClean="0"/>
              <a:t>Clique para editar o estilo</a:t>
            </a:r>
            <a:endParaRPr lang="pt-PT"/>
          </a:p>
        </p:txBody>
      </p:sp>
      <p:sp>
        <p:nvSpPr>
          <p:cNvPr id="3" name="Marcador de Posição d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pt-PT"/>
          </a:p>
        </p:txBody>
      </p:sp>
      <p:sp>
        <p:nvSpPr>
          <p:cNvPr id="4" name="Marcador de Posição do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lvl1pPr>
              <a:defRPr/>
            </a:lvl1pPr>
          </a:lstStyle>
          <a:p>
            <a:r>
              <a:rPr lang="en-US" smtClean="0"/>
              <a:t>November 2013</a:t>
            </a:r>
            <a:endParaRPr lang="en-US" dirty="0"/>
          </a:p>
        </p:txBody>
      </p:sp>
      <p:sp>
        <p:nvSpPr>
          <p:cNvPr id="6" name="Marcador de Posição do Rodapé 5"/>
          <p:cNvSpPr>
            <a:spLocks noGrp="1"/>
          </p:cNvSpPr>
          <p:nvPr>
            <p:ph type="ftr" sz="quarter" idx="11"/>
          </p:nvPr>
        </p:nvSpPr>
        <p:spPr/>
        <p:txBody>
          <a:bodyPr/>
          <a:lstStyle>
            <a:lvl1pPr>
              <a:defRPr/>
            </a:lvl1pPr>
          </a:lstStyle>
          <a:p>
            <a:r>
              <a:rPr lang="pt-PT" smtClean="0"/>
              <a:t>Norberto Barroca, Instituto de Telecomunicações, DEM-University of Beira Interior, COST TERRA</a:t>
            </a:r>
            <a:endParaRPr lang="en-US" dirty="0"/>
          </a:p>
        </p:txBody>
      </p:sp>
      <p:sp>
        <p:nvSpPr>
          <p:cNvPr id="7" name="Marcador de Posição do Número do Diapositivo 6"/>
          <p:cNvSpPr>
            <a:spLocks noGrp="1"/>
          </p:cNvSpPr>
          <p:nvPr>
            <p:ph type="sldNum" sz="quarter" idx="12"/>
          </p:nvPr>
        </p:nvSpPr>
        <p:spPr/>
        <p:txBody>
          <a:bodyPr/>
          <a:lstStyle>
            <a:lvl1pPr>
              <a:defRPr/>
            </a:lvl1pPr>
          </a:lstStyle>
          <a:p>
            <a:r>
              <a:rPr lang="en-US"/>
              <a:t>Slide </a:t>
            </a:r>
            <a:fld id="{21D2872D-0A60-48ED-8130-92DB2A3BCEA5}" type="slidenum">
              <a:rPr lang="en-US"/>
              <a:pPr/>
              <a:t>‹nº›</a:t>
            </a:fld>
            <a:endParaRPr lang="en-US"/>
          </a:p>
        </p:txBody>
      </p:sp>
    </p:spTree>
    <p:extLst>
      <p:ext uri="{BB962C8B-B14F-4D97-AF65-F5344CB8AC3E}">
        <p14:creationId xmlns:p14="http://schemas.microsoft.com/office/powerpoint/2010/main" val="374343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pt-PT" smtClean="0"/>
              <a:t>Clique para editar o estilo</a:t>
            </a:r>
            <a:endParaRPr 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smtClean="0"/>
              <a:t>November 2013</a:t>
            </a:r>
            <a:endParaRPr 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pt-PT" smtClean="0"/>
              <a:t>Norberto Barroca, Instituto de Telecomunicações, DEM-University of Beira Interior, COST TERRA</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t>Slide </a:t>
            </a:r>
            <a:fld id="{7E73DFC6-A908-4F34-9C21-7107B1B70680}" type="slidenum">
              <a:rPr lang="en-US"/>
              <a:pPr/>
              <a:t>‹nº›</a:t>
            </a:fld>
            <a:endParaRPr lang="en-US"/>
          </a:p>
        </p:txBody>
      </p:sp>
      <p:sp>
        <p:nvSpPr>
          <p:cNvPr id="1031" name="Rectangle 7"/>
          <p:cNvSpPr>
            <a:spLocks noChangeArrowheads="1"/>
          </p:cNvSpPr>
          <p:nvPr/>
        </p:nvSpPr>
        <p:spPr bwMode="auto">
          <a:xfrm>
            <a:off x="4495800" y="396875"/>
            <a:ext cx="39624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lvl="4" algn="r"/>
            <a:r>
              <a:rPr lang="en-US" sz="1400" b="1"/>
              <a:t>doc.: IEEE 802.15-&lt;doc#&gt;</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wmf"/><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a Data 1"/>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2"/>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3"/>
          <p:cNvSpPr>
            <a:spLocks noGrp="1"/>
          </p:cNvSpPr>
          <p:nvPr>
            <p:ph type="sldNum" sz="quarter" idx="12"/>
          </p:nvPr>
        </p:nvSpPr>
        <p:spPr/>
        <p:txBody>
          <a:bodyPr/>
          <a:lstStyle/>
          <a:p>
            <a:r>
              <a:rPr lang="en-US"/>
              <a:t>Slide </a:t>
            </a:r>
            <a:fld id="{5BFA768F-73B3-4562-B90E-BF57036F7525}" type="slidenum">
              <a:rPr lang="en-US"/>
              <a:pPr/>
              <a:t>1</a:t>
            </a:fld>
            <a:endParaRPr lang="en-US"/>
          </a:p>
        </p:txBody>
      </p:sp>
      <p:sp>
        <p:nvSpPr>
          <p:cNvPr id="27651" name="Rectangle 3"/>
          <p:cNvSpPr>
            <a:spLocks noChangeArrowheads="1"/>
          </p:cNvSpPr>
          <p:nvPr/>
        </p:nvSpPr>
        <p:spPr bwMode="auto">
          <a:xfrm>
            <a:off x="175592" y="620712"/>
            <a:ext cx="899160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Title:</a:t>
            </a:r>
            <a:r>
              <a:rPr lang="en-US" sz="1600" dirty="0">
                <a:solidFill>
                  <a:schemeClr val="tx2"/>
                </a:solidFill>
              </a:rPr>
              <a:t> </a:t>
            </a:r>
            <a:r>
              <a:rPr lang="en-US" sz="1600" dirty="0" smtClean="0">
                <a:solidFill>
                  <a:schemeClr val="tx2"/>
                </a:solidFill>
              </a:rPr>
              <a:t>[</a:t>
            </a:r>
            <a:r>
              <a:rPr lang="en-GB" sz="1600" dirty="0" smtClean="0"/>
              <a:t>Two </a:t>
            </a:r>
            <a:r>
              <a:rPr lang="en-GB" sz="1600" dirty="0"/>
              <a:t>innovative energy efficient IEEE </a:t>
            </a:r>
            <a:r>
              <a:rPr lang="en-GB" sz="1600" dirty="0" smtClean="0"/>
              <a:t>802.15.4 MAC </a:t>
            </a:r>
            <a:r>
              <a:rPr lang="en-GB" sz="1600" dirty="0"/>
              <a:t>sub-layer protocols with packet concatenation: employing RTS/CTS and multi-channel scheduled channel </a:t>
            </a:r>
            <a:r>
              <a:rPr lang="en-GB" sz="1600" dirty="0" smtClean="0"/>
              <a:t>polling]</a:t>
            </a:r>
            <a:r>
              <a:rPr lang="en-US" sz="1600" dirty="0">
                <a:solidFill>
                  <a:schemeClr val="tx2"/>
                </a:solidFill>
              </a:rPr>
              <a:t>	</a:t>
            </a:r>
          </a:p>
          <a:p>
            <a:r>
              <a:rPr lang="en-US" sz="1600" b="1" dirty="0">
                <a:solidFill>
                  <a:schemeClr val="tx2"/>
                </a:solidFill>
              </a:rPr>
              <a:t>Date Submitted</a:t>
            </a:r>
            <a:r>
              <a:rPr lang="en-US" sz="1600" b="1" dirty="0"/>
              <a:t>: </a:t>
            </a:r>
            <a:r>
              <a:rPr lang="en-US" sz="1600" b="1" dirty="0" smtClean="0"/>
              <a:t>[</a:t>
            </a:r>
            <a:r>
              <a:rPr lang="en-US" sz="1600" dirty="0" smtClean="0"/>
              <a:t>13 November, 2013]</a:t>
            </a:r>
            <a:r>
              <a:rPr lang="en-US" sz="1600" dirty="0"/>
              <a:t>	</a:t>
            </a:r>
          </a:p>
          <a:p>
            <a:r>
              <a:rPr lang="en-US" sz="1600" b="1" dirty="0">
                <a:solidFill>
                  <a:schemeClr val="tx2"/>
                </a:solidFill>
              </a:rPr>
              <a:t>Source:</a:t>
            </a:r>
            <a:r>
              <a:rPr lang="en-US" sz="1600" dirty="0">
                <a:solidFill>
                  <a:schemeClr val="tx2"/>
                </a:solidFill>
              </a:rPr>
              <a:t> </a:t>
            </a:r>
            <a:r>
              <a:rPr lang="en-US" sz="1600" dirty="0" smtClean="0">
                <a:solidFill>
                  <a:schemeClr val="tx2"/>
                </a:solidFill>
              </a:rPr>
              <a:t>[</a:t>
            </a:r>
            <a:r>
              <a:rPr lang="en-US" sz="1600" dirty="0"/>
              <a:t>Norberto </a:t>
            </a:r>
            <a:r>
              <a:rPr lang="en-US" sz="1600" dirty="0" smtClean="0"/>
              <a:t>Barroca</a:t>
            </a:r>
            <a:r>
              <a:rPr lang="en-GB" sz="1600" baseline="30000" dirty="0"/>
              <a:t> 1</a:t>
            </a:r>
            <a:r>
              <a:rPr lang="en-US" sz="1600" dirty="0" smtClean="0"/>
              <a:t>, Luís M. Borges</a:t>
            </a:r>
            <a:r>
              <a:rPr lang="en-GB" sz="1600" baseline="30000" dirty="0"/>
              <a:t> 1</a:t>
            </a:r>
            <a:r>
              <a:rPr lang="en-US" sz="1600" dirty="0" smtClean="0"/>
              <a:t>, Fernando J. Velez</a:t>
            </a:r>
            <a:r>
              <a:rPr lang="en-GB" sz="1600" baseline="30000" dirty="0"/>
              <a:t> 1</a:t>
            </a:r>
            <a:r>
              <a:rPr lang="en-US" sz="1600" dirty="0" smtClean="0"/>
              <a:t> </a:t>
            </a:r>
            <a:r>
              <a:rPr lang="en-US" sz="1600" dirty="0"/>
              <a:t>and  Periklis </a:t>
            </a:r>
            <a:r>
              <a:rPr lang="en-US" sz="1600" dirty="0" smtClean="0"/>
              <a:t>Chatzimisios</a:t>
            </a:r>
            <a:r>
              <a:rPr lang="en-GB" sz="1600" baseline="30000" dirty="0"/>
              <a:t> </a:t>
            </a:r>
            <a:r>
              <a:rPr lang="en-GB" sz="1600" baseline="30000" dirty="0" smtClean="0"/>
              <a:t>2</a:t>
            </a:r>
            <a:r>
              <a:rPr lang="en-US" sz="1600" dirty="0" smtClean="0">
                <a:solidFill>
                  <a:schemeClr val="tx2"/>
                </a:solidFill>
              </a:rPr>
              <a:t>] </a:t>
            </a:r>
          </a:p>
          <a:p>
            <a:r>
              <a:rPr lang="en-US" sz="1600" dirty="0" smtClean="0">
                <a:solidFill>
                  <a:schemeClr val="tx2"/>
                </a:solidFill>
              </a:rPr>
              <a:t>Company [</a:t>
            </a:r>
            <a:r>
              <a:rPr lang="en-GB" sz="1600" baseline="30000" dirty="0" smtClean="0"/>
              <a:t>1</a:t>
            </a:r>
            <a:r>
              <a:rPr lang="pt-PT" sz="1600" dirty="0" smtClean="0"/>
              <a:t>Instituto </a:t>
            </a:r>
            <a:r>
              <a:rPr lang="pt-PT" sz="1600" dirty="0"/>
              <a:t>de </a:t>
            </a:r>
            <a:r>
              <a:rPr lang="pt-PT" sz="1600" dirty="0" smtClean="0"/>
              <a:t>Telecomunicações, DEM-UBI </a:t>
            </a:r>
            <a:r>
              <a:rPr lang="pt-PT" sz="1600" dirty="0" err="1" smtClean="0"/>
              <a:t>and</a:t>
            </a:r>
            <a:r>
              <a:rPr lang="pt-PT" sz="1600" dirty="0" smtClean="0"/>
              <a:t> </a:t>
            </a:r>
            <a:r>
              <a:rPr lang="en-GB" sz="1600" baseline="30000" dirty="0"/>
              <a:t>2</a:t>
            </a:r>
            <a:r>
              <a:rPr lang="en-GB" sz="1600" dirty="0" smtClean="0"/>
              <a:t>CSSN </a:t>
            </a:r>
            <a:r>
              <a:rPr lang="en-GB" sz="1600" dirty="0"/>
              <a:t>Research </a:t>
            </a:r>
            <a:r>
              <a:rPr lang="en-GB" sz="1600" dirty="0" smtClean="0"/>
              <a:t>Lab Depart. </a:t>
            </a:r>
            <a:r>
              <a:rPr lang="en-GB" sz="1600" dirty="0"/>
              <a:t>of </a:t>
            </a:r>
            <a:r>
              <a:rPr lang="en-GB" sz="1600" dirty="0" smtClean="0"/>
              <a:t>Informatics</a:t>
            </a:r>
            <a:r>
              <a:rPr lang="en-US" sz="1600" dirty="0" smtClean="0">
                <a:solidFill>
                  <a:schemeClr val="tx2"/>
                </a:solidFill>
              </a:rPr>
              <a:t>]</a:t>
            </a:r>
            <a:endParaRPr lang="en-US" sz="1600" dirty="0">
              <a:solidFill>
                <a:schemeClr val="tx2"/>
              </a:solidFill>
            </a:endParaRPr>
          </a:p>
          <a:p>
            <a:r>
              <a:rPr lang="en-US" sz="1600" dirty="0">
                <a:solidFill>
                  <a:schemeClr val="tx2"/>
                </a:solidFill>
              </a:rPr>
              <a:t>Address </a:t>
            </a:r>
            <a:r>
              <a:rPr lang="en-US" sz="1600" dirty="0" smtClean="0">
                <a:solidFill>
                  <a:schemeClr val="tx2"/>
                </a:solidFill>
              </a:rPr>
              <a:t>[</a:t>
            </a:r>
            <a:r>
              <a:rPr lang="en-GB" sz="1600" baseline="30000" dirty="0" smtClean="0"/>
              <a:t>1</a:t>
            </a:r>
            <a:r>
              <a:rPr lang="pt-PT" sz="1600" dirty="0" smtClean="0">
                <a:solidFill>
                  <a:schemeClr val="tx2"/>
                </a:solidFill>
              </a:rPr>
              <a:t>Faculdade </a:t>
            </a:r>
            <a:r>
              <a:rPr lang="pt-PT" sz="1600" dirty="0">
                <a:solidFill>
                  <a:schemeClr val="tx2"/>
                </a:solidFill>
              </a:rPr>
              <a:t>de </a:t>
            </a:r>
            <a:r>
              <a:rPr lang="pt-PT" sz="1600" dirty="0" smtClean="0">
                <a:solidFill>
                  <a:schemeClr val="tx2"/>
                </a:solidFill>
              </a:rPr>
              <a:t>Engenharia, 6201-001 Covilhã, PORTUGAL ||</a:t>
            </a:r>
            <a:r>
              <a:rPr lang="en-GB" sz="1600" baseline="30000" dirty="0"/>
              <a:t> </a:t>
            </a:r>
            <a:r>
              <a:rPr lang="en-GB" sz="1600" baseline="30000" dirty="0" smtClean="0"/>
              <a:t>2</a:t>
            </a:r>
            <a:r>
              <a:rPr lang="en-GB" sz="1600" dirty="0" smtClean="0">
                <a:solidFill>
                  <a:schemeClr val="tx2"/>
                </a:solidFill>
              </a:rPr>
              <a:t>Alexander </a:t>
            </a:r>
            <a:r>
              <a:rPr lang="en-GB" sz="1600" dirty="0">
                <a:solidFill>
                  <a:schemeClr val="tx2"/>
                </a:solidFill>
              </a:rPr>
              <a:t>TEI of Thessaloniki, </a:t>
            </a:r>
          </a:p>
          <a:p>
            <a:r>
              <a:rPr lang="en-GB" sz="1600" dirty="0" smtClean="0">
                <a:solidFill>
                  <a:schemeClr val="tx2"/>
                </a:solidFill>
              </a:rPr>
              <a:t>57400, Greece]</a:t>
            </a:r>
            <a:endParaRPr lang="en-US" sz="1600" dirty="0">
              <a:solidFill>
                <a:schemeClr val="tx2"/>
              </a:solidFill>
            </a:endParaRPr>
          </a:p>
          <a:p>
            <a:r>
              <a:rPr lang="en-US" sz="1600" dirty="0">
                <a:solidFill>
                  <a:schemeClr val="tx2"/>
                </a:solidFill>
              </a:rPr>
              <a:t>Voice</a:t>
            </a:r>
            <a:r>
              <a:rPr lang="en-US" sz="1600" dirty="0" smtClean="0">
                <a:solidFill>
                  <a:schemeClr val="tx2"/>
                </a:solidFill>
              </a:rPr>
              <a:t>:[</a:t>
            </a:r>
            <a:r>
              <a:rPr lang="en-US" sz="1600" dirty="0" smtClean="0"/>
              <a:t>+351275329953</a:t>
            </a:r>
            <a:r>
              <a:rPr lang="en-US" sz="1600" dirty="0" smtClean="0">
                <a:solidFill>
                  <a:schemeClr val="tx2"/>
                </a:solidFill>
              </a:rPr>
              <a:t>], </a:t>
            </a:r>
            <a:r>
              <a:rPr lang="en-US" sz="1600" dirty="0">
                <a:solidFill>
                  <a:schemeClr val="tx2"/>
                </a:solidFill>
              </a:rPr>
              <a:t>FAX: </a:t>
            </a:r>
            <a:r>
              <a:rPr lang="en-US" sz="1600" dirty="0" smtClean="0">
                <a:solidFill>
                  <a:schemeClr val="tx2"/>
                </a:solidFill>
              </a:rPr>
              <a:t>[+351275329972], </a:t>
            </a:r>
            <a:r>
              <a:rPr lang="en-US" sz="1600" dirty="0">
                <a:solidFill>
                  <a:schemeClr val="tx2"/>
                </a:solidFill>
              </a:rPr>
              <a:t>E-Mail:[nbarroca@lx.it.pt, </a:t>
            </a:r>
            <a:r>
              <a:rPr lang="en-US" sz="1600" dirty="0" smtClean="0">
                <a:solidFill>
                  <a:schemeClr val="tx2"/>
                </a:solidFill>
              </a:rPr>
              <a:t>lborges@lx.it.pt, </a:t>
            </a:r>
            <a:r>
              <a:rPr lang="en-US" sz="1600" dirty="0">
                <a:solidFill>
                  <a:schemeClr val="tx2"/>
                </a:solidFill>
              </a:rPr>
              <a:t>fjv@ubi.pt, peris@it.teithe.gr</a:t>
            </a:r>
            <a:r>
              <a:rPr lang="en-US" sz="1600" dirty="0" smtClean="0">
                <a:solidFill>
                  <a:schemeClr val="tx2"/>
                </a:solidFill>
              </a:rPr>
              <a:t>]</a:t>
            </a:r>
            <a:r>
              <a:rPr lang="en-US" sz="1600" dirty="0">
                <a:solidFill>
                  <a:schemeClr val="tx2"/>
                </a:solidFill>
              </a:rPr>
              <a:t>	</a:t>
            </a:r>
          </a:p>
          <a:p>
            <a:pPr>
              <a:spcBef>
                <a:spcPts val="600"/>
              </a:spcBef>
              <a:spcAft>
                <a:spcPts val="600"/>
              </a:spcAft>
            </a:pPr>
            <a:r>
              <a:rPr lang="en-US" sz="1600" b="1" dirty="0"/>
              <a:t>Re:</a:t>
            </a:r>
            <a:r>
              <a:rPr lang="en-US" sz="1600" dirty="0"/>
              <a:t> </a:t>
            </a:r>
            <a:r>
              <a:rPr lang="en-US" sz="1600" dirty="0" smtClean="0"/>
              <a:t>[</a:t>
            </a:r>
            <a:r>
              <a:rPr lang="en-GB" sz="1600" dirty="0"/>
              <a:t>This is the original document</a:t>
            </a:r>
            <a:r>
              <a:rPr lang="en-US" sz="1600" dirty="0" smtClean="0"/>
              <a:t>]</a:t>
            </a:r>
            <a:endParaRPr lang="en-US" sz="1600" dirty="0"/>
          </a:p>
          <a:p>
            <a:pPr>
              <a:spcBef>
                <a:spcPts val="600"/>
              </a:spcBef>
              <a:spcAft>
                <a:spcPts val="600"/>
              </a:spcAft>
            </a:pPr>
            <a:r>
              <a:rPr lang="en-US" sz="1600" b="1" dirty="0" smtClean="0">
                <a:solidFill>
                  <a:schemeClr val="tx2"/>
                </a:solidFill>
              </a:rPr>
              <a:t>Abstract</a:t>
            </a:r>
            <a:r>
              <a:rPr lang="en-US" sz="1600" b="1" dirty="0">
                <a:solidFill>
                  <a:schemeClr val="tx2"/>
                </a:solidFill>
              </a:rPr>
              <a:t>:</a:t>
            </a:r>
            <a:r>
              <a:rPr lang="en-US" sz="1600" dirty="0">
                <a:solidFill>
                  <a:schemeClr val="tx2"/>
                </a:solidFill>
              </a:rPr>
              <a:t>	</a:t>
            </a:r>
            <a:r>
              <a:rPr lang="en-US" sz="1600" dirty="0" smtClean="0">
                <a:solidFill>
                  <a:schemeClr val="tx2"/>
                </a:solidFill>
              </a:rPr>
              <a:t>[This document presents two </a:t>
            </a:r>
            <a:r>
              <a:rPr lang="en-GB" sz="1600" dirty="0">
                <a:solidFill>
                  <a:schemeClr val="tx2"/>
                </a:solidFill>
              </a:rPr>
              <a:t>MAC </a:t>
            </a:r>
            <a:r>
              <a:rPr lang="en-GB" sz="1600" dirty="0" smtClean="0">
                <a:solidFill>
                  <a:schemeClr val="tx2"/>
                </a:solidFill>
              </a:rPr>
              <a:t>layer performance enhancement </a:t>
            </a:r>
            <a:r>
              <a:rPr lang="en-GB" sz="1600" dirty="0">
                <a:solidFill>
                  <a:schemeClr val="tx2"/>
                </a:solidFill>
              </a:rPr>
              <a:t>by employing RTS/CTS </a:t>
            </a:r>
            <a:r>
              <a:rPr lang="en-GB" sz="1600" dirty="0" smtClean="0">
                <a:solidFill>
                  <a:schemeClr val="tx2"/>
                </a:solidFill>
              </a:rPr>
              <a:t>combined with packet concatenation</a:t>
            </a:r>
            <a:r>
              <a:rPr lang="en-US" sz="1600" dirty="0" smtClean="0">
                <a:solidFill>
                  <a:schemeClr val="tx2"/>
                </a:solidFill>
              </a:rPr>
              <a:t> ]</a:t>
            </a:r>
            <a:endParaRPr lang="en-US" sz="1600" dirty="0">
              <a:solidFill>
                <a:schemeClr val="tx2"/>
              </a:solidFill>
            </a:endParaRPr>
          </a:p>
          <a:p>
            <a:pPr>
              <a:spcBef>
                <a:spcPts val="600"/>
              </a:spcBef>
              <a:spcAft>
                <a:spcPts val="600"/>
              </a:spcAft>
            </a:pPr>
            <a:r>
              <a:rPr lang="en-US" sz="1600" b="1" dirty="0">
                <a:solidFill>
                  <a:schemeClr val="tx2"/>
                </a:solidFill>
              </a:rPr>
              <a:t>Purpose:</a:t>
            </a:r>
            <a:r>
              <a:rPr lang="en-US" sz="1600" dirty="0">
                <a:solidFill>
                  <a:schemeClr val="tx2"/>
                </a:solidFill>
              </a:rPr>
              <a:t>	</a:t>
            </a:r>
            <a:r>
              <a:rPr lang="en-US" sz="1600" dirty="0" smtClean="0">
                <a:solidFill>
                  <a:schemeClr val="tx2"/>
                </a:solidFill>
              </a:rPr>
              <a:t>[To improve IEEE 802.15.4 MAC layer]</a:t>
            </a:r>
            <a:endParaRPr lang="en-US" sz="1600" dirty="0">
              <a:solidFill>
                <a:schemeClr val="tx2"/>
              </a:solidFill>
            </a:endParaRPr>
          </a:p>
          <a:p>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438944"/>
          </a:xfrm>
        </p:spPr>
        <p:txBody>
          <a:bodyPr/>
          <a:lstStyle/>
          <a:p>
            <a:r>
              <a:rPr lang="en-GB" dirty="0" smtClean="0"/>
              <a:t>IEEE 802.15.4 MAC Channel Access</a:t>
            </a:r>
            <a:endParaRPr lang="pt-PT" dirty="0"/>
          </a:p>
        </p:txBody>
      </p:sp>
      <p:sp>
        <p:nvSpPr>
          <p:cNvPr id="3" name="Marcador de Posição de Conteúdo 2"/>
          <p:cNvSpPr>
            <a:spLocks noGrp="1"/>
          </p:cNvSpPr>
          <p:nvPr>
            <p:ph idx="1"/>
          </p:nvPr>
        </p:nvSpPr>
        <p:spPr>
          <a:xfrm>
            <a:off x="685800" y="1216819"/>
            <a:ext cx="7772400" cy="844029"/>
          </a:xfrm>
        </p:spPr>
        <p:txBody>
          <a:bodyPr/>
          <a:lstStyle/>
          <a:p>
            <a:r>
              <a:rPr lang="en-US" sz="2200" dirty="0" smtClean="0">
                <a:latin typeface="+mj-lt"/>
              </a:rPr>
              <a:t>IEEE 802.15.4 at the Best-Case Scenario (no collisions, </a:t>
            </a:r>
            <a:r>
              <a:rPr lang="en-US" sz="2200" i="1" dirty="0" smtClean="0">
                <a:latin typeface="+mj-lt"/>
              </a:rPr>
              <a:t>BE=3</a:t>
            </a:r>
            <a:r>
              <a:rPr lang="en-US" sz="2200" dirty="0" smtClean="0">
                <a:latin typeface="+mj-lt"/>
              </a:rPr>
              <a:t>, </a:t>
            </a:r>
            <a:r>
              <a:rPr lang="en-US" sz="2200" i="1" dirty="0" err="1" smtClean="0">
                <a:latin typeface="+mj-lt"/>
              </a:rPr>
              <a:t>CW</a:t>
            </a:r>
            <a:r>
              <a:rPr lang="en-US" sz="2200" i="1" baseline="-25000" dirty="0" err="1" smtClean="0">
                <a:latin typeface="+mj-lt"/>
              </a:rPr>
              <a:t>max</a:t>
            </a:r>
            <a:r>
              <a:rPr lang="en-US" sz="2200" i="1" dirty="0" smtClean="0">
                <a:latin typeface="+mj-lt"/>
              </a:rPr>
              <a:t>=7</a:t>
            </a:r>
            <a:r>
              <a:rPr lang="en-US" sz="2200" dirty="0" smtClean="0">
                <a:latin typeface="+mj-lt"/>
              </a:rPr>
              <a:t>)</a:t>
            </a:r>
          </a:p>
          <a:p>
            <a:endParaRPr lang="pt-PT"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10</a:t>
            </a:fld>
            <a:endParaRPr lang="en-US"/>
          </a:p>
        </p:txBody>
      </p:sp>
      <mc:AlternateContent xmlns:mc="http://schemas.openxmlformats.org/markup-compatibility/2006" xmlns:a14="http://schemas.microsoft.com/office/drawing/2010/main">
        <mc:Choice Requires="a14">
          <p:sp>
            <p:nvSpPr>
              <p:cNvPr id="17" name="Rectângulo 16"/>
              <p:cNvSpPr/>
              <p:nvPr/>
            </p:nvSpPr>
            <p:spPr>
              <a:xfrm>
                <a:off x="1575955" y="2302504"/>
                <a:ext cx="2135393" cy="400751"/>
              </a:xfrm>
              <a:prstGeom prst="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800" i="1">
                              <a:solidFill>
                                <a:schemeClr val="dk1"/>
                              </a:solidFill>
                              <a:latin typeface="Cambria Math"/>
                            </a:rPr>
                          </m:ctrlPr>
                        </m:sSubPr>
                        <m:e>
                          <m:r>
                            <a:rPr lang="en-GB" sz="1800" i="1">
                              <a:solidFill>
                                <a:schemeClr val="dk1"/>
                              </a:solidFill>
                              <a:latin typeface="Cambria Math"/>
                            </a:rPr>
                            <m:t>𝐶𝑊</m:t>
                          </m:r>
                        </m:e>
                        <m:sub>
                          <m:r>
                            <a:rPr lang="en-GB" sz="1800" i="1">
                              <a:solidFill>
                                <a:schemeClr val="dk1"/>
                              </a:solidFill>
                              <a:latin typeface="Cambria Math"/>
                            </a:rPr>
                            <m:t>𝑚𝑎𝑥</m:t>
                          </m:r>
                        </m:sub>
                      </m:sSub>
                      <m:r>
                        <a:rPr lang="en-GB" sz="1800" i="1">
                          <a:solidFill>
                            <a:schemeClr val="dk1"/>
                          </a:solidFill>
                          <a:latin typeface="Cambria Math"/>
                        </a:rPr>
                        <m:t> =</m:t>
                      </m:r>
                      <m:sSup>
                        <m:sSupPr>
                          <m:ctrlPr>
                            <a:rPr lang="en-GB" sz="1800" i="1">
                              <a:solidFill>
                                <a:schemeClr val="dk1"/>
                              </a:solidFill>
                              <a:latin typeface="Cambria Math"/>
                            </a:rPr>
                          </m:ctrlPr>
                        </m:sSupPr>
                        <m:e>
                          <m:r>
                            <a:rPr lang="en-GB" sz="1800" i="1">
                              <a:solidFill>
                                <a:schemeClr val="dk1"/>
                              </a:solidFill>
                              <a:latin typeface="Cambria Math"/>
                            </a:rPr>
                            <m:t>(</m:t>
                          </m:r>
                          <m:r>
                            <a:rPr lang="en-GB" sz="1800" i="1">
                              <a:solidFill>
                                <a:schemeClr val="dk1"/>
                              </a:solidFill>
                              <a:latin typeface="Cambria Math"/>
                            </a:rPr>
                            <m:t>2</m:t>
                          </m:r>
                        </m:e>
                        <m:sup>
                          <m:r>
                            <a:rPr lang="en-GB" sz="1800" i="1">
                              <a:solidFill>
                                <a:schemeClr val="dk1"/>
                              </a:solidFill>
                              <a:latin typeface="Cambria Math"/>
                            </a:rPr>
                            <m:t>𝐵𝐸</m:t>
                          </m:r>
                        </m:sup>
                      </m:sSup>
                      <m:r>
                        <a:rPr lang="en-GB" sz="1800" i="1">
                          <a:solidFill>
                            <a:schemeClr val="dk1"/>
                          </a:solidFill>
                          <a:latin typeface="Cambria Math"/>
                        </a:rPr>
                        <m:t>−</m:t>
                      </m:r>
                      <m:r>
                        <a:rPr lang="en-GB" sz="1800" i="1">
                          <a:solidFill>
                            <a:schemeClr val="dk1"/>
                          </a:solidFill>
                          <a:latin typeface="Cambria Math"/>
                        </a:rPr>
                        <m:t>1</m:t>
                      </m:r>
                      <m:r>
                        <a:rPr lang="en-GB" sz="1800" i="1">
                          <a:solidFill>
                            <a:schemeClr val="dk1"/>
                          </a:solidFill>
                          <a:latin typeface="Cambria Math"/>
                        </a:rPr>
                        <m:t>)</m:t>
                      </m:r>
                    </m:oMath>
                  </m:oMathPara>
                </a14:m>
                <a:endParaRPr lang="en-GB" sz="1800" i="1" dirty="0">
                  <a:solidFill>
                    <a:schemeClr val="dk1"/>
                  </a:solidFill>
                  <a:latin typeface="+mj-lt"/>
                </a:endParaRPr>
              </a:p>
            </p:txBody>
          </p:sp>
        </mc:Choice>
        <mc:Fallback xmlns="">
          <p:sp>
            <p:nvSpPr>
              <p:cNvPr id="17" name="Rectângulo 16"/>
              <p:cNvSpPr>
                <a:spLocks noRot="1" noChangeAspect="1" noMove="1" noResize="1" noEditPoints="1" noAdjustHandles="1" noChangeArrowheads="1" noChangeShapeType="1" noTextEdit="1"/>
              </p:cNvSpPr>
              <p:nvPr/>
            </p:nvSpPr>
            <p:spPr>
              <a:xfrm>
                <a:off x="1575955" y="2302504"/>
                <a:ext cx="2135393" cy="400751"/>
              </a:xfrm>
              <a:prstGeom prst="rect">
                <a:avLst/>
              </a:prstGeom>
              <a:blipFill rotWithShape="1">
                <a:blip r:embed="rId2" cstate="print"/>
                <a:stretch>
                  <a:fillRect b="-10294"/>
                </a:stretch>
              </a:blipFill>
              <a:ln w="1905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ângulo 17"/>
              <p:cNvSpPr/>
              <p:nvPr/>
            </p:nvSpPr>
            <p:spPr>
              <a:xfrm>
                <a:off x="4698250" y="2132856"/>
                <a:ext cx="2555700" cy="714683"/>
              </a:xfrm>
              <a:prstGeom prst="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GB" sz="1800" i="1">
                              <a:latin typeface="Cambria Math"/>
                            </a:rPr>
                          </m:ctrlPr>
                        </m:accPr>
                        <m:e>
                          <m:r>
                            <a:rPr lang="en-GB" sz="1800" i="1">
                              <a:latin typeface="Cambria Math"/>
                            </a:rPr>
                            <m:t>𝐶𝑊</m:t>
                          </m:r>
                        </m:e>
                      </m:acc>
                      <m:r>
                        <a:rPr lang="en-GB" sz="1800" i="1">
                          <a:latin typeface="Cambria Math"/>
                        </a:rPr>
                        <m:t> =</m:t>
                      </m:r>
                      <m:d>
                        <m:dPr>
                          <m:ctrlPr>
                            <a:rPr lang="en-GB" sz="1800" i="1">
                              <a:latin typeface="Cambria Math"/>
                            </a:rPr>
                          </m:ctrlPr>
                        </m:dPr>
                        <m:e>
                          <m:f>
                            <m:fPr>
                              <m:ctrlPr>
                                <a:rPr lang="en-GB" sz="1800" i="1">
                                  <a:latin typeface="Cambria Math"/>
                                </a:rPr>
                              </m:ctrlPr>
                            </m:fPr>
                            <m:num>
                              <m:sSub>
                                <m:sSubPr>
                                  <m:ctrlPr>
                                    <a:rPr lang="en-GB" sz="1800" i="1">
                                      <a:latin typeface="Cambria Math"/>
                                    </a:rPr>
                                  </m:ctrlPr>
                                </m:sSubPr>
                                <m:e>
                                  <m:r>
                                    <a:rPr lang="en-GB" sz="1800" i="1">
                                      <a:latin typeface="Cambria Math"/>
                                    </a:rPr>
                                    <m:t>𝐶𝑊</m:t>
                                  </m:r>
                                </m:e>
                                <m:sub>
                                  <m:r>
                                    <a:rPr lang="en-GB" sz="1800" i="1">
                                      <a:latin typeface="Cambria Math"/>
                                    </a:rPr>
                                    <m:t>𝑚𝑎𝑥</m:t>
                                  </m:r>
                                </m:sub>
                              </m:sSub>
                            </m:num>
                            <m:den>
                              <m:r>
                                <a:rPr lang="en-GB" sz="1800" i="1">
                                  <a:latin typeface="Cambria Math"/>
                                </a:rPr>
                                <m:t>2</m:t>
                              </m:r>
                            </m:den>
                          </m:f>
                        </m:e>
                      </m:d>
                      <m:r>
                        <a:rPr lang="en-GB" sz="1800" i="1">
                          <a:latin typeface="Cambria Math"/>
                        </a:rPr>
                        <m:t>×</m:t>
                      </m:r>
                      <m:sSub>
                        <m:sSubPr>
                          <m:ctrlPr>
                            <a:rPr lang="en-GB" sz="1800" i="1">
                              <a:latin typeface="Cambria Math"/>
                            </a:rPr>
                          </m:ctrlPr>
                        </m:sSubPr>
                        <m:e>
                          <m:r>
                            <a:rPr lang="en-GB" sz="1800" i="1">
                              <a:latin typeface="Cambria Math"/>
                            </a:rPr>
                            <m:t>𝑇</m:t>
                          </m:r>
                        </m:e>
                        <m:sub>
                          <m:r>
                            <a:rPr lang="en-GB" sz="1800" i="1">
                              <a:latin typeface="Cambria Math"/>
                            </a:rPr>
                            <m:t>𝐵𝑂</m:t>
                          </m:r>
                        </m:sub>
                      </m:sSub>
                    </m:oMath>
                  </m:oMathPara>
                </a14:m>
                <a:endParaRPr lang="en-GB" sz="1800" i="1" dirty="0">
                  <a:latin typeface="+mj-lt"/>
                </a:endParaRPr>
              </a:p>
            </p:txBody>
          </p:sp>
        </mc:Choice>
        <mc:Fallback xmlns="">
          <p:sp>
            <p:nvSpPr>
              <p:cNvPr id="18" name="Rectângulo 17"/>
              <p:cNvSpPr>
                <a:spLocks noRot="1" noChangeAspect="1" noMove="1" noResize="1" noEditPoints="1" noAdjustHandles="1" noChangeArrowheads="1" noChangeShapeType="1" noTextEdit="1"/>
              </p:cNvSpPr>
              <p:nvPr/>
            </p:nvSpPr>
            <p:spPr>
              <a:xfrm>
                <a:off x="4698250" y="2132856"/>
                <a:ext cx="2555700" cy="714683"/>
              </a:xfrm>
              <a:prstGeom prst="rect">
                <a:avLst/>
              </a:prstGeom>
              <a:blipFill rotWithShape="1">
                <a:blip r:embed="rId3" cstate="print"/>
                <a:stretch>
                  <a:fillRect/>
                </a:stretch>
              </a:blipFill>
              <a:ln w="1905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ângulo 18"/>
              <p:cNvSpPr/>
              <p:nvPr/>
            </p:nvSpPr>
            <p:spPr>
              <a:xfrm>
                <a:off x="737167" y="3173755"/>
                <a:ext cx="4022190" cy="609077"/>
              </a:xfrm>
              <a:prstGeom prst="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800" i="1">
                              <a:latin typeface="Cambria Math"/>
                            </a:rPr>
                          </m:ctrlPr>
                        </m:sSubPr>
                        <m:e>
                          <m:r>
                            <a:rPr lang="en-GB" sz="1800" i="1">
                              <a:latin typeface="Cambria Math"/>
                            </a:rPr>
                            <m:t>𝑇</m:t>
                          </m:r>
                        </m:e>
                        <m:sub>
                          <m:r>
                            <a:rPr lang="en-GB" sz="1800" i="1">
                              <a:latin typeface="Cambria Math"/>
                            </a:rPr>
                            <m:t>𝐷𝐴𝑇𝐴</m:t>
                          </m:r>
                        </m:sub>
                      </m:sSub>
                      <m:r>
                        <a:rPr lang="en-GB" sz="1800" i="1">
                          <a:latin typeface="Cambria Math"/>
                        </a:rPr>
                        <m:t> =</m:t>
                      </m:r>
                      <m:r>
                        <a:rPr lang="en-GB" sz="1800" i="1">
                          <a:latin typeface="Cambria Math"/>
                        </a:rPr>
                        <m:t>8</m:t>
                      </m:r>
                      <m:r>
                        <a:rPr lang="en-GB" sz="1800" i="1">
                          <a:latin typeface="Cambria Math"/>
                        </a:rPr>
                        <m:t>×</m:t>
                      </m:r>
                      <m:f>
                        <m:fPr>
                          <m:ctrlPr>
                            <a:rPr lang="en-GB" sz="1800" i="1">
                              <a:latin typeface="Cambria Math"/>
                            </a:rPr>
                          </m:ctrlPr>
                        </m:fPr>
                        <m:num>
                          <m:sSub>
                            <m:sSubPr>
                              <m:ctrlPr>
                                <a:rPr lang="en-GB" sz="1800" i="1">
                                  <a:latin typeface="Cambria Math"/>
                                </a:rPr>
                              </m:ctrlPr>
                            </m:sSubPr>
                            <m:e>
                              <m:r>
                                <a:rPr lang="en-GB" sz="1800" i="1">
                                  <a:latin typeface="Cambria Math"/>
                                </a:rPr>
                                <m:t>𝐿</m:t>
                              </m:r>
                            </m:e>
                            <m:sub>
                              <m:r>
                                <a:rPr lang="en-GB" sz="1800" i="1">
                                  <a:latin typeface="Cambria Math"/>
                                </a:rPr>
                                <m:t>𝐻</m:t>
                              </m:r>
                              <m:r>
                                <a:rPr lang="en-GB" sz="1800" i="1">
                                  <a:latin typeface="Cambria Math"/>
                                </a:rPr>
                                <m:t>_</m:t>
                              </m:r>
                              <m:r>
                                <a:rPr lang="en-GB" sz="1800" i="1">
                                  <a:latin typeface="Cambria Math"/>
                                </a:rPr>
                                <m:t>𝑃𝐻𝑌</m:t>
                              </m:r>
                            </m:sub>
                          </m:sSub>
                          <m:r>
                            <a:rPr lang="en-GB" sz="1800" i="1">
                              <a:latin typeface="Cambria Math"/>
                            </a:rPr>
                            <m:t>+</m:t>
                          </m:r>
                          <m:sSub>
                            <m:sSubPr>
                              <m:ctrlPr>
                                <a:rPr lang="en-GB" sz="1800" i="1">
                                  <a:latin typeface="Cambria Math"/>
                                </a:rPr>
                              </m:ctrlPr>
                            </m:sSubPr>
                            <m:e>
                              <m:r>
                                <a:rPr lang="en-GB" sz="1800" i="1">
                                  <a:latin typeface="Cambria Math"/>
                                </a:rPr>
                                <m:t>𝐿</m:t>
                              </m:r>
                            </m:e>
                            <m:sub>
                              <m:r>
                                <a:rPr lang="en-GB" sz="1800" i="1">
                                  <a:latin typeface="Cambria Math"/>
                                </a:rPr>
                                <m:t>𝐻</m:t>
                              </m:r>
                              <m:r>
                                <a:rPr lang="en-GB" sz="1800" i="1">
                                  <a:latin typeface="Cambria Math"/>
                                </a:rPr>
                                <m:t>_</m:t>
                              </m:r>
                              <m:r>
                                <a:rPr lang="en-GB" sz="1800" i="1">
                                  <a:latin typeface="Cambria Math"/>
                                </a:rPr>
                                <m:t>𝑀𝐴𝐶</m:t>
                              </m:r>
                            </m:sub>
                          </m:sSub>
                          <m:sSub>
                            <m:sSubPr>
                              <m:ctrlPr>
                                <a:rPr lang="en-GB" sz="1800" i="1">
                                  <a:latin typeface="Cambria Math"/>
                                </a:rPr>
                              </m:ctrlPr>
                            </m:sSubPr>
                            <m:e>
                              <m:r>
                                <a:rPr lang="en-GB" sz="1800" i="1">
                                  <a:latin typeface="Cambria Math"/>
                                </a:rPr>
                                <m:t>+</m:t>
                              </m:r>
                              <m:r>
                                <a:rPr lang="en-GB" sz="1800" i="1">
                                  <a:latin typeface="Cambria Math"/>
                                </a:rPr>
                                <m:t>𝐿</m:t>
                              </m:r>
                            </m:e>
                            <m:sub>
                              <m:r>
                                <a:rPr lang="en-GB" sz="1800" i="1">
                                  <a:latin typeface="Cambria Math"/>
                                </a:rPr>
                                <m:t>𝐷𝐴𝑇𝐴</m:t>
                              </m:r>
                            </m:sub>
                          </m:sSub>
                        </m:num>
                        <m:den>
                          <m:r>
                            <a:rPr lang="en-GB" sz="1800" i="1">
                              <a:latin typeface="Cambria Math"/>
                            </a:rPr>
                            <m:t>𝑅</m:t>
                          </m:r>
                        </m:den>
                      </m:f>
                    </m:oMath>
                  </m:oMathPara>
                </a14:m>
                <a:endParaRPr lang="en-GB" sz="1800" i="1" dirty="0">
                  <a:latin typeface="+mj-lt"/>
                </a:endParaRPr>
              </a:p>
            </p:txBody>
          </p:sp>
        </mc:Choice>
        <mc:Fallback xmlns="">
          <p:sp>
            <p:nvSpPr>
              <p:cNvPr id="19" name="Rectângulo 18"/>
              <p:cNvSpPr>
                <a:spLocks noRot="1" noChangeAspect="1" noMove="1" noResize="1" noEditPoints="1" noAdjustHandles="1" noChangeArrowheads="1" noChangeShapeType="1" noTextEdit="1"/>
              </p:cNvSpPr>
              <p:nvPr/>
            </p:nvSpPr>
            <p:spPr>
              <a:xfrm>
                <a:off x="737167" y="3173755"/>
                <a:ext cx="4022190" cy="609077"/>
              </a:xfrm>
              <a:prstGeom prst="rect">
                <a:avLst/>
              </a:prstGeom>
              <a:blipFill rotWithShape="1">
                <a:blip r:embed="rId4" cstate="print"/>
                <a:stretch>
                  <a:fillRect/>
                </a:stretch>
              </a:blipFill>
              <a:ln w="1905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ângulo 19"/>
              <p:cNvSpPr/>
              <p:nvPr/>
            </p:nvSpPr>
            <p:spPr>
              <a:xfrm>
                <a:off x="5228993" y="3165288"/>
                <a:ext cx="2800574" cy="609077"/>
              </a:xfrm>
              <a:prstGeom prst="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800" i="1">
                              <a:latin typeface="Cambria Math"/>
                            </a:rPr>
                          </m:ctrlPr>
                        </m:sSubPr>
                        <m:e>
                          <m:r>
                            <a:rPr lang="en-GB" sz="1800" i="1">
                              <a:latin typeface="Cambria Math"/>
                            </a:rPr>
                            <m:t>𝑇</m:t>
                          </m:r>
                        </m:e>
                        <m:sub>
                          <m:r>
                            <a:rPr lang="en-GB" sz="1800" i="1">
                              <a:latin typeface="Cambria Math"/>
                            </a:rPr>
                            <m:t>𝐴𝐶𝐾</m:t>
                          </m:r>
                        </m:sub>
                      </m:sSub>
                      <m:r>
                        <a:rPr lang="en-GB" sz="1800" i="1">
                          <a:latin typeface="Cambria Math"/>
                        </a:rPr>
                        <m:t> =</m:t>
                      </m:r>
                      <m:r>
                        <a:rPr lang="en-GB" sz="1800" i="1">
                          <a:latin typeface="Cambria Math"/>
                        </a:rPr>
                        <m:t>8</m:t>
                      </m:r>
                      <m:r>
                        <a:rPr lang="en-GB" sz="1800" i="1">
                          <a:latin typeface="Cambria Math"/>
                        </a:rPr>
                        <m:t>×</m:t>
                      </m:r>
                      <m:f>
                        <m:fPr>
                          <m:ctrlPr>
                            <a:rPr lang="en-GB" sz="1800" i="1">
                              <a:latin typeface="Cambria Math"/>
                            </a:rPr>
                          </m:ctrlPr>
                        </m:fPr>
                        <m:num>
                          <m:sSub>
                            <m:sSubPr>
                              <m:ctrlPr>
                                <a:rPr lang="en-GB" sz="1800" i="1">
                                  <a:latin typeface="Cambria Math"/>
                                </a:rPr>
                              </m:ctrlPr>
                            </m:sSubPr>
                            <m:e>
                              <m:r>
                                <a:rPr lang="en-GB" sz="1800" i="1">
                                  <a:latin typeface="Cambria Math"/>
                                </a:rPr>
                                <m:t>𝐿</m:t>
                              </m:r>
                            </m:e>
                            <m:sub>
                              <m:r>
                                <a:rPr lang="en-GB" sz="1800" i="1">
                                  <a:latin typeface="Cambria Math"/>
                                </a:rPr>
                                <m:t>𝐻</m:t>
                              </m:r>
                              <m:r>
                                <a:rPr lang="en-GB" sz="1800" i="1">
                                  <a:latin typeface="Cambria Math"/>
                                </a:rPr>
                                <m:t>_</m:t>
                              </m:r>
                              <m:r>
                                <a:rPr lang="en-GB" sz="1800" i="1">
                                  <a:latin typeface="Cambria Math"/>
                                </a:rPr>
                                <m:t>𝑃𝐻𝑌</m:t>
                              </m:r>
                            </m:sub>
                          </m:sSub>
                          <m:sSub>
                            <m:sSubPr>
                              <m:ctrlPr>
                                <a:rPr lang="en-GB" sz="1800" i="1">
                                  <a:latin typeface="Cambria Math"/>
                                </a:rPr>
                              </m:ctrlPr>
                            </m:sSubPr>
                            <m:e>
                              <m:r>
                                <a:rPr lang="en-GB" sz="1800" i="1">
                                  <a:latin typeface="Cambria Math"/>
                                </a:rPr>
                                <m:t>+</m:t>
                              </m:r>
                              <m:r>
                                <a:rPr lang="en-GB" sz="1800" i="1">
                                  <a:latin typeface="Cambria Math"/>
                                </a:rPr>
                                <m:t>𝐿</m:t>
                              </m:r>
                            </m:e>
                            <m:sub>
                              <m:r>
                                <a:rPr lang="en-GB" sz="1800" i="1">
                                  <a:latin typeface="Cambria Math"/>
                                </a:rPr>
                                <m:t>𝐴𝐶𝐾</m:t>
                              </m:r>
                            </m:sub>
                          </m:sSub>
                        </m:num>
                        <m:den>
                          <m:r>
                            <a:rPr lang="en-GB" sz="1800" i="1">
                              <a:latin typeface="Cambria Math"/>
                            </a:rPr>
                            <m:t>𝑅</m:t>
                          </m:r>
                        </m:den>
                      </m:f>
                    </m:oMath>
                  </m:oMathPara>
                </a14:m>
                <a:endParaRPr lang="en-GB" sz="1800" i="1" dirty="0">
                  <a:latin typeface="+mj-lt"/>
                </a:endParaRPr>
              </a:p>
            </p:txBody>
          </p:sp>
        </mc:Choice>
        <mc:Fallback xmlns="">
          <p:sp>
            <p:nvSpPr>
              <p:cNvPr id="20" name="Rectângulo 19"/>
              <p:cNvSpPr>
                <a:spLocks noRot="1" noChangeAspect="1" noMove="1" noResize="1" noEditPoints="1" noAdjustHandles="1" noChangeArrowheads="1" noChangeShapeType="1" noTextEdit="1"/>
              </p:cNvSpPr>
              <p:nvPr/>
            </p:nvSpPr>
            <p:spPr>
              <a:xfrm>
                <a:off x="5228993" y="3165288"/>
                <a:ext cx="2800574" cy="609077"/>
              </a:xfrm>
              <a:prstGeom prst="rect">
                <a:avLst/>
              </a:prstGeom>
              <a:blipFill rotWithShape="1">
                <a:blip r:embed="rId5" cstate="print"/>
                <a:stretch>
                  <a:fillRect/>
                </a:stretch>
              </a:blipFill>
              <a:ln w="1905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ângulo 20"/>
              <p:cNvSpPr/>
              <p:nvPr/>
            </p:nvSpPr>
            <p:spPr>
              <a:xfrm>
                <a:off x="1452130" y="4519470"/>
                <a:ext cx="6117059" cy="670889"/>
              </a:xfrm>
              <a:prstGeom prst="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800" i="1">
                              <a:latin typeface="Cambria Math"/>
                            </a:rPr>
                          </m:ctrlPr>
                        </m:sSubPr>
                        <m:e>
                          <m:r>
                            <a:rPr lang="en-GB" sz="1800" i="1">
                              <a:latin typeface="Cambria Math"/>
                            </a:rPr>
                            <m:t>𝑆</m:t>
                          </m:r>
                        </m:e>
                        <m:sub>
                          <m:r>
                            <a:rPr lang="en-GB" sz="1800" i="1">
                              <a:latin typeface="Cambria Math"/>
                            </a:rPr>
                            <m:t>𝑀</m:t>
                          </m:r>
                        </m:sub>
                      </m:sSub>
                      <m:r>
                        <a:rPr lang="en-GB" sz="1800" i="1">
                          <a:latin typeface="Cambria Math"/>
                        </a:rPr>
                        <m:t> =</m:t>
                      </m:r>
                      <m:f>
                        <m:fPr>
                          <m:ctrlPr>
                            <a:rPr lang="en-GB" sz="1800" i="1">
                              <a:latin typeface="Cambria Math"/>
                            </a:rPr>
                          </m:ctrlPr>
                        </m:fPr>
                        <m:num>
                          <m:r>
                            <a:rPr lang="en-GB" sz="1800" i="1">
                              <a:latin typeface="Cambria Math"/>
                            </a:rPr>
                            <m:t>8</m:t>
                          </m:r>
                          <m:sSub>
                            <m:sSubPr>
                              <m:ctrlPr>
                                <a:rPr lang="en-GB" sz="1800" i="1">
                                  <a:latin typeface="Cambria Math"/>
                                </a:rPr>
                              </m:ctrlPr>
                            </m:sSubPr>
                            <m:e>
                              <m:r>
                                <a:rPr lang="en-GB" sz="1800" i="1">
                                  <a:latin typeface="Cambria Math"/>
                                </a:rPr>
                                <m:t>𝐿</m:t>
                              </m:r>
                            </m:e>
                            <m:sub>
                              <m:r>
                                <a:rPr lang="en-GB" sz="1800" i="1">
                                  <a:latin typeface="Cambria Math"/>
                                </a:rPr>
                                <m:t>𝐷𝐴𝑇𝐴</m:t>
                              </m:r>
                            </m:sub>
                          </m:sSub>
                        </m:num>
                        <m:den>
                          <m:r>
                            <a:rPr lang="en-GB" sz="1800" i="1">
                              <a:latin typeface="Cambria Math"/>
                            </a:rPr>
                            <m:t> (</m:t>
                          </m:r>
                          <m:acc>
                            <m:accPr>
                              <m:chr m:val="̅"/>
                              <m:ctrlPr>
                                <a:rPr lang="en-GB" sz="1800" i="1">
                                  <a:latin typeface="Cambria Math"/>
                                </a:rPr>
                              </m:ctrlPr>
                            </m:accPr>
                            <m:e>
                              <m:r>
                                <a:rPr lang="en-GB" sz="1800" i="1">
                                  <a:latin typeface="Cambria Math"/>
                                </a:rPr>
                                <m:t>𝐶𝑊</m:t>
                              </m:r>
                            </m:e>
                          </m:acc>
                          <m:r>
                            <a:rPr lang="en-GB" sz="1800" i="1">
                              <a:latin typeface="Cambria Math"/>
                            </a:rPr>
                            <m:t>+</m:t>
                          </m:r>
                          <m:r>
                            <a:rPr lang="en-GB" sz="1800" i="1">
                              <a:latin typeface="Cambria Math"/>
                            </a:rPr>
                            <m:t>𝑐𝑐𝑎𝑇𝑖𝑚𝑒</m:t>
                          </m:r>
                          <m:r>
                            <a:rPr lang="en-GB" sz="1800" i="1">
                              <a:latin typeface="Cambria Math"/>
                            </a:rPr>
                            <m:t>+</m:t>
                          </m:r>
                          <m:sSub>
                            <m:sSubPr>
                              <m:ctrlPr>
                                <a:rPr lang="en-GB" sz="1800" i="1">
                                  <a:latin typeface="Cambria Math"/>
                                </a:rPr>
                              </m:ctrlPr>
                            </m:sSubPr>
                            <m:e>
                              <m:r>
                                <a:rPr lang="en-GB" sz="1800" i="1">
                                  <a:latin typeface="Cambria Math"/>
                                </a:rPr>
                                <m:t>𝑇</m:t>
                              </m:r>
                            </m:e>
                            <m:sub>
                              <m:r>
                                <a:rPr lang="en-GB" sz="1800" i="1">
                                  <a:latin typeface="Cambria Math"/>
                                </a:rPr>
                                <m:t>𝑇𝐴</m:t>
                              </m:r>
                            </m:sub>
                          </m:sSub>
                          <m:r>
                            <a:rPr lang="en-GB" sz="1800" i="1">
                              <a:latin typeface="Cambria Math"/>
                            </a:rPr>
                            <m:t>+</m:t>
                          </m:r>
                          <m:sSub>
                            <m:sSubPr>
                              <m:ctrlPr>
                                <a:rPr lang="en-GB" sz="1800" i="1">
                                  <a:latin typeface="Cambria Math"/>
                                </a:rPr>
                              </m:ctrlPr>
                            </m:sSubPr>
                            <m:e>
                              <m:r>
                                <a:rPr lang="en-GB" sz="1800" i="1">
                                  <a:latin typeface="Cambria Math"/>
                                </a:rPr>
                                <m:t>𝑇</m:t>
                              </m:r>
                            </m:e>
                            <m:sub>
                              <m:r>
                                <a:rPr lang="en-GB" sz="1800" i="1">
                                  <a:latin typeface="Cambria Math"/>
                                </a:rPr>
                                <m:t>𝐷𝐴𝑇𝐴</m:t>
                              </m:r>
                            </m:sub>
                          </m:sSub>
                          <m:r>
                            <a:rPr lang="en-GB" sz="1800" i="1">
                              <a:latin typeface="Cambria Math"/>
                            </a:rPr>
                            <m:t>+</m:t>
                          </m:r>
                          <m:sSub>
                            <m:sSubPr>
                              <m:ctrlPr>
                                <a:rPr lang="en-GB" sz="1800" i="1">
                                  <a:latin typeface="Cambria Math"/>
                                </a:rPr>
                              </m:ctrlPr>
                            </m:sSubPr>
                            <m:e>
                              <m:r>
                                <a:rPr lang="en-GB" sz="1800" i="1">
                                  <a:latin typeface="Cambria Math"/>
                                </a:rPr>
                                <m:t>𝑇</m:t>
                              </m:r>
                            </m:e>
                            <m:sub>
                              <m:r>
                                <a:rPr lang="en-GB" sz="1800" i="1">
                                  <a:latin typeface="Cambria Math"/>
                                </a:rPr>
                                <m:t>𝑇𝐴</m:t>
                              </m:r>
                            </m:sub>
                          </m:sSub>
                          <m:r>
                            <a:rPr lang="en-GB" sz="1800" i="1">
                              <a:latin typeface="Cambria Math"/>
                            </a:rPr>
                            <m:t>+</m:t>
                          </m:r>
                          <m:sSub>
                            <m:sSubPr>
                              <m:ctrlPr>
                                <a:rPr lang="en-GB" sz="1800" i="1">
                                  <a:latin typeface="Cambria Math"/>
                                </a:rPr>
                              </m:ctrlPr>
                            </m:sSubPr>
                            <m:e>
                              <m:r>
                                <a:rPr lang="en-GB" sz="1800" i="1">
                                  <a:latin typeface="Cambria Math"/>
                                </a:rPr>
                                <m:t>𝑇</m:t>
                              </m:r>
                            </m:e>
                            <m:sub>
                              <m:r>
                                <a:rPr lang="en-GB" sz="1800" i="1">
                                  <a:latin typeface="Cambria Math"/>
                                </a:rPr>
                                <m:t>𝐴𝐶𝐾</m:t>
                              </m:r>
                            </m:sub>
                          </m:sSub>
                          <m:r>
                            <a:rPr lang="en-GB" sz="1800" i="1">
                              <a:latin typeface="Cambria Math"/>
                            </a:rPr>
                            <m:t>+</m:t>
                          </m:r>
                          <m:sSub>
                            <m:sSubPr>
                              <m:ctrlPr>
                                <a:rPr lang="en-GB" sz="1800" i="1">
                                  <a:latin typeface="Cambria Math"/>
                                </a:rPr>
                              </m:ctrlPr>
                            </m:sSubPr>
                            <m:e>
                              <m:r>
                                <a:rPr lang="en-GB" sz="1800" i="1">
                                  <a:latin typeface="Cambria Math"/>
                                </a:rPr>
                                <m:t>𝑇</m:t>
                              </m:r>
                            </m:e>
                            <m:sub>
                              <m:r>
                                <a:rPr lang="en-GB" sz="1800" i="1">
                                  <a:latin typeface="Cambria Math"/>
                                </a:rPr>
                                <m:t>𝐼𝐹𝑆</m:t>
                              </m:r>
                            </m:sub>
                          </m:sSub>
                          <m:r>
                            <a:rPr lang="en-GB" sz="1800" i="1">
                              <a:latin typeface="Cambria Math"/>
                            </a:rPr>
                            <m:t>)</m:t>
                          </m:r>
                        </m:den>
                      </m:f>
                    </m:oMath>
                  </m:oMathPara>
                </a14:m>
                <a:endParaRPr lang="en-GB" sz="1800" i="1" dirty="0">
                  <a:latin typeface="+mj-lt"/>
                </a:endParaRPr>
              </a:p>
            </p:txBody>
          </p:sp>
        </mc:Choice>
        <mc:Fallback xmlns="">
          <p:sp>
            <p:nvSpPr>
              <p:cNvPr id="21" name="Rectângulo 20"/>
              <p:cNvSpPr>
                <a:spLocks noRot="1" noChangeAspect="1" noMove="1" noResize="1" noEditPoints="1" noAdjustHandles="1" noChangeArrowheads="1" noChangeShapeType="1" noTextEdit="1"/>
              </p:cNvSpPr>
              <p:nvPr/>
            </p:nvSpPr>
            <p:spPr>
              <a:xfrm>
                <a:off x="1452130" y="4519470"/>
                <a:ext cx="6117059" cy="670889"/>
              </a:xfrm>
              <a:prstGeom prst="rect">
                <a:avLst/>
              </a:prstGeom>
              <a:blipFill rotWithShape="1">
                <a:blip r:embed="rId6" cstate="print"/>
                <a:stretch>
                  <a:fillRect/>
                </a:stretch>
              </a:blipFill>
              <a:ln w="1905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Rectângulo 21"/>
              <p:cNvSpPr/>
              <p:nvPr/>
            </p:nvSpPr>
            <p:spPr>
              <a:xfrm>
                <a:off x="1501531" y="5914583"/>
                <a:ext cx="6398996" cy="369909"/>
              </a:xfrm>
              <a:prstGeom prst="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800" i="1">
                              <a:latin typeface="Cambria Math"/>
                            </a:rPr>
                          </m:ctrlPr>
                        </m:sSubPr>
                        <m:e>
                          <m:r>
                            <a:rPr lang="pt-PT" sz="1800" i="1">
                              <a:latin typeface="Cambria Math"/>
                            </a:rPr>
                            <m:t>𝐷</m:t>
                          </m:r>
                        </m:e>
                        <m:sub>
                          <m:r>
                            <a:rPr lang="pt-PT" sz="1800" i="1">
                              <a:latin typeface="Cambria Math"/>
                            </a:rPr>
                            <m:t>𝑚𝑖𝑛</m:t>
                          </m:r>
                        </m:sub>
                      </m:sSub>
                      <m:r>
                        <a:rPr lang="en-GB" sz="1800" i="1">
                          <a:latin typeface="Cambria Math"/>
                        </a:rPr>
                        <m:t> =(</m:t>
                      </m:r>
                      <m:acc>
                        <m:accPr>
                          <m:chr m:val="̅"/>
                          <m:ctrlPr>
                            <a:rPr lang="en-GB" sz="1800" i="1">
                              <a:latin typeface="Cambria Math"/>
                            </a:rPr>
                          </m:ctrlPr>
                        </m:accPr>
                        <m:e>
                          <m:r>
                            <a:rPr lang="en-GB" sz="1800" i="1">
                              <a:latin typeface="Cambria Math"/>
                            </a:rPr>
                            <m:t>𝐶𝑊</m:t>
                          </m:r>
                        </m:e>
                      </m:acc>
                      <m:r>
                        <a:rPr lang="en-GB" sz="1800" i="1">
                          <a:latin typeface="Cambria Math"/>
                        </a:rPr>
                        <m:t>+</m:t>
                      </m:r>
                      <m:r>
                        <a:rPr lang="en-GB" sz="1800" i="1">
                          <a:latin typeface="Cambria Math"/>
                        </a:rPr>
                        <m:t>𝑐𝑐𝑎𝑇𝑖𝑚𝑒</m:t>
                      </m:r>
                      <m:r>
                        <a:rPr lang="en-GB" sz="1800" i="1">
                          <a:latin typeface="Cambria Math"/>
                        </a:rPr>
                        <m:t>+</m:t>
                      </m:r>
                      <m:sSub>
                        <m:sSubPr>
                          <m:ctrlPr>
                            <a:rPr lang="en-GB" sz="1800" i="1">
                              <a:latin typeface="Cambria Math"/>
                            </a:rPr>
                          </m:ctrlPr>
                        </m:sSubPr>
                        <m:e>
                          <m:r>
                            <a:rPr lang="en-GB" sz="1800" i="1">
                              <a:latin typeface="Cambria Math"/>
                            </a:rPr>
                            <m:t>𝑇</m:t>
                          </m:r>
                        </m:e>
                        <m:sub>
                          <m:r>
                            <a:rPr lang="en-GB" sz="1800" i="1">
                              <a:latin typeface="Cambria Math"/>
                            </a:rPr>
                            <m:t>𝑇𝐴</m:t>
                          </m:r>
                        </m:sub>
                      </m:sSub>
                      <m:r>
                        <a:rPr lang="en-GB" sz="1800" i="1">
                          <a:latin typeface="Cambria Math"/>
                        </a:rPr>
                        <m:t>+</m:t>
                      </m:r>
                      <m:sSub>
                        <m:sSubPr>
                          <m:ctrlPr>
                            <a:rPr lang="en-GB" sz="1800" i="1">
                              <a:latin typeface="Cambria Math"/>
                            </a:rPr>
                          </m:ctrlPr>
                        </m:sSubPr>
                        <m:e>
                          <m:r>
                            <a:rPr lang="en-GB" sz="1800" i="1">
                              <a:latin typeface="Cambria Math"/>
                            </a:rPr>
                            <m:t>𝑇</m:t>
                          </m:r>
                        </m:e>
                        <m:sub>
                          <m:r>
                            <a:rPr lang="en-GB" sz="1800" i="1">
                              <a:latin typeface="Cambria Math"/>
                            </a:rPr>
                            <m:t>𝐷𝐴𝑇𝐴</m:t>
                          </m:r>
                        </m:sub>
                      </m:sSub>
                      <m:r>
                        <a:rPr lang="en-GB" sz="1800" i="1">
                          <a:latin typeface="Cambria Math"/>
                        </a:rPr>
                        <m:t>+</m:t>
                      </m:r>
                      <m:sSub>
                        <m:sSubPr>
                          <m:ctrlPr>
                            <a:rPr lang="en-GB" sz="1800" i="1">
                              <a:latin typeface="Cambria Math"/>
                            </a:rPr>
                          </m:ctrlPr>
                        </m:sSubPr>
                        <m:e>
                          <m:r>
                            <a:rPr lang="en-GB" sz="1800" i="1">
                              <a:latin typeface="Cambria Math"/>
                            </a:rPr>
                            <m:t>𝑇</m:t>
                          </m:r>
                        </m:e>
                        <m:sub>
                          <m:r>
                            <a:rPr lang="en-GB" sz="1800" i="1">
                              <a:latin typeface="Cambria Math"/>
                            </a:rPr>
                            <m:t>𝑇𝐴</m:t>
                          </m:r>
                        </m:sub>
                      </m:sSub>
                      <m:r>
                        <a:rPr lang="en-GB" sz="1800" i="1">
                          <a:latin typeface="Cambria Math"/>
                        </a:rPr>
                        <m:t>+</m:t>
                      </m:r>
                      <m:sSub>
                        <m:sSubPr>
                          <m:ctrlPr>
                            <a:rPr lang="en-GB" sz="1800" i="1">
                              <a:latin typeface="Cambria Math"/>
                            </a:rPr>
                          </m:ctrlPr>
                        </m:sSubPr>
                        <m:e>
                          <m:r>
                            <a:rPr lang="en-GB" sz="1800" i="1">
                              <a:latin typeface="Cambria Math"/>
                            </a:rPr>
                            <m:t>𝑇</m:t>
                          </m:r>
                        </m:e>
                        <m:sub>
                          <m:r>
                            <a:rPr lang="en-GB" sz="1800" i="1">
                              <a:latin typeface="Cambria Math"/>
                            </a:rPr>
                            <m:t>𝐴𝐶𝐾</m:t>
                          </m:r>
                        </m:sub>
                      </m:sSub>
                      <m:r>
                        <a:rPr lang="en-GB" sz="1800" i="1">
                          <a:latin typeface="Cambria Math"/>
                        </a:rPr>
                        <m:t>+</m:t>
                      </m:r>
                      <m:sSub>
                        <m:sSubPr>
                          <m:ctrlPr>
                            <a:rPr lang="en-GB" sz="1800" i="1">
                              <a:latin typeface="Cambria Math"/>
                            </a:rPr>
                          </m:ctrlPr>
                        </m:sSubPr>
                        <m:e>
                          <m:r>
                            <a:rPr lang="en-GB" sz="1800" i="1">
                              <a:latin typeface="Cambria Math"/>
                            </a:rPr>
                            <m:t>𝑇</m:t>
                          </m:r>
                        </m:e>
                        <m:sub>
                          <m:r>
                            <a:rPr lang="en-GB" sz="1800" i="1">
                              <a:latin typeface="Cambria Math"/>
                            </a:rPr>
                            <m:t>𝐼𝐹𝑆</m:t>
                          </m:r>
                        </m:sub>
                      </m:sSub>
                      <m:r>
                        <a:rPr lang="en-GB" sz="1800" i="1">
                          <a:latin typeface="Cambria Math"/>
                        </a:rPr>
                        <m:t>)</m:t>
                      </m:r>
                    </m:oMath>
                  </m:oMathPara>
                </a14:m>
                <a:endParaRPr lang="en-GB" sz="1800" i="1" dirty="0">
                  <a:latin typeface="+mj-lt"/>
                </a:endParaRPr>
              </a:p>
            </p:txBody>
          </p:sp>
        </mc:Choice>
        <mc:Fallback xmlns="">
          <p:sp>
            <p:nvSpPr>
              <p:cNvPr id="22" name="Rectângulo 21"/>
              <p:cNvSpPr>
                <a:spLocks noRot="1" noChangeAspect="1" noMove="1" noResize="1" noEditPoints="1" noAdjustHandles="1" noChangeArrowheads="1" noChangeShapeType="1" noTextEdit="1"/>
              </p:cNvSpPr>
              <p:nvPr/>
            </p:nvSpPr>
            <p:spPr>
              <a:xfrm>
                <a:off x="1501531" y="5914583"/>
                <a:ext cx="6398996" cy="369909"/>
              </a:xfrm>
              <a:prstGeom prst="rect">
                <a:avLst/>
              </a:prstGeom>
              <a:blipFill rotWithShape="1">
                <a:blip r:embed="rId7" cstate="print"/>
                <a:stretch>
                  <a:fillRect b="-9375"/>
                </a:stretch>
              </a:blipFill>
              <a:ln w="19050">
                <a:solidFill>
                  <a:srgbClr val="FF0000"/>
                </a:solidFill>
              </a:ln>
            </p:spPr>
            <p:txBody>
              <a:bodyPr/>
              <a:lstStyle/>
              <a:p>
                <a:r>
                  <a:rPr lang="en-GB">
                    <a:noFill/>
                  </a:rPr>
                  <a:t> </a:t>
                </a:r>
              </a:p>
            </p:txBody>
          </p:sp>
        </mc:Fallback>
      </mc:AlternateContent>
      <p:sp>
        <p:nvSpPr>
          <p:cNvPr id="23" name="Rectângulo 22"/>
          <p:cNvSpPr/>
          <p:nvPr/>
        </p:nvSpPr>
        <p:spPr>
          <a:xfrm>
            <a:off x="1263406" y="3924345"/>
            <a:ext cx="6528036" cy="584775"/>
          </a:xfrm>
          <a:prstGeom prst="rect">
            <a:avLst/>
          </a:prstGeom>
          <a:noFill/>
        </p:spPr>
        <p:txBody>
          <a:bodyPr wrap="square" lIns="91440" tIns="45720" rIns="91440" bIns="45720">
            <a:spAutoFit/>
          </a:bodyPr>
          <a:lstStyle/>
          <a:p>
            <a:pPr algn="ctr"/>
            <a:r>
              <a:rPr lang="en-GB" sz="3200" b="1" dirty="0" smtClean="0">
                <a:latin typeface="+mj-lt"/>
              </a:rPr>
              <a:t>Maximum Average Throughput</a:t>
            </a:r>
            <a:endParaRPr lang="en-GB" sz="3200" b="1" dirty="0">
              <a:latin typeface="+mj-lt"/>
            </a:endParaRPr>
          </a:p>
        </p:txBody>
      </p:sp>
      <p:sp>
        <p:nvSpPr>
          <p:cNvPr id="24" name="Rectângulo 23"/>
          <p:cNvSpPr/>
          <p:nvPr/>
        </p:nvSpPr>
        <p:spPr>
          <a:xfrm>
            <a:off x="2071600" y="5358920"/>
            <a:ext cx="5253300" cy="584775"/>
          </a:xfrm>
          <a:prstGeom prst="rect">
            <a:avLst/>
          </a:prstGeom>
          <a:noFill/>
        </p:spPr>
        <p:txBody>
          <a:bodyPr wrap="square" lIns="91440" tIns="45720" rIns="91440" bIns="45720">
            <a:spAutoFit/>
          </a:bodyPr>
          <a:lstStyle/>
          <a:p>
            <a:pPr algn="ctr"/>
            <a:r>
              <a:rPr lang="en-GB" sz="3200" b="1" dirty="0">
                <a:latin typeface="+mj-lt"/>
              </a:rPr>
              <a:t>Minimum Average </a:t>
            </a:r>
            <a:r>
              <a:rPr lang="en-GB" sz="3200" b="1" dirty="0" smtClean="0">
                <a:latin typeface="+mj-lt"/>
              </a:rPr>
              <a:t>Delay</a:t>
            </a:r>
            <a:endParaRPr lang="en-GB" sz="3200" b="1" dirty="0">
              <a:latin typeface="+mj-lt"/>
            </a:endParaRPr>
          </a:p>
        </p:txBody>
      </p:sp>
      <p:sp>
        <p:nvSpPr>
          <p:cNvPr id="25" name="Seta para a direita 24"/>
          <p:cNvSpPr/>
          <p:nvPr/>
        </p:nvSpPr>
        <p:spPr bwMode="auto">
          <a:xfrm>
            <a:off x="3851920" y="2271158"/>
            <a:ext cx="730747" cy="425455"/>
          </a:xfrm>
          <a:prstGeom prst="rightArrow">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smtClean="0">
              <a:ln>
                <a:noFill/>
              </a:ln>
              <a:solidFill>
                <a:schemeClr val="tx1"/>
              </a:solidFill>
              <a:effectLst/>
              <a:latin typeface="+mj-lt"/>
            </a:endParaRPr>
          </a:p>
        </p:txBody>
      </p:sp>
      <mc:AlternateContent xmlns:mc="http://schemas.openxmlformats.org/markup-compatibility/2006" xmlns:a14="http://schemas.microsoft.com/office/drawing/2010/main">
        <mc:Choice Requires="a14">
          <p:sp>
            <p:nvSpPr>
              <p:cNvPr id="26" name="CaixaDeTexto 25"/>
              <p:cNvSpPr txBox="1"/>
              <p:nvPr/>
            </p:nvSpPr>
            <p:spPr>
              <a:xfrm>
                <a:off x="7381208" y="2334303"/>
                <a:ext cx="1582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800" i="1" smtClean="0">
                              <a:solidFill>
                                <a:schemeClr val="bg1">
                                  <a:lumMod val="50000"/>
                                </a:schemeClr>
                              </a:solidFill>
                              <a:latin typeface="Cambria Math"/>
                            </a:rPr>
                          </m:ctrlPr>
                        </m:sSubPr>
                        <m:e>
                          <m:r>
                            <a:rPr lang="en-GB" sz="1800" i="1">
                              <a:solidFill>
                                <a:schemeClr val="bg1">
                                  <a:lumMod val="50000"/>
                                </a:schemeClr>
                              </a:solidFill>
                              <a:latin typeface="Cambria Math"/>
                            </a:rPr>
                            <m:t>𝑇</m:t>
                          </m:r>
                        </m:e>
                        <m:sub>
                          <m:r>
                            <a:rPr lang="en-GB" sz="1800" i="1">
                              <a:solidFill>
                                <a:schemeClr val="bg1">
                                  <a:lumMod val="50000"/>
                                </a:schemeClr>
                              </a:solidFill>
                              <a:latin typeface="Cambria Math"/>
                            </a:rPr>
                            <m:t>𝐵𝑂</m:t>
                          </m:r>
                        </m:sub>
                      </m:sSub>
                      <m:r>
                        <a:rPr lang="pt-PT" sz="1800" b="0" i="0" smtClean="0">
                          <a:solidFill>
                            <a:schemeClr val="bg1">
                              <a:lumMod val="50000"/>
                            </a:schemeClr>
                          </a:solidFill>
                          <a:latin typeface="Cambria Math"/>
                        </a:rPr>
                        <m:t>=</m:t>
                      </m:r>
                      <m:r>
                        <a:rPr lang="pt-PT" sz="1800" b="0" i="0" smtClean="0">
                          <a:solidFill>
                            <a:schemeClr val="bg1">
                              <a:lumMod val="50000"/>
                            </a:schemeClr>
                          </a:solidFill>
                          <a:latin typeface="Cambria Math"/>
                        </a:rPr>
                        <m:t>320</m:t>
                      </m:r>
                      <m:r>
                        <a:rPr lang="pt-PT" sz="1800" b="0" i="0" smtClean="0">
                          <a:solidFill>
                            <a:schemeClr val="bg1">
                              <a:lumMod val="50000"/>
                            </a:schemeClr>
                          </a:solidFill>
                          <a:latin typeface="Cambria Math"/>
                        </a:rPr>
                        <m:t> </m:t>
                      </m:r>
                      <m:r>
                        <m:rPr>
                          <m:sty m:val="p"/>
                        </m:rPr>
                        <a:rPr lang="el-GR" sz="1800" b="0" i="1" smtClean="0">
                          <a:solidFill>
                            <a:schemeClr val="bg1">
                              <a:lumMod val="50000"/>
                            </a:schemeClr>
                          </a:solidFill>
                          <a:latin typeface="Cambria Math"/>
                          <a:ea typeface="Cambria Math"/>
                        </a:rPr>
                        <m:t>μ</m:t>
                      </m:r>
                      <m:r>
                        <a:rPr lang="pt-PT" sz="1800" b="0" i="1" smtClean="0">
                          <a:solidFill>
                            <a:schemeClr val="bg1">
                              <a:lumMod val="50000"/>
                            </a:schemeClr>
                          </a:solidFill>
                          <a:latin typeface="Cambria Math"/>
                          <a:ea typeface="Cambria Math"/>
                        </a:rPr>
                        <m:t>𝑠</m:t>
                      </m:r>
                    </m:oMath>
                  </m:oMathPara>
                </a14:m>
                <a:endParaRPr lang="en-GB" sz="1800" dirty="0">
                  <a:solidFill>
                    <a:schemeClr val="bg1">
                      <a:lumMod val="50000"/>
                    </a:schemeClr>
                  </a:solidFill>
                  <a:latin typeface="+mj-lt"/>
                </a:endParaRPr>
              </a:p>
            </p:txBody>
          </p:sp>
        </mc:Choice>
        <mc:Fallback xmlns="">
          <p:sp>
            <p:nvSpPr>
              <p:cNvPr id="26" name="CaixaDeTexto 25"/>
              <p:cNvSpPr txBox="1">
                <a:spLocks noRot="1" noChangeAspect="1" noMove="1" noResize="1" noEditPoints="1" noAdjustHandles="1" noChangeArrowheads="1" noChangeShapeType="1" noTextEdit="1"/>
              </p:cNvSpPr>
              <p:nvPr/>
            </p:nvSpPr>
            <p:spPr>
              <a:xfrm>
                <a:off x="7381208" y="2334303"/>
                <a:ext cx="1582484" cy="369332"/>
              </a:xfrm>
              <a:prstGeom prst="rect">
                <a:avLst/>
              </a:prstGeom>
              <a:blipFill rotWithShape="1">
                <a:blip r:embed="rId8" cstate="print"/>
                <a:stretch>
                  <a:fillRect b="-6557"/>
                </a:stretch>
              </a:blipFill>
            </p:spPr>
            <p:txBody>
              <a:bodyPr/>
              <a:lstStyle/>
              <a:p>
                <a:r>
                  <a:rPr lang="en-GB">
                    <a:noFill/>
                  </a:rPr>
                  <a:t> </a:t>
                </a:r>
              </a:p>
            </p:txBody>
          </p:sp>
        </mc:Fallback>
      </mc:AlternateContent>
    </p:spTree>
    <p:extLst>
      <p:ext uri="{BB962C8B-B14F-4D97-AF65-F5344CB8AC3E}">
        <p14:creationId xmlns:p14="http://schemas.microsoft.com/office/powerpoint/2010/main" val="2552556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476672"/>
            <a:ext cx="7772400" cy="1066800"/>
          </a:xfrm>
        </p:spPr>
        <p:txBody>
          <a:bodyPr/>
          <a:lstStyle/>
          <a:p>
            <a:pPr algn="l"/>
            <a:r>
              <a:rPr lang="en-US" sz="2800" dirty="0" smtClean="0"/>
              <a:t>Sensor Block Acknowledgment – Medium Access Control (SBACK-MAC) Protocol</a:t>
            </a:r>
            <a:endParaRPr lang="pt-PT" sz="2800" dirty="0"/>
          </a:p>
        </p:txBody>
      </p:sp>
      <p:sp>
        <p:nvSpPr>
          <p:cNvPr id="3" name="Marcador de Posição de Conteúdo 2"/>
          <p:cNvSpPr>
            <a:spLocks noGrp="1"/>
          </p:cNvSpPr>
          <p:nvPr>
            <p:ph idx="1"/>
          </p:nvPr>
        </p:nvSpPr>
        <p:spPr>
          <a:xfrm>
            <a:off x="685800" y="1474440"/>
            <a:ext cx="7772400" cy="4114800"/>
          </a:xfrm>
        </p:spPr>
        <p:txBody>
          <a:bodyPr/>
          <a:lstStyle/>
          <a:p>
            <a:pPr algn="just"/>
            <a:r>
              <a:rPr lang="en-US" sz="2200" dirty="0" smtClean="0">
                <a:latin typeface="+mj-lt"/>
              </a:rPr>
              <a:t>The Block Acknowledgment (BACK) mechanism was previously introduced in the IEEE 802.11e standard.</a:t>
            </a:r>
          </a:p>
          <a:p>
            <a:endParaRPr lang="en-US" sz="2200" dirty="0" smtClean="0">
              <a:latin typeface="+mj-lt"/>
            </a:endParaRPr>
          </a:p>
          <a:p>
            <a:pPr algn="just"/>
            <a:r>
              <a:rPr lang="en-US" sz="2200" dirty="0" smtClean="0">
                <a:latin typeface="+mj-lt"/>
              </a:rPr>
              <a:t>The SBACK-MAC allows the aggregation of several acknowledgment (ACK) responses in one special frame called </a:t>
            </a:r>
            <a:r>
              <a:rPr lang="en-US" sz="2200" b="1" i="1" dirty="0" smtClean="0">
                <a:latin typeface="+mj-lt"/>
              </a:rPr>
              <a:t>BACK Response</a:t>
            </a:r>
            <a:r>
              <a:rPr lang="en-US" sz="2200" dirty="0" smtClean="0">
                <a:latin typeface="+mj-lt"/>
              </a:rPr>
              <a:t>.</a:t>
            </a:r>
          </a:p>
          <a:p>
            <a:endParaRPr lang="en-US" sz="1900" dirty="0">
              <a:latin typeface="+mj-lt"/>
            </a:endParaRPr>
          </a:p>
          <a:p>
            <a:endParaRPr lang="en-US" sz="1900" dirty="0" smtClean="0">
              <a:latin typeface="+mj-lt"/>
            </a:endParaRPr>
          </a:p>
          <a:p>
            <a:endParaRPr lang="en-US" sz="1900" dirty="0">
              <a:latin typeface="+mj-lt"/>
            </a:endParaRPr>
          </a:p>
          <a:p>
            <a:endParaRPr lang="en-US" sz="1900" dirty="0" smtClean="0">
              <a:latin typeface="+mj-lt"/>
            </a:endParaRPr>
          </a:p>
          <a:p>
            <a:pPr algn="just"/>
            <a:r>
              <a:rPr lang="en-US" sz="2200" dirty="0" smtClean="0">
                <a:latin typeface="+mj-lt"/>
              </a:rPr>
              <a:t>Energy consumption will be greatly reduced because it is not  needed to transmit and receive several ACK control packets (one for each data packet) which would lead to an extra energy waste. </a:t>
            </a:r>
          </a:p>
          <a:p>
            <a:endParaRPr lang="en-US" dirty="0" smtClean="0">
              <a:latin typeface="+mj-lt"/>
            </a:endParaRPr>
          </a:p>
          <a:p>
            <a:pPr marL="0" indent="0">
              <a:buNone/>
            </a:pPr>
            <a:endParaRPr lang="pt-PT" dirty="0">
              <a:latin typeface="+mj-lt"/>
            </a:endParaRPr>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11</a:t>
            </a:fld>
            <a:endParaRPr lang="en-US"/>
          </a:p>
        </p:txBody>
      </p:sp>
      <p:graphicFrame>
        <p:nvGraphicFramePr>
          <p:cNvPr id="7" name="Diagrama 6"/>
          <p:cNvGraphicFramePr/>
          <p:nvPr>
            <p:extLst>
              <p:ext uri="{D42A27DB-BD31-4B8C-83A1-F6EECF244321}">
                <p14:modId xmlns:p14="http://schemas.microsoft.com/office/powerpoint/2010/main" val="2410523422"/>
              </p:ext>
            </p:extLst>
          </p:nvPr>
        </p:nvGraphicFramePr>
        <p:xfrm>
          <a:off x="2332856" y="3429000"/>
          <a:ext cx="5263480"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2621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SBACK-MAC – State Diagram</a:t>
            </a:r>
            <a:endParaRPr lang="pt-PT"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12</a:t>
            </a:fld>
            <a:endParaRPr lang="en-US"/>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950" y="1611957"/>
            <a:ext cx="8712200" cy="479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a 13"/>
          <p:cNvGraphicFramePr/>
          <p:nvPr>
            <p:extLst>
              <p:ext uri="{D42A27DB-BD31-4B8C-83A1-F6EECF244321}">
                <p14:modId xmlns:p14="http://schemas.microsoft.com/office/powerpoint/2010/main" val="189288209"/>
              </p:ext>
            </p:extLst>
          </p:nvPr>
        </p:nvGraphicFramePr>
        <p:xfrm>
          <a:off x="5245100" y="4220219"/>
          <a:ext cx="5003800" cy="149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779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438944"/>
          </a:xfrm>
        </p:spPr>
        <p:txBody>
          <a:bodyPr/>
          <a:lstStyle/>
          <a:p>
            <a:r>
              <a:rPr lang="pt-PT" dirty="0" smtClean="0"/>
              <a:t>SBACK-MAC – </a:t>
            </a:r>
            <a:r>
              <a:rPr lang="pt-PT" dirty="0" err="1" smtClean="0"/>
              <a:t>Block</a:t>
            </a:r>
            <a:r>
              <a:rPr lang="pt-PT" dirty="0" smtClean="0"/>
              <a:t> ACK </a:t>
            </a:r>
            <a:r>
              <a:rPr lang="pt-PT" dirty="0" err="1" smtClean="0"/>
              <a:t>Sequence</a:t>
            </a:r>
            <a:r>
              <a:rPr lang="pt-PT" dirty="0" smtClean="0"/>
              <a:t> </a:t>
            </a:r>
            <a:endParaRPr lang="pt-PT" dirty="0"/>
          </a:p>
        </p:txBody>
      </p:sp>
      <p:sp>
        <p:nvSpPr>
          <p:cNvPr id="3" name="Marcador de Posição de Conteúdo 2"/>
          <p:cNvSpPr>
            <a:spLocks noGrp="1"/>
          </p:cNvSpPr>
          <p:nvPr>
            <p:ph idx="1"/>
          </p:nvPr>
        </p:nvSpPr>
        <p:spPr>
          <a:xfrm>
            <a:off x="685800" y="1258416"/>
            <a:ext cx="7772400" cy="4114800"/>
          </a:xfrm>
        </p:spPr>
        <p:txBody>
          <a:bodyPr/>
          <a:lstStyle/>
          <a:p>
            <a:r>
              <a:rPr lang="en-US" sz="1900" dirty="0" smtClean="0"/>
              <a:t>SBACK-MAC with </a:t>
            </a:r>
            <a:r>
              <a:rPr lang="en-US" sz="1900" i="1" dirty="0" smtClean="0"/>
              <a:t>BACK Request (concatenation)</a:t>
            </a:r>
          </a:p>
          <a:p>
            <a:endParaRPr lang="pt-PT" dirty="0" smtClean="0"/>
          </a:p>
          <a:p>
            <a:endParaRPr lang="pt-PT" dirty="0" smtClean="0"/>
          </a:p>
          <a:p>
            <a:endParaRPr lang="pt-PT" sz="2400" dirty="0"/>
          </a:p>
          <a:p>
            <a:r>
              <a:rPr lang="en-US" sz="1900" dirty="0" smtClean="0"/>
              <a:t>SBACK-MAC with no </a:t>
            </a:r>
            <a:r>
              <a:rPr lang="en-US" sz="1900" i="1" dirty="0" smtClean="0"/>
              <a:t>BACK Request (piggyback)</a:t>
            </a:r>
          </a:p>
          <a:p>
            <a:endParaRPr lang="pt-PT"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13</a:t>
            </a:fld>
            <a:endParaRPr lang="en-US"/>
          </a:p>
        </p:txBody>
      </p:sp>
      <p:cxnSp>
        <p:nvCxnSpPr>
          <p:cNvPr id="7" name="Conexão recta 183"/>
          <p:cNvCxnSpPr/>
          <p:nvPr/>
        </p:nvCxnSpPr>
        <p:spPr>
          <a:xfrm>
            <a:off x="-4763" y="2279278"/>
            <a:ext cx="9126538" cy="1587"/>
          </a:xfrm>
          <a:prstGeom prst="line">
            <a:avLst/>
          </a:prstGeom>
          <a:ln>
            <a:tailEnd type="triangle"/>
          </a:ln>
        </p:spPr>
        <p:style>
          <a:lnRef idx="3">
            <a:schemeClr val="dk1"/>
          </a:lnRef>
          <a:fillRef idx="0">
            <a:schemeClr val="dk1"/>
          </a:fillRef>
          <a:effectRef idx="2">
            <a:schemeClr val="dk1"/>
          </a:effectRef>
          <a:fontRef idx="minor">
            <a:schemeClr val="tx1"/>
          </a:fontRef>
        </p:style>
      </p:cxnSp>
      <p:sp>
        <p:nvSpPr>
          <p:cNvPr id="8" name="Rectângulo 193"/>
          <p:cNvSpPr/>
          <p:nvPr/>
        </p:nvSpPr>
        <p:spPr bwMode="auto">
          <a:xfrm>
            <a:off x="949325" y="1701428"/>
            <a:ext cx="360363" cy="582612"/>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9" name="Rectângulo 194"/>
          <p:cNvSpPr/>
          <p:nvPr/>
        </p:nvSpPr>
        <p:spPr bwMode="auto">
          <a:xfrm>
            <a:off x="587375" y="1704603"/>
            <a:ext cx="360363" cy="576262"/>
          </a:xfrm>
          <a:prstGeom prst="rect">
            <a:avLst/>
          </a:prstGeom>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10" name="Rectângulo 195"/>
          <p:cNvSpPr/>
          <p:nvPr/>
        </p:nvSpPr>
        <p:spPr bwMode="auto">
          <a:xfrm>
            <a:off x="3100388" y="1701428"/>
            <a:ext cx="468312" cy="582612"/>
          </a:xfrm>
          <a:prstGeom prst="rect">
            <a:avLst/>
          </a:prstGeom>
          <a:solidFill>
            <a:schemeClr val="accent2">
              <a:lumMod val="20000"/>
              <a:lumOff val="80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11" name="Rectângulo 196"/>
          <p:cNvSpPr/>
          <p:nvPr/>
        </p:nvSpPr>
        <p:spPr bwMode="auto">
          <a:xfrm>
            <a:off x="3568700" y="1701428"/>
            <a:ext cx="360363" cy="582612"/>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12" name="Rectângulo 198"/>
          <p:cNvSpPr/>
          <p:nvPr/>
        </p:nvSpPr>
        <p:spPr bwMode="auto">
          <a:xfrm>
            <a:off x="3924300" y="1701428"/>
            <a:ext cx="360363" cy="582612"/>
          </a:xfrm>
          <a:prstGeom prst="rect">
            <a:avLst/>
          </a:prstGeom>
          <a:solidFill>
            <a:srgbClr val="828A8D"/>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13" name="Rectângulo 217"/>
          <p:cNvSpPr/>
          <p:nvPr/>
        </p:nvSpPr>
        <p:spPr bwMode="auto">
          <a:xfrm>
            <a:off x="1319213" y="1701428"/>
            <a:ext cx="358775" cy="582612"/>
          </a:xfrm>
          <a:prstGeom prst="rect">
            <a:avLst/>
          </a:prstGeom>
          <a:solidFill>
            <a:srgbClr val="00B050"/>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14" name="Rectângulo 218"/>
          <p:cNvSpPr/>
          <p:nvPr/>
        </p:nvSpPr>
        <p:spPr bwMode="auto">
          <a:xfrm>
            <a:off x="1673225" y="1699840"/>
            <a:ext cx="360363" cy="582613"/>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15" name="Rectângulo 219"/>
          <p:cNvSpPr/>
          <p:nvPr/>
        </p:nvSpPr>
        <p:spPr bwMode="auto">
          <a:xfrm>
            <a:off x="2030413" y="1701428"/>
            <a:ext cx="360362" cy="582612"/>
          </a:xfrm>
          <a:prstGeom prst="rect">
            <a:avLst/>
          </a:prstGeom>
          <a:solidFill>
            <a:srgbClr val="92D050"/>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16" name="Rectângulo 221"/>
          <p:cNvSpPr/>
          <p:nvPr/>
        </p:nvSpPr>
        <p:spPr bwMode="auto">
          <a:xfrm>
            <a:off x="2384425" y="1701428"/>
            <a:ext cx="360363" cy="581025"/>
          </a:xfrm>
          <a:prstGeom prst="rect">
            <a:avLst/>
          </a:prstGeom>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17" name="Rectângulo 222"/>
          <p:cNvSpPr/>
          <p:nvPr/>
        </p:nvSpPr>
        <p:spPr bwMode="auto">
          <a:xfrm>
            <a:off x="2747963" y="1699840"/>
            <a:ext cx="360362" cy="582613"/>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18" name="Rectângulo 241"/>
          <p:cNvSpPr/>
          <p:nvPr/>
        </p:nvSpPr>
        <p:spPr bwMode="auto">
          <a:xfrm>
            <a:off x="5186363" y="1685553"/>
            <a:ext cx="358775" cy="582612"/>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19" name="Rectângulo 242"/>
          <p:cNvSpPr/>
          <p:nvPr/>
        </p:nvSpPr>
        <p:spPr bwMode="auto">
          <a:xfrm>
            <a:off x="4824413" y="1693490"/>
            <a:ext cx="360362" cy="582613"/>
          </a:xfrm>
          <a:prstGeom prst="rect">
            <a:avLst/>
          </a:prstGeom>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20" name="Rectângulo 243"/>
          <p:cNvSpPr/>
          <p:nvPr/>
        </p:nvSpPr>
        <p:spPr bwMode="auto">
          <a:xfrm>
            <a:off x="5545138" y="1685553"/>
            <a:ext cx="468312" cy="582612"/>
          </a:xfrm>
          <a:prstGeom prst="rect">
            <a:avLst/>
          </a:prstGeom>
          <a:solidFill>
            <a:schemeClr val="accent2">
              <a:lumMod val="20000"/>
              <a:lumOff val="80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21" name="Rectângulo 244"/>
          <p:cNvSpPr/>
          <p:nvPr/>
        </p:nvSpPr>
        <p:spPr bwMode="auto">
          <a:xfrm>
            <a:off x="7802563" y="1685553"/>
            <a:ext cx="360362" cy="582612"/>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22" name="Rectângulo 245"/>
          <p:cNvSpPr/>
          <p:nvPr/>
        </p:nvSpPr>
        <p:spPr bwMode="auto">
          <a:xfrm>
            <a:off x="6367463" y="1691903"/>
            <a:ext cx="360362" cy="582612"/>
          </a:xfrm>
          <a:prstGeom prst="rect">
            <a:avLst/>
          </a:prstGeom>
          <a:solidFill>
            <a:srgbClr val="828A8D"/>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23" name="Rectângulo 246"/>
          <p:cNvSpPr/>
          <p:nvPr/>
        </p:nvSpPr>
        <p:spPr bwMode="auto">
          <a:xfrm>
            <a:off x="7443788" y="1693490"/>
            <a:ext cx="358775" cy="582613"/>
          </a:xfrm>
          <a:prstGeom prst="rect">
            <a:avLst/>
          </a:prstGeom>
          <a:solidFill>
            <a:schemeClr val="accent6">
              <a:lumMod val="60000"/>
              <a:lumOff val="40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24" name="Rectângulo 247"/>
          <p:cNvSpPr/>
          <p:nvPr/>
        </p:nvSpPr>
        <p:spPr bwMode="auto">
          <a:xfrm>
            <a:off x="6007100" y="1685553"/>
            <a:ext cx="360363" cy="582612"/>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25" name="Rectângulo 248"/>
          <p:cNvSpPr/>
          <p:nvPr/>
        </p:nvSpPr>
        <p:spPr bwMode="auto">
          <a:xfrm>
            <a:off x="8169275" y="1685553"/>
            <a:ext cx="360363" cy="582612"/>
          </a:xfrm>
          <a:prstGeom prst="rect">
            <a:avLst/>
          </a:prstGeom>
          <a:solidFill>
            <a:srgbClr val="80BCC1"/>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26" name="Rectângulo 249"/>
          <p:cNvSpPr/>
          <p:nvPr/>
        </p:nvSpPr>
        <p:spPr bwMode="auto">
          <a:xfrm>
            <a:off x="6729413" y="1683965"/>
            <a:ext cx="360362" cy="582613"/>
          </a:xfrm>
          <a:prstGeom prst="rect">
            <a:avLst/>
          </a:prstGeom>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27" name="Rectângulo 250"/>
          <p:cNvSpPr/>
          <p:nvPr/>
        </p:nvSpPr>
        <p:spPr bwMode="auto">
          <a:xfrm>
            <a:off x="7089775" y="1691903"/>
            <a:ext cx="358775" cy="582612"/>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grpSp>
        <p:nvGrpSpPr>
          <p:cNvPr id="28" name="Grupo 255"/>
          <p:cNvGrpSpPr>
            <a:grpSpLocks/>
          </p:cNvGrpSpPr>
          <p:nvPr/>
        </p:nvGrpSpPr>
        <p:grpSpPr bwMode="auto">
          <a:xfrm>
            <a:off x="9525" y="1698253"/>
            <a:ext cx="577850" cy="576262"/>
            <a:chOff x="1154698" y="2099003"/>
            <a:chExt cx="999004" cy="562976"/>
          </a:xfrm>
        </p:grpSpPr>
        <p:cxnSp>
          <p:nvCxnSpPr>
            <p:cNvPr id="29" name="Conexão recta 256"/>
            <p:cNvCxnSpPr/>
            <p:nvPr/>
          </p:nvCxnSpPr>
          <p:spPr bwMode="auto">
            <a:xfrm>
              <a:off x="2153702" y="2099003"/>
              <a:ext cx="0" cy="559874"/>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Conexão recta 257"/>
            <p:cNvCxnSpPr/>
            <p:nvPr/>
          </p:nvCxnSpPr>
          <p:spPr bwMode="auto">
            <a:xfrm flipH="1">
              <a:off x="1401704" y="2108308"/>
              <a:ext cx="751998"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Conexão recta 258"/>
            <p:cNvCxnSpPr/>
            <p:nvPr/>
          </p:nvCxnSpPr>
          <p:spPr bwMode="auto">
            <a:xfrm flipV="1">
              <a:off x="1154698" y="2658877"/>
              <a:ext cx="999004"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Conexão recta 259"/>
            <p:cNvCxnSpPr/>
            <p:nvPr/>
          </p:nvCxnSpPr>
          <p:spPr bwMode="auto">
            <a:xfrm flipV="1">
              <a:off x="1456595" y="2108308"/>
              <a:ext cx="329342" cy="55056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Conexão recta 260"/>
            <p:cNvCxnSpPr/>
            <p:nvPr/>
          </p:nvCxnSpPr>
          <p:spPr bwMode="auto">
            <a:xfrm flipV="1">
              <a:off x="1368770" y="2105207"/>
              <a:ext cx="326598" cy="55677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Conexão recta 261"/>
            <p:cNvCxnSpPr/>
            <p:nvPr/>
          </p:nvCxnSpPr>
          <p:spPr bwMode="auto">
            <a:xfrm flipV="1">
              <a:off x="1289180" y="2102105"/>
              <a:ext cx="326597" cy="55677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 name="Conexão recta 262"/>
            <p:cNvCxnSpPr/>
            <p:nvPr/>
          </p:nvCxnSpPr>
          <p:spPr bwMode="auto">
            <a:xfrm flipV="1">
              <a:off x="1195867" y="2105207"/>
              <a:ext cx="329342" cy="55677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6" name="Rectângulo 264"/>
          <p:cNvSpPr/>
          <p:nvPr/>
        </p:nvSpPr>
        <p:spPr bwMode="auto">
          <a:xfrm>
            <a:off x="8528050" y="1683965"/>
            <a:ext cx="325438" cy="582613"/>
          </a:xfrm>
          <a:prstGeom prst="rect">
            <a:avLst/>
          </a:prstGeom>
          <a:solidFill>
            <a:srgbClr val="828A8D"/>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37" name="CaixaDeTexto 321"/>
          <p:cNvSpPr txBox="1">
            <a:spLocks noChangeArrowheads="1"/>
          </p:cNvSpPr>
          <p:nvPr/>
        </p:nvSpPr>
        <p:spPr bwMode="auto">
          <a:xfrm>
            <a:off x="4246563" y="1683965"/>
            <a:ext cx="6635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3200" b="1"/>
              <a:t>···</a:t>
            </a:r>
          </a:p>
        </p:txBody>
      </p:sp>
      <p:sp>
        <p:nvSpPr>
          <p:cNvPr id="38" name="CaixaDeTexto 142"/>
          <p:cNvSpPr txBox="1">
            <a:spLocks noChangeArrowheads="1"/>
          </p:cNvSpPr>
          <p:nvPr/>
        </p:nvSpPr>
        <p:spPr bwMode="auto">
          <a:xfrm>
            <a:off x="2884955" y="2404785"/>
            <a:ext cx="987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000" i="1" dirty="0">
                <a:latin typeface="+mj-lt"/>
              </a:rPr>
              <a:t>DATA 1</a:t>
            </a:r>
          </a:p>
        </p:txBody>
      </p:sp>
      <p:sp>
        <p:nvSpPr>
          <p:cNvPr id="39" name="CaixaDeTexto 143"/>
          <p:cNvSpPr txBox="1">
            <a:spLocks noChangeArrowheads="1"/>
          </p:cNvSpPr>
          <p:nvPr/>
        </p:nvSpPr>
        <p:spPr bwMode="auto">
          <a:xfrm>
            <a:off x="5319117" y="2380818"/>
            <a:ext cx="981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000" i="1" dirty="0">
                <a:latin typeface="+mj-lt"/>
              </a:rPr>
              <a:t>DATA n</a:t>
            </a:r>
          </a:p>
        </p:txBody>
      </p:sp>
      <p:cxnSp>
        <p:nvCxnSpPr>
          <p:cNvPr id="62" name="Conexão recta 265"/>
          <p:cNvCxnSpPr/>
          <p:nvPr/>
        </p:nvCxnSpPr>
        <p:spPr>
          <a:xfrm>
            <a:off x="683568" y="4281512"/>
            <a:ext cx="7787314" cy="4763"/>
          </a:xfrm>
          <a:prstGeom prst="line">
            <a:avLst/>
          </a:prstGeom>
          <a:ln>
            <a:tailEnd type="triangle"/>
          </a:ln>
        </p:spPr>
        <p:style>
          <a:lnRef idx="3">
            <a:schemeClr val="dk1"/>
          </a:lnRef>
          <a:fillRef idx="0">
            <a:schemeClr val="dk1"/>
          </a:fillRef>
          <a:effectRef idx="2">
            <a:schemeClr val="dk1"/>
          </a:effectRef>
          <a:fontRef idx="minor">
            <a:schemeClr val="tx1"/>
          </a:fontRef>
        </p:style>
      </p:cxnSp>
      <p:sp>
        <p:nvSpPr>
          <p:cNvPr id="63" name="Rectângulo 266"/>
          <p:cNvSpPr/>
          <p:nvPr/>
        </p:nvSpPr>
        <p:spPr bwMode="auto">
          <a:xfrm>
            <a:off x="1637656" y="3703662"/>
            <a:ext cx="360362" cy="582613"/>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64" name="Rectângulo 267"/>
          <p:cNvSpPr/>
          <p:nvPr/>
        </p:nvSpPr>
        <p:spPr bwMode="auto">
          <a:xfrm>
            <a:off x="1275706" y="3706837"/>
            <a:ext cx="360362" cy="576263"/>
          </a:xfrm>
          <a:prstGeom prst="rect">
            <a:avLst/>
          </a:prstGeom>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65" name="Rectângulo 268"/>
          <p:cNvSpPr/>
          <p:nvPr/>
        </p:nvSpPr>
        <p:spPr bwMode="auto">
          <a:xfrm>
            <a:off x="3788718" y="3703662"/>
            <a:ext cx="468313" cy="582613"/>
          </a:xfrm>
          <a:prstGeom prst="rect">
            <a:avLst/>
          </a:prstGeom>
          <a:solidFill>
            <a:schemeClr val="accent2">
              <a:lumMod val="20000"/>
              <a:lumOff val="80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66" name="Rectângulo 269"/>
          <p:cNvSpPr/>
          <p:nvPr/>
        </p:nvSpPr>
        <p:spPr bwMode="auto">
          <a:xfrm>
            <a:off x="4257031" y="3703662"/>
            <a:ext cx="358775" cy="582613"/>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67" name="Rectângulo 270"/>
          <p:cNvSpPr/>
          <p:nvPr/>
        </p:nvSpPr>
        <p:spPr bwMode="auto">
          <a:xfrm>
            <a:off x="4612631" y="3703662"/>
            <a:ext cx="360362" cy="582613"/>
          </a:xfrm>
          <a:prstGeom prst="rect">
            <a:avLst/>
          </a:prstGeom>
          <a:solidFill>
            <a:srgbClr val="828A8D"/>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68" name="Rectângulo 271"/>
          <p:cNvSpPr/>
          <p:nvPr/>
        </p:nvSpPr>
        <p:spPr bwMode="auto">
          <a:xfrm>
            <a:off x="2005956" y="3703662"/>
            <a:ext cx="360362" cy="582613"/>
          </a:xfrm>
          <a:prstGeom prst="rect">
            <a:avLst/>
          </a:prstGeom>
          <a:solidFill>
            <a:srgbClr val="00B050"/>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69" name="Rectângulo 272"/>
          <p:cNvSpPr/>
          <p:nvPr/>
        </p:nvSpPr>
        <p:spPr bwMode="auto">
          <a:xfrm>
            <a:off x="2361556" y="3703662"/>
            <a:ext cx="360362" cy="582613"/>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70" name="Rectângulo 273"/>
          <p:cNvSpPr/>
          <p:nvPr/>
        </p:nvSpPr>
        <p:spPr bwMode="auto">
          <a:xfrm>
            <a:off x="2718743" y="3703662"/>
            <a:ext cx="360363" cy="582613"/>
          </a:xfrm>
          <a:prstGeom prst="rect">
            <a:avLst/>
          </a:prstGeom>
          <a:solidFill>
            <a:srgbClr val="92D050"/>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71" name="Rectângulo 274"/>
          <p:cNvSpPr/>
          <p:nvPr/>
        </p:nvSpPr>
        <p:spPr bwMode="auto">
          <a:xfrm>
            <a:off x="3071168" y="3703662"/>
            <a:ext cx="360363" cy="582613"/>
          </a:xfrm>
          <a:prstGeom prst="rect">
            <a:avLst/>
          </a:prstGeom>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72" name="Rectângulo 275"/>
          <p:cNvSpPr/>
          <p:nvPr/>
        </p:nvSpPr>
        <p:spPr bwMode="auto">
          <a:xfrm>
            <a:off x="3436293" y="3703662"/>
            <a:ext cx="360363" cy="581025"/>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73" name="Rectângulo 276"/>
          <p:cNvSpPr/>
          <p:nvPr/>
        </p:nvSpPr>
        <p:spPr bwMode="auto">
          <a:xfrm>
            <a:off x="6060431" y="3689375"/>
            <a:ext cx="358775" cy="582612"/>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74" name="Rectângulo 277"/>
          <p:cNvSpPr/>
          <p:nvPr/>
        </p:nvSpPr>
        <p:spPr bwMode="auto">
          <a:xfrm>
            <a:off x="5698481" y="3697312"/>
            <a:ext cx="360362" cy="582613"/>
          </a:xfrm>
          <a:prstGeom prst="rect">
            <a:avLst/>
          </a:prstGeom>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75" name="Rectângulo 278"/>
          <p:cNvSpPr/>
          <p:nvPr/>
        </p:nvSpPr>
        <p:spPr bwMode="auto">
          <a:xfrm>
            <a:off x="6419206" y="3689375"/>
            <a:ext cx="468312" cy="582612"/>
          </a:xfrm>
          <a:prstGeom prst="rect">
            <a:avLst/>
          </a:prstGeom>
          <a:solidFill>
            <a:schemeClr val="accent2">
              <a:lumMod val="20000"/>
              <a:lumOff val="80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76" name="Rectângulo 282"/>
          <p:cNvSpPr/>
          <p:nvPr/>
        </p:nvSpPr>
        <p:spPr bwMode="auto">
          <a:xfrm>
            <a:off x="6881168" y="3687787"/>
            <a:ext cx="360363" cy="582613"/>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77" name="Rectângulo 283"/>
          <p:cNvSpPr/>
          <p:nvPr/>
        </p:nvSpPr>
        <p:spPr bwMode="auto">
          <a:xfrm>
            <a:off x="7243118" y="3689375"/>
            <a:ext cx="360363" cy="582612"/>
          </a:xfrm>
          <a:prstGeom prst="rect">
            <a:avLst/>
          </a:prstGeom>
          <a:solidFill>
            <a:srgbClr val="80BCC1"/>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grpSp>
        <p:nvGrpSpPr>
          <p:cNvPr id="78" name="Grupo 286"/>
          <p:cNvGrpSpPr>
            <a:grpSpLocks/>
          </p:cNvGrpSpPr>
          <p:nvPr/>
        </p:nvGrpSpPr>
        <p:grpSpPr bwMode="auto">
          <a:xfrm>
            <a:off x="697856" y="3700487"/>
            <a:ext cx="577850" cy="576263"/>
            <a:chOff x="1154698" y="2099003"/>
            <a:chExt cx="999004" cy="562976"/>
          </a:xfrm>
        </p:grpSpPr>
        <p:cxnSp>
          <p:nvCxnSpPr>
            <p:cNvPr id="79" name="Conexão recta 287"/>
            <p:cNvCxnSpPr/>
            <p:nvPr/>
          </p:nvCxnSpPr>
          <p:spPr bwMode="auto">
            <a:xfrm>
              <a:off x="2153702" y="2099003"/>
              <a:ext cx="0" cy="559874"/>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Conexão recta 288"/>
            <p:cNvCxnSpPr/>
            <p:nvPr/>
          </p:nvCxnSpPr>
          <p:spPr bwMode="auto">
            <a:xfrm flipH="1">
              <a:off x="1401704" y="2108308"/>
              <a:ext cx="751998"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Conexão recta 289"/>
            <p:cNvCxnSpPr/>
            <p:nvPr/>
          </p:nvCxnSpPr>
          <p:spPr bwMode="auto">
            <a:xfrm flipV="1">
              <a:off x="1154698" y="2658877"/>
              <a:ext cx="999004"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2" name="Conexão recta 290"/>
            <p:cNvCxnSpPr/>
            <p:nvPr/>
          </p:nvCxnSpPr>
          <p:spPr bwMode="auto">
            <a:xfrm flipV="1">
              <a:off x="1456595" y="2108308"/>
              <a:ext cx="329342" cy="55056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Conexão recta 291"/>
            <p:cNvCxnSpPr/>
            <p:nvPr/>
          </p:nvCxnSpPr>
          <p:spPr bwMode="auto">
            <a:xfrm flipV="1">
              <a:off x="1368770" y="2105207"/>
              <a:ext cx="326597" cy="55677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Conexão recta 292"/>
            <p:cNvCxnSpPr/>
            <p:nvPr/>
          </p:nvCxnSpPr>
          <p:spPr bwMode="auto">
            <a:xfrm flipV="1">
              <a:off x="1289178" y="2102105"/>
              <a:ext cx="326598" cy="55677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Conexão recta 293"/>
            <p:cNvCxnSpPr/>
            <p:nvPr/>
          </p:nvCxnSpPr>
          <p:spPr bwMode="auto">
            <a:xfrm flipV="1">
              <a:off x="1195865" y="2105207"/>
              <a:ext cx="329342" cy="55677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86" name="Rectângulo 294"/>
          <p:cNvSpPr/>
          <p:nvPr/>
        </p:nvSpPr>
        <p:spPr bwMode="auto">
          <a:xfrm>
            <a:off x="7601893" y="3687787"/>
            <a:ext cx="325438" cy="582613"/>
          </a:xfrm>
          <a:prstGeom prst="rect">
            <a:avLst/>
          </a:prstGeom>
          <a:solidFill>
            <a:srgbClr val="828A8D"/>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spAutoFit/>
          </a:bodyPr>
          <a:lstStyle/>
          <a:p>
            <a:pPr algn="ctr" eaLnBrk="0" hangingPunct="0">
              <a:spcBef>
                <a:spcPct val="50000"/>
              </a:spcBef>
              <a:defRPr/>
            </a:pPr>
            <a:endParaRPr lang="en-GB" sz="1600" dirty="0">
              <a:solidFill>
                <a:schemeClr val="tx1"/>
              </a:solidFill>
            </a:endParaRPr>
          </a:p>
        </p:txBody>
      </p:sp>
      <p:sp>
        <p:nvSpPr>
          <p:cNvPr id="88" name="CaixaDeTexto 322"/>
          <p:cNvSpPr txBox="1">
            <a:spLocks noChangeArrowheads="1"/>
          </p:cNvSpPr>
          <p:nvPr/>
        </p:nvSpPr>
        <p:spPr bwMode="auto">
          <a:xfrm>
            <a:off x="5038081" y="3692550"/>
            <a:ext cx="663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3200" b="1"/>
              <a:t>···</a:t>
            </a:r>
          </a:p>
        </p:txBody>
      </p:sp>
      <p:sp>
        <p:nvSpPr>
          <p:cNvPr id="101" name="CaixaDeTexto 140"/>
          <p:cNvSpPr txBox="1">
            <a:spLocks noChangeArrowheads="1"/>
          </p:cNvSpPr>
          <p:nvPr/>
        </p:nvSpPr>
        <p:spPr bwMode="auto">
          <a:xfrm>
            <a:off x="3549006" y="4378350"/>
            <a:ext cx="987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000" i="1" dirty="0">
                <a:latin typeface="+mj-lt"/>
              </a:rPr>
              <a:t>DATA 1</a:t>
            </a:r>
          </a:p>
        </p:txBody>
      </p:sp>
      <p:sp>
        <p:nvSpPr>
          <p:cNvPr id="102" name="CaixaDeTexto 141"/>
          <p:cNvSpPr txBox="1">
            <a:spLocks noChangeArrowheads="1"/>
          </p:cNvSpPr>
          <p:nvPr/>
        </p:nvSpPr>
        <p:spPr bwMode="auto">
          <a:xfrm>
            <a:off x="6212831" y="4383112"/>
            <a:ext cx="981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000" i="1" dirty="0">
                <a:latin typeface="+mj-lt"/>
              </a:rPr>
              <a:t>DATA n</a:t>
            </a:r>
          </a:p>
        </p:txBody>
      </p:sp>
      <p:grpSp>
        <p:nvGrpSpPr>
          <p:cNvPr id="149" name="Grupo 148"/>
          <p:cNvGrpSpPr/>
          <p:nvPr/>
        </p:nvGrpSpPr>
        <p:grpSpPr>
          <a:xfrm>
            <a:off x="1680278" y="5284020"/>
            <a:ext cx="711649" cy="620397"/>
            <a:chOff x="2112095" y="5731707"/>
            <a:chExt cx="711649" cy="620397"/>
          </a:xfrm>
        </p:grpSpPr>
        <p:sp>
          <p:nvSpPr>
            <p:cNvPr id="150" name="Rectângulo 149"/>
            <p:cNvSpPr/>
            <p:nvPr/>
          </p:nvSpPr>
          <p:spPr bwMode="auto">
            <a:xfrm>
              <a:off x="2168858" y="5731707"/>
              <a:ext cx="540000" cy="252000"/>
            </a:xfrm>
            <a:prstGeom prst="rect">
              <a:avLst/>
            </a:prstGeom>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p:txBody>
        </p:sp>
        <p:sp>
          <p:nvSpPr>
            <p:cNvPr id="151" name="CaixaDeTexto 150"/>
            <p:cNvSpPr txBox="1"/>
            <p:nvPr/>
          </p:nvSpPr>
          <p:spPr>
            <a:xfrm>
              <a:off x="2112095" y="5982772"/>
              <a:ext cx="711649" cy="369332"/>
            </a:xfrm>
            <a:prstGeom prst="rect">
              <a:avLst/>
            </a:prstGeom>
            <a:noFill/>
          </p:spPr>
          <p:txBody>
            <a:bodyPr wrap="square" rtlCol="0">
              <a:spAutoFit/>
            </a:bodyPr>
            <a:lstStyle/>
            <a:p>
              <a:r>
                <a:rPr lang="en-GB" sz="1800" dirty="0" smtClean="0"/>
                <a:t>CCA</a:t>
              </a:r>
              <a:endParaRPr lang="en-GB" sz="1800" dirty="0"/>
            </a:p>
          </p:txBody>
        </p:sp>
      </p:grpSp>
      <p:grpSp>
        <p:nvGrpSpPr>
          <p:cNvPr id="152" name="Grupo 151"/>
          <p:cNvGrpSpPr/>
          <p:nvPr/>
        </p:nvGrpSpPr>
        <p:grpSpPr>
          <a:xfrm>
            <a:off x="1021592" y="5285431"/>
            <a:ext cx="639247" cy="628894"/>
            <a:chOff x="1453409" y="5733118"/>
            <a:chExt cx="639247" cy="628894"/>
          </a:xfrm>
        </p:grpSpPr>
        <p:grpSp>
          <p:nvGrpSpPr>
            <p:cNvPr id="153" name="Grupo 152"/>
            <p:cNvGrpSpPr/>
            <p:nvPr/>
          </p:nvGrpSpPr>
          <p:grpSpPr>
            <a:xfrm>
              <a:off x="1453409" y="5733118"/>
              <a:ext cx="540000" cy="252000"/>
              <a:chOff x="1154698" y="2101942"/>
              <a:chExt cx="1316363" cy="560037"/>
            </a:xfrm>
          </p:grpSpPr>
          <p:cxnSp>
            <p:nvCxnSpPr>
              <p:cNvPr id="155" name="Conexão recta 154"/>
              <p:cNvCxnSpPr/>
              <p:nvPr/>
            </p:nvCxnSpPr>
            <p:spPr bwMode="auto">
              <a:xfrm>
                <a:off x="2456053" y="2102488"/>
                <a:ext cx="0" cy="536025"/>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6" name="Conexão recta 155"/>
              <p:cNvCxnSpPr/>
              <p:nvPr/>
            </p:nvCxnSpPr>
            <p:spPr bwMode="auto">
              <a:xfrm flipH="1">
                <a:off x="1401861" y="2108293"/>
                <a:ext cx="1069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7" name="Conexão recta 156"/>
              <p:cNvCxnSpPr/>
              <p:nvPr/>
            </p:nvCxnSpPr>
            <p:spPr bwMode="auto">
              <a:xfrm>
                <a:off x="1154698" y="2658213"/>
                <a:ext cx="131211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8" name="Conexão recta 157"/>
              <p:cNvCxnSpPr/>
              <p:nvPr/>
            </p:nvCxnSpPr>
            <p:spPr bwMode="auto">
              <a:xfrm flipV="1">
                <a:off x="1456323" y="2108293"/>
                <a:ext cx="328404" cy="54991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9" name="Conexão recta 158"/>
              <p:cNvCxnSpPr/>
              <p:nvPr/>
            </p:nvCxnSpPr>
            <p:spPr bwMode="auto">
              <a:xfrm flipV="1">
                <a:off x="1367423" y="2104579"/>
                <a:ext cx="328404" cy="55739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0" name="Conexão recta 159"/>
              <p:cNvCxnSpPr/>
              <p:nvPr/>
            </p:nvCxnSpPr>
            <p:spPr bwMode="auto">
              <a:xfrm flipV="1">
                <a:off x="1288048" y="2101942"/>
                <a:ext cx="328404" cy="55739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1" name="Conexão recta 160"/>
              <p:cNvCxnSpPr/>
              <p:nvPr/>
            </p:nvCxnSpPr>
            <p:spPr bwMode="auto">
              <a:xfrm flipV="1">
                <a:off x="1195973" y="2104579"/>
                <a:ext cx="328404" cy="55740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154" name="CaixaDeTexto 153"/>
            <p:cNvSpPr txBox="1"/>
            <p:nvPr/>
          </p:nvSpPr>
          <p:spPr>
            <a:xfrm>
              <a:off x="1465707" y="5992680"/>
              <a:ext cx="626949" cy="369332"/>
            </a:xfrm>
            <a:prstGeom prst="rect">
              <a:avLst/>
            </a:prstGeom>
            <a:noFill/>
            <a:ln w="28575">
              <a:noFill/>
            </a:ln>
          </p:spPr>
          <p:txBody>
            <a:bodyPr wrap="square" rtlCol="0">
              <a:spAutoFit/>
            </a:bodyPr>
            <a:lstStyle/>
            <a:p>
              <a:r>
                <a:rPr lang="en-GB" sz="1800" i="1" dirty="0" smtClean="0"/>
                <a:t>CW</a:t>
              </a:r>
              <a:endParaRPr lang="en-GB" sz="1800" i="1" dirty="0"/>
            </a:p>
          </p:txBody>
        </p:sp>
      </p:grpSp>
      <p:grpSp>
        <p:nvGrpSpPr>
          <p:cNvPr id="162" name="Grupo 161"/>
          <p:cNvGrpSpPr/>
          <p:nvPr/>
        </p:nvGrpSpPr>
        <p:grpSpPr>
          <a:xfrm>
            <a:off x="2421991" y="5286578"/>
            <a:ext cx="540000" cy="593235"/>
            <a:chOff x="2853808" y="5734265"/>
            <a:chExt cx="540000" cy="593235"/>
          </a:xfrm>
        </p:grpSpPr>
        <p:sp>
          <p:nvSpPr>
            <p:cNvPr id="163" name="Rectângulo 162"/>
            <p:cNvSpPr/>
            <p:nvPr/>
          </p:nvSpPr>
          <p:spPr bwMode="auto">
            <a:xfrm>
              <a:off x="2853808" y="5734265"/>
              <a:ext cx="540000" cy="252000"/>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GB" sz="1600" dirty="0">
                <a:solidFill>
                  <a:schemeClr val="tx1"/>
                </a:solidFill>
                <a:latin typeface="Arial" charset="0"/>
              </a:endParaRPr>
            </a:p>
          </p:txBody>
        </p:sp>
        <mc:AlternateContent xmlns:mc="http://schemas.openxmlformats.org/markup-compatibility/2006" xmlns:a14="http://schemas.microsoft.com/office/drawing/2010/main">
          <mc:Choice Requires="a14">
            <p:sp>
              <p:nvSpPr>
                <p:cNvPr id="164" name="CaixaDeTexto 163"/>
                <p:cNvSpPr txBox="1"/>
                <p:nvPr/>
              </p:nvSpPr>
              <p:spPr>
                <a:xfrm>
                  <a:off x="2870674" y="5953970"/>
                  <a:ext cx="429887" cy="3735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PT" sz="1800" b="0" i="1" smtClean="0">
                                <a:latin typeface="Cambria Math"/>
                              </a:rPr>
                            </m:ctrlPr>
                          </m:sSubPr>
                          <m:e>
                            <m:r>
                              <a:rPr lang="pt-PT" sz="1800" i="1">
                                <a:latin typeface="Cambria Math"/>
                              </a:rPr>
                              <m:t>𝑇</m:t>
                            </m:r>
                          </m:e>
                          <m:sub>
                            <m:r>
                              <a:rPr lang="pt-PT" sz="1800" i="1">
                                <a:latin typeface="Cambria Math"/>
                              </a:rPr>
                              <m:t>𝑇𝐴</m:t>
                            </m:r>
                            <m:r>
                              <m:rPr>
                                <m:nor/>
                              </m:rPr>
                              <a:rPr lang="en-GB" sz="1800" dirty="0"/>
                              <m:t> </m:t>
                            </m:r>
                          </m:sub>
                        </m:sSub>
                      </m:oMath>
                    </m:oMathPara>
                  </a14:m>
                  <a:endParaRPr lang="en-GB" sz="1800" dirty="0"/>
                </a:p>
              </p:txBody>
            </p:sp>
          </mc:Choice>
          <mc:Fallback xmlns="">
            <p:sp>
              <p:nvSpPr>
                <p:cNvPr id="164" name="CaixaDeTexto 163"/>
                <p:cNvSpPr txBox="1">
                  <a:spLocks noRot="1" noChangeAspect="1" noMove="1" noResize="1" noEditPoints="1" noAdjustHandles="1" noChangeArrowheads="1" noChangeShapeType="1" noTextEdit="1"/>
                </p:cNvSpPr>
                <p:nvPr/>
              </p:nvSpPr>
              <p:spPr>
                <a:xfrm>
                  <a:off x="2870674" y="5953970"/>
                  <a:ext cx="429887" cy="373530"/>
                </a:xfrm>
                <a:prstGeom prst="rect">
                  <a:avLst/>
                </a:prstGeom>
                <a:blipFill rotWithShape="1">
                  <a:blip r:embed="rId2" cstate="print"/>
                  <a:stretch>
                    <a:fillRect r="-15493"/>
                  </a:stretch>
                </a:blipFill>
              </p:spPr>
              <p:txBody>
                <a:bodyPr/>
                <a:lstStyle/>
                <a:p>
                  <a:r>
                    <a:rPr lang="en-GB">
                      <a:noFill/>
                    </a:rPr>
                    <a:t> </a:t>
                  </a:r>
                </a:p>
              </p:txBody>
            </p:sp>
          </mc:Fallback>
        </mc:AlternateContent>
      </p:grpSp>
      <p:grpSp>
        <p:nvGrpSpPr>
          <p:cNvPr id="165" name="Grupo 164"/>
          <p:cNvGrpSpPr/>
          <p:nvPr/>
        </p:nvGrpSpPr>
        <p:grpSpPr>
          <a:xfrm>
            <a:off x="4786343" y="5297012"/>
            <a:ext cx="805724" cy="626968"/>
            <a:chOff x="3450008" y="5725136"/>
            <a:chExt cx="805724" cy="626968"/>
          </a:xfrm>
        </p:grpSpPr>
        <p:sp>
          <p:nvSpPr>
            <p:cNvPr id="166" name="Rectângulo 165"/>
            <p:cNvSpPr/>
            <p:nvPr/>
          </p:nvSpPr>
          <p:spPr bwMode="auto">
            <a:xfrm>
              <a:off x="3537348" y="5725136"/>
              <a:ext cx="540000" cy="252000"/>
            </a:xfrm>
            <a:prstGeom prst="rect">
              <a:avLst/>
            </a:prstGeom>
            <a:solidFill>
              <a:schemeClr val="accent2">
                <a:lumMod val="20000"/>
                <a:lumOff val="80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GB" sz="1600" dirty="0">
                <a:solidFill>
                  <a:schemeClr val="tx1"/>
                </a:solidFill>
                <a:latin typeface="Arial" charset="0"/>
              </a:endParaRPr>
            </a:p>
          </p:txBody>
        </p:sp>
        <p:sp>
          <p:nvSpPr>
            <p:cNvPr id="167" name="CaixaDeTexto 166"/>
            <p:cNvSpPr txBox="1"/>
            <p:nvPr/>
          </p:nvSpPr>
          <p:spPr>
            <a:xfrm>
              <a:off x="3450008" y="5982772"/>
              <a:ext cx="805724" cy="369332"/>
            </a:xfrm>
            <a:prstGeom prst="rect">
              <a:avLst/>
            </a:prstGeom>
            <a:noFill/>
          </p:spPr>
          <p:txBody>
            <a:bodyPr wrap="square" rtlCol="0">
              <a:spAutoFit/>
            </a:bodyPr>
            <a:lstStyle/>
            <a:p>
              <a:r>
                <a:rPr lang="en-GB" sz="1800" dirty="0" smtClean="0"/>
                <a:t>DATA</a:t>
              </a:r>
              <a:endParaRPr lang="en-GB" sz="1800" dirty="0"/>
            </a:p>
          </p:txBody>
        </p:sp>
      </p:grpSp>
      <p:grpSp>
        <p:nvGrpSpPr>
          <p:cNvPr id="168" name="Grupo 167"/>
          <p:cNvGrpSpPr/>
          <p:nvPr/>
        </p:nvGrpSpPr>
        <p:grpSpPr>
          <a:xfrm>
            <a:off x="5673597" y="5303078"/>
            <a:ext cx="540000" cy="616704"/>
            <a:chOff x="4874071" y="5715065"/>
            <a:chExt cx="540000" cy="616704"/>
          </a:xfrm>
        </p:grpSpPr>
        <mc:AlternateContent xmlns:mc="http://schemas.openxmlformats.org/markup-compatibility/2006" xmlns:a14="http://schemas.microsoft.com/office/drawing/2010/main">
          <mc:Choice Requires="a14">
            <p:sp>
              <p:nvSpPr>
                <p:cNvPr id="169" name="CaixaDeTexto 168"/>
                <p:cNvSpPr txBox="1"/>
                <p:nvPr/>
              </p:nvSpPr>
              <p:spPr>
                <a:xfrm>
                  <a:off x="4874071" y="5962437"/>
                  <a:ext cx="5019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800" b="0" i="1" smtClean="0">
                            <a:latin typeface="Cambria Math"/>
                          </a:rPr>
                          <m:t>𝐼𝐹𝑆</m:t>
                        </m:r>
                      </m:oMath>
                    </m:oMathPara>
                  </a14:m>
                  <a:endParaRPr lang="en-GB" sz="1800" dirty="0">
                    <a:latin typeface="+mj-lt"/>
                  </a:endParaRPr>
                </a:p>
              </p:txBody>
            </p:sp>
          </mc:Choice>
          <mc:Fallback xmlns="">
            <p:sp>
              <p:nvSpPr>
                <p:cNvPr id="169" name="CaixaDeTexto 168"/>
                <p:cNvSpPr txBox="1">
                  <a:spLocks noRot="1" noChangeAspect="1" noMove="1" noResize="1" noEditPoints="1" noAdjustHandles="1" noChangeArrowheads="1" noChangeShapeType="1" noTextEdit="1"/>
                </p:cNvSpPr>
                <p:nvPr/>
              </p:nvSpPr>
              <p:spPr>
                <a:xfrm>
                  <a:off x="4874071" y="5962437"/>
                  <a:ext cx="501993" cy="369332"/>
                </a:xfrm>
                <a:prstGeom prst="rect">
                  <a:avLst/>
                </a:prstGeom>
                <a:blipFill rotWithShape="1">
                  <a:blip r:embed="rId3" cstate="print"/>
                  <a:stretch>
                    <a:fillRect r="-3659"/>
                  </a:stretch>
                </a:blipFill>
              </p:spPr>
              <p:txBody>
                <a:bodyPr/>
                <a:lstStyle/>
                <a:p>
                  <a:r>
                    <a:rPr lang="en-GB">
                      <a:noFill/>
                    </a:rPr>
                    <a:t> </a:t>
                  </a:r>
                </a:p>
              </p:txBody>
            </p:sp>
          </mc:Fallback>
        </mc:AlternateContent>
        <p:sp>
          <p:nvSpPr>
            <p:cNvPr id="170" name="Rectângulo 169"/>
            <p:cNvSpPr/>
            <p:nvPr/>
          </p:nvSpPr>
          <p:spPr bwMode="auto">
            <a:xfrm>
              <a:off x="4874071" y="5715065"/>
              <a:ext cx="540000" cy="252000"/>
            </a:xfrm>
            <a:prstGeom prst="rect">
              <a:avLst/>
            </a:prstGeom>
            <a:solidFill>
              <a:srgbClr val="828A8D"/>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GB" sz="1600" dirty="0">
                <a:solidFill>
                  <a:schemeClr val="tx1"/>
                </a:solidFill>
                <a:latin typeface="Arial" charset="0"/>
              </a:endParaRPr>
            </a:p>
          </p:txBody>
        </p:sp>
      </p:grpSp>
      <p:grpSp>
        <p:nvGrpSpPr>
          <p:cNvPr id="171" name="Grupo 170"/>
          <p:cNvGrpSpPr/>
          <p:nvPr/>
        </p:nvGrpSpPr>
        <p:grpSpPr>
          <a:xfrm>
            <a:off x="2912253" y="5282309"/>
            <a:ext cx="972603" cy="857226"/>
            <a:chOff x="5375145" y="5587121"/>
            <a:chExt cx="972603" cy="857226"/>
          </a:xfrm>
        </p:grpSpPr>
        <p:sp>
          <p:nvSpPr>
            <p:cNvPr id="172" name="Rectângulo 171"/>
            <p:cNvSpPr/>
            <p:nvPr/>
          </p:nvSpPr>
          <p:spPr bwMode="auto">
            <a:xfrm>
              <a:off x="5578634" y="5587121"/>
              <a:ext cx="540000" cy="252000"/>
            </a:xfrm>
            <a:prstGeom prst="rect">
              <a:avLst/>
            </a:prstGeom>
            <a:solidFill>
              <a:srgbClr val="00B050"/>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GB" sz="1600" dirty="0">
                <a:solidFill>
                  <a:schemeClr val="tx1"/>
                </a:solidFill>
                <a:latin typeface="Arial" charset="0"/>
              </a:endParaRPr>
            </a:p>
          </p:txBody>
        </p:sp>
        <p:sp>
          <p:nvSpPr>
            <p:cNvPr id="173" name="CaixaDeTexto 172"/>
            <p:cNvSpPr txBox="1"/>
            <p:nvPr/>
          </p:nvSpPr>
          <p:spPr>
            <a:xfrm>
              <a:off x="5375145" y="5859572"/>
              <a:ext cx="972603" cy="584775"/>
            </a:xfrm>
            <a:prstGeom prst="rect">
              <a:avLst/>
            </a:prstGeom>
            <a:noFill/>
          </p:spPr>
          <p:txBody>
            <a:bodyPr wrap="square" rtlCol="0">
              <a:spAutoFit/>
            </a:bodyPr>
            <a:lstStyle/>
            <a:p>
              <a:pPr algn="ctr"/>
              <a:r>
                <a:rPr lang="en-GB" sz="1600" dirty="0" smtClean="0"/>
                <a:t>RTS</a:t>
              </a:r>
              <a:br>
                <a:rPr lang="en-GB" sz="1600" dirty="0" smtClean="0"/>
              </a:br>
              <a:r>
                <a:rPr lang="en-GB" sz="1600" dirty="0" smtClean="0"/>
                <a:t>ADDBA</a:t>
              </a:r>
              <a:endParaRPr lang="en-GB" sz="1600" dirty="0"/>
            </a:p>
          </p:txBody>
        </p:sp>
      </p:grpSp>
      <p:grpSp>
        <p:nvGrpSpPr>
          <p:cNvPr id="174" name="Grupo 173"/>
          <p:cNvGrpSpPr/>
          <p:nvPr/>
        </p:nvGrpSpPr>
        <p:grpSpPr>
          <a:xfrm>
            <a:off x="3813740" y="5299960"/>
            <a:ext cx="972603" cy="829870"/>
            <a:chOff x="5776638" y="5396728"/>
            <a:chExt cx="972603" cy="829870"/>
          </a:xfrm>
        </p:grpSpPr>
        <p:sp>
          <p:nvSpPr>
            <p:cNvPr id="175" name="Rectângulo 174"/>
            <p:cNvSpPr/>
            <p:nvPr/>
          </p:nvSpPr>
          <p:spPr bwMode="auto">
            <a:xfrm>
              <a:off x="5970053" y="5396728"/>
              <a:ext cx="540000" cy="252000"/>
            </a:xfrm>
            <a:prstGeom prst="rect">
              <a:avLst/>
            </a:prstGeom>
            <a:solidFill>
              <a:srgbClr val="92D050"/>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GB" sz="1600" dirty="0">
                <a:solidFill>
                  <a:schemeClr val="tx1"/>
                </a:solidFill>
                <a:latin typeface="Arial" charset="0"/>
              </a:endParaRPr>
            </a:p>
          </p:txBody>
        </p:sp>
        <p:sp>
          <p:nvSpPr>
            <p:cNvPr id="176" name="CaixaDeTexto 175"/>
            <p:cNvSpPr txBox="1"/>
            <p:nvPr/>
          </p:nvSpPr>
          <p:spPr>
            <a:xfrm>
              <a:off x="5776638" y="5641823"/>
              <a:ext cx="972603" cy="584775"/>
            </a:xfrm>
            <a:prstGeom prst="rect">
              <a:avLst/>
            </a:prstGeom>
            <a:noFill/>
          </p:spPr>
          <p:txBody>
            <a:bodyPr wrap="square" rtlCol="0">
              <a:spAutoFit/>
            </a:bodyPr>
            <a:lstStyle/>
            <a:p>
              <a:pPr algn="ctr"/>
              <a:r>
                <a:rPr lang="en-GB" sz="1600" dirty="0" smtClean="0"/>
                <a:t>CTS</a:t>
              </a:r>
              <a:br>
                <a:rPr lang="en-GB" sz="1600" dirty="0" smtClean="0"/>
              </a:br>
              <a:r>
                <a:rPr lang="en-GB" sz="1600" dirty="0" smtClean="0"/>
                <a:t>ADDBA</a:t>
              </a:r>
              <a:endParaRPr lang="en-GB" sz="1600" dirty="0"/>
            </a:p>
          </p:txBody>
        </p:sp>
      </p:grpSp>
      <p:grpSp>
        <p:nvGrpSpPr>
          <p:cNvPr id="177" name="Grupo 176"/>
          <p:cNvGrpSpPr/>
          <p:nvPr/>
        </p:nvGrpSpPr>
        <p:grpSpPr>
          <a:xfrm>
            <a:off x="6269987" y="5310213"/>
            <a:ext cx="1053084" cy="817280"/>
            <a:chOff x="7136290" y="5577087"/>
            <a:chExt cx="1053084" cy="817280"/>
          </a:xfrm>
        </p:grpSpPr>
        <p:sp>
          <p:nvSpPr>
            <p:cNvPr id="178" name="Rectângulo 177"/>
            <p:cNvSpPr/>
            <p:nvPr/>
          </p:nvSpPr>
          <p:spPr bwMode="auto">
            <a:xfrm>
              <a:off x="7362600" y="5577087"/>
              <a:ext cx="540000" cy="252000"/>
            </a:xfrm>
            <a:prstGeom prst="rect">
              <a:avLst/>
            </a:prstGeom>
            <a:solidFill>
              <a:schemeClr val="accent6">
                <a:lumMod val="60000"/>
                <a:lumOff val="40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GB" sz="1600" dirty="0">
                <a:solidFill>
                  <a:schemeClr val="tx1"/>
                </a:solidFill>
                <a:latin typeface="Arial" charset="0"/>
              </a:endParaRPr>
            </a:p>
          </p:txBody>
        </p:sp>
        <p:sp>
          <p:nvSpPr>
            <p:cNvPr id="179" name="CaixaDeTexto 178"/>
            <p:cNvSpPr txBox="1"/>
            <p:nvPr/>
          </p:nvSpPr>
          <p:spPr>
            <a:xfrm>
              <a:off x="7136290" y="5809592"/>
              <a:ext cx="1053084" cy="584775"/>
            </a:xfrm>
            <a:prstGeom prst="rect">
              <a:avLst/>
            </a:prstGeom>
            <a:noFill/>
          </p:spPr>
          <p:txBody>
            <a:bodyPr wrap="square" rtlCol="0">
              <a:spAutoFit/>
            </a:bodyPr>
            <a:lstStyle/>
            <a:p>
              <a:pPr algn="ctr"/>
              <a:r>
                <a:rPr lang="en-GB" sz="1600" dirty="0" smtClean="0"/>
                <a:t>BACK</a:t>
              </a:r>
              <a:br>
                <a:rPr lang="en-GB" sz="1600" dirty="0" smtClean="0"/>
              </a:br>
              <a:r>
                <a:rPr lang="en-GB" sz="1600" dirty="0" smtClean="0"/>
                <a:t>Request</a:t>
              </a:r>
              <a:endParaRPr lang="en-GB" sz="1600" dirty="0"/>
            </a:p>
          </p:txBody>
        </p:sp>
      </p:grpSp>
      <p:grpSp>
        <p:nvGrpSpPr>
          <p:cNvPr id="180" name="Grupo 179"/>
          <p:cNvGrpSpPr/>
          <p:nvPr/>
        </p:nvGrpSpPr>
        <p:grpSpPr>
          <a:xfrm>
            <a:off x="7187950" y="5321836"/>
            <a:ext cx="1230479" cy="805818"/>
            <a:chOff x="7923042" y="5588548"/>
            <a:chExt cx="1230479" cy="805818"/>
          </a:xfrm>
        </p:grpSpPr>
        <p:sp>
          <p:nvSpPr>
            <p:cNvPr id="181" name="Rectângulo 180"/>
            <p:cNvSpPr/>
            <p:nvPr/>
          </p:nvSpPr>
          <p:spPr bwMode="auto">
            <a:xfrm>
              <a:off x="8247839" y="5588548"/>
              <a:ext cx="540000" cy="252000"/>
            </a:xfrm>
            <a:prstGeom prst="rect">
              <a:avLst/>
            </a:prstGeom>
            <a:solidFill>
              <a:srgbClr val="80BCC1"/>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GB" sz="1600" dirty="0">
                <a:solidFill>
                  <a:schemeClr val="tx1"/>
                </a:solidFill>
                <a:latin typeface="Arial" charset="0"/>
              </a:endParaRPr>
            </a:p>
          </p:txBody>
        </p:sp>
        <p:sp>
          <p:nvSpPr>
            <p:cNvPr id="182" name="CaixaDeTexto 181"/>
            <p:cNvSpPr txBox="1"/>
            <p:nvPr/>
          </p:nvSpPr>
          <p:spPr>
            <a:xfrm>
              <a:off x="7923042" y="5809591"/>
              <a:ext cx="1230479" cy="584775"/>
            </a:xfrm>
            <a:prstGeom prst="rect">
              <a:avLst/>
            </a:prstGeom>
            <a:noFill/>
          </p:spPr>
          <p:txBody>
            <a:bodyPr wrap="square" rtlCol="0">
              <a:spAutoFit/>
            </a:bodyPr>
            <a:lstStyle/>
            <a:p>
              <a:pPr algn="ctr"/>
              <a:r>
                <a:rPr lang="en-GB" sz="1600" dirty="0" smtClean="0"/>
                <a:t>BACK</a:t>
              </a:r>
              <a:br>
                <a:rPr lang="en-GB" sz="1600" dirty="0" smtClean="0"/>
              </a:br>
              <a:r>
                <a:rPr lang="en-GB" sz="1600" dirty="0" smtClean="0"/>
                <a:t>Response</a:t>
              </a:r>
              <a:endParaRPr lang="en-GB" sz="1600" dirty="0"/>
            </a:p>
          </p:txBody>
        </p:sp>
      </p:grpSp>
      <p:grpSp>
        <p:nvGrpSpPr>
          <p:cNvPr id="183" name="Grupo 182"/>
          <p:cNvGrpSpPr/>
          <p:nvPr/>
        </p:nvGrpSpPr>
        <p:grpSpPr>
          <a:xfrm>
            <a:off x="8316416" y="5017683"/>
            <a:ext cx="728400" cy="1003605"/>
            <a:chOff x="3678835" y="4986867"/>
            <a:chExt cx="728400" cy="1003605"/>
          </a:xfrm>
        </p:grpSpPr>
        <p:grpSp>
          <p:nvGrpSpPr>
            <p:cNvPr id="184" name="Grupo 183"/>
            <p:cNvGrpSpPr/>
            <p:nvPr/>
          </p:nvGrpSpPr>
          <p:grpSpPr>
            <a:xfrm>
              <a:off x="3678835" y="5286032"/>
              <a:ext cx="670534" cy="704440"/>
              <a:chOff x="4110652" y="5724194"/>
              <a:chExt cx="670534" cy="704440"/>
            </a:xfrm>
          </p:grpSpPr>
          <p:sp>
            <p:nvSpPr>
              <p:cNvPr id="187" name="Rectângulo 186"/>
              <p:cNvSpPr/>
              <p:nvPr/>
            </p:nvSpPr>
            <p:spPr bwMode="auto">
              <a:xfrm>
                <a:off x="4229748" y="5724194"/>
                <a:ext cx="540000" cy="252000"/>
              </a:xfrm>
              <a:prstGeom prst="rect">
                <a:avLst/>
              </a:prstGeom>
              <a:solidFill>
                <a:srgbClr val="FFD89B"/>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GB" sz="1600" dirty="0">
                  <a:solidFill>
                    <a:schemeClr val="tx1"/>
                  </a:solidFill>
                  <a:latin typeface="Arial" charset="0"/>
                </a:endParaRPr>
              </a:p>
            </p:txBody>
          </p:sp>
          <p:sp>
            <p:nvSpPr>
              <p:cNvPr id="188" name="CaixaDeTexto 187"/>
              <p:cNvSpPr txBox="1"/>
              <p:nvPr/>
            </p:nvSpPr>
            <p:spPr>
              <a:xfrm>
                <a:off x="4110652" y="6059302"/>
                <a:ext cx="670534" cy="369332"/>
              </a:xfrm>
              <a:prstGeom prst="rect">
                <a:avLst/>
              </a:prstGeom>
              <a:noFill/>
            </p:spPr>
            <p:txBody>
              <a:bodyPr wrap="square" rtlCol="0">
                <a:spAutoFit/>
              </a:bodyPr>
              <a:lstStyle/>
              <a:p>
                <a:r>
                  <a:rPr lang="en-GB" sz="1800" dirty="0" smtClean="0"/>
                  <a:t>ACK</a:t>
                </a:r>
                <a:endParaRPr lang="en-GB" sz="1800" dirty="0"/>
              </a:p>
            </p:txBody>
          </p:sp>
        </p:grpSp>
        <p:cxnSp>
          <p:nvCxnSpPr>
            <p:cNvPr id="185" name="Conexão recta 184"/>
            <p:cNvCxnSpPr/>
            <p:nvPr/>
          </p:nvCxnSpPr>
          <p:spPr bwMode="auto">
            <a:xfrm>
              <a:off x="3808979" y="4986867"/>
              <a:ext cx="537483" cy="841077"/>
            </a:xfrm>
            <a:prstGeom prst="line">
              <a:avLst/>
            </a:prstGeom>
            <a:noFill/>
            <a:ln w="38100" cap="flat" cmpd="sng" algn="ctr">
              <a:solidFill>
                <a:srgbClr val="FF0000"/>
              </a:solidFill>
              <a:prstDash val="solid"/>
              <a:round/>
              <a:headEnd type="none" w="med" len="med"/>
              <a:tailEnd type="none" w="med" len="med"/>
            </a:ln>
            <a:effectLst/>
          </p:spPr>
        </p:cxnSp>
        <p:cxnSp>
          <p:nvCxnSpPr>
            <p:cNvPr id="186" name="Conexão recta 185"/>
            <p:cNvCxnSpPr/>
            <p:nvPr/>
          </p:nvCxnSpPr>
          <p:spPr bwMode="auto">
            <a:xfrm flipH="1">
              <a:off x="3711595" y="5115288"/>
              <a:ext cx="695640" cy="635627"/>
            </a:xfrm>
            <a:prstGeom prst="line">
              <a:avLst/>
            </a:prstGeom>
            <a:noFill/>
            <a:ln w="3810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1723511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510952"/>
          </a:xfrm>
        </p:spPr>
        <p:txBody>
          <a:bodyPr/>
          <a:lstStyle/>
          <a:p>
            <a:r>
              <a:rPr lang="pt-PT" dirty="0" smtClean="0"/>
              <a:t>SBACK-MAC – </a:t>
            </a:r>
            <a:r>
              <a:rPr lang="pt-PT" dirty="0" err="1" smtClean="0"/>
              <a:t>Block</a:t>
            </a:r>
            <a:r>
              <a:rPr lang="pt-PT" dirty="0" smtClean="0"/>
              <a:t> ACK </a:t>
            </a:r>
            <a:r>
              <a:rPr lang="pt-PT" dirty="0" err="1" smtClean="0"/>
              <a:t>Sequence</a:t>
            </a:r>
            <a:r>
              <a:rPr lang="pt-PT" dirty="0" smtClean="0"/>
              <a:t> </a:t>
            </a:r>
            <a:endParaRPr lang="pt-PT" dirty="0"/>
          </a:p>
        </p:txBody>
      </p:sp>
      <p:sp>
        <p:nvSpPr>
          <p:cNvPr id="3" name="Marcador de Posição de Conteúdo 2"/>
          <p:cNvSpPr>
            <a:spLocks noGrp="1"/>
          </p:cNvSpPr>
          <p:nvPr>
            <p:ph idx="1"/>
          </p:nvPr>
        </p:nvSpPr>
        <p:spPr>
          <a:xfrm>
            <a:off x="225896" y="1484784"/>
            <a:ext cx="7772400" cy="4114800"/>
          </a:xfrm>
        </p:spPr>
        <p:txBody>
          <a:bodyPr/>
          <a:lstStyle/>
          <a:p>
            <a:r>
              <a:rPr lang="pt-PT" sz="2200" dirty="0" smtClean="0"/>
              <a:t>SBACK-MAC </a:t>
            </a:r>
            <a:r>
              <a:rPr lang="pt-PT" sz="2200" dirty="0" err="1" smtClean="0"/>
              <a:t>with</a:t>
            </a:r>
            <a:r>
              <a:rPr lang="pt-PT" sz="2200" dirty="0" smtClean="0"/>
              <a:t> </a:t>
            </a:r>
            <a:r>
              <a:rPr lang="pt-PT" sz="2200" i="1" dirty="0" smtClean="0"/>
              <a:t>BACK </a:t>
            </a:r>
            <a:r>
              <a:rPr lang="pt-PT" sz="2200" i="1" dirty="0" err="1" smtClean="0"/>
              <a:t>Request</a:t>
            </a:r>
            <a:endParaRPr lang="pt-PT" sz="2200" i="1" dirty="0" smtClean="0"/>
          </a:p>
          <a:p>
            <a:endParaRPr lang="pt-PT" sz="2200" i="1"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14</a:t>
            </a:fld>
            <a:endParaRPr lang="en-US"/>
          </a:p>
        </p:txBody>
      </p:sp>
      <mc:AlternateContent xmlns:mc="http://schemas.openxmlformats.org/markup-compatibility/2006" xmlns:a14="http://schemas.microsoft.com/office/drawing/2010/main">
        <mc:Choice Requires="a14">
          <p:sp>
            <p:nvSpPr>
              <p:cNvPr id="13" name="Rectângulo 12"/>
              <p:cNvSpPr/>
              <p:nvPr/>
            </p:nvSpPr>
            <p:spPr>
              <a:xfrm>
                <a:off x="242311" y="1988840"/>
                <a:ext cx="5256888" cy="708527"/>
              </a:xfrm>
              <a:prstGeom prst="rect">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800" i="1" smtClean="0">
                              <a:solidFill>
                                <a:schemeClr val="dk1"/>
                              </a:solidFill>
                              <a:latin typeface="Cambria Math"/>
                            </a:rPr>
                          </m:ctrlPr>
                        </m:sSubPr>
                        <m:e>
                          <m:r>
                            <a:rPr lang="en-GB" sz="1800" i="1">
                              <a:solidFill>
                                <a:schemeClr val="dk1"/>
                              </a:solidFill>
                              <a:latin typeface="Cambria Math" panose="02040503050406030204" pitchFamily="18" charset="0"/>
                            </a:rPr>
                            <m:t>𝑆</m:t>
                          </m:r>
                        </m:e>
                        <m:sub>
                          <m:r>
                            <a:rPr lang="en-GB" sz="1800" i="1">
                              <a:solidFill>
                                <a:schemeClr val="dk1"/>
                              </a:solidFill>
                              <a:latin typeface="Cambria Math" panose="02040503050406030204" pitchFamily="18" charset="0"/>
                            </a:rPr>
                            <m:t>𝑀</m:t>
                          </m:r>
                        </m:sub>
                      </m:sSub>
                      <m:r>
                        <a:rPr lang="en-GB" sz="1800" i="1">
                          <a:solidFill>
                            <a:schemeClr val="dk1"/>
                          </a:solidFill>
                          <a:latin typeface="Cambria Math" panose="02040503050406030204" pitchFamily="18" charset="0"/>
                        </a:rPr>
                        <m:t>=</m:t>
                      </m:r>
                      <m:f>
                        <m:fPr>
                          <m:ctrlPr>
                            <a:rPr lang="en-GB" sz="1800" i="1">
                              <a:solidFill>
                                <a:schemeClr val="dk1"/>
                              </a:solidFill>
                              <a:latin typeface="Cambria Math"/>
                            </a:rPr>
                          </m:ctrlPr>
                        </m:fPr>
                        <m:num>
                          <m:r>
                            <a:rPr lang="en-GB" sz="1800" i="1">
                              <a:solidFill>
                                <a:schemeClr val="dk1"/>
                              </a:solidFill>
                              <a:latin typeface="Cambria Math" panose="02040503050406030204" pitchFamily="18" charset="0"/>
                            </a:rPr>
                            <m:t>8</m:t>
                          </m:r>
                          <m:r>
                            <a:rPr lang="en-GB" sz="1800" i="1">
                              <a:solidFill>
                                <a:schemeClr val="dk1"/>
                              </a:solidFill>
                              <a:latin typeface="Cambria Math" panose="02040503050406030204" pitchFamily="18" charset="0"/>
                            </a:rPr>
                            <m:t> </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𝐿</m:t>
                              </m:r>
                            </m:e>
                            <m:sub>
                              <m:r>
                                <a:rPr lang="en-GB" sz="1800" i="1">
                                  <a:solidFill>
                                    <a:schemeClr val="dk1"/>
                                  </a:solidFill>
                                  <a:latin typeface="Cambria Math" panose="02040503050406030204" pitchFamily="18" charset="0"/>
                                </a:rPr>
                                <m:t>𝐷𝐴𝑇𝐴</m:t>
                              </m:r>
                            </m:sub>
                          </m:sSub>
                        </m:num>
                        <m:den>
                          <m:acc>
                            <m:accPr>
                              <m:chr m:val="̅"/>
                              <m:ctrlPr>
                                <a:rPr lang="en-GB" sz="1800" i="1">
                                  <a:solidFill>
                                    <a:schemeClr val="dk1"/>
                                  </a:solidFill>
                                  <a:latin typeface="Cambria Math"/>
                                </a:rPr>
                              </m:ctrlPr>
                            </m:accPr>
                            <m:e>
                              <m:r>
                                <a:rPr lang="pt-PT" sz="1800" b="0" i="1" smtClean="0">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𝐶𝑊</m:t>
                              </m:r>
                            </m:e>
                          </m:acc>
                          <m:r>
                            <a:rPr lang="en-GB" sz="1800" i="1">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𝑐𝑐𝑎𝑇𝑖𝑚𝑒</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𝑇𝐴</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𝑅𝑇</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𝑆</m:t>
                                  </m:r>
                                </m:e>
                                <m:sub>
                                  <m:r>
                                    <a:rPr lang="en-GB" sz="1800" i="1">
                                      <a:solidFill>
                                        <a:schemeClr val="dk1"/>
                                      </a:solidFill>
                                      <a:latin typeface="Cambria Math" panose="02040503050406030204" pitchFamily="18" charset="0"/>
                                    </a:rPr>
                                    <m:t>𝐴𝐷𝐷𝐵𝐴</m:t>
                                  </m:r>
                                </m:sub>
                              </m:sSub>
                            </m:sub>
                          </m:sSub>
                          <m:r>
                            <a:rPr lang="en-GB" sz="1800" i="1">
                              <a:solidFill>
                                <a:schemeClr val="dk1"/>
                              </a:solidFill>
                              <a:latin typeface="Cambria Math" panose="02040503050406030204" pitchFamily="18" charset="0"/>
                            </a:rPr>
                            <m:t>+ </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𝐻</m:t>
                              </m:r>
                            </m:e>
                            <m:sub>
                              <m:r>
                                <a:rPr lang="pt-PT" sz="1800" b="0" i="1" smtClean="0">
                                  <a:solidFill>
                                    <a:schemeClr val="dk1"/>
                                  </a:solidFill>
                                  <a:latin typeface="Cambria Math"/>
                                </a:rPr>
                                <m:t>1</m:t>
                              </m:r>
                            </m:sub>
                          </m:sSub>
                          <m:r>
                            <a:rPr lang="en-GB" sz="1800" i="1">
                              <a:solidFill>
                                <a:schemeClr val="dk1"/>
                              </a:solidFill>
                              <a:latin typeface="Cambria Math" panose="02040503050406030204" pitchFamily="18" charset="0"/>
                            </a:rPr>
                            <m:t>)</m:t>
                          </m:r>
                          <m:r>
                            <a:rPr lang="pt-PT" sz="1800" b="0" i="1" smtClean="0">
                              <a:solidFill>
                                <a:schemeClr val="dk1"/>
                              </a:solidFill>
                              <a:latin typeface="Cambria Math" panose="02040503050406030204" pitchFamily="18" charset="0"/>
                            </a:rPr>
                            <m:t>)/</m:t>
                          </m:r>
                          <m:r>
                            <a:rPr lang="pt-PT" sz="1800" b="0" i="1" smtClean="0">
                              <a:solidFill>
                                <a:schemeClr val="dk1"/>
                              </a:solidFill>
                              <a:latin typeface="Cambria Math" panose="02040503050406030204" pitchFamily="18" charset="0"/>
                            </a:rPr>
                            <m:t>𝑛</m:t>
                          </m:r>
                        </m:den>
                      </m:f>
                    </m:oMath>
                  </m:oMathPara>
                </a14:m>
                <a:endParaRPr lang="en-GB" sz="1800" i="1" dirty="0">
                  <a:solidFill>
                    <a:schemeClr val="dk1"/>
                  </a:solidFill>
                  <a:latin typeface="+mj-lt"/>
                </a:endParaRPr>
              </a:p>
            </p:txBody>
          </p:sp>
        </mc:Choice>
        <mc:Fallback xmlns="">
          <p:sp>
            <p:nvSpPr>
              <p:cNvPr id="13" name="Rectângulo 12"/>
              <p:cNvSpPr>
                <a:spLocks noRot="1" noChangeAspect="1" noMove="1" noResize="1" noEditPoints="1" noAdjustHandles="1" noChangeArrowheads="1" noChangeShapeType="1" noTextEdit="1"/>
              </p:cNvSpPr>
              <p:nvPr/>
            </p:nvSpPr>
            <p:spPr>
              <a:xfrm>
                <a:off x="242311" y="1988840"/>
                <a:ext cx="5256888" cy="708527"/>
              </a:xfrm>
              <a:prstGeom prst="rect">
                <a:avLst/>
              </a:prstGeom>
              <a:blipFill rotWithShape="1">
                <a:blip r:embed="rId2" cstate="print"/>
                <a:stretch>
                  <a:fillRect/>
                </a:stretch>
              </a:blipFill>
              <a:ln w="3810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ângulo 13"/>
              <p:cNvSpPr/>
              <p:nvPr/>
            </p:nvSpPr>
            <p:spPr>
              <a:xfrm>
                <a:off x="248893" y="2980501"/>
                <a:ext cx="5353068" cy="400046"/>
              </a:xfrm>
              <a:prstGeom prst="rect">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800" i="1" smtClean="0">
                              <a:latin typeface="Cambria Math"/>
                            </a:rPr>
                          </m:ctrlPr>
                        </m:sSubPr>
                        <m:e>
                          <m:r>
                            <a:rPr lang="pt-PT" sz="1800" i="1">
                              <a:latin typeface="Cambria Math" panose="02040503050406030204" pitchFamily="18" charset="0"/>
                            </a:rPr>
                            <m:t>𝐷</m:t>
                          </m:r>
                        </m:e>
                        <m:sub>
                          <m:r>
                            <a:rPr lang="pt-PT" sz="1800" i="1">
                              <a:latin typeface="Cambria Math" panose="02040503050406030204" pitchFamily="18" charset="0"/>
                            </a:rPr>
                            <m:t>𝑚𝑖𝑛</m:t>
                          </m:r>
                        </m:sub>
                      </m:sSub>
                      <m:r>
                        <a:rPr lang="en-GB" sz="1800" i="1">
                          <a:latin typeface="Cambria Math" panose="02040503050406030204" pitchFamily="18" charset="0"/>
                        </a:rPr>
                        <m:t> =</m:t>
                      </m:r>
                      <m:r>
                        <a:rPr lang="pt-PT" sz="1800" i="1">
                          <a:latin typeface="Cambria Math" panose="02040503050406030204" pitchFamily="18" charset="0"/>
                        </a:rPr>
                        <m:t>(</m:t>
                      </m:r>
                      <m:acc>
                        <m:accPr>
                          <m:chr m:val="̅"/>
                          <m:ctrlPr>
                            <a:rPr lang="en-GB" sz="1800" i="1">
                              <a:latin typeface="Cambria Math"/>
                            </a:rPr>
                          </m:ctrlPr>
                        </m:accPr>
                        <m:e>
                          <m:r>
                            <a:rPr lang="en-GB" sz="1800" i="1">
                              <a:latin typeface="Cambria Math" panose="02040503050406030204" pitchFamily="18" charset="0"/>
                            </a:rPr>
                            <m:t>𝐶𝑊</m:t>
                          </m:r>
                        </m:e>
                      </m:acc>
                      <m:r>
                        <a:rPr lang="en-GB" sz="1800" i="1">
                          <a:latin typeface="Cambria Math" panose="02040503050406030204" pitchFamily="18" charset="0"/>
                        </a:rPr>
                        <m:t>+</m:t>
                      </m:r>
                      <m:r>
                        <a:rPr lang="en-GB" sz="1800" i="1">
                          <a:latin typeface="Cambria Math" panose="02040503050406030204" pitchFamily="18" charset="0"/>
                        </a:rPr>
                        <m:t>𝑐𝑐𝑎𝑇𝑖𝑚𝑒</m:t>
                      </m:r>
                      <m:r>
                        <a:rPr lang="en-GB" sz="1800" i="1">
                          <a:latin typeface="Cambria Math" panose="02040503050406030204" pitchFamily="18" charset="0"/>
                        </a:rPr>
                        <m:t>+</m:t>
                      </m:r>
                      <m:sSub>
                        <m:sSubPr>
                          <m:ctrlPr>
                            <a:rPr lang="en-GB" sz="1800" i="1">
                              <a:latin typeface="Cambria Math"/>
                            </a:rPr>
                          </m:ctrlPr>
                        </m:sSubPr>
                        <m:e>
                          <m:r>
                            <a:rPr lang="en-GB" sz="1800" i="1">
                              <a:latin typeface="Cambria Math" panose="02040503050406030204" pitchFamily="18" charset="0"/>
                            </a:rPr>
                            <m:t>𝑇</m:t>
                          </m:r>
                        </m:e>
                        <m:sub>
                          <m:r>
                            <a:rPr lang="en-GB" sz="1800" i="1">
                              <a:latin typeface="Cambria Math" panose="02040503050406030204" pitchFamily="18" charset="0"/>
                            </a:rPr>
                            <m:t>𝑇𝐴</m:t>
                          </m:r>
                        </m:sub>
                      </m:sSub>
                      <m:r>
                        <a:rPr lang="en-GB" sz="1800" i="1">
                          <a:latin typeface="Cambria Math" panose="02040503050406030204" pitchFamily="18" charset="0"/>
                        </a:rPr>
                        <m:t>+</m:t>
                      </m:r>
                      <m:sSub>
                        <m:sSubPr>
                          <m:ctrlPr>
                            <a:rPr lang="en-GB" sz="1800" i="1">
                              <a:latin typeface="Cambria Math"/>
                            </a:rPr>
                          </m:ctrlPr>
                        </m:sSubPr>
                        <m:e>
                          <m:r>
                            <a:rPr lang="en-GB" sz="1800" i="1">
                              <a:latin typeface="Cambria Math" panose="02040503050406030204" pitchFamily="18" charset="0"/>
                            </a:rPr>
                            <m:t>𝑇</m:t>
                          </m:r>
                        </m:e>
                        <m:sub>
                          <m:r>
                            <a:rPr lang="en-GB" sz="1800" i="1">
                              <a:latin typeface="Cambria Math" panose="02040503050406030204" pitchFamily="18" charset="0"/>
                            </a:rPr>
                            <m:t>𝑅𝑇</m:t>
                          </m:r>
                          <m:sSub>
                            <m:sSubPr>
                              <m:ctrlPr>
                                <a:rPr lang="en-GB" sz="1800" i="1">
                                  <a:latin typeface="Cambria Math"/>
                                </a:rPr>
                              </m:ctrlPr>
                            </m:sSubPr>
                            <m:e>
                              <m:r>
                                <a:rPr lang="en-GB" sz="1800" i="1">
                                  <a:latin typeface="Cambria Math" panose="02040503050406030204" pitchFamily="18" charset="0"/>
                                </a:rPr>
                                <m:t>𝑆</m:t>
                              </m:r>
                            </m:e>
                            <m:sub>
                              <m:r>
                                <a:rPr lang="en-GB" sz="1800" i="1">
                                  <a:latin typeface="Cambria Math" panose="02040503050406030204" pitchFamily="18" charset="0"/>
                                </a:rPr>
                                <m:t>𝐴𝐷𝐷𝐵𝐴</m:t>
                              </m:r>
                            </m:sub>
                          </m:sSub>
                        </m:sub>
                      </m:sSub>
                      <m:r>
                        <a:rPr lang="en-GB" sz="1800" i="1">
                          <a:latin typeface="Cambria Math" panose="02040503050406030204" pitchFamily="18" charset="0"/>
                        </a:rPr>
                        <m:t>+</m:t>
                      </m:r>
                      <m:sSub>
                        <m:sSubPr>
                          <m:ctrlPr>
                            <a:rPr lang="en-GB" sz="1800" i="1">
                              <a:latin typeface="Cambria Math"/>
                            </a:rPr>
                          </m:ctrlPr>
                        </m:sSubPr>
                        <m:e>
                          <m:r>
                            <a:rPr lang="en-GB" sz="1800" i="1">
                              <a:latin typeface="Cambria Math" panose="02040503050406030204" pitchFamily="18" charset="0"/>
                            </a:rPr>
                            <m:t>𝐻</m:t>
                          </m:r>
                        </m:e>
                        <m:sub>
                          <m:r>
                            <a:rPr lang="pt-PT" sz="1800" b="0" i="1" smtClean="0">
                              <a:latin typeface="Cambria Math"/>
                            </a:rPr>
                            <m:t>1</m:t>
                          </m:r>
                        </m:sub>
                      </m:sSub>
                      <m:r>
                        <a:rPr lang="pt-PT" sz="1800" i="1">
                          <a:latin typeface="Cambria Math" panose="02040503050406030204" pitchFamily="18" charset="0"/>
                        </a:rPr>
                        <m:t>)/</m:t>
                      </m:r>
                      <m:r>
                        <a:rPr lang="pt-PT" sz="1800" i="1">
                          <a:latin typeface="Cambria Math" panose="02040503050406030204" pitchFamily="18" charset="0"/>
                        </a:rPr>
                        <m:t>𝑛</m:t>
                      </m:r>
                    </m:oMath>
                  </m:oMathPara>
                </a14:m>
                <a:endParaRPr lang="en-GB" sz="1800" i="1" dirty="0">
                  <a:latin typeface="+mj-lt"/>
                </a:endParaRPr>
              </a:p>
            </p:txBody>
          </p:sp>
        </mc:Choice>
        <mc:Fallback xmlns="">
          <p:sp>
            <p:nvSpPr>
              <p:cNvPr id="14" name="Rectângulo 13"/>
              <p:cNvSpPr>
                <a:spLocks noRot="1" noChangeAspect="1" noMove="1" noResize="1" noEditPoints="1" noAdjustHandles="1" noChangeArrowheads="1" noChangeShapeType="1" noTextEdit="1"/>
              </p:cNvSpPr>
              <p:nvPr/>
            </p:nvSpPr>
            <p:spPr>
              <a:xfrm>
                <a:off x="248893" y="2980501"/>
                <a:ext cx="5353068" cy="400046"/>
              </a:xfrm>
              <a:prstGeom prst="rect">
                <a:avLst/>
              </a:prstGeom>
              <a:blipFill rotWithShape="1">
                <a:blip r:embed="rId3" cstate="print"/>
                <a:stretch>
                  <a:fillRect b="-1389"/>
                </a:stretch>
              </a:blipFill>
              <a:ln w="3810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ângulo 14"/>
              <p:cNvSpPr/>
              <p:nvPr/>
            </p:nvSpPr>
            <p:spPr>
              <a:xfrm>
                <a:off x="1043608" y="3684661"/>
                <a:ext cx="7103611" cy="680443"/>
              </a:xfrm>
              <a:prstGeom prst="rect">
                <a:avLst/>
              </a:prstGeom>
              <a:ln w="38100">
                <a:solidFill>
                  <a:srgbClr val="008080"/>
                </a:solidFill>
              </a:ln>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800" i="1" smtClean="0">
                              <a:solidFill>
                                <a:schemeClr val="dk1"/>
                              </a:solidFill>
                              <a:latin typeface="Cambria Math"/>
                            </a:rPr>
                          </m:ctrlPr>
                        </m:sSubPr>
                        <m:e>
                          <m:r>
                            <a:rPr lang="en-GB" sz="1800" i="1">
                              <a:solidFill>
                                <a:schemeClr val="dk1"/>
                              </a:solidFill>
                              <a:latin typeface="Cambria Math" panose="02040503050406030204" pitchFamily="18" charset="0"/>
                            </a:rPr>
                            <m:t>𝐻</m:t>
                          </m:r>
                        </m:e>
                        <m:sub>
                          <m:r>
                            <a:rPr lang="pt-PT" sz="1800" b="0" i="1" smtClean="0">
                              <a:solidFill>
                                <a:schemeClr val="dk1"/>
                              </a:solidFill>
                              <a:latin typeface="Cambria Math"/>
                            </a:rPr>
                            <m:t>1</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𝑇𝐴</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𝐶𝑇𝑆</m:t>
                          </m:r>
                          <m:r>
                            <a:rPr lang="en-GB" sz="1800" i="1">
                              <a:solidFill>
                                <a:schemeClr val="dk1"/>
                              </a:solidFill>
                              <a:latin typeface="Cambria Math" panose="02040503050406030204" pitchFamily="18" charset="0"/>
                            </a:rPr>
                            <m:t>_</m:t>
                          </m:r>
                          <m:r>
                            <a:rPr lang="en-GB" sz="1800" i="1">
                              <a:solidFill>
                                <a:schemeClr val="dk1"/>
                              </a:solidFill>
                              <a:latin typeface="Cambria Math" panose="02040503050406030204" pitchFamily="18" charset="0"/>
                            </a:rPr>
                            <m:t>𝐴𝐷𝐷𝐵𝐴</m:t>
                          </m:r>
                        </m:sub>
                      </m:sSub>
                      <m:r>
                        <a:rPr lang="en-GB" sz="1800" i="1">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𝑛</m:t>
                      </m:r>
                      <m:r>
                        <a:rPr lang="en-GB" sz="1800" i="1">
                          <a:solidFill>
                            <a:schemeClr val="dk1"/>
                          </a:solidFill>
                          <a:latin typeface="Cambria Math" panose="02040503050406030204" pitchFamily="18" charset="0"/>
                        </a:rPr>
                        <m:t> ×</m:t>
                      </m:r>
                      <m:d>
                        <m:dPr>
                          <m:ctrlPr>
                            <a:rPr lang="en-GB" sz="1800" i="1">
                              <a:solidFill>
                                <a:schemeClr val="dk1"/>
                              </a:solidFill>
                              <a:latin typeface="Cambria Math"/>
                            </a:rPr>
                          </m:ctrlPr>
                        </m:dPr>
                        <m:e>
                          <m:r>
                            <a:rPr lang="en-GB" sz="1800" i="1">
                              <a:solidFill>
                                <a:schemeClr val="dk1"/>
                              </a:solidFill>
                              <a:latin typeface="Cambria Math" panose="02040503050406030204" pitchFamily="18" charset="0"/>
                            </a:rPr>
                            <m:t>𝑐𝑐𝑎𝑇𝑖𝑚𝑒</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𝑇𝐴</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𝐷𝐴𝑇𝐴</m:t>
                              </m:r>
                            </m:sub>
                          </m:sSub>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𝑇𝐴</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𝐼𝐹𝑆</m:t>
                              </m:r>
                            </m:sub>
                          </m:sSub>
                        </m:e>
                      </m:d>
                      <m:r>
                        <a:rPr lang="en-GB" sz="1800" i="1">
                          <a:solidFill>
                            <a:schemeClr val="dk1"/>
                          </a:solidFill>
                          <a:latin typeface="Cambria Math" panose="02040503050406030204" pitchFamily="18" charset="0"/>
                        </a:rPr>
                        <m:t>+</m:t>
                      </m:r>
                    </m:oMath>
                    <m:oMath xmlns:m="http://schemas.openxmlformats.org/officeDocument/2006/math">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𝑐𝑐𝑎𝑇𝑖𝑚𝑒</m:t>
                          </m:r>
                          <m:r>
                            <a:rPr lang="en-GB" sz="1800" i="1">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𝑇𝐴</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𝐵𝑅𝑒𝑞𝑢𝑒𝑠𝑡</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𝑇𝐴</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𝐵𝑅𝑒𝑠𝑝𝑜𝑛𝑠𝑒</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𝐼𝐹𝑆</m:t>
                          </m:r>
                        </m:sub>
                      </m:sSub>
                    </m:oMath>
                  </m:oMathPara>
                </a14:m>
                <a:endParaRPr lang="en-GB" sz="1800" i="1" dirty="0">
                  <a:solidFill>
                    <a:schemeClr val="dk1"/>
                  </a:solidFill>
                  <a:latin typeface="+mj-lt"/>
                </a:endParaRPr>
              </a:p>
            </p:txBody>
          </p:sp>
        </mc:Choice>
        <mc:Fallback xmlns="">
          <p:sp>
            <p:nvSpPr>
              <p:cNvPr id="15" name="Rectângulo 14"/>
              <p:cNvSpPr>
                <a:spLocks noRot="1" noChangeAspect="1" noMove="1" noResize="1" noEditPoints="1" noAdjustHandles="1" noChangeArrowheads="1" noChangeShapeType="1" noTextEdit="1"/>
              </p:cNvSpPr>
              <p:nvPr/>
            </p:nvSpPr>
            <p:spPr>
              <a:xfrm>
                <a:off x="1043608" y="3684661"/>
                <a:ext cx="7103611" cy="680443"/>
              </a:xfrm>
              <a:prstGeom prst="rect">
                <a:avLst/>
              </a:prstGeom>
              <a:blipFill rotWithShape="1">
                <a:blip r:embed="rId4" cstate="print"/>
                <a:stretch>
                  <a:fillRect b="-847"/>
                </a:stretch>
              </a:blipFill>
              <a:ln w="38100">
                <a:solidFill>
                  <a:srgbClr val="008080"/>
                </a:solidFill>
              </a:ln>
            </p:spPr>
            <p:txBody>
              <a:bodyPr/>
              <a:lstStyle/>
              <a:p>
                <a:r>
                  <a:rPr lang="en-GB">
                    <a:noFill/>
                  </a:rPr>
                  <a:t> </a:t>
                </a:r>
              </a:p>
            </p:txBody>
          </p:sp>
        </mc:Fallback>
      </mc:AlternateContent>
      <p:sp>
        <p:nvSpPr>
          <p:cNvPr id="16" name="Rectângulo 15"/>
          <p:cNvSpPr/>
          <p:nvPr/>
        </p:nvSpPr>
        <p:spPr>
          <a:xfrm>
            <a:off x="5584068" y="1916832"/>
            <a:ext cx="3391358" cy="769441"/>
          </a:xfrm>
          <a:prstGeom prst="rect">
            <a:avLst/>
          </a:prstGeom>
          <a:noFill/>
        </p:spPr>
        <p:txBody>
          <a:bodyPr wrap="square" lIns="91440" tIns="45720" rIns="91440" bIns="45720">
            <a:spAutoFit/>
          </a:bodyPr>
          <a:lstStyle/>
          <a:p>
            <a:pPr algn="ctr"/>
            <a:r>
              <a:rPr lang="en-GB" sz="2200" b="1" dirty="0">
                <a:latin typeface="+mj-lt"/>
              </a:rPr>
              <a:t>Maximum </a:t>
            </a:r>
            <a:r>
              <a:rPr lang="en-GB" sz="2200" b="1" dirty="0" smtClean="0">
                <a:latin typeface="+mj-lt"/>
              </a:rPr>
              <a:t>Average </a:t>
            </a:r>
          </a:p>
          <a:p>
            <a:pPr algn="ctr"/>
            <a:r>
              <a:rPr lang="en-GB" sz="2200" b="1" dirty="0" smtClean="0">
                <a:latin typeface="+mj-lt"/>
              </a:rPr>
              <a:t>Throughput</a:t>
            </a:r>
            <a:endParaRPr lang="en-GB" sz="2200" b="1" dirty="0">
              <a:latin typeface="+mj-lt"/>
            </a:endParaRPr>
          </a:p>
        </p:txBody>
      </p:sp>
      <p:sp>
        <p:nvSpPr>
          <p:cNvPr id="17" name="Rectângulo 16"/>
          <p:cNvSpPr/>
          <p:nvPr/>
        </p:nvSpPr>
        <p:spPr>
          <a:xfrm>
            <a:off x="5943843" y="2780928"/>
            <a:ext cx="2732613" cy="769441"/>
          </a:xfrm>
          <a:prstGeom prst="rect">
            <a:avLst/>
          </a:prstGeom>
          <a:noFill/>
        </p:spPr>
        <p:txBody>
          <a:bodyPr wrap="square" lIns="91440" tIns="45720" rIns="91440" bIns="45720">
            <a:spAutoFit/>
          </a:bodyPr>
          <a:lstStyle/>
          <a:p>
            <a:pPr algn="ctr"/>
            <a:r>
              <a:rPr lang="en-GB" sz="2200" b="1" dirty="0">
                <a:latin typeface="+mj-lt"/>
              </a:rPr>
              <a:t>Minimum Average </a:t>
            </a:r>
            <a:r>
              <a:rPr lang="en-GB" sz="2200" b="1" dirty="0" smtClean="0">
                <a:latin typeface="+mj-lt"/>
              </a:rPr>
              <a:t> Delay</a:t>
            </a:r>
            <a:endParaRPr lang="en-GB" sz="2200" b="1" dirty="0">
              <a:latin typeface="+mj-lt"/>
            </a:endParaRPr>
          </a:p>
        </p:txBody>
      </p:sp>
      <mc:AlternateContent xmlns:mc="http://schemas.openxmlformats.org/markup-compatibility/2006" xmlns:a14="http://schemas.microsoft.com/office/drawing/2010/main">
        <mc:Choice Requires="a14">
          <p:graphicFrame>
            <p:nvGraphicFramePr>
              <p:cNvPr id="18" name="Tabela 17"/>
              <p:cNvGraphicFramePr>
                <a:graphicFrameLocks noGrp="1"/>
              </p:cNvGraphicFramePr>
              <p:nvPr>
                <p:extLst>
                  <p:ext uri="{D42A27DB-BD31-4B8C-83A1-F6EECF244321}">
                    <p14:modId xmlns:p14="http://schemas.microsoft.com/office/powerpoint/2010/main" val="1519182667"/>
                  </p:ext>
                </p:extLst>
              </p:nvPr>
            </p:nvGraphicFramePr>
            <p:xfrm>
              <a:off x="568703" y="4509120"/>
              <a:ext cx="7963737" cy="1863598"/>
            </p:xfrm>
            <a:graphic>
              <a:graphicData uri="http://schemas.openxmlformats.org/drawingml/2006/table">
                <a:tbl>
                  <a:tblPr firstRow="1" bandRow="1">
                    <a:tableStyleId>{5C22544A-7EE6-4342-B048-85BDC9FD1C3A}</a:tableStyleId>
                  </a:tblPr>
                  <a:tblGrid>
                    <a:gridCol w="5466086"/>
                    <a:gridCol w="2497651"/>
                  </a:tblGrid>
                  <a:tr h="370141">
                    <a:tc>
                      <a:txBody>
                        <a:bodyPr/>
                        <a:lstStyle/>
                        <a:p>
                          <a:pPr algn="ctr"/>
                          <a:r>
                            <a:rPr lang="en-GB" dirty="0" smtClean="0">
                              <a:solidFill>
                                <a:schemeClr val="tx1"/>
                              </a:solidFill>
                            </a:rPr>
                            <a:t>Description</a:t>
                          </a:r>
                          <a:endParaRPr lang="en-GB" dirty="0">
                            <a:solidFill>
                              <a:schemeClr val="tx1"/>
                            </a:solidFill>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dirty="0" smtClean="0">
                              <a:solidFill>
                                <a:schemeClr val="tx1"/>
                              </a:solidFill>
                            </a:rPr>
                            <a:t>Symbol</a:t>
                          </a:r>
                          <a:endParaRPr lang="en-GB" dirty="0">
                            <a:solidFill>
                              <a:schemeClr val="tx1"/>
                            </a:solidFill>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68034">
                    <a:tc>
                      <a:txBody>
                        <a:bodyPr/>
                        <a:lstStyle/>
                        <a:p>
                          <a:pPr algn="ctr"/>
                          <a:r>
                            <a:rPr lang="en-GB" dirty="0" smtClean="0"/>
                            <a:t>Time delay due to CCA</a:t>
                          </a:r>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r>
                                  <a:rPr lang="en-GB" i="1" dirty="0" smtClean="0">
                                    <a:latin typeface="Cambria Math"/>
                                  </a:rPr>
                                  <m:t>𝑐𝑐𝑎𝑇𝑖𝑚𝑒</m:t>
                                </m:r>
                              </m:oMath>
                            </m:oMathPara>
                          </a14:m>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24000">
                    <a:tc>
                      <a:txBody>
                        <a:bodyPr/>
                        <a:lstStyle/>
                        <a:p>
                          <a:pPr algn="ctr"/>
                          <a:r>
                            <a:rPr lang="en-GB" dirty="0" smtClean="0"/>
                            <a:t>TX/RX or RX/TX switching time</a:t>
                          </a:r>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pt-PT" b="0" i="1" smtClean="0">
                                        <a:latin typeface="Cambria Math"/>
                                      </a:rPr>
                                      <m:t>𝑇</m:t>
                                    </m:r>
                                  </m:e>
                                  <m:sub>
                                    <m:r>
                                      <a:rPr lang="pt-PT" b="0" i="1" smtClean="0">
                                        <a:latin typeface="Cambria Math"/>
                                      </a:rPr>
                                      <m:t>𝑇𝐴</m:t>
                                    </m:r>
                                  </m:sub>
                                </m:sSub>
                              </m:oMath>
                            </m:oMathPara>
                          </a14:m>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24000">
                    <a:tc>
                      <a:txBody>
                        <a:bodyPr/>
                        <a:lstStyle/>
                        <a:p>
                          <a:pPr algn="ctr"/>
                          <a:r>
                            <a:rPr lang="en-GB" i="1" dirty="0" smtClean="0"/>
                            <a:t>RTS/CTS ADDBA </a:t>
                          </a:r>
                          <a:r>
                            <a:rPr lang="en-GB" dirty="0" smtClean="0"/>
                            <a:t>transmission time</a:t>
                          </a:r>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tcPr>
                    </a:tc>
                    <a:tc>
                      <a:txBody>
                        <a:bodyPr/>
                        <a:lstStyle/>
                        <a:p>
                          <a:pPr algn="ctr"/>
                          <a14:m>
                            <m:oMath xmlns:m="http://schemas.openxmlformats.org/officeDocument/2006/math">
                              <m:sSub>
                                <m:sSubPr>
                                  <m:ctrlPr>
                                    <a:rPr lang="en-GB" i="1" smtClean="0">
                                      <a:latin typeface="Cambria Math"/>
                                    </a:rPr>
                                  </m:ctrlPr>
                                </m:sSubPr>
                                <m:e>
                                  <m:r>
                                    <a:rPr lang="pt-PT" b="0" i="1" smtClean="0">
                                      <a:latin typeface="Cambria Math"/>
                                    </a:rPr>
                                    <m:t>𝑇</m:t>
                                  </m:r>
                                </m:e>
                                <m:sub>
                                  <m:r>
                                    <a:rPr lang="pt-PT" b="0" i="1" smtClean="0">
                                      <a:latin typeface="Cambria Math"/>
                                    </a:rPr>
                                    <m:t>𝑅𝑇𝑆</m:t>
                                  </m:r>
                                  <m:r>
                                    <a:rPr lang="pt-PT" b="0" i="1" smtClean="0">
                                      <a:latin typeface="Cambria Math"/>
                                    </a:rPr>
                                    <m:t>_</m:t>
                                  </m:r>
                                  <m:r>
                                    <a:rPr lang="pt-PT" b="0" i="1" smtClean="0">
                                      <a:latin typeface="Cambria Math"/>
                                    </a:rPr>
                                    <m:t>𝐴𝐷𝐷𝐵𝐴</m:t>
                                  </m:r>
                                </m:sub>
                              </m:sSub>
                            </m:oMath>
                          </a14:m>
                          <a:r>
                            <a:rPr lang="en-GB" dirty="0" smtClean="0"/>
                            <a:t> /</a:t>
                          </a:r>
                          <a14:m>
                            <m:oMath xmlns:m="http://schemas.openxmlformats.org/officeDocument/2006/math">
                              <m:sSub>
                                <m:sSubPr>
                                  <m:ctrlPr>
                                    <a:rPr lang="en-GB" i="1" smtClean="0">
                                      <a:latin typeface="Cambria Math"/>
                                    </a:rPr>
                                  </m:ctrlPr>
                                </m:sSubPr>
                                <m:e>
                                  <m:r>
                                    <a:rPr lang="pt-PT" b="0" i="1" smtClean="0">
                                      <a:latin typeface="Cambria Math"/>
                                    </a:rPr>
                                    <m:t> </m:t>
                                  </m:r>
                                  <m:r>
                                    <a:rPr lang="pt-PT" b="0" i="1" smtClean="0">
                                      <a:latin typeface="Cambria Math"/>
                                    </a:rPr>
                                    <m:t>𝑇</m:t>
                                  </m:r>
                                </m:e>
                                <m:sub>
                                  <m:r>
                                    <a:rPr lang="pt-PT" b="0" i="1" smtClean="0">
                                      <a:latin typeface="Cambria Math"/>
                                    </a:rPr>
                                    <m:t>𝐶𝑇𝑆</m:t>
                                  </m:r>
                                  <m:r>
                                    <a:rPr lang="pt-PT" b="0" i="1" smtClean="0">
                                      <a:latin typeface="Cambria Math"/>
                                    </a:rPr>
                                    <m:t>_</m:t>
                                  </m:r>
                                  <m:r>
                                    <a:rPr lang="pt-PT" b="0" i="1" smtClean="0">
                                      <a:latin typeface="Cambria Math"/>
                                    </a:rPr>
                                    <m:t>𝐴𝐷𝐷𝐵𝐴</m:t>
                                  </m:r>
                                </m:sub>
                              </m:sSub>
                            </m:oMath>
                          </a14:m>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tcPr>
                    </a:tc>
                  </a:tr>
                  <a:tr h="32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i="1" u="none" strike="noStrike" kern="1200" baseline="0" dirty="0" smtClean="0">
                              <a:solidFill>
                                <a:schemeClr val="dk1"/>
                              </a:solidFill>
                              <a:latin typeface="+mn-lt"/>
                              <a:ea typeface="+mn-ea"/>
                              <a:cs typeface="+mn-cs"/>
                            </a:rPr>
                            <a:t>BACK Request/ BACK Response </a:t>
                          </a:r>
                          <a:r>
                            <a:rPr lang="en-GB" dirty="0" smtClean="0"/>
                            <a:t>transmission time</a:t>
                          </a: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 xmlns:m="http://schemas.openxmlformats.org/officeDocument/2006/math">
                              <m:sSub>
                                <m:sSubPr>
                                  <m:ctrlPr>
                                    <a:rPr lang="en-GB" i="1" smtClean="0">
                                      <a:latin typeface="Cambria Math"/>
                                    </a:rPr>
                                  </m:ctrlPr>
                                </m:sSubPr>
                                <m:e>
                                  <m:r>
                                    <a:rPr lang="pt-PT" b="0" i="1" smtClean="0">
                                      <a:latin typeface="Cambria Math"/>
                                    </a:rPr>
                                    <m:t>𝑇</m:t>
                                  </m:r>
                                </m:e>
                                <m:sub>
                                  <m:r>
                                    <a:rPr lang="pt-PT" b="0" i="1" smtClean="0">
                                      <a:latin typeface="Cambria Math"/>
                                    </a:rPr>
                                    <m:t>𝐵𝑅𝑒𝑞𝑢𝑒𝑠𝑡</m:t>
                                  </m:r>
                                </m:sub>
                              </m:sSub>
                            </m:oMath>
                          </a14:m>
                          <a:r>
                            <a:rPr lang="en-GB" dirty="0" smtClean="0"/>
                            <a:t> /</a:t>
                          </a:r>
                          <a14:m>
                            <m:oMath xmlns:m="http://schemas.openxmlformats.org/officeDocument/2006/math">
                              <m:sSub>
                                <m:sSubPr>
                                  <m:ctrlPr>
                                    <a:rPr lang="en-GB" i="1" smtClean="0">
                                      <a:latin typeface="Cambria Math"/>
                                    </a:rPr>
                                  </m:ctrlPr>
                                </m:sSubPr>
                                <m:e>
                                  <m:r>
                                    <a:rPr lang="pt-PT" b="0" i="1" smtClean="0">
                                      <a:latin typeface="Cambria Math"/>
                                    </a:rPr>
                                    <m:t> </m:t>
                                  </m:r>
                                  <m:r>
                                    <a:rPr lang="pt-PT" b="0" i="1" smtClean="0">
                                      <a:latin typeface="Cambria Math"/>
                                    </a:rPr>
                                    <m:t>𝑇</m:t>
                                  </m:r>
                                </m:e>
                                <m:sub>
                                  <m:r>
                                    <a:rPr lang="pt-PT" b="0" i="1" smtClean="0">
                                      <a:latin typeface="Cambria Math"/>
                                    </a:rPr>
                                    <m:t>𝐵𝑅𝑒𝑠𝑝𝑜𝑛𝑠𝑒</m:t>
                                  </m:r>
                                </m:sub>
                              </m:sSub>
                            </m:oMath>
                          </a14:m>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18" name="Tabela 17"/>
              <p:cNvGraphicFramePr>
                <a:graphicFrameLocks noGrp="1"/>
              </p:cNvGraphicFramePr>
              <p:nvPr>
                <p:extLst>
                  <p:ext uri="{D42A27DB-BD31-4B8C-83A1-F6EECF244321}">
                    <p14:modId xmlns:p14="http://schemas.microsoft.com/office/powerpoint/2010/main" xmlns="" xmlns:a14="http://schemas.microsoft.com/office/drawing/2010/main" val="1519182667"/>
                  </p:ext>
                </p:extLst>
              </p:nvPr>
            </p:nvGraphicFramePr>
            <p:xfrm>
              <a:off x="568703" y="4509120"/>
              <a:ext cx="7963737" cy="1863598"/>
            </p:xfrm>
            <a:graphic>
              <a:graphicData uri="http://schemas.openxmlformats.org/drawingml/2006/table">
                <a:tbl>
                  <a:tblPr firstRow="1" bandRow="1">
                    <a:tableStyleId>{5C22544A-7EE6-4342-B048-85BDC9FD1C3A}</a:tableStyleId>
                  </a:tblPr>
                  <a:tblGrid>
                    <a:gridCol w="5466086"/>
                    <a:gridCol w="2497651"/>
                  </a:tblGrid>
                  <a:tr h="370141">
                    <a:tc>
                      <a:txBody>
                        <a:bodyPr/>
                        <a:lstStyle/>
                        <a:p>
                          <a:pPr algn="ctr"/>
                          <a:r>
                            <a:rPr lang="en-GB" dirty="0" smtClean="0">
                              <a:solidFill>
                                <a:schemeClr val="tx1"/>
                              </a:solidFill>
                            </a:rPr>
                            <a:t>Description</a:t>
                          </a:r>
                          <a:endParaRPr lang="en-GB" dirty="0">
                            <a:solidFill>
                              <a:schemeClr val="tx1"/>
                            </a:solidFill>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dirty="0" smtClean="0">
                              <a:solidFill>
                                <a:schemeClr val="tx1"/>
                              </a:solidFill>
                            </a:rPr>
                            <a:t>Symbol</a:t>
                          </a:r>
                          <a:endParaRPr lang="en-GB" dirty="0">
                            <a:solidFill>
                              <a:schemeClr val="tx1"/>
                            </a:solidFill>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65760">
                    <a:tc>
                      <a:txBody>
                        <a:bodyPr/>
                        <a:lstStyle/>
                        <a:p>
                          <a:pPr algn="ctr"/>
                          <a:r>
                            <a:rPr lang="en-GB" dirty="0" smtClean="0"/>
                            <a:t>Time delay due to CCA</a:t>
                          </a:r>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rotWithShape="1">
                          <a:blip r:embed="rId5"/>
                          <a:stretch>
                            <a:fillRect l="-218780" t="-111864" b="-338983"/>
                          </a:stretch>
                        </a:blipFill>
                      </a:tcPr>
                    </a:tc>
                  </a:tr>
                  <a:tr h="365760">
                    <a:tc>
                      <a:txBody>
                        <a:bodyPr/>
                        <a:lstStyle/>
                        <a:p>
                          <a:pPr algn="ctr"/>
                          <a:r>
                            <a:rPr lang="en-GB" dirty="0" smtClean="0"/>
                            <a:t>TX/RX or RX/TX switching time</a:t>
                          </a:r>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rotWithShape="1">
                          <a:blip r:embed="rId5"/>
                          <a:stretch>
                            <a:fillRect l="-218780" t="-208333" b="-233333"/>
                          </a:stretch>
                        </a:blipFill>
                      </a:tcPr>
                    </a:tc>
                  </a:tr>
                  <a:tr h="374968">
                    <a:tc>
                      <a:txBody>
                        <a:bodyPr/>
                        <a:lstStyle/>
                        <a:p>
                          <a:pPr algn="ctr"/>
                          <a:r>
                            <a:rPr lang="en-GB" i="1" dirty="0" smtClean="0"/>
                            <a:t>RTS/CTS ADDBA </a:t>
                          </a:r>
                          <a:r>
                            <a:rPr lang="en-GB" dirty="0" smtClean="0"/>
                            <a:t>transmission time</a:t>
                          </a:r>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tcPr>
                    </a:tc>
                    <a:tc>
                      <a:txBody>
                        <a:bodyPr/>
                        <a:lstStyle/>
                        <a:p>
                          <a:endParaRPr lang="en-US"/>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blipFill rotWithShape="1">
                          <a:blip r:embed="rId5"/>
                          <a:stretch>
                            <a:fillRect l="-218780" t="-298387" b="-125806"/>
                          </a:stretch>
                        </a:blipFill>
                      </a:tcPr>
                    </a:tc>
                  </a:tr>
                  <a:tr h="3869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i="1" u="none" strike="noStrike" kern="1200" baseline="0" dirty="0" smtClean="0">
                              <a:solidFill>
                                <a:schemeClr val="dk1"/>
                              </a:solidFill>
                              <a:latin typeface="+mn-lt"/>
                              <a:ea typeface="+mn-ea"/>
                              <a:cs typeface="+mn-cs"/>
                            </a:rPr>
                            <a:t>BACK Request/ BACK Response </a:t>
                          </a:r>
                          <a:r>
                            <a:rPr lang="en-GB" dirty="0" smtClean="0"/>
                            <a:t>transmission time</a:t>
                          </a: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5"/>
                          <a:stretch>
                            <a:fillRect l="-218780" t="-392063" b="-23810"/>
                          </a:stretch>
                        </a:blipFill>
                      </a:tcPr>
                    </a:tc>
                  </a:tr>
                </a:tbl>
              </a:graphicData>
            </a:graphic>
          </p:graphicFrame>
        </mc:Fallback>
      </mc:AlternateContent>
    </p:spTree>
    <p:extLst>
      <p:ext uri="{BB962C8B-B14F-4D97-AF65-F5344CB8AC3E}">
        <p14:creationId xmlns:p14="http://schemas.microsoft.com/office/powerpoint/2010/main" val="2938077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510952"/>
          </a:xfrm>
        </p:spPr>
        <p:txBody>
          <a:bodyPr/>
          <a:lstStyle/>
          <a:p>
            <a:r>
              <a:rPr lang="pt-PT" dirty="0" smtClean="0"/>
              <a:t>SBACK-MAC – </a:t>
            </a:r>
            <a:r>
              <a:rPr lang="pt-PT" dirty="0" err="1" smtClean="0"/>
              <a:t>Block</a:t>
            </a:r>
            <a:r>
              <a:rPr lang="pt-PT" dirty="0" smtClean="0"/>
              <a:t> ACK </a:t>
            </a:r>
            <a:r>
              <a:rPr lang="pt-PT" dirty="0" err="1" smtClean="0"/>
              <a:t>Sequence</a:t>
            </a:r>
            <a:r>
              <a:rPr lang="pt-PT" dirty="0" smtClean="0"/>
              <a:t> </a:t>
            </a:r>
            <a:endParaRPr lang="pt-PT" dirty="0"/>
          </a:p>
        </p:txBody>
      </p:sp>
      <p:sp>
        <p:nvSpPr>
          <p:cNvPr id="3" name="Marcador de Posição de Conteúdo 2"/>
          <p:cNvSpPr>
            <a:spLocks noGrp="1"/>
          </p:cNvSpPr>
          <p:nvPr>
            <p:ph idx="1"/>
          </p:nvPr>
        </p:nvSpPr>
        <p:spPr>
          <a:xfrm>
            <a:off x="225896" y="1484784"/>
            <a:ext cx="7772400" cy="648072"/>
          </a:xfrm>
        </p:spPr>
        <p:txBody>
          <a:bodyPr/>
          <a:lstStyle/>
          <a:p>
            <a:r>
              <a:rPr lang="pt-PT" sz="2200" dirty="0" smtClean="0"/>
              <a:t>SBACK-MAC </a:t>
            </a:r>
            <a:r>
              <a:rPr lang="pt-PT" sz="2200" dirty="0" err="1" smtClean="0"/>
              <a:t>with</a:t>
            </a:r>
            <a:r>
              <a:rPr lang="pt-PT" sz="2200" dirty="0" smtClean="0"/>
              <a:t> no </a:t>
            </a:r>
            <a:r>
              <a:rPr lang="pt-PT" sz="2200" i="1" dirty="0" smtClean="0"/>
              <a:t>BACK </a:t>
            </a:r>
            <a:r>
              <a:rPr lang="pt-PT" sz="2200" i="1" dirty="0" err="1" smtClean="0"/>
              <a:t>Request</a:t>
            </a:r>
            <a:endParaRPr lang="pt-PT" sz="2200" i="1" dirty="0" smtClean="0"/>
          </a:p>
          <a:p>
            <a:endParaRPr lang="pt-PT" sz="2200" i="1"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15</a:t>
            </a:fld>
            <a:endParaRPr lang="en-US"/>
          </a:p>
        </p:txBody>
      </p:sp>
      <mc:AlternateContent xmlns:mc="http://schemas.openxmlformats.org/markup-compatibility/2006" xmlns:a14="http://schemas.microsoft.com/office/drawing/2010/main">
        <mc:Choice Requires="a14">
          <p:sp>
            <p:nvSpPr>
              <p:cNvPr id="13" name="Rectângulo 12"/>
              <p:cNvSpPr/>
              <p:nvPr/>
            </p:nvSpPr>
            <p:spPr>
              <a:xfrm>
                <a:off x="248893" y="1994459"/>
                <a:ext cx="5256888" cy="708527"/>
              </a:xfrm>
              <a:prstGeom prst="rect">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800" i="1" smtClean="0">
                              <a:solidFill>
                                <a:schemeClr val="dk1"/>
                              </a:solidFill>
                              <a:latin typeface="Cambria Math"/>
                            </a:rPr>
                          </m:ctrlPr>
                        </m:sSubPr>
                        <m:e>
                          <m:r>
                            <a:rPr lang="en-GB" sz="1800" i="1">
                              <a:solidFill>
                                <a:schemeClr val="dk1"/>
                              </a:solidFill>
                              <a:latin typeface="Cambria Math" panose="02040503050406030204" pitchFamily="18" charset="0"/>
                            </a:rPr>
                            <m:t>𝑆</m:t>
                          </m:r>
                        </m:e>
                        <m:sub>
                          <m:r>
                            <a:rPr lang="en-GB" sz="1800" i="1">
                              <a:solidFill>
                                <a:schemeClr val="dk1"/>
                              </a:solidFill>
                              <a:latin typeface="Cambria Math" panose="02040503050406030204" pitchFamily="18" charset="0"/>
                            </a:rPr>
                            <m:t>𝑀</m:t>
                          </m:r>
                        </m:sub>
                      </m:sSub>
                      <m:r>
                        <a:rPr lang="en-GB" sz="1800" i="1">
                          <a:solidFill>
                            <a:schemeClr val="dk1"/>
                          </a:solidFill>
                          <a:latin typeface="Cambria Math" panose="02040503050406030204" pitchFamily="18" charset="0"/>
                        </a:rPr>
                        <m:t>=</m:t>
                      </m:r>
                      <m:f>
                        <m:fPr>
                          <m:ctrlPr>
                            <a:rPr lang="en-GB" sz="1800" i="1">
                              <a:solidFill>
                                <a:schemeClr val="dk1"/>
                              </a:solidFill>
                              <a:latin typeface="Cambria Math"/>
                            </a:rPr>
                          </m:ctrlPr>
                        </m:fPr>
                        <m:num>
                          <m:r>
                            <a:rPr lang="en-GB" sz="1800" i="1">
                              <a:solidFill>
                                <a:schemeClr val="dk1"/>
                              </a:solidFill>
                              <a:latin typeface="Cambria Math" panose="02040503050406030204" pitchFamily="18" charset="0"/>
                            </a:rPr>
                            <m:t>8</m:t>
                          </m:r>
                          <m:r>
                            <a:rPr lang="en-GB" sz="1800" i="1">
                              <a:solidFill>
                                <a:schemeClr val="dk1"/>
                              </a:solidFill>
                              <a:latin typeface="Cambria Math" panose="02040503050406030204" pitchFamily="18" charset="0"/>
                            </a:rPr>
                            <m:t> </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𝐿</m:t>
                              </m:r>
                            </m:e>
                            <m:sub>
                              <m:r>
                                <a:rPr lang="en-GB" sz="1800" i="1">
                                  <a:solidFill>
                                    <a:schemeClr val="dk1"/>
                                  </a:solidFill>
                                  <a:latin typeface="Cambria Math" panose="02040503050406030204" pitchFamily="18" charset="0"/>
                                </a:rPr>
                                <m:t>𝐷𝐴𝑇𝐴</m:t>
                              </m:r>
                            </m:sub>
                          </m:sSub>
                        </m:num>
                        <m:den>
                          <m:acc>
                            <m:accPr>
                              <m:chr m:val="̅"/>
                              <m:ctrlPr>
                                <a:rPr lang="en-GB" sz="1800" i="1">
                                  <a:solidFill>
                                    <a:schemeClr val="dk1"/>
                                  </a:solidFill>
                                  <a:latin typeface="Cambria Math"/>
                                </a:rPr>
                              </m:ctrlPr>
                            </m:accPr>
                            <m:e>
                              <m:r>
                                <a:rPr lang="pt-PT" sz="1800" b="0" i="1" smtClean="0">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𝐶𝑊</m:t>
                              </m:r>
                            </m:e>
                          </m:acc>
                          <m:r>
                            <a:rPr lang="en-GB" sz="1800" i="1">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𝑐𝑐𝑎𝑇𝑖𝑚𝑒</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𝑇𝐴</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𝑅𝑇</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𝑆</m:t>
                                  </m:r>
                                </m:e>
                                <m:sub>
                                  <m:r>
                                    <a:rPr lang="en-GB" sz="1800" i="1">
                                      <a:solidFill>
                                        <a:schemeClr val="dk1"/>
                                      </a:solidFill>
                                      <a:latin typeface="Cambria Math" panose="02040503050406030204" pitchFamily="18" charset="0"/>
                                    </a:rPr>
                                    <m:t>𝐴𝐷𝐷𝐵𝐴</m:t>
                                  </m:r>
                                </m:sub>
                              </m:sSub>
                            </m:sub>
                          </m:sSub>
                          <m:r>
                            <a:rPr lang="en-GB" sz="1800" i="1">
                              <a:solidFill>
                                <a:schemeClr val="dk1"/>
                              </a:solidFill>
                              <a:latin typeface="Cambria Math" panose="02040503050406030204" pitchFamily="18" charset="0"/>
                            </a:rPr>
                            <m:t>+ </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𝐻</m:t>
                              </m:r>
                            </m:e>
                            <m:sub>
                              <m:r>
                                <a:rPr lang="pt-PT" sz="1800" b="0" i="1" smtClean="0">
                                  <a:solidFill>
                                    <a:schemeClr val="dk1"/>
                                  </a:solidFill>
                                  <a:latin typeface="Cambria Math"/>
                                </a:rPr>
                                <m:t>2</m:t>
                              </m:r>
                            </m:sub>
                          </m:sSub>
                          <m:r>
                            <a:rPr lang="en-GB" sz="1800" i="1">
                              <a:solidFill>
                                <a:schemeClr val="dk1"/>
                              </a:solidFill>
                              <a:latin typeface="Cambria Math" panose="02040503050406030204" pitchFamily="18" charset="0"/>
                            </a:rPr>
                            <m:t>)</m:t>
                          </m:r>
                          <m:r>
                            <a:rPr lang="pt-PT" sz="1800" b="0" i="1" smtClean="0">
                              <a:solidFill>
                                <a:schemeClr val="dk1"/>
                              </a:solidFill>
                              <a:latin typeface="Cambria Math" panose="02040503050406030204" pitchFamily="18" charset="0"/>
                            </a:rPr>
                            <m:t>)/</m:t>
                          </m:r>
                          <m:r>
                            <a:rPr lang="pt-PT" sz="1800" b="0" i="1" smtClean="0">
                              <a:solidFill>
                                <a:schemeClr val="dk1"/>
                              </a:solidFill>
                              <a:latin typeface="Cambria Math" panose="02040503050406030204" pitchFamily="18" charset="0"/>
                            </a:rPr>
                            <m:t>𝑛</m:t>
                          </m:r>
                        </m:den>
                      </m:f>
                    </m:oMath>
                  </m:oMathPara>
                </a14:m>
                <a:endParaRPr lang="en-GB" sz="1800" i="1" dirty="0">
                  <a:solidFill>
                    <a:schemeClr val="dk1"/>
                  </a:solidFill>
                  <a:latin typeface="+mj-lt"/>
                </a:endParaRPr>
              </a:p>
            </p:txBody>
          </p:sp>
        </mc:Choice>
        <mc:Fallback xmlns="">
          <p:sp>
            <p:nvSpPr>
              <p:cNvPr id="13" name="Rectângulo 12"/>
              <p:cNvSpPr>
                <a:spLocks noRot="1" noChangeAspect="1" noMove="1" noResize="1" noEditPoints="1" noAdjustHandles="1" noChangeArrowheads="1" noChangeShapeType="1" noTextEdit="1"/>
              </p:cNvSpPr>
              <p:nvPr/>
            </p:nvSpPr>
            <p:spPr>
              <a:xfrm>
                <a:off x="248893" y="1994459"/>
                <a:ext cx="5256888" cy="708527"/>
              </a:xfrm>
              <a:prstGeom prst="rect">
                <a:avLst/>
              </a:prstGeom>
              <a:blipFill rotWithShape="1">
                <a:blip r:embed="rId2" cstate="print"/>
                <a:stretch>
                  <a:fillRect/>
                </a:stretch>
              </a:blipFill>
              <a:ln w="3810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ângulo 13"/>
              <p:cNvSpPr/>
              <p:nvPr/>
            </p:nvSpPr>
            <p:spPr>
              <a:xfrm>
                <a:off x="243529" y="3028954"/>
                <a:ext cx="5353068" cy="400046"/>
              </a:xfrm>
              <a:prstGeom prst="rect">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800" i="1" smtClean="0">
                              <a:latin typeface="Cambria Math"/>
                            </a:rPr>
                          </m:ctrlPr>
                        </m:sSubPr>
                        <m:e>
                          <m:r>
                            <a:rPr lang="pt-PT" sz="1800" b="0" i="1" smtClean="0">
                              <a:latin typeface="Cambria Math" panose="02040503050406030204" pitchFamily="18" charset="0"/>
                            </a:rPr>
                            <m:t>𝐷</m:t>
                          </m:r>
                        </m:e>
                        <m:sub>
                          <m:r>
                            <a:rPr lang="pt-PT" sz="1800" b="0" i="1" smtClean="0">
                              <a:latin typeface="Cambria Math" panose="02040503050406030204" pitchFamily="18" charset="0"/>
                            </a:rPr>
                            <m:t>𝑚𝑖𝑛</m:t>
                          </m:r>
                        </m:sub>
                      </m:sSub>
                      <m:r>
                        <a:rPr lang="en-GB" sz="1800" i="1">
                          <a:latin typeface="Cambria Math" panose="02040503050406030204" pitchFamily="18" charset="0"/>
                        </a:rPr>
                        <m:t> =</m:t>
                      </m:r>
                      <m:r>
                        <a:rPr lang="pt-PT" sz="1800" b="0" i="1" smtClean="0">
                          <a:latin typeface="Cambria Math" panose="02040503050406030204" pitchFamily="18" charset="0"/>
                        </a:rPr>
                        <m:t>(</m:t>
                      </m:r>
                      <m:acc>
                        <m:accPr>
                          <m:chr m:val="̅"/>
                          <m:ctrlPr>
                            <a:rPr lang="en-GB" sz="1800" i="1">
                              <a:latin typeface="Cambria Math"/>
                            </a:rPr>
                          </m:ctrlPr>
                        </m:accPr>
                        <m:e>
                          <m:r>
                            <a:rPr lang="en-GB" sz="1800" i="1">
                              <a:latin typeface="Cambria Math" panose="02040503050406030204" pitchFamily="18" charset="0"/>
                            </a:rPr>
                            <m:t>𝐶𝑊</m:t>
                          </m:r>
                        </m:e>
                      </m:acc>
                      <m:r>
                        <a:rPr lang="en-GB" sz="1800" i="1">
                          <a:latin typeface="Cambria Math" panose="02040503050406030204" pitchFamily="18" charset="0"/>
                        </a:rPr>
                        <m:t>+</m:t>
                      </m:r>
                      <m:r>
                        <a:rPr lang="en-GB" sz="1800" i="1">
                          <a:latin typeface="Cambria Math" panose="02040503050406030204" pitchFamily="18" charset="0"/>
                        </a:rPr>
                        <m:t>𝑐𝑐𝑎𝑇𝑖𝑚𝑒</m:t>
                      </m:r>
                      <m:r>
                        <a:rPr lang="en-GB" sz="1800" i="1">
                          <a:latin typeface="Cambria Math" panose="02040503050406030204" pitchFamily="18" charset="0"/>
                        </a:rPr>
                        <m:t>+</m:t>
                      </m:r>
                      <m:sSub>
                        <m:sSubPr>
                          <m:ctrlPr>
                            <a:rPr lang="en-GB" sz="1800" i="1">
                              <a:latin typeface="Cambria Math"/>
                            </a:rPr>
                          </m:ctrlPr>
                        </m:sSubPr>
                        <m:e>
                          <m:r>
                            <a:rPr lang="en-GB" sz="1800" i="1">
                              <a:latin typeface="Cambria Math" panose="02040503050406030204" pitchFamily="18" charset="0"/>
                            </a:rPr>
                            <m:t>𝑇</m:t>
                          </m:r>
                        </m:e>
                        <m:sub>
                          <m:r>
                            <a:rPr lang="en-GB" sz="1800" i="1">
                              <a:latin typeface="Cambria Math" panose="02040503050406030204" pitchFamily="18" charset="0"/>
                            </a:rPr>
                            <m:t>𝑇𝐴</m:t>
                          </m:r>
                        </m:sub>
                      </m:sSub>
                      <m:r>
                        <a:rPr lang="en-GB" sz="1800" i="1">
                          <a:latin typeface="Cambria Math" panose="02040503050406030204" pitchFamily="18" charset="0"/>
                        </a:rPr>
                        <m:t>+</m:t>
                      </m:r>
                      <m:sSub>
                        <m:sSubPr>
                          <m:ctrlPr>
                            <a:rPr lang="en-GB" sz="1800" i="1">
                              <a:latin typeface="Cambria Math"/>
                            </a:rPr>
                          </m:ctrlPr>
                        </m:sSubPr>
                        <m:e>
                          <m:r>
                            <a:rPr lang="en-GB" sz="1800" i="1">
                              <a:latin typeface="Cambria Math" panose="02040503050406030204" pitchFamily="18" charset="0"/>
                            </a:rPr>
                            <m:t>𝑇</m:t>
                          </m:r>
                        </m:e>
                        <m:sub>
                          <m:r>
                            <a:rPr lang="en-GB" sz="1800" i="1">
                              <a:latin typeface="Cambria Math" panose="02040503050406030204" pitchFamily="18" charset="0"/>
                            </a:rPr>
                            <m:t>𝑅𝑇</m:t>
                          </m:r>
                          <m:sSub>
                            <m:sSubPr>
                              <m:ctrlPr>
                                <a:rPr lang="en-GB" sz="1800" i="1">
                                  <a:latin typeface="Cambria Math"/>
                                </a:rPr>
                              </m:ctrlPr>
                            </m:sSubPr>
                            <m:e>
                              <m:r>
                                <a:rPr lang="en-GB" sz="1800" i="1">
                                  <a:latin typeface="Cambria Math" panose="02040503050406030204" pitchFamily="18" charset="0"/>
                                </a:rPr>
                                <m:t>𝑆</m:t>
                              </m:r>
                            </m:e>
                            <m:sub>
                              <m:r>
                                <a:rPr lang="en-GB" sz="1800" i="1">
                                  <a:latin typeface="Cambria Math" panose="02040503050406030204" pitchFamily="18" charset="0"/>
                                </a:rPr>
                                <m:t>𝐴𝐷𝐷𝐵𝐴</m:t>
                              </m:r>
                            </m:sub>
                          </m:sSub>
                        </m:sub>
                      </m:sSub>
                      <m:r>
                        <a:rPr lang="en-GB" sz="1800" i="1">
                          <a:latin typeface="Cambria Math" panose="02040503050406030204" pitchFamily="18" charset="0"/>
                        </a:rPr>
                        <m:t>+</m:t>
                      </m:r>
                      <m:sSub>
                        <m:sSubPr>
                          <m:ctrlPr>
                            <a:rPr lang="en-GB" sz="1800" i="1">
                              <a:latin typeface="Cambria Math"/>
                            </a:rPr>
                          </m:ctrlPr>
                        </m:sSubPr>
                        <m:e>
                          <m:r>
                            <a:rPr lang="en-GB" sz="1800" i="1">
                              <a:latin typeface="Cambria Math" panose="02040503050406030204" pitchFamily="18" charset="0"/>
                            </a:rPr>
                            <m:t>𝐻</m:t>
                          </m:r>
                        </m:e>
                        <m:sub>
                          <m:r>
                            <a:rPr lang="pt-PT" sz="1800" b="0" i="1" smtClean="0">
                              <a:latin typeface="Cambria Math"/>
                            </a:rPr>
                            <m:t>2</m:t>
                          </m:r>
                        </m:sub>
                      </m:sSub>
                      <m:r>
                        <a:rPr lang="pt-PT" sz="1800" b="0" i="1" smtClean="0">
                          <a:latin typeface="Cambria Math" panose="02040503050406030204" pitchFamily="18" charset="0"/>
                        </a:rPr>
                        <m:t>)/</m:t>
                      </m:r>
                      <m:r>
                        <a:rPr lang="pt-PT" sz="1800" b="0" i="1" smtClean="0">
                          <a:latin typeface="Cambria Math" panose="02040503050406030204" pitchFamily="18" charset="0"/>
                        </a:rPr>
                        <m:t>𝑛</m:t>
                      </m:r>
                    </m:oMath>
                  </m:oMathPara>
                </a14:m>
                <a:endParaRPr lang="en-GB" sz="1800" i="1" dirty="0">
                  <a:latin typeface="+mj-lt"/>
                </a:endParaRPr>
              </a:p>
            </p:txBody>
          </p:sp>
        </mc:Choice>
        <mc:Fallback xmlns="">
          <p:sp>
            <p:nvSpPr>
              <p:cNvPr id="14" name="Rectângulo 13"/>
              <p:cNvSpPr>
                <a:spLocks noRot="1" noChangeAspect="1" noMove="1" noResize="1" noEditPoints="1" noAdjustHandles="1" noChangeArrowheads="1" noChangeShapeType="1" noTextEdit="1"/>
              </p:cNvSpPr>
              <p:nvPr/>
            </p:nvSpPr>
            <p:spPr>
              <a:xfrm>
                <a:off x="243529" y="3028954"/>
                <a:ext cx="5353068" cy="400046"/>
              </a:xfrm>
              <a:prstGeom prst="rect">
                <a:avLst/>
              </a:prstGeom>
              <a:blipFill rotWithShape="1">
                <a:blip r:embed="rId3" cstate="print"/>
                <a:stretch>
                  <a:fillRect b="-1389"/>
                </a:stretch>
              </a:blipFill>
              <a:ln w="3810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ângulo 14"/>
              <p:cNvSpPr/>
              <p:nvPr/>
            </p:nvSpPr>
            <p:spPr>
              <a:xfrm>
                <a:off x="732673" y="3688059"/>
                <a:ext cx="7583743" cy="680443"/>
              </a:xfrm>
              <a:prstGeom prst="rect">
                <a:avLst/>
              </a:prstGeom>
              <a:ln w="38100">
                <a:solidFill>
                  <a:srgbClr val="008080"/>
                </a:solidFill>
              </a:ln>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800" i="1" smtClean="0">
                              <a:solidFill>
                                <a:schemeClr val="dk1"/>
                              </a:solidFill>
                              <a:latin typeface="Cambria Math"/>
                            </a:rPr>
                          </m:ctrlPr>
                        </m:sSubPr>
                        <m:e>
                          <m:r>
                            <a:rPr lang="en-GB" sz="1800" i="1">
                              <a:solidFill>
                                <a:schemeClr val="dk1"/>
                              </a:solidFill>
                              <a:latin typeface="Cambria Math" panose="02040503050406030204" pitchFamily="18" charset="0"/>
                            </a:rPr>
                            <m:t>𝐻</m:t>
                          </m:r>
                        </m:e>
                        <m:sub>
                          <m:r>
                            <a:rPr lang="pt-PT" sz="1800" b="0" i="1" smtClean="0">
                              <a:solidFill>
                                <a:schemeClr val="dk1"/>
                              </a:solidFill>
                              <a:latin typeface="Cambria Math"/>
                            </a:rPr>
                            <m:t>2</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𝑇𝐴</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𝐶𝑇𝑆</m:t>
                          </m:r>
                          <m:r>
                            <a:rPr lang="en-GB" sz="1800" i="1">
                              <a:solidFill>
                                <a:schemeClr val="dk1"/>
                              </a:solidFill>
                              <a:latin typeface="Cambria Math" panose="02040503050406030204" pitchFamily="18" charset="0"/>
                            </a:rPr>
                            <m:t>_</m:t>
                          </m:r>
                          <m:r>
                            <a:rPr lang="en-GB" sz="1800" i="1">
                              <a:solidFill>
                                <a:schemeClr val="dk1"/>
                              </a:solidFill>
                              <a:latin typeface="Cambria Math" panose="02040503050406030204" pitchFamily="18" charset="0"/>
                            </a:rPr>
                            <m:t>𝐴𝐷𝐷𝐵𝐴</m:t>
                          </m:r>
                        </m:sub>
                      </m:sSub>
                      <m:r>
                        <a:rPr lang="en-GB" sz="1800" i="1">
                          <a:solidFill>
                            <a:schemeClr val="dk1"/>
                          </a:solidFill>
                          <a:latin typeface="Cambria Math" panose="02040503050406030204" pitchFamily="18" charset="0"/>
                        </a:rPr>
                        <m:t>+[</m:t>
                      </m:r>
                      <m:d>
                        <m:dPr>
                          <m:ctrlPr>
                            <a:rPr lang="en-GB" sz="1800" i="1">
                              <a:solidFill>
                                <a:schemeClr val="dk1"/>
                              </a:solidFill>
                              <a:latin typeface="Cambria Math"/>
                            </a:rPr>
                          </m:ctrlPr>
                        </m:dPr>
                        <m:e>
                          <m:r>
                            <a:rPr lang="en-GB" sz="1800" i="1">
                              <a:solidFill>
                                <a:schemeClr val="dk1"/>
                              </a:solidFill>
                              <a:latin typeface="Cambria Math" panose="02040503050406030204" pitchFamily="18" charset="0"/>
                            </a:rPr>
                            <m:t>𝑛</m:t>
                          </m:r>
                          <m:r>
                            <a:rPr lang="en-GB" sz="1800" i="1">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1</m:t>
                          </m:r>
                        </m:e>
                      </m:d>
                      <m:r>
                        <a:rPr lang="en-GB" sz="1800" i="1">
                          <a:solidFill>
                            <a:schemeClr val="dk1"/>
                          </a:solidFill>
                          <a:latin typeface="Cambria Math" panose="02040503050406030204" pitchFamily="18" charset="0"/>
                        </a:rPr>
                        <m:t>×</m:t>
                      </m:r>
                      <m:d>
                        <m:dPr>
                          <m:ctrlPr>
                            <a:rPr lang="en-GB" sz="1800" i="1">
                              <a:solidFill>
                                <a:schemeClr val="dk1"/>
                              </a:solidFill>
                              <a:latin typeface="Cambria Math"/>
                            </a:rPr>
                          </m:ctrlPr>
                        </m:dPr>
                        <m:e>
                          <m:r>
                            <a:rPr lang="en-GB" sz="1800" i="1">
                              <a:solidFill>
                                <a:schemeClr val="dk1"/>
                              </a:solidFill>
                              <a:latin typeface="Cambria Math" panose="02040503050406030204" pitchFamily="18" charset="0"/>
                            </a:rPr>
                            <m:t>𝑐𝑐𝑎𝑇𝑖𝑚𝑒</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𝑇𝐴</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𝐷𝐴𝑇𝐴</m:t>
                              </m:r>
                            </m:sub>
                          </m:sSub>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m:t>
                              </m:r>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𝑇𝐴</m:t>
                              </m:r>
                            </m:sub>
                          </m:sSub>
                          <m:r>
                            <a:rPr lang="en-GB" sz="1800" i="1">
                              <a:solidFill>
                                <a:schemeClr val="dk1"/>
                              </a:solidFill>
                              <a:latin typeface="Cambria Math" panose="02040503050406030204" pitchFamily="18" charset="0"/>
                            </a:rPr>
                            <m:t>+</m:t>
                          </m:r>
                          <m:sSub>
                            <m:sSubPr>
                              <m:ctrlPr>
                                <a:rPr lang="en-GB" sz="1800" i="1">
                                  <a:solidFill>
                                    <a:schemeClr val="dk1"/>
                                  </a:solidFill>
                                  <a:latin typeface="Cambria Math"/>
                                </a:rPr>
                              </m:ctrlPr>
                            </m:sSubPr>
                            <m:e>
                              <m:r>
                                <a:rPr lang="en-GB" sz="1800" i="1">
                                  <a:solidFill>
                                    <a:schemeClr val="dk1"/>
                                  </a:solidFill>
                                  <a:latin typeface="Cambria Math" panose="02040503050406030204" pitchFamily="18" charset="0"/>
                                </a:rPr>
                                <m:t>𝑇</m:t>
                              </m:r>
                            </m:e>
                            <m:sub>
                              <m:r>
                                <a:rPr lang="en-GB" sz="1800" i="1">
                                  <a:solidFill>
                                    <a:schemeClr val="dk1"/>
                                  </a:solidFill>
                                  <a:latin typeface="Cambria Math" panose="02040503050406030204" pitchFamily="18" charset="0"/>
                                </a:rPr>
                                <m:t>𝐼𝐹𝑆</m:t>
                              </m:r>
                            </m:sub>
                          </m:sSub>
                        </m:e>
                      </m:d>
                      <m:r>
                        <a:rPr lang="pt-PT" sz="1800" b="0" i="1" smtClean="0">
                          <a:solidFill>
                            <a:schemeClr val="dk1"/>
                          </a:solidFill>
                          <a:latin typeface="Cambria Math" panose="02040503050406030204" pitchFamily="18" charset="0"/>
                        </a:rPr>
                        <m:t>]</m:t>
                      </m:r>
                    </m:oMath>
                  </m:oMathPara>
                </a14:m>
                <a:endParaRPr lang="en-GB" sz="1800" i="1" dirty="0" smtClean="0">
                  <a:solidFill>
                    <a:schemeClr val="dk1"/>
                  </a:solidFill>
                  <a:latin typeface="+mj-lt"/>
                </a:endParaRPr>
              </a:p>
              <a:p>
                <a:pPr/>
                <a14:m>
                  <m:oMathPara xmlns:m="http://schemas.openxmlformats.org/officeDocument/2006/math">
                    <m:oMathParaPr>
                      <m:jc m:val="centerGroup"/>
                    </m:oMathParaPr>
                    <m:oMath xmlns:m="http://schemas.openxmlformats.org/officeDocument/2006/math">
                      <m:sSub>
                        <m:sSubPr>
                          <m:ctrlPr>
                            <a:rPr lang="en-GB" sz="1800" i="1">
                              <a:latin typeface="Cambria Math"/>
                            </a:rPr>
                          </m:ctrlPr>
                        </m:sSubPr>
                        <m:e>
                          <m:r>
                            <a:rPr lang="en-GB" sz="1800" i="1">
                              <a:latin typeface="Cambria Math" panose="02040503050406030204" pitchFamily="18" charset="0"/>
                            </a:rPr>
                            <m:t>+</m:t>
                          </m:r>
                          <m:r>
                            <a:rPr lang="en-GB" sz="1800" i="1">
                              <a:latin typeface="Cambria Math" panose="02040503050406030204" pitchFamily="18" charset="0"/>
                            </a:rPr>
                            <m:t>𝑐𝑐𝑎𝑇𝑖𝑚𝑒</m:t>
                          </m:r>
                          <m:r>
                            <a:rPr lang="en-GB" sz="1800" i="1">
                              <a:latin typeface="Cambria Math" panose="02040503050406030204" pitchFamily="18" charset="0"/>
                            </a:rPr>
                            <m:t>+</m:t>
                          </m:r>
                          <m:r>
                            <a:rPr lang="en-GB" sz="1800" i="1">
                              <a:latin typeface="Cambria Math" panose="02040503050406030204" pitchFamily="18" charset="0"/>
                            </a:rPr>
                            <m:t>𝑇</m:t>
                          </m:r>
                        </m:e>
                        <m:sub>
                          <m:r>
                            <a:rPr lang="en-GB" sz="1800" i="1">
                              <a:latin typeface="Cambria Math" panose="02040503050406030204" pitchFamily="18" charset="0"/>
                            </a:rPr>
                            <m:t>𝑇𝐴</m:t>
                          </m:r>
                        </m:sub>
                      </m:sSub>
                      <m:r>
                        <a:rPr lang="en-GB" sz="1800" i="1">
                          <a:latin typeface="Cambria Math" panose="02040503050406030204" pitchFamily="18" charset="0"/>
                        </a:rPr>
                        <m:t>+</m:t>
                      </m:r>
                      <m:sSub>
                        <m:sSubPr>
                          <m:ctrlPr>
                            <a:rPr lang="en-GB" sz="1800" i="1">
                              <a:latin typeface="Cambria Math"/>
                            </a:rPr>
                          </m:ctrlPr>
                        </m:sSubPr>
                        <m:e>
                          <m:r>
                            <a:rPr lang="en-GB" sz="1800" i="1">
                              <a:latin typeface="Cambria Math" panose="02040503050406030204" pitchFamily="18" charset="0"/>
                            </a:rPr>
                            <m:t>𝑇</m:t>
                          </m:r>
                        </m:e>
                        <m:sub>
                          <m:r>
                            <a:rPr lang="en-GB" sz="1800" i="1">
                              <a:latin typeface="Cambria Math" panose="02040503050406030204" pitchFamily="18" charset="0"/>
                            </a:rPr>
                            <m:t>𝐷𝐴𝑇𝐴</m:t>
                          </m:r>
                        </m:sub>
                      </m:sSub>
                      <m:r>
                        <a:rPr lang="en-GB" sz="1800" i="1">
                          <a:latin typeface="Cambria Math" panose="02040503050406030204" pitchFamily="18" charset="0"/>
                        </a:rPr>
                        <m:t>+</m:t>
                      </m:r>
                      <m:sSub>
                        <m:sSubPr>
                          <m:ctrlPr>
                            <a:rPr lang="en-GB" sz="1800" i="1">
                              <a:latin typeface="Cambria Math"/>
                            </a:rPr>
                          </m:ctrlPr>
                        </m:sSubPr>
                        <m:e>
                          <m:r>
                            <a:rPr lang="en-GB" sz="1800" i="1">
                              <a:latin typeface="Cambria Math" panose="02040503050406030204" pitchFamily="18" charset="0"/>
                            </a:rPr>
                            <m:t>𝑇</m:t>
                          </m:r>
                        </m:e>
                        <m:sub>
                          <m:r>
                            <a:rPr lang="en-GB" sz="1800" i="1">
                              <a:latin typeface="Cambria Math" panose="02040503050406030204" pitchFamily="18" charset="0"/>
                            </a:rPr>
                            <m:t>𝑇𝐴</m:t>
                          </m:r>
                        </m:sub>
                      </m:sSub>
                      <m:r>
                        <a:rPr lang="en-GB" sz="1800" i="1">
                          <a:latin typeface="Cambria Math" panose="02040503050406030204" pitchFamily="18" charset="0"/>
                        </a:rPr>
                        <m:t>+</m:t>
                      </m:r>
                      <m:sSub>
                        <m:sSubPr>
                          <m:ctrlPr>
                            <a:rPr lang="en-GB" sz="1800" i="1">
                              <a:latin typeface="Cambria Math"/>
                            </a:rPr>
                          </m:ctrlPr>
                        </m:sSubPr>
                        <m:e>
                          <m:r>
                            <a:rPr lang="en-GB" sz="1800" i="1">
                              <a:latin typeface="Cambria Math" panose="02040503050406030204" pitchFamily="18" charset="0"/>
                            </a:rPr>
                            <m:t>𝑇</m:t>
                          </m:r>
                        </m:e>
                        <m:sub>
                          <m:r>
                            <a:rPr lang="en-GB" sz="1800" i="1">
                              <a:latin typeface="Cambria Math" panose="02040503050406030204" pitchFamily="18" charset="0"/>
                            </a:rPr>
                            <m:t>𝐵𝑅𝑒𝑠𝑝𝑜𝑛𝑠𝑒</m:t>
                          </m:r>
                        </m:sub>
                      </m:sSub>
                      <m:r>
                        <a:rPr lang="en-GB" sz="1800" i="1">
                          <a:latin typeface="Cambria Math" panose="02040503050406030204" pitchFamily="18" charset="0"/>
                        </a:rPr>
                        <m:t>+</m:t>
                      </m:r>
                      <m:sSub>
                        <m:sSubPr>
                          <m:ctrlPr>
                            <a:rPr lang="en-GB" sz="1800" i="1">
                              <a:latin typeface="Cambria Math"/>
                            </a:rPr>
                          </m:ctrlPr>
                        </m:sSubPr>
                        <m:e>
                          <m:r>
                            <a:rPr lang="en-GB" sz="1800" i="1">
                              <a:latin typeface="Cambria Math" panose="02040503050406030204" pitchFamily="18" charset="0"/>
                            </a:rPr>
                            <m:t>𝑇</m:t>
                          </m:r>
                        </m:e>
                        <m:sub>
                          <m:r>
                            <a:rPr lang="en-GB" sz="1800" i="1">
                              <a:latin typeface="Cambria Math" panose="02040503050406030204" pitchFamily="18" charset="0"/>
                            </a:rPr>
                            <m:t>𝐼𝐹𝑆</m:t>
                          </m:r>
                        </m:sub>
                      </m:sSub>
                    </m:oMath>
                  </m:oMathPara>
                </a14:m>
                <a:endParaRPr lang="en-GB" sz="1800" i="1" dirty="0">
                  <a:latin typeface="+mj-lt"/>
                </a:endParaRPr>
              </a:p>
            </p:txBody>
          </p:sp>
        </mc:Choice>
        <mc:Fallback xmlns="">
          <p:sp>
            <p:nvSpPr>
              <p:cNvPr id="15" name="Rectângulo 14"/>
              <p:cNvSpPr>
                <a:spLocks noRot="1" noChangeAspect="1" noMove="1" noResize="1" noEditPoints="1" noAdjustHandles="1" noChangeArrowheads="1" noChangeShapeType="1" noTextEdit="1"/>
              </p:cNvSpPr>
              <p:nvPr/>
            </p:nvSpPr>
            <p:spPr>
              <a:xfrm>
                <a:off x="732673" y="3688059"/>
                <a:ext cx="7583743" cy="680443"/>
              </a:xfrm>
              <a:prstGeom prst="rect">
                <a:avLst/>
              </a:prstGeom>
              <a:blipFill rotWithShape="1">
                <a:blip r:embed="rId4" cstate="print"/>
                <a:stretch>
                  <a:fillRect b="-847"/>
                </a:stretch>
              </a:blipFill>
              <a:ln w="38100">
                <a:solidFill>
                  <a:srgbClr val="00808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6" name="Tabela 15"/>
              <p:cNvGraphicFramePr>
                <a:graphicFrameLocks noGrp="1"/>
              </p:cNvGraphicFramePr>
              <p:nvPr>
                <p:extLst>
                  <p:ext uri="{D42A27DB-BD31-4B8C-83A1-F6EECF244321}">
                    <p14:modId xmlns:p14="http://schemas.microsoft.com/office/powerpoint/2010/main" val="1314140999"/>
                  </p:ext>
                </p:extLst>
              </p:nvPr>
            </p:nvGraphicFramePr>
            <p:xfrm>
              <a:off x="611560" y="4517730"/>
              <a:ext cx="7963737" cy="1863598"/>
            </p:xfrm>
            <a:graphic>
              <a:graphicData uri="http://schemas.openxmlformats.org/drawingml/2006/table">
                <a:tbl>
                  <a:tblPr firstRow="1" bandRow="1">
                    <a:tableStyleId>{5C22544A-7EE6-4342-B048-85BDC9FD1C3A}</a:tableStyleId>
                  </a:tblPr>
                  <a:tblGrid>
                    <a:gridCol w="5466086"/>
                    <a:gridCol w="2497651"/>
                  </a:tblGrid>
                  <a:tr h="370141">
                    <a:tc>
                      <a:txBody>
                        <a:bodyPr/>
                        <a:lstStyle/>
                        <a:p>
                          <a:pPr algn="ctr"/>
                          <a:r>
                            <a:rPr lang="en-GB" b="1" dirty="0" smtClean="0">
                              <a:solidFill>
                                <a:schemeClr val="tx1"/>
                              </a:solidFill>
                            </a:rPr>
                            <a:t>Description</a:t>
                          </a:r>
                          <a:endParaRPr lang="en-GB" b="1" dirty="0">
                            <a:solidFill>
                              <a:schemeClr val="tx1"/>
                            </a:solidFill>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b="1" dirty="0" smtClean="0">
                              <a:solidFill>
                                <a:schemeClr val="tx1"/>
                              </a:solidFill>
                            </a:rPr>
                            <a:t>Symbol</a:t>
                          </a:r>
                          <a:endParaRPr lang="en-GB" b="1" dirty="0">
                            <a:solidFill>
                              <a:schemeClr val="tx1"/>
                            </a:solidFill>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68034">
                    <a:tc>
                      <a:txBody>
                        <a:bodyPr/>
                        <a:lstStyle/>
                        <a:p>
                          <a:pPr algn="ctr"/>
                          <a:r>
                            <a:rPr lang="en-GB" dirty="0" smtClean="0"/>
                            <a:t>Time delay due to CCA</a:t>
                          </a:r>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r>
                                  <a:rPr lang="en-GB" i="1" dirty="0" smtClean="0">
                                    <a:latin typeface="Cambria Math"/>
                                  </a:rPr>
                                  <m:t>𝑐𝑐𝑎𝑇𝑖𝑚𝑒</m:t>
                                </m:r>
                              </m:oMath>
                            </m:oMathPara>
                          </a14:m>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24000">
                    <a:tc>
                      <a:txBody>
                        <a:bodyPr/>
                        <a:lstStyle/>
                        <a:p>
                          <a:pPr algn="ctr"/>
                          <a:r>
                            <a:rPr lang="en-GB" dirty="0" smtClean="0"/>
                            <a:t>TX/RX or RX/TX switching time</a:t>
                          </a:r>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pt-PT" b="0" i="1" smtClean="0">
                                        <a:latin typeface="Cambria Math"/>
                                      </a:rPr>
                                      <m:t>𝑇</m:t>
                                    </m:r>
                                  </m:e>
                                  <m:sub>
                                    <m:r>
                                      <a:rPr lang="pt-PT" b="0" i="1" smtClean="0">
                                        <a:latin typeface="Cambria Math"/>
                                      </a:rPr>
                                      <m:t>𝑇𝐴</m:t>
                                    </m:r>
                                  </m:sub>
                                </m:sSub>
                              </m:oMath>
                            </m:oMathPara>
                          </a14:m>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24000">
                    <a:tc>
                      <a:txBody>
                        <a:bodyPr/>
                        <a:lstStyle/>
                        <a:p>
                          <a:pPr algn="ctr"/>
                          <a:r>
                            <a:rPr lang="en-GB" dirty="0" smtClean="0"/>
                            <a:t>RTS/CTS ADDBA transmission time</a:t>
                          </a:r>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tcPr>
                    </a:tc>
                    <a:tc>
                      <a:txBody>
                        <a:bodyPr/>
                        <a:lstStyle/>
                        <a:p>
                          <a:pPr algn="ctr"/>
                          <a14:m>
                            <m:oMath xmlns:m="http://schemas.openxmlformats.org/officeDocument/2006/math">
                              <m:sSub>
                                <m:sSubPr>
                                  <m:ctrlPr>
                                    <a:rPr lang="en-GB" i="1" smtClean="0">
                                      <a:latin typeface="Cambria Math"/>
                                    </a:rPr>
                                  </m:ctrlPr>
                                </m:sSubPr>
                                <m:e>
                                  <m:r>
                                    <a:rPr lang="pt-PT" b="0" i="1" smtClean="0">
                                      <a:latin typeface="Cambria Math"/>
                                    </a:rPr>
                                    <m:t>𝑇</m:t>
                                  </m:r>
                                </m:e>
                                <m:sub>
                                  <m:r>
                                    <a:rPr lang="pt-PT" b="0" i="1" smtClean="0">
                                      <a:latin typeface="Cambria Math"/>
                                    </a:rPr>
                                    <m:t>𝑅𝑇𝑆</m:t>
                                  </m:r>
                                  <m:r>
                                    <a:rPr lang="pt-PT" b="0" i="1" smtClean="0">
                                      <a:latin typeface="Cambria Math"/>
                                    </a:rPr>
                                    <m:t>_</m:t>
                                  </m:r>
                                  <m:r>
                                    <a:rPr lang="pt-PT" b="0" i="1" smtClean="0">
                                      <a:latin typeface="Cambria Math"/>
                                    </a:rPr>
                                    <m:t>𝐴𝐷𝐷𝐵𝐴</m:t>
                                  </m:r>
                                </m:sub>
                              </m:sSub>
                            </m:oMath>
                          </a14:m>
                          <a:r>
                            <a:rPr lang="en-GB" dirty="0" smtClean="0"/>
                            <a:t> /</a:t>
                          </a:r>
                          <a14:m>
                            <m:oMath xmlns:m="http://schemas.openxmlformats.org/officeDocument/2006/math">
                              <m:sSub>
                                <m:sSubPr>
                                  <m:ctrlPr>
                                    <a:rPr lang="en-GB" i="1" smtClean="0">
                                      <a:latin typeface="Cambria Math"/>
                                    </a:rPr>
                                  </m:ctrlPr>
                                </m:sSubPr>
                                <m:e>
                                  <m:r>
                                    <a:rPr lang="pt-PT" b="0" i="1" smtClean="0">
                                      <a:latin typeface="Cambria Math"/>
                                    </a:rPr>
                                    <m:t> </m:t>
                                  </m:r>
                                  <m:r>
                                    <a:rPr lang="pt-PT" b="0" i="1" smtClean="0">
                                      <a:latin typeface="Cambria Math"/>
                                    </a:rPr>
                                    <m:t>𝑇</m:t>
                                  </m:r>
                                </m:e>
                                <m:sub>
                                  <m:r>
                                    <a:rPr lang="pt-PT" b="0" i="1" smtClean="0">
                                      <a:latin typeface="Cambria Math"/>
                                    </a:rPr>
                                    <m:t>𝐶𝑇𝑆</m:t>
                                  </m:r>
                                  <m:r>
                                    <a:rPr lang="pt-PT" b="0" i="1" smtClean="0">
                                      <a:latin typeface="Cambria Math"/>
                                    </a:rPr>
                                    <m:t>_</m:t>
                                  </m:r>
                                  <m:r>
                                    <a:rPr lang="pt-PT" b="0" i="1" smtClean="0">
                                      <a:latin typeface="Cambria Math"/>
                                    </a:rPr>
                                    <m:t>𝐴𝐷𝐷𝐵𝐴</m:t>
                                  </m:r>
                                </m:sub>
                              </m:sSub>
                            </m:oMath>
                          </a14:m>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tcPr>
                    </a:tc>
                  </a:tr>
                  <a:tr h="32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smtClean="0">
                              <a:solidFill>
                                <a:schemeClr val="dk1"/>
                              </a:solidFill>
                              <a:latin typeface="+mn-lt"/>
                              <a:ea typeface="+mn-ea"/>
                              <a:cs typeface="+mn-cs"/>
                            </a:rPr>
                            <a:t>BACK Request/ BACK Response </a:t>
                          </a:r>
                          <a:r>
                            <a:rPr lang="en-GB" dirty="0" smtClean="0"/>
                            <a:t>transmission time</a:t>
                          </a: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 xmlns:m="http://schemas.openxmlformats.org/officeDocument/2006/math">
                              <m:sSub>
                                <m:sSubPr>
                                  <m:ctrlPr>
                                    <a:rPr lang="en-GB" i="1" smtClean="0">
                                      <a:latin typeface="Cambria Math"/>
                                    </a:rPr>
                                  </m:ctrlPr>
                                </m:sSubPr>
                                <m:e>
                                  <m:r>
                                    <a:rPr lang="pt-PT" b="0" i="1" smtClean="0">
                                      <a:latin typeface="Cambria Math"/>
                                    </a:rPr>
                                    <m:t>𝑇</m:t>
                                  </m:r>
                                </m:e>
                                <m:sub>
                                  <m:r>
                                    <a:rPr lang="pt-PT" b="0" i="1" smtClean="0">
                                      <a:latin typeface="Cambria Math"/>
                                    </a:rPr>
                                    <m:t>𝐵𝑅𝑒𝑞𝑢𝑒𝑠𝑡</m:t>
                                  </m:r>
                                </m:sub>
                              </m:sSub>
                            </m:oMath>
                          </a14:m>
                          <a:r>
                            <a:rPr lang="en-GB" dirty="0" smtClean="0"/>
                            <a:t> /</a:t>
                          </a:r>
                          <a14:m>
                            <m:oMath xmlns:m="http://schemas.openxmlformats.org/officeDocument/2006/math">
                              <m:sSub>
                                <m:sSubPr>
                                  <m:ctrlPr>
                                    <a:rPr lang="en-GB" i="1" smtClean="0">
                                      <a:latin typeface="Cambria Math"/>
                                    </a:rPr>
                                  </m:ctrlPr>
                                </m:sSubPr>
                                <m:e>
                                  <m:r>
                                    <a:rPr lang="pt-PT" b="0" i="1" smtClean="0">
                                      <a:latin typeface="Cambria Math"/>
                                    </a:rPr>
                                    <m:t> </m:t>
                                  </m:r>
                                  <m:r>
                                    <a:rPr lang="pt-PT" b="0" i="1" smtClean="0">
                                      <a:latin typeface="Cambria Math"/>
                                    </a:rPr>
                                    <m:t>𝑇</m:t>
                                  </m:r>
                                </m:e>
                                <m:sub>
                                  <m:r>
                                    <a:rPr lang="pt-PT" b="0" i="1" smtClean="0">
                                      <a:latin typeface="Cambria Math"/>
                                    </a:rPr>
                                    <m:t>𝐵𝑅𝑒𝑠𝑝𝑜𝑛𝑠𝑒</m:t>
                                  </m:r>
                                </m:sub>
                              </m:sSub>
                            </m:oMath>
                          </a14:m>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16" name="Tabela 15"/>
              <p:cNvGraphicFramePr>
                <a:graphicFrameLocks noGrp="1"/>
              </p:cNvGraphicFramePr>
              <p:nvPr>
                <p:extLst>
                  <p:ext uri="{D42A27DB-BD31-4B8C-83A1-F6EECF244321}">
                    <p14:modId xmlns:p14="http://schemas.microsoft.com/office/powerpoint/2010/main" xmlns="" xmlns:a14="http://schemas.microsoft.com/office/drawing/2010/main" val="1314140999"/>
                  </p:ext>
                </p:extLst>
              </p:nvPr>
            </p:nvGraphicFramePr>
            <p:xfrm>
              <a:off x="611560" y="4517730"/>
              <a:ext cx="7963737" cy="1863598"/>
            </p:xfrm>
            <a:graphic>
              <a:graphicData uri="http://schemas.openxmlformats.org/drawingml/2006/table">
                <a:tbl>
                  <a:tblPr firstRow="1" bandRow="1">
                    <a:tableStyleId>{5C22544A-7EE6-4342-B048-85BDC9FD1C3A}</a:tableStyleId>
                  </a:tblPr>
                  <a:tblGrid>
                    <a:gridCol w="5466086"/>
                    <a:gridCol w="2497651"/>
                  </a:tblGrid>
                  <a:tr h="370141">
                    <a:tc>
                      <a:txBody>
                        <a:bodyPr/>
                        <a:lstStyle/>
                        <a:p>
                          <a:pPr algn="ctr"/>
                          <a:r>
                            <a:rPr lang="en-GB" b="1" dirty="0" smtClean="0">
                              <a:solidFill>
                                <a:schemeClr val="tx1"/>
                              </a:solidFill>
                            </a:rPr>
                            <a:t>Description</a:t>
                          </a:r>
                          <a:endParaRPr lang="en-GB" b="1" dirty="0">
                            <a:solidFill>
                              <a:schemeClr val="tx1"/>
                            </a:solidFill>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b="1" dirty="0" smtClean="0">
                              <a:solidFill>
                                <a:schemeClr val="tx1"/>
                              </a:solidFill>
                            </a:rPr>
                            <a:t>Symbol</a:t>
                          </a:r>
                          <a:endParaRPr lang="en-GB" b="1" dirty="0">
                            <a:solidFill>
                              <a:schemeClr val="tx1"/>
                            </a:solidFill>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65760">
                    <a:tc>
                      <a:txBody>
                        <a:bodyPr/>
                        <a:lstStyle/>
                        <a:p>
                          <a:pPr algn="ctr"/>
                          <a:r>
                            <a:rPr lang="en-GB" dirty="0" smtClean="0"/>
                            <a:t>Time delay due to CCA</a:t>
                          </a:r>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rotWithShape="1">
                          <a:blip r:embed="rId5"/>
                          <a:stretch>
                            <a:fillRect l="-218780" t="-110000" b="-331667"/>
                          </a:stretch>
                        </a:blipFill>
                      </a:tcPr>
                    </a:tc>
                  </a:tr>
                  <a:tr h="365760">
                    <a:tc>
                      <a:txBody>
                        <a:bodyPr/>
                        <a:lstStyle/>
                        <a:p>
                          <a:pPr algn="ctr"/>
                          <a:r>
                            <a:rPr lang="en-GB" dirty="0" smtClean="0"/>
                            <a:t>TX/RX or RX/TX switching time</a:t>
                          </a:r>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rotWithShape="1">
                          <a:blip r:embed="rId5"/>
                          <a:stretch>
                            <a:fillRect l="-218780" t="-210000" b="-231667"/>
                          </a:stretch>
                        </a:blipFill>
                      </a:tcPr>
                    </a:tc>
                  </a:tr>
                  <a:tr h="374968">
                    <a:tc>
                      <a:txBody>
                        <a:bodyPr/>
                        <a:lstStyle/>
                        <a:p>
                          <a:pPr algn="ctr"/>
                          <a:r>
                            <a:rPr lang="en-GB" dirty="0" smtClean="0"/>
                            <a:t>RTS/CTS ADDBA transmission time</a:t>
                          </a:r>
                          <a:endParaRPr lang="en-GB" dirty="0"/>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tcPr>
                    </a:tc>
                    <a:tc>
                      <a:txBody>
                        <a:bodyPr/>
                        <a:lstStyle/>
                        <a:p>
                          <a:endParaRPr lang="en-US"/>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blipFill rotWithShape="1">
                          <a:blip r:embed="rId5"/>
                          <a:stretch>
                            <a:fillRect l="-218780" t="-304918" b="-127869"/>
                          </a:stretch>
                        </a:blipFill>
                      </a:tcPr>
                    </a:tc>
                  </a:tr>
                  <a:tr h="3869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smtClean="0">
                              <a:solidFill>
                                <a:schemeClr val="dk1"/>
                              </a:solidFill>
                              <a:latin typeface="+mn-lt"/>
                              <a:ea typeface="+mn-ea"/>
                              <a:cs typeface="+mn-cs"/>
                            </a:rPr>
                            <a:t>BACK Request/ BACK Response </a:t>
                          </a:r>
                          <a:r>
                            <a:rPr lang="en-GB" dirty="0" smtClean="0"/>
                            <a:t>transmission time</a:t>
                          </a: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5"/>
                          <a:stretch>
                            <a:fillRect l="-218780" t="-385938" b="-21875"/>
                          </a:stretch>
                        </a:blipFill>
                      </a:tcPr>
                    </a:tc>
                  </a:tr>
                </a:tbl>
              </a:graphicData>
            </a:graphic>
          </p:graphicFrame>
        </mc:Fallback>
      </mc:AlternateContent>
      <p:sp>
        <p:nvSpPr>
          <p:cNvPr id="19" name="Rectângulo 18"/>
          <p:cNvSpPr/>
          <p:nvPr/>
        </p:nvSpPr>
        <p:spPr>
          <a:xfrm>
            <a:off x="5584068" y="1916832"/>
            <a:ext cx="3391358" cy="769441"/>
          </a:xfrm>
          <a:prstGeom prst="rect">
            <a:avLst/>
          </a:prstGeom>
          <a:noFill/>
        </p:spPr>
        <p:txBody>
          <a:bodyPr wrap="square" lIns="91440" tIns="45720" rIns="91440" bIns="45720">
            <a:spAutoFit/>
          </a:bodyPr>
          <a:lstStyle/>
          <a:p>
            <a:pPr algn="ctr"/>
            <a:r>
              <a:rPr lang="en-GB" sz="2200" b="1" dirty="0">
                <a:latin typeface="+mj-lt"/>
              </a:rPr>
              <a:t>Maximum </a:t>
            </a:r>
            <a:r>
              <a:rPr lang="en-GB" sz="2200" b="1" dirty="0" smtClean="0">
                <a:latin typeface="+mj-lt"/>
              </a:rPr>
              <a:t>Average </a:t>
            </a:r>
          </a:p>
          <a:p>
            <a:pPr algn="ctr"/>
            <a:r>
              <a:rPr lang="en-GB" sz="2200" b="1" dirty="0" smtClean="0">
                <a:latin typeface="+mj-lt"/>
              </a:rPr>
              <a:t>Throughput</a:t>
            </a:r>
            <a:endParaRPr lang="en-GB" sz="2200" b="1" dirty="0">
              <a:latin typeface="+mj-lt"/>
            </a:endParaRPr>
          </a:p>
        </p:txBody>
      </p:sp>
      <p:sp>
        <p:nvSpPr>
          <p:cNvPr id="20" name="Rectângulo 19"/>
          <p:cNvSpPr/>
          <p:nvPr/>
        </p:nvSpPr>
        <p:spPr>
          <a:xfrm>
            <a:off x="5943843" y="2780928"/>
            <a:ext cx="2732613" cy="769441"/>
          </a:xfrm>
          <a:prstGeom prst="rect">
            <a:avLst/>
          </a:prstGeom>
          <a:noFill/>
        </p:spPr>
        <p:txBody>
          <a:bodyPr wrap="square" lIns="91440" tIns="45720" rIns="91440" bIns="45720">
            <a:spAutoFit/>
          </a:bodyPr>
          <a:lstStyle/>
          <a:p>
            <a:pPr algn="ctr"/>
            <a:r>
              <a:rPr lang="en-GB" sz="2200" b="1" dirty="0">
                <a:latin typeface="+mj-lt"/>
              </a:rPr>
              <a:t>Minimum Average </a:t>
            </a:r>
            <a:r>
              <a:rPr lang="en-GB" sz="2200" b="1" dirty="0" smtClean="0">
                <a:latin typeface="+mj-lt"/>
              </a:rPr>
              <a:t> Delay</a:t>
            </a:r>
            <a:endParaRPr lang="en-GB" sz="2200" b="1" dirty="0">
              <a:latin typeface="+mj-lt"/>
            </a:endParaRPr>
          </a:p>
        </p:txBody>
      </p:sp>
    </p:spTree>
    <p:extLst>
      <p:ext uri="{BB962C8B-B14F-4D97-AF65-F5344CB8AC3E}">
        <p14:creationId xmlns:p14="http://schemas.microsoft.com/office/powerpoint/2010/main" val="4123462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SBACK-MAC – Block ACK Sequence </a:t>
            </a:r>
            <a:endParaRPr lang="pt-PT" dirty="0"/>
          </a:p>
        </p:txBody>
      </p:sp>
      <p:sp>
        <p:nvSpPr>
          <p:cNvPr id="3" name="Marcador de Posição de Conteúdo 2"/>
          <p:cNvSpPr>
            <a:spLocks noGrp="1"/>
          </p:cNvSpPr>
          <p:nvPr>
            <p:ph idx="1"/>
          </p:nvPr>
        </p:nvSpPr>
        <p:spPr>
          <a:xfrm>
            <a:off x="685800" y="1628800"/>
            <a:ext cx="7772400" cy="4114800"/>
          </a:xfrm>
        </p:spPr>
        <p:txBody>
          <a:bodyPr/>
          <a:lstStyle/>
          <a:p>
            <a:r>
              <a:rPr lang="pt-PT" sz="2200" dirty="0" smtClean="0">
                <a:latin typeface="+mj-lt"/>
              </a:rPr>
              <a:t>IEEE 802.15.4</a:t>
            </a:r>
          </a:p>
          <a:p>
            <a:endParaRPr lang="pt-PT" sz="2200" dirty="0">
              <a:latin typeface="+mj-lt"/>
            </a:endParaRPr>
          </a:p>
          <a:p>
            <a:endParaRPr lang="pt-PT" sz="2200" dirty="0" smtClean="0">
              <a:latin typeface="+mj-lt"/>
            </a:endParaRPr>
          </a:p>
          <a:p>
            <a:r>
              <a:rPr lang="pt-PT" sz="2200" dirty="0" smtClean="0">
                <a:latin typeface="+mj-lt"/>
              </a:rPr>
              <a:t>SBACK-MAC </a:t>
            </a:r>
            <a:r>
              <a:rPr lang="pt-PT" sz="2200" dirty="0" err="1" smtClean="0">
                <a:latin typeface="+mj-lt"/>
              </a:rPr>
              <a:t>with</a:t>
            </a:r>
            <a:r>
              <a:rPr lang="pt-PT" sz="2200" dirty="0" smtClean="0">
                <a:latin typeface="+mj-lt"/>
              </a:rPr>
              <a:t> </a:t>
            </a:r>
            <a:r>
              <a:rPr lang="pt-PT" sz="2200" b="1" i="1" dirty="0" smtClean="0">
                <a:latin typeface="+mj-lt"/>
              </a:rPr>
              <a:t>BACK </a:t>
            </a:r>
            <a:r>
              <a:rPr lang="pt-PT" sz="2200" b="1" i="1" dirty="0" err="1" smtClean="0">
                <a:latin typeface="+mj-lt"/>
              </a:rPr>
              <a:t>Request</a:t>
            </a:r>
            <a:endParaRPr lang="pt-PT" sz="2200" b="1" i="1" dirty="0" smtClean="0">
              <a:latin typeface="+mj-lt"/>
            </a:endParaRPr>
          </a:p>
          <a:p>
            <a:endParaRPr lang="pt-PT" sz="2200" b="1" i="1" dirty="0">
              <a:latin typeface="+mj-lt"/>
            </a:endParaRPr>
          </a:p>
          <a:p>
            <a:endParaRPr lang="pt-PT" sz="2200" b="1" i="1" dirty="0" smtClean="0">
              <a:latin typeface="+mj-lt"/>
            </a:endParaRPr>
          </a:p>
          <a:p>
            <a:endParaRPr lang="pt-PT" sz="2200" b="1" i="1" dirty="0">
              <a:latin typeface="+mj-lt"/>
            </a:endParaRPr>
          </a:p>
          <a:p>
            <a:r>
              <a:rPr lang="en-US" sz="2200" dirty="0" smtClean="0">
                <a:latin typeface="+mj-lt"/>
              </a:rPr>
              <a:t>SBACK-MAC with no</a:t>
            </a:r>
            <a:r>
              <a:rPr lang="en-US" sz="2200" i="1" dirty="0" smtClean="0">
                <a:latin typeface="+mj-lt"/>
              </a:rPr>
              <a:t> </a:t>
            </a:r>
            <a:r>
              <a:rPr lang="en-US" sz="2200" b="1" i="1" dirty="0" smtClean="0">
                <a:latin typeface="+mj-lt"/>
              </a:rPr>
              <a:t>BACK Request</a:t>
            </a:r>
          </a:p>
          <a:p>
            <a:endParaRPr lang="pt-PT" sz="2200" b="1" i="1" dirty="0" smtClean="0">
              <a:latin typeface="+mj-lt"/>
            </a:endParaRPr>
          </a:p>
          <a:p>
            <a:endParaRPr lang="pt-PT" sz="2200" b="1" i="1" dirty="0">
              <a:latin typeface="+mj-lt"/>
            </a:endParaRPr>
          </a:p>
          <a:p>
            <a:endParaRPr lang="pt-PT" sz="2200" b="1" i="1" dirty="0" smtClean="0">
              <a:latin typeface="+mj-lt"/>
            </a:endParaRPr>
          </a:p>
          <a:p>
            <a:endParaRPr lang="pt-PT" sz="2200" dirty="0" smtClean="0">
              <a:latin typeface="+mj-lt"/>
            </a:endParaRPr>
          </a:p>
          <a:p>
            <a:endParaRPr lang="pt-PT"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16</a:t>
            </a:fld>
            <a:endParaRPr lang="en-US"/>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175" y="1916832"/>
            <a:ext cx="89503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 y="3263950"/>
            <a:ext cx="907415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 y="4888954"/>
            <a:ext cx="90138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585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2800" dirty="0" smtClean="0"/>
              <a:t>Throughput: Comparison between IEEE 802.15.4 and SBACK-MAC with and with no </a:t>
            </a:r>
            <a:r>
              <a:rPr lang="en-US" sz="2800" i="1" dirty="0" smtClean="0"/>
              <a:t>BACK Request </a:t>
            </a:r>
            <a:endParaRPr lang="pt-PT" sz="2800" i="1"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17</a:t>
            </a:fld>
            <a:endParaRPr lang="en-US"/>
          </a:p>
        </p:txBody>
      </p:sp>
      <p:pic>
        <p:nvPicPr>
          <p:cNvPr id="17" name="Picture 4"/>
          <p:cNvPicPr>
            <a:picLocks noChangeAspect="1" noChangeArrowheads="1"/>
          </p:cNvPicPr>
          <p:nvPr/>
        </p:nvPicPr>
        <p:blipFill>
          <a:blip r:embed="rId2">
            <a:extLst>
              <a:ext uri="{28A0092B-C50C-407E-A947-70E740481C1C}">
                <a14:useLocalDpi xmlns:a14="http://schemas.microsoft.com/office/drawing/2010/main" val="0"/>
              </a:ext>
            </a:extLst>
          </a:blip>
          <a:srcRect l="5412"/>
          <a:stretch>
            <a:fillRect/>
          </a:stretch>
        </p:blipFill>
        <p:spPr bwMode="auto">
          <a:xfrm>
            <a:off x="619125" y="1628800"/>
            <a:ext cx="8281988"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aixaDeTexto 6"/>
          <p:cNvSpPr txBox="1">
            <a:spLocks noChangeArrowheads="1"/>
          </p:cNvSpPr>
          <p:nvPr/>
        </p:nvSpPr>
        <p:spPr bwMode="auto">
          <a:xfrm>
            <a:off x="1477963" y="3622700"/>
            <a:ext cx="1368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t>17% - 25%</a:t>
            </a:r>
          </a:p>
          <a:p>
            <a:pPr algn="ctr"/>
            <a:r>
              <a:rPr lang="en-GB"/>
              <a:t>Increase</a:t>
            </a:r>
          </a:p>
        </p:txBody>
      </p:sp>
      <p:sp>
        <p:nvSpPr>
          <p:cNvPr id="19" name="Seta curvada à esquerda 18"/>
          <p:cNvSpPr/>
          <p:nvPr/>
        </p:nvSpPr>
        <p:spPr bwMode="auto">
          <a:xfrm rot="10800000">
            <a:off x="1846263" y="4630763"/>
            <a:ext cx="303212" cy="539750"/>
          </a:xfrm>
          <a:prstGeom prst="curvedLef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spAutoFit/>
          </a:bodyPr>
          <a:lstStyle/>
          <a:p>
            <a:pPr algn="ctr" eaLnBrk="0" hangingPunct="0">
              <a:spcBef>
                <a:spcPct val="50000"/>
              </a:spcBef>
              <a:defRPr/>
            </a:pPr>
            <a:endParaRPr lang="en-GB">
              <a:solidFill>
                <a:schemeClr val="tx1"/>
              </a:solidFill>
            </a:endParaRPr>
          </a:p>
        </p:txBody>
      </p:sp>
      <p:sp>
        <p:nvSpPr>
          <p:cNvPr id="20" name="Seta curvada à esquerda 19"/>
          <p:cNvSpPr/>
          <p:nvPr/>
        </p:nvSpPr>
        <p:spPr bwMode="auto">
          <a:xfrm rot="10800000">
            <a:off x="8348663" y="1633563"/>
            <a:ext cx="320675" cy="682625"/>
          </a:xfrm>
          <a:prstGeom prst="curvedLef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spAutoFit/>
          </a:bodyPr>
          <a:lstStyle/>
          <a:p>
            <a:pPr algn="ctr" eaLnBrk="0" hangingPunct="0">
              <a:spcBef>
                <a:spcPct val="50000"/>
              </a:spcBef>
              <a:defRPr/>
            </a:pPr>
            <a:endParaRPr lang="en-GB">
              <a:solidFill>
                <a:schemeClr val="tx1"/>
              </a:solidFill>
            </a:endParaRPr>
          </a:p>
        </p:txBody>
      </p:sp>
      <p:sp>
        <p:nvSpPr>
          <p:cNvPr id="21" name="CaixaDeTexto 6"/>
          <p:cNvSpPr txBox="1">
            <a:spLocks noChangeArrowheads="1"/>
          </p:cNvSpPr>
          <p:nvPr/>
        </p:nvSpPr>
        <p:spPr bwMode="auto">
          <a:xfrm>
            <a:off x="7532688" y="2700363"/>
            <a:ext cx="1368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t>8% - 13%</a:t>
            </a:r>
          </a:p>
          <a:p>
            <a:pPr algn="ctr"/>
            <a:r>
              <a:rPr lang="en-GB"/>
              <a:t>Increase</a:t>
            </a:r>
          </a:p>
        </p:txBody>
      </p:sp>
      <p:sp>
        <p:nvSpPr>
          <p:cNvPr id="22" name="CaixaDeTexto 1"/>
          <p:cNvSpPr txBox="1">
            <a:spLocks noChangeArrowheads="1"/>
          </p:cNvSpPr>
          <p:nvPr/>
        </p:nvSpPr>
        <p:spPr bwMode="auto">
          <a:xfrm rot="16200000">
            <a:off x="-525463" y="3625876"/>
            <a:ext cx="1827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2400" i="1" dirty="0" err="1"/>
              <a:t>Smax</a:t>
            </a:r>
            <a:r>
              <a:rPr lang="pt-PT" sz="2400" i="1" dirty="0"/>
              <a:t> (kb/s)</a:t>
            </a:r>
            <a:endParaRPr lang="en-GB" sz="2400" i="1" dirty="0"/>
          </a:p>
        </p:txBody>
      </p:sp>
    </p:spTree>
    <p:extLst>
      <p:ext uri="{BB962C8B-B14F-4D97-AF65-F5344CB8AC3E}">
        <p14:creationId xmlns:p14="http://schemas.microsoft.com/office/powerpoint/2010/main" val="365500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2927" y="685800"/>
            <a:ext cx="8287542" cy="1066800"/>
          </a:xfrm>
        </p:spPr>
        <p:txBody>
          <a:bodyPr/>
          <a:lstStyle/>
          <a:p>
            <a:r>
              <a:rPr lang="en-GB" sz="2800" dirty="0" smtClean="0"/>
              <a:t>End-to-End Delay: Comparison </a:t>
            </a:r>
            <a:r>
              <a:rPr lang="en-GB" sz="2800" dirty="0" err="1" smtClean="0"/>
              <a:t>beetwen</a:t>
            </a:r>
            <a:r>
              <a:rPr lang="en-GB" sz="2800" dirty="0" smtClean="0"/>
              <a:t> IEEE 802.15.4 and SBACK-MAC with and with no </a:t>
            </a:r>
            <a:r>
              <a:rPr lang="en-GB" sz="2800" i="1" dirty="0" smtClean="0"/>
              <a:t>BACK Request </a:t>
            </a:r>
            <a:endParaRPr lang="pt-PT" sz="2800"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18</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4642"/>
          <a:stretch>
            <a:fillRect/>
          </a:stretch>
        </p:blipFill>
        <p:spPr bwMode="auto">
          <a:xfrm>
            <a:off x="457200" y="1593998"/>
            <a:ext cx="8350250" cy="48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6"/>
          <p:cNvSpPr txBox="1">
            <a:spLocks noChangeArrowheads="1"/>
          </p:cNvSpPr>
          <p:nvPr/>
        </p:nvSpPr>
        <p:spPr bwMode="auto">
          <a:xfrm>
            <a:off x="1012825" y="3498998"/>
            <a:ext cx="13684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t>17% - 25%</a:t>
            </a:r>
          </a:p>
          <a:p>
            <a:pPr algn="ctr"/>
            <a:r>
              <a:rPr lang="en-GB"/>
              <a:t>Reduction</a:t>
            </a:r>
          </a:p>
        </p:txBody>
      </p:sp>
      <p:sp>
        <p:nvSpPr>
          <p:cNvPr id="9" name="Seta curvada à esquerda 8"/>
          <p:cNvSpPr/>
          <p:nvPr/>
        </p:nvSpPr>
        <p:spPr bwMode="auto">
          <a:xfrm>
            <a:off x="1882775" y="4567386"/>
            <a:ext cx="304800" cy="1042987"/>
          </a:xfrm>
          <a:prstGeom prst="curvedLef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spAutoFit/>
          </a:bodyPr>
          <a:lstStyle/>
          <a:p>
            <a:pPr algn="ctr" eaLnBrk="0" hangingPunct="0">
              <a:spcBef>
                <a:spcPct val="50000"/>
              </a:spcBef>
              <a:defRPr/>
            </a:pPr>
            <a:endParaRPr lang="en-GB">
              <a:solidFill>
                <a:schemeClr val="tx1"/>
              </a:solidFill>
            </a:endParaRPr>
          </a:p>
        </p:txBody>
      </p:sp>
      <p:sp>
        <p:nvSpPr>
          <p:cNvPr id="10" name="Seta curvada à esquerda 9"/>
          <p:cNvSpPr/>
          <p:nvPr/>
        </p:nvSpPr>
        <p:spPr bwMode="auto">
          <a:xfrm>
            <a:off x="8669338" y="1941661"/>
            <a:ext cx="322262" cy="936625"/>
          </a:xfrm>
          <a:prstGeom prst="curvedLef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spAutoFit/>
          </a:bodyPr>
          <a:lstStyle/>
          <a:p>
            <a:pPr algn="ctr" eaLnBrk="0" hangingPunct="0">
              <a:spcBef>
                <a:spcPct val="50000"/>
              </a:spcBef>
              <a:defRPr/>
            </a:pPr>
            <a:endParaRPr lang="en-GB">
              <a:solidFill>
                <a:schemeClr val="tx1"/>
              </a:solidFill>
            </a:endParaRPr>
          </a:p>
        </p:txBody>
      </p:sp>
      <p:sp>
        <p:nvSpPr>
          <p:cNvPr id="11" name="CaixaDeTexto 6"/>
          <p:cNvSpPr txBox="1">
            <a:spLocks noChangeArrowheads="1"/>
          </p:cNvSpPr>
          <p:nvPr/>
        </p:nvSpPr>
        <p:spPr bwMode="auto">
          <a:xfrm>
            <a:off x="7870825" y="3019573"/>
            <a:ext cx="1368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t>8% - 13%</a:t>
            </a:r>
          </a:p>
          <a:p>
            <a:pPr algn="ctr"/>
            <a:r>
              <a:rPr lang="en-GB"/>
              <a:t>Reduction</a:t>
            </a:r>
          </a:p>
        </p:txBody>
      </p:sp>
      <p:sp>
        <p:nvSpPr>
          <p:cNvPr id="12" name="CaixaDeTexto 14"/>
          <p:cNvSpPr txBox="1">
            <a:spLocks noChangeArrowheads="1"/>
          </p:cNvSpPr>
          <p:nvPr/>
        </p:nvSpPr>
        <p:spPr bwMode="auto">
          <a:xfrm rot="16200000">
            <a:off x="-601662" y="3560911"/>
            <a:ext cx="1827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2400" i="1"/>
              <a:t>Dmin (ms)</a:t>
            </a:r>
            <a:endParaRPr lang="en-GB" sz="2400" i="1"/>
          </a:p>
        </p:txBody>
      </p:sp>
    </p:spTree>
    <p:extLst>
      <p:ext uri="{BB962C8B-B14F-4D97-AF65-F5344CB8AC3E}">
        <p14:creationId xmlns:p14="http://schemas.microsoft.com/office/powerpoint/2010/main" val="184918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438944"/>
          </a:xfrm>
        </p:spPr>
        <p:txBody>
          <a:bodyPr/>
          <a:lstStyle/>
          <a:p>
            <a:r>
              <a:rPr lang="en-GB" dirty="0" smtClean="0"/>
              <a:t>Frame sequence with retransmissions</a:t>
            </a:r>
            <a:endParaRPr lang="pt-PT" dirty="0"/>
          </a:p>
        </p:txBody>
      </p:sp>
      <p:sp>
        <p:nvSpPr>
          <p:cNvPr id="3" name="Marcador de Posição de Conteúdo 2"/>
          <p:cNvSpPr>
            <a:spLocks noGrp="1"/>
          </p:cNvSpPr>
          <p:nvPr>
            <p:ph idx="1"/>
          </p:nvPr>
        </p:nvSpPr>
        <p:spPr>
          <a:xfrm>
            <a:off x="685800" y="1340768"/>
            <a:ext cx="7772400" cy="4114800"/>
          </a:xfrm>
        </p:spPr>
        <p:txBody>
          <a:bodyPr/>
          <a:lstStyle/>
          <a:p>
            <a:r>
              <a:rPr lang="pt-PT" sz="2200" dirty="0" smtClean="0">
                <a:latin typeface="+mj-lt"/>
              </a:rPr>
              <a:t>IEEE 802.15.4</a:t>
            </a:r>
          </a:p>
          <a:p>
            <a:endParaRPr lang="pt-PT" sz="2200" dirty="0">
              <a:latin typeface="+mj-lt"/>
            </a:endParaRPr>
          </a:p>
          <a:p>
            <a:endParaRPr lang="pt-PT" sz="2200" dirty="0" smtClean="0">
              <a:latin typeface="+mj-lt"/>
            </a:endParaRPr>
          </a:p>
          <a:p>
            <a:endParaRPr lang="pt-PT" sz="2200" dirty="0" smtClean="0">
              <a:latin typeface="+mj-lt"/>
            </a:endParaRPr>
          </a:p>
          <a:p>
            <a:endParaRPr lang="en-US" sz="1050" dirty="0" smtClean="0">
              <a:latin typeface="+mj-lt"/>
            </a:endParaRPr>
          </a:p>
          <a:p>
            <a:r>
              <a:rPr lang="en-US" sz="2200" dirty="0" smtClean="0">
                <a:latin typeface="+mj-lt"/>
              </a:rPr>
              <a:t>SBACK-MAC in the </a:t>
            </a:r>
            <a:r>
              <a:rPr lang="en-US" sz="2200" dirty="0" smtClean="0">
                <a:solidFill>
                  <a:schemeClr val="accent6"/>
                </a:solidFill>
                <a:latin typeface="+mj-lt"/>
              </a:rPr>
              <a:t>presence</a:t>
            </a:r>
            <a:r>
              <a:rPr lang="en-US" sz="2200" dirty="0" smtClean="0">
                <a:latin typeface="+mj-lt"/>
              </a:rPr>
              <a:t> of </a:t>
            </a:r>
            <a:r>
              <a:rPr lang="en-US" sz="2200" i="1" dirty="0" smtClean="0">
                <a:solidFill>
                  <a:schemeClr val="accent6"/>
                </a:solidFill>
                <a:latin typeface="+mj-lt"/>
              </a:rPr>
              <a:t>BACK Request</a:t>
            </a:r>
          </a:p>
          <a:p>
            <a:endParaRPr lang="pt-PT" sz="2200" dirty="0" smtClean="0">
              <a:latin typeface="+mj-lt"/>
            </a:endParaRPr>
          </a:p>
          <a:p>
            <a:endParaRPr lang="pt-PT" sz="2200" dirty="0" smtClean="0">
              <a:latin typeface="+mj-lt"/>
            </a:endParaRPr>
          </a:p>
          <a:p>
            <a:endParaRPr lang="pt-PT" sz="1100" dirty="0">
              <a:latin typeface="+mj-lt"/>
            </a:endParaRPr>
          </a:p>
          <a:p>
            <a:r>
              <a:rPr lang="en-US" sz="2200" dirty="0" smtClean="0">
                <a:latin typeface="+mj-lt"/>
              </a:rPr>
              <a:t>SBACK-MAC in the </a:t>
            </a:r>
            <a:r>
              <a:rPr lang="en-US" sz="2200" dirty="0" smtClean="0">
                <a:solidFill>
                  <a:schemeClr val="accent6"/>
                </a:solidFill>
                <a:latin typeface="+mj-lt"/>
              </a:rPr>
              <a:t>absence</a:t>
            </a:r>
            <a:r>
              <a:rPr lang="en-US" sz="2200" dirty="0" smtClean="0">
                <a:latin typeface="+mj-lt"/>
              </a:rPr>
              <a:t> of </a:t>
            </a:r>
            <a:r>
              <a:rPr lang="en-US" sz="2200" i="1" dirty="0" smtClean="0">
                <a:solidFill>
                  <a:schemeClr val="accent6"/>
                </a:solidFill>
                <a:latin typeface="+mj-lt"/>
              </a:rPr>
              <a:t>BACK Request</a:t>
            </a:r>
          </a:p>
          <a:p>
            <a:endParaRPr lang="pt-PT" sz="2200" dirty="0">
              <a:latin typeface="+mj-lt"/>
            </a:endParaRPr>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19</a:t>
            </a:fld>
            <a:endParaRPr lang="en-US"/>
          </a:p>
        </p:txBody>
      </p:sp>
      <p:sp>
        <p:nvSpPr>
          <p:cNvPr id="8" name="Seta curvada à esquerda 7"/>
          <p:cNvSpPr/>
          <p:nvPr/>
        </p:nvSpPr>
        <p:spPr bwMode="auto">
          <a:xfrm rot="8373866">
            <a:off x="6247508" y="1809527"/>
            <a:ext cx="381000" cy="574675"/>
          </a:xfrm>
          <a:prstGeom prst="curvedLef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spAutoFit/>
          </a:bodyPr>
          <a:lstStyle/>
          <a:p>
            <a:pPr algn="ctr" eaLnBrk="0" hangingPunct="0">
              <a:spcBef>
                <a:spcPct val="50000"/>
              </a:spcBef>
              <a:defRPr/>
            </a:pPr>
            <a:endParaRPr lang="en-GB">
              <a:solidFill>
                <a:schemeClr val="tx1"/>
              </a:solidFill>
            </a:endParaRPr>
          </a:p>
        </p:txBody>
      </p:sp>
      <p:sp>
        <p:nvSpPr>
          <p:cNvPr id="9" name="CaixaDeTexto 6"/>
          <p:cNvSpPr txBox="1">
            <a:spLocks noChangeArrowheads="1"/>
          </p:cNvSpPr>
          <p:nvPr/>
        </p:nvSpPr>
        <p:spPr bwMode="auto">
          <a:xfrm>
            <a:off x="5145783" y="1196752"/>
            <a:ext cx="40941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sz="1600" b="1" dirty="0">
                <a:solidFill>
                  <a:schemeClr val="accent2"/>
                </a:solidFill>
                <a:latin typeface="+mj-lt"/>
              </a:rPr>
              <a:t>If there is no ACK reception </a:t>
            </a:r>
          </a:p>
          <a:p>
            <a:pPr algn="ctr"/>
            <a:r>
              <a:rPr lang="en-GB" sz="1600" b="1" dirty="0">
                <a:solidFill>
                  <a:schemeClr val="accent2"/>
                </a:solidFill>
                <a:latin typeface="+mj-lt"/>
              </a:rPr>
              <a:t>the </a:t>
            </a:r>
            <a:r>
              <a:rPr lang="en-GB" sz="1600" b="1" dirty="0" err="1">
                <a:solidFill>
                  <a:schemeClr val="accent2"/>
                </a:solidFill>
                <a:latin typeface="+mj-lt"/>
              </a:rPr>
              <a:t>backoff</a:t>
            </a:r>
            <a:r>
              <a:rPr lang="en-GB" sz="1600" b="1" dirty="0">
                <a:solidFill>
                  <a:schemeClr val="accent2"/>
                </a:solidFill>
                <a:latin typeface="+mj-lt"/>
              </a:rPr>
              <a:t> procedure is repeated</a:t>
            </a:r>
          </a:p>
        </p:txBody>
      </p:sp>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736502"/>
            <a:ext cx="85725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38" y="3552874"/>
            <a:ext cx="9040812"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50" y="5085233"/>
            <a:ext cx="92090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26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a:t>Slide </a:t>
            </a:r>
            <a:fld id="{3D34E3B1-15C1-4590-BBE3-5C8DAA8AC3C1}" type="slidenum">
              <a:rPr lang="en-US"/>
              <a:pPr/>
              <a:t>2</a:t>
            </a:fld>
            <a:endParaRPr lang="en-US"/>
          </a:p>
        </p:txBody>
      </p:sp>
      <p:sp>
        <p:nvSpPr>
          <p:cNvPr id="26626" name="Rectangle 2"/>
          <p:cNvSpPr>
            <a:spLocks noGrp="1" noChangeArrowheads="1"/>
          </p:cNvSpPr>
          <p:nvPr>
            <p:ph type="ctrTitle"/>
          </p:nvPr>
        </p:nvSpPr>
        <p:spPr>
          <a:xfrm>
            <a:off x="685800" y="1772816"/>
            <a:ext cx="7772400" cy="1143000"/>
          </a:xfrm>
        </p:spPr>
        <p:txBody>
          <a:bodyPr anchor="ctr"/>
          <a:lstStyle/>
          <a:p>
            <a:r>
              <a:rPr lang="en-GB" sz="3600" dirty="0" smtClean="0"/>
              <a:t>Two innovative energy efficient IEEE 802.15.4 MAC sub-layer protocols with packet concatenation: employing RTS/CTS and multi-channel scheduled channel polling</a:t>
            </a:r>
            <a:endParaRPr lang="pt-PT" sz="3600" dirty="0"/>
          </a:p>
        </p:txBody>
      </p:sp>
      <p:sp>
        <p:nvSpPr>
          <p:cNvPr id="26627" name="Rectangle 3"/>
          <p:cNvSpPr>
            <a:spLocks noGrp="1" noChangeArrowheads="1"/>
          </p:cNvSpPr>
          <p:nvPr>
            <p:ph type="subTitle" idx="1"/>
          </p:nvPr>
        </p:nvSpPr>
        <p:spPr>
          <a:xfrm>
            <a:off x="1371600" y="3980656"/>
            <a:ext cx="6400800" cy="1752600"/>
          </a:xfrm>
        </p:spPr>
        <p:txBody>
          <a:bodyPr/>
          <a:lstStyle/>
          <a:p>
            <a:r>
              <a:rPr lang="pt-PT" sz="2200" dirty="0" smtClean="0">
                <a:latin typeface="+mj-lt"/>
              </a:rPr>
              <a:t>Norberto Barroca, Luís M. Borges and Fernando J. Velez, Instituto de Telecomunicações-UBI</a:t>
            </a:r>
          </a:p>
          <a:p>
            <a:r>
              <a:rPr lang="pt-PT" sz="2200" dirty="0" smtClean="0">
                <a:latin typeface="+mj-lt"/>
              </a:rPr>
              <a:t>Periklis Chatzimisios (Alexander TEI of Thessaloniki)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20</a:t>
            </a:fld>
            <a:endParaRPr lang="en-US"/>
          </a:p>
        </p:txBody>
      </p:sp>
      <p:grpSp>
        <p:nvGrpSpPr>
          <p:cNvPr id="7" name="Grupo 8"/>
          <p:cNvGrpSpPr>
            <a:grpSpLocks/>
          </p:cNvGrpSpPr>
          <p:nvPr/>
        </p:nvGrpSpPr>
        <p:grpSpPr bwMode="auto">
          <a:xfrm>
            <a:off x="467544" y="2497138"/>
            <a:ext cx="8313737" cy="1863725"/>
            <a:chOff x="0" y="931464"/>
            <a:chExt cx="5500726" cy="1862929"/>
          </a:xfrm>
        </p:grpSpPr>
        <p:sp>
          <p:nvSpPr>
            <p:cNvPr id="8" name="Rectângulo arredondado 9"/>
            <p:cNvSpPr/>
            <p:nvPr/>
          </p:nvSpPr>
          <p:spPr>
            <a:xfrm>
              <a:off x="0" y="931464"/>
              <a:ext cx="5500726" cy="1862929"/>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9" name="Rectângulo 10"/>
            <p:cNvSpPr/>
            <p:nvPr/>
          </p:nvSpPr>
          <p:spPr>
            <a:xfrm>
              <a:off x="54619" y="985416"/>
              <a:ext cx="5391489" cy="1755025"/>
            </a:xfrm>
            <a:prstGeom prst="rect">
              <a:avLst/>
            </a:prstGeom>
          </p:spPr>
          <p:style>
            <a:lnRef idx="0">
              <a:scrgbClr r="0" g="0" b="0"/>
            </a:lnRef>
            <a:fillRef idx="0">
              <a:scrgbClr r="0" g="0" b="0"/>
            </a:fillRef>
            <a:effectRef idx="0">
              <a:scrgbClr r="0" g="0" b="0"/>
            </a:effectRef>
            <a:fontRef idx="minor">
              <a:schemeClr val="lt1"/>
            </a:fontRef>
          </p:style>
          <p:txBody>
            <a:bodyPr lIns="247650" tIns="247650" rIns="247650" bIns="247650" spcCol="1270" anchor="ctr"/>
            <a:lstStyle/>
            <a:p>
              <a:pPr algn="ctr" defTabSz="2889250">
                <a:lnSpc>
                  <a:spcPct val="90000"/>
                </a:lnSpc>
                <a:spcAft>
                  <a:spcPct val="35000"/>
                </a:spcAft>
                <a:defRPr/>
              </a:pPr>
              <a:r>
                <a:rPr lang="en-US" sz="4000" dirty="0">
                  <a:solidFill>
                    <a:schemeClr val="tx1"/>
                  </a:solidFill>
                </a:rPr>
                <a:t>Packet concatenation employing multi-channel scheduled channel polling </a:t>
              </a:r>
              <a:r>
                <a:rPr lang="en-US" sz="4000" dirty="0" smtClean="0">
                  <a:solidFill>
                    <a:schemeClr val="tx1"/>
                  </a:solidFill>
                </a:rPr>
                <a:t>(MC-SCP-MAC) </a:t>
              </a:r>
              <a:endParaRPr lang="en-US" sz="4000" dirty="0">
                <a:solidFill>
                  <a:schemeClr val="tx1"/>
                </a:solidFill>
              </a:endParaRPr>
            </a:p>
          </p:txBody>
        </p:sp>
      </p:grpSp>
    </p:spTree>
    <p:extLst>
      <p:ext uri="{BB962C8B-B14F-4D97-AF65-F5344CB8AC3E}">
        <p14:creationId xmlns:p14="http://schemas.microsoft.com/office/powerpoint/2010/main" val="139870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510952"/>
          </a:xfrm>
        </p:spPr>
        <p:txBody>
          <a:bodyPr/>
          <a:lstStyle/>
          <a:p>
            <a:r>
              <a:rPr lang="en-US" sz="3200" dirty="0" smtClean="0"/>
              <a:t>MC-SCP-MAC Protocol</a:t>
            </a:r>
            <a:endParaRPr lang="pt-PT" sz="3200" dirty="0"/>
          </a:p>
        </p:txBody>
      </p:sp>
      <p:sp>
        <p:nvSpPr>
          <p:cNvPr id="3" name="Marcador de Posição de Conteúdo 2"/>
          <p:cNvSpPr>
            <a:spLocks noGrp="1"/>
          </p:cNvSpPr>
          <p:nvPr>
            <p:ph idx="1"/>
          </p:nvPr>
        </p:nvSpPr>
        <p:spPr>
          <a:xfrm>
            <a:off x="251520" y="1288827"/>
            <a:ext cx="8568952" cy="5236517"/>
          </a:xfrm>
        </p:spPr>
        <p:txBody>
          <a:bodyPr/>
          <a:lstStyle/>
          <a:p>
            <a:pPr algn="just"/>
            <a:r>
              <a:rPr lang="en-US" sz="2200" dirty="0" smtClean="0">
                <a:latin typeface="+mj-lt"/>
              </a:rPr>
              <a:t>MC-SCP-MAC explores the advantages of multi-channel features jointly with Enhanced Two-Phase Contention Window Mechanism;</a:t>
            </a:r>
          </a:p>
          <a:p>
            <a:pPr algn="just"/>
            <a:endParaRPr lang="en-US" sz="1000" dirty="0" smtClean="0">
              <a:latin typeface="+mj-lt"/>
            </a:endParaRPr>
          </a:p>
          <a:p>
            <a:pPr algn="just"/>
            <a:r>
              <a:rPr lang="en-US" sz="2200" dirty="0" smtClean="0">
                <a:latin typeface="+mj-lt"/>
              </a:rPr>
              <a:t>It employs the Influential Range (IR) concept: </a:t>
            </a:r>
            <a:r>
              <a:rPr lang="en-US" sz="2200" u="sng" dirty="0" smtClean="0">
                <a:latin typeface="+mj-lt"/>
              </a:rPr>
              <a:t>reduces delay and packet redundancy</a:t>
            </a:r>
            <a:r>
              <a:rPr lang="en-US" sz="2200" dirty="0" smtClean="0">
                <a:latin typeface="+mj-lt"/>
              </a:rPr>
              <a:t>;</a:t>
            </a:r>
          </a:p>
          <a:p>
            <a:pPr algn="just"/>
            <a:endParaRPr lang="en-US" sz="1000" dirty="0" smtClean="0">
              <a:latin typeface="+mj-lt"/>
            </a:endParaRPr>
          </a:p>
          <a:p>
            <a:pPr algn="just"/>
            <a:r>
              <a:rPr lang="en-US" sz="2200" dirty="0" smtClean="0">
                <a:latin typeface="+mj-lt"/>
              </a:rPr>
              <a:t>It considers cognitive-based capabilities: Channel degradation sensing and Denial Channel List for opportunistic channel selection;</a:t>
            </a:r>
          </a:p>
          <a:p>
            <a:pPr algn="just"/>
            <a:endParaRPr lang="en-US" sz="1000" dirty="0" smtClean="0">
              <a:latin typeface="+mj-lt"/>
            </a:endParaRPr>
          </a:p>
          <a:p>
            <a:pPr algn="just"/>
            <a:r>
              <a:rPr lang="en-US" sz="2200" dirty="0" smtClean="0">
                <a:latin typeface="+mj-lt"/>
              </a:rPr>
              <a:t>It employs an </a:t>
            </a:r>
            <a:r>
              <a:rPr lang="en-US" sz="2200" i="1" dirty="0" smtClean="0">
                <a:latin typeface="+mj-lt"/>
              </a:rPr>
              <a:t>Extra Resolution Phase Decision </a:t>
            </a:r>
            <a:r>
              <a:rPr lang="en-US" sz="2200" dirty="0" smtClean="0">
                <a:latin typeface="+mj-lt"/>
              </a:rPr>
              <a:t>(packet concatenation)</a:t>
            </a:r>
            <a:r>
              <a:rPr lang="en-US" sz="2200" i="1" dirty="0" smtClean="0">
                <a:latin typeface="+mj-lt"/>
              </a:rPr>
              <a:t> </a:t>
            </a:r>
            <a:r>
              <a:rPr lang="en-US" sz="2200" dirty="0" smtClean="0">
                <a:latin typeface="+mj-lt"/>
              </a:rPr>
              <a:t>algorithm </a:t>
            </a:r>
            <a:r>
              <a:rPr lang="en-US" sz="2200" u="sng" dirty="0" smtClean="0">
                <a:latin typeface="+mj-lt"/>
              </a:rPr>
              <a:t>to reduce the delay</a:t>
            </a:r>
            <a:r>
              <a:rPr lang="en-US" sz="2200" dirty="0" smtClean="0">
                <a:latin typeface="+mj-lt"/>
              </a:rPr>
              <a:t>, </a:t>
            </a:r>
            <a:r>
              <a:rPr lang="en-US" sz="2200" u="sng" dirty="0" smtClean="0">
                <a:latin typeface="+mj-lt"/>
              </a:rPr>
              <a:t>increase the packet delivery ratio</a:t>
            </a:r>
            <a:r>
              <a:rPr lang="en-US" sz="2200" dirty="0" smtClean="0">
                <a:latin typeface="+mj-lt"/>
              </a:rPr>
              <a:t>, </a:t>
            </a:r>
            <a:r>
              <a:rPr lang="en-US" sz="2200" u="sng" dirty="0" smtClean="0">
                <a:latin typeface="+mj-lt"/>
              </a:rPr>
              <a:t>whilst reducing energy consumption</a:t>
            </a:r>
            <a:r>
              <a:rPr lang="en-US" sz="2200" dirty="0" smtClean="0">
                <a:latin typeface="+mj-lt"/>
              </a:rPr>
              <a:t>;</a:t>
            </a:r>
          </a:p>
          <a:p>
            <a:pPr algn="just"/>
            <a:endParaRPr lang="en-US" sz="1000" dirty="0" smtClean="0">
              <a:latin typeface="+mj-lt"/>
            </a:endParaRPr>
          </a:p>
          <a:p>
            <a:pPr algn="just"/>
            <a:r>
              <a:rPr lang="en-US" sz="2200" dirty="0" smtClean="0">
                <a:latin typeface="+mj-lt"/>
              </a:rPr>
              <a:t>It considers a predictive channel based wake-up mechanism to choose the channel based on a Linear </a:t>
            </a:r>
            <a:r>
              <a:rPr lang="en-US" sz="2200" dirty="0" err="1" smtClean="0">
                <a:latin typeface="+mj-lt"/>
              </a:rPr>
              <a:t>Congruential</a:t>
            </a:r>
            <a:r>
              <a:rPr lang="en-US" sz="2200" dirty="0" smtClean="0">
                <a:latin typeface="+mj-lt"/>
              </a:rPr>
              <a:t> </a:t>
            </a:r>
            <a:r>
              <a:rPr lang="en-US" sz="2200" dirty="0">
                <a:latin typeface="+mj-lt"/>
              </a:rPr>
              <a:t>Generator (LCG</a:t>
            </a:r>
            <a:r>
              <a:rPr lang="en-US" sz="2200" dirty="0" smtClean="0">
                <a:latin typeface="+mj-lt"/>
              </a:rPr>
              <a:t>).</a:t>
            </a:r>
          </a:p>
          <a:p>
            <a:pPr algn="just"/>
            <a:endParaRPr lang="pt-PT" sz="2200" dirty="0">
              <a:latin typeface="+mj-lt"/>
            </a:endParaRPr>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21</a:t>
            </a:fld>
            <a:endParaRPr lang="en-US"/>
          </a:p>
        </p:txBody>
      </p:sp>
    </p:spTree>
    <p:extLst>
      <p:ext uri="{BB962C8B-B14F-4D97-AF65-F5344CB8AC3E}">
        <p14:creationId xmlns:p14="http://schemas.microsoft.com/office/powerpoint/2010/main" val="353493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546670"/>
            <a:ext cx="8856984" cy="578074"/>
          </a:xfrm>
        </p:spPr>
        <p:txBody>
          <a:bodyPr/>
          <a:lstStyle/>
          <a:p>
            <a:r>
              <a:rPr lang="en-US" sz="2500" dirty="0" smtClean="0"/>
              <a:t>Extra Resolution Phase Decision (Packet Concatenation</a:t>
            </a:r>
            <a:r>
              <a:rPr lang="en-US" sz="2500" dirty="0"/>
              <a:t>) Algorithm </a:t>
            </a:r>
            <a:endParaRPr lang="pt-PT" sz="2500" dirty="0"/>
          </a:p>
        </p:txBody>
      </p:sp>
      <p:sp>
        <p:nvSpPr>
          <p:cNvPr id="3" name="Marcador de Posição de Conteúdo 2"/>
          <p:cNvSpPr>
            <a:spLocks noGrp="1"/>
          </p:cNvSpPr>
          <p:nvPr>
            <p:ph idx="1"/>
          </p:nvPr>
        </p:nvSpPr>
        <p:spPr>
          <a:xfrm>
            <a:off x="251520" y="1268760"/>
            <a:ext cx="8640960" cy="4536504"/>
          </a:xfrm>
        </p:spPr>
        <p:txBody>
          <a:bodyPr/>
          <a:lstStyle/>
          <a:p>
            <a:pPr algn="just"/>
            <a:r>
              <a:rPr lang="en-US" sz="2200" dirty="0" smtClean="0">
                <a:latin typeface="+mj-lt"/>
              </a:rPr>
              <a:t>Each slot channel has a ER phase to TX more packets during the frame;</a:t>
            </a:r>
          </a:p>
          <a:p>
            <a:pPr algn="just"/>
            <a:endParaRPr lang="en-US" sz="1000" dirty="0" smtClean="0">
              <a:latin typeface="+mj-lt"/>
            </a:endParaRPr>
          </a:p>
          <a:p>
            <a:pPr algn="just"/>
            <a:r>
              <a:rPr lang="en-US" sz="2200" dirty="0" smtClean="0">
                <a:latin typeface="+mj-lt"/>
              </a:rPr>
              <a:t>Problems that arise without an algorithm to assess if it is reliable to TX;</a:t>
            </a:r>
          </a:p>
          <a:p>
            <a:pPr lvl="1" algn="just"/>
            <a:r>
              <a:rPr lang="en-US" sz="2000" dirty="0" smtClean="0">
                <a:latin typeface="+mj-lt"/>
              </a:rPr>
              <a:t>Channel degraded due to interference and nodes mobility (unnecessary TX)</a:t>
            </a:r>
          </a:p>
          <a:p>
            <a:pPr lvl="1" algn="just"/>
            <a:endParaRPr lang="en-US" sz="1000" dirty="0" smtClean="0">
              <a:latin typeface="+mj-lt"/>
            </a:endParaRPr>
          </a:p>
          <a:p>
            <a:pPr algn="just"/>
            <a:r>
              <a:rPr lang="en-US" sz="2200" dirty="0" smtClean="0">
                <a:latin typeface="+mj-lt"/>
              </a:rPr>
              <a:t>Assumptions to apply algorithm:</a:t>
            </a:r>
          </a:p>
          <a:p>
            <a:pPr algn="just"/>
            <a:endParaRPr lang="en-US" sz="1000" dirty="0" smtClean="0">
              <a:latin typeface="+mj-lt"/>
            </a:endParaRPr>
          </a:p>
          <a:p>
            <a:pPr lvl="1" algn="just"/>
            <a:r>
              <a:rPr lang="en-US" sz="2000" dirty="0" smtClean="0">
                <a:latin typeface="+mj-lt"/>
              </a:rPr>
              <a:t>Decision is based on “degradation” level of the channel;</a:t>
            </a:r>
          </a:p>
          <a:p>
            <a:pPr lvl="1" algn="just"/>
            <a:endParaRPr lang="en-US" sz="500" dirty="0" smtClean="0">
              <a:latin typeface="+mj-lt"/>
            </a:endParaRPr>
          </a:p>
          <a:p>
            <a:pPr lvl="1" algn="just"/>
            <a:r>
              <a:rPr lang="en-US" sz="2000" dirty="0" smtClean="0">
                <a:latin typeface="+mj-lt"/>
              </a:rPr>
              <a:t>Checks if the slot channel is “good” (not in the denial channel list);</a:t>
            </a:r>
          </a:p>
          <a:p>
            <a:pPr lvl="1" algn="just"/>
            <a:endParaRPr lang="en-US" sz="500" dirty="0" smtClean="0">
              <a:latin typeface="+mj-lt"/>
            </a:endParaRPr>
          </a:p>
          <a:p>
            <a:pPr lvl="1" algn="just"/>
            <a:r>
              <a:rPr lang="en-US" sz="2000" dirty="0" smtClean="0">
                <a:latin typeface="+mj-lt"/>
              </a:rPr>
              <a:t>Checks if the last three calls to the IR algorithm presented positive feedback from the same neighboring nodes;</a:t>
            </a:r>
          </a:p>
          <a:p>
            <a:pPr lvl="1" algn="just"/>
            <a:endParaRPr lang="en-US" sz="500" dirty="0" smtClean="0">
              <a:latin typeface="+mj-lt"/>
            </a:endParaRPr>
          </a:p>
          <a:p>
            <a:pPr lvl="1" algn="just"/>
            <a:r>
              <a:rPr lang="en-US" sz="2000" dirty="0" smtClean="0">
                <a:latin typeface="+mj-lt"/>
              </a:rPr>
              <a:t>In case the IR feedback algorithm is not possible to apply the node checks if the last three accesses to medium were successful.</a:t>
            </a:r>
          </a:p>
          <a:p>
            <a:endParaRPr lang="pt-PT"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22</a:t>
            </a:fld>
            <a:endParaRPr lang="en-US"/>
          </a:p>
        </p:txBody>
      </p:sp>
    </p:spTree>
    <p:extLst>
      <p:ext uri="{BB962C8B-B14F-4D97-AF65-F5344CB8AC3E}">
        <p14:creationId xmlns:p14="http://schemas.microsoft.com/office/powerpoint/2010/main" val="2811816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15802"/>
            <a:ext cx="7772400" cy="724966"/>
          </a:xfrm>
        </p:spPr>
        <p:txBody>
          <a:bodyPr/>
          <a:lstStyle/>
          <a:p>
            <a:r>
              <a:rPr lang="en-US" sz="2800" dirty="0" smtClean="0"/>
              <a:t>Fundamental of the Protocol - Enhanced-Two Phase Contention Window Mechanism </a:t>
            </a:r>
            <a:endParaRPr lang="pt-PT" sz="2800" dirty="0"/>
          </a:p>
        </p:txBody>
      </p:sp>
      <p:sp>
        <p:nvSpPr>
          <p:cNvPr id="3" name="Marcador de Posição de Conteúdo 2"/>
          <p:cNvSpPr>
            <a:spLocks noGrp="1"/>
          </p:cNvSpPr>
          <p:nvPr>
            <p:ph idx="1"/>
          </p:nvPr>
        </p:nvSpPr>
        <p:spPr>
          <a:xfrm>
            <a:off x="6662464" y="1484784"/>
            <a:ext cx="2662064" cy="1807840"/>
          </a:xfrm>
        </p:spPr>
        <p:txBody>
          <a:bodyPr/>
          <a:lstStyle/>
          <a:p>
            <a:r>
              <a:rPr lang="en-US" sz="1800" dirty="0" smtClean="0">
                <a:latin typeface="+mj-lt"/>
              </a:rPr>
              <a:t>Envisaged scenarios:</a:t>
            </a:r>
          </a:p>
          <a:p>
            <a:pPr lvl="1"/>
            <a:r>
              <a:rPr lang="en-US" sz="1800" dirty="0" smtClean="0">
                <a:latin typeface="+mj-lt"/>
              </a:rPr>
              <a:t>Tree</a:t>
            </a:r>
          </a:p>
          <a:p>
            <a:pPr lvl="1"/>
            <a:r>
              <a:rPr lang="en-US" sz="1800" dirty="0" smtClean="0">
                <a:latin typeface="+mj-lt"/>
              </a:rPr>
              <a:t>Single-hop </a:t>
            </a:r>
          </a:p>
          <a:p>
            <a:pPr lvl="1"/>
            <a:r>
              <a:rPr lang="en-US" sz="1800" dirty="0" smtClean="0">
                <a:latin typeface="+mj-lt"/>
              </a:rPr>
              <a:t>Multi-hop</a:t>
            </a:r>
          </a:p>
          <a:p>
            <a:pPr lvl="1"/>
            <a:r>
              <a:rPr lang="en-US" sz="1800" dirty="0" smtClean="0">
                <a:latin typeface="+mj-lt"/>
              </a:rPr>
              <a:t>Cluster</a:t>
            </a:r>
          </a:p>
          <a:p>
            <a:endParaRPr lang="pt-PT"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23</a:t>
            </a:fld>
            <a:endParaRPr lang="en-US"/>
          </a:p>
        </p:txBody>
      </p:sp>
      <p:pic>
        <p:nvPicPr>
          <p:cNvPr id="1026" name="Picture 2" descr="C:\Users\Norberto\Downloads\figura do MC-SCP-MAC (1)\mc-scp-mac_frame_sctructu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426" y="1407234"/>
            <a:ext cx="6490838" cy="5046102"/>
          </a:xfrm>
          <a:prstGeom prst="rect">
            <a:avLst/>
          </a:prstGeom>
          <a:solidFill>
            <a:schemeClr val="bg1"/>
          </a:solidFill>
        </p:spPr>
      </p:pic>
    </p:spTree>
    <p:extLst>
      <p:ext uri="{BB962C8B-B14F-4D97-AF65-F5344CB8AC3E}">
        <p14:creationId xmlns:p14="http://schemas.microsoft.com/office/powerpoint/2010/main" val="36525443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44444E-6 2.77457E-6 L 0.07084 -0.05249 " pathEditMode="relative" rAng="0" ptsTypes="AA">
                                      <p:cBhvr>
                                        <p:cTn id="6" dur="2000" fill="hold"/>
                                        <p:tgtEl>
                                          <p:spTgt spid="1026"/>
                                        </p:tgtEl>
                                        <p:attrNameLst>
                                          <p:attrName>ppt_x</p:attrName>
                                          <p:attrName>ppt_y</p:attrName>
                                        </p:attrNameLst>
                                      </p:cBhvr>
                                      <p:rCtr x="3542" y="-2636"/>
                                    </p:animMotion>
                                  </p:childTnLst>
                                </p:cTn>
                              </p:par>
                              <p:par>
                                <p:cTn id="7" presetID="6" presetClass="emph" presetSubtype="0" fill="hold" nodeType="withEffect">
                                  <p:stCondLst>
                                    <p:cond delay="0"/>
                                  </p:stCondLst>
                                  <p:childTnLst>
                                    <p:animScale>
                                      <p:cBhvr>
                                        <p:cTn id="8" dur="2000" fill="hold"/>
                                        <p:tgtEl>
                                          <p:spTgt spid="102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20688"/>
            <a:ext cx="7772400" cy="366936"/>
          </a:xfrm>
        </p:spPr>
        <p:txBody>
          <a:bodyPr/>
          <a:lstStyle/>
          <a:p>
            <a:r>
              <a:rPr lang="en-US" sz="3200" dirty="0" smtClean="0"/>
              <a:t>Predictive Wake-up Mechanism</a:t>
            </a:r>
            <a:endParaRPr lang="pt-PT" sz="3200" dirty="0"/>
          </a:p>
        </p:txBody>
      </p:sp>
      <p:sp>
        <p:nvSpPr>
          <p:cNvPr id="3" name="Marcador de Posição de Conteúdo 2"/>
          <p:cNvSpPr>
            <a:spLocks noGrp="1"/>
          </p:cNvSpPr>
          <p:nvPr>
            <p:ph idx="1"/>
          </p:nvPr>
        </p:nvSpPr>
        <p:spPr>
          <a:xfrm>
            <a:off x="179512" y="1114400"/>
            <a:ext cx="8856984" cy="1758281"/>
          </a:xfrm>
        </p:spPr>
        <p:txBody>
          <a:bodyPr/>
          <a:lstStyle/>
          <a:p>
            <a:r>
              <a:rPr lang="en-US" sz="2000" dirty="0" smtClean="0">
                <a:latin typeface="+mj-lt"/>
              </a:rPr>
              <a:t>Consider the </a:t>
            </a:r>
            <a:r>
              <a:rPr lang="en-US" sz="2000" dirty="0">
                <a:latin typeface="+mj-lt"/>
              </a:rPr>
              <a:t>Linear </a:t>
            </a:r>
            <a:r>
              <a:rPr lang="en-US" sz="2000" dirty="0" err="1">
                <a:latin typeface="+mj-lt"/>
              </a:rPr>
              <a:t>Congruential</a:t>
            </a:r>
            <a:r>
              <a:rPr lang="en-US" sz="2000" dirty="0">
                <a:latin typeface="+mj-lt"/>
              </a:rPr>
              <a:t> </a:t>
            </a:r>
            <a:r>
              <a:rPr lang="en-US" sz="2000" dirty="0" smtClean="0">
                <a:latin typeface="+mj-lt"/>
              </a:rPr>
              <a:t>Generator (LCG) due to computation efficiency;</a:t>
            </a:r>
          </a:p>
          <a:p>
            <a:endParaRPr lang="en-US" sz="2000" dirty="0" smtClean="0">
              <a:latin typeface="+mj-lt"/>
            </a:endParaRPr>
          </a:p>
          <a:p>
            <a:r>
              <a:rPr lang="en-US" sz="2000" dirty="0" smtClean="0">
                <a:latin typeface="+mj-lt"/>
              </a:rPr>
              <a:t>The channel of the PHY layer is defined as a slot channel;</a:t>
            </a:r>
          </a:p>
          <a:p>
            <a:endParaRPr lang="en-US" sz="2000" dirty="0" smtClean="0">
              <a:latin typeface="+mj-lt"/>
            </a:endParaRPr>
          </a:p>
          <a:p>
            <a:r>
              <a:rPr lang="en-US" sz="2000" dirty="0" smtClean="0">
                <a:latin typeface="+mj-lt"/>
              </a:rPr>
              <a:t>General formula from the LCG:</a:t>
            </a:r>
          </a:p>
          <a:p>
            <a:endParaRPr lang="en-US" sz="2000" dirty="0" smtClean="0">
              <a:latin typeface="+mj-lt"/>
            </a:endParaRPr>
          </a:p>
          <a:p>
            <a:endParaRPr lang="en-US" sz="2000" dirty="0">
              <a:latin typeface="+mj-lt"/>
            </a:endParaRPr>
          </a:p>
          <a:p>
            <a:r>
              <a:rPr lang="en-US" sz="2000" dirty="0" smtClean="0">
                <a:latin typeface="+mj-lt"/>
              </a:rPr>
              <a:t>Map de </a:t>
            </a:r>
            <a:r>
              <a:rPr lang="en-US" sz="2000" i="1" dirty="0" smtClean="0">
                <a:latin typeface="+mj-lt"/>
              </a:rPr>
              <a:t>X</a:t>
            </a:r>
            <a:r>
              <a:rPr lang="en-US" sz="2000" i="1" baseline="-25000" dirty="0" smtClean="0">
                <a:latin typeface="+mj-lt"/>
              </a:rPr>
              <a:t>n+1</a:t>
            </a:r>
            <a:r>
              <a:rPr lang="en-US" sz="2000" dirty="0" smtClean="0">
                <a:latin typeface="+mj-lt"/>
              </a:rPr>
              <a:t> value to one of 15 available channels (minus control channel):</a:t>
            </a:r>
          </a:p>
          <a:p>
            <a:endParaRPr lang="en-US" sz="400" dirty="0" smtClean="0"/>
          </a:p>
          <a:p>
            <a:endParaRPr lang="en-US" sz="400" dirty="0"/>
          </a:p>
          <a:p>
            <a:endParaRPr lang="en-US" sz="400" dirty="0" smtClean="0"/>
          </a:p>
          <a:p>
            <a:endParaRPr lang="en-US" sz="400" dirty="0" smtClean="0"/>
          </a:p>
          <a:p>
            <a:endParaRPr lang="en-US" sz="400" dirty="0" smtClean="0"/>
          </a:p>
          <a:p>
            <a:endParaRPr lang="en-US" sz="400" dirty="0"/>
          </a:p>
          <a:p>
            <a:endParaRPr lang="en-US" sz="400" dirty="0" smtClean="0"/>
          </a:p>
          <a:p>
            <a:r>
              <a:rPr lang="en-US" sz="2000" dirty="0" smtClean="0">
                <a:latin typeface="+mj-lt"/>
              </a:rPr>
              <a:t>Convert into a wake-up time:</a:t>
            </a:r>
          </a:p>
          <a:p>
            <a:endParaRPr lang="en-US" sz="2000" dirty="0" smtClean="0"/>
          </a:p>
          <a:p>
            <a:endParaRPr lang="en-US" sz="2000" dirty="0" smtClean="0">
              <a:latin typeface="+mj-lt"/>
            </a:endParaRPr>
          </a:p>
          <a:p>
            <a:endParaRPr lang="pt-PT"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24</a:t>
            </a:fld>
            <a:endParaRPr lang="en-US"/>
          </a:p>
        </p:txBody>
      </p:sp>
      <p:sp>
        <p:nvSpPr>
          <p:cNvPr id="12" name="CaixaDeTexto 4"/>
          <p:cNvSpPr txBox="1">
            <a:spLocks noChangeArrowheads="1"/>
          </p:cNvSpPr>
          <p:nvPr/>
        </p:nvSpPr>
        <p:spPr bwMode="auto">
          <a:xfrm>
            <a:off x="6582790" y="2564904"/>
            <a:ext cx="1085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400" i="1" dirty="0" err="1">
                <a:latin typeface="+mj-lt"/>
              </a:rPr>
              <a:t>m</a:t>
            </a:r>
            <a:r>
              <a:rPr lang="pt-PT" sz="1400" i="1" baseline="-25000" dirty="0" err="1">
                <a:latin typeface="+mj-lt"/>
              </a:rPr>
              <a:t>lcg</a:t>
            </a:r>
            <a:r>
              <a:rPr lang="pt-PT" sz="1400" baseline="-25000" dirty="0">
                <a:latin typeface="+mj-lt"/>
              </a:rPr>
              <a:t> </a:t>
            </a:r>
            <a:r>
              <a:rPr lang="pt-PT" sz="1400" dirty="0">
                <a:latin typeface="+mj-lt"/>
              </a:rPr>
              <a:t>= 65536</a:t>
            </a:r>
          </a:p>
        </p:txBody>
      </p:sp>
      <p:sp>
        <p:nvSpPr>
          <p:cNvPr id="13" name="CaixaDeTexto 9"/>
          <p:cNvSpPr txBox="1">
            <a:spLocks noChangeArrowheads="1"/>
          </p:cNvSpPr>
          <p:nvPr/>
        </p:nvSpPr>
        <p:spPr bwMode="auto">
          <a:xfrm>
            <a:off x="6615075" y="2949141"/>
            <a:ext cx="8996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400" i="1" dirty="0">
                <a:latin typeface="+mj-lt"/>
              </a:rPr>
              <a:t>a</a:t>
            </a:r>
            <a:r>
              <a:rPr lang="pt-PT" sz="1400" baseline="-25000" dirty="0">
                <a:latin typeface="+mj-lt"/>
              </a:rPr>
              <a:t> </a:t>
            </a:r>
            <a:r>
              <a:rPr lang="pt-PT" sz="1400" dirty="0">
                <a:latin typeface="+mj-lt"/>
              </a:rPr>
              <a:t>= 16807</a:t>
            </a:r>
          </a:p>
        </p:txBody>
      </p:sp>
      <p:sp>
        <p:nvSpPr>
          <p:cNvPr id="14" name="CaixaDeTexto 10"/>
          <p:cNvSpPr txBox="1">
            <a:spLocks noChangeArrowheads="1"/>
          </p:cNvSpPr>
          <p:nvPr/>
        </p:nvSpPr>
        <p:spPr bwMode="auto">
          <a:xfrm>
            <a:off x="6643650" y="3329788"/>
            <a:ext cx="631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400" i="1" dirty="0">
                <a:latin typeface="+mj-lt"/>
              </a:rPr>
              <a:t>c</a:t>
            </a:r>
            <a:r>
              <a:rPr lang="pt-PT" sz="1400" i="1" baseline="-25000" dirty="0">
                <a:latin typeface="+mj-lt"/>
              </a:rPr>
              <a:t>+ </a:t>
            </a:r>
            <a:r>
              <a:rPr lang="pt-PT" sz="1400" dirty="0">
                <a:latin typeface="+mj-lt"/>
              </a:rPr>
              <a:t>= 0</a:t>
            </a:r>
          </a:p>
        </p:txBody>
      </p:sp>
      <mc:AlternateContent xmlns:mc="http://schemas.openxmlformats.org/markup-compatibility/2006" xmlns:a14="http://schemas.microsoft.com/office/drawing/2010/main">
        <mc:Choice Requires="a14">
          <p:sp>
            <p:nvSpPr>
              <p:cNvPr id="18" name="CaixaDeTexto 20"/>
              <p:cNvSpPr txBox="1">
                <a:spLocks noChangeArrowheads="1"/>
              </p:cNvSpPr>
              <p:nvPr/>
            </p:nvSpPr>
            <p:spPr bwMode="auto">
              <a:xfrm>
                <a:off x="591282" y="5733256"/>
                <a:ext cx="3188630" cy="3077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sSub>
                        <m:sSubPr>
                          <m:ctrlPr>
                            <a:rPr lang="pt-PT" sz="1400" i="1" smtClean="0">
                              <a:latin typeface="Cambria Math"/>
                            </a:rPr>
                          </m:ctrlPr>
                        </m:sSubPr>
                        <m:e>
                          <m:r>
                            <a:rPr lang="pt-PT" sz="1400" i="1">
                              <a:latin typeface="Cambria Math"/>
                              <a:ea typeface="Cambria Math"/>
                            </a:rPr>
                            <m:t>𝜎</m:t>
                          </m:r>
                        </m:e>
                        <m:sub>
                          <m:r>
                            <a:rPr lang="pt-PT" sz="1400" i="1">
                              <a:latin typeface="Cambria Math"/>
                            </a:rPr>
                            <m:t>𝑐𝑢𝑟𝑟𝑒𝑛𝑡</m:t>
                          </m:r>
                        </m:sub>
                      </m:sSub>
                      <m:r>
                        <a:rPr lang="pt-PT" sz="1400" b="0" i="1" smtClean="0">
                          <a:latin typeface="Cambria Math"/>
                        </a:rPr>
                        <m:t>−</m:t>
                      </m:r>
                      <m:r>
                        <a:rPr lang="pt-PT" sz="1400" b="1" i="1" smtClean="0">
                          <a:latin typeface="Cambria Math"/>
                        </a:rPr>
                        <m:t>𝑪𝒖𝒓𝒓𝒆𝒏𝒕</m:t>
                      </m:r>
                      <m:r>
                        <a:rPr lang="pt-PT" sz="1400" b="1" i="1" smtClean="0">
                          <a:latin typeface="Cambria Math"/>
                        </a:rPr>
                        <m:t> </m:t>
                      </m:r>
                      <m:r>
                        <m:rPr>
                          <m:nor/>
                        </m:rPr>
                        <a:rPr lang="pt-PT" sz="1400" b="1" i="0" smtClean="0">
                          <a:latin typeface="Cambria Math"/>
                        </a:rPr>
                        <m:t>time</m:t>
                      </m:r>
                      <m:r>
                        <m:rPr>
                          <m:nor/>
                        </m:rPr>
                        <a:rPr lang="pt-PT" sz="1400" b="1" i="0" smtClean="0">
                          <a:latin typeface="Cambria Math"/>
                        </a:rPr>
                        <m:t> </m:t>
                      </m:r>
                      <m:r>
                        <a:rPr lang="pt-PT" sz="1400" b="1" i="1" smtClean="0">
                          <a:latin typeface="Cambria Math"/>
                        </a:rPr>
                        <m:t>𝒐𝒇</m:t>
                      </m:r>
                      <m:r>
                        <a:rPr lang="pt-PT" sz="1400" b="1" i="1" smtClean="0">
                          <a:latin typeface="Cambria Math"/>
                        </a:rPr>
                        <m:t> </m:t>
                      </m:r>
                      <m:r>
                        <a:rPr lang="pt-PT" sz="1400" b="1" i="1" smtClean="0">
                          <a:latin typeface="Cambria Math"/>
                        </a:rPr>
                        <m:t>𝒕𝒉𝒆</m:t>
                      </m:r>
                      <m:r>
                        <a:rPr lang="pt-PT" sz="1400" b="1" i="1" smtClean="0">
                          <a:latin typeface="Cambria Math"/>
                        </a:rPr>
                        <m:t> </m:t>
                      </m:r>
                      <m:r>
                        <a:rPr lang="pt-PT" sz="1400" b="1" i="1" smtClean="0">
                          <a:latin typeface="Cambria Math"/>
                        </a:rPr>
                        <m:t>𝒏𝒐𝒅𝒆</m:t>
                      </m:r>
                    </m:oMath>
                  </m:oMathPara>
                </a14:m>
                <a:endParaRPr lang="pt-PT" sz="1400" b="1" dirty="0">
                  <a:latin typeface="+mj-lt"/>
                </a:endParaRPr>
              </a:p>
            </p:txBody>
          </p:sp>
        </mc:Choice>
        <mc:Fallback xmlns="">
          <p:sp>
            <p:nvSpPr>
              <p:cNvPr id="18" name="CaixaDeTexto 20"/>
              <p:cNvSpPr txBox="1">
                <a:spLocks noRot="1" noChangeAspect="1" noMove="1" noResize="1" noEditPoints="1" noAdjustHandles="1" noChangeArrowheads="1" noChangeShapeType="1" noTextEdit="1"/>
              </p:cNvSpPr>
              <p:nvPr/>
            </p:nvSpPr>
            <p:spPr bwMode="auto">
              <a:xfrm>
                <a:off x="591282" y="5733256"/>
                <a:ext cx="3188630" cy="307777"/>
              </a:xfrm>
              <a:prstGeom prst="rect">
                <a:avLst/>
              </a:prstGeom>
              <a:blipFill rotWithShape="1">
                <a:blip r:embed="rId3"/>
                <a:stretch>
                  <a:fillRect b="-78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CaixaDeTexto 21"/>
              <p:cNvSpPr txBox="1">
                <a:spLocks noChangeArrowheads="1"/>
              </p:cNvSpPr>
              <p:nvPr/>
            </p:nvSpPr>
            <p:spPr bwMode="auto">
              <a:xfrm>
                <a:off x="572716" y="6145559"/>
                <a:ext cx="3927935" cy="3077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sSub>
                        <m:sSubPr>
                          <m:ctrlPr>
                            <a:rPr lang="pt-PT" sz="1400" i="1" smtClean="0">
                              <a:latin typeface="Cambria Math"/>
                              <a:ea typeface="Cambria Math"/>
                            </a:rPr>
                          </m:ctrlPr>
                        </m:sSubPr>
                        <m:e>
                          <m:r>
                            <a:rPr lang="pt-PT" sz="1400" i="1">
                              <a:latin typeface="Cambria Math"/>
                              <a:ea typeface="Cambria Math"/>
                            </a:rPr>
                            <m:t>∆</m:t>
                          </m:r>
                          <m:r>
                            <a:rPr lang="pt-PT" sz="1400" i="1">
                              <a:latin typeface="Cambria Math"/>
                              <a:ea typeface="Cambria Math"/>
                            </a:rPr>
                            <m:t>𝑡</m:t>
                          </m:r>
                        </m:e>
                        <m:sub>
                          <m:r>
                            <a:rPr lang="pt-PT" sz="1400" i="1">
                              <a:latin typeface="Cambria Math"/>
                              <a:ea typeface="Cambria Math"/>
                            </a:rPr>
                            <m:t>𝑆𝐶</m:t>
                          </m:r>
                          <m:r>
                            <a:rPr lang="pt-PT" sz="1400" b="0" i="1" smtClean="0">
                              <a:latin typeface="Cambria Math"/>
                              <a:ea typeface="Cambria Math"/>
                            </a:rPr>
                            <m:t>  </m:t>
                          </m:r>
                        </m:sub>
                      </m:sSub>
                      <m:r>
                        <a:rPr lang="pt-PT" sz="1400" b="0" i="1" smtClean="0">
                          <a:latin typeface="Cambria Math"/>
                          <a:ea typeface="Cambria Math"/>
                        </a:rPr>
                        <m:t>−</m:t>
                      </m:r>
                      <m:r>
                        <a:rPr lang="en-US" sz="1400" b="1" i="1">
                          <a:latin typeface="Cambria Math"/>
                          <a:ea typeface="Cambria Math"/>
                        </a:rPr>
                        <m:t>𝑻𝒊𝒎𝒆</m:t>
                      </m:r>
                      <m:r>
                        <a:rPr lang="en-US" sz="1400" b="1" i="1">
                          <a:latin typeface="Cambria Math"/>
                          <a:ea typeface="Cambria Math"/>
                        </a:rPr>
                        <m:t> </m:t>
                      </m:r>
                      <m:r>
                        <a:rPr lang="en-US" sz="1400" b="1" i="1">
                          <a:latin typeface="Cambria Math"/>
                          <a:ea typeface="Cambria Math"/>
                        </a:rPr>
                        <m:t>𝒅𝒖𝒓𝒂𝒕𝒊𝒐𝒏</m:t>
                      </m:r>
                      <m:r>
                        <a:rPr lang="en-US" sz="1400" b="1" i="1">
                          <a:latin typeface="Cambria Math"/>
                          <a:ea typeface="Cambria Math"/>
                        </a:rPr>
                        <m:t> </m:t>
                      </m:r>
                      <m:r>
                        <a:rPr lang="en-US" sz="1400" b="1" i="1">
                          <a:latin typeface="Cambria Math"/>
                          <a:ea typeface="Cambria Math"/>
                        </a:rPr>
                        <m:t>𝒊𝒏</m:t>
                      </m:r>
                      <m:r>
                        <a:rPr lang="en-US" sz="1400" b="1" i="1">
                          <a:latin typeface="Cambria Math"/>
                          <a:ea typeface="Cambria Math"/>
                        </a:rPr>
                        <m:t> </m:t>
                      </m:r>
                      <m:r>
                        <a:rPr lang="en-US" sz="1400" b="1" i="1">
                          <a:latin typeface="Cambria Math"/>
                          <a:ea typeface="Cambria Math"/>
                        </a:rPr>
                        <m:t>𝒆𝒂𝒄𝒉</m:t>
                      </m:r>
                      <m:r>
                        <a:rPr lang="en-US" sz="1400" b="1" i="1">
                          <a:latin typeface="Cambria Math"/>
                          <a:ea typeface="Cambria Math"/>
                        </a:rPr>
                        <m:t> </m:t>
                      </m:r>
                      <m:r>
                        <a:rPr lang="en-US" sz="1400" b="1" i="1">
                          <a:latin typeface="Cambria Math"/>
                          <a:ea typeface="Cambria Math"/>
                        </a:rPr>
                        <m:t>𝒔𝒍𝒐𝒕</m:t>
                      </m:r>
                      <m:r>
                        <a:rPr lang="en-US" sz="1400" b="1" i="1">
                          <a:latin typeface="Cambria Math"/>
                          <a:ea typeface="Cambria Math"/>
                        </a:rPr>
                        <m:t> </m:t>
                      </m:r>
                      <m:r>
                        <a:rPr lang="en-US" sz="1400" b="1" i="1">
                          <a:latin typeface="Cambria Math"/>
                          <a:ea typeface="Cambria Math"/>
                        </a:rPr>
                        <m:t>𝒄𝒉𝒂𝒏𝒏𝒆𝒍</m:t>
                      </m:r>
                    </m:oMath>
                  </m:oMathPara>
                </a14:m>
                <a:endParaRPr/>
              </a:p>
            </p:txBody>
          </p:sp>
        </mc:Choice>
        <mc:Fallback xmlns="">
          <p:sp>
            <p:nvSpPr>
              <p:cNvPr id="19" name="CaixaDeTexto 21"/>
              <p:cNvSpPr txBox="1">
                <a:spLocks noRot="1" noChangeAspect="1" noMove="1" noResize="1" noEditPoints="1" noAdjustHandles="1" noChangeArrowheads="1" noChangeShapeType="1" noTextEdit="1"/>
              </p:cNvSpPr>
              <p:nvPr/>
            </p:nvSpPr>
            <p:spPr bwMode="auto">
              <a:xfrm>
                <a:off x="572716" y="6145559"/>
                <a:ext cx="3927935" cy="307777"/>
              </a:xfrm>
              <a:prstGeom prst="rect">
                <a:avLst/>
              </a:prstGeom>
              <a:blipFill rotWithShape="1">
                <a:blip r:embed="rId4"/>
                <a:stretch>
                  <a:fillRect t="-3922" r="-466" b="-156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CaixaDeTexto 22"/>
              <p:cNvSpPr txBox="1">
                <a:spLocks noChangeArrowheads="1"/>
              </p:cNvSpPr>
              <p:nvPr/>
            </p:nvSpPr>
            <p:spPr bwMode="auto">
              <a:xfrm>
                <a:off x="4499992" y="5738948"/>
                <a:ext cx="3837910" cy="3077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sSub>
                        <m:sSubPr>
                          <m:ctrlPr>
                            <a:rPr lang="pt-PT" sz="1400" i="1" smtClean="0">
                              <a:latin typeface="Cambria Math"/>
                              <a:ea typeface="Cambria Math"/>
                            </a:rPr>
                          </m:ctrlPr>
                        </m:sSubPr>
                        <m:e>
                          <m:r>
                            <a:rPr lang="pt-PT" sz="1400" i="1">
                              <a:latin typeface="Cambria Math"/>
                              <a:ea typeface="Cambria Math"/>
                            </a:rPr>
                            <m:t>𝛼</m:t>
                          </m:r>
                        </m:e>
                        <m:sub>
                          <m:r>
                            <a:rPr lang="pt-PT" sz="1400" i="1">
                              <a:latin typeface="Cambria Math"/>
                              <a:ea typeface="Cambria Math"/>
                            </a:rPr>
                            <m:t>𝑎𝑑𝑑</m:t>
                          </m:r>
                        </m:sub>
                      </m:sSub>
                      <m:r>
                        <a:rPr lang="pt-PT" sz="1400" b="0" i="1" smtClean="0">
                          <a:latin typeface="Cambria Math"/>
                          <a:ea typeface="Cambria Math"/>
                        </a:rPr>
                        <m:t>−</m:t>
                      </m:r>
                      <m:r>
                        <a:rPr lang="pt-PT" sz="1400" b="1" i="1" smtClean="0">
                          <a:latin typeface="Cambria Math"/>
                          <a:ea typeface="Cambria Math"/>
                        </a:rPr>
                        <m:t>𝑻𝒊𝒎𝒆</m:t>
                      </m:r>
                      <m:r>
                        <a:rPr lang="pt-PT" sz="1400" b="1" i="1" smtClean="0">
                          <a:latin typeface="Cambria Math"/>
                          <a:ea typeface="Cambria Math"/>
                        </a:rPr>
                        <m:t> </m:t>
                      </m:r>
                      <m:r>
                        <a:rPr lang="pt-PT" sz="1400" b="1" i="1" smtClean="0">
                          <a:latin typeface="Cambria Math"/>
                          <a:ea typeface="Cambria Math"/>
                        </a:rPr>
                        <m:t>𝒃𝒆𝒕𝒘𝒆𝒆𝒏</m:t>
                      </m:r>
                      <m:r>
                        <a:rPr lang="pt-PT" sz="1400" b="1" i="1" smtClean="0">
                          <a:latin typeface="Cambria Math"/>
                          <a:ea typeface="Cambria Math"/>
                        </a:rPr>
                        <m:t> </m:t>
                      </m:r>
                      <m:r>
                        <a:rPr lang="pt-PT" sz="1400" b="1" i="1" smtClean="0">
                          <a:latin typeface="Cambria Math"/>
                          <a:ea typeface="Cambria Math"/>
                        </a:rPr>
                        <m:t>𝒄𝒐𝒏𝒔𝒆𝒄𝒖𝒕𝒊𝒗𝒆</m:t>
                      </m:r>
                      <m:r>
                        <a:rPr lang="pt-PT" sz="1400" b="1" i="1" smtClean="0">
                          <a:latin typeface="Cambria Math"/>
                          <a:ea typeface="Cambria Math"/>
                        </a:rPr>
                        <m:t> </m:t>
                      </m:r>
                      <m:r>
                        <a:rPr lang="pt-PT" sz="1400" b="1" i="1" smtClean="0">
                          <a:latin typeface="Cambria Math"/>
                          <a:ea typeface="Cambria Math"/>
                        </a:rPr>
                        <m:t>𝒇𝒓𝒂𝒎𝒆𝒔</m:t>
                      </m:r>
                    </m:oMath>
                  </m:oMathPara>
                </a14:m>
                <a:endParaRPr lang="pt-PT" sz="1400" b="1" dirty="0">
                  <a:latin typeface="+mj-lt"/>
                </a:endParaRPr>
              </a:p>
            </p:txBody>
          </p:sp>
        </mc:Choice>
        <mc:Fallback xmlns="">
          <p:sp>
            <p:nvSpPr>
              <p:cNvPr id="20" name="CaixaDeTexto 22"/>
              <p:cNvSpPr txBox="1">
                <a:spLocks noRot="1" noChangeAspect="1" noMove="1" noResize="1" noEditPoints="1" noAdjustHandles="1" noChangeArrowheads="1" noChangeShapeType="1" noTextEdit="1"/>
              </p:cNvSpPr>
              <p:nvPr/>
            </p:nvSpPr>
            <p:spPr bwMode="auto">
              <a:xfrm>
                <a:off x="4499992" y="5738948"/>
                <a:ext cx="3837910" cy="307777"/>
              </a:xfrm>
              <a:prstGeom prst="rect">
                <a:avLst/>
              </a:prstGeom>
              <a:blipFill rotWithShape="1">
                <a:blip r:embed="rId5"/>
                <a:stretch>
                  <a:fillRect b="-78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CaixaDeTexto 23"/>
              <p:cNvSpPr txBox="1">
                <a:spLocks noChangeArrowheads="1"/>
              </p:cNvSpPr>
              <p:nvPr/>
            </p:nvSpPr>
            <p:spPr bwMode="auto">
              <a:xfrm>
                <a:off x="4450720" y="6145559"/>
                <a:ext cx="3760260" cy="3077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sSub>
                        <m:sSubPr>
                          <m:ctrlPr>
                            <a:rPr lang="pt-PT" sz="1400" i="1" smtClean="0">
                              <a:latin typeface="Cambria Math"/>
                              <a:ea typeface="Cambria Math"/>
                            </a:rPr>
                          </m:ctrlPr>
                        </m:sSubPr>
                        <m:e>
                          <m:r>
                            <a:rPr lang="pt-PT" sz="1400" i="1">
                              <a:latin typeface="Cambria Math"/>
                              <a:ea typeface="Cambria Math"/>
                            </a:rPr>
                            <m:t>𝜃</m:t>
                          </m:r>
                        </m:e>
                        <m:sub>
                          <m:r>
                            <a:rPr lang="pt-PT" sz="1400" i="1">
                              <a:latin typeface="Cambria Math"/>
                              <a:ea typeface="Cambria Math"/>
                            </a:rPr>
                            <m:t>𝑠𝑤𝑖𝑡𝑐h</m:t>
                          </m:r>
                        </m:sub>
                      </m:sSub>
                      <m:r>
                        <a:rPr lang="pt-PT" sz="1400" i="1">
                          <a:latin typeface="Cambria Math"/>
                          <a:ea typeface="Cambria Math"/>
                        </a:rPr>
                        <m:t> </m:t>
                      </m:r>
                      <m:r>
                        <a:rPr lang="pt-PT" sz="1400" b="0" i="1" smtClean="0">
                          <a:latin typeface="Cambria Math"/>
                          <a:ea typeface="Cambria Math"/>
                        </a:rPr>
                        <m:t>−</m:t>
                      </m:r>
                      <m:r>
                        <a:rPr lang="pt-PT" sz="1400" b="1" i="1" smtClean="0">
                          <a:latin typeface="Cambria Math"/>
                          <a:ea typeface="Cambria Math"/>
                        </a:rPr>
                        <m:t>𝑻𝒊𝒎𝒆</m:t>
                      </m:r>
                      <m:r>
                        <a:rPr lang="pt-PT" sz="1400" b="1" i="1" smtClean="0">
                          <a:latin typeface="Cambria Math"/>
                          <a:ea typeface="Cambria Math"/>
                        </a:rPr>
                        <m:t> </m:t>
                      </m:r>
                      <m:r>
                        <a:rPr lang="pt-PT" sz="1400" b="1" i="1" smtClean="0">
                          <a:latin typeface="Cambria Math"/>
                          <a:ea typeface="Cambria Math"/>
                        </a:rPr>
                        <m:t>𝒕𝒐</m:t>
                      </m:r>
                      <m:r>
                        <a:rPr lang="pt-PT" sz="1400" b="1" i="1" smtClean="0">
                          <a:latin typeface="Cambria Math"/>
                          <a:ea typeface="Cambria Math"/>
                        </a:rPr>
                        <m:t> </m:t>
                      </m:r>
                      <m:r>
                        <a:rPr lang="pt-PT" sz="1400" b="1" i="1" smtClean="0">
                          <a:latin typeface="Cambria Math"/>
                          <a:ea typeface="Cambria Math"/>
                        </a:rPr>
                        <m:t>𝒔𝒘𝒊𝒕𝒄𝒉</m:t>
                      </m:r>
                      <m:r>
                        <a:rPr lang="pt-PT" sz="1400" b="1" i="1" smtClean="0">
                          <a:latin typeface="Cambria Math"/>
                          <a:ea typeface="Cambria Math"/>
                        </a:rPr>
                        <m:t> </m:t>
                      </m:r>
                      <m:r>
                        <a:rPr lang="pt-PT" sz="1400" b="1" i="1" smtClean="0">
                          <a:latin typeface="Cambria Math"/>
                          <a:ea typeface="Cambria Math"/>
                        </a:rPr>
                        <m:t>𝒘𝒊𝒕𝒉𝒊𝒏</m:t>
                      </m:r>
                      <m:r>
                        <a:rPr lang="pt-PT" sz="1400" b="1" i="1" smtClean="0">
                          <a:latin typeface="Cambria Math"/>
                          <a:ea typeface="Cambria Math"/>
                        </a:rPr>
                        <m:t> </m:t>
                      </m:r>
                      <m:r>
                        <a:rPr lang="pt-PT" sz="1400" b="1" i="1" smtClean="0">
                          <a:latin typeface="Cambria Math"/>
                          <a:ea typeface="Cambria Math"/>
                        </a:rPr>
                        <m:t>𝒄𝒉𝒂𝒏𝒏𝒆𝒍𝒔</m:t>
                      </m:r>
                    </m:oMath>
                  </m:oMathPara>
                </a14:m>
                <a:endParaRPr lang="pt-PT" sz="1400" b="1" dirty="0">
                  <a:latin typeface="+mj-lt"/>
                </a:endParaRPr>
              </a:p>
            </p:txBody>
          </p:sp>
        </mc:Choice>
        <mc:Fallback xmlns="">
          <p:sp>
            <p:nvSpPr>
              <p:cNvPr id="21" name="CaixaDeTexto 23"/>
              <p:cNvSpPr txBox="1">
                <a:spLocks noRot="1" noChangeAspect="1" noMove="1" noResize="1" noEditPoints="1" noAdjustHandles="1" noChangeArrowheads="1" noChangeShapeType="1" noTextEdit="1"/>
              </p:cNvSpPr>
              <p:nvPr/>
            </p:nvSpPr>
            <p:spPr bwMode="auto">
              <a:xfrm>
                <a:off x="4450720" y="6145559"/>
                <a:ext cx="3760260" cy="307777"/>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CaixaDeTexto 7"/>
              <p:cNvSpPr txBox="1"/>
              <p:nvPr/>
            </p:nvSpPr>
            <p:spPr>
              <a:xfrm>
                <a:off x="2810154" y="3429000"/>
                <a:ext cx="2769958" cy="338554"/>
              </a:xfrm>
              <a:prstGeom prst="rect">
                <a:avLst/>
              </a:prstGeom>
              <a:noFill/>
            </p:spPr>
            <p:txBody>
              <a:bodyPr wrap="square" rtlCol="0">
                <a:spAutoFit/>
              </a:bodyPr>
              <a:lstStyle/>
              <a:p>
                <a14:m>
                  <m:oMath xmlns:m="http://schemas.openxmlformats.org/officeDocument/2006/math">
                    <m:sSub>
                      <m:sSubPr>
                        <m:ctrlPr>
                          <a:rPr lang="en-GB" sz="1600" i="1" smtClean="0">
                            <a:latin typeface="Cambria Math"/>
                          </a:rPr>
                        </m:ctrlPr>
                      </m:sSubPr>
                      <m:e>
                        <m:r>
                          <a:rPr lang="pt-PT" sz="1600" b="0" i="1" smtClean="0">
                            <a:latin typeface="Cambria Math"/>
                          </a:rPr>
                          <m:t>𝑋</m:t>
                        </m:r>
                      </m:e>
                      <m:sub>
                        <m:r>
                          <a:rPr lang="pt-PT" sz="1600" b="0" i="1" smtClean="0">
                            <a:latin typeface="Cambria Math"/>
                          </a:rPr>
                          <m:t>𝑛</m:t>
                        </m:r>
                        <m:r>
                          <a:rPr lang="pt-PT" sz="1600" b="0" i="1" smtClean="0">
                            <a:latin typeface="Cambria Math"/>
                          </a:rPr>
                          <m:t>+1</m:t>
                        </m:r>
                      </m:sub>
                    </m:sSub>
                    <m:r>
                      <a:rPr lang="pt-PT" sz="1600" b="0" i="1" smtClean="0">
                        <a:latin typeface="Cambria Math"/>
                      </a:rPr>
                      <m:t>=(</m:t>
                    </m:r>
                    <m:sSub>
                      <m:sSubPr>
                        <m:ctrlPr>
                          <a:rPr lang="en-GB" sz="1600" i="1">
                            <a:latin typeface="Cambria Math"/>
                          </a:rPr>
                        </m:ctrlPr>
                      </m:sSubPr>
                      <m:e>
                        <m:r>
                          <a:rPr lang="pt-PT" sz="1600" b="0" i="1" smtClean="0">
                            <a:latin typeface="Cambria Math"/>
                          </a:rPr>
                          <m:t>𝑎</m:t>
                        </m:r>
                        <m:r>
                          <a:rPr lang="pt-PT" sz="1600" i="1">
                            <a:latin typeface="Cambria Math"/>
                          </a:rPr>
                          <m:t>𝑋</m:t>
                        </m:r>
                      </m:e>
                      <m:sub>
                        <m:r>
                          <a:rPr lang="pt-PT" sz="1600" i="1">
                            <a:latin typeface="Cambria Math"/>
                          </a:rPr>
                          <m:t>𝑛</m:t>
                        </m:r>
                      </m:sub>
                    </m:sSub>
                    <m:r>
                      <a:rPr lang="pt-PT" sz="1600" b="0" i="1" smtClean="0">
                        <a:latin typeface="Cambria Math"/>
                      </a:rPr>
                      <m:t>+</m:t>
                    </m:r>
                    <m:sSub>
                      <m:sSubPr>
                        <m:ctrlPr>
                          <a:rPr lang="en-GB" sz="1600" i="1">
                            <a:latin typeface="Cambria Math"/>
                          </a:rPr>
                        </m:ctrlPr>
                      </m:sSubPr>
                      <m:e>
                        <m:r>
                          <a:rPr lang="pt-PT" sz="1600" b="0" i="1" smtClean="0">
                            <a:latin typeface="Cambria Math"/>
                          </a:rPr>
                          <m:t>𝑐</m:t>
                        </m:r>
                      </m:e>
                      <m:sub>
                        <m:r>
                          <a:rPr lang="pt-PT" sz="1600" i="1">
                            <a:latin typeface="Cambria Math"/>
                          </a:rPr>
                          <m:t>+</m:t>
                        </m:r>
                      </m:sub>
                    </m:sSub>
                    <m:r>
                      <a:rPr lang="pt-PT" sz="1600" b="0" i="1" smtClean="0">
                        <a:latin typeface="Cambria Math"/>
                      </a:rPr>
                      <m:t>)</m:t>
                    </m:r>
                  </m:oMath>
                </a14:m>
                <a:r>
                  <a:rPr lang="en-GB" sz="1600" dirty="0" smtClean="0"/>
                  <a:t> </a:t>
                </a:r>
                <a:r>
                  <a:rPr lang="en-GB" sz="1600" i="1" dirty="0" smtClean="0"/>
                  <a:t>mod</a:t>
                </a:r>
                <a:r>
                  <a:rPr lang="en-GB" sz="1600" dirty="0" smtClean="0"/>
                  <a:t> (</a:t>
                </a:r>
                <a:r>
                  <a:rPr lang="pt-PT" sz="1600" i="1" dirty="0" err="1"/>
                  <a:t>m</a:t>
                </a:r>
                <a:r>
                  <a:rPr lang="pt-PT" sz="1600" i="1" baseline="-25000" dirty="0" err="1"/>
                  <a:t>lcg</a:t>
                </a:r>
                <a:r>
                  <a:rPr lang="en-GB" sz="1600" dirty="0" smtClean="0"/>
                  <a:t>)</a:t>
                </a:r>
                <a:endParaRPr lang="en-GB" sz="1600" dirty="0"/>
              </a:p>
            </p:txBody>
          </p:sp>
        </mc:Choice>
        <mc:Fallback xmlns="">
          <p:sp>
            <p:nvSpPr>
              <p:cNvPr id="8" name="CaixaDeTexto 7"/>
              <p:cNvSpPr txBox="1">
                <a:spLocks noRot="1" noChangeAspect="1" noMove="1" noResize="1" noEditPoints="1" noAdjustHandles="1" noChangeArrowheads="1" noChangeShapeType="1" noTextEdit="1"/>
              </p:cNvSpPr>
              <p:nvPr/>
            </p:nvSpPr>
            <p:spPr>
              <a:xfrm>
                <a:off x="2810154" y="3429000"/>
                <a:ext cx="2769958" cy="338554"/>
              </a:xfrm>
              <a:prstGeom prst="rect">
                <a:avLst/>
              </a:prstGeom>
              <a:blipFill rotWithShape="1">
                <a:blip r:embed="rId7"/>
                <a:stretch>
                  <a:fillRect t="-5455" b="-2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CaixaDeTexto 21"/>
              <p:cNvSpPr txBox="1"/>
              <p:nvPr/>
            </p:nvSpPr>
            <p:spPr>
              <a:xfrm>
                <a:off x="2810155" y="4437112"/>
                <a:ext cx="2808312" cy="338554"/>
              </a:xfrm>
              <a:prstGeom prst="rect">
                <a:avLst/>
              </a:prstGeom>
              <a:noFill/>
            </p:spPr>
            <p:txBody>
              <a:bodyPr wrap="square" rtlCol="0">
                <a:spAutoFit/>
              </a:bodyPr>
              <a:lstStyle/>
              <a:p>
                <a14:m>
                  <m:oMath xmlns:m="http://schemas.openxmlformats.org/officeDocument/2006/math">
                    <m:sSub>
                      <m:sSubPr>
                        <m:ctrlPr>
                          <a:rPr lang="en-GB" sz="1600" i="1" smtClean="0">
                            <a:latin typeface="Cambria Math"/>
                          </a:rPr>
                        </m:ctrlPr>
                      </m:sSubPr>
                      <m:e>
                        <m:r>
                          <a:rPr lang="pt-PT" sz="1600" b="0" i="1" smtClean="0">
                            <a:latin typeface="Cambria Math"/>
                            <a:ea typeface="Cambria Math"/>
                          </a:rPr>
                          <m:t>𝜑</m:t>
                        </m:r>
                      </m:e>
                      <m:sub>
                        <m:r>
                          <a:rPr lang="pt-PT" sz="1600" b="0" i="1" smtClean="0">
                            <a:latin typeface="Cambria Math"/>
                          </a:rPr>
                          <m:t>𝑐h</m:t>
                        </m:r>
                      </m:sub>
                    </m:sSub>
                    <m:r>
                      <a:rPr lang="pt-PT" sz="1600" b="0" i="1" smtClean="0">
                        <a:latin typeface="Cambria Math"/>
                      </a:rPr>
                      <m:t>=</m:t>
                    </m:r>
                    <m:sSub>
                      <m:sSubPr>
                        <m:ctrlPr>
                          <a:rPr lang="en-GB" sz="1600" i="1">
                            <a:latin typeface="Cambria Math"/>
                          </a:rPr>
                        </m:ctrlPr>
                      </m:sSubPr>
                      <m:e>
                        <m:r>
                          <a:rPr lang="pt-PT" sz="1600" b="0" i="1" smtClean="0">
                            <a:latin typeface="Cambria Math"/>
                          </a:rPr>
                          <m:t>12+</m:t>
                        </m:r>
                        <m:r>
                          <a:rPr lang="pt-PT" sz="1600" i="1">
                            <a:latin typeface="Cambria Math"/>
                          </a:rPr>
                          <m:t>𝑋</m:t>
                        </m:r>
                      </m:e>
                      <m:sub>
                        <m:r>
                          <a:rPr lang="pt-PT" sz="1600" i="1">
                            <a:latin typeface="Cambria Math"/>
                          </a:rPr>
                          <m:t>𝑛</m:t>
                        </m:r>
                        <m:r>
                          <a:rPr lang="pt-PT" sz="1600" b="0" i="1" smtClean="0">
                            <a:latin typeface="Cambria Math"/>
                          </a:rPr>
                          <m:t>+1</m:t>
                        </m:r>
                      </m:sub>
                    </m:sSub>
                    <m:r>
                      <a:rPr lang="pt-PT" sz="1600" i="1" smtClean="0">
                        <a:latin typeface="Cambria Math"/>
                        <a:ea typeface="Cambria Math"/>
                      </a:rPr>
                      <m:t>∙</m:t>
                    </m:r>
                  </m:oMath>
                </a14:m>
                <a:r>
                  <a:rPr lang="en-GB" sz="1600" i="1" dirty="0" smtClean="0"/>
                  <a:t> mod</a:t>
                </a:r>
                <a:r>
                  <a:rPr lang="en-GB" sz="1600" dirty="0" smtClean="0"/>
                  <a:t> (</a:t>
                </a:r>
                <a:r>
                  <a:rPr lang="pt-PT" sz="1600" i="1" dirty="0" smtClean="0"/>
                  <a:t>15</a:t>
                </a:r>
                <a:r>
                  <a:rPr lang="en-GB" sz="1600" dirty="0" smtClean="0"/>
                  <a:t>)</a:t>
                </a:r>
                <a:endParaRPr lang="en-GB" sz="1600" dirty="0"/>
              </a:p>
            </p:txBody>
          </p:sp>
        </mc:Choice>
        <mc:Fallback xmlns="">
          <p:sp>
            <p:nvSpPr>
              <p:cNvPr id="22" name="CaixaDeTexto 21"/>
              <p:cNvSpPr txBox="1">
                <a:spLocks noRot="1" noChangeAspect="1" noMove="1" noResize="1" noEditPoints="1" noAdjustHandles="1" noChangeArrowheads="1" noChangeShapeType="1" noTextEdit="1"/>
              </p:cNvSpPr>
              <p:nvPr/>
            </p:nvSpPr>
            <p:spPr>
              <a:xfrm>
                <a:off x="2810155" y="4437112"/>
                <a:ext cx="2808312" cy="338554"/>
              </a:xfrm>
              <a:prstGeom prst="rect">
                <a:avLst/>
              </a:prstGeom>
              <a:blipFill rotWithShape="1">
                <a:blip r:embed="rId8"/>
                <a:stretch>
                  <a:fillRect t="-5455" b="-2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CaixaDeTexto 22"/>
              <p:cNvSpPr txBox="1"/>
              <p:nvPr/>
            </p:nvSpPr>
            <p:spPr>
              <a:xfrm>
                <a:off x="1881063" y="5301208"/>
                <a:ext cx="5343283" cy="3575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a:rPr>
                          </m:ctrlPr>
                        </m:sSubPr>
                        <m:e>
                          <m:r>
                            <a:rPr lang="pt-PT" sz="1600" b="0" i="1" smtClean="0">
                              <a:latin typeface="Cambria Math"/>
                              <a:ea typeface="Cambria Math"/>
                            </a:rPr>
                            <m:t>𝜓</m:t>
                          </m:r>
                        </m:e>
                        <m:sub>
                          <m:r>
                            <a:rPr lang="pt-PT" sz="1600" b="0" i="1" smtClean="0">
                              <a:latin typeface="Cambria Math"/>
                            </a:rPr>
                            <m:t>𝑤𝑎𝑘𝑒</m:t>
                          </m:r>
                          <m:r>
                            <a:rPr lang="pt-PT" sz="1600" b="0" i="1" smtClean="0">
                              <a:latin typeface="Cambria Math"/>
                            </a:rPr>
                            <m:t>−</m:t>
                          </m:r>
                          <m:r>
                            <a:rPr lang="pt-PT" sz="1600" b="0" i="1" smtClean="0">
                              <a:latin typeface="Cambria Math"/>
                            </a:rPr>
                            <m:t>𝑢𝑝</m:t>
                          </m:r>
                        </m:sub>
                      </m:sSub>
                      <m:r>
                        <a:rPr lang="pt-PT" sz="1600" b="0" i="1" smtClean="0">
                          <a:latin typeface="Cambria Math"/>
                        </a:rPr>
                        <m:t>= </m:t>
                      </m:r>
                      <m:sSub>
                        <m:sSubPr>
                          <m:ctrlPr>
                            <a:rPr lang="pt-PT" sz="1600" b="0" i="1" smtClean="0">
                              <a:latin typeface="Cambria Math"/>
                            </a:rPr>
                          </m:ctrlPr>
                        </m:sSubPr>
                        <m:e>
                          <m:r>
                            <a:rPr lang="pt-PT" sz="1600" b="0" i="1" smtClean="0">
                              <a:latin typeface="Cambria Math"/>
                              <a:ea typeface="Cambria Math"/>
                            </a:rPr>
                            <m:t>𝜎</m:t>
                          </m:r>
                        </m:e>
                        <m:sub>
                          <m:r>
                            <a:rPr lang="pt-PT" sz="1600" b="0" i="1" smtClean="0">
                              <a:latin typeface="Cambria Math"/>
                            </a:rPr>
                            <m:t>𝑐𝑢𝑟𝑟𝑒𝑛𝑡</m:t>
                          </m:r>
                        </m:sub>
                      </m:sSub>
                      <m:r>
                        <a:rPr lang="pt-PT" sz="1600" b="0" i="1" smtClean="0">
                          <a:latin typeface="Cambria Math"/>
                        </a:rPr>
                        <m:t>+</m:t>
                      </m:r>
                      <m:d>
                        <m:dPr>
                          <m:ctrlPr>
                            <a:rPr lang="pt-PT" sz="1600" b="0" i="1" smtClean="0">
                              <a:latin typeface="Cambria Math"/>
                            </a:rPr>
                          </m:ctrlPr>
                        </m:dPr>
                        <m:e>
                          <m:sSub>
                            <m:sSubPr>
                              <m:ctrlPr>
                                <a:rPr lang="en-GB" sz="1600" i="1">
                                  <a:latin typeface="Cambria Math"/>
                                </a:rPr>
                              </m:ctrlPr>
                            </m:sSubPr>
                            <m:e>
                              <m:r>
                                <a:rPr lang="pt-PT" sz="1600" i="1">
                                  <a:latin typeface="Cambria Math"/>
                                  <a:ea typeface="Cambria Math"/>
                                </a:rPr>
                                <m:t>𝜑</m:t>
                              </m:r>
                            </m:e>
                            <m:sub>
                              <m:r>
                                <a:rPr lang="pt-PT" sz="1600" i="1">
                                  <a:latin typeface="Cambria Math"/>
                                </a:rPr>
                                <m:t>𝑐h</m:t>
                              </m:r>
                            </m:sub>
                          </m:sSub>
                          <m:r>
                            <a:rPr lang="pt-PT" sz="1600" b="0" i="1" smtClean="0">
                              <a:latin typeface="Cambria Math"/>
                            </a:rPr>
                            <m:t>−11</m:t>
                          </m:r>
                        </m:e>
                      </m:d>
                      <m:r>
                        <a:rPr lang="pt-PT" sz="1600" b="0" i="1" smtClean="0">
                          <a:latin typeface="Cambria Math"/>
                          <a:ea typeface="Cambria Math"/>
                        </a:rPr>
                        <m:t>×</m:t>
                      </m:r>
                      <m:sSub>
                        <m:sSubPr>
                          <m:ctrlPr>
                            <a:rPr lang="pt-PT" sz="1600" b="0" i="1" smtClean="0">
                              <a:latin typeface="Cambria Math"/>
                              <a:ea typeface="Cambria Math"/>
                            </a:rPr>
                          </m:ctrlPr>
                        </m:sSubPr>
                        <m:e>
                          <m:r>
                            <a:rPr lang="pt-PT" sz="1600" i="1">
                              <a:latin typeface="Cambria Math"/>
                              <a:ea typeface="Cambria Math"/>
                            </a:rPr>
                            <m:t>∆</m:t>
                          </m:r>
                          <m:r>
                            <a:rPr lang="pt-PT" sz="1600" i="1">
                              <a:latin typeface="Cambria Math"/>
                              <a:ea typeface="Cambria Math"/>
                            </a:rPr>
                            <m:t>𝑡</m:t>
                          </m:r>
                        </m:e>
                        <m:sub>
                          <m:r>
                            <a:rPr lang="pt-PT" sz="1600" b="0" i="1" smtClean="0">
                              <a:latin typeface="Cambria Math"/>
                              <a:ea typeface="Cambria Math"/>
                            </a:rPr>
                            <m:t>𝑆𝐶</m:t>
                          </m:r>
                        </m:sub>
                      </m:sSub>
                      <m:r>
                        <a:rPr lang="pt-PT" sz="1600" b="0" i="1" smtClean="0">
                          <a:latin typeface="Cambria Math"/>
                          <a:ea typeface="Cambria Math"/>
                        </a:rPr>
                        <m:t>+</m:t>
                      </m:r>
                      <m:sSub>
                        <m:sSubPr>
                          <m:ctrlPr>
                            <a:rPr lang="pt-PT" sz="1600" b="0" i="1" smtClean="0">
                              <a:latin typeface="Cambria Math"/>
                              <a:ea typeface="Cambria Math"/>
                            </a:rPr>
                          </m:ctrlPr>
                        </m:sSubPr>
                        <m:e>
                          <m:r>
                            <a:rPr lang="pt-PT" sz="1600" b="0" i="1" smtClean="0">
                              <a:latin typeface="Cambria Math"/>
                              <a:ea typeface="Cambria Math"/>
                            </a:rPr>
                            <m:t>𝛼</m:t>
                          </m:r>
                        </m:e>
                        <m:sub>
                          <m:r>
                            <a:rPr lang="pt-PT" sz="1600" b="0" i="1" smtClean="0">
                              <a:latin typeface="Cambria Math"/>
                              <a:ea typeface="Cambria Math"/>
                            </a:rPr>
                            <m:t>𝑎𝑑𝑑</m:t>
                          </m:r>
                        </m:sub>
                      </m:sSub>
                      <m:r>
                        <a:rPr lang="pt-PT" sz="1600" b="0" i="1" smtClean="0">
                          <a:latin typeface="Cambria Math"/>
                          <a:ea typeface="Cambria Math"/>
                        </a:rPr>
                        <m:t>−</m:t>
                      </m:r>
                      <m:sSub>
                        <m:sSubPr>
                          <m:ctrlPr>
                            <a:rPr lang="pt-PT" sz="1600" b="0" i="1" smtClean="0">
                              <a:latin typeface="Cambria Math"/>
                              <a:ea typeface="Cambria Math"/>
                            </a:rPr>
                          </m:ctrlPr>
                        </m:sSubPr>
                        <m:e>
                          <m:r>
                            <a:rPr lang="pt-PT" sz="1600" b="0" i="1" smtClean="0">
                              <a:latin typeface="Cambria Math"/>
                              <a:ea typeface="Cambria Math"/>
                            </a:rPr>
                            <m:t>𝜃</m:t>
                          </m:r>
                        </m:e>
                        <m:sub>
                          <m:r>
                            <a:rPr lang="pt-PT" sz="1600" b="0" i="1" smtClean="0">
                              <a:latin typeface="Cambria Math"/>
                              <a:ea typeface="Cambria Math"/>
                            </a:rPr>
                            <m:t>𝑠𝑤𝑖𝑡𝑐h</m:t>
                          </m:r>
                        </m:sub>
                      </m:sSub>
                    </m:oMath>
                  </m:oMathPara>
                </a14:m>
                <a:endParaRPr lang="en-GB" sz="1600" dirty="0"/>
              </a:p>
            </p:txBody>
          </p:sp>
        </mc:Choice>
        <mc:Fallback xmlns="">
          <p:sp>
            <p:nvSpPr>
              <p:cNvPr id="23" name="CaixaDeTexto 22"/>
              <p:cNvSpPr txBox="1">
                <a:spLocks noRot="1" noChangeAspect="1" noMove="1" noResize="1" noEditPoints="1" noAdjustHandles="1" noChangeArrowheads="1" noChangeShapeType="1" noTextEdit="1"/>
              </p:cNvSpPr>
              <p:nvPr/>
            </p:nvSpPr>
            <p:spPr>
              <a:xfrm>
                <a:off x="1881063" y="5301208"/>
                <a:ext cx="5343283" cy="357534"/>
              </a:xfrm>
              <a:prstGeom prst="rect">
                <a:avLst/>
              </a:prstGeom>
              <a:blipFill rotWithShape="1">
                <a:blip r:embed="rId9"/>
                <a:stretch>
                  <a:fillRect b="-6897"/>
                </a:stretch>
              </a:blipFill>
            </p:spPr>
            <p:txBody>
              <a:bodyPr/>
              <a:lstStyle/>
              <a:p>
                <a:r>
                  <a:rPr lang="en-GB">
                    <a:noFill/>
                  </a:rPr>
                  <a:t> </a:t>
                </a:r>
              </a:p>
            </p:txBody>
          </p:sp>
        </mc:Fallback>
      </mc:AlternateContent>
    </p:spTree>
    <p:extLst>
      <p:ext uri="{BB962C8B-B14F-4D97-AF65-F5344CB8AC3E}">
        <p14:creationId xmlns:p14="http://schemas.microsoft.com/office/powerpoint/2010/main" val="3190966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T-Q\Desktop\Apresentação Tese\imagens\chapter8mc_scp_mac\influential_range-eps-converted-to_pagenumber.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394" y="2817689"/>
            <a:ext cx="2982052" cy="1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685800" y="613792"/>
            <a:ext cx="7772400" cy="510952"/>
          </a:xfrm>
        </p:spPr>
        <p:txBody>
          <a:bodyPr/>
          <a:lstStyle/>
          <a:p>
            <a:r>
              <a:rPr lang="en-US" sz="2800" dirty="0" smtClean="0"/>
              <a:t>Influential Range (IR) algorithm</a:t>
            </a:r>
            <a:endParaRPr lang="pt-PT" sz="2800" dirty="0"/>
          </a:p>
        </p:txBody>
      </p:sp>
      <mc:AlternateContent xmlns:mc="http://schemas.openxmlformats.org/markup-compatibility/2006">
        <mc:Choice xmlns:a14="http://schemas.microsoft.com/office/drawing/2010/main" Requires="a14">
          <p:sp>
            <p:nvSpPr>
              <p:cNvPr id="3" name="Marcador de Posição de Conteúdo 2"/>
              <p:cNvSpPr>
                <a:spLocks noGrp="1"/>
              </p:cNvSpPr>
              <p:nvPr>
                <p:ph idx="1"/>
              </p:nvPr>
            </p:nvSpPr>
            <p:spPr>
              <a:xfrm>
                <a:off x="395536" y="1144811"/>
                <a:ext cx="8649002" cy="5092501"/>
              </a:xfrm>
            </p:spPr>
            <p:txBody>
              <a:bodyPr/>
              <a:lstStyle/>
              <a:p>
                <a:r>
                  <a:rPr lang="en-US" sz="2000" dirty="0" smtClean="0">
                    <a:latin typeface="+mj-lt"/>
                  </a:rPr>
                  <a:t>IR Concept: </a:t>
                </a:r>
                <a:r>
                  <a:rPr lang="en-US" sz="2000" u="sng" dirty="0" smtClean="0">
                    <a:latin typeface="+mj-lt"/>
                  </a:rPr>
                  <a:t>mitigate the overhearing problem </a:t>
                </a:r>
              </a:p>
              <a:p>
                <a:endParaRPr lang="en-US" sz="500" u="sng" dirty="0" smtClean="0">
                  <a:latin typeface="+mj-lt"/>
                </a:endParaRPr>
              </a:p>
              <a:p>
                <a:r>
                  <a:rPr lang="en-US" sz="2000" dirty="0" smtClean="0">
                    <a:latin typeface="+mj-lt"/>
                  </a:rPr>
                  <a:t>Steps to apply IR:</a:t>
                </a:r>
              </a:p>
              <a:p>
                <a:pPr lvl="1"/>
                <a:r>
                  <a:rPr lang="en-US" sz="1900" dirty="0" smtClean="0">
                    <a:latin typeface="+mj-lt"/>
                  </a:rPr>
                  <a:t>Overhears packet: receives and decodes packet;</a:t>
                </a:r>
              </a:p>
              <a:p>
                <a:pPr lvl="1"/>
                <a:endParaRPr lang="en-US" sz="500" dirty="0" smtClean="0">
                  <a:latin typeface="+mj-lt"/>
                </a:endParaRPr>
              </a:p>
              <a:p>
                <a:pPr lvl="1"/>
                <a:r>
                  <a:rPr lang="en-US" sz="1900" dirty="0" smtClean="0">
                    <a:latin typeface="+mj-lt"/>
                  </a:rPr>
                  <a:t>Check if it is in the IR </a:t>
                </a:r>
                <a:r>
                  <a:rPr lang="en-US" sz="1900" dirty="0">
                    <a:latin typeface="+mj-lt"/>
                  </a:rPr>
                  <a:t>associated to IR threshold (</a:t>
                </a:r>
                <a14:m>
                  <m:oMath xmlns:m="http://schemas.openxmlformats.org/officeDocument/2006/math">
                    <m:r>
                      <m:rPr>
                        <m:sty m:val="p"/>
                      </m:rPr>
                      <a:rPr lang="el-GR" sz="1900" i="0" dirty="0" smtClean="0">
                        <a:latin typeface="Cambria Math"/>
                      </a:rPr>
                      <m:t>Π</m:t>
                    </m:r>
                    <m:r>
                      <a:rPr lang="en-US" sz="1900" i="1" baseline="-25000" dirty="0" err="1">
                        <a:latin typeface="Cambria Math"/>
                      </a:rPr>
                      <m:t>𝑖𝑟𝑚𝑎𝑥</m:t>
                    </m:r>
                  </m:oMath>
                </a14:m>
                <a:r>
                  <a:rPr lang="en-US" sz="1900" dirty="0" smtClean="0">
                    <a:latin typeface="+mj-lt"/>
                  </a:rPr>
                  <a:t>): </a:t>
                </a:r>
              </a:p>
              <a:p>
                <a:pPr lvl="1"/>
                <a:endParaRPr lang="en-US" sz="500" dirty="0" smtClean="0">
                  <a:latin typeface="+mj-lt"/>
                </a:endParaRPr>
              </a:p>
              <a:p>
                <a:pPr marL="457200" lvl="1" indent="0">
                  <a:buNone/>
                </a:pPr>
                <a:r>
                  <a:rPr lang="en-US" sz="1700" dirty="0" smtClean="0">
                    <a:latin typeface="+mj-lt"/>
                  </a:rPr>
                  <a:t>              </a:t>
                </a:r>
                <a:r>
                  <a:rPr lang="en-US" sz="1700" dirty="0" err="1" smtClean="0">
                    <a:latin typeface="+mj-lt"/>
                  </a:rPr>
                  <a:t>RSSI</a:t>
                </a:r>
                <a:r>
                  <a:rPr lang="en-US" sz="1700" baseline="-25000" dirty="0" err="1" smtClean="0">
                    <a:latin typeface="+mj-lt"/>
                  </a:rPr>
                  <a:t>pkt</a:t>
                </a:r>
                <a:r>
                  <a:rPr lang="en-US" sz="1700" dirty="0" smtClean="0">
                    <a:latin typeface="+mj-lt"/>
                  </a:rPr>
                  <a:t> ≥ </a:t>
                </a:r>
                <a14:m>
                  <m:oMath xmlns:m="http://schemas.openxmlformats.org/officeDocument/2006/math">
                    <m:r>
                      <m:rPr>
                        <m:sty m:val="p"/>
                      </m:rPr>
                      <a:rPr lang="el-GR" sz="1700" i="0" dirty="0" smtClean="0">
                        <a:latin typeface="Cambria Math"/>
                      </a:rPr>
                      <m:t>Π</m:t>
                    </m:r>
                    <m:r>
                      <a:rPr lang="pt-PT" sz="1700" i="1" baseline="-25000" dirty="0" err="1" smtClean="0">
                        <a:latin typeface="Cambria Math"/>
                      </a:rPr>
                      <m:t>𝑖𝑟𝑚𝑎𝑥</m:t>
                    </m:r>
                  </m:oMath>
                </a14:m>
                <a:r>
                  <a:rPr lang="pt-PT" sz="1700" baseline="-25000" dirty="0" smtClean="0">
                    <a:latin typeface="+mj-lt"/>
                  </a:rPr>
                  <a:t> </a:t>
                </a:r>
                <a:r>
                  <a:rPr lang="pt-PT" sz="1700" dirty="0" smtClean="0">
                    <a:latin typeface="+mj-lt"/>
                  </a:rPr>
                  <a:t>        </a:t>
                </a:r>
                <a:r>
                  <a:rPr lang="pt-PT" sz="1700" dirty="0" err="1" smtClean="0">
                    <a:latin typeface="+mj-lt"/>
                  </a:rPr>
                  <a:t>is</a:t>
                </a:r>
                <a:r>
                  <a:rPr lang="pt-PT" sz="1700" dirty="0" smtClean="0">
                    <a:latin typeface="+mj-lt"/>
                  </a:rPr>
                  <a:t> in </a:t>
                </a:r>
                <a:r>
                  <a:rPr lang="pt-PT" sz="1700" dirty="0" err="1" smtClean="0">
                    <a:latin typeface="+mj-lt"/>
                  </a:rPr>
                  <a:t>same</a:t>
                </a:r>
                <a:r>
                  <a:rPr lang="pt-PT" sz="1700" dirty="0" smtClean="0">
                    <a:latin typeface="+mj-lt"/>
                  </a:rPr>
                  <a:t> IR</a:t>
                </a:r>
                <a:endParaRPr lang="en-US" sz="1700" dirty="0" smtClean="0">
                  <a:latin typeface="+mj-lt"/>
                </a:endParaRPr>
              </a:p>
              <a:p>
                <a:pPr marL="457200" lvl="1" indent="0" algn="just">
                  <a:lnSpc>
                    <a:spcPct val="120000"/>
                  </a:lnSpc>
                  <a:buNone/>
                </a:pPr>
                <a:r>
                  <a:rPr lang="en-US" sz="1700" dirty="0" smtClean="0">
                    <a:latin typeface="+mj-lt"/>
                  </a:rPr>
                  <a:t>              </a:t>
                </a:r>
                <a:r>
                  <a:rPr lang="en-US" sz="1700" dirty="0" err="1" smtClean="0">
                    <a:latin typeface="+mj-lt"/>
                  </a:rPr>
                  <a:t>RSSI</a:t>
                </a:r>
                <a:r>
                  <a:rPr lang="en-US" sz="1700" baseline="-25000" dirty="0" err="1" smtClean="0">
                    <a:latin typeface="+mj-lt"/>
                  </a:rPr>
                  <a:t>pkt</a:t>
                </a:r>
                <a:r>
                  <a:rPr lang="en-US" sz="1700" baseline="-25000" dirty="0" smtClean="0">
                    <a:latin typeface="+mj-lt"/>
                  </a:rPr>
                  <a:t> </a:t>
                </a:r>
                <a:r>
                  <a:rPr lang="en-US" sz="1700" dirty="0" smtClean="0">
                    <a:latin typeface="+mj-lt"/>
                  </a:rPr>
                  <a:t>&lt; </a:t>
                </a:r>
                <a14:m>
                  <m:oMath xmlns:m="http://schemas.openxmlformats.org/officeDocument/2006/math">
                    <m:r>
                      <m:rPr>
                        <m:sty m:val="p"/>
                      </m:rPr>
                      <a:rPr lang="el-GR" sz="1700" i="0" dirty="0" smtClean="0">
                        <a:latin typeface="Cambria Math"/>
                      </a:rPr>
                      <m:t>Π</m:t>
                    </m:r>
                    <m:r>
                      <a:rPr lang="pt-PT" sz="1700" i="1" baseline="-25000" dirty="0" err="1" smtClean="0">
                        <a:latin typeface="Cambria Math"/>
                      </a:rPr>
                      <m:t>𝑖𝑟𝑚𝑎𝑥</m:t>
                    </m:r>
                  </m:oMath>
                </a14:m>
                <a:r>
                  <a:rPr lang="pt-PT" sz="1700" baseline="-25000" dirty="0" smtClean="0">
                    <a:latin typeface="+mj-lt"/>
                  </a:rPr>
                  <a:t> </a:t>
                </a:r>
                <a:r>
                  <a:rPr lang="pt-PT" sz="1700" dirty="0" smtClean="0">
                    <a:latin typeface="+mj-lt"/>
                  </a:rPr>
                  <a:t>       </a:t>
                </a:r>
                <a:r>
                  <a:rPr lang="pt-PT" sz="1700" dirty="0" err="1" smtClean="0">
                    <a:latin typeface="+mj-lt"/>
                  </a:rPr>
                  <a:t>is</a:t>
                </a:r>
                <a:r>
                  <a:rPr lang="pt-PT" sz="1700" dirty="0" smtClean="0">
                    <a:latin typeface="+mj-lt"/>
                  </a:rPr>
                  <a:t> </a:t>
                </a:r>
                <a:r>
                  <a:rPr lang="pt-PT" sz="1700" dirty="0" err="1" smtClean="0">
                    <a:latin typeface="+mj-lt"/>
                  </a:rPr>
                  <a:t>not</a:t>
                </a:r>
                <a:r>
                  <a:rPr lang="pt-PT" sz="1700" dirty="0" smtClean="0">
                    <a:latin typeface="+mj-lt"/>
                  </a:rPr>
                  <a:t> in </a:t>
                </a:r>
                <a:r>
                  <a:rPr lang="pt-PT" sz="1700" dirty="0" err="1" smtClean="0">
                    <a:latin typeface="+mj-lt"/>
                  </a:rPr>
                  <a:t>same</a:t>
                </a:r>
                <a:r>
                  <a:rPr lang="pt-PT" sz="1700" dirty="0" smtClean="0">
                    <a:latin typeface="+mj-lt"/>
                  </a:rPr>
                  <a:t> IR</a:t>
                </a:r>
              </a:p>
              <a:p>
                <a:pPr lvl="1" algn="just">
                  <a:lnSpc>
                    <a:spcPct val="120000"/>
                  </a:lnSpc>
                </a:pPr>
                <a:endParaRPr lang="pt-PT" sz="700" dirty="0" smtClean="0">
                  <a:latin typeface="+mj-lt"/>
                </a:endParaRPr>
              </a:p>
              <a:p>
                <a:pPr lvl="1" algn="just">
                  <a:lnSpc>
                    <a:spcPct val="120000"/>
                  </a:lnSpc>
                  <a:buFont typeface="Arial" panose="020B0604020202020204" pitchFamily="34" charset="0"/>
                  <a:buChar char="•"/>
                </a:pPr>
                <a:r>
                  <a:rPr lang="pt-PT" sz="1900" dirty="0" err="1" smtClean="0">
                    <a:latin typeface="+mj-lt"/>
                  </a:rPr>
                  <a:t>Overheard</a:t>
                </a:r>
                <a:r>
                  <a:rPr lang="pt-PT" sz="1900" dirty="0" smtClean="0">
                    <a:latin typeface="+mj-lt"/>
                  </a:rPr>
                  <a:t> </a:t>
                </a:r>
                <a:r>
                  <a:rPr lang="pt-PT" sz="1900" dirty="0" err="1" smtClean="0">
                    <a:latin typeface="+mj-lt"/>
                  </a:rPr>
                  <a:t>packet</a:t>
                </a:r>
                <a:r>
                  <a:rPr lang="pt-PT" sz="1900" dirty="0" smtClean="0">
                    <a:latin typeface="+mj-lt"/>
                  </a:rPr>
                  <a:t> </a:t>
                </a:r>
                <a:r>
                  <a:rPr lang="pt-PT" sz="1900" dirty="0" err="1" smtClean="0">
                    <a:latin typeface="+mj-lt"/>
                  </a:rPr>
                  <a:t>has</a:t>
                </a:r>
                <a:r>
                  <a:rPr lang="pt-PT" sz="1900" dirty="0" smtClean="0">
                    <a:latin typeface="+mj-lt"/>
                  </a:rPr>
                  <a:t> </a:t>
                </a:r>
                <a:r>
                  <a:rPr lang="pt-PT" sz="1900" dirty="0" err="1" smtClean="0">
                    <a:latin typeface="+mj-lt"/>
                  </a:rPr>
                  <a:t>the</a:t>
                </a:r>
                <a:r>
                  <a:rPr lang="pt-PT" sz="1900" dirty="0" smtClean="0">
                    <a:latin typeface="+mj-lt"/>
                  </a:rPr>
                  <a:t> </a:t>
                </a:r>
                <a:r>
                  <a:rPr lang="pt-PT" sz="1900" dirty="0" err="1" smtClean="0">
                    <a:latin typeface="+mj-lt"/>
                  </a:rPr>
                  <a:t>same</a:t>
                </a:r>
                <a:r>
                  <a:rPr lang="pt-PT" sz="1900" dirty="0" smtClean="0">
                    <a:latin typeface="+mj-lt"/>
                  </a:rPr>
                  <a:t> </a:t>
                </a:r>
                <a:r>
                  <a:rPr lang="pt-PT" sz="1900" dirty="0" err="1" smtClean="0">
                    <a:latin typeface="+mj-lt"/>
                  </a:rPr>
                  <a:t>parent</a:t>
                </a:r>
                <a:r>
                  <a:rPr lang="pt-PT" sz="1900" dirty="0" smtClean="0">
                    <a:latin typeface="+mj-lt"/>
                  </a:rPr>
                  <a:t> node?</a:t>
                </a:r>
              </a:p>
              <a:p>
                <a:pPr lvl="1" algn="just">
                  <a:lnSpc>
                    <a:spcPct val="120000"/>
                  </a:lnSpc>
                  <a:buFont typeface="Arial" panose="020B0604020202020204" pitchFamily="34" charset="0"/>
                  <a:buChar char="•"/>
                </a:pPr>
                <a:r>
                  <a:rPr lang="pt-PT" sz="1900" dirty="0" err="1" smtClean="0">
                    <a:latin typeface="+mj-lt"/>
                  </a:rPr>
                  <a:t>Same</a:t>
                </a:r>
                <a:r>
                  <a:rPr lang="pt-PT" sz="1900" dirty="0" smtClean="0">
                    <a:latin typeface="+mj-lt"/>
                  </a:rPr>
                  <a:t> IR </a:t>
                </a:r>
                <a:r>
                  <a:rPr lang="pt-PT" sz="1900" dirty="0" err="1" smtClean="0">
                    <a:latin typeface="+mj-lt"/>
                  </a:rPr>
                  <a:t>and</a:t>
                </a:r>
                <a:r>
                  <a:rPr lang="pt-PT" sz="1900" dirty="0" smtClean="0">
                    <a:latin typeface="+mj-lt"/>
                  </a:rPr>
                  <a:t> </a:t>
                </a:r>
                <a:r>
                  <a:rPr lang="pt-PT" sz="1900" dirty="0" err="1" smtClean="0">
                    <a:latin typeface="+mj-lt"/>
                  </a:rPr>
                  <a:t>same</a:t>
                </a:r>
                <a:r>
                  <a:rPr lang="pt-PT" sz="1900" dirty="0" smtClean="0">
                    <a:latin typeface="+mj-lt"/>
                  </a:rPr>
                  <a:t> </a:t>
                </a:r>
                <a:r>
                  <a:rPr lang="pt-PT" sz="1900" dirty="0" err="1" smtClean="0">
                    <a:latin typeface="+mj-lt"/>
                  </a:rPr>
                  <a:t>parent</a:t>
                </a:r>
                <a:r>
                  <a:rPr lang="pt-PT" sz="1900" dirty="0" smtClean="0">
                    <a:latin typeface="+mj-lt"/>
                  </a:rPr>
                  <a:t> node</a:t>
                </a:r>
              </a:p>
              <a:p>
                <a:pPr lvl="1" algn="just">
                  <a:lnSpc>
                    <a:spcPct val="120000"/>
                  </a:lnSpc>
                  <a:buFont typeface="Arial" panose="020B0604020202020204" pitchFamily="34" charset="0"/>
                  <a:buChar char="•"/>
                </a:pPr>
                <a:endParaRPr lang="pt-PT" dirty="0" smtClean="0">
                  <a:latin typeface="+mj-lt"/>
                </a:endParaRPr>
              </a:p>
              <a:p>
                <a:pPr lvl="1" algn="just">
                  <a:lnSpc>
                    <a:spcPct val="120000"/>
                  </a:lnSpc>
                  <a:buFont typeface="Arial" panose="020B0604020202020204" pitchFamily="34" charset="0"/>
                  <a:buChar char="•"/>
                </a:pPr>
                <a:endParaRPr lang="pt-PT" dirty="0" smtClean="0">
                  <a:latin typeface="+mj-lt"/>
                </a:endParaRPr>
              </a:p>
              <a:p>
                <a:pPr lvl="1" algn="just">
                  <a:lnSpc>
                    <a:spcPct val="120000"/>
                  </a:lnSpc>
                  <a:buFont typeface="Arial" panose="020B0604020202020204" pitchFamily="34" charset="0"/>
                  <a:buChar char="•"/>
                </a:pPr>
                <a14:m>
                  <m:oMath xmlns:m="http://schemas.openxmlformats.org/officeDocument/2006/math">
                    <m:r>
                      <m:rPr>
                        <m:sty m:val="p"/>
                      </m:rPr>
                      <a:rPr lang="el-GR" sz="1900" i="0" dirty="0" smtClean="0">
                        <a:latin typeface="Cambria Math"/>
                      </a:rPr>
                      <m:t>Π</m:t>
                    </m:r>
                    <m:r>
                      <a:rPr lang="pt-PT" sz="1900" i="1" baseline="-25000" dirty="0" err="1" smtClean="0">
                        <a:latin typeface="Cambria Math"/>
                      </a:rPr>
                      <m:t>𝑖𝑟𝑚𝑎𝑥</m:t>
                    </m:r>
                    <m:r>
                      <a:rPr lang="pt-PT" sz="1900" i="1" baseline="-25000" dirty="0" smtClean="0">
                        <a:latin typeface="Cambria Math"/>
                      </a:rPr>
                      <m:t> </m:t>
                    </m:r>
                    <m:r>
                      <a:rPr lang="pt-PT" sz="1900" i="1" dirty="0" smtClean="0">
                        <a:latin typeface="Cambria Math"/>
                        <a:ea typeface="Cambria Math" panose="02040503050406030204" pitchFamily="18" charset="0"/>
                        <a:cs typeface="Cambria Math" panose="02040503050406030204" pitchFamily="18" charset="0"/>
                      </a:rPr>
                      <m:t>∊ {−</m:t>
                    </m:r>
                    <m:r>
                      <a:rPr lang="pt-PT" sz="1900" i="1" dirty="0" smtClean="0">
                        <a:latin typeface="Cambria Math"/>
                        <a:ea typeface="Cambria Math" panose="02040503050406030204" pitchFamily="18" charset="0"/>
                        <a:cs typeface="Cambria Math" panose="02040503050406030204" pitchFamily="18" charset="0"/>
                      </a:rPr>
                      <m:t>90</m:t>
                    </m:r>
                    <m:r>
                      <a:rPr lang="pt-PT" sz="1900" i="1" dirty="0" smtClean="0">
                        <a:latin typeface="Cambria Math"/>
                        <a:ea typeface="Cambria Math" panose="02040503050406030204" pitchFamily="18" charset="0"/>
                        <a:cs typeface="Cambria Math" panose="02040503050406030204" pitchFamily="18" charset="0"/>
                      </a:rPr>
                      <m:t>;−</m:t>
                    </m:r>
                    <m:r>
                      <a:rPr lang="pt-PT" sz="1900" i="1" dirty="0" smtClean="0">
                        <a:latin typeface="Cambria Math"/>
                        <a:ea typeface="Cambria Math" panose="02040503050406030204" pitchFamily="18" charset="0"/>
                        <a:cs typeface="Cambria Math" panose="02040503050406030204" pitchFamily="18" charset="0"/>
                      </a:rPr>
                      <m:t>80</m:t>
                    </m:r>
                    <m:r>
                      <a:rPr lang="pt-PT" sz="1900" i="1" dirty="0" smtClean="0">
                        <a:latin typeface="Cambria Math"/>
                        <a:ea typeface="Cambria Math" panose="02040503050406030204" pitchFamily="18" charset="0"/>
                        <a:cs typeface="Cambria Math" panose="02040503050406030204" pitchFamily="18" charset="0"/>
                      </a:rPr>
                      <m:t>; −</m:t>
                    </m:r>
                    <m:r>
                      <a:rPr lang="pt-PT" sz="1900" i="1" dirty="0" smtClean="0">
                        <a:latin typeface="Cambria Math"/>
                        <a:ea typeface="Cambria Math" panose="02040503050406030204" pitchFamily="18" charset="0"/>
                        <a:cs typeface="Cambria Math" panose="02040503050406030204" pitchFamily="18" charset="0"/>
                      </a:rPr>
                      <m:t>70</m:t>
                    </m:r>
                    <m:r>
                      <a:rPr lang="pt-PT" sz="1900" i="1" dirty="0" smtClean="0">
                        <a:latin typeface="Cambria Math"/>
                        <a:ea typeface="Cambria Math" panose="02040503050406030204" pitchFamily="18" charset="0"/>
                        <a:cs typeface="Cambria Math" panose="02040503050406030204" pitchFamily="18" charset="0"/>
                      </a:rPr>
                      <m:t>; −</m:t>
                    </m:r>
                    <m:r>
                      <a:rPr lang="pt-PT" sz="1900" i="1" dirty="0" smtClean="0">
                        <a:latin typeface="Cambria Math"/>
                        <a:ea typeface="Cambria Math" panose="02040503050406030204" pitchFamily="18" charset="0"/>
                        <a:cs typeface="Cambria Math" panose="02040503050406030204" pitchFamily="18" charset="0"/>
                      </a:rPr>
                      <m:t>60</m:t>
                    </m:r>
                    <m:r>
                      <a:rPr lang="pt-PT" sz="1900" i="1" dirty="0" smtClean="0">
                        <a:latin typeface="Cambria Math"/>
                        <a:ea typeface="Cambria Math" panose="02040503050406030204" pitchFamily="18" charset="0"/>
                        <a:cs typeface="Cambria Math" panose="02040503050406030204" pitchFamily="18" charset="0"/>
                      </a:rPr>
                      <m:t>] </m:t>
                    </m:r>
                    <m:r>
                      <a:rPr lang="pt-PT" sz="1900" i="1" dirty="0" err="1" smtClean="0">
                        <a:latin typeface="Cambria Math"/>
                        <a:ea typeface="Cambria Math" panose="02040503050406030204" pitchFamily="18" charset="0"/>
                        <a:cs typeface="Cambria Math" panose="02040503050406030204" pitchFamily="18" charset="0"/>
                      </a:rPr>
                      <m:t>𝑑𝐵𝑚</m:t>
                    </m:r>
                  </m:oMath>
                </a14:m>
                <a:endParaRPr lang="pt-PT" sz="1900" dirty="0" smtClean="0">
                  <a:latin typeface="+mj-lt"/>
                </a:endParaRPr>
              </a:p>
              <a:p>
                <a:endParaRPr lang="pt-PT" dirty="0">
                  <a:latin typeface="+mj-lt"/>
                </a:endParaRPr>
              </a:p>
            </p:txBody>
          </p:sp>
        </mc:Choice>
        <mc:Fallback>
          <p:sp>
            <p:nvSpPr>
              <p:cNvPr id="3" name="Marcador de Posição de Conteúdo 2"/>
              <p:cNvSpPr>
                <a:spLocks noGrp="1" noRot="1" noChangeAspect="1" noMove="1" noResize="1" noEditPoints="1" noAdjustHandles="1" noChangeArrowheads="1" noChangeShapeType="1" noTextEdit="1"/>
              </p:cNvSpPr>
              <p:nvPr>
                <p:ph idx="1"/>
              </p:nvPr>
            </p:nvSpPr>
            <p:spPr>
              <a:xfrm>
                <a:off x="395536" y="1144811"/>
                <a:ext cx="8649002" cy="5092501"/>
              </a:xfrm>
              <a:blipFill rotWithShape="1">
                <a:blip r:embed="rId4"/>
                <a:stretch>
                  <a:fillRect l="-634" t="-599"/>
                </a:stretch>
              </a:blipFill>
            </p:spPr>
            <p:txBody>
              <a:bodyPr/>
              <a:lstStyle/>
              <a:p>
                <a:r>
                  <a:rPr lang="en-GB">
                    <a:noFill/>
                  </a:rPr>
                  <a:t> </a:t>
                </a:r>
              </a:p>
            </p:txBody>
          </p:sp>
        </mc:Fallback>
      </mc:AlternateContent>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25</a:t>
            </a:fld>
            <a:endParaRPr lang="en-US"/>
          </a:p>
        </p:txBody>
      </p:sp>
      <p:cxnSp>
        <p:nvCxnSpPr>
          <p:cNvPr id="7" name="Conexão recta unidireccional 4"/>
          <p:cNvCxnSpPr/>
          <p:nvPr/>
        </p:nvCxnSpPr>
        <p:spPr bwMode="auto">
          <a:xfrm>
            <a:off x="3059832" y="3033713"/>
            <a:ext cx="360362" cy="0"/>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8" name="Conexão recta unidireccional 8"/>
          <p:cNvCxnSpPr/>
          <p:nvPr/>
        </p:nvCxnSpPr>
        <p:spPr bwMode="auto">
          <a:xfrm>
            <a:off x="3059832" y="3429000"/>
            <a:ext cx="360362" cy="0"/>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15" name="Conexão recta unidireccional 10"/>
          <p:cNvCxnSpPr/>
          <p:nvPr/>
        </p:nvCxnSpPr>
        <p:spPr bwMode="auto">
          <a:xfrm>
            <a:off x="2643610" y="4493623"/>
            <a:ext cx="310928" cy="146050"/>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16" name="CaixaDeTexto 11"/>
          <p:cNvSpPr txBox="1">
            <a:spLocks noChangeArrowheads="1"/>
          </p:cNvSpPr>
          <p:nvPr/>
        </p:nvSpPr>
        <p:spPr bwMode="auto">
          <a:xfrm>
            <a:off x="722290" y="4715744"/>
            <a:ext cx="5472608" cy="353943"/>
          </a:xfrm>
          <a:prstGeom prst="rect">
            <a:avLst/>
          </a:prstGeom>
          <a:noFill/>
          <a:ln w="952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700" dirty="0" err="1">
                <a:latin typeface="+mj-lt"/>
              </a:rPr>
              <a:t>Information</a:t>
            </a:r>
            <a:r>
              <a:rPr lang="pt-PT" sz="1700" dirty="0">
                <a:latin typeface="+mj-lt"/>
              </a:rPr>
              <a:t> of </a:t>
            </a:r>
            <a:r>
              <a:rPr lang="pt-PT" sz="1700" dirty="0" err="1">
                <a:latin typeface="+mj-lt"/>
              </a:rPr>
              <a:t>packets</a:t>
            </a:r>
            <a:r>
              <a:rPr lang="pt-PT" sz="1700" dirty="0">
                <a:latin typeface="+mj-lt"/>
              </a:rPr>
              <a:t> == </a:t>
            </a:r>
            <a:r>
              <a:rPr lang="pt-PT" sz="1700" dirty="0" err="1">
                <a:latin typeface="+mj-lt"/>
              </a:rPr>
              <a:t>Information</a:t>
            </a:r>
            <a:r>
              <a:rPr lang="pt-PT" sz="1700" dirty="0">
                <a:latin typeface="+mj-lt"/>
              </a:rPr>
              <a:t> of </a:t>
            </a:r>
            <a:r>
              <a:rPr lang="pt-PT" sz="1700" dirty="0" err="1">
                <a:latin typeface="+mj-lt"/>
              </a:rPr>
              <a:t>overheard</a:t>
            </a:r>
            <a:r>
              <a:rPr lang="pt-PT" sz="1700" dirty="0">
                <a:latin typeface="+mj-lt"/>
              </a:rPr>
              <a:t> </a:t>
            </a:r>
            <a:r>
              <a:rPr lang="pt-PT" sz="1700" dirty="0" err="1">
                <a:latin typeface="+mj-lt"/>
              </a:rPr>
              <a:t>packets</a:t>
            </a:r>
            <a:r>
              <a:rPr lang="pt-PT" sz="1700" dirty="0">
                <a:latin typeface="+mj-lt"/>
              </a:rPr>
              <a:t>? </a:t>
            </a:r>
          </a:p>
        </p:txBody>
      </p:sp>
      <p:sp>
        <p:nvSpPr>
          <p:cNvPr id="17" name="CaixaDeTexto 13"/>
          <p:cNvSpPr txBox="1">
            <a:spLocks noChangeArrowheads="1"/>
          </p:cNvSpPr>
          <p:nvPr/>
        </p:nvSpPr>
        <p:spPr bwMode="auto">
          <a:xfrm>
            <a:off x="4666012" y="5235228"/>
            <a:ext cx="2642292" cy="354012"/>
          </a:xfrm>
          <a:prstGeom prst="rect">
            <a:avLst/>
          </a:prstGeom>
          <a:noFill/>
          <a:ln w="952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700" dirty="0" err="1">
                <a:latin typeface="+mj-lt"/>
              </a:rPr>
              <a:t>Discards</a:t>
            </a:r>
            <a:r>
              <a:rPr lang="pt-PT" sz="1700" dirty="0">
                <a:latin typeface="+mj-lt"/>
              </a:rPr>
              <a:t> </a:t>
            </a:r>
            <a:r>
              <a:rPr lang="pt-PT" sz="1700" dirty="0" err="1">
                <a:latin typeface="+mj-lt"/>
              </a:rPr>
              <a:t>the</a:t>
            </a:r>
            <a:r>
              <a:rPr lang="pt-PT" sz="1700" dirty="0">
                <a:latin typeface="+mj-lt"/>
              </a:rPr>
              <a:t> </a:t>
            </a:r>
            <a:r>
              <a:rPr lang="pt-PT" sz="1700" dirty="0" err="1">
                <a:latin typeface="+mj-lt"/>
              </a:rPr>
              <a:t>redundant</a:t>
            </a:r>
            <a:r>
              <a:rPr lang="pt-PT" sz="1700" dirty="0">
                <a:latin typeface="+mj-lt"/>
              </a:rPr>
              <a:t> </a:t>
            </a:r>
            <a:r>
              <a:rPr lang="pt-PT" sz="1700" dirty="0" err="1">
                <a:latin typeface="+mj-lt"/>
              </a:rPr>
              <a:t>ones</a:t>
            </a:r>
            <a:endParaRPr lang="pt-PT" sz="1700" dirty="0">
              <a:latin typeface="+mj-lt"/>
            </a:endParaRPr>
          </a:p>
        </p:txBody>
      </p:sp>
      <p:cxnSp>
        <p:nvCxnSpPr>
          <p:cNvPr id="18" name="Conexão recta unidireccional 14"/>
          <p:cNvCxnSpPr/>
          <p:nvPr/>
        </p:nvCxnSpPr>
        <p:spPr bwMode="auto">
          <a:xfrm>
            <a:off x="4194212" y="5113095"/>
            <a:ext cx="471800" cy="33678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5684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366936"/>
          </a:xfrm>
        </p:spPr>
        <p:txBody>
          <a:bodyPr/>
          <a:lstStyle/>
          <a:p>
            <a:r>
              <a:rPr lang="en-US" sz="3200" dirty="0" smtClean="0"/>
              <a:t>Collision Probabilities for MC-SCP-MAC</a:t>
            </a:r>
            <a:endParaRPr lang="pt-PT" sz="3200"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26</a:t>
            </a:fld>
            <a:endParaRPr lang="en-US"/>
          </a:p>
        </p:txBody>
      </p:sp>
      <mc:AlternateContent xmlns:mc="http://schemas.openxmlformats.org/markup-compatibility/2006">
        <mc:Choice xmlns:a14="http://schemas.microsoft.com/office/drawing/2010/main" Requires="a14">
          <p:sp>
            <p:nvSpPr>
              <p:cNvPr id="10" name="CaixaDeTexto 3"/>
              <p:cNvSpPr txBox="1">
                <a:spLocks noChangeArrowheads="1"/>
              </p:cNvSpPr>
              <p:nvPr/>
            </p:nvSpPr>
            <p:spPr bwMode="auto">
              <a:xfrm>
                <a:off x="6259067" y="1368375"/>
                <a:ext cx="2052421" cy="302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sSup>
                        <m:sSupPr>
                          <m:ctrlPr>
                            <a:rPr lang="pt-PT" sz="1400" i="1" dirty="0" smtClean="0">
                              <a:latin typeface="Cambria Math"/>
                            </a:rPr>
                          </m:ctrlPr>
                        </m:sSupPr>
                        <m:e>
                          <m:r>
                            <a:rPr lang="pt-PT" sz="1400" i="1" dirty="0">
                              <a:latin typeface="Cambria Math"/>
                            </a:rPr>
                            <m:t>𝐶𝑊</m:t>
                          </m:r>
                          <m:r>
                            <a:rPr lang="pt-PT" sz="1400" i="1" baseline="-25000" dirty="0">
                              <a:latin typeface="Cambria Math"/>
                            </a:rPr>
                            <m:t>1</m:t>
                          </m:r>
                        </m:e>
                        <m:sup>
                          <m:r>
                            <a:rPr lang="pt-PT" sz="1400" i="1" dirty="0">
                              <a:latin typeface="Cambria Math"/>
                            </a:rPr>
                            <m:t>𝑚𝑎𝑥</m:t>
                          </m:r>
                        </m:sup>
                      </m:sSup>
                      <m:r>
                        <a:rPr lang="pt-PT" sz="1400" b="0" i="1" dirty="0" smtClean="0">
                          <a:latin typeface="Cambria Math"/>
                        </a:rPr>
                        <m:t>=</m:t>
                      </m:r>
                      <m:sSup>
                        <m:sSupPr>
                          <m:ctrlPr>
                            <a:rPr lang="pt-PT" sz="1400" i="1" dirty="0">
                              <a:latin typeface="Cambria Math"/>
                            </a:rPr>
                          </m:ctrlPr>
                        </m:sSupPr>
                        <m:e>
                          <m:r>
                            <a:rPr lang="pt-PT" sz="1400" i="1" dirty="0">
                              <a:latin typeface="Cambria Math"/>
                            </a:rPr>
                            <m:t>𝐶𝑊</m:t>
                          </m:r>
                          <m:r>
                            <a:rPr lang="pt-PT" sz="1400" b="0" i="1" baseline="-25000" dirty="0" smtClean="0">
                              <a:latin typeface="Cambria Math"/>
                            </a:rPr>
                            <m:t>2</m:t>
                          </m:r>
                        </m:e>
                        <m:sup>
                          <m:r>
                            <a:rPr lang="pt-PT" sz="1400" i="1" dirty="0">
                              <a:latin typeface="Cambria Math"/>
                            </a:rPr>
                            <m:t>𝑚𝑎𝑥</m:t>
                          </m:r>
                        </m:sup>
                      </m:sSup>
                      <m:r>
                        <a:rPr lang="pt-PT" sz="1400" b="0" i="1" dirty="0" smtClean="0">
                          <a:latin typeface="Cambria Math"/>
                        </a:rPr>
                        <m:t>=</m:t>
                      </m:r>
                      <m:r>
                        <a:rPr lang="pt-PT" sz="1400" b="0" i="1" dirty="0" smtClean="0">
                          <a:latin typeface="Cambria Math"/>
                        </a:rPr>
                        <m:t>8</m:t>
                      </m:r>
                    </m:oMath>
                  </m:oMathPara>
                </a14:m>
                <a:endParaRPr lang="pt-PT" sz="1400" baseline="-25000" dirty="0">
                  <a:latin typeface="+mj-lt"/>
                </a:endParaRPr>
              </a:p>
            </p:txBody>
          </p:sp>
        </mc:Choice>
        <mc:Fallback>
          <p:sp>
            <p:nvSpPr>
              <p:cNvPr id="10" name="CaixaDeTexto 3"/>
              <p:cNvSpPr txBox="1">
                <a:spLocks noRot="1" noChangeAspect="1" noMove="1" noResize="1" noEditPoints="1" noAdjustHandles="1" noChangeArrowheads="1" noChangeShapeType="1" noTextEdit="1"/>
              </p:cNvSpPr>
              <p:nvPr/>
            </p:nvSpPr>
            <p:spPr bwMode="auto">
              <a:xfrm>
                <a:off x="6259067" y="1368375"/>
                <a:ext cx="2052421" cy="302840"/>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CaixaDeTexto 7"/>
              <p:cNvSpPr txBox="1">
                <a:spLocks noChangeArrowheads="1"/>
              </p:cNvSpPr>
              <p:nvPr/>
            </p:nvSpPr>
            <p:spPr bwMode="auto">
              <a:xfrm>
                <a:off x="6292468" y="1687462"/>
                <a:ext cx="2239972" cy="3077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14:m>
                  <m:oMath xmlns:m="http://schemas.openxmlformats.org/officeDocument/2006/math">
                    <m:r>
                      <a:rPr lang="pt-PT" sz="1400" i="1" dirty="0" smtClean="0">
                        <a:latin typeface="Cambria Math"/>
                      </a:rPr>
                      <m:t>𝑁</m:t>
                    </m:r>
                    <m:r>
                      <a:rPr lang="pt-PT" sz="1400" i="1" baseline="-25000" dirty="0" err="1" smtClean="0">
                        <a:latin typeface="Cambria Math"/>
                      </a:rPr>
                      <m:t>𝑐</m:t>
                    </m:r>
                    <m:r>
                      <a:rPr lang="pt-PT" sz="1400" i="1" baseline="-25000" dirty="0" err="1" smtClean="0">
                        <a:latin typeface="Cambria Math"/>
                      </a:rPr>
                      <m:t>h</m:t>
                    </m:r>
                    <m:r>
                      <a:rPr lang="pt-PT" sz="1400" i="1" dirty="0" smtClean="0">
                        <a:latin typeface="Cambria Math"/>
                      </a:rPr>
                      <m:t>= </m:t>
                    </m:r>
                    <m:r>
                      <a:rPr lang="pt-PT" sz="1400" i="1" dirty="0" smtClean="0">
                        <a:latin typeface="Cambria Math"/>
                      </a:rPr>
                      <m:t>15</m:t>
                    </m:r>
                    <m:r>
                      <a:rPr lang="pt-PT" sz="1400" i="1" dirty="0" smtClean="0">
                        <a:latin typeface="Cambria Math"/>
                      </a:rPr>
                      <m:t>  </m:t>
                    </m:r>
                  </m:oMath>
                </a14:m>
                <a:r>
                  <a:rPr lang="pt-PT" sz="1400" dirty="0" smtClean="0">
                    <a:latin typeface="+mj-lt"/>
                  </a:rPr>
                  <a:t>(MC-SCP-MAC)</a:t>
                </a:r>
                <a:endParaRPr lang="pt-PT" sz="1400" baseline="-25000" dirty="0">
                  <a:latin typeface="+mj-lt"/>
                </a:endParaRPr>
              </a:p>
            </p:txBody>
          </p:sp>
        </mc:Choice>
        <mc:Fallback>
          <p:sp>
            <p:nvSpPr>
              <p:cNvPr id="11" name="CaixaDeTexto 7"/>
              <p:cNvSpPr txBox="1">
                <a:spLocks noRot="1" noChangeAspect="1" noMove="1" noResize="1" noEditPoints="1" noAdjustHandles="1" noChangeArrowheads="1" noChangeShapeType="1" noTextEdit="1"/>
              </p:cNvSpPr>
              <p:nvPr/>
            </p:nvSpPr>
            <p:spPr bwMode="auto">
              <a:xfrm>
                <a:off x="6292468" y="1687462"/>
                <a:ext cx="2239972" cy="307777"/>
              </a:xfrm>
              <a:prstGeom prst="rect">
                <a:avLst/>
              </a:prstGeom>
              <a:blipFill rotWithShape="1">
                <a:blip r:embed="rId4"/>
                <a:stretch>
                  <a:fillRect t="-2000"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CaixaDeTexto 8"/>
              <p:cNvSpPr txBox="1">
                <a:spLocks noChangeArrowheads="1"/>
              </p:cNvSpPr>
              <p:nvPr/>
            </p:nvSpPr>
            <p:spPr bwMode="auto">
              <a:xfrm>
                <a:off x="6300192" y="2001787"/>
                <a:ext cx="1760675" cy="3077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14:m>
                  <m:oMath xmlns:m="http://schemas.openxmlformats.org/officeDocument/2006/math">
                    <m:r>
                      <a:rPr lang="pt-PT" sz="1400" i="1" dirty="0" smtClean="0">
                        <a:latin typeface="Cambria Math"/>
                      </a:rPr>
                      <m:t>𝑁</m:t>
                    </m:r>
                    <m:r>
                      <a:rPr lang="pt-PT" sz="1400" i="1" baseline="-25000" dirty="0" err="1">
                        <a:latin typeface="Cambria Math"/>
                      </a:rPr>
                      <m:t>𝑐</m:t>
                    </m:r>
                    <m:r>
                      <a:rPr lang="pt-PT" sz="1400" i="1" baseline="-25000" dirty="0" err="1">
                        <a:latin typeface="Cambria Math"/>
                      </a:rPr>
                      <m:t>h</m:t>
                    </m:r>
                    <m:r>
                      <a:rPr lang="pt-PT" sz="1400" i="1" dirty="0">
                        <a:latin typeface="Cambria Math"/>
                      </a:rPr>
                      <m:t>= </m:t>
                    </m:r>
                    <m:r>
                      <a:rPr lang="pt-PT" sz="1400" i="1" dirty="0">
                        <a:latin typeface="Cambria Math"/>
                      </a:rPr>
                      <m:t>1</m:t>
                    </m:r>
                    <m:r>
                      <a:rPr lang="pt-PT" sz="1400" i="1" dirty="0">
                        <a:latin typeface="Cambria Math"/>
                      </a:rPr>
                      <m:t> </m:t>
                    </m:r>
                  </m:oMath>
                </a14:m>
                <a:r>
                  <a:rPr lang="pt-PT" sz="1400" dirty="0">
                    <a:latin typeface="+mj-lt"/>
                  </a:rPr>
                  <a:t>(SCP-MAC)</a:t>
                </a:r>
                <a:endParaRPr lang="pt-PT" sz="1400" baseline="-25000" dirty="0">
                  <a:latin typeface="+mj-lt"/>
                </a:endParaRPr>
              </a:p>
            </p:txBody>
          </p:sp>
        </mc:Choice>
        <mc:Fallback>
          <p:sp>
            <p:nvSpPr>
              <p:cNvPr id="12" name="CaixaDeTexto 8"/>
              <p:cNvSpPr txBox="1">
                <a:spLocks noRot="1" noChangeAspect="1" noMove="1" noResize="1" noEditPoints="1" noAdjustHandles="1" noChangeArrowheads="1" noChangeShapeType="1" noTextEdit="1"/>
              </p:cNvSpPr>
              <p:nvPr/>
            </p:nvSpPr>
            <p:spPr bwMode="auto">
              <a:xfrm>
                <a:off x="6300192" y="2001787"/>
                <a:ext cx="1760675" cy="307777"/>
              </a:xfrm>
              <a:prstGeom prst="rect">
                <a:avLst/>
              </a:prstGeom>
              <a:blipFill rotWithShape="1">
                <a:blip r:embed="rId5"/>
                <a:stretch>
                  <a:fillRect t="-1961" b="-176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13" name="CaixaDeTexto 9"/>
          <p:cNvSpPr txBox="1">
            <a:spLocks noChangeArrowheads="1"/>
          </p:cNvSpPr>
          <p:nvPr/>
        </p:nvSpPr>
        <p:spPr bwMode="auto">
          <a:xfrm>
            <a:off x="6300192" y="1042888"/>
            <a:ext cx="21568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b="1" u="sng" dirty="0" err="1">
                <a:latin typeface="+mj-lt"/>
              </a:rPr>
              <a:t>Fixed</a:t>
            </a:r>
            <a:r>
              <a:rPr lang="pt-PT" b="1" u="sng" dirty="0">
                <a:latin typeface="+mj-lt"/>
              </a:rPr>
              <a:t> </a:t>
            </a:r>
            <a:r>
              <a:rPr lang="pt-PT" b="1" u="sng" dirty="0" err="1">
                <a:latin typeface="+mj-lt"/>
              </a:rPr>
              <a:t>number</a:t>
            </a:r>
            <a:r>
              <a:rPr lang="pt-PT" b="1" u="sng" dirty="0">
                <a:latin typeface="+mj-lt"/>
              </a:rPr>
              <a:t> </a:t>
            </a:r>
            <a:r>
              <a:rPr lang="pt-PT" b="1" u="sng" dirty="0" err="1">
                <a:latin typeface="+mj-lt"/>
              </a:rPr>
              <a:t>of</a:t>
            </a:r>
            <a:r>
              <a:rPr lang="pt-PT" b="1" u="sng" dirty="0">
                <a:latin typeface="+mj-lt"/>
              </a:rPr>
              <a:t> </a:t>
            </a:r>
            <a:r>
              <a:rPr lang="pt-PT" b="1" u="sng" dirty="0" err="1">
                <a:latin typeface="+mj-lt"/>
              </a:rPr>
              <a:t>slot</a:t>
            </a:r>
            <a:r>
              <a:rPr lang="pt-PT" b="1" u="sng" dirty="0">
                <a:latin typeface="+mj-lt"/>
              </a:rPr>
              <a:t> </a:t>
            </a:r>
            <a:r>
              <a:rPr lang="pt-PT" b="1" u="sng" dirty="0" err="1">
                <a:latin typeface="+mj-lt"/>
              </a:rPr>
              <a:t>channels</a:t>
            </a:r>
            <a:endParaRPr lang="pt-PT" b="1" u="sng" baseline="-25000" dirty="0">
              <a:latin typeface="+mj-lt"/>
            </a:endParaRPr>
          </a:p>
        </p:txBody>
      </p:sp>
      <mc:AlternateContent xmlns:mc="http://schemas.openxmlformats.org/markup-compatibility/2006">
        <mc:Choice xmlns:a14="http://schemas.microsoft.com/office/drawing/2010/main" Requires="a14">
          <p:sp>
            <p:nvSpPr>
              <p:cNvPr id="14" name="CaixaDeTexto 10"/>
              <p:cNvSpPr txBox="1">
                <a:spLocks noChangeArrowheads="1"/>
              </p:cNvSpPr>
              <p:nvPr/>
            </p:nvSpPr>
            <p:spPr bwMode="auto">
              <a:xfrm>
                <a:off x="6276529" y="2335162"/>
                <a:ext cx="1467197" cy="302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pt-PT" sz="1400" i="1" dirty="0" smtClean="0">
                          <a:latin typeface="Cambria Math"/>
                        </a:rPr>
                        <m:t>𝐴</m:t>
                      </m:r>
                      <m:r>
                        <a:rPr lang="pt-PT" sz="1400" i="1" dirty="0" smtClean="0">
                          <a:latin typeface="Cambria Math"/>
                        </a:rPr>
                        <m:t>= </m:t>
                      </m:r>
                      <m:r>
                        <a:rPr lang="pt-PT" sz="1400" i="1" dirty="0" smtClean="0">
                          <a:latin typeface="Cambria Math"/>
                        </a:rPr>
                        <m:t>50</m:t>
                      </m:r>
                      <m:r>
                        <a:rPr lang="pt-PT" sz="1400" i="1" dirty="0" smtClean="0">
                          <a:latin typeface="Cambria Math"/>
                          <a:ea typeface="Cambria Math"/>
                        </a:rPr>
                        <m:t>×</m:t>
                      </m:r>
                      <m:r>
                        <a:rPr lang="pt-PT" sz="1400" i="1" dirty="0" smtClean="0">
                          <a:latin typeface="Cambria Math"/>
                        </a:rPr>
                        <m:t>50</m:t>
                      </m:r>
                      <m:r>
                        <a:rPr lang="pt-PT" sz="1400" i="1" dirty="0" smtClean="0">
                          <a:latin typeface="Cambria Math"/>
                        </a:rPr>
                        <m:t> </m:t>
                      </m:r>
                      <m:r>
                        <a:rPr lang="pt-PT" sz="1400" i="1" dirty="0" smtClean="0">
                          <a:latin typeface="Cambria Math"/>
                        </a:rPr>
                        <m:t>𝑚</m:t>
                      </m:r>
                      <m:r>
                        <a:rPr lang="pt-PT" sz="1400" i="1" baseline="30000" dirty="0">
                          <a:latin typeface="Cambria Math"/>
                        </a:rPr>
                        <m:t>2</m:t>
                      </m:r>
                    </m:oMath>
                  </m:oMathPara>
                </a14:m>
                <a:endParaRPr lang="pt-PT" sz="1400" baseline="-25000" dirty="0">
                  <a:latin typeface="+mj-lt"/>
                </a:endParaRPr>
              </a:p>
            </p:txBody>
          </p:sp>
        </mc:Choice>
        <mc:Fallback>
          <p:sp>
            <p:nvSpPr>
              <p:cNvPr id="14" name="CaixaDeTexto 10"/>
              <p:cNvSpPr txBox="1">
                <a:spLocks noRot="1" noChangeAspect="1" noMove="1" noResize="1" noEditPoints="1" noAdjustHandles="1" noChangeArrowheads="1" noChangeShapeType="1" noTextEdit="1"/>
              </p:cNvSpPr>
              <p:nvPr/>
            </p:nvSpPr>
            <p:spPr bwMode="auto">
              <a:xfrm>
                <a:off x="6276529" y="2335162"/>
                <a:ext cx="1467197" cy="302840"/>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15" name="CaixaDeTexto 11"/>
          <p:cNvSpPr txBox="1">
            <a:spLocks noChangeArrowheads="1"/>
          </p:cNvSpPr>
          <p:nvPr/>
        </p:nvSpPr>
        <p:spPr bwMode="auto">
          <a:xfrm>
            <a:off x="567929" y="3789040"/>
            <a:ext cx="23478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b="1" u="sng" dirty="0" err="1">
                <a:latin typeface="+mj-lt"/>
              </a:rPr>
              <a:t>Variable</a:t>
            </a:r>
            <a:r>
              <a:rPr lang="pt-PT" b="1" u="sng" dirty="0">
                <a:latin typeface="+mj-lt"/>
              </a:rPr>
              <a:t> </a:t>
            </a:r>
            <a:r>
              <a:rPr lang="pt-PT" b="1" u="sng" dirty="0" err="1">
                <a:latin typeface="+mj-lt"/>
              </a:rPr>
              <a:t>number</a:t>
            </a:r>
            <a:r>
              <a:rPr lang="pt-PT" b="1" u="sng" dirty="0">
                <a:latin typeface="+mj-lt"/>
              </a:rPr>
              <a:t> </a:t>
            </a:r>
            <a:r>
              <a:rPr lang="pt-PT" b="1" u="sng" dirty="0" err="1">
                <a:latin typeface="+mj-lt"/>
              </a:rPr>
              <a:t>of</a:t>
            </a:r>
            <a:r>
              <a:rPr lang="pt-PT" b="1" u="sng" dirty="0">
                <a:latin typeface="+mj-lt"/>
              </a:rPr>
              <a:t> </a:t>
            </a:r>
            <a:r>
              <a:rPr lang="pt-PT" b="1" u="sng" dirty="0" err="1">
                <a:latin typeface="+mj-lt"/>
              </a:rPr>
              <a:t>slot</a:t>
            </a:r>
            <a:r>
              <a:rPr lang="pt-PT" b="1" u="sng" dirty="0">
                <a:latin typeface="+mj-lt"/>
              </a:rPr>
              <a:t> </a:t>
            </a:r>
            <a:r>
              <a:rPr lang="pt-PT" b="1" u="sng" dirty="0" err="1">
                <a:latin typeface="+mj-lt"/>
              </a:rPr>
              <a:t>channels</a:t>
            </a:r>
            <a:endParaRPr lang="pt-PT" b="1" u="sng" baseline="-25000" dirty="0">
              <a:latin typeface="+mj-lt"/>
            </a:endParaRPr>
          </a:p>
        </p:txBody>
      </p:sp>
      <mc:AlternateContent xmlns:mc="http://schemas.openxmlformats.org/markup-compatibility/2006">
        <mc:Choice xmlns:a14="http://schemas.microsoft.com/office/drawing/2010/main" Requires="a14">
          <p:sp>
            <p:nvSpPr>
              <p:cNvPr id="16" name="CaixaDeTexto 12"/>
              <p:cNvSpPr txBox="1">
                <a:spLocks noChangeArrowheads="1"/>
              </p:cNvSpPr>
              <p:nvPr/>
            </p:nvSpPr>
            <p:spPr bwMode="auto">
              <a:xfrm>
                <a:off x="597595" y="4216078"/>
                <a:ext cx="827278" cy="302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pt-PT" sz="1400" i="1" dirty="0" smtClean="0">
                          <a:latin typeface="Cambria Math"/>
                        </a:rPr>
                        <m:t>𝑡</m:t>
                      </m:r>
                      <m:r>
                        <a:rPr lang="pt-PT" sz="1400" i="1" baseline="-25000" dirty="0" err="1">
                          <a:latin typeface="Cambria Math"/>
                        </a:rPr>
                        <m:t>𝐹</m:t>
                      </m:r>
                      <m:r>
                        <a:rPr lang="pt-PT" sz="1400" i="1" dirty="0">
                          <a:latin typeface="Cambria Math"/>
                        </a:rPr>
                        <m:t>=</m:t>
                      </m:r>
                      <m:r>
                        <a:rPr lang="pt-PT" sz="1400" i="1" dirty="0">
                          <a:latin typeface="Cambria Math"/>
                        </a:rPr>
                        <m:t>1</m:t>
                      </m:r>
                      <m:r>
                        <a:rPr lang="pt-PT" sz="1400" i="1" dirty="0">
                          <a:latin typeface="Cambria Math"/>
                        </a:rPr>
                        <m:t> </m:t>
                      </m:r>
                      <m:r>
                        <a:rPr lang="pt-PT" sz="1400" i="1" dirty="0">
                          <a:latin typeface="Cambria Math"/>
                        </a:rPr>
                        <m:t>𝑠</m:t>
                      </m:r>
                    </m:oMath>
                  </m:oMathPara>
                </a14:m>
                <a:endParaRPr lang="pt-PT" sz="1400" baseline="-25000" dirty="0">
                  <a:latin typeface="+mj-lt"/>
                </a:endParaRPr>
              </a:p>
            </p:txBody>
          </p:sp>
        </mc:Choice>
        <mc:Fallback>
          <p:sp>
            <p:nvSpPr>
              <p:cNvPr id="16" name="CaixaDeTexto 12"/>
              <p:cNvSpPr txBox="1">
                <a:spLocks noRot="1" noChangeAspect="1" noMove="1" noResize="1" noEditPoints="1" noAdjustHandles="1" noChangeArrowheads="1" noChangeShapeType="1" noTextEdit="1"/>
              </p:cNvSpPr>
              <p:nvPr/>
            </p:nvSpPr>
            <p:spPr bwMode="auto">
              <a:xfrm>
                <a:off x="597595" y="4216078"/>
                <a:ext cx="827278" cy="302840"/>
              </a:xfrm>
              <a:prstGeom prst="rect">
                <a:avLst/>
              </a:prstGeom>
              <a:blipFill rotWithShape="1">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7" name="CaixaDeTexto 13"/>
              <p:cNvSpPr txBox="1">
                <a:spLocks noChangeArrowheads="1"/>
              </p:cNvSpPr>
              <p:nvPr/>
            </p:nvSpPr>
            <p:spPr bwMode="auto">
              <a:xfrm>
                <a:off x="597595" y="4585965"/>
                <a:ext cx="1273810" cy="302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pt-PT" sz="1400" i="1" dirty="0" smtClean="0">
                          <a:latin typeface="Cambria Math"/>
                        </a:rPr>
                        <m:t>𝑛</m:t>
                      </m:r>
                      <m:r>
                        <a:rPr lang="pt-PT" sz="1400" i="1" dirty="0" smtClean="0">
                          <a:latin typeface="Cambria Math"/>
                        </a:rPr>
                        <m:t>=</m:t>
                      </m:r>
                      <m:r>
                        <a:rPr lang="pt-PT" sz="1400" i="1" dirty="0" smtClean="0">
                          <a:latin typeface="Cambria Math"/>
                        </a:rPr>
                        <m:t>99</m:t>
                      </m:r>
                      <m:r>
                        <a:rPr lang="pt-PT" sz="1400" i="1" dirty="0" smtClean="0">
                          <a:latin typeface="Cambria Math"/>
                        </a:rPr>
                        <m:t> </m:t>
                      </m:r>
                      <m:r>
                        <a:rPr lang="pt-PT" sz="1400" i="1" dirty="0" smtClean="0">
                          <a:latin typeface="Cambria Math"/>
                        </a:rPr>
                        <m:t>𝑛𝑜𝑑𝑒𝑠</m:t>
                      </m:r>
                    </m:oMath>
                  </m:oMathPara>
                </a14:m>
                <a:endParaRPr lang="pt-PT" sz="1400" baseline="-25000" dirty="0">
                  <a:latin typeface="+mj-lt"/>
                </a:endParaRPr>
              </a:p>
            </p:txBody>
          </p:sp>
        </mc:Choice>
        <mc:Fallback>
          <p:sp>
            <p:nvSpPr>
              <p:cNvPr id="17" name="CaixaDeTexto 13"/>
              <p:cNvSpPr txBox="1">
                <a:spLocks noRot="1" noChangeAspect="1" noMove="1" noResize="1" noEditPoints="1" noAdjustHandles="1" noChangeArrowheads="1" noChangeShapeType="1" noTextEdit="1"/>
              </p:cNvSpPr>
              <p:nvPr/>
            </p:nvSpPr>
            <p:spPr bwMode="auto">
              <a:xfrm>
                <a:off x="597595" y="4585965"/>
                <a:ext cx="1273810" cy="302840"/>
              </a:xfrm>
              <a:prstGeom prst="rect">
                <a:avLst/>
              </a:prstGeom>
              <a:blipFill rotWithShape="1">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8" name="CaixaDeTexto 14"/>
              <p:cNvSpPr txBox="1">
                <a:spLocks noChangeArrowheads="1"/>
              </p:cNvSpPr>
              <p:nvPr/>
            </p:nvSpPr>
            <p:spPr bwMode="auto">
              <a:xfrm>
                <a:off x="602358" y="4955853"/>
                <a:ext cx="1767150" cy="302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m:rPr>
                          <m:sty m:val="p"/>
                        </m:rPr>
                        <a:rPr lang="el-GR" sz="1400" i="0" dirty="0" smtClean="0">
                          <a:latin typeface="Cambria Math"/>
                        </a:rPr>
                        <m:t>Δ</m:t>
                      </m:r>
                      <m:r>
                        <a:rPr lang="pt-PT" sz="1400" i="1" dirty="0" err="1" smtClean="0">
                          <a:latin typeface="Cambria Math"/>
                        </a:rPr>
                        <m:t>𝑡</m:t>
                      </m:r>
                      <m:r>
                        <a:rPr lang="pt-PT" sz="1400" i="1" baseline="-25000" dirty="0" err="1" smtClean="0">
                          <a:latin typeface="Cambria Math"/>
                        </a:rPr>
                        <m:t>𝑆𝐶</m:t>
                      </m:r>
                      <m:r>
                        <a:rPr lang="pt-PT" sz="1400" i="1" dirty="0" smtClean="0">
                          <a:latin typeface="Cambria Math"/>
                        </a:rPr>
                        <m:t>=</m:t>
                      </m:r>
                      <m:r>
                        <a:rPr lang="pt-PT" sz="1400" i="1" dirty="0" err="1" smtClean="0">
                          <a:latin typeface="Cambria Math"/>
                        </a:rPr>
                        <m:t>𝑡</m:t>
                      </m:r>
                      <m:r>
                        <a:rPr lang="pt-PT" sz="1400" i="1" baseline="-25000" dirty="0" err="1" smtClean="0">
                          <a:latin typeface="Cambria Math"/>
                        </a:rPr>
                        <m:t>𝐹</m:t>
                      </m:r>
                      <m:r>
                        <a:rPr lang="pt-PT" sz="1400" i="1" dirty="0" smtClean="0">
                          <a:latin typeface="Cambria Math"/>
                        </a:rPr>
                        <m:t>/(</m:t>
                      </m:r>
                      <m:r>
                        <a:rPr lang="pt-PT" sz="1400" i="1" dirty="0" smtClean="0">
                          <a:latin typeface="Cambria Math"/>
                        </a:rPr>
                        <m:t>𝑁𝑐</m:t>
                      </m:r>
                      <m:r>
                        <a:rPr lang="pt-PT" sz="1400" i="1" baseline="-25000" dirty="0" smtClean="0">
                          <a:latin typeface="Cambria Math"/>
                        </a:rPr>
                        <m:t>h</m:t>
                      </m:r>
                      <m:r>
                        <a:rPr lang="pt-PT" sz="1400" i="1" dirty="0" smtClean="0">
                          <a:latin typeface="Cambria Math"/>
                        </a:rPr>
                        <m:t>+</m:t>
                      </m:r>
                      <m:r>
                        <a:rPr lang="pt-PT" sz="1400" i="1" dirty="0" smtClean="0">
                          <a:latin typeface="Cambria Math"/>
                        </a:rPr>
                        <m:t>1</m:t>
                      </m:r>
                      <m:r>
                        <a:rPr lang="pt-PT" sz="1400" i="1" dirty="0" smtClean="0">
                          <a:latin typeface="Cambria Math"/>
                        </a:rPr>
                        <m:t>)</m:t>
                      </m:r>
                    </m:oMath>
                  </m:oMathPara>
                </a14:m>
                <a:endParaRPr lang="pt-PT" sz="1400" baseline="-25000" dirty="0">
                  <a:latin typeface="+mj-lt"/>
                </a:endParaRPr>
              </a:p>
            </p:txBody>
          </p:sp>
        </mc:Choice>
        <mc:Fallback>
          <p:sp>
            <p:nvSpPr>
              <p:cNvPr id="18" name="CaixaDeTexto 14"/>
              <p:cNvSpPr txBox="1">
                <a:spLocks noRot="1" noChangeAspect="1" noMove="1" noResize="1" noEditPoints="1" noAdjustHandles="1" noChangeArrowheads="1" noChangeShapeType="1" noTextEdit="1"/>
              </p:cNvSpPr>
              <p:nvPr/>
            </p:nvSpPr>
            <p:spPr bwMode="auto">
              <a:xfrm>
                <a:off x="602358" y="4955853"/>
                <a:ext cx="1767150" cy="302840"/>
              </a:xfrm>
              <a:prstGeom prst="rect">
                <a:avLst/>
              </a:prstGeom>
              <a:blipFill rotWithShape="1">
                <a:blip r:embed="rId9"/>
                <a:stretch>
                  <a:fillRect b="-1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9" name="CaixaDeTexto 15"/>
              <p:cNvSpPr txBox="1">
                <a:spLocks noChangeArrowheads="1"/>
              </p:cNvSpPr>
              <p:nvPr/>
            </p:nvSpPr>
            <p:spPr bwMode="auto">
              <a:xfrm>
                <a:off x="6295579" y="2624087"/>
                <a:ext cx="1141787" cy="306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l-GR" sz="1400" i="1" dirty="0">
                          <a:latin typeface="Cambria Math"/>
                        </a:rPr>
                        <m:t>𝜆</m:t>
                      </m:r>
                      <m:r>
                        <a:rPr lang="pt-PT" sz="1400" i="1" dirty="0">
                          <a:latin typeface="Cambria Math"/>
                        </a:rPr>
                        <m:t>=</m:t>
                      </m:r>
                      <m:r>
                        <a:rPr lang="pt-PT" sz="1400" i="1" dirty="0">
                          <a:latin typeface="Cambria Math"/>
                        </a:rPr>
                        <m:t>1</m:t>
                      </m:r>
                      <m:r>
                        <a:rPr lang="pt-PT" sz="1400" i="1" dirty="0">
                          <a:latin typeface="Cambria Math"/>
                        </a:rPr>
                        <m:t>/</m:t>
                      </m:r>
                      <m:r>
                        <a:rPr lang="pt-PT" sz="1400" i="1" dirty="0">
                          <a:latin typeface="Cambria Math"/>
                        </a:rPr>
                        <m:t>2</m:t>
                      </m:r>
                      <m:r>
                        <a:rPr lang="pt-PT" sz="1400" i="1" dirty="0">
                          <a:latin typeface="Cambria Math"/>
                        </a:rPr>
                        <m:t> </m:t>
                      </m:r>
                      <m:sSup>
                        <m:sSupPr>
                          <m:ctrlPr>
                            <a:rPr lang="pt-PT" sz="1400" i="1" dirty="0">
                              <a:latin typeface="Cambria Math"/>
                            </a:rPr>
                          </m:ctrlPr>
                        </m:sSupPr>
                        <m:e>
                          <m:r>
                            <a:rPr lang="pt-PT" sz="1400" i="1" dirty="0">
                              <a:latin typeface="Cambria Math"/>
                            </a:rPr>
                            <m:t>𝑠</m:t>
                          </m:r>
                        </m:e>
                        <m:sup>
                          <m:r>
                            <a:rPr lang="pt-PT" sz="1400" i="1" dirty="0">
                              <a:latin typeface="Cambria Math"/>
                            </a:rPr>
                            <m:t>−</m:t>
                          </m:r>
                          <m:r>
                            <a:rPr lang="pt-PT" sz="1400" i="1" dirty="0">
                              <a:latin typeface="Cambria Math"/>
                            </a:rPr>
                            <m:t>1</m:t>
                          </m:r>
                        </m:sup>
                      </m:sSup>
                    </m:oMath>
                  </m:oMathPara>
                </a14:m>
                <a:endParaRPr lang="pt-PT" sz="1400" baseline="-25000" dirty="0"/>
              </a:p>
            </p:txBody>
          </p:sp>
        </mc:Choice>
        <mc:Fallback>
          <p:sp>
            <p:nvSpPr>
              <p:cNvPr id="19" name="CaixaDeTexto 15"/>
              <p:cNvSpPr txBox="1">
                <a:spLocks noRot="1" noChangeAspect="1" noMove="1" noResize="1" noEditPoints="1" noAdjustHandles="1" noChangeArrowheads="1" noChangeShapeType="1" noTextEdit="1"/>
              </p:cNvSpPr>
              <p:nvPr/>
            </p:nvSpPr>
            <p:spPr bwMode="auto">
              <a:xfrm>
                <a:off x="6295579" y="2624087"/>
                <a:ext cx="1141787" cy="306622"/>
              </a:xfrm>
              <a:prstGeom prst="rect">
                <a:avLst/>
              </a:prstGeom>
              <a:blipFill rotWithShape="1">
                <a:blip r:embed="rId10"/>
                <a:stretch>
                  <a:fillRect b="-78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0" name="CaixaDeTexto 16"/>
          <p:cNvSpPr txBox="1">
            <a:spLocks noChangeArrowheads="1"/>
          </p:cNvSpPr>
          <p:nvPr/>
        </p:nvSpPr>
        <p:spPr bwMode="auto">
          <a:xfrm>
            <a:off x="6179692" y="2982862"/>
            <a:ext cx="19912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600" dirty="0">
                <a:latin typeface="+mj-lt"/>
              </a:rPr>
              <a:t>* </a:t>
            </a:r>
            <a:r>
              <a:rPr lang="pt-PT" sz="1600" dirty="0">
                <a:latin typeface="+mj-lt"/>
                <a:sym typeface="Wingdings" panose="05000000000000000000" pitchFamily="2" charset="2"/>
              </a:rPr>
              <a:t> </a:t>
            </a:r>
            <a:r>
              <a:rPr lang="pt-PT" sz="1600" dirty="0" err="1">
                <a:latin typeface="+mj-lt"/>
                <a:sym typeface="Wingdings" panose="05000000000000000000" pitchFamily="2" charset="2"/>
              </a:rPr>
              <a:t>Saturated</a:t>
            </a:r>
            <a:r>
              <a:rPr lang="pt-PT" sz="1600" dirty="0">
                <a:latin typeface="+mj-lt"/>
                <a:sym typeface="Wingdings" panose="05000000000000000000" pitchFamily="2" charset="2"/>
              </a:rPr>
              <a:t> regime</a:t>
            </a:r>
          </a:p>
        </p:txBody>
      </p:sp>
      <p:sp>
        <p:nvSpPr>
          <p:cNvPr id="21" name="CaixaDeTexto 17"/>
          <p:cNvSpPr txBox="1">
            <a:spLocks noChangeArrowheads="1"/>
          </p:cNvSpPr>
          <p:nvPr/>
        </p:nvSpPr>
        <p:spPr bwMode="auto">
          <a:xfrm>
            <a:off x="6170167" y="3271787"/>
            <a:ext cx="23102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600" dirty="0">
                <a:latin typeface="+mj-lt"/>
              </a:rPr>
              <a:t>** </a:t>
            </a:r>
            <a:r>
              <a:rPr lang="pt-PT" sz="1600" dirty="0">
                <a:latin typeface="+mj-lt"/>
                <a:sym typeface="Wingdings" panose="05000000000000000000" pitchFamily="2" charset="2"/>
              </a:rPr>
              <a:t> </a:t>
            </a:r>
            <a:r>
              <a:rPr lang="pt-PT" sz="1600" dirty="0" err="1">
                <a:latin typeface="+mj-lt"/>
                <a:sym typeface="Wingdings" panose="05000000000000000000" pitchFamily="2" charset="2"/>
              </a:rPr>
              <a:t>Unsaturated</a:t>
            </a:r>
            <a:r>
              <a:rPr lang="pt-PT" sz="1600" dirty="0">
                <a:latin typeface="+mj-lt"/>
                <a:sym typeface="Wingdings" panose="05000000000000000000" pitchFamily="2" charset="2"/>
              </a:rPr>
              <a:t> regime</a:t>
            </a:r>
          </a:p>
        </p:txBody>
      </p:sp>
      <p:sp>
        <p:nvSpPr>
          <p:cNvPr id="22" name="Rectângulo 4"/>
          <p:cNvSpPr/>
          <p:nvPr/>
        </p:nvSpPr>
        <p:spPr bwMode="auto">
          <a:xfrm>
            <a:off x="6084168" y="2924944"/>
            <a:ext cx="2592288" cy="657995"/>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anchor="ctr">
            <a:spAutoFit/>
          </a:bodyPr>
          <a:lstStyle/>
          <a:p>
            <a:pPr algn="ctr" eaLnBrk="0" hangingPunct="0">
              <a:spcBef>
                <a:spcPct val="50000"/>
              </a:spcBef>
              <a:defRPr/>
            </a:pPr>
            <a:endParaRPr lang="pt-PT" sz="1400" dirty="0">
              <a:solidFill>
                <a:schemeClr val="tx1"/>
              </a:solidFill>
              <a:latin typeface="+mj-lt"/>
            </a:endParaRPr>
          </a:p>
        </p:txBody>
      </p:sp>
      <p:pic>
        <p:nvPicPr>
          <p:cNvPr id="7" name="Imagem 6"/>
          <p:cNvPicPr>
            <a:picLocks noChangeAspect="1"/>
          </p:cNvPicPr>
          <p:nvPr/>
        </p:nvPicPr>
        <p:blipFill>
          <a:blip r:embed="rId11"/>
          <a:stretch>
            <a:fillRect/>
          </a:stretch>
        </p:blipFill>
        <p:spPr>
          <a:xfrm>
            <a:off x="3995936" y="3614092"/>
            <a:ext cx="4925995" cy="2767824"/>
          </a:xfrm>
          <a:prstGeom prst="rect">
            <a:avLst/>
          </a:prstGeom>
        </p:spPr>
      </p:pic>
      <p:pic>
        <p:nvPicPr>
          <p:cNvPr id="3" name="Imagem 2"/>
          <p:cNvPicPr>
            <a:picLocks noChangeAspect="1"/>
          </p:cNvPicPr>
          <p:nvPr/>
        </p:nvPicPr>
        <p:blipFill>
          <a:blip r:embed="rId12"/>
          <a:stretch>
            <a:fillRect/>
          </a:stretch>
        </p:blipFill>
        <p:spPr>
          <a:xfrm>
            <a:off x="141491" y="1083581"/>
            <a:ext cx="5407621" cy="2523963"/>
          </a:xfrm>
          <a:prstGeom prst="rect">
            <a:avLst/>
          </a:prstGeom>
        </p:spPr>
      </p:pic>
    </p:spTree>
    <p:extLst>
      <p:ext uri="{BB962C8B-B14F-4D97-AF65-F5344CB8AC3E}">
        <p14:creationId xmlns:p14="http://schemas.microsoft.com/office/powerpoint/2010/main" val="229642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1.85185E-6 L 0.23611 0.17916 " pathEditMode="relative" rAng="0" ptsTypes="AA">
                                      <p:cBhvr>
                                        <p:cTn id="6" dur="500" fill="hold"/>
                                        <p:tgtEl>
                                          <p:spTgt spid="3"/>
                                        </p:tgtEl>
                                        <p:attrNameLst>
                                          <p:attrName>ppt_x</p:attrName>
                                          <p:attrName>ppt_y</p:attrName>
                                        </p:attrNameLst>
                                      </p:cBhvr>
                                      <p:rCtr x="11806" y="8958"/>
                                    </p:animMotion>
                                  </p:childTnLst>
                                </p:cTn>
                              </p:par>
                            </p:childTnLst>
                          </p:cTn>
                        </p:par>
                        <p:par>
                          <p:cTn id="7" fill="hold">
                            <p:stCondLst>
                              <p:cond delay="500"/>
                            </p:stCondLst>
                            <p:childTnLst>
                              <p:par>
                                <p:cTn id="8" presetID="6" presetClass="emph" presetSubtype="0" fill="hold" nodeType="afterEffect">
                                  <p:stCondLst>
                                    <p:cond delay="0"/>
                                  </p:stCondLst>
                                  <p:childTnLst>
                                    <p:animScale>
                                      <p:cBhvr>
                                        <p:cTn id="9" dur="2000" fill="hold"/>
                                        <p:tgtEl>
                                          <p:spTgt spid="3"/>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100"/>
                                  </p:stCondLst>
                                  <p:childTnLst>
                                    <p:animMotion origin="layout" path="M 0 -3.7037E-6 L -0.16285 -0.20787 " pathEditMode="relative" rAng="0" ptsTypes="AA">
                                      <p:cBhvr>
                                        <p:cTn id="17" dur="500" fill="hold"/>
                                        <p:tgtEl>
                                          <p:spTgt spid="7"/>
                                        </p:tgtEl>
                                        <p:attrNameLst>
                                          <p:attrName>ppt_x</p:attrName>
                                          <p:attrName>ppt_y</p:attrName>
                                        </p:attrNameLst>
                                      </p:cBhvr>
                                      <p:rCtr x="-8142" y="-10394"/>
                                    </p:animMotion>
                                  </p:childTnLst>
                                </p:cTn>
                              </p:par>
                            </p:childTnLst>
                          </p:cTn>
                        </p:par>
                        <p:par>
                          <p:cTn id="18" fill="hold">
                            <p:stCondLst>
                              <p:cond delay="600"/>
                            </p:stCondLst>
                            <p:childTnLst>
                              <p:par>
                                <p:cTn id="19" presetID="6" presetClass="emph" presetSubtype="0" fill="hold" nodeType="afterEffect">
                                  <p:stCondLst>
                                    <p:cond delay="0"/>
                                  </p:stCondLst>
                                  <p:childTnLst>
                                    <p:animScale>
                                      <p:cBhvr>
                                        <p:cTn id="20"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582960"/>
          </a:xfrm>
        </p:spPr>
        <p:txBody>
          <a:bodyPr/>
          <a:lstStyle/>
          <a:p>
            <a:r>
              <a:rPr lang="en-US" sz="2400" dirty="0" smtClean="0"/>
              <a:t>Energy and Delivery Efficiency with Multiple Slot Channels (comparison with MC-LMAC)</a:t>
            </a:r>
            <a:endParaRPr lang="pt-PT" sz="2400"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27</a:t>
            </a:fld>
            <a:endParaRPr lang="en-US"/>
          </a:p>
        </p:txBody>
      </p:sp>
      <p:sp>
        <p:nvSpPr>
          <p:cNvPr id="19" name="Marcador de Posição de Conteúdo 2"/>
          <p:cNvSpPr>
            <a:spLocks noGrp="1"/>
          </p:cNvSpPr>
          <p:nvPr>
            <p:ph idx="1"/>
          </p:nvPr>
        </p:nvSpPr>
        <p:spPr>
          <a:xfrm>
            <a:off x="1297559" y="1592212"/>
            <a:ext cx="7366000" cy="4581525"/>
          </a:xfrm>
        </p:spPr>
        <p:txBody>
          <a:bodyPr/>
          <a:lstStyle/>
          <a:p>
            <a:pPr marL="0" indent="0" algn="just">
              <a:lnSpc>
                <a:spcPct val="120000"/>
              </a:lnSpc>
            </a:pPr>
            <a:endParaRPr lang="en-US" dirty="0" smtClean="0"/>
          </a:p>
          <a:p>
            <a:pPr marL="0" indent="0" algn="just">
              <a:lnSpc>
                <a:spcPct val="120000"/>
              </a:lnSpc>
            </a:pPr>
            <a:endParaRPr lang="en-US" dirty="0" smtClean="0"/>
          </a:p>
        </p:txBody>
      </p:sp>
      <p:pic>
        <p:nvPicPr>
          <p:cNvPr id="7" name="Imagem 6"/>
          <p:cNvPicPr>
            <a:picLocks noChangeAspect="1"/>
          </p:cNvPicPr>
          <p:nvPr/>
        </p:nvPicPr>
        <p:blipFill>
          <a:blip r:embed="rId3"/>
          <a:stretch>
            <a:fillRect/>
          </a:stretch>
        </p:blipFill>
        <p:spPr>
          <a:xfrm>
            <a:off x="1619672" y="3911350"/>
            <a:ext cx="7328027" cy="2487384"/>
          </a:xfrm>
          <a:prstGeom prst="rect">
            <a:avLst/>
          </a:prstGeom>
        </p:spPr>
      </p:pic>
      <p:pic>
        <p:nvPicPr>
          <p:cNvPr id="3" name="Imagem 2"/>
          <p:cNvPicPr>
            <a:picLocks noChangeAspect="1"/>
          </p:cNvPicPr>
          <p:nvPr/>
        </p:nvPicPr>
        <p:blipFill>
          <a:blip r:embed="rId4"/>
          <a:stretch>
            <a:fillRect/>
          </a:stretch>
        </p:blipFill>
        <p:spPr>
          <a:xfrm>
            <a:off x="107504" y="1334170"/>
            <a:ext cx="7529213" cy="2511770"/>
          </a:xfrm>
          <a:prstGeom prst="rect">
            <a:avLst/>
          </a:prstGeom>
        </p:spPr>
      </p:pic>
    </p:spTree>
    <p:extLst>
      <p:ext uri="{BB962C8B-B14F-4D97-AF65-F5344CB8AC3E}">
        <p14:creationId xmlns:p14="http://schemas.microsoft.com/office/powerpoint/2010/main" val="250003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2483 -0.01667 L 0.10694 0.06389 " pathEditMode="relative" rAng="0" ptsTypes="AA">
                                      <p:cBhvr>
                                        <p:cTn id="6" dur="500" fill="hold"/>
                                        <p:tgtEl>
                                          <p:spTgt spid="3"/>
                                        </p:tgtEl>
                                        <p:attrNameLst>
                                          <p:attrName>ppt_x</p:attrName>
                                          <p:attrName>ppt_y</p:attrName>
                                        </p:attrNameLst>
                                      </p:cBhvr>
                                      <p:rCtr x="6580" y="4028"/>
                                    </p:animMotion>
                                  </p:childTnLst>
                                </p:cTn>
                              </p:par>
                            </p:childTnLst>
                          </p:cTn>
                        </p:par>
                        <p:par>
                          <p:cTn id="7" fill="hold">
                            <p:stCondLst>
                              <p:cond delay="500"/>
                            </p:stCondLst>
                            <p:childTnLst>
                              <p:par>
                                <p:cTn id="8" presetID="6" presetClass="emph" presetSubtype="0" fill="hold" nodeType="afterEffect">
                                  <p:stCondLst>
                                    <p:cond delay="0"/>
                                  </p:stCondLst>
                                  <p:childTnLst>
                                    <p:animScale>
                                      <p:cBhvr>
                                        <p:cTn id="9" dur="2000" fill="hold"/>
                                        <p:tgtEl>
                                          <p:spTgt spid="3"/>
                                        </p:tgtEl>
                                      </p:cBhvr>
                                      <p:by x="120000" y="120000"/>
                                    </p:animScale>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par>
                                <p:cTn id="14" presetID="42" presetClass="path" presetSubtype="0" accel="50000" decel="50000" fill="hold" nodeType="withEffect">
                                  <p:stCondLst>
                                    <p:cond delay="0"/>
                                  </p:stCondLst>
                                  <p:childTnLst>
                                    <p:animMotion origin="layout" path="M -0.04497 0.08032 L -0.08559 -0.08287 " pathEditMode="relative" rAng="0" ptsTypes="AA">
                                      <p:cBhvr>
                                        <p:cTn id="15" dur="500" fill="hold"/>
                                        <p:tgtEl>
                                          <p:spTgt spid="7"/>
                                        </p:tgtEl>
                                        <p:attrNameLst>
                                          <p:attrName>ppt_x</p:attrName>
                                          <p:attrName>ppt_y</p:attrName>
                                        </p:attrNameLst>
                                      </p:cBhvr>
                                      <p:rCtr x="-2031" y="-8171"/>
                                    </p:animMotion>
                                  </p:childTnLst>
                                </p:cTn>
                              </p:par>
                            </p:childTnLst>
                          </p:cTn>
                        </p:par>
                        <p:par>
                          <p:cTn id="16" fill="hold">
                            <p:stCondLst>
                              <p:cond delay="500"/>
                            </p:stCondLst>
                            <p:childTnLst>
                              <p:par>
                                <p:cTn id="17" presetID="6" presetClass="emph" presetSubtype="0" fill="hold" nodeType="afterEffect">
                                  <p:stCondLst>
                                    <p:cond delay="0"/>
                                  </p:stCondLst>
                                  <p:childTnLst>
                                    <p:animScale>
                                      <p:cBhvr>
                                        <p:cTn id="18" dur="20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582960"/>
          </a:xfrm>
        </p:spPr>
        <p:txBody>
          <a:bodyPr/>
          <a:lstStyle/>
          <a:p>
            <a:r>
              <a:rPr lang="en-US" sz="2200" dirty="0" smtClean="0"/>
              <a:t>Impact of Traffic Periodic and Exponential Patterns in the Overall Performance (High Density of Nodes)</a:t>
            </a:r>
            <a:endParaRPr lang="pt-PT" sz="2200"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28</a:t>
            </a:fld>
            <a:endParaRPr lang="en-US"/>
          </a:p>
        </p:txBody>
      </p:sp>
      <p:sp>
        <p:nvSpPr>
          <p:cNvPr id="7" name="Marcador de Posição de Conteúdo 2"/>
          <p:cNvSpPr>
            <a:spLocks noGrp="1"/>
          </p:cNvSpPr>
          <p:nvPr>
            <p:ph idx="1"/>
          </p:nvPr>
        </p:nvSpPr>
        <p:spPr>
          <a:xfrm>
            <a:off x="1244600" y="1413718"/>
            <a:ext cx="7366000" cy="4581525"/>
          </a:xfrm>
        </p:spPr>
        <p:txBody>
          <a:bodyPr/>
          <a:lstStyle/>
          <a:p>
            <a:pPr marL="457200" lvl="1" indent="0" algn="just">
              <a:lnSpc>
                <a:spcPct val="120000"/>
              </a:lnSpc>
              <a:defRPr/>
            </a:pPr>
            <a:endParaRPr lang="en-US" dirty="0" smtClean="0"/>
          </a:p>
          <a:p>
            <a:pPr algn="just">
              <a:lnSpc>
                <a:spcPct val="120000"/>
              </a:lnSpc>
              <a:buFont typeface="Monotype Sorts" pitchFamily="2" charset="2"/>
              <a:buChar char="Ô"/>
              <a:defRPr/>
            </a:pPr>
            <a:endParaRPr lang="en-US" dirty="0" smtClean="0"/>
          </a:p>
          <a:p>
            <a:pPr marL="0" indent="0" algn="just">
              <a:lnSpc>
                <a:spcPct val="120000"/>
              </a:lnSpc>
              <a:defRPr/>
            </a:pPr>
            <a:endParaRPr lang="en-US" dirty="0"/>
          </a:p>
        </p:txBody>
      </p:sp>
      <mc:AlternateContent xmlns:mc="http://schemas.openxmlformats.org/markup-compatibility/2006">
        <mc:Choice xmlns:a14="http://schemas.microsoft.com/office/drawing/2010/main" Requires="a14">
          <p:sp>
            <p:nvSpPr>
              <p:cNvPr id="10" name="CaixaDeTexto 9"/>
              <p:cNvSpPr txBox="1"/>
              <p:nvPr/>
            </p:nvSpPr>
            <p:spPr>
              <a:xfrm>
                <a:off x="361950" y="2048718"/>
                <a:ext cx="1665969" cy="30284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14:m>
                  <m:oMathPara xmlns:m="http://schemas.openxmlformats.org/officeDocument/2006/math">
                    <m:oMathParaPr>
                      <m:jc m:val="centerGroup"/>
                    </m:oMathParaPr>
                    <m:oMath xmlns:m="http://schemas.openxmlformats.org/officeDocument/2006/math">
                      <m:r>
                        <a:rPr lang="pt-PT" sz="1400" i="1" dirty="0" smtClean="0">
                          <a:latin typeface="Cambria Math"/>
                        </a:rPr>
                        <m:t>𝐴</m:t>
                      </m:r>
                      <m:r>
                        <a:rPr lang="pt-PT" sz="1400" i="1" dirty="0" smtClean="0">
                          <a:latin typeface="Cambria Math"/>
                        </a:rPr>
                        <m:t>=</m:t>
                      </m:r>
                      <m:r>
                        <a:rPr lang="pt-PT" sz="1400" i="1" dirty="0" smtClean="0">
                          <a:latin typeface="Cambria Math"/>
                        </a:rPr>
                        <m:t>150</m:t>
                      </m:r>
                      <m:r>
                        <a:rPr lang="pt-PT" sz="1400" i="1" dirty="0" smtClean="0">
                          <a:latin typeface="Cambria Math"/>
                          <a:ea typeface="Cambria Math"/>
                        </a:rPr>
                        <m:t>×</m:t>
                      </m:r>
                      <m:r>
                        <a:rPr lang="pt-PT" sz="1400" i="1" dirty="0" smtClean="0">
                          <a:latin typeface="Cambria Math"/>
                        </a:rPr>
                        <m:t>150</m:t>
                      </m:r>
                      <m:r>
                        <a:rPr lang="pt-PT" sz="1400" i="1" dirty="0" smtClean="0">
                          <a:latin typeface="Cambria Math"/>
                        </a:rPr>
                        <m:t> </m:t>
                      </m:r>
                      <m:r>
                        <a:rPr lang="pt-PT" sz="1400" i="1" dirty="0" smtClean="0">
                          <a:latin typeface="Cambria Math"/>
                        </a:rPr>
                        <m:t>𝑚</m:t>
                      </m:r>
                      <m:r>
                        <a:rPr lang="pt-PT" sz="1400" i="1" baseline="30000" dirty="0">
                          <a:latin typeface="Cambria Math"/>
                        </a:rPr>
                        <m:t>2</m:t>
                      </m:r>
                    </m:oMath>
                  </m:oMathPara>
                </a14:m>
                <a:endParaRPr lang="pt-PT" sz="1400" baseline="-25000" dirty="0">
                  <a:latin typeface="+mj-lt"/>
                </a:endParaRPr>
              </a:p>
            </p:txBody>
          </p:sp>
        </mc:Choice>
        <mc:Fallback>
          <p:sp>
            <p:nvSpPr>
              <p:cNvPr id="10" name="CaixaDeTexto 9"/>
              <p:cNvSpPr txBox="1">
                <a:spLocks noRot="1" noChangeAspect="1" noMove="1" noResize="1" noEditPoints="1" noAdjustHandles="1" noChangeArrowheads="1" noChangeShapeType="1" noTextEdit="1"/>
              </p:cNvSpPr>
              <p:nvPr/>
            </p:nvSpPr>
            <p:spPr>
              <a:xfrm>
                <a:off x="361950" y="2048718"/>
                <a:ext cx="1665969" cy="302840"/>
              </a:xfrm>
              <a:prstGeom prst="rect">
                <a:avLst/>
              </a:prstGeom>
              <a:blipFill rotWithShape="1">
                <a:blip r:embed="rId3"/>
                <a:stretch>
                  <a:fillRect/>
                </a:stretch>
              </a:blipFill>
            </p:spPr>
            <p:txBody>
              <a:bodyPr/>
              <a:lstStyle/>
              <a:p>
                <a:r>
                  <a:rPr lang="en-GB">
                    <a:noFill/>
                  </a:rPr>
                  <a:t> </a:t>
                </a:r>
              </a:p>
            </p:txBody>
          </p:sp>
        </mc:Fallback>
      </mc:AlternateContent>
      <p:sp>
        <p:nvSpPr>
          <p:cNvPr id="11" name="CaixaDeTexto 14"/>
          <p:cNvSpPr txBox="1">
            <a:spLocks noChangeArrowheads="1"/>
          </p:cNvSpPr>
          <p:nvPr/>
        </p:nvSpPr>
        <p:spPr bwMode="auto">
          <a:xfrm>
            <a:off x="6562393" y="5666533"/>
            <a:ext cx="18288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600" dirty="0">
                <a:latin typeface="+mj-lt"/>
              </a:rPr>
              <a:t>* </a:t>
            </a:r>
            <a:r>
              <a:rPr lang="pt-PT" sz="1600" dirty="0">
                <a:latin typeface="+mj-lt"/>
                <a:sym typeface="Wingdings" panose="05000000000000000000" pitchFamily="2" charset="2"/>
              </a:rPr>
              <a:t> </a:t>
            </a:r>
            <a:r>
              <a:rPr lang="pt-PT" sz="1600" dirty="0" err="1">
                <a:latin typeface="+mj-lt"/>
                <a:sym typeface="Wingdings" panose="05000000000000000000" pitchFamily="2" charset="2"/>
              </a:rPr>
              <a:t>Periodic</a:t>
            </a:r>
            <a:r>
              <a:rPr lang="pt-PT" sz="1600" dirty="0">
                <a:latin typeface="+mj-lt"/>
                <a:sym typeface="Wingdings" panose="05000000000000000000" pitchFamily="2" charset="2"/>
              </a:rPr>
              <a:t> </a:t>
            </a:r>
            <a:r>
              <a:rPr lang="pt-PT" sz="1600" dirty="0" err="1">
                <a:latin typeface="+mj-lt"/>
                <a:sym typeface="Wingdings" panose="05000000000000000000" pitchFamily="2" charset="2"/>
              </a:rPr>
              <a:t>traffic</a:t>
            </a:r>
            <a:endParaRPr lang="pt-PT" sz="1600" dirty="0">
              <a:latin typeface="+mj-lt"/>
              <a:sym typeface="Wingdings" panose="05000000000000000000" pitchFamily="2" charset="2"/>
            </a:endParaRPr>
          </a:p>
        </p:txBody>
      </p:sp>
      <p:sp>
        <p:nvSpPr>
          <p:cNvPr id="12" name="CaixaDeTexto 15"/>
          <p:cNvSpPr txBox="1">
            <a:spLocks noChangeArrowheads="1"/>
          </p:cNvSpPr>
          <p:nvPr/>
        </p:nvSpPr>
        <p:spPr bwMode="auto">
          <a:xfrm>
            <a:off x="6689393" y="5955458"/>
            <a:ext cx="19827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600" dirty="0">
                <a:latin typeface="+mj-lt"/>
                <a:sym typeface="Wingdings" panose="05000000000000000000" pitchFamily="2" charset="2"/>
              </a:rPr>
              <a:t> Exponential </a:t>
            </a:r>
            <a:r>
              <a:rPr lang="pt-PT" sz="1600" dirty="0" err="1">
                <a:latin typeface="+mj-lt"/>
                <a:sym typeface="Wingdings" panose="05000000000000000000" pitchFamily="2" charset="2"/>
              </a:rPr>
              <a:t>traffic</a:t>
            </a:r>
            <a:endParaRPr lang="pt-PT" sz="1600" dirty="0">
              <a:latin typeface="+mj-lt"/>
              <a:sym typeface="Wingdings" panose="05000000000000000000" pitchFamily="2" charset="2"/>
            </a:endParaRPr>
          </a:p>
        </p:txBody>
      </p:sp>
      <p:sp>
        <p:nvSpPr>
          <p:cNvPr id="13" name="Rectângulo 16"/>
          <p:cNvSpPr/>
          <p:nvPr/>
        </p:nvSpPr>
        <p:spPr bwMode="auto">
          <a:xfrm>
            <a:off x="6449681" y="5574236"/>
            <a:ext cx="2476003" cy="842014"/>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anchor="ctr">
            <a:spAutoFit/>
          </a:bodyPr>
          <a:lstStyle/>
          <a:p>
            <a:pPr algn="ctr" eaLnBrk="0" hangingPunct="0">
              <a:spcBef>
                <a:spcPct val="50000"/>
              </a:spcBef>
              <a:defRPr/>
            </a:pPr>
            <a:endParaRPr lang="pt-PT" sz="1400" dirty="0">
              <a:solidFill>
                <a:schemeClr val="tx1"/>
              </a:solidFill>
              <a:latin typeface="+mj-lt"/>
            </a:endParaRPr>
          </a:p>
        </p:txBody>
      </p:sp>
      <p:sp>
        <p:nvSpPr>
          <p:cNvPr id="14" name="CaixaDeTexto 17"/>
          <p:cNvSpPr txBox="1">
            <a:spLocks noChangeArrowheads="1"/>
          </p:cNvSpPr>
          <p:nvPr/>
        </p:nvSpPr>
        <p:spPr bwMode="auto">
          <a:xfrm rot="10800000">
            <a:off x="6550419" y="5927469"/>
            <a:ext cx="3097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ar-AE" sz="1600">
                <a:latin typeface="+mj-lt"/>
              </a:rPr>
              <a:t>∆</a:t>
            </a:r>
            <a:endParaRPr lang="pt-PT" sz="1600">
              <a:latin typeface="+mj-lt"/>
              <a:sym typeface="Wingdings" panose="05000000000000000000" pitchFamily="2" charset="2"/>
            </a:endParaRPr>
          </a:p>
        </p:txBody>
      </p:sp>
      <mc:AlternateContent xmlns:mc="http://schemas.openxmlformats.org/markup-compatibility/2006">
        <mc:Choice xmlns:a14="http://schemas.microsoft.com/office/drawing/2010/main" Requires="a14">
          <p:sp>
            <p:nvSpPr>
              <p:cNvPr id="15" name="CaixaDeTexto 18"/>
              <p:cNvSpPr txBox="1">
                <a:spLocks noChangeArrowheads="1"/>
              </p:cNvSpPr>
              <p:nvPr/>
            </p:nvSpPr>
            <p:spPr bwMode="auto">
              <a:xfrm>
                <a:off x="180975" y="1508968"/>
                <a:ext cx="2211118" cy="3077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eaLnBrk="1" hangingPunct="1"/>
                <a14:m>
                  <m:oMathPara xmlns:m="http://schemas.openxmlformats.org/officeDocument/2006/math">
                    <m:oMathParaPr>
                      <m:jc m:val="centerGroup"/>
                    </m:oMathParaPr>
                    <m:oMath xmlns:m="http://schemas.openxmlformats.org/officeDocument/2006/math">
                      <m:sSup>
                        <m:sSupPr>
                          <m:ctrlPr>
                            <a:rPr lang="pt-PT" sz="1400" i="1" dirty="0" smtClean="0">
                              <a:latin typeface="Cambria Math"/>
                            </a:rPr>
                          </m:ctrlPr>
                        </m:sSupPr>
                        <m:e>
                          <m:r>
                            <a:rPr lang="pt-PT" sz="1400" i="1" dirty="0">
                              <a:latin typeface="Cambria Math"/>
                            </a:rPr>
                            <m:t>𝐶𝑊</m:t>
                          </m:r>
                          <m:r>
                            <a:rPr lang="pt-PT" sz="1400" i="1" baseline="-25000" dirty="0">
                              <a:latin typeface="Cambria Math"/>
                            </a:rPr>
                            <m:t>1</m:t>
                          </m:r>
                        </m:e>
                        <m:sup>
                          <m:r>
                            <a:rPr lang="pt-PT" sz="1400" i="1" dirty="0">
                              <a:latin typeface="Cambria Math"/>
                            </a:rPr>
                            <m:t>𝑚𝑎𝑥</m:t>
                          </m:r>
                        </m:sup>
                      </m:sSup>
                      <m:r>
                        <a:rPr lang="pt-PT" sz="1400" i="1" dirty="0">
                          <a:latin typeface="Cambria Math"/>
                        </a:rPr>
                        <m:t>=</m:t>
                      </m:r>
                      <m:sSup>
                        <m:sSupPr>
                          <m:ctrlPr>
                            <a:rPr lang="pt-PT" sz="1400" i="1" dirty="0">
                              <a:latin typeface="Cambria Math"/>
                            </a:rPr>
                          </m:ctrlPr>
                        </m:sSupPr>
                        <m:e>
                          <m:r>
                            <a:rPr lang="pt-PT" sz="1400" i="1" dirty="0">
                              <a:latin typeface="Cambria Math"/>
                            </a:rPr>
                            <m:t>𝐶𝑊</m:t>
                          </m:r>
                          <m:r>
                            <a:rPr lang="pt-PT" sz="1400" i="1" baseline="-25000" dirty="0">
                              <a:latin typeface="Cambria Math"/>
                            </a:rPr>
                            <m:t>2</m:t>
                          </m:r>
                        </m:e>
                        <m:sup>
                          <m:r>
                            <a:rPr lang="pt-PT" sz="1400" i="1" dirty="0">
                              <a:latin typeface="Cambria Math"/>
                            </a:rPr>
                            <m:t>𝑚𝑎𝑥</m:t>
                          </m:r>
                        </m:sup>
                      </m:sSup>
                      <m:r>
                        <a:rPr lang="pt-PT" sz="1400" i="1" dirty="0">
                          <a:latin typeface="Cambria Math"/>
                        </a:rPr>
                        <m:t>=</m:t>
                      </m:r>
                      <m:r>
                        <a:rPr lang="pt-PT" sz="1400" b="0" i="1" dirty="0" smtClean="0">
                          <a:latin typeface="Cambria Math"/>
                        </a:rPr>
                        <m:t>80</m:t>
                      </m:r>
                    </m:oMath>
                  </m:oMathPara>
                </a14:m>
                <a:endParaRPr lang="pt-PT" sz="1400" baseline="-25000" dirty="0">
                  <a:latin typeface="+mj-lt"/>
                </a:endParaRPr>
              </a:p>
            </p:txBody>
          </p:sp>
        </mc:Choice>
        <mc:Fallback>
          <p:sp>
            <p:nvSpPr>
              <p:cNvPr id="15" name="CaixaDeTexto 18"/>
              <p:cNvSpPr txBox="1">
                <a:spLocks noRot="1" noChangeAspect="1" noMove="1" noResize="1" noEditPoints="1" noAdjustHandles="1" noChangeArrowheads="1" noChangeShapeType="1" noTextEdit="1"/>
              </p:cNvSpPr>
              <p:nvPr/>
            </p:nvSpPr>
            <p:spPr bwMode="auto">
              <a:xfrm>
                <a:off x="180975" y="1508968"/>
                <a:ext cx="2211118" cy="307777"/>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8" name="CaixaDeTexto 17"/>
              <p:cNvSpPr txBox="1"/>
              <p:nvPr/>
            </p:nvSpPr>
            <p:spPr>
              <a:xfrm>
                <a:off x="1697038" y="2686893"/>
                <a:ext cx="1427122" cy="30284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14:m>
                  <m:oMathPara xmlns:m="http://schemas.openxmlformats.org/officeDocument/2006/math">
                    <m:oMathParaPr>
                      <m:jc m:val="centerGroup"/>
                    </m:oMathParaPr>
                    <m:oMath xmlns:m="http://schemas.openxmlformats.org/officeDocument/2006/math">
                      <m:r>
                        <a:rPr lang="pt-PT" sz="1400" i="1" dirty="0" smtClean="0">
                          <a:latin typeface="Cambria Math"/>
                        </a:rPr>
                        <m:t>𝐴</m:t>
                      </m:r>
                      <m:r>
                        <a:rPr lang="pt-PT" sz="1400" i="1" dirty="0" smtClean="0">
                          <a:latin typeface="Cambria Math"/>
                        </a:rPr>
                        <m:t>=</m:t>
                      </m:r>
                      <m:r>
                        <a:rPr lang="pt-PT" sz="1400" i="1" dirty="0" smtClean="0">
                          <a:latin typeface="Cambria Math"/>
                        </a:rPr>
                        <m:t>50</m:t>
                      </m:r>
                      <m:r>
                        <a:rPr lang="pt-PT" sz="1400" i="1" dirty="0" smtClean="0">
                          <a:latin typeface="Cambria Math"/>
                          <a:ea typeface="Cambria Math"/>
                        </a:rPr>
                        <m:t>×</m:t>
                      </m:r>
                      <m:r>
                        <a:rPr lang="pt-PT" sz="1400" i="1" dirty="0" smtClean="0">
                          <a:latin typeface="Cambria Math"/>
                        </a:rPr>
                        <m:t>50</m:t>
                      </m:r>
                      <m:r>
                        <a:rPr lang="pt-PT" sz="1400" i="1" dirty="0" smtClean="0">
                          <a:latin typeface="Cambria Math"/>
                        </a:rPr>
                        <m:t> </m:t>
                      </m:r>
                      <m:r>
                        <a:rPr lang="pt-PT" sz="1400" i="1" dirty="0" smtClean="0">
                          <a:latin typeface="Cambria Math"/>
                        </a:rPr>
                        <m:t>𝑚</m:t>
                      </m:r>
                      <m:r>
                        <a:rPr lang="pt-PT" sz="1400" i="1" baseline="30000" dirty="0">
                          <a:latin typeface="Cambria Math"/>
                        </a:rPr>
                        <m:t>2</m:t>
                      </m:r>
                    </m:oMath>
                  </m:oMathPara>
                </a14:m>
                <a:endParaRPr lang="pt-PT" sz="1400" baseline="-25000" dirty="0">
                  <a:latin typeface="+mj-lt"/>
                </a:endParaRPr>
              </a:p>
            </p:txBody>
          </p:sp>
        </mc:Choice>
        <mc:Fallback>
          <p:sp>
            <p:nvSpPr>
              <p:cNvPr id="18" name="CaixaDeTexto 17"/>
              <p:cNvSpPr txBox="1">
                <a:spLocks noRot="1" noChangeAspect="1" noMove="1" noResize="1" noEditPoints="1" noAdjustHandles="1" noChangeArrowheads="1" noChangeShapeType="1" noTextEdit="1"/>
              </p:cNvSpPr>
              <p:nvPr/>
            </p:nvSpPr>
            <p:spPr>
              <a:xfrm>
                <a:off x="1697038" y="2686893"/>
                <a:ext cx="1427122" cy="302840"/>
              </a:xfrm>
              <a:prstGeom prst="rect">
                <a:avLst/>
              </a:prstGeom>
              <a:blipFill rotWithShape="1">
                <a:blip r:embed="rId5"/>
                <a:stretch>
                  <a:fillRect/>
                </a:stretch>
              </a:blipFill>
            </p:spPr>
            <p:txBody>
              <a:bodyPr/>
              <a:lstStyle/>
              <a:p>
                <a:r>
                  <a:rPr lang="en-GB">
                    <a:noFill/>
                  </a:rPr>
                  <a:t> </a:t>
                </a:r>
              </a:p>
            </p:txBody>
          </p:sp>
        </mc:Fallback>
      </mc:AlternateContent>
      <p:cxnSp>
        <p:nvCxnSpPr>
          <p:cNvPr id="19" name="Conexão recta unidireccional 22"/>
          <p:cNvCxnSpPr/>
          <p:nvPr/>
        </p:nvCxnSpPr>
        <p:spPr bwMode="auto">
          <a:xfrm>
            <a:off x="688975" y="2504331"/>
            <a:ext cx="939800" cy="474662"/>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sp>
        <p:nvSpPr>
          <p:cNvPr id="20" name="CaixaDeTexto 19"/>
          <p:cNvSpPr txBox="1"/>
          <p:nvPr/>
        </p:nvSpPr>
        <p:spPr>
          <a:xfrm>
            <a:off x="179388" y="2696418"/>
            <a:ext cx="805029" cy="30777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pt-PT" sz="1400" dirty="0" err="1">
                <a:latin typeface="+mj-lt"/>
              </a:rPr>
              <a:t>decrease</a:t>
            </a:r>
            <a:endParaRPr lang="pt-PT" sz="1400" baseline="-25000" dirty="0">
              <a:latin typeface="+mj-lt"/>
            </a:endParaRPr>
          </a:p>
        </p:txBody>
      </p:sp>
      <p:pic>
        <p:nvPicPr>
          <p:cNvPr id="24" name="Imagem 23"/>
          <p:cNvPicPr>
            <a:picLocks noChangeAspect="1"/>
          </p:cNvPicPr>
          <p:nvPr/>
        </p:nvPicPr>
        <p:blipFill>
          <a:blip r:embed="rId6"/>
          <a:stretch>
            <a:fillRect/>
          </a:stretch>
        </p:blipFill>
        <p:spPr>
          <a:xfrm>
            <a:off x="133925" y="4082418"/>
            <a:ext cx="4304149" cy="2304488"/>
          </a:xfrm>
          <a:prstGeom prst="rect">
            <a:avLst/>
          </a:prstGeom>
        </p:spPr>
      </p:pic>
      <p:pic>
        <p:nvPicPr>
          <p:cNvPr id="3" name="Imagem 2"/>
          <p:cNvPicPr>
            <a:picLocks noChangeAspect="1"/>
          </p:cNvPicPr>
          <p:nvPr/>
        </p:nvPicPr>
        <p:blipFill>
          <a:blip r:embed="rId7"/>
          <a:stretch>
            <a:fillRect/>
          </a:stretch>
        </p:blipFill>
        <p:spPr>
          <a:xfrm>
            <a:off x="3392189" y="1335216"/>
            <a:ext cx="5407621" cy="2895851"/>
          </a:xfrm>
          <a:prstGeom prst="rect">
            <a:avLst/>
          </a:prstGeom>
        </p:spPr>
      </p:pic>
    </p:spTree>
    <p:extLst>
      <p:ext uri="{BB962C8B-B14F-4D97-AF65-F5344CB8AC3E}">
        <p14:creationId xmlns:p14="http://schemas.microsoft.com/office/powerpoint/2010/main" val="379986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96296E-6 L -0.16441 0.06273 " pathEditMode="relative" rAng="0" ptsTypes="AA">
                                      <p:cBhvr>
                                        <p:cTn id="6" dur="500" fill="hold"/>
                                        <p:tgtEl>
                                          <p:spTgt spid="3"/>
                                        </p:tgtEl>
                                        <p:attrNameLst>
                                          <p:attrName>ppt_x</p:attrName>
                                          <p:attrName>ppt_y</p:attrName>
                                        </p:attrNameLst>
                                      </p:cBhvr>
                                      <p:rCtr x="-8229" y="3125"/>
                                    </p:animMotion>
                                  </p:childTnLst>
                                </p:cTn>
                              </p:par>
                            </p:childTnLst>
                          </p:cTn>
                        </p:par>
                        <p:par>
                          <p:cTn id="7" fill="hold">
                            <p:stCondLst>
                              <p:cond delay="500"/>
                            </p:stCondLst>
                            <p:childTnLst>
                              <p:par>
                                <p:cTn id="8" presetID="6" presetClass="emph" presetSubtype="0" fill="hold" nodeType="afterEffect">
                                  <p:stCondLst>
                                    <p:cond delay="0"/>
                                  </p:stCondLst>
                                  <p:childTnLst>
                                    <p:animScale>
                                      <p:cBhvr>
                                        <p:cTn id="9" dur="2000" fill="hold"/>
                                        <p:tgtEl>
                                          <p:spTgt spid="3"/>
                                        </p:tgtEl>
                                      </p:cBhvr>
                                      <p:by x="120000" y="120000"/>
                                    </p:animScale>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0 -4.44444E-6 L 0.23542 -0.25648 " pathEditMode="relative" rAng="0" ptsTypes="AA">
                                      <p:cBhvr>
                                        <p:cTn id="17" dur="500" fill="hold"/>
                                        <p:tgtEl>
                                          <p:spTgt spid="24"/>
                                        </p:tgtEl>
                                        <p:attrNameLst>
                                          <p:attrName>ppt_x</p:attrName>
                                          <p:attrName>ppt_y</p:attrName>
                                        </p:attrNameLst>
                                      </p:cBhvr>
                                      <p:rCtr x="11771" y="-12824"/>
                                    </p:animMotion>
                                  </p:childTnLst>
                                </p:cTn>
                              </p:par>
                            </p:childTnLst>
                          </p:cTn>
                        </p:par>
                        <p:par>
                          <p:cTn id="18" fill="hold">
                            <p:stCondLst>
                              <p:cond delay="500"/>
                            </p:stCondLst>
                            <p:childTnLst>
                              <p:par>
                                <p:cTn id="19" presetID="6" presetClass="emph" presetSubtype="0" fill="hold" nodeType="afterEffect">
                                  <p:stCondLst>
                                    <p:cond delay="0"/>
                                  </p:stCondLst>
                                  <p:childTnLst>
                                    <p:animScale>
                                      <p:cBhvr>
                                        <p:cTn id="20" dur="2000" fill="hold"/>
                                        <p:tgtEl>
                                          <p:spTgt spid="24"/>
                                        </p:tgtEl>
                                      </p:cBhvr>
                                      <p:by x="14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287338"/>
          </a:xfrm>
        </p:spPr>
        <p:txBody>
          <a:bodyPr/>
          <a:lstStyle/>
          <a:p>
            <a:r>
              <a:rPr lang="en-US" sz="2400" dirty="0" smtClean="0"/>
              <a:t>Impact of Node Density in MC-SCP-MAC</a:t>
            </a:r>
            <a:endParaRPr lang="pt-PT" sz="2400"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29</a:t>
            </a:fld>
            <a:endParaRPr lang="en-US"/>
          </a:p>
        </p:txBody>
      </p:sp>
      <mc:AlternateContent xmlns:mc="http://schemas.openxmlformats.org/markup-compatibility/2006">
        <mc:Choice xmlns:a14="http://schemas.microsoft.com/office/drawing/2010/main" Requires="a14">
          <p:sp>
            <p:nvSpPr>
              <p:cNvPr id="9" name="CaixaDeTexto 8"/>
              <p:cNvSpPr txBox="1">
                <a:spLocks noChangeArrowheads="1"/>
              </p:cNvSpPr>
              <p:nvPr/>
            </p:nvSpPr>
            <p:spPr bwMode="auto">
              <a:xfrm>
                <a:off x="5580063" y="1139205"/>
                <a:ext cx="1273810" cy="302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pt-PT" sz="1400" i="1" dirty="0" smtClean="0">
                          <a:latin typeface="Cambria Math"/>
                        </a:rPr>
                        <m:t>𝑛</m:t>
                      </m:r>
                      <m:r>
                        <a:rPr lang="pt-PT" sz="1400" i="1" dirty="0" smtClean="0">
                          <a:latin typeface="Cambria Math"/>
                        </a:rPr>
                        <m:t>=</m:t>
                      </m:r>
                      <m:r>
                        <a:rPr lang="pt-PT" sz="1400" i="1" dirty="0" smtClean="0">
                          <a:latin typeface="Cambria Math"/>
                        </a:rPr>
                        <m:t>99</m:t>
                      </m:r>
                      <m:r>
                        <a:rPr lang="pt-PT" sz="1400" i="1" dirty="0" smtClean="0">
                          <a:latin typeface="Cambria Math"/>
                        </a:rPr>
                        <m:t> </m:t>
                      </m:r>
                      <m:r>
                        <a:rPr lang="pt-PT" sz="1400" i="1" dirty="0" smtClean="0">
                          <a:latin typeface="Cambria Math"/>
                        </a:rPr>
                        <m:t>𝑛𝑜𝑑𝑒𝑠</m:t>
                      </m:r>
                    </m:oMath>
                  </m:oMathPara>
                </a14:m>
                <a:endParaRPr lang="pt-PT" sz="1400" baseline="-25000" dirty="0">
                  <a:latin typeface="+mj-lt"/>
                </a:endParaRPr>
              </a:p>
            </p:txBody>
          </p:sp>
        </mc:Choice>
        <mc:Fallback>
          <p:sp>
            <p:nvSpPr>
              <p:cNvPr id="9" name="CaixaDeTexto 8"/>
              <p:cNvSpPr txBox="1">
                <a:spLocks noRot="1" noChangeAspect="1" noMove="1" noResize="1" noEditPoints="1" noAdjustHandles="1" noChangeArrowheads="1" noChangeShapeType="1" noTextEdit="1"/>
              </p:cNvSpPr>
              <p:nvPr/>
            </p:nvSpPr>
            <p:spPr bwMode="auto">
              <a:xfrm>
                <a:off x="5580063" y="1139205"/>
                <a:ext cx="1273810" cy="302840"/>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CaixaDeTexto 9"/>
              <p:cNvSpPr txBox="1">
                <a:spLocks noChangeArrowheads="1"/>
              </p:cNvSpPr>
              <p:nvPr/>
            </p:nvSpPr>
            <p:spPr bwMode="auto">
              <a:xfrm>
                <a:off x="5580063" y="1628800"/>
                <a:ext cx="2119747" cy="3077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14:m>
                  <m:oMath xmlns:m="http://schemas.openxmlformats.org/officeDocument/2006/math">
                    <m:r>
                      <a:rPr lang="pt-PT" sz="1400" i="1" dirty="0" smtClean="0">
                        <a:latin typeface="Cambria Math"/>
                      </a:rPr>
                      <m:t>𝑁</m:t>
                    </m:r>
                    <m:r>
                      <a:rPr lang="pt-PT" sz="1400" i="1" baseline="-25000" dirty="0" err="1">
                        <a:latin typeface="Cambria Math"/>
                      </a:rPr>
                      <m:t>𝑐</m:t>
                    </m:r>
                    <m:r>
                      <a:rPr lang="pt-PT" sz="1400" i="1" baseline="-25000" dirty="0" err="1">
                        <a:latin typeface="Cambria Math"/>
                      </a:rPr>
                      <m:t>h</m:t>
                    </m:r>
                    <m:r>
                      <a:rPr lang="pt-PT" sz="1400" i="1" dirty="0">
                        <a:latin typeface="Cambria Math"/>
                      </a:rPr>
                      <m:t>= </m:t>
                    </m:r>
                    <m:r>
                      <a:rPr lang="pt-PT" sz="1400" i="1" dirty="0">
                        <a:latin typeface="Cambria Math"/>
                      </a:rPr>
                      <m:t>8</m:t>
                    </m:r>
                    <m:r>
                      <a:rPr lang="pt-PT" sz="1400" i="1" dirty="0">
                        <a:latin typeface="Cambria Math"/>
                      </a:rPr>
                      <m:t> </m:t>
                    </m:r>
                  </m:oMath>
                </a14:m>
                <a:r>
                  <a:rPr lang="pt-PT" sz="1400" dirty="0">
                    <a:latin typeface="+mj-lt"/>
                  </a:rPr>
                  <a:t>(</a:t>
                </a:r>
                <a:r>
                  <a:rPr lang="pt-PT" sz="1400" dirty="0" err="1">
                    <a:latin typeface="+mj-lt"/>
                  </a:rPr>
                  <a:t>remaining</a:t>
                </a:r>
                <a:r>
                  <a:rPr lang="pt-PT" sz="1400" dirty="0">
                    <a:latin typeface="+mj-lt"/>
                  </a:rPr>
                  <a:t> </a:t>
                </a:r>
                <a:r>
                  <a:rPr lang="pt-PT" sz="1400" dirty="0" err="1">
                    <a:latin typeface="+mj-lt"/>
                  </a:rPr>
                  <a:t>ones</a:t>
                </a:r>
                <a:r>
                  <a:rPr lang="pt-PT" sz="1400" dirty="0">
                    <a:latin typeface="+mj-lt"/>
                  </a:rPr>
                  <a:t>) </a:t>
                </a:r>
                <a:endParaRPr lang="pt-PT" sz="1400" baseline="-25000" dirty="0">
                  <a:latin typeface="+mj-lt"/>
                </a:endParaRPr>
              </a:p>
            </p:txBody>
          </p:sp>
        </mc:Choice>
        <mc:Fallback>
          <p:sp>
            <p:nvSpPr>
              <p:cNvPr id="10" name="CaixaDeTexto 9"/>
              <p:cNvSpPr txBox="1">
                <a:spLocks noRot="1" noChangeAspect="1" noMove="1" noResize="1" noEditPoints="1" noAdjustHandles="1" noChangeArrowheads="1" noChangeShapeType="1" noTextEdit="1"/>
              </p:cNvSpPr>
              <p:nvPr/>
            </p:nvSpPr>
            <p:spPr bwMode="auto">
              <a:xfrm>
                <a:off x="5580063" y="1628800"/>
                <a:ext cx="2119747" cy="307777"/>
              </a:xfrm>
              <a:prstGeom prst="rect">
                <a:avLst/>
              </a:prstGeom>
              <a:blipFill rotWithShape="1">
                <a:blip r:embed="rId4"/>
                <a:stretch>
                  <a:fillRect t="-1961" r="-287" b="-176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CaixaDeTexto 10"/>
              <p:cNvSpPr txBox="1">
                <a:spLocks noChangeArrowheads="1"/>
              </p:cNvSpPr>
              <p:nvPr/>
            </p:nvSpPr>
            <p:spPr bwMode="auto">
              <a:xfrm>
                <a:off x="5605719" y="1351801"/>
                <a:ext cx="1486561" cy="3077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14:m>
                  <m:oMath xmlns:m="http://schemas.openxmlformats.org/officeDocument/2006/math">
                    <m:r>
                      <a:rPr lang="pt-PT" sz="1400" i="1" dirty="0" smtClean="0">
                        <a:latin typeface="Cambria Math"/>
                      </a:rPr>
                      <m:t>𝑁</m:t>
                    </m:r>
                    <m:r>
                      <a:rPr lang="pt-PT" sz="1400" i="1" baseline="-25000" dirty="0" err="1">
                        <a:latin typeface="Cambria Math"/>
                      </a:rPr>
                      <m:t>𝑐</m:t>
                    </m:r>
                    <m:r>
                      <a:rPr lang="pt-PT" sz="1400" i="1" baseline="-25000" dirty="0" err="1">
                        <a:latin typeface="Cambria Math"/>
                      </a:rPr>
                      <m:t>h</m:t>
                    </m:r>
                    <m:r>
                      <a:rPr lang="pt-PT" sz="1400" i="1" dirty="0">
                        <a:latin typeface="Cambria Math"/>
                      </a:rPr>
                      <m:t>= </m:t>
                    </m:r>
                    <m:r>
                      <a:rPr lang="pt-PT" sz="1400" i="1" dirty="0">
                        <a:latin typeface="Cambria Math"/>
                      </a:rPr>
                      <m:t>1</m:t>
                    </m:r>
                  </m:oMath>
                </a14:m>
                <a:r>
                  <a:rPr lang="pt-PT" sz="1400" dirty="0">
                    <a:latin typeface="+mj-lt"/>
                  </a:rPr>
                  <a:t> (CSMA)</a:t>
                </a:r>
                <a:endParaRPr lang="pt-PT" sz="1400" baseline="-25000" dirty="0">
                  <a:latin typeface="+mj-lt"/>
                </a:endParaRPr>
              </a:p>
            </p:txBody>
          </p:sp>
        </mc:Choice>
        <mc:Fallback>
          <p:sp>
            <p:nvSpPr>
              <p:cNvPr id="11" name="CaixaDeTexto 10"/>
              <p:cNvSpPr txBox="1">
                <a:spLocks noRot="1" noChangeAspect="1" noMove="1" noResize="1" noEditPoints="1" noAdjustHandles="1" noChangeArrowheads="1" noChangeShapeType="1" noTextEdit="1"/>
              </p:cNvSpPr>
              <p:nvPr/>
            </p:nvSpPr>
            <p:spPr bwMode="auto">
              <a:xfrm>
                <a:off x="5605719" y="1351801"/>
                <a:ext cx="1486561" cy="307777"/>
              </a:xfrm>
              <a:prstGeom prst="rect">
                <a:avLst/>
              </a:prstGeom>
              <a:blipFill rotWithShape="1">
                <a:blip r:embed="rId5"/>
                <a:stretch>
                  <a:fillRect t="-2000"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CaixaDeTexto 11"/>
              <p:cNvSpPr txBox="1">
                <a:spLocks noChangeArrowheads="1"/>
              </p:cNvSpPr>
              <p:nvPr/>
            </p:nvSpPr>
            <p:spPr bwMode="auto">
              <a:xfrm>
                <a:off x="5572125" y="2278058"/>
                <a:ext cx="3080202" cy="3077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eaLnBrk="1" hangingPunct="1"/>
                <a14:m>
                  <m:oMath xmlns:m="http://schemas.openxmlformats.org/officeDocument/2006/math">
                    <m:r>
                      <a:rPr lang="pt-PT" sz="1400" i="1" dirty="0" smtClean="0">
                        <a:latin typeface="Cambria Math"/>
                      </a:rPr>
                      <m:t>𝑡</m:t>
                    </m:r>
                    <m:r>
                      <a:rPr lang="pt-PT" sz="1400" i="1" baseline="-25000" dirty="0" err="1">
                        <a:latin typeface="Cambria Math"/>
                      </a:rPr>
                      <m:t>𝐹</m:t>
                    </m:r>
                    <m:r>
                      <a:rPr lang="pt-PT" sz="1400" i="1" dirty="0">
                        <a:latin typeface="Cambria Math"/>
                      </a:rPr>
                      <m:t>=</m:t>
                    </m:r>
                    <m:r>
                      <a:rPr lang="pt-PT" sz="1400" i="1" dirty="0">
                        <a:latin typeface="Cambria Math"/>
                      </a:rPr>
                      <m:t>1</m:t>
                    </m:r>
                    <m:r>
                      <a:rPr lang="pt-PT" sz="1400" i="1" dirty="0">
                        <a:latin typeface="Cambria Math"/>
                      </a:rPr>
                      <m:t>.</m:t>
                    </m:r>
                    <m:r>
                      <a:rPr lang="pt-PT" sz="1400" i="1" dirty="0">
                        <a:latin typeface="Cambria Math"/>
                      </a:rPr>
                      <m:t>57</m:t>
                    </m:r>
                    <m:r>
                      <a:rPr lang="pt-PT" sz="1400" i="1" dirty="0">
                        <a:latin typeface="Cambria Math"/>
                      </a:rPr>
                      <m:t> </m:t>
                    </m:r>
                    <m:r>
                      <a:rPr lang="pt-PT" sz="1400" i="1" dirty="0">
                        <a:latin typeface="Cambria Math"/>
                      </a:rPr>
                      <m:t>𝑠</m:t>
                    </m:r>
                    <m:r>
                      <a:rPr lang="pt-PT" sz="1400" i="1" dirty="0">
                        <a:latin typeface="Cambria Math"/>
                      </a:rPr>
                      <m:t>, </m:t>
                    </m:r>
                    <m:r>
                      <a:rPr lang="pt-PT" sz="1400" b="0" i="0" dirty="0" smtClean="0">
                        <a:latin typeface="Cambria Math"/>
                      </a:rPr>
                      <m:t> </m:t>
                    </m:r>
                    <m:r>
                      <m:rPr>
                        <m:sty m:val="p"/>
                      </m:rPr>
                      <a:rPr lang="el-GR" sz="1400" i="0" dirty="0">
                        <a:latin typeface="Cambria Math"/>
                      </a:rPr>
                      <m:t>Δ</m:t>
                    </m:r>
                    <m:r>
                      <a:rPr lang="pt-PT" sz="1400" i="1" dirty="0" err="1">
                        <a:latin typeface="Cambria Math"/>
                      </a:rPr>
                      <m:t>𝑡</m:t>
                    </m:r>
                    <m:r>
                      <a:rPr lang="pt-PT" sz="1400" i="1" baseline="-25000" dirty="0" err="1">
                        <a:latin typeface="Cambria Math"/>
                      </a:rPr>
                      <m:t>𝑆𝐶</m:t>
                    </m:r>
                    <m:r>
                      <a:rPr lang="pt-PT" sz="1400" i="1" dirty="0">
                        <a:latin typeface="Cambria Math"/>
                      </a:rPr>
                      <m:t>=</m:t>
                    </m:r>
                    <m:r>
                      <a:rPr lang="pt-PT" sz="1400" i="1" dirty="0">
                        <a:latin typeface="Cambria Math"/>
                      </a:rPr>
                      <m:t>0</m:t>
                    </m:r>
                    <m:r>
                      <a:rPr lang="pt-PT" sz="1400" i="1" dirty="0">
                        <a:latin typeface="Cambria Math"/>
                      </a:rPr>
                      <m:t>.</m:t>
                    </m:r>
                    <m:r>
                      <a:rPr lang="pt-PT" sz="1400" i="1" dirty="0">
                        <a:latin typeface="Cambria Math"/>
                      </a:rPr>
                      <m:t>17</m:t>
                    </m:r>
                    <m:r>
                      <a:rPr lang="pt-PT" sz="1400" i="1" dirty="0">
                        <a:latin typeface="Cambria Math"/>
                      </a:rPr>
                      <m:t> </m:t>
                    </m:r>
                    <m:r>
                      <a:rPr lang="pt-PT" sz="1400" i="1" dirty="0">
                        <a:latin typeface="Cambria Math"/>
                      </a:rPr>
                      <m:t>𝑠</m:t>
                    </m:r>
                    <m:r>
                      <a:rPr lang="pt-PT" sz="1400" i="1" dirty="0">
                        <a:latin typeface="Cambria Math"/>
                      </a:rPr>
                      <m:t> </m:t>
                    </m:r>
                  </m:oMath>
                </a14:m>
                <a:r>
                  <a:rPr lang="pt-PT" sz="1400" dirty="0">
                    <a:latin typeface="+mj-lt"/>
                  </a:rPr>
                  <a:t>(MC-SCP) </a:t>
                </a:r>
              </a:p>
            </p:txBody>
          </p:sp>
        </mc:Choice>
        <mc:Fallback>
          <p:sp>
            <p:nvSpPr>
              <p:cNvPr id="12" name="CaixaDeTexto 11"/>
              <p:cNvSpPr txBox="1">
                <a:spLocks noRot="1" noChangeAspect="1" noMove="1" noResize="1" noEditPoints="1" noAdjustHandles="1" noChangeArrowheads="1" noChangeShapeType="1" noTextEdit="1"/>
              </p:cNvSpPr>
              <p:nvPr/>
            </p:nvSpPr>
            <p:spPr bwMode="auto">
              <a:xfrm>
                <a:off x="5572125" y="2278058"/>
                <a:ext cx="3080202" cy="307777"/>
              </a:xfrm>
              <a:prstGeom prst="rect">
                <a:avLst/>
              </a:prstGeom>
              <a:blipFill rotWithShape="1">
                <a:blip r:embed="rId6"/>
                <a:stretch>
                  <a:fillRect t="-2000"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CaixaDeTexto 12"/>
              <p:cNvSpPr txBox="1">
                <a:spLocks noChangeArrowheads="1"/>
              </p:cNvSpPr>
              <p:nvPr/>
            </p:nvSpPr>
            <p:spPr bwMode="auto">
              <a:xfrm>
                <a:off x="5605719" y="2575937"/>
                <a:ext cx="1950983" cy="3077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eaLnBrk="1" hangingPunct="1"/>
                <a14:m>
                  <m:oMath xmlns:m="http://schemas.openxmlformats.org/officeDocument/2006/math">
                    <m:r>
                      <a:rPr lang="pt-PT" sz="1400" i="1" dirty="0" smtClean="0">
                        <a:latin typeface="Cambria Math"/>
                      </a:rPr>
                      <m:t>𝑡</m:t>
                    </m:r>
                    <m:r>
                      <a:rPr lang="pt-PT" sz="1400" i="1" baseline="-25000" dirty="0" err="1">
                        <a:latin typeface="Cambria Math"/>
                      </a:rPr>
                      <m:t>𝐹</m:t>
                    </m:r>
                    <m:r>
                      <a:rPr lang="pt-PT" sz="1400" i="1" dirty="0">
                        <a:latin typeface="Cambria Math"/>
                      </a:rPr>
                      <m:t>=</m:t>
                    </m:r>
                    <m:r>
                      <a:rPr lang="pt-PT" sz="1400" i="1" dirty="0">
                        <a:latin typeface="Cambria Math"/>
                      </a:rPr>
                      <m:t>1</m:t>
                    </m:r>
                    <m:r>
                      <a:rPr lang="pt-PT" sz="1400" i="1" dirty="0">
                        <a:latin typeface="Cambria Math"/>
                      </a:rPr>
                      <m:t>.</m:t>
                    </m:r>
                    <m:r>
                      <a:rPr lang="pt-PT" sz="1400" i="1" dirty="0">
                        <a:latin typeface="Cambria Math"/>
                      </a:rPr>
                      <m:t>6</m:t>
                    </m:r>
                    <m:r>
                      <a:rPr lang="pt-PT" sz="1400" i="1" dirty="0">
                        <a:latin typeface="Cambria Math"/>
                      </a:rPr>
                      <m:t> </m:t>
                    </m:r>
                    <m:r>
                      <a:rPr lang="pt-PT" sz="1400" i="1" dirty="0">
                        <a:latin typeface="Cambria Math"/>
                      </a:rPr>
                      <m:t>𝑠</m:t>
                    </m:r>
                    <m:r>
                      <a:rPr lang="pt-PT" sz="1400" i="1" dirty="0">
                        <a:latin typeface="Cambria Math"/>
                      </a:rPr>
                      <m:t> </m:t>
                    </m:r>
                  </m:oMath>
                </a14:m>
                <a:r>
                  <a:rPr lang="pt-PT" sz="1400" dirty="0">
                    <a:latin typeface="+mj-lt"/>
                  </a:rPr>
                  <a:t>(MC-LMAC)</a:t>
                </a:r>
              </a:p>
            </p:txBody>
          </p:sp>
        </mc:Choice>
        <mc:Fallback>
          <p:sp>
            <p:nvSpPr>
              <p:cNvPr id="13" name="CaixaDeTexto 12"/>
              <p:cNvSpPr txBox="1">
                <a:spLocks noRot="1" noChangeAspect="1" noMove="1" noResize="1" noEditPoints="1" noAdjustHandles="1" noChangeArrowheads="1" noChangeShapeType="1" noTextEdit="1"/>
              </p:cNvSpPr>
              <p:nvPr/>
            </p:nvSpPr>
            <p:spPr bwMode="auto">
              <a:xfrm>
                <a:off x="5605719" y="2575937"/>
                <a:ext cx="1950983" cy="307777"/>
              </a:xfrm>
              <a:prstGeom prst="rect">
                <a:avLst/>
              </a:prstGeom>
              <a:blipFill rotWithShape="1">
                <a:blip r:embed="rId7"/>
                <a:stretch>
                  <a:fillRect t="-2000"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7" name="CaixaDeTexto 16"/>
              <p:cNvSpPr txBox="1"/>
              <p:nvPr/>
            </p:nvSpPr>
            <p:spPr>
              <a:xfrm>
                <a:off x="203176" y="4379118"/>
                <a:ext cx="3192862" cy="307777"/>
              </a:xfrm>
              <a:prstGeom prst="rect">
                <a:avLst/>
              </a:prstGeom>
              <a:noFill/>
            </p:spPr>
            <p:txBody>
              <a:bodyPr wrap="non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eaLnBrk="1" hangingPunct="1"/>
                <a14:m>
                  <m:oMathPara xmlns:m="http://schemas.openxmlformats.org/officeDocument/2006/math">
                    <m:oMathParaPr>
                      <m:jc m:val="centerGroup"/>
                    </m:oMathParaPr>
                    <m:oMath xmlns:m="http://schemas.openxmlformats.org/officeDocument/2006/math">
                      <m:r>
                        <m:rPr>
                          <m:sty m:val="p"/>
                        </m:rPr>
                        <a:rPr lang="el-GR" sz="1400" i="0" dirty="0" smtClean="0">
                          <a:latin typeface="Cambria Math"/>
                        </a:rPr>
                        <m:t>Π</m:t>
                      </m:r>
                      <m:r>
                        <a:rPr lang="pt-PT" sz="1400" i="1" baseline="-25000" dirty="0" err="1">
                          <a:latin typeface="Cambria Math"/>
                        </a:rPr>
                        <m:t>𝑖𝑟𝑚𝑎𝑥</m:t>
                      </m:r>
                      <m:r>
                        <a:rPr lang="pt-PT" sz="1400" i="1" dirty="0" smtClean="0">
                          <a:latin typeface="Cambria Math"/>
                          <a:ea typeface="Cambria Math"/>
                          <a:cs typeface="Cambria Math" panose="02040503050406030204" pitchFamily="18" charset="0"/>
                        </a:rPr>
                        <m:t>∈</m:t>
                      </m:r>
                      <m:r>
                        <a:rPr lang="pt-PT" sz="1400" i="1" dirty="0">
                          <a:latin typeface="Cambria Math"/>
                          <a:ea typeface="Cambria Math" panose="02040503050406030204" pitchFamily="18" charset="0"/>
                          <a:cs typeface="Cambria Math" panose="02040503050406030204" pitchFamily="18" charset="0"/>
                        </a:rPr>
                        <m:t> {−</m:t>
                      </m:r>
                      <m:r>
                        <a:rPr lang="pt-PT" sz="1400" i="1" dirty="0">
                          <a:latin typeface="Cambria Math"/>
                          <a:ea typeface="Cambria Math" panose="02040503050406030204" pitchFamily="18" charset="0"/>
                          <a:cs typeface="Cambria Math" panose="02040503050406030204" pitchFamily="18" charset="0"/>
                        </a:rPr>
                        <m:t>90</m:t>
                      </m:r>
                      <m:r>
                        <a:rPr lang="pt-PT" sz="1400" i="1" dirty="0">
                          <a:latin typeface="Cambria Math"/>
                          <a:ea typeface="Cambria Math" panose="02040503050406030204" pitchFamily="18" charset="0"/>
                          <a:cs typeface="Cambria Math" panose="02040503050406030204" pitchFamily="18" charset="0"/>
                        </a:rPr>
                        <m:t>; −</m:t>
                      </m:r>
                      <m:r>
                        <a:rPr lang="pt-PT" sz="1400" i="1" dirty="0">
                          <a:latin typeface="Cambria Math"/>
                          <a:ea typeface="Cambria Math" panose="02040503050406030204" pitchFamily="18" charset="0"/>
                          <a:cs typeface="Cambria Math" panose="02040503050406030204" pitchFamily="18" charset="0"/>
                        </a:rPr>
                        <m:t>80</m:t>
                      </m:r>
                      <m:r>
                        <a:rPr lang="pt-PT" sz="1400" i="1" dirty="0">
                          <a:latin typeface="Cambria Math"/>
                          <a:ea typeface="Cambria Math" panose="02040503050406030204" pitchFamily="18" charset="0"/>
                          <a:cs typeface="Cambria Math" panose="02040503050406030204" pitchFamily="18" charset="0"/>
                        </a:rPr>
                        <m:t>; −</m:t>
                      </m:r>
                      <m:r>
                        <a:rPr lang="pt-PT" sz="1400" i="1" dirty="0">
                          <a:latin typeface="Cambria Math"/>
                          <a:ea typeface="Cambria Math" panose="02040503050406030204" pitchFamily="18" charset="0"/>
                          <a:cs typeface="Cambria Math" panose="02040503050406030204" pitchFamily="18" charset="0"/>
                        </a:rPr>
                        <m:t>70</m:t>
                      </m:r>
                      <m:r>
                        <a:rPr lang="pt-PT" sz="1400" i="1" dirty="0">
                          <a:latin typeface="Cambria Math"/>
                          <a:ea typeface="Cambria Math" panose="02040503050406030204" pitchFamily="18" charset="0"/>
                          <a:cs typeface="Cambria Math" panose="02040503050406030204" pitchFamily="18" charset="0"/>
                        </a:rPr>
                        <m:t>; −</m:t>
                      </m:r>
                      <m:r>
                        <a:rPr lang="pt-PT" sz="1400" i="1" dirty="0">
                          <a:latin typeface="Cambria Math"/>
                          <a:ea typeface="Cambria Math" panose="02040503050406030204" pitchFamily="18" charset="0"/>
                          <a:cs typeface="Cambria Math" panose="02040503050406030204" pitchFamily="18" charset="0"/>
                        </a:rPr>
                        <m:t>60</m:t>
                      </m:r>
                      <m:r>
                        <a:rPr lang="pt-PT" sz="1400" i="1" dirty="0">
                          <a:latin typeface="Cambria Math"/>
                          <a:ea typeface="Cambria Math" panose="02040503050406030204" pitchFamily="18" charset="0"/>
                          <a:cs typeface="Cambria Math" panose="02040503050406030204" pitchFamily="18" charset="0"/>
                        </a:rPr>
                        <m:t>} </m:t>
                      </m:r>
                      <m:r>
                        <a:rPr lang="pt-PT" sz="1400" i="1" dirty="0" err="1">
                          <a:latin typeface="Cambria Math"/>
                          <a:ea typeface="Cambria Math" panose="02040503050406030204" pitchFamily="18" charset="0"/>
                          <a:cs typeface="Cambria Math" panose="02040503050406030204" pitchFamily="18" charset="0"/>
                        </a:rPr>
                        <m:t>𝑑𝐵𝑚</m:t>
                      </m:r>
                    </m:oMath>
                  </m:oMathPara>
                </a14:m>
                <a:endParaRPr lang="pt-PT" sz="1400" dirty="0">
                  <a:latin typeface="+mj-lt"/>
                </a:endParaRPr>
              </a:p>
            </p:txBody>
          </p:sp>
        </mc:Choice>
        <mc:Fallback>
          <p:sp>
            <p:nvSpPr>
              <p:cNvPr id="17" name="CaixaDeTexto 16"/>
              <p:cNvSpPr txBox="1">
                <a:spLocks noRot="1" noChangeAspect="1" noMove="1" noResize="1" noEditPoints="1" noAdjustHandles="1" noChangeArrowheads="1" noChangeShapeType="1" noTextEdit="1"/>
              </p:cNvSpPr>
              <p:nvPr/>
            </p:nvSpPr>
            <p:spPr>
              <a:xfrm>
                <a:off x="203176" y="4379118"/>
                <a:ext cx="3192862" cy="307777"/>
              </a:xfrm>
              <a:prstGeom prst="rect">
                <a:avLst/>
              </a:prstGeom>
              <a:blipFill rotWithShape="1">
                <a:blip r:embed="rId8"/>
                <a:stretch>
                  <a:fillRect b="-784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8" name="CaixaDeTexto 17"/>
              <p:cNvSpPr txBox="1">
                <a:spLocks noChangeArrowheads="1"/>
              </p:cNvSpPr>
              <p:nvPr/>
            </p:nvSpPr>
            <p:spPr bwMode="auto">
              <a:xfrm>
                <a:off x="203176" y="4762758"/>
                <a:ext cx="1141786" cy="306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l-GR" sz="1400" i="1" dirty="0" smtClean="0">
                          <a:latin typeface="Cambria Math"/>
                        </a:rPr>
                        <m:t>𝜆</m:t>
                      </m:r>
                      <m:r>
                        <a:rPr lang="pt-PT" sz="1400" i="1" dirty="0">
                          <a:latin typeface="Cambria Math"/>
                        </a:rPr>
                        <m:t>=</m:t>
                      </m:r>
                      <m:r>
                        <a:rPr lang="pt-PT" sz="1400" i="1" dirty="0">
                          <a:latin typeface="Cambria Math"/>
                        </a:rPr>
                        <m:t>1</m:t>
                      </m:r>
                      <m:r>
                        <a:rPr lang="pt-PT" sz="1400" i="1" dirty="0">
                          <a:latin typeface="Cambria Math"/>
                        </a:rPr>
                        <m:t>/</m:t>
                      </m:r>
                      <m:r>
                        <a:rPr lang="pt-PT" sz="1400" i="1" dirty="0">
                          <a:latin typeface="Cambria Math"/>
                        </a:rPr>
                        <m:t>2</m:t>
                      </m:r>
                      <m:r>
                        <a:rPr lang="pt-PT" sz="1400" i="1" dirty="0">
                          <a:latin typeface="Cambria Math"/>
                        </a:rPr>
                        <m:t> </m:t>
                      </m:r>
                      <m:sSup>
                        <m:sSupPr>
                          <m:ctrlPr>
                            <a:rPr lang="pt-PT" sz="1400" i="1" dirty="0" smtClean="0">
                              <a:latin typeface="Cambria Math"/>
                            </a:rPr>
                          </m:ctrlPr>
                        </m:sSupPr>
                        <m:e>
                          <m:r>
                            <a:rPr lang="pt-PT" sz="1400" b="0" i="1" dirty="0" smtClean="0">
                              <a:latin typeface="Cambria Math"/>
                            </a:rPr>
                            <m:t>𝑠</m:t>
                          </m:r>
                        </m:e>
                        <m:sup>
                          <m:r>
                            <a:rPr lang="pt-PT" sz="1400" b="0" i="1" dirty="0" smtClean="0">
                              <a:latin typeface="Cambria Math"/>
                            </a:rPr>
                            <m:t>−</m:t>
                          </m:r>
                          <m:r>
                            <a:rPr lang="pt-PT" sz="1400" b="0" i="1" dirty="0" smtClean="0">
                              <a:latin typeface="Cambria Math"/>
                            </a:rPr>
                            <m:t>1</m:t>
                          </m:r>
                        </m:sup>
                      </m:sSup>
                    </m:oMath>
                  </m:oMathPara>
                </a14:m>
                <a:endParaRPr lang="pt-PT" sz="1400" baseline="-25000" dirty="0">
                  <a:latin typeface="+mj-lt"/>
                </a:endParaRPr>
              </a:p>
            </p:txBody>
          </p:sp>
        </mc:Choice>
        <mc:Fallback>
          <p:sp>
            <p:nvSpPr>
              <p:cNvPr id="18" name="CaixaDeTexto 17"/>
              <p:cNvSpPr txBox="1">
                <a:spLocks noRot="1" noChangeAspect="1" noMove="1" noResize="1" noEditPoints="1" noAdjustHandles="1" noChangeArrowheads="1" noChangeShapeType="1" noTextEdit="1"/>
              </p:cNvSpPr>
              <p:nvPr/>
            </p:nvSpPr>
            <p:spPr bwMode="auto">
              <a:xfrm>
                <a:off x="203176" y="4762758"/>
                <a:ext cx="1141786" cy="306622"/>
              </a:xfrm>
              <a:prstGeom prst="rect">
                <a:avLst/>
              </a:prstGeom>
              <a:blipFill rotWithShape="1">
                <a:blip r:embed="rId9"/>
                <a:stretch>
                  <a:fillRect b="-78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pic>
        <p:nvPicPr>
          <p:cNvPr id="33" name="Imagem 32"/>
          <p:cNvPicPr>
            <a:picLocks noChangeAspect="1"/>
          </p:cNvPicPr>
          <p:nvPr/>
        </p:nvPicPr>
        <p:blipFill>
          <a:blip r:embed="rId10"/>
          <a:stretch>
            <a:fillRect/>
          </a:stretch>
        </p:blipFill>
        <p:spPr>
          <a:xfrm>
            <a:off x="3859616" y="3501008"/>
            <a:ext cx="5212532" cy="2932430"/>
          </a:xfrm>
          <a:prstGeom prst="rect">
            <a:avLst/>
          </a:prstGeom>
        </p:spPr>
      </p:pic>
      <p:pic>
        <p:nvPicPr>
          <p:cNvPr id="3" name="Imagem 2"/>
          <p:cNvPicPr>
            <a:picLocks noChangeAspect="1"/>
          </p:cNvPicPr>
          <p:nvPr/>
        </p:nvPicPr>
        <p:blipFill>
          <a:blip r:embed="rId11"/>
          <a:stretch>
            <a:fillRect/>
          </a:stretch>
        </p:blipFill>
        <p:spPr>
          <a:xfrm>
            <a:off x="140073" y="979865"/>
            <a:ext cx="4907705" cy="2633700"/>
          </a:xfrm>
          <a:prstGeom prst="rect">
            <a:avLst/>
          </a:prstGeom>
        </p:spPr>
      </p:pic>
      <mc:AlternateContent xmlns:mc="http://schemas.openxmlformats.org/markup-compatibility/2006">
        <mc:Choice xmlns:a14="http://schemas.microsoft.com/office/drawing/2010/main" Requires="a14">
          <p:sp>
            <p:nvSpPr>
              <p:cNvPr id="19" name="CaixaDeTexto 18"/>
              <p:cNvSpPr txBox="1">
                <a:spLocks noChangeArrowheads="1"/>
              </p:cNvSpPr>
              <p:nvPr/>
            </p:nvSpPr>
            <p:spPr bwMode="auto">
              <a:xfrm>
                <a:off x="5508104" y="1988938"/>
                <a:ext cx="2211118" cy="3077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eaLnBrk="1" hangingPunct="1"/>
                <a14:m>
                  <m:oMathPara xmlns:m="http://schemas.openxmlformats.org/officeDocument/2006/math">
                    <m:oMathParaPr>
                      <m:jc m:val="centerGroup"/>
                    </m:oMathParaPr>
                    <m:oMath xmlns:m="http://schemas.openxmlformats.org/officeDocument/2006/math">
                      <m:sSup>
                        <m:sSupPr>
                          <m:ctrlPr>
                            <a:rPr lang="pt-PT" sz="1400" i="1" dirty="0" smtClean="0">
                              <a:latin typeface="Cambria Math"/>
                            </a:rPr>
                          </m:ctrlPr>
                        </m:sSupPr>
                        <m:e>
                          <m:r>
                            <a:rPr lang="pt-PT" sz="1400" i="1" dirty="0">
                              <a:latin typeface="Cambria Math"/>
                            </a:rPr>
                            <m:t>𝐶𝑊</m:t>
                          </m:r>
                          <m:r>
                            <a:rPr lang="pt-PT" sz="1400" i="1" baseline="-25000" dirty="0">
                              <a:latin typeface="Cambria Math"/>
                            </a:rPr>
                            <m:t>1</m:t>
                          </m:r>
                        </m:e>
                        <m:sup>
                          <m:r>
                            <a:rPr lang="pt-PT" sz="1400" i="1" dirty="0">
                              <a:latin typeface="Cambria Math"/>
                            </a:rPr>
                            <m:t>𝑚𝑎𝑥</m:t>
                          </m:r>
                        </m:sup>
                      </m:sSup>
                      <m:r>
                        <a:rPr lang="pt-PT" sz="1400" i="1" dirty="0">
                          <a:latin typeface="Cambria Math"/>
                        </a:rPr>
                        <m:t>=</m:t>
                      </m:r>
                      <m:sSup>
                        <m:sSupPr>
                          <m:ctrlPr>
                            <a:rPr lang="pt-PT" sz="1400" i="1" dirty="0">
                              <a:latin typeface="Cambria Math"/>
                            </a:rPr>
                          </m:ctrlPr>
                        </m:sSupPr>
                        <m:e>
                          <m:r>
                            <a:rPr lang="pt-PT" sz="1400" i="1" dirty="0">
                              <a:latin typeface="Cambria Math"/>
                            </a:rPr>
                            <m:t>𝐶𝑊</m:t>
                          </m:r>
                          <m:r>
                            <a:rPr lang="pt-PT" sz="1400" i="1" baseline="-25000" dirty="0">
                              <a:latin typeface="Cambria Math"/>
                            </a:rPr>
                            <m:t>2</m:t>
                          </m:r>
                        </m:e>
                        <m:sup>
                          <m:r>
                            <a:rPr lang="pt-PT" sz="1400" i="1" dirty="0">
                              <a:latin typeface="Cambria Math"/>
                            </a:rPr>
                            <m:t>𝑚𝑎𝑥</m:t>
                          </m:r>
                        </m:sup>
                      </m:sSup>
                      <m:r>
                        <a:rPr lang="pt-PT" sz="1400" i="1" dirty="0">
                          <a:latin typeface="Cambria Math"/>
                        </a:rPr>
                        <m:t>=</m:t>
                      </m:r>
                      <m:r>
                        <a:rPr lang="pt-PT" sz="1400" b="0" i="1" dirty="0" smtClean="0">
                          <a:latin typeface="Cambria Math"/>
                        </a:rPr>
                        <m:t>80</m:t>
                      </m:r>
                    </m:oMath>
                  </m:oMathPara>
                </a14:m>
                <a:endParaRPr lang="pt-PT" sz="1400" baseline="-25000" dirty="0">
                  <a:latin typeface="+mj-lt"/>
                </a:endParaRPr>
              </a:p>
            </p:txBody>
          </p:sp>
        </mc:Choice>
        <mc:Fallback>
          <p:sp>
            <p:nvSpPr>
              <p:cNvPr id="19" name="CaixaDeTexto 18"/>
              <p:cNvSpPr txBox="1">
                <a:spLocks noRot="1" noChangeAspect="1" noMove="1" noResize="1" noEditPoints="1" noAdjustHandles="1" noChangeArrowheads="1" noChangeShapeType="1" noTextEdit="1"/>
              </p:cNvSpPr>
              <p:nvPr/>
            </p:nvSpPr>
            <p:spPr bwMode="auto">
              <a:xfrm>
                <a:off x="5508104" y="1988938"/>
                <a:ext cx="2211118" cy="307777"/>
              </a:xfrm>
              <a:prstGeom prst="rect">
                <a:avLst/>
              </a:prstGeom>
              <a:blipFill rotWithShape="1">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309120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2.22222E-6 L 0.20851 0.14422 " pathEditMode="relative" rAng="0" ptsTypes="AA">
                                      <p:cBhvr>
                                        <p:cTn id="6" dur="500" fill="hold"/>
                                        <p:tgtEl>
                                          <p:spTgt spid="3"/>
                                        </p:tgtEl>
                                        <p:attrNameLst>
                                          <p:attrName>ppt_x</p:attrName>
                                          <p:attrName>ppt_y</p:attrName>
                                        </p:attrNameLst>
                                      </p:cBhvr>
                                      <p:rCtr x="10417" y="7199"/>
                                    </p:animMotion>
                                  </p:childTnLst>
                                </p:cTn>
                              </p:par>
                            </p:childTnLst>
                          </p:cTn>
                        </p:par>
                        <p:par>
                          <p:cTn id="7" fill="hold">
                            <p:stCondLst>
                              <p:cond delay="500"/>
                            </p:stCondLst>
                            <p:childTnLst>
                              <p:par>
                                <p:cTn id="8" presetID="6" presetClass="emph" presetSubtype="0" fill="hold" nodeType="afterEffect">
                                  <p:stCondLst>
                                    <p:cond delay="0"/>
                                  </p:stCondLst>
                                  <p:childTnLst>
                                    <p:animScale>
                                      <p:cBhvr>
                                        <p:cTn id="9" dur="2000" fill="hold"/>
                                        <p:tgtEl>
                                          <p:spTgt spid="3"/>
                                        </p:tgtEl>
                                      </p:cBhvr>
                                      <p:by x="140000" y="140000"/>
                                    </p:animScale>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1.94444E-6 4.44444E-6 L -0.21493 -0.24491 " pathEditMode="relative" rAng="0" ptsTypes="AA">
                                      <p:cBhvr>
                                        <p:cTn id="17" dur="500" fill="hold"/>
                                        <p:tgtEl>
                                          <p:spTgt spid="33"/>
                                        </p:tgtEl>
                                        <p:attrNameLst>
                                          <p:attrName>ppt_x</p:attrName>
                                          <p:attrName>ppt_y</p:attrName>
                                        </p:attrNameLst>
                                      </p:cBhvr>
                                      <p:rCtr x="-10747" y="-12245"/>
                                    </p:animMotion>
                                  </p:childTnLst>
                                </p:cTn>
                              </p:par>
                            </p:childTnLst>
                          </p:cTn>
                        </p:par>
                        <p:par>
                          <p:cTn id="18" fill="hold">
                            <p:stCondLst>
                              <p:cond delay="500"/>
                            </p:stCondLst>
                            <p:childTnLst>
                              <p:par>
                                <p:cTn id="19" presetID="6" presetClass="emph" presetSubtype="0" fill="hold" nodeType="afterEffect">
                                  <p:stCondLst>
                                    <p:cond delay="0"/>
                                  </p:stCondLst>
                                  <p:childTnLst>
                                    <p:animScale>
                                      <p:cBhvr>
                                        <p:cTn id="20" dur="2000" fill="hold"/>
                                        <p:tgtEl>
                                          <p:spTgt spid="33"/>
                                        </p:tgtEl>
                                      </p:cBhvr>
                                      <p:by x="14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a:t>Slide </a:t>
            </a:r>
            <a:fld id="{F733CA08-FA0E-4AAB-AA51-D25688893BDD}" type="slidenum">
              <a:rPr lang="en-US"/>
              <a:pPr/>
              <a:t>3</a:t>
            </a:fld>
            <a:endParaRPr lang="en-US"/>
          </a:p>
        </p:txBody>
      </p:sp>
      <p:sp>
        <p:nvSpPr>
          <p:cNvPr id="4098" name="Rectangle 2"/>
          <p:cNvSpPr>
            <a:spLocks noGrp="1" noChangeArrowheads="1"/>
          </p:cNvSpPr>
          <p:nvPr>
            <p:ph type="title"/>
          </p:nvPr>
        </p:nvSpPr>
        <p:spPr>
          <a:xfrm>
            <a:off x="685800" y="620688"/>
            <a:ext cx="7772400" cy="419571"/>
          </a:xfrm>
          <a:ln/>
        </p:spPr>
        <p:txBody>
          <a:bodyPr/>
          <a:lstStyle/>
          <a:p>
            <a:pPr algn="l"/>
            <a:r>
              <a:rPr lang="en-US" sz="3200" dirty="0" smtClean="0"/>
              <a:t>Outline</a:t>
            </a:r>
            <a:endParaRPr lang="en-US" sz="3200" dirty="0"/>
          </a:p>
        </p:txBody>
      </p:sp>
      <p:sp>
        <p:nvSpPr>
          <p:cNvPr id="2" name="Marcador de Posição de Conteúdo 1"/>
          <p:cNvSpPr>
            <a:spLocks noGrp="1"/>
          </p:cNvSpPr>
          <p:nvPr>
            <p:ph idx="1"/>
          </p:nvPr>
        </p:nvSpPr>
        <p:spPr>
          <a:xfrm>
            <a:off x="685800" y="980728"/>
            <a:ext cx="8350696" cy="4611216"/>
          </a:xfrm>
        </p:spPr>
        <p:txBody>
          <a:bodyPr/>
          <a:lstStyle/>
          <a:p>
            <a:r>
              <a:rPr lang="en-US" sz="2400" dirty="0" smtClean="0">
                <a:latin typeface="+mj-lt"/>
              </a:rPr>
              <a:t>Introduction</a:t>
            </a:r>
          </a:p>
          <a:p>
            <a:r>
              <a:rPr lang="en-US" sz="2400" dirty="0">
                <a:latin typeface="+mj-lt"/>
              </a:rPr>
              <a:t>Packet concatenation employing RTS/CTS, including Sensor </a:t>
            </a:r>
            <a:r>
              <a:rPr lang="en-US" sz="2400" dirty="0" smtClean="0">
                <a:latin typeface="+mj-lt"/>
              </a:rPr>
              <a:t>Block Acknowledgment – Medium Access Control Protocol: </a:t>
            </a:r>
          </a:p>
          <a:p>
            <a:pPr lvl="1"/>
            <a:r>
              <a:rPr lang="en-US" sz="2400" dirty="0" smtClean="0">
                <a:latin typeface="+mj-lt"/>
              </a:rPr>
              <a:t>State Diagram;</a:t>
            </a:r>
          </a:p>
          <a:p>
            <a:pPr lvl="1"/>
            <a:r>
              <a:rPr lang="en-US" sz="2400" dirty="0" smtClean="0">
                <a:latin typeface="+mj-lt"/>
              </a:rPr>
              <a:t>Scheme design with and with no </a:t>
            </a:r>
            <a:r>
              <a:rPr lang="en-US" sz="2400" i="1" dirty="0" smtClean="0">
                <a:latin typeface="+mj-lt"/>
              </a:rPr>
              <a:t>Block ACK Request</a:t>
            </a:r>
            <a:r>
              <a:rPr lang="en-US" sz="2400" dirty="0" smtClean="0">
                <a:latin typeface="+mj-lt"/>
              </a:rPr>
              <a:t>;</a:t>
            </a:r>
          </a:p>
          <a:p>
            <a:pPr lvl="1"/>
            <a:r>
              <a:rPr lang="en-US" sz="2400" dirty="0" smtClean="0">
                <a:latin typeface="+mj-lt"/>
              </a:rPr>
              <a:t>Retransmissions Scenarios;</a:t>
            </a:r>
          </a:p>
          <a:p>
            <a:r>
              <a:rPr lang="en-US" sz="2400" dirty="0" smtClean="0">
                <a:latin typeface="+mj-lt"/>
              </a:rPr>
              <a:t>Multi-Channel-Scheduled Channel Polling Protocol:</a:t>
            </a:r>
          </a:p>
          <a:p>
            <a:pPr lvl="1"/>
            <a:r>
              <a:rPr lang="en-US" sz="2400" dirty="0" smtClean="0">
                <a:latin typeface="+mj-lt"/>
              </a:rPr>
              <a:t>Extra Resolution Phase Decision Algorithm;</a:t>
            </a:r>
          </a:p>
          <a:p>
            <a:pPr lvl="1"/>
            <a:r>
              <a:rPr lang="en-US" sz="2400" dirty="0" smtClean="0">
                <a:latin typeface="+mj-lt"/>
              </a:rPr>
              <a:t>Enhanced-Two Phase Contention Window Mechanism; </a:t>
            </a:r>
          </a:p>
          <a:p>
            <a:pPr lvl="1"/>
            <a:r>
              <a:rPr lang="en-US" sz="2400" dirty="0" smtClean="0">
                <a:latin typeface="+mj-lt"/>
              </a:rPr>
              <a:t>Predictive Wake-up Mechanism and Influential Range (IR); </a:t>
            </a:r>
          </a:p>
          <a:p>
            <a:pPr lvl="1">
              <a:spcBef>
                <a:spcPts val="0"/>
              </a:spcBef>
              <a:spcAft>
                <a:spcPts val="0"/>
              </a:spcAft>
            </a:pPr>
            <a:r>
              <a:rPr lang="en-US" sz="2400" dirty="0" smtClean="0">
                <a:latin typeface="+mj-lt"/>
              </a:rPr>
              <a:t>Results.</a:t>
            </a:r>
          </a:p>
          <a:p>
            <a:pPr>
              <a:spcBef>
                <a:spcPts val="600"/>
              </a:spcBef>
            </a:pPr>
            <a:r>
              <a:rPr lang="en-US" sz="2400" dirty="0" smtClean="0">
                <a:latin typeface="+mj-lt"/>
              </a:rPr>
              <a:t>Conclusions</a:t>
            </a:r>
          </a:p>
          <a:p>
            <a:pPr>
              <a:spcBef>
                <a:spcPts val="600"/>
              </a:spcBef>
            </a:pPr>
            <a:r>
              <a:rPr lang="en-US" sz="2400" dirty="0" smtClean="0">
                <a:latin typeface="+mj-lt"/>
              </a:rPr>
              <a:t>Contributions</a:t>
            </a:r>
            <a:endParaRPr lang="en-US" sz="2400" dirty="0">
              <a:latin typeface="+mj-lt"/>
            </a:endParaRPr>
          </a:p>
        </p:txBody>
      </p:sp>
    </p:spTree>
    <p:extLst>
      <p:ext uri="{BB962C8B-B14F-4D97-AF65-F5344CB8AC3E}">
        <p14:creationId xmlns:p14="http://schemas.microsoft.com/office/powerpoint/2010/main" val="2794710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366936"/>
          </a:xfrm>
        </p:spPr>
        <p:txBody>
          <a:bodyPr/>
          <a:lstStyle/>
          <a:p>
            <a:r>
              <a:rPr lang="en-US" sz="2800" dirty="0" smtClean="0"/>
              <a:t>Performance Analysis in the Cluster Topology</a:t>
            </a:r>
            <a:endParaRPr lang="pt-PT" sz="2800"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dirty="0" smtClean="0"/>
              <a:t>Slide </a:t>
            </a:r>
            <a:fld id="{7D9887C6-17C1-46B7-8572-FFAEE05E371C}" type="slidenum">
              <a:rPr lang="en-US" smtClean="0"/>
              <a:pPr/>
              <a:t>30</a:t>
            </a:fld>
            <a:endParaRPr lang="en-US" dirty="0"/>
          </a:p>
        </p:txBody>
      </p:sp>
      <mc:AlternateContent xmlns:mc="http://schemas.openxmlformats.org/markup-compatibility/2006">
        <mc:Choice xmlns:a14="http://schemas.microsoft.com/office/drawing/2010/main" Requires="a14">
          <p:sp>
            <p:nvSpPr>
              <p:cNvPr id="25" name="CaixaDeTexto 14"/>
              <p:cNvSpPr txBox="1">
                <a:spLocks noChangeArrowheads="1"/>
              </p:cNvSpPr>
              <p:nvPr/>
            </p:nvSpPr>
            <p:spPr bwMode="auto">
              <a:xfrm>
                <a:off x="375667" y="1465039"/>
                <a:ext cx="2151808" cy="302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eaLnBrk="1" hangingPunct="1"/>
                <a14:m>
                  <m:oMathPara xmlns:m="http://schemas.openxmlformats.org/officeDocument/2006/math">
                    <m:oMathParaPr>
                      <m:jc m:val="centerGroup"/>
                    </m:oMathParaPr>
                    <m:oMath xmlns:m="http://schemas.openxmlformats.org/officeDocument/2006/math">
                      <m:sSup>
                        <m:sSupPr>
                          <m:ctrlPr>
                            <a:rPr lang="pt-PT" sz="1400" i="1" dirty="0" smtClean="0">
                              <a:latin typeface="Cambria Math"/>
                            </a:rPr>
                          </m:ctrlPr>
                        </m:sSupPr>
                        <m:e>
                          <m:r>
                            <a:rPr lang="pt-PT" sz="1400" i="1" dirty="0">
                              <a:latin typeface="Cambria Math"/>
                            </a:rPr>
                            <m:t>𝐶𝑊</m:t>
                          </m:r>
                          <m:r>
                            <a:rPr lang="pt-PT" sz="1400" b="0" i="1" baseline="-25000" dirty="0" smtClean="0">
                              <a:latin typeface="Cambria Math"/>
                            </a:rPr>
                            <m:t>1</m:t>
                          </m:r>
                        </m:e>
                        <m:sup>
                          <m:r>
                            <a:rPr lang="pt-PT" sz="1400" b="0" i="1" dirty="0" smtClean="0">
                              <a:latin typeface="Cambria Math"/>
                            </a:rPr>
                            <m:t>𝑚𝑎𝑥</m:t>
                          </m:r>
                        </m:sup>
                      </m:sSup>
                      <m:r>
                        <a:rPr lang="pt-PT" sz="1400" i="1" dirty="0">
                          <a:latin typeface="Cambria Math"/>
                        </a:rPr>
                        <m:t>=</m:t>
                      </m:r>
                      <m:sSup>
                        <m:sSupPr>
                          <m:ctrlPr>
                            <a:rPr lang="pt-PT" sz="1400" i="1" dirty="0">
                              <a:latin typeface="Cambria Math"/>
                            </a:rPr>
                          </m:ctrlPr>
                        </m:sSupPr>
                        <m:e>
                          <m:r>
                            <a:rPr lang="pt-PT" sz="1400" i="1" dirty="0">
                              <a:latin typeface="Cambria Math"/>
                            </a:rPr>
                            <m:t>𝐶𝑊</m:t>
                          </m:r>
                          <m:r>
                            <a:rPr lang="pt-PT" sz="1400" b="0" i="1" baseline="-25000" dirty="0" smtClean="0">
                              <a:latin typeface="Cambria Math"/>
                            </a:rPr>
                            <m:t>2</m:t>
                          </m:r>
                        </m:e>
                        <m:sup>
                          <m:r>
                            <a:rPr lang="pt-PT" sz="1400" i="1" dirty="0">
                              <a:latin typeface="Cambria Math"/>
                            </a:rPr>
                            <m:t>𝑚𝑎𝑥</m:t>
                          </m:r>
                        </m:sup>
                      </m:sSup>
                      <m:r>
                        <a:rPr lang="pt-PT" sz="1400" i="1" dirty="0">
                          <a:latin typeface="Cambria Math"/>
                        </a:rPr>
                        <m:t>=80</m:t>
                      </m:r>
                    </m:oMath>
                  </m:oMathPara>
                </a14:m>
                <a:endParaRPr lang="pt-PT" sz="1400" baseline="-25000" dirty="0">
                  <a:latin typeface="+mj-lt"/>
                </a:endParaRPr>
              </a:p>
            </p:txBody>
          </p:sp>
        </mc:Choice>
        <mc:Fallback>
          <p:sp>
            <p:nvSpPr>
              <p:cNvPr id="25" name="CaixaDeTexto 14"/>
              <p:cNvSpPr txBox="1">
                <a:spLocks noRot="1" noChangeAspect="1" noMove="1" noResize="1" noEditPoints="1" noAdjustHandles="1" noChangeArrowheads="1" noChangeShapeType="1" noTextEdit="1"/>
              </p:cNvSpPr>
              <p:nvPr/>
            </p:nvSpPr>
            <p:spPr bwMode="auto">
              <a:xfrm>
                <a:off x="375667" y="1465039"/>
                <a:ext cx="2151808" cy="302840"/>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8" name="CaixaDeTexto 17"/>
              <p:cNvSpPr txBox="1">
                <a:spLocks noChangeArrowheads="1"/>
              </p:cNvSpPr>
              <p:nvPr/>
            </p:nvSpPr>
            <p:spPr bwMode="auto">
              <a:xfrm>
                <a:off x="395536" y="1052736"/>
                <a:ext cx="1546449" cy="3077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eaLnBrk="1" hangingPunct="1"/>
                <a14:m>
                  <m:oMathPara xmlns:m="http://schemas.openxmlformats.org/officeDocument/2006/math">
                    <m:oMathParaPr>
                      <m:jc m:val="centerGroup"/>
                    </m:oMathParaPr>
                    <m:oMath xmlns:m="http://schemas.openxmlformats.org/officeDocument/2006/math">
                      <m:r>
                        <a:rPr lang="pt-PT" sz="1400" i="1" dirty="0" smtClean="0">
                          <a:latin typeface="Cambria Math"/>
                        </a:rPr>
                        <m:t>𝑁</m:t>
                      </m:r>
                      <m:r>
                        <a:rPr lang="pt-PT" sz="1400" i="1" baseline="-25000" dirty="0" err="1" smtClean="0">
                          <a:latin typeface="Cambria Math"/>
                        </a:rPr>
                        <m:t>𝑐h</m:t>
                      </m:r>
                      <m:r>
                        <a:rPr lang="pt-PT" sz="1400" i="1" baseline="-25000" dirty="0" smtClean="0">
                          <a:latin typeface="Cambria Math"/>
                        </a:rPr>
                        <m:t>  </m:t>
                      </m:r>
                      <m:r>
                        <a:rPr lang="pt-PT" sz="1400" i="1" dirty="0">
                          <a:latin typeface="Cambria Math"/>
                          <a:ea typeface="Cambria Math" panose="02040503050406030204" pitchFamily="18" charset="0"/>
                          <a:cs typeface="Cambria Math" panose="02040503050406030204" pitchFamily="18" charset="0"/>
                        </a:rPr>
                        <m:t>∊ {4; 7; 15}</m:t>
                      </m:r>
                    </m:oMath>
                  </m:oMathPara>
                </a14:m>
                <a:endParaRPr lang="pt-PT" sz="1400" dirty="0">
                  <a:latin typeface="+mj-lt"/>
                </a:endParaRPr>
              </a:p>
            </p:txBody>
          </p:sp>
        </mc:Choice>
        <mc:Fallback>
          <p:sp>
            <p:nvSpPr>
              <p:cNvPr id="28" name="CaixaDeTexto 17"/>
              <p:cNvSpPr txBox="1">
                <a:spLocks noRot="1" noChangeAspect="1" noMove="1" noResize="1" noEditPoints="1" noAdjustHandles="1" noChangeArrowheads="1" noChangeShapeType="1" noTextEdit="1"/>
              </p:cNvSpPr>
              <p:nvPr/>
            </p:nvSpPr>
            <p:spPr bwMode="auto">
              <a:xfrm>
                <a:off x="395536" y="1052736"/>
                <a:ext cx="1546449" cy="307777"/>
              </a:xfrm>
              <a:prstGeom prst="rect">
                <a:avLst/>
              </a:prstGeom>
              <a:blipFill rotWithShape="1">
                <a:blip r:embed="rId4"/>
                <a:stretch>
                  <a:fillRect b="-1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9" name="CaixaDeTexto 18"/>
          <p:cNvSpPr txBox="1">
            <a:spLocks noChangeArrowheads="1"/>
          </p:cNvSpPr>
          <p:nvPr/>
        </p:nvSpPr>
        <p:spPr bwMode="auto">
          <a:xfrm>
            <a:off x="596503" y="2457928"/>
            <a:ext cx="17940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600" dirty="0">
                <a:latin typeface="+mj-lt"/>
              </a:rPr>
              <a:t>* </a:t>
            </a:r>
            <a:r>
              <a:rPr lang="pt-PT" sz="1600" dirty="0">
                <a:latin typeface="+mj-lt"/>
                <a:sym typeface="Wingdings" panose="05000000000000000000" pitchFamily="2" charset="2"/>
              </a:rPr>
              <a:t> IR </a:t>
            </a:r>
            <a:r>
              <a:rPr lang="pt-PT" sz="1600" dirty="0" err="1">
                <a:latin typeface="+mj-lt"/>
                <a:sym typeface="Wingdings" panose="05000000000000000000" pitchFamily="2" charset="2"/>
              </a:rPr>
              <a:t>enabled</a:t>
            </a:r>
            <a:r>
              <a:rPr lang="pt-PT" sz="1600" dirty="0">
                <a:latin typeface="+mj-lt"/>
                <a:sym typeface="Wingdings" panose="05000000000000000000" pitchFamily="2" charset="2"/>
              </a:rPr>
              <a:t>      </a:t>
            </a:r>
          </a:p>
        </p:txBody>
      </p:sp>
      <p:sp>
        <p:nvSpPr>
          <p:cNvPr id="30" name="CaixaDeTexto 19"/>
          <p:cNvSpPr txBox="1">
            <a:spLocks noChangeArrowheads="1"/>
          </p:cNvSpPr>
          <p:nvPr/>
        </p:nvSpPr>
        <p:spPr bwMode="auto">
          <a:xfrm>
            <a:off x="682061" y="2730406"/>
            <a:ext cx="1378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PT" sz="1600" dirty="0">
                <a:latin typeface="+mj-lt"/>
                <a:sym typeface="Wingdings" panose="05000000000000000000" pitchFamily="2" charset="2"/>
              </a:rPr>
              <a:t> IR </a:t>
            </a:r>
            <a:r>
              <a:rPr lang="pt-PT" sz="1600" dirty="0" err="1">
                <a:latin typeface="+mj-lt"/>
                <a:sym typeface="Wingdings" panose="05000000000000000000" pitchFamily="2" charset="2"/>
              </a:rPr>
              <a:t>disabled</a:t>
            </a:r>
            <a:endParaRPr lang="pt-PT" sz="1600" dirty="0">
              <a:latin typeface="+mj-lt"/>
              <a:sym typeface="Wingdings" panose="05000000000000000000" pitchFamily="2" charset="2"/>
            </a:endParaRPr>
          </a:p>
        </p:txBody>
      </p:sp>
      <p:sp>
        <p:nvSpPr>
          <p:cNvPr id="31" name="Rectângulo 20"/>
          <p:cNvSpPr/>
          <p:nvPr/>
        </p:nvSpPr>
        <p:spPr bwMode="auto">
          <a:xfrm>
            <a:off x="467544" y="2448471"/>
            <a:ext cx="2088232" cy="656666"/>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anchor="ctr">
            <a:spAutoFit/>
          </a:bodyPr>
          <a:lstStyle/>
          <a:p>
            <a:pPr algn="ctr" eaLnBrk="0" hangingPunct="0">
              <a:spcBef>
                <a:spcPct val="50000"/>
              </a:spcBef>
              <a:defRPr/>
            </a:pPr>
            <a:endParaRPr lang="pt-PT" sz="1400" dirty="0">
              <a:solidFill>
                <a:schemeClr val="tx1"/>
              </a:solidFill>
              <a:latin typeface="+mj-lt"/>
            </a:endParaRPr>
          </a:p>
        </p:txBody>
      </p:sp>
      <p:sp>
        <p:nvSpPr>
          <p:cNvPr id="32" name="CaixaDeTexto 21"/>
          <p:cNvSpPr txBox="1">
            <a:spLocks noChangeArrowheads="1"/>
          </p:cNvSpPr>
          <p:nvPr/>
        </p:nvSpPr>
        <p:spPr bwMode="auto">
          <a:xfrm rot="10800000">
            <a:off x="589891" y="2730406"/>
            <a:ext cx="3097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ar-AE" sz="1600" dirty="0">
                <a:latin typeface="+mj-lt"/>
              </a:rPr>
              <a:t>∆</a:t>
            </a:r>
            <a:endParaRPr lang="pt-PT" sz="1600" dirty="0">
              <a:latin typeface="+mj-lt"/>
              <a:sym typeface="Wingdings" panose="05000000000000000000" pitchFamily="2" charset="2"/>
            </a:endParaRPr>
          </a:p>
        </p:txBody>
      </p:sp>
      <mc:AlternateContent xmlns:mc="http://schemas.openxmlformats.org/markup-compatibility/2006">
        <mc:Choice xmlns:a14="http://schemas.microsoft.com/office/drawing/2010/main" Requires="a14">
          <p:sp>
            <p:nvSpPr>
              <p:cNvPr id="33" name="CaixaDeTexto 32"/>
              <p:cNvSpPr txBox="1"/>
              <p:nvPr/>
            </p:nvSpPr>
            <p:spPr>
              <a:xfrm>
                <a:off x="179512" y="1753071"/>
                <a:ext cx="3192862" cy="307777"/>
              </a:xfrm>
              <a:prstGeom prst="rect">
                <a:avLst/>
              </a:prstGeom>
              <a:noFill/>
            </p:spPr>
            <p:txBody>
              <a:bodyPr wrap="non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eaLnBrk="1" hangingPunct="1"/>
                <a14:m>
                  <m:oMathPara xmlns:m="http://schemas.openxmlformats.org/officeDocument/2006/math">
                    <m:oMathParaPr>
                      <m:jc m:val="centerGroup"/>
                    </m:oMathParaPr>
                    <m:oMath xmlns:m="http://schemas.openxmlformats.org/officeDocument/2006/math">
                      <m:r>
                        <m:rPr>
                          <m:sty m:val="p"/>
                        </m:rPr>
                        <a:rPr lang="el-GR" sz="1400" i="0" dirty="0" smtClean="0">
                          <a:latin typeface="Cambria Math"/>
                        </a:rPr>
                        <m:t>Π</m:t>
                      </m:r>
                      <m:r>
                        <a:rPr lang="pt-PT" sz="1400" i="1" baseline="-25000" dirty="0" err="1">
                          <a:latin typeface="Cambria Math"/>
                        </a:rPr>
                        <m:t>𝑖𝑟𝑚𝑎𝑥</m:t>
                      </m:r>
                      <m:r>
                        <a:rPr lang="pt-PT" sz="1400" i="1" baseline="-25000" dirty="0">
                          <a:latin typeface="Cambria Math"/>
                        </a:rPr>
                        <m:t> </m:t>
                      </m:r>
                      <m:r>
                        <a:rPr lang="pt-PT" sz="1400" i="1" dirty="0">
                          <a:latin typeface="Cambria Math"/>
                          <a:ea typeface="Cambria Math" panose="02040503050406030204" pitchFamily="18" charset="0"/>
                          <a:cs typeface="Cambria Math" panose="02040503050406030204" pitchFamily="18" charset="0"/>
                        </a:rPr>
                        <m:t>∊ {−90; −80; −70; −60} </m:t>
                      </m:r>
                      <m:r>
                        <a:rPr lang="pt-PT" sz="1400" i="1" dirty="0" err="1">
                          <a:latin typeface="Cambria Math"/>
                          <a:ea typeface="Cambria Math" panose="02040503050406030204" pitchFamily="18" charset="0"/>
                          <a:cs typeface="Cambria Math" panose="02040503050406030204" pitchFamily="18" charset="0"/>
                        </a:rPr>
                        <m:t>𝑑𝐵𝑚</m:t>
                      </m:r>
                    </m:oMath>
                  </m:oMathPara>
                </a14:m>
                <a:endParaRPr lang="pt-PT" sz="1400" dirty="0">
                  <a:latin typeface="+mj-lt"/>
                </a:endParaRPr>
              </a:p>
            </p:txBody>
          </p:sp>
        </mc:Choice>
        <mc:Fallback>
          <p:sp>
            <p:nvSpPr>
              <p:cNvPr id="33" name="CaixaDeTexto 32"/>
              <p:cNvSpPr txBox="1">
                <a:spLocks noRot="1" noChangeAspect="1" noMove="1" noResize="1" noEditPoints="1" noAdjustHandles="1" noChangeArrowheads="1" noChangeShapeType="1" noTextEdit="1"/>
              </p:cNvSpPr>
              <p:nvPr/>
            </p:nvSpPr>
            <p:spPr>
              <a:xfrm>
                <a:off x="179512" y="1753071"/>
                <a:ext cx="3192862" cy="307777"/>
              </a:xfrm>
              <a:prstGeom prst="rect">
                <a:avLst/>
              </a:prstGeom>
              <a:blipFill rotWithShape="1">
                <a:blip r:embed="rId5"/>
                <a:stretch>
                  <a:fillRect b="-100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4" name="CaixaDeTexto 24"/>
              <p:cNvSpPr txBox="1">
                <a:spLocks noChangeArrowheads="1"/>
              </p:cNvSpPr>
              <p:nvPr/>
            </p:nvSpPr>
            <p:spPr bwMode="auto">
              <a:xfrm>
                <a:off x="395536" y="2060848"/>
                <a:ext cx="1181862" cy="306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l-GR" sz="1400" i="1" dirty="0" smtClean="0">
                          <a:latin typeface="Cambria Math"/>
                        </a:rPr>
                        <m:t>𝜆</m:t>
                      </m:r>
                      <m:r>
                        <a:rPr lang="pt-PT" sz="1400" i="1" dirty="0">
                          <a:latin typeface="Cambria Math"/>
                        </a:rPr>
                        <m:t>= 1/2 </m:t>
                      </m:r>
                      <m:sSup>
                        <m:sSupPr>
                          <m:ctrlPr>
                            <a:rPr lang="pt-PT" sz="1400" i="1" dirty="0" smtClean="0">
                              <a:latin typeface="Cambria Math"/>
                            </a:rPr>
                          </m:ctrlPr>
                        </m:sSupPr>
                        <m:e>
                          <m:r>
                            <a:rPr lang="pt-PT" sz="1400" b="0" i="1" dirty="0" smtClean="0">
                              <a:latin typeface="Cambria Math"/>
                            </a:rPr>
                            <m:t>𝑠</m:t>
                          </m:r>
                        </m:e>
                        <m:sup>
                          <m:r>
                            <a:rPr lang="pt-PT" sz="1400" b="0" i="1" dirty="0" smtClean="0">
                              <a:latin typeface="Cambria Math"/>
                            </a:rPr>
                            <m:t>−1</m:t>
                          </m:r>
                        </m:sup>
                      </m:sSup>
                    </m:oMath>
                  </m:oMathPara>
                </a14:m>
                <a:endParaRPr lang="pt-PT" sz="1400" baseline="-25000" dirty="0">
                  <a:latin typeface="+mj-lt"/>
                </a:endParaRPr>
              </a:p>
            </p:txBody>
          </p:sp>
        </mc:Choice>
        <mc:Fallback>
          <p:sp>
            <p:nvSpPr>
              <p:cNvPr id="34" name="CaixaDeTexto 24"/>
              <p:cNvSpPr txBox="1">
                <a:spLocks noRot="1" noChangeAspect="1" noMove="1" noResize="1" noEditPoints="1" noAdjustHandles="1" noChangeArrowheads="1" noChangeShapeType="1" noTextEdit="1"/>
              </p:cNvSpPr>
              <p:nvPr/>
            </p:nvSpPr>
            <p:spPr bwMode="auto">
              <a:xfrm>
                <a:off x="395536" y="2060848"/>
                <a:ext cx="1181862" cy="306622"/>
              </a:xfrm>
              <a:prstGeom prst="rect">
                <a:avLst/>
              </a:prstGeom>
              <a:blipFill rotWithShape="1">
                <a:blip r:embed="rId6"/>
                <a:stretch>
                  <a:fillRect b="-1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pic>
        <p:nvPicPr>
          <p:cNvPr id="35" name="Picture 3" descr="C:\Users\Luís\Desktop\Apresentação Tese\imagens\mc-scp-mac_imagens\cluster1_deployment-eps-converted-to_001.png"/>
          <p:cNvPicPr>
            <a:picLocks noChangeAspect="1" noChangeArrowheads="1"/>
          </p:cNvPicPr>
          <p:nvPr/>
        </p:nvPicPr>
        <p:blipFill>
          <a:blip r:embed="rId7" cstate="print">
            <a:extLst>
              <a:ext uri="{28A0092B-C50C-407E-A947-70E740481C1C}">
                <a14:useLocalDpi xmlns:a14="http://schemas.microsoft.com/office/drawing/2010/main" val="0"/>
              </a:ext>
            </a:extLst>
          </a:blip>
          <a:srcRect l="22662" t="5573" r="24814" b="3210"/>
          <a:stretch>
            <a:fillRect/>
          </a:stretch>
        </p:blipFill>
        <p:spPr bwMode="auto">
          <a:xfrm>
            <a:off x="6516216" y="4009788"/>
            <a:ext cx="2584230" cy="24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tângulo 35"/>
          <p:cNvSpPr/>
          <p:nvPr/>
        </p:nvSpPr>
        <p:spPr>
          <a:xfrm>
            <a:off x="5228654" y="4091211"/>
            <a:ext cx="2716213" cy="387798"/>
          </a:xfrm>
          <a:prstGeom prst="rect">
            <a:avLst/>
          </a:prstGeom>
          <a:ln>
            <a:noFill/>
          </a:ln>
        </p:spPr>
        <p:txBody>
          <a:bodyPr>
            <a:spAutoFit/>
          </a:bodyPr>
          <a:lstStyle/>
          <a:p>
            <a:pPr algn="just">
              <a:lnSpc>
                <a:spcPct val="120000"/>
              </a:lnSpc>
              <a:spcBef>
                <a:spcPct val="20000"/>
              </a:spcBef>
              <a:buClr>
                <a:srgbClr val="FF7015"/>
              </a:buClr>
              <a:buSzPct val="110000"/>
              <a:defRPr/>
            </a:pPr>
            <a:r>
              <a:rPr lang="en-US" sz="1600" b="1" kern="0" dirty="0">
                <a:latin typeface="+mj-lt"/>
                <a:cs typeface="+mn-cs"/>
              </a:rPr>
              <a:t>Scenario:</a:t>
            </a:r>
          </a:p>
        </p:txBody>
      </p:sp>
      <p:pic>
        <p:nvPicPr>
          <p:cNvPr id="7" name="Imagem 6"/>
          <p:cNvPicPr>
            <a:picLocks noChangeAspect="1"/>
          </p:cNvPicPr>
          <p:nvPr/>
        </p:nvPicPr>
        <p:blipFill>
          <a:blip r:embed="rId8"/>
          <a:stretch>
            <a:fillRect/>
          </a:stretch>
        </p:blipFill>
        <p:spPr>
          <a:xfrm>
            <a:off x="0" y="3845894"/>
            <a:ext cx="4663844" cy="2621507"/>
          </a:xfrm>
          <a:prstGeom prst="rect">
            <a:avLst/>
          </a:prstGeom>
        </p:spPr>
      </p:pic>
      <p:pic>
        <p:nvPicPr>
          <p:cNvPr id="3" name="Imagem 2"/>
          <p:cNvPicPr>
            <a:picLocks noChangeAspect="1"/>
          </p:cNvPicPr>
          <p:nvPr/>
        </p:nvPicPr>
        <p:blipFill>
          <a:blip r:embed="rId9"/>
          <a:stretch>
            <a:fillRect/>
          </a:stretch>
        </p:blipFill>
        <p:spPr>
          <a:xfrm>
            <a:off x="3412853" y="1101824"/>
            <a:ext cx="5389331" cy="2895851"/>
          </a:xfrm>
          <a:prstGeom prst="rect">
            <a:avLst/>
          </a:prstGeom>
        </p:spPr>
      </p:pic>
    </p:spTree>
    <p:extLst>
      <p:ext uri="{BB962C8B-B14F-4D97-AF65-F5344CB8AC3E}">
        <p14:creationId xmlns:p14="http://schemas.microsoft.com/office/powerpoint/2010/main" val="22141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5"/>
                                        </p:tgtEl>
                                        <p:attrNameLst>
                                          <p:attrName>ppt_w</p:attrName>
                                        </p:attrNameLst>
                                      </p:cBhvr>
                                      <p:tavLst>
                                        <p:tav tm="0">
                                          <p:val>
                                            <p:strVal val="ppt_w"/>
                                          </p:val>
                                        </p:tav>
                                        <p:tav tm="100000">
                                          <p:val>
                                            <p:fltVal val="0"/>
                                          </p:val>
                                        </p:tav>
                                      </p:tavLst>
                                    </p:anim>
                                    <p:anim calcmode="lin" valueType="num">
                                      <p:cBhvr>
                                        <p:cTn id="7" dur="1000"/>
                                        <p:tgtEl>
                                          <p:spTgt spid="35"/>
                                        </p:tgtEl>
                                        <p:attrNameLst>
                                          <p:attrName>ppt_h</p:attrName>
                                        </p:attrNameLst>
                                      </p:cBhvr>
                                      <p:tavLst>
                                        <p:tav tm="0">
                                          <p:val>
                                            <p:strVal val="ppt_h"/>
                                          </p:val>
                                        </p:tav>
                                        <p:tav tm="100000">
                                          <p:val>
                                            <p:fltVal val="0"/>
                                          </p:val>
                                        </p:tav>
                                      </p:tavLst>
                                    </p:anim>
                                    <p:anim calcmode="lin" valueType="num">
                                      <p:cBhvr>
                                        <p:cTn id="8" dur="1000"/>
                                        <p:tgtEl>
                                          <p:spTgt spid="35"/>
                                        </p:tgtEl>
                                        <p:attrNameLst>
                                          <p:attrName>style.rotation</p:attrName>
                                        </p:attrNameLst>
                                      </p:cBhvr>
                                      <p:tavLst>
                                        <p:tav tm="0">
                                          <p:val>
                                            <p:fltVal val="0"/>
                                          </p:val>
                                        </p:tav>
                                        <p:tav tm="100000">
                                          <p:val>
                                            <p:fltVal val="90"/>
                                          </p:val>
                                        </p:tav>
                                      </p:tavLst>
                                    </p:anim>
                                    <p:animEffect transition="out" filter="fade">
                                      <p:cBhvr>
                                        <p:cTn id="9" dur="1000"/>
                                        <p:tgtEl>
                                          <p:spTgt spid="35"/>
                                        </p:tgtEl>
                                      </p:cBhvr>
                                    </p:animEffect>
                                    <p:set>
                                      <p:cBhvr>
                                        <p:cTn id="10" dur="1" fill="hold">
                                          <p:stCondLst>
                                            <p:cond delay="999"/>
                                          </p:stCondLst>
                                        </p:cTn>
                                        <p:tgtEl>
                                          <p:spTgt spid="3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94444E-6 7.40741E-7 L -0.21996 0.14768 " pathEditMode="relative" rAng="0" ptsTypes="AA">
                                      <p:cBhvr>
                                        <p:cTn id="14" dur="500" fill="hold"/>
                                        <p:tgtEl>
                                          <p:spTgt spid="3"/>
                                        </p:tgtEl>
                                        <p:attrNameLst>
                                          <p:attrName>ppt_x</p:attrName>
                                          <p:attrName>ppt_y</p:attrName>
                                        </p:attrNameLst>
                                      </p:cBhvr>
                                      <p:rCtr x="-11007" y="7384"/>
                                    </p:animMotion>
                                  </p:childTnLst>
                                </p:cTn>
                              </p:par>
                            </p:childTnLst>
                          </p:cTn>
                        </p:par>
                        <p:par>
                          <p:cTn id="15" fill="hold">
                            <p:stCondLst>
                              <p:cond delay="500"/>
                            </p:stCondLst>
                            <p:childTnLst>
                              <p:par>
                                <p:cTn id="16" presetID="6" presetClass="emph" presetSubtype="0" fill="hold" nodeType="afterEffect">
                                  <p:stCondLst>
                                    <p:cond delay="0"/>
                                  </p:stCondLst>
                                  <p:childTnLst>
                                    <p:animScale>
                                      <p:cBhvr>
                                        <p:cTn id="17" dur="2000" fill="hold"/>
                                        <p:tgtEl>
                                          <p:spTgt spid="3"/>
                                        </p:tgtEl>
                                      </p:cBhvr>
                                      <p:by x="130000" y="130000"/>
                                    </p:animScale>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4.72222E-6 -1.85185E-6 L 0.19046 -0.2331 " pathEditMode="relative" rAng="0" ptsTypes="AA">
                                      <p:cBhvr>
                                        <p:cTn id="25" dur="500" fill="hold"/>
                                        <p:tgtEl>
                                          <p:spTgt spid="7"/>
                                        </p:tgtEl>
                                        <p:attrNameLst>
                                          <p:attrName>ppt_x</p:attrName>
                                          <p:attrName>ppt_y</p:attrName>
                                        </p:attrNameLst>
                                      </p:cBhvr>
                                      <p:rCtr x="9514" y="-11667"/>
                                    </p:animMotion>
                                  </p:childTnLst>
                                </p:cTn>
                              </p:par>
                            </p:childTnLst>
                          </p:cTn>
                        </p:par>
                        <p:par>
                          <p:cTn id="26" fill="hold">
                            <p:stCondLst>
                              <p:cond delay="500"/>
                            </p:stCondLst>
                            <p:childTnLst>
                              <p:par>
                                <p:cTn id="27" presetID="6" presetClass="emph" presetSubtype="0" fill="hold" nodeType="afterEffect">
                                  <p:stCondLst>
                                    <p:cond delay="0"/>
                                  </p:stCondLst>
                                  <p:childTnLst>
                                    <p:animScale>
                                      <p:cBhvr>
                                        <p:cTn id="28" dur="2000" fill="hold"/>
                                        <p:tgtEl>
                                          <p:spTgt spid="7"/>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438944"/>
          </a:xfrm>
        </p:spPr>
        <p:txBody>
          <a:bodyPr/>
          <a:lstStyle/>
          <a:p>
            <a:r>
              <a:rPr lang="en-US" dirty="0" smtClean="0">
                <a:ea typeface="Microsoft JhengHei" panose="020B0604030504040204" pitchFamily="34" charset="-120"/>
              </a:rPr>
              <a:t>Conclusions</a:t>
            </a:r>
            <a:endParaRPr lang="pt-PT" dirty="0"/>
          </a:p>
        </p:txBody>
      </p:sp>
      <p:sp>
        <p:nvSpPr>
          <p:cNvPr id="3" name="Marcador de Posição de Conteúdo 2"/>
          <p:cNvSpPr>
            <a:spLocks noGrp="1"/>
          </p:cNvSpPr>
          <p:nvPr>
            <p:ph idx="1"/>
          </p:nvPr>
        </p:nvSpPr>
        <p:spPr>
          <a:xfrm>
            <a:off x="251520" y="1124744"/>
            <a:ext cx="8640960" cy="4879181"/>
          </a:xfrm>
        </p:spPr>
        <p:txBody>
          <a:bodyPr/>
          <a:lstStyle/>
          <a:p>
            <a:endParaRPr lang="en-US" sz="2200" dirty="0" smtClean="0">
              <a:latin typeface="+mj-lt"/>
            </a:endParaRPr>
          </a:p>
          <a:p>
            <a:r>
              <a:rPr lang="en-US" sz="2200" dirty="0">
                <a:latin typeface="+mj-lt"/>
              </a:rPr>
              <a:t>In this work we propose the use of RTS/CTS to avoid the repetition of </a:t>
            </a:r>
            <a:r>
              <a:rPr lang="en-US" sz="2200" dirty="0" smtClean="0">
                <a:latin typeface="+mj-lt"/>
              </a:rPr>
              <a:t>the </a:t>
            </a:r>
            <a:r>
              <a:rPr lang="en-US" sz="2200" dirty="0" err="1">
                <a:latin typeface="+mj-lt"/>
              </a:rPr>
              <a:t>backoff</a:t>
            </a:r>
            <a:r>
              <a:rPr lang="en-US" sz="2200" dirty="0">
                <a:latin typeface="+mj-lt"/>
              </a:rPr>
              <a:t> phase in IEEE </a:t>
            </a:r>
            <a:r>
              <a:rPr lang="en-US" sz="2200" dirty="0" smtClean="0">
                <a:latin typeface="+mj-lt"/>
              </a:rPr>
              <a:t>802.15.4.</a:t>
            </a:r>
            <a:endParaRPr lang="en-US" sz="2200" dirty="0">
              <a:latin typeface="+mj-lt"/>
            </a:endParaRPr>
          </a:p>
          <a:p>
            <a:pPr marL="0" indent="0">
              <a:buNone/>
            </a:pPr>
            <a:endParaRPr lang="en-US" sz="2200" dirty="0" smtClean="0">
              <a:latin typeface="+mj-lt"/>
            </a:endParaRPr>
          </a:p>
          <a:p>
            <a:r>
              <a:rPr lang="en-US" sz="2200" dirty="0">
                <a:latin typeface="+mj-lt"/>
              </a:rPr>
              <a:t>In this talk we described in detail one subset of possible versions </a:t>
            </a:r>
            <a:r>
              <a:rPr lang="en-US" sz="2200" dirty="0" smtClean="0">
                <a:latin typeface="+mj-lt"/>
              </a:rPr>
              <a:t> from </a:t>
            </a:r>
            <a:r>
              <a:rPr lang="en-US" sz="2200" dirty="0">
                <a:latin typeface="+mj-lt"/>
              </a:rPr>
              <a:t>this protocol, where we introduced two innovative mechanisms to </a:t>
            </a:r>
            <a:r>
              <a:rPr lang="en-US" sz="2200" dirty="0" smtClean="0">
                <a:latin typeface="+mj-lt"/>
              </a:rPr>
              <a:t>reduce </a:t>
            </a:r>
            <a:r>
              <a:rPr lang="en-US" sz="2200" dirty="0">
                <a:latin typeface="+mj-lt"/>
              </a:rPr>
              <a:t>the overhead of IEEE 802.15.4, i.e., block acknowledgment </a:t>
            </a:r>
            <a:r>
              <a:rPr lang="en-US" sz="2200" dirty="0" smtClean="0">
                <a:latin typeface="+mj-lt"/>
              </a:rPr>
              <a:t> (BACK</a:t>
            </a:r>
            <a:r>
              <a:rPr lang="en-US" sz="2200" dirty="0">
                <a:latin typeface="+mj-lt"/>
              </a:rPr>
              <a:t>) </a:t>
            </a:r>
            <a:r>
              <a:rPr lang="en-US" sz="2200" dirty="0" smtClean="0">
                <a:latin typeface="+mj-lt"/>
              </a:rPr>
              <a:t>and piggyback.</a:t>
            </a:r>
            <a:endParaRPr lang="en-US" sz="2200" dirty="0">
              <a:latin typeface="+mj-lt"/>
            </a:endParaRPr>
          </a:p>
          <a:p>
            <a:endParaRPr lang="en-US" sz="2200" dirty="0" smtClean="0">
              <a:latin typeface="+mj-lt"/>
            </a:endParaRPr>
          </a:p>
          <a:p>
            <a:r>
              <a:rPr lang="en-US" sz="2200" dirty="0" smtClean="0">
                <a:latin typeface="+mj-lt"/>
              </a:rPr>
              <a:t>By </a:t>
            </a:r>
            <a:r>
              <a:rPr lang="en-US" sz="2200" dirty="0">
                <a:latin typeface="+mj-lt"/>
              </a:rPr>
              <a:t>employing </a:t>
            </a:r>
            <a:r>
              <a:rPr lang="en-US" sz="2200" dirty="0" smtClean="0">
                <a:latin typeface="+mj-lt"/>
              </a:rPr>
              <a:t>BACK</a:t>
            </a:r>
            <a:r>
              <a:rPr lang="en-US" sz="2200" dirty="0">
                <a:latin typeface="+mj-lt"/>
              </a:rPr>
              <a:t>, the aggregation of several ACK into only one </a:t>
            </a:r>
            <a:r>
              <a:rPr lang="en-US" sz="2200" dirty="0" smtClean="0">
                <a:latin typeface="+mj-lt"/>
              </a:rPr>
              <a:t>results </a:t>
            </a:r>
            <a:r>
              <a:rPr lang="en-US" sz="2200" dirty="0">
                <a:latin typeface="+mj-lt"/>
              </a:rPr>
              <a:t>in the improvement of the channel </a:t>
            </a:r>
            <a:r>
              <a:rPr lang="en-US" sz="2200" dirty="0" smtClean="0">
                <a:latin typeface="+mj-lt"/>
              </a:rPr>
              <a:t>efficiency.</a:t>
            </a:r>
          </a:p>
          <a:p>
            <a:endParaRPr lang="en-US" sz="2200" dirty="0" smtClean="0">
              <a:latin typeface="+mj-lt"/>
            </a:endParaRPr>
          </a:p>
          <a:p>
            <a:r>
              <a:rPr lang="en-US" sz="2200" dirty="0" smtClean="0">
                <a:latin typeface="+mj-lt"/>
              </a:rPr>
              <a:t>Our study shows that the proposed aggregation schemes significantly improves the network performance for throughput and end-to-end delay.</a:t>
            </a:r>
          </a:p>
          <a:p>
            <a:pPr marL="0" indent="0">
              <a:buNone/>
            </a:pPr>
            <a:endParaRPr lang="en-US" sz="2200" dirty="0" smtClean="0">
              <a:latin typeface="+mj-lt"/>
            </a:endParaRPr>
          </a:p>
          <a:p>
            <a:endParaRPr lang="pt-PT"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31</a:t>
            </a:fld>
            <a:endParaRPr lang="en-US"/>
          </a:p>
        </p:txBody>
      </p:sp>
    </p:spTree>
    <p:extLst>
      <p:ext uri="{BB962C8B-B14F-4D97-AF65-F5344CB8AC3E}">
        <p14:creationId xmlns:p14="http://schemas.microsoft.com/office/powerpoint/2010/main" val="879600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438944"/>
          </a:xfrm>
        </p:spPr>
        <p:txBody>
          <a:bodyPr/>
          <a:lstStyle/>
          <a:p>
            <a:r>
              <a:rPr lang="en-US" dirty="0" smtClean="0">
                <a:ea typeface="Microsoft JhengHei" panose="020B0604030504040204" pitchFamily="34" charset="-120"/>
              </a:rPr>
              <a:t>Conclusions</a:t>
            </a:r>
            <a:endParaRPr lang="pt-PT" dirty="0"/>
          </a:p>
        </p:txBody>
      </p:sp>
      <p:sp>
        <p:nvSpPr>
          <p:cNvPr id="3" name="Marcador de Posição de Conteúdo 2"/>
          <p:cNvSpPr>
            <a:spLocks noGrp="1"/>
          </p:cNvSpPr>
          <p:nvPr>
            <p:ph idx="1"/>
          </p:nvPr>
        </p:nvSpPr>
        <p:spPr>
          <a:xfrm>
            <a:off x="251520" y="1124744"/>
            <a:ext cx="8640960" cy="4879181"/>
          </a:xfrm>
        </p:spPr>
        <p:txBody>
          <a:bodyPr/>
          <a:lstStyle/>
          <a:p>
            <a:endParaRPr lang="en-US" sz="2200" dirty="0" smtClean="0">
              <a:latin typeface="+mj-lt"/>
            </a:endParaRPr>
          </a:p>
          <a:p>
            <a:r>
              <a:rPr lang="en-US" sz="2200" dirty="0">
                <a:latin typeface="+mj-lt"/>
              </a:rPr>
              <a:t>The proposed Multi-Channel-Scheduled Channel Polling (MC-SCP-MAC) protocol is based on Scheduling Channel Polling and outperforms other multi-channel MAC protocols in high density scenarios.</a:t>
            </a:r>
            <a:endParaRPr lang="en-US" sz="2200" dirty="0" smtClean="0">
              <a:latin typeface="+mj-lt"/>
            </a:endParaRPr>
          </a:p>
          <a:p>
            <a:endParaRPr lang="en-US" sz="2200" dirty="0" smtClean="0">
              <a:latin typeface="+mj-lt"/>
            </a:endParaRPr>
          </a:p>
          <a:p>
            <a:r>
              <a:rPr lang="en-US" sz="2200" dirty="0">
                <a:latin typeface="+mj-lt"/>
              </a:rPr>
              <a:t>The IR concept jointly with the multi-channel feature results in a </a:t>
            </a:r>
            <a:r>
              <a:rPr lang="en-US" sz="2200" dirty="0" smtClean="0">
                <a:latin typeface="+mj-lt"/>
              </a:rPr>
              <a:t>higher </a:t>
            </a:r>
            <a:r>
              <a:rPr lang="en-US" sz="2200" dirty="0">
                <a:latin typeface="+mj-lt"/>
              </a:rPr>
              <a:t>packet delivery ratio, together with lower delay performance and </a:t>
            </a:r>
            <a:r>
              <a:rPr lang="en-US" sz="2200" dirty="0" smtClean="0">
                <a:latin typeface="+mj-lt"/>
              </a:rPr>
              <a:t>lower </a:t>
            </a:r>
            <a:r>
              <a:rPr lang="en-US" sz="2200" dirty="0">
                <a:latin typeface="+mj-lt"/>
              </a:rPr>
              <a:t>redundant </a:t>
            </a:r>
            <a:r>
              <a:rPr lang="en-US" sz="2200" dirty="0" smtClean="0">
                <a:latin typeface="+mj-lt"/>
              </a:rPr>
              <a:t>packets.</a:t>
            </a:r>
            <a:endParaRPr lang="en-US" sz="2200" dirty="0">
              <a:latin typeface="+mj-lt"/>
            </a:endParaRPr>
          </a:p>
          <a:p>
            <a:pPr marL="0" indent="0">
              <a:buNone/>
            </a:pPr>
            <a:endParaRPr lang="en-US" sz="2200" dirty="0" smtClean="0">
              <a:latin typeface="+mj-lt"/>
            </a:endParaRPr>
          </a:p>
          <a:p>
            <a:r>
              <a:rPr lang="en-US" sz="2200" dirty="0">
                <a:latin typeface="+mj-lt"/>
              </a:rPr>
              <a:t>The use of packet concatenation in MC-SCP-MAC results in </a:t>
            </a:r>
            <a:r>
              <a:rPr lang="en-US" sz="2200" dirty="0" smtClean="0">
                <a:latin typeface="+mj-lt"/>
              </a:rPr>
              <a:t>lower end-to-end </a:t>
            </a:r>
            <a:r>
              <a:rPr lang="en-US" sz="2200" dirty="0">
                <a:latin typeface="+mj-lt"/>
              </a:rPr>
              <a:t>delays and higher delivery </a:t>
            </a:r>
            <a:r>
              <a:rPr lang="en-US" sz="2200" dirty="0" smtClean="0">
                <a:latin typeface="+mj-lt"/>
              </a:rPr>
              <a:t>ratios. </a:t>
            </a:r>
            <a:endParaRPr lang="en-US" sz="2200" dirty="0">
              <a:latin typeface="+mj-lt"/>
            </a:endParaRPr>
          </a:p>
          <a:p>
            <a:pPr marL="0" indent="0">
              <a:buNone/>
            </a:pPr>
            <a:endParaRPr lang="en-US" sz="2200" dirty="0" smtClean="0">
              <a:latin typeface="+mj-lt"/>
            </a:endParaRPr>
          </a:p>
          <a:p>
            <a:endParaRPr lang="pt-PT"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32</a:t>
            </a:fld>
            <a:endParaRPr lang="en-US"/>
          </a:p>
        </p:txBody>
      </p:sp>
    </p:spTree>
    <p:extLst>
      <p:ext uri="{BB962C8B-B14F-4D97-AF65-F5344CB8AC3E}">
        <p14:creationId xmlns:p14="http://schemas.microsoft.com/office/powerpoint/2010/main" val="22066809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438944"/>
          </a:xfrm>
        </p:spPr>
        <p:txBody>
          <a:bodyPr/>
          <a:lstStyle/>
          <a:p>
            <a:r>
              <a:rPr lang="en-US" dirty="0" smtClean="0">
                <a:ea typeface="Microsoft JhengHei" panose="020B0604030504040204" pitchFamily="34" charset="-120"/>
              </a:rPr>
              <a:t>Conclusions</a:t>
            </a:r>
            <a:endParaRPr lang="pt-PT" dirty="0"/>
          </a:p>
        </p:txBody>
      </p:sp>
      <p:sp>
        <p:nvSpPr>
          <p:cNvPr id="3" name="Marcador de Posição de Conteúdo 2"/>
          <p:cNvSpPr>
            <a:spLocks noGrp="1"/>
          </p:cNvSpPr>
          <p:nvPr>
            <p:ph idx="1"/>
          </p:nvPr>
        </p:nvSpPr>
        <p:spPr>
          <a:xfrm>
            <a:off x="251520" y="1124744"/>
            <a:ext cx="8640960" cy="5472608"/>
          </a:xfrm>
        </p:spPr>
        <p:txBody>
          <a:bodyPr/>
          <a:lstStyle/>
          <a:p>
            <a:endParaRPr lang="en-US" sz="2200" dirty="0" smtClean="0">
              <a:latin typeface="+mj-lt"/>
            </a:endParaRPr>
          </a:p>
          <a:p>
            <a:r>
              <a:rPr lang="en-US" sz="2200" dirty="0" smtClean="0">
                <a:latin typeface="+mj-lt"/>
              </a:rPr>
              <a:t>In the context of Cognitive Radio (CR):</a:t>
            </a:r>
          </a:p>
          <a:p>
            <a:pPr lvl="1"/>
            <a:r>
              <a:rPr lang="en-US" sz="2000" dirty="0" smtClean="0">
                <a:latin typeface="+mj-lt"/>
              </a:rPr>
              <a:t>The </a:t>
            </a:r>
            <a:r>
              <a:rPr lang="en-US" sz="2000" dirty="0">
                <a:latin typeface="+mj-lt"/>
              </a:rPr>
              <a:t>MC-SCP-MAC protocol for the </a:t>
            </a:r>
            <a:r>
              <a:rPr lang="en-US" sz="2000" dirty="0" smtClean="0">
                <a:latin typeface="+mj-lt"/>
              </a:rPr>
              <a:t>Secondary Users (SUs) </a:t>
            </a:r>
            <a:r>
              <a:rPr lang="en-US" sz="2000" dirty="0">
                <a:latin typeface="+mj-lt"/>
              </a:rPr>
              <a:t>uses the double stage mechanism in each channel to schedule each SU’s transmission:</a:t>
            </a:r>
          </a:p>
          <a:p>
            <a:pPr lvl="2"/>
            <a:r>
              <a:rPr lang="en-US" sz="1900" dirty="0">
                <a:latin typeface="+mj-lt"/>
              </a:rPr>
              <a:t>1</a:t>
            </a:r>
            <a:r>
              <a:rPr lang="en-US" sz="2000" dirty="0">
                <a:latin typeface="+mj-lt"/>
              </a:rPr>
              <a:t>st</a:t>
            </a:r>
            <a:r>
              <a:rPr lang="en-US" sz="1900" dirty="0">
                <a:latin typeface="+mj-lt"/>
              </a:rPr>
              <a:t> stage (CW1) - used to reduce the number of competing SUs in order to decrease the number of collisions by sensing the channel for </a:t>
            </a:r>
            <a:r>
              <a:rPr lang="en-US" sz="1900" dirty="0" smtClean="0">
                <a:latin typeface="+mj-lt"/>
              </a:rPr>
              <a:t>Primary Users(Pus);</a:t>
            </a:r>
            <a:endParaRPr lang="en-US" sz="1900" dirty="0">
              <a:latin typeface="+mj-lt"/>
            </a:endParaRPr>
          </a:p>
          <a:p>
            <a:pPr lvl="2"/>
            <a:r>
              <a:rPr lang="en-US" sz="1900" dirty="0">
                <a:latin typeface="+mj-lt"/>
              </a:rPr>
              <a:t>2nd stage (CW2) - used to schedule the SUs competing for the medium, eliminating the situations of underutilization of idle frames from SUs. </a:t>
            </a:r>
          </a:p>
          <a:p>
            <a:pPr lvl="1"/>
            <a:endParaRPr lang="en-US" sz="2000" dirty="0" smtClean="0">
              <a:solidFill>
                <a:srgbClr val="000000"/>
              </a:solidFill>
              <a:latin typeface="Times New Roman"/>
            </a:endParaRPr>
          </a:p>
          <a:p>
            <a:pPr lvl="1"/>
            <a:r>
              <a:rPr lang="en-US" sz="2000" dirty="0" smtClean="0">
                <a:solidFill>
                  <a:srgbClr val="000000"/>
                </a:solidFill>
                <a:latin typeface="Times New Roman"/>
              </a:rPr>
              <a:t>The SBACK-MAC protocol allows for decreasing </a:t>
            </a:r>
            <a:r>
              <a:rPr lang="en-US" sz="2000" dirty="0">
                <a:solidFill>
                  <a:srgbClr val="000000"/>
                </a:solidFill>
                <a:latin typeface="Times New Roman"/>
              </a:rPr>
              <a:t>the end-to-end delay whilst increasing </a:t>
            </a:r>
            <a:r>
              <a:rPr lang="en-US" sz="2000" dirty="0" smtClean="0">
                <a:solidFill>
                  <a:srgbClr val="000000"/>
                </a:solidFill>
                <a:latin typeface="Times New Roman"/>
              </a:rPr>
              <a:t>throughput of the SUs,  </a:t>
            </a:r>
            <a:r>
              <a:rPr lang="en-US" sz="2000" dirty="0">
                <a:solidFill>
                  <a:srgbClr val="000000"/>
                </a:solidFill>
                <a:latin typeface="Times New Roman"/>
              </a:rPr>
              <a:t>by  decreasing  </a:t>
            </a:r>
            <a:r>
              <a:rPr lang="en-US" sz="2000" dirty="0" smtClean="0">
                <a:solidFill>
                  <a:srgbClr val="000000"/>
                </a:solidFill>
                <a:latin typeface="Times New Roman"/>
              </a:rPr>
              <a:t>the data  transmission  time. These extra time can be used to increase the </a:t>
            </a:r>
            <a:r>
              <a:rPr lang="en-US" sz="2000" dirty="0">
                <a:solidFill>
                  <a:srgbClr val="000000"/>
                </a:solidFill>
                <a:latin typeface="Times New Roman"/>
              </a:rPr>
              <a:t>sensing phase </a:t>
            </a:r>
            <a:r>
              <a:rPr lang="en-US" sz="2000" dirty="0" smtClean="0">
                <a:solidFill>
                  <a:srgbClr val="000000"/>
                </a:solidFill>
                <a:latin typeface="Times New Roman"/>
              </a:rPr>
              <a:t>enabling for  </a:t>
            </a:r>
            <a:r>
              <a:rPr lang="en-US" sz="2000" dirty="0">
                <a:solidFill>
                  <a:srgbClr val="000000"/>
                </a:solidFill>
                <a:latin typeface="Times New Roman"/>
              </a:rPr>
              <a:t>decreasing  the </a:t>
            </a:r>
            <a:r>
              <a:rPr lang="en-US" sz="2000" dirty="0" smtClean="0">
                <a:solidFill>
                  <a:srgbClr val="000000"/>
                </a:solidFill>
                <a:latin typeface="Times New Roman"/>
              </a:rPr>
              <a:t>number  </a:t>
            </a:r>
            <a:r>
              <a:rPr lang="en-US" sz="2000" dirty="0">
                <a:solidFill>
                  <a:srgbClr val="000000"/>
                </a:solidFill>
                <a:latin typeface="Times New Roman"/>
              </a:rPr>
              <a:t>of  packet  collisions  between  </a:t>
            </a:r>
            <a:r>
              <a:rPr lang="en-US" sz="2000" dirty="0" smtClean="0">
                <a:solidFill>
                  <a:srgbClr val="000000"/>
                </a:solidFill>
                <a:latin typeface="Times New Roman"/>
              </a:rPr>
              <a:t>SUs.</a:t>
            </a:r>
            <a:endParaRPr lang="en-US" sz="2200" dirty="0" smtClean="0">
              <a:latin typeface="+mj-lt"/>
            </a:endParaRPr>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33</a:t>
            </a:fld>
            <a:endParaRPr lang="en-US"/>
          </a:p>
        </p:txBody>
      </p:sp>
    </p:spTree>
    <p:extLst>
      <p:ext uri="{BB962C8B-B14F-4D97-AF65-F5344CB8AC3E}">
        <p14:creationId xmlns:p14="http://schemas.microsoft.com/office/powerpoint/2010/main" val="34582578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438944"/>
          </a:xfrm>
        </p:spPr>
        <p:txBody>
          <a:bodyPr/>
          <a:lstStyle/>
          <a:p>
            <a:r>
              <a:rPr lang="en-US" dirty="0" smtClean="0">
                <a:ea typeface="Microsoft JhengHei" panose="020B0604030504040204" pitchFamily="34" charset="-120"/>
              </a:rPr>
              <a:t>Contributions</a:t>
            </a:r>
            <a:endParaRPr lang="pt-PT" dirty="0"/>
          </a:p>
        </p:txBody>
      </p:sp>
      <p:sp>
        <p:nvSpPr>
          <p:cNvPr id="3" name="Marcador de Posição de Conteúdo 2"/>
          <p:cNvSpPr>
            <a:spLocks noGrp="1"/>
          </p:cNvSpPr>
          <p:nvPr>
            <p:ph idx="1"/>
          </p:nvPr>
        </p:nvSpPr>
        <p:spPr>
          <a:xfrm>
            <a:off x="251520" y="1124744"/>
            <a:ext cx="8640960" cy="5472608"/>
          </a:xfrm>
        </p:spPr>
        <p:txBody>
          <a:bodyPr/>
          <a:lstStyle/>
          <a:p>
            <a:pPr algn="just"/>
            <a:r>
              <a:rPr lang="en-US" sz="2000" dirty="0" smtClean="0">
                <a:latin typeface="+mj-lt"/>
              </a:rPr>
              <a:t>Norberto </a:t>
            </a:r>
            <a:r>
              <a:rPr lang="en-US" sz="2000" dirty="0">
                <a:latin typeface="+mj-lt"/>
              </a:rPr>
              <a:t>Barroca, Fernando J. Velez and Periklis Chatzimisios, “Block Acknowledgment Mechanisms for the optimization of channel use in Wireless Sensor Networks”, in </a:t>
            </a:r>
            <a:r>
              <a:rPr lang="en-US" sz="2000" i="1" dirty="0">
                <a:latin typeface="+mj-lt"/>
              </a:rPr>
              <a:t>Proc. of the 24th Annual IEEE International Symposium on Personal, Indoor and Mobile Radio Communications (PIMRC 2013)</a:t>
            </a:r>
            <a:r>
              <a:rPr lang="en-US" sz="2000" dirty="0">
                <a:latin typeface="+mj-lt"/>
              </a:rPr>
              <a:t>, London, UK, Sep. 2013</a:t>
            </a:r>
            <a:r>
              <a:rPr lang="en-US" sz="2000" dirty="0" smtClean="0">
                <a:latin typeface="+mj-lt"/>
              </a:rPr>
              <a:t>.</a:t>
            </a:r>
          </a:p>
          <a:p>
            <a:pPr algn="just"/>
            <a:endParaRPr lang="en-US" sz="2000" dirty="0">
              <a:latin typeface="+mj-lt"/>
            </a:endParaRPr>
          </a:p>
          <a:p>
            <a:pPr algn="just"/>
            <a:r>
              <a:rPr lang="en-US" sz="2000" dirty="0" smtClean="0">
                <a:latin typeface="+mj-lt"/>
              </a:rPr>
              <a:t>Norberto </a:t>
            </a:r>
            <a:r>
              <a:rPr lang="en-US" sz="2000" dirty="0">
                <a:latin typeface="+mj-lt"/>
              </a:rPr>
              <a:t>Barroca, Luís M. Borges, Fernando J. Velez and Periklis Chatzimisios, "IEEE 802.15.4 MAC Layer Performance Enhancement by employing RTS/CTS combined with Packet Concatenation", </a:t>
            </a:r>
            <a:r>
              <a:rPr lang="en-US" sz="2000" i="1" u="sng" dirty="0">
                <a:latin typeface="+mj-lt"/>
              </a:rPr>
              <a:t>submitted to </a:t>
            </a:r>
            <a:r>
              <a:rPr lang="en-US" sz="2000" i="1" dirty="0">
                <a:latin typeface="+mj-lt"/>
              </a:rPr>
              <a:t>IEEE International Conference on Communications (ICC)</a:t>
            </a:r>
            <a:r>
              <a:rPr lang="en-US" sz="2000" dirty="0">
                <a:latin typeface="+mj-lt"/>
              </a:rPr>
              <a:t>, Sydney, Australia, Jun. 2014</a:t>
            </a:r>
            <a:r>
              <a:rPr lang="en-US" sz="2000" dirty="0" smtClean="0">
                <a:latin typeface="+mj-lt"/>
              </a:rPr>
              <a:t>.</a:t>
            </a:r>
          </a:p>
          <a:p>
            <a:endParaRPr lang="en-US" sz="2000" dirty="0">
              <a:latin typeface="+mj-lt"/>
            </a:endParaRPr>
          </a:p>
          <a:p>
            <a:pPr algn="just"/>
            <a:r>
              <a:rPr lang="en-US" sz="2000" dirty="0" smtClean="0">
                <a:latin typeface="+mj-lt"/>
              </a:rPr>
              <a:t>Norberto </a:t>
            </a:r>
            <a:r>
              <a:rPr lang="en-US" sz="2000" dirty="0">
                <a:latin typeface="+mj-lt"/>
              </a:rPr>
              <a:t>Barroca, Luís M. Borges, Fernando J. Velez and Periklis Chatzimisios, "Block Acknowledgment in IEEE 802.15.4 by Employing DSSS and CSS PHY Layers", </a:t>
            </a:r>
            <a:r>
              <a:rPr lang="en-US" sz="2000" i="1" u="sng" dirty="0">
                <a:latin typeface="+mj-lt"/>
              </a:rPr>
              <a:t>submitted to </a:t>
            </a:r>
            <a:r>
              <a:rPr lang="en-US" sz="2000" i="1" dirty="0">
                <a:latin typeface="+mj-lt"/>
              </a:rPr>
              <a:t>The IEEE 79th Vehicular Technology Conference: VTC2014-Spring</a:t>
            </a:r>
            <a:r>
              <a:rPr lang="en-US" sz="2000" dirty="0">
                <a:latin typeface="+mj-lt"/>
              </a:rPr>
              <a:t>, Seoul, Korea, Feb. 2014.</a:t>
            </a:r>
            <a:endParaRPr lang="en-US" sz="2000" dirty="0" smtClean="0">
              <a:latin typeface="+mj-lt"/>
            </a:endParaRPr>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34</a:t>
            </a:fld>
            <a:endParaRPr lang="en-US"/>
          </a:p>
        </p:txBody>
      </p:sp>
    </p:spTree>
    <p:extLst>
      <p:ext uri="{BB962C8B-B14F-4D97-AF65-F5344CB8AC3E}">
        <p14:creationId xmlns:p14="http://schemas.microsoft.com/office/powerpoint/2010/main" val="7295931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438944"/>
          </a:xfrm>
        </p:spPr>
        <p:txBody>
          <a:bodyPr/>
          <a:lstStyle/>
          <a:p>
            <a:r>
              <a:rPr lang="en-US" dirty="0" smtClean="0">
                <a:ea typeface="Microsoft JhengHei" panose="020B0604030504040204" pitchFamily="34" charset="-120"/>
              </a:rPr>
              <a:t>Contributions</a:t>
            </a:r>
            <a:endParaRPr lang="pt-PT" dirty="0"/>
          </a:p>
        </p:txBody>
      </p:sp>
      <p:sp>
        <p:nvSpPr>
          <p:cNvPr id="3" name="Marcador de Posição de Conteúdo 2"/>
          <p:cNvSpPr>
            <a:spLocks noGrp="1"/>
          </p:cNvSpPr>
          <p:nvPr>
            <p:ph idx="1"/>
          </p:nvPr>
        </p:nvSpPr>
        <p:spPr>
          <a:xfrm>
            <a:off x="251520" y="1124744"/>
            <a:ext cx="8640960" cy="5472608"/>
          </a:xfrm>
        </p:spPr>
        <p:txBody>
          <a:bodyPr/>
          <a:lstStyle/>
          <a:p>
            <a:r>
              <a:rPr lang="en-US" sz="2000" dirty="0">
                <a:latin typeface="+mj-lt"/>
              </a:rPr>
              <a:t>Luís M. Borges, Fernando J. Velez and </a:t>
            </a:r>
            <a:r>
              <a:rPr lang="en-US" sz="2000" dirty="0" err="1">
                <a:latin typeface="+mj-lt"/>
              </a:rPr>
              <a:t>António</a:t>
            </a:r>
            <a:r>
              <a:rPr lang="en-US" sz="2000" dirty="0">
                <a:latin typeface="+mj-lt"/>
              </a:rPr>
              <a:t> S. </a:t>
            </a:r>
            <a:r>
              <a:rPr lang="en-US" sz="2000" dirty="0" err="1">
                <a:latin typeface="+mj-lt"/>
              </a:rPr>
              <a:t>Lebres</a:t>
            </a:r>
            <a:r>
              <a:rPr lang="en-US" sz="2000" dirty="0">
                <a:latin typeface="+mj-lt"/>
              </a:rPr>
              <a:t>, “Performance Evaluation of the Schedule Channel Polling MAC Protocol Applied to Health Monitoring in the Context of IEEE 802.15.4,” (invited paper) in </a:t>
            </a:r>
            <a:r>
              <a:rPr lang="en-US" sz="2000" i="1" dirty="0">
                <a:latin typeface="+mj-lt"/>
              </a:rPr>
              <a:t>Proc. of the 17th European Wireless Conference 2011</a:t>
            </a:r>
            <a:r>
              <a:rPr lang="en-US" sz="2000" dirty="0">
                <a:latin typeface="+mj-lt"/>
              </a:rPr>
              <a:t>, Vienna, Austria, Apr. 2011</a:t>
            </a:r>
            <a:r>
              <a:rPr lang="en-US" sz="2000" dirty="0" smtClean="0">
                <a:latin typeface="+mj-lt"/>
              </a:rPr>
              <a:t>.</a:t>
            </a:r>
          </a:p>
          <a:p>
            <a:endParaRPr lang="en-US" sz="2000" dirty="0">
              <a:latin typeface="+mj-lt"/>
            </a:endParaRPr>
          </a:p>
          <a:p>
            <a:r>
              <a:rPr lang="en-US" sz="2000" dirty="0">
                <a:latin typeface="+mj-lt"/>
              </a:rPr>
              <a:t>Rodolfo Oliveira, Luís M. Borges, and Fernando J. Velez, “A Double Stage Random Access Scheme for Decentralized Single Radio Cognitive Networks”, in </a:t>
            </a:r>
            <a:r>
              <a:rPr lang="en-US" sz="2000" i="1" dirty="0">
                <a:latin typeface="+mj-lt"/>
              </a:rPr>
              <a:t>Proc. of The Tenth International Symposium on Wireless Communication Systems (ISWCS’13)</a:t>
            </a:r>
            <a:r>
              <a:rPr lang="en-US" sz="2000" dirty="0">
                <a:latin typeface="+mj-lt"/>
              </a:rPr>
              <a:t>, </a:t>
            </a:r>
            <a:r>
              <a:rPr lang="en-US" sz="2000" dirty="0" err="1">
                <a:latin typeface="+mj-lt"/>
              </a:rPr>
              <a:t>Ilmenau</a:t>
            </a:r>
            <a:r>
              <a:rPr lang="en-US" sz="2000" dirty="0">
                <a:latin typeface="+mj-lt"/>
              </a:rPr>
              <a:t>, Germany, Aug. 2013</a:t>
            </a:r>
            <a:r>
              <a:rPr lang="en-US" sz="2000" dirty="0" smtClean="0">
                <a:latin typeface="+mj-lt"/>
              </a:rPr>
              <a:t>.</a:t>
            </a:r>
          </a:p>
          <a:p>
            <a:endParaRPr lang="en-US" sz="2000" dirty="0">
              <a:latin typeface="+mj-lt"/>
            </a:endParaRPr>
          </a:p>
          <a:p>
            <a:pPr algn="just"/>
            <a:r>
              <a:rPr lang="en-US" sz="2000" dirty="0">
                <a:latin typeface="+mj-lt"/>
              </a:rPr>
              <a:t>Luís M. Borges, Rodolfo Oliveira and Fernando J. Velez, “A Two-Phase Contention Window Control Scheme for Decentralized Wireless Networks”, </a:t>
            </a:r>
            <a:r>
              <a:rPr lang="en-US" sz="2000" i="1" u="sng" dirty="0">
                <a:latin typeface="+mj-lt"/>
              </a:rPr>
              <a:t>submitted to</a:t>
            </a:r>
            <a:r>
              <a:rPr lang="en-US" sz="2000" i="1" dirty="0">
                <a:latin typeface="+mj-lt"/>
              </a:rPr>
              <a:t> the IEEE Wireless Communications and Networking Conference (WCNC 2014)</a:t>
            </a:r>
            <a:r>
              <a:rPr lang="en-US" sz="2000" dirty="0">
                <a:latin typeface="+mj-lt"/>
              </a:rPr>
              <a:t>, Istanbul, Turkey, </a:t>
            </a:r>
            <a:r>
              <a:rPr lang="en-US" sz="2000" dirty="0" smtClean="0">
                <a:latin typeface="+mj-lt"/>
              </a:rPr>
              <a:t>Apr. </a:t>
            </a:r>
            <a:r>
              <a:rPr lang="en-US" sz="2000" dirty="0">
                <a:latin typeface="+mj-lt"/>
              </a:rPr>
              <a:t>2014.</a:t>
            </a:r>
            <a:endParaRPr lang="en-US" sz="2000" dirty="0" smtClean="0">
              <a:latin typeface="+mj-lt"/>
            </a:endParaRPr>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35</a:t>
            </a:fld>
            <a:endParaRPr lang="en-US"/>
          </a:p>
        </p:txBody>
      </p:sp>
    </p:spTree>
    <p:extLst>
      <p:ext uri="{BB962C8B-B14F-4D97-AF65-F5344CB8AC3E}">
        <p14:creationId xmlns:p14="http://schemas.microsoft.com/office/powerpoint/2010/main" val="18287287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685800" y="2420888"/>
            <a:ext cx="7772400" cy="1152128"/>
          </a:xfrm>
        </p:spPr>
        <p:txBody>
          <a:bodyPr/>
          <a:lstStyle/>
          <a:p>
            <a:pPr marL="0" indent="0" algn="ctr">
              <a:buNone/>
            </a:pPr>
            <a:r>
              <a:rPr lang="en-GB" dirty="0" smtClean="0">
                <a:latin typeface="+mj-lt"/>
              </a:rPr>
              <a:t>Thank you,</a:t>
            </a:r>
            <a:br>
              <a:rPr lang="en-GB" dirty="0" smtClean="0">
                <a:latin typeface="+mj-lt"/>
              </a:rPr>
            </a:br>
            <a:r>
              <a:rPr lang="en-GB" dirty="0" smtClean="0">
                <a:latin typeface="+mj-lt"/>
              </a:rPr>
              <a:t>Questions are Welcome</a:t>
            </a:r>
            <a:endParaRPr lang="pt-PT" dirty="0">
              <a:latin typeface="+mj-lt"/>
            </a:endParaRPr>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36</a:t>
            </a:fld>
            <a:endParaRPr lang="en-US"/>
          </a:p>
        </p:txBody>
      </p:sp>
      <p:sp>
        <p:nvSpPr>
          <p:cNvPr id="7" name="Marcador de Posição de Conteúdo 2"/>
          <p:cNvSpPr txBox="1">
            <a:spLocks/>
          </p:cNvSpPr>
          <p:nvPr/>
        </p:nvSpPr>
        <p:spPr bwMode="auto">
          <a:xfrm>
            <a:off x="395536" y="5517232"/>
            <a:ext cx="8352928" cy="713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sz="1200" dirty="0" smtClean="0">
                <a:solidFill>
                  <a:schemeClr val="accent4">
                    <a:lumMod val="75000"/>
                    <a:lumOff val="25000"/>
                  </a:schemeClr>
                </a:solidFill>
                <a:latin typeface="+mj-lt"/>
              </a:rPr>
              <a:t>ACKNOWLEDGMENT: This </a:t>
            </a:r>
            <a:r>
              <a:rPr lang="en-GB" sz="1200" dirty="0">
                <a:solidFill>
                  <a:schemeClr val="accent4">
                    <a:lumMod val="75000"/>
                    <a:lumOff val="25000"/>
                  </a:schemeClr>
                </a:solidFill>
                <a:latin typeface="+mj-lt"/>
              </a:rPr>
              <a:t>work was supported by the Ph.D. FCT </a:t>
            </a:r>
            <a:r>
              <a:rPr lang="en-GB" sz="1200" dirty="0" smtClean="0">
                <a:solidFill>
                  <a:schemeClr val="accent4">
                    <a:lumMod val="75000"/>
                    <a:lumOff val="25000"/>
                  </a:schemeClr>
                </a:solidFill>
                <a:latin typeface="+mj-lt"/>
              </a:rPr>
              <a:t>grant FRH/BD/66803/2009</a:t>
            </a:r>
            <a:r>
              <a:rPr lang="en-GB" sz="1200" dirty="0">
                <a:solidFill>
                  <a:schemeClr val="accent4">
                    <a:lumMod val="75000"/>
                    <a:lumOff val="25000"/>
                  </a:schemeClr>
                </a:solidFill>
                <a:latin typeface="+mj-lt"/>
              </a:rPr>
              <a:t>, by </a:t>
            </a:r>
            <a:r>
              <a:rPr lang="en-GB" sz="1200" dirty="0" err="1" smtClean="0">
                <a:solidFill>
                  <a:schemeClr val="accent4">
                    <a:lumMod val="75000"/>
                    <a:lumOff val="25000"/>
                  </a:schemeClr>
                </a:solidFill>
                <a:latin typeface="+mj-lt"/>
              </a:rPr>
              <a:t>PEst</a:t>
            </a:r>
            <a:r>
              <a:rPr lang="en-GB" sz="1200" dirty="0" smtClean="0">
                <a:solidFill>
                  <a:schemeClr val="accent4">
                    <a:lumMod val="75000"/>
                    <a:lumOff val="25000"/>
                  </a:schemeClr>
                </a:solidFill>
                <a:latin typeface="+mj-lt"/>
              </a:rPr>
              <a:t>- OE/EEI/LA0008/2013</a:t>
            </a:r>
            <a:r>
              <a:rPr lang="en-GB" sz="1200" dirty="0">
                <a:solidFill>
                  <a:schemeClr val="accent4">
                    <a:lumMod val="75000"/>
                    <a:lumOff val="25000"/>
                  </a:schemeClr>
                </a:solidFill>
                <a:latin typeface="+mj-lt"/>
              </a:rPr>
              <a:t>, </a:t>
            </a:r>
            <a:r>
              <a:rPr lang="en-GB" sz="1200" dirty="0" smtClean="0">
                <a:solidFill>
                  <a:schemeClr val="accent4">
                    <a:lumMod val="75000"/>
                    <a:lumOff val="25000"/>
                  </a:schemeClr>
                </a:solidFill>
                <a:latin typeface="+mj-lt"/>
              </a:rPr>
              <a:t>Marie Curie </a:t>
            </a:r>
            <a:r>
              <a:rPr lang="en-GB" sz="1200" dirty="0">
                <a:solidFill>
                  <a:schemeClr val="accent4">
                    <a:lumMod val="75000"/>
                    <a:lumOff val="25000"/>
                  </a:schemeClr>
                </a:solidFill>
                <a:latin typeface="+mj-lt"/>
              </a:rPr>
              <a:t>Reintegration Grant PLANOPTI (FP7-PEOPLE-2009-RG), the European Social Fund (ESF), UBIQUIMESH</a:t>
            </a:r>
            <a:r>
              <a:rPr lang="en-GB" sz="1200" dirty="0" smtClean="0">
                <a:solidFill>
                  <a:schemeClr val="accent4">
                    <a:lumMod val="75000"/>
                    <a:lumOff val="25000"/>
                  </a:schemeClr>
                </a:solidFill>
                <a:latin typeface="+mj-lt"/>
              </a:rPr>
              <a:t>, OPPORTUNISTIC-CR</a:t>
            </a:r>
            <a:r>
              <a:rPr lang="en-GB" sz="1200" dirty="0">
                <a:solidFill>
                  <a:schemeClr val="accent4">
                    <a:lumMod val="75000"/>
                    <a:lumOff val="25000"/>
                  </a:schemeClr>
                </a:solidFill>
                <a:latin typeface="+mj-lt"/>
              </a:rPr>
              <a:t>, PROENERGY-WSN, INSYSM</a:t>
            </a:r>
            <a:r>
              <a:rPr lang="en-GB" sz="1200" dirty="0" smtClean="0">
                <a:solidFill>
                  <a:schemeClr val="accent4">
                    <a:lumMod val="75000"/>
                    <a:lumOff val="25000"/>
                  </a:schemeClr>
                </a:solidFill>
                <a:latin typeface="+mj-lt"/>
              </a:rPr>
              <a:t>, </a:t>
            </a:r>
            <a:r>
              <a:rPr lang="en-GB" sz="1200" dirty="0" err="1" smtClean="0">
                <a:solidFill>
                  <a:schemeClr val="accent4">
                    <a:lumMod val="75000"/>
                    <a:lumOff val="25000"/>
                  </a:schemeClr>
                </a:solidFill>
                <a:latin typeface="+mj-lt"/>
              </a:rPr>
              <a:t>CREaTION</a:t>
            </a:r>
            <a:r>
              <a:rPr lang="en-GB" sz="1200" dirty="0">
                <a:solidFill>
                  <a:schemeClr val="accent4">
                    <a:lumMod val="75000"/>
                    <a:lumOff val="25000"/>
                  </a:schemeClr>
                </a:solidFill>
                <a:latin typeface="+mj-lt"/>
              </a:rPr>
              <a:t>, COST IC0905 ”TERRA”, COST </a:t>
            </a:r>
            <a:r>
              <a:rPr lang="en-GB" sz="1200" dirty="0" smtClean="0">
                <a:solidFill>
                  <a:schemeClr val="accent4">
                    <a:lumMod val="75000"/>
                    <a:lumOff val="25000"/>
                  </a:schemeClr>
                </a:solidFill>
                <a:latin typeface="+mj-lt"/>
              </a:rPr>
              <a:t>IC0902, COST IC1004 and TROLLS (ARCHIMEDES III) .</a:t>
            </a:r>
            <a:endParaRPr lang="pt-PT" sz="1200" dirty="0">
              <a:solidFill>
                <a:schemeClr val="accent4">
                  <a:lumMod val="75000"/>
                  <a:lumOff val="25000"/>
                </a:schemeClr>
              </a:solidFill>
              <a:latin typeface="+mj-lt"/>
            </a:endParaRPr>
          </a:p>
        </p:txBody>
      </p:sp>
    </p:spTree>
    <p:extLst>
      <p:ext uri="{BB962C8B-B14F-4D97-AF65-F5344CB8AC3E}">
        <p14:creationId xmlns:p14="http://schemas.microsoft.com/office/powerpoint/2010/main" val="271998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4</a:t>
            </a:fld>
            <a:endParaRPr lang="en-US"/>
          </a:p>
        </p:txBody>
      </p:sp>
      <p:grpSp>
        <p:nvGrpSpPr>
          <p:cNvPr id="7" name="Grupo 8"/>
          <p:cNvGrpSpPr>
            <a:grpSpLocks/>
          </p:cNvGrpSpPr>
          <p:nvPr/>
        </p:nvGrpSpPr>
        <p:grpSpPr bwMode="auto">
          <a:xfrm>
            <a:off x="362719" y="2497138"/>
            <a:ext cx="8313737" cy="1863725"/>
            <a:chOff x="0" y="931464"/>
            <a:chExt cx="5500726" cy="1862929"/>
          </a:xfrm>
        </p:grpSpPr>
        <p:sp>
          <p:nvSpPr>
            <p:cNvPr id="8" name="Rectângulo arredondado 9"/>
            <p:cNvSpPr/>
            <p:nvPr/>
          </p:nvSpPr>
          <p:spPr>
            <a:xfrm>
              <a:off x="0" y="931464"/>
              <a:ext cx="5500726" cy="1862929"/>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9" name="Rectângulo 10"/>
            <p:cNvSpPr/>
            <p:nvPr/>
          </p:nvSpPr>
          <p:spPr>
            <a:xfrm>
              <a:off x="54619" y="985416"/>
              <a:ext cx="5391489" cy="1755025"/>
            </a:xfrm>
            <a:prstGeom prst="rect">
              <a:avLst/>
            </a:prstGeom>
          </p:spPr>
          <p:style>
            <a:lnRef idx="0">
              <a:scrgbClr r="0" g="0" b="0"/>
            </a:lnRef>
            <a:fillRef idx="0">
              <a:scrgbClr r="0" g="0" b="0"/>
            </a:fillRef>
            <a:effectRef idx="0">
              <a:scrgbClr r="0" g="0" b="0"/>
            </a:effectRef>
            <a:fontRef idx="minor">
              <a:schemeClr val="lt1"/>
            </a:fontRef>
          </p:style>
          <p:txBody>
            <a:bodyPr lIns="247650" tIns="247650" rIns="247650" bIns="247650" spcCol="1270" anchor="ctr"/>
            <a:lstStyle/>
            <a:p>
              <a:pPr algn="ctr" defTabSz="2889250">
                <a:lnSpc>
                  <a:spcPct val="90000"/>
                </a:lnSpc>
                <a:spcAft>
                  <a:spcPct val="35000"/>
                </a:spcAft>
                <a:defRPr/>
              </a:pPr>
              <a:r>
                <a:rPr lang="en-US" sz="4000" dirty="0">
                  <a:solidFill>
                    <a:schemeClr val="tx1"/>
                  </a:solidFill>
                  <a:latin typeface="+mj-lt"/>
                </a:rPr>
                <a:t>Packet concatenation employing RTS/CTS </a:t>
              </a:r>
            </a:p>
          </p:txBody>
        </p:sp>
      </p:grpSp>
    </p:spTree>
    <p:extLst>
      <p:ext uri="{BB962C8B-B14F-4D97-AF65-F5344CB8AC3E}">
        <p14:creationId xmlns:p14="http://schemas.microsoft.com/office/powerpoint/2010/main" val="4090125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Introduction</a:t>
            </a:r>
            <a:endParaRPr lang="pt-PT" dirty="0"/>
          </a:p>
        </p:txBody>
      </p:sp>
      <p:sp>
        <p:nvSpPr>
          <p:cNvPr id="3" name="Marcador de Posição de Conteúdo 2"/>
          <p:cNvSpPr>
            <a:spLocks noGrp="1"/>
          </p:cNvSpPr>
          <p:nvPr>
            <p:ph idx="1"/>
          </p:nvPr>
        </p:nvSpPr>
        <p:spPr>
          <a:xfrm>
            <a:off x="685800" y="1546448"/>
            <a:ext cx="7772400" cy="4114800"/>
          </a:xfrm>
        </p:spPr>
        <p:txBody>
          <a:bodyPr/>
          <a:lstStyle/>
          <a:p>
            <a:r>
              <a:rPr lang="en-US" sz="2400" dirty="0" smtClean="0">
                <a:latin typeface="+mj-lt"/>
              </a:rPr>
              <a:t>One of the fundamental reasons for the IEEE 802.15.4 standard Medium Access Control (MAC) inefficiency is overhead.</a:t>
            </a:r>
          </a:p>
          <a:p>
            <a:endParaRPr lang="en-US" sz="2400" dirty="0">
              <a:latin typeface="+mj-lt"/>
            </a:endParaRPr>
          </a:p>
          <a:p>
            <a:r>
              <a:rPr lang="en-US" sz="2400" dirty="0">
                <a:latin typeface="+mj-lt"/>
              </a:rPr>
              <a:t>Within IEEE 802.15.4, the possible use of RTS/CTS, by itself, facilitates packet concatenation and leads to performance improvement.</a:t>
            </a:r>
            <a:endParaRPr lang="en-US" sz="2400" dirty="0" smtClean="0">
              <a:latin typeface="+mj-lt"/>
            </a:endParaRPr>
          </a:p>
          <a:p>
            <a:endParaRPr lang="en-US" sz="2400" dirty="0" smtClean="0">
              <a:latin typeface="+mj-lt"/>
            </a:endParaRPr>
          </a:p>
          <a:p>
            <a:r>
              <a:rPr lang="en-US" sz="2400" dirty="0" smtClean="0">
                <a:latin typeface="+mj-lt"/>
              </a:rPr>
              <a:t>In the presence of RTS/CTS two solutions are considered, one with DATA/ACK handshake and other with no ACKs, simply relying in the establishment of the NAV.</a:t>
            </a:r>
            <a:endParaRPr lang="pt-PT" sz="2400" dirty="0">
              <a:latin typeface="+mj-lt"/>
            </a:endParaRPr>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5</a:t>
            </a:fld>
            <a:endParaRPr lang="en-US"/>
          </a:p>
        </p:txBody>
      </p:sp>
    </p:spTree>
    <p:extLst>
      <p:ext uri="{BB962C8B-B14F-4D97-AF65-F5344CB8AC3E}">
        <p14:creationId xmlns:p14="http://schemas.microsoft.com/office/powerpoint/2010/main" val="3060547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Introduction</a:t>
            </a:r>
            <a:endParaRPr lang="pt-PT" dirty="0"/>
          </a:p>
        </p:txBody>
      </p:sp>
      <p:sp>
        <p:nvSpPr>
          <p:cNvPr id="3" name="Marcador de Posição de Conteúdo 2"/>
          <p:cNvSpPr>
            <a:spLocks noGrp="1"/>
          </p:cNvSpPr>
          <p:nvPr>
            <p:ph idx="1"/>
          </p:nvPr>
        </p:nvSpPr>
        <p:spPr>
          <a:xfrm>
            <a:off x="685800" y="1546448"/>
            <a:ext cx="7772400" cy="4114800"/>
          </a:xfrm>
        </p:spPr>
        <p:txBody>
          <a:bodyPr/>
          <a:lstStyle/>
          <a:p>
            <a:r>
              <a:rPr lang="en-US" sz="2400" dirty="0" smtClean="0">
                <a:latin typeface="+mj-lt"/>
              </a:rPr>
              <a:t>By </a:t>
            </a:r>
            <a:r>
              <a:rPr lang="en-US" sz="2400" dirty="0">
                <a:latin typeface="+mj-lt"/>
              </a:rPr>
              <a:t>considering IEEE 802.15.4 basic access mode with RTS/CTS combined with the packet concatenation </a:t>
            </a:r>
            <a:r>
              <a:rPr lang="en-US" sz="2400" dirty="0" smtClean="0">
                <a:latin typeface="+mj-lt"/>
              </a:rPr>
              <a:t>feature we improve channel efficiency </a:t>
            </a:r>
            <a:r>
              <a:rPr lang="en-US" sz="2400" dirty="0">
                <a:latin typeface="+mj-lt"/>
              </a:rPr>
              <a:t>by decreasing the deferral time before transmitting a data </a:t>
            </a:r>
            <a:r>
              <a:rPr lang="en-US" sz="2400" dirty="0" smtClean="0">
                <a:latin typeface="+mj-lt"/>
              </a:rPr>
              <a:t>packet.</a:t>
            </a:r>
            <a:endParaRPr lang="en-US" sz="2400" dirty="0">
              <a:latin typeface="+mj-lt"/>
            </a:endParaRPr>
          </a:p>
          <a:p>
            <a:endParaRPr lang="en-US" sz="2400" dirty="0" smtClean="0">
              <a:latin typeface="+mj-lt"/>
            </a:endParaRPr>
          </a:p>
          <a:p>
            <a:r>
              <a:rPr lang="en-US" sz="2400" dirty="0" smtClean="0">
                <a:latin typeface="+mj-lt"/>
              </a:rPr>
              <a:t>We propose two innovative mechanisms to reduce the overhead from IEEE 802.15.4 non-beacon enabled networks, i.e., block acknowledgment (BACK) and piggyback.</a:t>
            </a:r>
          </a:p>
          <a:p>
            <a:endParaRPr lang="pt-PT" dirty="0">
              <a:latin typeface="+mj-lt"/>
            </a:endParaRPr>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6</a:t>
            </a:fld>
            <a:endParaRPr lang="en-US"/>
          </a:p>
        </p:txBody>
      </p:sp>
      <p:graphicFrame>
        <p:nvGraphicFramePr>
          <p:cNvPr id="7" name="Diagrama 6"/>
          <p:cNvGraphicFramePr/>
          <p:nvPr>
            <p:extLst>
              <p:ext uri="{D42A27DB-BD31-4B8C-83A1-F6EECF244321}">
                <p14:modId xmlns:p14="http://schemas.microsoft.com/office/powerpoint/2010/main" val="1705304638"/>
              </p:ext>
            </p:extLst>
          </p:nvPr>
        </p:nvGraphicFramePr>
        <p:xfrm>
          <a:off x="1043608" y="4868006"/>
          <a:ext cx="7232650" cy="1297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1527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n-US" sz="2800" dirty="0" smtClean="0"/>
              <a:t>Parameters, symbols and values for IEEE 802.15.4 by considering the DSSS and CSS PHY Layers for the 2.4 GHz band</a:t>
            </a:r>
            <a:endParaRPr lang="pt-PT" sz="2800"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7</a:t>
            </a:fld>
            <a:endParaRPr lang="en-US"/>
          </a:p>
        </p:txBody>
      </p:sp>
      <mc:AlternateContent xmlns:mc="http://schemas.openxmlformats.org/markup-compatibility/2006" xmlns:a14="http://schemas.microsoft.com/office/drawing/2010/main">
        <mc:Choice Requires="a14">
          <p:graphicFrame>
            <p:nvGraphicFramePr>
              <p:cNvPr id="8" name="Tabela 7"/>
              <p:cNvGraphicFramePr>
                <a:graphicFrameLocks noGrp="1"/>
              </p:cNvGraphicFramePr>
              <p:nvPr>
                <p:extLst>
                  <p:ext uri="{D42A27DB-BD31-4B8C-83A1-F6EECF244321}">
                    <p14:modId xmlns:p14="http://schemas.microsoft.com/office/powerpoint/2010/main" val="1758622288"/>
                  </p:ext>
                </p:extLst>
              </p:nvPr>
            </p:nvGraphicFramePr>
            <p:xfrm>
              <a:off x="259972" y="2060848"/>
              <a:ext cx="8632508" cy="3759834"/>
            </p:xfrm>
            <a:graphic>
              <a:graphicData uri="http://schemas.openxmlformats.org/drawingml/2006/table">
                <a:tbl>
                  <a:tblPr firstRow="1" bandRow="1">
                    <a:tableStyleId>{5C22544A-7EE6-4342-B048-85BDC9FD1C3A}</a:tableStyleId>
                  </a:tblPr>
                  <a:tblGrid>
                    <a:gridCol w="3765868"/>
                    <a:gridCol w="1071880"/>
                    <a:gridCol w="1746568"/>
                    <a:gridCol w="2048192"/>
                  </a:tblGrid>
                  <a:tr h="370840">
                    <a:tc>
                      <a:txBody>
                        <a:bodyPr/>
                        <a:lstStyle/>
                        <a:p>
                          <a:pPr algn="ctr"/>
                          <a:r>
                            <a:rPr lang="en-GB" b="1" noProof="0" dirty="0" smtClean="0">
                              <a:solidFill>
                                <a:schemeClr val="tx1"/>
                              </a:solidFill>
                            </a:rPr>
                            <a:t>Description</a:t>
                          </a:r>
                          <a:endParaRPr lang="en-GB"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dirty="0" smtClean="0">
                              <a:solidFill>
                                <a:schemeClr val="tx1"/>
                              </a:solidFill>
                            </a:rPr>
                            <a:t>Symbol</a:t>
                          </a:r>
                          <a:endParaRPr lang="en-GB"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dirty="0" smtClean="0">
                              <a:solidFill>
                                <a:schemeClr val="tx1"/>
                              </a:solidFill>
                            </a:rPr>
                            <a:t>DSSS PHY</a:t>
                          </a:r>
                          <a:endParaRPr lang="en-GB"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dirty="0" smtClean="0">
                              <a:solidFill>
                                <a:schemeClr val="tx1"/>
                              </a:solidFill>
                            </a:rPr>
                            <a:t>CSS PHY</a:t>
                          </a:r>
                          <a:endParaRPr lang="en-GB"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sz="1700" noProof="0" dirty="0" smtClean="0"/>
                            <a:t>PHY length overhead</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PT" sz="1700" b="0" i="1" noProof="0" smtClean="0">
                                        <a:latin typeface="Cambria Math"/>
                                      </a:rPr>
                                    </m:ctrlPr>
                                  </m:sSubPr>
                                  <m:e>
                                    <m:r>
                                      <a:rPr lang="pt-PT" sz="1700" b="0" i="1" noProof="0" smtClean="0">
                                        <a:latin typeface="Cambria Math"/>
                                      </a:rPr>
                                      <m:t>𝐿</m:t>
                                    </m:r>
                                  </m:e>
                                  <m:sub>
                                    <m:r>
                                      <a:rPr lang="pt-PT" sz="1700" b="0" i="1" noProof="0" smtClean="0">
                                        <a:latin typeface="Cambria Math"/>
                                      </a:rPr>
                                      <m:t>𝐻</m:t>
                                    </m:r>
                                    <m:r>
                                      <a:rPr lang="pt-PT" sz="1700" b="0" i="1" noProof="0" smtClean="0">
                                        <a:latin typeface="Cambria Math"/>
                                      </a:rPr>
                                      <m:t>_</m:t>
                                    </m:r>
                                    <m:r>
                                      <a:rPr lang="pt-PT" sz="1700" b="0" i="1" noProof="0" smtClean="0">
                                        <a:latin typeface="Cambria Math"/>
                                      </a:rPr>
                                      <m:t>𝑃𝐻𝑌</m:t>
                                    </m:r>
                                  </m:sub>
                                </m:sSub>
                              </m:oMath>
                            </m:oMathPara>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6 bytes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7 bytes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sz="1700" noProof="0" dirty="0" smtClean="0"/>
                            <a:t>MAC overhead</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PT" sz="1700" b="0" i="1" noProof="0" smtClean="0">
                                        <a:latin typeface="Cambria Math"/>
                                      </a:rPr>
                                    </m:ctrlPr>
                                  </m:sSubPr>
                                  <m:e>
                                    <m:r>
                                      <a:rPr lang="pt-PT" sz="1700" b="0" i="1" noProof="0" smtClean="0">
                                        <a:latin typeface="Cambria Math"/>
                                      </a:rPr>
                                      <m:t>𝐿</m:t>
                                    </m:r>
                                  </m:e>
                                  <m:sub>
                                    <m:r>
                                      <a:rPr lang="pt-PT" sz="1700" b="0" i="1" noProof="0" smtClean="0">
                                        <a:latin typeface="Cambria Math"/>
                                      </a:rPr>
                                      <m:t>𝐻</m:t>
                                    </m:r>
                                    <m:r>
                                      <a:rPr lang="pt-PT" sz="1700" b="0" i="1" noProof="0" smtClean="0">
                                        <a:latin typeface="Cambria Math"/>
                                      </a:rPr>
                                      <m:t>_</m:t>
                                    </m:r>
                                    <m:r>
                                      <a:rPr lang="pt-PT" sz="1700" b="0" i="1" noProof="0" smtClean="0">
                                        <a:latin typeface="Cambria Math"/>
                                      </a:rPr>
                                      <m:t>𝑀𝐴𝐶</m:t>
                                    </m:r>
                                  </m:sub>
                                </m:sSub>
                              </m:oMath>
                            </m:oMathPara>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9 bytes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9 bytes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180">
                    <a:tc>
                      <a:txBody>
                        <a:bodyPr/>
                        <a:lstStyle/>
                        <a:p>
                          <a:pPr algn="ctr"/>
                          <a:r>
                            <a:rPr lang="en-GB" sz="1700" noProof="0" dirty="0" smtClean="0"/>
                            <a:t>Symbol Rate</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PT" sz="1700" b="0" i="1" noProof="0" smtClean="0">
                                        <a:latin typeface="Cambria Math"/>
                                      </a:rPr>
                                    </m:ctrlPr>
                                  </m:sSubPr>
                                  <m:e>
                                    <m:r>
                                      <a:rPr lang="pt-PT" sz="1700" b="0" i="1" noProof="0" smtClean="0">
                                        <a:latin typeface="Cambria Math"/>
                                      </a:rPr>
                                      <m:t>𝑇</m:t>
                                    </m:r>
                                  </m:e>
                                  <m:sub>
                                    <m:r>
                                      <a:rPr lang="pt-PT" sz="1700" b="0" i="1" noProof="0" smtClean="0">
                                        <a:latin typeface="Cambria Math"/>
                                      </a:rPr>
                                      <m:t>𝑆𝑅</m:t>
                                    </m:r>
                                  </m:sub>
                                </m:sSub>
                              </m:oMath>
                            </m:oMathPara>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00" noProof="0" dirty="0" smtClean="0"/>
                            <a:t>62.5 </a:t>
                          </a:r>
                          <a:r>
                            <a:rPr lang="en-GB" sz="1700" noProof="0" dirty="0" err="1" smtClean="0"/>
                            <a:t>ksymbol</a:t>
                          </a:r>
                          <a:r>
                            <a:rPr lang="en-GB" sz="1700" noProof="0" dirty="0" smtClean="0"/>
                            <a:t>/s </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166.667 </a:t>
                          </a:r>
                          <a:r>
                            <a:rPr lang="en-GB" sz="1700" noProof="0" dirty="0" err="1" smtClean="0"/>
                            <a:t>ksymbol</a:t>
                          </a:r>
                          <a:r>
                            <a:rPr lang="en-GB" sz="1700" noProof="0" dirty="0" smtClean="0"/>
                            <a:t>/s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sz="1700" noProof="0" dirty="0" smtClean="0"/>
                            <a:t>Symbol duration</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PT" sz="1700" b="0" i="1" noProof="0" smtClean="0">
                                        <a:latin typeface="Cambria Math"/>
                                      </a:rPr>
                                    </m:ctrlPr>
                                  </m:sSubPr>
                                  <m:e>
                                    <m:r>
                                      <a:rPr lang="pt-PT" sz="1700" b="0" i="1" noProof="0" smtClean="0">
                                        <a:latin typeface="Cambria Math"/>
                                      </a:rPr>
                                      <m:t>𝑇</m:t>
                                    </m:r>
                                  </m:e>
                                  <m:sub>
                                    <m:r>
                                      <a:rPr lang="pt-PT" sz="1700" b="0" i="1" noProof="0" smtClean="0">
                                        <a:latin typeface="Cambria Math"/>
                                      </a:rPr>
                                      <m:t>𝑠</m:t>
                                    </m:r>
                                  </m:sub>
                                </m:sSub>
                              </m:oMath>
                            </m:oMathPara>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16 </a:t>
                          </a:r>
                          <a14:m>
                            <m:oMath xmlns:m="http://schemas.openxmlformats.org/officeDocument/2006/math">
                              <m:r>
                                <a:rPr lang="en-GB" sz="1700" i="1" noProof="0" smtClean="0">
                                  <a:latin typeface="Cambria Math"/>
                                  <a:ea typeface="Cambria Math"/>
                                </a:rPr>
                                <m:t>𝜇</m:t>
                              </m:r>
                              <m:r>
                                <a:rPr lang="pt-PT" sz="1700" b="0" i="1" noProof="0" smtClean="0">
                                  <a:latin typeface="Cambria Math"/>
                                  <a:ea typeface="Cambria Math"/>
                                </a:rPr>
                                <m:t>𝑠</m:t>
                              </m:r>
                            </m:oMath>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ea typeface="Cambria Math"/>
                            </a:rPr>
                            <a:t>6 </a:t>
                          </a:r>
                          <a14:m>
                            <m:oMath xmlns:m="http://schemas.openxmlformats.org/officeDocument/2006/math">
                              <m:r>
                                <a:rPr lang="en-GB" sz="1700" i="1" noProof="0" smtClean="0">
                                  <a:latin typeface="Cambria Math"/>
                                  <a:ea typeface="Cambria Math"/>
                                </a:rPr>
                                <m:t>𝜇</m:t>
                              </m:r>
                              <m:r>
                                <a:rPr lang="pt-PT" sz="1700" b="0" i="1" noProof="0" smtClean="0">
                                  <a:latin typeface="Cambria Math"/>
                                  <a:ea typeface="Cambria Math"/>
                                </a:rPr>
                                <m:t>𝑠</m:t>
                              </m:r>
                            </m:oMath>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sz="1700" noProof="0" dirty="0" smtClean="0"/>
                            <a:t>TX/RX or RX/TX switching time</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PT" sz="1700" b="0" i="1" noProof="0" smtClean="0">
                                        <a:latin typeface="Cambria Math"/>
                                      </a:rPr>
                                    </m:ctrlPr>
                                  </m:sSubPr>
                                  <m:e>
                                    <m:r>
                                      <a:rPr lang="pt-PT" sz="1700" b="0" i="1" noProof="0" smtClean="0">
                                        <a:latin typeface="Cambria Math"/>
                                      </a:rPr>
                                      <m:t>𝑇</m:t>
                                    </m:r>
                                  </m:e>
                                  <m:sub>
                                    <m:r>
                                      <a:rPr lang="pt-PT" sz="1700" b="0" i="1" noProof="0" smtClean="0">
                                        <a:latin typeface="Cambria Math"/>
                                      </a:rPr>
                                      <m:t>𝑇𝐴</m:t>
                                    </m:r>
                                  </m:sub>
                                </m:sSub>
                              </m:oMath>
                            </m:oMathPara>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192 </a:t>
                          </a:r>
                          <a14:m>
                            <m:oMath xmlns:m="http://schemas.openxmlformats.org/officeDocument/2006/math">
                              <m:r>
                                <a:rPr lang="en-GB" sz="1700" i="1" noProof="0" smtClean="0">
                                  <a:latin typeface="Cambria Math"/>
                                  <a:ea typeface="Cambria Math"/>
                                </a:rPr>
                                <m:t>𝜇</m:t>
                              </m:r>
                              <m:r>
                                <a:rPr lang="pt-PT" sz="1700" b="0" i="1" noProof="0" smtClean="0">
                                  <a:latin typeface="Cambria Math"/>
                                  <a:ea typeface="Cambria Math"/>
                                </a:rPr>
                                <m:t>𝑠</m:t>
                              </m:r>
                            </m:oMath>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72 </a:t>
                          </a:r>
                          <a14:m>
                            <m:oMath xmlns:m="http://schemas.openxmlformats.org/officeDocument/2006/math">
                              <m:r>
                                <a:rPr lang="en-GB" sz="1700" i="1" noProof="0" smtClean="0">
                                  <a:latin typeface="Cambria Math"/>
                                  <a:ea typeface="Cambria Math"/>
                                </a:rPr>
                                <m:t>𝜇</m:t>
                              </m:r>
                              <m:r>
                                <a:rPr lang="pt-PT" sz="1700" b="0" i="1" noProof="0" smtClean="0">
                                  <a:latin typeface="Cambria Math"/>
                                  <a:ea typeface="Cambria Math"/>
                                </a:rPr>
                                <m:t>𝑠</m:t>
                              </m:r>
                            </m:oMath>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934">
                    <a:tc>
                      <a:txBody>
                        <a:bodyPr/>
                        <a:lstStyle/>
                        <a:p>
                          <a:pPr algn="ctr"/>
                          <a:r>
                            <a:rPr lang="en-GB" sz="1700" noProof="0" dirty="0" smtClean="0"/>
                            <a:t>Short </a:t>
                          </a:r>
                          <a:r>
                            <a:rPr lang="en-GB" sz="1700" noProof="0" dirty="0" err="1" smtClean="0"/>
                            <a:t>Interframe</a:t>
                          </a:r>
                          <a:r>
                            <a:rPr lang="en-GB" sz="1700" noProof="0" dirty="0" smtClean="0"/>
                            <a:t> spacing (SIFS) time</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PT" sz="1700" b="0" i="1" noProof="0" smtClean="0">
                                        <a:latin typeface="Cambria Math"/>
                                      </a:rPr>
                                    </m:ctrlPr>
                                  </m:sSubPr>
                                  <m:e>
                                    <m:r>
                                      <a:rPr lang="pt-PT" sz="1700" b="0" i="1" noProof="0" smtClean="0">
                                        <a:latin typeface="Cambria Math"/>
                                      </a:rPr>
                                      <m:t>𝑇</m:t>
                                    </m:r>
                                  </m:e>
                                  <m:sub>
                                    <m:r>
                                      <a:rPr lang="pt-PT" sz="1700" b="0" i="1" noProof="0" smtClean="0">
                                        <a:latin typeface="Cambria Math"/>
                                      </a:rPr>
                                      <m:t>𝑆𝐼𝐹𝑆</m:t>
                                    </m:r>
                                  </m:sub>
                                </m:sSub>
                              </m:oMath>
                            </m:oMathPara>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00" noProof="0" dirty="0" smtClean="0"/>
                            <a:t>192 </a:t>
                          </a:r>
                          <a14:m>
                            <m:oMath xmlns:m="http://schemas.openxmlformats.org/officeDocument/2006/math">
                              <m:r>
                                <a:rPr lang="en-GB" sz="1700" i="1" noProof="0" smtClean="0">
                                  <a:latin typeface="Cambria Math"/>
                                  <a:ea typeface="Cambria Math"/>
                                </a:rPr>
                                <m:t>𝜇</m:t>
                              </m:r>
                              <m:r>
                                <a:rPr lang="pt-PT" sz="1700" b="0" i="1" noProof="0" smtClean="0">
                                  <a:latin typeface="Cambria Math"/>
                                  <a:ea typeface="Cambria Math"/>
                                </a:rPr>
                                <m:t>𝑠</m:t>
                              </m:r>
                            </m:oMath>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00" noProof="0" dirty="0" smtClean="0"/>
                            <a:t>72 </a:t>
                          </a:r>
                          <a14:m>
                            <m:oMath xmlns:m="http://schemas.openxmlformats.org/officeDocument/2006/math">
                              <m:r>
                                <a:rPr lang="en-GB" sz="1700" i="1" noProof="0" smtClean="0">
                                  <a:latin typeface="Cambria Math"/>
                                  <a:ea typeface="Cambria Math"/>
                                </a:rPr>
                                <m:t>𝜇</m:t>
                              </m:r>
                              <m:r>
                                <a:rPr lang="pt-PT" sz="1700" b="0" i="1" noProof="0" smtClean="0">
                                  <a:latin typeface="Cambria Math"/>
                                  <a:ea typeface="Cambria Math"/>
                                </a:rPr>
                                <m:t>𝑠</m:t>
                              </m:r>
                            </m:oMath>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sz="1700" noProof="0" dirty="0" smtClean="0"/>
                            <a:t>Long </a:t>
                          </a:r>
                          <a:r>
                            <a:rPr lang="en-GB" sz="1700" noProof="0" dirty="0" err="1" smtClean="0"/>
                            <a:t>Interframe</a:t>
                          </a:r>
                          <a:r>
                            <a:rPr lang="en-GB" sz="1700" noProof="0" dirty="0" smtClean="0"/>
                            <a:t> spacing (LIFS) time</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PT" sz="1700" b="0" i="1" noProof="0" smtClean="0">
                                        <a:latin typeface="Cambria Math"/>
                                      </a:rPr>
                                    </m:ctrlPr>
                                  </m:sSubPr>
                                  <m:e>
                                    <m:r>
                                      <a:rPr lang="pt-PT" sz="1700" b="0" i="1" noProof="0" smtClean="0">
                                        <a:latin typeface="Cambria Math"/>
                                      </a:rPr>
                                      <m:t>𝑇</m:t>
                                    </m:r>
                                  </m:e>
                                  <m:sub>
                                    <m:r>
                                      <a:rPr lang="pt-PT" sz="1700" b="0" i="1" noProof="0" smtClean="0">
                                        <a:latin typeface="Cambria Math"/>
                                      </a:rPr>
                                      <m:t>𝐿𝐼𝐹𝑆</m:t>
                                    </m:r>
                                  </m:sub>
                                </m:sSub>
                              </m:oMath>
                            </m:oMathPara>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00" noProof="0" dirty="0" smtClean="0"/>
                            <a:t>640 </a:t>
                          </a:r>
                          <a14:m>
                            <m:oMath xmlns:m="http://schemas.openxmlformats.org/officeDocument/2006/math">
                              <m:r>
                                <a:rPr lang="en-GB" sz="1700" i="1" noProof="0" smtClean="0">
                                  <a:latin typeface="Cambria Math"/>
                                  <a:ea typeface="Cambria Math"/>
                                </a:rPr>
                                <m:t>𝜇</m:t>
                              </m:r>
                              <m:r>
                                <a:rPr lang="pt-PT" sz="1700" b="0" i="1" noProof="0" smtClean="0">
                                  <a:latin typeface="Cambria Math"/>
                                  <a:ea typeface="Cambria Math"/>
                                </a:rPr>
                                <m:t>𝑠</m:t>
                              </m:r>
                            </m:oMath>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00" noProof="0" dirty="0" smtClean="0"/>
                            <a:t>240 </a:t>
                          </a:r>
                          <a14:m>
                            <m:oMath xmlns:m="http://schemas.openxmlformats.org/officeDocument/2006/math">
                              <m:r>
                                <a:rPr lang="en-GB" sz="1700" i="1" noProof="0" smtClean="0">
                                  <a:latin typeface="Cambria Math"/>
                                  <a:ea typeface="Cambria Math"/>
                                </a:rPr>
                                <m:t>𝜇</m:t>
                              </m:r>
                              <m:r>
                                <a:rPr lang="pt-PT" sz="1700" b="0" i="1" noProof="0" smtClean="0">
                                  <a:latin typeface="Cambria Math"/>
                                  <a:ea typeface="Cambria Math"/>
                                </a:rPr>
                                <m:t>𝑠</m:t>
                              </m:r>
                            </m:oMath>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sz="1700" noProof="0" dirty="0" err="1" smtClean="0"/>
                            <a:t>Backoff</a:t>
                          </a:r>
                          <a:r>
                            <a:rPr lang="en-GB" sz="1700" noProof="0" dirty="0" smtClean="0"/>
                            <a:t> period duration</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PT" sz="1700" b="0" i="1" noProof="0" smtClean="0">
                                        <a:latin typeface="Cambria Math"/>
                                      </a:rPr>
                                    </m:ctrlPr>
                                  </m:sSubPr>
                                  <m:e>
                                    <m:r>
                                      <a:rPr lang="pt-PT" sz="1700" b="0" i="1" noProof="0" smtClean="0">
                                        <a:latin typeface="Cambria Math"/>
                                      </a:rPr>
                                      <m:t>𝑇</m:t>
                                    </m:r>
                                  </m:e>
                                  <m:sub>
                                    <m:r>
                                      <a:rPr lang="pt-PT" sz="1700" b="0" i="1" noProof="0" smtClean="0">
                                        <a:latin typeface="Cambria Math"/>
                                      </a:rPr>
                                      <m:t>𝐵𝑂</m:t>
                                    </m:r>
                                  </m:sub>
                                </m:sSub>
                              </m:oMath>
                            </m:oMathPara>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00" noProof="0" dirty="0" smtClean="0"/>
                            <a:t>320 </a:t>
                          </a:r>
                          <a14:m>
                            <m:oMath xmlns:m="http://schemas.openxmlformats.org/officeDocument/2006/math">
                              <m:r>
                                <a:rPr lang="en-GB" sz="1700" i="1" noProof="0" smtClean="0">
                                  <a:latin typeface="Cambria Math"/>
                                  <a:ea typeface="Cambria Math"/>
                                </a:rPr>
                                <m:t>𝜇</m:t>
                              </m:r>
                              <m:r>
                                <a:rPr lang="pt-PT" sz="1700" b="0" i="1" noProof="0" smtClean="0">
                                  <a:latin typeface="Cambria Math"/>
                                  <a:ea typeface="Cambria Math"/>
                                </a:rPr>
                                <m:t>𝑠</m:t>
                              </m:r>
                            </m:oMath>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00" noProof="0" dirty="0" smtClean="0"/>
                            <a:t>120 </a:t>
                          </a:r>
                          <a14:m>
                            <m:oMath xmlns:m="http://schemas.openxmlformats.org/officeDocument/2006/math">
                              <m:r>
                                <a:rPr lang="en-GB" sz="1700" i="1" noProof="0" smtClean="0">
                                  <a:latin typeface="Cambria Math"/>
                                  <a:ea typeface="Cambria Math"/>
                                </a:rPr>
                                <m:t>𝜇</m:t>
                              </m:r>
                              <m:r>
                                <a:rPr lang="pt-PT" sz="1700" b="0" i="1" noProof="0" smtClean="0">
                                  <a:latin typeface="Cambria Math"/>
                                  <a:ea typeface="Cambria Math"/>
                                </a:rPr>
                                <m:t>𝑠</m:t>
                              </m:r>
                            </m:oMath>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sz="1700" noProof="0" dirty="0" smtClean="0"/>
                            <a:t>Data Rate</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pt-PT" sz="1700" b="0" i="1" noProof="0" smtClean="0">
                                    <a:latin typeface="Cambria Math"/>
                                  </a:rPr>
                                  <m:t>𝑅</m:t>
                                </m:r>
                              </m:oMath>
                            </m:oMathPara>
                          </a14:m>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250 kb/s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1 Mb/s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8" name="Tabela 7"/>
              <p:cNvGraphicFramePr>
                <a:graphicFrameLocks noGrp="1"/>
              </p:cNvGraphicFramePr>
              <p:nvPr>
                <p:extLst>
                  <p:ext uri="{D42A27DB-BD31-4B8C-83A1-F6EECF244321}">
                    <p14:modId xmlns:p14="http://schemas.microsoft.com/office/powerpoint/2010/main" xmlns="" xmlns:a14="http://schemas.microsoft.com/office/drawing/2010/main" val="1758622288"/>
                  </p:ext>
                </p:extLst>
              </p:nvPr>
            </p:nvGraphicFramePr>
            <p:xfrm>
              <a:off x="259972" y="2060848"/>
              <a:ext cx="8632508" cy="3759834"/>
            </p:xfrm>
            <a:graphic>
              <a:graphicData uri="http://schemas.openxmlformats.org/drawingml/2006/table">
                <a:tbl>
                  <a:tblPr firstRow="1" bandRow="1">
                    <a:tableStyleId>{5C22544A-7EE6-4342-B048-85BDC9FD1C3A}</a:tableStyleId>
                  </a:tblPr>
                  <a:tblGrid>
                    <a:gridCol w="3765868"/>
                    <a:gridCol w="1071880"/>
                    <a:gridCol w="1746568"/>
                    <a:gridCol w="2048192"/>
                  </a:tblGrid>
                  <a:tr h="370840">
                    <a:tc>
                      <a:txBody>
                        <a:bodyPr/>
                        <a:lstStyle/>
                        <a:p>
                          <a:pPr algn="ctr"/>
                          <a:r>
                            <a:rPr lang="en-GB" b="1" noProof="0" dirty="0" smtClean="0">
                              <a:solidFill>
                                <a:schemeClr val="tx1"/>
                              </a:solidFill>
                            </a:rPr>
                            <a:t>Description</a:t>
                          </a:r>
                          <a:endParaRPr lang="en-GB"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dirty="0" smtClean="0">
                              <a:solidFill>
                                <a:schemeClr val="tx1"/>
                              </a:solidFill>
                            </a:rPr>
                            <a:t>Symbol</a:t>
                          </a:r>
                          <a:endParaRPr lang="en-GB"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dirty="0" smtClean="0">
                              <a:solidFill>
                                <a:schemeClr val="tx1"/>
                              </a:solidFill>
                            </a:rPr>
                            <a:t>DSSS PHY</a:t>
                          </a:r>
                          <a:endParaRPr lang="en-GB"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dirty="0" smtClean="0">
                              <a:solidFill>
                                <a:schemeClr val="tx1"/>
                              </a:solidFill>
                            </a:rPr>
                            <a:t>CSS PHY</a:t>
                          </a:r>
                          <a:endParaRPr lang="en-GB"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sz="1700" noProof="0" dirty="0" smtClean="0"/>
                            <a:t>PHY length overhead</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51705" t="-108197" r="-353409" b="-827869"/>
                          </a:stretch>
                        </a:blipFill>
                      </a:tcPr>
                    </a:tc>
                    <a:tc>
                      <a:txBody>
                        <a:bodyPr/>
                        <a:lstStyle/>
                        <a:p>
                          <a:pPr algn="ctr"/>
                          <a:r>
                            <a:rPr lang="en-GB" sz="1700" noProof="0" dirty="0" smtClean="0"/>
                            <a:t>6 bytes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7 bytes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sz="1700" noProof="0" dirty="0" smtClean="0"/>
                            <a:t>MAC overhead</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51705" t="-208197" r="-353409" b="-727869"/>
                          </a:stretch>
                        </a:blipFill>
                      </a:tcPr>
                    </a:tc>
                    <a:tc>
                      <a:txBody>
                        <a:bodyPr/>
                        <a:lstStyle/>
                        <a:p>
                          <a:pPr algn="ctr"/>
                          <a:r>
                            <a:rPr lang="en-GB" sz="1700" noProof="0" dirty="0" smtClean="0"/>
                            <a:t>9 bytes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9 bytes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180">
                    <a:tc>
                      <a:txBody>
                        <a:bodyPr/>
                        <a:lstStyle/>
                        <a:p>
                          <a:pPr algn="ctr"/>
                          <a:r>
                            <a:rPr lang="en-GB" sz="1700" noProof="0" dirty="0" smtClean="0"/>
                            <a:t>Symbol Rate</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51705" t="-272464" r="-353409" b="-543478"/>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00" noProof="0" dirty="0" smtClean="0"/>
                            <a:t>62.5 </a:t>
                          </a:r>
                          <a:r>
                            <a:rPr lang="en-GB" sz="1700" noProof="0" dirty="0" err="1" smtClean="0"/>
                            <a:t>ksymbol</a:t>
                          </a:r>
                          <a:r>
                            <a:rPr lang="en-GB" sz="1700" noProof="0" dirty="0" smtClean="0"/>
                            <a:t>/s </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166.667 </a:t>
                          </a:r>
                          <a:r>
                            <a:rPr lang="en-GB" sz="1700" noProof="0" dirty="0" err="1" smtClean="0"/>
                            <a:t>ksymbol</a:t>
                          </a:r>
                          <a:r>
                            <a:rPr lang="en-GB" sz="1700" noProof="0" dirty="0" smtClean="0"/>
                            <a:t>/s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sz="1700" noProof="0" dirty="0" smtClean="0"/>
                            <a:t>Symbol duration</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51705" t="-421311" r="-353409" b="-51475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277972" t="-421311" r="-117483" b="-51475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21726" t="-421311" b="-514754"/>
                          </a:stretch>
                        </a:blipFill>
                      </a:tcPr>
                    </a:tc>
                  </a:tr>
                  <a:tr h="370840">
                    <a:tc>
                      <a:txBody>
                        <a:bodyPr/>
                        <a:lstStyle/>
                        <a:p>
                          <a:pPr algn="ctr"/>
                          <a:r>
                            <a:rPr lang="en-GB" sz="1700" noProof="0" dirty="0" smtClean="0"/>
                            <a:t>TX/RX or RX/TX switching time</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51705" t="-521311" r="-353409" b="-41475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277972" t="-521311" r="-117483" b="-41475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21726" t="-521311" b="-414754"/>
                          </a:stretch>
                        </a:blipFill>
                      </a:tcPr>
                    </a:tc>
                  </a:tr>
                  <a:tr h="368934">
                    <a:tc>
                      <a:txBody>
                        <a:bodyPr/>
                        <a:lstStyle/>
                        <a:p>
                          <a:pPr algn="ctr"/>
                          <a:r>
                            <a:rPr lang="en-GB" sz="1700" noProof="0" dirty="0" smtClean="0"/>
                            <a:t>Short </a:t>
                          </a:r>
                          <a:r>
                            <a:rPr lang="en-GB" sz="1700" noProof="0" dirty="0" err="1" smtClean="0"/>
                            <a:t>Interframe</a:t>
                          </a:r>
                          <a:r>
                            <a:rPr lang="en-GB" sz="1700" noProof="0" dirty="0" smtClean="0"/>
                            <a:t> spacing (SIFS) time</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51705" t="-631667" r="-353409" b="-321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277972" t="-631667" r="-117483" b="-321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21726" t="-631667" b="-321667"/>
                          </a:stretch>
                        </a:blipFill>
                      </a:tcPr>
                    </a:tc>
                  </a:tr>
                  <a:tr h="370840">
                    <a:tc>
                      <a:txBody>
                        <a:bodyPr/>
                        <a:lstStyle/>
                        <a:p>
                          <a:pPr algn="ctr"/>
                          <a:r>
                            <a:rPr lang="en-GB" sz="1700" noProof="0" dirty="0" smtClean="0"/>
                            <a:t>Long </a:t>
                          </a:r>
                          <a:r>
                            <a:rPr lang="en-GB" sz="1700" noProof="0" dirty="0" err="1" smtClean="0"/>
                            <a:t>Interframe</a:t>
                          </a:r>
                          <a:r>
                            <a:rPr lang="en-GB" sz="1700" noProof="0" dirty="0" smtClean="0"/>
                            <a:t> spacing (LIFS) time</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51705" t="-719672" r="-353409" b="-21639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277972" t="-719672" r="-117483" b="-21639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21726" t="-719672" b="-216393"/>
                          </a:stretch>
                        </a:blipFill>
                      </a:tcPr>
                    </a:tc>
                  </a:tr>
                  <a:tr h="370840">
                    <a:tc>
                      <a:txBody>
                        <a:bodyPr/>
                        <a:lstStyle/>
                        <a:p>
                          <a:pPr algn="ctr"/>
                          <a:r>
                            <a:rPr lang="en-GB" sz="1700" noProof="0" dirty="0" err="1" smtClean="0"/>
                            <a:t>Backoff</a:t>
                          </a:r>
                          <a:r>
                            <a:rPr lang="en-GB" sz="1700" noProof="0" dirty="0" smtClean="0"/>
                            <a:t> period duration</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51705" t="-819672" r="-353409" b="-11639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277972" t="-819672" r="-117483" b="-11639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21726" t="-819672" b="-116393"/>
                          </a:stretch>
                        </a:blipFill>
                      </a:tcPr>
                    </a:tc>
                  </a:tr>
                  <a:tr h="370840">
                    <a:tc>
                      <a:txBody>
                        <a:bodyPr/>
                        <a:lstStyle/>
                        <a:p>
                          <a:pPr algn="ctr"/>
                          <a:r>
                            <a:rPr lang="en-GB" sz="1700" noProof="0" dirty="0" smtClean="0"/>
                            <a:t>Data Rate</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51705" t="-919672" r="-353409" b="-16393"/>
                          </a:stretch>
                        </a:blipFill>
                      </a:tcPr>
                    </a:tc>
                    <a:tc>
                      <a:txBody>
                        <a:bodyPr/>
                        <a:lstStyle/>
                        <a:p>
                          <a:pPr algn="ctr"/>
                          <a:r>
                            <a:rPr lang="en-GB" sz="1700" noProof="0" dirty="0" smtClean="0"/>
                            <a:t>250 kb/s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noProof="0" dirty="0" smtClean="0"/>
                            <a:t>1 Mb/s</a:t>
                          </a:r>
                          <a:endParaRPr lang="en-GB" sz="17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1792522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332656"/>
            <a:ext cx="7772400" cy="1066800"/>
          </a:xfrm>
        </p:spPr>
        <p:txBody>
          <a:bodyPr/>
          <a:lstStyle/>
          <a:p>
            <a:r>
              <a:rPr lang="en-GB" dirty="0" smtClean="0"/>
              <a:t>IEEE 802.15.4 MAC Channel Access</a:t>
            </a:r>
            <a:endParaRPr lang="pt-PT" dirty="0"/>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8</a:t>
            </a:fld>
            <a:endParaRPr lang="en-US"/>
          </a:p>
        </p:txBody>
      </p:sp>
      <p:sp>
        <p:nvSpPr>
          <p:cNvPr id="71" name="Rectângulo arredondado 70"/>
          <p:cNvSpPr/>
          <p:nvPr/>
        </p:nvSpPr>
        <p:spPr bwMode="auto">
          <a:xfrm>
            <a:off x="5638642" y="3141941"/>
            <a:ext cx="2009104" cy="442674"/>
          </a:xfrm>
          <a:prstGeom prst="roundRect">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spcBef>
                <a:spcPct val="50000"/>
              </a:spcBef>
            </a:pPr>
            <a:r>
              <a:rPr lang="en-GB" sz="2000" dirty="0">
                <a:solidFill>
                  <a:schemeClr val="tx1"/>
                </a:solidFill>
                <a:latin typeface="+mj-lt"/>
              </a:rPr>
              <a:t>Channel IDLE</a:t>
            </a:r>
          </a:p>
        </p:txBody>
      </p:sp>
      <p:sp>
        <p:nvSpPr>
          <p:cNvPr id="72" name="CaixaDeTexto 24"/>
          <p:cNvSpPr txBox="1"/>
          <p:nvPr/>
        </p:nvSpPr>
        <p:spPr>
          <a:xfrm>
            <a:off x="2543990" y="1268760"/>
            <a:ext cx="3883006"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defPPr>
              <a:defRPr lang="pt-P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spcBef>
                <a:spcPts val="0"/>
              </a:spcBef>
              <a:defRPr/>
            </a:pPr>
            <a:r>
              <a:rPr lang="en-GB" sz="2400" dirty="0" smtClean="0">
                <a:solidFill>
                  <a:schemeClr val="tx1"/>
                </a:solidFill>
                <a:latin typeface="+mj-lt"/>
              </a:rPr>
              <a:t>Clear Channel Assessment (CCA) </a:t>
            </a:r>
            <a:endParaRPr lang="en-GB" sz="2400" dirty="0">
              <a:solidFill>
                <a:schemeClr val="tx1"/>
              </a:solidFill>
              <a:latin typeface="+mj-lt"/>
            </a:endParaRPr>
          </a:p>
        </p:txBody>
      </p:sp>
      <p:sp>
        <p:nvSpPr>
          <p:cNvPr id="73" name="Seta para a direita 72"/>
          <p:cNvSpPr/>
          <p:nvPr/>
        </p:nvSpPr>
        <p:spPr bwMode="auto">
          <a:xfrm rot="2637429">
            <a:off x="5067617" y="2441921"/>
            <a:ext cx="1056264" cy="341722"/>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spAutoFit/>
          </a:bodyPr>
          <a:lstStyle>
            <a:defPPr>
              <a:defRPr lang="pt-PT"/>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4" name="Rectângulo arredondado 73"/>
          <p:cNvSpPr/>
          <p:nvPr/>
        </p:nvSpPr>
        <p:spPr bwMode="auto">
          <a:xfrm>
            <a:off x="1317279" y="3180577"/>
            <a:ext cx="2009104" cy="442674"/>
          </a:xfrm>
          <a:prstGeom prst="roundRect">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anchor="ctr">
            <a:spAutoFit/>
          </a:bodyPr>
          <a:lstStyle>
            <a:defPPr>
              <a:defRPr lang="pt-PT"/>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0" hangingPunct="0">
              <a:spcBef>
                <a:spcPct val="50000"/>
              </a:spcBef>
              <a:defRPr/>
            </a:pPr>
            <a:r>
              <a:rPr lang="en-GB" sz="2000" dirty="0" smtClean="0">
                <a:solidFill>
                  <a:schemeClr val="tx1"/>
                </a:solidFill>
                <a:latin typeface="+mj-lt"/>
              </a:rPr>
              <a:t>Channel </a:t>
            </a:r>
            <a:r>
              <a:rPr lang="en-GB" sz="2000" dirty="0" smtClean="0">
                <a:solidFill>
                  <a:srgbClr val="FF0000"/>
                </a:solidFill>
                <a:latin typeface="+mj-lt"/>
              </a:rPr>
              <a:t>BUSY</a:t>
            </a:r>
            <a:endParaRPr lang="en-GB" sz="2000" dirty="0">
              <a:solidFill>
                <a:srgbClr val="FF0000"/>
              </a:solidFill>
              <a:latin typeface="+mj-lt"/>
            </a:endParaRPr>
          </a:p>
        </p:txBody>
      </p:sp>
      <p:sp>
        <p:nvSpPr>
          <p:cNvPr id="75" name="Seta para a direita 74"/>
          <p:cNvSpPr/>
          <p:nvPr/>
        </p:nvSpPr>
        <p:spPr bwMode="auto">
          <a:xfrm rot="8126203">
            <a:off x="2806598" y="2457451"/>
            <a:ext cx="1121295" cy="341722"/>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spAutoFit/>
          </a:bodyPr>
          <a:lstStyle>
            <a:defPPr>
              <a:defRPr lang="pt-PT"/>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6" name="Seta para a direita 75"/>
          <p:cNvSpPr/>
          <p:nvPr/>
        </p:nvSpPr>
        <p:spPr bwMode="auto">
          <a:xfrm rot="5400000">
            <a:off x="2024840" y="3822489"/>
            <a:ext cx="577665" cy="341722"/>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spAutoFit/>
          </a:bodyPr>
          <a:lstStyle>
            <a:defPPr>
              <a:defRPr lang="pt-PT"/>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7" name="Seta para a direita 76"/>
          <p:cNvSpPr/>
          <p:nvPr/>
        </p:nvSpPr>
        <p:spPr bwMode="auto">
          <a:xfrm rot="5400000">
            <a:off x="6354362" y="3779861"/>
            <a:ext cx="577665" cy="341722"/>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spAutoFit/>
          </a:bodyPr>
          <a:lstStyle>
            <a:defPPr>
              <a:defRPr lang="pt-PT"/>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78" name="CaixaDeTexto 1"/>
              <p:cNvSpPr txBox="1"/>
              <p:nvPr/>
            </p:nvSpPr>
            <p:spPr>
              <a:xfrm>
                <a:off x="6101951" y="4307940"/>
                <a:ext cx="1125436" cy="400110"/>
              </a:xfrm>
              <a:prstGeom prst="rect">
                <a:avLst/>
              </a:prstGeom>
              <a:noFill/>
            </p:spPr>
            <p:txBody>
              <a:bodyPr wrap="none" rtlCol="0">
                <a:spAutoFit/>
              </a:bodyPr>
              <a:lstStyle>
                <a:defPPr>
                  <a:defRPr lang="pt-P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14:m>
                  <m:oMathPara xmlns:m="http://schemas.openxmlformats.org/officeDocument/2006/math">
                    <m:oMathParaPr>
                      <m:jc m:val="centerGroup"/>
                    </m:oMathParaPr>
                    <m:oMath xmlns:m="http://schemas.openxmlformats.org/officeDocument/2006/math">
                      <m:r>
                        <a:rPr lang="pt-PT" sz="2000" b="1" i="1" smtClean="0">
                          <a:latin typeface="Cambria Math"/>
                        </a:rPr>
                        <m:t>𝑵𝑩</m:t>
                      </m:r>
                      <m:r>
                        <a:rPr lang="pt-PT" sz="2000" b="1" i="1" smtClean="0">
                          <a:latin typeface="Cambria Math"/>
                        </a:rPr>
                        <m:t>=</m:t>
                      </m:r>
                      <m:r>
                        <a:rPr lang="pt-PT" sz="2000" b="1" i="1" smtClean="0">
                          <a:latin typeface="Cambria Math"/>
                        </a:rPr>
                        <m:t>𝟎</m:t>
                      </m:r>
                    </m:oMath>
                  </m:oMathPara>
                </a14:m>
                <a:endParaRPr lang="en-GB" sz="2000" b="1" dirty="0"/>
              </a:p>
            </p:txBody>
          </p:sp>
        </mc:Choice>
        <mc:Fallback xmlns="">
          <p:sp>
            <p:nvSpPr>
              <p:cNvPr id="78" name="CaixaDeTexto 1"/>
              <p:cNvSpPr txBox="1">
                <a:spLocks noRot="1" noChangeAspect="1" noMove="1" noResize="1" noEditPoints="1" noAdjustHandles="1" noChangeArrowheads="1" noChangeShapeType="1" noTextEdit="1"/>
              </p:cNvSpPr>
              <p:nvPr/>
            </p:nvSpPr>
            <p:spPr>
              <a:xfrm>
                <a:off x="6101951" y="4307940"/>
                <a:ext cx="1125436" cy="400110"/>
              </a:xfrm>
              <a:prstGeom prst="rect">
                <a:avLst/>
              </a:prstGeom>
              <a:blipFill rotWithShape="1">
                <a:blip r:embed="rId2"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CaixaDeTexto 23"/>
              <p:cNvSpPr txBox="1"/>
              <p:nvPr/>
            </p:nvSpPr>
            <p:spPr>
              <a:xfrm>
                <a:off x="1439873" y="4307940"/>
                <a:ext cx="1715341" cy="400110"/>
              </a:xfrm>
              <a:prstGeom prst="rect">
                <a:avLst/>
              </a:prstGeom>
              <a:noFill/>
            </p:spPr>
            <p:txBody>
              <a:bodyPr wrap="none" rtlCol="0">
                <a:spAutoFit/>
              </a:bodyPr>
              <a:lstStyle>
                <a:defPPr>
                  <a:defRPr lang="pt-P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14:m>
                  <m:oMath xmlns:m="http://schemas.openxmlformats.org/officeDocument/2006/math">
                    <m:r>
                      <a:rPr lang="pt-PT" sz="2000" b="1" i="1" smtClean="0">
                        <a:latin typeface="Cambria Math"/>
                      </a:rPr>
                      <m:t>𝑵𝑩</m:t>
                    </m:r>
                    <m:r>
                      <a:rPr lang="pt-PT" sz="2000" b="1" i="1" smtClean="0">
                        <a:latin typeface="Cambria Math"/>
                      </a:rPr>
                      <m:t>=</m:t>
                    </m:r>
                    <m:r>
                      <a:rPr lang="pt-PT" sz="2000" b="1" i="1">
                        <a:latin typeface="Cambria Math"/>
                      </a:rPr>
                      <m:t>𝑵𝑩</m:t>
                    </m:r>
                  </m:oMath>
                </a14:m>
                <a:r>
                  <a:rPr lang="en-GB" sz="2000" b="1" i="1" dirty="0" smtClean="0"/>
                  <a:t> + 1</a:t>
                </a:r>
                <a:endParaRPr lang="en-GB" sz="2000" b="1" i="1" dirty="0"/>
              </a:p>
            </p:txBody>
          </p:sp>
        </mc:Choice>
        <mc:Fallback xmlns="">
          <p:sp>
            <p:nvSpPr>
              <p:cNvPr id="79" name="CaixaDeTexto 23"/>
              <p:cNvSpPr txBox="1">
                <a:spLocks noRot="1" noChangeAspect="1" noMove="1" noResize="1" noEditPoints="1" noAdjustHandles="1" noChangeArrowheads="1" noChangeShapeType="1" noTextEdit="1"/>
              </p:cNvSpPr>
              <p:nvPr/>
            </p:nvSpPr>
            <p:spPr>
              <a:xfrm>
                <a:off x="1439873" y="4307940"/>
                <a:ext cx="1715341" cy="400110"/>
              </a:xfrm>
              <a:prstGeom prst="rect">
                <a:avLst/>
              </a:prstGeom>
              <a:blipFill rotWithShape="1">
                <a:blip r:embed="rId3" cstate="print"/>
                <a:stretch>
                  <a:fillRect t="-6154" r="-2482" b="-2923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CaixaDeTexto 33"/>
              <p:cNvSpPr txBox="1"/>
              <p:nvPr/>
            </p:nvSpPr>
            <p:spPr>
              <a:xfrm>
                <a:off x="5666388" y="4751397"/>
                <a:ext cx="2327881" cy="405624"/>
              </a:xfrm>
              <a:prstGeom prst="rect">
                <a:avLst/>
              </a:prstGeom>
              <a:noFill/>
            </p:spPr>
            <p:txBody>
              <a:bodyPr wrap="none" rtlCol="0">
                <a:spAutoFit/>
              </a:bodyPr>
              <a:lstStyle>
                <a:defPPr>
                  <a:defRPr lang="pt-P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pt-PT" sz="2000" b="1" i="1" smtClean="0">
                              <a:latin typeface="Cambria Math"/>
                            </a:rPr>
                          </m:ctrlPr>
                        </m:sSubPr>
                        <m:e>
                          <m:r>
                            <a:rPr lang="pt-PT" sz="2000" b="1" i="1" smtClean="0">
                              <a:latin typeface="Cambria Math"/>
                            </a:rPr>
                            <m:t>𝒄𝒘</m:t>
                          </m:r>
                        </m:e>
                        <m:sub>
                          <m:r>
                            <a:rPr lang="pt-PT" sz="2000" b="1" i="1">
                              <a:latin typeface="Cambria Math"/>
                            </a:rPr>
                            <m:t>𝑵𝑩</m:t>
                          </m:r>
                        </m:sub>
                      </m:sSub>
                      <m:r>
                        <a:rPr lang="pt-PT" sz="2000" b="1" i="1" smtClean="0">
                          <a:latin typeface="Cambria Math"/>
                        </a:rPr>
                        <m:t>=</m:t>
                      </m:r>
                      <m:d>
                        <m:dPr>
                          <m:begChr m:val="["/>
                          <m:endChr m:val="]"/>
                          <m:ctrlPr>
                            <a:rPr lang="pt-PT" sz="2000" b="1" i="1" smtClean="0">
                              <a:latin typeface="Cambria Math"/>
                            </a:rPr>
                          </m:ctrlPr>
                        </m:dPr>
                        <m:e>
                          <m:sSup>
                            <m:sSupPr>
                              <m:ctrlPr>
                                <a:rPr lang="pt-PT" sz="2000" b="1" i="1" smtClean="0">
                                  <a:latin typeface="Cambria Math"/>
                                </a:rPr>
                              </m:ctrlPr>
                            </m:sSupPr>
                            <m:e>
                              <m:r>
                                <a:rPr lang="pt-PT" sz="2000" b="1" i="1" smtClean="0">
                                  <a:latin typeface="Cambria Math"/>
                                </a:rPr>
                                <m:t>𝟐</m:t>
                              </m:r>
                            </m:e>
                            <m:sup>
                              <m:sSub>
                                <m:sSubPr>
                                  <m:ctrlPr>
                                    <a:rPr lang="pt-PT" sz="2000" b="1" i="1" smtClean="0">
                                      <a:latin typeface="Cambria Math"/>
                                    </a:rPr>
                                  </m:ctrlPr>
                                </m:sSubPr>
                                <m:e>
                                  <m:r>
                                    <a:rPr lang="pt-PT" sz="2000" b="1" i="1">
                                      <a:latin typeface="Cambria Math"/>
                                    </a:rPr>
                                    <m:t>𝑩𝑬</m:t>
                                  </m:r>
                                </m:e>
                                <m:sub>
                                  <m:r>
                                    <a:rPr lang="pt-PT" sz="2000" b="1" i="1" smtClean="0">
                                      <a:latin typeface="Cambria Math"/>
                                    </a:rPr>
                                    <m:t>𝒊</m:t>
                                  </m:r>
                                </m:sub>
                              </m:sSub>
                            </m:sup>
                          </m:sSup>
                          <m:r>
                            <m:rPr>
                              <m:nor/>
                            </m:rPr>
                            <a:rPr lang="pt-PT" sz="2000" b="1" i="1" smtClean="0">
                              <a:latin typeface="Cambria Math"/>
                            </a:rPr>
                            <m:t>−</m:t>
                          </m:r>
                          <m:r>
                            <m:rPr>
                              <m:nor/>
                            </m:rPr>
                            <a:rPr lang="en-GB" sz="2000" b="1" i="1" dirty="0"/>
                            <m:t> </m:t>
                          </m:r>
                          <m:r>
                            <m:rPr>
                              <m:nor/>
                            </m:rPr>
                            <a:rPr lang="en-GB" sz="2000" b="1" i="1" dirty="0"/>
                            <m:t>1 </m:t>
                          </m:r>
                        </m:e>
                      </m:d>
                    </m:oMath>
                  </m:oMathPara>
                </a14:m>
                <a:endParaRPr lang="en-GB" sz="2000" b="1" i="1" dirty="0"/>
              </a:p>
            </p:txBody>
          </p:sp>
        </mc:Choice>
        <mc:Fallback xmlns="">
          <p:sp>
            <p:nvSpPr>
              <p:cNvPr id="80" name="CaixaDeTexto 33"/>
              <p:cNvSpPr txBox="1">
                <a:spLocks noRot="1" noChangeAspect="1" noMove="1" noResize="1" noEditPoints="1" noAdjustHandles="1" noChangeArrowheads="1" noChangeShapeType="1" noTextEdit="1"/>
              </p:cNvSpPr>
              <p:nvPr/>
            </p:nvSpPr>
            <p:spPr>
              <a:xfrm>
                <a:off x="5666388" y="4751397"/>
                <a:ext cx="2327881" cy="405624"/>
              </a:xfrm>
              <a:prstGeom prst="rect">
                <a:avLst/>
              </a:prstGeom>
              <a:blipFill rotWithShape="1">
                <a:blip r:embed="rId4" cstate="print"/>
                <a:stretch>
                  <a:fillRect b="-14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CaixaDeTexto 34"/>
              <p:cNvSpPr txBox="1"/>
              <p:nvPr/>
            </p:nvSpPr>
            <p:spPr>
              <a:xfrm>
                <a:off x="1149731" y="4724359"/>
                <a:ext cx="2348720" cy="405624"/>
              </a:xfrm>
              <a:prstGeom prst="rect">
                <a:avLst/>
              </a:prstGeom>
              <a:noFill/>
            </p:spPr>
            <p:txBody>
              <a:bodyPr wrap="none" rtlCol="0">
                <a:spAutoFit/>
              </a:bodyPr>
              <a:lstStyle>
                <a:defPPr>
                  <a:defRPr lang="pt-P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pt-PT" sz="2000" b="1" i="1" smtClean="0">
                              <a:latin typeface="Cambria Math"/>
                            </a:rPr>
                          </m:ctrlPr>
                        </m:sSubPr>
                        <m:e>
                          <m:r>
                            <a:rPr lang="pt-PT" sz="2000" b="1" i="1" smtClean="0">
                              <a:latin typeface="Cambria Math"/>
                            </a:rPr>
                            <m:t>𝒄𝒘</m:t>
                          </m:r>
                        </m:e>
                        <m:sub>
                          <m:r>
                            <a:rPr lang="pt-PT" sz="2000" b="1" i="1">
                              <a:latin typeface="Cambria Math"/>
                            </a:rPr>
                            <m:t>𝑵𝑩</m:t>
                          </m:r>
                        </m:sub>
                      </m:sSub>
                      <m:r>
                        <a:rPr lang="pt-PT" sz="2000" b="1" i="1" smtClean="0">
                          <a:latin typeface="Cambria Math"/>
                        </a:rPr>
                        <m:t>=</m:t>
                      </m:r>
                      <m:d>
                        <m:dPr>
                          <m:begChr m:val="["/>
                          <m:endChr m:val="]"/>
                          <m:ctrlPr>
                            <a:rPr lang="pt-PT" sz="2000" b="1" i="1" smtClean="0">
                              <a:latin typeface="Cambria Math"/>
                            </a:rPr>
                          </m:ctrlPr>
                        </m:dPr>
                        <m:e>
                          <m:sSup>
                            <m:sSupPr>
                              <m:ctrlPr>
                                <a:rPr lang="pt-PT" sz="2000" b="1" i="1" smtClean="0">
                                  <a:latin typeface="Cambria Math"/>
                                </a:rPr>
                              </m:ctrlPr>
                            </m:sSupPr>
                            <m:e>
                              <m:r>
                                <a:rPr lang="pt-PT" sz="2000" b="1" i="1" smtClean="0">
                                  <a:latin typeface="Cambria Math"/>
                                </a:rPr>
                                <m:t>𝟐</m:t>
                              </m:r>
                            </m:e>
                            <m:sup>
                              <m:sSub>
                                <m:sSubPr>
                                  <m:ctrlPr>
                                    <a:rPr lang="pt-PT" sz="2000" b="1" i="1" smtClean="0">
                                      <a:latin typeface="Cambria Math"/>
                                    </a:rPr>
                                  </m:ctrlPr>
                                </m:sSubPr>
                                <m:e>
                                  <m:r>
                                    <a:rPr lang="pt-PT" sz="2000" b="1" i="1">
                                      <a:latin typeface="Cambria Math"/>
                                    </a:rPr>
                                    <m:t>𝑩𝑬</m:t>
                                  </m:r>
                                </m:e>
                                <m:sub>
                                  <m:r>
                                    <a:rPr lang="pt-PT" sz="2000" b="1" i="1" smtClean="0">
                                      <a:latin typeface="Cambria Math"/>
                                    </a:rPr>
                                    <m:t>𝒊</m:t>
                                  </m:r>
                                </m:sub>
                              </m:sSub>
                            </m:sup>
                          </m:sSup>
                          <m:r>
                            <m:rPr>
                              <m:nor/>
                            </m:rPr>
                            <a:rPr lang="pt-PT" sz="2000" b="1" i="1" smtClean="0">
                              <a:latin typeface="Cambria Math"/>
                            </a:rPr>
                            <m:t>−</m:t>
                          </m:r>
                          <m:r>
                            <m:rPr>
                              <m:nor/>
                            </m:rPr>
                            <a:rPr lang="en-GB" sz="2000" b="1" i="1" dirty="0"/>
                            <m:t> </m:t>
                          </m:r>
                          <m:r>
                            <m:rPr>
                              <m:nor/>
                            </m:rPr>
                            <a:rPr lang="en-GB" sz="2000" b="1" i="1" dirty="0"/>
                            <m:t>1 </m:t>
                          </m:r>
                        </m:e>
                      </m:d>
                    </m:oMath>
                  </m:oMathPara>
                </a14:m>
                <a:endParaRPr lang="en-GB" sz="2000" b="1" i="1" dirty="0"/>
              </a:p>
            </p:txBody>
          </p:sp>
        </mc:Choice>
        <mc:Fallback xmlns="">
          <p:sp>
            <p:nvSpPr>
              <p:cNvPr id="81" name="CaixaDeTexto 34"/>
              <p:cNvSpPr txBox="1">
                <a:spLocks noRot="1" noChangeAspect="1" noMove="1" noResize="1" noEditPoints="1" noAdjustHandles="1" noChangeArrowheads="1" noChangeShapeType="1" noTextEdit="1"/>
              </p:cNvSpPr>
              <p:nvPr/>
            </p:nvSpPr>
            <p:spPr>
              <a:xfrm>
                <a:off x="1149731" y="4724359"/>
                <a:ext cx="2348720" cy="405624"/>
              </a:xfrm>
              <a:prstGeom prst="rect">
                <a:avLst/>
              </a:prstGeom>
              <a:blipFill rotWithShape="1">
                <a:blip r:embed="rId5" cstate="print"/>
                <a:stretch>
                  <a:fillRect b="-14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CaixaDeTexto 35"/>
              <p:cNvSpPr txBox="1"/>
              <p:nvPr/>
            </p:nvSpPr>
            <p:spPr>
              <a:xfrm>
                <a:off x="1439873" y="5432695"/>
                <a:ext cx="1423916" cy="400110"/>
              </a:xfrm>
              <a:prstGeom prst="rect">
                <a:avLst/>
              </a:prstGeom>
              <a:noFill/>
            </p:spPr>
            <p:txBody>
              <a:bodyPr wrap="none" rtlCol="0">
                <a:spAutoFit/>
              </a:bodyPr>
              <a:lstStyle>
                <a:defPPr>
                  <a:defRPr lang="pt-P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14:m>
                  <m:oMath xmlns:m="http://schemas.openxmlformats.org/officeDocument/2006/math">
                    <m:sSub>
                      <m:sSubPr>
                        <m:ctrlPr>
                          <a:rPr lang="pt-PT" sz="2000" b="1" i="1" smtClean="0">
                            <a:latin typeface="Cambria Math"/>
                          </a:rPr>
                        </m:ctrlPr>
                      </m:sSubPr>
                      <m:e>
                        <m:r>
                          <a:rPr lang="pt-PT" sz="2000" b="1" i="1" smtClean="0">
                            <a:latin typeface="Cambria Math"/>
                          </a:rPr>
                          <m:t>𝒄𝒘</m:t>
                        </m:r>
                      </m:e>
                      <m:sub>
                        <m:r>
                          <a:rPr lang="pt-PT" sz="2000" b="1" i="1">
                            <a:latin typeface="Cambria Math"/>
                          </a:rPr>
                          <m:t>𝑵𝑩</m:t>
                        </m:r>
                      </m:sub>
                    </m:sSub>
                    <m:r>
                      <a:rPr lang="pt-PT" sz="2000" b="1" i="1" smtClean="0">
                        <a:latin typeface="Cambria Math"/>
                      </a:rPr>
                      <m:t>=</m:t>
                    </m:r>
                  </m:oMath>
                </a14:m>
                <a:r>
                  <a:rPr lang="en-GB" sz="2000" b="1" i="1" dirty="0" smtClean="0"/>
                  <a:t> 15</a:t>
                </a:r>
                <a:endParaRPr lang="en-GB" sz="2000" b="1" i="1" dirty="0"/>
              </a:p>
            </p:txBody>
          </p:sp>
        </mc:Choice>
        <mc:Fallback xmlns="">
          <p:sp>
            <p:nvSpPr>
              <p:cNvPr id="82" name="CaixaDeTexto 35"/>
              <p:cNvSpPr txBox="1">
                <a:spLocks noRot="1" noChangeAspect="1" noMove="1" noResize="1" noEditPoints="1" noAdjustHandles="1" noChangeArrowheads="1" noChangeShapeType="1" noTextEdit="1"/>
              </p:cNvSpPr>
              <p:nvPr/>
            </p:nvSpPr>
            <p:spPr>
              <a:xfrm>
                <a:off x="1439873" y="5432695"/>
                <a:ext cx="1423916" cy="400110"/>
              </a:xfrm>
              <a:prstGeom prst="rect">
                <a:avLst/>
              </a:prstGeom>
              <a:blipFill rotWithShape="1">
                <a:blip r:embed="rId6" cstate="print"/>
                <a:stretch>
                  <a:fillRect t="-6061" r="-3419" b="-27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CaixaDeTexto 36"/>
              <p:cNvSpPr txBox="1"/>
              <p:nvPr/>
            </p:nvSpPr>
            <p:spPr>
              <a:xfrm>
                <a:off x="6472333" y="5388478"/>
                <a:ext cx="1281248" cy="400110"/>
              </a:xfrm>
              <a:prstGeom prst="rect">
                <a:avLst/>
              </a:prstGeom>
              <a:noFill/>
            </p:spPr>
            <p:txBody>
              <a:bodyPr wrap="none" rtlCol="0">
                <a:spAutoFit/>
              </a:bodyPr>
              <a:lstStyle>
                <a:defPPr>
                  <a:defRPr lang="pt-P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14:m>
                  <m:oMath xmlns:m="http://schemas.openxmlformats.org/officeDocument/2006/math">
                    <m:sSub>
                      <m:sSubPr>
                        <m:ctrlPr>
                          <a:rPr lang="pt-PT" sz="2000" b="1" i="1" smtClean="0">
                            <a:latin typeface="Cambria Math"/>
                          </a:rPr>
                        </m:ctrlPr>
                      </m:sSubPr>
                      <m:e>
                        <m:r>
                          <a:rPr lang="pt-PT" sz="2000" b="1" i="1" smtClean="0">
                            <a:latin typeface="Cambria Math"/>
                          </a:rPr>
                          <m:t>𝒄𝒘</m:t>
                        </m:r>
                      </m:e>
                      <m:sub>
                        <m:r>
                          <a:rPr lang="pt-PT" sz="2000" b="1" i="1">
                            <a:latin typeface="Cambria Math"/>
                          </a:rPr>
                          <m:t>𝑵𝑩</m:t>
                        </m:r>
                      </m:sub>
                    </m:sSub>
                    <m:r>
                      <a:rPr lang="pt-PT" sz="2000" b="1" i="1" smtClean="0">
                        <a:latin typeface="Cambria Math"/>
                      </a:rPr>
                      <m:t>=</m:t>
                    </m:r>
                  </m:oMath>
                </a14:m>
                <a:r>
                  <a:rPr lang="en-GB" sz="2000" b="1" i="1" dirty="0" smtClean="0"/>
                  <a:t> 7</a:t>
                </a:r>
                <a:endParaRPr lang="en-GB" sz="2000" b="1" i="1" dirty="0"/>
              </a:p>
            </p:txBody>
          </p:sp>
        </mc:Choice>
        <mc:Fallback xmlns="">
          <p:sp>
            <p:nvSpPr>
              <p:cNvPr id="83" name="CaixaDeTexto 36"/>
              <p:cNvSpPr txBox="1">
                <a:spLocks noRot="1" noChangeAspect="1" noMove="1" noResize="1" noEditPoints="1" noAdjustHandles="1" noChangeArrowheads="1" noChangeShapeType="1" noTextEdit="1"/>
              </p:cNvSpPr>
              <p:nvPr/>
            </p:nvSpPr>
            <p:spPr>
              <a:xfrm>
                <a:off x="6472333" y="5388478"/>
                <a:ext cx="1281248" cy="400110"/>
              </a:xfrm>
              <a:prstGeom prst="rect">
                <a:avLst/>
              </a:prstGeom>
              <a:blipFill rotWithShape="1">
                <a:blip r:embed="rId7" cstate="print"/>
                <a:stretch>
                  <a:fillRect t="-6061" r="-3810" b="-27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CaixaDeTexto 37"/>
              <p:cNvSpPr txBox="1"/>
              <p:nvPr/>
            </p:nvSpPr>
            <p:spPr>
              <a:xfrm>
                <a:off x="3786939" y="5042676"/>
                <a:ext cx="1669175" cy="400110"/>
              </a:xfrm>
              <a:prstGeom prst="rect">
                <a:avLst/>
              </a:prstGeom>
              <a:ln w="57150"/>
            </p:spPr>
            <p:style>
              <a:lnRef idx="2">
                <a:schemeClr val="accent3"/>
              </a:lnRef>
              <a:fillRef idx="1">
                <a:schemeClr val="lt1"/>
              </a:fillRef>
              <a:effectRef idx="0">
                <a:schemeClr val="accent3"/>
              </a:effectRef>
              <a:fontRef idx="minor">
                <a:schemeClr val="dk1"/>
              </a:fontRef>
            </p:style>
            <p:txBody>
              <a:bodyPr wrap="none" rtlCol="0">
                <a:spAutoFit/>
              </a:bodyPr>
              <a:lstStyle>
                <a:defPPr>
                  <a:defRPr lang="pt-PT"/>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14:m>
                  <m:oMath xmlns:m="http://schemas.openxmlformats.org/officeDocument/2006/math">
                    <m:sSub>
                      <m:sSubPr>
                        <m:ctrlPr>
                          <a:rPr lang="pt-PT" sz="2000" b="1" i="1" smtClean="0">
                            <a:solidFill>
                              <a:schemeClr val="accent2"/>
                            </a:solidFill>
                            <a:latin typeface="Cambria Math"/>
                          </a:rPr>
                        </m:ctrlPr>
                      </m:sSubPr>
                      <m:e>
                        <m:r>
                          <a:rPr lang="pt-PT" sz="2000" b="1" i="1">
                            <a:solidFill>
                              <a:schemeClr val="accent2"/>
                            </a:solidFill>
                            <a:latin typeface="Cambria Math"/>
                          </a:rPr>
                          <m:t>𝑩𝑬</m:t>
                        </m:r>
                      </m:e>
                      <m:sub>
                        <m:r>
                          <a:rPr lang="pt-PT" sz="2000" b="1" i="1" smtClean="0">
                            <a:solidFill>
                              <a:schemeClr val="accent2"/>
                            </a:solidFill>
                            <a:latin typeface="Cambria Math"/>
                          </a:rPr>
                          <m:t>𝒊</m:t>
                        </m:r>
                      </m:sub>
                    </m:sSub>
                    <m:r>
                      <a:rPr lang="pt-PT" sz="2000" b="1" i="1" smtClean="0">
                        <a:solidFill>
                          <a:schemeClr val="accent2"/>
                        </a:solidFill>
                        <a:latin typeface="Cambria Math"/>
                      </a:rPr>
                      <m:t>=</m:t>
                    </m:r>
                  </m:oMath>
                </a14:m>
                <a:r>
                  <a:rPr lang="en-GB" sz="2000" b="1" i="1" dirty="0" smtClean="0">
                    <a:solidFill>
                      <a:schemeClr val="accent2"/>
                    </a:solidFill>
                  </a:rPr>
                  <a:t> 3 , </a:t>
                </a:r>
                <a:r>
                  <a:rPr lang="en-GB" sz="2000" b="1" i="1" dirty="0" err="1" smtClean="0">
                    <a:solidFill>
                      <a:schemeClr val="accent2"/>
                    </a:solidFill>
                  </a:rPr>
                  <a:t>i</a:t>
                </a:r>
                <a:r>
                  <a:rPr lang="en-GB" sz="2000" b="1" i="1" dirty="0" smtClean="0">
                    <a:solidFill>
                      <a:schemeClr val="accent2"/>
                    </a:solidFill>
                  </a:rPr>
                  <a:t>=0</a:t>
                </a:r>
                <a:endParaRPr lang="en-GB" sz="2000" b="1" i="1" dirty="0">
                  <a:solidFill>
                    <a:schemeClr val="accent2"/>
                  </a:solidFill>
                </a:endParaRPr>
              </a:p>
            </p:txBody>
          </p:sp>
        </mc:Choice>
        <mc:Fallback xmlns="">
          <p:sp>
            <p:nvSpPr>
              <p:cNvPr id="84" name="CaixaDeTexto 37"/>
              <p:cNvSpPr txBox="1">
                <a:spLocks noRot="1" noChangeAspect="1" noMove="1" noResize="1" noEditPoints="1" noAdjustHandles="1" noChangeArrowheads="1" noChangeShapeType="1" noTextEdit="1"/>
              </p:cNvSpPr>
              <p:nvPr/>
            </p:nvSpPr>
            <p:spPr>
              <a:xfrm>
                <a:off x="3786939" y="5042676"/>
                <a:ext cx="1669175" cy="400110"/>
              </a:xfrm>
              <a:prstGeom prst="rect">
                <a:avLst/>
              </a:prstGeom>
              <a:blipFill rotWithShape="1">
                <a:blip r:embed="rId8" cstate="print"/>
                <a:stretch>
                  <a:fillRect r="-1413" b="-17333"/>
                </a:stretch>
              </a:blipFill>
              <a:ln w="57150"/>
            </p:spPr>
            <p:txBody>
              <a:bodyPr/>
              <a:lstStyle/>
              <a:p>
                <a:r>
                  <a:rPr lang="en-GB">
                    <a:noFill/>
                  </a:rPr>
                  <a:t> </a:t>
                </a:r>
              </a:p>
            </p:txBody>
          </p:sp>
        </mc:Fallback>
      </mc:AlternateContent>
      <p:sp>
        <p:nvSpPr>
          <p:cNvPr id="85" name="Seta para a direita 84"/>
          <p:cNvSpPr/>
          <p:nvPr/>
        </p:nvSpPr>
        <p:spPr bwMode="auto">
          <a:xfrm rot="10800000">
            <a:off x="2813222" y="5471331"/>
            <a:ext cx="801435" cy="341722"/>
          </a:xfrm>
          <a:prstGeom prst="rightArrow">
            <a:avLst/>
          </a:prstGeom>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spAutoFit/>
          </a:bodyPr>
          <a:lstStyle>
            <a:defPPr>
              <a:defRPr lang="pt-PT"/>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6" name="Seta para a direita 85"/>
          <p:cNvSpPr/>
          <p:nvPr/>
        </p:nvSpPr>
        <p:spPr bwMode="auto">
          <a:xfrm>
            <a:off x="5670898" y="5459743"/>
            <a:ext cx="801435" cy="341722"/>
          </a:xfrm>
          <a:prstGeom prst="rightArrow">
            <a:avLst/>
          </a:prstGeom>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spAutoFit/>
          </a:bodyPr>
          <a:lstStyle>
            <a:defPPr>
              <a:defRPr lang="pt-PT"/>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87" name="CaixaDeTexto 26"/>
              <p:cNvSpPr txBox="1"/>
              <p:nvPr/>
            </p:nvSpPr>
            <p:spPr>
              <a:xfrm>
                <a:off x="3786939" y="5480267"/>
                <a:ext cx="1669175" cy="400110"/>
              </a:xfrm>
              <a:prstGeom prst="rect">
                <a:avLst/>
              </a:prstGeom>
              <a:ln w="57150"/>
            </p:spPr>
            <p:style>
              <a:lnRef idx="2">
                <a:schemeClr val="accent3"/>
              </a:lnRef>
              <a:fillRef idx="1">
                <a:schemeClr val="lt1"/>
              </a:fillRef>
              <a:effectRef idx="0">
                <a:schemeClr val="accent3"/>
              </a:effectRef>
              <a:fontRef idx="minor">
                <a:schemeClr val="dk1"/>
              </a:fontRef>
            </p:style>
            <p:txBody>
              <a:bodyPr wrap="none" rtlCol="0">
                <a:spAutoFit/>
              </a:bodyPr>
              <a:lstStyle>
                <a:defPPr>
                  <a:defRPr lang="pt-PT"/>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14:m>
                  <m:oMath xmlns:m="http://schemas.openxmlformats.org/officeDocument/2006/math">
                    <m:sSub>
                      <m:sSubPr>
                        <m:ctrlPr>
                          <a:rPr lang="pt-PT" sz="2000" b="1" i="1" smtClean="0">
                            <a:solidFill>
                              <a:schemeClr val="accent2"/>
                            </a:solidFill>
                            <a:latin typeface="Cambria Math"/>
                          </a:rPr>
                        </m:ctrlPr>
                      </m:sSubPr>
                      <m:e>
                        <m:r>
                          <a:rPr lang="pt-PT" sz="2000" b="1" i="1">
                            <a:solidFill>
                              <a:schemeClr val="accent2"/>
                            </a:solidFill>
                            <a:latin typeface="Cambria Math"/>
                          </a:rPr>
                          <m:t>𝑩𝑬</m:t>
                        </m:r>
                      </m:e>
                      <m:sub>
                        <m:r>
                          <a:rPr lang="pt-PT" sz="2000" b="1" i="1" smtClean="0">
                            <a:solidFill>
                              <a:schemeClr val="accent2"/>
                            </a:solidFill>
                            <a:latin typeface="Cambria Math"/>
                          </a:rPr>
                          <m:t>𝒊</m:t>
                        </m:r>
                      </m:sub>
                    </m:sSub>
                    <m:r>
                      <a:rPr lang="pt-PT" sz="2000" b="1" i="1" smtClean="0">
                        <a:solidFill>
                          <a:schemeClr val="accent2"/>
                        </a:solidFill>
                        <a:latin typeface="Cambria Math"/>
                      </a:rPr>
                      <m:t>=</m:t>
                    </m:r>
                  </m:oMath>
                </a14:m>
                <a:r>
                  <a:rPr lang="en-GB" sz="2000" b="1" i="1" dirty="0" smtClean="0">
                    <a:solidFill>
                      <a:schemeClr val="accent2"/>
                    </a:solidFill>
                  </a:rPr>
                  <a:t> 4 , </a:t>
                </a:r>
                <a:r>
                  <a:rPr lang="en-GB" sz="2000" b="1" i="1" dirty="0" err="1" smtClean="0">
                    <a:solidFill>
                      <a:schemeClr val="accent2"/>
                    </a:solidFill>
                  </a:rPr>
                  <a:t>i</a:t>
                </a:r>
                <a:r>
                  <a:rPr lang="en-GB" sz="2000" b="1" i="1" dirty="0" smtClean="0">
                    <a:solidFill>
                      <a:schemeClr val="accent2"/>
                    </a:solidFill>
                  </a:rPr>
                  <a:t>=1</a:t>
                </a:r>
                <a:endParaRPr lang="en-GB" sz="2000" b="1" i="1" dirty="0">
                  <a:solidFill>
                    <a:schemeClr val="accent2"/>
                  </a:solidFill>
                </a:endParaRPr>
              </a:p>
            </p:txBody>
          </p:sp>
        </mc:Choice>
        <mc:Fallback xmlns="">
          <p:sp>
            <p:nvSpPr>
              <p:cNvPr id="87" name="CaixaDeTexto 26"/>
              <p:cNvSpPr txBox="1">
                <a:spLocks noRot="1" noChangeAspect="1" noMove="1" noResize="1" noEditPoints="1" noAdjustHandles="1" noChangeArrowheads="1" noChangeShapeType="1" noTextEdit="1"/>
              </p:cNvSpPr>
              <p:nvPr/>
            </p:nvSpPr>
            <p:spPr>
              <a:xfrm>
                <a:off x="3786939" y="5480267"/>
                <a:ext cx="1669175" cy="400110"/>
              </a:xfrm>
              <a:prstGeom prst="rect">
                <a:avLst/>
              </a:prstGeom>
              <a:blipFill rotWithShape="1">
                <a:blip r:embed="rId9" cstate="print"/>
                <a:stretch>
                  <a:fillRect r="-1413" b="-17333"/>
                </a:stretch>
              </a:blipFill>
              <a:ln w="57150"/>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CaixaDeTexto 27"/>
              <p:cNvSpPr txBox="1"/>
              <p:nvPr/>
            </p:nvSpPr>
            <p:spPr>
              <a:xfrm>
                <a:off x="3786939" y="5893126"/>
                <a:ext cx="1712456" cy="400110"/>
              </a:xfrm>
              <a:prstGeom prst="rect">
                <a:avLst/>
              </a:prstGeom>
              <a:ln w="57150"/>
            </p:spPr>
            <p:style>
              <a:lnRef idx="2">
                <a:schemeClr val="accent3"/>
              </a:lnRef>
              <a:fillRef idx="1">
                <a:schemeClr val="lt1"/>
              </a:fillRef>
              <a:effectRef idx="0">
                <a:schemeClr val="accent3"/>
              </a:effectRef>
              <a:fontRef idx="minor">
                <a:schemeClr val="dk1"/>
              </a:fontRef>
            </p:style>
            <p:txBody>
              <a:bodyPr wrap="none" rtlCol="0">
                <a:spAutoFit/>
              </a:bodyPr>
              <a:lstStyle>
                <a:defPPr>
                  <a:defRPr lang="pt-PT"/>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14:m>
                  <m:oMath xmlns:m="http://schemas.openxmlformats.org/officeDocument/2006/math">
                    <m:sSub>
                      <m:sSubPr>
                        <m:ctrlPr>
                          <a:rPr lang="pt-PT" sz="2000" b="1" i="1" smtClean="0">
                            <a:solidFill>
                              <a:schemeClr val="accent2"/>
                            </a:solidFill>
                            <a:latin typeface="Cambria Math"/>
                          </a:rPr>
                        </m:ctrlPr>
                      </m:sSubPr>
                      <m:e>
                        <m:r>
                          <a:rPr lang="pt-PT" sz="2000" b="1" i="1">
                            <a:solidFill>
                              <a:schemeClr val="accent2"/>
                            </a:solidFill>
                            <a:latin typeface="Cambria Math"/>
                          </a:rPr>
                          <m:t>𝑩𝑬</m:t>
                        </m:r>
                      </m:e>
                      <m:sub>
                        <m:r>
                          <a:rPr lang="pt-PT" sz="2000" b="1" i="1" smtClean="0">
                            <a:solidFill>
                              <a:schemeClr val="accent2"/>
                            </a:solidFill>
                            <a:latin typeface="Cambria Math"/>
                          </a:rPr>
                          <m:t>𝒊</m:t>
                        </m:r>
                      </m:sub>
                    </m:sSub>
                    <m:r>
                      <a:rPr lang="pt-PT" sz="2000" b="1" i="1" smtClean="0">
                        <a:solidFill>
                          <a:schemeClr val="accent2"/>
                        </a:solidFill>
                        <a:latin typeface="Cambria Math"/>
                      </a:rPr>
                      <m:t>=</m:t>
                    </m:r>
                  </m:oMath>
                </a14:m>
                <a:r>
                  <a:rPr lang="en-GB" sz="2000" b="1" i="1" dirty="0" smtClean="0">
                    <a:solidFill>
                      <a:schemeClr val="accent2"/>
                    </a:solidFill>
                  </a:rPr>
                  <a:t> 5 , </a:t>
                </a:r>
                <a:r>
                  <a:rPr lang="en-GB" sz="2000" b="1" i="1" dirty="0" err="1" smtClean="0">
                    <a:solidFill>
                      <a:schemeClr val="accent2"/>
                    </a:solidFill>
                  </a:rPr>
                  <a:t>i</a:t>
                </a:r>
                <a14:m>
                  <m:oMath xmlns:m="http://schemas.openxmlformats.org/officeDocument/2006/math">
                    <m:r>
                      <a:rPr lang="en-GB" sz="2000" b="1" i="1" dirty="0" smtClean="0">
                        <a:solidFill>
                          <a:schemeClr val="accent2"/>
                        </a:solidFill>
                        <a:latin typeface="Cambria Math"/>
                        <a:ea typeface="Cambria Math"/>
                      </a:rPr>
                      <m:t>≥</m:t>
                    </m:r>
                  </m:oMath>
                </a14:m>
                <a:r>
                  <a:rPr lang="en-GB" sz="2000" b="1" i="1" dirty="0" smtClean="0">
                    <a:solidFill>
                      <a:schemeClr val="accent2"/>
                    </a:solidFill>
                  </a:rPr>
                  <a:t>2</a:t>
                </a:r>
                <a:endParaRPr lang="en-GB" sz="2000" b="1" i="1" dirty="0">
                  <a:solidFill>
                    <a:schemeClr val="accent2"/>
                  </a:solidFill>
                </a:endParaRPr>
              </a:p>
            </p:txBody>
          </p:sp>
        </mc:Choice>
        <mc:Fallback xmlns="">
          <p:sp>
            <p:nvSpPr>
              <p:cNvPr id="88" name="CaixaDeTexto 27"/>
              <p:cNvSpPr txBox="1">
                <a:spLocks noRot="1" noChangeAspect="1" noMove="1" noResize="1" noEditPoints="1" noAdjustHandles="1" noChangeArrowheads="1" noChangeShapeType="1" noTextEdit="1"/>
              </p:cNvSpPr>
              <p:nvPr/>
            </p:nvSpPr>
            <p:spPr>
              <a:xfrm>
                <a:off x="3786939" y="5893126"/>
                <a:ext cx="1712456" cy="400110"/>
              </a:xfrm>
              <a:prstGeom prst="rect">
                <a:avLst/>
              </a:prstGeom>
              <a:blipFill rotWithShape="1">
                <a:blip r:embed="rId10" cstate="print"/>
                <a:stretch>
                  <a:fillRect r="-1034" b="-18919"/>
                </a:stretch>
              </a:blipFill>
              <a:ln w="57150"/>
            </p:spPr>
            <p:txBody>
              <a:bodyPr/>
              <a:lstStyle/>
              <a:p>
                <a:r>
                  <a:rPr lang="en-GB">
                    <a:noFill/>
                  </a:rPr>
                  <a:t> </a:t>
                </a:r>
              </a:p>
            </p:txBody>
          </p:sp>
        </mc:Fallback>
      </mc:AlternateContent>
    </p:spTree>
    <p:extLst>
      <p:ext uri="{BB962C8B-B14F-4D97-AF65-F5344CB8AC3E}">
        <p14:creationId xmlns:p14="http://schemas.microsoft.com/office/powerpoint/2010/main" val="1613480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7772400" cy="582960"/>
          </a:xfrm>
        </p:spPr>
        <p:txBody>
          <a:bodyPr/>
          <a:lstStyle/>
          <a:p>
            <a:r>
              <a:rPr lang="en-GB" dirty="0" smtClean="0"/>
              <a:t>IEEE 802.15.4 MAC Channel Access</a:t>
            </a:r>
            <a:endParaRPr lang="pt-PT" dirty="0"/>
          </a:p>
        </p:txBody>
      </p:sp>
      <p:sp>
        <p:nvSpPr>
          <p:cNvPr id="3" name="Marcador de Posição de Conteúdo 2"/>
          <p:cNvSpPr>
            <a:spLocks noGrp="1"/>
          </p:cNvSpPr>
          <p:nvPr>
            <p:ph idx="1"/>
          </p:nvPr>
        </p:nvSpPr>
        <p:spPr>
          <a:xfrm>
            <a:off x="685800" y="1186408"/>
            <a:ext cx="7772400" cy="4114800"/>
          </a:xfrm>
        </p:spPr>
        <p:txBody>
          <a:bodyPr/>
          <a:lstStyle/>
          <a:p>
            <a:r>
              <a:rPr lang="en-US" sz="2200" dirty="0" smtClean="0">
                <a:latin typeface="+mj-lt"/>
              </a:rPr>
              <a:t>IEEE 802.15.4 at the Best-Case Scenario (no collisions) </a:t>
            </a:r>
          </a:p>
          <a:p>
            <a:endParaRPr lang="en-US" sz="2200" dirty="0">
              <a:latin typeface="+mj-lt"/>
            </a:endParaRPr>
          </a:p>
        </p:txBody>
      </p:sp>
      <p:sp>
        <p:nvSpPr>
          <p:cNvPr id="4" name="Marcador de Posição da Data 3"/>
          <p:cNvSpPr>
            <a:spLocks noGrp="1"/>
          </p:cNvSpPr>
          <p:nvPr>
            <p:ph type="dt" sz="half" idx="10"/>
          </p:nvPr>
        </p:nvSpPr>
        <p:spPr>
          <a:xfrm>
            <a:off x="685800" y="378281"/>
            <a:ext cx="1600200" cy="215444"/>
          </a:xfrm>
        </p:spPr>
        <p:txBody>
          <a:bodyPr/>
          <a:lstStyle/>
          <a:p>
            <a:r>
              <a:rPr lang="en-US" smtClean="0"/>
              <a:t>November 2013</a:t>
            </a:r>
            <a:endParaRPr lang="en-US" dirty="0"/>
          </a:p>
        </p:txBody>
      </p:sp>
      <p:sp>
        <p:nvSpPr>
          <p:cNvPr id="5" name="Marcador de Posição do Rodapé 4"/>
          <p:cNvSpPr>
            <a:spLocks noGrp="1"/>
          </p:cNvSpPr>
          <p:nvPr>
            <p:ph type="ftr" sz="quarter" idx="11"/>
          </p:nvPr>
        </p:nvSpPr>
        <p:spPr>
          <a:xfrm>
            <a:off x="5486400" y="6475413"/>
            <a:ext cx="3124200" cy="184666"/>
          </a:xfrm>
        </p:spPr>
        <p:txBody>
          <a:bodyPr/>
          <a:lstStyle/>
          <a:p>
            <a:r>
              <a:rPr lang="pt-PT" smtClean="0"/>
              <a:t>Norberto Barroca, Instituto de Telecomunicações, DEM-University of Beira Interior, COST TERRA</a:t>
            </a:r>
            <a:endParaRPr lang="en-US" dirty="0"/>
          </a:p>
        </p:txBody>
      </p:sp>
      <p:sp>
        <p:nvSpPr>
          <p:cNvPr id="6" name="Marcador de Posição do Número do Diapositivo 5"/>
          <p:cNvSpPr>
            <a:spLocks noGrp="1"/>
          </p:cNvSpPr>
          <p:nvPr>
            <p:ph type="sldNum" sz="quarter" idx="12"/>
          </p:nvPr>
        </p:nvSpPr>
        <p:spPr/>
        <p:txBody>
          <a:bodyPr/>
          <a:lstStyle/>
          <a:p>
            <a:r>
              <a:rPr lang="en-US" smtClean="0"/>
              <a:t>Slide </a:t>
            </a:r>
            <a:fld id="{7D9887C6-17C1-46B7-8572-FFAEE05E371C}" type="slidenum">
              <a:rPr lang="en-US" smtClean="0"/>
              <a:pPr/>
              <a:t>9</a:t>
            </a:fld>
            <a:endParaRPr lang="en-US"/>
          </a:p>
        </p:txBody>
      </p:sp>
      <p:cxnSp>
        <p:nvCxnSpPr>
          <p:cNvPr id="193" name="Conexão recta 192"/>
          <p:cNvCxnSpPr/>
          <p:nvPr/>
        </p:nvCxnSpPr>
        <p:spPr>
          <a:xfrm>
            <a:off x="946668" y="2289708"/>
            <a:ext cx="6853606" cy="1606"/>
          </a:xfrm>
          <a:prstGeom prst="line">
            <a:avLst/>
          </a:prstGeom>
          <a:ln>
            <a:tailEnd type="triangle"/>
          </a:ln>
        </p:spPr>
        <p:style>
          <a:lnRef idx="3">
            <a:schemeClr val="dk1"/>
          </a:lnRef>
          <a:fillRef idx="0">
            <a:schemeClr val="dk1"/>
          </a:fillRef>
          <a:effectRef idx="2">
            <a:schemeClr val="dk1"/>
          </a:effectRef>
          <a:fontRef idx="minor">
            <a:schemeClr val="tx1"/>
          </a:fontRef>
        </p:style>
      </p:cxnSp>
      <p:sp>
        <p:nvSpPr>
          <p:cNvPr id="194" name="Rectângulo 193"/>
          <p:cNvSpPr/>
          <p:nvPr/>
        </p:nvSpPr>
        <p:spPr bwMode="auto">
          <a:xfrm>
            <a:off x="1966390" y="1691001"/>
            <a:ext cx="360000" cy="582547"/>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195" name="Rectângulo 194"/>
          <p:cNvSpPr/>
          <p:nvPr/>
        </p:nvSpPr>
        <p:spPr bwMode="auto">
          <a:xfrm>
            <a:off x="1594515" y="1692635"/>
            <a:ext cx="360000" cy="582547"/>
          </a:xfrm>
          <a:prstGeom prst="rect">
            <a:avLst/>
          </a:prstGeom>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196" name="Rectângulo 195"/>
          <p:cNvSpPr/>
          <p:nvPr/>
        </p:nvSpPr>
        <p:spPr bwMode="auto">
          <a:xfrm>
            <a:off x="2328646" y="1691001"/>
            <a:ext cx="468000" cy="582547"/>
          </a:xfrm>
          <a:prstGeom prst="rect">
            <a:avLst/>
          </a:prstGeom>
          <a:solidFill>
            <a:schemeClr val="accent2">
              <a:lumMod val="20000"/>
              <a:lumOff val="80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197" name="Rectângulo 196"/>
          <p:cNvSpPr/>
          <p:nvPr/>
        </p:nvSpPr>
        <p:spPr bwMode="auto">
          <a:xfrm>
            <a:off x="2805297" y="1691001"/>
            <a:ext cx="360000" cy="582547"/>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198" name="Rectângulo 197"/>
          <p:cNvSpPr/>
          <p:nvPr/>
        </p:nvSpPr>
        <p:spPr bwMode="auto">
          <a:xfrm>
            <a:off x="3159639" y="1692558"/>
            <a:ext cx="360000" cy="582547"/>
          </a:xfrm>
          <a:prstGeom prst="rect">
            <a:avLst/>
          </a:prstGeom>
          <a:solidFill>
            <a:srgbClr val="FFD89B"/>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199" name="Rectângulo 198"/>
          <p:cNvSpPr/>
          <p:nvPr/>
        </p:nvSpPr>
        <p:spPr bwMode="auto">
          <a:xfrm>
            <a:off x="3520236" y="1691103"/>
            <a:ext cx="360000" cy="582547"/>
          </a:xfrm>
          <a:prstGeom prst="rect">
            <a:avLst/>
          </a:prstGeom>
          <a:solidFill>
            <a:srgbClr val="828A8D"/>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grpSp>
        <p:nvGrpSpPr>
          <p:cNvPr id="200" name="Grupo 199"/>
          <p:cNvGrpSpPr/>
          <p:nvPr/>
        </p:nvGrpSpPr>
        <p:grpSpPr>
          <a:xfrm>
            <a:off x="1012333" y="1681476"/>
            <a:ext cx="577901" cy="596667"/>
            <a:chOff x="1154698" y="2099003"/>
            <a:chExt cx="999004" cy="562976"/>
          </a:xfrm>
        </p:grpSpPr>
        <p:cxnSp>
          <p:nvCxnSpPr>
            <p:cNvPr id="201" name="Conexão recta 200"/>
            <p:cNvCxnSpPr/>
            <p:nvPr/>
          </p:nvCxnSpPr>
          <p:spPr bwMode="auto">
            <a:xfrm>
              <a:off x="2153702" y="2099003"/>
              <a:ext cx="0" cy="55920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2" name="Conexão recta 201"/>
            <p:cNvCxnSpPr/>
            <p:nvPr/>
          </p:nvCxnSpPr>
          <p:spPr bwMode="auto">
            <a:xfrm flipH="1">
              <a:off x="1401861" y="2108293"/>
              <a:ext cx="751841"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3" name="Conexão recta 202"/>
            <p:cNvCxnSpPr/>
            <p:nvPr/>
          </p:nvCxnSpPr>
          <p:spPr bwMode="auto">
            <a:xfrm flipV="1">
              <a:off x="1154698" y="2658212"/>
              <a:ext cx="999004" cy="1"/>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4" name="Conexão recta 203"/>
            <p:cNvCxnSpPr/>
            <p:nvPr/>
          </p:nvCxnSpPr>
          <p:spPr bwMode="auto">
            <a:xfrm flipV="1">
              <a:off x="1456323" y="2108293"/>
              <a:ext cx="328404" cy="54991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5" name="Conexão recta 204"/>
            <p:cNvCxnSpPr/>
            <p:nvPr/>
          </p:nvCxnSpPr>
          <p:spPr bwMode="auto">
            <a:xfrm flipV="1">
              <a:off x="1367423" y="2104579"/>
              <a:ext cx="328404" cy="55739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6" name="Conexão recta 205"/>
            <p:cNvCxnSpPr/>
            <p:nvPr/>
          </p:nvCxnSpPr>
          <p:spPr bwMode="auto">
            <a:xfrm flipV="1">
              <a:off x="1288048" y="2101942"/>
              <a:ext cx="328404" cy="55739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7" name="Conexão recta 206"/>
            <p:cNvCxnSpPr/>
            <p:nvPr/>
          </p:nvCxnSpPr>
          <p:spPr bwMode="auto">
            <a:xfrm flipV="1">
              <a:off x="1195973" y="2104579"/>
              <a:ext cx="328404" cy="55740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08" name="Rectângulo 207"/>
          <p:cNvSpPr/>
          <p:nvPr/>
        </p:nvSpPr>
        <p:spPr bwMode="auto">
          <a:xfrm>
            <a:off x="5534292" y="1702160"/>
            <a:ext cx="360000" cy="582547"/>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209" name="Rectângulo 208"/>
          <p:cNvSpPr/>
          <p:nvPr/>
        </p:nvSpPr>
        <p:spPr bwMode="auto">
          <a:xfrm>
            <a:off x="5162417" y="1703317"/>
            <a:ext cx="360000" cy="582547"/>
          </a:xfrm>
          <a:prstGeom prst="rect">
            <a:avLst/>
          </a:prstGeom>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210" name="Rectângulo 209"/>
          <p:cNvSpPr/>
          <p:nvPr/>
        </p:nvSpPr>
        <p:spPr bwMode="auto">
          <a:xfrm>
            <a:off x="5896548" y="1702160"/>
            <a:ext cx="468000" cy="582547"/>
          </a:xfrm>
          <a:prstGeom prst="rect">
            <a:avLst/>
          </a:prstGeom>
          <a:solidFill>
            <a:schemeClr val="accent2">
              <a:lumMod val="20000"/>
              <a:lumOff val="80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211" name="Rectângulo 210"/>
          <p:cNvSpPr/>
          <p:nvPr/>
        </p:nvSpPr>
        <p:spPr bwMode="auto">
          <a:xfrm>
            <a:off x="6373199" y="1702160"/>
            <a:ext cx="360000" cy="582547"/>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212" name="Rectângulo 211"/>
          <p:cNvSpPr/>
          <p:nvPr/>
        </p:nvSpPr>
        <p:spPr bwMode="auto">
          <a:xfrm>
            <a:off x="6727541" y="1700859"/>
            <a:ext cx="360000" cy="583200"/>
          </a:xfrm>
          <a:prstGeom prst="rect">
            <a:avLst/>
          </a:prstGeom>
          <a:solidFill>
            <a:srgbClr val="FFD89B"/>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213" name="Rectângulo 212"/>
          <p:cNvSpPr/>
          <p:nvPr/>
        </p:nvSpPr>
        <p:spPr bwMode="auto">
          <a:xfrm>
            <a:off x="7087541" y="1705334"/>
            <a:ext cx="360000" cy="582547"/>
          </a:xfrm>
          <a:prstGeom prst="rect">
            <a:avLst/>
          </a:prstGeom>
          <a:solidFill>
            <a:srgbClr val="828A8D"/>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grpSp>
        <p:nvGrpSpPr>
          <p:cNvPr id="214" name="Grupo 213"/>
          <p:cNvGrpSpPr/>
          <p:nvPr/>
        </p:nvGrpSpPr>
        <p:grpSpPr>
          <a:xfrm>
            <a:off x="4580235" y="1692635"/>
            <a:ext cx="577901" cy="596667"/>
            <a:chOff x="1154698" y="2099003"/>
            <a:chExt cx="999004" cy="562976"/>
          </a:xfrm>
        </p:grpSpPr>
        <p:cxnSp>
          <p:nvCxnSpPr>
            <p:cNvPr id="215" name="Conexão recta 214"/>
            <p:cNvCxnSpPr/>
            <p:nvPr/>
          </p:nvCxnSpPr>
          <p:spPr bwMode="auto">
            <a:xfrm>
              <a:off x="2153702" y="2099003"/>
              <a:ext cx="0" cy="55920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6" name="Conexão recta 215"/>
            <p:cNvCxnSpPr/>
            <p:nvPr/>
          </p:nvCxnSpPr>
          <p:spPr bwMode="auto">
            <a:xfrm flipH="1">
              <a:off x="1401861" y="2108293"/>
              <a:ext cx="751841"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7" name="Conexão recta 216"/>
            <p:cNvCxnSpPr/>
            <p:nvPr/>
          </p:nvCxnSpPr>
          <p:spPr bwMode="auto">
            <a:xfrm flipV="1">
              <a:off x="1154698" y="2658212"/>
              <a:ext cx="999004" cy="1"/>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8" name="Conexão recta 217"/>
            <p:cNvCxnSpPr/>
            <p:nvPr/>
          </p:nvCxnSpPr>
          <p:spPr bwMode="auto">
            <a:xfrm flipV="1">
              <a:off x="1456323" y="2108293"/>
              <a:ext cx="328404" cy="54991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9" name="Conexão recta 218"/>
            <p:cNvCxnSpPr/>
            <p:nvPr/>
          </p:nvCxnSpPr>
          <p:spPr bwMode="auto">
            <a:xfrm flipV="1">
              <a:off x="1367423" y="2104579"/>
              <a:ext cx="328404" cy="55739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0" name="Conexão recta 219"/>
            <p:cNvCxnSpPr/>
            <p:nvPr/>
          </p:nvCxnSpPr>
          <p:spPr bwMode="auto">
            <a:xfrm flipV="1">
              <a:off x="1288048" y="2101942"/>
              <a:ext cx="328404" cy="55739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1" name="Conexão recta 220"/>
            <p:cNvCxnSpPr/>
            <p:nvPr/>
          </p:nvCxnSpPr>
          <p:spPr bwMode="auto">
            <a:xfrm flipV="1">
              <a:off x="1195973" y="2104579"/>
              <a:ext cx="328404" cy="55740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22" name="CaixaDeTexto 221"/>
          <p:cNvSpPr txBox="1"/>
          <p:nvPr/>
        </p:nvSpPr>
        <p:spPr>
          <a:xfrm>
            <a:off x="3959518" y="1701731"/>
            <a:ext cx="664057" cy="584775"/>
          </a:xfrm>
          <a:prstGeom prst="rect">
            <a:avLst/>
          </a:prstGeom>
          <a:noFill/>
        </p:spPr>
        <p:txBody>
          <a:bodyPr wrap="square" rtlCol="0">
            <a:spAutoFit/>
          </a:bodyPr>
          <a:lstStyle/>
          <a:p>
            <a:r>
              <a:rPr lang="en-GB" sz="3200" b="1" dirty="0" smtClean="0"/>
              <a:t>···</a:t>
            </a:r>
            <a:endParaRPr lang="en-GB" sz="3200" b="1" dirty="0"/>
          </a:p>
        </p:txBody>
      </p:sp>
      <p:grpSp>
        <p:nvGrpSpPr>
          <p:cNvPr id="223" name="Grupo 222"/>
          <p:cNvGrpSpPr/>
          <p:nvPr/>
        </p:nvGrpSpPr>
        <p:grpSpPr>
          <a:xfrm>
            <a:off x="1920396" y="5513504"/>
            <a:ext cx="711649" cy="620397"/>
            <a:chOff x="2112095" y="5731707"/>
            <a:chExt cx="711649" cy="620397"/>
          </a:xfrm>
        </p:grpSpPr>
        <p:sp>
          <p:nvSpPr>
            <p:cNvPr id="224" name="Rectângulo 223"/>
            <p:cNvSpPr/>
            <p:nvPr/>
          </p:nvSpPr>
          <p:spPr bwMode="auto">
            <a:xfrm>
              <a:off x="2168858" y="5731707"/>
              <a:ext cx="540000" cy="252000"/>
            </a:xfrm>
            <a:prstGeom prst="rect">
              <a:avLst/>
            </a:prstGeom>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p:txBody>
        </p:sp>
        <p:sp>
          <p:nvSpPr>
            <p:cNvPr id="225" name="CaixaDeTexto 224"/>
            <p:cNvSpPr txBox="1"/>
            <p:nvPr/>
          </p:nvSpPr>
          <p:spPr>
            <a:xfrm>
              <a:off x="2112095" y="5982772"/>
              <a:ext cx="711649" cy="369332"/>
            </a:xfrm>
            <a:prstGeom prst="rect">
              <a:avLst/>
            </a:prstGeom>
            <a:noFill/>
          </p:spPr>
          <p:txBody>
            <a:bodyPr wrap="square" rtlCol="0">
              <a:spAutoFit/>
            </a:bodyPr>
            <a:lstStyle/>
            <a:p>
              <a:r>
                <a:rPr lang="en-GB" sz="1800" dirty="0" smtClean="0"/>
                <a:t>CCA</a:t>
              </a:r>
              <a:endParaRPr lang="en-GB" sz="1800" dirty="0"/>
            </a:p>
          </p:txBody>
        </p:sp>
      </p:grpSp>
      <p:grpSp>
        <p:nvGrpSpPr>
          <p:cNvPr id="226" name="Grupo 225"/>
          <p:cNvGrpSpPr/>
          <p:nvPr/>
        </p:nvGrpSpPr>
        <p:grpSpPr>
          <a:xfrm>
            <a:off x="1261710" y="5514915"/>
            <a:ext cx="639247" cy="628894"/>
            <a:chOff x="1453409" y="5733118"/>
            <a:chExt cx="639247" cy="628894"/>
          </a:xfrm>
        </p:grpSpPr>
        <p:grpSp>
          <p:nvGrpSpPr>
            <p:cNvPr id="227" name="Grupo 226"/>
            <p:cNvGrpSpPr/>
            <p:nvPr/>
          </p:nvGrpSpPr>
          <p:grpSpPr>
            <a:xfrm>
              <a:off x="1453409" y="5733118"/>
              <a:ext cx="540000" cy="252000"/>
              <a:chOff x="1154698" y="2101942"/>
              <a:chExt cx="1316363" cy="560037"/>
            </a:xfrm>
          </p:grpSpPr>
          <p:cxnSp>
            <p:nvCxnSpPr>
              <p:cNvPr id="229" name="Conexão recta 228"/>
              <p:cNvCxnSpPr/>
              <p:nvPr/>
            </p:nvCxnSpPr>
            <p:spPr bwMode="auto">
              <a:xfrm>
                <a:off x="2456053" y="2102488"/>
                <a:ext cx="0" cy="536025"/>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0" name="Conexão recta 229"/>
              <p:cNvCxnSpPr/>
              <p:nvPr/>
            </p:nvCxnSpPr>
            <p:spPr bwMode="auto">
              <a:xfrm flipH="1">
                <a:off x="1401861" y="2108293"/>
                <a:ext cx="1069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1" name="Conexão recta 230"/>
              <p:cNvCxnSpPr/>
              <p:nvPr/>
            </p:nvCxnSpPr>
            <p:spPr bwMode="auto">
              <a:xfrm>
                <a:off x="1154698" y="2658213"/>
                <a:ext cx="131211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2" name="Conexão recta 231"/>
              <p:cNvCxnSpPr/>
              <p:nvPr/>
            </p:nvCxnSpPr>
            <p:spPr bwMode="auto">
              <a:xfrm flipV="1">
                <a:off x="1456323" y="2108293"/>
                <a:ext cx="328404" cy="54991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3" name="Conexão recta 232"/>
              <p:cNvCxnSpPr/>
              <p:nvPr/>
            </p:nvCxnSpPr>
            <p:spPr bwMode="auto">
              <a:xfrm flipV="1">
                <a:off x="1367423" y="2104579"/>
                <a:ext cx="328404" cy="55739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4" name="Conexão recta 233"/>
              <p:cNvCxnSpPr/>
              <p:nvPr/>
            </p:nvCxnSpPr>
            <p:spPr bwMode="auto">
              <a:xfrm flipV="1">
                <a:off x="1288048" y="2101942"/>
                <a:ext cx="328404" cy="557399"/>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5" name="Conexão recta 234"/>
              <p:cNvCxnSpPr/>
              <p:nvPr/>
            </p:nvCxnSpPr>
            <p:spPr bwMode="auto">
              <a:xfrm flipV="1">
                <a:off x="1195973" y="2104579"/>
                <a:ext cx="328404" cy="55740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28" name="CaixaDeTexto 227"/>
            <p:cNvSpPr txBox="1"/>
            <p:nvPr/>
          </p:nvSpPr>
          <p:spPr>
            <a:xfrm>
              <a:off x="1465707" y="5992680"/>
              <a:ext cx="626949" cy="369332"/>
            </a:xfrm>
            <a:prstGeom prst="rect">
              <a:avLst/>
            </a:prstGeom>
            <a:noFill/>
            <a:ln w="28575">
              <a:noFill/>
            </a:ln>
          </p:spPr>
          <p:txBody>
            <a:bodyPr wrap="square" rtlCol="0">
              <a:spAutoFit/>
            </a:bodyPr>
            <a:lstStyle/>
            <a:p>
              <a:r>
                <a:rPr lang="en-GB" sz="1800" i="1" dirty="0" smtClean="0"/>
                <a:t>CW</a:t>
              </a:r>
              <a:endParaRPr lang="en-GB" sz="1800" i="1" dirty="0"/>
            </a:p>
          </p:txBody>
        </p:sp>
      </p:grpSp>
      <p:grpSp>
        <p:nvGrpSpPr>
          <p:cNvPr id="236" name="Grupo 235"/>
          <p:cNvGrpSpPr/>
          <p:nvPr/>
        </p:nvGrpSpPr>
        <p:grpSpPr>
          <a:xfrm>
            <a:off x="2662109" y="5516062"/>
            <a:ext cx="540000" cy="593235"/>
            <a:chOff x="2853808" y="5734265"/>
            <a:chExt cx="540000" cy="593235"/>
          </a:xfrm>
        </p:grpSpPr>
        <p:sp>
          <p:nvSpPr>
            <p:cNvPr id="237" name="Rectângulo 236"/>
            <p:cNvSpPr/>
            <p:nvPr/>
          </p:nvSpPr>
          <p:spPr bwMode="auto">
            <a:xfrm>
              <a:off x="2853808" y="5734265"/>
              <a:ext cx="540000" cy="252000"/>
            </a:xfrm>
            <a:prstGeom prst="rect">
              <a:avLst/>
            </a:prstGeom>
            <a:solidFill>
              <a:schemeClr val="bg1">
                <a:lumMod val="95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GB" sz="1600" dirty="0">
                <a:solidFill>
                  <a:schemeClr val="tx1"/>
                </a:solidFill>
                <a:latin typeface="Arial" charset="0"/>
              </a:endParaRPr>
            </a:p>
          </p:txBody>
        </p:sp>
        <mc:AlternateContent xmlns:mc="http://schemas.openxmlformats.org/markup-compatibility/2006" xmlns:a14="http://schemas.microsoft.com/office/drawing/2010/main">
          <mc:Choice Requires="a14">
            <p:sp>
              <p:nvSpPr>
                <p:cNvPr id="238" name="CaixaDeTexto 237"/>
                <p:cNvSpPr txBox="1"/>
                <p:nvPr/>
              </p:nvSpPr>
              <p:spPr>
                <a:xfrm>
                  <a:off x="2870674" y="5953970"/>
                  <a:ext cx="429887" cy="3735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PT" sz="1800" b="0" i="1" smtClean="0">
                                <a:latin typeface="Cambria Math"/>
                              </a:rPr>
                            </m:ctrlPr>
                          </m:sSubPr>
                          <m:e>
                            <m:r>
                              <a:rPr lang="pt-PT" sz="1800" i="1">
                                <a:latin typeface="Cambria Math"/>
                              </a:rPr>
                              <m:t>𝑇</m:t>
                            </m:r>
                          </m:e>
                          <m:sub>
                            <m:r>
                              <a:rPr lang="pt-PT" sz="1800" i="1">
                                <a:latin typeface="Cambria Math"/>
                              </a:rPr>
                              <m:t>𝑇𝐴</m:t>
                            </m:r>
                            <m:r>
                              <m:rPr>
                                <m:nor/>
                              </m:rPr>
                              <a:rPr lang="en-GB" sz="1800" dirty="0"/>
                              <m:t> </m:t>
                            </m:r>
                          </m:sub>
                        </m:sSub>
                      </m:oMath>
                    </m:oMathPara>
                  </a14:m>
                  <a:endParaRPr lang="en-GB" sz="1800" dirty="0"/>
                </a:p>
              </p:txBody>
            </p:sp>
          </mc:Choice>
          <mc:Fallback xmlns="">
            <p:sp>
              <p:nvSpPr>
                <p:cNvPr id="238" name="CaixaDeTexto 237"/>
                <p:cNvSpPr txBox="1">
                  <a:spLocks noRot="1" noChangeAspect="1" noMove="1" noResize="1" noEditPoints="1" noAdjustHandles="1" noChangeArrowheads="1" noChangeShapeType="1" noTextEdit="1"/>
                </p:cNvSpPr>
                <p:nvPr/>
              </p:nvSpPr>
              <p:spPr>
                <a:xfrm>
                  <a:off x="2870674" y="5953970"/>
                  <a:ext cx="429887" cy="373530"/>
                </a:xfrm>
                <a:prstGeom prst="rect">
                  <a:avLst/>
                </a:prstGeom>
                <a:blipFill rotWithShape="1">
                  <a:blip r:embed="rId2" cstate="print"/>
                  <a:stretch>
                    <a:fillRect r="-15493"/>
                  </a:stretch>
                </a:blipFill>
              </p:spPr>
              <p:txBody>
                <a:bodyPr/>
                <a:lstStyle/>
                <a:p>
                  <a:r>
                    <a:rPr lang="en-GB">
                      <a:noFill/>
                    </a:rPr>
                    <a:t> </a:t>
                  </a:r>
                </a:p>
              </p:txBody>
            </p:sp>
          </mc:Fallback>
        </mc:AlternateContent>
      </p:grpSp>
      <p:grpSp>
        <p:nvGrpSpPr>
          <p:cNvPr id="239" name="Grupo 238"/>
          <p:cNvGrpSpPr/>
          <p:nvPr/>
        </p:nvGrpSpPr>
        <p:grpSpPr>
          <a:xfrm>
            <a:off x="3258309" y="5516458"/>
            <a:ext cx="805724" cy="626968"/>
            <a:chOff x="3450008" y="5725136"/>
            <a:chExt cx="805724" cy="626968"/>
          </a:xfrm>
        </p:grpSpPr>
        <p:sp>
          <p:nvSpPr>
            <p:cNvPr id="240" name="Rectângulo 239"/>
            <p:cNvSpPr/>
            <p:nvPr/>
          </p:nvSpPr>
          <p:spPr bwMode="auto">
            <a:xfrm>
              <a:off x="3537348" y="5725136"/>
              <a:ext cx="540000" cy="252000"/>
            </a:xfrm>
            <a:prstGeom prst="rect">
              <a:avLst/>
            </a:prstGeom>
            <a:solidFill>
              <a:schemeClr val="accent2">
                <a:lumMod val="20000"/>
                <a:lumOff val="80000"/>
              </a:schemeClr>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GB" sz="1600" dirty="0">
                <a:solidFill>
                  <a:schemeClr val="tx1"/>
                </a:solidFill>
                <a:latin typeface="Arial" charset="0"/>
              </a:endParaRPr>
            </a:p>
          </p:txBody>
        </p:sp>
        <p:sp>
          <p:nvSpPr>
            <p:cNvPr id="241" name="CaixaDeTexto 240"/>
            <p:cNvSpPr txBox="1"/>
            <p:nvPr/>
          </p:nvSpPr>
          <p:spPr>
            <a:xfrm>
              <a:off x="3450008" y="5982772"/>
              <a:ext cx="805724" cy="369332"/>
            </a:xfrm>
            <a:prstGeom prst="rect">
              <a:avLst/>
            </a:prstGeom>
            <a:noFill/>
          </p:spPr>
          <p:txBody>
            <a:bodyPr wrap="square" rtlCol="0">
              <a:spAutoFit/>
            </a:bodyPr>
            <a:lstStyle/>
            <a:p>
              <a:r>
                <a:rPr lang="en-GB" sz="1800" dirty="0" smtClean="0"/>
                <a:t>DATA</a:t>
              </a:r>
              <a:endParaRPr lang="en-GB" sz="1800" dirty="0"/>
            </a:p>
          </p:txBody>
        </p:sp>
      </p:grpSp>
      <p:grpSp>
        <p:nvGrpSpPr>
          <p:cNvPr id="242" name="Grupo 241"/>
          <p:cNvGrpSpPr/>
          <p:nvPr/>
        </p:nvGrpSpPr>
        <p:grpSpPr>
          <a:xfrm>
            <a:off x="3977970" y="5515516"/>
            <a:ext cx="670534" cy="620884"/>
            <a:chOff x="4169669" y="5724194"/>
            <a:chExt cx="670534" cy="620884"/>
          </a:xfrm>
        </p:grpSpPr>
        <p:sp>
          <p:nvSpPr>
            <p:cNvPr id="243" name="Rectângulo 242"/>
            <p:cNvSpPr/>
            <p:nvPr/>
          </p:nvSpPr>
          <p:spPr bwMode="auto">
            <a:xfrm>
              <a:off x="4229748" y="5724194"/>
              <a:ext cx="540000" cy="252000"/>
            </a:xfrm>
            <a:prstGeom prst="rect">
              <a:avLst/>
            </a:prstGeom>
            <a:solidFill>
              <a:srgbClr val="FFD89B"/>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GB" sz="1600" dirty="0">
                <a:solidFill>
                  <a:schemeClr val="tx1"/>
                </a:solidFill>
                <a:latin typeface="Arial" charset="0"/>
              </a:endParaRPr>
            </a:p>
          </p:txBody>
        </p:sp>
        <p:sp>
          <p:nvSpPr>
            <p:cNvPr id="244" name="CaixaDeTexto 243"/>
            <p:cNvSpPr txBox="1"/>
            <p:nvPr/>
          </p:nvSpPr>
          <p:spPr>
            <a:xfrm>
              <a:off x="4169669" y="5975746"/>
              <a:ext cx="670534" cy="369332"/>
            </a:xfrm>
            <a:prstGeom prst="rect">
              <a:avLst/>
            </a:prstGeom>
            <a:noFill/>
          </p:spPr>
          <p:txBody>
            <a:bodyPr wrap="square" rtlCol="0">
              <a:spAutoFit/>
            </a:bodyPr>
            <a:lstStyle/>
            <a:p>
              <a:r>
                <a:rPr lang="en-GB" sz="1800" dirty="0" smtClean="0"/>
                <a:t>ACK</a:t>
              </a:r>
              <a:endParaRPr lang="en-GB" sz="1800" dirty="0"/>
            </a:p>
          </p:txBody>
        </p:sp>
      </p:grpSp>
      <p:grpSp>
        <p:nvGrpSpPr>
          <p:cNvPr id="245" name="Grupo 244"/>
          <p:cNvGrpSpPr/>
          <p:nvPr/>
        </p:nvGrpSpPr>
        <p:grpSpPr>
          <a:xfrm>
            <a:off x="4724707" y="5506387"/>
            <a:ext cx="540000" cy="620902"/>
            <a:chOff x="4874071" y="5715065"/>
            <a:chExt cx="540000" cy="620902"/>
          </a:xfrm>
        </p:grpSpPr>
        <mc:AlternateContent xmlns:mc="http://schemas.openxmlformats.org/markup-compatibility/2006" xmlns:a14="http://schemas.microsoft.com/office/drawing/2010/main">
          <mc:Choice Requires="a14">
            <p:sp>
              <p:nvSpPr>
                <p:cNvPr id="246" name="CaixaDeTexto 245"/>
                <p:cNvSpPr txBox="1"/>
                <p:nvPr/>
              </p:nvSpPr>
              <p:spPr>
                <a:xfrm>
                  <a:off x="4874071" y="5962437"/>
                  <a:ext cx="501993" cy="3735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800" b="0" i="1" smtClean="0">
                            <a:latin typeface="Cambria Math"/>
                          </a:rPr>
                          <m:t>𝐼𝐹𝑆</m:t>
                        </m:r>
                      </m:oMath>
                    </m:oMathPara>
                  </a14:m>
                  <a:endParaRPr lang="en-GB" sz="1800" dirty="0"/>
                </a:p>
              </p:txBody>
            </p:sp>
          </mc:Choice>
          <mc:Fallback xmlns="">
            <p:sp>
              <p:nvSpPr>
                <p:cNvPr id="246" name="CaixaDeTexto 245"/>
                <p:cNvSpPr txBox="1">
                  <a:spLocks noRot="1" noChangeAspect="1" noMove="1" noResize="1" noEditPoints="1" noAdjustHandles="1" noChangeArrowheads="1" noChangeShapeType="1" noTextEdit="1"/>
                </p:cNvSpPr>
                <p:nvPr/>
              </p:nvSpPr>
              <p:spPr>
                <a:xfrm>
                  <a:off x="4874071" y="5962437"/>
                  <a:ext cx="501993" cy="373530"/>
                </a:xfrm>
                <a:prstGeom prst="rect">
                  <a:avLst/>
                </a:prstGeom>
                <a:blipFill rotWithShape="1">
                  <a:blip r:embed="rId3" cstate="print"/>
                  <a:stretch>
                    <a:fillRect r="-4878"/>
                  </a:stretch>
                </a:blipFill>
              </p:spPr>
              <p:txBody>
                <a:bodyPr/>
                <a:lstStyle/>
                <a:p>
                  <a:r>
                    <a:rPr lang="en-GB">
                      <a:noFill/>
                    </a:rPr>
                    <a:t> </a:t>
                  </a:r>
                </a:p>
              </p:txBody>
            </p:sp>
          </mc:Fallback>
        </mc:AlternateContent>
        <p:sp>
          <p:nvSpPr>
            <p:cNvPr id="247" name="Rectângulo 246"/>
            <p:cNvSpPr/>
            <p:nvPr/>
          </p:nvSpPr>
          <p:spPr bwMode="auto">
            <a:xfrm>
              <a:off x="4874071" y="5715065"/>
              <a:ext cx="540000" cy="252000"/>
            </a:xfrm>
            <a:prstGeom prst="rect">
              <a:avLst/>
            </a:prstGeom>
            <a:solidFill>
              <a:srgbClr val="828A8D"/>
            </a:solidFill>
            <a:ln w="28575">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GB" sz="1600" dirty="0">
                <a:solidFill>
                  <a:schemeClr val="tx1"/>
                </a:solidFill>
                <a:latin typeface="Arial" charset="0"/>
              </a:endParaRPr>
            </a:p>
          </p:txBody>
        </p:sp>
      </p:grpSp>
      <p:sp>
        <p:nvSpPr>
          <p:cNvPr id="248" name="CaixaDeTexto 247"/>
          <p:cNvSpPr txBox="1"/>
          <p:nvPr/>
        </p:nvSpPr>
        <p:spPr>
          <a:xfrm>
            <a:off x="2077842" y="2384517"/>
            <a:ext cx="987330" cy="369332"/>
          </a:xfrm>
          <a:prstGeom prst="rect">
            <a:avLst/>
          </a:prstGeom>
          <a:noFill/>
        </p:spPr>
        <p:txBody>
          <a:bodyPr wrap="square" rtlCol="0">
            <a:spAutoFit/>
          </a:bodyPr>
          <a:lstStyle/>
          <a:p>
            <a:r>
              <a:rPr lang="en-GB" sz="1800" i="1" dirty="0" smtClean="0"/>
              <a:t>DATA 1</a:t>
            </a:r>
            <a:endParaRPr lang="en-GB" sz="1800" i="1" dirty="0"/>
          </a:p>
        </p:txBody>
      </p:sp>
      <p:sp>
        <p:nvSpPr>
          <p:cNvPr id="249" name="CaixaDeTexto 248"/>
          <p:cNvSpPr txBox="1"/>
          <p:nvPr/>
        </p:nvSpPr>
        <p:spPr>
          <a:xfrm>
            <a:off x="5508104" y="2382916"/>
            <a:ext cx="980066" cy="369332"/>
          </a:xfrm>
          <a:prstGeom prst="rect">
            <a:avLst/>
          </a:prstGeom>
          <a:noFill/>
        </p:spPr>
        <p:txBody>
          <a:bodyPr wrap="square" rtlCol="0">
            <a:spAutoFit/>
          </a:bodyPr>
          <a:lstStyle/>
          <a:p>
            <a:r>
              <a:rPr lang="en-GB" sz="1800" i="1" dirty="0" smtClean="0"/>
              <a:t>DATA n</a:t>
            </a:r>
            <a:endParaRPr lang="en-GB" sz="1800" i="1" dirty="0"/>
          </a:p>
        </p:txBody>
      </p:sp>
      <mc:AlternateContent xmlns:mc="http://schemas.openxmlformats.org/markup-compatibility/2006" xmlns:a14="http://schemas.microsoft.com/office/drawing/2010/main">
        <mc:Choice Requires="a14">
          <p:sp>
            <p:nvSpPr>
              <p:cNvPr id="250" name="CaixaDeTexto 249"/>
              <p:cNvSpPr txBox="1"/>
              <p:nvPr/>
            </p:nvSpPr>
            <p:spPr>
              <a:xfrm>
                <a:off x="1281803" y="3205157"/>
                <a:ext cx="6480720" cy="646331"/>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14:m>
                  <m:oMathPara xmlns:m="http://schemas.openxmlformats.org/officeDocument/2006/math">
                    <m:oMathParaPr>
                      <m:jc m:val="center"/>
                    </m:oMathParaPr>
                    <m:oMath xmlns:m="http://schemas.openxmlformats.org/officeDocument/2006/math">
                      <m:r>
                        <a:rPr lang="en-GB" sz="1800" i="1" dirty="0" smtClean="0">
                          <a:latin typeface="Cambria Math"/>
                        </a:rPr>
                        <m:t>𝑚𝑎𝑐𝐴𝑐𝑘𝑊𝑎𝑖𝑡𝐷𝑢𝑟𝑎𝑡𝑖𝑜𝑛</m:t>
                      </m:r>
                      <m:r>
                        <a:rPr lang="en-GB" sz="1800" i="1" dirty="0" smtClean="0">
                          <a:latin typeface="Cambria Math"/>
                        </a:rPr>
                        <m:t> </m:t>
                      </m:r>
                      <m:r>
                        <m:rPr>
                          <m:aln/>
                        </m:rPr>
                        <a:rPr lang="en-GB" sz="1800" i="1" dirty="0" smtClean="0">
                          <a:latin typeface="Cambria Math"/>
                        </a:rPr>
                        <m:t>=</m:t>
                      </m:r>
                      <m:r>
                        <a:rPr lang="en-GB" sz="1800" i="1" dirty="0" smtClean="0">
                          <a:latin typeface="Cambria Math"/>
                        </a:rPr>
                        <m:t> </m:t>
                      </m:r>
                      <m:r>
                        <a:rPr lang="en-GB" sz="1800" i="1" dirty="0" err="1" smtClean="0">
                          <a:latin typeface="Cambria Math"/>
                        </a:rPr>
                        <m:t>𝐿𝑎𝑠𝑡𝑆𝑦𝑚𝑏𝑜𝑙</m:t>
                      </m:r>
                      <m:r>
                        <a:rPr lang="en-GB" sz="1800" i="1" dirty="0" smtClean="0">
                          <a:latin typeface="Cambria Math"/>
                        </a:rPr>
                        <m:t> + </m:t>
                      </m:r>
                      <m:r>
                        <a:rPr lang="en-GB" sz="1800" i="1" dirty="0" err="1" smtClean="0">
                          <a:latin typeface="Cambria Math"/>
                        </a:rPr>
                        <m:t>𝑎𝑇𝑢𝑟𝑛𝑎𝑟𝑜𝑢𝑛𝑑𝑇𝑖𝑚𝑒</m:t>
                      </m:r>
                    </m:oMath>
                  </m:oMathPara>
                </a14:m>
                <a:endParaRPr lang="pt-PT" sz="1800" i="1" dirty="0" smtClean="0"/>
              </a:p>
              <a:p>
                <a:pPr algn="just"/>
                <a14:m>
                  <m:oMathPara xmlns:m="http://schemas.openxmlformats.org/officeDocument/2006/math">
                    <m:oMathParaPr>
                      <m:jc m:val="center"/>
                    </m:oMathParaPr>
                    <m:oMath xmlns:m="http://schemas.openxmlformats.org/officeDocument/2006/math">
                      <m:r>
                        <m:rPr>
                          <m:aln/>
                        </m:rPr>
                        <a:rPr lang="en-GB" sz="1800" i="1" dirty="0" smtClean="0">
                          <a:latin typeface="Cambria Math"/>
                        </a:rPr>
                        <m:t>+</m:t>
                      </m:r>
                      <m:r>
                        <a:rPr lang="en-GB" sz="1800" i="1" dirty="0" smtClean="0">
                          <a:latin typeface="Cambria Math"/>
                        </a:rPr>
                        <m:t> </m:t>
                      </m:r>
                      <m:r>
                        <a:rPr lang="en-GB" sz="1800" i="1" dirty="0" err="1" smtClean="0">
                          <a:latin typeface="Cambria Math"/>
                        </a:rPr>
                        <m:t>𝑝</m:t>
                      </m:r>
                      <m:r>
                        <a:rPr lang="en-GB" sz="1800" i="1" dirty="0" err="1" smtClean="0">
                          <a:latin typeface="Cambria Math"/>
                        </a:rPr>
                        <m:t>h</m:t>
                      </m:r>
                      <m:r>
                        <a:rPr lang="en-GB" sz="1800" i="1" dirty="0" err="1" smtClean="0">
                          <a:latin typeface="Cambria Math"/>
                        </a:rPr>
                        <m:t>𝑦𝑆𝐻𝑅𝐷𝑢𝑟𝑎𝑡𝑖𝑜𝑛</m:t>
                      </m:r>
                      <m:r>
                        <a:rPr lang="en-GB" sz="1800" i="1" dirty="0" smtClean="0">
                          <a:latin typeface="Cambria Math"/>
                        </a:rPr>
                        <m:t> + [</m:t>
                      </m:r>
                      <m:r>
                        <a:rPr lang="en-GB" sz="1800" i="1" dirty="0" smtClean="0">
                          <a:latin typeface="Cambria Math"/>
                        </a:rPr>
                        <m:t>6</m:t>
                      </m:r>
                      <m:r>
                        <a:rPr lang="en-GB" sz="1800" i="1" dirty="0" smtClean="0">
                          <a:latin typeface="Cambria Math"/>
                        </a:rPr>
                        <m:t> × </m:t>
                      </m:r>
                      <m:r>
                        <a:rPr lang="en-GB" sz="1800" i="1" dirty="0" err="1" smtClean="0">
                          <a:latin typeface="Cambria Math"/>
                        </a:rPr>
                        <m:t>𝑝</m:t>
                      </m:r>
                      <m:r>
                        <a:rPr lang="en-GB" sz="1800" i="1" dirty="0" err="1" smtClean="0">
                          <a:latin typeface="Cambria Math"/>
                        </a:rPr>
                        <m:t>h</m:t>
                      </m:r>
                      <m:r>
                        <a:rPr lang="en-GB" sz="1800" i="1" dirty="0" err="1" smtClean="0">
                          <a:latin typeface="Cambria Math"/>
                        </a:rPr>
                        <m:t>𝑦𝑆𝑦𝑚𝑏𝑜𝑙𝑠𝑃𝑒𝑟𝑂𝑐𝑡𝑒𝑡</m:t>
                      </m:r>
                      <m:r>
                        <a:rPr lang="en-GB" sz="1800" i="1" dirty="0" smtClean="0">
                          <a:latin typeface="Cambria Math"/>
                        </a:rPr>
                        <m:t> ]</m:t>
                      </m:r>
                    </m:oMath>
                  </m:oMathPara>
                </a14:m>
                <a:endParaRPr lang="en-GB" sz="1800" dirty="0"/>
              </a:p>
            </p:txBody>
          </p:sp>
        </mc:Choice>
        <mc:Fallback xmlns="">
          <p:sp>
            <p:nvSpPr>
              <p:cNvPr id="250" name="CaixaDeTexto 249"/>
              <p:cNvSpPr txBox="1">
                <a:spLocks noRot="1" noChangeAspect="1" noMove="1" noResize="1" noEditPoints="1" noAdjustHandles="1" noChangeArrowheads="1" noChangeShapeType="1" noTextEdit="1"/>
              </p:cNvSpPr>
              <p:nvPr/>
            </p:nvSpPr>
            <p:spPr>
              <a:xfrm>
                <a:off x="1281803" y="3205157"/>
                <a:ext cx="6480720" cy="646331"/>
              </a:xfrm>
              <a:prstGeom prst="rect">
                <a:avLst/>
              </a:prstGeom>
              <a:blipFill rotWithShape="1">
                <a:blip r:embed="rId4" cstate="print"/>
                <a:stretch>
                  <a:fillRect b="-6250"/>
                </a:stretch>
              </a:blipFill>
              <a:ln w="38100"/>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1" name="CaixaDeTexto 250"/>
              <p:cNvSpPr txBox="1"/>
              <p:nvPr/>
            </p:nvSpPr>
            <p:spPr>
              <a:xfrm>
                <a:off x="92698" y="4326428"/>
                <a:ext cx="5621593"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800" b="1" i="1" dirty="0" smtClean="0">
                          <a:solidFill>
                            <a:schemeClr val="accent2"/>
                          </a:solidFill>
                          <a:latin typeface="Cambria Math"/>
                        </a:rPr>
                        <m:t>𝒎𝒂𝒄𝑨𝒄𝒌𝑾𝒂𝒊𝒕𝑫𝒖𝒓𝒂𝒕𝒊𝒐𝒏</m:t>
                      </m:r>
                      <m:r>
                        <a:rPr lang="en-GB" sz="1800" i="1" dirty="0" smtClean="0">
                          <a:latin typeface="Cambria Math"/>
                        </a:rPr>
                        <m:t> </m:t>
                      </m:r>
                      <m:r>
                        <m:rPr>
                          <m:aln/>
                        </m:rPr>
                        <a:rPr lang="en-GB" sz="1800" b="1" i="1" dirty="0" smtClean="0">
                          <a:solidFill>
                            <a:schemeClr val="accent2"/>
                          </a:solidFill>
                          <a:latin typeface="Cambria Math"/>
                        </a:rPr>
                        <m:t>=</m:t>
                      </m:r>
                      <m:r>
                        <a:rPr lang="en-GB" sz="1800" i="1" dirty="0" smtClean="0">
                          <a:latin typeface="Cambria Math"/>
                        </a:rPr>
                        <m:t> </m:t>
                      </m:r>
                      <m:r>
                        <a:rPr lang="en-GB" sz="1800" i="1" dirty="0" smtClean="0">
                          <a:latin typeface="Cambria Math"/>
                        </a:rPr>
                        <m:t>1</m:t>
                      </m:r>
                      <m:r>
                        <a:rPr lang="en-GB" sz="1800" i="1" dirty="0" smtClean="0">
                          <a:latin typeface="Cambria Math"/>
                        </a:rPr>
                        <m:t> + </m:t>
                      </m:r>
                      <m:r>
                        <a:rPr lang="en-GB" sz="1800" i="1" dirty="0" smtClean="0">
                          <a:latin typeface="Cambria Math"/>
                        </a:rPr>
                        <m:t>12</m:t>
                      </m:r>
                      <m:r>
                        <a:rPr lang="en-GB" sz="1800" i="1" dirty="0" smtClean="0">
                          <a:latin typeface="Cambria Math"/>
                        </a:rPr>
                        <m:t> + </m:t>
                      </m:r>
                      <m:r>
                        <a:rPr lang="en-GB" sz="1800" i="1" dirty="0" smtClean="0">
                          <a:latin typeface="Cambria Math"/>
                        </a:rPr>
                        <m:t>10</m:t>
                      </m:r>
                      <m:r>
                        <a:rPr lang="en-GB" sz="1800" i="1" dirty="0" smtClean="0">
                          <a:latin typeface="Cambria Math"/>
                        </a:rPr>
                        <m:t> + </m:t>
                      </m:r>
                      <m:d>
                        <m:dPr>
                          <m:begChr m:val="["/>
                          <m:endChr m:val="]"/>
                          <m:ctrlPr>
                            <a:rPr lang="en-GB" sz="1800" i="1" dirty="0" smtClean="0">
                              <a:latin typeface="Cambria Math"/>
                            </a:rPr>
                          </m:ctrlPr>
                        </m:dPr>
                        <m:e>
                          <m:r>
                            <a:rPr lang="en-GB" sz="1800" i="1" dirty="0" smtClean="0">
                              <a:latin typeface="Cambria Math"/>
                            </a:rPr>
                            <m:t>6</m:t>
                          </m:r>
                          <m:r>
                            <a:rPr lang="en-GB" sz="1800" i="1" dirty="0" smtClean="0">
                              <a:latin typeface="Cambria Math"/>
                            </a:rPr>
                            <m:t> × </m:t>
                          </m:r>
                          <m:r>
                            <a:rPr lang="en-GB" sz="1800" i="1" dirty="0" smtClean="0">
                              <a:latin typeface="Cambria Math"/>
                            </a:rPr>
                            <m:t>2</m:t>
                          </m:r>
                        </m:e>
                      </m:d>
                    </m:oMath>
                  </m:oMathPara>
                </a14:m>
                <a:r>
                  <a:rPr lang="pt-PT" sz="1800" i="1" dirty="0" smtClean="0">
                    <a:latin typeface="Cambria Math"/>
                  </a:rPr>
                  <a:t/>
                </a:r>
                <a:br>
                  <a:rPr lang="pt-PT" sz="1800" i="1" dirty="0" smtClean="0">
                    <a:latin typeface="Cambria Math"/>
                  </a:rPr>
                </a:br>
                <a:r>
                  <a:rPr lang="pt-PT" sz="1800" i="1" dirty="0" smtClean="0">
                    <a:latin typeface="Cambria Math"/>
                  </a:rPr>
                  <a:t>		               </a:t>
                </a:r>
                <a14:m>
                  <m:oMath xmlns:m="http://schemas.openxmlformats.org/officeDocument/2006/math">
                    <m:r>
                      <a:rPr lang="pt-PT" sz="1800" b="0" i="1" dirty="0" smtClean="0">
                        <a:latin typeface="Cambria Math"/>
                      </a:rPr>
                      <m:t>=</m:t>
                    </m:r>
                    <m:r>
                      <a:rPr lang="pt-PT" sz="1800" b="0" i="1" dirty="0" smtClean="0">
                        <a:latin typeface="Cambria Math"/>
                      </a:rPr>
                      <m:t>35</m:t>
                    </m:r>
                    <m:r>
                      <a:rPr lang="en-GB" sz="1800" i="1" dirty="0" smtClean="0">
                        <a:latin typeface="Cambria Math"/>
                      </a:rPr>
                      <m:t> </m:t>
                    </m:r>
                    <m:r>
                      <a:rPr lang="en-GB" sz="1800" i="1" dirty="0" smtClean="0">
                        <a:latin typeface="Cambria Math"/>
                      </a:rPr>
                      <m:t>𝑠𝑦𝑚𝑏𝑜𝑙𝑠</m:t>
                    </m:r>
                  </m:oMath>
                </a14:m>
                <a:r>
                  <a:rPr lang="en-GB" sz="1800" i="1" dirty="0" smtClean="0">
                    <a:latin typeface="Cambria Math"/>
                  </a:rPr>
                  <a:t/>
                </a:r>
                <a:br>
                  <a:rPr lang="en-GB" sz="1800" i="1" dirty="0" smtClean="0">
                    <a:latin typeface="Cambria Math"/>
                  </a:rPr>
                </a:br>
                <a14:m>
                  <m:oMathPara xmlns:m="http://schemas.openxmlformats.org/officeDocument/2006/math">
                    <m:oMathParaPr>
                      <m:jc m:val="centerGroup"/>
                    </m:oMathParaPr>
                    <m:oMath xmlns:m="http://schemas.openxmlformats.org/officeDocument/2006/math">
                      <m:r>
                        <a:rPr lang="pt-PT" sz="1800" b="0" i="1" dirty="0" smtClean="0">
                          <a:latin typeface="Cambria Math"/>
                        </a:rPr>
                        <m:t>                                         </m:t>
                      </m:r>
                      <m:r>
                        <m:rPr>
                          <m:aln/>
                        </m:rPr>
                        <a:rPr lang="en-GB" sz="1800" i="1" dirty="0" smtClean="0">
                          <a:latin typeface="Cambria Math"/>
                        </a:rPr>
                        <m:t>=</m:t>
                      </m:r>
                      <m:r>
                        <a:rPr lang="pt-PT" sz="1800" b="0" i="1" dirty="0" smtClean="0">
                          <a:latin typeface="Cambria Math"/>
                        </a:rPr>
                        <m:t>35</m:t>
                      </m:r>
                      <m:r>
                        <a:rPr lang="pt-PT" sz="1800" b="0" i="1" dirty="0" smtClean="0">
                          <a:latin typeface="Cambria Math"/>
                        </a:rPr>
                        <m:t> × </m:t>
                      </m:r>
                      <m:r>
                        <a:rPr lang="en-GB" sz="1800" i="1" dirty="0" smtClean="0">
                          <a:latin typeface="Cambria Math"/>
                        </a:rPr>
                        <m:t>16</m:t>
                      </m:r>
                      <m:r>
                        <a:rPr lang="pt-PT" sz="1800" b="0" i="1" dirty="0" smtClean="0">
                          <a:latin typeface="Cambria Math"/>
                        </a:rPr>
                        <m:t> </m:t>
                      </m:r>
                      <m:r>
                        <a:rPr lang="en-GB" sz="1800" i="1" dirty="0" smtClean="0">
                          <a:latin typeface="Cambria Math"/>
                          <a:ea typeface="Cambria Math"/>
                        </a:rPr>
                        <m:t>𝜇</m:t>
                      </m:r>
                      <m:r>
                        <m:rPr>
                          <m:sty m:val="p"/>
                        </m:rPr>
                        <a:rPr lang="pt-PT" sz="1800" b="0" i="0" dirty="0" smtClean="0">
                          <a:latin typeface="Cambria Math"/>
                          <a:ea typeface="Cambria Math"/>
                        </a:rPr>
                        <m:t>s</m:t>
                      </m:r>
                      <m:r>
                        <a:rPr lang="pt-PT" sz="1800" b="0" i="1" dirty="0" smtClean="0">
                          <a:latin typeface="Cambria Math"/>
                        </a:rPr>
                        <m:t>=</m:t>
                      </m:r>
                      <m:r>
                        <a:rPr lang="pt-PT" sz="1800" b="0" i="1" dirty="0" smtClean="0">
                          <a:latin typeface="Cambria Math"/>
                        </a:rPr>
                        <m:t>560</m:t>
                      </m:r>
                      <m:r>
                        <a:rPr lang="pt-PT" sz="1800" b="0" i="1" dirty="0" smtClean="0">
                          <a:latin typeface="Cambria Math"/>
                        </a:rPr>
                        <m:t> </m:t>
                      </m:r>
                      <m:r>
                        <a:rPr lang="en-GB" sz="1800" i="1" dirty="0">
                          <a:latin typeface="Cambria Math"/>
                          <a:ea typeface="Cambria Math"/>
                        </a:rPr>
                        <m:t>𝜇</m:t>
                      </m:r>
                      <m:r>
                        <m:rPr>
                          <m:sty m:val="p"/>
                        </m:rPr>
                        <a:rPr lang="pt-PT" sz="1800" i="0" dirty="0">
                          <a:latin typeface="Cambria Math"/>
                          <a:ea typeface="Cambria Math"/>
                        </a:rPr>
                        <m:t>s</m:t>
                      </m:r>
                    </m:oMath>
                  </m:oMathPara>
                </a14:m>
                <a:endParaRPr lang="en-GB" sz="1800" dirty="0">
                  <a:latin typeface="+mn-lt"/>
                </a:endParaRPr>
              </a:p>
            </p:txBody>
          </p:sp>
        </mc:Choice>
        <mc:Fallback xmlns="">
          <p:sp>
            <p:nvSpPr>
              <p:cNvPr id="251" name="CaixaDeTexto 250"/>
              <p:cNvSpPr txBox="1">
                <a:spLocks noRot="1" noChangeAspect="1" noMove="1" noResize="1" noEditPoints="1" noAdjustHandles="1" noChangeArrowheads="1" noChangeShapeType="1" noTextEdit="1"/>
              </p:cNvSpPr>
              <p:nvPr/>
            </p:nvSpPr>
            <p:spPr>
              <a:xfrm>
                <a:off x="92698" y="4326428"/>
                <a:ext cx="5621593" cy="923330"/>
              </a:xfrm>
              <a:prstGeom prst="rect">
                <a:avLst/>
              </a:prstGeom>
              <a:blipFill rotWithShape="1">
                <a:blip r:embed="rId5" cstate="print"/>
                <a:stretch>
                  <a:fillRect b="-1987"/>
                </a:stretch>
              </a:blipFill>
            </p:spPr>
            <p:txBody>
              <a:bodyPr/>
              <a:lstStyle/>
              <a:p>
                <a:r>
                  <a:rPr lang="en-GB">
                    <a:noFill/>
                  </a:rPr>
                  <a:t> </a:t>
                </a:r>
              </a:p>
            </p:txBody>
          </p:sp>
        </mc:Fallback>
      </mc:AlternateContent>
      <p:cxnSp>
        <p:nvCxnSpPr>
          <p:cNvPr id="252" name="Conexão recta unidireccional 251"/>
          <p:cNvCxnSpPr>
            <a:stCxn id="198" idx="2"/>
          </p:cNvCxnSpPr>
          <p:nvPr/>
        </p:nvCxnSpPr>
        <p:spPr bwMode="auto">
          <a:xfrm>
            <a:off x="3339639" y="2275105"/>
            <a:ext cx="1240596" cy="927374"/>
          </a:xfrm>
          <a:prstGeom prst="straightConnector1">
            <a:avLst/>
          </a:prstGeom>
          <a:noFill/>
          <a:ln w="38100" cap="flat" cmpd="sng" algn="ctr">
            <a:solidFill>
              <a:srgbClr val="FF0000"/>
            </a:solidFill>
            <a:prstDash val="solid"/>
            <a:round/>
            <a:headEnd type="none" w="med" len="med"/>
            <a:tailEnd type="arrow"/>
          </a:ln>
          <a:effectLst/>
        </p:spPr>
      </p:cxnSp>
      <p:cxnSp>
        <p:nvCxnSpPr>
          <p:cNvPr id="253" name="Conexão recta unidireccional 252"/>
          <p:cNvCxnSpPr>
            <a:stCxn id="212" idx="2"/>
          </p:cNvCxnSpPr>
          <p:nvPr/>
        </p:nvCxnSpPr>
        <p:spPr bwMode="auto">
          <a:xfrm flipH="1">
            <a:off x="5894292" y="2284059"/>
            <a:ext cx="1013249" cy="918420"/>
          </a:xfrm>
          <a:prstGeom prst="straightConnector1">
            <a:avLst/>
          </a:prstGeom>
          <a:noFill/>
          <a:ln w="38100" cap="flat" cmpd="sng" algn="ctr">
            <a:solidFill>
              <a:srgbClr val="FF0000"/>
            </a:solidFill>
            <a:prstDash val="solid"/>
            <a:round/>
            <a:headEnd type="none" w="med" len="med"/>
            <a:tailEnd type="arrow"/>
          </a:ln>
          <a:effectLst/>
        </p:spPr>
      </p:cxnSp>
      <mc:AlternateContent xmlns:mc="http://schemas.openxmlformats.org/markup-compatibility/2006" xmlns:a14="http://schemas.microsoft.com/office/drawing/2010/main">
        <mc:Choice Requires="a14">
          <p:graphicFrame>
            <p:nvGraphicFramePr>
              <p:cNvPr id="254" name="Tabela 253"/>
              <p:cNvGraphicFramePr>
                <a:graphicFrameLocks noGrp="1"/>
              </p:cNvGraphicFramePr>
              <p:nvPr>
                <p:extLst>
                  <p:ext uri="{D42A27DB-BD31-4B8C-83A1-F6EECF244321}">
                    <p14:modId xmlns:p14="http://schemas.microsoft.com/office/powerpoint/2010/main" val="743044305"/>
                  </p:ext>
                </p:extLst>
              </p:nvPr>
            </p:nvGraphicFramePr>
            <p:xfrm>
              <a:off x="5774065" y="4003888"/>
              <a:ext cx="3188959" cy="2286000"/>
            </p:xfrm>
            <a:graphic>
              <a:graphicData uri="http://schemas.openxmlformats.org/drawingml/2006/table">
                <a:tbl>
                  <a:tblPr firstRow="1" bandRow="1">
                    <a:tableStyleId>{5C22544A-7EE6-4342-B048-85BDC9FD1C3A}</a:tableStyleId>
                  </a:tblPr>
                  <a:tblGrid>
                    <a:gridCol w="1611523"/>
                    <a:gridCol w="1577436"/>
                  </a:tblGrid>
                  <a:tr h="0">
                    <a:tc>
                      <a:txBody>
                        <a:bodyPr/>
                        <a:lstStyle/>
                        <a:p>
                          <a:pPr algn="ctr"/>
                          <a:r>
                            <a:rPr lang="en-GB" sz="1800" b="1" dirty="0" smtClean="0">
                              <a:solidFill>
                                <a:schemeClr val="tx1"/>
                              </a:solidFill>
                              <a:latin typeface="+mj-lt"/>
                            </a:rPr>
                            <a:t>Description</a:t>
                          </a:r>
                          <a:endParaRPr lang="en-GB" sz="1800" b="1" dirty="0">
                            <a:solidFill>
                              <a:schemeClr val="tx1"/>
                            </a:solidFill>
                            <a:latin typeface="+mj-lt"/>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solidFill>
                              <a:latin typeface="+mj-lt"/>
                            </a:rPr>
                            <a:t>Symbol</a:t>
                          </a:r>
                          <a:endParaRPr lang="en-GB" sz="1800" b="1" dirty="0">
                            <a:solidFill>
                              <a:schemeClr val="tx1"/>
                            </a:solidFill>
                            <a:latin typeface="+mj-lt"/>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en-GB" sz="1200" dirty="0" smtClean="0">
                              <a:latin typeface="+mj-lt"/>
                            </a:rPr>
                            <a:t>TX/RX or RX/TX </a:t>
                          </a:r>
                          <a:br>
                            <a:rPr lang="en-GB" sz="1200" dirty="0" smtClean="0">
                              <a:latin typeface="+mj-lt"/>
                            </a:rPr>
                          </a:br>
                          <a:r>
                            <a:rPr lang="en-GB" sz="1200" dirty="0" smtClean="0">
                              <a:latin typeface="+mj-lt"/>
                            </a:rPr>
                            <a:t>switching time</a:t>
                          </a:r>
                          <a:endParaRPr lang="en-GB" sz="1200" dirty="0">
                            <a:latin typeface="+mj-lt"/>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 xmlns:m="http://schemas.openxmlformats.org/officeDocument/2006/math">
                              <m:sSub>
                                <m:sSubPr>
                                  <m:ctrlPr>
                                    <a:rPr lang="en-GB" sz="1200" i="1" smtClean="0">
                                      <a:latin typeface="Cambria Math"/>
                                    </a:rPr>
                                  </m:ctrlPr>
                                </m:sSubPr>
                                <m:e>
                                  <m:r>
                                    <a:rPr lang="pt-PT" sz="1200" b="0" i="1" smtClean="0">
                                      <a:latin typeface="Cambria Math"/>
                                    </a:rPr>
                                    <m:t>𝑇</m:t>
                                  </m:r>
                                </m:e>
                                <m:sub>
                                  <m:r>
                                    <a:rPr lang="pt-PT" sz="1200" b="0" i="1" smtClean="0">
                                      <a:latin typeface="Cambria Math"/>
                                    </a:rPr>
                                    <m:t>𝑇𝐴</m:t>
                                  </m:r>
                                </m:sub>
                              </m:sSub>
                            </m:oMath>
                          </a14:m>
                          <a:r>
                            <a:rPr lang="en-GB" sz="1200" dirty="0" smtClean="0">
                              <a:latin typeface="+mj-lt"/>
                            </a:rPr>
                            <a:t>=</a:t>
                          </a:r>
                          <a14:m>
                            <m:oMath xmlns:m="http://schemas.openxmlformats.org/officeDocument/2006/math">
                              <m:r>
                                <a:rPr lang="en-GB" sz="1200" i="1" dirty="0" smtClean="0">
                                  <a:latin typeface="Cambria Math"/>
                                </a:rPr>
                                <m:t>𝑎𝑇𝑢𝑟𝑛𝑎𝑟𝑜𝑢𝑛𝑑𝑇𝑖𝑚𝑒</m:t>
                              </m:r>
                            </m:oMath>
                          </a14:m>
                          <a:endParaRPr lang="en-GB" sz="1200" dirty="0">
                            <a:latin typeface="+mj-lt"/>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pt-PT" sz="1200" dirty="0" err="1" smtClean="0">
                              <a:latin typeface="+mj-lt"/>
                            </a:rPr>
                            <a:t>Duration</a:t>
                          </a:r>
                          <a:r>
                            <a:rPr lang="pt-PT" sz="1200" baseline="0" dirty="0" smtClean="0">
                              <a:latin typeface="+mj-lt"/>
                            </a:rPr>
                            <a:t> </a:t>
                          </a:r>
                          <a:r>
                            <a:rPr lang="pt-PT" sz="1200" baseline="0" dirty="0" err="1" smtClean="0">
                              <a:latin typeface="+mj-lt"/>
                            </a:rPr>
                            <a:t>of</a:t>
                          </a:r>
                          <a:r>
                            <a:rPr lang="pt-PT" sz="1200" baseline="0" dirty="0" smtClean="0">
                              <a:latin typeface="+mj-lt"/>
                            </a:rPr>
                            <a:t> </a:t>
                          </a:r>
                          <a:r>
                            <a:rPr lang="pt-PT" sz="1200" baseline="0" dirty="0" err="1" smtClean="0">
                              <a:latin typeface="+mj-lt"/>
                            </a:rPr>
                            <a:t>the</a:t>
                          </a:r>
                          <a:r>
                            <a:rPr lang="pt-PT" sz="1200" baseline="0" dirty="0" smtClean="0">
                              <a:latin typeface="+mj-lt"/>
                            </a:rPr>
                            <a:t> </a:t>
                          </a:r>
                          <a:r>
                            <a:rPr lang="pt-PT" sz="1200" baseline="0" dirty="0" err="1" smtClean="0">
                              <a:latin typeface="+mj-lt"/>
                            </a:rPr>
                            <a:t>synchronization</a:t>
                          </a:r>
                          <a:r>
                            <a:rPr lang="pt-PT" sz="1200" baseline="0" dirty="0" smtClean="0">
                              <a:latin typeface="+mj-lt"/>
                            </a:rPr>
                            <a:t> </a:t>
                          </a:r>
                          <a:r>
                            <a:rPr lang="pt-PT" sz="1200" baseline="0" dirty="0" err="1" smtClean="0">
                              <a:latin typeface="+mj-lt"/>
                            </a:rPr>
                            <a:t>header</a:t>
                          </a:r>
                          <a:r>
                            <a:rPr lang="pt-PT" sz="1200" baseline="0" dirty="0" smtClean="0">
                              <a:latin typeface="+mj-lt"/>
                            </a:rPr>
                            <a:t> (SHR) in </a:t>
                          </a:r>
                          <a:r>
                            <a:rPr lang="pt-PT" sz="1200" baseline="0" dirty="0" err="1" smtClean="0">
                              <a:latin typeface="+mj-lt"/>
                            </a:rPr>
                            <a:t>symbols</a:t>
                          </a:r>
                          <a:r>
                            <a:rPr lang="pt-PT" sz="1200" baseline="0" dirty="0" smtClean="0">
                              <a:latin typeface="+mj-lt"/>
                            </a:rPr>
                            <a:t> for </a:t>
                          </a:r>
                          <a:r>
                            <a:rPr lang="pt-PT" sz="1200" baseline="0" dirty="0" err="1" smtClean="0">
                              <a:latin typeface="+mj-lt"/>
                            </a:rPr>
                            <a:t>the</a:t>
                          </a:r>
                          <a:r>
                            <a:rPr lang="pt-PT" sz="1200" baseline="0" dirty="0" smtClean="0">
                              <a:latin typeface="+mj-lt"/>
                            </a:rPr>
                            <a:t> </a:t>
                          </a:r>
                          <a:r>
                            <a:rPr lang="pt-PT" sz="1200" baseline="0" dirty="0" err="1" smtClean="0">
                              <a:latin typeface="+mj-lt"/>
                            </a:rPr>
                            <a:t>current</a:t>
                          </a:r>
                          <a:r>
                            <a:rPr lang="pt-PT" sz="1200" baseline="0" dirty="0" smtClean="0">
                              <a:latin typeface="+mj-lt"/>
                            </a:rPr>
                            <a:t> PHY</a:t>
                          </a:r>
                          <a:endParaRPr lang="en-GB" sz="1200" dirty="0" smtClean="0">
                            <a:latin typeface="+mj-lt"/>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dirty="0" smtClean="0">
                            <a:latin typeface="+mj-lt"/>
                          </a:endParaRPr>
                        </a:p>
                        <a:p>
                          <a:pPr algn="ctr"/>
                          <a14:m>
                            <m:oMathPara xmlns:m="http://schemas.openxmlformats.org/officeDocument/2006/math">
                              <m:oMathParaPr>
                                <m:jc m:val="centerGroup"/>
                              </m:oMathParaPr>
                              <m:oMath xmlns:m="http://schemas.openxmlformats.org/officeDocument/2006/math">
                                <m:r>
                                  <a:rPr lang="en-GB" sz="1200" i="1" dirty="0" smtClean="0">
                                    <a:latin typeface="Cambria Math"/>
                                  </a:rPr>
                                  <m:t>𝑝</m:t>
                                </m:r>
                                <m:r>
                                  <a:rPr lang="en-GB" sz="1200" i="1" dirty="0" smtClean="0">
                                    <a:latin typeface="Cambria Math"/>
                                  </a:rPr>
                                  <m:t>h</m:t>
                                </m:r>
                                <m:r>
                                  <a:rPr lang="en-GB" sz="1200" i="1" dirty="0" smtClean="0">
                                    <a:latin typeface="Cambria Math"/>
                                  </a:rPr>
                                  <m:t>𝑦𝑆𝐻𝑅𝐷𝑢𝑟𝑎𝑡𝑖𝑜𝑛</m:t>
                                </m:r>
                                <m:r>
                                  <a:rPr lang="en-GB" sz="1200" i="1" dirty="0" smtClean="0">
                                    <a:latin typeface="Cambria Math"/>
                                  </a:rPr>
                                  <m:t> </m:t>
                                </m:r>
                              </m:oMath>
                            </m:oMathPara>
                          </a14:m>
                          <a:endParaRPr lang="en-GB" sz="1200" dirty="0">
                            <a:latin typeface="+mj-lt"/>
                          </a:endParaRPr>
                        </a:p>
                        <a:p>
                          <a:pPr algn="ctr"/>
                          <a:endParaRPr lang="en-GB" sz="1200" dirty="0">
                            <a:latin typeface="+mj-lt"/>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200" b="0" i="0" u="none" strike="noStrike" baseline="0" dirty="0" err="1" smtClean="0">
                              <a:latin typeface="+mj-lt"/>
                            </a:rPr>
                            <a:t>The</a:t>
                          </a:r>
                          <a:r>
                            <a:rPr lang="pt-PT" sz="1200" b="0" i="0" u="none" strike="noStrike" baseline="0" dirty="0" smtClean="0">
                              <a:latin typeface="+mj-lt"/>
                            </a:rPr>
                            <a:t> </a:t>
                          </a:r>
                          <a:r>
                            <a:rPr lang="pt-PT" sz="1200" b="0" i="0" u="none" strike="noStrike" baseline="0" dirty="0" err="1" smtClean="0">
                              <a:latin typeface="+mj-lt"/>
                            </a:rPr>
                            <a:t>number</a:t>
                          </a:r>
                          <a:r>
                            <a:rPr lang="pt-PT" sz="1200" b="0" i="0" u="none" strike="noStrike" baseline="0" dirty="0" smtClean="0">
                              <a:latin typeface="+mj-lt"/>
                            </a:rPr>
                            <a:t> </a:t>
                          </a:r>
                          <a:r>
                            <a:rPr lang="pt-PT" sz="1200" b="0" i="0" u="none" strike="noStrike" baseline="0" dirty="0" err="1" smtClean="0">
                              <a:latin typeface="+mj-lt"/>
                            </a:rPr>
                            <a:t>of</a:t>
                          </a:r>
                          <a:r>
                            <a:rPr lang="pt-PT" sz="1200" b="0" i="0" u="none" strike="noStrike" baseline="0" dirty="0" smtClean="0">
                              <a:latin typeface="+mj-lt"/>
                            </a:rPr>
                            <a:t> </a:t>
                          </a:r>
                          <a:r>
                            <a:rPr lang="pt-PT" sz="1200" b="0" i="0" u="none" strike="noStrike" baseline="0" dirty="0" err="1" smtClean="0">
                              <a:latin typeface="+mj-lt"/>
                            </a:rPr>
                            <a:t>symbols</a:t>
                          </a:r>
                          <a:r>
                            <a:rPr lang="pt-PT" sz="1200" b="0" i="0" u="none" strike="noStrike" baseline="0" dirty="0" smtClean="0">
                              <a:latin typeface="+mj-lt"/>
                            </a:rPr>
                            <a:t> per </a:t>
                          </a:r>
                          <a:r>
                            <a:rPr lang="pt-PT" sz="1200" b="0" i="0" u="none" strike="noStrike" baseline="0" dirty="0" err="1" smtClean="0">
                              <a:latin typeface="+mj-lt"/>
                            </a:rPr>
                            <a:t>octet</a:t>
                          </a:r>
                          <a:r>
                            <a:rPr lang="pt-PT" sz="1200" b="0" i="0" u="none" strike="noStrike" baseline="0" dirty="0" smtClean="0">
                              <a:latin typeface="+mj-lt"/>
                            </a:rPr>
                            <a:t> for </a:t>
                          </a:r>
                          <a:r>
                            <a:rPr lang="pt-PT" sz="1200" b="0" i="0" u="none" strike="noStrike" baseline="0" dirty="0" err="1" smtClean="0">
                              <a:latin typeface="+mj-lt"/>
                            </a:rPr>
                            <a:t>the</a:t>
                          </a:r>
                          <a:r>
                            <a:rPr lang="pt-PT" sz="1200" b="0" i="0" u="none" strike="noStrike" baseline="0" dirty="0" smtClean="0">
                              <a:latin typeface="+mj-lt"/>
                            </a:rPr>
                            <a:t> </a:t>
                          </a:r>
                          <a:r>
                            <a:rPr lang="pt-PT" sz="1200" b="0" i="0" u="none" strike="noStrike" baseline="0" dirty="0" err="1" smtClean="0">
                              <a:latin typeface="+mj-lt"/>
                            </a:rPr>
                            <a:t>current</a:t>
                          </a:r>
                          <a:r>
                            <a:rPr lang="pt-PT" sz="1200" b="0" i="0" u="none" strike="noStrike" baseline="0" dirty="0" smtClean="0">
                              <a:latin typeface="+mj-lt"/>
                            </a:rPr>
                            <a:t> PHY</a:t>
                          </a:r>
                          <a:endParaRPr lang="en-GB" sz="1200" dirty="0">
                            <a:latin typeface="+mj-lt"/>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200" i="1" dirty="0" smtClean="0">
                                    <a:latin typeface="Cambria Math"/>
                                  </a:rPr>
                                  <m:t>𝑝</m:t>
                                </m:r>
                                <m:r>
                                  <a:rPr lang="en-GB" sz="1200" i="1" dirty="0" smtClean="0">
                                    <a:latin typeface="Cambria Math"/>
                                  </a:rPr>
                                  <m:t>h</m:t>
                                </m:r>
                                <m:r>
                                  <a:rPr lang="en-GB" sz="1200" i="1" dirty="0" smtClean="0">
                                    <a:latin typeface="Cambria Math"/>
                                  </a:rPr>
                                  <m:t>𝑦𝑆𝑦𝑚𝑏𝑜𝑙𝑠𝑃𝑒𝑟𝑂𝑐𝑡𝑒𝑡</m:t>
                                </m:r>
                                <m:r>
                                  <a:rPr lang="en-GB" sz="1200" i="1" dirty="0" smtClean="0">
                                    <a:latin typeface="Cambria Math"/>
                                  </a:rPr>
                                  <m:t> </m:t>
                                </m:r>
                              </m:oMath>
                            </m:oMathPara>
                          </a14:m>
                          <a:endParaRPr lang="en-GB" sz="1200" dirty="0">
                            <a:latin typeface="+mj-lt"/>
                          </a:endParaRPr>
                        </a:p>
                        <a:p>
                          <a:pPr algn="ctr"/>
                          <a:endParaRPr lang="en-GB" sz="1200" dirty="0">
                            <a:latin typeface="+mj-lt"/>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254" name="Tabela 253"/>
              <p:cNvGraphicFramePr>
                <a:graphicFrameLocks noGrp="1"/>
              </p:cNvGraphicFramePr>
              <p:nvPr>
                <p:extLst>
                  <p:ext uri="{D42A27DB-BD31-4B8C-83A1-F6EECF244321}">
                    <p14:modId xmlns:p14="http://schemas.microsoft.com/office/powerpoint/2010/main" xmlns="" xmlns:a14="http://schemas.microsoft.com/office/drawing/2010/main" val="743044305"/>
                  </p:ext>
                </p:extLst>
              </p:nvPr>
            </p:nvGraphicFramePr>
            <p:xfrm>
              <a:off x="5774065" y="4003888"/>
              <a:ext cx="3188959" cy="2286000"/>
            </p:xfrm>
            <a:graphic>
              <a:graphicData uri="http://schemas.openxmlformats.org/drawingml/2006/table">
                <a:tbl>
                  <a:tblPr firstRow="1" bandRow="1">
                    <a:tableStyleId>{5C22544A-7EE6-4342-B048-85BDC9FD1C3A}</a:tableStyleId>
                  </a:tblPr>
                  <a:tblGrid>
                    <a:gridCol w="1611523"/>
                    <a:gridCol w="1577436"/>
                  </a:tblGrid>
                  <a:tr h="365760">
                    <a:tc>
                      <a:txBody>
                        <a:bodyPr/>
                        <a:lstStyle/>
                        <a:p>
                          <a:pPr algn="ctr"/>
                          <a:r>
                            <a:rPr lang="en-GB" sz="1800" b="1" dirty="0" smtClean="0">
                              <a:solidFill>
                                <a:schemeClr val="tx1"/>
                              </a:solidFill>
                              <a:latin typeface="+mj-lt"/>
                            </a:rPr>
                            <a:t>Description</a:t>
                          </a:r>
                          <a:endParaRPr lang="en-GB" sz="1800" b="1" dirty="0">
                            <a:solidFill>
                              <a:schemeClr val="tx1"/>
                            </a:solidFill>
                            <a:latin typeface="+mj-lt"/>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solidFill>
                              <a:latin typeface="+mj-lt"/>
                            </a:rPr>
                            <a:t>Symbol</a:t>
                          </a:r>
                          <a:endParaRPr lang="en-GB" sz="1800" b="1" dirty="0">
                            <a:solidFill>
                              <a:schemeClr val="tx1"/>
                            </a:solidFill>
                            <a:latin typeface="+mj-lt"/>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a:r>
                            <a:rPr lang="en-GB" sz="1200" dirty="0" smtClean="0">
                              <a:latin typeface="+mj-lt"/>
                            </a:rPr>
                            <a:t>TX/RX or RX/TX </a:t>
                          </a:r>
                          <a:br>
                            <a:rPr lang="en-GB" sz="1200" dirty="0" smtClean="0">
                              <a:latin typeface="+mj-lt"/>
                            </a:rPr>
                          </a:br>
                          <a:r>
                            <a:rPr lang="en-GB" sz="1200" dirty="0" smtClean="0">
                              <a:latin typeface="+mj-lt"/>
                            </a:rPr>
                            <a:t>switching time</a:t>
                          </a:r>
                          <a:endParaRPr lang="en-GB" sz="1200" dirty="0">
                            <a:latin typeface="+mj-lt"/>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01931" t="-86667" r="-386" b="-330667"/>
                          </a:stretch>
                        </a:blipFill>
                      </a:tcPr>
                    </a:tc>
                  </a:tr>
                  <a:tr h="822960">
                    <a:tc>
                      <a:txBody>
                        <a:bodyPr/>
                        <a:lstStyle/>
                        <a:p>
                          <a:pPr algn="ctr"/>
                          <a:r>
                            <a:rPr lang="pt-PT" sz="1200" dirty="0" err="1" smtClean="0">
                              <a:latin typeface="+mj-lt"/>
                            </a:rPr>
                            <a:t>Duration</a:t>
                          </a:r>
                          <a:r>
                            <a:rPr lang="pt-PT" sz="1200" baseline="0" dirty="0" smtClean="0">
                              <a:latin typeface="+mj-lt"/>
                            </a:rPr>
                            <a:t> </a:t>
                          </a:r>
                          <a:r>
                            <a:rPr lang="pt-PT" sz="1200" baseline="0" dirty="0" err="1" smtClean="0">
                              <a:latin typeface="+mj-lt"/>
                            </a:rPr>
                            <a:t>of</a:t>
                          </a:r>
                          <a:r>
                            <a:rPr lang="pt-PT" sz="1200" baseline="0" dirty="0" smtClean="0">
                              <a:latin typeface="+mj-lt"/>
                            </a:rPr>
                            <a:t> </a:t>
                          </a:r>
                          <a:r>
                            <a:rPr lang="pt-PT" sz="1200" baseline="0" dirty="0" err="1" smtClean="0">
                              <a:latin typeface="+mj-lt"/>
                            </a:rPr>
                            <a:t>the</a:t>
                          </a:r>
                          <a:r>
                            <a:rPr lang="pt-PT" sz="1200" baseline="0" dirty="0" smtClean="0">
                              <a:latin typeface="+mj-lt"/>
                            </a:rPr>
                            <a:t> </a:t>
                          </a:r>
                          <a:r>
                            <a:rPr lang="pt-PT" sz="1200" baseline="0" dirty="0" err="1" smtClean="0">
                              <a:latin typeface="+mj-lt"/>
                            </a:rPr>
                            <a:t>synchronization</a:t>
                          </a:r>
                          <a:r>
                            <a:rPr lang="pt-PT" sz="1200" baseline="0" dirty="0" smtClean="0">
                              <a:latin typeface="+mj-lt"/>
                            </a:rPr>
                            <a:t> </a:t>
                          </a:r>
                          <a:r>
                            <a:rPr lang="pt-PT" sz="1200" baseline="0" dirty="0" err="1" smtClean="0">
                              <a:latin typeface="+mj-lt"/>
                            </a:rPr>
                            <a:t>header</a:t>
                          </a:r>
                          <a:r>
                            <a:rPr lang="pt-PT" sz="1200" baseline="0" dirty="0" smtClean="0">
                              <a:latin typeface="+mj-lt"/>
                            </a:rPr>
                            <a:t> (SHR) in </a:t>
                          </a:r>
                          <a:r>
                            <a:rPr lang="pt-PT" sz="1200" baseline="0" dirty="0" err="1" smtClean="0">
                              <a:latin typeface="+mj-lt"/>
                            </a:rPr>
                            <a:t>symbols</a:t>
                          </a:r>
                          <a:r>
                            <a:rPr lang="pt-PT" sz="1200" baseline="0" dirty="0" smtClean="0">
                              <a:latin typeface="+mj-lt"/>
                            </a:rPr>
                            <a:t> for </a:t>
                          </a:r>
                          <a:r>
                            <a:rPr lang="pt-PT" sz="1200" baseline="0" dirty="0" err="1" smtClean="0">
                              <a:latin typeface="+mj-lt"/>
                            </a:rPr>
                            <a:t>the</a:t>
                          </a:r>
                          <a:r>
                            <a:rPr lang="pt-PT" sz="1200" baseline="0" dirty="0" smtClean="0">
                              <a:latin typeface="+mj-lt"/>
                            </a:rPr>
                            <a:t> </a:t>
                          </a:r>
                          <a:r>
                            <a:rPr lang="pt-PT" sz="1200" baseline="0" dirty="0" err="1" smtClean="0">
                              <a:latin typeface="+mj-lt"/>
                            </a:rPr>
                            <a:t>current</a:t>
                          </a:r>
                          <a:r>
                            <a:rPr lang="pt-PT" sz="1200" baseline="0" dirty="0" smtClean="0">
                              <a:latin typeface="+mj-lt"/>
                            </a:rPr>
                            <a:t> PHY</a:t>
                          </a:r>
                          <a:endParaRPr lang="en-GB" sz="1200" dirty="0" smtClean="0">
                            <a:latin typeface="+mj-lt"/>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01931" t="-103704" r="-386" b="-83704"/>
                          </a:stretch>
                        </a:blipFill>
                      </a:tcPr>
                    </a:tc>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200" b="0" i="0" u="none" strike="noStrike" baseline="0" dirty="0" err="1" smtClean="0">
                              <a:latin typeface="+mj-lt"/>
                            </a:rPr>
                            <a:t>The</a:t>
                          </a:r>
                          <a:r>
                            <a:rPr lang="pt-PT" sz="1200" b="0" i="0" u="none" strike="noStrike" baseline="0" dirty="0" smtClean="0">
                              <a:latin typeface="+mj-lt"/>
                            </a:rPr>
                            <a:t> </a:t>
                          </a:r>
                          <a:r>
                            <a:rPr lang="pt-PT" sz="1200" b="0" i="0" u="none" strike="noStrike" baseline="0" dirty="0" err="1" smtClean="0">
                              <a:latin typeface="+mj-lt"/>
                            </a:rPr>
                            <a:t>number</a:t>
                          </a:r>
                          <a:r>
                            <a:rPr lang="pt-PT" sz="1200" b="0" i="0" u="none" strike="noStrike" baseline="0" dirty="0" smtClean="0">
                              <a:latin typeface="+mj-lt"/>
                            </a:rPr>
                            <a:t> </a:t>
                          </a:r>
                          <a:r>
                            <a:rPr lang="pt-PT" sz="1200" b="0" i="0" u="none" strike="noStrike" baseline="0" dirty="0" err="1" smtClean="0">
                              <a:latin typeface="+mj-lt"/>
                            </a:rPr>
                            <a:t>of</a:t>
                          </a:r>
                          <a:r>
                            <a:rPr lang="pt-PT" sz="1200" b="0" i="0" u="none" strike="noStrike" baseline="0" dirty="0" smtClean="0">
                              <a:latin typeface="+mj-lt"/>
                            </a:rPr>
                            <a:t> </a:t>
                          </a:r>
                          <a:r>
                            <a:rPr lang="pt-PT" sz="1200" b="0" i="0" u="none" strike="noStrike" baseline="0" dirty="0" err="1" smtClean="0">
                              <a:latin typeface="+mj-lt"/>
                            </a:rPr>
                            <a:t>symbols</a:t>
                          </a:r>
                          <a:r>
                            <a:rPr lang="pt-PT" sz="1200" b="0" i="0" u="none" strike="noStrike" baseline="0" dirty="0" smtClean="0">
                              <a:latin typeface="+mj-lt"/>
                            </a:rPr>
                            <a:t> per </a:t>
                          </a:r>
                          <a:r>
                            <a:rPr lang="pt-PT" sz="1200" b="0" i="0" u="none" strike="noStrike" baseline="0" dirty="0" err="1" smtClean="0">
                              <a:latin typeface="+mj-lt"/>
                            </a:rPr>
                            <a:t>octet</a:t>
                          </a:r>
                          <a:r>
                            <a:rPr lang="pt-PT" sz="1200" b="0" i="0" u="none" strike="noStrike" baseline="0" dirty="0" smtClean="0">
                              <a:latin typeface="+mj-lt"/>
                            </a:rPr>
                            <a:t> for </a:t>
                          </a:r>
                          <a:r>
                            <a:rPr lang="pt-PT" sz="1200" b="0" i="0" u="none" strike="noStrike" baseline="0" dirty="0" err="1" smtClean="0">
                              <a:latin typeface="+mj-lt"/>
                            </a:rPr>
                            <a:t>the</a:t>
                          </a:r>
                          <a:r>
                            <a:rPr lang="pt-PT" sz="1200" b="0" i="0" u="none" strike="noStrike" baseline="0" dirty="0" smtClean="0">
                              <a:latin typeface="+mj-lt"/>
                            </a:rPr>
                            <a:t> </a:t>
                          </a:r>
                          <a:r>
                            <a:rPr lang="pt-PT" sz="1200" b="0" i="0" u="none" strike="noStrike" baseline="0" dirty="0" err="1" smtClean="0">
                              <a:latin typeface="+mj-lt"/>
                            </a:rPr>
                            <a:t>current</a:t>
                          </a:r>
                          <a:r>
                            <a:rPr lang="pt-PT" sz="1200" b="0" i="0" u="none" strike="noStrike" baseline="0" dirty="0" smtClean="0">
                              <a:latin typeface="+mj-lt"/>
                            </a:rPr>
                            <a:t> PHY</a:t>
                          </a:r>
                          <a:endParaRPr lang="en-GB" sz="1200" dirty="0">
                            <a:latin typeface="+mj-lt"/>
                          </a:endParaRPr>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91443" marR="91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01931" t="-261905" r="-386" b="-7619"/>
                          </a:stretch>
                        </a:blipFill>
                      </a:tcPr>
                    </a:tc>
                  </a:tr>
                </a:tbl>
              </a:graphicData>
            </a:graphic>
          </p:graphicFrame>
        </mc:Fallback>
      </mc:AlternateContent>
    </p:spTree>
    <p:extLst>
      <p:ext uri="{BB962C8B-B14F-4D97-AF65-F5344CB8AC3E}">
        <p14:creationId xmlns:p14="http://schemas.microsoft.com/office/powerpoint/2010/main" val="2543017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Tema do 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IEEE-P802_15_1</Template>
  <TotalTime>37</TotalTime>
  <Words>3749</Words>
  <Application>Microsoft Office PowerPoint</Application>
  <PresentationFormat>Apresentação no Ecrã (4:3)</PresentationFormat>
  <Paragraphs>552</Paragraphs>
  <Slides>36</Slides>
  <Notes>11</Notes>
  <HiddenSlides>0</HiddenSlides>
  <MMClips>0</MMClips>
  <ScaleCrop>false</ScaleCrop>
  <HeadingPairs>
    <vt:vector size="4" baseType="variant">
      <vt:variant>
        <vt:lpstr>Tema</vt:lpstr>
      </vt:variant>
      <vt:variant>
        <vt:i4>1</vt:i4>
      </vt:variant>
      <vt:variant>
        <vt:lpstr>Títulos dos diapositivos</vt:lpstr>
      </vt:variant>
      <vt:variant>
        <vt:i4>36</vt:i4>
      </vt:variant>
    </vt:vector>
  </HeadingPairs>
  <TitlesOfParts>
    <vt:vector size="37" baseType="lpstr">
      <vt:lpstr>Tema do Office</vt:lpstr>
      <vt:lpstr>Apresentação do PowerPoint</vt:lpstr>
      <vt:lpstr>Two innovative energy efficient IEEE 802.15.4 MAC sub-layer protocols with packet concatenation: employing RTS/CTS and multi-channel scheduled channel polling</vt:lpstr>
      <vt:lpstr>Outline</vt:lpstr>
      <vt:lpstr>Apresentação do PowerPoint</vt:lpstr>
      <vt:lpstr>Introduction</vt:lpstr>
      <vt:lpstr>Introduction</vt:lpstr>
      <vt:lpstr>Parameters, symbols and values for IEEE 802.15.4 by considering the DSSS and CSS PHY Layers for the 2.4 GHz band</vt:lpstr>
      <vt:lpstr>IEEE 802.15.4 MAC Channel Access</vt:lpstr>
      <vt:lpstr>IEEE 802.15.4 MAC Channel Access</vt:lpstr>
      <vt:lpstr>IEEE 802.15.4 MAC Channel Access</vt:lpstr>
      <vt:lpstr>Sensor Block Acknowledgment – Medium Access Control (SBACK-MAC) Protocol</vt:lpstr>
      <vt:lpstr>SBACK-MAC – State Diagram</vt:lpstr>
      <vt:lpstr>SBACK-MAC – Block ACK Sequence </vt:lpstr>
      <vt:lpstr>SBACK-MAC – Block ACK Sequence </vt:lpstr>
      <vt:lpstr>SBACK-MAC – Block ACK Sequence </vt:lpstr>
      <vt:lpstr>SBACK-MAC – Block ACK Sequence </vt:lpstr>
      <vt:lpstr>Throughput: Comparison between IEEE 802.15.4 and SBACK-MAC with and with no BACK Request </vt:lpstr>
      <vt:lpstr>End-to-End Delay: Comparison beetwen IEEE 802.15.4 and SBACK-MAC with and with no BACK Request </vt:lpstr>
      <vt:lpstr>Frame sequence with retransmissions</vt:lpstr>
      <vt:lpstr>Apresentação do PowerPoint</vt:lpstr>
      <vt:lpstr>MC-SCP-MAC Protocol</vt:lpstr>
      <vt:lpstr>Extra Resolution Phase Decision (Packet Concatenation) Algorithm </vt:lpstr>
      <vt:lpstr>Fundamental of the Protocol - Enhanced-Two Phase Contention Window Mechanism </vt:lpstr>
      <vt:lpstr>Predictive Wake-up Mechanism</vt:lpstr>
      <vt:lpstr>Influential Range (IR) algorithm</vt:lpstr>
      <vt:lpstr>Collision Probabilities for MC-SCP-MAC</vt:lpstr>
      <vt:lpstr>Energy and Delivery Efficiency with Multiple Slot Channels (comparison with MC-LMAC)</vt:lpstr>
      <vt:lpstr>Impact of Traffic Periodic and Exponential Patterns in the Overall Performance (High Density of Nodes)</vt:lpstr>
      <vt:lpstr>Impact of Node Density in MC-SCP-MAC</vt:lpstr>
      <vt:lpstr>Performance Analysis in the Cluster Topology</vt:lpstr>
      <vt:lpstr>Conclusions</vt:lpstr>
      <vt:lpstr>Conclusions</vt:lpstr>
      <vt:lpstr>Conclusions</vt:lpstr>
      <vt:lpstr>Contributions</vt:lpstr>
      <vt:lpstr>Contributions</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IEEE 802.15 &lt;subject&gt;</dc:subject>
  <dc:creator>Luís</dc:creator>
  <dc:description>&lt;doc#&gt;</dc:description>
  <cp:lastModifiedBy>Norberto Barroca</cp:lastModifiedBy>
  <cp:revision>176</cp:revision>
  <cp:lastPrinted>1998-02-10T13:28:06Z</cp:lastPrinted>
  <dcterms:created xsi:type="dcterms:W3CDTF">2013-11-04T14:39:15Z</dcterms:created>
  <dcterms:modified xsi:type="dcterms:W3CDTF">2013-11-12T23:03:56Z</dcterms:modified>
</cp:coreProperties>
</file>