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78" r:id="rId2"/>
    <p:sldId id="416" r:id="rId3"/>
    <p:sldId id="433" r:id="rId4"/>
    <p:sldId id="434" r:id="rId5"/>
    <p:sldId id="422" r:id="rId6"/>
    <p:sldId id="427" r:id="rId7"/>
    <p:sldId id="432" r:id="rId8"/>
    <p:sldId id="431" r:id="rId9"/>
    <p:sldId id="430" r:id="rId1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0" autoAdjust="0"/>
    <p:restoredTop sz="95852" autoAdjust="0"/>
  </p:normalViewPr>
  <p:slideViewPr>
    <p:cSldViewPr>
      <p:cViewPr varScale="1">
        <p:scale>
          <a:sx n="124" d="100"/>
          <a:sy n="124" d="100"/>
        </p:scale>
        <p:origin x="-1170" y="-96"/>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56" y="-9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vl1pPr>
          </a:lstStyle>
          <a:p>
            <a:r>
              <a:rPr lang="en-US"/>
              <a:t>Page </a:t>
            </a:r>
            <a:fld id="{EFAE0237-7FB2-4B6B-B43D-7F5D801EDAB4}" type="slidenum">
              <a:rPr lang="en-US"/>
              <a:pPr/>
              <a:t>‹Nr.›</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ea typeface="宋体" pitchFamily="2" charset="-122"/>
              </a:rPr>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extLst>
      <p:ext uri="{BB962C8B-B14F-4D97-AF65-F5344CB8AC3E}">
        <p14:creationId xmlns:p14="http://schemas.microsoft.com/office/powerpoint/2010/main" val="3085405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18436"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vl1pPr>
          </a:lstStyle>
          <a:p>
            <a:r>
              <a:rPr lang="en-US"/>
              <a:t>Page </a:t>
            </a:r>
            <a:fld id="{74F801F5-A82D-402B-9E99-F10C03DFC974}" type="slidenum">
              <a:rPr lang="en-US"/>
              <a:pPr/>
              <a:t>‹Nr.›</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extLst>
      <p:ext uri="{BB962C8B-B14F-4D97-AF65-F5344CB8AC3E}">
        <p14:creationId xmlns:p14="http://schemas.microsoft.com/office/powerpoint/2010/main" val="160825869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2488" y="220663"/>
            <a:ext cx="4625975" cy="3468687"/>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r>
              <a:rPr lang="en-US" smtClean="0"/>
              <a:t>&lt;month year&gt;</a:t>
            </a:r>
            <a:endParaRPr lang="en-US"/>
          </a:p>
        </p:txBody>
      </p:sp>
      <p:sp>
        <p:nvSpPr>
          <p:cNvPr id="5" name="Footer Placeholder 4"/>
          <p:cNvSpPr>
            <a:spLocks noGrp="1"/>
          </p:cNvSpPr>
          <p:nvPr>
            <p:ph type="ftr" sz="quarter" idx="11"/>
          </p:nvPr>
        </p:nvSpPr>
        <p:spPr/>
        <p:txBody>
          <a:bodyPr/>
          <a:lstStyle/>
          <a:p>
            <a:pPr lvl="4">
              <a:defRPr/>
            </a:pPr>
            <a:r>
              <a:rPr lang="en-US" smtClean="0"/>
              <a:t>&lt;author&gt;, &lt;company&gt;</a:t>
            </a:r>
            <a:endParaRPr lang="en-US"/>
          </a:p>
        </p:txBody>
      </p:sp>
      <p:sp>
        <p:nvSpPr>
          <p:cNvPr id="6" name="Slide Number Placeholder 5"/>
          <p:cNvSpPr>
            <a:spLocks noGrp="1"/>
          </p:cNvSpPr>
          <p:nvPr>
            <p:ph type="sldNum" sz="quarter" idx="12"/>
          </p:nvPr>
        </p:nvSpPr>
        <p:spPr/>
        <p:txBody>
          <a:bodyPr/>
          <a:lstStyle/>
          <a:p>
            <a:r>
              <a:rPr lang="en-US" smtClean="0"/>
              <a:t>Page </a:t>
            </a:r>
            <a:fld id="{74F801F5-A82D-402B-9E99-F10C03DFC974}" type="slidenum">
              <a:rPr lang="en-US" smtClean="0"/>
              <a:pPr/>
              <a:t>1</a:t>
            </a:fld>
            <a:endParaRPr lang="en-US"/>
          </a:p>
        </p:txBody>
      </p:sp>
      <p:sp>
        <p:nvSpPr>
          <p:cNvPr id="7" name="Header Placeholder 6"/>
          <p:cNvSpPr>
            <a:spLocks noGrp="1"/>
          </p:cNvSpPr>
          <p:nvPr>
            <p:ph type="hdr" sz="quarter" idx="13"/>
          </p:nvPr>
        </p:nvSpPr>
        <p:spPr/>
        <p:txBody>
          <a:bodyPr/>
          <a:lstStyle/>
          <a:p>
            <a:pPr>
              <a:defRPr/>
            </a:pPr>
            <a:r>
              <a:rPr lang="en-US" smtClean="0"/>
              <a:t>IEEE 802.15</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0A8F1ED5-25F2-458B-9908-AE412DA48727}"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1CF66674-9D96-4619-B5A1-D7CA8272FE16}"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9693CDF3-27FE-4ECF-B1E4-4B9654B663A4}"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378281"/>
            <a:ext cx="1600200" cy="215444"/>
          </a:xfrm>
        </p:spPr>
        <p:txBody>
          <a:bodyPr/>
          <a:lstStyle>
            <a:lvl1pPr>
              <a:defRPr>
                <a:ea typeface="+mn-ea"/>
              </a:defRPr>
            </a:lvl1pPr>
          </a:lstStyle>
          <a:p>
            <a:pPr>
              <a:defRPr/>
            </a:pPr>
            <a:r>
              <a:rPr lang="en-US" altLang="zh-CN" dirty="0" smtClean="0"/>
              <a:t>May  2013</a:t>
            </a:r>
            <a:endParaRPr lang="en-US" altLang="zh-CN" dirty="0"/>
          </a:p>
        </p:txBody>
      </p:sp>
      <p:sp>
        <p:nvSpPr>
          <p:cNvPr id="6" name="Footer Placeholder 5"/>
          <p:cNvSpPr>
            <a:spLocks noGrp="1"/>
          </p:cNvSpPr>
          <p:nvPr>
            <p:ph type="ftr" sz="quarter" idx="11"/>
          </p:nvPr>
        </p:nvSpPr>
        <p:spPr>
          <a:xfrm>
            <a:off x="5486400" y="6475413"/>
            <a:ext cx="3067050" cy="182562"/>
          </a:xfrm>
        </p:spPr>
        <p:txBody>
          <a:bodyPr/>
          <a:lstStyle>
            <a:lvl1pPr>
              <a:defRPr/>
            </a:lvl1pPr>
          </a:lstStyle>
          <a:p>
            <a:pPr>
              <a:defRPr/>
            </a:pPr>
            <a:r>
              <a:rPr lang="en-US" altLang="zh-CN"/>
              <a:t>L. Li, Vinno; W. X. Zou, BUPT; G. L. Du, BUPT</a:t>
            </a:r>
          </a:p>
        </p:txBody>
      </p:sp>
      <p:sp>
        <p:nvSpPr>
          <p:cNvPr id="7" name="Slide Number Placeholder 6"/>
          <p:cNvSpPr>
            <a:spLocks noGrp="1"/>
          </p:cNvSpPr>
          <p:nvPr>
            <p:ph type="sldNum" sz="quarter" idx="12"/>
          </p:nvPr>
        </p:nvSpPr>
        <p:spPr/>
        <p:txBody>
          <a:bodyPr/>
          <a:lstStyle>
            <a:lvl1pPr>
              <a:defRPr/>
            </a:lvl1pPr>
          </a:lstStyle>
          <a:p>
            <a:r>
              <a:rPr lang="en-US" altLang="zh-CN"/>
              <a:t>Slide </a:t>
            </a:r>
            <a:fld id="{08CC115A-BB95-4961-8189-074566017B33}" type="slidenum">
              <a:rPr lang="en-US" altLang="zh-CN"/>
              <a:pPr/>
              <a:t>‹Nr.›</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D7B28C0-BB67-4036-BA37-A1CE406089FA}"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C6AE035-72F6-4D72-9266-F7AEE524976E}"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2D4674A9-EEF3-4363-A19D-B0F833FB6C6F}"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9" name="Rectangle 6"/>
          <p:cNvSpPr>
            <a:spLocks noGrp="1" noChangeArrowheads="1"/>
          </p:cNvSpPr>
          <p:nvPr>
            <p:ph type="sldNum" sz="quarter" idx="12"/>
          </p:nvPr>
        </p:nvSpPr>
        <p:spPr>
          <a:ln/>
        </p:spPr>
        <p:txBody>
          <a:bodyPr/>
          <a:lstStyle>
            <a:lvl1pPr>
              <a:defRPr/>
            </a:lvl1pPr>
          </a:lstStyle>
          <a:p>
            <a:r>
              <a:rPr lang="en-US"/>
              <a:t>Slide </a:t>
            </a:r>
            <a:fld id="{6590184A-F7FC-4E20-9600-04DF99542310}"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5" name="Rectangle 6"/>
          <p:cNvSpPr>
            <a:spLocks noGrp="1" noChangeArrowheads="1"/>
          </p:cNvSpPr>
          <p:nvPr>
            <p:ph type="sldNum" sz="quarter" idx="12"/>
          </p:nvPr>
        </p:nvSpPr>
        <p:spPr>
          <a:ln/>
        </p:spPr>
        <p:txBody>
          <a:bodyPr/>
          <a:lstStyle>
            <a:lvl1pPr>
              <a:defRPr/>
            </a:lvl1pPr>
          </a:lstStyle>
          <a:p>
            <a:r>
              <a:rPr lang="en-US"/>
              <a:t>Slide </a:t>
            </a:r>
            <a:fld id="{1C071315-537A-42B2-A340-6921EB7B77F1}"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4" name="Rectangle 6"/>
          <p:cNvSpPr>
            <a:spLocks noGrp="1" noChangeArrowheads="1"/>
          </p:cNvSpPr>
          <p:nvPr>
            <p:ph type="sldNum" sz="quarter" idx="12"/>
          </p:nvPr>
        </p:nvSpPr>
        <p:spPr>
          <a:ln/>
        </p:spPr>
        <p:txBody>
          <a:bodyPr/>
          <a:lstStyle>
            <a:lvl1pPr>
              <a:defRPr/>
            </a:lvl1pPr>
          </a:lstStyle>
          <a:p>
            <a:r>
              <a:rPr lang="en-US"/>
              <a:t>Slide </a:t>
            </a:r>
            <a:fld id="{437FD4E9-F2DD-4ECA-A3B9-29AD70F5D8FD}"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05200" y="914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AD550240-AE96-413A-9AC3-2D41864E5AC8}"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zh-CN" dirty="0" smtClean="0"/>
              <a:t>May 2013</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59C3DB02-7CAC-4C19-9B08-B82D9BB5284E}"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zh-CN" dirty="0" smtClean="0"/>
              <a:t>July  2013</a:t>
            </a:r>
            <a:endParaRPr lang="en-US"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r>
              <a:rPr lang="en-US"/>
              <a:t>L. Li, Vinno; W. X. Zou, BUPT; G. L. Du, BUPT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t>Slide </a:t>
            </a:r>
            <a:fld id="{9C39BDA9-6374-43D0-AECF-48C59A5E1E77}" type="slidenum">
              <a:rPr lang="en-US"/>
              <a:pPr/>
              <a:t>‹Nr.›</a:t>
            </a:fld>
            <a:endParaRPr lang="en-US"/>
          </a:p>
        </p:txBody>
      </p:sp>
      <p:sp>
        <p:nvSpPr>
          <p:cNvPr id="1031" name="Rectangle 7"/>
          <p:cNvSpPr>
            <a:spLocks noChangeArrowheads="1"/>
          </p:cNvSpPr>
          <p:nvPr/>
        </p:nvSpPr>
        <p:spPr bwMode="auto">
          <a:xfrm>
            <a:off x="3581400" y="394156"/>
            <a:ext cx="4876800" cy="215444"/>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ea typeface="宋体" pitchFamily="2" charset="-122"/>
              </a:rPr>
              <a:t>IEEE </a:t>
            </a:r>
            <a:r>
              <a:rPr lang="en-US" altLang="zh-CN" sz="1400" b="1" dirty="0" smtClean="0">
                <a:ea typeface="宋体" pitchFamily="2" charset="-122"/>
              </a:rPr>
              <a:t>802.15-13-0479-00-004q</a:t>
            </a:r>
            <a:endParaRPr lang="en-US" altLang="zh-CN" sz="1400" b="1" dirty="0">
              <a:ea typeface="宋体" pitchFamily="2"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4294967295"/>
          </p:nvPr>
        </p:nvSpPr>
        <p:spPr>
          <a:xfrm>
            <a:off x="4191000" y="6475413"/>
            <a:ext cx="684213" cy="153987"/>
          </a:xfrm>
          <a:prstGeom prst="rect">
            <a:avLst/>
          </a:prstGeom>
          <a:noFill/>
        </p:spPr>
        <p:txBody>
          <a:bodyPr/>
          <a:lstStyle/>
          <a:p>
            <a:r>
              <a:rPr lang="en-US" altLang="zh-CN" dirty="0"/>
              <a:t>Slide </a:t>
            </a:r>
            <a:fld id="{23FF1C1B-DC22-4BC4-850F-478FCC36F426}" type="slidenum">
              <a:rPr lang="en-US" altLang="zh-CN"/>
              <a:pPr/>
              <a:t>1</a:t>
            </a:fld>
            <a:endParaRPr lang="en-US" altLang="zh-CN" dirty="0"/>
          </a:p>
        </p:txBody>
      </p:sp>
      <p:sp>
        <p:nvSpPr>
          <p:cNvPr id="27651" name="Rectangle 3"/>
          <p:cNvSpPr>
            <a:spLocks noChangeArrowheads="1"/>
          </p:cNvSpPr>
          <p:nvPr/>
        </p:nvSpPr>
        <p:spPr bwMode="auto">
          <a:xfrm>
            <a:off x="152400" y="609600"/>
            <a:ext cx="8991600" cy="5016758"/>
          </a:xfrm>
          <a:prstGeom prst="rect">
            <a:avLst/>
          </a:prstGeom>
          <a:noFill/>
          <a:ln w="12700">
            <a:noFill/>
            <a:miter lim="800000"/>
            <a:headEnd type="none" w="sm" len="sm"/>
            <a:tailEnd type="none" w="sm" len="sm"/>
          </a:ln>
          <a:effectLst/>
        </p:spPr>
        <p:txBody>
          <a:bodyPr>
            <a:spAutoFit/>
          </a:bodyPr>
          <a:lstStyle/>
          <a:p>
            <a:pPr algn="ctr" eaLnBrk="0" hangingPunct="0"/>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endParaRPr lang="en-US" altLang="zh-CN" sz="1800" dirty="0">
              <a:solidFill>
                <a:schemeClr val="tx2"/>
              </a:solidFill>
            </a:endParaRPr>
          </a:p>
          <a:p>
            <a:pPr eaLnBrk="0" hangingPunct="0"/>
            <a:r>
              <a:rPr lang="en-US" altLang="zh-CN" sz="1800" b="1" dirty="0">
                <a:solidFill>
                  <a:schemeClr val="tx2"/>
                </a:solidFill>
              </a:rPr>
              <a:t>Submission Title:</a:t>
            </a:r>
            <a:r>
              <a:rPr lang="en-US" altLang="zh-CN" sz="1800" dirty="0">
                <a:solidFill>
                  <a:schemeClr val="tx2"/>
                </a:solidFill>
              </a:rPr>
              <a:t>	</a:t>
            </a:r>
            <a:r>
              <a:rPr lang="en-US" sz="1800" dirty="0" smtClean="0"/>
              <a:t> </a:t>
            </a:r>
            <a:r>
              <a:rPr lang="en-US" altLang="zh-CN" sz="1800" dirty="0" smtClean="0"/>
              <a:t>Application Scenarios</a:t>
            </a:r>
            <a:endParaRPr lang="en-US" sz="1800" dirty="0" smtClean="0"/>
          </a:p>
          <a:p>
            <a:pPr eaLnBrk="0" hangingPunct="0"/>
            <a:r>
              <a:rPr lang="en-US" altLang="zh-CN" sz="1800" b="1" dirty="0" smtClean="0">
                <a:solidFill>
                  <a:schemeClr val="tx2"/>
                </a:solidFill>
              </a:rPr>
              <a:t>Date </a:t>
            </a:r>
            <a:r>
              <a:rPr lang="en-US" altLang="zh-CN" sz="1800" b="1" dirty="0"/>
              <a:t>Submitted:	</a:t>
            </a:r>
            <a:r>
              <a:rPr lang="en-US" altLang="zh-CN" sz="1800" dirty="0" smtClean="0"/>
              <a:t>August 2013</a:t>
            </a:r>
            <a:r>
              <a:rPr lang="en-US" altLang="zh-CN" sz="1800" dirty="0"/>
              <a:t>	</a:t>
            </a:r>
          </a:p>
          <a:p>
            <a:pPr eaLnBrk="0" hangingPunct="0"/>
            <a:r>
              <a:rPr lang="en-US" altLang="zh-CN" sz="1800" b="1" dirty="0"/>
              <a:t>Source:</a:t>
            </a:r>
            <a:r>
              <a:rPr lang="en-US" altLang="zh-CN" sz="1800" dirty="0"/>
              <a:t> 	</a:t>
            </a:r>
            <a:r>
              <a:rPr lang="en-US" altLang="zh-CN" sz="1800" dirty="0">
                <a:solidFill>
                  <a:schemeClr val="tx2"/>
                </a:solidFill>
              </a:rPr>
              <a:t> </a:t>
            </a:r>
            <a:r>
              <a:rPr lang="en-US" altLang="zh-CN" sz="1800" dirty="0" err="1" smtClean="0">
                <a:solidFill>
                  <a:schemeClr val="tx2"/>
                </a:solidFill>
              </a:rPr>
              <a:t>Frederik</a:t>
            </a:r>
            <a:r>
              <a:rPr lang="en-US" altLang="zh-CN" sz="1800" dirty="0" smtClean="0">
                <a:solidFill>
                  <a:schemeClr val="tx2"/>
                </a:solidFill>
              </a:rPr>
              <a:t> Beer</a:t>
            </a:r>
            <a:r>
              <a:rPr lang="en-US" altLang="zh-CN" sz="1800" baseline="30000" dirty="0" smtClean="0">
                <a:solidFill>
                  <a:schemeClr val="tx2"/>
                </a:solidFill>
              </a:rPr>
              <a:t>1</a:t>
            </a:r>
            <a:r>
              <a:rPr lang="en-US" altLang="zh-CN" sz="1800" dirty="0" smtClean="0">
                <a:solidFill>
                  <a:schemeClr val="tx2"/>
                </a:solidFill>
              </a:rPr>
              <a:t>, Jörg Robert</a:t>
            </a:r>
            <a:r>
              <a:rPr lang="en-US" altLang="zh-CN" sz="1800" baseline="30000" dirty="0" smtClean="0">
                <a:solidFill>
                  <a:schemeClr val="tx2"/>
                </a:solidFill>
              </a:rPr>
              <a:t>1</a:t>
            </a:r>
            <a:r>
              <a:rPr lang="en-US" altLang="zh-CN" sz="1800" dirty="0" smtClean="0"/>
              <a:t>; </a:t>
            </a:r>
          </a:p>
          <a:p>
            <a:pPr eaLnBrk="0" hangingPunct="0"/>
            <a:r>
              <a:rPr lang="en-US" altLang="zh-CN" sz="1800" dirty="0"/>
              <a:t>	</a:t>
            </a:r>
            <a:r>
              <a:rPr lang="en-US" altLang="zh-CN" sz="1800" baseline="30000" dirty="0" smtClean="0"/>
              <a:t>1</a:t>
            </a:r>
            <a:r>
              <a:rPr lang="en-US" altLang="zh-CN" sz="1800" dirty="0" smtClean="0"/>
              <a:t>Friedrich-Alexander-Universität Erlangen-</a:t>
            </a:r>
            <a:r>
              <a:rPr lang="en-US" altLang="zh-CN" sz="1800" dirty="0" err="1" smtClean="0"/>
              <a:t>Nürnberg</a:t>
            </a:r>
            <a:r>
              <a:rPr lang="en-US" altLang="zh-CN" sz="1800" dirty="0" smtClean="0"/>
              <a:t>, Information Technology</a:t>
            </a:r>
            <a:r>
              <a:rPr lang="en-US" altLang="zh-CN" sz="1800" dirty="0"/>
              <a:t>	</a:t>
            </a:r>
          </a:p>
          <a:p>
            <a:pPr eaLnBrk="0" hangingPunct="0"/>
            <a:r>
              <a:rPr lang="en-US" altLang="zh-CN" sz="1800" dirty="0"/>
              <a:t>	</a:t>
            </a:r>
            <a:r>
              <a:rPr lang="en-US" altLang="zh-CN" sz="1800" dirty="0" smtClean="0"/>
              <a:t>Phone:</a:t>
            </a:r>
            <a:r>
              <a:rPr lang="en-US" altLang="zh-CN" sz="1800" dirty="0"/>
              <a:t>	</a:t>
            </a:r>
            <a:r>
              <a:rPr lang="en-US" altLang="zh-CN" sz="1800" dirty="0" smtClean="0"/>
              <a:t>+4991318525123, Fax: +</a:t>
            </a:r>
            <a:r>
              <a:rPr lang="de-DE" altLang="zh-CN" sz="1800" dirty="0" smtClean="0"/>
              <a:t>49</a:t>
            </a:r>
            <a:r>
              <a:rPr lang="de-DE" sz="1800" dirty="0" smtClean="0"/>
              <a:t>91318525102</a:t>
            </a:r>
          </a:p>
          <a:p>
            <a:pPr eaLnBrk="0" hangingPunct="0"/>
            <a:r>
              <a:rPr lang="en-US" altLang="zh-CN" sz="1800" dirty="0"/>
              <a:t>	E-Mail: 	</a:t>
            </a:r>
            <a:r>
              <a:rPr lang="en-US" altLang="zh-CN" sz="1800" dirty="0" smtClean="0"/>
              <a:t>frederik.beer@fau.de</a:t>
            </a:r>
            <a:endParaRPr lang="en-US" altLang="zh-CN" sz="1800" dirty="0"/>
          </a:p>
          <a:p>
            <a:pPr defTabSz="1076325" eaLnBrk="0" hangingPunct="0"/>
            <a:r>
              <a:rPr lang="en-US" altLang="zh-CN" sz="1800" b="1" dirty="0"/>
              <a:t>Abstract:</a:t>
            </a:r>
            <a:r>
              <a:rPr lang="en-US" altLang="zh-CN" sz="1800" dirty="0"/>
              <a:t> </a:t>
            </a:r>
            <a:r>
              <a:rPr lang="en-US" altLang="zh-CN" sz="1800" dirty="0" smtClean="0"/>
              <a:t> Some application scenarios for an </a:t>
            </a:r>
            <a:r>
              <a:rPr lang="en-US" altLang="zh-CN" sz="1800" smtClean="0"/>
              <a:t>ULP standard</a:t>
            </a:r>
            <a:endParaRPr lang="en-US" altLang="zh-CN" sz="1800" dirty="0"/>
          </a:p>
          <a:p>
            <a:pPr eaLnBrk="0" hangingPunct="0">
              <a:spcBef>
                <a:spcPts val="600"/>
              </a:spcBef>
              <a:spcAft>
                <a:spcPts val="600"/>
              </a:spcAft>
            </a:pPr>
            <a:r>
              <a:rPr lang="en-US" altLang="zh-CN" sz="1800" b="1" dirty="0"/>
              <a:t>Purpose:</a:t>
            </a:r>
            <a:r>
              <a:rPr lang="en-US" altLang="zh-CN" sz="1800" dirty="0"/>
              <a:t>	</a:t>
            </a:r>
            <a:r>
              <a:rPr lang="en-US" altLang="zh-CN" sz="1800" dirty="0" smtClean="0"/>
              <a:t> </a:t>
            </a:r>
            <a:endParaRPr lang="en-US" altLang="zh-CN" sz="1800" dirty="0"/>
          </a:p>
          <a:p>
            <a:pPr eaLnBrk="0" hangingPunct="0"/>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5" name="Footer Placeholder 4"/>
          <p:cNvSpPr txBox="1">
            <a:spLocks/>
          </p:cNvSpPr>
          <p:nvPr/>
        </p:nvSpPr>
        <p:spPr>
          <a:xfrm>
            <a:off x="5486400" y="6477000"/>
            <a:ext cx="3124200" cy="184666"/>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zh-CN" sz="1100" dirty="0" err="1" smtClean="0"/>
              <a:t>Frederik</a:t>
            </a:r>
            <a:r>
              <a:rPr lang="en-US" altLang="zh-CN" sz="1100" dirty="0"/>
              <a:t> </a:t>
            </a:r>
            <a:r>
              <a:rPr lang="en-US" altLang="zh-CN" sz="1100" dirty="0" smtClean="0"/>
              <a:t>Beer, </a:t>
            </a:r>
            <a:r>
              <a:rPr lang="en-US" altLang="zh-CN" sz="1100" dirty="0" err="1" smtClean="0"/>
              <a:t>Jörg</a:t>
            </a:r>
            <a:r>
              <a:rPr lang="en-US" altLang="zh-CN" sz="1100" dirty="0" smtClean="0"/>
              <a:t> Robert</a:t>
            </a:r>
            <a:endParaRPr kumimoji="0" lang="en-US" altLang="zh-CN" sz="1100" b="0" i="0" u="none" strike="noStrike" kern="1200" cap="none" spc="0" normalizeH="0" baseline="0" noProof="0" dirty="0" smtClean="0">
              <a:ln>
                <a:noFill/>
              </a:ln>
              <a:solidFill>
                <a:schemeClr val="tx1"/>
              </a:solidFill>
              <a:effectLst/>
              <a:uLnTx/>
              <a:uFillTx/>
              <a:latin typeface="Times New Roman" pitchFamily="18" charset="0"/>
              <a:ea typeface="宋体" charset="-122"/>
              <a:cs typeface="+mn-cs"/>
            </a:endParaRPr>
          </a:p>
        </p:txBody>
      </p:sp>
      <p:sp>
        <p:nvSpPr>
          <p:cNvPr id="6" name="Date Placeholder 5"/>
          <p:cNvSpPr>
            <a:spLocks noGrp="1"/>
          </p:cNvSpPr>
          <p:nvPr>
            <p:ph type="dt" sz="half" idx="10"/>
          </p:nvPr>
        </p:nvSpPr>
        <p:spPr/>
        <p:txBody>
          <a:bodyPr/>
          <a:lstStyle/>
          <a:p>
            <a:r>
              <a:rPr lang="en-US" altLang="zh-CN" dirty="0" smtClean="0"/>
              <a:t>August 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a:t>August 2013</a:t>
            </a:r>
            <a:endParaRPr lang="en-US" dirty="0"/>
          </a:p>
        </p:txBody>
      </p:sp>
      <p:sp>
        <p:nvSpPr>
          <p:cNvPr id="3" name="Slide Number Placeholder 2"/>
          <p:cNvSpPr>
            <a:spLocks noGrp="1"/>
          </p:cNvSpPr>
          <p:nvPr>
            <p:ph type="sldNum" sz="quarter" idx="12"/>
          </p:nvPr>
        </p:nvSpPr>
        <p:spPr/>
        <p:txBody>
          <a:bodyPr/>
          <a:lstStyle/>
          <a:p>
            <a:r>
              <a:rPr lang="en-US" smtClean="0"/>
              <a:t>Slide </a:t>
            </a:r>
            <a:fld id="{437FD4E9-F2DD-4ECA-A3B9-29AD70F5D8FD}" type="slidenum">
              <a:rPr lang="en-US" smtClean="0"/>
              <a:pPr/>
              <a:t>2</a:t>
            </a:fld>
            <a:endParaRPr lang="en-US"/>
          </a:p>
        </p:txBody>
      </p:sp>
      <p:sp>
        <p:nvSpPr>
          <p:cNvPr id="4" name="Rectangle 3"/>
          <p:cNvSpPr/>
          <p:nvPr/>
        </p:nvSpPr>
        <p:spPr>
          <a:xfrm>
            <a:off x="1980590" y="3044280"/>
            <a:ext cx="5182830" cy="769441"/>
          </a:xfrm>
          <a:prstGeom prst="rect">
            <a:avLst/>
          </a:prstGeom>
        </p:spPr>
        <p:txBody>
          <a:bodyPr wrap="none">
            <a:spAutoFit/>
          </a:bodyPr>
          <a:lstStyle/>
          <a:p>
            <a:pPr algn="ctr" eaLnBrk="0" hangingPunct="0"/>
            <a:r>
              <a:rPr lang="en-US" altLang="zh-CN" sz="4400" dirty="0" smtClean="0"/>
              <a:t>Application Scenarios</a:t>
            </a:r>
            <a:endParaRPr lang="en-US" sz="4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de-DE" sz="4000" dirty="0" err="1" smtClean="0"/>
              <a:t>Crowd</a:t>
            </a:r>
            <a:r>
              <a:rPr lang="de-DE" sz="4000" dirty="0" smtClean="0"/>
              <a:t> Management (1)</a:t>
            </a:r>
            <a:endParaRPr lang="en-US" sz="4000" dirty="0"/>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3</a:t>
            </a:fld>
            <a:endParaRPr lang="en-US"/>
          </a:p>
        </p:txBody>
      </p:sp>
      <p:pic>
        <p:nvPicPr>
          <p:cNvPr id="6" name="Picture 2" descr="File:Stockholm Stadion aeri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4201"/>
            <a:ext cx="4220718" cy="441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le:Isle of Wight Festival 2007 wristband.JPG"/>
          <p:cNvPicPr>
            <a:picLocks noChangeAspect="1" noChangeArrowheads="1"/>
          </p:cNvPicPr>
          <p:nvPr/>
        </p:nvPicPr>
        <p:blipFill rotWithShape="1">
          <a:blip r:embed="rId3">
            <a:extLst>
              <a:ext uri="{28A0092B-C50C-407E-A947-70E740481C1C}">
                <a14:useLocalDpi xmlns:a14="http://schemas.microsoft.com/office/drawing/2010/main" val="0"/>
              </a:ext>
            </a:extLst>
          </a:blip>
          <a:srcRect l="8002" t="30501" r="7259" b="30501"/>
          <a:stretch/>
        </p:blipFill>
        <p:spPr bwMode="auto">
          <a:xfrm rot="16200000">
            <a:off x="5138081" y="3243920"/>
            <a:ext cx="4422801"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42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de-DE" sz="4000" dirty="0" err="1"/>
              <a:t>Crowd</a:t>
            </a:r>
            <a:r>
              <a:rPr lang="de-DE" sz="4000" dirty="0"/>
              <a:t> Management </a:t>
            </a:r>
            <a:r>
              <a:rPr lang="de-DE" sz="4000" dirty="0" smtClean="0"/>
              <a:t>(2)</a:t>
            </a:r>
            <a:endParaRPr lang="en-US" sz="4000" dirty="0"/>
          </a:p>
        </p:txBody>
      </p:sp>
      <p:sp>
        <p:nvSpPr>
          <p:cNvPr id="3" name="Content Placeholder 2"/>
          <p:cNvSpPr>
            <a:spLocks noGrp="1"/>
          </p:cNvSpPr>
          <p:nvPr>
            <p:ph idx="1"/>
          </p:nvPr>
        </p:nvSpPr>
        <p:spPr>
          <a:xfrm>
            <a:off x="685800" y="1676400"/>
            <a:ext cx="8077200" cy="4419600"/>
          </a:xfrm>
        </p:spPr>
        <p:txBody>
          <a:bodyPr/>
          <a:lstStyle/>
          <a:p>
            <a:pPr lvl="0"/>
            <a:r>
              <a:rPr lang="en-US" sz="2400" dirty="0" smtClean="0">
                <a:solidFill>
                  <a:srgbClr val="000000"/>
                </a:solidFill>
                <a:latin typeface="Times New Roman"/>
              </a:rPr>
              <a:t>Enhance festival wristbands with very low cost and low energy transmitters</a:t>
            </a:r>
          </a:p>
          <a:p>
            <a:pPr lvl="1"/>
            <a:r>
              <a:rPr lang="de-DE" sz="2000" dirty="0" smtClean="0">
                <a:solidFill>
                  <a:srgbClr val="000000"/>
                </a:solidFill>
                <a:latin typeface="Times New Roman"/>
              </a:rPr>
              <a:t>Can </a:t>
            </a:r>
            <a:r>
              <a:rPr lang="de-DE" sz="2000" dirty="0" err="1" smtClean="0">
                <a:solidFill>
                  <a:srgbClr val="000000"/>
                </a:solidFill>
                <a:latin typeface="Times New Roman"/>
              </a:rPr>
              <a:t>be</a:t>
            </a:r>
            <a:r>
              <a:rPr lang="de-DE" sz="2000" dirty="0" smtClean="0">
                <a:solidFill>
                  <a:srgbClr val="000000"/>
                </a:solidFill>
                <a:latin typeface="Times New Roman"/>
              </a:rPr>
              <a:t> </a:t>
            </a:r>
            <a:r>
              <a:rPr lang="de-DE" sz="2000" dirty="0" err="1" smtClean="0">
                <a:solidFill>
                  <a:srgbClr val="000000"/>
                </a:solidFill>
                <a:latin typeface="Times New Roman"/>
              </a:rPr>
              <a:t>used</a:t>
            </a:r>
            <a:r>
              <a:rPr lang="de-DE" sz="2000" dirty="0" smtClean="0">
                <a:solidFill>
                  <a:srgbClr val="000000"/>
                </a:solidFill>
                <a:latin typeface="Times New Roman"/>
              </a:rPr>
              <a:t> </a:t>
            </a:r>
            <a:r>
              <a:rPr lang="de-DE" sz="2000" dirty="0" err="1" smtClean="0">
                <a:solidFill>
                  <a:srgbClr val="000000"/>
                </a:solidFill>
                <a:latin typeface="Times New Roman"/>
              </a:rPr>
              <a:t>for</a:t>
            </a:r>
            <a:r>
              <a:rPr lang="de-DE" sz="2000" dirty="0" smtClean="0">
                <a:solidFill>
                  <a:srgbClr val="000000"/>
                </a:solidFill>
                <a:latin typeface="Times New Roman"/>
              </a:rPr>
              <a:t> </a:t>
            </a:r>
            <a:r>
              <a:rPr lang="de-DE" sz="2000" dirty="0" err="1" smtClean="0">
                <a:solidFill>
                  <a:srgbClr val="000000"/>
                </a:solidFill>
                <a:latin typeface="Times New Roman"/>
              </a:rPr>
              <a:t>simplified</a:t>
            </a:r>
            <a:r>
              <a:rPr lang="de-DE" sz="2000" dirty="0" smtClean="0">
                <a:solidFill>
                  <a:srgbClr val="000000"/>
                </a:solidFill>
                <a:latin typeface="Times New Roman"/>
              </a:rPr>
              <a:t> </a:t>
            </a:r>
            <a:r>
              <a:rPr lang="de-DE" sz="2000" dirty="0" err="1" smtClean="0">
                <a:solidFill>
                  <a:srgbClr val="000000"/>
                </a:solidFill>
                <a:latin typeface="Times New Roman"/>
              </a:rPr>
              <a:t>access</a:t>
            </a:r>
            <a:r>
              <a:rPr lang="de-DE" sz="2000" dirty="0" smtClean="0">
                <a:solidFill>
                  <a:srgbClr val="000000"/>
                </a:solidFill>
                <a:latin typeface="Times New Roman"/>
              </a:rPr>
              <a:t> </a:t>
            </a:r>
            <a:r>
              <a:rPr lang="de-DE" sz="2000" dirty="0" err="1" smtClean="0">
                <a:solidFill>
                  <a:srgbClr val="000000"/>
                </a:solidFill>
                <a:latin typeface="Times New Roman"/>
              </a:rPr>
              <a:t>control</a:t>
            </a:r>
            <a:r>
              <a:rPr lang="de-DE" sz="2000" dirty="0" smtClean="0">
                <a:solidFill>
                  <a:srgbClr val="000000"/>
                </a:solidFill>
                <a:latin typeface="Times New Roman"/>
              </a:rPr>
              <a:t> </a:t>
            </a:r>
            <a:r>
              <a:rPr lang="de-DE" sz="2000" dirty="0" err="1" smtClean="0">
                <a:solidFill>
                  <a:srgbClr val="000000"/>
                </a:solidFill>
                <a:latin typeface="Times New Roman"/>
              </a:rPr>
              <a:t>to</a:t>
            </a:r>
            <a:r>
              <a:rPr lang="de-DE" sz="2000" dirty="0" smtClean="0">
                <a:solidFill>
                  <a:srgbClr val="000000"/>
                </a:solidFill>
                <a:latin typeface="Times New Roman"/>
              </a:rPr>
              <a:t> </a:t>
            </a:r>
            <a:r>
              <a:rPr lang="de-DE" sz="2000" dirty="0" err="1" smtClean="0">
                <a:solidFill>
                  <a:srgbClr val="000000"/>
                </a:solidFill>
                <a:latin typeface="Times New Roman"/>
              </a:rPr>
              <a:t>the</a:t>
            </a:r>
            <a:r>
              <a:rPr lang="de-DE" sz="2000" dirty="0" smtClean="0">
                <a:solidFill>
                  <a:srgbClr val="000000"/>
                </a:solidFill>
                <a:latin typeface="Times New Roman"/>
              </a:rPr>
              <a:t> </a:t>
            </a:r>
            <a:r>
              <a:rPr lang="de-DE" sz="2000" dirty="0" err="1" smtClean="0">
                <a:solidFill>
                  <a:srgbClr val="000000"/>
                </a:solidFill>
                <a:latin typeface="Times New Roman"/>
              </a:rPr>
              <a:t>event</a:t>
            </a:r>
            <a:r>
              <a:rPr lang="de-DE" sz="2000" dirty="0" smtClean="0">
                <a:solidFill>
                  <a:srgbClr val="000000"/>
                </a:solidFill>
                <a:latin typeface="Times New Roman"/>
              </a:rPr>
              <a:t> </a:t>
            </a:r>
            <a:r>
              <a:rPr lang="de-DE" sz="2000" dirty="0" err="1" smtClean="0">
                <a:solidFill>
                  <a:srgbClr val="000000"/>
                </a:solidFill>
                <a:latin typeface="Times New Roman"/>
              </a:rPr>
              <a:t>area</a:t>
            </a:r>
            <a:endParaRPr lang="de-DE" sz="2000" dirty="0" smtClean="0">
              <a:solidFill>
                <a:srgbClr val="000000"/>
              </a:solidFill>
              <a:latin typeface="Times New Roman"/>
            </a:endParaRPr>
          </a:p>
          <a:p>
            <a:pPr lvl="1"/>
            <a:r>
              <a:rPr lang="de-DE" sz="2000" dirty="0" smtClean="0">
                <a:solidFill>
                  <a:srgbClr val="000000"/>
                </a:solidFill>
                <a:latin typeface="Times New Roman"/>
              </a:rPr>
              <a:t>Instant </a:t>
            </a:r>
            <a:r>
              <a:rPr lang="de-DE" sz="2000" dirty="0" err="1" smtClean="0">
                <a:solidFill>
                  <a:srgbClr val="000000"/>
                </a:solidFill>
                <a:latin typeface="Times New Roman"/>
              </a:rPr>
              <a:t>information</a:t>
            </a:r>
            <a:r>
              <a:rPr lang="de-DE" sz="2000" dirty="0" smtClean="0">
                <a:solidFill>
                  <a:srgbClr val="000000"/>
                </a:solidFill>
                <a:latin typeface="Times New Roman"/>
              </a:rPr>
              <a:t> </a:t>
            </a:r>
            <a:r>
              <a:rPr lang="de-DE" sz="2000" dirty="0" err="1" smtClean="0">
                <a:solidFill>
                  <a:srgbClr val="000000"/>
                </a:solidFill>
                <a:latin typeface="Times New Roman"/>
              </a:rPr>
              <a:t>about</a:t>
            </a:r>
            <a:r>
              <a:rPr lang="de-DE" sz="2000" dirty="0" smtClean="0">
                <a:solidFill>
                  <a:srgbClr val="000000"/>
                </a:solidFill>
                <a:latin typeface="Times New Roman"/>
              </a:rPr>
              <a:t> </a:t>
            </a:r>
            <a:r>
              <a:rPr lang="de-DE" sz="2000" dirty="0" err="1" smtClean="0">
                <a:solidFill>
                  <a:srgbClr val="000000"/>
                </a:solidFill>
                <a:latin typeface="Times New Roman"/>
              </a:rPr>
              <a:t>the</a:t>
            </a:r>
            <a:r>
              <a:rPr lang="de-DE" sz="2000" dirty="0" smtClean="0">
                <a:solidFill>
                  <a:srgbClr val="000000"/>
                </a:solidFill>
                <a:latin typeface="Times New Roman"/>
              </a:rPr>
              <a:t> </a:t>
            </a:r>
            <a:r>
              <a:rPr lang="de-DE" sz="2000" dirty="0" err="1" smtClean="0">
                <a:solidFill>
                  <a:srgbClr val="000000"/>
                </a:solidFill>
                <a:latin typeface="Times New Roman"/>
              </a:rPr>
              <a:t>number</a:t>
            </a:r>
            <a:r>
              <a:rPr lang="de-DE" sz="2000" dirty="0" smtClean="0">
                <a:solidFill>
                  <a:srgbClr val="000000"/>
                </a:solidFill>
                <a:latin typeface="Times New Roman"/>
              </a:rPr>
              <a:t> </a:t>
            </a:r>
            <a:r>
              <a:rPr lang="de-DE" sz="2000" dirty="0" err="1" smtClean="0">
                <a:solidFill>
                  <a:srgbClr val="000000"/>
                </a:solidFill>
                <a:latin typeface="Times New Roman"/>
              </a:rPr>
              <a:t>of</a:t>
            </a:r>
            <a:r>
              <a:rPr lang="de-DE" sz="2000" dirty="0" smtClean="0">
                <a:solidFill>
                  <a:srgbClr val="000000"/>
                </a:solidFill>
                <a:latin typeface="Times New Roman"/>
              </a:rPr>
              <a:t> </a:t>
            </a:r>
            <a:r>
              <a:rPr lang="de-DE" sz="2000" dirty="0" err="1" smtClean="0">
                <a:solidFill>
                  <a:srgbClr val="000000"/>
                </a:solidFill>
                <a:latin typeface="Times New Roman"/>
              </a:rPr>
              <a:t>attendees</a:t>
            </a:r>
            <a:r>
              <a:rPr lang="de-DE" sz="2000" dirty="0" smtClean="0">
                <a:solidFill>
                  <a:srgbClr val="000000"/>
                </a:solidFill>
                <a:latin typeface="Times New Roman"/>
              </a:rPr>
              <a:t> in </a:t>
            </a:r>
            <a:r>
              <a:rPr lang="de-DE" sz="2000" dirty="0" err="1" smtClean="0">
                <a:solidFill>
                  <a:srgbClr val="000000"/>
                </a:solidFill>
                <a:latin typeface="Times New Roman"/>
              </a:rPr>
              <a:t>the</a:t>
            </a:r>
            <a:r>
              <a:rPr lang="de-DE" sz="2000" dirty="0" smtClean="0">
                <a:solidFill>
                  <a:srgbClr val="000000"/>
                </a:solidFill>
                <a:latin typeface="Times New Roman"/>
              </a:rPr>
              <a:t> </a:t>
            </a:r>
            <a:r>
              <a:rPr lang="de-DE" sz="2000" dirty="0" err="1" smtClean="0">
                <a:solidFill>
                  <a:srgbClr val="000000"/>
                </a:solidFill>
                <a:latin typeface="Times New Roman"/>
              </a:rPr>
              <a:t>event</a:t>
            </a:r>
            <a:r>
              <a:rPr lang="de-DE" sz="2000" dirty="0" smtClean="0">
                <a:solidFill>
                  <a:srgbClr val="000000"/>
                </a:solidFill>
                <a:latin typeface="Times New Roman"/>
              </a:rPr>
              <a:t> </a:t>
            </a:r>
            <a:r>
              <a:rPr lang="de-DE" sz="2000" dirty="0" err="1" smtClean="0">
                <a:solidFill>
                  <a:srgbClr val="000000"/>
                </a:solidFill>
                <a:latin typeface="Times New Roman"/>
              </a:rPr>
              <a:t>area</a:t>
            </a:r>
            <a:endParaRPr lang="de-DE" sz="2000" dirty="0" smtClean="0">
              <a:solidFill>
                <a:srgbClr val="000000"/>
              </a:solidFill>
              <a:latin typeface="Times New Roman"/>
            </a:endParaRPr>
          </a:p>
          <a:p>
            <a:pPr lvl="1"/>
            <a:r>
              <a:rPr lang="de-DE" sz="2000" dirty="0" err="1" smtClean="0">
                <a:solidFill>
                  <a:srgbClr val="000000"/>
                </a:solidFill>
                <a:latin typeface="Times New Roman"/>
              </a:rPr>
              <a:t>Detection</a:t>
            </a:r>
            <a:r>
              <a:rPr lang="de-DE" sz="2000" dirty="0" smtClean="0">
                <a:solidFill>
                  <a:srgbClr val="000000"/>
                </a:solidFill>
                <a:latin typeface="Times New Roman"/>
              </a:rPr>
              <a:t> </a:t>
            </a:r>
            <a:r>
              <a:rPr lang="de-DE" sz="2000" dirty="0" err="1" smtClean="0">
                <a:solidFill>
                  <a:srgbClr val="000000"/>
                </a:solidFill>
                <a:latin typeface="Times New Roman"/>
              </a:rPr>
              <a:t>of</a:t>
            </a:r>
            <a:r>
              <a:rPr lang="de-DE" sz="2000" dirty="0" smtClean="0">
                <a:solidFill>
                  <a:srgbClr val="000000"/>
                </a:solidFill>
                <a:latin typeface="Times New Roman"/>
              </a:rPr>
              <a:t> </a:t>
            </a:r>
            <a:r>
              <a:rPr lang="de-DE" sz="2000" dirty="0" err="1" smtClean="0">
                <a:solidFill>
                  <a:srgbClr val="000000"/>
                </a:solidFill>
                <a:latin typeface="Times New Roman"/>
              </a:rPr>
              <a:t>certain</a:t>
            </a:r>
            <a:r>
              <a:rPr lang="de-DE" sz="2000" dirty="0" smtClean="0">
                <a:solidFill>
                  <a:srgbClr val="000000"/>
                </a:solidFill>
                <a:latin typeface="Times New Roman"/>
              </a:rPr>
              <a:t> </a:t>
            </a:r>
            <a:r>
              <a:rPr lang="de-DE" sz="2000" dirty="0" err="1" smtClean="0">
                <a:solidFill>
                  <a:srgbClr val="000000"/>
                </a:solidFill>
                <a:latin typeface="Times New Roman"/>
              </a:rPr>
              <a:t>motion</a:t>
            </a:r>
            <a:r>
              <a:rPr lang="de-DE" sz="2000" dirty="0" smtClean="0">
                <a:solidFill>
                  <a:srgbClr val="000000"/>
                </a:solidFill>
                <a:latin typeface="Times New Roman"/>
              </a:rPr>
              <a:t> </a:t>
            </a:r>
            <a:r>
              <a:rPr lang="de-DE" sz="2000" dirty="0" err="1" smtClean="0">
                <a:solidFill>
                  <a:srgbClr val="000000"/>
                </a:solidFill>
                <a:latin typeface="Times New Roman"/>
              </a:rPr>
              <a:t>patterns</a:t>
            </a:r>
            <a:r>
              <a:rPr lang="de-DE" sz="2000" dirty="0" smtClean="0">
                <a:solidFill>
                  <a:srgbClr val="000000"/>
                </a:solidFill>
                <a:latin typeface="Times New Roman"/>
              </a:rPr>
              <a:t> </a:t>
            </a:r>
            <a:r>
              <a:rPr lang="de-DE" sz="2000" dirty="0" err="1" smtClean="0">
                <a:solidFill>
                  <a:srgbClr val="000000"/>
                </a:solidFill>
                <a:latin typeface="Times New Roman"/>
              </a:rPr>
              <a:t>for</a:t>
            </a:r>
            <a:r>
              <a:rPr lang="de-DE" sz="2000" dirty="0" smtClean="0">
                <a:solidFill>
                  <a:srgbClr val="000000"/>
                </a:solidFill>
                <a:latin typeface="Times New Roman"/>
              </a:rPr>
              <a:t> </a:t>
            </a:r>
            <a:r>
              <a:rPr lang="de-DE" sz="2000" dirty="0" err="1" smtClean="0">
                <a:solidFill>
                  <a:srgbClr val="000000"/>
                </a:solidFill>
                <a:latin typeface="Times New Roman"/>
              </a:rPr>
              <a:t>early</a:t>
            </a:r>
            <a:r>
              <a:rPr lang="de-DE" sz="2000" dirty="0" smtClean="0">
                <a:solidFill>
                  <a:srgbClr val="000000"/>
                </a:solidFill>
                <a:latin typeface="Times New Roman"/>
              </a:rPr>
              <a:t> </a:t>
            </a:r>
            <a:r>
              <a:rPr lang="de-DE" sz="2000" dirty="0" err="1" smtClean="0">
                <a:solidFill>
                  <a:srgbClr val="000000"/>
                </a:solidFill>
                <a:latin typeface="Times New Roman"/>
              </a:rPr>
              <a:t>detection</a:t>
            </a:r>
            <a:r>
              <a:rPr lang="de-DE" sz="2000" dirty="0" smtClean="0">
                <a:solidFill>
                  <a:srgbClr val="000000"/>
                </a:solidFill>
                <a:latin typeface="Times New Roman"/>
              </a:rPr>
              <a:t> </a:t>
            </a:r>
            <a:r>
              <a:rPr lang="de-DE" sz="2000" dirty="0" err="1" smtClean="0">
                <a:solidFill>
                  <a:srgbClr val="000000"/>
                </a:solidFill>
                <a:latin typeface="Times New Roman"/>
              </a:rPr>
              <a:t>of</a:t>
            </a:r>
            <a:r>
              <a:rPr lang="de-DE" sz="2000" dirty="0" smtClean="0">
                <a:solidFill>
                  <a:srgbClr val="000000"/>
                </a:solidFill>
                <a:latin typeface="Times New Roman"/>
              </a:rPr>
              <a:t> a </a:t>
            </a:r>
            <a:r>
              <a:rPr lang="de-DE" sz="2000" dirty="0" err="1" smtClean="0">
                <a:solidFill>
                  <a:srgbClr val="000000"/>
                </a:solidFill>
                <a:latin typeface="Times New Roman"/>
              </a:rPr>
              <a:t>mass</a:t>
            </a:r>
            <a:r>
              <a:rPr lang="de-DE" sz="2000" dirty="0" smtClean="0">
                <a:solidFill>
                  <a:srgbClr val="000000"/>
                </a:solidFill>
                <a:latin typeface="Times New Roman"/>
              </a:rPr>
              <a:t> </a:t>
            </a:r>
            <a:r>
              <a:rPr lang="de-DE" sz="2000" dirty="0" err="1" smtClean="0">
                <a:solidFill>
                  <a:srgbClr val="000000"/>
                </a:solidFill>
                <a:latin typeface="Times New Roman"/>
              </a:rPr>
              <a:t>panic</a:t>
            </a:r>
            <a:endParaRPr lang="de-DE" sz="2000" dirty="0" smtClean="0">
              <a:solidFill>
                <a:srgbClr val="000000"/>
              </a:solidFill>
              <a:latin typeface="Times New Roman"/>
            </a:endParaRPr>
          </a:p>
          <a:p>
            <a:endParaRPr lang="de-DE" sz="2400" dirty="0" smtClean="0">
              <a:solidFill>
                <a:srgbClr val="000000"/>
              </a:solidFill>
              <a:latin typeface="Times New Roman"/>
            </a:endParaRPr>
          </a:p>
          <a:p>
            <a:r>
              <a:rPr lang="de-DE" sz="2400" dirty="0" smtClean="0">
                <a:solidFill>
                  <a:srgbClr val="000000"/>
                </a:solidFill>
                <a:latin typeface="Times New Roman"/>
              </a:rPr>
              <a:t>Key </a:t>
            </a:r>
            <a:r>
              <a:rPr lang="de-DE" sz="2400" dirty="0" err="1" smtClean="0">
                <a:solidFill>
                  <a:srgbClr val="000000"/>
                </a:solidFill>
                <a:latin typeface="Times New Roman"/>
              </a:rPr>
              <a:t>technical</a:t>
            </a:r>
            <a:r>
              <a:rPr lang="de-DE" sz="2400" dirty="0" smtClean="0">
                <a:solidFill>
                  <a:srgbClr val="000000"/>
                </a:solidFill>
                <a:latin typeface="Times New Roman"/>
              </a:rPr>
              <a:t> </a:t>
            </a:r>
            <a:r>
              <a:rPr lang="de-DE" sz="2400" dirty="0" err="1" smtClean="0">
                <a:solidFill>
                  <a:srgbClr val="000000"/>
                </a:solidFill>
                <a:latin typeface="Times New Roman"/>
              </a:rPr>
              <a:t>features</a:t>
            </a:r>
            <a:r>
              <a:rPr lang="de-DE" sz="2400" dirty="0" smtClean="0">
                <a:solidFill>
                  <a:srgbClr val="000000"/>
                </a:solidFill>
                <a:latin typeface="Times New Roman"/>
              </a:rPr>
              <a:t>:</a:t>
            </a:r>
          </a:p>
          <a:p>
            <a:pPr lvl="1"/>
            <a:r>
              <a:rPr lang="de-DE" sz="2000" dirty="0" err="1" smtClean="0">
                <a:solidFill>
                  <a:srgbClr val="000000"/>
                </a:solidFill>
                <a:latin typeface="Times New Roman"/>
              </a:rPr>
              <a:t>Very</a:t>
            </a:r>
            <a:r>
              <a:rPr lang="de-DE" sz="2000" dirty="0" smtClean="0">
                <a:solidFill>
                  <a:srgbClr val="000000"/>
                </a:solidFill>
                <a:latin typeface="Times New Roman"/>
              </a:rPr>
              <a:t> limited </a:t>
            </a:r>
            <a:r>
              <a:rPr lang="de-DE" sz="2000" dirty="0" err="1" smtClean="0">
                <a:solidFill>
                  <a:srgbClr val="000000"/>
                </a:solidFill>
                <a:latin typeface="Times New Roman"/>
              </a:rPr>
              <a:t>energy</a:t>
            </a:r>
            <a:r>
              <a:rPr lang="de-DE" sz="2000" dirty="0" smtClean="0">
                <a:solidFill>
                  <a:srgbClr val="000000"/>
                </a:solidFill>
                <a:latin typeface="Times New Roman"/>
              </a:rPr>
              <a:t> </a:t>
            </a:r>
            <a:r>
              <a:rPr lang="de-DE" sz="2000" dirty="0" err="1" smtClean="0">
                <a:solidFill>
                  <a:srgbClr val="000000"/>
                </a:solidFill>
                <a:latin typeface="Times New Roman"/>
              </a:rPr>
              <a:t>source</a:t>
            </a:r>
            <a:r>
              <a:rPr lang="de-DE" sz="2000" dirty="0" smtClean="0">
                <a:solidFill>
                  <a:srgbClr val="000000"/>
                </a:solidFill>
                <a:latin typeface="Times New Roman"/>
              </a:rPr>
              <a:t>, </a:t>
            </a:r>
            <a:r>
              <a:rPr lang="de-DE" sz="2000" dirty="0" err="1" smtClean="0">
                <a:solidFill>
                  <a:srgbClr val="000000"/>
                </a:solidFill>
                <a:latin typeface="Times New Roman"/>
              </a:rPr>
              <a:t>should</a:t>
            </a:r>
            <a:r>
              <a:rPr lang="de-DE" sz="2000" dirty="0" smtClean="0">
                <a:solidFill>
                  <a:srgbClr val="000000"/>
                </a:solidFill>
                <a:latin typeface="Times New Roman"/>
              </a:rPr>
              <a:t> last a </a:t>
            </a:r>
            <a:r>
              <a:rPr lang="de-DE" sz="2000" dirty="0" err="1" smtClean="0">
                <a:solidFill>
                  <a:srgbClr val="000000"/>
                </a:solidFill>
                <a:latin typeface="Times New Roman"/>
              </a:rPr>
              <a:t>few</a:t>
            </a:r>
            <a:r>
              <a:rPr lang="de-DE" sz="2000" dirty="0" smtClean="0">
                <a:solidFill>
                  <a:srgbClr val="000000"/>
                </a:solidFill>
                <a:latin typeface="Times New Roman"/>
              </a:rPr>
              <a:t> </a:t>
            </a:r>
            <a:r>
              <a:rPr lang="de-DE" sz="2000" dirty="0" err="1" smtClean="0">
                <a:solidFill>
                  <a:srgbClr val="000000"/>
                </a:solidFill>
                <a:latin typeface="Times New Roman"/>
              </a:rPr>
              <a:t>days</a:t>
            </a:r>
            <a:r>
              <a:rPr lang="de-DE" sz="2000" dirty="0" smtClean="0">
                <a:solidFill>
                  <a:srgbClr val="000000"/>
                </a:solidFill>
                <a:latin typeface="Times New Roman"/>
              </a:rPr>
              <a:t> </a:t>
            </a:r>
            <a:r>
              <a:rPr lang="de-DE" sz="2000" dirty="0" err="1" smtClean="0">
                <a:solidFill>
                  <a:srgbClr val="000000"/>
                </a:solidFill>
                <a:latin typeface="Times New Roman"/>
              </a:rPr>
              <a:t>to</a:t>
            </a:r>
            <a:r>
              <a:rPr lang="de-DE" sz="2000" dirty="0" smtClean="0">
                <a:solidFill>
                  <a:srgbClr val="000000"/>
                </a:solidFill>
                <a:latin typeface="Times New Roman"/>
              </a:rPr>
              <a:t> a </a:t>
            </a:r>
            <a:r>
              <a:rPr lang="de-DE" sz="2000" dirty="0" err="1" smtClean="0">
                <a:solidFill>
                  <a:srgbClr val="000000"/>
                </a:solidFill>
                <a:latin typeface="Times New Roman"/>
              </a:rPr>
              <a:t>week</a:t>
            </a:r>
            <a:endParaRPr lang="de-DE" sz="2000" dirty="0" smtClean="0">
              <a:solidFill>
                <a:srgbClr val="000000"/>
              </a:solidFill>
              <a:latin typeface="Times New Roman"/>
            </a:endParaRPr>
          </a:p>
          <a:p>
            <a:pPr lvl="1"/>
            <a:r>
              <a:rPr lang="de-DE" sz="2000" dirty="0" err="1" smtClean="0">
                <a:solidFill>
                  <a:srgbClr val="000000"/>
                </a:solidFill>
                <a:latin typeface="Times New Roman"/>
              </a:rPr>
              <a:t>Very</a:t>
            </a:r>
            <a:r>
              <a:rPr lang="de-DE" sz="2000" dirty="0" smtClean="0">
                <a:solidFill>
                  <a:srgbClr val="000000"/>
                </a:solidFill>
                <a:latin typeface="Times New Roman"/>
              </a:rPr>
              <a:t> large </a:t>
            </a:r>
            <a:r>
              <a:rPr lang="de-DE" sz="2000" dirty="0" err="1" smtClean="0">
                <a:solidFill>
                  <a:srgbClr val="000000"/>
                </a:solidFill>
                <a:latin typeface="Times New Roman"/>
              </a:rPr>
              <a:t>amount</a:t>
            </a:r>
            <a:r>
              <a:rPr lang="de-DE" sz="2000" dirty="0" smtClean="0">
                <a:solidFill>
                  <a:srgbClr val="000000"/>
                </a:solidFill>
                <a:latin typeface="Times New Roman"/>
              </a:rPr>
              <a:t> </a:t>
            </a:r>
            <a:r>
              <a:rPr lang="de-DE" sz="2000" dirty="0" err="1" smtClean="0">
                <a:solidFill>
                  <a:srgbClr val="000000"/>
                </a:solidFill>
                <a:latin typeface="Times New Roman"/>
              </a:rPr>
              <a:t>of</a:t>
            </a:r>
            <a:r>
              <a:rPr lang="de-DE" sz="2000" dirty="0" smtClean="0">
                <a:solidFill>
                  <a:srgbClr val="000000"/>
                </a:solidFill>
                <a:latin typeface="Times New Roman"/>
              </a:rPr>
              <a:t> </a:t>
            </a:r>
            <a:r>
              <a:rPr lang="de-DE" sz="2000" dirty="0" err="1" smtClean="0">
                <a:solidFill>
                  <a:srgbClr val="000000"/>
                </a:solidFill>
                <a:latin typeface="Times New Roman"/>
              </a:rPr>
              <a:t>transmitters</a:t>
            </a:r>
            <a:r>
              <a:rPr lang="de-DE" sz="2000" dirty="0" smtClean="0">
                <a:solidFill>
                  <a:srgbClr val="000000"/>
                </a:solidFill>
                <a:latin typeface="Times New Roman"/>
              </a:rPr>
              <a:t> (</a:t>
            </a:r>
            <a:r>
              <a:rPr lang="de-DE" sz="2000" dirty="0" err="1" smtClean="0">
                <a:solidFill>
                  <a:srgbClr val="000000"/>
                </a:solidFill>
                <a:latin typeface="Times New Roman"/>
              </a:rPr>
              <a:t>up</a:t>
            </a:r>
            <a:r>
              <a:rPr lang="de-DE" sz="2000" dirty="0" smtClean="0">
                <a:solidFill>
                  <a:srgbClr val="000000"/>
                </a:solidFill>
                <a:latin typeface="Times New Roman"/>
              </a:rPr>
              <a:t> </a:t>
            </a:r>
            <a:r>
              <a:rPr lang="de-DE" sz="2000" dirty="0" err="1" smtClean="0">
                <a:solidFill>
                  <a:srgbClr val="000000"/>
                </a:solidFill>
                <a:latin typeface="Times New Roman"/>
              </a:rPr>
              <a:t>to</a:t>
            </a:r>
            <a:r>
              <a:rPr lang="de-DE" sz="2000" dirty="0" smtClean="0">
                <a:solidFill>
                  <a:srgbClr val="000000"/>
                </a:solidFill>
                <a:latin typeface="Times New Roman"/>
              </a:rPr>
              <a:t> 100,000)</a:t>
            </a:r>
          </a:p>
          <a:p>
            <a:pPr lvl="1"/>
            <a:r>
              <a:rPr lang="de-DE" sz="2000" dirty="0" err="1" smtClean="0">
                <a:solidFill>
                  <a:srgbClr val="000000"/>
                </a:solidFill>
                <a:latin typeface="Times New Roman"/>
              </a:rPr>
              <a:t>Positioning</a:t>
            </a:r>
            <a:r>
              <a:rPr lang="de-DE" sz="2000" dirty="0" smtClean="0">
                <a:solidFill>
                  <a:srgbClr val="000000"/>
                </a:solidFill>
                <a:latin typeface="Times New Roman"/>
              </a:rPr>
              <a:t> </a:t>
            </a:r>
            <a:r>
              <a:rPr lang="de-DE" sz="2000" dirty="0" err="1" smtClean="0">
                <a:solidFill>
                  <a:srgbClr val="000000"/>
                </a:solidFill>
                <a:latin typeface="Times New Roman"/>
              </a:rPr>
              <a:t>features</a:t>
            </a:r>
            <a:r>
              <a:rPr lang="de-DE" sz="2000" dirty="0" smtClean="0">
                <a:solidFill>
                  <a:srgbClr val="000000"/>
                </a:solidFill>
                <a:latin typeface="Times New Roman"/>
              </a:rPr>
              <a:t> </a:t>
            </a:r>
            <a:r>
              <a:rPr lang="de-DE" sz="2000" dirty="0" err="1" smtClean="0">
                <a:solidFill>
                  <a:srgbClr val="000000"/>
                </a:solidFill>
                <a:latin typeface="Times New Roman"/>
              </a:rPr>
              <a:t>necessary</a:t>
            </a:r>
            <a:r>
              <a:rPr lang="de-DE" sz="2000" dirty="0" smtClean="0">
                <a:solidFill>
                  <a:srgbClr val="000000"/>
                </a:solidFill>
                <a:latin typeface="Times New Roman"/>
              </a:rPr>
              <a:t> </a:t>
            </a:r>
          </a:p>
          <a:p>
            <a:pPr lvl="1"/>
            <a:endParaRPr lang="en-US" sz="2000" dirty="0">
              <a:solidFill>
                <a:srgbClr val="000000"/>
              </a:solidFill>
              <a:latin typeface="Times New Roman"/>
            </a:endParaRPr>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4</a:t>
            </a:fld>
            <a:endParaRPr lang="en-US"/>
          </a:p>
        </p:txBody>
      </p:sp>
    </p:spTree>
    <p:extLst>
      <p:ext uri="{BB962C8B-B14F-4D97-AF65-F5344CB8AC3E}">
        <p14:creationId xmlns:p14="http://schemas.microsoft.com/office/powerpoint/2010/main" val="331072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zh-CN" dirty="0"/>
              <a:t>August 2013</a:t>
            </a:r>
            <a:endParaRPr lang="en-US" dirty="0"/>
          </a:p>
        </p:txBody>
      </p:sp>
      <p:sp>
        <p:nvSpPr>
          <p:cNvPr id="11" name="Slide Number Placeholder 4"/>
          <p:cNvSpPr>
            <a:spLocks noGrp="1"/>
          </p:cNvSpPr>
          <p:nvPr>
            <p:ph type="sldNum" sz="quarter" idx="12"/>
          </p:nvPr>
        </p:nvSpPr>
        <p:spPr>
          <a:xfrm>
            <a:off x="4344988" y="6475413"/>
            <a:ext cx="530225" cy="182562"/>
          </a:xfrm>
        </p:spPr>
        <p:txBody>
          <a:bodyPr/>
          <a:lstStyle/>
          <a:p>
            <a:r>
              <a:rPr lang="en-US" smtClean="0"/>
              <a:t>Slide </a:t>
            </a:r>
            <a:fld id="{3D7B28C0-BB67-4036-BA37-A1CE406089FA}" type="slidenum">
              <a:rPr lang="en-US" smtClean="0"/>
              <a:pPr/>
              <a:t>5</a:t>
            </a:fld>
            <a:endParaRPr lang="en-US"/>
          </a:p>
        </p:txBody>
      </p:sp>
      <p:sp>
        <p:nvSpPr>
          <p:cNvPr id="7" name="Title 1"/>
          <p:cNvSpPr txBox="1">
            <a:spLocks/>
          </p:cNvSpPr>
          <p:nvPr/>
        </p:nvSpPr>
        <p:spPr bwMode="auto">
          <a:xfrm>
            <a:off x="762000" y="685800"/>
            <a:ext cx="76200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de-DE" sz="4000" kern="0" dirty="0" smtClean="0"/>
              <a:t>Smart Labels (1)</a:t>
            </a:r>
            <a:endParaRPr lang="en-US" sz="4000" kern="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73" y="1600200"/>
            <a:ext cx="7252855" cy="476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811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de-DE" sz="4000" dirty="0" smtClean="0"/>
              <a:t>Smart Labels (2)</a:t>
            </a:r>
            <a:endParaRPr lang="en-US" sz="4000" dirty="0"/>
          </a:p>
        </p:txBody>
      </p:sp>
      <p:sp>
        <p:nvSpPr>
          <p:cNvPr id="3" name="Content Placeholder 2"/>
          <p:cNvSpPr>
            <a:spLocks noGrp="1"/>
          </p:cNvSpPr>
          <p:nvPr>
            <p:ph idx="1"/>
          </p:nvPr>
        </p:nvSpPr>
        <p:spPr>
          <a:xfrm>
            <a:off x="685800" y="1676400"/>
            <a:ext cx="8077200" cy="4419600"/>
          </a:xfrm>
        </p:spPr>
        <p:txBody>
          <a:bodyPr/>
          <a:lstStyle/>
          <a:p>
            <a:r>
              <a:rPr lang="de-DE" sz="2400" dirty="0" smtClean="0">
                <a:latin typeface="+mj-lt"/>
              </a:rPr>
              <a:t>Price </a:t>
            </a:r>
            <a:r>
              <a:rPr lang="de-DE" sz="2400" dirty="0" err="1" smtClean="0">
                <a:latin typeface="+mj-lt"/>
              </a:rPr>
              <a:t>management</a:t>
            </a:r>
            <a:endParaRPr lang="de-DE" sz="2400" dirty="0" smtClean="0">
              <a:latin typeface="+mj-lt"/>
            </a:endParaRPr>
          </a:p>
          <a:p>
            <a:r>
              <a:rPr lang="de-DE" sz="2400" dirty="0" smtClean="0">
                <a:latin typeface="+mj-lt"/>
              </a:rPr>
              <a:t>Permanent </a:t>
            </a:r>
            <a:r>
              <a:rPr lang="de-DE" sz="2400" dirty="0" err="1" smtClean="0">
                <a:latin typeface="+mj-lt"/>
              </a:rPr>
              <a:t>inventory</a:t>
            </a:r>
            <a:endParaRPr lang="de-DE" sz="2400" dirty="0" smtClean="0">
              <a:latin typeface="+mj-lt"/>
            </a:endParaRPr>
          </a:p>
          <a:p>
            <a:r>
              <a:rPr lang="de-DE" sz="2400" dirty="0" err="1" smtClean="0">
                <a:latin typeface="+mj-lt"/>
              </a:rPr>
              <a:t>Surveillance</a:t>
            </a:r>
            <a:r>
              <a:rPr lang="de-DE" sz="2400" dirty="0" smtClean="0">
                <a:latin typeface="+mj-lt"/>
              </a:rPr>
              <a:t> </a:t>
            </a:r>
            <a:r>
              <a:rPr lang="de-DE" sz="2400" dirty="0" err="1" smtClean="0">
                <a:latin typeface="+mj-lt"/>
              </a:rPr>
              <a:t>of</a:t>
            </a:r>
            <a:r>
              <a:rPr lang="de-DE" sz="2400" dirty="0" smtClean="0">
                <a:latin typeface="+mj-lt"/>
              </a:rPr>
              <a:t> </a:t>
            </a:r>
            <a:r>
              <a:rPr lang="de-DE" sz="2400" dirty="0" err="1" smtClean="0">
                <a:latin typeface="+mj-lt"/>
              </a:rPr>
              <a:t>cold</a:t>
            </a:r>
            <a:r>
              <a:rPr lang="de-DE" sz="2400" dirty="0" smtClean="0">
                <a:latin typeface="+mj-lt"/>
              </a:rPr>
              <a:t> </a:t>
            </a:r>
            <a:r>
              <a:rPr lang="de-DE" sz="2400" dirty="0" err="1" smtClean="0">
                <a:latin typeface="+mj-lt"/>
              </a:rPr>
              <a:t>chain</a:t>
            </a:r>
            <a:r>
              <a:rPr lang="de-DE" sz="2400" dirty="0" smtClean="0">
                <a:latin typeface="+mj-lt"/>
              </a:rPr>
              <a:t> e.g. </a:t>
            </a:r>
            <a:r>
              <a:rPr lang="de-DE" sz="2400" dirty="0" err="1" smtClean="0">
                <a:latin typeface="+mj-lt"/>
              </a:rPr>
              <a:t>for</a:t>
            </a:r>
            <a:r>
              <a:rPr lang="de-DE" sz="2400" dirty="0" smtClean="0">
                <a:latin typeface="+mj-lt"/>
              </a:rPr>
              <a:t> </a:t>
            </a:r>
            <a:r>
              <a:rPr lang="de-DE" sz="2400" dirty="0" err="1" smtClean="0">
                <a:latin typeface="+mj-lt"/>
              </a:rPr>
              <a:t>meat</a:t>
            </a:r>
            <a:r>
              <a:rPr lang="de-DE" sz="2400" dirty="0" smtClean="0">
                <a:latin typeface="+mj-lt"/>
              </a:rPr>
              <a:t> </a:t>
            </a:r>
            <a:r>
              <a:rPr lang="de-DE" sz="2400" dirty="0" err="1" smtClean="0">
                <a:latin typeface="+mj-lt"/>
              </a:rPr>
              <a:t>products</a:t>
            </a:r>
            <a:endParaRPr lang="de-DE" sz="2400" dirty="0" smtClean="0">
              <a:latin typeface="+mj-lt"/>
            </a:endParaRPr>
          </a:p>
          <a:p>
            <a:endParaRPr lang="de-DE" sz="2400" dirty="0" smtClean="0">
              <a:latin typeface="+mj-lt"/>
            </a:endParaRPr>
          </a:p>
          <a:p>
            <a:endParaRPr lang="de-DE" sz="2400" dirty="0">
              <a:latin typeface="+mj-lt"/>
            </a:endParaRPr>
          </a:p>
          <a:p>
            <a:endParaRPr lang="de-DE" sz="2400" dirty="0" smtClean="0">
              <a:latin typeface="+mj-lt"/>
            </a:endParaRPr>
          </a:p>
          <a:p>
            <a:r>
              <a:rPr lang="de-DE" sz="2400" dirty="0" smtClean="0">
                <a:latin typeface="+mj-lt"/>
              </a:rPr>
              <a:t>Key </a:t>
            </a:r>
            <a:r>
              <a:rPr lang="de-DE" sz="2400" dirty="0" err="1">
                <a:latin typeface="+mj-lt"/>
              </a:rPr>
              <a:t>technical</a:t>
            </a:r>
            <a:r>
              <a:rPr lang="de-DE" sz="2400" dirty="0">
                <a:latin typeface="+mj-lt"/>
              </a:rPr>
              <a:t> </a:t>
            </a:r>
            <a:r>
              <a:rPr lang="de-DE" sz="2400" dirty="0" err="1">
                <a:latin typeface="+mj-lt"/>
              </a:rPr>
              <a:t>features</a:t>
            </a:r>
            <a:r>
              <a:rPr lang="de-DE" sz="2400" dirty="0">
                <a:latin typeface="+mj-lt"/>
              </a:rPr>
              <a:t>:</a:t>
            </a:r>
          </a:p>
          <a:p>
            <a:pPr lvl="1"/>
            <a:r>
              <a:rPr lang="de-DE" sz="2000" dirty="0" err="1">
                <a:latin typeface="+mj-lt"/>
              </a:rPr>
              <a:t>Very</a:t>
            </a:r>
            <a:r>
              <a:rPr lang="de-DE" sz="2000" dirty="0">
                <a:latin typeface="+mj-lt"/>
              </a:rPr>
              <a:t> </a:t>
            </a:r>
            <a:r>
              <a:rPr lang="de-DE" sz="2000" dirty="0" smtClean="0">
                <a:latin typeface="+mj-lt"/>
              </a:rPr>
              <a:t>large </a:t>
            </a:r>
            <a:r>
              <a:rPr lang="de-DE" sz="2000" dirty="0" err="1" smtClean="0">
                <a:latin typeface="+mj-lt"/>
              </a:rPr>
              <a:t>amount</a:t>
            </a:r>
            <a:r>
              <a:rPr lang="de-DE" sz="2000" dirty="0" smtClean="0">
                <a:latin typeface="+mj-lt"/>
              </a:rPr>
              <a:t> </a:t>
            </a:r>
            <a:r>
              <a:rPr lang="de-DE" sz="2000" dirty="0" err="1" smtClean="0">
                <a:latin typeface="+mj-lt"/>
              </a:rPr>
              <a:t>of</a:t>
            </a:r>
            <a:r>
              <a:rPr lang="de-DE" sz="2000" dirty="0" smtClean="0">
                <a:latin typeface="+mj-lt"/>
              </a:rPr>
              <a:t> </a:t>
            </a:r>
            <a:r>
              <a:rPr lang="de-DE" sz="2000" dirty="0" err="1" smtClean="0">
                <a:latin typeface="+mj-lt"/>
              </a:rPr>
              <a:t>transmitters</a:t>
            </a:r>
            <a:r>
              <a:rPr lang="de-DE" sz="2000" dirty="0" smtClean="0">
                <a:latin typeface="+mj-lt"/>
              </a:rPr>
              <a:t> (</a:t>
            </a:r>
            <a:r>
              <a:rPr lang="de-DE" sz="2000" dirty="0" err="1" smtClean="0">
                <a:latin typeface="+mj-lt"/>
              </a:rPr>
              <a:t>up</a:t>
            </a:r>
            <a:r>
              <a:rPr lang="de-DE" sz="2000" dirty="0" smtClean="0">
                <a:latin typeface="+mj-lt"/>
              </a:rPr>
              <a:t> </a:t>
            </a:r>
            <a:r>
              <a:rPr lang="de-DE" sz="2000" dirty="0" err="1" smtClean="0">
                <a:latin typeface="+mj-lt"/>
              </a:rPr>
              <a:t>to</a:t>
            </a:r>
            <a:r>
              <a:rPr lang="de-DE" sz="2000" dirty="0" smtClean="0">
                <a:latin typeface="+mj-lt"/>
              </a:rPr>
              <a:t> 100,000)</a:t>
            </a:r>
          </a:p>
          <a:p>
            <a:pPr lvl="1"/>
            <a:r>
              <a:rPr lang="de-DE" sz="2000" dirty="0" err="1" smtClean="0">
                <a:latin typeface="+mj-lt"/>
              </a:rPr>
              <a:t>Very</a:t>
            </a:r>
            <a:r>
              <a:rPr lang="de-DE" sz="2000" dirty="0" smtClean="0">
                <a:latin typeface="+mj-lt"/>
              </a:rPr>
              <a:t> </a:t>
            </a:r>
            <a:r>
              <a:rPr lang="de-DE" sz="2000" dirty="0" err="1" smtClean="0">
                <a:latin typeface="+mj-lt"/>
              </a:rPr>
              <a:t>low</a:t>
            </a:r>
            <a:r>
              <a:rPr lang="de-DE" sz="2000" dirty="0" smtClean="0">
                <a:latin typeface="+mj-lt"/>
              </a:rPr>
              <a:t> </a:t>
            </a:r>
            <a:r>
              <a:rPr lang="de-DE" sz="2000" dirty="0" err="1" smtClean="0">
                <a:latin typeface="+mj-lt"/>
              </a:rPr>
              <a:t>cost</a:t>
            </a:r>
            <a:r>
              <a:rPr lang="de-DE" sz="2000" dirty="0" smtClean="0">
                <a:latin typeface="+mj-lt"/>
              </a:rPr>
              <a:t> </a:t>
            </a:r>
            <a:r>
              <a:rPr lang="de-DE" sz="2000" dirty="0" err="1" smtClean="0">
                <a:latin typeface="+mj-lt"/>
              </a:rPr>
              <a:t>transmitters</a:t>
            </a:r>
            <a:endParaRPr lang="en-US" sz="2400" dirty="0">
              <a:latin typeface="+mj-lt"/>
            </a:endParaRPr>
          </a:p>
          <a:p>
            <a:pPr lvl="1"/>
            <a:endParaRPr lang="de-DE" sz="2000" dirty="0">
              <a:latin typeface="+mj-lt"/>
            </a:endParaRPr>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6</a:t>
            </a:fld>
            <a:endParaRPr lang="en-US"/>
          </a:p>
        </p:txBody>
      </p:sp>
    </p:spTree>
    <p:extLst>
      <p:ext uri="{BB962C8B-B14F-4D97-AF65-F5344CB8AC3E}">
        <p14:creationId xmlns:p14="http://schemas.microsoft.com/office/powerpoint/2010/main" val="427513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clipart.org/image/400px/svg_to_png/1198/liftarn_Cat_silhouet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507" y="2123372"/>
            <a:ext cx="1143000" cy="1085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685800"/>
            <a:ext cx="7620000" cy="1143000"/>
          </a:xfrm>
        </p:spPr>
        <p:txBody>
          <a:bodyPr/>
          <a:lstStyle/>
          <a:p>
            <a:r>
              <a:rPr lang="de-DE" sz="4000" dirty="0" err="1" smtClean="0"/>
              <a:t>Animal</a:t>
            </a:r>
            <a:r>
              <a:rPr lang="de-DE" sz="4000" dirty="0" smtClean="0"/>
              <a:t> Tracking (1)</a:t>
            </a:r>
            <a:endParaRPr lang="en-US" sz="4000" dirty="0"/>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7</a:t>
            </a:fld>
            <a:endParaRPr lang="en-US"/>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9751" y="4088130"/>
            <a:ext cx="914400" cy="914400"/>
          </a:xfrm>
        </p:spPr>
      </p:pic>
      <p:pic>
        <p:nvPicPr>
          <p:cNvPr id="9" name="Grafik 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91323" y="3044792"/>
            <a:ext cx="811530" cy="1143000"/>
          </a:xfrm>
          <a:prstGeom prst="rect">
            <a:avLst/>
          </a:prstGeom>
        </p:spPr>
      </p:pic>
      <p:pic>
        <p:nvPicPr>
          <p:cNvPr id="10" name="Grafik 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3573" y="2495550"/>
            <a:ext cx="1143000" cy="811530"/>
          </a:xfrm>
          <a:prstGeom prst="rect">
            <a:avLst/>
          </a:prstGeom>
        </p:spPr>
      </p:pic>
      <p:pic>
        <p:nvPicPr>
          <p:cNvPr id="11" name="Grafik 1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1951" y="2542472"/>
            <a:ext cx="1143000" cy="811530"/>
          </a:xfrm>
          <a:prstGeom prst="rect">
            <a:avLst/>
          </a:prstGeom>
        </p:spPr>
      </p:pic>
      <p:pic>
        <p:nvPicPr>
          <p:cNvPr id="12" name="Grafik 1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95951" y="3050004"/>
            <a:ext cx="811530" cy="1143000"/>
          </a:xfrm>
          <a:prstGeom prst="rect">
            <a:avLst/>
          </a:prstGeom>
        </p:spPr>
      </p:pic>
      <p:pic>
        <p:nvPicPr>
          <p:cNvPr id="13" name="Grafik 12"/>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03421" y="4011528"/>
            <a:ext cx="811530" cy="1143000"/>
          </a:xfrm>
          <a:prstGeom prst="rect">
            <a:avLst/>
          </a:prstGeom>
        </p:spPr>
      </p:pic>
      <p:pic>
        <p:nvPicPr>
          <p:cNvPr id="14" name="Grafik 13"/>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003107" y="4342998"/>
            <a:ext cx="1143000" cy="811530"/>
          </a:xfrm>
          <a:prstGeom prst="rect">
            <a:avLst/>
          </a:prstGeom>
        </p:spPr>
      </p:pic>
      <p:pic>
        <p:nvPicPr>
          <p:cNvPr id="15" name="Grafik 14"/>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3181" y="3773805"/>
            <a:ext cx="1143000" cy="811530"/>
          </a:xfrm>
          <a:prstGeom prst="rect">
            <a:avLst/>
          </a:prstGeom>
        </p:spPr>
      </p:pic>
      <p:pic>
        <p:nvPicPr>
          <p:cNvPr id="16" name="Grafik 1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763151" y="2376737"/>
            <a:ext cx="811530" cy="1143000"/>
          </a:xfrm>
          <a:prstGeom prst="rect">
            <a:avLst/>
          </a:prstGeom>
        </p:spPr>
      </p:pic>
      <p:pic>
        <p:nvPicPr>
          <p:cNvPr id="17" name="Grafik 16"/>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08539" y="4230103"/>
            <a:ext cx="811530" cy="1143000"/>
          </a:xfrm>
          <a:prstGeom prst="rect">
            <a:avLst/>
          </a:prstGeom>
        </p:spPr>
      </p:pic>
      <p:pic>
        <p:nvPicPr>
          <p:cNvPr id="18" name="Grafik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51621" y="2427871"/>
            <a:ext cx="811530" cy="1143000"/>
          </a:xfrm>
          <a:prstGeom prst="rect">
            <a:avLst/>
          </a:prstGeom>
        </p:spPr>
      </p:pic>
      <p:pic>
        <p:nvPicPr>
          <p:cNvPr id="19" name="Grafik 18"/>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97271" y="2409605"/>
            <a:ext cx="1656713" cy="1656713"/>
          </a:xfrm>
          <a:prstGeom prst="rect">
            <a:avLst/>
          </a:prstGeom>
        </p:spPr>
      </p:pic>
      <p:pic>
        <p:nvPicPr>
          <p:cNvPr id="20" name="Grafik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83265" y="2247851"/>
            <a:ext cx="548840" cy="360040"/>
          </a:xfrm>
          <a:prstGeom prst="rect">
            <a:avLst/>
          </a:prstGeom>
        </p:spPr>
      </p:pic>
      <p:pic>
        <p:nvPicPr>
          <p:cNvPr id="21" name="Grafi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77039" y="4211057"/>
            <a:ext cx="548840" cy="360040"/>
          </a:xfrm>
          <a:prstGeom prst="rect">
            <a:avLst/>
          </a:prstGeom>
        </p:spPr>
      </p:pic>
      <p:pic>
        <p:nvPicPr>
          <p:cNvPr id="22" name="Grafik 2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08790" y="1883342"/>
            <a:ext cx="1143000" cy="811530"/>
          </a:xfrm>
          <a:prstGeom prst="rect">
            <a:avLst/>
          </a:prstGeom>
        </p:spPr>
      </p:pic>
      <p:pic>
        <p:nvPicPr>
          <p:cNvPr id="23" name="Grafik 2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03181" y="5029200"/>
            <a:ext cx="1143000" cy="811530"/>
          </a:xfrm>
          <a:prstGeom prst="rect">
            <a:avLst/>
          </a:prstGeom>
        </p:spPr>
      </p:pic>
      <p:pic>
        <p:nvPicPr>
          <p:cNvPr id="24" name="Grafik 2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36420" y="1551872"/>
            <a:ext cx="811530" cy="1143000"/>
          </a:xfrm>
          <a:prstGeom prst="rect">
            <a:avLst/>
          </a:prstGeom>
        </p:spPr>
      </p:pic>
      <p:pic>
        <p:nvPicPr>
          <p:cNvPr id="25" name="Grafik 2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41525" y="1464891"/>
            <a:ext cx="811530" cy="1143000"/>
          </a:xfrm>
          <a:prstGeom prst="rect">
            <a:avLst/>
          </a:prstGeom>
        </p:spPr>
      </p:pic>
      <p:pic>
        <p:nvPicPr>
          <p:cNvPr id="26" name="Inhaltsplatzhalt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602853" y="5257800"/>
            <a:ext cx="914400" cy="914400"/>
          </a:xfrm>
          <a:prstGeom prst="rect">
            <a:avLst/>
          </a:prstGeom>
          <a:noFill/>
          <a:ln w="9525">
            <a:noFill/>
            <a:miter lim="800000"/>
            <a:headEnd/>
            <a:tailEnd/>
          </a:ln>
        </p:spPr>
      </p:pic>
      <p:pic>
        <p:nvPicPr>
          <p:cNvPr id="27" name="Grafik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0141" y="5380727"/>
            <a:ext cx="548840" cy="360040"/>
          </a:xfrm>
          <a:prstGeom prst="rect">
            <a:avLst/>
          </a:prstGeom>
        </p:spPr>
      </p:pic>
      <p:pic>
        <p:nvPicPr>
          <p:cNvPr id="28" name="Grafik 27"/>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06742" y="5029200"/>
            <a:ext cx="811530" cy="1143000"/>
          </a:xfrm>
          <a:prstGeom prst="rect">
            <a:avLst/>
          </a:prstGeom>
        </p:spPr>
      </p:pic>
      <p:pic>
        <p:nvPicPr>
          <p:cNvPr id="29" name="Grafik 28"/>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15043" y="5143500"/>
            <a:ext cx="811530" cy="1143000"/>
          </a:xfrm>
          <a:prstGeom prst="rect">
            <a:avLst/>
          </a:prstGeom>
        </p:spPr>
      </p:pic>
    </p:spTree>
    <p:extLst>
      <p:ext uri="{BB962C8B-B14F-4D97-AF65-F5344CB8AC3E}">
        <p14:creationId xmlns:p14="http://schemas.microsoft.com/office/powerpoint/2010/main" val="3277268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de-DE" sz="4000" dirty="0" err="1"/>
              <a:t>Animal</a:t>
            </a:r>
            <a:r>
              <a:rPr lang="de-DE" sz="4000" dirty="0"/>
              <a:t> Tracking </a:t>
            </a:r>
            <a:r>
              <a:rPr lang="de-DE" sz="4000" dirty="0" smtClean="0"/>
              <a:t>(2)</a:t>
            </a:r>
            <a:endParaRPr lang="en-US" sz="4000" dirty="0"/>
          </a:p>
        </p:txBody>
      </p:sp>
      <p:sp>
        <p:nvSpPr>
          <p:cNvPr id="3" name="Content Placeholder 2"/>
          <p:cNvSpPr>
            <a:spLocks noGrp="1"/>
          </p:cNvSpPr>
          <p:nvPr>
            <p:ph idx="1"/>
          </p:nvPr>
        </p:nvSpPr>
        <p:spPr>
          <a:xfrm>
            <a:off x="685800" y="1676400"/>
            <a:ext cx="8077200" cy="4419600"/>
          </a:xfrm>
        </p:spPr>
        <p:txBody>
          <a:bodyPr/>
          <a:lstStyle/>
          <a:p>
            <a:r>
              <a:rPr lang="de-DE" sz="2400" dirty="0" smtClean="0">
                <a:latin typeface="+mj-lt"/>
              </a:rPr>
              <a:t>Tracking </a:t>
            </a:r>
            <a:r>
              <a:rPr lang="de-DE" sz="2400" dirty="0" err="1" smtClean="0">
                <a:latin typeface="+mj-lt"/>
              </a:rPr>
              <a:t>of</a:t>
            </a:r>
            <a:r>
              <a:rPr lang="de-DE" sz="2400" dirty="0" smtClean="0">
                <a:latin typeface="+mj-lt"/>
              </a:rPr>
              <a:t> </a:t>
            </a:r>
            <a:r>
              <a:rPr lang="de-DE" sz="2400" dirty="0" err="1" smtClean="0">
                <a:latin typeface="+mj-lt"/>
              </a:rPr>
              <a:t>small</a:t>
            </a:r>
            <a:r>
              <a:rPr lang="de-DE" sz="2400" dirty="0" smtClean="0">
                <a:latin typeface="+mj-lt"/>
              </a:rPr>
              <a:t> </a:t>
            </a:r>
            <a:r>
              <a:rPr lang="de-DE" sz="2400" dirty="0" err="1" smtClean="0">
                <a:latin typeface="+mj-lt"/>
              </a:rPr>
              <a:t>animals</a:t>
            </a:r>
            <a:r>
              <a:rPr lang="de-DE" sz="2400" dirty="0" smtClean="0">
                <a:latin typeface="+mj-lt"/>
              </a:rPr>
              <a:t> </a:t>
            </a:r>
            <a:r>
              <a:rPr lang="de-DE" sz="2400" dirty="0" err="1" smtClean="0">
                <a:latin typeface="+mj-lt"/>
              </a:rPr>
              <a:t>for</a:t>
            </a:r>
            <a:r>
              <a:rPr lang="de-DE" sz="2400" dirty="0" smtClean="0">
                <a:latin typeface="+mj-lt"/>
              </a:rPr>
              <a:t> </a:t>
            </a:r>
            <a:r>
              <a:rPr lang="de-DE" sz="2400" dirty="0" err="1" smtClean="0">
                <a:latin typeface="+mj-lt"/>
              </a:rPr>
              <a:t>biological</a:t>
            </a:r>
            <a:r>
              <a:rPr lang="de-DE" sz="2400" dirty="0" smtClean="0">
                <a:latin typeface="+mj-lt"/>
              </a:rPr>
              <a:t> </a:t>
            </a:r>
            <a:r>
              <a:rPr lang="de-DE" sz="2400" dirty="0" err="1" smtClean="0">
                <a:latin typeface="+mj-lt"/>
              </a:rPr>
              <a:t>research</a:t>
            </a:r>
            <a:r>
              <a:rPr lang="de-DE" sz="2400" dirty="0" smtClean="0">
                <a:latin typeface="+mj-lt"/>
              </a:rPr>
              <a:t> </a:t>
            </a:r>
            <a:r>
              <a:rPr lang="de-DE" sz="2400" dirty="0" err="1" smtClean="0">
                <a:latin typeface="+mj-lt"/>
              </a:rPr>
              <a:t>or</a:t>
            </a:r>
            <a:r>
              <a:rPr lang="de-DE" sz="2400" dirty="0" smtClean="0">
                <a:latin typeface="+mj-lt"/>
              </a:rPr>
              <a:t> private </a:t>
            </a:r>
            <a:r>
              <a:rPr lang="de-DE" sz="2400" dirty="0" err="1" smtClean="0">
                <a:latin typeface="+mj-lt"/>
              </a:rPr>
              <a:t>use</a:t>
            </a:r>
            <a:endParaRPr lang="de-DE" sz="2400" dirty="0">
              <a:latin typeface="+mj-lt"/>
            </a:endParaRPr>
          </a:p>
          <a:p>
            <a:r>
              <a:rPr lang="de-DE" sz="2400" dirty="0" smtClean="0">
                <a:latin typeface="+mj-lt"/>
              </a:rPr>
              <a:t>Transmission </a:t>
            </a:r>
            <a:r>
              <a:rPr lang="de-DE" sz="2400" dirty="0" err="1" smtClean="0">
                <a:latin typeface="+mj-lt"/>
              </a:rPr>
              <a:t>of</a:t>
            </a:r>
            <a:r>
              <a:rPr lang="de-DE" sz="2400" dirty="0" smtClean="0">
                <a:latin typeface="+mj-lt"/>
              </a:rPr>
              <a:t> ID </a:t>
            </a:r>
            <a:r>
              <a:rPr lang="de-DE" sz="2400" dirty="0" err="1" smtClean="0">
                <a:latin typeface="+mj-lt"/>
              </a:rPr>
              <a:t>and</a:t>
            </a:r>
            <a:r>
              <a:rPr lang="de-DE" sz="2400" dirty="0" smtClean="0">
                <a:latin typeface="+mj-lt"/>
              </a:rPr>
              <a:t> </a:t>
            </a:r>
            <a:r>
              <a:rPr lang="de-DE" sz="2400" dirty="0" err="1" smtClean="0">
                <a:latin typeface="+mj-lt"/>
              </a:rPr>
              <a:t>possibly</a:t>
            </a:r>
            <a:r>
              <a:rPr lang="de-DE" sz="2400" dirty="0" smtClean="0">
                <a:latin typeface="+mj-lt"/>
              </a:rPr>
              <a:t> </a:t>
            </a:r>
            <a:r>
              <a:rPr lang="de-DE" sz="2400" dirty="0" err="1" smtClean="0">
                <a:latin typeface="+mj-lt"/>
              </a:rPr>
              <a:t>health</a:t>
            </a:r>
            <a:r>
              <a:rPr lang="de-DE" sz="2400" dirty="0" smtClean="0">
                <a:latin typeface="+mj-lt"/>
              </a:rPr>
              <a:t> </a:t>
            </a:r>
            <a:r>
              <a:rPr lang="de-DE" sz="2400" dirty="0" err="1" smtClean="0">
                <a:latin typeface="+mj-lt"/>
              </a:rPr>
              <a:t>status</a:t>
            </a:r>
            <a:endParaRPr lang="de-DE" sz="2400" dirty="0" smtClean="0">
              <a:latin typeface="+mj-lt"/>
            </a:endParaRPr>
          </a:p>
          <a:p>
            <a:r>
              <a:rPr lang="de-DE" sz="2400" dirty="0" smtClean="0">
                <a:latin typeface="+mj-lt"/>
              </a:rPr>
              <a:t>Location </a:t>
            </a:r>
            <a:r>
              <a:rPr lang="de-DE" sz="2400" dirty="0" err="1" smtClean="0">
                <a:latin typeface="+mj-lt"/>
              </a:rPr>
              <a:t>of</a:t>
            </a:r>
            <a:r>
              <a:rPr lang="de-DE" sz="2400" dirty="0" smtClean="0">
                <a:latin typeface="+mj-lt"/>
              </a:rPr>
              <a:t> </a:t>
            </a:r>
            <a:r>
              <a:rPr lang="de-DE" sz="2400" dirty="0" err="1" smtClean="0">
                <a:latin typeface="+mj-lt"/>
              </a:rPr>
              <a:t>animals</a:t>
            </a:r>
            <a:r>
              <a:rPr lang="de-DE" sz="2400" dirty="0" smtClean="0">
                <a:latin typeface="+mj-lt"/>
              </a:rPr>
              <a:t> (e.g. lost </a:t>
            </a:r>
            <a:r>
              <a:rPr lang="de-DE" sz="2400" dirty="0" err="1" smtClean="0">
                <a:latin typeface="+mj-lt"/>
              </a:rPr>
              <a:t>cats</a:t>
            </a:r>
            <a:r>
              <a:rPr lang="de-DE" sz="2400" dirty="0" smtClean="0">
                <a:latin typeface="+mj-lt"/>
              </a:rPr>
              <a:t>)</a:t>
            </a:r>
          </a:p>
          <a:p>
            <a:endParaRPr lang="de-DE" sz="2400" dirty="0">
              <a:latin typeface="+mj-lt"/>
            </a:endParaRPr>
          </a:p>
          <a:p>
            <a:r>
              <a:rPr lang="de-DE" sz="2400" dirty="0" smtClean="0">
                <a:latin typeface="+mj-lt"/>
              </a:rPr>
              <a:t>Key </a:t>
            </a:r>
            <a:r>
              <a:rPr lang="de-DE" sz="2400" dirty="0" err="1" smtClean="0">
                <a:latin typeface="+mj-lt"/>
              </a:rPr>
              <a:t>technical</a:t>
            </a:r>
            <a:r>
              <a:rPr lang="de-DE" sz="2400" dirty="0" smtClean="0">
                <a:latin typeface="+mj-lt"/>
              </a:rPr>
              <a:t> </a:t>
            </a:r>
            <a:r>
              <a:rPr lang="de-DE" sz="2400" dirty="0" err="1" smtClean="0">
                <a:latin typeface="+mj-lt"/>
              </a:rPr>
              <a:t>features</a:t>
            </a:r>
            <a:r>
              <a:rPr lang="de-DE" sz="2400" dirty="0" smtClean="0">
                <a:latin typeface="+mj-lt"/>
              </a:rPr>
              <a:t>:</a:t>
            </a:r>
          </a:p>
          <a:p>
            <a:pPr lvl="1"/>
            <a:r>
              <a:rPr lang="de-DE" sz="2000" dirty="0" err="1" smtClean="0">
                <a:latin typeface="+mj-lt"/>
              </a:rPr>
              <a:t>Very</a:t>
            </a:r>
            <a:r>
              <a:rPr lang="de-DE" sz="2000" dirty="0" smtClean="0">
                <a:latin typeface="+mj-lt"/>
              </a:rPr>
              <a:t> </a:t>
            </a:r>
            <a:r>
              <a:rPr lang="de-DE" sz="2000" dirty="0" err="1" smtClean="0">
                <a:latin typeface="+mj-lt"/>
              </a:rPr>
              <a:t>small</a:t>
            </a:r>
            <a:r>
              <a:rPr lang="de-DE" sz="2000" dirty="0" smtClean="0">
                <a:latin typeface="+mj-lt"/>
              </a:rPr>
              <a:t> </a:t>
            </a:r>
            <a:r>
              <a:rPr lang="de-DE" sz="2000" dirty="0" err="1" smtClean="0">
                <a:latin typeface="+mj-lt"/>
              </a:rPr>
              <a:t>and</a:t>
            </a:r>
            <a:r>
              <a:rPr lang="de-DE" sz="2000" dirty="0" smtClean="0">
                <a:latin typeface="+mj-lt"/>
              </a:rPr>
              <a:t> light (&lt;5g) </a:t>
            </a:r>
            <a:r>
              <a:rPr lang="de-DE" sz="2000" dirty="0" err="1" smtClean="0">
                <a:latin typeface="+mj-lt"/>
              </a:rPr>
              <a:t>transmitter</a:t>
            </a:r>
            <a:r>
              <a:rPr lang="de-DE" sz="2000" dirty="0" smtClean="0">
                <a:latin typeface="+mj-lt"/>
              </a:rPr>
              <a:t> </a:t>
            </a:r>
            <a:r>
              <a:rPr lang="de-DE" sz="2000" dirty="0" err="1" smtClean="0">
                <a:latin typeface="+mj-lt"/>
              </a:rPr>
              <a:t>needed</a:t>
            </a:r>
            <a:r>
              <a:rPr lang="de-DE" sz="2000" dirty="0" smtClean="0">
                <a:latin typeface="+mj-lt"/>
              </a:rPr>
              <a:t>, </a:t>
            </a:r>
            <a:r>
              <a:rPr lang="de-DE" sz="2000" dirty="0" err="1" smtClean="0">
                <a:latin typeface="+mj-lt"/>
              </a:rPr>
              <a:t>thus</a:t>
            </a:r>
            <a:r>
              <a:rPr lang="de-DE" sz="2000" dirty="0" smtClean="0">
                <a:latin typeface="+mj-lt"/>
              </a:rPr>
              <a:t> </a:t>
            </a:r>
            <a:r>
              <a:rPr lang="de-DE" sz="2000" dirty="0" err="1" smtClean="0">
                <a:latin typeface="+mj-lt"/>
              </a:rPr>
              <a:t>only</a:t>
            </a:r>
            <a:r>
              <a:rPr lang="de-DE" sz="2000" dirty="0" smtClean="0">
                <a:latin typeface="+mj-lt"/>
              </a:rPr>
              <a:t> </a:t>
            </a:r>
            <a:r>
              <a:rPr lang="de-DE" sz="2000" dirty="0" err="1" smtClean="0">
                <a:latin typeface="+mj-lt"/>
              </a:rPr>
              <a:t>small</a:t>
            </a:r>
            <a:r>
              <a:rPr lang="de-DE" sz="2000" dirty="0" smtClean="0">
                <a:latin typeface="+mj-lt"/>
              </a:rPr>
              <a:t> </a:t>
            </a:r>
            <a:r>
              <a:rPr lang="de-DE" sz="2000" dirty="0" err="1" smtClean="0">
                <a:latin typeface="+mj-lt"/>
              </a:rPr>
              <a:t>energy</a:t>
            </a:r>
            <a:r>
              <a:rPr lang="de-DE" sz="2000" dirty="0" smtClean="0">
                <a:latin typeface="+mj-lt"/>
              </a:rPr>
              <a:t> </a:t>
            </a:r>
            <a:r>
              <a:rPr lang="de-DE" sz="2000" dirty="0" err="1" smtClean="0">
                <a:latin typeface="+mj-lt"/>
              </a:rPr>
              <a:t>sources</a:t>
            </a:r>
            <a:r>
              <a:rPr lang="de-DE" sz="2000" dirty="0" smtClean="0">
                <a:latin typeface="+mj-lt"/>
              </a:rPr>
              <a:t> </a:t>
            </a:r>
            <a:r>
              <a:rPr lang="de-DE" sz="2000" dirty="0" err="1" smtClean="0">
                <a:latin typeface="+mj-lt"/>
              </a:rPr>
              <a:t>feasible</a:t>
            </a:r>
            <a:r>
              <a:rPr lang="de-DE" sz="2000" dirty="0" smtClean="0">
                <a:latin typeface="+mj-lt"/>
              </a:rPr>
              <a:t>, still </a:t>
            </a:r>
            <a:r>
              <a:rPr lang="de-DE" sz="2000" dirty="0" err="1" smtClean="0">
                <a:latin typeface="+mj-lt"/>
              </a:rPr>
              <a:t>long</a:t>
            </a:r>
            <a:r>
              <a:rPr lang="de-DE" sz="2000" dirty="0" smtClean="0">
                <a:latin typeface="+mj-lt"/>
              </a:rPr>
              <a:t> </a:t>
            </a:r>
            <a:r>
              <a:rPr lang="de-DE" sz="2000" dirty="0" err="1" smtClean="0">
                <a:latin typeface="+mj-lt"/>
              </a:rPr>
              <a:t>lifetime</a:t>
            </a:r>
            <a:r>
              <a:rPr lang="de-DE" sz="2000" dirty="0" smtClean="0">
                <a:latin typeface="+mj-lt"/>
              </a:rPr>
              <a:t> </a:t>
            </a:r>
            <a:r>
              <a:rPr lang="de-DE" sz="2000" dirty="0" err="1" smtClean="0">
                <a:latin typeface="+mj-lt"/>
              </a:rPr>
              <a:t>needed</a:t>
            </a:r>
            <a:endParaRPr lang="de-DE" sz="2000" dirty="0" smtClean="0">
              <a:latin typeface="+mj-lt"/>
            </a:endParaRPr>
          </a:p>
          <a:p>
            <a:pPr lvl="1"/>
            <a:r>
              <a:rPr lang="de-DE" sz="2000" dirty="0" smtClean="0">
                <a:latin typeface="+mj-lt"/>
              </a:rPr>
              <a:t>Long </a:t>
            </a:r>
            <a:r>
              <a:rPr lang="de-DE" sz="2000" dirty="0" err="1" smtClean="0">
                <a:latin typeface="+mj-lt"/>
              </a:rPr>
              <a:t>distances</a:t>
            </a:r>
            <a:r>
              <a:rPr lang="de-DE" sz="2000" dirty="0" smtClean="0">
                <a:latin typeface="+mj-lt"/>
              </a:rPr>
              <a:t> </a:t>
            </a:r>
            <a:r>
              <a:rPr lang="de-DE" sz="2000" dirty="0" err="1" smtClean="0">
                <a:latin typeface="+mj-lt"/>
              </a:rPr>
              <a:t>possible</a:t>
            </a:r>
            <a:r>
              <a:rPr lang="de-DE" sz="2000" dirty="0" smtClean="0">
                <a:latin typeface="+mj-lt"/>
              </a:rPr>
              <a:t> (</a:t>
            </a:r>
            <a:r>
              <a:rPr lang="de-DE" sz="2000" dirty="0" err="1" smtClean="0">
                <a:latin typeface="+mj-lt"/>
              </a:rPr>
              <a:t>up</a:t>
            </a:r>
            <a:r>
              <a:rPr lang="de-DE" sz="2000" dirty="0" smtClean="0">
                <a:latin typeface="+mj-lt"/>
              </a:rPr>
              <a:t> </a:t>
            </a:r>
            <a:r>
              <a:rPr lang="de-DE" sz="2000" dirty="0" err="1" smtClean="0">
                <a:latin typeface="+mj-lt"/>
              </a:rPr>
              <a:t>to</a:t>
            </a:r>
            <a:r>
              <a:rPr lang="de-DE" sz="2000" dirty="0" smtClean="0">
                <a:latin typeface="+mj-lt"/>
              </a:rPr>
              <a:t> 1 km)</a:t>
            </a:r>
          </a:p>
          <a:p>
            <a:pPr lvl="1"/>
            <a:r>
              <a:rPr lang="de-DE" sz="2000" dirty="0" err="1">
                <a:solidFill>
                  <a:srgbClr val="000000"/>
                </a:solidFill>
                <a:latin typeface="Times New Roman"/>
              </a:rPr>
              <a:t>Positioning</a:t>
            </a:r>
            <a:r>
              <a:rPr lang="de-DE" sz="2000" dirty="0">
                <a:solidFill>
                  <a:srgbClr val="000000"/>
                </a:solidFill>
                <a:latin typeface="Times New Roman"/>
              </a:rPr>
              <a:t> </a:t>
            </a:r>
            <a:r>
              <a:rPr lang="de-DE" sz="2000" dirty="0" err="1">
                <a:solidFill>
                  <a:srgbClr val="000000"/>
                </a:solidFill>
                <a:latin typeface="Times New Roman"/>
              </a:rPr>
              <a:t>features</a:t>
            </a:r>
            <a:r>
              <a:rPr lang="de-DE" sz="2000" dirty="0">
                <a:solidFill>
                  <a:srgbClr val="000000"/>
                </a:solidFill>
                <a:latin typeface="Times New Roman"/>
              </a:rPr>
              <a:t> </a:t>
            </a:r>
            <a:r>
              <a:rPr lang="de-DE" sz="2000" dirty="0" err="1">
                <a:solidFill>
                  <a:srgbClr val="000000"/>
                </a:solidFill>
                <a:latin typeface="Times New Roman"/>
              </a:rPr>
              <a:t>necessary</a:t>
            </a:r>
            <a:r>
              <a:rPr lang="de-DE" sz="2000" dirty="0">
                <a:solidFill>
                  <a:srgbClr val="000000"/>
                </a:solidFill>
                <a:latin typeface="Times New Roman"/>
              </a:rPr>
              <a:t> </a:t>
            </a:r>
          </a:p>
          <a:p>
            <a:pPr lvl="1"/>
            <a:endParaRPr lang="en-US" sz="2000" dirty="0">
              <a:latin typeface="+mj-lt"/>
            </a:endParaRPr>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8</a:t>
            </a:fld>
            <a:endParaRPr lang="en-US"/>
          </a:p>
        </p:txBody>
      </p:sp>
    </p:spTree>
    <p:extLst>
      <p:ext uri="{BB962C8B-B14F-4D97-AF65-F5344CB8AC3E}">
        <p14:creationId xmlns:p14="http://schemas.microsoft.com/office/powerpoint/2010/main" val="422960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1143000"/>
          </a:xfrm>
        </p:spPr>
        <p:txBody>
          <a:bodyPr/>
          <a:lstStyle/>
          <a:p>
            <a:r>
              <a:rPr lang="en-US" sz="4000" dirty="0" smtClean="0"/>
              <a:t>Conclusion</a:t>
            </a:r>
            <a:endParaRPr lang="en-US" sz="4000" dirty="0"/>
          </a:p>
        </p:txBody>
      </p:sp>
      <p:sp>
        <p:nvSpPr>
          <p:cNvPr id="3" name="Content Placeholder 2"/>
          <p:cNvSpPr>
            <a:spLocks noGrp="1"/>
          </p:cNvSpPr>
          <p:nvPr>
            <p:ph idx="1"/>
          </p:nvPr>
        </p:nvSpPr>
        <p:spPr>
          <a:xfrm>
            <a:off x="685800" y="1676400"/>
            <a:ext cx="8077200" cy="4419600"/>
          </a:xfrm>
        </p:spPr>
        <p:txBody>
          <a:bodyPr/>
          <a:lstStyle/>
          <a:p>
            <a:r>
              <a:rPr lang="en-US" sz="2200" b="1" dirty="0" smtClean="0">
                <a:latin typeface="+mj-lt"/>
              </a:rPr>
              <a:t>Range:</a:t>
            </a:r>
            <a:r>
              <a:rPr lang="en-US" sz="2200" dirty="0" smtClean="0">
                <a:latin typeface="+mj-lt"/>
              </a:rPr>
              <a:t> Typically well below 1 km</a:t>
            </a:r>
            <a:endParaRPr lang="en-US" sz="2200" dirty="0">
              <a:latin typeface="+mj-lt"/>
            </a:endParaRPr>
          </a:p>
          <a:p>
            <a:r>
              <a:rPr lang="en-US" sz="2200" b="1" dirty="0">
                <a:latin typeface="+mj-lt"/>
              </a:rPr>
              <a:t>Data </a:t>
            </a:r>
            <a:r>
              <a:rPr lang="en-US" sz="2200" b="1" dirty="0" smtClean="0">
                <a:latin typeface="+mj-lt"/>
              </a:rPr>
              <a:t>Rate:</a:t>
            </a:r>
            <a:r>
              <a:rPr lang="en-US" sz="2200" dirty="0" smtClean="0">
                <a:latin typeface="+mj-lt"/>
              </a:rPr>
              <a:t> Necessary data rate per transmitter actually quite low, however higher data rates might be necessary to limit channel occupation </a:t>
            </a:r>
            <a:endParaRPr lang="en-US" sz="2200" dirty="0">
              <a:latin typeface="+mj-lt"/>
            </a:endParaRPr>
          </a:p>
          <a:p>
            <a:r>
              <a:rPr lang="en-US" sz="2200" b="1" dirty="0" smtClean="0">
                <a:latin typeface="+mj-lt"/>
              </a:rPr>
              <a:t>Transmit Power: </a:t>
            </a:r>
            <a:r>
              <a:rPr lang="en-US" sz="2200" dirty="0" smtClean="0">
                <a:latin typeface="+mj-lt"/>
              </a:rPr>
              <a:t>Extremely limited transmit power available in some cases </a:t>
            </a:r>
            <a:endParaRPr lang="en-US" sz="2200" dirty="0">
              <a:latin typeface="+mj-lt"/>
            </a:endParaRPr>
          </a:p>
          <a:p>
            <a:r>
              <a:rPr lang="en-US" sz="2200" b="1" dirty="0" smtClean="0">
                <a:latin typeface="+mj-lt"/>
              </a:rPr>
              <a:t>Chan availability:</a:t>
            </a:r>
            <a:r>
              <a:rPr lang="en-US" sz="2200" dirty="0" smtClean="0">
                <a:latin typeface="+mj-lt"/>
              </a:rPr>
              <a:t> Some scenarios do not require co-located networks</a:t>
            </a:r>
          </a:p>
          <a:p>
            <a:r>
              <a:rPr lang="en-US" sz="2200" b="1" dirty="0" smtClean="0">
                <a:latin typeface="+mj-lt"/>
              </a:rPr>
              <a:t>Interoperability:</a:t>
            </a:r>
            <a:r>
              <a:rPr lang="en-US" sz="2200" dirty="0" smtClean="0">
                <a:latin typeface="+mj-lt"/>
              </a:rPr>
              <a:t> Maybe usage of some hopping techniques for certain environments; dynamic parameter changes not necessary</a:t>
            </a:r>
            <a:endParaRPr lang="en-US" sz="2200" dirty="0">
              <a:latin typeface="+mj-lt"/>
            </a:endParaRPr>
          </a:p>
          <a:p>
            <a:r>
              <a:rPr lang="en-US" sz="2200" b="1" dirty="0" smtClean="0">
                <a:latin typeface="+mj-lt"/>
              </a:rPr>
              <a:t>Operational bands:</a:t>
            </a:r>
            <a:r>
              <a:rPr lang="en-US" sz="2200" dirty="0" smtClean="0">
                <a:latin typeface="+mj-lt"/>
              </a:rPr>
              <a:t> Due to antenna size very low frequencies are not feasible, 433 MHz or 868/915 MHz are preferred</a:t>
            </a:r>
          </a:p>
        </p:txBody>
      </p:sp>
      <p:sp>
        <p:nvSpPr>
          <p:cNvPr id="4" name="Date Placeholder 3"/>
          <p:cNvSpPr>
            <a:spLocks noGrp="1"/>
          </p:cNvSpPr>
          <p:nvPr>
            <p:ph type="dt" sz="half" idx="10"/>
          </p:nvPr>
        </p:nvSpPr>
        <p:spPr/>
        <p:txBody>
          <a:bodyPr/>
          <a:lstStyle/>
          <a:p>
            <a:r>
              <a:rPr lang="en-US" altLang="zh-CN" dirty="0"/>
              <a:t>August 2013</a:t>
            </a:r>
            <a:endParaRPr lang="en-US" dirty="0"/>
          </a:p>
        </p:txBody>
      </p:sp>
      <p:sp>
        <p:nvSpPr>
          <p:cNvPr id="5" name="Slide Number Placeholder 4"/>
          <p:cNvSpPr>
            <a:spLocks noGrp="1"/>
          </p:cNvSpPr>
          <p:nvPr>
            <p:ph type="sldNum" sz="quarter" idx="12"/>
          </p:nvPr>
        </p:nvSpPr>
        <p:spPr/>
        <p:txBody>
          <a:bodyPr/>
          <a:lstStyle/>
          <a:p>
            <a:r>
              <a:rPr lang="en-US" smtClean="0"/>
              <a:t>Slide </a:t>
            </a:r>
            <a:fld id="{3D7B28C0-BB67-4036-BA37-A1CE406089FA}" type="slidenum">
              <a:rPr lang="en-US" smtClean="0"/>
              <a:pPr/>
              <a:t>9</a:t>
            </a:fld>
            <a:endParaRPr lang="en-US"/>
          </a:p>
        </p:txBody>
      </p:sp>
    </p:spTree>
    <p:extLst>
      <p:ext uri="{BB962C8B-B14F-4D97-AF65-F5344CB8AC3E}">
        <p14:creationId xmlns:p14="http://schemas.microsoft.com/office/powerpoint/2010/main" val="260142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363</Words>
  <Application>Microsoft Office PowerPoint</Application>
  <PresentationFormat>Bildschirmpräsentation (4:3)</PresentationFormat>
  <Paragraphs>75</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Office Theme</vt:lpstr>
      <vt:lpstr>PowerPoint-Präsentation</vt:lpstr>
      <vt:lpstr>PowerPoint-Präsentation</vt:lpstr>
      <vt:lpstr>Crowd Management (1)</vt:lpstr>
      <vt:lpstr>Crowd Management (2)</vt:lpstr>
      <vt:lpstr>PowerPoint-Präsentation</vt:lpstr>
      <vt:lpstr>Smart Labels (2)</vt:lpstr>
      <vt:lpstr>Animal Tracking (1)</vt:lpstr>
      <vt:lpstr>Animal Tracking (2)</vt:lpstr>
      <vt:lpstr>Conclusion</vt:lpstr>
    </vt:vector>
  </TitlesOfParts>
  <Company>BUPT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Datarates and Power Consumption</dc:title>
  <dc:subject>Channel Models</dc:subject>
  <dc:creator>F.Beer;J. Robert;G. Kilian</dc:creator>
  <cp:keywords>IEEE 802.15.4q</cp:keywords>
  <dc:description>Channel Models for IEEE 802.15.4q</dc:description>
  <cp:lastModifiedBy>flintz</cp:lastModifiedBy>
  <cp:revision>507</cp:revision>
  <cp:lastPrinted>1998-02-10T13:28:06Z</cp:lastPrinted>
  <dcterms:created xsi:type="dcterms:W3CDTF">1999-11-08T18:59:45Z</dcterms:created>
  <dcterms:modified xsi:type="dcterms:W3CDTF">2013-08-08T01:48:10Z</dcterms:modified>
  <cp:contentStatus>Draft</cp:contentStatus>
</cp:coreProperties>
</file>