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59" r:id="rId2"/>
    <p:sldId id="258" r:id="rId3"/>
    <p:sldId id="280" r:id="rId4"/>
    <p:sldId id="285" r:id="rId5"/>
    <p:sldId id="273" r:id="rId6"/>
    <p:sldId id="283" r:id="rId7"/>
    <p:sldId id="268" r:id="rId8"/>
    <p:sldId id="281" r:id="rId9"/>
    <p:sldId id="284" r:id="rId10"/>
    <p:sldId id="282" r:id="rId11"/>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576" y="-114"/>
      </p:cViewPr>
      <p:guideLst>
        <p:guide orient="horz" pos="2160"/>
        <p:guide orient="horz" pos="1253"/>
        <p:guide pos="2880"/>
      </p:guideLst>
    </p:cSldViewPr>
  </p:slideViewPr>
  <p:notesTextViewPr>
    <p:cViewPr>
      <p:scale>
        <a:sx n="1" d="1"/>
        <a:sy n="1" d="1"/>
      </p:scale>
      <p:origin x="0" y="0"/>
    </p:cViewPr>
  </p:notesTextViewPr>
  <p:sorterViewPr>
    <p:cViewPr>
      <p:scale>
        <a:sx n="90" d="100"/>
        <a:sy n="9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9731"/>
            <a:ext cx="261689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smtClean="0"/>
              <a:t>doc.: IEEE 802.15-15-12-0603-00-0sru</a:t>
            </a:r>
            <a:endParaRPr lang="en-US" altLang="ja-JP" dirty="0"/>
          </a:p>
        </p:txBody>
      </p:sp>
      <p:sp>
        <p:nvSpPr>
          <p:cNvPr id="3075" name="Rectangle 3"/>
          <p:cNvSpPr>
            <a:spLocks noGrp="1" noChangeArrowheads="1"/>
          </p:cNvSpPr>
          <p:nvPr>
            <p:ph type="dt" sz="quarter" idx="1"/>
          </p:nvPr>
        </p:nvSpPr>
        <p:spPr bwMode="auto">
          <a:xfrm>
            <a:off x="675427" y="199731"/>
            <a:ext cx="2243713"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a:t>&lt;month year&gt;</a:t>
            </a:r>
          </a:p>
        </p:txBody>
      </p:sp>
      <p:sp>
        <p:nvSpPr>
          <p:cNvPr id="3076" name="Rectangle 4"/>
          <p:cNvSpPr>
            <a:spLocks noGrp="1" noChangeArrowheads="1"/>
          </p:cNvSpPr>
          <p:nvPr>
            <p:ph type="ftr" sz="quarter" idx="2"/>
          </p:nvPr>
        </p:nvSpPr>
        <p:spPr bwMode="auto">
          <a:xfrm>
            <a:off x="4041767" y="9549025"/>
            <a:ext cx="2095673"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US" altLang="ja-JP" dirty="0"/>
              <a:t>&lt;author&gt;, &lt;company&gt;</a:t>
            </a:r>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ja-JP" dirty="0"/>
              <a:t>Page </a:t>
            </a:r>
            <a:fld id="{D278B964-11CA-40E7-BFB8-A5371617EEEF}" type="slidenum">
              <a:rPr lang="en-US" altLang="ja-JP"/>
              <a:pPr/>
              <a:t>&lt;#&gt;</a:t>
            </a:fld>
            <a:endParaRPr lang="en-US" altLang="ja-JP" dirty="0"/>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079" name="Rectangle 7"/>
          <p:cNvSpPr>
            <a:spLocks noChangeArrowheads="1"/>
          </p:cNvSpPr>
          <p:nvPr/>
        </p:nvSpPr>
        <p:spPr bwMode="auto">
          <a:xfrm>
            <a:off x="673885" y="9549026"/>
            <a:ext cx="69084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33450"/>
            <a:r>
              <a:rPr lang="en-US" altLang="ja-JP" dirty="0"/>
              <a:t>Submission</a:t>
            </a:r>
          </a:p>
        </p:txBody>
      </p:sp>
      <p:sp>
        <p:nvSpPr>
          <p:cNvPr id="3080" name="Line 8"/>
          <p:cNvSpPr>
            <a:spLocks noChangeShapeType="1"/>
          </p:cNvSpPr>
          <p:nvPr/>
        </p:nvSpPr>
        <p:spPr bwMode="auto">
          <a:xfrm>
            <a:off x="673885" y="9537211"/>
            <a:ext cx="553757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 xmlns:p14="http://schemas.microsoft.com/office/powerpoint/2010/main" val="3750863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2" y="115346"/>
            <a:ext cx="2734091"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ja-JP" dirty="0" smtClean="0"/>
              <a:t>doc.: IEEE 802.15-15-12-0603-00-0sru</a:t>
            </a:r>
            <a:endParaRPr lang="en-US" altLang="ja-JP" dirty="0"/>
          </a:p>
        </p:txBody>
      </p:sp>
      <p:sp>
        <p:nvSpPr>
          <p:cNvPr id="2051" name="Rectangle 3"/>
          <p:cNvSpPr>
            <a:spLocks noGrp="1" noChangeArrowheads="1"/>
          </p:cNvSpPr>
          <p:nvPr>
            <p:ph type="dt" idx="1"/>
          </p:nvPr>
        </p:nvSpPr>
        <p:spPr bwMode="auto">
          <a:xfrm>
            <a:off x="635333" y="115346"/>
            <a:ext cx="2658529"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US" altLang="ja-JP" dirty="0"/>
              <a:t>&lt;month year&gt;</a:t>
            </a:r>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053" name="Rectangle 5"/>
          <p:cNvSpPr>
            <a:spLocks noGrp="1" noChangeArrowheads="1"/>
          </p:cNvSpPr>
          <p:nvPr>
            <p:ph type="body" sz="quarter" idx="3"/>
          </p:nvPr>
        </p:nvSpPr>
        <p:spPr bwMode="auto">
          <a:xfrm>
            <a:off x="897485" y="4686752"/>
            <a:ext cx="4940793" cy="44403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ja-JP" dirty="0"/>
              <a:t>&lt;author&gt;, &lt;company&gt;</a:t>
            </a:r>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US" altLang="ja-JP" dirty="0"/>
              <a:t>Page </a:t>
            </a:r>
            <a:fld id="{5CCD9E5F-BF73-4EC9-9222-4A3552D48D42}" type="slidenum">
              <a:rPr lang="en-US" altLang="ja-JP"/>
              <a:pPr/>
              <a:t>&lt;#&gt;</a:t>
            </a:fld>
            <a:endParaRPr lang="en-US" altLang="ja-JP" dirty="0"/>
          </a:p>
        </p:txBody>
      </p:sp>
      <p:sp>
        <p:nvSpPr>
          <p:cNvPr id="2056" name="Rectangle 8"/>
          <p:cNvSpPr>
            <a:spLocks noChangeArrowheads="1"/>
          </p:cNvSpPr>
          <p:nvPr/>
        </p:nvSpPr>
        <p:spPr bwMode="auto">
          <a:xfrm>
            <a:off x="703184" y="9552401"/>
            <a:ext cx="69084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t>Submission</a:t>
            </a:r>
          </a:p>
        </p:txBody>
      </p:sp>
      <p:sp>
        <p:nvSpPr>
          <p:cNvPr id="2057" name="Line 9"/>
          <p:cNvSpPr>
            <a:spLocks noChangeShapeType="1"/>
          </p:cNvSpPr>
          <p:nvPr/>
        </p:nvSpPr>
        <p:spPr bwMode="auto">
          <a:xfrm>
            <a:off x="703184" y="9550713"/>
            <a:ext cx="5329395"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extLst>
      <p:ext uri="{BB962C8B-B14F-4D97-AF65-F5344CB8AC3E}">
        <p14:creationId xmlns="" xmlns:p14="http://schemas.microsoft.com/office/powerpoint/2010/main" val="259815680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smtClean="0"/>
              <a:t>doc.: IEEE 802.15-15-12-0603-00-0sru</a:t>
            </a:r>
            <a:endParaRPr lang="en-US" altLang="ja-JP" dirty="0"/>
          </a:p>
        </p:txBody>
      </p:sp>
      <p:sp>
        <p:nvSpPr>
          <p:cNvPr id="5" name="日付プレースホルダ 4"/>
          <p:cNvSpPr>
            <a:spLocks noGrp="1"/>
          </p:cNvSpPr>
          <p:nvPr>
            <p:ph type="dt" idx="11"/>
          </p:nvPr>
        </p:nvSpPr>
        <p:spPr/>
        <p:txBody>
          <a:bodyPr/>
          <a:lstStyle/>
          <a:p>
            <a:r>
              <a:rPr lang="en-US" altLang="ja-JP" dirty="0" smtClean="0"/>
              <a:t>&lt;month year&gt;</a:t>
            </a:r>
            <a:endParaRPr lang="en-US" altLang="ja-JP" dirty="0"/>
          </a:p>
        </p:txBody>
      </p:sp>
      <p:sp>
        <p:nvSpPr>
          <p:cNvPr id="6" name="フッター プレースホルダ 5"/>
          <p:cNvSpPr>
            <a:spLocks noGrp="1"/>
          </p:cNvSpPr>
          <p:nvPr>
            <p:ph type="ftr" sz="quarter" idx="12"/>
          </p:nvPr>
        </p:nvSpPr>
        <p:spPr/>
        <p:txBody>
          <a:bodyPr/>
          <a:lstStyle/>
          <a:p>
            <a:pPr lvl="4"/>
            <a:r>
              <a:rPr lang="en-US" altLang="ja-JP" dirty="0" smtClean="0"/>
              <a:t>&lt;author&gt;, &lt;company&gt;</a:t>
            </a:r>
            <a:endParaRPr lang="en-US" altLang="ja-JP" dirty="0"/>
          </a:p>
        </p:txBody>
      </p:sp>
      <p:sp>
        <p:nvSpPr>
          <p:cNvPr id="7" name="スライド番号プレースホルダ 6"/>
          <p:cNvSpPr>
            <a:spLocks noGrp="1"/>
          </p:cNvSpPr>
          <p:nvPr>
            <p:ph type="sldNum" sz="quarter" idx="13"/>
          </p:nvPr>
        </p:nvSpPr>
        <p:spPr/>
        <p:txBody>
          <a:bodyPr/>
          <a:lstStyle/>
          <a:p>
            <a:r>
              <a:rPr lang="en-US" altLang="ja-JP" dirty="0" smtClean="0"/>
              <a:t>Page </a:t>
            </a:r>
            <a:fld id="{5CCD9E5F-BF73-4EC9-9222-4A3552D48D42}" type="slidenum">
              <a:rPr lang="en-US" altLang="ja-JP" smtClean="0"/>
              <a:pPr/>
              <a:t>1</a:t>
            </a:fld>
            <a:endParaRPr lang="en-US"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smtClean="0"/>
              <a:t>doc.: IEEE 802.15-15-12-0603-00-0sru</a:t>
            </a:r>
            <a:endParaRPr lang="en-US" altLang="ja-JP" dirty="0"/>
          </a:p>
        </p:txBody>
      </p:sp>
      <p:sp>
        <p:nvSpPr>
          <p:cNvPr id="5" name="日付プレースホルダ 4"/>
          <p:cNvSpPr>
            <a:spLocks noGrp="1"/>
          </p:cNvSpPr>
          <p:nvPr>
            <p:ph type="dt" idx="11"/>
          </p:nvPr>
        </p:nvSpPr>
        <p:spPr/>
        <p:txBody>
          <a:bodyPr/>
          <a:lstStyle/>
          <a:p>
            <a:r>
              <a:rPr lang="en-US" altLang="ja-JP" dirty="0" smtClean="0"/>
              <a:t>&lt;month year&gt;</a:t>
            </a:r>
            <a:endParaRPr lang="en-US" altLang="ja-JP" dirty="0"/>
          </a:p>
        </p:txBody>
      </p:sp>
      <p:sp>
        <p:nvSpPr>
          <p:cNvPr id="6" name="フッター プレースホルダ 5"/>
          <p:cNvSpPr>
            <a:spLocks noGrp="1"/>
          </p:cNvSpPr>
          <p:nvPr>
            <p:ph type="ftr" sz="quarter" idx="12"/>
          </p:nvPr>
        </p:nvSpPr>
        <p:spPr/>
        <p:txBody>
          <a:bodyPr/>
          <a:lstStyle/>
          <a:p>
            <a:pPr lvl="4"/>
            <a:r>
              <a:rPr lang="en-US" altLang="ja-JP" dirty="0" smtClean="0"/>
              <a:t>&lt;author&gt;, &lt;company&gt;</a:t>
            </a:r>
            <a:endParaRPr lang="en-US" altLang="ja-JP" dirty="0"/>
          </a:p>
        </p:txBody>
      </p:sp>
      <p:sp>
        <p:nvSpPr>
          <p:cNvPr id="7" name="スライド番号プレースホルダ 6"/>
          <p:cNvSpPr>
            <a:spLocks noGrp="1"/>
          </p:cNvSpPr>
          <p:nvPr>
            <p:ph type="sldNum" sz="quarter" idx="13"/>
          </p:nvPr>
        </p:nvSpPr>
        <p:spPr/>
        <p:txBody>
          <a:bodyPr/>
          <a:lstStyle/>
          <a:p>
            <a:r>
              <a:rPr lang="en-US" altLang="ja-JP" dirty="0" smtClean="0"/>
              <a:t>Page </a:t>
            </a:r>
            <a:fld id="{5CCD9E5F-BF73-4EC9-9222-4A3552D48D42}" type="slidenum">
              <a:rPr lang="en-US" altLang="ja-JP" smtClean="0"/>
              <a:pPr/>
              <a:t>2</a:t>
            </a:fld>
            <a:endParaRPr lang="en-US"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ヘッダー プレースホルダ 3"/>
          <p:cNvSpPr>
            <a:spLocks noGrp="1"/>
          </p:cNvSpPr>
          <p:nvPr>
            <p:ph type="hdr" sz="quarter" idx="10"/>
          </p:nvPr>
        </p:nvSpPr>
        <p:spPr/>
        <p:txBody>
          <a:bodyPr/>
          <a:lstStyle/>
          <a:p>
            <a:r>
              <a:rPr lang="en-US" altLang="ja-JP" dirty="0" smtClean="0"/>
              <a:t>doc.: IEEE 802.15-15-12-0603-00-0sru</a:t>
            </a:r>
            <a:endParaRPr lang="en-US" altLang="ja-JP" dirty="0"/>
          </a:p>
        </p:txBody>
      </p:sp>
      <p:sp>
        <p:nvSpPr>
          <p:cNvPr id="5" name="日付プレースホルダ 4"/>
          <p:cNvSpPr>
            <a:spLocks noGrp="1"/>
          </p:cNvSpPr>
          <p:nvPr>
            <p:ph type="dt" idx="11"/>
          </p:nvPr>
        </p:nvSpPr>
        <p:spPr/>
        <p:txBody>
          <a:bodyPr/>
          <a:lstStyle/>
          <a:p>
            <a:r>
              <a:rPr lang="en-US" altLang="ja-JP" dirty="0" smtClean="0"/>
              <a:t>&lt;month year&gt;</a:t>
            </a:r>
            <a:endParaRPr lang="en-US" altLang="ja-JP" dirty="0"/>
          </a:p>
        </p:txBody>
      </p:sp>
      <p:sp>
        <p:nvSpPr>
          <p:cNvPr id="6" name="フッター プレースホルダ 5"/>
          <p:cNvSpPr>
            <a:spLocks noGrp="1"/>
          </p:cNvSpPr>
          <p:nvPr>
            <p:ph type="ftr" sz="quarter" idx="12"/>
          </p:nvPr>
        </p:nvSpPr>
        <p:spPr/>
        <p:txBody>
          <a:bodyPr/>
          <a:lstStyle/>
          <a:p>
            <a:pPr lvl="4"/>
            <a:r>
              <a:rPr lang="en-US" altLang="ja-JP" dirty="0" smtClean="0"/>
              <a:t>&lt;author&gt;, &lt;company&gt;</a:t>
            </a:r>
            <a:endParaRPr lang="en-US" altLang="ja-JP" dirty="0"/>
          </a:p>
        </p:txBody>
      </p:sp>
      <p:sp>
        <p:nvSpPr>
          <p:cNvPr id="7" name="スライド番号プレースホルダ 6"/>
          <p:cNvSpPr>
            <a:spLocks noGrp="1"/>
          </p:cNvSpPr>
          <p:nvPr>
            <p:ph type="sldNum" sz="quarter" idx="13"/>
          </p:nvPr>
        </p:nvSpPr>
        <p:spPr/>
        <p:txBody>
          <a:bodyPr/>
          <a:lstStyle/>
          <a:p>
            <a:r>
              <a:rPr lang="en-US" altLang="ja-JP" dirty="0" smtClean="0"/>
              <a:t>Page </a:t>
            </a:r>
            <a:fld id="{5CCD9E5F-BF73-4EC9-9222-4A3552D48D42}" type="slidenum">
              <a:rPr lang="en-US" altLang="ja-JP" smtClean="0"/>
              <a:pPr/>
              <a:t>3</a:t>
            </a:fld>
            <a:endParaRPr lang="en-US"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84A9CCE-E944-4489-A1BC-7D97328FB226}" type="slidenum">
              <a:rPr lang="en-US" altLang="ja-JP" smtClean="0"/>
              <a:pPr>
                <a:defRPr/>
              </a:pPr>
              <a:t>5</a:t>
            </a:fld>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84A9CCE-E944-4489-A1BC-7D97328FB226}" type="slidenum">
              <a:rPr lang="en-US" altLang="ja-JP" smtClean="0"/>
              <a:pPr>
                <a:defRPr/>
              </a:pPr>
              <a:t>6</a:t>
            </a:fld>
            <a:endParaRPr lang="en-US" altLang="ja-JP" dirty="0"/>
          </a:p>
        </p:txBody>
      </p:sp>
    </p:spTree>
    <p:extLst>
      <p:ext uri="{BB962C8B-B14F-4D97-AF65-F5344CB8AC3E}">
        <p14:creationId xmlns="" xmlns:p14="http://schemas.microsoft.com/office/powerpoint/2010/main" val="320125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84A9CCE-E944-4489-A1BC-7D97328FB226}" type="slidenum">
              <a:rPr lang="en-US" altLang="ja-JP" smtClean="0"/>
              <a:pPr>
                <a:defRPr/>
              </a:pPr>
              <a:t>7</a:t>
            </a:fld>
            <a:endParaRPr lang="en-US"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May, 2013</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061C851A-8F01-4212-9DB5-ECDC05B30B49}" type="slidenum">
              <a:rPr lang="en-US" altLang="ja-JP"/>
              <a:pPr/>
              <a:t>&lt;#&gt;</a:t>
            </a:fld>
            <a:endParaRPr lang="en-US" altLang="ja-JP" dirty="0"/>
          </a:p>
        </p:txBody>
      </p:sp>
    </p:spTree>
    <p:extLst>
      <p:ext uri="{BB962C8B-B14F-4D97-AF65-F5344CB8AC3E}">
        <p14:creationId xmlns="" xmlns:p14="http://schemas.microsoft.com/office/powerpoint/2010/main" val="157273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May, 2013</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DD9DDD79-5F7A-4CAD-976E-E10DF69A35F0}" type="slidenum">
              <a:rPr lang="en-US" altLang="ja-JP"/>
              <a:pPr/>
              <a:t>&lt;#&gt;</a:t>
            </a:fld>
            <a:endParaRPr lang="en-US" altLang="ja-JP" dirty="0"/>
          </a:p>
        </p:txBody>
      </p:sp>
    </p:spTree>
    <p:extLst>
      <p:ext uri="{BB962C8B-B14F-4D97-AF65-F5344CB8AC3E}">
        <p14:creationId xmlns="" xmlns:p14="http://schemas.microsoft.com/office/powerpoint/2010/main" val="1014030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May, 2013</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B900C720-427E-41FB-8E7C-1A9B4D14C6E6}" type="slidenum">
              <a:rPr lang="en-US" altLang="ja-JP"/>
              <a:pPr/>
              <a:t>&lt;#&gt;</a:t>
            </a:fld>
            <a:endParaRPr lang="en-US" altLang="ja-JP" dirty="0"/>
          </a:p>
        </p:txBody>
      </p:sp>
    </p:spTree>
    <p:extLst>
      <p:ext uri="{BB962C8B-B14F-4D97-AF65-F5344CB8AC3E}">
        <p14:creationId xmlns="" xmlns:p14="http://schemas.microsoft.com/office/powerpoint/2010/main" val="33114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20688"/>
            <a:ext cx="7772400" cy="1066800"/>
          </a:xfrm>
        </p:spPr>
        <p:txBody>
          <a:bodyPr anchor="t"/>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dirty="0" smtClean="0"/>
              <a:t>May, 2013</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5CA2EE14-C122-4D9A-9D36-15EA92E7C385}" type="slidenum">
              <a:rPr lang="en-US" altLang="ja-JP"/>
              <a:pPr/>
              <a:t>&lt;#&gt;</a:t>
            </a:fld>
            <a:endParaRPr lang="en-US" altLang="ja-JP" dirty="0"/>
          </a:p>
        </p:txBody>
      </p:sp>
    </p:spTree>
    <p:extLst>
      <p:ext uri="{BB962C8B-B14F-4D97-AF65-F5344CB8AC3E}">
        <p14:creationId xmlns="" xmlns:p14="http://schemas.microsoft.com/office/powerpoint/2010/main" val="1811721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dirty="0" smtClean="0"/>
              <a:t>May, 2013</a:t>
            </a:r>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lvl1pPr>
              <a:defRPr/>
            </a:lvl1pPr>
          </a:lstStyle>
          <a:p>
            <a:r>
              <a:rPr lang="en-US" altLang="ja-JP" dirty="0"/>
              <a:t>Slide </a:t>
            </a:r>
            <a:fld id="{3F85B7BE-65D4-44EB-A76F-E6C56870C7AD}" type="slidenum">
              <a:rPr lang="en-US" altLang="ja-JP"/>
              <a:pPr/>
              <a:t>&lt;#&gt;</a:t>
            </a:fld>
            <a:endParaRPr lang="en-US" altLang="ja-JP" dirty="0"/>
          </a:p>
        </p:txBody>
      </p:sp>
    </p:spTree>
    <p:extLst>
      <p:ext uri="{BB962C8B-B14F-4D97-AF65-F5344CB8AC3E}">
        <p14:creationId xmlns="" xmlns:p14="http://schemas.microsoft.com/office/powerpoint/2010/main" val="185337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dirty="0" smtClean="0"/>
              <a:t>May, 2013</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08E3B7D7-83C2-4B88-9769-B30B63865986}" type="slidenum">
              <a:rPr lang="en-US" altLang="ja-JP"/>
              <a:pPr/>
              <a:t>&lt;#&gt;</a:t>
            </a:fld>
            <a:endParaRPr lang="en-US" altLang="ja-JP" dirty="0"/>
          </a:p>
        </p:txBody>
      </p:sp>
    </p:spTree>
    <p:extLst>
      <p:ext uri="{BB962C8B-B14F-4D97-AF65-F5344CB8AC3E}">
        <p14:creationId xmlns="" xmlns:p14="http://schemas.microsoft.com/office/powerpoint/2010/main" val="20856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dirty="0" smtClean="0"/>
              <a:t>May, 2013</a:t>
            </a:r>
            <a:endParaRPr lang="en-US" altLang="ja-JP" dirty="0"/>
          </a:p>
        </p:txBody>
      </p:sp>
      <p:sp>
        <p:nvSpPr>
          <p:cNvPr id="8" name="フッター プレースホルダー 7"/>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9" name="スライド番号プレースホルダー 8"/>
          <p:cNvSpPr>
            <a:spLocks noGrp="1"/>
          </p:cNvSpPr>
          <p:nvPr>
            <p:ph type="sldNum" sz="quarter" idx="12"/>
          </p:nvPr>
        </p:nvSpPr>
        <p:spPr/>
        <p:txBody>
          <a:bodyPr/>
          <a:lstStyle>
            <a:lvl1pPr>
              <a:defRPr/>
            </a:lvl1pPr>
          </a:lstStyle>
          <a:p>
            <a:r>
              <a:rPr lang="en-US" altLang="ja-JP" dirty="0"/>
              <a:t>Slide </a:t>
            </a:r>
            <a:fld id="{F3BB64C6-252D-4955-BEDE-B6AA4A9B9067}" type="slidenum">
              <a:rPr lang="en-US" altLang="ja-JP"/>
              <a:pPr/>
              <a:t>&lt;#&gt;</a:t>
            </a:fld>
            <a:endParaRPr lang="en-US" altLang="ja-JP" dirty="0"/>
          </a:p>
        </p:txBody>
      </p:sp>
    </p:spTree>
    <p:extLst>
      <p:ext uri="{BB962C8B-B14F-4D97-AF65-F5344CB8AC3E}">
        <p14:creationId xmlns="" xmlns:p14="http://schemas.microsoft.com/office/powerpoint/2010/main" val="334457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dirty="0" smtClean="0"/>
              <a:t>May, 2013</a:t>
            </a:r>
            <a:endParaRPr lang="en-US" altLang="ja-JP" dirty="0"/>
          </a:p>
        </p:txBody>
      </p:sp>
      <p:sp>
        <p:nvSpPr>
          <p:cNvPr id="4" name="フッター プレースホルダー 3"/>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10D1403B-40F7-4C39-A5E4-B596B4E40CAC}" type="slidenum">
              <a:rPr lang="en-US" altLang="ja-JP"/>
              <a:pPr/>
              <a:t>&lt;#&gt;</a:t>
            </a:fld>
            <a:endParaRPr lang="en-US" altLang="ja-JP" dirty="0"/>
          </a:p>
        </p:txBody>
      </p:sp>
    </p:spTree>
    <p:extLst>
      <p:ext uri="{BB962C8B-B14F-4D97-AF65-F5344CB8AC3E}">
        <p14:creationId xmlns="" xmlns:p14="http://schemas.microsoft.com/office/powerpoint/2010/main" val="2729736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dirty="0" smtClean="0"/>
              <a:t>May, 2013</a:t>
            </a:r>
            <a:endParaRPr lang="en-US" altLang="ja-JP" dirty="0"/>
          </a:p>
        </p:txBody>
      </p:sp>
      <p:sp>
        <p:nvSpPr>
          <p:cNvPr id="3" name="フッター プレースホルダー 2"/>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1B433FE4-C553-461A-AC33-F84E7DCA9133}" type="slidenum">
              <a:rPr lang="en-US" altLang="ja-JP"/>
              <a:pPr/>
              <a:t>&lt;#&gt;</a:t>
            </a:fld>
            <a:endParaRPr lang="en-US" altLang="ja-JP" dirty="0"/>
          </a:p>
        </p:txBody>
      </p:sp>
    </p:spTree>
    <p:extLst>
      <p:ext uri="{BB962C8B-B14F-4D97-AF65-F5344CB8AC3E}">
        <p14:creationId xmlns="" xmlns:p14="http://schemas.microsoft.com/office/powerpoint/2010/main" val="13687740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dirty="0" smtClean="0"/>
              <a:t>May, 2013</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D30E0A57-B951-4890-99FF-37C9A7323EFB}" type="slidenum">
              <a:rPr lang="en-US" altLang="ja-JP"/>
              <a:pPr/>
              <a:t>&lt;#&gt;</a:t>
            </a:fld>
            <a:endParaRPr lang="en-US" altLang="ja-JP" dirty="0"/>
          </a:p>
        </p:txBody>
      </p:sp>
    </p:spTree>
    <p:extLst>
      <p:ext uri="{BB962C8B-B14F-4D97-AF65-F5344CB8AC3E}">
        <p14:creationId xmlns="" xmlns:p14="http://schemas.microsoft.com/office/powerpoint/2010/main" val="3243599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dirty="0" smtClean="0"/>
              <a:t>May, 2013</a:t>
            </a:r>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smtClean="0"/>
              <a:t>Shoichi Kitazawa (ATR)</a:t>
            </a:r>
            <a:endParaRPr lang="en-US" altLang="ja-JP" dirty="0"/>
          </a:p>
        </p:txBody>
      </p:sp>
      <p:sp>
        <p:nvSpPr>
          <p:cNvPr id="7" name="スライド番号プレースホルダー 6"/>
          <p:cNvSpPr>
            <a:spLocks noGrp="1"/>
          </p:cNvSpPr>
          <p:nvPr>
            <p:ph type="sldNum" sz="quarter" idx="12"/>
          </p:nvPr>
        </p:nvSpPr>
        <p:spPr/>
        <p:txBody>
          <a:bodyPr/>
          <a:lstStyle>
            <a:lvl1pPr>
              <a:defRPr/>
            </a:lvl1pPr>
          </a:lstStyle>
          <a:p>
            <a:r>
              <a:rPr lang="en-US" altLang="ja-JP" dirty="0"/>
              <a:t>Slide </a:t>
            </a:r>
            <a:fld id="{3E2D0855-E266-4207-8E6E-C47F1B076644}" type="slidenum">
              <a:rPr lang="en-US" altLang="ja-JP"/>
              <a:pPr/>
              <a:t>&lt;#&gt;</a:t>
            </a:fld>
            <a:endParaRPr lang="en-US" altLang="ja-JP" dirty="0"/>
          </a:p>
        </p:txBody>
      </p:sp>
    </p:spTree>
    <p:extLst>
      <p:ext uri="{BB962C8B-B14F-4D97-AF65-F5344CB8AC3E}">
        <p14:creationId xmlns="" xmlns:p14="http://schemas.microsoft.com/office/powerpoint/2010/main" val="25122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dirty="0" smtClean="0"/>
              <a:t>May, 2013</a:t>
            </a:r>
            <a:endParaRPr lang="en-US" altLang="ja-JP" dirty="0"/>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dirty="0" smtClean="0"/>
              <a:t>Shoichi Kitazawa (ATR)</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US" altLang="ja-JP" dirty="0"/>
              <a:t>Slide </a:t>
            </a:r>
            <a:fld id="{535C33E5-1D00-4865-8712-C70EA5ADA228}" type="slidenum">
              <a:rPr lang="en-US" altLang="ja-JP"/>
              <a:pPr/>
              <a:t>&lt;#&gt;</a:t>
            </a:fld>
            <a:endParaRPr lang="en-US" altLang="ja-JP"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990600" lvl="4" indent="0" algn="r"/>
            <a:r>
              <a:rPr lang="en-US" altLang="ja-JP" sz="1400" b="1" dirty="0">
                <a:ea typeface="ＭＳ Ｐゴシック" charset="-128"/>
              </a:rPr>
              <a:t>doc.: IEEE </a:t>
            </a:r>
            <a:r>
              <a:rPr lang="en-US" altLang="ja-JP" sz="1400" b="1" dirty="0" smtClean="0">
                <a:ea typeface="ＭＳ Ｐゴシック" charset="-128"/>
              </a:rPr>
              <a:t>802.</a:t>
            </a:r>
            <a:r>
              <a:rPr lang="de-DE" altLang="ja-JP" sz="1400" b="1" dirty="0" smtClean="0">
                <a:effectLst/>
              </a:rPr>
              <a:t> </a:t>
            </a:r>
            <a:r>
              <a:rPr lang="de-DE" altLang="ja-JP" sz="1400" b="1" dirty="0" smtClean="0">
                <a:effectLst/>
              </a:rPr>
              <a:t>15-13-0306-0</a:t>
            </a:r>
            <a:r>
              <a:rPr lang="en-US" altLang="ja-JP" sz="1400" b="1" dirty="0" smtClean="0">
                <a:effectLst/>
              </a:rPr>
              <a:t>0</a:t>
            </a:r>
            <a:r>
              <a:rPr lang="de-DE" altLang="ja-JP" sz="1400" b="1" dirty="0" smtClean="0">
                <a:effectLst/>
              </a:rPr>
              <a:t>-0sru</a:t>
            </a:r>
            <a:endParaRPr lang="en-US" altLang="ja-JP" sz="1400" b="1"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Word_97-2003___1.doc"/></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p:txBody>
          <a:bodyPr/>
          <a:lstStyle/>
          <a:p>
            <a:r>
              <a:rPr lang="en-US" altLang="ja-JP" dirty="0" smtClean="0"/>
              <a:t>May, 2013</a:t>
            </a:r>
            <a:endParaRPr lang="en-US" altLang="ja-JP" dirty="0"/>
          </a:p>
        </p:txBody>
      </p:sp>
      <p:sp>
        <p:nvSpPr>
          <p:cNvPr id="6" name="スライド番号プレースホルダー 3"/>
          <p:cNvSpPr>
            <a:spLocks noGrp="1"/>
          </p:cNvSpPr>
          <p:nvPr>
            <p:ph type="sldNum" sz="quarter" idx="12"/>
          </p:nvPr>
        </p:nvSpPr>
        <p:spPr/>
        <p:txBody>
          <a:bodyPr/>
          <a:lstStyle/>
          <a:p>
            <a:r>
              <a:rPr lang="en-US" altLang="ja-JP" dirty="0"/>
              <a:t>Slide </a:t>
            </a:r>
            <a:fld id="{CECCEF43-7F8E-414C-BA4C-C10083B35A6F}" type="slidenum">
              <a:rPr lang="en-US" altLang="ja-JP"/>
              <a:pPr/>
              <a:t>1</a:t>
            </a:fld>
            <a:endParaRPr lang="en-US" altLang="ja-JP" dirty="0"/>
          </a:p>
        </p:txBody>
      </p:sp>
      <p:sp>
        <p:nvSpPr>
          <p:cNvPr id="27651" name="Rectangle 3"/>
          <p:cNvSpPr>
            <a:spLocks noChangeArrowheads="1"/>
          </p:cNvSpPr>
          <p:nvPr/>
        </p:nvSpPr>
        <p:spPr bwMode="auto">
          <a:xfrm>
            <a:off x="116904" y="609600"/>
            <a:ext cx="8991600" cy="4791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US" altLang="ja-JP" sz="1600" b="1" dirty="0">
              <a:solidFill>
                <a:schemeClr val="tx2"/>
              </a:solidFill>
              <a:ea typeface="ＭＳ Ｐゴシック" charset="-128"/>
            </a:endParaRPr>
          </a:p>
          <a:p>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Submission Title: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t>A Use Case of Self-Organizing Wireless Network for Medical System</a:t>
            </a:r>
            <a:r>
              <a:rPr lang="en-US" altLang="ja-JP" sz="1600" dirty="0" smtClean="0">
                <a:solidFill>
                  <a:schemeClr val="tx2"/>
                </a:solidFill>
                <a:ea typeface="ＭＳ Ｐゴシック" charset="-128"/>
              </a:rPr>
              <a:t>]</a:t>
            </a:r>
            <a:r>
              <a:rPr lang="en-US" altLang="ja-JP" sz="1600" dirty="0">
                <a:solidFill>
                  <a:schemeClr val="tx2"/>
                </a:solidFill>
                <a:ea typeface="ＭＳ Ｐゴシック" charset="-128"/>
              </a:rPr>
              <a:t>	</a:t>
            </a:r>
          </a:p>
          <a:p>
            <a:r>
              <a:rPr lang="en-US" altLang="ja-JP" sz="1600" b="1" dirty="0">
                <a:solidFill>
                  <a:schemeClr val="tx2"/>
                </a:solidFill>
                <a:ea typeface="ＭＳ Ｐゴシック" charset="-128"/>
              </a:rPr>
              <a:t>Date Submitted: </a:t>
            </a:r>
            <a:r>
              <a:rPr lang="en-US" altLang="ja-JP" sz="1600" dirty="0" smtClean="0">
                <a:solidFill>
                  <a:schemeClr val="tx2"/>
                </a:solidFill>
                <a:ea typeface="ＭＳ Ｐゴシック" charset="-128"/>
              </a:rPr>
              <a:t>[</a:t>
            </a:r>
            <a:r>
              <a:rPr lang="en-US" altLang="ja-JP" sz="1600" dirty="0" smtClean="0">
                <a:solidFill>
                  <a:schemeClr val="tx2"/>
                </a:solidFill>
                <a:ea typeface="ＭＳ Ｐゴシック" charset="-128"/>
              </a:rPr>
              <a:t>13</a:t>
            </a:r>
            <a:r>
              <a:rPr lang="en-US" altLang="ja-JP" sz="1600" dirty="0" smtClean="0">
                <a:ea typeface="ＭＳ Ｐゴシック" charset="-128"/>
              </a:rPr>
              <a:t> May</a:t>
            </a:r>
            <a:r>
              <a:rPr lang="en-US" altLang="ja-JP" sz="1600" dirty="0" smtClean="0">
                <a:ea typeface="ＭＳ Ｐゴシック" charset="-128"/>
              </a:rPr>
              <a:t>, 2013</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Source: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Shoichi Kitazawa] </a:t>
            </a:r>
            <a:r>
              <a:rPr lang="en-US" altLang="ja-JP" sz="1600" dirty="0">
                <a:ea typeface="ＭＳ Ｐゴシック" charset="-128"/>
              </a:rPr>
              <a:t>Company </a:t>
            </a:r>
            <a:r>
              <a:rPr lang="en-US" altLang="ja-JP" sz="1600" dirty="0" smtClean="0">
                <a:ea typeface="ＭＳ Ｐゴシック" charset="-128"/>
              </a:rPr>
              <a:t>[ATR ]</a:t>
            </a:r>
            <a:endParaRPr lang="en-US" altLang="ja-JP" sz="1600" dirty="0">
              <a:ea typeface="ＭＳ Ｐゴシック" charset="-128"/>
            </a:endParaRPr>
          </a:p>
          <a:p>
            <a:r>
              <a:rPr lang="en-US" altLang="ja-JP" sz="1600" dirty="0" smtClean="0">
                <a:ea typeface="ＭＳ Ｐゴシック" charset="-128"/>
              </a:rPr>
              <a:t>Address [2-2-2 Hikaridai Seika, Kyoto 619-0288 Japan]</a:t>
            </a:r>
          </a:p>
          <a:p>
            <a:r>
              <a:rPr lang="en-US" altLang="ja-JP" sz="1600" dirty="0" smtClean="0">
                <a:ea typeface="ＭＳ Ｐゴシック" charset="-128"/>
              </a:rPr>
              <a:t>Voice:[+81-774-95-1511], FAX: [+81-774-95-1508], E-Mail:[kitazawa@atr.jp] </a:t>
            </a:r>
          </a:p>
          <a:p>
            <a:r>
              <a:rPr lang="en-US" altLang="ja-JP" sz="1600" b="1" dirty="0" smtClean="0">
                <a:solidFill>
                  <a:schemeClr val="tx2"/>
                </a:solidFill>
                <a:ea typeface="ＭＳ Ｐゴシック" charset="-128"/>
              </a:rPr>
              <a:t>Re</a:t>
            </a:r>
            <a:r>
              <a:rPr lang="en-US" altLang="ja-JP" sz="1600" b="1" dirty="0">
                <a:solidFill>
                  <a:schemeClr val="tx2"/>
                </a:solidFill>
                <a:ea typeface="ＭＳ Ｐゴシック" charset="-128"/>
              </a:rPr>
              <a: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100"/>
              </a:spcBef>
              <a:spcAft>
                <a:spcPts val="100"/>
              </a:spcAft>
            </a:pPr>
            <a:endParaRPr lang="en-US" altLang="ja-JP" dirty="0" smtClean="0">
              <a:solidFill>
                <a:schemeClr val="accent2"/>
              </a:solidFill>
              <a:ea typeface="ＭＳ Ｐゴシック" charset="-128"/>
            </a:endParaRPr>
          </a:p>
          <a:p>
            <a:pPr>
              <a:spcBef>
                <a:spcPts val="100"/>
              </a:spcBef>
              <a:spcAft>
                <a:spcPts val="100"/>
              </a:spcAft>
            </a:pPr>
            <a:r>
              <a:rPr lang="en-US" altLang="ja-JP" dirty="0">
                <a:solidFill>
                  <a:schemeClr val="accent2"/>
                </a:solidFill>
                <a:ea typeface="ＭＳ Ｐゴシック" charset="-128"/>
              </a:rPr>
              <a:t>	</a:t>
            </a:r>
            <a:endParaRPr lang="en-US" altLang="ja-JP"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Abstract:</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a:t>This presentation </a:t>
            </a:r>
            <a:r>
              <a:rPr lang="en-US" altLang="ja-JP" sz="1600" dirty="0" smtClean="0"/>
              <a:t>proposed a use case of self-organizing wireless networks for medical system</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pPr>
              <a:spcBef>
                <a:spcPts val="600"/>
              </a:spcBef>
              <a:spcAft>
                <a:spcPts val="600"/>
              </a:spcAft>
            </a:pPr>
            <a:r>
              <a:rPr lang="en-US" altLang="ja-JP" sz="1600" b="1" dirty="0">
                <a:solidFill>
                  <a:schemeClr val="tx2"/>
                </a:solidFill>
                <a:ea typeface="ＭＳ Ｐゴシック" charset="-128"/>
              </a:rPr>
              <a:t>Purpose:</a:t>
            </a:r>
            <a:r>
              <a:rPr lang="en-US" altLang="ja-JP" sz="1600" dirty="0">
                <a:solidFill>
                  <a:schemeClr val="tx2"/>
                </a:solidFill>
                <a:ea typeface="ＭＳ Ｐゴシック" charset="-128"/>
              </a:rPr>
              <a:t>	</a:t>
            </a:r>
            <a:r>
              <a:rPr lang="en-US" altLang="ja-JP" sz="1600" dirty="0" smtClean="0">
                <a:solidFill>
                  <a:schemeClr val="tx2"/>
                </a:solidFill>
                <a:ea typeface="ＭＳ Ｐゴシック" charset="-128"/>
              </a:rPr>
              <a:t>[</a:t>
            </a:r>
            <a:r>
              <a:rPr lang="en-US" altLang="ja-JP" sz="1600" dirty="0" smtClean="0">
                <a:ea typeface="ＭＳ Ｐゴシック" charset="-128"/>
              </a:rPr>
              <a:t>For discussion</a:t>
            </a:r>
            <a:r>
              <a:rPr lang="en-US" altLang="ja-JP" sz="1600" dirty="0" smtClean="0">
                <a:solidFill>
                  <a:schemeClr val="tx2"/>
                </a:solidFill>
                <a:ea typeface="ＭＳ Ｐゴシック" charset="-128"/>
              </a:rPr>
              <a:t>.]</a:t>
            </a:r>
            <a:endParaRPr lang="en-US" altLang="ja-JP" sz="1600" dirty="0">
              <a:solidFill>
                <a:schemeClr val="tx2"/>
              </a:solidFill>
              <a:ea typeface="ＭＳ Ｐゴシック" charset="-128"/>
            </a:endParaRPr>
          </a:p>
          <a:p>
            <a:r>
              <a:rPr lang="en-US" altLang="ja-JP" sz="1600" b="1" dirty="0">
                <a:solidFill>
                  <a:schemeClr val="tx2"/>
                </a:solidFill>
                <a:ea typeface="ＭＳ Ｐゴシック" charset="-128"/>
              </a:rPr>
              <a:t>Notice:</a:t>
            </a:r>
            <a:r>
              <a:rPr lang="en-US" altLang="ja-JP" sz="1600" dirty="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charset="-128"/>
              </a:rPr>
              <a:t>Release:</a:t>
            </a:r>
            <a:r>
              <a:rPr lang="en-US" altLang="ja-JP" sz="1600" dirty="0">
                <a:solidFill>
                  <a:schemeClr val="tx2"/>
                </a:solidFill>
                <a:ea typeface="ＭＳ Ｐゴシック" charset="-128"/>
              </a:rPr>
              <a:t>	The contributor acknowledges and accepts that this contribution becomes the property of IEEE and may be made publicly available by P802.15.	</a:t>
            </a:r>
          </a:p>
        </p:txBody>
      </p:sp>
      <p:sp>
        <p:nvSpPr>
          <p:cNvPr id="5" name="フッター プレースホルダ 4"/>
          <p:cNvSpPr>
            <a:spLocks noGrp="1"/>
          </p:cNvSpPr>
          <p:nvPr>
            <p:ph type="ftr" sz="quarter" idx="11"/>
          </p:nvPr>
        </p:nvSpPr>
        <p:spPr/>
        <p:txBody>
          <a:bodyPr/>
          <a:lstStyle/>
          <a:p>
            <a:r>
              <a:rPr lang="en-US" altLang="ja-JP" dirty="0" smtClean="0"/>
              <a:t>Shoichi Kitazawa (ATR)</a:t>
            </a:r>
            <a:endParaRPr lang="en-US" altLang="ja-JP"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References</a:t>
            </a:r>
            <a:endParaRPr kumimoji="1" lang="ja-JP" altLang="en-US" dirty="0"/>
          </a:p>
        </p:txBody>
      </p:sp>
      <p:sp>
        <p:nvSpPr>
          <p:cNvPr id="3" name="日付プレースホルダ 2"/>
          <p:cNvSpPr>
            <a:spLocks noGrp="1"/>
          </p:cNvSpPr>
          <p:nvPr>
            <p:ph type="dt" sz="half" idx="10"/>
          </p:nvPr>
        </p:nvSpPr>
        <p:spPr/>
        <p:txBody>
          <a:bodyPr/>
          <a:lstStyle/>
          <a:p>
            <a:r>
              <a:rPr lang="en-US" altLang="ja-JP" smtClean="0"/>
              <a:t>May, 2013</a:t>
            </a:r>
            <a:endParaRPr lang="en-US" altLang="ja-JP" dirty="0"/>
          </a:p>
        </p:txBody>
      </p:sp>
      <p:sp>
        <p:nvSpPr>
          <p:cNvPr id="4" name="フッター プレースホルダ 3"/>
          <p:cNvSpPr>
            <a:spLocks noGrp="1"/>
          </p:cNvSpPr>
          <p:nvPr>
            <p:ph type="ftr" sz="quarter" idx="11"/>
          </p:nvPr>
        </p:nvSpPr>
        <p:spPr/>
        <p:txBody>
          <a:bodyPr/>
          <a:lstStyle/>
          <a:p>
            <a:r>
              <a:rPr lang="en-US" altLang="ja-JP" smtClean="0"/>
              <a:t>Shoichi Kitazawa (ATR)</a:t>
            </a:r>
            <a:endParaRPr lang="en-US" altLang="ja-JP" dirty="0"/>
          </a:p>
        </p:txBody>
      </p:sp>
      <p:sp>
        <p:nvSpPr>
          <p:cNvPr id="5" name="スライド番号プレースホルダ 4"/>
          <p:cNvSpPr>
            <a:spLocks noGrp="1"/>
          </p:cNvSpPr>
          <p:nvPr>
            <p:ph type="sldNum" sz="quarter" idx="12"/>
          </p:nvPr>
        </p:nvSpPr>
        <p:spPr/>
        <p:txBody>
          <a:bodyPr/>
          <a:lstStyle/>
          <a:p>
            <a:r>
              <a:rPr lang="en-US" altLang="ja-JP" smtClean="0"/>
              <a:t>Slide </a:t>
            </a:r>
            <a:fld id="{10D1403B-40F7-4C39-A5E4-B596B4E40CAC}" type="slidenum">
              <a:rPr lang="en-US" altLang="ja-JP" smtClean="0"/>
              <a:pPr/>
              <a:t>10</a:t>
            </a:fld>
            <a:endParaRPr lang="en-US" altLang="ja-JP" dirty="0"/>
          </a:p>
        </p:txBody>
      </p:sp>
      <p:sp>
        <p:nvSpPr>
          <p:cNvPr id="6" name="Rectangle 2"/>
          <p:cNvSpPr txBox="1">
            <a:spLocks noChangeArrowheads="1"/>
          </p:cNvSpPr>
          <p:nvPr/>
        </p:nvSpPr>
        <p:spPr>
          <a:xfrm>
            <a:off x="323528" y="1700213"/>
            <a:ext cx="8496944" cy="4608512"/>
          </a:xfrm>
          <a:prstGeom prst="rect">
            <a:avLst/>
          </a:prstGeom>
          <a:ln/>
        </p:spPr>
        <p:txBody>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marL="457200" indent="-455613">
              <a:spcBef>
                <a:spcPct val="10000"/>
              </a:spcBef>
              <a:buFontTx/>
              <a:buNone/>
              <a:tabLst>
                <a:tab pos="1027113" algn="l"/>
                <a:tab pos="1941513" algn="l"/>
                <a:tab pos="2855913" algn="l"/>
                <a:tab pos="3770313" algn="l"/>
                <a:tab pos="4684713" algn="l"/>
                <a:tab pos="5599113" algn="l"/>
                <a:tab pos="6513513" algn="l"/>
                <a:tab pos="7427913" algn="l"/>
                <a:tab pos="8342313" algn="l"/>
                <a:tab pos="9256713" algn="l"/>
                <a:tab pos="10171113" algn="l"/>
              </a:tabLst>
            </a:pPr>
            <a:r>
              <a:rPr lang="en-US" altLang="ja-JP" sz="2000" kern="0" dirty="0" smtClean="0"/>
              <a:t>[1] </a:t>
            </a:r>
            <a:r>
              <a:rPr lang="en-US" altLang="ja-JP" sz="2000" dirty="0"/>
              <a:t>Conceptual proposal of autonomously distributed wireless system based on dynamic multi-layer control for fair satisfaction of </a:t>
            </a:r>
            <a:r>
              <a:rPr lang="en-US" altLang="ja-JP" sz="2000" dirty="0" err="1"/>
              <a:t>QoE</a:t>
            </a:r>
            <a:r>
              <a:rPr lang="en-US" altLang="ja-JP" sz="2000" kern="0" dirty="0" smtClean="0"/>
              <a:t>, IEEE802.15-12/0603r1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r>
              <a:rPr lang="en-US" altLang="ja-JP" dirty="0" smtClean="0"/>
              <a:t>May, 2013</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a:t>Slide </a:t>
            </a:r>
            <a:fld id="{9B45858E-CD0C-4B00-B0BE-7BAAA3F96F6C}" type="slidenum">
              <a:rPr lang="en-US" altLang="ja-JP"/>
              <a:pPr/>
              <a:t>2</a:t>
            </a:fld>
            <a:endParaRPr lang="en-US" altLang="ja-JP" dirty="0"/>
          </a:p>
        </p:txBody>
      </p:sp>
      <p:sp>
        <p:nvSpPr>
          <p:cNvPr id="26626" name="Rectangle 2"/>
          <p:cNvSpPr>
            <a:spLocks noGrp="1" noChangeArrowheads="1"/>
          </p:cNvSpPr>
          <p:nvPr>
            <p:ph type="ctrTitle"/>
          </p:nvPr>
        </p:nvSpPr>
        <p:spPr>
          <a:xfrm>
            <a:off x="683568" y="980728"/>
            <a:ext cx="7772400" cy="2088232"/>
          </a:xfrm>
        </p:spPr>
        <p:txBody>
          <a:bodyPr/>
          <a:lstStyle/>
          <a:p>
            <a:r>
              <a:rPr lang="en-US" altLang="ja-JP" dirty="0" smtClean="0"/>
              <a:t> A Use Case of Self-Organizing Wireless Network for Medical System </a:t>
            </a:r>
            <a:endParaRPr lang="ja-JP" altLang="ja-JP" dirty="0"/>
          </a:p>
        </p:txBody>
      </p:sp>
      <p:graphicFrame>
        <p:nvGraphicFramePr>
          <p:cNvPr id="7" name="Object 44"/>
          <p:cNvGraphicFramePr>
            <a:graphicFrameLocks noChangeAspect="1"/>
          </p:cNvGraphicFramePr>
          <p:nvPr>
            <p:extLst>
              <p:ext uri="{D42A27DB-BD31-4B8C-83A1-F6EECF244321}">
                <p14:modId xmlns="" xmlns:p14="http://schemas.microsoft.com/office/powerpoint/2010/main" val="4124105354"/>
              </p:ext>
            </p:extLst>
          </p:nvPr>
        </p:nvGraphicFramePr>
        <p:xfrm>
          <a:off x="817563" y="3644900"/>
          <a:ext cx="7664450" cy="2238375"/>
        </p:xfrm>
        <a:graphic>
          <a:graphicData uri="http://schemas.openxmlformats.org/presentationml/2006/ole">
            <p:oleObj spid="_x0000_s26692" name="Document" r:id="rId4" imgW="8946094" imgH="2620256" progId="Word.Document.8">
              <p:embed/>
            </p:oleObj>
          </a:graphicData>
        </a:graphic>
      </p:graphicFrame>
      <p:sp>
        <p:nvSpPr>
          <p:cNvPr id="8" name="Rectangle 12"/>
          <p:cNvSpPr>
            <a:spLocks noChangeArrowheads="1"/>
          </p:cNvSpPr>
          <p:nvPr/>
        </p:nvSpPr>
        <p:spPr bwMode="auto">
          <a:xfrm>
            <a:off x="539552" y="3212976"/>
            <a:ext cx="14478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altLang="ja-JP" sz="2000" b="1" dirty="0">
                <a:latin typeface="Times New Roman" pitchFamily="18" charset="0"/>
              </a:rPr>
              <a:t>Authors:</a:t>
            </a:r>
            <a:endParaRPr lang="en-US" altLang="ja-JP" sz="2000" dirty="0">
              <a:latin typeface="Times New Roman" pitchFamily="18" charset="0"/>
            </a:endParaRPr>
          </a:p>
        </p:txBody>
      </p:sp>
      <p:sp>
        <p:nvSpPr>
          <p:cNvPr id="9" name="フッター プレースホルダ 8"/>
          <p:cNvSpPr>
            <a:spLocks noGrp="1"/>
          </p:cNvSpPr>
          <p:nvPr>
            <p:ph type="ftr" sz="quarter" idx="11"/>
          </p:nvPr>
        </p:nvSpPr>
        <p:spPr/>
        <p:txBody>
          <a:bodyPr/>
          <a:lstStyle/>
          <a:p>
            <a:r>
              <a:rPr lang="en-US" altLang="ja-JP" dirty="0" smtClean="0"/>
              <a:t>Shoichi Kitazawa (ATR)</a:t>
            </a:r>
            <a:endParaRPr lang="en-US" altLang="ja-JP"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Contents</a:t>
            </a:r>
            <a:endParaRPr kumimoji="1" lang="ja-JP" altLang="en-US" dirty="0"/>
          </a:p>
        </p:txBody>
      </p:sp>
      <p:sp>
        <p:nvSpPr>
          <p:cNvPr id="3" name="コンテンツ プレースホルダ 2"/>
          <p:cNvSpPr>
            <a:spLocks noGrp="1"/>
          </p:cNvSpPr>
          <p:nvPr>
            <p:ph idx="1"/>
          </p:nvPr>
        </p:nvSpPr>
        <p:spPr>
          <a:xfrm>
            <a:off x="251520" y="1981200"/>
            <a:ext cx="8640960" cy="4114800"/>
          </a:xfrm>
        </p:spPr>
        <p:txBody>
          <a:bodyPr/>
          <a:lstStyle/>
          <a:p>
            <a:r>
              <a:rPr lang="en-US" altLang="ja-JP" dirty="0" smtClean="0">
                <a:latin typeface="+mj-lt"/>
              </a:rPr>
              <a:t>Motivations</a:t>
            </a:r>
          </a:p>
          <a:p>
            <a:endParaRPr lang="en-US" altLang="ja-JP" dirty="0" smtClean="0">
              <a:latin typeface="+mj-lt"/>
            </a:endParaRPr>
          </a:p>
          <a:p>
            <a:r>
              <a:rPr lang="en-US" altLang="ja-JP" dirty="0" smtClean="0">
                <a:latin typeface="+mj-lt"/>
              </a:rPr>
              <a:t>An example of </a:t>
            </a:r>
            <a:r>
              <a:rPr lang="en-US" altLang="ja-JP" dirty="0">
                <a:latin typeface="+mj-lt"/>
              </a:rPr>
              <a:t>m</a:t>
            </a:r>
            <a:r>
              <a:rPr lang="en-US" altLang="ja-JP" dirty="0" smtClean="0">
                <a:latin typeface="+mj-lt"/>
              </a:rPr>
              <a:t>edical </a:t>
            </a:r>
            <a:r>
              <a:rPr lang="en-US" altLang="ja-JP" dirty="0">
                <a:latin typeface="+mj-lt"/>
              </a:rPr>
              <a:t>information </a:t>
            </a:r>
            <a:r>
              <a:rPr lang="en-US" altLang="ja-JP" dirty="0" smtClean="0">
                <a:latin typeface="+mj-lt"/>
              </a:rPr>
              <a:t>system</a:t>
            </a:r>
          </a:p>
          <a:p>
            <a:endParaRPr kumimoji="1" lang="en-US" altLang="ja-JP" dirty="0" smtClean="0">
              <a:latin typeface="+mj-lt"/>
            </a:endParaRPr>
          </a:p>
          <a:p>
            <a:r>
              <a:rPr lang="en-US" altLang="ja-JP" dirty="0" smtClean="0">
                <a:latin typeface="+mj-lt"/>
              </a:rPr>
              <a:t>Proposed system</a:t>
            </a:r>
            <a:endParaRPr kumimoji="1" lang="en-US" altLang="ja-JP" dirty="0" smtClean="0">
              <a:latin typeface="+mj-lt"/>
            </a:endParaRPr>
          </a:p>
          <a:p>
            <a:pPr>
              <a:buNone/>
            </a:pPr>
            <a:endParaRPr kumimoji="1" lang="ja-JP" altLang="en-US" dirty="0">
              <a:latin typeface="+mj-lt"/>
            </a:endParaRPr>
          </a:p>
        </p:txBody>
      </p:sp>
      <p:sp>
        <p:nvSpPr>
          <p:cNvPr id="4" name="日付プレースホルダ 3"/>
          <p:cNvSpPr>
            <a:spLocks noGrp="1"/>
          </p:cNvSpPr>
          <p:nvPr>
            <p:ph type="dt" sz="half" idx="10"/>
          </p:nvPr>
        </p:nvSpPr>
        <p:spPr/>
        <p:txBody>
          <a:bodyPr/>
          <a:lstStyle/>
          <a:p>
            <a:r>
              <a:rPr lang="en-US" altLang="ja-JP" dirty="0" smtClean="0"/>
              <a:t>May, 2013</a:t>
            </a:r>
            <a:endParaRPr lang="en-US" altLang="ja-JP" dirty="0"/>
          </a:p>
        </p:txBody>
      </p:sp>
      <p:sp>
        <p:nvSpPr>
          <p:cNvPr id="5" name="フッター プレースホルダ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 5"/>
          <p:cNvSpPr>
            <a:spLocks noGrp="1"/>
          </p:cNvSpPr>
          <p:nvPr>
            <p:ph type="sldNum" sz="quarter" idx="12"/>
          </p:nvPr>
        </p:nvSpPr>
        <p:spPr/>
        <p:txBody>
          <a:bodyPr/>
          <a:lstStyle/>
          <a:p>
            <a:r>
              <a:rPr lang="en-US" altLang="ja-JP" dirty="0" smtClean="0"/>
              <a:t>Slide </a:t>
            </a:r>
            <a:fld id="{5CA2EE14-C122-4D9A-9D36-15EA92E7C385}" type="slidenum">
              <a:rPr lang="en-US" altLang="ja-JP" smtClean="0"/>
              <a:pPr/>
              <a:t>3</a:t>
            </a:fld>
            <a:endParaRPr lang="en-US" altLang="ja-JP"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Motivations</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latin typeface="+mj-lt"/>
              </a:rPr>
              <a:t>Various wire</a:t>
            </a:r>
            <a:r>
              <a:rPr lang="en-US" altLang="ja-JP" dirty="0" smtClean="0">
                <a:latin typeface="+mj-lt"/>
              </a:rPr>
              <a:t>l</a:t>
            </a:r>
            <a:r>
              <a:rPr kumimoji="1" lang="en-US" altLang="ja-JP" dirty="0" smtClean="0">
                <a:latin typeface="+mj-lt"/>
              </a:rPr>
              <a:t>ess systems are in operation in medical environments.  </a:t>
            </a:r>
          </a:p>
          <a:p>
            <a:r>
              <a:rPr kumimoji="1" lang="en-US" altLang="ja-JP" dirty="0" smtClean="0">
                <a:latin typeface="+mj-lt"/>
              </a:rPr>
              <a:t>Requirements for the medical systems includes efficient radio resource utilization, scalability and ease of set-up. </a:t>
            </a:r>
          </a:p>
          <a:p>
            <a:r>
              <a:rPr lang="en-US" altLang="ja-JP" dirty="0" smtClean="0">
                <a:latin typeface="+mj-lt"/>
              </a:rPr>
              <a:t>Considering the requirements, </a:t>
            </a:r>
            <a:r>
              <a:rPr kumimoji="1" lang="en-US" altLang="ja-JP" dirty="0" smtClean="0">
                <a:latin typeface="+mj-lt"/>
              </a:rPr>
              <a:t>self organizing wireless syste</a:t>
            </a:r>
            <a:r>
              <a:rPr lang="en-US" altLang="ja-JP" dirty="0" smtClean="0">
                <a:latin typeface="+mj-lt"/>
              </a:rPr>
              <a:t>m is desired.</a:t>
            </a:r>
          </a:p>
          <a:p>
            <a:endParaRPr kumimoji="1" lang="ja-JP" altLang="en-US" dirty="0">
              <a:latin typeface="+mj-lt"/>
            </a:endParaRPr>
          </a:p>
        </p:txBody>
      </p:sp>
      <p:sp>
        <p:nvSpPr>
          <p:cNvPr id="4" name="日付プレースホルダー 3"/>
          <p:cNvSpPr>
            <a:spLocks noGrp="1"/>
          </p:cNvSpPr>
          <p:nvPr>
            <p:ph type="dt" sz="half" idx="10"/>
          </p:nvPr>
        </p:nvSpPr>
        <p:spPr/>
        <p:txBody>
          <a:bodyPr/>
          <a:lstStyle/>
          <a:p>
            <a:r>
              <a:rPr lang="en-US" altLang="ja-JP" smtClean="0"/>
              <a:t>May,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smtClean="0"/>
              <a:t>Slide </a:t>
            </a:r>
            <a:fld id="{5CA2EE14-C122-4D9A-9D36-15EA92E7C385}" type="slidenum">
              <a:rPr lang="en-US" altLang="ja-JP" smtClean="0"/>
              <a:pPr/>
              <a:t>4</a:t>
            </a:fld>
            <a:endParaRPr lang="en-US" altLang="ja-JP" dirty="0"/>
          </a:p>
        </p:txBody>
      </p:sp>
    </p:spTree>
    <p:extLst>
      <p:ext uri="{BB962C8B-B14F-4D97-AF65-F5344CB8AC3E}">
        <p14:creationId xmlns="" xmlns:p14="http://schemas.microsoft.com/office/powerpoint/2010/main" val="3001209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1" y="620688"/>
            <a:ext cx="8784978" cy="1066800"/>
          </a:xfrm>
        </p:spPr>
        <p:txBody>
          <a:bodyPr anchor="t"/>
          <a:lstStyle/>
          <a:p>
            <a:r>
              <a:rPr kumimoji="1" lang="en-US" altLang="ja-JP" dirty="0" smtClean="0"/>
              <a:t>An Example of Medical Information System</a:t>
            </a:r>
            <a:endParaRPr kumimoji="1" lang="ja-JP" altLang="en-US" dirty="0"/>
          </a:p>
        </p:txBody>
      </p:sp>
      <p:sp>
        <p:nvSpPr>
          <p:cNvPr id="4" name="スライド番号プレースホルダー 3"/>
          <p:cNvSpPr>
            <a:spLocks noGrp="1"/>
          </p:cNvSpPr>
          <p:nvPr>
            <p:ph type="sldNum" sz="quarter" idx="12"/>
          </p:nvPr>
        </p:nvSpPr>
        <p:spPr>
          <a:xfrm>
            <a:off x="4533156" y="6475413"/>
            <a:ext cx="153888" cy="184666"/>
          </a:xfrm>
        </p:spPr>
        <p:txBody>
          <a:bodyPr/>
          <a:lstStyle/>
          <a:p>
            <a:pPr>
              <a:defRPr/>
            </a:pPr>
            <a:fld id="{CFAD94D3-0AD3-4018-B87A-D97E9B60D672}" type="slidenum">
              <a:rPr lang="en-US" altLang="ja-JP" smtClean="0"/>
              <a:pPr>
                <a:defRPr/>
              </a:pPr>
              <a:t>5</a:t>
            </a:fld>
            <a:endParaRPr lang="en-US" altLang="ja-JP" dirty="0"/>
          </a:p>
        </p:txBody>
      </p:sp>
      <p:sp>
        <p:nvSpPr>
          <p:cNvPr id="77" name="日付プレースホルダ 76"/>
          <p:cNvSpPr>
            <a:spLocks noGrp="1"/>
          </p:cNvSpPr>
          <p:nvPr>
            <p:ph type="dt" sz="half" idx="10"/>
          </p:nvPr>
        </p:nvSpPr>
        <p:spPr/>
        <p:txBody>
          <a:bodyPr/>
          <a:lstStyle/>
          <a:p>
            <a:r>
              <a:rPr lang="en-US" altLang="ja-JP" dirty="0" smtClean="0"/>
              <a:t>May, 2013</a:t>
            </a:r>
            <a:endParaRPr lang="en-US" altLang="ja-JP" dirty="0"/>
          </a:p>
        </p:txBody>
      </p:sp>
      <p:sp>
        <p:nvSpPr>
          <p:cNvPr id="78" name="フッター プレースホルダ 77"/>
          <p:cNvSpPr>
            <a:spLocks noGrp="1"/>
          </p:cNvSpPr>
          <p:nvPr>
            <p:ph type="ftr" sz="quarter" idx="11"/>
          </p:nvPr>
        </p:nvSpPr>
        <p:spPr/>
        <p:txBody>
          <a:bodyPr/>
          <a:lstStyle/>
          <a:p>
            <a:r>
              <a:rPr lang="en-US" altLang="ja-JP" dirty="0" smtClean="0"/>
              <a:t>Shoichi Kitazawa (ATR)</a:t>
            </a:r>
            <a:endParaRPr lang="en-US" altLang="ja-JP" dirty="0"/>
          </a:p>
        </p:txBody>
      </p:sp>
      <p:pic>
        <p:nvPicPr>
          <p:cNvPr id="79" name="Picture 4" descr="病院風景"/>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412776"/>
            <a:ext cx="4650007" cy="1209002"/>
          </a:xfrm>
          <a:prstGeom prst="rect">
            <a:avLst/>
          </a:prstGeom>
          <a:noFill/>
          <a:extLst>
            <a:ext uri="{909E8E84-426E-40DD-AFC4-6F175D3DCCD1}">
              <a14:hiddenFill xmlns="" xmlns:a14="http://schemas.microsoft.com/office/drawing/2010/main">
                <a:solidFill>
                  <a:srgbClr val="FFFFFF"/>
                </a:solidFill>
              </a14:hiddenFill>
            </a:ext>
          </a:extLst>
        </p:spPr>
      </p:pic>
      <p:sp>
        <p:nvSpPr>
          <p:cNvPr id="80" name="テキスト ボックス 79"/>
          <p:cNvSpPr txBox="1"/>
          <p:nvPr/>
        </p:nvSpPr>
        <p:spPr>
          <a:xfrm>
            <a:off x="1249466" y="2586970"/>
            <a:ext cx="2366353" cy="338554"/>
          </a:xfrm>
          <a:prstGeom prst="rect">
            <a:avLst/>
          </a:prstGeom>
          <a:noFill/>
        </p:spPr>
        <p:txBody>
          <a:bodyPr wrap="none" rtlCol="0">
            <a:spAutoFit/>
          </a:bodyPr>
          <a:lstStyle/>
          <a:p>
            <a:pPr algn="ctr"/>
            <a:r>
              <a:rPr lang="en-US" altLang="ja-JP" sz="1600" dirty="0">
                <a:cs typeface="Times New Roman" pitchFamily="18" charset="0"/>
              </a:rPr>
              <a:t>Kyoto University Hospital</a:t>
            </a:r>
            <a:endParaRPr kumimoji="1" lang="ja-JP" altLang="en-US" sz="1600" dirty="0"/>
          </a:p>
        </p:txBody>
      </p:sp>
      <p:pic>
        <p:nvPicPr>
          <p:cNvPr id="8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94051" y="2889320"/>
            <a:ext cx="5830277" cy="360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2" name="Text Box 8"/>
          <p:cNvSpPr txBox="1">
            <a:spLocks noChangeArrowheads="1"/>
          </p:cNvSpPr>
          <p:nvPr/>
        </p:nvSpPr>
        <p:spPr bwMode="auto">
          <a:xfrm>
            <a:off x="5076057" y="1494076"/>
            <a:ext cx="3888432" cy="1209002"/>
          </a:xfrm>
          <a:prstGeom prst="roundRect">
            <a:avLst/>
          </a:prstGeom>
          <a:ln/>
          <a:extLst/>
        </p:spPr>
        <p:style>
          <a:lnRef idx="2">
            <a:schemeClr val="accent6"/>
          </a:lnRef>
          <a:fillRef idx="1">
            <a:schemeClr val="lt1"/>
          </a:fillRef>
          <a:effectRef idx="0">
            <a:schemeClr val="accent6"/>
          </a:effectRef>
          <a:fontRef idx="minor">
            <a:schemeClr val="dk1"/>
          </a:fontRef>
        </p:style>
        <p:txBody>
          <a:bodyPr lIns="95244" tIns="47622" rIns="95244" bIns="47622" anchor="ctr">
            <a:noAutofit/>
          </a:bodyPr>
          <a:lstStyle>
            <a:lvl1pPr eaLnBrk="0" hangingPunct="0">
              <a:defRPr sz="1900">
                <a:solidFill>
                  <a:srgbClr val="000080"/>
                </a:solidFill>
                <a:latin typeface="Arial" charset="0"/>
                <a:ea typeface="ＭＳ Ｐゴシック" pitchFamily="50" charset="-128"/>
              </a:defRPr>
            </a:lvl1pPr>
            <a:lvl2pPr marL="742950" indent="-285750" eaLnBrk="0" hangingPunct="0">
              <a:defRPr sz="1900">
                <a:solidFill>
                  <a:srgbClr val="000080"/>
                </a:solidFill>
                <a:latin typeface="Arial" charset="0"/>
                <a:ea typeface="ＭＳ Ｐゴシック" pitchFamily="50" charset="-128"/>
              </a:defRPr>
            </a:lvl2pPr>
            <a:lvl3pPr marL="1143000" indent="-228600" eaLnBrk="0" hangingPunct="0">
              <a:defRPr sz="1900">
                <a:solidFill>
                  <a:srgbClr val="000080"/>
                </a:solidFill>
                <a:latin typeface="Arial" charset="0"/>
                <a:ea typeface="ＭＳ Ｐゴシック" pitchFamily="50" charset="-128"/>
              </a:defRPr>
            </a:lvl3pPr>
            <a:lvl4pPr marL="1600200" indent="-228600" eaLnBrk="0" hangingPunct="0">
              <a:defRPr sz="1900">
                <a:solidFill>
                  <a:srgbClr val="000080"/>
                </a:solidFill>
                <a:latin typeface="Arial" charset="0"/>
                <a:ea typeface="ＭＳ Ｐゴシック" pitchFamily="50" charset="-128"/>
              </a:defRPr>
            </a:lvl4pPr>
            <a:lvl5pPr marL="2057400" indent="-228600" eaLnBrk="0" hangingPunct="0">
              <a:defRPr sz="1900">
                <a:solidFill>
                  <a:srgbClr val="000080"/>
                </a:solidFill>
                <a:latin typeface="Arial" charset="0"/>
                <a:ea typeface="ＭＳ Ｐゴシック" pitchFamily="50" charset="-128"/>
              </a:defRPr>
            </a:lvl5pPr>
            <a:lvl6pPr marL="2514600" indent="-228600" algn="ctr" eaLnBrk="0" fontAlgn="base" hangingPunct="0">
              <a:lnSpc>
                <a:spcPct val="85000"/>
              </a:lnSpc>
              <a:spcBef>
                <a:spcPct val="0"/>
              </a:spcBef>
              <a:spcAft>
                <a:spcPct val="0"/>
              </a:spcAft>
              <a:defRPr sz="1900">
                <a:solidFill>
                  <a:srgbClr val="000080"/>
                </a:solidFill>
                <a:latin typeface="Arial" charset="0"/>
                <a:ea typeface="ＭＳ Ｐゴシック" pitchFamily="50" charset="-128"/>
              </a:defRPr>
            </a:lvl6pPr>
            <a:lvl7pPr marL="2971800" indent="-228600" algn="ctr" eaLnBrk="0" fontAlgn="base" hangingPunct="0">
              <a:lnSpc>
                <a:spcPct val="85000"/>
              </a:lnSpc>
              <a:spcBef>
                <a:spcPct val="0"/>
              </a:spcBef>
              <a:spcAft>
                <a:spcPct val="0"/>
              </a:spcAft>
              <a:defRPr sz="1900">
                <a:solidFill>
                  <a:srgbClr val="000080"/>
                </a:solidFill>
                <a:latin typeface="Arial" charset="0"/>
                <a:ea typeface="ＭＳ Ｐゴシック" pitchFamily="50" charset="-128"/>
              </a:defRPr>
            </a:lvl7pPr>
            <a:lvl8pPr marL="3429000" indent="-228600" algn="ctr" eaLnBrk="0" fontAlgn="base" hangingPunct="0">
              <a:lnSpc>
                <a:spcPct val="85000"/>
              </a:lnSpc>
              <a:spcBef>
                <a:spcPct val="0"/>
              </a:spcBef>
              <a:spcAft>
                <a:spcPct val="0"/>
              </a:spcAft>
              <a:defRPr sz="1900">
                <a:solidFill>
                  <a:srgbClr val="000080"/>
                </a:solidFill>
                <a:latin typeface="Arial" charset="0"/>
                <a:ea typeface="ＭＳ Ｐゴシック" pitchFamily="50" charset="-128"/>
              </a:defRPr>
            </a:lvl8pPr>
            <a:lvl9pPr marL="3886200" indent="-228600" algn="ctr" eaLnBrk="0" fontAlgn="base" hangingPunct="0">
              <a:lnSpc>
                <a:spcPct val="85000"/>
              </a:lnSpc>
              <a:spcBef>
                <a:spcPct val="0"/>
              </a:spcBef>
              <a:spcAft>
                <a:spcPct val="0"/>
              </a:spcAft>
              <a:defRPr sz="1900">
                <a:solidFill>
                  <a:srgbClr val="000080"/>
                </a:solidFill>
                <a:latin typeface="Arial" charset="0"/>
                <a:ea typeface="ＭＳ Ｐゴシック" pitchFamily="50" charset="-128"/>
              </a:defRPr>
            </a:lvl9pPr>
          </a:lstStyle>
          <a:p>
            <a:pPr marL="342900" indent="-342900" algn="l" eaLnBrk="1" hangingPunct="1">
              <a:lnSpc>
                <a:spcPct val="130000"/>
              </a:lnSpc>
              <a:buFont typeface="Wingdings" pitchFamily="2" charset="2"/>
              <a:buChar char="ü"/>
            </a:pPr>
            <a:r>
              <a:rPr kumimoji="1" lang="en-US" altLang="ja-JP" sz="2000" dirty="0" smtClean="0">
                <a:solidFill>
                  <a:srgbClr val="0000CC"/>
                </a:solidFill>
                <a:effectLst/>
                <a:latin typeface="Times New Roman" pitchFamily="18" charset="0"/>
                <a:cs typeface="Times New Roman" pitchFamily="18" charset="0"/>
              </a:rPr>
              <a:t>Huge wireless medical information system throughout a hospital is employed</a:t>
            </a:r>
            <a:endParaRPr kumimoji="1" lang="en-US" altLang="ja-JP" sz="2000" dirty="0">
              <a:solidFill>
                <a:srgbClr val="0000CC"/>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924372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8" name="カギ線コネクタ 177"/>
          <p:cNvCxnSpPr>
            <a:stCxn id="7" idx="1"/>
            <a:endCxn id="8" idx="1"/>
          </p:cNvCxnSpPr>
          <p:nvPr/>
        </p:nvCxnSpPr>
        <p:spPr bwMode="auto">
          <a:xfrm rot="10800000" flipV="1">
            <a:off x="3352066" y="3196981"/>
            <a:ext cx="11723" cy="1201122"/>
          </a:xfrm>
          <a:prstGeom prst="bentConnector3">
            <a:avLst>
              <a:gd name="adj1" fmla="val 3525000"/>
            </a:avLst>
          </a:prstGeom>
          <a:noFill/>
          <a:ln w="19050" cap="flat" cmpd="sng" algn="ctr">
            <a:solidFill>
              <a:schemeClr val="tx1"/>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9" name="カギ線コネクタ 178"/>
          <p:cNvCxnSpPr>
            <a:endCxn id="5" idx="1"/>
          </p:cNvCxnSpPr>
          <p:nvPr/>
        </p:nvCxnSpPr>
        <p:spPr bwMode="auto">
          <a:xfrm rot="16200000" flipH="1">
            <a:off x="2438328" y="4778780"/>
            <a:ext cx="1663098" cy="652353"/>
          </a:xfrm>
          <a:prstGeom prst="bentConnector2">
            <a:avLst/>
          </a:prstGeom>
          <a:noFill/>
          <a:ln w="19050" cap="flat" cmpd="sng" algn="ctr">
            <a:solidFill>
              <a:schemeClr val="tx1"/>
            </a:solidFill>
            <a:prstDash val="dash"/>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204" name="Picture 16" descr="I:\cygwin\home\k_ohshima\documents\00_project\DSA\700_Publications\702_標準化\AWG\AWG-13\work\figs\BcReader_mod.pn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70259" b="47245"/>
          <a:stretch/>
        </p:blipFill>
        <p:spPr bwMode="auto">
          <a:xfrm>
            <a:off x="6254622" y="1647176"/>
            <a:ext cx="454084" cy="490816"/>
          </a:xfrm>
          <a:prstGeom prst="rect">
            <a:avLst/>
          </a:prstGeom>
          <a:noFill/>
          <a:extLst>
            <a:ext uri="{909E8E84-426E-40DD-AFC4-6F175D3DCCD1}">
              <a14:hiddenFill xmlns="" xmlns:a14="http://schemas.microsoft.com/office/drawing/2010/main">
                <a:solidFill>
                  <a:srgbClr val="FFFFFF"/>
                </a:solidFill>
              </a14:hiddenFill>
            </a:ext>
          </a:extLst>
        </p:spPr>
      </p:pic>
      <p:sp>
        <p:nvSpPr>
          <p:cNvPr id="176" name="角丸四角形 175"/>
          <p:cNvSpPr/>
          <p:nvPr/>
        </p:nvSpPr>
        <p:spPr bwMode="auto">
          <a:xfrm>
            <a:off x="158262" y="2457450"/>
            <a:ext cx="6323402" cy="2562226"/>
          </a:xfrm>
          <a:prstGeom prst="roundRect">
            <a:avLst>
              <a:gd name="adj" fmla="val 8860"/>
            </a:avLst>
          </a:prstGeom>
          <a:solidFill>
            <a:srgbClr val="FFFF99">
              <a:alpha val="50000"/>
            </a:srgbClr>
          </a:solidFill>
          <a:ln w="28575" cap="flat" cmpd="sng" algn="ctr">
            <a:solidFill>
              <a:srgbClr val="FFC000"/>
            </a:solidFill>
            <a:prstDash val="solid"/>
            <a:round/>
            <a:headEnd type="none" w="med" len="med"/>
            <a:tailEnd type="none" w="med" len="med"/>
          </a:ln>
          <a:effectLst/>
          <a:extLst/>
        </p:spPr>
        <p:txBody>
          <a:bodyPr vert="horz" wrap="square" lIns="91440" tIns="72000" rIns="91440" bIns="1080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Medical device </a:t>
            </a:r>
            <a:r>
              <a:rPr lang="en-US" altLang="ja-JP" sz="1800" dirty="0" smtClean="0">
                <a:solidFill>
                  <a:schemeClr val="tx1"/>
                </a:solidFill>
                <a:effectLst/>
                <a:cs typeface="Times New Roman" pitchFamily="18" charset="0"/>
              </a:rPr>
              <a:t>network </a:t>
            </a:r>
          </a:p>
          <a:p>
            <a:pPr marL="0" marR="0" indent="0" algn="l" defTabSz="914400" rtl="0" eaLnBrk="1" fontAlgn="base" latinLnBrk="0" hangingPunct="1">
              <a:lnSpc>
                <a:spcPct val="85000"/>
              </a:lnSpc>
              <a:spcBef>
                <a:spcPct val="0"/>
              </a:spcBef>
              <a:spcAft>
                <a:spcPct val="0"/>
              </a:spcAft>
              <a:buClrTx/>
              <a:buSzTx/>
              <a:buFontTx/>
              <a:buNone/>
              <a:tabLst/>
            </a:pPr>
            <a:r>
              <a:rPr lang="en-US" altLang="ja-JP" sz="1800" dirty="0" smtClean="0">
                <a:solidFill>
                  <a:schemeClr val="tx1"/>
                </a:solidFill>
                <a:effectLst/>
                <a:cs typeface="Times New Roman" pitchFamily="18" charset="0"/>
              </a:rPr>
              <a:t>system (experimental)</a:t>
            </a:r>
            <a:endParaRPr kumimoji="0" lang="ja-JP" altLang="en-US" sz="1800" b="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175" name="角丸四角形 174"/>
          <p:cNvSpPr/>
          <p:nvPr/>
        </p:nvSpPr>
        <p:spPr bwMode="auto">
          <a:xfrm>
            <a:off x="158262" y="5171206"/>
            <a:ext cx="6163407" cy="1262061"/>
          </a:xfrm>
          <a:prstGeom prst="roundRect">
            <a:avLst/>
          </a:prstGeom>
          <a:solidFill>
            <a:srgbClr val="CCFFCC">
              <a:alpha val="50000"/>
            </a:srgbClr>
          </a:solidFill>
          <a:ln w="28575" cap="flat" cmpd="sng" algn="ctr">
            <a:solidFill>
              <a:srgbClr val="33CC33"/>
            </a:solidFill>
            <a:prstDash val="solid"/>
            <a:round/>
            <a:headEnd type="none" w="med" len="med"/>
            <a:tailEnd type="none" w="med" len="med"/>
          </a:ln>
          <a:effectLst/>
          <a:extLst/>
        </p:spPr>
        <p:txBody>
          <a:bodyPr vert="horz" wrap="square" lIns="91440" tIns="72000" rIns="91440" bIns="10800" numCol="1" rtlCol="0" anchor="t" anchorCtr="0" compatLnSpc="1">
            <a:prstTxWarp prst="textNoShape">
              <a:avLst/>
            </a:prstTxWarp>
          </a:bodyPr>
          <a:lstStyle/>
          <a:p>
            <a:pPr marL="0" marR="0" indent="0"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  WiFi WLAN</a:t>
            </a:r>
            <a:r>
              <a:rPr kumimoji="0" lang="en-US" altLang="ja-JP" sz="1800" b="0" i="0" u="none" strike="noStrike" cap="none" normalizeH="0" dirty="0" smtClean="0">
                <a:ln>
                  <a:noFill/>
                </a:ln>
                <a:solidFill>
                  <a:schemeClr val="tx1"/>
                </a:solidFill>
                <a:effectLst/>
                <a:ea typeface="ＭＳ Ｐゴシック" pitchFamily="50" charset="-128"/>
                <a:cs typeface="Times New Roman" pitchFamily="18" charset="0"/>
              </a:rPr>
              <a:t> </a:t>
            </a: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system</a:t>
            </a:r>
            <a:endParaRPr kumimoji="0" lang="ja-JP" altLang="en-US" sz="1800" b="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81" name="角丸四角形 80"/>
          <p:cNvSpPr/>
          <p:nvPr/>
        </p:nvSpPr>
        <p:spPr bwMode="auto">
          <a:xfrm>
            <a:off x="3066793" y="2457450"/>
            <a:ext cx="5866055" cy="2562226"/>
          </a:xfrm>
          <a:prstGeom prst="roundRect">
            <a:avLst>
              <a:gd name="adj" fmla="val 8860"/>
            </a:avLst>
          </a:prstGeom>
          <a:solidFill>
            <a:srgbClr val="CCFFFF">
              <a:alpha val="50000"/>
            </a:srgbClr>
          </a:solidFill>
          <a:ln w="28575" cap="flat" cmpd="sng" algn="ctr">
            <a:solidFill>
              <a:schemeClr val="accent2">
                <a:lumMod val="60000"/>
                <a:lumOff val="40000"/>
              </a:schemeClr>
            </a:solidFill>
            <a:prstDash val="solid"/>
            <a:round/>
            <a:headEnd type="none" w="med" len="med"/>
            <a:tailEnd type="none" w="med" len="med"/>
          </a:ln>
          <a:effectLst/>
          <a:extLst/>
        </p:spPr>
        <p:txBody>
          <a:bodyPr vert="horz" wrap="square" lIns="91440" tIns="72000" rIns="91440" bIns="10800" numCol="1" rtlCol="0" anchor="t" anchorCtr="0" compatLnSpc="1">
            <a:prstTxWarp prst="textNoShape">
              <a:avLst/>
            </a:prstTxWarp>
          </a:bodyPr>
          <a:lstStyle/>
          <a:p>
            <a:pPr marL="0" marR="0" indent="0" algn="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Outpatients navigation </a:t>
            </a:r>
          </a:p>
          <a:p>
            <a:pPr marL="0" marR="0" indent="0" algn="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system</a:t>
            </a:r>
            <a:endParaRPr kumimoji="0" lang="ja-JP" altLang="en-US" sz="1800" b="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80" name="角丸四角形 79"/>
          <p:cNvSpPr/>
          <p:nvPr/>
        </p:nvSpPr>
        <p:spPr bwMode="auto">
          <a:xfrm>
            <a:off x="3239966" y="1162050"/>
            <a:ext cx="2835519" cy="2667001"/>
          </a:xfrm>
          <a:prstGeom prst="roundRect">
            <a:avLst>
              <a:gd name="adj" fmla="val 9167"/>
            </a:avLst>
          </a:prstGeom>
          <a:solidFill>
            <a:srgbClr val="FFCCFF">
              <a:alpha val="49804"/>
            </a:srgbClr>
          </a:solidFill>
          <a:ln w="28575" cap="flat" cmpd="sng" algn="ctr">
            <a:solidFill>
              <a:srgbClr val="FFCCFF"/>
            </a:solidFill>
            <a:prstDash val="solid"/>
            <a:round/>
            <a:headEnd type="none" w="med" len="med"/>
            <a:tailEnd type="none" w="med" len="med"/>
          </a:ln>
          <a:effectLst/>
          <a:extLst/>
        </p:spPr>
        <p:txBody>
          <a:bodyPr vert="horz" wrap="square" lIns="0" tIns="72000" rIns="0" bIns="10800" numCol="1" rtlCol="0" anchor="t"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ffectLst/>
                <a:ea typeface="ＭＳ Ｐゴシック" pitchFamily="50" charset="-128"/>
                <a:cs typeface="Times New Roman" pitchFamily="18" charset="0"/>
              </a:rPr>
              <a:t>Prescription check system</a:t>
            </a:r>
            <a:endParaRPr kumimoji="0" lang="ja-JP" altLang="en-US" sz="1800" b="0" i="0" u="none" strike="noStrike" cap="none" normalizeH="0" baseline="0" dirty="0" smtClean="0">
              <a:ln>
                <a:noFill/>
              </a:ln>
              <a:solidFill>
                <a:schemeClr val="tx1"/>
              </a:solidFill>
              <a:effectLst/>
              <a:ea typeface="ＭＳ Ｐゴシック" pitchFamily="50" charset="-128"/>
              <a:cs typeface="Times New Roman" pitchFamily="18" charset="0"/>
            </a:endParaRPr>
          </a:p>
        </p:txBody>
      </p:sp>
      <p:sp>
        <p:nvSpPr>
          <p:cNvPr id="2" name="タイトル 1"/>
          <p:cNvSpPr>
            <a:spLocks noGrp="1"/>
          </p:cNvSpPr>
          <p:nvPr>
            <p:ph type="title"/>
          </p:nvPr>
        </p:nvSpPr>
        <p:spPr>
          <a:xfrm>
            <a:off x="611560" y="548680"/>
            <a:ext cx="8062664" cy="1066800"/>
          </a:xfrm>
        </p:spPr>
        <p:txBody>
          <a:bodyPr anchor="t"/>
          <a:lstStyle/>
          <a:p>
            <a:r>
              <a:rPr kumimoji="1" lang="en-US" altLang="ja-JP" dirty="0" smtClean="0"/>
              <a:t>Scale of the Medical Information System</a:t>
            </a:r>
            <a:endParaRPr kumimoji="1" lang="ja-JP" altLang="en-US" dirty="0"/>
          </a:p>
        </p:txBody>
      </p:sp>
      <p:sp>
        <p:nvSpPr>
          <p:cNvPr id="4" name="スライド番号プレースホルダー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pPr>
                <a:defRPr/>
              </a:pPr>
              <a:t>6</a:t>
            </a:fld>
            <a:endParaRPr lang="en-US" altLang="ja-JP" dirty="0"/>
          </a:p>
        </p:txBody>
      </p:sp>
      <p:sp>
        <p:nvSpPr>
          <p:cNvPr id="5" name="正方形/長方形 4"/>
          <p:cNvSpPr/>
          <p:nvPr/>
        </p:nvSpPr>
        <p:spPr bwMode="auto">
          <a:xfrm>
            <a:off x="3596054" y="5666505"/>
            <a:ext cx="2403766" cy="54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ea typeface="ＭＳ Ｐゴシック" pitchFamily="50" charset="-128"/>
                <a:cs typeface="Times New Roman" pitchFamily="18" charset="0"/>
              </a:rPr>
              <a:t>650 WiFi access points</a:t>
            </a:r>
            <a:endParaRPr kumimoji="0" lang="ja-JP" altLang="en-US" sz="1800" b="0" i="0" u="none" strike="noStrike" cap="none" normalizeH="0" baseline="0" dirty="0" smtClean="0">
              <a:ln>
                <a:noFill/>
              </a:ln>
              <a:solidFill>
                <a:srgbClr val="000080"/>
              </a:solidFill>
              <a:effectLst/>
              <a:ea typeface="ＭＳ Ｐゴシック" pitchFamily="50" charset="-128"/>
              <a:cs typeface="Times New Roman" pitchFamily="18" charset="0"/>
            </a:endParaRPr>
          </a:p>
        </p:txBody>
      </p:sp>
      <p:sp>
        <p:nvSpPr>
          <p:cNvPr id="6" name="正方形/長方形 5"/>
          <p:cNvSpPr/>
          <p:nvPr/>
        </p:nvSpPr>
        <p:spPr bwMode="auto">
          <a:xfrm>
            <a:off x="3352067" y="1647176"/>
            <a:ext cx="2611315" cy="72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ea typeface="ＭＳ Ｐゴシック" pitchFamily="50" charset="-128"/>
                <a:cs typeface="Times New Roman" pitchFamily="18" charset="0"/>
              </a:rPr>
              <a:t>1,500 Bluetooth barcode readers</a:t>
            </a:r>
            <a:endParaRPr kumimoji="0" lang="ja-JP" altLang="en-US" sz="1800" b="0" i="0" u="none" strike="noStrike" cap="none" normalizeH="0" baseline="0" dirty="0" smtClean="0">
              <a:ln>
                <a:noFill/>
              </a:ln>
              <a:solidFill>
                <a:srgbClr val="000080"/>
              </a:solidFill>
              <a:effectLst/>
              <a:ea typeface="ＭＳ Ｐゴシック" pitchFamily="50" charset="-128"/>
              <a:cs typeface="Times New Roman" pitchFamily="18" charset="0"/>
            </a:endParaRPr>
          </a:p>
        </p:txBody>
      </p:sp>
      <p:sp>
        <p:nvSpPr>
          <p:cNvPr id="7" name="正方形/長方形 6"/>
          <p:cNvSpPr/>
          <p:nvPr/>
        </p:nvSpPr>
        <p:spPr bwMode="auto">
          <a:xfrm>
            <a:off x="3352066" y="2836981"/>
            <a:ext cx="2592000" cy="72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ea typeface="ＭＳ Ｐゴシック" pitchFamily="50" charset="-128"/>
                <a:cs typeface="Times New Roman" pitchFamily="18" charset="0"/>
              </a:rPr>
              <a:t>600 Bluetooth access points (BT-AP)</a:t>
            </a:r>
            <a:endParaRPr kumimoji="0" lang="ja-JP" altLang="en-US" sz="1800" b="0" i="0" u="none" strike="noStrike" cap="none" normalizeH="0" baseline="0" dirty="0" smtClean="0">
              <a:ln>
                <a:noFill/>
              </a:ln>
              <a:solidFill>
                <a:srgbClr val="000080"/>
              </a:solidFill>
              <a:effectLst/>
              <a:ea typeface="ＭＳ Ｐゴシック" pitchFamily="50" charset="-128"/>
              <a:cs typeface="Times New Roman" pitchFamily="18" charset="0"/>
            </a:endParaRPr>
          </a:p>
        </p:txBody>
      </p:sp>
      <p:sp>
        <p:nvSpPr>
          <p:cNvPr id="8" name="正方形/長方形 7"/>
          <p:cNvSpPr/>
          <p:nvPr/>
        </p:nvSpPr>
        <p:spPr bwMode="auto">
          <a:xfrm>
            <a:off x="3352066" y="3948103"/>
            <a:ext cx="2592000" cy="90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lang="en-US" altLang="ja-JP" sz="1800" dirty="0" smtClean="0">
                <a:effectLst/>
                <a:cs typeface="Times New Roman" pitchFamily="18" charset="0"/>
              </a:rPr>
              <a:t>1,1</a:t>
            </a:r>
            <a:r>
              <a:rPr kumimoji="0" lang="en-US" altLang="ja-JP" sz="1800" b="0" i="0" u="none" strike="noStrike" cap="none" normalizeH="0" baseline="0" dirty="0" smtClean="0">
                <a:ln>
                  <a:noFill/>
                </a:ln>
                <a:solidFill>
                  <a:srgbClr val="000080"/>
                </a:solidFill>
                <a:effectLst/>
                <a:cs typeface="Times New Roman" pitchFamily="18" charset="0"/>
              </a:rPr>
              <a:t>00 Bluetooth identification beacon</a:t>
            </a:r>
          </a:p>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cs typeface="Times New Roman" pitchFamily="18" charset="0"/>
              </a:rPr>
              <a:t>(BT-ID)</a:t>
            </a:r>
            <a:endParaRPr kumimoji="0" lang="ja-JP" altLang="en-US" sz="1800" b="0" i="0" u="none" strike="noStrike" cap="none" normalizeH="0" baseline="0" dirty="0" smtClean="0">
              <a:ln>
                <a:noFill/>
              </a:ln>
              <a:solidFill>
                <a:srgbClr val="000080"/>
              </a:solidFill>
              <a:effectLst/>
              <a:cs typeface="Times New Roman" pitchFamily="18" charset="0"/>
            </a:endParaRPr>
          </a:p>
        </p:txBody>
      </p:sp>
      <p:sp>
        <p:nvSpPr>
          <p:cNvPr id="9" name="正方形/長方形 8"/>
          <p:cNvSpPr/>
          <p:nvPr/>
        </p:nvSpPr>
        <p:spPr bwMode="auto">
          <a:xfrm>
            <a:off x="6610442" y="3397030"/>
            <a:ext cx="2127738" cy="72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cs typeface="Times New Roman" pitchFamily="18" charset="0"/>
              </a:rPr>
              <a:t>2,700 Bluetooth navigation tablet</a:t>
            </a:r>
            <a:r>
              <a:rPr lang="en-US" altLang="ja-JP" sz="1800" dirty="0" smtClean="0">
                <a:effectLst/>
                <a:cs typeface="Times New Roman" pitchFamily="18" charset="0"/>
              </a:rPr>
              <a:t>s</a:t>
            </a:r>
            <a:endParaRPr kumimoji="0" lang="ja-JP" altLang="en-US" sz="1800" b="0" i="0" u="none" strike="noStrike" cap="none" normalizeH="0" baseline="0" dirty="0" smtClean="0">
              <a:ln>
                <a:noFill/>
              </a:ln>
              <a:solidFill>
                <a:srgbClr val="000080"/>
              </a:solidFill>
              <a:effectLst/>
              <a:cs typeface="Times New Roman" pitchFamily="18" charset="0"/>
            </a:endParaRPr>
          </a:p>
        </p:txBody>
      </p:sp>
      <p:sp>
        <p:nvSpPr>
          <p:cNvPr id="10" name="正方形/長方形 9"/>
          <p:cNvSpPr/>
          <p:nvPr/>
        </p:nvSpPr>
        <p:spPr bwMode="auto">
          <a:xfrm>
            <a:off x="312678" y="5666505"/>
            <a:ext cx="2039814" cy="54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rgbClr val="000080"/>
                </a:solidFill>
                <a:effectLst/>
                <a:ea typeface="ＭＳ Ｐゴシック" pitchFamily="50" charset="-128"/>
                <a:cs typeface="Times New Roman" pitchFamily="18" charset="0"/>
              </a:rPr>
              <a:t>1,000 Laptop PC</a:t>
            </a:r>
            <a:endParaRPr kumimoji="0" lang="ja-JP" altLang="en-US" sz="1800" b="0" i="0" u="none" strike="noStrike" cap="none" normalizeH="0" baseline="0" dirty="0" smtClean="0">
              <a:ln>
                <a:noFill/>
              </a:ln>
              <a:solidFill>
                <a:srgbClr val="000080"/>
              </a:solidFill>
              <a:effectLst/>
              <a:ea typeface="ＭＳ Ｐゴシック" pitchFamily="50" charset="-128"/>
              <a:cs typeface="Times New Roman" pitchFamily="18" charset="0"/>
            </a:endParaRPr>
          </a:p>
        </p:txBody>
      </p:sp>
      <p:sp>
        <p:nvSpPr>
          <p:cNvPr id="11" name="フローチャート : 磁気ディスク 10"/>
          <p:cNvSpPr/>
          <p:nvPr/>
        </p:nvSpPr>
        <p:spPr bwMode="auto">
          <a:xfrm>
            <a:off x="6963508" y="5333130"/>
            <a:ext cx="1453754" cy="944438"/>
          </a:xfrm>
          <a:prstGeom prst="flowChartMagneticDisk">
            <a:avLst/>
          </a:prstGeom>
          <a:solidFill>
            <a:schemeClr val="bg1">
              <a:lumMod val="85000"/>
            </a:schemeClr>
          </a:solidFill>
          <a:ln w="28575" cap="flat" cmpd="sng" algn="ctr">
            <a:solidFill>
              <a:schemeClr val="tx1"/>
            </a:solidFill>
            <a:prstDash val="solid"/>
            <a:round/>
            <a:headEnd type="none" w="med" len="med"/>
            <a:tailEnd type="none" w="med" len="med"/>
          </a:ln>
          <a:effectLs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kumimoji="0" lang="en-US" altLang="ja-JP" sz="1800" b="0" i="0" u="none" strike="noStrike" cap="none" normalizeH="0" baseline="0" dirty="0" smtClean="0">
                <a:ln>
                  <a:noFill/>
                </a:ln>
                <a:solidFill>
                  <a:schemeClr val="tx1"/>
                </a:solidFill>
                <a:ea typeface="ＭＳ Ｐゴシック" pitchFamily="50" charset="-128"/>
                <a:cs typeface="Times New Roman" pitchFamily="18" charset="0"/>
              </a:rPr>
              <a:t>Database</a:t>
            </a:r>
            <a:endParaRPr kumimoji="0" lang="ja-JP" altLang="en-US" sz="1800" b="0" i="0" u="none" strike="noStrike" cap="none" normalizeH="0" baseline="0" dirty="0" smtClean="0">
              <a:ln>
                <a:noFill/>
              </a:ln>
              <a:solidFill>
                <a:schemeClr val="tx1"/>
              </a:solidFill>
              <a:ea typeface="ＭＳ Ｐゴシック" pitchFamily="50" charset="-128"/>
              <a:cs typeface="Times New Roman" pitchFamily="18" charset="0"/>
            </a:endParaRPr>
          </a:p>
        </p:txBody>
      </p:sp>
      <p:sp>
        <p:nvSpPr>
          <p:cNvPr id="97" name="正方形/長方形 96"/>
          <p:cNvSpPr/>
          <p:nvPr/>
        </p:nvSpPr>
        <p:spPr bwMode="auto">
          <a:xfrm>
            <a:off x="312678" y="3487030"/>
            <a:ext cx="2039814" cy="540000"/>
          </a:xfrm>
          <a:prstGeom prst="rect">
            <a:avLst/>
          </a:prstGeom>
          <a:noFill/>
          <a:ln w="28575" cap="flat" cmpd="sng" algn="ctr">
            <a:solidFill>
              <a:srgbClr val="0000CC"/>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0800" rIns="91440" bIns="10800" numCol="1" rtlCol="0" anchor="ctr" anchorCtr="0" compatLnSpc="1">
            <a:prstTxWarp prst="textNoShape">
              <a:avLst/>
            </a:prstTxWarp>
          </a:bodyPr>
          <a:lstStyle/>
          <a:p>
            <a:pPr marL="0" marR="0" indent="0" algn="ctr" defTabSz="914400" rtl="0" eaLnBrk="1" fontAlgn="base" latinLnBrk="0" hangingPunct="1">
              <a:lnSpc>
                <a:spcPct val="85000"/>
              </a:lnSpc>
              <a:spcBef>
                <a:spcPct val="0"/>
              </a:spcBef>
              <a:spcAft>
                <a:spcPct val="0"/>
              </a:spcAft>
              <a:buClrTx/>
              <a:buSzTx/>
              <a:buFontTx/>
              <a:buNone/>
              <a:tabLst/>
            </a:pPr>
            <a:r>
              <a:rPr lang="en-US" altLang="ja-JP" sz="1800" dirty="0" smtClean="0">
                <a:effectLst/>
                <a:cs typeface="Times New Roman" pitchFamily="18" charset="0"/>
              </a:rPr>
              <a:t>Medical devices</a:t>
            </a:r>
            <a:endParaRPr kumimoji="0" lang="ja-JP" altLang="en-US" sz="1800" b="0" i="0" u="none" strike="noStrike" cap="none" normalizeH="0" baseline="0" dirty="0" smtClean="0">
              <a:ln>
                <a:noFill/>
              </a:ln>
              <a:solidFill>
                <a:srgbClr val="000080"/>
              </a:solidFill>
              <a:effectLst/>
              <a:cs typeface="Times New Roman" pitchFamily="18" charset="0"/>
            </a:endParaRPr>
          </a:p>
        </p:txBody>
      </p:sp>
      <p:cxnSp>
        <p:nvCxnSpPr>
          <p:cNvPr id="144" name="カギ線コネクタ 143"/>
          <p:cNvCxnSpPr>
            <a:stCxn id="11" idx="2"/>
            <a:endCxn id="5" idx="3"/>
          </p:cNvCxnSpPr>
          <p:nvPr/>
        </p:nvCxnSpPr>
        <p:spPr bwMode="auto">
          <a:xfrm rot="10800000" flipV="1">
            <a:off x="5999821" y="5805349"/>
            <a:ext cx="963688" cy="131156"/>
          </a:xfrm>
          <a:prstGeom prst="bentConnector3">
            <a:avLst>
              <a:gd name="adj1" fmla="val 50000"/>
            </a:avLst>
          </a:prstGeom>
          <a:ln w="28575">
            <a:prstDash val="solid"/>
            <a:headEnd type="none" w="med" len="med"/>
            <a:tailEnd type="none" w="med" len="med"/>
          </a:ln>
          <a:effectLst/>
          <a:extLst/>
        </p:spPr>
        <p:style>
          <a:lnRef idx="3">
            <a:schemeClr val="dk1"/>
          </a:lnRef>
          <a:fillRef idx="0">
            <a:schemeClr val="dk1"/>
          </a:fillRef>
          <a:effectRef idx="2">
            <a:schemeClr val="dk1"/>
          </a:effectRef>
          <a:fontRef idx="minor">
            <a:schemeClr val="tx1"/>
          </a:fontRef>
        </p:style>
      </p:cxnSp>
      <p:pic>
        <p:nvPicPr>
          <p:cNvPr id="205" name="図 204"/>
          <p:cNvPicPr>
            <a:picLocks noChangeAspect="1"/>
          </p:cNvPicPr>
          <p:nvPr/>
        </p:nvPicPr>
        <p:blipFill>
          <a:blip r:embed="rId4" cstate="print">
            <a:extLst>
              <a:ext uri="{28A0092B-C50C-407E-A947-70E740481C1C}">
                <a14:useLocalDpi xmlns="" xmlns:a14="http://schemas.microsoft.com/office/drawing/2010/main"/>
              </a:ext>
            </a:extLst>
          </a:blip>
          <a:srcRect r="17608"/>
          <a:stretch>
            <a:fillRect/>
          </a:stretch>
        </p:blipFill>
        <p:spPr>
          <a:xfrm rot="10800000">
            <a:off x="849800" y="4177572"/>
            <a:ext cx="483205" cy="441063"/>
          </a:xfrm>
          <a:prstGeom prst="rect">
            <a:avLst/>
          </a:prstGeom>
        </p:spPr>
      </p:pic>
      <p:pic>
        <p:nvPicPr>
          <p:cNvPr id="5122" name="Picture 2" descr="I:\sim\qualnet\dsa_5.0\gui\icons\my_icon\NotePC3.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411760" y="5778971"/>
            <a:ext cx="334108" cy="314325"/>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I:\sim\qualnet\dsa_5.0\gui\icons\AccessPoint.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533766" y="5314080"/>
            <a:ext cx="281354"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C:\Users\k_ohshima\AppData\Local\Microsoft\Windows\Temporary Internet Files\Content.IE5\08S7IPZE\MC900396864[1].wmf"/>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773390" y="4177571"/>
            <a:ext cx="508488" cy="494922"/>
          </a:xfrm>
          <a:prstGeom prst="rect">
            <a:avLst/>
          </a:prstGeom>
          <a:noFill/>
          <a:extLst>
            <a:ext uri="{909E8E84-426E-40DD-AFC4-6F175D3DCCD1}">
              <a14:hiddenFill xmlns="" xmlns:a14="http://schemas.microsoft.com/office/drawing/2010/main">
                <a:solidFill>
                  <a:srgbClr val="FFFFFF"/>
                </a:solidFill>
              </a14:hiddenFill>
            </a:ext>
          </a:extLst>
        </p:spPr>
      </p:pic>
      <p:pic>
        <p:nvPicPr>
          <p:cNvPr id="221" name="図 220" descr="tk.png"/>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6111250" y="2836982"/>
            <a:ext cx="358785" cy="476353"/>
          </a:xfrm>
          <a:prstGeom prst="rect">
            <a:avLst/>
          </a:prstGeom>
          <a:effectLst>
            <a:outerShdw blurRad="50800" dist="38100" dir="2700000">
              <a:srgbClr val="000000">
                <a:alpha val="43000"/>
              </a:srgbClr>
            </a:outerShdw>
          </a:effectLst>
        </p:spPr>
      </p:pic>
      <p:pic>
        <p:nvPicPr>
          <p:cNvPr id="222" name="図 221" descr="tk.png"/>
          <p:cNvPicPr>
            <a:picLocks noChangeAspect="1"/>
          </p:cNvPicPr>
          <p:nvPr/>
        </p:nvPicPr>
        <p:blipFill>
          <a:blip r:embed="rId8" cstate="print">
            <a:extLst>
              <a:ext uri="{28A0092B-C50C-407E-A947-70E740481C1C}">
                <a14:useLocalDpi xmlns="" xmlns:a14="http://schemas.microsoft.com/office/drawing/2010/main"/>
              </a:ext>
            </a:extLst>
          </a:blip>
          <a:stretch>
            <a:fillRect/>
          </a:stretch>
        </p:blipFill>
        <p:spPr>
          <a:xfrm>
            <a:off x="5971676" y="4023612"/>
            <a:ext cx="358785" cy="476353"/>
          </a:xfrm>
          <a:prstGeom prst="rect">
            <a:avLst/>
          </a:prstGeom>
          <a:effectLst>
            <a:outerShdw blurRad="50800" dist="38100" dir="2700000">
              <a:srgbClr val="000000">
                <a:alpha val="43000"/>
              </a:srgbClr>
            </a:outerShdw>
          </a:effectLst>
        </p:spPr>
      </p:pic>
      <p:sp>
        <p:nvSpPr>
          <p:cNvPr id="27" name="日付プレースホルダ 26"/>
          <p:cNvSpPr>
            <a:spLocks noGrp="1"/>
          </p:cNvSpPr>
          <p:nvPr>
            <p:ph type="dt" sz="half" idx="10"/>
          </p:nvPr>
        </p:nvSpPr>
        <p:spPr/>
        <p:txBody>
          <a:bodyPr/>
          <a:lstStyle/>
          <a:p>
            <a:r>
              <a:rPr lang="en-US" altLang="ja-JP" dirty="0" smtClean="0"/>
              <a:t>May, 2013</a:t>
            </a:r>
            <a:endParaRPr lang="en-US" altLang="ja-JP" dirty="0"/>
          </a:p>
        </p:txBody>
      </p:sp>
      <p:sp>
        <p:nvSpPr>
          <p:cNvPr id="28" name="フッター プレースホルダ 27"/>
          <p:cNvSpPr>
            <a:spLocks noGrp="1"/>
          </p:cNvSpPr>
          <p:nvPr>
            <p:ph type="ftr" sz="quarter" idx="11"/>
          </p:nvPr>
        </p:nvSpPr>
        <p:spPr/>
        <p:txBody>
          <a:bodyPr/>
          <a:lstStyle/>
          <a:p>
            <a:r>
              <a:rPr lang="en-US" altLang="ja-JP" dirty="0" smtClean="0"/>
              <a:t>Shoichi Kitazawa (ATR)</a:t>
            </a:r>
            <a:endParaRPr lang="en-US" altLang="ja-JP" dirty="0"/>
          </a:p>
        </p:txBody>
      </p:sp>
    </p:spTree>
    <p:extLst>
      <p:ext uri="{BB962C8B-B14F-4D97-AF65-F5344CB8AC3E}">
        <p14:creationId xmlns="" xmlns:p14="http://schemas.microsoft.com/office/powerpoint/2010/main" val="170894241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Problems and Proposed Solutions</a:t>
            </a:r>
            <a:endParaRPr kumimoji="1" lang="ja-JP" altLang="en-US" dirty="0"/>
          </a:p>
        </p:txBody>
      </p:sp>
      <p:sp>
        <p:nvSpPr>
          <p:cNvPr id="3" name="コンテンツ プレースホルダ 2"/>
          <p:cNvSpPr>
            <a:spLocks noGrp="1"/>
          </p:cNvSpPr>
          <p:nvPr>
            <p:ph idx="1"/>
          </p:nvPr>
        </p:nvSpPr>
        <p:spPr>
          <a:xfrm>
            <a:off x="597877" y="1124744"/>
            <a:ext cx="8006571" cy="4933950"/>
          </a:xfrm>
        </p:spPr>
        <p:txBody>
          <a:bodyPr/>
          <a:lstStyle/>
          <a:p>
            <a:pPr marL="0" indent="0">
              <a:lnSpc>
                <a:spcPct val="130000"/>
              </a:lnSpc>
              <a:buNone/>
            </a:pPr>
            <a:r>
              <a:rPr lang="en-US" altLang="ja-JP" sz="2400" dirty="0" smtClean="0">
                <a:latin typeface="Times New Roman" pitchFamily="18" charset="0"/>
                <a:cs typeface="Times New Roman" pitchFamily="18" charset="0"/>
              </a:rPr>
              <a:t>Problems</a:t>
            </a:r>
          </a:p>
          <a:p>
            <a:pPr>
              <a:lnSpc>
                <a:spcPct val="130000"/>
              </a:lnSpc>
            </a:pPr>
            <a:r>
              <a:rPr lang="en-US" altLang="ja-JP" sz="2000" dirty="0" smtClean="0">
                <a:latin typeface="Times New Roman" pitchFamily="18" charset="0"/>
                <a:cs typeface="Times New Roman" pitchFamily="18" charset="0"/>
              </a:rPr>
              <a:t>Hard to build and operate </a:t>
            </a:r>
            <a:r>
              <a:rPr lang="en-US" altLang="ja-JP" sz="2000" u="sng" dirty="0" smtClean="0">
                <a:latin typeface="Times New Roman" pitchFamily="18" charset="0"/>
                <a:cs typeface="Times New Roman" pitchFamily="18" charset="0"/>
              </a:rPr>
              <a:t>large scale wireless networks</a:t>
            </a:r>
            <a:r>
              <a:rPr lang="en-US" altLang="ja-JP" sz="2000" dirty="0" smtClean="0">
                <a:latin typeface="Times New Roman" pitchFamily="18" charset="0"/>
                <a:cs typeface="Times New Roman" pitchFamily="18" charset="0"/>
              </a:rPr>
              <a:t>  of </a:t>
            </a:r>
            <a:r>
              <a:rPr lang="en-US" altLang="ja-JP" sz="2000" u="sng" dirty="0" smtClean="0">
                <a:latin typeface="Times New Roman" pitchFamily="18" charset="0"/>
                <a:cs typeface="Times New Roman" pitchFamily="18" charset="0"/>
              </a:rPr>
              <a:t>autonomously operated devices</a:t>
            </a:r>
            <a:r>
              <a:rPr lang="en-US" altLang="ja-JP" sz="2000" dirty="0" smtClean="0">
                <a:latin typeface="Times New Roman" pitchFamily="18" charset="0"/>
                <a:cs typeface="Times New Roman" pitchFamily="18" charset="0"/>
              </a:rPr>
              <a:t>.</a:t>
            </a:r>
          </a:p>
          <a:p>
            <a:pPr>
              <a:buNone/>
            </a:pPr>
            <a:endParaRPr lang="en-US" altLang="ja-JP" sz="2000" u="sng" dirty="0" smtClean="0">
              <a:latin typeface="Times New Roman" pitchFamily="18" charset="0"/>
              <a:cs typeface="Times New Roman" pitchFamily="18" charset="0"/>
            </a:endParaRPr>
          </a:p>
          <a:p>
            <a:pPr>
              <a:buNone/>
            </a:pPr>
            <a:r>
              <a:rPr lang="en-US" altLang="ja-JP" sz="2400" dirty="0" smtClean="0">
                <a:latin typeface="Times New Roman" pitchFamily="18" charset="0"/>
                <a:cs typeface="Times New Roman" pitchFamily="18" charset="0"/>
              </a:rPr>
              <a:t>Proposed solutions</a:t>
            </a:r>
          </a:p>
          <a:p>
            <a:r>
              <a:rPr lang="en-US" altLang="ja-JP" sz="2000" dirty="0" smtClean="0">
                <a:latin typeface="Times New Roman" pitchFamily="18" charset="0"/>
                <a:cs typeface="Times New Roman" pitchFamily="18" charset="0"/>
              </a:rPr>
              <a:t>Self-organizing wireless system</a:t>
            </a:r>
          </a:p>
          <a:p>
            <a:r>
              <a:rPr kumimoji="1" lang="en-US" altLang="ja-JP" sz="2000" dirty="0" smtClean="0">
                <a:latin typeface="Times New Roman" pitchFamily="18" charset="0"/>
                <a:cs typeface="Times New Roman" pitchFamily="18" charset="0"/>
              </a:rPr>
              <a:t>Spectrum sensing of whole band for searching vacant radio resources</a:t>
            </a:r>
          </a:p>
          <a:p>
            <a:r>
              <a:rPr lang="en-US" altLang="ja-JP" sz="2000" dirty="0" smtClean="0">
                <a:latin typeface="Times New Roman" pitchFamily="18" charset="0"/>
                <a:cs typeface="Times New Roman" pitchFamily="18" charset="0"/>
              </a:rPr>
              <a:t>Radio resource assignment and network topology management </a:t>
            </a:r>
          </a:p>
        </p:txBody>
      </p:sp>
      <p:sp>
        <p:nvSpPr>
          <p:cNvPr id="4" name="スライド番号プレースホルダ 3"/>
          <p:cNvSpPr>
            <a:spLocks noGrp="1"/>
          </p:cNvSpPr>
          <p:nvPr>
            <p:ph type="sldNum" sz="quarter" idx="12"/>
          </p:nvPr>
        </p:nvSpPr>
        <p:spPr>
          <a:xfrm>
            <a:off x="4571628" y="6475413"/>
            <a:ext cx="76944" cy="184666"/>
          </a:xfrm>
        </p:spPr>
        <p:txBody>
          <a:bodyPr/>
          <a:lstStyle/>
          <a:p>
            <a:pPr>
              <a:defRPr/>
            </a:pPr>
            <a:fld id="{CFAD94D3-0AD3-4018-B87A-D97E9B60D672}" type="slidenum">
              <a:rPr lang="en-US" altLang="ja-JP" smtClean="0"/>
              <a:pPr>
                <a:defRPr/>
              </a:pPr>
              <a:t>7</a:t>
            </a:fld>
            <a:endParaRPr lang="en-US" altLang="ja-JP" dirty="0"/>
          </a:p>
        </p:txBody>
      </p:sp>
      <p:sp>
        <p:nvSpPr>
          <p:cNvPr id="5" name="日付プレースホルダ 4"/>
          <p:cNvSpPr>
            <a:spLocks noGrp="1"/>
          </p:cNvSpPr>
          <p:nvPr>
            <p:ph type="dt" sz="half" idx="10"/>
          </p:nvPr>
        </p:nvSpPr>
        <p:spPr/>
        <p:txBody>
          <a:bodyPr/>
          <a:lstStyle/>
          <a:p>
            <a:r>
              <a:rPr lang="en-US" altLang="ja-JP" dirty="0" smtClean="0"/>
              <a:t>May, 2013</a:t>
            </a:r>
            <a:endParaRPr lang="en-US" altLang="ja-JP" dirty="0"/>
          </a:p>
        </p:txBody>
      </p:sp>
      <p:sp>
        <p:nvSpPr>
          <p:cNvPr id="6" name="フッター プレースホルダ 5"/>
          <p:cNvSpPr>
            <a:spLocks noGrp="1"/>
          </p:cNvSpPr>
          <p:nvPr>
            <p:ph type="ftr" sz="quarter" idx="11"/>
          </p:nvPr>
        </p:nvSpPr>
        <p:spPr/>
        <p:txBody>
          <a:bodyPr/>
          <a:lstStyle/>
          <a:p>
            <a:r>
              <a:rPr lang="en-US" altLang="ja-JP" dirty="0" smtClean="0"/>
              <a:t>Shoichi Kitazawa (ATR)</a:t>
            </a:r>
            <a:endParaRPr lang="en-US" altLang="ja-JP"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en-US" altLang="ko-KR" dirty="0"/>
              <a:t>Architecture of </a:t>
            </a:r>
            <a:r>
              <a:rPr lang="en-US" altLang="ja-JP" dirty="0" smtClean="0"/>
              <a:t>Proposed System</a:t>
            </a:r>
            <a:endParaRPr kumimoji="1" lang="ja-JP" altLang="en-US" dirty="0"/>
          </a:p>
        </p:txBody>
      </p:sp>
      <p:sp>
        <p:nvSpPr>
          <p:cNvPr id="4" name="日付プレースホルダ 3"/>
          <p:cNvSpPr>
            <a:spLocks noGrp="1"/>
          </p:cNvSpPr>
          <p:nvPr>
            <p:ph type="dt" sz="half" idx="10"/>
          </p:nvPr>
        </p:nvSpPr>
        <p:spPr/>
        <p:txBody>
          <a:bodyPr/>
          <a:lstStyle/>
          <a:p>
            <a:r>
              <a:rPr lang="en-US" altLang="ja-JP" dirty="0" smtClean="0"/>
              <a:t>May, 2013</a:t>
            </a:r>
            <a:endParaRPr lang="en-US" altLang="ja-JP" dirty="0"/>
          </a:p>
        </p:txBody>
      </p:sp>
      <p:sp>
        <p:nvSpPr>
          <p:cNvPr id="5" name="フッター プレースホルダ 4"/>
          <p:cNvSpPr>
            <a:spLocks noGrp="1"/>
          </p:cNvSpPr>
          <p:nvPr>
            <p:ph type="ftr" sz="quarter" idx="11"/>
          </p:nvPr>
        </p:nvSpPr>
        <p:spPr/>
        <p:txBody>
          <a:bodyPr/>
          <a:lstStyle/>
          <a:p>
            <a:r>
              <a:rPr lang="en-US" altLang="ja-JP" dirty="0" smtClean="0"/>
              <a:t>Shoichi Kitazawa (ATR)</a:t>
            </a:r>
            <a:endParaRPr lang="en-US" altLang="ja-JP" dirty="0"/>
          </a:p>
        </p:txBody>
      </p:sp>
      <p:sp>
        <p:nvSpPr>
          <p:cNvPr id="6" name="スライド番号プレースホルダ 5"/>
          <p:cNvSpPr>
            <a:spLocks noGrp="1"/>
          </p:cNvSpPr>
          <p:nvPr>
            <p:ph type="sldNum" sz="quarter" idx="12"/>
          </p:nvPr>
        </p:nvSpPr>
        <p:spPr/>
        <p:txBody>
          <a:bodyPr/>
          <a:lstStyle/>
          <a:p>
            <a:r>
              <a:rPr lang="en-US" altLang="ja-JP" dirty="0" smtClean="0"/>
              <a:t>Slide </a:t>
            </a:r>
            <a:fld id="{5CA2EE14-C122-4D9A-9D36-15EA92E7C385}" type="slidenum">
              <a:rPr lang="en-US" altLang="ja-JP" smtClean="0"/>
              <a:pPr/>
              <a:t>8</a:t>
            </a:fld>
            <a:endParaRPr lang="en-US" altLang="ja-JP" dirty="0"/>
          </a:p>
        </p:txBody>
      </p:sp>
      <p:sp>
        <p:nvSpPr>
          <p:cNvPr id="10" name="コンテンツ プレースホルダ 5"/>
          <p:cNvSpPr>
            <a:spLocks noGrp="1"/>
          </p:cNvSpPr>
          <p:nvPr>
            <p:ph idx="1"/>
          </p:nvPr>
        </p:nvSpPr>
        <p:spPr>
          <a:xfrm>
            <a:off x="395536" y="1412776"/>
            <a:ext cx="8351227" cy="1944216"/>
          </a:xfrm>
        </p:spPr>
        <p:txBody>
          <a:bodyPr/>
          <a:lstStyle/>
          <a:p>
            <a:r>
              <a:rPr lang="en-US" altLang="ja-JP" sz="2400" dirty="0" smtClean="0">
                <a:latin typeface="Times New Roman" pitchFamily="18" charset="0"/>
                <a:cs typeface="Times New Roman" pitchFamily="18" charset="0"/>
              </a:rPr>
              <a:t>Shares limited radio resources with various applications</a:t>
            </a:r>
          </a:p>
          <a:p>
            <a:r>
              <a:rPr lang="en-US" altLang="ja-JP" sz="2400" dirty="0" smtClean="0">
                <a:latin typeface="Times New Roman" pitchFamily="18" charset="0"/>
                <a:cs typeface="Times New Roman" pitchFamily="18" charset="0"/>
              </a:rPr>
              <a:t>Controls dynamically based on </a:t>
            </a:r>
            <a:r>
              <a:rPr lang="en-US" altLang="ja-JP" sz="2400" dirty="0" err="1" smtClean="0">
                <a:latin typeface="Times New Roman" pitchFamily="18" charset="0"/>
                <a:cs typeface="Times New Roman" pitchFamily="18" charset="0"/>
              </a:rPr>
              <a:t>QoE</a:t>
            </a:r>
            <a:endParaRPr lang="en-US" altLang="ja-JP" sz="2400" dirty="0" smtClean="0">
              <a:latin typeface="Times New Roman" pitchFamily="18" charset="0"/>
              <a:cs typeface="Times New Roman" pitchFamily="18" charset="0"/>
            </a:endParaRPr>
          </a:p>
          <a:p>
            <a:pPr lvl="1"/>
            <a:r>
              <a:rPr lang="en-US" altLang="ja-JP" sz="2000" dirty="0">
                <a:cs typeface="Times New Roman" pitchFamily="18" charset="0"/>
              </a:rPr>
              <a:t>The parameters of </a:t>
            </a:r>
            <a:r>
              <a:rPr lang="en-US" altLang="ja-JP" sz="2000" dirty="0" err="1">
                <a:cs typeface="Times New Roman" pitchFamily="18" charset="0"/>
              </a:rPr>
              <a:t>QoE</a:t>
            </a:r>
            <a:r>
              <a:rPr lang="en-US" altLang="ja-JP" sz="2000" dirty="0">
                <a:cs typeface="Times New Roman" pitchFamily="18" charset="0"/>
              </a:rPr>
              <a:t> f(x): data rate, latency, BER, priority, subjective assessment (i.e., </a:t>
            </a:r>
            <a:r>
              <a:rPr lang="de-DE" altLang="ja-JP" sz="2000" dirty="0"/>
              <a:t>mean opinion score)</a:t>
            </a:r>
            <a:endParaRPr lang="ja-JP" altLang="en-US" sz="2000" dirty="0">
              <a:cs typeface="Times New Roman" pitchFamily="18" charset="0"/>
            </a:endParaRPr>
          </a:p>
          <a:p>
            <a:pPr lvl="1"/>
            <a:endParaRPr lang="en-US" altLang="ja-JP" sz="2000" dirty="0" smtClean="0">
              <a:latin typeface="Times New Roman" pitchFamily="18" charset="0"/>
              <a:cs typeface="Times New Roman" pitchFamily="18" charset="0"/>
            </a:endParaRPr>
          </a:p>
          <a:p>
            <a:endParaRPr kumimoji="1" lang="ja-JP" altLang="en-US" sz="2400" dirty="0">
              <a:latin typeface="Times New Roman" pitchFamily="18" charset="0"/>
              <a:cs typeface="Times New Roman" pitchFamily="18" charset="0"/>
            </a:endParaRPr>
          </a:p>
        </p:txBody>
      </p:sp>
      <p:sp>
        <p:nvSpPr>
          <p:cNvPr id="2" name="テキスト ボックス 1"/>
          <p:cNvSpPr txBox="1"/>
          <p:nvPr/>
        </p:nvSpPr>
        <p:spPr>
          <a:xfrm>
            <a:off x="3491880" y="6145559"/>
            <a:ext cx="5560753" cy="307777"/>
          </a:xfrm>
          <a:prstGeom prst="rect">
            <a:avLst/>
          </a:prstGeom>
          <a:noFill/>
        </p:spPr>
        <p:txBody>
          <a:bodyPr wrap="none" rtlCol="0">
            <a:spAutoFit/>
          </a:bodyPr>
          <a:lstStyle/>
          <a:p>
            <a:r>
              <a:rPr kumimoji="1" lang="en-US" altLang="ja-JP" sz="1400" dirty="0" smtClean="0"/>
              <a:t>RR: Radio resource assignment, AC: Access control, TP: Topology control</a:t>
            </a:r>
            <a:endParaRPr kumimoji="1" lang="ja-JP" altLang="en-US" sz="1400" dirty="0"/>
          </a:p>
        </p:txBody>
      </p:sp>
      <p:pic>
        <p:nvPicPr>
          <p:cNvPr id="9" name="図 8"/>
          <p:cNvPicPr>
            <a:picLocks noChangeAspect="1"/>
          </p:cNvPicPr>
          <p:nvPr/>
        </p:nvPicPr>
        <p:blipFill>
          <a:blip r:embed="rId2" cstate="print"/>
          <a:stretch>
            <a:fillRect/>
          </a:stretch>
        </p:blipFill>
        <p:spPr>
          <a:xfrm>
            <a:off x="611560" y="2982660"/>
            <a:ext cx="8074152" cy="3166949"/>
          </a:xfrm>
          <a:prstGeom prst="rect">
            <a:avLst/>
          </a:prstGeom>
        </p:spPr>
      </p:pic>
      <p:sp>
        <p:nvSpPr>
          <p:cNvPr id="11" name="正方形/長方形 10"/>
          <p:cNvSpPr/>
          <p:nvPr/>
        </p:nvSpPr>
        <p:spPr>
          <a:xfrm>
            <a:off x="1187624" y="4494827"/>
            <a:ext cx="2376264" cy="15840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403648" y="6165189"/>
            <a:ext cx="1961027" cy="288147"/>
          </a:xfrm>
          <a:prstGeom prst="rect">
            <a:avLst/>
          </a:prstGeom>
          <a:noFill/>
          <a:ln w="28575" cmpd="sng">
            <a:solidFill>
              <a:srgbClr val="FF0000"/>
            </a:solidFill>
          </a:ln>
        </p:spPr>
        <p:txBody>
          <a:bodyPr wrap="square" lIns="36000" tIns="36000" rIns="36000" bIns="36000" rtlCol="0" anchor="ctr">
            <a:spAutoFit/>
          </a:bodyPr>
          <a:lstStyle/>
          <a:p>
            <a:pPr algn="ctr"/>
            <a:r>
              <a:rPr kumimoji="1" lang="en-US" altLang="ja-JP" sz="1400" dirty="0" err="1" smtClean="0">
                <a:solidFill>
                  <a:srgbClr val="FF0000"/>
                </a:solidFill>
                <a:latin typeface="+mn-lt"/>
                <a:ea typeface="HGP明朝E"/>
                <a:cs typeface="Times New Roman"/>
              </a:rPr>
              <a:t>QoE</a:t>
            </a:r>
            <a:r>
              <a:rPr kumimoji="1" lang="en-US" altLang="ja-JP" sz="1400" dirty="0" smtClean="0">
                <a:solidFill>
                  <a:srgbClr val="FF0000"/>
                </a:solidFill>
                <a:latin typeface="+mn-lt"/>
                <a:ea typeface="HGP明朝E"/>
                <a:cs typeface="Times New Roman"/>
              </a:rPr>
              <a:t> bases control</a:t>
            </a:r>
            <a:endParaRPr kumimoji="1" lang="ja-JP" altLang="en-US" sz="1400" dirty="0">
              <a:solidFill>
                <a:srgbClr val="FF0000"/>
              </a:solidFill>
              <a:latin typeface="+mn-lt"/>
              <a:ea typeface="HGP明朝E"/>
              <a:cs typeface="Times New Roman"/>
            </a:endParaRPr>
          </a:p>
        </p:txBody>
      </p:sp>
      <p:sp>
        <p:nvSpPr>
          <p:cNvPr id="13" name="正方形/長方形 12"/>
          <p:cNvSpPr/>
          <p:nvPr/>
        </p:nvSpPr>
        <p:spPr>
          <a:xfrm>
            <a:off x="3699498" y="4941053"/>
            <a:ext cx="1944216" cy="864096"/>
          </a:xfrm>
          <a:prstGeom prst="rect">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sp>
        <p:nvSpPr>
          <p:cNvPr id="14" name="テキスト ボックス 13"/>
          <p:cNvSpPr txBox="1"/>
          <p:nvPr/>
        </p:nvSpPr>
        <p:spPr>
          <a:xfrm>
            <a:off x="3691093" y="5877157"/>
            <a:ext cx="3132000" cy="288147"/>
          </a:xfrm>
          <a:prstGeom prst="rect">
            <a:avLst/>
          </a:prstGeom>
          <a:noFill/>
          <a:ln w="28575" cmpd="sng">
            <a:solidFill>
              <a:srgbClr val="0000FF"/>
            </a:solidFill>
          </a:ln>
        </p:spPr>
        <p:txBody>
          <a:bodyPr wrap="square" lIns="36000" tIns="36000" rIns="36000" bIns="36000" rtlCol="0" anchor="ctr">
            <a:spAutoFit/>
          </a:bodyPr>
          <a:lstStyle/>
          <a:p>
            <a:pPr algn="ctr"/>
            <a:r>
              <a:rPr kumimoji="1" lang="en-US" altLang="ja-JP" sz="1400" dirty="0" smtClean="0">
                <a:solidFill>
                  <a:srgbClr val="0000FF"/>
                </a:solidFill>
                <a:latin typeface="+mn-lt"/>
                <a:ea typeface="HGP明朝E"/>
                <a:cs typeface="Times New Roman"/>
              </a:rPr>
              <a:t>Guess </a:t>
            </a:r>
            <a:r>
              <a:rPr kumimoji="1" lang="en-US" altLang="ja-JP" sz="1400" dirty="0" err="1" smtClean="0">
                <a:solidFill>
                  <a:srgbClr val="0000FF"/>
                </a:solidFill>
                <a:latin typeface="+mn-lt"/>
                <a:ea typeface="HGP明朝E"/>
                <a:cs typeface="Times New Roman"/>
              </a:rPr>
              <a:t>QoS</a:t>
            </a:r>
            <a:r>
              <a:rPr kumimoji="1" lang="en-US" altLang="ja-JP" sz="1400" dirty="0" smtClean="0">
                <a:solidFill>
                  <a:srgbClr val="0000FF"/>
                </a:solidFill>
                <a:latin typeface="+mn-lt"/>
                <a:ea typeface="HGP明朝E"/>
                <a:cs typeface="Times New Roman"/>
              </a:rPr>
              <a:t> from Spectrum Sensing</a:t>
            </a:r>
            <a:endParaRPr kumimoji="1" lang="ja-JP" altLang="en-US" sz="1400" dirty="0">
              <a:solidFill>
                <a:srgbClr val="0000FF"/>
              </a:solidFill>
              <a:latin typeface="+mn-lt"/>
              <a:ea typeface="HGP明朝E"/>
              <a:cs typeface="Times New Roman"/>
            </a:endParaRPr>
          </a:p>
        </p:txBody>
      </p:sp>
      <p:sp>
        <p:nvSpPr>
          <p:cNvPr id="15" name="正方形/長方形 14"/>
          <p:cNvSpPr/>
          <p:nvPr/>
        </p:nvSpPr>
        <p:spPr>
          <a:xfrm>
            <a:off x="1118241" y="3008192"/>
            <a:ext cx="1077495" cy="2206715"/>
          </a:xfrm>
          <a:prstGeom prst="rect">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sp>
        <p:nvSpPr>
          <p:cNvPr id="16" name="テキスト ボックス 15"/>
          <p:cNvSpPr txBox="1"/>
          <p:nvPr/>
        </p:nvSpPr>
        <p:spPr>
          <a:xfrm>
            <a:off x="107504" y="3746633"/>
            <a:ext cx="971984" cy="719034"/>
          </a:xfrm>
          <a:prstGeom prst="rect">
            <a:avLst/>
          </a:prstGeom>
          <a:noFill/>
          <a:ln w="28575" cmpd="sng">
            <a:solidFill>
              <a:srgbClr val="008000"/>
            </a:solidFill>
          </a:ln>
        </p:spPr>
        <p:txBody>
          <a:bodyPr wrap="square" lIns="36000" tIns="36000" rIns="36000" bIns="36000" rtlCol="0" anchor="ctr">
            <a:spAutoFit/>
          </a:bodyPr>
          <a:lstStyle/>
          <a:p>
            <a:pPr algn="ctr"/>
            <a:r>
              <a:rPr kumimoji="1" lang="en-US" altLang="ja-JP" sz="1400" dirty="0" smtClean="0">
                <a:solidFill>
                  <a:srgbClr val="008000"/>
                </a:solidFill>
                <a:latin typeface="+mn-lt"/>
                <a:ea typeface="HGP明朝E"/>
                <a:cs typeface="Times New Roman"/>
              </a:rPr>
              <a:t>Measuring </a:t>
            </a:r>
            <a:r>
              <a:rPr kumimoji="1" lang="en-US" altLang="ja-JP" sz="1400" dirty="0" err="1" smtClean="0">
                <a:solidFill>
                  <a:srgbClr val="008000"/>
                </a:solidFill>
                <a:latin typeface="+mn-lt"/>
                <a:ea typeface="HGP明朝E"/>
                <a:cs typeface="Times New Roman"/>
              </a:rPr>
              <a:t>QoE</a:t>
            </a:r>
            <a:r>
              <a:rPr kumimoji="1" lang="en-US" altLang="ja-JP" sz="1400" dirty="0" smtClean="0">
                <a:solidFill>
                  <a:srgbClr val="008000"/>
                </a:solidFill>
                <a:latin typeface="+mn-lt"/>
                <a:ea typeface="HGP明朝E"/>
                <a:cs typeface="Times New Roman"/>
              </a:rPr>
              <a:t> from TX buffer </a:t>
            </a:r>
            <a:endParaRPr kumimoji="1" lang="ja-JP" altLang="en-US" sz="1400" dirty="0">
              <a:solidFill>
                <a:srgbClr val="008000"/>
              </a:solidFill>
              <a:latin typeface="+mn-lt"/>
              <a:ea typeface="HGP明朝E"/>
              <a:cs typeface="Times New Roman"/>
            </a:endParaRPr>
          </a:p>
        </p:txBody>
      </p:sp>
      <p:sp>
        <p:nvSpPr>
          <p:cNvPr id="17" name="雲 16"/>
          <p:cNvSpPr/>
          <p:nvPr/>
        </p:nvSpPr>
        <p:spPr>
          <a:xfrm>
            <a:off x="5436096" y="2492781"/>
            <a:ext cx="2088232" cy="3442208"/>
          </a:xfrm>
          <a:prstGeom prst="cloud">
            <a:avLst/>
          </a:prstGeom>
          <a:noFill/>
          <a:ln w="28575" cmpd="sng"/>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endParaRPr kumimoji="1" lang="ja-JP" altLang="en-US" sz="1400"/>
          </a:p>
        </p:txBody>
      </p:sp>
      <p:sp>
        <p:nvSpPr>
          <p:cNvPr id="18" name="テキスト ボックス 17"/>
          <p:cNvSpPr txBox="1"/>
          <p:nvPr/>
        </p:nvSpPr>
        <p:spPr>
          <a:xfrm>
            <a:off x="5072771" y="2570690"/>
            <a:ext cx="3249615" cy="288147"/>
          </a:xfrm>
          <a:prstGeom prst="rect">
            <a:avLst/>
          </a:prstGeom>
          <a:solidFill>
            <a:schemeClr val="bg1"/>
          </a:solidFill>
          <a:ln w="28575" cmpd="sng">
            <a:solidFill>
              <a:schemeClr val="accent1"/>
            </a:solidFill>
          </a:ln>
        </p:spPr>
        <p:txBody>
          <a:bodyPr wrap="square" lIns="36000" tIns="36000" rIns="36000" bIns="36000" rtlCol="0" anchor="ctr">
            <a:spAutoFit/>
          </a:bodyPr>
          <a:lstStyle/>
          <a:p>
            <a:pPr algn="ctr"/>
            <a:r>
              <a:rPr kumimoji="1" lang="en-US" altLang="ja-JP" sz="1400" dirty="0" smtClean="0">
                <a:solidFill>
                  <a:schemeClr val="accent1"/>
                </a:solidFill>
                <a:latin typeface="+mn-lt"/>
                <a:ea typeface="HGP明朝E"/>
                <a:cs typeface="Times New Roman"/>
              </a:rPr>
              <a:t>Wireless Communication</a:t>
            </a:r>
            <a:r>
              <a:rPr lang="en-US" altLang="ja-JP" sz="1400" dirty="0">
                <a:solidFill>
                  <a:schemeClr val="accent1"/>
                </a:solidFill>
                <a:latin typeface="+mn-lt"/>
                <a:ea typeface="HGP明朝E"/>
                <a:cs typeface="Times New Roman"/>
              </a:rPr>
              <a:t> </a:t>
            </a:r>
            <a:r>
              <a:rPr lang="en-US" altLang="ja-JP" sz="1400" dirty="0" smtClean="0">
                <a:solidFill>
                  <a:schemeClr val="accent1"/>
                </a:solidFill>
                <a:latin typeface="+mn-lt"/>
                <a:ea typeface="HGP明朝E"/>
                <a:cs typeface="Times New Roman"/>
              </a:rPr>
              <a:t>environment</a:t>
            </a:r>
            <a:endParaRPr kumimoji="1" lang="en-US" altLang="ja-JP" sz="1400" dirty="0" smtClean="0">
              <a:solidFill>
                <a:schemeClr val="accent1"/>
              </a:solidFill>
              <a:latin typeface="+mn-lt"/>
              <a:ea typeface="HGP明朝E"/>
              <a:cs typeface="Times New Roman"/>
            </a:endParaRPr>
          </a:p>
        </p:txBody>
      </p:sp>
      <p:sp>
        <p:nvSpPr>
          <p:cNvPr id="19" name="正方形/長方形 18"/>
          <p:cNvSpPr/>
          <p:nvPr/>
        </p:nvSpPr>
        <p:spPr>
          <a:xfrm>
            <a:off x="522384" y="3170298"/>
            <a:ext cx="3185520" cy="533435"/>
          </a:xfrm>
          <a:prstGeom prst="rect">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sp>
        <p:nvSpPr>
          <p:cNvPr id="20" name="正方形/長方形 19"/>
          <p:cNvSpPr/>
          <p:nvPr/>
        </p:nvSpPr>
        <p:spPr>
          <a:xfrm>
            <a:off x="7555789" y="3170298"/>
            <a:ext cx="1264683" cy="618627"/>
          </a:xfrm>
          <a:prstGeom prst="rect">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sp>
        <p:nvSpPr>
          <p:cNvPr id="21" name="テキスト ボックス 20"/>
          <p:cNvSpPr txBox="1"/>
          <p:nvPr/>
        </p:nvSpPr>
        <p:spPr>
          <a:xfrm>
            <a:off x="323528" y="2697713"/>
            <a:ext cx="656985" cy="288147"/>
          </a:xfrm>
          <a:prstGeom prst="rect">
            <a:avLst/>
          </a:prstGeom>
          <a:noFill/>
          <a:ln w="28575" cmpd="sng">
            <a:solidFill>
              <a:srgbClr val="000090"/>
            </a:solidFill>
          </a:ln>
        </p:spPr>
        <p:txBody>
          <a:bodyPr wrap="square" lIns="72000" tIns="36000" rIns="72000" bIns="36000" rtlCol="0" anchor="ctr">
            <a:spAutoFit/>
          </a:bodyPr>
          <a:lstStyle/>
          <a:p>
            <a:pPr algn="ctr"/>
            <a:r>
              <a:rPr kumimoji="1" lang="en-US" altLang="ja-JP" sz="1400" dirty="0" smtClean="0">
                <a:solidFill>
                  <a:srgbClr val="000090"/>
                </a:solidFill>
                <a:latin typeface="+mn-lt"/>
                <a:ea typeface="HGP明朝E"/>
                <a:cs typeface="Times New Roman"/>
              </a:rPr>
              <a:t>TX</a:t>
            </a:r>
            <a:endParaRPr kumimoji="1" lang="ja-JP" altLang="en-US" sz="1400" dirty="0">
              <a:solidFill>
                <a:srgbClr val="000090"/>
              </a:solidFill>
              <a:latin typeface="+mn-lt"/>
              <a:ea typeface="HGP明朝E"/>
              <a:cs typeface="Times New Roman"/>
            </a:endParaRPr>
          </a:p>
        </p:txBody>
      </p:sp>
      <p:sp>
        <p:nvSpPr>
          <p:cNvPr id="22" name="テキスト ボックス 21"/>
          <p:cNvSpPr txBox="1"/>
          <p:nvPr/>
        </p:nvSpPr>
        <p:spPr>
          <a:xfrm>
            <a:off x="8357219" y="2697713"/>
            <a:ext cx="656985" cy="288147"/>
          </a:xfrm>
          <a:prstGeom prst="rect">
            <a:avLst/>
          </a:prstGeom>
          <a:noFill/>
          <a:ln w="28575" cmpd="sng">
            <a:solidFill>
              <a:srgbClr val="000090"/>
            </a:solidFill>
          </a:ln>
        </p:spPr>
        <p:txBody>
          <a:bodyPr wrap="square" lIns="36000" tIns="36000" rIns="36000" bIns="36000" rtlCol="0" anchor="ctr">
            <a:spAutoFit/>
          </a:bodyPr>
          <a:lstStyle/>
          <a:p>
            <a:pPr algn="ctr"/>
            <a:r>
              <a:rPr kumimoji="1" lang="en-US" altLang="ja-JP" sz="1400" dirty="0" smtClean="0">
                <a:solidFill>
                  <a:srgbClr val="000090"/>
                </a:solidFill>
                <a:latin typeface="+mn-lt"/>
                <a:ea typeface="HGP明朝E"/>
                <a:cs typeface="Times New Roman"/>
              </a:rPr>
              <a:t>RX</a:t>
            </a:r>
            <a:endParaRPr kumimoji="1" lang="ja-JP" altLang="en-US" sz="1400" dirty="0">
              <a:solidFill>
                <a:srgbClr val="000090"/>
              </a:solidFill>
              <a:latin typeface="+mn-lt"/>
              <a:ea typeface="HGP明朝E"/>
              <a:cs typeface="Times New Roman"/>
            </a:endParaRPr>
          </a:p>
        </p:txBody>
      </p:sp>
      <p:cxnSp>
        <p:nvCxnSpPr>
          <p:cNvPr id="23" name="直線矢印コネクタ 22"/>
          <p:cNvCxnSpPr/>
          <p:nvPr/>
        </p:nvCxnSpPr>
        <p:spPr>
          <a:xfrm flipV="1">
            <a:off x="3440851" y="3474157"/>
            <a:ext cx="2616581" cy="0"/>
          </a:xfrm>
          <a:prstGeom prst="straightConnector1">
            <a:avLst/>
          </a:prstGeom>
          <a:ln w="57150" cmpd="sng">
            <a:solidFill>
              <a:srgbClr val="00009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6697579" y="3551333"/>
            <a:ext cx="984133" cy="0"/>
          </a:xfrm>
          <a:prstGeom prst="straightConnector1">
            <a:avLst/>
          </a:prstGeom>
          <a:ln w="57150" cmpd="sng">
            <a:solidFill>
              <a:srgbClr val="00009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5436096" y="5228294"/>
            <a:ext cx="764468" cy="0"/>
          </a:xfrm>
          <a:prstGeom prst="straightConnector1">
            <a:avLst/>
          </a:prstGeom>
          <a:ln w="57150" cmpd="sng">
            <a:solidFill>
              <a:srgbClr val="0000FF"/>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1646408" y="3497859"/>
            <a:ext cx="0" cy="576064"/>
          </a:xfrm>
          <a:prstGeom prst="straightConnector1">
            <a:avLst/>
          </a:prstGeom>
          <a:ln w="57150" cmpd="sng">
            <a:solidFill>
              <a:srgbClr val="008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1907704" y="4823773"/>
            <a:ext cx="490688" cy="0"/>
          </a:xfrm>
          <a:prstGeom prst="straightConnector1">
            <a:avLst/>
          </a:prstGeom>
          <a:ln w="57150" cmpd="sng">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2398392" y="4854869"/>
            <a:ext cx="0" cy="720080"/>
          </a:xfrm>
          <a:prstGeom prst="straightConnector1">
            <a:avLst/>
          </a:prstGeom>
          <a:ln w="57150" cmpd="sng">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68535" y="5019454"/>
            <a:ext cx="1639169" cy="288147"/>
          </a:xfrm>
          <a:prstGeom prst="rect">
            <a:avLst/>
          </a:prstGeom>
          <a:solidFill>
            <a:schemeClr val="bg1"/>
          </a:solidFill>
          <a:ln w="28575" cmpd="sng">
            <a:solidFill>
              <a:srgbClr val="FF0000"/>
            </a:solidFill>
          </a:ln>
        </p:spPr>
        <p:txBody>
          <a:bodyPr wrap="square" lIns="36000" tIns="36000" rIns="36000" bIns="36000" rtlCol="0" anchor="ctr">
            <a:spAutoFit/>
          </a:bodyPr>
          <a:lstStyle/>
          <a:p>
            <a:pPr algn="ctr"/>
            <a:r>
              <a:rPr kumimoji="1" lang="en-US" altLang="ja-JP" sz="1400" dirty="0" smtClean="0">
                <a:solidFill>
                  <a:srgbClr val="FF0000"/>
                </a:solidFill>
                <a:latin typeface="+mn-lt"/>
                <a:ea typeface="HGP明朝E"/>
                <a:cs typeface="Times New Roman"/>
              </a:rPr>
              <a:t>estimated </a:t>
            </a:r>
            <a:r>
              <a:rPr kumimoji="1" lang="en-US" altLang="ja-JP" sz="1400" dirty="0" err="1" smtClean="0">
                <a:solidFill>
                  <a:srgbClr val="FF0000"/>
                </a:solidFill>
                <a:latin typeface="+mn-lt"/>
                <a:ea typeface="HGP明朝E"/>
                <a:cs typeface="Times New Roman"/>
              </a:rPr>
              <a:t>QoE</a:t>
            </a:r>
            <a:endParaRPr kumimoji="1" lang="ja-JP" altLang="en-US" sz="1400" dirty="0">
              <a:solidFill>
                <a:srgbClr val="FF0000"/>
              </a:solidFill>
              <a:latin typeface="+mn-lt"/>
              <a:ea typeface="HGP明朝E"/>
              <a:cs typeface="Times New Roman"/>
            </a:endParaRPr>
          </a:p>
        </p:txBody>
      </p:sp>
      <p:sp>
        <p:nvSpPr>
          <p:cNvPr id="30" name="テキスト ボックス 29"/>
          <p:cNvSpPr txBox="1"/>
          <p:nvPr/>
        </p:nvSpPr>
        <p:spPr>
          <a:xfrm>
            <a:off x="2572790" y="5366109"/>
            <a:ext cx="1370893" cy="288147"/>
          </a:xfrm>
          <a:prstGeom prst="rect">
            <a:avLst/>
          </a:prstGeom>
          <a:solidFill>
            <a:schemeClr val="bg1"/>
          </a:solidFill>
          <a:ln w="28575" cmpd="sng">
            <a:solidFill>
              <a:srgbClr val="FF0000"/>
            </a:solidFill>
          </a:ln>
        </p:spPr>
        <p:txBody>
          <a:bodyPr wrap="square" lIns="36000" tIns="36000" rIns="36000" bIns="36000" rtlCol="0" anchor="ctr">
            <a:spAutoFit/>
          </a:bodyPr>
          <a:lstStyle/>
          <a:p>
            <a:pPr algn="ctr"/>
            <a:r>
              <a:rPr kumimoji="1" lang="en-US" altLang="ja-JP" sz="1400" dirty="0" smtClean="0">
                <a:solidFill>
                  <a:srgbClr val="FF0000"/>
                </a:solidFill>
                <a:latin typeface="+mn-lt"/>
                <a:ea typeface="HGP明朝E"/>
                <a:cs typeface="Times New Roman"/>
              </a:rPr>
              <a:t>Target </a:t>
            </a:r>
            <a:r>
              <a:rPr kumimoji="1" lang="en-US" altLang="ja-JP" sz="1400" dirty="0" err="1" smtClean="0">
                <a:solidFill>
                  <a:srgbClr val="FF0000"/>
                </a:solidFill>
                <a:latin typeface="+mn-lt"/>
                <a:ea typeface="HGP明朝E"/>
                <a:cs typeface="Times New Roman"/>
              </a:rPr>
              <a:t>QoE</a:t>
            </a:r>
            <a:endParaRPr kumimoji="1" lang="ja-JP" altLang="en-US" sz="1400" dirty="0">
              <a:solidFill>
                <a:srgbClr val="FF0000"/>
              </a:solidFill>
              <a:latin typeface="+mn-lt"/>
              <a:ea typeface="HGP明朝E"/>
              <a:cs typeface="Times New Roman"/>
            </a:endParaRPr>
          </a:p>
        </p:txBody>
      </p:sp>
      <p:cxnSp>
        <p:nvCxnSpPr>
          <p:cNvPr id="31" name="直線矢印コネクタ 34"/>
          <p:cNvCxnSpPr/>
          <p:nvPr/>
        </p:nvCxnSpPr>
        <p:spPr>
          <a:xfrm rot="10800000">
            <a:off x="3275857" y="4797037"/>
            <a:ext cx="578489" cy="434290"/>
          </a:xfrm>
          <a:prstGeom prst="bentConnector3">
            <a:avLst>
              <a:gd name="adj1" fmla="val 36003"/>
            </a:avLst>
          </a:prstGeom>
          <a:ln w="57150" cmpd="sng">
            <a:solidFill>
              <a:srgbClr val="0000FF"/>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416563" y="4823773"/>
            <a:ext cx="490688" cy="0"/>
          </a:xfrm>
          <a:prstGeom prst="straightConnector1">
            <a:avLst/>
          </a:prstGeom>
          <a:ln w="57150" cmpd="sng">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779912" y="4437463"/>
            <a:ext cx="1728192" cy="503590"/>
          </a:xfrm>
          <a:prstGeom prst="rect">
            <a:avLst/>
          </a:prstGeom>
          <a:solidFill>
            <a:schemeClr val="bg1"/>
          </a:solidFill>
          <a:ln w="28575" cmpd="sng">
            <a:solidFill>
              <a:srgbClr val="0000FF"/>
            </a:solidFill>
          </a:ln>
        </p:spPr>
        <p:txBody>
          <a:bodyPr wrap="square" lIns="36000" tIns="36000" rIns="36000" bIns="36000" rtlCol="0" anchor="ctr">
            <a:spAutoFit/>
          </a:bodyPr>
          <a:lstStyle/>
          <a:p>
            <a:pPr algn="ctr"/>
            <a:r>
              <a:rPr kumimoji="1" lang="en-US" altLang="ja-JP" sz="1400" dirty="0" smtClean="0">
                <a:solidFill>
                  <a:srgbClr val="0000FF"/>
                </a:solidFill>
                <a:latin typeface="+mn-lt"/>
                <a:ea typeface="HGP明朝E"/>
                <a:cs typeface="Times New Roman"/>
              </a:rPr>
              <a:t>Radio resource information</a:t>
            </a:r>
            <a:endParaRPr kumimoji="1" lang="ja-JP" altLang="en-US" sz="1400" dirty="0">
              <a:solidFill>
                <a:srgbClr val="0000FF"/>
              </a:solidFill>
              <a:latin typeface="+mn-lt"/>
              <a:ea typeface="HGP明朝E"/>
              <a:cs typeface="Times New Roman"/>
            </a:endParaRPr>
          </a:p>
        </p:txBody>
      </p:sp>
      <p:sp>
        <p:nvSpPr>
          <p:cNvPr id="34" name="テキスト ボックス 33"/>
          <p:cNvSpPr txBox="1"/>
          <p:nvPr/>
        </p:nvSpPr>
        <p:spPr>
          <a:xfrm>
            <a:off x="1719342" y="4037396"/>
            <a:ext cx="1152000" cy="504000"/>
          </a:xfrm>
          <a:prstGeom prst="rect">
            <a:avLst/>
          </a:prstGeom>
          <a:solidFill>
            <a:schemeClr val="bg1"/>
          </a:solidFill>
          <a:ln w="28575" cmpd="sng">
            <a:solidFill>
              <a:srgbClr val="FF0000"/>
            </a:solidFill>
          </a:ln>
        </p:spPr>
        <p:txBody>
          <a:bodyPr wrap="square" lIns="36000" tIns="36000" rIns="36000" bIns="36000" rtlCol="0" anchor="ctr">
            <a:spAutoFit/>
          </a:bodyPr>
          <a:lstStyle/>
          <a:p>
            <a:pPr algn="ctr"/>
            <a:r>
              <a:rPr kumimoji="1" lang="en-US" altLang="ja-JP" sz="1400" dirty="0" smtClean="0">
                <a:solidFill>
                  <a:srgbClr val="FF0000"/>
                </a:solidFill>
                <a:latin typeface="+mn-lt"/>
                <a:ea typeface="HGP明朝E"/>
                <a:cs typeface="Times New Roman"/>
              </a:rPr>
              <a:t>Difference of 2 </a:t>
            </a:r>
            <a:r>
              <a:rPr kumimoji="1" lang="en-US" altLang="ja-JP" sz="1400" dirty="0" err="1" smtClean="0">
                <a:solidFill>
                  <a:srgbClr val="FF0000"/>
                </a:solidFill>
                <a:latin typeface="+mn-lt"/>
                <a:ea typeface="HGP明朝E"/>
                <a:cs typeface="Times New Roman"/>
              </a:rPr>
              <a:t>QoEs</a:t>
            </a:r>
            <a:endParaRPr kumimoji="1" lang="ja-JP" altLang="en-US" sz="1400" dirty="0">
              <a:solidFill>
                <a:srgbClr val="FF0000"/>
              </a:solidFill>
              <a:latin typeface="+mn-lt"/>
              <a:ea typeface="HGP明朝E"/>
              <a:cs typeface="Times New Roman"/>
            </a:endParaRPr>
          </a:p>
        </p:txBody>
      </p:sp>
      <p:cxnSp>
        <p:nvCxnSpPr>
          <p:cNvPr id="35" name="直線矢印コネクタ 34"/>
          <p:cNvCxnSpPr/>
          <p:nvPr/>
        </p:nvCxnSpPr>
        <p:spPr>
          <a:xfrm flipV="1">
            <a:off x="2987824" y="3564701"/>
            <a:ext cx="0" cy="1056416"/>
          </a:xfrm>
          <a:prstGeom prst="straightConnector1">
            <a:avLst/>
          </a:prstGeom>
          <a:ln w="57150" cmpd="sng">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593849" y="2961458"/>
            <a:ext cx="1080000" cy="288147"/>
          </a:xfrm>
          <a:prstGeom prst="rect">
            <a:avLst/>
          </a:prstGeom>
          <a:solidFill>
            <a:schemeClr val="bg1"/>
          </a:solidFill>
          <a:ln w="28575" cmpd="sng">
            <a:solidFill>
              <a:srgbClr val="FF0000"/>
            </a:solidFill>
          </a:ln>
        </p:spPr>
        <p:txBody>
          <a:bodyPr wrap="square" lIns="36000" tIns="36000" rIns="36000" bIns="36000" rtlCol="0" anchor="ctr">
            <a:spAutoFit/>
          </a:bodyPr>
          <a:lstStyle/>
          <a:p>
            <a:pPr algn="ctr"/>
            <a:r>
              <a:rPr kumimoji="1" lang="en-US" altLang="ja-JP" sz="1400" dirty="0" smtClean="0">
                <a:solidFill>
                  <a:srgbClr val="FF0000"/>
                </a:solidFill>
                <a:latin typeface="+mn-lt"/>
                <a:ea typeface="HGP明朝E"/>
                <a:cs typeface="Times New Roman"/>
              </a:rPr>
              <a:t>TX Control</a:t>
            </a:r>
            <a:endParaRPr kumimoji="1" lang="ja-JP" altLang="en-US" sz="1400" dirty="0">
              <a:solidFill>
                <a:srgbClr val="FF0000"/>
              </a:solidFill>
              <a:latin typeface="+mn-lt"/>
              <a:ea typeface="HGP明朝E"/>
              <a:cs typeface="Times New Roman"/>
            </a:endParaRPr>
          </a:p>
        </p:txBody>
      </p:sp>
      <p:grpSp>
        <p:nvGrpSpPr>
          <p:cNvPr id="37" name="図形グループ 50"/>
          <p:cNvGrpSpPr/>
          <p:nvPr/>
        </p:nvGrpSpPr>
        <p:grpSpPr>
          <a:xfrm>
            <a:off x="3217216" y="3703733"/>
            <a:ext cx="3131294" cy="904016"/>
            <a:chOff x="3203848" y="2983768"/>
            <a:chExt cx="3131294" cy="904016"/>
          </a:xfrm>
        </p:grpSpPr>
        <p:cxnSp>
          <p:nvCxnSpPr>
            <p:cNvPr id="38" name="直線矢印コネクタ 42"/>
            <p:cNvCxnSpPr/>
            <p:nvPr/>
          </p:nvCxnSpPr>
          <p:spPr>
            <a:xfrm flipV="1">
              <a:off x="3203848" y="3308688"/>
              <a:ext cx="3131294" cy="579096"/>
            </a:xfrm>
            <a:prstGeom prst="bentConnector3">
              <a:avLst>
                <a:gd name="adj1" fmla="val 1330"/>
              </a:avLst>
            </a:prstGeom>
            <a:ln w="57150" cmpd="sng">
              <a:solidFill>
                <a:srgbClr val="FF0000"/>
              </a:solidFill>
              <a:headEnd type="none" w="med" len="med"/>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6313560" y="2983768"/>
              <a:ext cx="0" cy="324920"/>
            </a:xfrm>
            <a:prstGeom prst="straightConnector1">
              <a:avLst/>
            </a:prstGeom>
            <a:ln w="57150" cmpd="sng">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grpSp>
      <p:sp>
        <p:nvSpPr>
          <p:cNvPr id="40" name="テキスト ボックス 39"/>
          <p:cNvSpPr txBox="1"/>
          <p:nvPr/>
        </p:nvSpPr>
        <p:spPr>
          <a:xfrm>
            <a:off x="4734442" y="4111549"/>
            <a:ext cx="1440000" cy="288147"/>
          </a:xfrm>
          <a:prstGeom prst="rect">
            <a:avLst/>
          </a:prstGeom>
          <a:solidFill>
            <a:schemeClr val="bg1"/>
          </a:solidFill>
          <a:ln w="28575" cmpd="sng">
            <a:solidFill>
              <a:srgbClr val="FF0000"/>
            </a:solidFill>
          </a:ln>
        </p:spPr>
        <p:txBody>
          <a:bodyPr wrap="square" lIns="36000" tIns="36000" rIns="36000" bIns="36000" rtlCol="0" anchor="ctr">
            <a:spAutoFit/>
          </a:bodyPr>
          <a:lstStyle/>
          <a:p>
            <a:pPr algn="ctr"/>
            <a:r>
              <a:rPr lang="en-US" altLang="ja-JP" sz="1400" dirty="0" smtClean="0">
                <a:solidFill>
                  <a:srgbClr val="FF0000"/>
                </a:solidFill>
                <a:latin typeface="+mn-lt"/>
                <a:ea typeface="HGP明朝E"/>
                <a:cs typeface="Times New Roman"/>
              </a:rPr>
              <a:t>Topology</a:t>
            </a:r>
            <a:r>
              <a:rPr kumimoji="1" lang="en-US" altLang="ja-JP" sz="1400" dirty="0" smtClean="0">
                <a:solidFill>
                  <a:srgbClr val="FF0000"/>
                </a:solidFill>
                <a:latin typeface="+mn-lt"/>
                <a:ea typeface="HGP明朝E"/>
                <a:cs typeface="Times New Roman"/>
              </a:rPr>
              <a:t> Control</a:t>
            </a:r>
            <a:endParaRPr kumimoji="1" lang="ja-JP" altLang="en-US" sz="1400" dirty="0">
              <a:solidFill>
                <a:srgbClr val="FF0000"/>
              </a:solidFill>
              <a:latin typeface="+mn-lt"/>
              <a:ea typeface="HGP明朝E"/>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9"/>
                                        </p:tgtEl>
                                      </p:cBhvr>
                                    </p:animEffect>
                                    <p:set>
                                      <p:cBhvr>
                                        <p:cTn id="43" dur="1" fill="hold">
                                          <p:stCondLst>
                                            <p:cond delay="499"/>
                                          </p:stCondLst>
                                        </p:cTn>
                                        <p:tgtEl>
                                          <p:spTgt spid="19"/>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par>
                                <p:cTn id="70" presetID="10" presetClass="entr" presetSubtype="0"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6"/>
                                        </p:tgtEl>
                                      </p:cBhvr>
                                    </p:animEffect>
                                    <p:set>
                                      <p:cBhvr>
                                        <p:cTn id="80" dur="1" fill="hold">
                                          <p:stCondLst>
                                            <p:cond delay="499"/>
                                          </p:stCondLst>
                                        </p:cTn>
                                        <p:tgtEl>
                                          <p:spTgt spid="16"/>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6"/>
                                        </p:tgtEl>
                                      </p:cBhvr>
                                    </p:animEffect>
                                    <p:set>
                                      <p:cBhvr>
                                        <p:cTn id="83" dur="1" fill="hold">
                                          <p:stCondLst>
                                            <p:cond delay="499"/>
                                          </p:stCondLst>
                                        </p:cTn>
                                        <p:tgtEl>
                                          <p:spTgt spid="26"/>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3"/>
                                        </p:tgtEl>
                                      </p:cBhvr>
                                    </p:animEffect>
                                    <p:set>
                                      <p:cBhvr>
                                        <p:cTn id="86" dur="1" fill="hold">
                                          <p:stCondLst>
                                            <p:cond delay="499"/>
                                          </p:stCondLst>
                                        </p:cTn>
                                        <p:tgtEl>
                                          <p:spTgt spid="13"/>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25"/>
                                        </p:tgtEl>
                                      </p:cBhvr>
                                    </p:animEffect>
                                    <p:set>
                                      <p:cBhvr>
                                        <p:cTn id="92" dur="1" fill="hold">
                                          <p:stCondLst>
                                            <p:cond delay="499"/>
                                          </p:stCondLst>
                                        </p:cTn>
                                        <p:tgtEl>
                                          <p:spTgt spid="25"/>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500"/>
                                        <p:tgtEl>
                                          <p:spTgt spid="1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500"/>
                                        <p:tgtEl>
                                          <p:spTgt spid="1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par>
                                <p:cTn id="104" presetID="10" presetClass="entr" presetSubtype="0" fill="hold"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5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500"/>
                                        <p:tgtEl>
                                          <p:spTgt spid="2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fade">
                                      <p:cBhvr>
                                        <p:cTn id="114" dur="500"/>
                                        <p:tgtEl>
                                          <p:spTgt spid="3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500"/>
                                        <p:tgtEl>
                                          <p:spTgt spid="27"/>
                                        </p:tgtEl>
                                      </p:cBhvr>
                                    </p:animEffect>
                                    <p:set>
                                      <p:cBhvr>
                                        <p:cTn id="119" dur="1" fill="hold">
                                          <p:stCondLst>
                                            <p:cond delay="499"/>
                                          </p:stCondLst>
                                        </p:cTn>
                                        <p:tgtEl>
                                          <p:spTgt spid="27"/>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29"/>
                                        </p:tgtEl>
                                      </p:cBhvr>
                                    </p:animEffect>
                                    <p:set>
                                      <p:cBhvr>
                                        <p:cTn id="122" dur="1" fill="hold">
                                          <p:stCondLst>
                                            <p:cond delay="499"/>
                                          </p:stCondLst>
                                        </p:cTn>
                                        <p:tgtEl>
                                          <p:spTgt spid="29"/>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28"/>
                                        </p:tgtEl>
                                      </p:cBhvr>
                                    </p:animEffect>
                                    <p:set>
                                      <p:cBhvr>
                                        <p:cTn id="125" dur="1" fill="hold">
                                          <p:stCondLst>
                                            <p:cond delay="499"/>
                                          </p:stCondLst>
                                        </p:cTn>
                                        <p:tgtEl>
                                          <p:spTgt spid="28"/>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30"/>
                                        </p:tgtEl>
                                      </p:cBhvr>
                                    </p:animEffect>
                                    <p:set>
                                      <p:cBhvr>
                                        <p:cTn id="128" dur="1" fill="hold">
                                          <p:stCondLst>
                                            <p:cond delay="499"/>
                                          </p:stCondLst>
                                        </p:cTn>
                                        <p:tgtEl>
                                          <p:spTgt spid="30"/>
                                        </p:tgtEl>
                                        <p:attrNameLst>
                                          <p:attrName>style.visibility</p:attrName>
                                        </p:attrNameLst>
                                      </p:cBhvr>
                                      <p:to>
                                        <p:strVal val="hidden"/>
                                      </p:to>
                                    </p:set>
                                  </p:childTnLst>
                                </p:cTn>
                              </p:par>
                              <p:par>
                                <p:cTn id="129" presetID="10" presetClass="entr" presetSubtype="0" fill="hold" grpId="0" nodeType="with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500"/>
                                        <p:tgtEl>
                                          <p:spTgt spid="34"/>
                                        </p:tgtEl>
                                      </p:cBhvr>
                                    </p:animEffect>
                                  </p:childTnLst>
                                </p:cTn>
                              </p:par>
                              <p:par>
                                <p:cTn id="132" presetID="10" presetClass="entr" presetSubtype="0" fill="hold" nodeType="with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500"/>
                                        <p:tgtEl>
                                          <p:spTgt spid="32"/>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fade">
                                      <p:cBhvr>
                                        <p:cTn id="139" dur="500"/>
                                        <p:tgtEl>
                                          <p:spTgt spid="3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500"/>
                                        <p:tgtEl>
                                          <p:spTgt spid="3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2" nodeType="clickEffect">
                                  <p:stCondLst>
                                    <p:cond delay="0"/>
                                  </p:stCondLst>
                                  <p:childTnLst>
                                    <p:set>
                                      <p:cBhvr>
                                        <p:cTn id="146" dur="1" fill="hold">
                                          <p:stCondLst>
                                            <p:cond delay="0"/>
                                          </p:stCondLst>
                                        </p:cTn>
                                        <p:tgtEl>
                                          <p:spTgt spid="21"/>
                                        </p:tgtEl>
                                        <p:attrNameLst>
                                          <p:attrName>style.visibility</p:attrName>
                                        </p:attrNameLst>
                                      </p:cBhvr>
                                      <p:to>
                                        <p:strVal val="visible"/>
                                      </p:to>
                                    </p:set>
                                    <p:animEffect transition="in" filter="fade">
                                      <p:cBhvr>
                                        <p:cTn id="147" dur="500"/>
                                        <p:tgtEl>
                                          <p:spTgt spid="21"/>
                                        </p:tgtEl>
                                      </p:cBhvr>
                                    </p:animEffect>
                                  </p:childTnLst>
                                </p:cTn>
                              </p:par>
                              <p:par>
                                <p:cTn id="148" presetID="10" presetClass="entr" presetSubtype="0" fill="hold" grpId="2" nodeType="withEffect">
                                  <p:stCondLst>
                                    <p:cond delay="0"/>
                                  </p:stCondLst>
                                  <p:childTnLst>
                                    <p:set>
                                      <p:cBhvr>
                                        <p:cTn id="149" dur="1" fill="hold">
                                          <p:stCondLst>
                                            <p:cond delay="0"/>
                                          </p:stCondLst>
                                        </p:cTn>
                                        <p:tgtEl>
                                          <p:spTgt spid="19"/>
                                        </p:tgtEl>
                                        <p:attrNameLst>
                                          <p:attrName>style.visibility</p:attrName>
                                        </p:attrNameLst>
                                      </p:cBhvr>
                                      <p:to>
                                        <p:strVal val="visible"/>
                                      </p:to>
                                    </p:set>
                                    <p:animEffect transition="in" filter="fade">
                                      <p:cBhvr>
                                        <p:cTn id="150" dur="500"/>
                                        <p:tgtEl>
                                          <p:spTgt spid="19"/>
                                        </p:tgtEl>
                                      </p:cBhvr>
                                    </p:animEffect>
                                  </p:childTnLst>
                                </p:cTn>
                              </p:par>
                              <p:par>
                                <p:cTn id="151" presetID="10" presetClass="entr" presetSubtype="0" fill="hold" grpId="2" nodeType="withEffect">
                                  <p:stCondLst>
                                    <p:cond delay="0"/>
                                  </p:stCondLst>
                                  <p:childTnLst>
                                    <p:set>
                                      <p:cBhvr>
                                        <p:cTn id="152" dur="1" fill="hold">
                                          <p:stCondLst>
                                            <p:cond delay="0"/>
                                          </p:stCondLst>
                                        </p:cTn>
                                        <p:tgtEl>
                                          <p:spTgt spid="20"/>
                                        </p:tgtEl>
                                        <p:attrNameLst>
                                          <p:attrName>style.visibility</p:attrName>
                                        </p:attrNameLst>
                                      </p:cBhvr>
                                      <p:to>
                                        <p:strVal val="visible"/>
                                      </p:to>
                                    </p:set>
                                    <p:animEffect transition="in" filter="fade">
                                      <p:cBhvr>
                                        <p:cTn id="153" dur="500"/>
                                        <p:tgtEl>
                                          <p:spTgt spid="20"/>
                                        </p:tgtEl>
                                      </p:cBhvr>
                                    </p:animEffect>
                                  </p:childTnLst>
                                </p:cTn>
                              </p:par>
                              <p:par>
                                <p:cTn id="154" presetID="10" presetClass="entr" presetSubtype="0" fill="hold" grpId="2" nodeType="withEffect">
                                  <p:stCondLst>
                                    <p:cond delay="0"/>
                                  </p:stCondLst>
                                  <p:childTnLst>
                                    <p:set>
                                      <p:cBhvr>
                                        <p:cTn id="155" dur="1" fill="hold">
                                          <p:stCondLst>
                                            <p:cond delay="0"/>
                                          </p:stCondLst>
                                        </p:cTn>
                                        <p:tgtEl>
                                          <p:spTgt spid="22"/>
                                        </p:tgtEl>
                                        <p:attrNameLst>
                                          <p:attrName>style.visibility</p:attrName>
                                        </p:attrNameLst>
                                      </p:cBhvr>
                                      <p:to>
                                        <p:strVal val="visible"/>
                                      </p:to>
                                    </p:set>
                                    <p:animEffect transition="in" filter="fade">
                                      <p:cBhvr>
                                        <p:cTn id="156" dur="500"/>
                                        <p:tgtEl>
                                          <p:spTgt spid="22"/>
                                        </p:tgtEl>
                                      </p:cBhvr>
                                    </p:animEffect>
                                  </p:childTnLst>
                                </p:cTn>
                              </p:par>
                              <p:par>
                                <p:cTn id="157" presetID="10" presetClass="entr" presetSubtype="0" fill="hold" nodeType="withEffect">
                                  <p:stCondLst>
                                    <p:cond delay="0"/>
                                  </p:stCondLst>
                                  <p:childTnLst>
                                    <p:set>
                                      <p:cBhvr>
                                        <p:cTn id="158" dur="1" fill="hold">
                                          <p:stCondLst>
                                            <p:cond delay="0"/>
                                          </p:stCondLst>
                                        </p:cTn>
                                        <p:tgtEl>
                                          <p:spTgt spid="35"/>
                                        </p:tgtEl>
                                        <p:attrNameLst>
                                          <p:attrName>style.visibility</p:attrName>
                                        </p:attrNameLst>
                                      </p:cBhvr>
                                      <p:to>
                                        <p:strVal val="visible"/>
                                      </p:to>
                                    </p:set>
                                    <p:animEffect transition="in" filter="fade">
                                      <p:cBhvr>
                                        <p:cTn id="159" dur="500"/>
                                        <p:tgtEl>
                                          <p:spTgt spid="35"/>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36"/>
                                        </p:tgtEl>
                                        <p:attrNameLst>
                                          <p:attrName>style.visibility</p:attrName>
                                        </p:attrNameLst>
                                      </p:cBhvr>
                                      <p:to>
                                        <p:strVal val="visible"/>
                                      </p:to>
                                    </p:set>
                                    <p:animEffect transition="in" filter="fade">
                                      <p:cBhvr>
                                        <p:cTn id="162" dur="500"/>
                                        <p:tgtEl>
                                          <p:spTgt spid="36"/>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40"/>
                                        </p:tgtEl>
                                        <p:attrNameLst>
                                          <p:attrName>style.visibility</p:attrName>
                                        </p:attrNameLst>
                                      </p:cBhvr>
                                      <p:to>
                                        <p:strVal val="visible"/>
                                      </p:to>
                                    </p:set>
                                    <p:animEffect transition="in" filter="fade">
                                      <p:cBhvr>
                                        <p:cTn id="167" dur="500"/>
                                        <p:tgtEl>
                                          <p:spTgt spid="40"/>
                                        </p:tgtEl>
                                      </p:cBhvr>
                                    </p:animEffect>
                                  </p:childTnLst>
                                </p:cTn>
                              </p:par>
                              <p:par>
                                <p:cTn id="168" presetID="10" presetClass="entr" presetSubtype="0" fill="hold" nodeType="withEffect">
                                  <p:stCondLst>
                                    <p:cond delay="0"/>
                                  </p:stCondLst>
                                  <p:childTnLst>
                                    <p:set>
                                      <p:cBhvr>
                                        <p:cTn id="169" dur="1" fill="hold">
                                          <p:stCondLst>
                                            <p:cond delay="0"/>
                                          </p:stCondLst>
                                        </p:cTn>
                                        <p:tgtEl>
                                          <p:spTgt spid="37"/>
                                        </p:tgtEl>
                                        <p:attrNameLst>
                                          <p:attrName>style.visibility</p:attrName>
                                        </p:attrNameLst>
                                      </p:cBhvr>
                                      <p:to>
                                        <p:strVal val="visible"/>
                                      </p:to>
                                    </p:set>
                                    <p:animEffect transition="in" filter="fade">
                                      <p:cBhvr>
                                        <p:cTn id="1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3" grpId="1" animBg="1"/>
      <p:bldP spid="14" grpId="0" animBg="1"/>
      <p:bldP spid="14" grpId="1" animBg="1"/>
      <p:bldP spid="15" grpId="0" animBg="1"/>
      <p:bldP spid="15" grpId="1" animBg="1"/>
      <p:bldP spid="16" grpId="0" animBg="1"/>
      <p:bldP spid="16" grpId="1" animBg="1"/>
      <p:bldP spid="17" grpId="0" animBg="1"/>
      <p:bldP spid="18" grpId="0"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9" grpId="0" animBg="1"/>
      <p:bldP spid="29" grpId="1" animBg="1"/>
      <p:bldP spid="30" grpId="0" animBg="1"/>
      <p:bldP spid="30" grpId="1" animBg="1"/>
      <p:bldP spid="33" grpId="0" animBg="1"/>
      <p:bldP spid="34" grpId="0" animBg="1"/>
      <p:bldP spid="36"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Conclusions</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latin typeface="Times New Roman" pitchFamily="18" charset="0"/>
                <a:ea typeface="+mj-ea"/>
                <a:cs typeface="Times New Roman" pitchFamily="18" charset="0"/>
              </a:rPr>
              <a:t>Our proposed system is suitable for efficient use of spectrum resources in the medical environment.  </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May, 2013</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Shoichi Kitazawa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smtClean="0"/>
              <a:t>Slide </a:t>
            </a:r>
            <a:fld id="{5CA2EE14-C122-4D9A-9D36-15EA92E7C385}" type="slidenum">
              <a:rPr lang="en-US" altLang="ja-JP" smtClean="0"/>
              <a:pPr/>
              <a:t>9</a:t>
            </a:fld>
            <a:endParaRPr lang="en-US" altLang="ja-JP" dirty="0"/>
          </a:p>
        </p:txBody>
      </p:sp>
      <p:sp>
        <p:nvSpPr>
          <p:cNvPr id="7" name="正方形/長方形 6"/>
          <p:cNvSpPr/>
          <p:nvPr/>
        </p:nvSpPr>
        <p:spPr>
          <a:xfrm>
            <a:off x="827584" y="5517232"/>
            <a:ext cx="7632848" cy="923330"/>
          </a:xfrm>
          <a:prstGeom prst="rect">
            <a:avLst/>
          </a:prstGeom>
        </p:spPr>
        <p:txBody>
          <a:bodyPr wrap="square">
            <a:spAutoFit/>
          </a:bodyPr>
          <a:lstStyle/>
          <a:p>
            <a:r>
              <a:rPr lang="en-US" altLang="ja-JP" sz="1800" dirty="0" smtClean="0"/>
              <a:t>This work is supported by the Ministry of Internal Affairs and Communications under a grant entitled "Research and development of dynamic reconfigurable M2M wireless network technology."</a:t>
            </a:r>
            <a:endParaRPr lang="ja-JP" altLang="en-US" sz="1800" dirty="0"/>
          </a:p>
        </p:txBody>
      </p:sp>
    </p:spTree>
    <p:extLst>
      <p:ext uri="{BB962C8B-B14F-4D97-AF65-F5344CB8AC3E}">
        <p14:creationId xmlns="" xmlns:p14="http://schemas.microsoft.com/office/powerpoint/2010/main" val="764692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5792</TotalTime>
  <Words>510</Words>
  <Application>Microsoft Office PowerPoint</Application>
  <PresentationFormat>画面に合わせる (4:3)</PresentationFormat>
  <Paragraphs>120</Paragraphs>
  <Slides>10</Slides>
  <Notes>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12" baseType="lpstr">
      <vt:lpstr>IEEE-P802_15</vt:lpstr>
      <vt:lpstr>Document</vt:lpstr>
      <vt:lpstr>スライド 1</vt:lpstr>
      <vt:lpstr> A Use Case of Self-Organizing Wireless Network for Medical System </vt:lpstr>
      <vt:lpstr>Contents</vt:lpstr>
      <vt:lpstr>Motivations</vt:lpstr>
      <vt:lpstr>An Example of Medical Information System</vt:lpstr>
      <vt:lpstr>Scale of the Medical Information System</vt:lpstr>
      <vt:lpstr>Problems and Proposed Solutions</vt:lpstr>
      <vt:lpstr>Architecture of Proposed System</vt:lpstr>
      <vt:lpstr>Conclusions</vt:lpstr>
      <vt:lpstr>References</vt:lpstr>
    </vt:vector>
  </TitlesOfParts>
  <Company>ATR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Use Case of Self-Organizing Wireless Network for Medical System </dc:title>
  <dc:subject>IEEE 802.15 &lt;subject&gt;</dc:subject>
  <dc:creator/>
  <dc:description>15-12-0603-00-0sru</dc:description>
  <cp:lastModifiedBy>kitazawa</cp:lastModifiedBy>
  <cp:revision>304</cp:revision>
  <cp:lastPrinted>2013-05-09T05:30:21Z</cp:lastPrinted>
  <dcterms:created xsi:type="dcterms:W3CDTF">2011-10-25T11:11:53Z</dcterms:created>
  <dcterms:modified xsi:type="dcterms:W3CDTF">2013-05-14T03:58:51Z</dcterms:modified>
</cp:coreProperties>
</file>