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22" r:id="rId4"/>
    <p:sldId id="438" r:id="rId5"/>
    <p:sldId id="424" r:id="rId6"/>
    <p:sldId id="439" r:id="rId7"/>
    <p:sldId id="429" r:id="rId8"/>
    <p:sldId id="432" r:id="rId9"/>
    <p:sldId id="436" r:id="rId10"/>
    <p:sldId id="437"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IEEE802.15-13-0152-00-004m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5370701"/>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223, 224, 225, 226, 227, 228, 229, 231, 233 and 234 </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223, 224, 225, 226, 227, 228, 229, 231, 233 and 234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223, 224, 225, 226, 227, 228, 229, 231, 233 and 234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234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Table 44zd Extra f in Name </a:t>
            </a:r>
            <a:r>
              <a:rPr lang="en-US" altLang="ko-KR" sz="1600" dirty="0" smtClean="0"/>
              <a:t>field</a:t>
            </a:r>
            <a:endParaRPr lang="en-US" altLang="ko-KR" sz="1600" dirty="0"/>
          </a:p>
          <a:p>
            <a:r>
              <a:rPr lang="en-US" altLang="ko-KR" sz="2000" dirty="0" smtClean="0"/>
              <a:t>Proposed Change</a:t>
            </a:r>
          </a:p>
          <a:p>
            <a:pPr lvl="1"/>
            <a:r>
              <a:rPr lang="en-US" altLang="ko-KR" sz="1600" dirty="0"/>
              <a:t>Change to "</a:t>
            </a:r>
            <a:r>
              <a:rPr lang="en-US" altLang="ko-KR" sz="1600" dirty="0" err="1" smtClean="0"/>
              <a:t>StartingChNum</a:t>
            </a:r>
            <a:r>
              <a:rPr lang="en-US" altLang="ko-KR" sz="1600" dirty="0" smtClean="0"/>
              <a:t>"</a:t>
            </a:r>
            <a:endParaRPr lang="en-US" altLang="ko-KR" sz="1600" dirty="0"/>
          </a:p>
          <a:p>
            <a:r>
              <a:rPr lang="en-US" altLang="ko-KR" sz="2000" dirty="0" smtClean="0"/>
              <a:t>Proposed Resolution</a:t>
            </a:r>
          </a:p>
          <a:p>
            <a:pPr lvl="1"/>
            <a:r>
              <a:rPr lang="en-US" altLang="ko-KR" sz="1600" b="1" i="1" dirty="0">
                <a:solidFill>
                  <a:srgbClr val="0000FF"/>
                </a:solidFill>
              </a:rPr>
              <a:t>(from) </a:t>
            </a:r>
            <a:r>
              <a:rPr lang="en-US" altLang="ko-KR" sz="1600" smtClean="0"/>
              <a:t>Starting</a:t>
            </a:r>
            <a:r>
              <a:rPr lang="en-US" altLang="ko-KR" sz="1600" smtClean="0">
                <a:solidFill>
                  <a:srgbClr val="FF0000"/>
                </a:solidFill>
              </a:rPr>
              <a:t>f</a:t>
            </a:r>
            <a:r>
              <a:rPr lang="en-US" altLang="ko-KR" sz="1600" smtClean="0"/>
              <a:t>ChNum</a:t>
            </a:r>
            <a:endParaRPr lang="en-US" altLang="ko-KR" sz="1600" b="1" i="1" dirty="0" smtClean="0">
              <a:solidFill>
                <a:srgbClr val="0000FF"/>
              </a:solidFill>
            </a:endParaRPr>
          </a:p>
          <a:p>
            <a:pPr lvl="1"/>
            <a:r>
              <a:rPr lang="en-US" altLang="ko-KR" sz="1600" b="1" i="1" dirty="0" smtClean="0">
                <a:solidFill>
                  <a:srgbClr val="0000FF"/>
                </a:solidFill>
              </a:rPr>
              <a:t>(</a:t>
            </a:r>
            <a:r>
              <a:rPr lang="en-US" altLang="ko-KR" sz="1600" b="1" i="1" dirty="0">
                <a:solidFill>
                  <a:srgbClr val="0000FF"/>
                </a:solidFill>
              </a:rPr>
              <a:t>to</a:t>
            </a:r>
            <a:r>
              <a:rPr lang="en-US" altLang="ko-KR" sz="1600" b="1" i="1" dirty="0" smtClean="0">
                <a:solidFill>
                  <a:srgbClr val="0000FF"/>
                </a:solidFill>
              </a:rPr>
              <a:t>) </a:t>
            </a:r>
            <a:r>
              <a:rPr lang="en-US" altLang="ko-KR" sz="1600" dirty="0" err="1"/>
              <a:t>StartingChNum</a:t>
            </a:r>
            <a:endParaRPr lang="en-US" altLang="ko-KR" sz="1600" dirty="0"/>
          </a:p>
        </p:txBody>
      </p:sp>
      <p:sp>
        <p:nvSpPr>
          <p:cNvPr id="5" name="직사각형 4"/>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77477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6.2.22.1</a:t>
            </a:r>
            <a:r>
              <a:rPr lang="en-US" altLang="ko-KR" sz="2800" b="1" dirty="0"/>
              <a:t>, </a:t>
            </a:r>
            <a:r>
              <a:rPr lang="en-US" altLang="ko-KR" sz="2800" b="1" dirty="0" smtClean="0"/>
              <a:t>6.2.22.2, 6.2.22.3 </a:t>
            </a:r>
            <a:r>
              <a:rPr lang="en-US" altLang="ko-KR" sz="2800" b="1" dirty="0"/>
              <a:t>and </a:t>
            </a:r>
            <a:r>
              <a:rPr lang="en-US" altLang="ko-KR" sz="2800" b="1" dirty="0" smtClean="0"/>
              <a:t>6.2.22.4</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sz="2000" dirty="0" smtClean="0"/>
              <a:t>CID </a:t>
            </a:r>
            <a:r>
              <a:rPr lang="en-US" altLang="ko-KR" sz="2000" dirty="0"/>
              <a:t>223 (Technical)</a:t>
            </a:r>
            <a:endParaRPr lang="en-US" altLang="ko-KR" sz="2000" dirty="0" smtClean="0"/>
          </a:p>
          <a:p>
            <a:r>
              <a:rPr lang="en-US" altLang="ko-KR" sz="2000" dirty="0"/>
              <a:t>CID </a:t>
            </a:r>
            <a:r>
              <a:rPr lang="en-US" altLang="ko-KR" sz="2000" dirty="0" smtClean="0"/>
              <a:t>224 </a:t>
            </a:r>
            <a:r>
              <a:rPr lang="en-US" altLang="ko-KR" sz="2000" dirty="0"/>
              <a:t>(Editorial)</a:t>
            </a:r>
          </a:p>
          <a:p>
            <a:r>
              <a:rPr lang="en-US" altLang="ko-KR" sz="2000" dirty="0"/>
              <a:t>CID </a:t>
            </a:r>
            <a:r>
              <a:rPr lang="en-US" altLang="ko-KR" sz="2000" dirty="0" smtClean="0"/>
              <a:t>225 </a:t>
            </a:r>
            <a:r>
              <a:rPr lang="en-US" altLang="ko-KR" sz="2000" dirty="0"/>
              <a:t>(Editorial)</a:t>
            </a:r>
          </a:p>
          <a:p>
            <a:r>
              <a:rPr lang="en-US" altLang="ko-KR" sz="2000" dirty="0" smtClean="0"/>
              <a:t>CID 226 </a:t>
            </a:r>
            <a:r>
              <a:rPr lang="en-US" altLang="ko-KR" sz="2000" dirty="0"/>
              <a:t>(Editorial</a:t>
            </a:r>
            <a:r>
              <a:rPr lang="en-US" altLang="ko-KR" sz="2000" dirty="0" smtClean="0"/>
              <a:t>)</a:t>
            </a:r>
          </a:p>
          <a:p>
            <a:r>
              <a:rPr lang="en-US" altLang="ko-KR" sz="2000" dirty="0"/>
              <a:t>CID 227 (Technical)</a:t>
            </a:r>
          </a:p>
          <a:p>
            <a:r>
              <a:rPr lang="en-US" altLang="ko-KR" sz="2000" dirty="0"/>
              <a:t>CID 228 (Technical</a:t>
            </a:r>
            <a:r>
              <a:rPr lang="en-US" altLang="ko-KR" sz="2000" dirty="0" smtClean="0"/>
              <a:t>)</a:t>
            </a:r>
          </a:p>
          <a:p>
            <a:r>
              <a:rPr lang="en-US" altLang="ko-KR" sz="2000" dirty="0"/>
              <a:t>CID </a:t>
            </a:r>
            <a:r>
              <a:rPr lang="en-US" altLang="ko-KR" sz="2000" dirty="0" smtClean="0"/>
              <a:t>229 </a:t>
            </a:r>
            <a:r>
              <a:rPr lang="en-US" altLang="ko-KR" sz="2000" dirty="0"/>
              <a:t>(Editorial)</a:t>
            </a:r>
          </a:p>
          <a:p>
            <a:r>
              <a:rPr lang="en-US" altLang="ko-KR" sz="2000" dirty="0"/>
              <a:t>CID </a:t>
            </a:r>
            <a:r>
              <a:rPr lang="en-US" altLang="ko-KR" sz="2000" dirty="0" smtClean="0"/>
              <a:t>230 </a:t>
            </a:r>
            <a:r>
              <a:rPr lang="en-US" altLang="ko-KR" sz="2000" dirty="0"/>
              <a:t>(Editorial)</a:t>
            </a:r>
          </a:p>
          <a:p>
            <a:r>
              <a:rPr lang="en-US" altLang="ko-KR" sz="2000" dirty="0"/>
              <a:t>CID </a:t>
            </a:r>
            <a:r>
              <a:rPr lang="en-US" altLang="ko-KR" sz="2000" dirty="0" smtClean="0"/>
              <a:t>231 </a:t>
            </a:r>
            <a:r>
              <a:rPr lang="en-US" altLang="ko-KR" sz="2000" dirty="0"/>
              <a:t>(Editorial)</a:t>
            </a:r>
          </a:p>
          <a:p>
            <a:r>
              <a:rPr lang="en-US" altLang="ko-KR" sz="2000" dirty="0"/>
              <a:t>CID </a:t>
            </a:r>
            <a:r>
              <a:rPr lang="en-US" altLang="ko-KR" sz="2000" dirty="0" smtClean="0"/>
              <a:t>233 </a:t>
            </a:r>
            <a:r>
              <a:rPr lang="en-US" altLang="ko-KR" sz="2000" dirty="0"/>
              <a:t>(Editorial)</a:t>
            </a:r>
          </a:p>
          <a:p>
            <a:r>
              <a:rPr lang="en-US" altLang="ko-KR" sz="2000" dirty="0"/>
              <a:t>CID </a:t>
            </a:r>
            <a:r>
              <a:rPr lang="en-US" altLang="ko-KR" sz="2000" dirty="0" smtClean="0"/>
              <a:t>234 </a:t>
            </a:r>
            <a:r>
              <a:rPr lang="en-US" altLang="ko-KR" sz="2000" dirty="0"/>
              <a:t>(Editorial</a:t>
            </a:r>
            <a:r>
              <a:rPr lang="en-US" altLang="ko-KR" sz="2000" dirty="0" smtClean="0"/>
              <a:t>)</a:t>
            </a:r>
            <a:endParaRPr lang="en-US" altLang="ko-KR" sz="2000"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223 (</a:t>
            </a:r>
            <a:r>
              <a:rPr lang="en-US" altLang="ko-KR" b="1" dirty="0"/>
              <a:t>Technical</a:t>
            </a:r>
            <a:r>
              <a:rPr lang="en-US" altLang="ko-KR" b="1" dirty="0" smtClean="0"/>
              <a:t>) </a:t>
            </a:r>
            <a:endParaRPr lang="ko-KR" altLang="en-US" b="1" dirty="0"/>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Parameters are not used in the text.  Need to describe how they are used (how they connect to the fields that s/b set according to the parameter, </a:t>
            </a:r>
            <a:r>
              <a:rPr lang="en-US" altLang="ko-KR" sz="1400" dirty="0" err="1"/>
              <a:t>etc</a:t>
            </a:r>
            <a:r>
              <a:rPr lang="en-US" altLang="ko-KR" sz="1400" dirty="0" smtClean="0"/>
              <a:t>).</a:t>
            </a:r>
          </a:p>
          <a:p>
            <a:r>
              <a:rPr lang="en-US" altLang="ko-KR" sz="1800" dirty="0" smtClean="0"/>
              <a:t>Proposed Change</a:t>
            </a:r>
          </a:p>
          <a:p>
            <a:pPr lvl="1"/>
            <a:r>
              <a:rPr lang="en-US" altLang="ko-KR" sz="1400" dirty="0"/>
              <a:t>Complete </a:t>
            </a:r>
            <a:r>
              <a:rPr lang="en-US" altLang="ko-KR" sz="1400" dirty="0" smtClean="0"/>
              <a:t>specification</a:t>
            </a:r>
            <a:endParaRPr lang="en-US" altLang="ko-KR" sz="1400" dirty="0"/>
          </a:p>
          <a:p>
            <a:r>
              <a:rPr lang="en-US" altLang="ko-KR" sz="1800" dirty="0" smtClean="0"/>
              <a:t>Proposed Resolution</a:t>
            </a:r>
          </a:p>
          <a:p>
            <a:pPr lvl="1"/>
            <a:r>
              <a:rPr lang="en-US" altLang="ko-KR" sz="1400" b="1" i="1" dirty="0" smtClean="0">
                <a:solidFill>
                  <a:srgbClr val="0000FF"/>
                </a:solidFill>
              </a:rPr>
              <a:t>(from) </a:t>
            </a:r>
            <a:r>
              <a:rPr lang="en-US" altLang="ko-KR" sz="1400" dirty="0"/>
              <a:t>The MLME-</a:t>
            </a:r>
            <a:r>
              <a:rPr lang="en-US" altLang="ko-KR" sz="1400" dirty="0" err="1"/>
              <a:t>DBS.request</a:t>
            </a:r>
            <a:r>
              <a:rPr lang="en-US" altLang="ko-KR" sz="1400" dirty="0"/>
              <a:t> primitive is used when a TMCTP-child PAN coordinator requests the allocation of a DBS and a channel to a TMCTP-parent PAN coordinator including a super PAN coordinator</a:t>
            </a:r>
            <a:r>
              <a:rPr lang="en-US" altLang="ko-KR" sz="1400" dirty="0" smtClean="0"/>
              <a:t>.</a:t>
            </a:r>
          </a:p>
          <a:p>
            <a:pPr lvl="1"/>
            <a:r>
              <a:rPr lang="en-US" altLang="ko-KR" sz="1400" dirty="0"/>
              <a:t>The primitive parameters are defined in Table 44za. </a:t>
            </a:r>
          </a:p>
          <a:p>
            <a:pPr lvl="1"/>
            <a:r>
              <a:rPr lang="en-US" altLang="ko-KR" sz="1400" dirty="0"/>
              <a:t>On receipt of the MLME-</a:t>
            </a:r>
            <a:r>
              <a:rPr lang="en-US" altLang="ko-KR" sz="1400" dirty="0" err="1"/>
              <a:t>DBS.request</a:t>
            </a:r>
            <a:r>
              <a:rPr lang="en-US" altLang="ko-KR" sz="1400" dirty="0"/>
              <a:t> primitive, the MLME generates a DBS request command, as described in </a:t>
            </a:r>
            <a:r>
              <a:rPr lang="en-US" altLang="ko-KR" sz="1400" dirty="0" smtClean="0"/>
              <a:t>5.3.14, with the DBS characteristics field set to 1 (request allocation).</a:t>
            </a:r>
            <a:endParaRPr lang="en-US" altLang="ko-KR" sz="1400" b="1" i="1" dirty="0">
              <a:solidFill>
                <a:srgbClr val="0000FF"/>
              </a:solidFill>
            </a:endParaRPr>
          </a:p>
          <a:p>
            <a:pPr lvl="1"/>
            <a:r>
              <a:rPr lang="en-US" altLang="ko-KR" sz="1400" b="1" i="1" dirty="0" smtClean="0">
                <a:solidFill>
                  <a:srgbClr val="0000FF"/>
                </a:solidFill>
              </a:rPr>
              <a:t>(to) </a:t>
            </a:r>
            <a:r>
              <a:rPr lang="en-US" altLang="ko-KR" sz="1400" dirty="0"/>
              <a:t>The MLME-</a:t>
            </a:r>
            <a:r>
              <a:rPr lang="en-US" altLang="ko-KR" sz="1400" dirty="0" err="1"/>
              <a:t>DBS.request</a:t>
            </a:r>
            <a:r>
              <a:rPr lang="en-US" altLang="ko-KR" sz="1400" dirty="0"/>
              <a:t> primitive is used when a TMCTP-child PAN coordinator requests the </a:t>
            </a:r>
            <a:r>
              <a:rPr lang="en-US" altLang="ko-KR" sz="1400" dirty="0" smtClean="0"/>
              <a:t>allocation </a:t>
            </a:r>
            <a:r>
              <a:rPr lang="en-US" altLang="ko-KR" sz="1400" dirty="0" smtClean="0">
                <a:solidFill>
                  <a:srgbClr val="FF0000"/>
                </a:solidFill>
              </a:rPr>
              <a:t>or </a:t>
            </a:r>
            <a:r>
              <a:rPr lang="en-US" altLang="ko-KR" sz="1400" dirty="0" err="1" smtClean="0">
                <a:solidFill>
                  <a:srgbClr val="FF0000"/>
                </a:solidFill>
              </a:rPr>
              <a:t>deallocation</a:t>
            </a:r>
            <a:r>
              <a:rPr lang="en-US" altLang="ko-KR" sz="1400" dirty="0" smtClean="0">
                <a:solidFill>
                  <a:srgbClr val="FF0000"/>
                </a:solidFill>
              </a:rPr>
              <a:t> </a:t>
            </a:r>
            <a:r>
              <a:rPr lang="en-US" altLang="ko-KR" sz="1400" dirty="0"/>
              <a:t>of a DBS </a:t>
            </a:r>
            <a:r>
              <a:rPr lang="en-US" altLang="ko-KR" sz="1400" dirty="0" smtClean="0"/>
              <a:t>and a channel </a:t>
            </a:r>
            <a:r>
              <a:rPr lang="en-US" altLang="ko-KR" sz="1400" dirty="0"/>
              <a:t>to a TMCTP-parent PAN coordinator including a </a:t>
            </a:r>
            <a:r>
              <a:rPr lang="en-US" altLang="ko-KR" sz="1400" dirty="0" smtClean="0">
                <a:solidFill>
                  <a:srgbClr val="FF0000"/>
                </a:solidFill>
              </a:rPr>
              <a:t>SPC</a:t>
            </a:r>
            <a:r>
              <a:rPr lang="en-US" altLang="ko-KR" sz="1400" dirty="0" smtClean="0"/>
              <a:t>.</a:t>
            </a:r>
            <a:endParaRPr lang="en-US" altLang="ko-KR" sz="1400" b="1" i="1" dirty="0">
              <a:solidFill>
                <a:srgbClr val="0000FF"/>
              </a:solidFill>
            </a:endParaRPr>
          </a:p>
          <a:p>
            <a:pPr lvl="1"/>
            <a:r>
              <a:rPr lang="en-US" altLang="ko-KR" sz="1400" dirty="0" smtClean="0"/>
              <a:t>The </a:t>
            </a:r>
            <a:r>
              <a:rPr lang="en-US" altLang="ko-KR" sz="1400" dirty="0"/>
              <a:t>primitive parameters are defined in Table 44za. </a:t>
            </a:r>
          </a:p>
          <a:p>
            <a:pPr lvl="1"/>
            <a:r>
              <a:rPr lang="en-US" altLang="ko-KR" sz="1400" dirty="0" smtClean="0"/>
              <a:t>On </a:t>
            </a:r>
            <a:r>
              <a:rPr lang="en-US" altLang="ko-KR" sz="1400" dirty="0"/>
              <a:t>receipt of the </a:t>
            </a:r>
            <a:r>
              <a:rPr lang="en-US" altLang="ko-KR" sz="1400" dirty="0" smtClean="0"/>
              <a:t>MLME-</a:t>
            </a:r>
            <a:r>
              <a:rPr lang="en-US" altLang="ko-KR" sz="1400" dirty="0" err="1" smtClean="0"/>
              <a:t>DBS.request</a:t>
            </a:r>
            <a:r>
              <a:rPr lang="en-US" altLang="ko-KR" sz="1400" dirty="0" smtClean="0"/>
              <a:t> primitive, </a:t>
            </a:r>
            <a:r>
              <a:rPr lang="en-US" altLang="ko-KR" sz="1400" dirty="0"/>
              <a:t>the </a:t>
            </a:r>
            <a:r>
              <a:rPr lang="en-US" altLang="ko-KR" sz="1400" dirty="0" smtClean="0"/>
              <a:t>MLME generates a DBS request command, as </a:t>
            </a:r>
            <a:r>
              <a:rPr lang="en-US" altLang="ko-KR" sz="1400" dirty="0"/>
              <a:t>described in </a:t>
            </a:r>
            <a:r>
              <a:rPr lang="en-US" altLang="ko-KR" sz="1400" dirty="0" smtClean="0">
                <a:solidFill>
                  <a:srgbClr val="FF0000"/>
                </a:solidFill>
              </a:rPr>
              <a:t>5.3.14.2.</a:t>
            </a:r>
          </a:p>
          <a:p>
            <a:pPr lvl="1"/>
            <a:endParaRPr lang="en-US" altLang="ko-KR" sz="1400" dirty="0"/>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R</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224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Inconsistent font </a:t>
            </a:r>
            <a:r>
              <a:rPr lang="en-US" altLang="ko-KR" sz="1600" dirty="0" smtClean="0"/>
              <a:t>size</a:t>
            </a:r>
          </a:p>
          <a:p>
            <a:r>
              <a:rPr lang="en-US" altLang="ko-KR" sz="2000" dirty="0" smtClean="0"/>
              <a:t>Proposed Change</a:t>
            </a:r>
          </a:p>
          <a:p>
            <a:pPr lvl="1"/>
            <a:r>
              <a:rPr lang="en-US" altLang="ko-KR" sz="1600" dirty="0"/>
              <a:t>Use standard font size for </a:t>
            </a:r>
            <a:r>
              <a:rPr lang="en-US" altLang="ko-KR" sz="1600" dirty="0" smtClean="0"/>
              <a:t>text</a:t>
            </a:r>
          </a:p>
          <a:p>
            <a:r>
              <a:rPr lang="en-US" altLang="ko-KR" sz="2000" dirty="0" smtClean="0"/>
              <a:t>Proposed Resolution</a:t>
            </a:r>
          </a:p>
          <a:p>
            <a:pPr lvl="1"/>
            <a:r>
              <a:rPr lang="en-US" altLang="ko-KR" sz="1600" dirty="0" smtClean="0"/>
              <a:t>When </a:t>
            </a:r>
            <a:r>
              <a:rPr lang="en-US" altLang="ko-KR" sz="1600" dirty="0"/>
              <a:t>the next higher layer of a TMCTP-parent PAN coordinator receives the </a:t>
            </a:r>
            <a:r>
              <a:rPr lang="en-US" altLang="ko-KR" sz="1600" dirty="0" smtClean="0"/>
              <a:t>MLME-DBS. indication </a:t>
            </a:r>
            <a:r>
              <a:rPr lang="en-US" altLang="ko-KR" sz="1600" dirty="0"/>
              <a:t>primitive, the TMCTP-parent PAN coordinator determines whether to accept </a:t>
            </a:r>
            <a:r>
              <a:rPr lang="en-US" altLang="ko-KR" sz="1600" dirty="0" smtClean="0"/>
              <a:t>or reject </a:t>
            </a:r>
            <a:r>
              <a:rPr lang="en-US" altLang="ko-KR" sz="1600" dirty="0"/>
              <a:t>the DBS allocation request using an algorithm outside the scope of this standard</a:t>
            </a:r>
            <a:r>
              <a:rPr lang="en-US" altLang="ko-KR" sz="1600" dirty="0" smtClean="0"/>
              <a:t>.</a:t>
            </a:r>
            <a:r>
              <a:rPr lang="en-US" altLang="ko-KR" sz="1600" dirty="0">
                <a:solidFill>
                  <a:srgbClr val="FF0000"/>
                </a:solidFill>
              </a:rPr>
              <a:t> (Use standard font size</a:t>
            </a:r>
            <a:r>
              <a:rPr lang="en-US" altLang="ko-KR" sz="1600" dirty="0" smtClean="0">
                <a:solidFill>
                  <a:srgbClr val="FF0000"/>
                </a:solidFill>
              </a:rPr>
              <a:t>)</a:t>
            </a:r>
            <a:endParaRPr lang="en-US" altLang="ko-KR" sz="1600" b="1" i="1" dirty="0">
              <a:solidFill>
                <a:srgbClr val="FF0000"/>
              </a:solidFill>
            </a:endParaRP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257417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225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Border thicknesses of table 44za are </a:t>
            </a:r>
            <a:r>
              <a:rPr lang="en-US" altLang="ko-KR" sz="1600" dirty="0" smtClean="0"/>
              <a:t>inconsistent</a:t>
            </a:r>
          </a:p>
          <a:p>
            <a:r>
              <a:rPr lang="en-US" altLang="ko-KR" sz="2000" dirty="0" smtClean="0"/>
              <a:t>Proposed Change</a:t>
            </a:r>
          </a:p>
          <a:p>
            <a:pPr lvl="1"/>
            <a:r>
              <a:rPr lang="en-US" altLang="ko-KR" sz="1600" dirty="0"/>
              <a:t>Use standard format for table </a:t>
            </a:r>
            <a:r>
              <a:rPr lang="en-US" altLang="ko-KR" sz="1600" dirty="0" smtClean="0"/>
              <a:t>borders</a:t>
            </a:r>
            <a:endParaRPr lang="en-US" altLang="ko-KR" sz="1600" dirty="0"/>
          </a:p>
          <a:p>
            <a:r>
              <a:rPr lang="en-US" altLang="ko-KR" sz="2000" dirty="0" smtClean="0"/>
              <a:t>Proposed Resolution</a:t>
            </a:r>
          </a:p>
          <a:p>
            <a:pPr lvl="1"/>
            <a:r>
              <a:rPr lang="en-US" altLang="ko-KR" sz="1600" dirty="0"/>
              <a:t>Use standard format for table </a:t>
            </a:r>
            <a:r>
              <a:rPr lang="en-US" altLang="ko-KR" sz="1600" dirty="0" smtClean="0"/>
              <a:t>borders of </a:t>
            </a:r>
            <a:r>
              <a:rPr lang="en-US" altLang="ko-KR" sz="1600" dirty="0"/>
              <a:t>table </a:t>
            </a:r>
            <a:r>
              <a:rPr lang="en-US" altLang="ko-KR" sz="1600" dirty="0" smtClean="0"/>
              <a:t>44za, table 44zb, and table 44zc.</a:t>
            </a:r>
            <a:endParaRPr lang="en-US" altLang="ko-KR" sz="16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3789040"/>
            <a:ext cx="3851920" cy="1249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5076919"/>
            <a:ext cx="3851920" cy="617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5733256"/>
            <a:ext cx="3851920" cy="614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021577" y="3872081"/>
            <a:ext cx="2214719" cy="276999"/>
          </a:xfrm>
          <a:prstGeom prst="rect">
            <a:avLst/>
          </a:prstGeom>
          <a:solidFill>
            <a:srgbClr val="FFFF00"/>
          </a:solidFill>
        </p:spPr>
        <p:txBody>
          <a:bodyPr wrap="square" rtlCol="0">
            <a:spAutoFit/>
          </a:bodyPr>
          <a:lstStyle/>
          <a:p>
            <a:r>
              <a:rPr lang="en-US" altLang="ko-KR" dirty="0" smtClean="0">
                <a:sym typeface="Wingdings"/>
              </a:rPr>
              <a:t> </a:t>
            </a:r>
            <a:r>
              <a:rPr lang="en-US" altLang="ko-KR" dirty="0" smtClean="0"/>
              <a:t>See table 44za on the page 52</a:t>
            </a:r>
            <a:endParaRPr lang="ko-KR" altLang="en-US" dirty="0"/>
          </a:p>
        </p:txBody>
      </p:sp>
      <p:sp>
        <p:nvSpPr>
          <p:cNvPr id="9" name="TextBox 8"/>
          <p:cNvSpPr txBox="1"/>
          <p:nvPr/>
        </p:nvSpPr>
        <p:spPr>
          <a:xfrm>
            <a:off x="5021577" y="5168225"/>
            <a:ext cx="2214719" cy="276999"/>
          </a:xfrm>
          <a:prstGeom prst="rect">
            <a:avLst/>
          </a:prstGeom>
          <a:solidFill>
            <a:srgbClr val="FFFF00"/>
          </a:solidFill>
        </p:spPr>
        <p:txBody>
          <a:bodyPr wrap="square" rtlCol="0">
            <a:spAutoFit/>
          </a:bodyPr>
          <a:lstStyle/>
          <a:p>
            <a:r>
              <a:rPr lang="en-US" altLang="ko-KR" dirty="0" smtClean="0">
                <a:sym typeface="Wingdings"/>
              </a:rPr>
              <a:t> </a:t>
            </a:r>
            <a:r>
              <a:rPr lang="en-US" altLang="ko-KR" dirty="0" smtClean="0"/>
              <a:t>See table 44zb on the page 53</a:t>
            </a:r>
            <a:endParaRPr lang="ko-KR" altLang="en-US" dirty="0"/>
          </a:p>
        </p:txBody>
      </p:sp>
      <p:sp>
        <p:nvSpPr>
          <p:cNvPr id="10" name="TextBox 9"/>
          <p:cNvSpPr txBox="1"/>
          <p:nvPr/>
        </p:nvSpPr>
        <p:spPr>
          <a:xfrm>
            <a:off x="5021577" y="5888305"/>
            <a:ext cx="2214719" cy="276999"/>
          </a:xfrm>
          <a:prstGeom prst="rect">
            <a:avLst/>
          </a:prstGeom>
          <a:solidFill>
            <a:srgbClr val="FFFF00"/>
          </a:solidFill>
        </p:spPr>
        <p:txBody>
          <a:bodyPr wrap="square" rtlCol="0">
            <a:spAutoFit/>
          </a:bodyPr>
          <a:lstStyle/>
          <a:p>
            <a:r>
              <a:rPr lang="en-US" altLang="ko-KR" dirty="0" smtClean="0">
                <a:sym typeface="Wingdings"/>
              </a:rPr>
              <a:t> </a:t>
            </a:r>
            <a:r>
              <a:rPr lang="en-US" altLang="ko-KR" dirty="0" smtClean="0"/>
              <a:t>See table 44zc on the page 54</a:t>
            </a:r>
            <a:endParaRPr lang="ko-KR" altLang="en-US" dirty="0"/>
          </a:p>
        </p:txBody>
      </p:sp>
      <p:sp>
        <p:nvSpPr>
          <p:cNvPr id="11" name="직사각형 10"/>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4651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226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Table 44zb Missing "the" in </a:t>
            </a:r>
            <a:r>
              <a:rPr lang="en-US" altLang="ko-KR" sz="1600" dirty="0" smtClean="0"/>
              <a:t>description</a:t>
            </a:r>
            <a:endParaRPr lang="en-US" altLang="ko-KR" sz="1600" dirty="0"/>
          </a:p>
          <a:p>
            <a:r>
              <a:rPr lang="en-US" altLang="ko-KR" sz="2000" dirty="0" smtClean="0"/>
              <a:t>Proposed Change</a:t>
            </a:r>
          </a:p>
          <a:p>
            <a:pPr lvl="1"/>
            <a:r>
              <a:rPr lang="en-US" altLang="ko-KR" sz="1600" dirty="0"/>
              <a:t>Change to "The short address of the Coordinator that sent the TMCTP DBS </a:t>
            </a:r>
            <a:r>
              <a:rPr lang="en-US" altLang="ko-KR" sz="1600" dirty="0" smtClean="0"/>
              <a:t>Request"</a:t>
            </a:r>
            <a:endParaRPr lang="en-US" altLang="ko-KR" sz="1600" dirty="0"/>
          </a:p>
          <a:p>
            <a:r>
              <a:rPr lang="en-US" altLang="ko-KR" sz="2000" dirty="0" smtClean="0"/>
              <a:t>Proposed Resolution</a:t>
            </a:r>
          </a:p>
          <a:p>
            <a:pPr lvl="1"/>
            <a:r>
              <a:rPr lang="en-US" altLang="ko-KR" sz="1600" b="1" i="1" dirty="0" smtClean="0">
                <a:solidFill>
                  <a:srgbClr val="0000FF"/>
                </a:solidFill>
              </a:rPr>
              <a:t>(</a:t>
            </a:r>
            <a:r>
              <a:rPr lang="en-US" altLang="ko-KR" sz="1600" b="1" i="1" dirty="0">
                <a:solidFill>
                  <a:srgbClr val="0000FF"/>
                </a:solidFill>
              </a:rPr>
              <a:t>from) </a:t>
            </a:r>
            <a:r>
              <a:rPr lang="en-US" altLang="ko-KR" sz="1600" dirty="0"/>
              <a:t>The short address of the Coordinator that </a:t>
            </a:r>
            <a:r>
              <a:rPr lang="en-US" altLang="ko-KR" sz="1600" dirty="0">
                <a:solidFill>
                  <a:srgbClr val="FF0000"/>
                </a:solidFill>
              </a:rPr>
              <a:t>sent TMCTP </a:t>
            </a:r>
            <a:r>
              <a:rPr lang="en-US" altLang="ko-KR" sz="1600" dirty="0"/>
              <a:t>DBS </a:t>
            </a:r>
            <a:r>
              <a:rPr lang="en-US" altLang="ko-KR" sz="1600" dirty="0" smtClean="0"/>
              <a:t>Request</a:t>
            </a:r>
          </a:p>
          <a:p>
            <a:pPr lvl="1"/>
            <a:r>
              <a:rPr lang="en-US" altLang="ko-KR" sz="1600" b="1" i="1" dirty="0" smtClean="0">
                <a:solidFill>
                  <a:srgbClr val="0000FF"/>
                </a:solidFill>
              </a:rPr>
              <a:t>(to) </a:t>
            </a:r>
            <a:r>
              <a:rPr lang="en-US" altLang="ko-KR" sz="1600" dirty="0"/>
              <a:t>The short address of the Coordinator that </a:t>
            </a:r>
            <a:r>
              <a:rPr lang="en-US" altLang="ko-KR" sz="1600" dirty="0">
                <a:solidFill>
                  <a:srgbClr val="FF0000"/>
                </a:solidFill>
              </a:rPr>
              <a:t>sent </a:t>
            </a:r>
            <a:r>
              <a:rPr lang="en-US" altLang="ko-KR" sz="1600" dirty="0" smtClean="0">
                <a:solidFill>
                  <a:srgbClr val="FF0000"/>
                </a:solidFill>
              </a:rPr>
              <a:t>the TMCTP </a:t>
            </a:r>
            <a:r>
              <a:rPr lang="en-US" altLang="ko-KR" sz="1600" dirty="0"/>
              <a:t>DBS Request</a:t>
            </a: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566377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227</a:t>
            </a:r>
            <a:r>
              <a:rPr lang="en-US" altLang="ko-KR" b="1" dirty="0"/>
              <a:t> </a:t>
            </a:r>
            <a:r>
              <a:rPr lang="en-US" altLang="ko-KR" b="1" dirty="0" smtClean="0"/>
              <a:t>and 228 (Technical)           </a:t>
            </a:r>
            <a:br>
              <a:rPr lang="en-US" altLang="ko-KR" b="1" dirty="0" smtClean="0"/>
            </a:br>
            <a:r>
              <a:rPr lang="en-US" altLang="ko-KR" b="1" dirty="0" smtClean="0"/>
              <a:t>CIDs 229 and 231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Comment</a:t>
            </a:r>
          </a:p>
          <a:p>
            <a:pPr lvl="1"/>
            <a:r>
              <a:rPr lang="en-US" altLang="ko-KR" sz="1400" dirty="0" smtClean="0"/>
              <a:t>CID </a:t>
            </a:r>
            <a:r>
              <a:rPr lang="en-US" altLang="ko-KR" sz="1400" dirty="0"/>
              <a:t>227: Table 44zc Strange characters in Valid range </a:t>
            </a:r>
            <a:r>
              <a:rPr lang="en-US" altLang="ko-KR" sz="1400" dirty="0" smtClean="0"/>
              <a:t>field</a:t>
            </a:r>
          </a:p>
          <a:p>
            <a:pPr lvl="1"/>
            <a:r>
              <a:rPr lang="en-US" altLang="ko-KR" sz="1400" dirty="0"/>
              <a:t>CID </a:t>
            </a:r>
            <a:r>
              <a:rPr lang="en-US" altLang="ko-KR" sz="1400" dirty="0" smtClean="0"/>
              <a:t>228</a:t>
            </a:r>
            <a:r>
              <a:rPr lang="en-US" altLang="ko-KR" sz="1400" dirty="0"/>
              <a:t>: In Table 44zc, the valid range entries in rows 1 and 2 seem to be </a:t>
            </a:r>
            <a:r>
              <a:rPr lang="en-US" altLang="ko-KR" sz="1400" dirty="0" smtClean="0"/>
              <a:t>corrupted</a:t>
            </a:r>
            <a:endParaRPr lang="en-US" altLang="ko-KR" sz="1400" dirty="0"/>
          </a:p>
          <a:p>
            <a:pPr lvl="1"/>
            <a:r>
              <a:rPr lang="en-US" altLang="ko-KR" sz="1400" dirty="0"/>
              <a:t>CID </a:t>
            </a:r>
            <a:r>
              <a:rPr lang="en-US" altLang="ko-KR" sz="1400" dirty="0" smtClean="0"/>
              <a:t>229: </a:t>
            </a:r>
            <a:r>
              <a:rPr lang="en-US" altLang="ko-KR" sz="1400" dirty="0"/>
              <a:t>There is some extra characters (“,</a:t>
            </a:r>
            <a:r>
              <a:rPr lang="en-US" altLang="ko-KR" sz="1400" dirty="0" err="1"/>
              <a:t>Äì</a:t>
            </a:r>
            <a:r>
              <a:rPr lang="en-US" altLang="ko-KR" sz="1400" dirty="0"/>
              <a:t>”) in the table 44zc </a:t>
            </a:r>
            <a:r>
              <a:rPr lang="en-US" altLang="ko-KR" sz="1400" dirty="0" err="1"/>
              <a:t>CoordAddress</a:t>
            </a:r>
            <a:r>
              <a:rPr lang="en-US" altLang="ko-KR" sz="1400" dirty="0"/>
              <a:t> row Valid range </a:t>
            </a:r>
            <a:r>
              <a:rPr lang="en-US" altLang="ko-KR" sz="1400" dirty="0" smtClean="0"/>
              <a:t>column</a:t>
            </a:r>
          </a:p>
          <a:p>
            <a:pPr lvl="1"/>
            <a:r>
              <a:rPr lang="en-US" altLang="ko-KR" sz="1400" dirty="0" smtClean="0"/>
              <a:t>CID 231</a:t>
            </a:r>
            <a:r>
              <a:rPr lang="en-US" altLang="ko-KR" sz="1400" dirty="0"/>
              <a:t>: There is some extra characters (“,</a:t>
            </a:r>
            <a:r>
              <a:rPr lang="en-US" altLang="ko-KR" sz="1400" dirty="0" err="1"/>
              <a:t>Äì</a:t>
            </a:r>
            <a:r>
              <a:rPr lang="en-US" altLang="ko-KR" sz="1400" dirty="0"/>
              <a:t>”) in the table 44zc </a:t>
            </a:r>
            <a:r>
              <a:rPr lang="en-US" altLang="ko-KR" sz="1400" dirty="0" err="1"/>
              <a:t>RequesterCoordAddr</a:t>
            </a:r>
            <a:r>
              <a:rPr lang="en-US" altLang="ko-KR" sz="1400" dirty="0"/>
              <a:t> row Valid range </a:t>
            </a:r>
            <a:r>
              <a:rPr lang="en-US" altLang="ko-KR" sz="1400" dirty="0" smtClean="0"/>
              <a:t>column</a:t>
            </a:r>
            <a:endParaRPr lang="en-US" altLang="ko-KR" sz="1400" dirty="0"/>
          </a:p>
          <a:p>
            <a:r>
              <a:rPr lang="en-US" altLang="ko-KR" sz="1800" dirty="0"/>
              <a:t>Proposed Change</a:t>
            </a:r>
          </a:p>
          <a:p>
            <a:pPr lvl="1"/>
            <a:r>
              <a:rPr lang="en-US" altLang="ko-KR" sz="1400" dirty="0"/>
              <a:t>CID 227: Change to "0x0000-0xffff“</a:t>
            </a:r>
          </a:p>
          <a:p>
            <a:pPr lvl="1"/>
            <a:r>
              <a:rPr lang="en-US" altLang="ko-KR" sz="1400" dirty="0"/>
              <a:t>CID 228: Correct as </a:t>
            </a:r>
            <a:r>
              <a:rPr lang="en-US" altLang="ko-KR" sz="1400" dirty="0" smtClean="0"/>
              <a:t>necessary </a:t>
            </a:r>
          </a:p>
          <a:p>
            <a:pPr lvl="1"/>
            <a:r>
              <a:rPr lang="en-US" altLang="ko-KR" sz="1400" dirty="0" smtClean="0"/>
              <a:t>CID </a:t>
            </a:r>
            <a:r>
              <a:rPr lang="en-US" altLang="ko-KR" sz="1400" dirty="0"/>
              <a:t>229</a:t>
            </a:r>
            <a:r>
              <a:rPr lang="en-US" altLang="ko-KR" sz="1400" dirty="0" smtClean="0"/>
              <a:t>: </a:t>
            </a:r>
            <a:r>
              <a:rPr lang="en-US" altLang="ko-KR" sz="1400" dirty="0"/>
              <a:t>Replace with “-” </a:t>
            </a:r>
          </a:p>
          <a:p>
            <a:pPr lvl="1"/>
            <a:r>
              <a:rPr lang="en-US" altLang="ko-KR" sz="1400" dirty="0"/>
              <a:t>CID 231: Replace with “-” </a:t>
            </a:r>
          </a:p>
          <a:p>
            <a:r>
              <a:rPr lang="en-US" altLang="ko-KR" sz="1800" dirty="0" smtClean="0"/>
              <a:t>Proposed Resolution</a:t>
            </a:r>
          </a:p>
          <a:p>
            <a:pPr marL="457200" lvl="1" indent="0">
              <a:buNone/>
            </a:pPr>
            <a:endParaRPr lang="en-US" altLang="ko-KR" sz="1400" dirty="0" smtClean="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229200"/>
            <a:ext cx="3816424" cy="12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229200"/>
            <a:ext cx="3816424" cy="12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직사각형 7"/>
          <p:cNvSpPr/>
          <p:nvPr/>
        </p:nvSpPr>
        <p:spPr>
          <a:xfrm>
            <a:off x="7419971" y="5517232"/>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9" name="직사각형 8"/>
          <p:cNvSpPr/>
          <p:nvPr/>
        </p:nvSpPr>
        <p:spPr>
          <a:xfrm>
            <a:off x="7431054" y="6006480"/>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10" name="직사각형 9"/>
          <p:cNvSpPr/>
          <p:nvPr/>
        </p:nvSpPr>
        <p:spPr>
          <a:xfrm>
            <a:off x="2555776"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from</a:t>
            </a:r>
            <a:r>
              <a:rPr lang="en-US" altLang="ko-KR" sz="1050" dirty="0" smtClean="0">
                <a:solidFill>
                  <a:srgbClr val="0000FF"/>
                </a:solidFill>
              </a:rPr>
              <a:t>)</a:t>
            </a:r>
          </a:p>
        </p:txBody>
      </p:sp>
      <p:sp>
        <p:nvSpPr>
          <p:cNvPr id="11" name="직사각형 10"/>
          <p:cNvSpPr/>
          <p:nvPr/>
        </p:nvSpPr>
        <p:spPr>
          <a:xfrm>
            <a:off x="6325113"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to</a:t>
            </a:r>
            <a:r>
              <a:rPr lang="en-US" altLang="ko-KR" sz="1050" dirty="0" smtClean="0">
                <a:solidFill>
                  <a:srgbClr val="0000FF"/>
                </a:solidFill>
              </a:rPr>
              <a:t>)</a:t>
            </a:r>
          </a:p>
        </p:txBody>
      </p:sp>
      <p:sp>
        <p:nvSpPr>
          <p:cNvPr id="12" name="직사각형 11"/>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50709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230 </a:t>
            </a:r>
            <a:r>
              <a:rPr lang="en-US" altLang="ko-KR" b="1" dirty="0" smtClean="0">
                <a:solidFill>
                  <a:schemeClr val="tx1"/>
                </a:solidFill>
              </a:rPr>
              <a:t>(Editorial)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Table 44zc Missing "the" in </a:t>
            </a:r>
            <a:r>
              <a:rPr lang="en-US" altLang="ko-KR" sz="1600" dirty="0" smtClean="0"/>
              <a:t>description</a:t>
            </a:r>
          </a:p>
          <a:p>
            <a:r>
              <a:rPr lang="en-US" altLang="ko-KR" sz="2000" dirty="0" smtClean="0"/>
              <a:t>Proposed Change</a:t>
            </a:r>
          </a:p>
          <a:p>
            <a:pPr lvl="1"/>
            <a:r>
              <a:rPr lang="en-US" altLang="ko-KR" sz="1600" dirty="0"/>
              <a:t>Change to "The short address of the Coordinator that sent the TMCTP DBS </a:t>
            </a:r>
            <a:r>
              <a:rPr lang="en-US" altLang="ko-KR" sz="1600" dirty="0" smtClean="0"/>
              <a:t>Request</a:t>
            </a:r>
            <a:r>
              <a:rPr lang="en-US" altLang="ko-KR" sz="1600" dirty="0"/>
              <a:t> "</a:t>
            </a:r>
          </a:p>
          <a:p>
            <a:r>
              <a:rPr lang="en-US" altLang="ko-KR" sz="2000" dirty="0" smtClean="0"/>
              <a:t>Proposed Resolution</a:t>
            </a:r>
          </a:p>
          <a:p>
            <a:pPr lvl="1"/>
            <a:r>
              <a:rPr lang="en-US" altLang="ko-KR" sz="1600" b="1" i="1" dirty="0" smtClean="0">
                <a:solidFill>
                  <a:srgbClr val="0000FF"/>
                </a:solidFill>
              </a:rPr>
              <a:t>(from) </a:t>
            </a:r>
            <a:r>
              <a:rPr lang="en-US" altLang="ko-KR" sz="1600" dirty="0"/>
              <a:t>The short address of the Coordinator that </a:t>
            </a:r>
            <a:r>
              <a:rPr lang="en-US" altLang="ko-KR" sz="1600" dirty="0">
                <a:solidFill>
                  <a:srgbClr val="FF0000"/>
                </a:solidFill>
              </a:rPr>
              <a:t>sent </a:t>
            </a:r>
            <a:r>
              <a:rPr lang="en-US" altLang="ko-KR" sz="1600" dirty="0" smtClean="0">
                <a:solidFill>
                  <a:srgbClr val="FF0000"/>
                </a:solidFill>
              </a:rPr>
              <a:t>TMCTP </a:t>
            </a:r>
            <a:r>
              <a:rPr lang="en-US" altLang="ko-KR" sz="1600" dirty="0"/>
              <a:t>DBS Request </a:t>
            </a:r>
            <a:endParaRPr lang="en-US" altLang="ko-KR" sz="1600" dirty="0" smtClean="0"/>
          </a:p>
          <a:p>
            <a:pPr lvl="1"/>
            <a:endParaRPr lang="en-US" altLang="ko-KR" sz="1600" b="1" i="1" dirty="0">
              <a:solidFill>
                <a:srgbClr val="0000FF"/>
              </a:solidFill>
            </a:endParaRPr>
          </a:p>
          <a:p>
            <a:pPr lvl="1"/>
            <a:r>
              <a:rPr lang="en-US" altLang="ko-KR" sz="1600" b="1" i="1" dirty="0" smtClean="0">
                <a:solidFill>
                  <a:srgbClr val="0000FF"/>
                </a:solidFill>
              </a:rPr>
              <a:t>(to) </a:t>
            </a:r>
            <a:r>
              <a:rPr lang="en-US" altLang="ko-KR" sz="1600" dirty="0"/>
              <a:t>The short address of the Coordinator that </a:t>
            </a:r>
            <a:r>
              <a:rPr lang="en-US" altLang="ko-KR" sz="1600" dirty="0">
                <a:solidFill>
                  <a:srgbClr val="FF0000"/>
                </a:solidFill>
              </a:rPr>
              <a:t>sent the TMCTP </a:t>
            </a:r>
            <a:r>
              <a:rPr lang="en-US" altLang="ko-KR" sz="1600" dirty="0"/>
              <a:t>DBS Request </a:t>
            </a:r>
            <a:endParaRPr lang="en-US" altLang="ko-KR" sz="1600" dirty="0">
              <a:solidFill>
                <a:srgbClr val="FF0000"/>
              </a:solidFill>
            </a:endParaRP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131126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233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status should start with capital </a:t>
            </a:r>
            <a:r>
              <a:rPr lang="en-US" altLang="ko-KR" sz="1600" dirty="0" smtClean="0"/>
              <a:t>S</a:t>
            </a:r>
            <a:endParaRPr lang="en-US" altLang="ko-KR" sz="1600" dirty="0"/>
          </a:p>
          <a:p>
            <a:r>
              <a:rPr lang="en-US" altLang="ko-KR" sz="2000" dirty="0" smtClean="0"/>
              <a:t>Proposed Change</a:t>
            </a:r>
          </a:p>
          <a:p>
            <a:pPr lvl="1"/>
            <a:r>
              <a:rPr lang="en-US" altLang="ko-KR" sz="1600" dirty="0"/>
              <a:t>Change to "</a:t>
            </a:r>
            <a:r>
              <a:rPr lang="en-US" altLang="ko-KR" sz="1600" dirty="0" smtClean="0"/>
              <a:t>Status"</a:t>
            </a:r>
            <a:endParaRPr lang="en-US" altLang="ko-KR" sz="1600" dirty="0"/>
          </a:p>
          <a:p>
            <a:r>
              <a:rPr lang="en-US" altLang="ko-KR" sz="2000" dirty="0" smtClean="0"/>
              <a:t>Proposed Resolution</a:t>
            </a:r>
          </a:p>
          <a:p>
            <a:pPr lvl="1"/>
            <a:r>
              <a:rPr lang="en-US" altLang="ko-KR" sz="1600" b="1" i="1" dirty="0">
                <a:solidFill>
                  <a:srgbClr val="0000FF"/>
                </a:solidFill>
              </a:rPr>
              <a:t>(from) </a:t>
            </a:r>
            <a:r>
              <a:rPr lang="en-US" altLang="ko-KR" sz="1600" dirty="0" smtClean="0">
                <a:solidFill>
                  <a:srgbClr val="FF0000"/>
                </a:solidFill>
              </a:rPr>
              <a:t>s</a:t>
            </a:r>
            <a:r>
              <a:rPr lang="en-US" altLang="ko-KR" sz="1600" dirty="0" smtClean="0"/>
              <a:t>tatus</a:t>
            </a:r>
            <a:endParaRPr lang="en-US" altLang="ko-KR" sz="1600" b="1" i="1" dirty="0">
              <a:solidFill>
                <a:srgbClr val="0000FF"/>
              </a:solidFill>
            </a:endParaRPr>
          </a:p>
          <a:p>
            <a:pPr lvl="1"/>
            <a:r>
              <a:rPr lang="en-US" altLang="ko-KR" sz="1600" b="1" i="1" dirty="0" smtClean="0">
                <a:solidFill>
                  <a:srgbClr val="0000FF"/>
                </a:solidFill>
              </a:rPr>
              <a:t>(</a:t>
            </a:r>
            <a:r>
              <a:rPr lang="en-US" altLang="ko-KR" sz="1600" b="1" i="1" dirty="0">
                <a:solidFill>
                  <a:srgbClr val="0000FF"/>
                </a:solidFill>
              </a:rPr>
              <a:t>to</a:t>
            </a:r>
            <a:r>
              <a:rPr lang="en-US" altLang="ko-KR" sz="1600" b="1" i="1" dirty="0" smtClean="0">
                <a:solidFill>
                  <a:srgbClr val="0000FF"/>
                </a:solidFill>
              </a:rPr>
              <a:t>) </a:t>
            </a:r>
            <a:r>
              <a:rPr lang="en-US" altLang="ko-KR" sz="1600" dirty="0">
                <a:solidFill>
                  <a:srgbClr val="FF0000"/>
                </a:solidFill>
              </a:rPr>
              <a:t>S</a:t>
            </a:r>
            <a:r>
              <a:rPr lang="en-US" altLang="ko-KR" sz="1600" dirty="0"/>
              <a:t>tatus</a:t>
            </a: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7747729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34518</TotalTime>
  <Words>780</Words>
  <Application>Microsoft Office PowerPoint</Application>
  <PresentationFormat>화면 슬라이드 쇼(4:3)</PresentationFormat>
  <Paragraphs>114</Paragraphs>
  <Slides>10</Slides>
  <Notes>1</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테마</vt:lpstr>
      <vt:lpstr>PowerPoint 프레젠테이션</vt:lpstr>
      <vt:lpstr>Comments for Sub-clauses 6.2.22.1, 6.2.22.2, 6.2.22.3 and 6.2.22.4</vt:lpstr>
      <vt:lpstr>CID 223 (Technical) </vt:lpstr>
      <vt:lpstr>CID 224 (Editorial)</vt:lpstr>
      <vt:lpstr>CID 225 (Editorial)</vt:lpstr>
      <vt:lpstr>CID 226 (Editorial)</vt:lpstr>
      <vt:lpstr>CIDs 227 and 228 (Technical)            CIDs 229 and 231 (Editorial)</vt:lpstr>
      <vt:lpstr>CID 230 (Editorial)</vt:lpstr>
      <vt:lpstr>CID 233 (Editorial)</vt:lpstr>
      <vt:lpstr>CID 234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805</cp:revision>
  <cp:lastPrinted>2012-07-09T00:38:43Z</cp:lastPrinted>
  <dcterms:created xsi:type="dcterms:W3CDTF">1999-11-08T18:59:45Z</dcterms:created>
  <dcterms:modified xsi:type="dcterms:W3CDTF">2013-03-18T17:13:07Z</dcterms:modified>
</cp:coreProperties>
</file>