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1"/>
  </p:notesMasterIdLst>
  <p:handoutMasterIdLst>
    <p:handoutMasterId r:id="rId12"/>
  </p:handoutMasterIdLst>
  <p:sldIdLst>
    <p:sldId id="342" r:id="rId2"/>
    <p:sldId id="407" r:id="rId3"/>
    <p:sldId id="422" r:id="rId4"/>
    <p:sldId id="423" r:id="rId5"/>
    <p:sldId id="424" r:id="rId6"/>
    <p:sldId id="425" r:id="rId7"/>
    <p:sldId id="426" r:id="rId8"/>
    <p:sldId id="427" r:id="rId9"/>
    <p:sldId id="428" r:id="rId10"/>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0000FF"/>
    <a:srgbClr val="00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39" autoAdjust="0"/>
    <p:restoredTop sz="99663" autoAdjust="0"/>
  </p:normalViewPr>
  <p:slideViewPr>
    <p:cSldViewPr>
      <p:cViewPr varScale="1">
        <p:scale>
          <a:sx n="70" d="100"/>
          <a:sy n="70" d="100"/>
        </p:scale>
        <p:origin x="-1200" y="-108"/>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notesViewPr>
    <p:cSldViewPr>
      <p:cViewPr>
        <p:scale>
          <a:sx n="120" d="100"/>
          <a:sy n="120" d="100"/>
        </p:scale>
        <p:origin x="-1146" y="-72"/>
      </p:cViewPr>
      <p:guideLst>
        <p:guide orient="horz" pos="3110"/>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38" y="200025"/>
            <a:ext cx="26416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81038" y="200025"/>
            <a:ext cx="226536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078288" y="9556750"/>
            <a:ext cx="2116137"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44775" y="9556750"/>
            <a:ext cx="1357313"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E988F2E2-922E-431E-B06C-4EE79B7F5B83}" type="slidenum">
              <a:rPr lang="en-US" altLang="ko-KR"/>
              <a:pPr>
                <a:defRPr/>
              </a:pPr>
              <a:t>‹#›</a:t>
            </a:fld>
            <a:endParaRPr lang="en-US" altLang="ko-KR"/>
          </a:p>
        </p:txBody>
      </p:sp>
      <p:sp>
        <p:nvSpPr>
          <p:cNvPr id="36870" name="Line 6"/>
          <p:cNvSpPr>
            <a:spLocks noChangeShapeType="1"/>
          </p:cNvSpPr>
          <p:nvPr/>
        </p:nvSpPr>
        <p:spPr bwMode="auto">
          <a:xfrm>
            <a:off x="679450" y="412750"/>
            <a:ext cx="5438775"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6871" name="Rectangle 7"/>
          <p:cNvSpPr>
            <a:spLocks noChangeArrowheads="1"/>
          </p:cNvSpPr>
          <p:nvPr/>
        </p:nvSpPr>
        <p:spPr bwMode="auto">
          <a:xfrm>
            <a:off x="679450" y="9556750"/>
            <a:ext cx="698500" cy="369888"/>
          </a:xfrm>
          <a:prstGeom prst="rect">
            <a:avLst/>
          </a:prstGeom>
          <a:noFill/>
          <a:ln w="9525">
            <a:noFill/>
            <a:miter lim="800000"/>
            <a:headEnd/>
            <a:tailEnd/>
          </a:ln>
        </p:spPr>
        <p:txBody>
          <a:bodyPr lIns="0" tIns="0" rIns="0" bIns="0">
            <a:spAutoFit/>
          </a:bodyPr>
          <a:lstStyle/>
          <a:p>
            <a:pPr defTabSz="933450"/>
            <a:r>
              <a:rPr lang="en-US" altLang="ko-KR">
                <a:ea typeface="굴림" pitchFamily="34" charset="-127"/>
              </a:rPr>
              <a:t>Submission</a:t>
            </a:r>
          </a:p>
        </p:txBody>
      </p:sp>
      <p:sp>
        <p:nvSpPr>
          <p:cNvPr id="36872" name="Line 8"/>
          <p:cNvSpPr>
            <a:spLocks noChangeShapeType="1"/>
          </p:cNvSpPr>
          <p:nvPr/>
        </p:nvSpPr>
        <p:spPr bwMode="auto">
          <a:xfrm>
            <a:off x="679450" y="9545638"/>
            <a:ext cx="5589588"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xmlns="" val="3022289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8" y="115888"/>
            <a:ext cx="27590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41350" y="115888"/>
            <a:ext cx="26828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277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6463" y="4691063"/>
            <a:ext cx="4984750" cy="44434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697288" y="9559925"/>
            <a:ext cx="24606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876550" y="9559925"/>
            <a:ext cx="785813"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4C9BD0D1-A2EC-4FF9-9E14-97B5F050AA57}" type="slidenum">
              <a:rPr lang="en-US" altLang="ko-KR"/>
              <a:pPr>
                <a:defRPr/>
              </a:pPr>
              <a:t>‹#›</a:t>
            </a:fld>
            <a:endParaRPr lang="en-US" altLang="ko-KR"/>
          </a:p>
        </p:txBody>
      </p:sp>
      <p:sp>
        <p:nvSpPr>
          <p:cNvPr id="32776" name="Rectangle 8"/>
          <p:cNvSpPr>
            <a:spLocks noChangeArrowheads="1"/>
          </p:cNvSpPr>
          <p:nvPr/>
        </p:nvSpPr>
        <p:spPr bwMode="auto">
          <a:xfrm>
            <a:off x="709613" y="9559925"/>
            <a:ext cx="696912" cy="369888"/>
          </a:xfrm>
          <a:prstGeom prst="rect">
            <a:avLst/>
          </a:prstGeom>
          <a:noFill/>
          <a:ln w="9525">
            <a:noFill/>
            <a:miter lim="800000"/>
            <a:headEnd/>
            <a:tailEnd/>
          </a:ln>
        </p:spPr>
        <p:txBody>
          <a:bodyPr lIns="0" tIns="0" rIns="0" bIns="0">
            <a:spAutoFit/>
          </a:bodyPr>
          <a:lstStyle/>
          <a:p>
            <a:r>
              <a:rPr lang="en-US" altLang="ko-KR">
                <a:ea typeface="굴림" pitchFamily="34" charset="-127"/>
              </a:rPr>
              <a:t>Submission</a:t>
            </a:r>
          </a:p>
        </p:txBody>
      </p:sp>
      <p:sp>
        <p:nvSpPr>
          <p:cNvPr id="32777" name="Line 9"/>
          <p:cNvSpPr>
            <a:spLocks noChangeShapeType="1"/>
          </p:cNvSpPr>
          <p:nvPr/>
        </p:nvSpPr>
        <p:spPr bwMode="auto">
          <a:xfrm>
            <a:off x="709613" y="9558338"/>
            <a:ext cx="537845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2778" name="Line 10"/>
          <p:cNvSpPr>
            <a:spLocks noChangeShapeType="1"/>
          </p:cNvSpPr>
          <p:nvPr/>
        </p:nvSpPr>
        <p:spPr bwMode="auto">
          <a:xfrm>
            <a:off x="635000" y="315913"/>
            <a:ext cx="5527675"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xmlns="" val="95253730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ko-KR" altLang="en-US" dirty="0" smtClean="0">
              <a:ea typeface="굴림" pitchFamily="34" charset="-127"/>
            </a:endParaRPr>
          </a:p>
        </p:txBody>
      </p:sp>
      <p:sp>
        <p:nvSpPr>
          <p:cNvPr id="33796" name="Header Placeholder 3"/>
          <p:cNvSpPr>
            <a:spLocks noGrp="1"/>
          </p:cNvSpPr>
          <p:nvPr>
            <p:ph type="hdr" sz="quarter"/>
          </p:nvPr>
        </p:nvSpPr>
        <p:spPr>
          <a:xfrm>
            <a:off x="3398838" y="-100013"/>
            <a:ext cx="2759075" cy="431801"/>
          </a:xfrm>
          <a:noFill/>
        </p:spPr>
        <p:txBody>
          <a:bodyPr/>
          <a:lstStyle/>
          <a:p>
            <a:r>
              <a:rPr lang="en-US" altLang="ko-KR" dirty="0" smtClean="0">
                <a:ea typeface="굴림" pitchFamily="34" charset="-127"/>
              </a:rPr>
              <a:t>doc.: IEEE 802.15-09-0114-00-004g-Trends-in-SUN-capacity</a:t>
            </a:r>
          </a:p>
        </p:txBody>
      </p:sp>
      <p:sp>
        <p:nvSpPr>
          <p:cNvPr id="33797" name="Date Placeholder 4"/>
          <p:cNvSpPr>
            <a:spLocks noGrp="1"/>
          </p:cNvSpPr>
          <p:nvPr>
            <p:ph type="dt" sz="quarter" idx="1"/>
          </p:nvPr>
        </p:nvSpPr>
        <p:spPr>
          <a:noFill/>
        </p:spPr>
        <p:txBody>
          <a:bodyPr/>
          <a:lstStyle/>
          <a:p>
            <a:r>
              <a:rPr lang="en-US" altLang="ko-KR" dirty="0" smtClean="0">
                <a:ea typeface="굴림" pitchFamily="34" charset="-127"/>
              </a:rPr>
              <a:t>&lt;month year&gt;</a:t>
            </a:r>
          </a:p>
        </p:txBody>
      </p:sp>
      <p:sp>
        <p:nvSpPr>
          <p:cNvPr id="33798" name="Footer Placeholder 5"/>
          <p:cNvSpPr>
            <a:spLocks noGrp="1"/>
          </p:cNvSpPr>
          <p:nvPr>
            <p:ph type="ftr" sz="quarter" idx="4"/>
          </p:nvPr>
        </p:nvSpPr>
        <p:spPr>
          <a:xfrm>
            <a:off x="3697288" y="9559925"/>
            <a:ext cx="2460625" cy="369888"/>
          </a:xfrm>
          <a:noFill/>
        </p:spPr>
        <p:txBody>
          <a:bodyPr/>
          <a:lstStyle/>
          <a:p>
            <a:pPr lvl="4"/>
            <a:r>
              <a:rPr lang="en-US" altLang="ko-KR" dirty="0" smtClean="0">
                <a:ea typeface="굴림" pitchFamily="34" charset="-127"/>
              </a:rPr>
              <a:t>Emmanuel </a:t>
            </a:r>
            <a:r>
              <a:rPr lang="en-US" altLang="ko-KR" dirty="0" err="1" smtClean="0">
                <a:ea typeface="굴림" pitchFamily="34" charset="-127"/>
              </a:rPr>
              <a:t>Monnerie</a:t>
            </a:r>
            <a:r>
              <a:rPr lang="en-US" altLang="ko-KR" smtClean="0">
                <a:ea typeface="굴림" pitchFamily="34" charset="-127"/>
              </a:rPr>
              <a:t>, Landis+Gyr</a:t>
            </a:r>
          </a:p>
        </p:txBody>
      </p:sp>
      <p:sp>
        <p:nvSpPr>
          <p:cNvPr id="33799" name="Slide Number Placeholder 6"/>
          <p:cNvSpPr>
            <a:spLocks noGrp="1"/>
          </p:cNvSpPr>
          <p:nvPr>
            <p:ph type="sldNum" sz="quarter" idx="5"/>
          </p:nvPr>
        </p:nvSpPr>
        <p:spPr>
          <a:noFill/>
        </p:spPr>
        <p:txBody>
          <a:bodyPr/>
          <a:lstStyle/>
          <a:p>
            <a:r>
              <a:rPr lang="en-US" altLang="ko-KR" smtClean="0">
                <a:ea typeface="굴림" pitchFamily="34" charset="-127"/>
              </a:rPr>
              <a:t>Page </a:t>
            </a:r>
            <a:fld id="{C52D869C-468D-417E-BA4A-90AEA20123A4}" type="slidenum">
              <a:rPr lang="en-US" altLang="ko-KR" smtClean="0">
                <a:ea typeface="굴림" pitchFamily="34" charset="-127"/>
              </a:rPr>
              <a:pPr/>
              <a:t>1</a:t>
            </a:fld>
            <a:endParaRPr lang="en-US" altLang="ko-KR" smtClean="0">
              <a:ea typeface="굴림"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dirty="0" smtClean="0"/>
              <a:t>마스터 텍스트 스타일을 편집합니다</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dirty="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31" name="Rectangle 7"/>
          <p:cNvSpPr>
            <a:spLocks noChangeArrowheads="1"/>
          </p:cNvSpPr>
          <p:nvPr/>
        </p:nvSpPr>
        <p:spPr bwMode="auto">
          <a:xfrm>
            <a:off x="685800" y="397331"/>
            <a:ext cx="7772400" cy="215444"/>
          </a:xfrm>
          <a:prstGeom prst="rect">
            <a:avLst/>
          </a:prstGeom>
          <a:noFill/>
          <a:ln w="9525">
            <a:noFill/>
            <a:miter lim="800000"/>
            <a:headEnd/>
            <a:tailEnd/>
          </a:ln>
        </p:spPr>
        <p:txBody>
          <a:bodyPr wrap="square" lIns="0" tIns="0" rIns="0" bIns="0" anchor="b">
            <a:spAutoFit/>
          </a:bodyPr>
          <a:lstStyle/>
          <a:p>
            <a:pPr marL="0" lvl="4" indent="0" algn="r"/>
            <a:r>
              <a:rPr lang="en-US" altLang="ko-KR" sz="1400" b="1" dirty="0" smtClean="0">
                <a:solidFill>
                  <a:schemeClr val="tx1"/>
                </a:solidFill>
                <a:ea typeface="굴림" pitchFamily="34" charset="-127"/>
              </a:rPr>
              <a:t>March  2013                                                                                     doc</a:t>
            </a:r>
            <a:r>
              <a:rPr lang="en-US" altLang="ko-KR" sz="1400" b="1" dirty="0">
                <a:solidFill>
                  <a:schemeClr val="tx1"/>
                </a:solidFill>
                <a:ea typeface="굴림" pitchFamily="34" charset="-127"/>
              </a:rPr>
              <a:t>.: </a:t>
            </a:r>
            <a:r>
              <a:rPr lang="en-US" altLang="ko-KR" sz="1400" b="1" dirty="0" smtClean="0">
                <a:solidFill>
                  <a:schemeClr val="tx1"/>
                </a:solidFill>
                <a:ea typeface="굴림" pitchFamily="34" charset="-127"/>
              </a:rPr>
              <a:t>IEEE802.15-13-0149-02-004m</a:t>
            </a:r>
            <a:endParaRPr lang="en-US" altLang="ko-KR" sz="1400" b="1" dirty="0">
              <a:solidFill>
                <a:schemeClr val="tx1"/>
              </a:solidFill>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3" name="Rectangle 9"/>
          <p:cNvSpPr>
            <a:spLocks noChangeArrowheads="1"/>
          </p:cNvSpPr>
          <p:nvPr/>
        </p:nvSpPr>
        <p:spPr bwMode="auto">
          <a:xfrm>
            <a:off x="685800" y="6475413"/>
            <a:ext cx="7848600" cy="184666"/>
          </a:xfrm>
          <a:prstGeom prst="rect">
            <a:avLst/>
          </a:prstGeom>
          <a:noFill/>
          <a:ln w="9525">
            <a:noFill/>
            <a:miter lim="800000"/>
            <a:headEnd/>
            <a:tailEnd/>
          </a:ln>
        </p:spPr>
        <p:txBody>
          <a:bodyPr wrap="square" lIns="0" tIns="0" rIns="0" bIns="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ko-KR" dirty="0" smtClean="0">
                <a:ea typeface="굴림" pitchFamily="34" charset="-127"/>
              </a:rPr>
              <a:t>Submission                                                                             </a:t>
            </a:r>
            <a:fld id="{3AE39EAB-32E7-4F69-8869-344F7DC46521}" type="slidenum">
              <a:rPr lang="en-US" altLang="ko-KR" smtClean="0">
                <a:ea typeface="굴림" pitchFamily="34" charset="-127"/>
              </a:rPr>
              <a:pPr marL="0" marR="0" indent="0" algn="l" defTabSz="914400" rtl="0" eaLnBrk="0" fontAlgn="base" latinLnBrk="0" hangingPunct="0">
                <a:lnSpc>
                  <a:spcPct val="100000"/>
                </a:lnSpc>
                <a:spcBef>
                  <a:spcPct val="0"/>
                </a:spcBef>
                <a:spcAft>
                  <a:spcPct val="0"/>
                </a:spcAft>
                <a:buClrTx/>
                <a:buSzTx/>
                <a:buFontTx/>
                <a:buNone/>
                <a:tabLst/>
                <a:defRPr/>
              </a:pPr>
              <a:t>‹#›</a:t>
            </a:fld>
            <a:r>
              <a:rPr lang="en-US" altLang="ko-KR" dirty="0" smtClean="0">
                <a:ea typeface="굴림" pitchFamily="34" charset="-127"/>
              </a:rPr>
              <a:t>                                                                                              </a:t>
            </a:r>
            <a:r>
              <a:rPr lang="de-DE" altLang="ko-KR" dirty="0" smtClean="0"/>
              <a:t>(ETRI)</a:t>
            </a:r>
            <a:endParaRPr lang="en-US" altLang="ko-KR" dirty="0" smtClean="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21" r:id="rId7"/>
    <p:sldLayoutId id="2147483722" r:id="rId8"/>
    <p:sldLayoutId id="2147483731" r:id="rId9"/>
    <p:sldLayoutId id="2147483723" r:id="rId10"/>
    <p:sldLayoutId id="2147483724"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228600" y="765175"/>
            <a:ext cx="8735888" cy="4785926"/>
          </a:xfrm>
          <a:prstGeom prst="rect">
            <a:avLst/>
          </a:prstGeom>
          <a:noFill/>
          <a:ln w="12700">
            <a:noFill/>
            <a:miter lim="800000"/>
            <a:headEnd type="none" w="sm" len="sm"/>
            <a:tailEnd type="none" w="sm" len="sm"/>
          </a:ln>
          <a:effectLst/>
        </p:spPr>
        <p:txBody>
          <a:bodyPr wrap="square">
            <a:spAutoFit/>
          </a:bodyPr>
          <a:lstStyle/>
          <a:p>
            <a:pPr marL="914400" indent="-91440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a:t>
            </a:r>
            <a:r>
              <a:rPr lang="en-US" altLang="ko-KR" sz="1800" b="1" u="sng" dirty="0" smtClean="0">
                <a:effectLst>
                  <a:outerShdw blurRad="38100" dist="38100" dir="2700000" algn="tl">
                    <a:srgbClr val="C0C0C0"/>
                  </a:outerShdw>
                </a:effectLst>
                <a:ea typeface="굴림" pitchFamily="50" charset="-127"/>
              </a:rPr>
              <a:t>Networks (</a:t>
            </a:r>
            <a:r>
              <a:rPr lang="en-US" altLang="ko-KR" sz="1800" b="1" u="sng" dirty="0">
                <a:effectLst>
                  <a:outerShdw blurRad="38100" dist="38100" dir="2700000" algn="tl">
                    <a:srgbClr val="C0C0C0"/>
                  </a:outerShdw>
                </a:effectLst>
                <a:ea typeface="굴림" pitchFamily="50" charset="-127"/>
              </a:rPr>
              <a:t>WPANs)</a:t>
            </a:r>
            <a:endParaRPr lang="en-US" altLang="ko-KR" sz="1800" b="1" dirty="0">
              <a:ea typeface="굴림" pitchFamily="50" charset="-127"/>
            </a:endParaRPr>
          </a:p>
          <a:p>
            <a:pPr marL="914400" indent="-914400">
              <a:defRPr/>
            </a:pPr>
            <a:endParaRPr lang="en-US" altLang="ko-KR" sz="2000" dirty="0">
              <a:ea typeface="굴림" pitchFamily="50" charset="-127"/>
            </a:endParaRPr>
          </a:p>
          <a:p>
            <a:pPr marL="914400" indent="-914400">
              <a:defRPr/>
            </a:pPr>
            <a:r>
              <a:rPr lang="en-US" altLang="ko-KR" sz="1600" b="1" dirty="0">
                <a:ea typeface="굴림" pitchFamily="50" charset="-127"/>
              </a:rPr>
              <a:t>Submission Title: </a:t>
            </a:r>
            <a:r>
              <a:rPr lang="en-US" altLang="ko-KR" sz="1800" dirty="0"/>
              <a:t>Proposed </a:t>
            </a:r>
            <a:r>
              <a:rPr lang="en-US" altLang="ko-KR" sz="1800" dirty="0" smtClean="0"/>
              <a:t>resolutions </a:t>
            </a:r>
            <a:r>
              <a:rPr lang="en-US" altLang="ko-KR" sz="1800" dirty="0"/>
              <a:t>for </a:t>
            </a:r>
            <a:r>
              <a:rPr lang="en-US" altLang="ko-KR" sz="1800" dirty="0" smtClean="0"/>
              <a:t>CIDs 36, 37, 38, 39, 40, 41, 42, 43, 44, and 45</a:t>
            </a:r>
            <a:endParaRPr lang="en-US" altLang="ko-KR" sz="1600" b="1" dirty="0" smtClean="0">
              <a:ea typeface="굴림" pitchFamily="50" charset="-127"/>
            </a:endParaRPr>
          </a:p>
          <a:p>
            <a:pPr marL="914400" indent="-914400">
              <a:defRPr/>
            </a:pPr>
            <a:r>
              <a:rPr lang="en-US" altLang="ko-KR" sz="1600" b="1" dirty="0" smtClean="0">
                <a:ea typeface="굴림" pitchFamily="50" charset="-127"/>
              </a:rPr>
              <a:t>Date </a:t>
            </a:r>
            <a:r>
              <a:rPr lang="en-US" altLang="ko-KR" sz="1600" b="1" dirty="0">
                <a:ea typeface="굴림" pitchFamily="50" charset="-127"/>
              </a:rPr>
              <a:t>Submitted: </a:t>
            </a:r>
            <a:r>
              <a:rPr lang="en-US" altLang="ko-KR" sz="1600" dirty="0" smtClean="0">
                <a:ea typeface="굴림" pitchFamily="50" charset="-127"/>
              </a:rPr>
              <a:t>March, 2013</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Source</a:t>
            </a:r>
            <a:r>
              <a:rPr lang="en-US" altLang="ko-KR" sz="1600" b="1" dirty="0">
                <a:ea typeface="굴림" pitchFamily="50" charset="-127"/>
              </a:rPr>
              <a:t>:</a:t>
            </a:r>
            <a:r>
              <a:rPr lang="en-US" altLang="ko-KR" sz="1600" dirty="0">
                <a:ea typeface="굴림" pitchFamily="50" charset="-127"/>
              </a:rPr>
              <a:t>  Youngae Jeon</a:t>
            </a:r>
            <a:r>
              <a:rPr lang="en-US" altLang="ko-KR" sz="1600" dirty="0">
                <a:solidFill>
                  <a:schemeClr val="tx2"/>
                </a:solidFill>
                <a:ea typeface="굴림" charset="-127"/>
              </a:rPr>
              <a:t>, Sangjae Lee, and Sangsung Choi </a:t>
            </a:r>
            <a:r>
              <a:rPr lang="en-US" altLang="ko-KR" sz="1600" dirty="0">
                <a:solidFill>
                  <a:schemeClr val="tx2"/>
                </a:solidFill>
                <a:ea typeface="굴림" pitchFamily="50" charset="-127"/>
              </a:rPr>
              <a:t>(ETRI), </a:t>
            </a:r>
            <a:r>
              <a:rPr lang="en-GB" altLang="ko-KR" sz="1600" dirty="0"/>
              <a:t>Soo-Young Chang (SYCA)</a:t>
            </a:r>
            <a:endParaRPr lang="en-US" altLang="ko-KR" sz="1600" dirty="0">
              <a:ea typeface="굴림" pitchFamily="50" charset="-127"/>
            </a:endParaRPr>
          </a:p>
          <a:p>
            <a:pPr marL="914400" indent="-914400">
              <a:spcBef>
                <a:spcPts val="600"/>
              </a:spcBef>
              <a:defRPr/>
            </a:pPr>
            <a:r>
              <a:rPr lang="en-US" altLang="ko-KR" sz="1600" b="1" dirty="0" smtClean="0">
                <a:ea typeface="굴림" pitchFamily="50" charset="-127"/>
              </a:rPr>
              <a:t>	Contact</a:t>
            </a:r>
            <a:r>
              <a:rPr lang="en-US" altLang="ko-KR" sz="1600" b="1" dirty="0">
                <a:ea typeface="굴림" pitchFamily="50" charset="-127"/>
              </a:rPr>
              <a:t>: </a:t>
            </a:r>
            <a:r>
              <a:rPr lang="en-US" altLang="ko-KR" sz="1600" dirty="0">
                <a:ea typeface="굴림" pitchFamily="50" charset="-127"/>
              </a:rPr>
              <a:t>yajeon@etri.re.kr</a:t>
            </a:r>
          </a:p>
          <a:p>
            <a:pPr marL="914400" indent="-914400">
              <a:spcBef>
                <a:spcPts val="600"/>
              </a:spcBef>
              <a:defRPr/>
            </a:pPr>
            <a:r>
              <a:rPr lang="en-US" altLang="ko-KR" sz="1600" b="1" dirty="0" smtClean="0">
                <a:ea typeface="굴림" pitchFamily="50" charset="-127"/>
              </a:rPr>
              <a:t>	Voice</a:t>
            </a:r>
            <a:r>
              <a:rPr lang="en-US" altLang="ko-KR" sz="1600" b="1" dirty="0">
                <a:ea typeface="굴림" pitchFamily="50" charset="-127"/>
              </a:rPr>
              <a:t>:</a:t>
            </a:r>
            <a:r>
              <a:rPr lang="en-US" altLang="ko-KR" sz="1600" dirty="0">
                <a:ea typeface="굴림" pitchFamily="50" charset="-127"/>
              </a:rPr>
              <a:t> </a:t>
            </a:r>
            <a:r>
              <a:rPr lang="en-US" altLang="ko-KR" sz="1600" dirty="0">
                <a:solidFill>
                  <a:schemeClr val="tx2"/>
                </a:solidFill>
                <a:ea typeface="굴림" pitchFamily="50" charset="-127"/>
              </a:rPr>
              <a:t>+82 42 860 6497</a:t>
            </a:r>
            <a:r>
              <a:rPr lang="en-US" altLang="ko-KR" sz="1600" dirty="0">
                <a:ea typeface="굴림" pitchFamily="50" charset="-127"/>
              </a:rPr>
              <a:t>, E-Mail: </a:t>
            </a:r>
            <a:r>
              <a:rPr lang="en-US" altLang="ko-KR" sz="1600" dirty="0" smtClean="0">
                <a:ea typeface="굴림" pitchFamily="50" charset="-127"/>
              </a:rPr>
              <a:t>yajeon@etri.re.kr</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Re: [</a:t>
            </a:r>
            <a:r>
              <a:rPr lang="en-US" altLang="ko-KR" sz="1600" dirty="0" smtClean="0">
                <a:ea typeface="굴림" pitchFamily="50" charset="-127"/>
              </a:rPr>
              <a:t>802.15 TG4m]</a:t>
            </a:r>
            <a:endParaRPr lang="en-GB" altLang="ko-KR" sz="1600" dirty="0" smtClean="0"/>
          </a:p>
          <a:p>
            <a:pPr marL="914400" indent="-914400">
              <a:defRPr/>
            </a:pPr>
            <a:r>
              <a:rPr lang="en-US" altLang="ko-KR" sz="1600" b="1" dirty="0" smtClean="0">
                <a:ea typeface="굴림" pitchFamily="50" charset="-127"/>
              </a:rPr>
              <a:t>Abstract</a:t>
            </a:r>
            <a:r>
              <a:rPr lang="en-US" altLang="ko-KR" sz="1600" b="1" dirty="0">
                <a:ea typeface="굴림" pitchFamily="50" charset="-127"/>
              </a:rPr>
              <a:t>: </a:t>
            </a:r>
            <a:r>
              <a:rPr lang="en-US" altLang="ko-KR" sz="1600" dirty="0"/>
              <a:t>This document provides </a:t>
            </a:r>
            <a:r>
              <a:rPr lang="en-US" altLang="ko-KR" sz="1600" dirty="0" smtClean="0"/>
              <a:t>proposed resolutions </a:t>
            </a:r>
            <a:r>
              <a:rPr lang="en-US" altLang="ko-KR" sz="1600" dirty="0"/>
              <a:t>for </a:t>
            </a:r>
            <a:r>
              <a:rPr lang="en-US" altLang="ko-KR" sz="1600" dirty="0" smtClean="0"/>
              <a:t>CIDs </a:t>
            </a:r>
            <a:r>
              <a:rPr lang="en-US" altLang="ko-KR" sz="1600" dirty="0"/>
              <a:t>36, 37, 38, 39, 40, 41, 42, 43, 44, and </a:t>
            </a:r>
            <a:r>
              <a:rPr lang="en-US" altLang="ko-KR" sz="1600" dirty="0" smtClean="0"/>
              <a:t>45</a:t>
            </a:r>
            <a:r>
              <a:rPr lang="en-US" altLang="ko-KR" sz="1400" b="1" dirty="0" smtClean="0">
                <a:ea typeface="굴림" pitchFamily="50" charset="-127"/>
              </a:rPr>
              <a:t> </a:t>
            </a:r>
            <a:r>
              <a:rPr lang="en-US" altLang="ko-KR" sz="1600" dirty="0" smtClean="0"/>
              <a:t>of</a:t>
            </a:r>
            <a:r>
              <a:rPr lang="ko-KR" altLang="en-US" sz="1600" dirty="0" smtClean="0"/>
              <a:t> </a:t>
            </a:r>
            <a:r>
              <a:rPr lang="en-US" altLang="ko-KR" sz="1600" dirty="0" smtClean="0"/>
              <a:t>LB#87.</a:t>
            </a:r>
            <a:endParaRPr lang="en-GB" altLang="ko-KR" sz="1600" dirty="0"/>
          </a:p>
          <a:p>
            <a:pPr marL="914400" indent="-914400">
              <a:defRPr/>
            </a:pPr>
            <a:r>
              <a:rPr lang="en-US" altLang="ko-KR" sz="1600" b="1" dirty="0" smtClean="0">
                <a:ea typeface="굴림" pitchFamily="50" charset="-127"/>
              </a:rPr>
              <a:t>Purpose</a:t>
            </a:r>
            <a:r>
              <a:rPr lang="en-US" altLang="ko-KR" sz="1600" b="1" dirty="0">
                <a:ea typeface="굴림" pitchFamily="50" charset="-127"/>
              </a:rPr>
              <a:t>: </a:t>
            </a:r>
            <a:r>
              <a:rPr lang="en-US" altLang="ko-KR" sz="1600" dirty="0" smtClean="0"/>
              <a:t>To </a:t>
            </a:r>
            <a:r>
              <a:rPr lang="en-US" altLang="ko-KR" sz="1600" dirty="0"/>
              <a:t>provides proposed </a:t>
            </a:r>
            <a:r>
              <a:rPr lang="en-US" altLang="ko-KR" sz="1600" dirty="0" smtClean="0"/>
              <a:t>resolutions for CIDs </a:t>
            </a:r>
            <a:r>
              <a:rPr lang="en-US" altLang="ko-KR" sz="1600" dirty="0"/>
              <a:t>36, 37, 38, 39, 40, 41, 42, 43, 44, and </a:t>
            </a:r>
            <a:r>
              <a:rPr lang="en-US" altLang="ko-KR" sz="1600" dirty="0" smtClean="0"/>
              <a:t>45</a:t>
            </a:r>
            <a:r>
              <a:rPr lang="en-US" altLang="ko-KR" sz="1400" b="1" dirty="0" smtClean="0">
                <a:ea typeface="굴림" pitchFamily="50" charset="-127"/>
              </a:rPr>
              <a:t> </a:t>
            </a:r>
            <a:r>
              <a:rPr lang="en-US" altLang="ko-KR" sz="1600" dirty="0" smtClean="0"/>
              <a:t>of </a:t>
            </a:r>
            <a:r>
              <a:rPr lang="en-US" altLang="ko-KR" sz="1400" b="1" dirty="0" smtClean="0">
                <a:ea typeface="굴림" pitchFamily="50" charset="-127"/>
              </a:rPr>
              <a:t> </a:t>
            </a:r>
            <a:r>
              <a:rPr lang="en-US" altLang="ko-KR" sz="1600" dirty="0"/>
              <a:t>LB#87</a:t>
            </a:r>
            <a:endParaRPr lang="en-US" altLang="ko-KR" sz="1600" b="1" dirty="0" smtClean="0">
              <a:ea typeface="굴림" pitchFamily="50" charset="-127"/>
            </a:endParaRPr>
          </a:p>
          <a:p>
            <a:pPr marL="684000" indent="-914400">
              <a:defRPr/>
            </a:pPr>
            <a:r>
              <a:rPr lang="en-US" altLang="ko-KR" sz="1600" b="1" dirty="0" smtClean="0">
                <a:ea typeface="굴림" pitchFamily="50" charset="-127"/>
              </a:rPr>
              <a:t>Notice</a:t>
            </a:r>
            <a:r>
              <a:rPr lang="en-US" altLang="ko-KR" sz="1600" b="1" dirty="0">
                <a:ea typeface="굴림" pitchFamily="50" charset="-127"/>
              </a:rPr>
              <a:t>: </a:t>
            </a:r>
            <a:r>
              <a:rPr lang="en-US" altLang="ko-KR" sz="1600" dirty="0"/>
              <a:t>This document has been prepared to assist the IEEE P802.15.  It is offered as a basis </a:t>
            </a:r>
            <a:r>
              <a:rPr lang="en-US" altLang="ko-KR" sz="1600" dirty="0" smtClean="0"/>
              <a:t>for discussion </a:t>
            </a:r>
            <a:r>
              <a:rPr lang="en-US" altLang="ko-KR" sz="1600" dirty="0"/>
              <a:t>and is not binding on the contributing individual(s) or organization(s). The material in this document is subject to change in form and content after further study. The contributor(s) reserve(s) the right to add, amend or withdraw material contained herein.</a:t>
            </a:r>
            <a:endParaRPr lang="en-US" altLang="ko-KR" sz="1600" dirty="0">
              <a:ea typeface="굴림" pitchFamily="50" charset="-127"/>
            </a:endParaRPr>
          </a:p>
          <a:p>
            <a:pPr marL="774000" indent="-914400">
              <a:spcBef>
                <a:spcPts val="600"/>
              </a:spcBef>
              <a:defRPr/>
            </a:pPr>
            <a:r>
              <a:rPr lang="en-US" altLang="ko-KR" sz="1600" b="1" dirty="0" smtClean="0">
                <a:ea typeface="굴림" pitchFamily="50" charset="-127"/>
              </a:rPr>
              <a:t>Release:</a:t>
            </a:r>
            <a:r>
              <a:rPr lang="en-US" altLang="ko-KR" sz="1600" dirty="0">
                <a:ea typeface="굴림" pitchFamily="50" charset="-127"/>
              </a:rPr>
              <a:t> </a:t>
            </a:r>
            <a:r>
              <a:rPr lang="en-US" altLang="ko-KR" sz="1600" dirty="0" smtClean="0">
                <a:ea typeface="굴림" pitchFamily="50" charset="-127"/>
              </a:rPr>
              <a:t>The </a:t>
            </a:r>
            <a:r>
              <a:rPr lang="en-US" altLang="ko-KR" sz="1600" dirty="0">
                <a:ea typeface="굴림" pitchFamily="50" charset="-127"/>
              </a:rPr>
              <a:t>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b="1" dirty="0" smtClean="0"/>
              <a:t>Comments for Sub-clauses 5.1.1.1.3 and 5.1.1.8</a:t>
            </a:r>
            <a:endParaRPr lang="ko-KR" altLang="en-US" sz="2800" dirty="0">
              <a:ea typeface="굴림" pitchFamily="34" charset="-127"/>
            </a:endParaRPr>
          </a:p>
        </p:txBody>
      </p:sp>
      <p:sp>
        <p:nvSpPr>
          <p:cNvPr id="3" name="내용 개체 틀 2"/>
          <p:cNvSpPr>
            <a:spLocks noGrp="1"/>
          </p:cNvSpPr>
          <p:nvPr>
            <p:ph idx="1"/>
          </p:nvPr>
        </p:nvSpPr>
        <p:spPr>
          <a:xfrm>
            <a:off x="685800" y="1772816"/>
            <a:ext cx="8206680" cy="4680520"/>
          </a:xfrm>
        </p:spPr>
        <p:txBody>
          <a:bodyPr/>
          <a:lstStyle/>
          <a:p>
            <a:r>
              <a:rPr lang="en-US" altLang="ko-KR" dirty="0" smtClean="0"/>
              <a:t>CID 36 (Editorial)</a:t>
            </a:r>
          </a:p>
          <a:p>
            <a:r>
              <a:rPr lang="en-US" altLang="ko-KR" dirty="0"/>
              <a:t>CID </a:t>
            </a:r>
            <a:r>
              <a:rPr lang="en-US" altLang="ko-KR" dirty="0" smtClean="0"/>
              <a:t>37 </a:t>
            </a:r>
            <a:r>
              <a:rPr lang="en-US" altLang="ko-KR" dirty="0"/>
              <a:t>(Technical)</a:t>
            </a:r>
          </a:p>
          <a:p>
            <a:r>
              <a:rPr lang="en-US" altLang="ko-KR" dirty="0"/>
              <a:t>CID </a:t>
            </a:r>
            <a:r>
              <a:rPr lang="en-US" altLang="ko-KR" dirty="0" smtClean="0"/>
              <a:t>38 </a:t>
            </a:r>
            <a:r>
              <a:rPr lang="en-US" altLang="ko-KR" dirty="0"/>
              <a:t>(Editorial)</a:t>
            </a:r>
          </a:p>
          <a:p>
            <a:r>
              <a:rPr lang="en-US" altLang="ko-KR" dirty="0" smtClean="0"/>
              <a:t>CID 39 </a:t>
            </a:r>
            <a:r>
              <a:rPr lang="en-US" altLang="ko-KR" dirty="0"/>
              <a:t>(Editorial</a:t>
            </a:r>
            <a:r>
              <a:rPr lang="en-US" altLang="ko-KR" dirty="0" smtClean="0"/>
              <a:t>)</a:t>
            </a:r>
          </a:p>
          <a:p>
            <a:r>
              <a:rPr lang="en-US" altLang="ko-KR" dirty="0"/>
              <a:t>CID </a:t>
            </a:r>
            <a:r>
              <a:rPr lang="en-US" altLang="ko-KR" dirty="0" smtClean="0"/>
              <a:t>40 </a:t>
            </a:r>
            <a:r>
              <a:rPr lang="en-US" altLang="ko-KR" dirty="0"/>
              <a:t>(Editorial)</a:t>
            </a:r>
          </a:p>
          <a:p>
            <a:r>
              <a:rPr lang="en-US" altLang="ko-KR" dirty="0"/>
              <a:t>CID </a:t>
            </a:r>
            <a:r>
              <a:rPr lang="en-US" altLang="ko-KR" dirty="0" smtClean="0"/>
              <a:t>41 </a:t>
            </a:r>
            <a:r>
              <a:rPr lang="en-US" altLang="ko-KR" dirty="0"/>
              <a:t>(Editorial)</a:t>
            </a:r>
          </a:p>
          <a:p>
            <a:r>
              <a:rPr lang="en-US" altLang="ko-KR" dirty="0"/>
              <a:t>CID 42 (Editorial)</a:t>
            </a:r>
            <a:endParaRPr lang="en-US" altLang="ko-KR" dirty="0" smtClean="0"/>
          </a:p>
          <a:p>
            <a:r>
              <a:rPr lang="en-US" altLang="ko-KR" dirty="0" smtClean="0"/>
              <a:t>CID 43 </a:t>
            </a:r>
            <a:r>
              <a:rPr lang="en-US" altLang="ko-KR" dirty="0"/>
              <a:t>(Editorial</a:t>
            </a:r>
            <a:r>
              <a:rPr lang="en-US" altLang="ko-KR" dirty="0" smtClean="0"/>
              <a:t>)</a:t>
            </a:r>
          </a:p>
          <a:p>
            <a:r>
              <a:rPr lang="en-US" altLang="ko-KR" dirty="0"/>
              <a:t>CID </a:t>
            </a:r>
            <a:r>
              <a:rPr lang="en-US" altLang="ko-KR" dirty="0" smtClean="0"/>
              <a:t>44 </a:t>
            </a:r>
            <a:r>
              <a:rPr lang="en-US" altLang="ko-KR" dirty="0"/>
              <a:t>(Editorial)</a:t>
            </a:r>
          </a:p>
          <a:p>
            <a:r>
              <a:rPr lang="en-US" altLang="ko-KR" dirty="0"/>
              <a:t>CID </a:t>
            </a:r>
            <a:r>
              <a:rPr lang="en-US" altLang="ko-KR" dirty="0" smtClean="0"/>
              <a:t>45 </a:t>
            </a:r>
            <a:r>
              <a:rPr lang="en-US" altLang="ko-KR" dirty="0"/>
              <a:t>(Editorial</a:t>
            </a:r>
            <a:r>
              <a:rPr lang="en-US" altLang="ko-KR" dirty="0" smtClean="0"/>
              <a:t>)</a:t>
            </a:r>
            <a:endParaRPr lang="en-US" altLang="ko-KR" dirty="0"/>
          </a:p>
        </p:txBody>
      </p:sp>
    </p:spTree>
    <p:extLst>
      <p:ext uri="{BB962C8B-B14F-4D97-AF65-F5344CB8AC3E}">
        <p14:creationId xmlns:p14="http://schemas.microsoft.com/office/powerpoint/2010/main" xmlns="" val="2435230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 36 (Editorial)</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a:t>Don't break up the important part of the sentence with a reference - "...is complete one IFS period, as described in 5.1.1.3, before the end of its </a:t>
            </a:r>
            <a:r>
              <a:rPr lang="en-US" altLang="ko-KR" sz="1600" dirty="0" smtClean="0"/>
              <a:t>DBS</a:t>
            </a:r>
            <a:r>
              <a:rPr lang="en-US" altLang="ko-KR" sz="1600" dirty="0"/>
              <a:t>"</a:t>
            </a:r>
            <a:r>
              <a:rPr lang="en-US" altLang="ko-KR" sz="1600" dirty="0" smtClean="0"/>
              <a:t> </a:t>
            </a:r>
          </a:p>
          <a:p>
            <a:r>
              <a:rPr lang="en-US" altLang="ko-KR" sz="2000" dirty="0" smtClean="0"/>
              <a:t>Proposed Change</a:t>
            </a:r>
          </a:p>
          <a:p>
            <a:pPr lvl="1"/>
            <a:r>
              <a:rPr lang="en-US" altLang="ko-KR" sz="1600" dirty="0"/>
              <a:t>Replace with "...is complete one IFS period before the end of its DBS.  The IFS period is described in section 5.1.1.3</a:t>
            </a:r>
            <a:r>
              <a:rPr lang="en-US" altLang="ko-KR" sz="1600" dirty="0" smtClean="0"/>
              <a:t>.</a:t>
            </a:r>
            <a:r>
              <a:rPr lang="en-US" altLang="ko-KR" sz="1600" dirty="0"/>
              <a:t> "</a:t>
            </a:r>
          </a:p>
          <a:p>
            <a:r>
              <a:rPr lang="en-US" altLang="ko-KR" sz="2000" dirty="0" smtClean="0"/>
              <a:t>Proposed Resolution</a:t>
            </a:r>
          </a:p>
          <a:p>
            <a:pPr lvl="1"/>
            <a:r>
              <a:rPr lang="en-US" altLang="ko-KR" sz="1600" b="1" i="1" dirty="0" smtClean="0">
                <a:solidFill>
                  <a:srgbClr val="0000FF"/>
                </a:solidFill>
              </a:rPr>
              <a:t>(from) </a:t>
            </a:r>
            <a:r>
              <a:rPr lang="en-US" altLang="ko-KR" sz="1600" dirty="0"/>
              <a:t>A TMCTP-child PAN coordinator transmitting in the BOP shall ensure that its beacon transmission </a:t>
            </a:r>
            <a:r>
              <a:rPr lang="en-US" altLang="ko-KR" sz="1600" dirty="0" smtClean="0">
                <a:solidFill>
                  <a:srgbClr val="FF0000"/>
                </a:solidFill>
              </a:rPr>
              <a:t>is complete </a:t>
            </a:r>
            <a:r>
              <a:rPr lang="en-US" altLang="ko-KR" sz="1600" dirty="0">
                <a:solidFill>
                  <a:srgbClr val="FF0000"/>
                </a:solidFill>
              </a:rPr>
              <a:t>one IFS period, as described in 5.1.1.3, before the end of its DBS.</a:t>
            </a:r>
            <a:endParaRPr lang="en-US" altLang="ko-KR" sz="1600" dirty="0" smtClean="0">
              <a:solidFill>
                <a:srgbClr val="FF0000"/>
              </a:solidFill>
            </a:endParaRPr>
          </a:p>
          <a:p>
            <a:pPr lvl="1"/>
            <a:r>
              <a:rPr lang="en-US" altLang="ko-KR" sz="1600" b="1" i="1" dirty="0" smtClean="0">
                <a:solidFill>
                  <a:srgbClr val="0000FF"/>
                </a:solidFill>
              </a:rPr>
              <a:t>(to) </a:t>
            </a:r>
            <a:r>
              <a:rPr lang="en-US" altLang="ko-KR" sz="1600" dirty="0"/>
              <a:t>A TMCTP-child PAN coordinator transmitting in the BOP shall ensure that its beacon transmission </a:t>
            </a:r>
            <a:r>
              <a:rPr lang="en-US" altLang="ko-KR" sz="1600" dirty="0">
                <a:solidFill>
                  <a:srgbClr val="FF0000"/>
                </a:solidFill>
              </a:rPr>
              <a:t>is complete one IFS </a:t>
            </a:r>
            <a:r>
              <a:rPr lang="en-US" altLang="ko-KR" sz="1600" dirty="0" smtClean="0">
                <a:solidFill>
                  <a:srgbClr val="FF0000"/>
                </a:solidFill>
              </a:rPr>
              <a:t>period before </a:t>
            </a:r>
            <a:r>
              <a:rPr lang="en-US" altLang="ko-KR" sz="1600" dirty="0">
                <a:solidFill>
                  <a:srgbClr val="FF0000"/>
                </a:solidFill>
              </a:rPr>
              <a:t>the end of its DBS</a:t>
            </a:r>
            <a:r>
              <a:rPr lang="en-US" altLang="ko-KR" sz="1600" dirty="0" smtClean="0">
                <a:solidFill>
                  <a:srgbClr val="FF0000"/>
                </a:solidFill>
              </a:rPr>
              <a:t>. </a:t>
            </a:r>
            <a:r>
              <a:rPr lang="en-US" altLang="ko-KR" sz="1600" dirty="0">
                <a:solidFill>
                  <a:srgbClr val="FF0000"/>
                </a:solidFill>
              </a:rPr>
              <a:t>The IFS period is described in section 5.1.1.3.</a:t>
            </a:r>
            <a:r>
              <a:rPr lang="en-US" altLang="ko-KR" sz="1600" dirty="0"/>
              <a:t> </a:t>
            </a:r>
            <a:endParaRPr lang="en-US" altLang="ko-KR" sz="1600" dirty="0">
              <a:solidFill>
                <a:srgbClr val="FF0000"/>
              </a:solidFill>
            </a:endParaRPr>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xmlns="" val="20865511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 37 </a:t>
            </a:r>
            <a:r>
              <a:rPr lang="en-US" altLang="ko-KR" b="1" dirty="0">
                <a:solidFill>
                  <a:schemeClr val="tx1"/>
                </a:solidFill>
              </a:rPr>
              <a:t>(Technical</a:t>
            </a:r>
            <a:r>
              <a:rPr lang="en-US" altLang="ko-KR" b="1" dirty="0" smtClean="0">
                <a:solidFill>
                  <a:schemeClr val="tx1"/>
                </a:solidFill>
              </a:rPr>
              <a:t>)</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a:t>Where is Figure 5a? Has it been omitted or is the reference incorrect? </a:t>
            </a:r>
            <a:endParaRPr lang="en-US" altLang="ko-KR" sz="1600" dirty="0" smtClean="0"/>
          </a:p>
          <a:p>
            <a:r>
              <a:rPr lang="en-US" altLang="ko-KR" sz="2000" dirty="0" smtClean="0"/>
              <a:t>Proposed Change</a:t>
            </a:r>
          </a:p>
          <a:p>
            <a:pPr lvl="1"/>
            <a:r>
              <a:rPr lang="en-US" altLang="ko-KR" sz="1600" dirty="0"/>
              <a:t>Clarification </a:t>
            </a:r>
            <a:r>
              <a:rPr lang="en-US" altLang="ko-KR" sz="1600" dirty="0" smtClean="0"/>
              <a:t>required</a:t>
            </a:r>
          </a:p>
          <a:p>
            <a:r>
              <a:rPr lang="en-US" altLang="ko-KR" sz="2000" dirty="0" smtClean="0"/>
              <a:t>Proposed Resolution</a:t>
            </a:r>
          </a:p>
          <a:p>
            <a:pPr lvl="1">
              <a:buNone/>
            </a:pPr>
            <a:r>
              <a:rPr lang="en-US" altLang="ko-KR" sz="1600" dirty="0" smtClean="0">
                <a:solidFill>
                  <a:srgbClr val="0000FF"/>
                </a:solidFill>
              </a:rPr>
              <a:t>The figure is present. Text is hyperlinked to Figure 5a.</a:t>
            </a:r>
            <a:endParaRPr lang="en-US" altLang="ko-KR" sz="1600" dirty="0" smtClean="0">
              <a:solidFill>
                <a:srgbClr val="0000FF"/>
              </a:solidFill>
            </a:endParaRPr>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xmlns="" val="2075211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38 </a:t>
            </a:r>
            <a:r>
              <a:rPr lang="en-US" altLang="ko-KR" b="1" dirty="0" smtClean="0">
                <a:solidFill>
                  <a:schemeClr val="tx1"/>
                </a:solidFill>
              </a:rPr>
              <a:t>(</a:t>
            </a:r>
            <a:r>
              <a:rPr lang="en-US" altLang="ko-KR" b="1" dirty="0" smtClean="0"/>
              <a:t>Editorial</a:t>
            </a:r>
            <a:r>
              <a:rPr lang="en-US" altLang="ko-KR" b="1" dirty="0" smtClean="0">
                <a:solidFill>
                  <a:schemeClr val="tx1"/>
                </a:solidFill>
              </a:rPr>
              <a:t>)</a:t>
            </a:r>
            <a:endParaRPr lang="ko-KR" altLang="en-US" b="1" dirty="0">
              <a:solidFill>
                <a:schemeClr val="tx1"/>
              </a:solidFill>
            </a:endParaRPr>
          </a:p>
        </p:txBody>
      </p:sp>
      <p:sp>
        <p:nvSpPr>
          <p:cNvPr id="3" name="내용 개체 틀 2"/>
          <p:cNvSpPr>
            <a:spLocks noGrp="1"/>
          </p:cNvSpPr>
          <p:nvPr>
            <p:ph idx="1"/>
          </p:nvPr>
        </p:nvSpPr>
        <p:spPr>
          <a:xfrm>
            <a:off x="685800" y="1772816"/>
            <a:ext cx="8134672" cy="4323184"/>
          </a:xfrm>
        </p:spPr>
        <p:txBody>
          <a:bodyPr/>
          <a:lstStyle/>
          <a:p>
            <a:r>
              <a:rPr lang="en-US" altLang="ko-KR" sz="2000" dirty="0" smtClean="0"/>
              <a:t>Comment</a:t>
            </a:r>
          </a:p>
          <a:p>
            <a:pPr lvl="1"/>
            <a:r>
              <a:rPr lang="en-US" altLang="ko-KR" sz="1600" dirty="0"/>
              <a:t>CAP, CFP, GTS </a:t>
            </a:r>
            <a:r>
              <a:rPr lang="en-US" altLang="ko-KR" sz="1600" dirty="0" smtClean="0"/>
              <a:t>definitions </a:t>
            </a:r>
            <a:r>
              <a:rPr lang="en-US" altLang="ko-KR" sz="1600" dirty="0"/>
              <a:t>are all given above or in base doc</a:t>
            </a:r>
            <a:r>
              <a:rPr lang="en-US" altLang="ko-KR" sz="1600" dirty="0" smtClean="0"/>
              <a:t>.</a:t>
            </a:r>
            <a:endParaRPr lang="en-US" altLang="ko-KR" sz="1600" dirty="0"/>
          </a:p>
          <a:p>
            <a:r>
              <a:rPr lang="en-US" altLang="ko-KR" sz="2000" dirty="0" smtClean="0"/>
              <a:t>Proposed Change</a:t>
            </a:r>
          </a:p>
          <a:p>
            <a:pPr lvl="1"/>
            <a:r>
              <a:rPr lang="en-US" altLang="ko-KR" sz="1600" dirty="0"/>
              <a:t>Remove acronym </a:t>
            </a:r>
            <a:r>
              <a:rPr lang="en-US" altLang="ko-KR" sz="1600" dirty="0" smtClean="0"/>
              <a:t>definitions.</a:t>
            </a:r>
            <a:endParaRPr lang="en-US" altLang="ko-KR" sz="1600" dirty="0"/>
          </a:p>
          <a:p>
            <a:r>
              <a:rPr lang="en-US" altLang="ko-KR" sz="2000" dirty="0" smtClean="0"/>
              <a:t>Proposed Resolution</a:t>
            </a:r>
          </a:p>
          <a:p>
            <a:pPr lvl="1"/>
            <a:r>
              <a:rPr lang="en-US" altLang="ko-KR" sz="1600" b="1" i="1" dirty="0" smtClean="0">
                <a:solidFill>
                  <a:srgbClr val="0000FF"/>
                </a:solidFill>
              </a:rPr>
              <a:t>(from) </a:t>
            </a:r>
            <a:r>
              <a:rPr lang="en-US" altLang="ko-KR" sz="1600" dirty="0"/>
              <a:t>The </a:t>
            </a:r>
            <a:r>
              <a:rPr lang="en-US" altLang="ko-KR" sz="1600" strike="sngStrike" dirty="0">
                <a:solidFill>
                  <a:srgbClr val="FF0000"/>
                </a:solidFill>
              </a:rPr>
              <a:t>contention access period (</a:t>
            </a:r>
            <a:r>
              <a:rPr lang="en-US" altLang="ko-KR" sz="1600" dirty="0"/>
              <a:t>CAP</a:t>
            </a:r>
            <a:r>
              <a:rPr lang="en-US" altLang="ko-KR" sz="1600" strike="sngStrike" dirty="0">
                <a:solidFill>
                  <a:srgbClr val="FF0000"/>
                </a:solidFill>
              </a:rPr>
              <a:t>)</a:t>
            </a:r>
            <a:r>
              <a:rPr lang="en-US" altLang="ko-KR" sz="1600" dirty="0"/>
              <a:t>, as described in 5.1.1.1.1, which is used to communicate </a:t>
            </a:r>
            <a:r>
              <a:rPr lang="en-US" altLang="ko-KR" sz="1600" dirty="0" smtClean="0"/>
              <a:t>command frames </a:t>
            </a:r>
            <a:r>
              <a:rPr lang="en-US" altLang="ko-KR" sz="1600" dirty="0"/>
              <a:t>and/or </a:t>
            </a:r>
            <a:r>
              <a:rPr lang="en-US" altLang="ko-KR" sz="1600" dirty="0" smtClean="0"/>
              <a:t>data.</a:t>
            </a:r>
            <a:r>
              <a:rPr lang="en-US" altLang="ko-KR" sz="1600" dirty="0"/>
              <a:t> </a:t>
            </a:r>
            <a:r>
              <a:rPr lang="en-US" altLang="ko-KR" sz="1600" dirty="0" smtClean="0"/>
              <a:t>                                     The </a:t>
            </a:r>
            <a:r>
              <a:rPr lang="en-US" altLang="ko-KR" sz="1600" strike="sngStrike" dirty="0">
                <a:solidFill>
                  <a:srgbClr val="FF0000"/>
                </a:solidFill>
              </a:rPr>
              <a:t>contention free period (</a:t>
            </a:r>
            <a:r>
              <a:rPr lang="en-US" altLang="ko-KR" sz="1600" dirty="0"/>
              <a:t>CFP</a:t>
            </a:r>
            <a:r>
              <a:rPr lang="en-US" altLang="ko-KR" sz="1600" strike="sngStrike" dirty="0">
                <a:solidFill>
                  <a:srgbClr val="FF0000"/>
                </a:solidFill>
              </a:rPr>
              <a:t>)</a:t>
            </a:r>
            <a:r>
              <a:rPr lang="en-US" altLang="ko-KR" sz="1600" dirty="0"/>
              <a:t>, as described in 5.1.1.1.2, which is composed of </a:t>
            </a:r>
            <a:r>
              <a:rPr lang="en-US" altLang="ko-KR" sz="1600" strike="sngStrike" dirty="0">
                <a:solidFill>
                  <a:srgbClr val="FF0000"/>
                </a:solidFill>
              </a:rPr>
              <a:t>guaranteed </a:t>
            </a:r>
            <a:r>
              <a:rPr lang="en-US" altLang="ko-KR" sz="1600" strike="sngStrike" dirty="0" smtClean="0">
                <a:solidFill>
                  <a:srgbClr val="FF0000"/>
                </a:solidFill>
              </a:rPr>
              <a:t>time slots </a:t>
            </a:r>
            <a:r>
              <a:rPr lang="en-US" altLang="ko-KR" sz="1600" strike="sngStrike" dirty="0">
                <a:solidFill>
                  <a:srgbClr val="FF0000"/>
                </a:solidFill>
              </a:rPr>
              <a:t>(</a:t>
            </a:r>
            <a:r>
              <a:rPr lang="en-US" altLang="ko-KR" sz="1600" dirty="0"/>
              <a:t>GTSs</a:t>
            </a:r>
            <a:r>
              <a:rPr lang="en-US" altLang="ko-KR" sz="1600" strike="sngStrike" dirty="0">
                <a:solidFill>
                  <a:srgbClr val="FF0000"/>
                </a:solidFill>
              </a:rPr>
              <a:t>)</a:t>
            </a:r>
            <a:r>
              <a:rPr lang="en-US" altLang="ko-KR" sz="1600" dirty="0"/>
              <a:t>. No transmissions within the CFP shall use a CSMA-CA mechanism to access </a:t>
            </a:r>
            <a:r>
              <a:rPr lang="en-US" altLang="ko-KR" sz="1600" dirty="0" smtClean="0"/>
              <a:t>the channel.</a:t>
            </a:r>
          </a:p>
          <a:p>
            <a:pPr lvl="1"/>
            <a:r>
              <a:rPr lang="en-US" altLang="ko-KR" sz="1600" b="1" i="1" dirty="0" smtClean="0">
                <a:solidFill>
                  <a:srgbClr val="0000FF"/>
                </a:solidFill>
              </a:rPr>
              <a:t>(to) </a:t>
            </a:r>
            <a:r>
              <a:rPr lang="en-US" altLang="ko-KR" sz="1600" dirty="0"/>
              <a:t>The </a:t>
            </a:r>
            <a:r>
              <a:rPr lang="en-US" altLang="ko-KR" sz="1600" dirty="0" smtClean="0">
                <a:solidFill>
                  <a:srgbClr val="FF0000"/>
                </a:solidFill>
              </a:rPr>
              <a:t>CAP</a:t>
            </a:r>
            <a:r>
              <a:rPr lang="en-US" altLang="ko-KR" sz="1600" dirty="0" smtClean="0"/>
              <a:t>, </a:t>
            </a:r>
            <a:r>
              <a:rPr lang="en-US" altLang="ko-KR" sz="1600" dirty="0"/>
              <a:t>as described in 5.1.1.1.1, which is used to communicate command frames and/or data. </a:t>
            </a:r>
            <a:r>
              <a:rPr lang="en-US" altLang="ko-KR" sz="1600" dirty="0" smtClean="0"/>
              <a:t>                                                                         The </a:t>
            </a:r>
            <a:r>
              <a:rPr lang="en-US" altLang="ko-KR" sz="1600" dirty="0" smtClean="0">
                <a:solidFill>
                  <a:srgbClr val="FF0000"/>
                </a:solidFill>
              </a:rPr>
              <a:t>CFP</a:t>
            </a:r>
            <a:r>
              <a:rPr lang="en-US" altLang="ko-KR" sz="1600" dirty="0" smtClean="0"/>
              <a:t>, </a:t>
            </a:r>
            <a:r>
              <a:rPr lang="en-US" altLang="ko-KR" sz="1600" dirty="0"/>
              <a:t>as described in 5.1.1.1.2, which is composed of </a:t>
            </a:r>
            <a:r>
              <a:rPr lang="en-US" altLang="ko-KR" sz="1600" dirty="0" smtClean="0">
                <a:solidFill>
                  <a:srgbClr val="FF0000"/>
                </a:solidFill>
              </a:rPr>
              <a:t>GTSs</a:t>
            </a:r>
            <a:r>
              <a:rPr lang="en-US" altLang="ko-KR" sz="1600" dirty="0" smtClean="0"/>
              <a:t>. </a:t>
            </a:r>
            <a:r>
              <a:rPr lang="en-US" altLang="ko-KR" sz="1600" dirty="0"/>
              <a:t>No transmissions within the CFP shall use a CSMA-CA mechanism to access the channel.</a:t>
            </a:r>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xmlns="" val="14651998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CIDs 39 and 40 </a:t>
            </a:r>
            <a:r>
              <a:rPr lang="en-US" altLang="ko-KR" b="1" dirty="0" smtClean="0">
                <a:solidFill>
                  <a:schemeClr val="tx1"/>
                </a:solidFill>
              </a:rPr>
              <a:t>(</a:t>
            </a:r>
            <a:r>
              <a:rPr lang="en-US" altLang="ko-KR" b="1" dirty="0"/>
              <a:t>Editorial</a:t>
            </a:r>
            <a:r>
              <a:rPr lang="en-US" altLang="ko-KR" b="1" dirty="0" smtClean="0">
                <a:solidFill>
                  <a:schemeClr val="tx1"/>
                </a:solidFill>
              </a:rPr>
              <a:t>)</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smtClean="0"/>
              <a:t>CID 39</a:t>
            </a:r>
            <a:r>
              <a:rPr lang="en-US" altLang="ko-KR" sz="1600" dirty="0"/>
              <a:t>: Missing the "...are same as described in…"</a:t>
            </a:r>
            <a:endParaRPr lang="en-US" altLang="ko-KR" sz="1600" dirty="0" smtClean="0"/>
          </a:p>
          <a:p>
            <a:pPr lvl="1"/>
            <a:r>
              <a:rPr lang="en-US" altLang="ko-KR" sz="1600" dirty="0" smtClean="0"/>
              <a:t>CID 40</a:t>
            </a:r>
            <a:r>
              <a:rPr lang="en-US" altLang="ko-KR" sz="1600" dirty="0"/>
              <a:t>: "The SD and BI of the TMCTP superframe are same as…", should be "The SD and BI of the TMCTP superframe are the same as</a:t>
            </a:r>
            <a:r>
              <a:rPr lang="en-US" altLang="ko-KR" sz="1600" dirty="0" smtClean="0"/>
              <a:t>…"</a:t>
            </a:r>
            <a:endParaRPr lang="en-US" altLang="ko-KR" sz="1600" dirty="0"/>
          </a:p>
          <a:p>
            <a:r>
              <a:rPr lang="en-US" altLang="ko-KR" sz="2000" dirty="0"/>
              <a:t>Proposed </a:t>
            </a:r>
            <a:r>
              <a:rPr lang="en-US" altLang="ko-KR" sz="2000" dirty="0" smtClean="0"/>
              <a:t>Change</a:t>
            </a:r>
          </a:p>
          <a:p>
            <a:pPr lvl="1"/>
            <a:r>
              <a:rPr lang="en-US" altLang="ko-KR" sz="1600" dirty="0"/>
              <a:t>CID 39: Add the </a:t>
            </a:r>
            <a:r>
              <a:rPr lang="en-US" altLang="ko-KR" sz="1600" dirty="0" err="1"/>
              <a:t>ie</a:t>
            </a:r>
            <a:r>
              <a:rPr lang="en-US" altLang="ko-KR" sz="1600" dirty="0"/>
              <a:t> "..are the same as described in…"</a:t>
            </a:r>
          </a:p>
          <a:p>
            <a:pPr lvl="1"/>
            <a:r>
              <a:rPr lang="en-US" altLang="ko-KR" sz="1600" dirty="0"/>
              <a:t>CID 40: Make it so</a:t>
            </a:r>
            <a:r>
              <a:rPr lang="en-US" altLang="ko-KR" sz="1600" dirty="0" smtClean="0"/>
              <a:t>.</a:t>
            </a:r>
          </a:p>
          <a:p>
            <a:r>
              <a:rPr lang="en-US" altLang="ko-KR" sz="2000" dirty="0" smtClean="0"/>
              <a:t>Proposed Resolution</a:t>
            </a:r>
          </a:p>
          <a:p>
            <a:pPr lvl="1"/>
            <a:r>
              <a:rPr lang="en-US" altLang="ko-KR" sz="1600" i="1" dirty="0">
                <a:solidFill>
                  <a:srgbClr val="0000FF"/>
                </a:solidFill>
              </a:rPr>
              <a:t>(from) </a:t>
            </a:r>
            <a:r>
              <a:rPr lang="en-US" altLang="ko-KR" sz="1600" dirty="0"/>
              <a:t>The SD and BI of the TMCTP superframe </a:t>
            </a:r>
            <a:r>
              <a:rPr lang="en-US" altLang="ko-KR" sz="1600" dirty="0">
                <a:solidFill>
                  <a:srgbClr val="FF0000"/>
                </a:solidFill>
              </a:rPr>
              <a:t>are same as </a:t>
            </a:r>
            <a:r>
              <a:rPr lang="en-US" altLang="ko-KR" sz="1600" dirty="0"/>
              <a:t>described in 5.1.1.1</a:t>
            </a:r>
            <a:r>
              <a:rPr lang="en-US" altLang="ko-KR" sz="1600" dirty="0" smtClean="0"/>
              <a:t>.</a:t>
            </a:r>
          </a:p>
          <a:p>
            <a:pPr lvl="1"/>
            <a:r>
              <a:rPr lang="en-US" altLang="ko-KR" sz="1600" i="1" dirty="0" smtClean="0">
                <a:solidFill>
                  <a:srgbClr val="0000FF"/>
                </a:solidFill>
              </a:rPr>
              <a:t>(</a:t>
            </a:r>
            <a:r>
              <a:rPr lang="en-US" altLang="ko-KR" sz="1600" i="1" dirty="0">
                <a:solidFill>
                  <a:srgbClr val="0000FF"/>
                </a:solidFill>
              </a:rPr>
              <a:t>to) </a:t>
            </a:r>
            <a:r>
              <a:rPr lang="en-US" altLang="ko-KR" sz="1600" dirty="0"/>
              <a:t>The SD and BI of the TMCTP superframe </a:t>
            </a:r>
            <a:r>
              <a:rPr lang="en-US" altLang="ko-KR" sz="1600" dirty="0">
                <a:solidFill>
                  <a:srgbClr val="FF0000"/>
                </a:solidFill>
              </a:rPr>
              <a:t>are </a:t>
            </a:r>
            <a:r>
              <a:rPr lang="en-US" altLang="ko-KR" sz="1600" dirty="0" smtClean="0">
                <a:solidFill>
                  <a:srgbClr val="FF0000"/>
                </a:solidFill>
              </a:rPr>
              <a:t>the same </a:t>
            </a:r>
            <a:r>
              <a:rPr lang="en-US" altLang="ko-KR" sz="1600" dirty="0">
                <a:solidFill>
                  <a:srgbClr val="FF0000"/>
                </a:solidFill>
              </a:rPr>
              <a:t>as </a:t>
            </a:r>
            <a:r>
              <a:rPr lang="en-US" altLang="ko-KR" sz="1600" dirty="0"/>
              <a:t>described in 5.1.1.1.</a:t>
            </a:r>
            <a:endParaRPr lang="en-US" altLang="ko-KR" sz="1600" dirty="0">
              <a:solidFill>
                <a:srgbClr val="FF0000"/>
              </a:solidFill>
            </a:endParaRPr>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xmlns="" val="2868711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CIDs 41 and 42 </a:t>
            </a:r>
            <a:r>
              <a:rPr lang="en-US" altLang="ko-KR" b="1" dirty="0" smtClean="0">
                <a:solidFill>
                  <a:schemeClr val="tx1"/>
                </a:solidFill>
              </a:rPr>
              <a:t>(</a:t>
            </a:r>
            <a:r>
              <a:rPr lang="en-US" altLang="ko-KR" b="1" dirty="0"/>
              <a:t>Editorial</a:t>
            </a:r>
            <a:r>
              <a:rPr lang="en-US" altLang="ko-KR" b="1" dirty="0" smtClean="0">
                <a:solidFill>
                  <a:schemeClr val="tx1"/>
                </a:solidFill>
              </a:rPr>
              <a:t>)</a:t>
            </a:r>
            <a:endParaRPr lang="ko-KR" altLang="en-US" b="1" dirty="0"/>
          </a:p>
        </p:txBody>
      </p:sp>
      <p:sp>
        <p:nvSpPr>
          <p:cNvPr id="3" name="내용 개체 틀 2"/>
          <p:cNvSpPr>
            <a:spLocks noGrp="1"/>
          </p:cNvSpPr>
          <p:nvPr>
            <p:ph idx="1"/>
          </p:nvPr>
        </p:nvSpPr>
        <p:spPr>
          <a:xfrm>
            <a:off x="685800" y="1772816"/>
            <a:ext cx="7918648" cy="4323184"/>
          </a:xfrm>
        </p:spPr>
        <p:txBody>
          <a:bodyPr/>
          <a:lstStyle/>
          <a:p>
            <a:r>
              <a:rPr lang="en-US" altLang="ko-KR" sz="2000" dirty="0" smtClean="0"/>
              <a:t>Comment</a:t>
            </a:r>
          </a:p>
          <a:p>
            <a:pPr lvl="1"/>
            <a:r>
              <a:rPr lang="en-US" altLang="ko-KR" sz="1600" dirty="0" smtClean="0"/>
              <a:t>CID 39</a:t>
            </a:r>
            <a:r>
              <a:rPr lang="en-US" altLang="ko-KR" sz="1600" dirty="0"/>
              <a:t>: "</a:t>
            </a:r>
            <a:r>
              <a:rPr lang="en-US" altLang="ko-KR" sz="1600" dirty="0" err="1"/>
              <a:t>aNumSuprframeSlots</a:t>
            </a:r>
            <a:r>
              <a:rPr lang="en-US" altLang="ko-KR" sz="1600" dirty="0"/>
              <a:t>", should be "</a:t>
            </a:r>
            <a:r>
              <a:rPr lang="en-US" altLang="ko-KR" sz="1600" dirty="0" err="1" smtClean="0"/>
              <a:t>aNumSuperframeSlots</a:t>
            </a:r>
            <a:r>
              <a:rPr lang="en-US" altLang="ko-KR" sz="1600" dirty="0" smtClean="0"/>
              <a:t>“.</a:t>
            </a:r>
          </a:p>
          <a:p>
            <a:pPr lvl="1"/>
            <a:r>
              <a:rPr lang="en-US" altLang="ko-KR" sz="1600" dirty="0" smtClean="0"/>
              <a:t>CID 40</a:t>
            </a:r>
            <a:r>
              <a:rPr lang="en-US" altLang="ko-KR" sz="1600" dirty="0"/>
              <a:t>: typo error, "</a:t>
            </a:r>
            <a:r>
              <a:rPr lang="en-US" altLang="ko-KR" sz="1600" dirty="0" err="1"/>
              <a:t>aNumSuprframeSlots</a:t>
            </a:r>
            <a:r>
              <a:rPr lang="en-US" altLang="ko-KR" sz="1600" dirty="0"/>
              <a:t>" should be "</a:t>
            </a:r>
            <a:r>
              <a:rPr lang="en-US" altLang="ko-KR" sz="1600" dirty="0" err="1" smtClean="0"/>
              <a:t>aNumSuperframeSlots</a:t>
            </a:r>
            <a:r>
              <a:rPr lang="en-US" altLang="ko-KR" sz="1600" dirty="0"/>
              <a:t>"</a:t>
            </a:r>
            <a:endParaRPr lang="en-US" altLang="ko-KR" sz="1600" dirty="0" smtClean="0"/>
          </a:p>
          <a:p>
            <a:r>
              <a:rPr lang="en-US" altLang="ko-KR" sz="2000" dirty="0" smtClean="0"/>
              <a:t>Proposed Change</a:t>
            </a:r>
          </a:p>
          <a:p>
            <a:pPr lvl="1"/>
            <a:r>
              <a:rPr lang="en-US" altLang="ko-KR" sz="1600" dirty="0"/>
              <a:t>CID 39: Make it so for line 14 and for line 18 as well.</a:t>
            </a:r>
          </a:p>
          <a:p>
            <a:pPr lvl="1"/>
            <a:r>
              <a:rPr lang="en-US" altLang="ko-KR" sz="1600" dirty="0"/>
              <a:t>CID 40: Make </a:t>
            </a:r>
            <a:r>
              <a:rPr lang="en-US" altLang="ko-KR" sz="1600" dirty="0" smtClean="0"/>
              <a:t>the change</a:t>
            </a:r>
          </a:p>
          <a:p>
            <a:r>
              <a:rPr lang="en-US" altLang="ko-KR" sz="2000" dirty="0" smtClean="0"/>
              <a:t>Proposed Resolution</a:t>
            </a:r>
          </a:p>
          <a:p>
            <a:pPr lvl="1"/>
            <a:r>
              <a:rPr lang="en-US" altLang="ko-KR" sz="1600" i="1" dirty="0">
                <a:solidFill>
                  <a:srgbClr val="0000FF"/>
                </a:solidFill>
              </a:rPr>
              <a:t>(from) </a:t>
            </a:r>
            <a:r>
              <a:rPr lang="en-US" altLang="ko-KR" sz="1600" i="1" dirty="0"/>
              <a:t>= </a:t>
            </a:r>
            <a:r>
              <a:rPr lang="en-US" altLang="ko-KR" sz="1600" i="1" dirty="0" err="1"/>
              <a:t>aBaseSlotDuration</a:t>
            </a:r>
            <a:r>
              <a:rPr lang="en-US" altLang="ko-KR" sz="1600" i="1" dirty="0"/>
              <a:t> × ( </a:t>
            </a:r>
            <a:r>
              <a:rPr lang="en-US" altLang="ko-KR" sz="1600" i="1" dirty="0" err="1">
                <a:solidFill>
                  <a:srgbClr val="FF0000"/>
                </a:solidFill>
              </a:rPr>
              <a:t>aNumSuprframeSlots</a:t>
            </a:r>
            <a:r>
              <a:rPr lang="en-US" altLang="ko-KR" sz="1600" i="1" dirty="0"/>
              <a:t> × 2</a:t>
            </a:r>
            <a:r>
              <a:rPr lang="en-US" altLang="ko-KR" sz="1600" i="1" baseline="30000" dirty="0"/>
              <a:t>macTMCTPExtendedOrder</a:t>
            </a:r>
            <a:r>
              <a:rPr lang="en-US" altLang="ko-KR" sz="1600" i="1" dirty="0"/>
              <a:t> )</a:t>
            </a:r>
            <a:endParaRPr lang="en-US" altLang="ko-KR" sz="1600" dirty="0" smtClean="0"/>
          </a:p>
          <a:p>
            <a:pPr lvl="1"/>
            <a:r>
              <a:rPr lang="en-US" altLang="ko-KR" sz="1600" i="1" dirty="0" smtClean="0">
                <a:solidFill>
                  <a:srgbClr val="0000FF"/>
                </a:solidFill>
              </a:rPr>
              <a:t>(</a:t>
            </a:r>
            <a:r>
              <a:rPr lang="en-US" altLang="ko-KR" sz="1600" i="1" dirty="0">
                <a:solidFill>
                  <a:srgbClr val="0000FF"/>
                </a:solidFill>
              </a:rPr>
              <a:t>to) </a:t>
            </a:r>
            <a:r>
              <a:rPr lang="en-US" altLang="ko-KR" sz="1600" i="1" dirty="0"/>
              <a:t>= </a:t>
            </a:r>
            <a:r>
              <a:rPr lang="en-US" altLang="ko-KR" sz="1600" i="1" dirty="0" err="1"/>
              <a:t>aBaseSlotDuration</a:t>
            </a:r>
            <a:r>
              <a:rPr lang="en-US" altLang="ko-KR" sz="1600" i="1" dirty="0"/>
              <a:t> × ( </a:t>
            </a:r>
            <a:r>
              <a:rPr lang="en-US" altLang="ko-KR" sz="1600" i="1" dirty="0" err="1" smtClean="0"/>
              <a:t>aNumSup</a:t>
            </a:r>
            <a:r>
              <a:rPr lang="en-US" altLang="ko-KR" sz="1600" i="1" dirty="0" err="1" smtClean="0">
                <a:solidFill>
                  <a:srgbClr val="FF0000"/>
                </a:solidFill>
              </a:rPr>
              <a:t>e</a:t>
            </a:r>
            <a:r>
              <a:rPr lang="en-US" altLang="ko-KR" sz="1600" i="1" dirty="0" err="1" smtClean="0"/>
              <a:t>rframeSlots</a:t>
            </a:r>
            <a:r>
              <a:rPr lang="en-US" altLang="ko-KR" sz="1600" i="1" dirty="0" smtClean="0"/>
              <a:t> </a:t>
            </a:r>
            <a:r>
              <a:rPr lang="en-US" altLang="ko-KR" sz="1600" i="1" dirty="0"/>
              <a:t>× 2</a:t>
            </a:r>
            <a:r>
              <a:rPr lang="en-US" altLang="ko-KR" sz="1600" i="1" baseline="30000" dirty="0"/>
              <a:t>macTMCTPExtendedOrder</a:t>
            </a:r>
            <a:r>
              <a:rPr lang="en-US" altLang="ko-KR" sz="1600" i="1" dirty="0"/>
              <a:t> </a:t>
            </a:r>
            <a:r>
              <a:rPr lang="en-US" altLang="ko-KR" sz="1600" i="1" dirty="0" smtClean="0"/>
              <a:t>)</a:t>
            </a:r>
          </a:p>
          <a:p>
            <a:pPr lvl="1"/>
            <a:r>
              <a:rPr lang="en-US" altLang="ko-KR" sz="1600" i="1" dirty="0">
                <a:solidFill>
                  <a:srgbClr val="0000FF"/>
                </a:solidFill>
              </a:rPr>
              <a:t>(from) </a:t>
            </a:r>
            <a:r>
              <a:rPr lang="en-US" altLang="ko-KR" sz="1600" i="1" dirty="0"/>
              <a:t>The ED of each TMCTP superframe shall be divided into </a:t>
            </a:r>
            <a:r>
              <a:rPr lang="en-US" altLang="ko-KR" sz="1600" i="1" dirty="0" err="1">
                <a:solidFill>
                  <a:srgbClr val="FF0000"/>
                </a:solidFill>
              </a:rPr>
              <a:t>aNumSuprframeSlots</a:t>
            </a:r>
            <a:r>
              <a:rPr lang="en-US" altLang="ko-KR" sz="1600" i="1" dirty="0"/>
              <a:t> × </a:t>
            </a:r>
            <a:r>
              <a:rPr lang="en-US" altLang="ko-KR" sz="1600" i="1" dirty="0" smtClean="0"/>
              <a:t>2</a:t>
            </a:r>
            <a:r>
              <a:rPr lang="en-US" altLang="ko-KR" sz="1600" i="1" baseline="30000" dirty="0" smtClean="0"/>
              <a:t>macTMCTPExtendedOrder</a:t>
            </a:r>
            <a:r>
              <a:rPr lang="en-US" altLang="ko-KR" sz="1600" i="1" dirty="0" smtClean="0"/>
              <a:t> equally </a:t>
            </a:r>
            <a:r>
              <a:rPr lang="en-US" altLang="ko-KR" sz="1600" i="1" dirty="0"/>
              <a:t>spaced slots of duration </a:t>
            </a:r>
            <a:r>
              <a:rPr lang="en-US" altLang="ko-KR" sz="1600" i="1" dirty="0" err="1"/>
              <a:t>aBaseSlotDuration</a:t>
            </a:r>
            <a:r>
              <a:rPr lang="en-US" altLang="ko-KR" sz="1600" i="1" dirty="0"/>
              <a:t> and is </a:t>
            </a:r>
            <a:r>
              <a:rPr lang="en-US" altLang="ko-KR" sz="1600" i="1" dirty="0" smtClean="0"/>
              <a:t>…</a:t>
            </a:r>
          </a:p>
          <a:p>
            <a:pPr lvl="1"/>
            <a:r>
              <a:rPr lang="en-US" altLang="ko-KR" sz="1600" i="1" dirty="0" smtClean="0">
                <a:solidFill>
                  <a:srgbClr val="0000FF"/>
                </a:solidFill>
              </a:rPr>
              <a:t>(</a:t>
            </a:r>
            <a:r>
              <a:rPr lang="en-US" altLang="ko-KR" sz="1600" i="1" dirty="0">
                <a:solidFill>
                  <a:srgbClr val="0000FF"/>
                </a:solidFill>
              </a:rPr>
              <a:t>to) </a:t>
            </a:r>
            <a:r>
              <a:rPr lang="en-US" altLang="ko-KR" sz="1600" i="1" dirty="0"/>
              <a:t>The ED of each TMCTP superframe shall be divided into </a:t>
            </a:r>
            <a:r>
              <a:rPr lang="en-US" altLang="ko-KR" sz="1600" i="1" dirty="0" err="1"/>
              <a:t>aNumSup</a:t>
            </a:r>
            <a:r>
              <a:rPr lang="en-US" altLang="ko-KR" sz="1600" i="1" dirty="0" err="1">
                <a:solidFill>
                  <a:srgbClr val="FF0000"/>
                </a:solidFill>
              </a:rPr>
              <a:t>e</a:t>
            </a:r>
            <a:r>
              <a:rPr lang="en-US" altLang="ko-KR" sz="1600" i="1" dirty="0" err="1"/>
              <a:t>rframeSlots</a:t>
            </a:r>
            <a:r>
              <a:rPr lang="en-US" altLang="ko-KR" sz="1600" i="1" dirty="0" smtClean="0"/>
              <a:t> </a:t>
            </a:r>
            <a:r>
              <a:rPr lang="en-US" altLang="ko-KR" sz="1600" i="1" dirty="0"/>
              <a:t>× 2</a:t>
            </a:r>
            <a:r>
              <a:rPr lang="en-US" altLang="ko-KR" sz="1600" i="1" baseline="30000" dirty="0"/>
              <a:t>macTMCTPExtendedOrder</a:t>
            </a:r>
            <a:r>
              <a:rPr lang="en-US" altLang="ko-KR" sz="1600" i="1" dirty="0"/>
              <a:t> equally spaced slots of duration </a:t>
            </a:r>
            <a:r>
              <a:rPr lang="en-US" altLang="ko-KR" sz="1600" i="1" dirty="0" err="1"/>
              <a:t>aBaseSlotDuration</a:t>
            </a:r>
            <a:r>
              <a:rPr lang="en-US" altLang="ko-KR" sz="1600" i="1" dirty="0"/>
              <a:t> and is </a:t>
            </a:r>
            <a:r>
              <a:rPr lang="en-US" altLang="ko-KR" sz="1600" i="1" dirty="0" smtClean="0"/>
              <a:t>…</a:t>
            </a:r>
            <a:endParaRPr lang="en-US" altLang="ko-KR" sz="1600" i="1" dirty="0"/>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xmlns="" val="24253012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CIDs 43 and 44 </a:t>
            </a:r>
            <a:r>
              <a:rPr lang="en-US" altLang="ko-KR" b="1" dirty="0" smtClean="0">
                <a:solidFill>
                  <a:schemeClr val="tx1"/>
                </a:solidFill>
              </a:rPr>
              <a:t>(</a:t>
            </a:r>
            <a:r>
              <a:rPr lang="en-US" altLang="ko-KR" b="1" dirty="0"/>
              <a:t>Editorial</a:t>
            </a:r>
            <a:r>
              <a:rPr lang="en-US" altLang="ko-KR" b="1" dirty="0" smtClean="0">
                <a:solidFill>
                  <a:schemeClr val="tx1"/>
                </a:solidFill>
              </a:rPr>
              <a:t>)</a:t>
            </a:r>
            <a:endParaRPr lang="ko-KR" altLang="en-US" b="1" dirty="0"/>
          </a:p>
        </p:txBody>
      </p:sp>
      <p:sp>
        <p:nvSpPr>
          <p:cNvPr id="3" name="내용 개체 틀 2"/>
          <p:cNvSpPr>
            <a:spLocks noGrp="1"/>
          </p:cNvSpPr>
          <p:nvPr>
            <p:ph idx="1"/>
          </p:nvPr>
        </p:nvSpPr>
        <p:spPr>
          <a:xfrm>
            <a:off x="685800" y="1772816"/>
            <a:ext cx="7918648" cy="4323184"/>
          </a:xfrm>
        </p:spPr>
        <p:txBody>
          <a:bodyPr/>
          <a:lstStyle/>
          <a:p>
            <a:r>
              <a:rPr lang="en-US" altLang="ko-KR" sz="2000" dirty="0" smtClean="0"/>
              <a:t>Comment</a:t>
            </a:r>
          </a:p>
          <a:p>
            <a:pPr lvl="1"/>
            <a:r>
              <a:rPr lang="en-US" altLang="ko-KR" sz="1600" dirty="0" smtClean="0"/>
              <a:t>CID 43</a:t>
            </a:r>
            <a:r>
              <a:rPr lang="en-US" altLang="ko-KR" sz="1600" dirty="0"/>
              <a:t>: 1st instance and def. of acronym BOP occur above in 4.2</a:t>
            </a:r>
            <a:r>
              <a:rPr lang="en-US" altLang="ko-KR" sz="1600" dirty="0" smtClean="0"/>
              <a:t>.</a:t>
            </a:r>
          </a:p>
          <a:p>
            <a:pPr lvl="1"/>
            <a:r>
              <a:rPr lang="en-US" altLang="ko-KR" sz="1600" dirty="0" smtClean="0"/>
              <a:t>CID 44</a:t>
            </a:r>
            <a:r>
              <a:rPr lang="en-US" altLang="ko-KR" sz="1600" dirty="0"/>
              <a:t>: Is there a missing "a" in the sentence "...composed of beacon only period (BOP</a:t>
            </a:r>
            <a:r>
              <a:rPr lang="en-US" altLang="ko-KR" sz="1600" dirty="0" smtClean="0"/>
              <a:t>).</a:t>
            </a:r>
            <a:r>
              <a:rPr lang="en-US" altLang="ko-KR" sz="1600" dirty="0"/>
              <a:t> "</a:t>
            </a:r>
            <a:r>
              <a:rPr lang="en-US" altLang="ko-KR" sz="1600" dirty="0" smtClean="0"/>
              <a:t>? </a:t>
            </a:r>
          </a:p>
          <a:p>
            <a:r>
              <a:rPr lang="en-US" altLang="ko-KR" sz="2000" dirty="0" smtClean="0"/>
              <a:t>Proposed Change</a:t>
            </a:r>
          </a:p>
          <a:p>
            <a:pPr lvl="1"/>
            <a:r>
              <a:rPr lang="en-US" altLang="ko-KR" sz="1600" dirty="0"/>
              <a:t>CID </a:t>
            </a:r>
            <a:r>
              <a:rPr lang="en-US" altLang="ko-KR" sz="1600" dirty="0" smtClean="0"/>
              <a:t>43</a:t>
            </a:r>
            <a:r>
              <a:rPr lang="en-US" altLang="ko-KR" sz="1600" dirty="0"/>
              <a:t>: Remove acronym </a:t>
            </a:r>
            <a:r>
              <a:rPr lang="en-US" altLang="ko-KR" sz="1600" dirty="0" err="1" smtClean="0"/>
              <a:t>defintion</a:t>
            </a:r>
            <a:r>
              <a:rPr lang="en-US" altLang="ko-KR" sz="1600" dirty="0" smtClean="0"/>
              <a:t>.</a:t>
            </a:r>
            <a:endParaRPr lang="en-US" altLang="ko-KR" sz="1600" dirty="0"/>
          </a:p>
          <a:p>
            <a:pPr lvl="1"/>
            <a:r>
              <a:rPr lang="en-US" altLang="ko-KR" sz="1600" dirty="0"/>
              <a:t>CID </a:t>
            </a:r>
            <a:r>
              <a:rPr lang="en-US" altLang="ko-KR" sz="1600" dirty="0" smtClean="0"/>
              <a:t>44</a:t>
            </a:r>
            <a:r>
              <a:rPr lang="en-US" altLang="ko-KR" sz="1600" dirty="0"/>
              <a:t>: Add a </a:t>
            </a:r>
            <a:r>
              <a:rPr lang="en-US" altLang="ko-KR" sz="1600" dirty="0" err="1"/>
              <a:t>ie</a:t>
            </a:r>
            <a:r>
              <a:rPr lang="en-US" altLang="ko-KR" sz="1600" dirty="0"/>
              <a:t> "...composed of a beacon only period (BOP</a:t>
            </a:r>
            <a:r>
              <a:rPr lang="en-US" altLang="ko-KR" sz="1600" dirty="0" smtClean="0"/>
              <a:t>)</a:t>
            </a:r>
            <a:r>
              <a:rPr lang="en-US" altLang="ko-KR" sz="1600" dirty="0"/>
              <a:t> "</a:t>
            </a:r>
            <a:endParaRPr lang="en-US" altLang="ko-KR" sz="1600" dirty="0" smtClean="0"/>
          </a:p>
          <a:p>
            <a:r>
              <a:rPr lang="en-US" altLang="ko-KR" sz="2000" dirty="0" smtClean="0"/>
              <a:t>Proposed Resolution</a:t>
            </a:r>
          </a:p>
          <a:p>
            <a:pPr lvl="1"/>
            <a:r>
              <a:rPr lang="en-US" altLang="ko-KR" sz="1600" i="1" dirty="0">
                <a:solidFill>
                  <a:srgbClr val="0000FF"/>
                </a:solidFill>
              </a:rPr>
              <a:t>(from) </a:t>
            </a:r>
            <a:r>
              <a:rPr lang="en-US" altLang="ko-KR" sz="1600" i="1" dirty="0" smtClean="0">
                <a:solidFill>
                  <a:srgbClr val="0000FF"/>
                </a:solidFill>
              </a:rPr>
              <a:t>… </a:t>
            </a:r>
            <a:r>
              <a:rPr lang="en-US" altLang="ko-KR" sz="1600" dirty="0" smtClean="0"/>
              <a:t>equally </a:t>
            </a:r>
            <a:r>
              <a:rPr lang="en-US" altLang="ko-KR" sz="1600" dirty="0"/>
              <a:t>spaced slots of duration </a:t>
            </a:r>
            <a:r>
              <a:rPr lang="en-US" altLang="ko-KR" sz="1600" i="1" dirty="0" err="1"/>
              <a:t>aBaseSlotDuration</a:t>
            </a:r>
            <a:r>
              <a:rPr lang="en-US" altLang="ko-KR" sz="1600" i="1" dirty="0"/>
              <a:t> </a:t>
            </a:r>
            <a:r>
              <a:rPr lang="en-US" altLang="ko-KR" sz="1600" dirty="0"/>
              <a:t>and is composed of </a:t>
            </a:r>
            <a:r>
              <a:rPr lang="en-US" altLang="ko-KR" sz="1600" strike="sngStrike" dirty="0">
                <a:solidFill>
                  <a:srgbClr val="FF0000"/>
                </a:solidFill>
              </a:rPr>
              <a:t>beacon only period (</a:t>
            </a:r>
            <a:r>
              <a:rPr lang="en-US" altLang="ko-KR" sz="1600" dirty="0"/>
              <a:t>BOP</a:t>
            </a:r>
            <a:r>
              <a:rPr lang="en-US" altLang="ko-KR" sz="1600" strike="sngStrike" dirty="0" smtClean="0">
                <a:solidFill>
                  <a:srgbClr val="FF0000"/>
                </a:solidFill>
              </a:rPr>
              <a:t>)</a:t>
            </a:r>
            <a:r>
              <a:rPr lang="en-US" altLang="ko-KR" sz="1600" dirty="0" smtClean="0"/>
              <a:t>.</a:t>
            </a:r>
          </a:p>
          <a:p>
            <a:pPr lvl="1"/>
            <a:r>
              <a:rPr lang="en-US" altLang="ko-KR" sz="1600" i="1" dirty="0" smtClean="0">
                <a:solidFill>
                  <a:srgbClr val="0000FF"/>
                </a:solidFill>
              </a:rPr>
              <a:t>(</a:t>
            </a:r>
            <a:r>
              <a:rPr lang="en-US" altLang="ko-KR" sz="1600" i="1" dirty="0">
                <a:solidFill>
                  <a:srgbClr val="0000FF"/>
                </a:solidFill>
              </a:rPr>
              <a:t>to) </a:t>
            </a:r>
            <a:r>
              <a:rPr lang="en-US" altLang="ko-KR" sz="1600" i="1" dirty="0" smtClean="0">
                <a:solidFill>
                  <a:srgbClr val="0000FF"/>
                </a:solidFill>
              </a:rPr>
              <a:t>… </a:t>
            </a:r>
            <a:r>
              <a:rPr lang="en-US" altLang="ko-KR" sz="1600" dirty="0" smtClean="0"/>
              <a:t>equally </a:t>
            </a:r>
            <a:r>
              <a:rPr lang="en-US" altLang="ko-KR" sz="1600" dirty="0"/>
              <a:t>spaced slots of duration </a:t>
            </a:r>
            <a:r>
              <a:rPr lang="en-US" altLang="ko-KR" sz="1600" i="1" dirty="0" err="1"/>
              <a:t>aBaseSlotDuration</a:t>
            </a:r>
            <a:r>
              <a:rPr lang="en-US" altLang="ko-KR" sz="1600" i="1" dirty="0"/>
              <a:t> </a:t>
            </a:r>
            <a:r>
              <a:rPr lang="en-US" altLang="ko-KR" sz="1600" dirty="0"/>
              <a:t>and is composed of </a:t>
            </a:r>
            <a:r>
              <a:rPr lang="en-US" altLang="ko-KR" sz="1600" dirty="0" smtClean="0">
                <a:solidFill>
                  <a:srgbClr val="FF0000"/>
                </a:solidFill>
              </a:rPr>
              <a:t>a</a:t>
            </a:r>
            <a:r>
              <a:rPr lang="en-US" altLang="ko-KR" sz="1600" dirty="0">
                <a:solidFill>
                  <a:srgbClr val="FF0000"/>
                </a:solidFill>
              </a:rPr>
              <a:t> </a:t>
            </a:r>
            <a:r>
              <a:rPr lang="en-US" altLang="ko-KR" sz="1600" dirty="0" smtClean="0">
                <a:solidFill>
                  <a:srgbClr val="FF0000"/>
                </a:solidFill>
              </a:rPr>
              <a:t>BOP</a:t>
            </a:r>
            <a:r>
              <a:rPr lang="en-US" altLang="ko-KR" sz="1600" dirty="0" smtClean="0"/>
              <a:t>.</a:t>
            </a:r>
            <a:endParaRPr lang="en-US" altLang="ko-KR" sz="1600" dirty="0"/>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xmlns="" val="31691380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45 </a:t>
            </a:r>
            <a:r>
              <a:rPr lang="en-US" altLang="ko-KR" b="1" dirty="0" smtClean="0">
                <a:solidFill>
                  <a:schemeClr val="tx1"/>
                </a:solidFill>
              </a:rPr>
              <a:t>(</a:t>
            </a:r>
            <a:r>
              <a:rPr lang="en-US" altLang="ko-KR" b="1" dirty="0"/>
              <a:t>Editorial</a:t>
            </a:r>
            <a:r>
              <a:rPr lang="en-US" altLang="ko-KR" b="1" dirty="0" smtClean="0">
                <a:solidFill>
                  <a:schemeClr val="tx1"/>
                </a:solidFill>
              </a:rPr>
              <a:t>)</a:t>
            </a:r>
            <a:endParaRPr lang="ko-KR" altLang="en-US" b="1" dirty="0"/>
          </a:p>
        </p:txBody>
      </p:sp>
      <p:sp>
        <p:nvSpPr>
          <p:cNvPr id="3" name="내용 개체 틀 2"/>
          <p:cNvSpPr>
            <a:spLocks noGrp="1"/>
          </p:cNvSpPr>
          <p:nvPr>
            <p:ph idx="1"/>
          </p:nvPr>
        </p:nvSpPr>
        <p:spPr>
          <a:xfrm>
            <a:off x="685800" y="1772816"/>
            <a:ext cx="7918648" cy="4323184"/>
          </a:xfrm>
        </p:spPr>
        <p:txBody>
          <a:bodyPr/>
          <a:lstStyle/>
          <a:p>
            <a:r>
              <a:rPr lang="en-US" altLang="ko-KR" sz="2000" dirty="0" smtClean="0"/>
              <a:t>Comment</a:t>
            </a:r>
          </a:p>
          <a:p>
            <a:pPr lvl="1"/>
            <a:r>
              <a:rPr lang="en-US" altLang="ko-KR" sz="1600" dirty="0" smtClean="0"/>
              <a:t>CID 43</a:t>
            </a:r>
            <a:r>
              <a:rPr lang="en-US" altLang="ko-KR" sz="1600" dirty="0"/>
              <a:t>: "</a:t>
            </a:r>
            <a:r>
              <a:rPr lang="en-US" altLang="ko-KR" sz="1600" dirty="0" err="1"/>
              <a:t>macsuperframeOrder</a:t>
            </a:r>
            <a:r>
              <a:rPr lang="en-US" altLang="ko-KR" sz="1600" dirty="0"/>
              <a:t>" missing capital "S</a:t>
            </a:r>
            <a:r>
              <a:rPr lang="en-US" altLang="ko-KR" sz="1600" dirty="0" smtClean="0"/>
              <a:t>"</a:t>
            </a:r>
          </a:p>
          <a:p>
            <a:r>
              <a:rPr lang="en-US" altLang="ko-KR" sz="2000" dirty="0" smtClean="0"/>
              <a:t>Proposed Change</a:t>
            </a:r>
          </a:p>
          <a:p>
            <a:pPr lvl="1"/>
            <a:r>
              <a:rPr lang="en-US" altLang="ko-KR" sz="1600" dirty="0"/>
              <a:t>CID </a:t>
            </a:r>
            <a:r>
              <a:rPr lang="en-US" altLang="ko-KR" sz="1600" dirty="0" smtClean="0"/>
              <a:t>43</a:t>
            </a:r>
            <a:r>
              <a:rPr lang="en-US" altLang="ko-KR" sz="1600" dirty="0"/>
              <a:t>: Change to </a:t>
            </a:r>
            <a:r>
              <a:rPr lang="en-US" altLang="ko-KR" sz="1600" dirty="0" err="1" smtClean="0"/>
              <a:t>macSuperframeOrder</a:t>
            </a:r>
            <a:endParaRPr lang="en-US" altLang="ko-KR" sz="1600" dirty="0" smtClean="0"/>
          </a:p>
          <a:p>
            <a:r>
              <a:rPr lang="en-US" altLang="ko-KR" sz="2000" dirty="0" smtClean="0"/>
              <a:t>Proposed Resolution</a:t>
            </a:r>
          </a:p>
          <a:p>
            <a:pPr lvl="1"/>
            <a:r>
              <a:rPr lang="en-US" altLang="ko-KR" sz="1600" i="1" dirty="0">
                <a:solidFill>
                  <a:srgbClr val="0000FF"/>
                </a:solidFill>
              </a:rPr>
              <a:t>(from) </a:t>
            </a:r>
            <a:r>
              <a:rPr lang="en-US" altLang="ko-KR" sz="1600" i="1" dirty="0" smtClean="0">
                <a:solidFill>
                  <a:srgbClr val="0000FF"/>
                </a:solidFill>
              </a:rPr>
              <a:t>… </a:t>
            </a:r>
            <a:r>
              <a:rPr lang="en-US" altLang="ko-KR" sz="1600" dirty="0"/>
              <a:t>according to the </a:t>
            </a:r>
            <a:r>
              <a:rPr lang="en-US" altLang="ko-KR" sz="1600" dirty="0" err="1"/>
              <a:t>macBeaconOrder</a:t>
            </a:r>
            <a:r>
              <a:rPr lang="en-US" altLang="ko-KR" sz="1600" dirty="0"/>
              <a:t>, the </a:t>
            </a:r>
            <a:r>
              <a:rPr lang="en-US" altLang="ko-KR" sz="1600" dirty="0" err="1">
                <a:solidFill>
                  <a:srgbClr val="FF0000"/>
                </a:solidFill>
              </a:rPr>
              <a:t>macsuperframeOrder</a:t>
            </a:r>
            <a:r>
              <a:rPr lang="en-US" altLang="ko-KR" sz="1600" dirty="0"/>
              <a:t> and the </a:t>
            </a:r>
            <a:r>
              <a:rPr lang="en-US" altLang="ko-KR" sz="1600" dirty="0" err="1"/>
              <a:t>macTMCTPExtendedOrder</a:t>
            </a:r>
            <a:r>
              <a:rPr lang="en-US" altLang="ko-KR" sz="1600" dirty="0"/>
              <a:t> as shown in Figure 11ha.</a:t>
            </a:r>
            <a:endParaRPr lang="en-US" altLang="ko-KR" sz="1600" dirty="0" smtClean="0"/>
          </a:p>
          <a:p>
            <a:pPr lvl="1"/>
            <a:r>
              <a:rPr lang="en-US" altLang="ko-KR" sz="1600" i="1" dirty="0" smtClean="0">
                <a:solidFill>
                  <a:srgbClr val="0000FF"/>
                </a:solidFill>
              </a:rPr>
              <a:t>(</a:t>
            </a:r>
            <a:r>
              <a:rPr lang="en-US" altLang="ko-KR" sz="1600" i="1" dirty="0">
                <a:solidFill>
                  <a:srgbClr val="0000FF"/>
                </a:solidFill>
              </a:rPr>
              <a:t>to) </a:t>
            </a:r>
            <a:r>
              <a:rPr lang="en-US" altLang="ko-KR" sz="1600" i="1" dirty="0" smtClean="0">
                <a:solidFill>
                  <a:srgbClr val="0000FF"/>
                </a:solidFill>
              </a:rPr>
              <a:t>… </a:t>
            </a:r>
            <a:r>
              <a:rPr lang="en-US" altLang="ko-KR" sz="1600" dirty="0"/>
              <a:t>according to the </a:t>
            </a:r>
            <a:r>
              <a:rPr lang="en-US" altLang="ko-KR" sz="1600" dirty="0" err="1"/>
              <a:t>macBeaconOrder</a:t>
            </a:r>
            <a:r>
              <a:rPr lang="en-US" altLang="ko-KR" sz="1600" dirty="0"/>
              <a:t>, the </a:t>
            </a:r>
            <a:r>
              <a:rPr lang="en-US" altLang="ko-KR" sz="1600" dirty="0" err="1" smtClean="0"/>
              <a:t>mac</a:t>
            </a:r>
            <a:r>
              <a:rPr lang="en-US" altLang="ko-KR" sz="1600" dirty="0" err="1" smtClean="0">
                <a:solidFill>
                  <a:srgbClr val="FF0000"/>
                </a:solidFill>
              </a:rPr>
              <a:t>S</a:t>
            </a:r>
            <a:r>
              <a:rPr lang="en-US" altLang="ko-KR" sz="1600" dirty="0" err="1" smtClean="0"/>
              <a:t>uperframeOrder</a:t>
            </a:r>
            <a:r>
              <a:rPr lang="en-US" altLang="ko-KR" sz="1600" dirty="0" smtClean="0"/>
              <a:t> </a:t>
            </a:r>
            <a:r>
              <a:rPr lang="en-US" altLang="ko-KR" sz="1600" dirty="0"/>
              <a:t>and the </a:t>
            </a:r>
            <a:r>
              <a:rPr lang="en-US" altLang="ko-KR" sz="1600" dirty="0" err="1"/>
              <a:t>macTMCTPExtendedOrder</a:t>
            </a:r>
            <a:r>
              <a:rPr lang="en-US" altLang="ko-KR" sz="1600" dirty="0"/>
              <a:t> as shown in Figure 11ha.</a:t>
            </a:r>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xmlns="" val="24284825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34235</TotalTime>
  <Words>901</Words>
  <Application>Microsoft Office PowerPoint</Application>
  <PresentationFormat>On-screen Show (4:3)</PresentationFormat>
  <Paragraphs>97</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테마</vt:lpstr>
      <vt:lpstr>Slide 1</vt:lpstr>
      <vt:lpstr>Comments for Sub-clauses 5.1.1.1.3 and 5.1.1.8</vt:lpstr>
      <vt:lpstr>CID 36 (Editorial)</vt:lpstr>
      <vt:lpstr>CID 37 (Technical)</vt:lpstr>
      <vt:lpstr>CID 38 (Editorial)</vt:lpstr>
      <vt:lpstr>CIDs 39 and 40 (Editorial)</vt:lpstr>
      <vt:lpstr>CIDs 41 and 42 (Editorial)</vt:lpstr>
      <vt:lpstr>CIDs 43 and 44 (Editorial)</vt:lpstr>
      <vt:lpstr>CID 45 (Editorial)</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Soo-Young Chang</cp:lastModifiedBy>
  <cp:revision>772</cp:revision>
  <cp:lastPrinted>2012-07-09T00:38:43Z</cp:lastPrinted>
  <dcterms:created xsi:type="dcterms:W3CDTF">1999-11-08T18:59:45Z</dcterms:created>
  <dcterms:modified xsi:type="dcterms:W3CDTF">2013-03-20T21:48:53Z</dcterms:modified>
</cp:coreProperties>
</file>