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60" r:id="rId4"/>
    <p:sldId id="265" r:id="rId5"/>
    <p:sldId id="262" r:id="rId6"/>
    <p:sldId id="263" r:id="rId7"/>
    <p:sldId id="266"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75" d="100"/>
          <a:sy n="75" d="100"/>
        </p:scale>
        <p:origin x="-16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A5B34A2-FBD8-4451-BC0F-ED7F2658DAE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4683550-F92A-4E8B-9E22-231D1EB821E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3E88260-E695-419A-8218-5B16E620B4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B8ADFFD-9032-469B-B778-71FF8ABF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3D79093F-5F5C-4283-B0B7-722907D9EA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D46D5E5-F766-4CB4-B6F4-89F5D3FF27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9652BD9-49F6-43A8-8CCB-227FBA0456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14C96472-C0CB-4ACB-8058-0D52E7A24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68A41D3D-5305-45E3-A639-6B5B25BAA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C649234C-4D60-4329-A9EF-8F0F563C22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March 2013</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 et al.&gt;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EA948106-AB3F-40E7-BB24-16CDA155A9FE}" type="slidenum">
              <a:rPr lang="en-US"/>
              <a:pPr/>
              <a:t>‹#›</a:t>
            </a:fld>
            <a:endParaRPr lang="en-US"/>
          </a:p>
        </p:txBody>
      </p:sp>
      <p:sp>
        <p:nvSpPr>
          <p:cNvPr id="5" name="TextBox 4"/>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13-0125-00-004q</a:t>
            </a:r>
            <a:endParaRPr lang="en-US" sz="14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65B65535-8D86-4803-89C0-149B116A26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66AB4CC-6480-4B0B-B723-F11643D882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F2E67C7-2019-48D3-A459-E190679AC5C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dirty="0"/>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TextBox 10"/>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13-0125-00-004q</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flynn@arm.com" TargetMode="External"/><Relationship Id="rId2" Type="http://schemas.openxmlformats.org/officeDocument/2006/relationships/hyperlink" Target="mailto:ed@sunrisemicr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eb.archive.org/web/20060816050117/http:/www.sal-c.org/" TargetMode="External"/><Relationship Id="rId2" Type="http://schemas.openxmlformats.org/officeDocument/2006/relationships/hyperlink" Target="http://news.cnet.com/Smart-label-consortium-identifies-itself/2100-1017_3-992933.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2013</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3"/>
          <p:cNvSpPr>
            <a:spLocks noGrp="1"/>
          </p:cNvSpPr>
          <p:nvPr>
            <p:ph type="sldNum" sz="quarter" idx="12"/>
          </p:nvPr>
        </p:nvSpPr>
        <p:spPr/>
        <p:txBody>
          <a:bodyPr/>
          <a:lstStyle/>
          <a:p>
            <a:r>
              <a:rPr lang="en-US"/>
              <a:t>Slide </a:t>
            </a:r>
            <a:fld id="{E78F58E7-C9EC-442E-A601-76B170F24ED2}" type="slidenum">
              <a:rPr lang="en-US"/>
              <a:pPr/>
              <a:t>1</a:t>
            </a:fld>
            <a:endParaRPr lang="en-US"/>
          </a:p>
        </p:txBody>
      </p:sp>
      <p:sp>
        <p:nvSpPr>
          <p:cNvPr id="27651" name="Rectangle 3"/>
          <p:cNvSpPr>
            <a:spLocks noChangeArrowheads="1"/>
          </p:cNvSpPr>
          <p:nvPr/>
        </p:nvSpPr>
        <p:spPr bwMode="auto">
          <a:xfrm>
            <a:off x="152400" y="609600"/>
            <a:ext cx="8991600" cy="523220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Large Volume ULP Applications</a:t>
            </a:r>
            <a:r>
              <a:rPr lang="en-US" sz="1600" dirty="0"/>
              <a:t>	</a:t>
            </a:r>
          </a:p>
          <a:p>
            <a:r>
              <a:rPr lang="en-US" sz="1600" b="1" dirty="0"/>
              <a:t>Date Submitted: </a:t>
            </a:r>
            <a:r>
              <a:rPr lang="en-US" sz="1600" dirty="0" smtClean="0"/>
              <a:t>18 March 2013</a:t>
            </a:r>
            <a:endParaRPr lang="en-US" sz="1600" dirty="0"/>
          </a:p>
          <a:p>
            <a:r>
              <a:rPr lang="en-US" sz="1600" b="1" dirty="0"/>
              <a:t>Source:</a:t>
            </a:r>
            <a:r>
              <a:rPr lang="en-US" sz="1600" dirty="0"/>
              <a:t> </a:t>
            </a:r>
            <a:r>
              <a:rPr lang="en-US" sz="1600" dirty="0" smtClean="0"/>
              <a:t>Ed Callaway;  </a:t>
            </a:r>
            <a:r>
              <a:rPr lang="en-US" sz="1600" b="1" dirty="0" smtClean="0"/>
              <a:t>Company: </a:t>
            </a:r>
            <a:r>
              <a:rPr lang="en-US" sz="1600" dirty="0" smtClean="0"/>
              <a:t>Sunrise Micro Devices, Inc.</a:t>
            </a:r>
            <a:endParaRPr lang="en-US" sz="1600" dirty="0"/>
          </a:p>
          <a:p>
            <a:r>
              <a:rPr lang="en-US" sz="1600" b="1" dirty="0" smtClean="0"/>
              <a:t>Address:  </a:t>
            </a:r>
            <a:r>
              <a:rPr lang="en-US" sz="1600" dirty="0" smtClean="0"/>
              <a:t>9181 Glades Road, Suite 125, Boca Raton, Florida 33434-3941, USA</a:t>
            </a:r>
            <a:endParaRPr lang="en-US" sz="1600" dirty="0"/>
          </a:p>
          <a:p>
            <a:r>
              <a:rPr lang="en-US" sz="1600" b="1" dirty="0">
                <a:solidFill>
                  <a:schemeClr val="tx2"/>
                </a:solidFill>
              </a:rPr>
              <a:t>Voice</a:t>
            </a:r>
            <a:r>
              <a:rPr lang="en-US" sz="1600" b="1" dirty="0" smtClean="0">
                <a:solidFill>
                  <a:schemeClr val="tx2"/>
                </a:solidFill>
              </a:rPr>
              <a:t>:</a:t>
            </a:r>
            <a:r>
              <a:rPr lang="en-US" sz="1600" dirty="0" smtClean="0">
                <a:solidFill>
                  <a:schemeClr val="tx2"/>
                </a:solidFill>
              </a:rPr>
              <a:t> +1-954-608-7537;  </a:t>
            </a:r>
            <a:r>
              <a:rPr lang="en-US" sz="1600" b="1" dirty="0" smtClean="0">
                <a:solidFill>
                  <a:schemeClr val="tx2"/>
                </a:solidFill>
              </a:rPr>
              <a:t>E-Mail: </a:t>
            </a:r>
            <a:r>
              <a:rPr lang="en-US" sz="1600" dirty="0" smtClean="0">
                <a:solidFill>
                  <a:schemeClr val="tx2"/>
                </a:solidFill>
                <a:hlinkClick r:id="rId2"/>
              </a:rPr>
              <a:t>ed@sunrisemicro.com</a:t>
            </a:r>
            <a:endParaRPr lang="en-US" sz="1600" dirty="0" smtClean="0">
              <a:solidFill>
                <a:schemeClr val="tx2"/>
              </a:solidFill>
            </a:endParaRPr>
          </a:p>
          <a:p>
            <a:pPr lvl="0"/>
            <a:r>
              <a:rPr lang="en-US" sz="1600" b="1" dirty="0" smtClean="0">
                <a:solidFill>
                  <a:srgbClr val="000000"/>
                </a:solidFill>
              </a:rPr>
              <a:t>Source:</a:t>
            </a:r>
            <a:r>
              <a:rPr lang="en-US" sz="1600" dirty="0" smtClean="0">
                <a:solidFill>
                  <a:srgbClr val="000000"/>
                </a:solidFill>
              </a:rPr>
              <a:t> David Flynn;  </a:t>
            </a:r>
            <a:r>
              <a:rPr lang="en-US" sz="1600" b="1" dirty="0" smtClean="0">
                <a:solidFill>
                  <a:srgbClr val="000000"/>
                </a:solidFill>
              </a:rPr>
              <a:t>Company: </a:t>
            </a:r>
            <a:r>
              <a:rPr lang="en-US" sz="1600" dirty="0" smtClean="0">
                <a:solidFill>
                  <a:srgbClr val="000000"/>
                </a:solidFill>
              </a:rPr>
              <a:t>ARM, Ltd.</a:t>
            </a:r>
          </a:p>
          <a:p>
            <a:pPr lvl="0"/>
            <a:r>
              <a:rPr lang="en-US" sz="1600" b="1" dirty="0" smtClean="0">
                <a:solidFill>
                  <a:srgbClr val="000000"/>
                </a:solidFill>
              </a:rPr>
              <a:t>Address:  </a:t>
            </a:r>
            <a:r>
              <a:rPr lang="en-US" sz="1600" dirty="0" smtClean="0">
                <a:solidFill>
                  <a:srgbClr val="000000"/>
                </a:solidFill>
              </a:rPr>
              <a:t>110 Fulbourn Road, Cambridge, GB-CB1 9NJ, Great Britain</a:t>
            </a:r>
          </a:p>
          <a:p>
            <a:pPr lvl="0"/>
            <a:r>
              <a:rPr lang="en-US" sz="1600" b="1" dirty="0" smtClean="0">
                <a:solidFill>
                  <a:srgbClr val="000000"/>
                </a:solidFill>
              </a:rPr>
              <a:t>Voice:</a:t>
            </a:r>
            <a:r>
              <a:rPr lang="en-US" sz="1600" dirty="0" smtClean="0">
                <a:solidFill>
                  <a:srgbClr val="000000"/>
                </a:solidFill>
              </a:rPr>
              <a:t> </a:t>
            </a:r>
            <a:r>
              <a:rPr lang="en-US" sz="1600" dirty="0" smtClean="0"/>
              <a:t>+44 7747 482417</a:t>
            </a:r>
            <a:r>
              <a:rPr lang="en-US" sz="1600" dirty="0" smtClean="0">
                <a:solidFill>
                  <a:srgbClr val="000000"/>
                </a:solidFill>
              </a:rPr>
              <a:t>;  </a:t>
            </a:r>
            <a:r>
              <a:rPr lang="en-US" sz="1600" b="1" dirty="0" smtClean="0">
                <a:solidFill>
                  <a:srgbClr val="000000"/>
                </a:solidFill>
              </a:rPr>
              <a:t>E-Mail: </a:t>
            </a:r>
            <a:r>
              <a:rPr lang="en-US" sz="1600" dirty="0" smtClean="0">
                <a:hlinkClick r:id="rId3"/>
              </a:rPr>
              <a:t>david.flynn@arm.com</a:t>
            </a:r>
            <a:r>
              <a:rPr lang="en-US" sz="1600" dirty="0" smtClean="0"/>
              <a:t> </a:t>
            </a:r>
          </a:p>
          <a:p>
            <a:endParaRPr lang="en-US"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Description of large-volume ULP applications suitable for IEEE 802.15.4q.</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Response to 15.4q Call for Applications, doc.: IEEE 802.15-12-0685-01-004q.</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2</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Real Task Before Us Today</a:t>
            </a:r>
            <a:endParaRPr lang="en-US" dirty="0"/>
          </a:p>
        </p:txBody>
      </p:sp>
      <p:sp>
        <p:nvSpPr>
          <p:cNvPr id="26627" name="Rectangle 3"/>
          <p:cNvSpPr>
            <a:spLocks noGrp="1" noChangeArrowheads="1"/>
          </p:cNvSpPr>
          <p:nvPr>
            <p:ph type="subTitle" idx="1"/>
          </p:nvPr>
        </p:nvSpPr>
        <p:spPr>
          <a:xfrm>
            <a:off x="365759" y="1861435"/>
            <a:ext cx="8509745" cy="4361944"/>
          </a:xfrm>
        </p:spPr>
        <p:txBody>
          <a:bodyPr/>
          <a:lstStyle/>
          <a:p>
            <a:pPr algn="l"/>
            <a:r>
              <a:rPr lang="en-US" dirty="0" smtClean="0"/>
              <a:t>TG4q </a:t>
            </a:r>
            <a:r>
              <a:rPr lang="en-US" dirty="0" smtClean="0"/>
              <a:t>needs to identify </a:t>
            </a:r>
            <a:r>
              <a:rPr lang="en-US" dirty="0" smtClean="0"/>
              <a:t>a </a:t>
            </a:r>
            <a:r>
              <a:rPr lang="en-US" dirty="0" smtClean="0"/>
              <a:t>large market that cannot be met by even the most aggressive implementations of existing 15.4 standards</a:t>
            </a:r>
            <a:r>
              <a:rPr lang="en-US" dirty="0" smtClean="0"/>
              <a:t>.</a:t>
            </a:r>
          </a:p>
          <a:p>
            <a:pPr lvl="1" algn="l"/>
            <a:r>
              <a:rPr lang="en-US" dirty="0" smtClean="0"/>
              <a:t>If existing standards will do, people will use </a:t>
            </a:r>
            <a:r>
              <a:rPr lang="en-US" u="sng" dirty="0" smtClean="0"/>
              <a:t>them</a:t>
            </a:r>
            <a:r>
              <a:rPr lang="en-US" dirty="0" smtClean="0"/>
              <a:t> for those applications.</a:t>
            </a:r>
          </a:p>
          <a:p>
            <a:pPr lvl="1" algn="l"/>
            <a:endParaRPr lang="en-US" dirty="0" smtClean="0"/>
          </a:p>
          <a:p>
            <a:pPr algn="l"/>
            <a:r>
              <a:rPr lang="en-US" dirty="0" smtClean="0"/>
              <a:t>Many </a:t>
            </a:r>
            <a:r>
              <a:rPr lang="en-US" dirty="0" smtClean="0"/>
              <a:t>of the applications presented to date do not pass this </a:t>
            </a:r>
            <a:r>
              <a:rPr lang="en-US" dirty="0" smtClean="0"/>
              <a:t>test.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3</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Smart Active </a:t>
            </a:r>
            <a:r>
              <a:rPr lang="en-US" dirty="0" smtClean="0"/>
              <a:t>Label</a:t>
            </a:r>
            <a:endParaRPr lang="en-US" dirty="0"/>
          </a:p>
        </p:txBody>
      </p:sp>
      <p:sp>
        <p:nvSpPr>
          <p:cNvPr id="26627" name="Rectangle 3"/>
          <p:cNvSpPr>
            <a:spLocks noGrp="1" noChangeArrowheads="1"/>
          </p:cNvSpPr>
          <p:nvPr>
            <p:ph type="subTitle" idx="1"/>
          </p:nvPr>
        </p:nvSpPr>
        <p:spPr>
          <a:xfrm>
            <a:off x="365759" y="1861435"/>
            <a:ext cx="8509745" cy="3520462"/>
          </a:xfrm>
        </p:spPr>
        <p:txBody>
          <a:bodyPr/>
          <a:lstStyle/>
          <a:p>
            <a:pPr algn="l"/>
            <a:r>
              <a:rPr lang="en-US" dirty="0" smtClean="0"/>
              <a:t>One </a:t>
            </a:r>
            <a:r>
              <a:rPr lang="en-US" dirty="0" smtClean="0"/>
              <a:t>application that does pass this test – a large, unmet market needing a ULP standard – is the </a:t>
            </a:r>
            <a:r>
              <a:rPr lang="en-US" dirty="0" smtClean="0"/>
              <a:t>so-called Smart Active Label, an active </a:t>
            </a:r>
            <a:r>
              <a:rPr lang="en-US" dirty="0" smtClean="0"/>
              <a:t>shipping </a:t>
            </a:r>
            <a:r>
              <a:rPr lang="en-US" dirty="0" smtClean="0"/>
              <a:t>label </a:t>
            </a:r>
            <a:r>
              <a:rPr lang="en-US" dirty="0" smtClean="0"/>
              <a:t>used to track packages and report status in real time</a:t>
            </a:r>
            <a:r>
              <a:rPr lang="en-US" dirty="0" smtClean="0"/>
              <a: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bwMode="auto">
          <a:xfrm rot="10800000">
            <a:off x="3696270" y="3264089"/>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4</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A Smart Active Label</a:t>
            </a:r>
            <a:endParaRPr lang="en-US" dirty="0"/>
          </a:p>
        </p:txBody>
      </p:sp>
      <p:sp>
        <p:nvSpPr>
          <p:cNvPr id="8" name="Rectangle 7"/>
          <p:cNvSpPr/>
          <p:nvPr/>
        </p:nvSpPr>
        <p:spPr bwMode="auto">
          <a:xfrm>
            <a:off x="685800" y="1740023"/>
            <a:ext cx="7659210" cy="45187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3693994" y="1740023"/>
            <a:ext cx="27296" cy="45187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102625" y="3745931"/>
            <a:ext cx="1866217" cy="461665"/>
          </a:xfrm>
          <a:prstGeom prst="rect">
            <a:avLst/>
          </a:prstGeom>
          <a:noFill/>
        </p:spPr>
        <p:txBody>
          <a:bodyPr wrap="none" rtlCol="0">
            <a:spAutoFit/>
          </a:bodyPr>
          <a:lstStyle/>
          <a:p>
            <a:r>
              <a:rPr lang="en-US" sz="2400" dirty="0" smtClean="0"/>
              <a:t>Paper Battery</a:t>
            </a:r>
            <a:endParaRPr lang="en-US" sz="2400" dirty="0"/>
          </a:p>
        </p:txBody>
      </p:sp>
      <p:sp>
        <p:nvSpPr>
          <p:cNvPr id="11" name="Rectangle 10"/>
          <p:cNvSpPr/>
          <p:nvPr/>
        </p:nvSpPr>
        <p:spPr bwMode="auto">
          <a:xfrm>
            <a:off x="4417325" y="3739487"/>
            <a:ext cx="537263" cy="49131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IC</a:t>
            </a:r>
            <a:endParaRPr kumimoji="0" lang="en-US" sz="1200" b="0" i="0" u="none" strike="noStrike" cap="none" normalizeH="0" baseline="0" dirty="0" smtClean="0">
              <a:ln>
                <a:solidFill>
                  <a:schemeClr val="bg1"/>
                </a:solidFill>
              </a:ln>
              <a:solidFill>
                <a:schemeClr val="tx1"/>
              </a:solidFill>
              <a:effectLst/>
              <a:latin typeface="Times New Roman" pitchFamily="18" charset="0"/>
            </a:endParaRPr>
          </a:p>
        </p:txBody>
      </p:sp>
      <p:cxnSp>
        <p:nvCxnSpPr>
          <p:cNvPr id="14" name="Elbow Connector 13"/>
          <p:cNvCxnSpPr/>
          <p:nvPr/>
        </p:nvCxnSpPr>
        <p:spPr bwMode="auto">
          <a:xfrm rot="10800000" flipV="1">
            <a:off x="3707643" y="4080680"/>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grpSp>
        <p:nvGrpSpPr>
          <p:cNvPr id="26" name="Group 25"/>
          <p:cNvGrpSpPr/>
          <p:nvPr/>
        </p:nvGrpSpPr>
        <p:grpSpPr>
          <a:xfrm>
            <a:off x="4904716" y="2458824"/>
            <a:ext cx="1446096" cy="3004236"/>
            <a:chOff x="4295116" y="2357224"/>
            <a:chExt cx="1446096" cy="3004236"/>
          </a:xfrm>
        </p:grpSpPr>
        <p:cxnSp>
          <p:nvCxnSpPr>
            <p:cNvPr id="20" name="Straight Connector 19"/>
            <p:cNvCxnSpPr/>
            <p:nvPr/>
          </p:nvCxnSpPr>
          <p:spPr bwMode="auto">
            <a:xfrm>
              <a:off x="4295116" y="3794078"/>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4301210" y="3917217"/>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16200000">
              <a:off x="5018102" y="3075969"/>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16200000">
              <a:off x="5016884" y="4640203"/>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7" name="TextBox 26"/>
          <p:cNvSpPr txBox="1"/>
          <p:nvPr/>
        </p:nvSpPr>
        <p:spPr>
          <a:xfrm>
            <a:off x="3414025" y="4482531"/>
            <a:ext cx="287258" cy="461665"/>
          </a:xfrm>
          <a:prstGeom prst="rect">
            <a:avLst/>
          </a:prstGeom>
          <a:noFill/>
        </p:spPr>
        <p:txBody>
          <a:bodyPr wrap="none" rtlCol="0">
            <a:spAutoFit/>
          </a:bodyPr>
          <a:lstStyle/>
          <a:p>
            <a:r>
              <a:rPr lang="en-US" sz="2400" dirty="0" smtClean="0"/>
              <a:t>-</a:t>
            </a:r>
            <a:endParaRPr lang="en-US" sz="2400" dirty="0"/>
          </a:p>
        </p:txBody>
      </p:sp>
      <p:sp>
        <p:nvSpPr>
          <p:cNvPr id="28" name="TextBox 27"/>
          <p:cNvSpPr txBox="1"/>
          <p:nvPr/>
        </p:nvSpPr>
        <p:spPr>
          <a:xfrm>
            <a:off x="3414025" y="3022031"/>
            <a:ext cx="357790" cy="461665"/>
          </a:xfrm>
          <a:prstGeom prst="rect">
            <a:avLst/>
          </a:prstGeom>
          <a:noFill/>
        </p:spPr>
        <p:txBody>
          <a:bodyPr wrap="none" rtlCol="0">
            <a:spAutoFit/>
          </a:bodyPr>
          <a:lstStyle/>
          <a:p>
            <a:r>
              <a:rPr lang="en-US" sz="2400" dirty="0" smtClean="0"/>
              <a:t>+</a:t>
            </a:r>
            <a:endParaRPr lang="en-US" sz="2400" dirty="0"/>
          </a:p>
        </p:txBody>
      </p:sp>
      <p:sp>
        <p:nvSpPr>
          <p:cNvPr id="29" name="TextBox 28"/>
          <p:cNvSpPr txBox="1"/>
          <p:nvPr/>
        </p:nvSpPr>
        <p:spPr>
          <a:xfrm>
            <a:off x="6576325" y="3530031"/>
            <a:ext cx="1696939" cy="830997"/>
          </a:xfrm>
          <a:prstGeom prst="rect">
            <a:avLst/>
          </a:prstGeom>
          <a:noFill/>
        </p:spPr>
        <p:txBody>
          <a:bodyPr wrap="none" rtlCol="0">
            <a:spAutoFit/>
          </a:bodyPr>
          <a:lstStyle/>
          <a:p>
            <a:r>
              <a:rPr lang="en-US" sz="2400" dirty="0" smtClean="0"/>
              <a:t>Conductive </a:t>
            </a:r>
          </a:p>
          <a:p>
            <a:r>
              <a:rPr lang="en-US" sz="2400" dirty="0" smtClean="0"/>
              <a:t>Ink Antenna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5</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Smart Active Label Volume</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On </a:t>
            </a:r>
            <a:r>
              <a:rPr lang="en-US" dirty="0" smtClean="0"/>
              <a:t>an average </a:t>
            </a:r>
            <a:r>
              <a:rPr lang="en-US" u="sng" dirty="0" smtClean="0"/>
              <a:t>day</a:t>
            </a:r>
            <a:r>
              <a:rPr lang="en-US" dirty="0" smtClean="0"/>
              <a:t> – </a:t>
            </a:r>
          </a:p>
          <a:p>
            <a:pPr lvl="1" algn="l"/>
            <a:r>
              <a:rPr lang="en-US" dirty="0" smtClean="0"/>
              <a:t>UPS delivers 15.8 million packages</a:t>
            </a:r>
          </a:p>
          <a:p>
            <a:pPr lvl="1" algn="l"/>
            <a:r>
              <a:rPr lang="en-US" dirty="0" smtClean="0"/>
              <a:t>FedEx delivers 3.3 million packages</a:t>
            </a:r>
          </a:p>
          <a:p>
            <a:pPr lvl="1" algn="l"/>
            <a:r>
              <a:rPr lang="en-US" dirty="0" smtClean="0"/>
              <a:t>USPS delivers 0.7 million packages</a:t>
            </a:r>
          </a:p>
          <a:p>
            <a:pPr algn="l"/>
            <a:r>
              <a:rPr lang="en-US" dirty="0" smtClean="0"/>
              <a:t>. . . or almost </a:t>
            </a:r>
            <a:r>
              <a:rPr lang="en-US" u="sng" dirty="0" smtClean="0"/>
              <a:t>20 million</a:t>
            </a:r>
            <a:r>
              <a:rPr lang="en-US" dirty="0" smtClean="0"/>
              <a:t> packages </a:t>
            </a:r>
            <a:r>
              <a:rPr lang="en-US" u="sng" dirty="0" smtClean="0"/>
              <a:t>per day</a:t>
            </a:r>
            <a:r>
              <a:rPr lang="en-US" dirty="0" smtClean="0"/>
              <a:t>.</a:t>
            </a:r>
          </a:p>
          <a:p>
            <a:pPr algn="l"/>
            <a:endParaRPr lang="en-US" dirty="0" smtClean="0">
              <a:solidFill>
                <a:schemeClr val="tx1"/>
              </a:solidFill>
              <a:latin typeface="+mn-lt"/>
              <a:ea typeface="+mn-ea"/>
              <a:cs typeface="+mn-cs"/>
            </a:endParaRPr>
          </a:p>
          <a:p>
            <a:pPr algn="l"/>
            <a:r>
              <a:rPr lang="en-US" dirty="0" smtClean="0">
                <a:solidFill>
                  <a:schemeClr val="tx1"/>
                </a:solidFill>
                <a:latin typeface="+mn-lt"/>
                <a:ea typeface="+mn-ea"/>
                <a:cs typeface="+mn-cs"/>
              </a:rPr>
              <a:t>. . . And with increasing online sales, these numbers are increasing</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6</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15.4q is Needed!</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The </a:t>
            </a:r>
            <a:r>
              <a:rPr lang="en-US" dirty="0" smtClean="0">
                <a:hlinkClick r:id="rId2"/>
              </a:rPr>
              <a:t>Smart Active Label industry consortium </a:t>
            </a:r>
            <a:r>
              <a:rPr lang="en-US" dirty="0" smtClean="0"/>
              <a:t> (</a:t>
            </a:r>
            <a:r>
              <a:rPr lang="en-US" dirty="0" smtClean="0">
                <a:hlinkClick r:id="rId3"/>
              </a:rPr>
              <a:t>Wayback Machine </a:t>
            </a:r>
            <a:r>
              <a:rPr lang="en-US" dirty="0" smtClean="0"/>
              <a:t>), is now </a:t>
            </a:r>
            <a:r>
              <a:rPr lang="en-US" dirty="0" smtClean="0"/>
              <a:t>inactive – due to lack of a low-cost, ULP technology</a:t>
            </a:r>
            <a:r>
              <a:rPr lang="en-US" dirty="0" smtClean="0"/>
              <a: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7</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Shelf Labels</a:t>
            </a:r>
            <a:endParaRPr lang="en-US" dirty="0"/>
          </a:p>
        </p:txBody>
      </p:sp>
      <p:sp>
        <p:nvSpPr>
          <p:cNvPr id="26627" name="Rectangle 3"/>
          <p:cNvSpPr>
            <a:spLocks noGrp="1" noChangeArrowheads="1"/>
          </p:cNvSpPr>
          <p:nvPr>
            <p:ph type="subTitle" idx="1"/>
          </p:nvPr>
        </p:nvSpPr>
        <p:spPr>
          <a:xfrm>
            <a:off x="365759" y="1861435"/>
            <a:ext cx="8509745" cy="1373084"/>
          </a:xfrm>
        </p:spPr>
        <p:txBody>
          <a:bodyPr/>
          <a:lstStyle/>
          <a:p>
            <a:pPr algn="l"/>
            <a:r>
              <a:rPr lang="en-US" dirty="0" smtClean="0"/>
              <a:t>Store shelf labels represent another billion-unit opportunity, using similar technology</a:t>
            </a:r>
            <a:endParaRPr lang="en-US" dirty="0">
              <a:solidFill>
                <a:schemeClr val="tx1"/>
              </a:solidFill>
              <a:latin typeface="+mn-lt"/>
              <a:ea typeface="+mn-ea"/>
              <a:cs typeface="+mn-cs"/>
            </a:endParaRPr>
          </a:p>
        </p:txBody>
      </p:sp>
      <p:sp>
        <p:nvSpPr>
          <p:cNvPr id="1026" name="AutoShape 2"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img.gawkerassets.com/img/186x37ugdoisajpg/original.jpg"/>
          <p:cNvPicPr>
            <a:picLocks noChangeAspect="1" noChangeArrowheads="1"/>
          </p:cNvPicPr>
          <p:nvPr/>
        </p:nvPicPr>
        <p:blipFill>
          <a:blip r:embed="rId2" cstate="print"/>
          <a:srcRect/>
          <a:stretch>
            <a:fillRect/>
          </a:stretch>
        </p:blipFill>
        <p:spPr bwMode="auto">
          <a:xfrm>
            <a:off x="1564375" y="3091834"/>
            <a:ext cx="6015251" cy="33835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8</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Summary</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Smart Active Labels – for shipping and store shelves – represent a large, unmet market need ideal for 15.4q.</a:t>
            </a:r>
            <a:endParaRPr lang="en-US" dirty="0" smtClean="0"/>
          </a:p>
          <a:p>
            <a:pPr algn="l"/>
            <a:endParaRPr lang="en-US"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5344</TotalTime>
  <Words>356</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 Template</vt:lpstr>
      <vt:lpstr>Slide 1</vt:lpstr>
      <vt:lpstr>The Real Task Before Us Today</vt:lpstr>
      <vt:lpstr>The Smart Active Label</vt:lpstr>
      <vt:lpstr>A Smart Active Label</vt:lpstr>
      <vt:lpstr>Smart Active Label Volume</vt:lpstr>
      <vt:lpstr>15.4q is Needed!</vt:lpstr>
      <vt:lpstr>Shelf Labels</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&lt;doc#&gt;</dc:description>
  <cp:lastModifiedBy>Ed Callaway</cp:lastModifiedBy>
  <cp:revision>29</cp:revision>
  <cp:lastPrinted>1998-02-10T13:28:06Z</cp:lastPrinted>
  <dcterms:created xsi:type="dcterms:W3CDTF">2011-11-10T14:22:45Z</dcterms:created>
  <dcterms:modified xsi:type="dcterms:W3CDTF">2013-03-19T12:41:38Z</dcterms:modified>
</cp:coreProperties>
</file>