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73" r:id="rId3"/>
    <p:sldId id="274" r:id="rId4"/>
    <p:sldId id="267" r:id="rId5"/>
    <p:sldId id="268" r:id="rId6"/>
    <p:sldId id="271" r:id="rId7"/>
    <p:sldId id="275" r:id="rId8"/>
    <p:sldId id="269" r:id="rId9"/>
    <p:sldId id="27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888"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26"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smtClean="0"/>
              <a:t>Shahriar Emami, Samsung</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E28BD22-95C8-4F75-8442-8C8F237F80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747013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smtClean="0"/>
              <a:t>Shahriar Emami, Samsung</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3D8BF7-20F0-40DA-8CB4-2D38C1E5B0A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258502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802.15-12-0491-004q</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Shahriar Emami, Samsung</a:t>
            </a:r>
            <a:endParaRPr lang="en-US"/>
          </a:p>
        </p:txBody>
      </p:sp>
      <p:sp>
        <p:nvSpPr>
          <p:cNvPr id="7" name="Slide Number Placeholder 6"/>
          <p:cNvSpPr>
            <a:spLocks noGrp="1"/>
          </p:cNvSpPr>
          <p:nvPr>
            <p:ph type="sldNum" sz="quarter" idx="13"/>
          </p:nvPr>
        </p:nvSpPr>
        <p:spPr/>
        <p:txBody>
          <a:bodyPr/>
          <a:lstStyle/>
          <a:p>
            <a:r>
              <a:rPr lang="en-US" smtClean="0"/>
              <a:t>Page </a:t>
            </a:r>
            <a:fld id="{543D8BF7-20F0-40DA-8CB4-2D38C1E5B0A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16E01FA-1B61-4430-B0B5-597BA81724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66E4EF1-EF7D-42DF-9514-09C39560E9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CA2BFF8-3C83-4866-BB89-B33CF48FF3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559711-EE4F-45F6-AF56-0364F1B128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41EC929-B29D-4199-A6B8-49BE3CABAC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F6D2EE8-9DA8-4733-963D-E331EEBC28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Shahriar Emami,  Samsung</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A2EA8F4F-FA5A-4C7C-80F9-66B81968FB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Shahriar Emami,  Samsung</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C2499C7-4C68-4238-BB0A-C20F5FBBE7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Shahriar Emami,  Samsung</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DD7F402F-ACDC-460D-A0FF-6380D1575F66}"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DA5192E-B797-44C9-9A3E-D1CA2F1183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F29664-A09B-4CCB-95D0-97DDF962DF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January 2013</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Shahriar Emami,  Samsung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7BD7A31-6D03-4C9D-B015-496C4D44945F}" type="slidenum">
              <a:rPr lang="en-US"/>
              <a:pPr/>
              <a:t>‹#›</a:t>
            </a:fld>
            <a:endParaRPr lang="en-US"/>
          </a:p>
        </p:txBody>
      </p:sp>
      <p:sp>
        <p:nvSpPr>
          <p:cNvPr id="1031" name="Rectangle 7"/>
          <p:cNvSpPr>
            <a:spLocks noChangeArrowheads="1"/>
          </p:cNvSpPr>
          <p:nvPr/>
        </p:nvSpPr>
        <p:spPr bwMode="auto">
          <a:xfrm>
            <a:off x="3352800" y="394156"/>
            <a:ext cx="5105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802.15-13-0087-00-004q</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5/dcn/12/15-12-0386-06-004q-ulp-par.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January 2013</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Shahriar Emami,  Samsung</a:t>
            </a:r>
            <a:endParaRPr lang="en-US" dirty="0"/>
          </a:p>
        </p:txBody>
      </p:sp>
      <p:sp>
        <p:nvSpPr>
          <p:cNvPr id="6" name="Slide Number Placeholder 3"/>
          <p:cNvSpPr>
            <a:spLocks noGrp="1"/>
          </p:cNvSpPr>
          <p:nvPr>
            <p:ph type="sldNum" sz="quarter" idx="12"/>
          </p:nvPr>
        </p:nvSpPr>
        <p:spPr/>
        <p:txBody>
          <a:bodyPr/>
          <a:lstStyle/>
          <a:p>
            <a:r>
              <a:rPr lang="en-US"/>
              <a:t>Slide </a:t>
            </a:r>
            <a:fld id="{D34A9B22-7174-425D-A7F2-FCA126E25A0C}" type="slidenum">
              <a:rPr lang="en-US"/>
              <a:pPr/>
              <a:t>1</a:t>
            </a:fld>
            <a:endParaRPr lang="en-US"/>
          </a:p>
        </p:txBody>
      </p:sp>
      <p:sp>
        <p:nvSpPr>
          <p:cNvPr id="27651" name="Rectangle 3"/>
          <p:cNvSpPr>
            <a:spLocks noChangeArrowheads="1"/>
          </p:cNvSpPr>
          <p:nvPr/>
        </p:nvSpPr>
        <p:spPr bwMode="auto">
          <a:xfrm>
            <a:off x="152400" y="609600"/>
            <a:ext cx="8991600" cy="4278094"/>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smtClean="0">
                <a:solidFill>
                  <a:schemeClr val="tx2"/>
                </a:solidFill>
              </a:rPr>
              <a:t>Title:</a:t>
            </a:r>
            <a:r>
              <a:rPr lang="en-US" sz="1600" dirty="0" smtClean="0">
                <a:solidFill>
                  <a:schemeClr val="tx2"/>
                </a:solidFill>
              </a:rPr>
              <a:t> </a:t>
            </a:r>
            <a:r>
              <a:rPr lang="en-US" sz="1600" dirty="0" smtClean="0">
                <a:solidFill>
                  <a:schemeClr val="tx2"/>
                </a:solidFill>
              </a:rPr>
              <a:t>January 2013 c</a:t>
            </a:r>
            <a:r>
              <a:rPr lang="en-US" altLang="ko-KR" sz="1600" dirty="0" smtClean="0">
                <a:ea typeface="Gulim" pitchFamily="34" charset="-127"/>
                <a:cs typeface="Times New Roman" pitchFamily="18" charset="0"/>
              </a:rPr>
              <a:t>losing </a:t>
            </a:r>
            <a:r>
              <a:rPr lang="en-US" altLang="ko-KR" sz="1600" dirty="0" smtClean="0">
                <a:ea typeface="Gulim" pitchFamily="34" charset="-127"/>
                <a:cs typeface="Times New Roman" pitchFamily="18" charset="0"/>
              </a:rPr>
              <a:t>report </a:t>
            </a:r>
            <a:r>
              <a:rPr lang="en-US" altLang="ko-KR" sz="1600" dirty="0">
                <a:ea typeface="Gulim" pitchFamily="34" charset="-127"/>
                <a:cs typeface="Times New Roman" pitchFamily="18" charset="0"/>
              </a:rPr>
              <a:t>for </a:t>
            </a:r>
            <a:r>
              <a:rPr lang="en-US" altLang="ko-KR" sz="1600" dirty="0" smtClean="0">
                <a:ea typeface="Gulim" pitchFamily="34" charset="-127"/>
                <a:cs typeface="Times New Roman" pitchFamily="18" charset="0"/>
              </a:rPr>
              <a:t>TG4q ULP</a:t>
            </a:r>
            <a:endParaRPr lang="en-US" sz="1600" dirty="0">
              <a:solidFill>
                <a:schemeClr val="tx2"/>
              </a:solidFill>
            </a:endParaRPr>
          </a:p>
          <a:p>
            <a:r>
              <a:rPr lang="en-US" sz="1600" b="1" dirty="0">
                <a:solidFill>
                  <a:schemeClr val="tx2"/>
                </a:solidFill>
              </a:rPr>
              <a:t>Date Submitted: </a:t>
            </a:r>
            <a:r>
              <a:rPr lang="en-US" sz="1600" dirty="0">
                <a:solidFill>
                  <a:schemeClr val="tx2"/>
                </a:solidFill>
              </a:rPr>
              <a:t> </a:t>
            </a:r>
            <a:r>
              <a:rPr lang="en-US" sz="1600" dirty="0" smtClean="0">
                <a:solidFill>
                  <a:schemeClr val="tx2"/>
                </a:solidFill>
              </a:rPr>
              <a:t>January 2013</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altLang="ko-KR" sz="1600" b="1" dirty="0">
                <a:ea typeface="Gulim" pitchFamily="34" charset="-127"/>
                <a:cs typeface="Times New Roman" pitchFamily="18" charset="0"/>
              </a:rPr>
              <a:t>:</a:t>
            </a:r>
            <a:r>
              <a:rPr lang="en-US" altLang="ko-KR" sz="1600" dirty="0">
                <a:ea typeface="Gulim" pitchFamily="34" charset="-127"/>
                <a:cs typeface="Times New Roman" pitchFamily="18" charset="0"/>
              </a:rPr>
              <a:t> </a:t>
            </a:r>
            <a:r>
              <a:rPr lang="en-US" sz="1600" dirty="0">
                <a:ea typeface="Gulim" pitchFamily="34" charset="-127"/>
                <a:cs typeface="Times New Roman" pitchFamily="18" charset="0"/>
              </a:rPr>
              <a:t>Shahriar </a:t>
            </a:r>
            <a:r>
              <a:rPr lang="en-US" sz="1600" dirty="0" smtClean="0">
                <a:ea typeface="Gulim" pitchFamily="34" charset="-127"/>
                <a:cs typeface="Times New Roman" pitchFamily="18" charset="0"/>
              </a:rPr>
              <a:t>Emami, Samsung</a:t>
            </a:r>
            <a:endParaRPr lang="en-US" sz="1600" dirty="0">
              <a:solidFill>
                <a:schemeClr val="tx2"/>
              </a:solidFill>
            </a:endParaRPr>
          </a:p>
          <a:p>
            <a:r>
              <a:rPr lang="en-US" sz="1600" dirty="0" smtClean="0">
                <a:solidFill>
                  <a:schemeClr val="tx2"/>
                </a:solidFill>
              </a:rPr>
              <a:t>E-Mail: </a:t>
            </a:r>
            <a:r>
              <a:rPr lang="en-US" altLang="ko-KR" sz="1600" dirty="0" smtClean="0">
                <a:ea typeface="Gulim" pitchFamily="34" charset="-127"/>
                <a:cs typeface="Times New Roman" pitchFamily="18" charset="0"/>
              </a:rPr>
              <a:t>[</a:t>
            </a:r>
            <a:r>
              <a:rPr lang="en-US" altLang="ko-KR" sz="1600" dirty="0">
                <a:ea typeface="Gulim" pitchFamily="34" charset="-127"/>
                <a:cs typeface="Times New Roman" pitchFamily="18" charset="0"/>
              </a:rPr>
              <a:t>Shahriar.e@samsung.com]</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Closing report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6" charset="0"/>
              </a:rPr>
              <a:t>Scope of ULP TG </a:t>
            </a:r>
            <a:endParaRPr lang="en-US" dirty="0"/>
          </a:p>
        </p:txBody>
      </p:sp>
      <p:sp>
        <p:nvSpPr>
          <p:cNvPr id="3" name="Content Placeholder 2"/>
          <p:cNvSpPr>
            <a:spLocks noGrp="1"/>
          </p:cNvSpPr>
          <p:nvPr>
            <p:ph idx="1"/>
          </p:nvPr>
        </p:nvSpPr>
        <p:spPr/>
        <p:txBody>
          <a:bodyPr/>
          <a:lstStyle/>
          <a:p>
            <a:pPr algn="just"/>
            <a:endParaRPr lang="en-US" sz="1600" i="1" dirty="0" smtClean="0">
              <a:latin typeface="+mj-lt"/>
            </a:endParaRPr>
          </a:p>
          <a:p>
            <a:pPr marL="0" indent="0" algn="just">
              <a:buNone/>
            </a:pPr>
            <a:r>
              <a:rPr lang="en-US" sz="1600" i="1" dirty="0" smtClean="0">
                <a:latin typeface="+mj-lt"/>
              </a:rPr>
              <a:t> </a:t>
            </a:r>
            <a:r>
              <a:rPr lang="en-US" sz="1600" i="1" dirty="0">
                <a:latin typeface="+mj-lt"/>
              </a:rPr>
              <a:t>This amendment defines an ultra low power (ULP) physical layer operating in sub 1 GHz and 2.4GHz license exempt bands supporting typical data rates up to 1 Mbps. This amendment also defines the necessary MAC changes required for supporting the new ULP physical layer. The desired peak power consumption for the PHY should be typically less than 15 </a:t>
            </a:r>
            <a:r>
              <a:rPr lang="en-US" sz="1600" i="1" dirty="0" err="1">
                <a:latin typeface="+mj-lt"/>
              </a:rPr>
              <a:t>mW</a:t>
            </a:r>
            <a:r>
              <a:rPr lang="en-US" sz="1600" i="1" dirty="0">
                <a:latin typeface="+mj-lt"/>
              </a:rPr>
              <a:t>.</a:t>
            </a:r>
          </a:p>
          <a:p>
            <a:pPr algn="just"/>
            <a:endParaRPr lang="en-US" sz="1600" i="1" dirty="0">
              <a:latin typeface="+mj-lt"/>
            </a:endParaRPr>
          </a:p>
          <a:p>
            <a:pPr marL="0" indent="0" algn="just">
              <a:buNone/>
            </a:pPr>
            <a:r>
              <a:rPr lang="en-US" sz="1600" i="1" dirty="0">
                <a:latin typeface="+mj-lt"/>
              </a:rPr>
              <a:t/>
            </a:r>
            <a:br>
              <a:rPr lang="en-US" sz="1600" i="1" dirty="0">
                <a:latin typeface="+mj-lt"/>
              </a:rPr>
            </a:br>
            <a:r>
              <a:rPr lang="en-US" sz="1200" dirty="0">
                <a:latin typeface="+mj-lt"/>
              </a:rPr>
              <a:t>The full PAR document can be found at </a:t>
            </a:r>
          </a:p>
          <a:p>
            <a:pPr marL="0" indent="0" algn="just">
              <a:buNone/>
            </a:pPr>
            <a:r>
              <a:rPr lang="en-US" sz="1200" u="sng" dirty="0">
                <a:latin typeface="+mj-lt"/>
                <a:hlinkClick r:id="rId2"/>
              </a:rPr>
              <a:t>https://mentor.ieee.org/802.15/dcn/12/15-12-0386-06-004q-ulp-par.pdf</a:t>
            </a:r>
            <a:r>
              <a:rPr lang="en-US" sz="1200" dirty="0">
                <a:latin typeface="+mj-lt"/>
              </a:rPr>
              <a:t>.</a:t>
            </a:r>
            <a:br>
              <a:rPr lang="en-US" sz="1200" dirty="0">
                <a:latin typeface="+mj-lt"/>
              </a:rPr>
            </a:br>
            <a:endParaRPr lang="en-US" sz="1200" dirty="0">
              <a:latin typeface="+mj-lt"/>
            </a:endParaRPr>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2</a:t>
            </a:fld>
            <a:endParaRPr lang="en-US"/>
          </a:p>
        </p:txBody>
      </p:sp>
    </p:spTree>
    <p:extLst>
      <p:ext uri="{BB962C8B-B14F-4D97-AF65-F5344CB8AC3E}">
        <p14:creationId xmlns:p14="http://schemas.microsoft.com/office/powerpoint/2010/main" val="547919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ULP History</a:t>
            </a:r>
            <a:endParaRPr lang="en-US" dirty="0"/>
          </a:p>
        </p:txBody>
      </p:sp>
      <p:sp>
        <p:nvSpPr>
          <p:cNvPr id="3" name="Content Placeholder 2"/>
          <p:cNvSpPr>
            <a:spLocks noGrp="1"/>
          </p:cNvSpPr>
          <p:nvPr>
            <p:ph idx="1"/>
          </p:nvPr>
        </p:nvSpPr>
        <p:spPr/>
        <p:txBody>
          <a:bodyPr/>
          <a:lstStyle/>
          <a:p>
            <a:pPr marL="457200" indent="-457200">
              <a:buFont typeface="Arial" pitchFamily="34" charset="0"/>
              <a:buChar char="•"/>
              <a:defRPr/>
            </a:pPr>
            <a:r>
              <a:rPr lang="en-US" dirty="0">
                <a:latin typeface="+mj-lt"/>
              </a:rPr>
              <a:t>SG formed in March 2012</a:t>
            </a:r>
          </a:p>
          <a:p>
            <a:pPr marL="457200" indent="-457200">
              <a:buFont typeface="Arial" pitchFamily="34" charset="0"/>
              <a:buChar char="•"/>
              <a:defRPr/>
            </a:pPr>
            <a:r>
              <a:rPr lang="en-US" dirty="0">
                <a:latin typeface="+mj-lt"/>
              </a:rPr>
              <a:t>Operated as SG4q in May, July, Sept and November of 2012</a:t>
            </a:r>
          </a:p>
          <a:p>
            <a:pPr marL="457200" indent="-457200">
              <a:buFont typeface="Arial" pitchFamily="34" charset="0"/>
              <a:buChar char="•"/>
              <a:defRPr/>
            </a:pPr>
            <a:r>
              <a:rPr lang="en-US" dirty="0">
                <a:latin typeface="+mj-lt"/>
              </a:rPr>
              <a:t>Became a TG in December 2012</a:t>
            </a:r>
          </a:p>
          <a:p>
            <a:r>
              <a:rPr lang="en-US" dirty="0" smtClean="0">
                <a:latin typeface="+mj-lt"/>
              </a:rPr>
              <a:t> Our first meeting as TG4q</a:t>
            </a:r>
            <a:endParaRPr lang="en-US" dirty="0">
              <a:latin typeface="+mj-lt"/>
            </a:endParaRPr>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3</a:t>
            </a:fld>
            <a:endParaRPr lang="en-US"/>
          </a:p>
        </p:txBody>
      </p:sp>
    </p:spTree>
    <p:extLst>
      <p:ext uri="{BB962C8B-B14F-4D97-AF65-F5344CB8AC3E}">
        <p14:creationId xmlns:p14="http://schemas.microsoft.com/office/powerpoint/2010/main" val="228808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2013 Session</a:t>
            </a:r>
          </a:p>
        </p:txBody>
      </p:sp>
      <p:sp>
        <p:nvSpPr>
          <p:cNvPr id="3" name="Content Placeholder 2"/>
          <p:cNvSpPr>
            <a:spLocks noGrp="1"/>
          </p:cNvSpPr>
          <p:nvPr>
            <p:ph idx="1"/>
          </p:nvPr>
        </p:nvSpPr>
        <p:spPr/>
        <p:txBody>
          <a:bodyPr/>
          <a:lstStyle/>
          <a:p>
            <a:pPr>
              <a:buFont typeface="Arial" charset="0"/>
              <a:buChar char="•"/>
              <a:defRPr/>
            </a:pPr>
            <a:r>
              <a:rPr lang="en-US" dirty="0">
                <a:latin typeface="+mj-lt"/>
              </a:rPr>
              <a:t>Total of 5 time slots</a:t>
            </a:r>
          </a:p>
          <a:p>
            <a:pPr>
              <a:buFont typeface="Arial" charset="0"/>
              <a:buChar char="•"/>
              <a:defRPr/>
            </a:pPr>
            <a:r>
              <a:rPr lang="en-US" dirty="0" smtClean="0">
                <a:latin typeface="+mj-lt"/>
              </a:rPr>
              <a:t>AM1 </a:t>
            </a:r>
            <a:r>
              <a:rPr lang="en-US" dirty="0">
                <a:latin typeface="+mj-lt"/>
              </a:rPr>
              <a:t>and </a:t>
            </a:r>
            <a:r>
              <a:rPr lang="en-US" dirty="0" smtClean="0">
                <a:latin typeface="+mj-lt"/>
              </a:rPr>
              <a:t>AM2 </a:t>
            </a:r>
            <a:r>
              <a:rPr lang="en-US" dirty="0">
                <a:latin typeface="+mj-lt"/>
              </a:rPr>
              <a:t>on Tuesday</a:t>
            </a:r>
          </a:p>
          <a:p>
            <a:pPr>
              <a:buFont typeface="Arial" charset="0"/>
              <a:buChar char="•"/>
              <a:defRPr/>
            </a:pPr>
            <a:r>
              <a:rPr lang="en-US" dirty="0">
                <a:latin typeface="+mj-lt"/>
              </a:rPr>
              <a:t>AM1 on Wednesday</a:t>
            </a:r>
          </a:p>
          <a:p>
            <a:pPr>
              <a:buFont typeface="Arial" charset="0"/>
              <a:buChar char="•"/>
              <a:defRPr/>
            </a:pPr>
            <a:r>
              <a:rPr lang="en-US" dirty="0">
                <a:latin typeface="+mj-lt"/>
              </a:rPr>
              <a:t>PM1 and PM2 on Thursday</a:t>
            </a:r>
          </a:p>
          <a:p>
            <a:endParaRPr lang="en-US" dirty="0">
              <a:latin typeface="+mj-lt"/>
            </a:endParaRPr>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4</a:t>
            </a:fld>
            <a:endParaRPr lang="en-US"/>
          </a:p>
        </p:txBody>
      </p:sp>
    </p:spTree>
    <p:extLst>
      <p:ext uri="{BB962C8B-B14F-4D97-AF65-F5344CB8AC3E}">
        <p14:creationId xmlns:p14="http://schemas.microsoft.com/office/powerpoint/2010/main" val="1271766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Activities</a:t>
            </a:r>
          </a:p>
        </p:txBody>
      </p:sp>
      <p:sp>
        <p:nvSpPr>
          <p:cNvPr id="3" name="Content Placeholder 2"/>
          <p:cNvSpPr>
            <a:spLocks noGrp="1"/>
          </p:cNvSpPr>
          <p:nvPr>
            <p:ph idx="1"/>
          </p:nvPr>
        </p:nvSpPr>
        <p:spPr/>
        <p:txBody>
          <a:bodyPr/>
          <a:lstStyle/>
          <a:p>
            <a:pPr indent="-336550">
              <a:buSzPct val="45000"/>
              <a:buFont typeface="Wingdings" charset="2"/>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dirty="0" smtClean="0">
                <a:latin typeface="+mj-lt"/>
              </a:rPr>
              <a:t>TG schedule</a:t>
            </a:r>
            <a:endParaRPr lang="en-US" dirty="0">
              <a:latin typeface="+mj-lt"/>
            </a:endParaRPr>
          </a:p>
          <a:p>
            <a:pPr indent="-336550">
              <a:buSzPct val="45000"/>
              <a:buFont typeface="Wingdings" charset="2"/>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dirty="0">
                <a:latin typeface="+mj-lt"/>
              </a:rPr>
              <a:t>Applications</a:t>
            </a:r>
          </a:p>
          <a:p>
            <a:pPr indent="-336550">
              <a:buSzPct val="45000"/>
              <a:buFont typeface="Wingdings" charset="2"/>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dirty="0" smtClean="0">
                <a:latin typeface="+mj-lt"/>
              </a:rPr>
              <a:t>Hear informative presentations</a:t>
            </a:r>
            <a:endParaRPr lang="en-US" dirty="0">
              <a:latin typeface="+mj-lt"/>
            </a:endParaRPr>
          </a:p>
          <a:p>
            <a:endParaRPr lang="en-US" dirty="0"/>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5</a:t>
            </a:fld>
            <a:endParaRPr lang="en-US"/>
          </a:p>
        </p:txBody>
      </p:sp>
    </p:spTree>
    <p:extLst>
      <p:ext uri="{BB962C8B-B14F-4D97-AF65-F5344CB8AC3E}">
        <p14:creationId xmlns:p14="http://schemas.microsoft.com/office/powerpoint/2010/main" val="201567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3" name="Content Placeholder 2"/>
          <p:cNvSpPr>
            <a:spLocks noGrp="1"/>
          </p:cNvSpPr>
          <p:nvPr>
            <p:ph idx="1"/>
          </p:nvPr>
        </p:nvSpPr>
        <p:spPr/>
        <p:txBody>
          <a:bodyPr/>
          <a:lstStyle/>
          <a:p>
            <a:r>
              <a:rPr lang="en-US" dirty="0" smtClean="0">
                <a:latin typeface="+mj-lt"/>
              </a:rPr>
              <a:t>Established time line </a:t>
            </a:r>
          </a:p>
          <a:p>
            <a:r>
              <a:rPr lang="en-US" dirty="0" smtClean="0">
                <a:latin typeface="+mj-lt"/>
              </a:rPr>
              <a:t>Application</a:t>
            </a:r>
          </a:p>
          <a:p>
            <a:r>
              <a:rPr lang="en-US" dirty="0" smtClean="0">
                <a:latin typeface="+mj-lt"/>
              </a:rPr>
              <a:t>Presentations</a:t>
            </a:r>
            <a:endParaRPr lang="en-US" dirty="0">
              <a:latin typeface="+mj-lt"/>
            </a:endParaRPr>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6</a:t>
            </a:fld>
            <a:endParaRPr lang="en-US"/>
          </a:p>
        </p:txBody>
      </p:sp>
    </p:spTree>
    <p:extLst>
      <p:ext uri="{BB962C8B-B14F-4D97-AF65-F5344CB8AC3E}">
        <p14:creationId xmlns:p14="http://schemas.microsoft.com/office/powerpoint/2010/main" val="1034330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Plan</a:t>
            </a:r>
            <a:endParaRPr lang="en-US" dirty="0"/>
          </a:p>
        </p:txBody>
      </p:sp>
      <p:sp>
        <p:nvSpPr>
          <p:cNvPr id="3" name="Content Placeholder 2"/>
          <p:cNvSpPr>
            <a:spLocks noGrp="1"/>
          </p:cNvSpPr>
          <p:nvPr>
            <p:ph idx="1"/>
          </p:nvPr>
        </p:nvSpPr>
        <p:spPr/>
        <p:txBody>
          <a:bodyPr/>
          <a:lstStyle/>
          <a:p>
            <a:r>
              <a:rPr lang="en-US" dirty="0" smtClean="0">
                <a:latin typeface="+mj-lt"/>
              </a:rPr>
              <a:t>Work on applications</a:t>
            </a:r>
          </a:p>
          <a:p>
            <a:r>
              <a:rPr lang="en-US" dirty="0" smtClean="0">
                <a:latin typeface="+mj-lt"/>
              </a:rPr>
              <a:t>Jump start TGD</a:t>
            </a:r>
          </a:p>
          <a:p>
            <a:r>
              <a:rPr lang="en-US" dirty="0" smtClean="0">
                <a:latin typeface="+mj-lt"/>
              </a:rPr>
              <a:t>Release call for intent</a:t>
            </a:r>
            <a:endParaRPr lang="en-US" dirty="0">
              <a:latin typeface="+mj-lt"/>
            </a:endParaRPr>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7</a:t>
            </a:fld>
            <a:endParaRPr lang="en-US"/>
          </a:p>
        </p:txBody>
      </p:sp>
    </p:spTree>
    <p:extLst>
      <p:ext uri="{BB962C8B-B14F-4D97-AF65-F5344CB8AC3E}">
        <p14:creationId xmlns:p14="http://schemas.microsoft.com/office/powerpoint/2010/main" val="1368483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line </a:t>
            </a:r>
            <a:r>
              <a:rPr lang="en-US" dirty="0"/>
              <a:t>(1)</a:t>
            </a:r>
          </a:p>
        </p:txBody>
      </p:sp>
      <p:sp>
        <p:nvSpPr>
          <p:cNvPr id="3" name="Content Placeholder 2"/>
          <p:cNvSpPr>
            <a:spLocks noGrp="1"/>
          </p:cNvSpPr>
          <p:nvPr>
            <p:ph idx="1"/>
          </p:nvPr>
        </p:nvSpPr>
        <p:spPr/>
        <p:txBody>
          <a:bodyPr/>
          <a:lstStyle/>
          <a:p>
            <a:pPr marL="457200" indent="-457200">
              <a:buFont typeface="Arial" pitchFamily="34" charset="0"/>
              <a:buChar char="•"/>
            </a:pPr>
            <a:r>
              <a:rPr lang="en-US" sz="1800" dirty="0">
                <a:latin typeface="+mj-lt"/>
              </a:rPr>
              <a:t>Preliminary </a:t>
            </a:r>
            <a:r>
              <a:rPr lang="en-US" sz="1800" dirty="0" smtClean="0">
                <a:latin typeface="+mj-lt"/>
              </a:rPr>
              <a:t>work</a:t>
            </a:r>
          </a:p>
          <a:p>
            <a:pPr marL="0" indent="0">
              <a:buFont typeface="Times New Roman" pitchFamily="16" charset="0"/>
              <a:buNone/>
              <a:defRPr/>
            </a:pPr>
            <a:r>
              <a:rPr lang="en-US" sz="1800" dirty="0" smtClean="0">
                <a:latin typeface="+mj-lt"/>
              </a:rPr>
              <a:t>                                </a:t>
            </a:r>
            <a:r>
              <a:rPr lang="en-US" sz="1800" dirty="0" smtClean="0">
                <a:solidFill>
                  <a:schemeClr val="accent6"/>
                </a:solidFill>
                <a:latin typeface="+mj-lt"/>
              </a:rPr>
              <a:t>- Call </a:t>
            </a:r>
            <a:r>
              <a:rPr lang="en-US" sz="1800" dirty="0">
                <a:solidFill>
                  <a:schemeClr val="accent6"/>
                </a:solidFill>
                <a:latin typeface="+mj-lt"/>
              </a:rPr>
              <a:t>for applications                                          </a:t>
            </a:r>
            <a:r>
              <a:rPr lang="en-US" sz="1800" dirty="0" smtClean="0">
                <a:solidFill>
                  <a:schemeClr val="accent6"/>
                </a:solidFill>
                <a:latin typeface="+mj-lt"/>
              </a:rPr>
              <a:t>Dec </a:t>
            </a:r>
            <a:r>
              <a:rPr lang="en-US" sz="1800" dirty="0">
                <a:solidFill>
                  <a:schemeClr val="accent6"/>
                </a:solidFill>
                <a:latin typeface="+mj-lt"/>
              </a:rPr>
              <a:t>2012</a:t>
            </a:r>
          </a:p>
          <a:p>
            <a:pPr marL="0" indent="0">
              <a:buNone/>
              <a:defRPr/>
            </a:pPr>
            <a:r>
              <a:rPr lang="en-US" sz="1800" dirty="0">
                <a:solidFill>
                  <a:schemeClr val="accent6"/>
                </a:solidFill>
                <a:latin typeface="+mj-lt"/>
              </a:rPr>
              <a:t> </a:t>
            </a:r>
            <a:r>
              <a:rPr lang="en-US" sz="1800" dirty="0" smtClean="0">
                <a:solidFill>
                  <a:schemeClr val="accent6"/>
                </a:solidFill>
                <a:latin typeface="+mj-lt"/>
              </a:rPr>
              <a:t>                               - </a:t>
            </a:r>
            <a:r>
              <a:rPr lang="en-US" sz="1800" dirty="0">
                <a:solidFill>
                  <a:schemeClr val="accent6"/>
                </a:solidFill>
                <a:latin typeface="+mj-lt"/>
              </a:rPr>
              <a:t>Applications presentations                                </a:t>
            </a:r>
            <a:r>
              <a:rPr lang="en-US" sz="1800" dirty="0" smtClean="0">
                <a:solidFill>
                  <a:schemeClr val="accent6"/>
                </a:solidFill>
                <a:latin typeface="+mj-lt"/>
              </a:rPr>
              <a:t>Jan </a:t>
            </a:r>
            <a:r>
              <a:rPr lang="en-US" sz="1800" dirty="0" smtClean="0">
                <a:solidFill>
                  <a:schemeClr val="accent6"/>
                </a:solidFill>
                <a:latin typeface="+mj-lt"/>
              </a:rPr>
              <a:t>2013</a:t>
            </a:r>
          </a:p>
          <a:p>
            <a:pPr marL="0" indent="0">
              <a:buNone/>
              <a:defRPr/>
            </a:pPr>
            <a:r>
              <a:rPr lang="en-US" sz="1800" dirty="0">
                <a:latin typeface="+mj-lt"/>
              </a:rPr>
              <a:t> </a:t>
            </a:r>
            <a:r>
              <a:rPr lang="en-US" sz="1800" dirty="0" smtClean="0">
                <a:latin typeface="+mj-lt"/>
              </a:rPr>
              <a:t>                               - </a:t>
            </a:r>
            <a:r>
              <a:rPr lang="en-US" sz="1800" dirty="0">
                <a:latin typeface="+mj-lt"/>
              </a:rPr>
              <a:t>Call for intent                                             </a:t>
            </a:r>
            <a:r>
              <a:rPr lang="en-US" sz="1800" dirty="0" smtClean="0">
                <a:latin typeface="+mj-lt"/>
              </a:rPr>
              <a:t>       Mar </a:t>
            </a:r>
            <a:r>
              <a:rPr lang="en-US" sz="1800" dirty="0">
                <a:latin typeface="+mj-lt"/>
              </a:rPr>
              <a:t>2013</a:t>
            </a:r>
            <a:endParaRPr lang="en-US" sz="1800" dirty="0">
              <a:solidFill>
                <a:schemeClr val="accent6"/>
              </a:solidFill>
              <a:latin typeface="+mj-lt"/>
            </a:endParaRPr>
          </a:p>
          <a:p>
            <a:pPr marL="0" indent="0">
              <a:buFont typeface="Times New Roman" pitchFamily="16" charset="0"/>
              <a:buNone/>
              <a:defRPr/>
            </a:pPr>
            <a:r>
              <a:rPr lang="en-US" sz="1800" dirty="0">
                <a:latin typeface="+mj-lt"/>
              </a:rPr>
              <a:t>		- TGD is completed                                            </a:t>
            </a:r>
            <a:r>
              <a:rPr lang="en-US" sz="1800" dirty="0" smtClean="0">
                <a:latin typeface="+mj-lt"/>
              </a:rPr>
              <a:t> May </a:t>
            </a:r>
            <a:r>
              <a:rPr lang="en-US" sz="1800" dirty="0">
                <a:latin typeface="+mj-lt"/>
              </a:rPr>
              <a:t>2013</a:t>
            </a:r>
          </a:p>
          <a:p>
            <a:pPr marL="457200" indent="-457200">
              <a:buFont typeface="Arial" pitchFamily="34" charset="0"/>
              <a:buChar char="•"/>
            </a:pPr>
            <a:r>
              <a:rPr lang="en-US" sz="1800" dirty="0" smtClean="0">
                <a:latin typeface="+mj-lt"/>
              </a:rPr>
              <a:t>Proposal effort</a:t>
            </a:r>
          </a:p>
          <a:p>
            <a:pPr marL="0" indent="0">
              <a:buFont typeface="Times New Roman" pitchFamily="16" charset="0"/>
              <a:buNone/>
              <a:defRPr/>
            </a:pPr>
            <a:r>
              <a:rPr lang="en-US" sz="1800" dirty="0" smtClean="0">
                <a:latin typeface="+mj-lt"/>
              </a:rPr>
              <a:t>		- </a:t>
            </a:r>
            <a:r>
              <a:rPr lang="en-US" sz="1800" dirty="0">
                <a:latin typeface="+mj-lt"/>
              </a:rPr>
              <a:t>Call for proposals                                              </a:t>
            </a:r>
            <a:r>
              <a:rPr lang="en-US" sz="1800" dirty="0" smtClean="0">
                <a:latin typeface="+mj-lt"/>
              </a:rPr>
              <a:t>Mar </a:t>
            </a:r>
            <a:r>
              <a:rPr lang="en-US" sz="1800" dirty="0">
                <a:latin typeface="+mj-lt"/>
              </a:rPr>
              <a:t>2013                               </a:t>
            </a:r>
          </a:p>
          <a:p>
            <a:pPr marL="0" indent="0">
              <a:buFont typeface="Times New Roman" pitchFamily="16" charset="0"/>
              <a:buNone/>
              <a:defRPr/>
            </a:pPr>
            <a:r>
              <a:rPr lang="en-US" sz="1800" dirty="0">
                <a:latin typeface="+mj-lt"/>
              </a:rPr>
              <a:t>		- Proposal presentations                                      </a:t>
            </a:r>
            <a:r>
              <a:rPr lang="en-US" sz="1800" dirty="0" smtClean="0">
                <a:latin typeface="+mj-lt"/>
              </a:rPr>
              <a:t>July-Sept </a:t>
            </a:r>
            <a:r>
              <a:rPr lang="en-US" sz="1800" dirty="0">
                <a:latin typeface="+mj-lt"/>
              </a:rPr>
              <a:t>2013</a:t>
            </a:r>
          </a:p>
          <a:p>
            <a:pPr marL="457200" indent="-457200">
              <a:buFont typeface="Arial" pitchFamily="34" charset="0"/>
              <a:buChar char="•"/>
            </a:pPr>
            <a:r>
              <a:rPr lang="en-US" sz="1800" dirty="0" smtClean="0">
                <a:latin typeface="+mj-lt"/>
              </a:rPr>
              <a:t>Drafting</a:t>
            </a:r>
            <a:endParaRPr lang="en-US" sz="1800" dirty="0">
              <a:latin typeface="+mj-lt"/>
            </a:endParaRPr>
          </a:p>
          <a:p>
            <a:pPr marL="0" indent="0">
              <a:buNone/>
            </a:pPr>
            <a:r>
              <a:rPr lang="en-US" sz="1800" dirty="0">
                <a:latin typeface="+mj-lt"/>
              </a:rPr>
              <a:t>		- First draft                                                           </a:t>
            </a:r>
            <a:r>
              <a:rPr lang="en-US" sz="1800" dirty="0" smtClean="0">
                <a:latin typeface="+mj-lt"/>
              </a:rPr>
              <a:t>Jan </a:t>
            </a:r>
            <a:r>
              <a:rPr lang="en-US" sz="1800" dirty="0">
                <a:latin typeface="+mj-lt"/>
              </a:rPr>
              <a:t>2014</a:t>
            </a:r>
          </a:p>
          <a:p>
            <a:pPr marL="0" indent="0">
              <a:buNone/>
            </a:pPr>
            <a:r>
              <a:rPr lang="en-US" sz="1800" dirty="0">
                <a:latin typeface="+mj-lt"/>
              </a:rPr>
              <a:t>		</a:t>
            </a:r>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8</a:t>
            </a:fld>
            <a:endParaRPr lang="en-US"/>
          </a:p>
        </p:txBody>
      </p:sp>
    </p:spTree>
    <p:extLst>
      <p:ext uri="{BB962C8B-B14F-4D97-AF65-F5344CB8AC3E}">
        <p14:creationId xmlns:p14="http://schemas.microsoft.com/office/powerpoint/2010/main" val="1734004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line </a:t>
            </a:r>
            <a:r>
              <a:rPr lang="en-US" dirty="0"/>
              <a:t>(2)</a:t>
            </a:r>
          </a:p>
        </p:txBody>
      </p:sp>
      <p:sp>
        <p:nvSpPr>
          <p:cNvPr id="3" name="Content Placeholder 2"/>
          <p:cNvSpPr>
            <a:spLocks noGrp="1"/>
          </p:cNvSpPr>
          <p:nvPr>
            <p:ph idx="1"/>
          </p:nvPr>
        </p:nvSpPr>
        <p:spPr/>
        <p:txBody>
          <a:bodyPr/>
          <a:lstStyle/>
          <a:p>
            <a:pPr marL="457200" indent="-457200">
              <a:buFont typeface="Arial" pitchFamily="34" charset="0"/>
              <a:buChar char="•"/>
            </a:pPr>
            <a:r>
              <a:rPr lang="en-US" sz="1800" dirty="0">
                <a:latin typeface="+mj-lt"/>
              </a:rPr>
              <a:t>Balloting</a:t>
            </a:r>
          </a:p>
          <a:p>
            <a:pPr marL="0" indent="0">
              <a:buNone/>
            </a:pPr>
            <a:r>
              <a:rPr lang="en-US" sz="1800" dirty="0" smtClean="0">
                <a:latin typeface="+mj-lt"/>
              </a:rPr>
              <a:t>	- </a:t>
            </a:r>
            <a:r>
              <a:rPr lang="en-US" sz="1800" dirty="0">
                <a:latin typeface="+mj-lt"/>
              </a:rPr>
              <a:t>WG letter ballot                        </a:t>
            </a:r>
            <a:r>
              <a:rPr lang="en-US" sz="1800" dirty="0" smtClean="0">
                <a:latin typeface="+mj-lt"/>
              </a:rPr>
              <a:t>   			Mar 2014</a:t>
            </a:r>
            <a:endParaRPr lang="en-US" sz="1800" dirty="0">
              <a:latin typeface="+mj-lt"/>
            </a:endParaRPr>
          </a:p>
          <a:p>
            <a:pPr marL="0" indent="0">
              <a:buNone/>
            </a:pPr>
            <a:r>
              <a:rPr lang="en-US" sz="1800" dirty="0" smtClean="0">
                <a:latin typeface="+mj-lt"/>
              </a:rPr>
              <a:t>	- First letter </a:t>
            </a:r>
            <a:r>
              <a:rPr lang="en-US" sz="1800" dirty="0">
                <a:latin typeface="+mj-lt"/>
              </a:rPr>
              <a:t>ballot                                 </a:t>
            </a:r>
            <a:r>
              <a:rPr lang="en-US" sz="1800" dirty="0" smtClean="0">
                <a:latin typeface="+mj-lt"/>
              </a:rPr>
              <a:t>		</a:t>
            </a:r>
            <a:r>
              <a:rPr lang="en-US" sz="1800" dirty="0">
                <a:latin typeface="+mj-lt"/>
              </a:rPr>
              <a:t>	</a:t>
            </a:r>
            <a:r>
              <a:rPr lang="en-US" sz="1800" dirty="0" smtClean="0">
                <a:latin typeface="+mj-lt"/>
              </a:rPr>
              <a:t>May 2014</a:t>
            </a:r>
            <a:endParaRPr lang="en-US" sz="1800" dirty="0">
              <a:latin typeface="+mj-lt"/>
            </a:endParaRPr>
          </a:p>
          <a:p>
            <a:pPr marL="0" indent="0">
              <a:buNone/>
            </a:pPr>
            <a:r>
              <a:rPr lang="en-US" sz="1800" dirty="0" smtClean="0">
                <a:latin typeface="+mj-lt"/>
              </a:rPr>
              <a:t>	- Second letter ballot				Sep 2014</a:t>
            </a:r>
            <a:endParaRPr lang="en-US" sz="1800" dirty="0">
              <a:latin typeface="+mj-lt"/>
            </a:endParaRPr>
          </a:p>
          <a:p>
            <a:pPr marL="0" indent="0">
              <a:buNone/>
            </a:pPr>
            <a:r>
              <a:rPr lang="en-US" sz="1800" dirty="0" smtClean="0">
                <a:latin typeface="+mj-lt"/>
              </a:rPr>
              <a:t>	- Sponsor </a:t>
            </a:r>
            <a:r>
              <a:rPr lang="en-US" sz="1800" dirty="0">
                <a:latin typeface="+mj-lt"/>
              </a:rPr>
              <a:t>ballot                              </a:t>
            </a:r>
            <a:r>
              <a:rPr lang="en-US" sz="1800" dirty="0" smtClean="0">
                <a:latin typeface="+mj-lt"/>
              </a:rPr>
              <a:t>			Nov 2014</a:t>
            </a:r>
          </a:p>
          <a:p>
            <a:pPr>
              <a:buFontTx/>
              <a:buChar char="-"/>
            </a:pPr>
            <a:endParaRPr lang="en-US" sz="1800" dirty="0">
              <a:latin typeface="+mj-lt"/>
            </a:endParaRPr>
          </a:p>
          <a:p>
            <a:pPr>
              <a:buFont typeface="Arial" pitchFamily="34" charset="0"/>
              <a:buChar char="•"/>
              <a:defRPr/>
            </a:pPr>
            <a:r>
              <a:rPr lang="en-US" sz="1800" dirty="0">
                <a:latin typeface="+mj-lt"/>
              </a:rPr>
              <a:t>Publication                                                             </a:t>
            </a:r>
            <a:endParaRPr lang="en-US" sz="1800" dirty="0" smtClean="0">
              <a:latin typeface="+mj-lt"/>
            </a:endParaRPr>
          </a:p>
          <a:p>
            <a:pPr marL="0" indent="0">
              <a:buNone/>
              <a:defRPr/>
            </a:pPr>
            <a:r>
              <a:rPr lang="en-US" sz="1800" dirty="0" smtClean="0">
                <a:latin typeface="+mj-lt"/>
              </a:rPr>
              <a:t>	- </a:t>
            </a:r>
            <a:r>
              <a:rPr lang="en-US" sz="1800" dirty="0">
                <a:latin typeface="+mj-lt"/>
              </a:rPr>
              <a:t>Spec publication                          			May 2015</a:t>
            </a:r>
          </a:p>
          <a:p>
            <a:pPr>
              <a:buFont typeface="Times New Roman" pitchFamily="16" charset="0"/>
              <a:buNone/>
              <a:defRPr/>
            </a:pPr>
            <a:endParaRPr lang="en-US" sz="1800" dirty="0">
              <a:latin typeface="+mj-lt"/>
            </a:endParaRPr>
          </a:p>
          <a:p>
            <a:endParaRPr lang="en-US" sz="1800" dirty="0">
              <a:latin typeface="+mj-lt"/>
            </a:endParaRPr>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dirty="0" smtClean="0"/>
              <a:t>Shahriar Emami,  Samsung</a:t>
            </a:r>
            <a:endParaRPr lang="en-US" dirty="0"/>
          </a:p>
        </p:txBody>
      </p:sp>
      <p:sp>
        <p:nvSpPr>
          <p:cNvPr id="6" name="Slide Number Placeholder 5"/>
          <p:cNvSpPr>
            <a:spLocks noGrp="1"/>
          </p:cNvSpPr>
          <p:nvPr>
            <p:ph type="sldNum" sz="quarter" idx="12"/>
          </p:nvPr>
        </p:nvSpPr>
        <p:spPr/>
        <p:txBody>
          <a:bodyPr/>
          <a:lstStyle/>
          <a:p>
            <a:r>
              <a:rPr lang="en-US" dirty="0" smtClean="0"/>
              <a:t>Slide </a:t>
            </a:r>
            <a:fld id="{C6559711-EE4F-45F6-AF56-0364F1B128E6}" type="slidenum">
              <a:rPr lang="en-US" smtClean="0"/>
              <a:pPr/>
              <a:t>9</a:t>
            </a:fld>
            <a:endParaRPr lang="en-US" dirty="0"/>
          </a:p>
        </p:txBody>
      </p:sp>
    </p:spTree>
    <p:extLst>
      <p:ext uri="{BB962C8B-B14F-4D97-AF65-F5344CB8AC3E}">
        <p14:creationId xmlns:p14="http://schemas.microsoft.com/office/powerpoint/2010/main" val="180120611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777</TotalTime>
  <Words>308</Words>
  <Application>Microsoft Office PowerPoint</Application>
  <PresentationFormat>On-screen Show (4:3)</PresentationFormat>
  <Paragraphs>91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IEEE-P802_15</vt:lpstr>
      <vt:lpstr>PowerPoint Presentation</vt:lpstr>
      <vt:lpstr>Scope of ULP TG </vt:lpstr>
      <vt:lpstr>ULP History</vt:lpstr>
      <vt:lpstr>January 2013 Session</vt:lpstr>
      <vt:lpstr>Session Activities</vt:lpstr>
      <vt:lpstr>Accomplishments</vt:lpstr>
      <vt:lpstr>March Plan</vt:lpstr>
      <vt:lpstr>Time line (1)</vt:lpstr>
      <vt:lpstr>Time line (2)</vt:lpstr>
    </vt:vector>
  </TitlesOfParts>
  <Company>Samsung Electronics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shahriar Emami</dc:creator>
  <dc:description>&lt;doc#&gt;</dc:description>
  <cp:lastModifiedBy>Shahriar Emami - SISA</cp:lastModifiedBy>
  <cp:revision>90</cp:revision>
  <cp:lastPrinted>1998-02-10T13:28:06Z</cp:lastPrinted>
  <dcterms:created xsi:type="dcterms:W3CDTF">2012-05-11T20:07:05Z</dcterms:created>
  <dcterms:modified xsi:type="dcterms:W3CDTF">2013-01-18T02:05:15Z</dcterms:modified>
</cp:coreProperties>
</file>