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9" r:id="rId3"/>
    <p:sldId id="290" r:id="rId4"/>
    <p:sldId id="264" r:id="rId5"/>
    <p:sldId id="292" r:id="rId6"/>
    <p:sldId id="291" r:id="rId7"/>
    <p:sldId id="293" r:id="rId8"/>
    <p:sldId id="294" r:id="rId9"/>
    <p:sldId id="288" r:id="rId10"/>
    <p:sldId id="295" r:id="rId11"/>
    <p:sldId id="296" r:id="rId12"/>
    <p:sldId id="297" r:id="rId13"/>
    <p:sldId id="29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672" y="-4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January 13</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January 13</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&lt;January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0082-</a:t>
            </a:r>
            <a:r>
              <a:rPr lang="en-US" b="1" dirty="0" smtClean="0"/>
              <a:t>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Clos</a:t>
            </a:r>
            <a:r>
              <a:rPr lang="en-US" sz="1600" dirty="0" smtClean="0">
                <a:solidFill>
                  <a:srgbClr val="FF0000"/>
                </a:solidFill>
                <a:latin typeface="Times New Roman" pitchFamily="18" charset="0"/>
                <a:ea typeface="ＭＳ Ｐゴシック" pitchFamily="-65" charset="-128"/>
                <a:cs typeface="+mn-cs"/>
              </a:rPr>
              <a:t>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January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January 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January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January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BRC Motion</a:t>
            </a:r>
            <a:endParaRPr lang="en-US" dirty="0"/>
          </a:p>
        </p:txBody>
      </p:sp>
      <p:sp>
        <p:nvSpPr>
          <p:cNvPr id="3" name="Content Placeholder 2"/>
          <p:cNvSpPr>
            <a:spLocks noGrp="1"/>
          </p:cNvSpPr>
          <p:nvPr>
            <p:ph idx="1"/>
          </p:nvPr>
        </p:nvSpPr>
        <p:spPr>
          <a:xfrm>
            <a:off x="304800" y="1676400"/>
            <a:ext cx="8610600" cy="4114800"/>
          </a:xfrm>
        </p:spPr>
        <p:txBody>
          <a:bodyPr/>
          <a:lstStyle/>
          <a:p>
            <a:pPr marL="0" indent="0">
              <a:buNone/>
            </a:pPr>
            <a:r>
              <a:rPr lang="en-US" dirty="0" smtClean="0"/>
              <a:t>Motion to approve following persons as TG4k Sponsor Ballot BRC was unanimously passed:</a:t>
            </a:r>
          </a:p>
          <a:p>
            <a:r>
              <a:rPr lang="en-US" i="1" dirty="0" err="1" smtClean="0"/>
              <a:t>Shu</a:t>
            </a:r>
            <a:r>
              <a:rPr lang="en-US" i="1" dirty="0" smtClean="0"/>
              <a:t> </a:t>
            </a:r>
            <a:r>
              <a:rPr lang="en-US" i="1" dirty="0"/>
              <a:t>Kato, Pat Kinney, Ben Rolfe, Cristina Seibert, Monique Brown, Steve Jillings, </a:t>
            </a:r>
            <a:r>
              <a:rPr lang="en-US" i="1" dirty="0" err="1"/>
              <a:t>Tuncer</a:t>
            </a:r>
            <a:r>
              <a:rPr lang="en-US" i="1" dirty="0"/>
              <a:t> </a:t>
            </a:r>
            <a:r>
              <a:rPr lang="en-US" i="1" dirty="0" err="1"/>
              <a:t>Baykas</a:t>
            </a:r>
            <a:r>
              <a:rPr lang="en-US" i="1" dirty="0"/>
              <a:t>, </a:t>
            </a:r>
            <a:r>
              <a:rPr lang="en-US" i="1" dirty="0" err="1"/>
              <a:t>Wun-Cheol</a:t>
            </a:r>
            <a:r>
              <a:rPr lang="en-US" i="1" dirty="0"/>
              <a:t> </a:t>
            </a:r>
            <a:r>
              <a:rPr lang="en-US" i="1" dirty="0" err="1"/>
              <a:t>Jeong</a:t>
            </a:r>
            <a:r>
              <a:rPr lang="en-US" i="1" dirty="0"/>
              <a:t>, David Howard, James Gilb, Chang Sub Chin, </a:t>
            </a:r>
            <a:r>
              <a:rPr lang="en-US" i="1" dirty="0" err="1" smtClean="0"/>
              <a:t>Mi</a:t>
            </a:r>
            <a:r>
              <a:rPr lang="en-US" i="1" dirty="0" smtClean="0"/>
              <a:t>-</a:t>
            </a:r>
            <a:r>
              <a:rPr lang="en-US" i="1" dirty="0"/>
              <a:t>Kyung Oh, </a:t>
            </a:r>
            <a:r>
              <a:rPr lang="en-US" i="1" dirty="0" err="1" smtClean="0"/>
              <a:t>Youcy</a:t>
            </a:r>
            <a:r>
              <a:rPr lang="en-US" i="1" dirty="0" smtClean="0"/>
              <a:t> Yang, Xiang Wang (Wilson), M. Al </a:t>
            </a:r>
            <a:r>
              <a:rPr lang="en-US" i="1" dirty="0" err="1" smtClean="0"/>
              <a:t>Ameen</a:t>
            </a:r>
            <a:r>
              <a:rPr lang="en-US" i="1" dirty="0" smtClean="0"/>
              <a:t>, </a:t>
            </a:r>
            <a:r>
              <a:rPr lang="en-US" i="1" dirty="0" err="1" smtClean="0"/>
              <a:t>Jussi</a:t>
            </a:r>
            <a:r>
              <a:rPr lang="en-US" i="1" dirty="0" smtClean="0"/>
              <a:t> </a:t>
            </a:r>
            <a:r>
              <a:rPr lang="en-US" i="1" dirty="0" err="1" smtClean="0"/>
              <a:t>Haapola</a:t>
            </a:r>
            <a:r>
              <a:rPr lang="en-US" i="1" dirty="0" smtClean="0"/>
              <a:t>, Seong-Soon Joo</a:t>
            </a:r>
            <a:endParaRPr lang="en-US" dirty="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50084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Comment Resolution Motion</a:t>
            </a:r>
            <a:endParaRPr lang="en-US" dirty="0"/>
          </a:p>
        </p:txBody>
      </p:sp>
      <p:sp>
        <p:nvSpPr>
          <p:cNvPr id="3" name="Content Placeholder 2"/>
          <p:cNvSpPr>
            <a:spLocks noGrp="1"/>
          </p:cNvSpPr>
          <p:nvPr>
            <p:ph idx="1"/>
          </p:nvPr>
        </p:nvSpPr>
        <p:spPr>
          <a:xfrm>
            <a:off x="304800" y="1676400"/>
            <a:ext cx="8610600" cy="4114800"/>
          </a:xfrm>
        </p:spPr>
        <p:txBody>
          <a:bodyPr/>
          <a:lstStyle/>
          <a:p>
            <a:pPr marL="0" indent="0">
              <a:buNone/>
            </a:pPr>
            <a:r>
              <a:rPr lang="en-US" dirty="0" smtClean="0"/>
              <a:t>Motion to approve comment resolutions contained in document 15-13-32-05 was unanimously approved</a:t>
            </a:r>
            <a:endParaRPr lang="en-US" dirty="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462981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conference call(s)</a:t>
            </a:r>
            <a:endParaRPr lang="en-US" dirty="0"/>
          </a:p>
        </p:txBody>
      </p:sp>
      <p:sp>
        <p:nvSpPr>
          <p:cNvPr id="3" name="Content Placeholder 2"/>
          <p:cNvSpPr>
            <a:spLocks noGrp="1"/>
          </p:cNvSpPr>
          <p:nvPr>
            <p:ph idx="1"/>
          </p:nvPr>
        </p:nvSpPr>
        <p:spPr/>
        <p:txBody>
          <a:bodyPr/>
          <a:lstStyle/>
          <a:p>
            <a:r>
              <a:rPr lang="en-US" dirty="0" smtClean="0"/>
              <a:t>Next BRC conference call is for</a:t>
            </a:r>
          </a:p>
          <a:p>
            <a:pPr lvl="1"/>
            <a:r>
              <a:rPr lang="en-US" dirty="0" smtClean="0"/>
              <a:t>Wednesday, 30 January 20:00 PST</a:t>
            </a:r>
          </a:p>
          <a:p>
            <a:pPr lvl="1"/>
            <a:r>
              <a:rPr lang="en-US" dirty="0" smtClean="0"/>
              <a:t>Thursday, 31 January 05:00 CET, 12:00 China, 13:00 Japan</a:t>
            </a:r>
          </a:p>
          <a:p>
            <a:pPr lvl="1"/>
            <a:r>
              <a:rPr lang="en-US" dirty="0" smtClean="0"/>
              <a:t>Call details to follow</a:t>
            </a:r>
            <a:endParaRPr lang="en-US" dirty="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3864037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dirty="0" smtClean="0"/>
              <a:t>Motion to WG to approve BRC</a:t>
            </a:r>
            <a:endParaRPr lang="en-US" dirty="0"/>
          </a:p>
        </p:txBody>
      </p:sp>
      <p:sp>
        <p:nvSpPr>
          <p:cNvPr id="3" name="Content Placeholder 2"/>
          <p:cNvSpPr>
            <a:spLocks noGrp="1"/>
          </p:cNvSpPr>
          <p:nvPr>
            <p:ph idx="1"/>
          </p:nvPr>
        </p:nvSpPr>
        <p:spPr>
          <a:xfrm>
            <a:off x="215900" y="1219200"/>
            <a:ext cx="8915400" cy="4876800"/>
          </a:xfrm>
        </p:spPr>
        <p:txBody>
          <a:bodyPr/>
          <a:lstStyle/>
          <a:p>
            <a:pPr marL="0" indent="0">
              <a:buNone/>
            </a:pPr>
            <a:r>
              <a:rPr lang="en-US" sz="2400" dirty="0"/>
              <a:t>Move that </a:t>
            </a:r>
            <a:r>
              <a:rPr lang="en-US" sz="2400" i="1" dirty="0"/>
              <a:t>802.15 WG approve the formation of a Ballot Resolution Committee (BRC) for the </a:t>
            </a:r>
            <a:r>
              <a:rPr lang="en-US" sz="2400" i="1" dirty="0" smtClean="0"/>
              <a:t>Sponsor Ballot of </a:t>
            </a:r>
            <a:r>
              <a:rPr lang="en-US" sz="2400" i="1" dirty="0"/>
              <a:t>the 802.15.4k draft standard with the following membership: </a:t>
            </a:r>
            <a:r>
              <a:rPr lang="en-US" sz="2400" i="1" dirty="0" err="1"/>
              <a:t>Shu</a:t>
            </a:r>
            <a:r>
              <a:rPr lang="en-US" sz="2400" i="1" dirty="0"/>
              <a:t> Kato, Pat Kinney, Ben Rolfe, Cristina Seibert, Monique Brown, Steve Jillings, </a:t>
            </a:r>
            <a:r>
              <a:rPr lang="en-US" sz="2400" i="1" dirty="0" err="1"/>
              <a:t>Tuncer</a:t>
            </a:r>
            <a:r>
              <a:rPr lang="en-US" sz="2400" i="1" dirty="0"/>
              <a:t> </a:t>
            </a:r>
            <a:r>
              <a:rPr lang="en-US" sz="2400" i="1" dirty="0" err="1"/>
              <a:t>Baykas</a:t>
            </a:r>
            <a:r>
              <a:rPr lang="en-US" sz="2400" i="1" dirty="0"/>
              <a:t>, </a:t>
            </a:r>
            <a:r>
              <a:rPr lang="en-US" sz="2400" i="1" dirty="0" err="1"/>
              <a:t>Wun-Cheol</a:t>
            </a:r>
            <a:r>
              <a:rPr lang="en-US" sz="2400" i="1" dirty="0"/>
              <a:t> </a:t>
            </a:r>
            <a:r>
              <a:rPr lang="en-US" sz="2400" i="1" dirty="0" err="1"/>
              <a:t>Jeong</a:t>
            </a:r>
            <a:r>
              <a:rPr lang="en-US" sz="2400" i="1" dirty="0"/>
              <a:t>, David Howard, James Gilb, Chang Sub Chin, </a:t>
            </a:r>
            <a:r>
              <a:rPr lang="en-US" sz="2400" i="1" dirty="0" err="1" smtClean="0"/>
              <a:t>Mi</a:t>
            </a:r>
            <a:r>
              <a:rPr lang="en-US" sz="2400" i="1" dirty="0" smtClean="0"/>
              <a:t>-</a:t>
            </a:r>
            <a:r>
              <a:rPr lang="en-US" sz="2400" i="1" dirty="0"/>
              <a:t>Kyung Oh, and </a:t>
            </a:r>
            <a:r>
              <a:rPr lang="en-US" sz="2400" i="1" dirty="0" err="1"/>
              <a:t>Youcy</a:t>
            </a:r>
            <a:r>
              <a:rPr lang="en-US" sz="2400" i="1" dirty="0"/>
              <a:t> </a:t>
            </a:r>
            <a:r>
              <a:rPr lang="en-US" sz="2400" i="1" dirty="0" smtClean="0"/>
              <a:t>Yang, Xiang </a:t>
            </a:r>
            <a:r>
              <a:rPr lang="en-US" sz="2400" i="1" dirty="0"/>
              <a:t>Wang (Wilson), M. Al </a:t>
            </a:r>
            <a:r>
              <a:rPr lang="en-US" sz="2400" i="1" dirty="0" err="1"/>
              <a:t>Ameen</a:t>
            </a:r>
            <a:r>
              <a:rPr lang="en-US" sz="2400" i="1" dirty="0"/>
              <a:t>, </a:t>
            </a:r>
            <a:r>
              <a:rPr lang="en-US" sz="2400" i="1" dirty="0" err="1"/>
              <a:t>Jussi</a:t>
            </a:r>
            <a:r>
              <a:rPr lang="en-US" sz="2400" i="1" dirty="0"/>
              <a:t> </a:t>
            </a:r>
            <a:r>
              <a:rPr lang="en-US" sz="2400" i="1" dirty="0" err="1"/>
              <a:t>Haapola</a:t>
            </a:r>
            <a:r>
              <a:rPr lang="en-US" sz="2400" i="1" dirty="0"/>
              <a:t>, Seong-Soon </a:t>
            </a:r>
            <a:r>
              <a:rPr lang="en-US" sz="2400" i="1" dirty="0" smtClean="0"/>
              <a:t>Joo</a:t>
            </a:r>
          </a:p>
          <a:p>
            <a:pPr marL="0" indent="0">
              <a:buNone/>
            </a:pPr>
            <a:r>
              <a:rPr lang="en-US" sz="2400" i="1" dirty="0" smtClean="0"/>
              <a:t>The </a:t>
            </a:r>
            <a:r>
              <a:rPr lang="en-US" sz="2400" i="1" dirty="0"/>
              <a:t>802.15.4k BRC is authorized to approve </a:t>
            </a:r>
            <a:r>
              <a:rPr lang="en-US" sz="2400" i="1" dirty="0" smtClean="0"/>
              <a:t>comment resolutions </a:t>
            </a:r>
            <a:r>
              <a:rPr lang="en-US" sz="2400" i="1" dirty="0"/>
              <a:t>and to approve the start of recirculation ballots of the 802.15.4k </a:t>
            </a:r>
            <a:r>
              <a:rPr lang="en-US" sz="2400" i="1" dirty="0" smtClean="0"/>
              <a:t>draft. </a:t>
            </a:r>
            <a:r>
              <a:rPr lang="en-US" sz="2400" i="1" dirty="0"/>
              <a:t>Comment resolution on recirculation ballots between sessions will be conducted via reflector email and via teleconferences announced to the reflector at least 7 days in advance</a:t>
            </a:r>
            <a:r>
              <a:rPr lang="en-US" sz="2400" i="1" dirty="0" smtClean="0"/>
              <a:t>.</a:t>
            </a:r>
            <a:r>
              <a:rPr lang="en-US" sz="2400" dirty="0"/>
              <a:t> </a:t>
            </a:r>
          </a:p>
          <a:p>
            <a:endParaRPr lang="en-US" dirty="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378226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15-13-001-00)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Review </a:t>
            </a:r>
            <a:r>
              <a:rPr lang="en-US" sz="2800" b="1" dirty="0"/>
              <a:t>voting and comments from </a:t>
            </a:r>
            <a:r>
              <a:rPr lang="en-US" sz="2800" b="1" dirty="0" smtClean="0"/>
              <a:t>Sponsor Ballot</a:t>
            </a:r>
            <a:endParaRPr lang="en-US" sz="2800" dirty="0" smtClean="0"/>
          </a:p>
          <a:p>
            <a:pPr marL="457200" indent="-457200" eaLnBrk="0" fontAlgn="b" hangingPunct="0">
              <a:buClr>
                <a:srgbClr val="FF0000"/>
              </a:buClr>
              <a:buFont typeface="Wingdings" charset="2"/>
              <a:buChar char="ü"/>
            </a:pPr>
            <a:r>
              <a:rPr lang="en-US" sz="2800" b="1" dirty="0" smtClean="0"/>
              <a:t>Categorize comments as per effective use of face to face meeting time </a:t>
            </a:r>
          </a:p>
          <a:p>
            <a:pPr marL="457200" indent="-457200" eaLnBrk="0" fontAlgn="b" hangingPunct="0">
              <a:buClr>
                <a:srgbClr val="FF0000"/>
              </a:buClr>
              <a:buFont typeface="Wingdings" charset="2"/>
              <a:buChar char="ü"/>
            </a:pPr>
            <a:r>
              <a:rPr lang="en-US" sz="2800" b="1" dirty="0" smtClean="0"/>
              <a:t>Start </a:t>
            </a:r>
            <a:r>
              <a:rPr lang="en-US" sz="2800" b="1" dirty="0"/>
              <a:t>resolving comments</a:t>
            </a:r>
            <a:r>
              <a:rPr lang="en-US" sz="2800" dirty="0"/>
              <a:t> </a:t>
            </a:r>
            <a:endParaRPr lang="en-US" sz="2800" dirty="0" smtClean="0"/>
          </a:p>
          <a:p>
            <a:pPr marL="457200" indent="-457200" eaLnBrk="0" fontAlgn="b" hangingPunct="0">
              <a:buClr>
                <a:srgbClr val="FF0000"/>
              </a:buClr>
              <a:buFont typeface="Wingdings" charset="2"/>
              <a:buChar char="ü"/>
            </a:pPr>
            <a:r>
              <a:rPr lang="en-US" sz="2800" b="1" dirty="0" smtClean="0"/>
              <a:t>Motion </a:t>
            </a:r>
            <a:r>
              <a:rPr lang="en-US" sz="2800" b="1" dirty="0"/>
              <a:t>to approve ballot resolution committee</a:t>
            </a:r>
            <a:r>
              <a:rPr lang="en-US" sz="2800" dirty="0"/>
              <a:t> </a:t>
            </a:r>
            <a:endParaRPr lang="en-US" sz="2800" dirty="0" smtClean="0"/>
          </a:p>
          <a:p>
            <a:pPr marL="457200" indent="-457200" eaLnBrk="0" fontAlgn="b" hangingPunct="0">
              <a:buClr>
                <a:srgbClr val="FF0000"/>
              </a:buClr>
              <a:buFont typeface="Wingdings" charset="2"/>
              <a:buChar char="ü"/>
            </a:pPr>
            <a:r>
              <a:rPr lang="en-US" sz="2800" b="1" dirty="0" smtClean="0"/>
              <a:t>Plan </a:t>
            </a:r>
            <a:r>
              <a:rPr lang="en-US" sz="2800" b="1" dirty="0"/>
              <a:t>for conference calls to resolve </a:t>
            </a:r>
            <a:r>
              <a:rPr lang="en-US" sz="2800" b="1" dirty="0" smtClean="0"/>
              <a:t>comments</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Sponsor Ballot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00200"/>
            <a:ext cx="8305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chemeClr val="tx1"/>
              </a:buClr>
            </a:pPr>
            <a:r>
              <a:rPr lang="en-US" sz="2800" dirty="0" smtClean="0"/>
              <a:t>Sponsor Ballot </a:t>
            </a:r>
            <a:r>
              <a:rPr lang="en-US" sz="2800" dirty="0"/>
              <a:t>concluded with </a:t>
            </a:r>
            <a:r>
              <a:rPr lang="en-US" sz="2800" dirty="0" smtClean="0"/>
              <a:t>results </a:t>
            </a:r>
            <a:r>
              <a:rPr lang="en-US" sz="2800" dirty="0"/>
              <a:t>of </a:t>
            </a:r>
            <a:r>
              <a:rPr lang="en-US" sz="2800" dirty="0" smtClean="0"/>
              <a:t>111 (80%</a:t>
            </a:r>
            <a:r>
              <a:rPr lang="en-US" sz="2800" dirty="0"/>
              <a:t>) responded, </a:t>
            </a:r>
            <a:r>
              <a:rPr lang="en-US" sz="2800" dirty="0" smtClean="0"/>
              <a:t>92 affirmative (92%</a:t>
            </a:r>
            <a:r>
              <a:rPr lang="en-US" sz="2800" dirty="0"/>
              <a:t>), </a:t>
            </a:r>
            <a:r>
              <a:rPr lang="en-US" sz="2800" dirty="0" smtClean="0"/>
              <a:t>7 negative, </a:t>
            </a:r>
            <a:r>
              <a:rPr lang="en-US" sz="2800" dirty="0"/>
              <a:t>and </a:t>
            </a:r>
            <a:r>
              <a:rPr lang="en-US" sz="2800" dirty="0" smtClean="0"/>
              <a:t>12 </a:t>
            </a:r>
            <a:r>
              <a:rPr lang="en-US" sz="2800" dirty="0"/>
              <a:t>abstained </a:t>
            </a:r>
            <a:r>
              <a:rPr lang="en-US" sz="2800" dirty="0" smtClean="0"/>
              <a:t>(10%</a:t>
            </a:r>
            <a:r>
              <a:rPr lang="en-US" sz="2800" dirty="0"/>
              <a:t>).  There were </a:t>
            </a:r>
            <a:r>
              <a:rPr lang="en-US" sz="2800" dirty="0" smtClean="0"/>
              <a:t>259 </a:t>
            </a:r>
            <a:r>
              <a:rPr lang="en-US" sz="2800" dirty="0"/>
              <a:t>comments, </a:t>
            </a:r>
            <a:r>
              <a:rPr lang="en-US" sz="2800" dirty="0" smtClean="0"/>
              <a:t>123 </a:t>
            </a:r>
            <a:r>
              <a:rPr lang="en-US" sz="2800" dirty="0"/>
              <a:t>marked as must be satisfied. </a:t>
            </a: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259 Comments </a:t>
            </a:r>
            <a:r>
              <a:rPr lang="en-US" sz="2800" dirty="0" smtClean="0"/>
              <a:t>(15-13-0032-</a:t>
            </a:r>
            <a:r>
              <a:rPr lang="en-US" sz="2800" dirty="0" smtClean="0"/>
              <a:t>0</a:t>
            </a:r>
            <a:r>
              <a:rPr lang="en-US" sz="2800" dirty="0"/>
              <a:t>5</a:t>
            </a:r>
            <a:r>
              <a:rPr lang="en-US" sz="2800" dirty="0" smtClean="0"/>
              <a:t>)</a:t>
            </a:r>
            <a:endParaRPr lang="en-US" sz="2800" dirty="0"/>
          </a:p>
        </p:txBody>
      </p:sp>
      <p:sp>
        <p:nvSpPr>
          <p:cNvPr id="3" name="Content Placeholder 2"/>
          <p:cNvSpPr>
            <a:spLocks noGrp="1"/>
          </p:cNvSpPr>
          <p:nvPr>
            <p:ph idx="1"/>
          </p:nvPr>
        </p:nvSpPr>
        <p:spPr>
          <a:xfrm>
            <a:off x="609600" y="1219200"/>
            <a:ext cx="3733800" cy="5257800"/>
          </a:xfrm>
        </p:spPr>
        <p:txBody>
          <a:bodyPr/>
          <a:lstStyle/>
          <a:p>
            <a:r>
              <a:rPr lang="en-US" dirty="0" smtClean="0"/>
              <a:t>Clause 3	8</a:t>
            </a:r>
          </a:p>
          <a:p>
            <a:r>
              <a:rPr lang="en-US" dirty="0" smtClean="0"/>
              <a:t>Clause 4	25</a:t>
            </a:r>
          </a:p>
          <a:p>
            <a:r>
              <a:rPr lang="en-US" dirty="0" smtClean="0"/>
              <a:t>Clause 5	147</a:t>
            </a:r>
          </a:p>
          <a:p>
            <a:r>
              <a:rPr lang="en-US" dirty="0" smtClean="0"/>
              <a:t>Clause 6	22</a:t>
            </a:r>
          </a:p>
          <a:p>
            <a:r>
              <a:rPr lang="en-US" dirty="0" smtClean="0"/>
              <a:t>Clause 8</a:t>
            </a:r>
            <a:r>
              <a:rPr lang="en-US" dirty="0"/>
              <a:t>	</a:t>
            </a:r>
            <a:r>
              <a:rPr lang="en-US" dirty="0" smtClean="0"/>
              <a:t>10</a:t>
            </a:r>
          </a:p>
          <a:p>
            <a:r>
              <a:rPr lang="en-US" dirty="0" smtClean="0"/>
              <a:t>Clause 9	13</a:t>
            </a:r>
          </a:p>
          <a:p>
            <a:r>
              <a:rPr lang="en-US" dirty="0" smtClean="0"/>
              <a:t>Clause 19	19</a:t>
            </a:r>
          </a:p>
          <a:p>
            <a:r>
              <a:rPr lang="en-US" dirty="0" smtClean="0"/>
              <a:t>Annex Q	9</a:t>
            </a:r>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
        <p:nvSpPr>
          <p:cNvPr id="7" name="TextBox 6"/>
          <p:cNvSpPr txBox="1"/>
          <p:nvPr/>
        </p:nvSpPr>
        <p:spPr>
          <a:xfrm>
            <a:off x="4724400" y="1143000"/>
            <a:ext cx="3733800" cy="2062103"/>
          </a:xfrm>
          <a:prstGeom prst="rect">
            <a:avLst/>
          </a:prstGeom>
          <a:noFill/>
        </p:spPr>
        <p:txBody>
          <a:bodyPr wrap="square" rtlCol="0">
            <a:spAutoFit/>
          </a:bodyPr>
          <a:lstStyle/>
          <a:p>
            <a:r>
              <a:rPr lang="en-US" sz="3200" dirty="0" smtClean="0">
                <a:latin typeface="+mn-lt"/>
              </a:rPr>
              <a:t>Class a</a:t>
            </a:r>
            <a:r>
              <a:rPr lang="en-US" sz="3200" dirty="0" smtClean="0"/>
              <a:t>		42</a:t>
            </a:r>
          </a:p>
          <a:p>
            <a:r>
              <a:rPr lang="en-US" sz="3200" dirty="0" smtClean="0">
                <a:latin typeface="+mn-lt"/>
              </a:rPr>
              <a:t>Class b</a:t>
            </a:r>
            <a:r>
              <a:rPr lang="en-US" sz="3200" dirty="0" smtClean="0"/>
              <a:t>		61</a:t>
            </a:r>
          </a:p>
          <a:p>
            <a:r>
              <a:rPr lang="en-US" sz="3200" dirty="0" smtClean="0">
                <a:latin typeface="+mn-lt"/>
              </a:rPr>
              <a:t>Class c</a:t>
            </a:r>
            <a:r>
              <a:rPr lang="en-US" sz="3200" dirty="0" smtClean="0"/>
              <a:t>		102</a:t>
            </a:r>
          </a:p>
          <a:p>
            <a:r>
              <a:rPr lang="en-US" sz="3200" dirty="0" smtClean="0">
                <a:latin typeface="+mn-lt"/>
              </a:rPr>
              <a:t>Class d</a:t>
            </a:r>
            <a:r>
              <a:rPr lang="en-US" sz="3200" dirty="0" smtClean="0"/>
              <a:t>		55</a:t>
            </a:r>
            <a:endParaRPr lang="en-US" sz="3200" dirty="0"/>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609600" y="1600200"/>
            <a:ext cx="8229600" cy="4648200"/>
          </a:xfrm>
        </p:spPr>
        <p:txBody>
          <a:bodyPr/>
          <a:lstStyle/>
          <a:p>
            <a:r>
              <a:rPr lang="en-US" dirty="0" smtClean="0"/>
              <a:t>Comment classified as a, b, and c have been resolved.  </a:t>
            </a:r>
          </a:p>
          <a:p>
            <a:pPr lvl="1"/>
            <a:r>
              <a:rPr lang="en-US" dirty="0" smtClean="0"/>
              <a:t>TRLE text needs to be modified </a:t>
            </a:r>
          </a:p>
          <a:p>
            <a:pPr lvl="1"/>
            <a:r>
              <a:rPr lang="en-US" dirty="0" smtClean="0"/>
              <a:t>HWSL wake-up frame interval configuration and data request command transmission will be added to CSL</a:t>
            </a:r>
          </a:p>
          <a:p>
            <a:r>
              <a:rPr lang="en-US" dirty="0" smtClean="0"/>
              <a:t>Comments classified as d are editorial and are assigned to editor for resolution</a:t>
            </a:r>
            <a:endParaRPr lang="en-US" dirty="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338858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609600" y="1600200"/>
            <a:ext cx="8229600" cy="4648200"/>
          </a:xfrm>
        </p:spPr>
        <p:txBody>
          <a:bodyPr/>
          <a:lstStyle/>
          <a:p>
            <a:r>
              <a:rPr lang="en-US" dirty="0" smtClean="0"/>
              <a:t>Must be satisfied comments (a, b, &amp; c):</a:t>
            </a:r>
          </a:p>
          <a:p>
            <a:pPr lvl="1"/>
            <a:r>
              <a:rPr lang="en-US" dirty="0" smtClean="0"/>
              <a:t>Accept	35</a:t>
            </a:r>
          </a:p>
          <a:p>
            <a:pPr lvl="1"/>
            <a:r>
              <a:rPr lang="en-US" dirty="0" smtClean="0"/>
              <a:t>Revise	57</a:t>
            </a:r>
          </a:p>
          <a:p>
            <a:pPr lvl="1"/>
            <a:r>
              <a:rPr lang="en-US" dirty="0" smtClean="0"/>
              <a:t>Reject		7</a:t>
            </a:r>
            <a:endParaRPr lang="en-US" dirty="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377060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00"/>
                </a:solidFill>
                <a:latin typeface="Arial" charset="0"/>
                <a:ea typeface="ＭＳ Ｐゴシック" charset="0"/>
              </a:rPr>
              <a:t>Sponsor </a:t>
            </a:r>
            <a:r>
              <a:rPr lang="en-US" sz="2200" dirty="0">
                <a:solidFill>
                  <a:srgbClr val="000000"/>
                </a:solidFill>
                <a:latin typeface="Arial" charset="0"/>
                <a:ea typeface="ＭＳ Ｐゴシック" charset="0"/>
              </a:rPr>
              <a:t>Ballot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00"/>
                </a:solidFill>
                <a:latin typeface="Arial" charset="0"/>
                <a:ea typeface="ＭＳ Ｐゴシック" charset="0"/>
              </a:rPr>
              <a:t>Comment resolution			Jan 2013</a:t>
            </a:r>
          </a:p>
          <a:p>
            <a:pPr lvl="1"/>
            <a:r>
              <a:rPr lang="en-US" sz="1800" dirty="0">
                <a:solidFill>
                  <a:srgbClr val="000000"/>
                </a:solidFill>
                <a:latin typeface="Arial" charset="0"/>
                <a:ea typeface="ＭＳ Ｐゴシック" charset="0"/>
              </a:rPr>
              <a:t>SB Recirculation I release			Feb 2013</a:t>
            </a:r>
          </a:p>
          <a:p>
            <a:pPr lvl="1"/>
            <a:r>
              <a:rPr lang="en-US" sz="1800" dirty="0">
                <a:solidFill>
                  <a:srgbClr val="000000"/>
                </a:solidFill>
                <a:latin typeface="Arial" charset="0"/>
                <a:ea typeface="ＭＳ Ｐゴシック" charset="0"/>
              </a:rPr>
              <a:t>SB Recirculation II comment resolution	Feb 2013</a:t>
            </a:r>
          </a:p>
          <a:p>
            <a:pPr lvl="1"/>
            <a:r>
              <a:rPr lang="en-US" sz="1800" dirty="0">
                <a:solidFill>
                  <a:srgbClr val="000000"/>
                </a:solidFill>
                <a:latin typeface="Arial" charset="0"/>
                <a:ea typeface="ＭＳ Ｐゴシック" charset="0"/>
              </a:rPr>
              <a:t>SB Recirculation III				Mar 2013</a:t>
            </a:r>
          </a:p>
          <a:p>
            <a:r>
              <a:rPr lang="en-US" sz="2200" dirty="0" err="1">
                <a:solidFill>
                  <a:srgbClr val="000000"/>
                </a:solidFill>
                <a:latin typeface="Arial" charset="0"/>
                <a:ea typeface="ＭＳ Ｐゴシック" charset="0"/>
              </a:rPr>
              <a:t>RevCom</a:t>
            </a:r>
            <a:endParaRPr lang="en-US" sz="2200" dirty="0">
              <a:solidFill>
                <a:srgbClr val="000000"/>
              </a:solidFill>
              <a:latin typeface="Arial" charset="0"/>
              <a:ea typeface="ＭＳ Ｐゴシック" charset="0"/>
            </a:endParaRPr>
          </a:p>
          <a:p>
            <a:pPr lvl="1"/>
            <a:r>
              <a:rPr lang="en-US" sz="1800" dirty="0">
                <a:solidFill>
                  <a:srgbClr val="000000"/>
                </a:solidFill>
                <a:latin typeface="Arial" charset="0"/>
                <a:ea typeface="ＭＳ Ｐゴシック" charset="0"/>
              </a:rPr>
              <a:t>EC conditional approval			Mar 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Jun 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13864</TotalTime>
  <Words>1143</Words>
  <Application>Microsoft Macintosh PowerPoint</Application>
  <PresentationFormat>On-screen Show (4:3)</PresentationFormat>
  <Paragraphs>153</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TG4k PAR Scope of Proposed Standard </vt:lpstr>
      <vt:lpstr>Purpose of Proposed Standard</vt:lpstr>
      <vt:lpstr>Meeting Goals (Agenda 15-13-001-00)</vt:lpstr>
      <vt:lpstr>Sponsor Ballot results</vt:lpstr>
      <vt:lpstr>Overview of 259 Comments (15-13-0032-05)</vt:lpstr>
      <vt:lpstr>Comment Resolution Status</vt:lpstr>
      <vt:lpstr>Comment Resolution Status</vt:lpstr>
      <vt:lpstr>TG4k Schedule</vt:lpstr>
      <vt:lpstr>TG4k BRC Motion</vt:lpstr>
      <vt:lpstr>TG4k Comment Resolution Motion</vt:lpstr>
      <vt:lpstr>BRC conference call(s)</vt:lpstr>
      <vt:lpstr>Motion to WG to approve BRC</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Vancouver</dc:title>
  <dc:subject>IEEE 802.15 &lt;TG4k Closing Report&gt;</dc:subject>
  <dc:creator>Pat Kinney</dc:creator>
  <cp:keywords/>
  <dc:description>&lt;15-13-0082-00-004k&gt;</dc:description>
  <cp:lastModifiedBy>Pat Kinney</cp:lastModifiedBy>
  <cp:revision>453</cp:revision>
  <cp:lastPrinted>1998-02-10T13:28:06Z</cp:lastPrinted>
  <dcterms:created xsi:type="dcterms:W3CDTF">2009-07-12T16:25:16Z</dcterms:created>
  <dcterms:modified xsi:type="dcterms:W3CDTF">2013-01-17T22:24:34Z</dcterms:modified>
  <cp:category/>
</cp:coreProperties>
</file>