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handoutMasterIdLst>
    <p:handoutMasterId r:id="rId20"/>
  </p:handoutMasterIdLst>
  <p:sldIdLst>
    <p:sldId id="259" r:id="rId2"/>
    <p:sldId id="258" r:id="rId3"/>
    <p:sldId id="273" r:id="rId4"/>
    <p:sldId id="256" r:id="rId5"/>
    <p:sldId id="260" r:id="rId6"/>
    <p:sldId id="264" r:id="rId7"/>
    <p:sldId id="261" r:id="rId8"/>
    <p:sldId id="263" r:id="rId9"/>
    <p:sldId id="262" r:id="rId10"/>
    <p:sldId id="265" r:id="rId11"/>
    <p:sldId id="267" r:id="rId12"/>
    <p:sldId id="266" r:id="rId13"/>
    <p:sldId id="269" r:id="rId14"/>
    <p:sldId id="268" r:id="rId15"/>
    <p:sldId id="270" r:id="rId16"/>
    <p:sldId id="271" r:id="rId17"/>
    <p:sldId id="272" r:id="rId18"/>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12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12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12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12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12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12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12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12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FF6FC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1" d="100"/>
          <a:sy n="141" d="100"/>
        </p:scale>
        <p:origin x="-144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3544888" y="177800"/>
            <a:ext cx="26939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algn="r" defTabSz="933450">
              <a:defRPr sz="1400" b="1" smtClean="0">
                <a:cs typeface="+mn-cs"/>
              </a:defRPr>
            </a:lvl1pPr>
          </a:lstStyle>
          <a:p>
            <a:pPr>
              <a:defRPr/>
            </a:pPr>
            <a:r>
              <a:rPr lang="en-US" smtClean="0"/>
              <a:t>doc.: IEEE 802.15-13-0047-00-0l2r</a:t>
            </a:r>
            <a:endParaRPr lang="en-US"/>
          </a:p>
        </p:txBody>
      </p:sp>
      <p:sp>
        <p:nvSpPr>
          <p:cNvPr id="3075" name="Rectangle 3"/>
          <p:cNvSpPr>
            <a:spLocks noGrp="1" noChangeArrowheads="1"/>
          </p:cNvSpPr>
          <p:nvPr>
            <p:ph type="dt" sz="quarter" idx="1"/>
          </p:nvPr>
        </p:nvSpPr>
        <p:spPr bwMode="auto">
          <a:xfrm>
            <a:off x="695325" y="177800"/>
            <a:ext cx="23098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defTabSz="933450">
              <a:defRPr sz="1400" b="1" smtClean="0">
                <a:cs typeface="+mn-cs"/>
              </a:defRPr>
            </a:lvl1pPr>
          </a:lstStyle>
          <a:p>
            <a:pPr>
              <a:defRPr/>
            </a:pPr>
            <a:r>
              <a:rPr lang="en-US" smtClean="0"/>
              <a:t>Jan 2013</a:t>
            </a:r>
            <a:endParaRPr lang="en-US"/>
          </a:p>
        </p:txBody>
      </p:sp>
      <p:sp>
        <p:nvSpPr>
          <p:cNvPr id="3076" name="Rectangle 4"/>
          <p:cNvSpPr>
            <a:spLocks noGrp="1" noChangeArrowheads="1"/>
          </p:cNvSpPr>
          <p:nvPr>
            <p:ph type="ftr" sz="quarter" idx="2"/>
          </p:nvPr>
        </p:nvSpPr>
        <p:spPr bwMode="auto">
          <a:xfrm>
            <a:off x="4160838" y="8982075"/>
            <a:ext cx="21574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1pPr algn="r" defTabSz="933450">
              <a:defRPr sz="1000" smtClean="0">
                <a:cs typeface="+mn-cs"/>
              </a:defRPr>
            </a:lvl1pPr>
          </a:lstStyle>
          <a:p>
            <a:pPr>
              <a:defRPr/>
            </a:pPr>
            <a:r>
              <a:rPr lang="en-US" smtClean="0"/>
              <a:t>Norman Finn, Cisco Systems</a:t>
            </a:r>
            <a:endParaRPr lang="en-US"/>
          </a:p>
        </p:txBody>
      </p:sp>
      <p:sp>
        <p:nvSpPr>
          <p:cNvPr id="3077" name="Rectangle 5"/>
          <p:cNvSpPr>
            <a:spLocks noGrp="1" noChangeArrowheads="1"/>
          </p:cNvSpPr>
          <p:nvPr>
            <p:ph type="sldNum" sz="quarter" idx="3"/>
          </p:nvPr>
        </p:nvSpPr>
        <p:spPr bwMode="auto">
          <a:xfrm>
            <a:off x="2697163" y="8982075"/>
            <a:ext cx="13858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1pPr algn="ctr" defTabSz="933450">
              <a:defRPr sz="1000" smtClean="0">
                <a:cs typeface="+mn-cs"/>
              </a:defRPr>
            </a:lvl1pPr>
          </a:lstStyle>
          <a:p>
            <a:pPr>
              <a:defRPr/>
            </a:pPr>
            <a:r>
              <a:rPr lang="en-US"/>
              <a:t>Page </a:t>
            </a:r>
            <a:fld id="{BF1DDD89-2FDD-624B-A128-5AC25CF2AF4B}"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3079" name="Rectangle 7"/>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p>
            <a:pPr defTabSz="933450">
              <a:defRPr/>
            </a:pPr>
            <a:r>
              <a:rPr lang="en-US">
                <a:cs typeface="+mn-cs"/>
              </a:rPr>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extLst>
      <p:ext uri="{BB962C8B-B14F-4D97-AF65-F5344CB8AC3E}">
        <p14:creationId xmlns:p14="http://schemas.microsoft.com/office/powerpoint/2010/main" val="36468053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467100" y="98425"/>
            <a:ext cx="28146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algn="r" defTabSz="933450">
              <a:defRPr sz="1400" b="1" smtClean="0">
                <a:cs typeface="+mn-cs"/>
              </a:defRPr>
            </a:lvl1pPr>
          </a:lstStyle>
          <a:p>
            <a:pPr>
              <a:defRPr/>
            </a:pPr>
            <a:r>
              <a:rPr lang="en-US" smtClean="0"/>
              <a:t>doc.: IEEE 802.15-13-0047-00-0l2r</a:t>
            </a:r>
            <a:endParaRPr lang="en-US"/>
          </a:p>
        </p:txBody>
      </p:sp>
      <p:sp>
        <p:nvSpPr>
          <p:cNvPr id="2051" name="Rectangle 3"/>
          <p:cNvSpPr>
            <a:spLocks noGrp="1" noChangeArrowheads="1"/>
          </p:cNvSpPr>
          <p:nvPr>
            <p:ph type="dt" idx="1"/>
          </p:nvPr>
        </p:nvSpPr>
        <p:spPr bwMode="auto">
          <a:xfrm>
            <a:off x="654050" y="98425"/>
            <a:ext cx="27368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defTabSz="933450">
              <a:defRPr sz="1400" b="1" smtClean="0">
                <a:cs typeface="+mn-cs"/>
              </a:defRPr>
            </a:lvl1pPr>
          </a:lstStyle>
          <a:p>
            <a:pPr>
              <a:defRPr/>
            </a:pPr>
            <a:r>
              <a:rPr lang="en-US" smtClean="0"/>
              <a:t>Jan 2013</a:t>
            </a:r>
            <a:endParaRPr lang="en-US"/>
          </a:p>
        </p:txBody>
      </p:sp>
      <p:sp>
        <p:nvSpPr>
          <p:cNvPr id="20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3771900" y="8985250"/>
            <a:ext cx="25098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5pPr marL="457200" lvl="4" algn="r" defTabSz="933450">
              <a:defRPr smtClean="0">
                <a:cs typeface="+mn-cs"/>
              </a:defRPr>
            </a:lvl5pPr>
          </a:lstStyle>
          <a:p>
            <a:pPr lvl="4">
              <a:defRPr/>
            </a:pPr>
            <a:r>
              <a:rPr lang="en-US" smtClean="0"/>
              <a:t>Norman Finn, Cisco Systems</a:t>
            </a:r>
            <a:endParaRPr lang="en-US"/>
          </a:p>
        </p:txBody>
      </p:sp>
      <p:sp>
        <p:nvSpPr>
          <p:cNvPr id="2055" name="Rectangle 7"/>
          <p:cNvSpPr>
            <a:spLocks noGrp="1" noChangeArrowheads="1"/>
          </p:cNvSpPr>
          <p:nvPr>
            <p:ph type="sldNum" sz="quarter" idx="5"/>
          </p:nvPr>
        </p:nvSpPr>
        <p:spPr bwMode="auto">
          <a:xfrm>
            <a:off x="2933700" y="8985250"/>
            <a:ext cx="8016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1pPr algn="r" defTabSz="933450">
              <a:defRPr smtClean="0">
                <a:cs typeface="+mn-cs"/>
              </a:defRPr>
            </a:lvl1pPr>
          </a:lstStyle>
          <a:p>
            <a:pPr>
              <a:defRPr/>
            </a:pPr>
            <a:r>
              <a:rPr lang="en-US"/>
              <a:t>Page </a:t>
            </a:r>
            <a:fld id="{A8376B1E-7239-F141-B16D-38D62904CBFA}"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p>
            <a:pPr>
              <a:defRPr/>
            </a:pPr>
            <a:r>
              <a:rPr lang="en-US">
                <a:cs typeface="+mn-cs"/>
              </a:rPr>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extLst>
      <p:ext uri="{BB962C8B-B14F-4D97-AF65-F5344CB8AC3E}">
        <p14:creationId xmlns:p14="http://schemas.microsoft.com/office/powerpoint/2010/main" val="184835491"/>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doc.: IEEE 802.15-13-0047-00-0l2r</a:t>
            </a:r>
            <a:endParaRPr lang="en-US"/>
          </a:p>
        </p:txBody>
      </p:sp>
      <p:sp>
        <p:nvSpPr>
          <p:cNvPr id="5" name="Date Placeholder 4"/>
          <p:cNvSpPr>
            <a:spLocks noGrp="1"/>
          </p:cNvSpPr>
          <p:nvPr>
            <p:ph type="dt" idx="11"/>
          </p:nvPr>
        </p:nvSpPr>
        <p:spPr/>
        <p:txBody>
          <a:bodyPr/>
          <a:lstStyle/>
          <a:p>
            <a:pPr>
              <a:defRPr/>
            </a:pPr>
            <a:r>
              <a:rPr lang="en-US" smtClean="0"/>
              <a:t>Jan 2013</a:t>
            </a:r>
            <a:endParaRPr lang="en-US"/>
          </a:p>
        </p:txBody>
      </p:sp>
      <p:sp>
        <p:nvSpPr>
          <p:cNvPr id="6" name="Footer Placeholder 5"/>
          <p:cNvSpPr>
            <a:spLocks noGrp="1"/>
          </p:cNvSpPr>
          <p:nvPr>
            <p:ph type="ftr" sz="quarter" idx="12"/>
          </p:nvPr>
        </p:nvSpPr>
        <p:spPr/>
        <p:txBody>
          <a:bodyPr/>
          <a:lstStyle/>
          <a:p>
            <a:pPr lvl="4">
              <a:defRPr/>
            </a:pPr>
            <a:r>
              <a:rPr lang="en-US" smtClean="0"/>
              <a:t>Norman Finn, Cisco Systems</a:t>
            </a:r>
            <a:endParaRPr lang="en-US"/>
          </a:p>
        </p:txBody>
      </p:sp>
      <p:sp>
        <p:nvSpPr>
          <p:cNvPr id="7" name="Slide Number Placeholder 6"/>
          <p:cNvSpPr>
            <a:spLocks noGrp="1"/>
          </p:cNvSpPr>
          <p:nvPr>
            <p:ph type="sldNum" sz="quarter" idx="13"/>
          </p:nvPr>
        </p:nvSpPr>
        <p:spPr/>
        <p:txBody>
          <a:bodyPr/>
          <a:lstStyle/>
          <a:p>
            <a:pPr>
              <a:defRPr/>
            </a:pPr>
            <a:r>
              <a:rPr lang="en-US" smtClean="0"/>
              <a:t>Page </a:t>
            </a:r>
            <a:fld id="{A8376B1E-7239-F141-B16D-38D62904CBFA}" type="slidenum">
              <a:rPr lang="en-US" smtClean="0"/>
              <a:pPr>
                <a:defRPr/>
              </a:pPr>
              <a:t>1</a:t>
            </a:fld>
            <a:endParaRPr lang="en-US"/>
          </a:p>
        </p:txBody>
      </p:sp>
    </p:spTree>
    <p:extLst>
      <p:ext uri="{BB962C8B-B14F-4D97-AF65-F5344CB8AC3E}">
        <p14:creationId xmlns:p14="http://schemas.microsoft.com/office/powerpoint/2010/main" val="73086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doc.: IEEE 802.15-13-0047-00-0l2r</a:t>
            </a:r>
            <a:endParaRPr lang="en-US"/>
          </a:p>
        </p:txBody>
      </p:sp>
      <p:sp>
        <p:nvSpPr>
          <p:cNvPr id="5" name="Date Placeholder 4"/>
          <p:cNvSpPr>
            <a:spLocks noGrp="1"/>
          </p:cNvSpPr>
          <p:nvPr>
            <p:ph type="dt" idx="11"/>
          </p:nvPr>
        </p:nvSpPr>
        <p:spPr/>
        <p:txBody>
          <a:bodyPr/>
          <a:lstStyle/>
          <a:p>
            <a:pPr>
              <a:defRPr/>
            </a:pPr>
            <a:r>
              <a:rPr lang="en-US" smtClean="0"/>
              <a:t>Jan 2013</a:t>
            </a:r>
            <a:endParaRPr lang="en-US"/>
          </a:p>
        </p:txBody>
      </p:sp>
      <p:sp>
        <p:nvSpPr>
          <p:cNvPr id="6" name="Footer Placeholder 5"/>
          <p:cNvSpPr>
            <a:spLocks noGrp="1"/>
          </p:cNvSpPr>
          <p:nvPr>
            <p:ph type="ftr" sz="quarter" idx="12"/>
          </p:nvPr>
        </p:nvSpPr>
        <p:spPr/>
        <p:txBody>
          <a:bodyPr/>
          <a:lstStyle/>
          <a:p>
            <a:pPr lvl="4">
              <a:defRPr/>
            </a:pPr>
            <a:r>
              <a:rPr lang="en-US" smtClean="0"/>
              <a:t>Norman Finn, Cisco Systems</a:t>
            </a:r>
            <a:endParaRPr lang="en-US"/>
          </a:p>
        </p:txBody>
      </p:sp>
      <p:sp>
        <p:nvSpPr>
          <p:cNvPr id="7" name="Slide Number Placeholder 6"/>
          <p:cNvSpPr>
            <a:spLocks noGrp="1"/>
          </p:cNvSpPr>
          <p:nvPr>
            <p:ph type="sldNum" sz="quarter" idx="13"/>
          </p:nvPr>
        </p:nvSpPr>
        <p:spPr/>
        <p:txBody>
          <a:bodyPr/>
          <a:lstStyle/>
          <a:p>
            <a:pPr>
              <a:defRPr/>
            </a:pPr>
            <a:r>
              <a:rPr lang="en-US" smtClean="0"/>
              <a:t>Page </a:t>
            </a:r>
            <a:fld id="{A8376B1E-7239-F141-B16D-38D62904CBFA}" type="slidenum">
              <a:rPr lang="en-US" smtClean="0"/>
              <a:pPr>
                <a:defRPr/>
              </a:pPr>
              <a:t>2</a:t>
            </a:fld>
            <a:endParaRPr lang="en-US"/>
          </a:p>
        </p:txBody>
      </p:sp>
    </p:spTree>
    <p:extLst>
      <p:ext uri="{BB962C8B-B14F-4D97-AF65-F5344CB8AC3E}">
        <p14:creationId xmlns:p14="http://schemas.microsoft.com/office/powerpoint/2010/main" val="797476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p:txBody>
          <a:bodyPr/>
          <a:lstStyle/>
          <a:p>
            <a:pPr>
              <a:defRPr/>
            </a:pPr>
            <a:r>
              <a:rPr lang="en-US" smtClean="0"/>
              <a:t>doc.: IEEE 802.15-13-0047-00-0l2r</a:t>
            </a:r>
            <a:endParaRPr lang="en-US"/>
          </a:p>
        </p:txBody>
      </p:sp>
      <p:sp>
        <p:nvSpPr>
          <p:cNvPr id="5" name="Rectangle 3"/>
          <p:cNvSpPr>
            <a:spLocks noGrp="1" noChangeArrowheads="1"/>
          </p:cNvSpPr>
          <p:nvPr>
            <p:ph type="dt" sz="quarter" idx="1"/>
          </p:nvPr>
        </p:nvSpPr>
        <p:spPr/>
        <p:txBody>
          <a:bodyPr/>
          <a:lstStyle/>
          <a:p>
            <a:pPr>
              <a:defRPr/>
            </a:pPr>
            <a:r>
              <a:rPr lang="en-US" smtClean="0"/>
              <a:t>Jan 2013</a:t>
            </a:r>
            <a:endParaRPr lang="en-US"/>
          </a:p>
        </p:txBody>
      </p:sp>
      <p:sp>
        <p:nvSpPr>
          <p:cNvPr id="6" name="Rectangle 6"/>
          <p:cNvSpPr>
            <a:spLocks noGrp="1" noChangeArrowheads="1"/>
          </p:cNvSpPr>
          <p:nvPr>
            <p:ph type="ftr" sz="quarter" idx="4"/>
          </p:nvPr>
        </p:nvSpPr>
        <p:spPr/>
        <p:txBody>
          <a:bodyPr/>
          <a:lstStyle/>
          <a:p>
            <a:pPr lvl="4">
              <a:defRPr/>
            </a:pPr>
            <a:r>
              <a:rPr lang="en-US" smtClean="0"/>
              <a:t>Norman Finn, Cisco Systems</a:t>
            </a:r>
            <a:endParaRPr lang="en-US"/>
          </a:p>
        </p:txBody>
      </p:sp>
      <p:sp>
        <p:nvSpPr>
          <p:cNvPr id="7" name="Rectangle 7"/>
          <p:cNvSpPr>
            <a:spLocks noGrp="1" noChangeArrowheads="1"/>
          </p:cNvSpPr>
          <p:nvPr>
            <p:ph type="sldNum" sz="quarter" idx="5"/>
          </p:nvPr>
        </p:nvSpPr>
        <p:spPr/>
        <p:txBody>
          <a:bodyPr/>
          <a:lstStyle/>
          <a:p>
            <a:pPr>
              <a:defRPr/>
            </a:pPr>
            <a:r>
              <a:rPr lang="en-US"/>
              <a:t>Page </a:t>
            </a:r>
            <a:fld id="{49F05809-3A12-F549-B022-6653B6958D33}" type="slidenum">
              <a:rPr lang="en-US"/>
              <a:pPr>
                <a:defRPr/>
              </a:pPr>
              <a:t>4</a:t>
            </a:fld>
            <a:endParaRPr lang="en-US"/>
          </a:p>
        </p:txBody>
      </p:sp>
      <p:sp>
        <p:nvSpPr>
          <p:cNvPr id="24578" name="Rectangle 2"/>
          <p:cNvSpPr>
            <a:spLocks noGrp="1" noRot="1" noChangeAspect="1" noChangeArrowheads="1" noTextEdit="1"/>
          </p:cNvSpPr>
          <p:nvPr>
            <p:ph type="sldImg"/>
          </p:nvPr>
        </p:nvSpPr>
        <p:spPr>
          <a:xfrm>
            <a:off x="1154113" y="701675"/>
            <a:ext cx="4625975" cy="3468688"/>
          </a:xfrm>
          <a:ln/>
          <a:extLst>
            <a:ext uri="{FAA26D3D-D897-4be2-8F04-BA451C77F1D7}">
              <ma14:placeholderFlag xmlns:ma14="http://schemas.microsoft.com/office/mac/drawingml/2011/main" val="1"/>
            </a:ext>
          </a:extLst>
        </p:spPr>
      </p:sp>
      <p:sp>
        <p:nvSpPr>
          <p:cNvPr id="24579" name="Rectangle 3"/>
          <p:cNvSpPr>
            <a:spLocks noGrp="1" noChangeArrowheads="1"/>
          </p:cNvSpPr>
          <p:nvPr>
            <p:ph type="body" idx="1"/>
          </p:nvPr>
        </p:nvSpPr>
        <p:spPr/>
        <p:txBody>
          <a:bodyPr/>
          <a:lstStyle/>
          <a:p>
            <a:pPr>
              <a:defRPr/>
            </a:pPr>
            <a:endParaRPr lang="en-US"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DECD2439-A2CE-6E49-B6C2-DFF29C5DB7F7}" type="slidenum">
              <a:rPr lang="en-US"/>
              <a:pPr>
                <a:defRPr/>
              </a:pPr>
              <a:t>‹#›</a:t>
            </a:fld>
            <a:endParaRPr lang="en-US"/>
          </a:p>
        </p:txBody>
      </p:sp>
    </p:spTree>
    <p:extLst>
      <p:ext uri="{BB962C8B-B14F-4D97-AF65-F5344CB8AC3E}">
        <p14:creationId xmlns:p14="http://schemas.microsoft.com/office/powerpoint/2010/main" val="4077820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4F36B073-3F58-6A41-979F-424E0FD6FED8}" type="slidenum">
              <a:rPr lang="en-US"/>
              <a:pPr>
                <a:defRPr/>
              </a:pPr>
              <a:t>‹#›</a:t>
            </a:fld>
            <a:endParaRPr lang="en-US"/>
          </a:p>
        </p:txBody>
      </p:sp>
    </p:spTree>
    <p:extLst>
      <p:ext uri="{BB962C8B-B14F-4D97-AF65-F5344CB8AC3E}">
        <p14:creationId xmlns:p14="http://schemas.microsoft.com/office/powerpoint/2010/main" val="3572731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18826386-BBE8-C944-B85D-AE2DD2CF6FF3}" type="slidenum">
              <a:rPr lang="en-US"/>
              <a:pPr>
                <a:defRPr/>
              </a:pPr>
              <a:t>‹#›</a:t>
            </a:fld>
            <a:endParaRPr lang="en-US"/>
          </a:p>
        </p:txBody>
      </p:sp>
    </p:spTree>
    <p:extLst>
      <p:ext uri="{BB962C8B-B14F-4D97-AF65-F5344CB8AC3E}">
        <p14:creationId xmlns:p14="http://schemas.microsoft.com/office/powerpoint/2010/main" val="1636931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AD3DFA85-50FA-874E-8AC4-E2DE3792B7C0}" type="slidenum">
              <a:rPr lang="en-US"/>
              <a:pPr>
                <a:defRPr/>
              </a:pPr>
              <a:t>‹#›</a:t>
            </a:fld>
            <a:endParaRPr lang="en-US"/>
          </a:p>
        </p:txBody>
      </p:sp>
    </p:spTree>
    <p:extLst>
      <p:ext uri="{BB962C8B-B14F-4D97-AF65-F5344CB8AC3E}">
        <p14:creationId xmlns:p14="http://schemas.microsoft.com/office/powerpoint/2010/main" val="3369456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219581DA-AF62-664D-9A18-DA40D68666E8}" type="slidenum">
              <a:rPr lang="en-US"/>
              <a:pPr>
                <a:defRPr/>
              </a:pPr>
              <a:t>‹#›</a:t>
            </a:fld>
            <a:endParaRPr lang="en-US"/>
          </a:p>
        </p:txBody>
      </p:sp>
    </p:spTree>
    <p:extLst>
      <p:ext uri="{BB962C8B-B14F-4D97-AF65-F5344CB8AC3E}">
        <p14:creationId xmlns:p14="http://schemas.microsoft.com/office/powerpoint/2010/main" val="2033541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66A91E4-DABA-A841-8957-A97844210B82}" type="slidenum">
              <a:rPr lang="en-US"/>
              <a:pPr>
                <a:defRPr/>
              </a:pPr>
              <a:t>‹#›</a:t>
            </a:fld>
            <a:endParaRPr lang="en-US"/>
          </a:p>
        </p:txBody>
      </p:sp>
    </p:spTree>
    <p:extLst>
      <p:ext uri="{BB962C8B-B14F-4D97-AF65-F5344CB8AC3E}">
        <p14:creationId xmlns:p14="http://schemas.microsoft.com/office/powerpoint/2010/main" val="3736361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46962630-BDE2-DA4C-B797-0D57CB079FED}" type="slidenum">
              <a:rPr lang="en-US"/>
              <a:pPr>
                <a:defRPr/>
              </a:pPr>
              <a:t>‹#›</a:t>
            </a:fld>
            <a:endParaRPr lang="en-US"/>
          </a:p>
        </p:txBody>
      </p:sp>
    </p:spTree>
    <p:extLst>
      <p:ext uri="{BB962C8B-B14F-4D97-AF65-F5344CB8AC3E}">
        <p14:creationId xmlns:p14="http://schemas.microsoft.com/office/powerpoint/2010/main" val="785376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A178AEFC-C77D-5941-9EED-B4C8BA59ACC4}" type="slidenum">
              <a:rPr lang="en-US"/>
              <a:pPr>
                <a:defRPr/>
              </a:pPr>
              <a:t>‹#›</a:t>
            </a:fld>
            <a:endParaRPr lang="en-US"/>
          </a:p>
        </p:txBody>
      </p:sp>
    </p:spTree>
    <p:extLst>
      <p:ext uri="{BB962C8B-B14F-4D97-AF65-F5344CB8AC3E}">
        <p14:creationId xmlns:p14="http://schemas.microsoft.com/office/powerpoint/2010/main" val="3932897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3E639C18-F18C-5B49-B901-4960AAF450A1}" type="slidenum">
              <a:rPr lang="en-US"/>
              <a:pPr>
                <a:defRPr/>
              </a:pPr>
              <a:t>‹#›</a:t>
            </a:fld>
            <a:endParaRPr lang="en-US"/>
          </a:p>
        </p:txBody>
      </p:sp>
    </p:spTree>
    <p:extLst>
      <p:ext uri="{BB962C8B-B14F-4D97-AF65-F5344CB8AC3E}">
        <p14:creationId xmlns:p14="http://schemas.microsoft.com/office/powerpoint/2010/main" val="188517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3034560-0D04-3D44-A355-6672D2ACF23B}" type="slidenum">
              <a:rPr lang="en-US"/>
              <a:pPr>
                <a:defRPr/>
              </a:pPr>
              <a:t>‹#›</a:t>
            </a:fld>
            <a:endParaRPr lang="en-US"/>
          </a:p>
        </p:txBody>
      </p:sp>
    </p:spTree>
    <p:extLst>
      <p:ext uri="{BB962C8B-B14F-4D97-AF65-F5344CB8AC3E}">
        <p14:creationId xmlns:p14="http://schemas.microsoft.com/office/powerpoint/2010/main" val="2382472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Jan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Norman Finn, Cisco Systems</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3296CE00-878B-1D46-8EED-6BFBA22F4204}" type="slidenum">
              <a:rPr lang="en-US"/>
              <a:pPr>
                <a:defRPr/>
              </a:pPr>
              <a:t>‹#›</a:t>
            </a:fld>
            <a:endParaRPr lang="en-US"/>
          </a:p>
        </p:txBody>
      </p:sp>
    </p:spTree>
    <p:extLst>
      <p:ext uri="{BB962C8B-B14F-4D97-AF65-F5344CB8AC3E}">
        <p14:creationId xmlns:p14="http://schemas.microsoft.com/office/powerpoint/2010/main" val="381001695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28" name="Rectangle 4"/>
          <p:cNvSpPr>
            <a:spLocks noGrp="1" noChangeArrowheads="1"/>
          </p:cNvSpPr>
          <p:nvPr>
            <p:ph type="dt" sz="half" idx="2"/>
          </p:nvPr>
        </p:nvSpPr>
        <p:spPr bwMode="auto">
          <a:xfrm>
            <a:off x="685800" y="381000"/>
            <a:ext cx="16002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spAutoFit/>
          </a:bodyPr>
          <a:lstStyle>
            <a:lvl1pPr>
              <a:defRPr sz="1400" b="1" smtClean="0">
                <a:cs typeface="+mn-cs"/>
              </a:defRPr>
            </a:lvl1pPr>
          </a:lstStyle>
          <a:p>
            <a:pPr>
              <a:defRPr/>
            </a:pPr>
            <a:r>
              <a:rPr lang="en-US" smtClean="0"/>
              <a:t>Jan 2013</a:t>
            </a:r>
            <a:endParaRPr lang="en-US"/>
          </a:p>
        </p:txBody>
      </p:sp>
      <p:sp>
        <p:nvSpPr>
          <p:cNvPr id="1029" name="Rectangle 5"/>
          <p:cNvSpPr>
            <a:spLocks noGrp="1" noChangeArrowheads="1"/>
          </p:cNvSpPr>
          <p:nvPr>
            <p:ph type="ftr" sz="quarter" idx="3"/>
          </p:nvPr>
        </p:nvSpPr>
        <p:spPr bwMode="auto">
          <a:xfrm>
            <a:off x="5486400" y="6475413"/>
            <a:ext cx="3124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spAutoFit/>
          </a:bodyPr>
          <a:lstStyle>
            <a:lvl1pPr algn="r">
              <a:defRPr smtClean="0">
                <a:cs typeface="+mn-cs"/>
              </a:defRPr>
            </a:lvl1pPr>
          </a:lstStyle>
          <a:p>
            <a:pPr>
              <a:defRPr/>
            </a:pPr>
            <a:r>
              <a:rPr lang="en-US" smtClean="0"/>
              <a:t>Norman Finn, Cisco Systems</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ctr">
              <a:defRPr smtClean="0">
                <a:cs typeface="+mn-cs"/>
              </a:defRPr>
            </a:lvl1pPr>
          </a:lstStyle>
          <a:p>
            <a:pPr>
              <a:defRPr/>
            </a:pPr>
            <a:r>
              <a:rPr lang="en-US"/>
              <a:t>Slide </a:t>
            </a:r>
            <a:fld id="{98B50A9A-23BA-F14B-81C0-730ECDB8B082}" type="slidenum">
              <a:rPr lang="en-US"/>
              <a:pPr>
                <a:defRPr/>
              </a:pPr>
              <a:t>‹#›</a:t>
            </a:fld>
            <a:endParaRPr lang="en-US"/>
          </a:p>
        </p:txBody>
      </p:sp>
      <p:sp>
        <p:nvSpPr>
          <p:cNvPr id="1031" name="Rectangle 7"/>
          <p:cNvSpPr>
            <a:spLocks noChangeArrowheads="1"/>
          </p:cNvSpPr>
          <p:nvPr/>
        </p:nvSpPr>
        <p:spPr bwMode="auto">
          <a:xfrm>
            <a:off x="4495800" y="178713"/>
            <a:ext cx="39624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b">
            <a:spAutoFit/>
          </a:bodyPr>
          <a:lstStyle/>
          <a:p>
            <a:pPr lvl="4" algn="r">
              <a:defRPr/>
            </a:pPr>
            <a:r>
              <a:rPr lang="en-US" sz="1400" b="1" dirty="0">
                <a:cs typeface="+mn-cs"/>
              </a:rPr>
              <a:t>doc.: IEEE </a:t>
            </a:r>
            <a:r>
              <a:rPr lang="en-US" sz="1400" b="1" dirty="0" smtClean="0">
                <a:cs typeface="+mn-cs"/>
              </a:rPr>
              <a:t>802.15</a:t>
            </a:r>
            <a:r>
              <a:rPr lang="en-US" sz="1400" dirty="0" smtClean="0"/>
              <a:t>-13-0047-00-0l2r</a:t>
            </a:r>
            <a:endParaRPr lang="en-US" sz="1400" b="1" dirty="0">
              <a:cs typeface="+mn-cs"/>
            </a:endParaRP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033" name="Rectangle 9"/>
          <p:cNvSpPr>
            <a:spLocks noChangeArrowheads="1"/>
          </p:cNvSpPr>
          <p:nvPr/>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p>
            <a:pPr>
              <a:defRPr/>
            </a:pPr>
            <a:r>
              <a:rPr lang="en-US">
                <a:cs typeface="+mn-cs"/>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3600">
          <a:solidFill>
            <a:schemeClr val="tx2"/>
          </a:solidFill>
          <a:latin typeface="+mj-lt"/>
          <a:ea typeface="+mj-ea"/>
          <a:cs typeface="ＭＳ Ｐゴシック" charset="0"/>
        </a:defRPr>
      </a:lvl1pPr>
      <a:lvl2pPr algn="ctr" rtl="0" eaLnBrk="1" fontAlgn="base" hangingPunct="1">
        <a:spcBef>
          <a:spcPct val="0"/>
        </a:spcBef>
        <a:spcAft>
          <a:spcPct val="0"/>
        </a:spcAft>
        <a:defRPr sz="3600">
          <a:solidFill>
            <a:schemeClr val="tx2"/>
          </a:solidFill>
          <a:latin typeface="Times New Roman" charset="0"/>
          <a:ea typeface="ＭＳ Ｐゴシック" charset="0"/>
          <a:cs typeface="ＭＳ Ｐゴシック" charset="0"/>
        </a:defRPr>
      </a:lvl2pPr>
      <a:lvl3pPr algn="ctr" rtl="0" eaLnBrk="1" fontAlgn="base" hangingPunct="1">
        <a:spcBef>
          <a:spcPct val="0"/>
        </a:spcBef>
        <a:spcAft>
          <a:spcPct val="0"/>
        </a:spcAft>
        <a:defRPr sz="3600">
          <a:solidFill>
            <a:schemeClr val="tx2"/>
          </a:solidFill>
          <a:latin typeface="Times New Roman" charset="0"/>
          <a:ea typeface="ＭＳ Ｐゴシック" charset="0"/>
          <a:cs typeface="ＭＳ Ｐゴシック" charset="0"/>
        </a:defRPr>
      </a:lvl3pPr>
      <a:lvl4pPr algn="ctr" rtl="0" eaLnBrk="1" fontAlgn="base" hangingPunct="1">
        <a:spcBef>
          <a:spcPct val="0"/>
        </a:spcBef>
        <a:spcAft>
          <a:spcPct val="0"/>
        </a:spcAft>
        <a:defRPr sz="3600">
          <a:solidFill>
            <a:schemeClr val="tx2"/>
          </a:solidFill>
          <a:latin typeface="Times New Roman" charset="0"/>
          <a:ea typeface="ＭＳ Ｐゴシック" charset="0"/>
          <a:cs typeface="ＭＳ Ｐゴシック" charset="0"/>
        </a:defRPr>
      </a:lvl4pPr>
      <a:lvl5pPr algn="ctr" rtl="0" eaLnBrk="1" fontAlgn="base" hangingPunct="1">
        <a:spcBef>
          <a:spcPct val="0"/>
        </a:spcBef>
        <a:spcAft>
          <a:spcPct val="0"/>
        </a:spcAft>
        <a:defRPr sz="3600">
          <a:solidFill>
            <a:schemeClr val="tx2"/>
          </a:solidFill>
          <a:latin typeface="Times New Roman" charset="0"/>
          <a:ea typeface="ＭＳ Ｐゴシック" charset="0"/>
          <a:cs typeface="ＭＳ Ｐゴシック" charset="0"/>
        </a:defRPr>
      </a:lvl5pPr>
      <a:lvl6pPr marL="457200" algn="ctr" rtl="0" eaLnBrk="1" fontAlgn="base" hangingPunct="1">
        <a:spcBef>
          <a:spcPct val="0"/>
        </a:spcBef>
        <a:spcAft>
          <a:spcPct val="0"/>
        </a:spcAft>
        <a:defRPr sz="3600">
          <a:solidFill>
            <a:schemeClr val="tx2"/>
          </a:solidFill>
          <a:latin typeface="Times New Roman" charset="0"/>
          <a:ea typeface="ＭＳ Ｐゴシック" charset="0"/>
        </a:defRPr>
      </a:lvl6pPr>
      <a:lvl7pPr marL="914400" algn="ctr" rtl="0" eaLnBrk="1" fontAlgn="base" hangingPunct="1">
        <a:spcBef>
          <a:spcPct val="0"/>
        </a:spcBef>
        <a:spcAft>
          <a:spcPct val="0"/>
        </a:spcAft>
        <a:defRPr sz="3600">
          <a:solidFill>
            <a:schemeClr val="tx2"/>
          </a:solidFill>
          <a:latin typeface="Times New Roman" charset="0"/>
          <a:ea typeface="ＭＳ Ｐゴシック" charset="0"/>
        </a:defRPr>
      </a:lvl7pPr>
      <a:lvl8pPr marL="1371600" algn="ctr" rtl="0" eaLnBrk="1" fontAlgn="base" hangingPunct="1">
        <a:spcBef>
          <a:spcPct val="0"/>
        </a:spcBef>
        <a:spcAft>
          <a:spcPct val="0"/>
        </a:spcAft>
        <a:defRPr sz="3600">
          <a:solidFill>
            <a:schemeClr val="tx2"/>
          </a:solidFill>
          <a:latin typeface="Times New Roman" charset="0"/>
          <a:ea typeface="ＭＳ Ｐゴシック" charset="0"/>
        </a:defRPr>
      </a:lvl8pPr>
      <a:lvl9pPr marL="1828800" algn="ctr" rtl="0" eaLnBrk="1" fontAlgn="base" hangingPunct="1">
        <a:spcBef>
          <a:spcPct val="0"/>
        </a:spcBef>
        <a:spcAft>
          <a:spcPct val="0"/>
        </a:spcAft>
        <a:defRPr sz="3600">
          <a:solidFill>
            <a:schemeClr val="tx2"/>
          </a:solidFill>
          <a:latin typeface="Times New Roman" charset="0"/>
          <a:ea typeface="ＭＳ Ｐゴシック"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085850" indent="-228600" algn="l" rtl="0" eaLnBrk="1" fontAlgn="base" hangingPunct="1">
        <a:spcBef>
          <a:spcPct val="20000"/>
        </a:spcBef>
        <a:spcAft>
          <a:spcPct val="0"/>
        </a:spcAft>
        <a:buChar char="•"/>
        <a:defRPr sz="2400">
          <a:solidFill>
            <a:schemeClr val="tx1"/>
          </a:solidFill>
          <a:latin typeface="+mn-lt"/>
          <a:ea typeface="+mn-ea"/>
        </a:defRPr>
      </a:lvl3pPr>
      <a:lvl4pPr marL="1428750" indent="-228600" algn="l" rtl="0" eaLnBrk="1" fontAlgn="base" hangingPunct="1">
        <a:spcBef>
          <a:spcPct val="20000"/>
        </a:spcBef>
        <a:spcAft>
          <a:spcPct val="0"/>
        </a:spcAft>
        <a:buChar char="–"/>
        <a:defRPr sz="2000">
          <a:solidFill>
            <a:schemeClr val="tx1"/>
          </a:solidFill>
          <a:latin typeface="+mn-lt"/>
          <a:ea typeface="+mn-ea"/>
        </a:defRPr>
      </a:lvl4pPr>
      <a:lvl5pPr marL="1771650" indent="-228600" algn="l" rtl="0" eaLnBrk="1" fontAlgn="base" hangingPunct="1">
        <a:spcBef>
          <a:spcPct val="20000"/>
        </a:spcBef>
        <a:spcAft>
          <a:spcPct val="0"/>
        </a:spcAft>
        <a:buChar char="•"/>
        <a:defRPr sz="2000">
          <a:solidFill>
            <a:schemeClr val="tx1"/>
          </a:solidFill>
          <a:latin typeface="+mn-lt"/>
          <a:ea typeface="+mn-ea"/>
        </a:defRPr>
      </a:lvl5pPr>
      <a:lvl6pPr marL="2228850" indent="-228600" algn="l" rtl="0" eaLnBrk="1" fontAlgn="base" hangingPunct="1">
        <a:spcBef>
          <a:spcPct val="20000"/>
        </a:spcBef>
        <a:spcAft>
          <a:spcPct val="0"/>
        </a:spcAft>
        <a:buChar char="•"/>
        <a:defRPr sz="2000">
          <a:solidFill>
            <a:schemeClr val="tx1"/>
          </a:solidFill>
          <a:latin typeface="+mn-lt"/>
          <a:ea typeface="+mn-ea"/>
        </a:defRPr>
      </a:lvl6pPr>
      <a:lvl7pPr marL="2686050" indent="-228600" algn="l" rtl="0" eaLnBrk="1" fontAlgn="base" hangingPunct="1">
        <a:spcBef>
          <a:spcPct val="20000"/>
        </a:spcBef>
        <a:spcAft>
          <a:spcPct val="0"/>
        </a:spcAft>
        <a:buChar char="•"/>
        <a:defRPr sz="2000">
          <a:solidFill>
            <a:schemeClr val="tx1"/>
          </a:solidFill>
          <a:latin typeface="+mn-lt"/>
          <a:ea typeface="+mn-ea"/>
        </a:defRPr>
      </a:lvl7pPr>
      <a:lvl8pPr marL="3143250" indent="-228600" algn="l" rtl="0" eaLnBrk="1" fontAlgn="base" hangingPunct="1">
        <a:spcBef>
          <a:spcPct val="20000"/>
        </a:spcBef>
        <a:spcAft>
          <a:spcPct val="0"/>
        </a:spcAft>
        <a:buChar char="•"/>
        <a:defRPr sz="2000">
          <a:solidFill>
            <a:schemeClr val="tx1"/>
          </a:solidFill>
          <a:latin typeface="+mn-lt"/>
          <a:ea typeface="+mn-ea"/>
        </a:defRPr>
      </a:lvl8pPr>
      <a:lvl9pPr marL="360045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1"/>
          <p:cNvSpPr>
            <a:spLocks noGrp="1"/>
          </p:cNvSpPr>
          <p:nvPr>
            <p:ph type="dt" sz="quarter" idx="10"/>
          </p:nvPr>
        </p:nvSpPr>
        <p:spPr/>
        <p:txBody>
          <a:bodyPr/>
          <a:lstStyle/>
          <a:p>
            <a:pPr>
              <a:defRPr/>
            </a:pPr>
            <a:r>
              <a:rPr lang="en-US" dirty="0" smtClean="0"/>
              <a:t>Jan 2013</a:t>
            </a:r>
            <a:endParaRPr lang="en-US" dirty="0"/>
          </a:p>
        </p:txBody>
      </p:sp>
      <p:sp>
        <p:nvSpPr>
          <p:cNvPr id="5" name="Footer Placeholder 2"/>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3"/>
          <p:cNvSpPr>
            <a:spLocks noGrp="1"/>
          </p:cNvSpPr>
          <p:nvPr>
            <p:ph type="sldNum" sz="quarter" idx="12"/>
          </p:nvPr>
        </p:nvSpPr>
        <p:spPr/>
        <p:txBody>
          <a:bodyPr/>
          <a:lstStyle/>
          <a:p>
            <a:pPr>
              <a:defRPr/>
            </a:pPr>
            <a:r>
              <a:rPr lang="en-US"/>
              <a:t>Slide </a:t>
            </a:r>
            <a:fld id="{5B3A6277-7304-FD4E-8D8A-484173CF9B8B}" type="slidenum">
              <a:rPr lang="en-US"/>
              <a:pPr>
                <a:defRPr/>
              </a:pPr>
              <a:t>1</a:t>
            </a:fld>
            <a:endParaRPr lang="en-US"/>
          </a:p>
        </p:txBody>
      </p:sp>
      <p:sp>
        <p:nvSpPr>
          <p:cNvPr id="27651" name="Rectangle 3"/>
          <p:cNvSpPr>
            <a:spLocks noChangeArrowheads="1"/>
          </p:cNvSpPr>
          <p:nvPr/>
        </p:nvSpPr>
        <p:spPr bwMode="auto">
          <a:xfrm>
            <a:off x="152400" y="609600"/>
            <a:ext cx="8991600" cy="4524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defRPr/>
            </a:pPr>
            <a:r>
              <a:rPr lang="en-US" sz="1800" b="1" u="sng" dirty="0">
                <a:solidFill>
                  <a:schemeClr val="tx2"/>
                </a:solidFill>
                <a:effectLst>
                  <a:outerShdw blurRad="38100" dist="38100" dir="2700000" algn="tl">
                    <a:srgbClr val="DDDDDD"/>
                  </a:outerShdw>
                </a:effectLst>
                <a:cs typeface="+mn-cs"/>
              </a:rPr>
              <a:t>Project: IEEE P802.15 Working Group for Wireless Personal Area Networks (WPANs)</a:t>
            </a:r>
            <a:endParaRPr lang="en-US" sz="1600" b="1" dirty="0">
              <a:solidFill>
                <a:schemeClr val="tx2"/>
              </a:solidFill>
              <a:cs typeface="+mn-cs"/>
            </a:endParaRPr>
          </a:p>
          <a:p>
            <a:pPr>
              <a:defRPr/>
            </a:pPr>
            <a:endParaRPr lang="en-US" sz="1600" dirty="0">
              <a:solidFill>
                <a:schemeClr val="tx2"/>
              </a:solidFill>
              <a:cs typeface="+mn-cs"/>
            </a:endParaRPr>
          </a:p>
          <a:p>
            <a:pPr>
              <a:defRPr/>
            </a:pPr>
            <a:r>
              <a:rPr lang="en-US" sz="1600" b="1" dirty="0">
                <a:solidFill>
                  <a:schemeClr val="tx2"/>
                </a:solidFill>
                <a:cs typeface="+mn-cs"/>
              </a:rPr>
              <a:t>Submission Title:</a:t>
            </a:r>
            <a:r>
              <a:rPr lang="en-US" sz="1600" dirty="0">
                <a:solidFill>
                  <a:schemeClr val="tx2"/>
                </a:solidFill>
                <a:cs typeface="+mn-cs"/>
              </a:rPr>
              <a:t> </a:t>
            </a:r>
            <a:r>
              <a:rPr lang="en-US" sz="1600" dirty="0" smtClean="0">
                <a:solidFill>
                  <a:schemeClr val="tx2"/>
                </a:solidFill>
                <a:cs typeface="+mn-cs"/>
              </a:rPr>
              <a:t>Status of P802.1Qbz and P802.11ak</a:t>
            </a:r>
            <a:r>
              <a:rPr lang="en-US" sz="1600" dirty="0">
                <a:solidFill>
                  <a:schemeClr val="tx2"/>
                </a:solidFill>
                <a:cs typeface="+mn-cs"/>
              </a:rPr>
              <a:t>	</a:t>
            </a:r>
          </a:p>
          <a:p>
            <a:pPr>
              <a:defRPr/>
            </a:pPr>
            <a:r>
              <a:rPr lang="en-US" sz="1600" b="1" dirty="0">
                <a:solidFill>
                  <a:schemeClr val="tx2"/>
                </a:solidFill>
                <a:cs typeface="+mn-cs"/>
              </a:rPr>
              <a:t>Date Submitted: </a:t>
            </a:r>
            <a:r>
              <a:rPr lang="en-US" sz="1600" dirty="0" smtClean="0">
                <a:solidFill>
                  <a:schemeClr val="tx2"/>
                </a:solidFill>
                <a:cs typeface="+mn-cs"/>
              </a:rPr>
              <a:t>15 Jan 2013</a:t>
            </a:r>
            <a:r>
              <a:rPr lang="en-US" sz="1600" dirty="0">
                <a:solidFill>
                  <a:schemeClr val="tx2"/>
                </a:solidFill>
                <a:cs typeface="+mn-cs"/>
              </a:rPr>
              <a:t>	</a:t>
            </a:r>
          </a:p>
          <a:p>
            <a:pPr>
              <a:defRPr/>
            </a:pPr>
            <a:r>
              <a:rPr lang="en-US" sz="1600" b="1" dirty="0">
                <a:solidFill>
                  <a:schemeClr val="tx2"/>
                </a:solidFill>
                <a:cs typeface="+mn-cs"/>
              </a:rPr>
              <a:t>Source:</a:t>
            </a:r>
            <a:r>
              <a:rPr lang="en-US" sz="1600" dirty="0">
                <a:solidFill>
                  <a:schemeClr val="tx2"/>
                </a:solidFill>
                <a:cs typeface="+mn-cs"/>
              </a:rPr>
              <a:t> </a:t>
            </a:r>
            <a:r>
              <a:rPr lang="en-US" sz="1600" dirty="0" smtClean="0">
                <a:solidFill>
                  <a:schemeClr val="tx2"/>
                </a:solidFill>
                <a:cs typeface="+mn-cs"/>
              </a:rPr>
              <a:t>Norman Finn </a:t>
            </a:r>
            <a:r>
              <a:rPr lang="en-US" sz="1600" b="1" dirty="0" smtClean="0">
                <a:solidFill>
                  <a:schemeClr val="tx2"/>
                </a:solidFill>
                <a:cs typeface="+mn-cs"/>
              </a:rPr>
              <a:t>Company:</a:t>
            </a:r>
            <a:r>
              <a:rPr lang="en-US" sz="1600" dirty="0" smtClean="0">
                <a:solidFill>
                  <a:schemeClr val="tx2"/>
                </a:solidFill>
                <a:cs typeface="+mn-cs"/>
              </a:rPr>
              <a:t> Cisco Systems</a:t>
            </a:r>
            <a:endParaRPr lang="en-US" sz="1600" dirty="0">
              <a:solidFill>
                <a:schemeClr val="tx2"/>
              </a:solidFill>
              <a:cs typeface="+mn-cs"/>
            </a:endParaRPr>
          </a:p>
          <a:p>
            <a:pPr>
              <a:defRPr/>
            </a:pPr>
            <a:r>
              <a:rPr lang="en-US" sz="1600" dirty="0" smtClean="0">
                <a:solidFill>
                  <a:schemeClr val="tx2"/>
                </a:solidFill>
                <a:cs typeface="+mn-cs"/>
              </a:rPr>
              <a:t>Address: 170 W. Tasman Dr., San José CA 95134 USA</a:t>
            </a:r>
            <a:endParaRPr lang="en-US" sz="1600" dirty="0">
              <a:solidFill>
                <a:schemeClr val="tx2"/>
              </a:solidFill>
              <a:cs typeface="+mn-cs"/>
            </a:endParaRPr>
          </a:p>
          <a:p>
            <a:pPr>
              <a:defRPr/>
            </a:pPr>
            <a:r>
              <a:rPr lang="en-US" sz="1600" dirty="0">
                <a:solidFill>
                  <a:schemeClr val="tx2"/>
                </a:solidFill>
                <a:cs typeface="+mn-cs"/>
              </a:rPr>
              <a:t>Voice</a:t>
            </a:r>
            <a:r>
              <a:rPr lang="en-US" sz="1600" dirty="0" smtClean="0">
                <a:solidFill>
                  <a:schemeClr val="tx2"/>
                </a:solidFill>
                <a:cs typeface="+mn-cs"/>
              </a:rPr>
              <a:t>: +1.408.526.4495 , E</a:t>
            </a:r>
            <a:r>
              <a:rPr lang="en-US" sz="1600" dirty="0">
                <a:solidFill>
                  <a:schemeClr val="tx2"/>
                </a:solidFill>
                <a:cs typeface="+mn-cs"/>
              </a:rPr>
              <a:t>-Mail</a:t>
            </a:r>
            <a:r>
              <a:rPr lang="en-US" sz="1600" dirty="0" smtClean="0">
                <a:solidFill>
                  <a:schemeClr val="tx2"/>
                </a:solidFill>
                <a:cs typeface="+mn-cs"/>
              </a:rPr>
              <a:t>: </a:t>
            </a:r>
            <a:r>
              <a:rPr lang="en-US" sz="1600" dirty="0" err="1" smtClean="0">
                <a:solidFill>
                  <a:schemeClr val="tx2"/>
                </a:solidFill>
                <a:cs typeface="+mn-cs"/>
              </a:rPr>
              <a:t>nfinn@cisco.com</a:t>
            </a:r>
            <a:r>
              <a:rPr lang="en-US" sz="1600" dirty="0">
                <a:solidFill>
                  <a:schemeClr val="tx2"/>
                </a:solidFill>
                <a:cs typeface="+mn-cs"/>
              </a:rPr>
              <a:t>	</a:t>
            </a:r>
          </a:p>
          <a:p>
            <a:pPr>
              <a:spcBef>
                <a:spcPts val="600"/>
              </a:spcBef>
              <a:spcAft>
                <a:spcPts val="600"/>
              </a:spcAft>
              <a:defRPr/>
            </a:pPr>
            <a:r>
              <a:rPr lang="en-US" sz="1600" b="1" dirty="0">
                <a:solidFill>
                  <a:schemeClr val="tx2"/>
                </a:solidFill>
                <a:cs typeface="+mn-cs"/>
              </a:rPr>
              <a:t>Re:</a:t>
            </a:r>
            <a:r>
              <a:rPr lang="en-US" sz="1600" dirty="0">
                <a:solidFill>
                  <a:schemeClr val="tx2"/>
                </a:solidFill>
                <a:cs typeface="+mn-cs"/>
              </a:rPr>
              <a:t> </a:t>
            </a:r>
            <a:r>
              <a:rPr lang="en-US" sz="1600" dirty="0" smtClean="0">
                <a:solidFill>
                  <a:schemeClr val="tx2"/>
                </a:solidFill>
                <a:cs typeface="+mn-cs"/>
              </a:rPr>
              <a:t>IGL2R</a:t>
            </a:r>
            <a:endParaRPr lang="en-US" sz="1600" dirty="0">
              <a:solidFill>
                <a:schemeClr val="tx2"/>
              </a:solidFill>
              <a:cs typeface="+mn-cs"/>
            </a:endParaRPr>
          </a:p>
          <a:p>
            <a:pPr>
              <a:spcBef>
                <a:spcPts val="600"/>
              </a:spcBef>
              <a:spcAft>
                <a:spcPts val="600"/>
              </a:spcAft>
              <a:defRPr/>
            </a:pPr>
            <a:r>
              <a:rPr lang="en-US" sz="1600" b="1" dirty="0" smtClean="0">
                <a:solidFill>
                  <a:schemeClr val="tx2"/>
                </a:solidFill>
                <a:cs typeface="+mn-cs"/>
              </a:rPr>
              <a:t>Abstract</a:t>
            </a:r>
            <a:r>
              <a:rPr lang="en-US" sz="1600" b="1" dirty="0">
                <a:solidFill>
                  <a:schemeClr val="tx2"/>
                </a:solidFill>
                <a:cs typeface="+mn-cs"/>
              </a:rPr>
              <a:t>:</a:t>
            </a:r>
            <a:r>
              <a:rPr lang="en-US" sz="1600" dirty="0">
                <a:solidFill>
                  <a:schemeClr val="tx2"/>
                </a:solidFill>
                <a:cs typeface="+mn-cs"/>
              </a:rPr>
              <a:t>	</a:t>
            </a:r>
            <a:r>
              <a:rPr lang="en-US" sz="1600" dirty="0" smtClean="0">
                <a:solidFill>
                  <a:schemeClr val="tx2"/>
                </a:solidFill>
                <a:cs typeface="+mn-cs"/>
              </a:rPr>
              <a:t>Early progress on integrating 802.11 as a medium for bridges</a:t>
            </a:r>
            <a:endParaRPr lang="en-US" sz="1600" dirty="0">
              <a:solidFill>
                <a:schemeClr val="tx2"/>
              </a:solidFill>
              <a:cs typeface="+mn-cs"/>
            </a:endParaRPr>
          </a:p>
          <a:p>
            <a:pPr>
              <a:spcBef>
                <a:spcPts val="600"/>
              </a:spcBef>
              <a:spcAft>
                <a:spcPts val="600"/>
              </a:spcAft>
              <a:defRPr/>
            </a:pPr>
            <a:r>
              <a:rPr lang="en-US" sz="1600" b="1" dirty="0">
                <a:solidFill>
                  <a:schemeClr val="tx2"/>
                </a:solidFill>
                <a:cs typeface="+mn-cs"/>
              </a:rPr>
              <a:t>Purpose:</a:t>
            </a:r>
            <a:r>
              <a:rPr lang="en-US" sz="1600" dirty="0">
                <a:solidFill>
                  <a:schemeClr val="tx2"/>
                </a:solidFill>
                <a:cs typeface="+mn-cs"/>
              </a:rPr>
              <a:t>	</a:t>
            </a:r>
            <a:r>
              <a:rPr lang="en-US" sz="1600" dirty="0" smtClean="0">
                <a:solidFill>
                  <a:schemeClr val="tx2"/>
                </a:solidFill>
                <a:cs typeface="+mn-cs"/>
              </a:rPr>
              <a:t>For information to L2R interest group – no action expected</a:t>
            </a:r>
            <a:endParaRPr lang="en-US" sz="1600" dirty="0">
              <a:solidFill>
                <a:schemeClr val="tx2"/>
              </a:solidFill>
              <a:cs typeface="+mn-cs"/>
            </a:endParaRPr>
          </a:p>
          <a:p>
            <a:pPr>
              <a:defRPr/>
            </a:pPr>
            <a:r>
              <a:rPr lang="en-US" sz="1600" b="1" dirty="0">
                <a:solidFill>
                  <a:schemeClr val="tx2"/>
                </a:solidFill>
                <a:cs typeface="+mn-cs"/>
              </a:rPr>
              <a:t>Notice:</a:t>
            </a:r>
            <a:r>
              <a:rPr lang="en-US" sz="1600" dirty="0">
                <a:solidFill>
                  <a:schemeClr val="tx2"/>
                </a:solidFill>
                <a:cs typeface="+mn-cs"/>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a:defRPr/>
            </a:pPr>
            <a:r>
              <a:rPr lang="en-US" sz="1600" b="1" dirty="0">
                <a:solidFill>
                  <a:schemeClr val="tx2"/>
                </a:solidFill>
                <a:cs typeface="+mn-cs"/>
              </a:rPr>
              <a:t>Release:</a:t>
            </a:r>
            <a:r>
              <a:rPr lang="en-US" sz="1600" dirty="0">
                <a:solidFill>
                  <a:schemeClr val="tx2"/>
                </a:solidFill>
                <a:cs typeface="+mn-cs"/>
              </a:rPr>
              <a:t>	The contributor acknowledges and accepts that this contribution becomes the property of IEEE and may be made publicly available by P802.15.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links are dynamic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Wireless links can come up and go down frequently.</a:t>
            </a:r>
          </a:p>
          <a:p>
            <a:r>
              <a:rPr lang="en-US" dirty="0" smtClean="0"/>
              <a:t>Wireless links can vary in speed over short time frames.</a:t>
            </a:r>
          </a:p>
          <a:p>
            <a:r>
              <a:rPr lang="en-US" dirty="0" smtClean="0"/>
              <a:t>Stations can go to sleep for many seconds to conserve power.</a:t>
            </a:r>
          </a:p>
          <a:p>
            <a:r>
              <a:rPr lang="en-US" dirty="0" smtClean="0"/>
              <a:t>Wireless stations can be very mobile.</a:t>
            </a:r>
          </a:p>
          <a:p>
            <a:r>
              <a:rPr lang="en-US" b="1" dirty="0" smtClean="0">
                <a:solidFill>
                  <a:srgbClr val="3333CC"/>
                </a:solidFill>
              </a:rPr>
              <a:t>Bridges</a:t>
            </a:r>
            <a:r>
              <a:rPr lang="en-US" dirty="0" smtClean="0"/>
              <a:t> were invented to use wired connections that do </a:t>
            </a:r>
            <a:r>
              <a:rPr lang="en-US" b="1" dirty="0" smtClean="0">
                <a:solidFill>
                  <a:srgbClr val="3333CC"/>
                </a:solidFill>
              </a:rPr>
              <a:t>none</a:t>
            </a:r>
            <a:r>
              <a:rPr lang="en-US" dirty="0" smtClean="0"/>
              <a:t> of the above.</a:t>
            </a:r>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10</a:t>
            </a:fld>
            <a:endParaRPr lang="en-US"/>
          </a:p>
        </p:txBody>
      </p:sp>
    </p:spTree>
    <p:extLst>
      <p:ext uri="{BB962C8B-B14F-4D97-AF65-F5344CB8AC3E}">
        <p14:creationId xmlns:p14="http://schemas.microsoft.com/office/powerpoint/2010/main" val="1228040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all problems solved by .1Qbz/.11ak?  NO!</a:t>
            </a:r>
            <a:endParaRPr lang="en-US" dirty="0"/>
          </a:p>
        </p:txBody>
      </p:sp>
      <p:sp>
        <p:nvSpPr>
          <p:cNvPr id="3" name="Content Placeholder 2"/>
          <p:cNvSpPr>
            <a:spLocks noGrp="1"/>
          </p:cNvSpPr>
          <p:nvPr>
            <p:ph idx="1"/>
          </p:nvPr>
        </p:nvSpPr>
        <p:spPr/>
        <p:txBody>
          <a:bodyPr>
            <a:normAutofit/>
          </a:bodyPr>
          <a:lstStyle/>
          <a:p>
            <a:r>
              <a:rPr lang="en-US" dirty="0" smtClean="0"/>
              <a:t>The problem of relay points that only wake up occasionally are </a:t>
            </a:r>
            <a:r>
              <a:rPr lang="en-US" b="1" dirty="0" smtClean="0">
                <a:solidFill>
                  <a:srgbClr val="3333CC"/>
                </a:solidFill>
              </a:rPr>
              <a:t>not</a:t>
            </a:r>
            <a:r>
              <a:rPr lang="en-US" dirty="0" smtClean="0">
                <a:solidFill>
                  <a:srgbClr val="3333CC"/>
                </a:solidFill>
              </a:rPr>
              <a:t> </a:t>
            </a:r>
            <a:r>
              <a:rPr lang="en-US" dirty="0" smtClean="0"/>
              <a:t>addressed by .1Qbz/.11ak.  Relay points (bridges) are always available and always exchanging control messages (~ 1 Hz, 1k bytes per link, much more when the topology changes).</a:t>
            </a:r>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11</a:t>
            </a:fld>
            <a:endParaRPr lang="en-US"/>
          </a:p>
        </p:txBody>
      </p:sp>
    </p:spTree>
    <p:extLst>
      <p:ext uri="{BB962C8B-B14F-4D97-AF65-F5344CB8AC3E}">
        <p14:creationId xmlns:p14="http://schemas.microsoft.com/office/powerpoint/2010/main" val="967049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all problems solved by .1Qbz/.11ak?  NO!</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You cannot have a bridge-to-bridge link flapping; frequent topology changes will keep the topology control protocols in turmoil, and disrupt connectivity throughout the network.</a:t>
            </a:r>
          </a:p>
          <a:p>
            <a:r>
              <a:rPr lang="en-US" dirty="0" smtClean="0"/>
              <a:t>Heuristics must be applied—either a flapping link is always present (causing high packet loss and/or delay) or always absent (preventing connectivity).  Pick your poison.</a:t>
            </a:r>
          </a:p>
          <a:p>
            <a:r>
              <a:rPr lang="en-US" dirty="0" smtClean="0"/>
              <a:t>Similarly, the network cannot be updated as link speeds change.</a:t>
            </a:r>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12</a:t>
            </a:fld>
            <a:endParaRPr lang="en-US"/>
          </a:p>
        </p:txBody>
      </p:sp>
    </p:spTree>
    <p:extLst>
      <p:ext uri="{BB962C8B-B14F-4D97-AF65-F5344CB8AC3E}">
        <p14:creationId xmlns:p14="http://schemas.microsoft.com/office/powerpoint/2010/main" val="364457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all problems solved by .1Qbz/.11ak?  NO!</a:t>
            </a:r>
            <a:endParaRPr lang="en-US" dirty="0"/>
          </a:p>
        </p:txBody>
      </p:sp>
      <p:sp>
        <p:nvSpPr>
          <p:cNvPr id="3" name="Content Placeholder 2"/>
          <p:cNvSpPr>
            <a:spLocks noGrp="1"/>
          </p:cNvSpPr>
          <p:nvPr>
            <p:ph idx="1"/>
          </p:nvPr>
        </p:nvSpPr>
        <p:spPr/>
        <p:txBody>
          <a:bodyPr>
            <a:normAutofit/>
          </a:bodyPr>
          <a:lstStyle/>
          <a:p>
            <a:pPr lvl="1"/>
            <a:r>
              <a:rPr lang="en-US" dirty="0" smtClean="0"/>
              <a:t>At least, flapping links to end stations do not disrupt the network; connectivity is simply unreliable.</a:t>
            </a:r>
          </a:p>
          <a:p>
            <a:pPr lvl="1"/>
            <a:r>
              <a:rPr lang="en-US" dirty="0" smtClean="0"/>
              <a:t>All wireless links are represented to the network protocols as being very slow, so that the network will always prefer wired links, where connectivity permits.</a:t>
            </a:r>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13</a:t>
            </a:fld>
            <a:endParaRPr lang="en-US"/>
          </a:p>
        </p:txBody>
      </p:sp>
    </p:spTree>
    <p:extLst>
      <p:ext uri="{BB962C8B-B14F-4D97-AF65-F5344CB8AC3E}">
        <p14:creationId xmlns:p14="http://schemas.microsoft.com/office/powerpoint/2010/main" val="1388242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 that .1Qbz/.11ak </a:t>
            </a:r>
            <a:r>
              <a:rPr lang="en-US" b="1" dirty="0" smtClean="0">
                <a:solidFill>
                  <a:srgbClr val="3333CC"/>
                </a:solidFill>
              </a:rPr>
              <a:t>can </a:t>
            </a:r>
            <a:r>
              <a:rPr lang="en-US" dirty="0" smtClean="0"/>
              <a:t>solve</a:t>
            </a:r>
            <a:endParaRPr lang="en-US" dirty="0"/>
          </a:p>
        </p:txBody>
      </p:sp>
      <p:sp>
        <p:nvSpPr>
          <p:cNvPr id="3" name="Content Placeholder 2"/>
          <p:cNvSpPr>
            <a:spLocks noGrp="1"/>
          </p:cNvSpPr>
          <p:nvPr>
            <p:ph idx="1"/>
          </p:nvPr>
        </p:nvSpPr>
        <p:spPr/>
        <p:txBody>
          <a:bodyPr/>
          <a:lstStyle/>
          <a:p>
            <a:r>
              <a:rPr lang="en-US" dirty="0" smtClean="0"/>
              <a:t>IF the network is stable enough that heuristics can bring network topology changes down to a maximum of 1/min. (per network – not per link!) without causing excessive packet loss (due to claiming links are up when they’re not);</a:t>
            </a:r>
          </a:p>
          <a:p>
            <a:r>
              <a:rPr lang="en-US" dirty="0" smtClean="0"/>
              <a:t>THEN a bridged network can work.</a:t>
            </a:r>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14</a:t>
            </a:fld>
            <a:endParaRPr lang="en-US"/>
          </a:p>
        </p:txBody>
      </p:sp>
    </p:spTree>
    <p:extLst>
      <p:ext uri="{BB962C8B-B14F-4D97-AF65-F5344CB8AC3E}">
        <p14:creationId xmlns:p14="http://schemas.microsoft.com/office/powerpoint/2010/main" val="1600861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the goal is Big-I Internet connectivity: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If a bridge cannot deliver a frame within one second, it must discard it, because L3 and higher protocol timers start to kick in around this time frame.</a:t>
            </a:r>
          </a:p>
          <a:p>
            <a:r>
              <a:rPr lang="en-US" dirty="0" smtClean="0"/>
              <a:t>This requirement can be relaxed at the very edge of the network, but a station connecting via standard protocols to the big-I Internet just can’t go to sleep for minutes at a time.</a:t>
            </a:r>
          </a:p>
          <a:p>
            <a:r>
              <a:rPr lang="en-US" dirty="0" smtClean="0"/>
              <a:t>The capability of handling any protocol (via </a:t>
            </a:r>
            <a:r>
              <a:rPr lang="en-US" dirty="0" err="1" smtClean="0"/>
              <a:t>EtherType</a:t>
            </a:r>
            <a:r>
              <a:rPr lang="en-US" dirty="0" smtClean="0"/>
              <a:t>), not just a selected few, is required.</a:t>
            </a:r>
            <a:endParaRPr lang="en-US" dirty="0"/>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15</a:t>
            </a:fld>
            <a:endParaRPr lang="en-US"/>
          </a:p>
        </p:txBody>
      </p:sp>
    </p:spTree>
    <p:extLst>
      <p:ext uri="{BB962C8B-B14F-4D97-AF65-F5344CB8AC3E}">
        <p14:creationId xmlns:p14="http://schemas.microsoft.com/office/powerpoint/2010/main" val="1504001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48-bit vs. 64-bit vs. short MAC addresses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bridging standards only work on 48-bit MAC addresses.</a:t>
            </a:r>
          </a:p>
          <a:p>
            <a:r>
              <a:rPr lang="en-US" dirty="0" smtClean="0"/>
              <a:t>There is no inherent reason for this, except lack of demand for a 64-bit version.</a:t>
            </a:r>
          </a:p>
          <a:p>
            <a:r>
              <a:rPr lang="en-US" dirty="0" smtClean="0"/>
              <a:t>One can conceive of ways for a network to allocate 48-bit locally-administered MAC addresses to devices with 64-bit native addresses (or devices with no MAC address) to enable current bridging.</a:t>
            </a:r>
          </a:p>
          <a:p>
            <a:r>
              <a:rPr lang="en-US" dirty="0" smtClean="0"/>
              <a:t>Any such plan would have problems when networks are concatenated.</a:t>
            </a:r>
          </a:p>
          <a:p>
            <a:r>
              <a:rPr lang="en-US" dirty="0" smtClean="0"/>
              <a:t>This is an off-the-top-of-my-head idea, not a proposal for a work item.</a:t>
            </a:r>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16</a:t>
            </a:fld>
            <a:endParaRPr lang="en-US"/>
          </a:p>
        </p:txBody>
      </p:sp>
    </p:spTree>
    <p:extLst>
      <p:ext uri="{BB962C8B-B14F-4D97-AF65-F5344CB8AC3E}">
        <p14:creationId xmlns:p14="http://schemas.microsoft.com/office/powerpoint/2010/main" val="4028997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 line</a:t>
            </a:r>
            <a:endParaRPr lang="en-US" dirty="0"/>
          </a:p>
        </p:txBody>
      </p:sp>
      <p:sp>
        <p:nvSpPr>
          <p:cNvPr id="3" name="Content Placeholder 2"/>
          <p:cNvSpPr>
            <a:spLocks noGrp="1"/>
          </p:cNvSpPr>
          <p:nvPr>
            <p:ph idx="1"/>
          </p:nvPr>
        </p:nvSpPr>
        <p:spPr/>
        <p:txBody>
          <a:bodyPr/>
          <a:lstStyle/>
          <a:p>
            <a:r>
              <a:rPr lang="en-US" dirty="0" smtClean="0"/>
              <a:t>Bridging is a screwdriver.</a:t>
            </a:r>
          </a:p>
          <a:p>
            <a:r>
              <a:rPr lang="en-US" dirty="0" smtClean="0"/>
              <a:t>If you need a box wrench, a screwdriver won’t help you.</a:t>
            </a:r>
          </a:p>
          <a:p>
            <a:r>
              <a:rPr lang="en-US" dirty="0" smtClean="0"/>
              <a:t>But, if you can use a screwdriver, buy one at the hardware store—don’t mill your own from bar stock and discover, the hard way, why the blade is tapered.</a:t>
            </a:r>
            <a:endParaRPr lang="en-US" dirty="0"/>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17</a:t>
            </a:fld>
            <a:endParaRPr lang="en-US"/>
          </a:p>
        </p:txBody>
      </p:sp>
    </p:spTree>
    <p:extLst>
      <p:ext uri="{BB962C8B-B14F-4D97-AF65-F5344CB8AC3E}">
        <p14:creationId xmlns:p14="http://schemas.microsoft.com/office/powerpoint/2010/main" val="1799700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a:t>Slide </a:t>
            </a:r>
            <a:fld id="{C480421D-23A7-1C4E-8553-42AFBC996F1E}" type="slidenum">
              <a:rPr lang="en-US"/>
              <a:pPr>
                <a:defRPr/>
              </a:pPr>
              <a:t>2</a:t>
            </a:fld>
            <a:endParaRPr lang="en-US"/>
          </a:p>
        </p:txBody>
      </p:sp>
      <p:sp>
        <p:nvSpPr>
          <p:cNvPr id="26626" name="Rectangle 2"/>
          <p:cNvSpPr>
            <a:spLocks noGrp="1" noChangeArrowheads="1"/>
          </p:cNvSpPr>
          <p:nvPr>
            <p:ph type="ctrTitle"/>
          </p:nvPr>
        </p:nvSpPr>
        <p:spPr>
          <a:xfrm>
            <a:off x="685800" y="2286000"/>
            <a:ext cx="7772400" cy="1143000"/>
          </a:xfrm>
        </p:spPr>
        <p:txBody>
          <a:bodyPr/>
          <a:lstStyle/>
          <a:p>
            <a:pPr>
              <a:defRPr/>
            </a:pPr>
            <a:r>
              <a:rPr lang="en-US" dirty="0"/>
              <a:t>Status of P802.1Qbz and P802.11ak</a:t>
            </a:r>
            <a:endParaRPr lang="en-US" dirty="0" smtClean="0">
              <a:cs typeface="+mj-cs"/>
            </a:endParaRPr>
          </a:p>
        </p:txBody>
      </p:sp>
      <p:sp>
        <p:nvSpPr>
          <p:cNvPr id="26627" name="Rectangle 3"/>
          <p:cNvSpPr>
            <a:spLocks noGrp="1" noChangeArrowheads="1"/>
          </p:cNvSpPr>
          <p:nvPr>
            <p:ph type="subTitle" idx="1"/>
          </p:nvPr>
        </p:nvSpPr>
        <p:spPr/>
        <p:txBody>
          <a:bodyPr/>
          <a:lstStyle/>
          <a:p>
            <a:pPr>
              <a:defRPr/>
            </a:pPr>
            <a:r>
              <a:rPr lang="en-US" dirty="0" smtClean="0">
                <a:cs typeface="+mn-cs"/>
              </a:rPr>
              <a:t>Integrating 802.11 media into 802.1 bridging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normAutofit fontScale="92500"/>
          </a:bodyPr>
          <a:lstStyle/>
          <a:p>
            <a:r>
              <a:rPr lang="en-US" dirty="0" smtClean="0"/>
              <a:t>This deck is not advocating a course of action for IEEE 802.15 L2R.</a:t>
            </a:r>
          </a:p>
          <a:p>
            <a:r>
              <a:rPr lang="en-US" dirty="0" smtClean="0"/>
              <a:t>It is not claiming a position for Cisco Systems or IEEE 802.1.</a:t>
            </a:r>
          </a:p>
          <a:p>
            <a:r>
              <a:rPr lang="en-US" dirty="0" smtClean="0"/>
              <a:t>This is a long-time advocate of 802.1 technologies presenting the capabilities of bridging.</a:t>
            </a:r>
          </a:p>
          <a:p>
            <a:r>
              <a:rPr lang="en-US" dirty="0" smtClean="0"/>
              <a:t>If the shoe doesn’t fit, don’t hurt your feet!</a:t>
            </a:r>
            <a:endParaRPr lang="en-US" dirty="0"/>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3</a:t>
            </a:fld>
            <a:endParaRPr lang="en-US"/>
          </a:p>
        </p:txBody>
      </p:sp>
    </p:spTree>
    <p:extLst>
      <p:ext uri="{BB962C8B-B14F-4D97-AF65-F5344CB8AC3E}">
        <p14:creationId xmlns:p14="http://schemas.microsoft.com/office/powerpoint/2010/main" val="1750952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a:t>Slide </a:t>
            </a:r>
            <a:fld id="{E6AA7B6D-BA6C-8743-9385-A95BBDF363E5}" type="slidenum">
              <a:rPr lang="en-US"/>
              <a:pPr>
                <a:defRPr/>
              </a:pPr>
              <a:t>4</a:t>
            </a:fld>
            <a:endParaRPr lang="en-US"/>
          </a:p>
        </p:txBody>
      </p:sp>
      <p:sp>
        <p:nvSpPr>
          <p:cNvPr id="4098" name="Rectangle 2"/>
          <p:cNvSpPr>
            <a:spLocks noGrp="1" noChangeArrowheads="1"/>
          </p:cNvSpPr>
          <p:nvPr>
            <p:ph type="title"/>
          </p:nvPr>
        </p:nvSpPr>
        <p:spPr/>
        <p:txBody>
          <a:bodyPr/>
          <a:lstStyle/>
          <a:p>
            <a:pPr>
              <a:defRPr/>
            </a:pPr>
            <a:r>
              <a:rPr lang="en-US" sz="3200" dirty="0" smtClean="0">
                <a:cs typeface="+mj-cs"/>
              </a:rPr>
              <a:t>Both PARs have essentially the same scope</a:t>
            </a:r>
          </a:p>
        </p:txBody>
      </p:sp>
      <p:sp>
        <p:nvSpPr>
          <p:cNvPr id="4099" name="Rectangle 3"/>
          <p:cNvSpPr>
            <a:spLocks noGrp="1" noChangeArrowheads="1"/>
          </p:cNvSpPr>
          <p:nvPr>
            <p:ph type="body" idx="1"/>
          </p:nvPr>
        </p:nvSpPr>
        <p:spPr/>
        <p:txBody>
          <a:bodyPr/>
          <a:lstStyle/>
          <a:p>
            <a:pPr>
              <a:defRPr/>
            </a:pPr>
            <a:r>
              <a:rPr lang="en-US" sz="2800" b="1" dirty="0" smtClean="0">
                <a:solidFill>
                  <a:srgbClr val="3333CC"/>
                </a:solidFill>
                <a:cs typeface="+mn-cs"/>
              </a:rPr>
              <a:t>P802.1Qbz scope: </a:t>
            </a:r>
            <a:r>
              <a:rPr lang="en-US" sz="2800" dirty="0"/>
              <a:t>This standard specifies protocols, procedures, and managed objects to allow IEEE 802.11 media to provide internal connections within bridged networks, as well as access to bridged networks.</a:t>
            </a:r>
            <a:br>
              <a:rPr lang="en-US" sz="2800" dirty="0"/>
            </a:br>
            <a:endParaRPr lang="en-US" sz="2800" dirty="0" smtClean="0">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diagram used frequently in pre-PAR discussions</a:t>
            </a:r>
            <a:endParaRPr lang="en-US" dirty="0"/>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5</a:t>
            </a:fld>
            <a:endParaRPr lang="en-US"/>
          </a:p>
        </p:txBody>
      </p:sp>
      <p:cxnSp>
        <p:nvCxnSpPr>
          <p:cNvPr id="7" name="Straight Connector 13"/>
          <p:cNvCxnSpPr>
            <a:cxnSpLocks noChangeShapeType="1"/>
          </p:cNvCxnSpPr>
          <p:nvPr/>
        </p:nvCxnSpPr>
        <p:spPr bwMode="auto">
          <a:xfrm flipH="1">
            <a:off x="830263" y="4587578"/>
            <a:ext cx="152400" cy="6270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21"/>
          <p:cNvCxnSpPr>
            <a:cxnSpLocks noChangeShapeType="1"/>
          </p:cNvCxnSpPr>
          <p:nvPr/>
        </p:nvCxnSpPr>
        <p:spPr bwMode="auto">
          <a:xfrm flipH="1" flipV="1">
            <a:off x="1084264" y="4544715"/>
            <a:ext cx="668337" cy="5095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 name="Straight Connector 68"/>
          <p:cNvCxnSpPr>
            <a:cxnSpLocks noChangeShapeType="1"/>
          </p:cNvCxnSpPr>
          <p:nvPr/>
        </p:nvCxnSpPr>
        <p:spPr bwMode="auto">
          <a:xfrm flipH="1" flipV="1">
            <a:off x="1095376" y="4430416"/>
            <a:ext cx="1414463" cy="174625"/>
          </a:xfrm>
          <a:prstGeom prst="line">
            <a:avLst/>
          </a:prstGeom>
          <a:noFill/>
          <a:ln w="38100">
            <a:solidFill>
              <a:srgbClr val="0000FF"/>
            </a:solidFill>
            <a:prstDash val="sysDot"/>
            <a:round/>
            <a:headEnd/>
            <a:tailEnd/>
          </a:ln>
          <a:extLst>
            <a:ext uri="{909E8E84-426E-40dd-AFC4-6F175D3DCCD1}">
              <a14:hiddenFill xmlns:a14="http://schemas.microsoft.com/office/drawing/2010/main">
                <a:noFill/>
              </a14:hiddenFill>
            </a:ext>
          </a:extLst>
        </p:spPr>
      </p:cxnSp>
      <p:cxnSp>
        <p:nvCxnSpPr>
          <p:cNvPr id="10" name="Straight Connector 68"/>
          <p:cNvCxnSpPr>
            <a:cxnSpLocks noChangeShapeType="1"/>
          </p:cNvCxnSpPr>
          <p:nvPr/>
        </p:nvCxnSpPr>
        <p:spPr bwMode="auto">
          <a:xfrm flipH="1" flipV="1">
            <a:off x="1570039" y="3392190"/>
            <a:ext cx="936625" cy="1588"/>
          </a:xfrm>
          <a:prstGeom prst="line">
            <a:avLst/>
          </a:prstGeom>
          <a:noFill/>
          <a:ln w="38100">
            <a:solidFill>
              <a:srgbClr val="0000FF"/>
            </a:solidFill>
            <a:prstDash val="sysDot"/>
            <a:round/>
            <a:headEnd/>
            <a:tailEnd/>
          </a:ln>
          <a:extLst>
            <a:ext uri="{909E8E84-426E-40dd-AFC4-6F175D3DCCD1}">
              <a14:hiddenFill xmlns:a14="http://schemas.microsoft.com/office/drawing/2010/main">
                <a:noFill/>
              </a14:hiddenFill>
            </a:ext>
          </a:extLst>
        </p:spPr>
      </p:cxnSp>
      <p:cxnSp>
        <p:nvCxnSpPr>
          <p:cNvPr id="11" name="Straight Connector 66"/>
          <p:cNvCxnSpPr>
            <a:cxnSpLocks noChangeShapeType="1"/>
          </p:cNvCxnSpPr>
          <p:nvPr/>
        </p:nvCxnSpPr>
        <p:spPr bwMode="auto">
          <a:xfrm>
            <a:off x="1592263" y="3431878"/>
            <a:ext cx="936625" cy="1587"/>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sp>
        <p:nvSpPr>
          <p:cNvPr id="12" name="Oval 5"/>
          <p:cNvSpPr>
            <a:spLocks noChangeArrowheads="1"/>
          </p:cNvSpPr>
          <p:nvPr/>
        </p:nvSpPr>
        <p:spPr bwMode="auto">
          <a:xfrm>
            <a:off x="685800" y="5258038"/>
            <a:ext cx="287338" cy="245527"/>
          </a:xfrm>
          <a:prstGeom prst="ellipse">
            <a:avLst/>
          </a:prstGeom>
          <a:solidFill>
            <a:srgbClr val="FFFFFF"/>
          </a:solidFill>
          <a:ln w="38100">
            <a:solidFill>
              <a:srgbClr val="FF0000"/>
            </a:solidFill>
            <a:round/>
            <a:headEnd/>
            <a:tailEnd type="arrow" w="med" len="med"/>
          </a:ln>
        </p:spPr>
        <p:txBody>
          <a:bodyPr anchor="ctr">
            <a:normAutofit fontScale="85000" lnSpcReduction="20000"/>
          </a:bodyPr>
          <a:lstStyle/>
          <a:p>
            <a:endParaRPr lang="en-US" sz="700">
              <a:latin typeface="+mn-lt"/>
            </a:endParaRPr>
          </a:p>
        </p:txBody>
      </p:sp>
      <p:sp>
        <p:nvSpPr>
          <p:cNvPr id="13" name="Oval 30"/>
          <p:cNvSpPr>
            <a:spLocks noChangeArrowheads="1"/>
          </p:cNvSpPr>
          <p:nvPr/>
        </p:nvSpPr>
        <p:spPr bwMode="auto">
          <a:xfrm>
            <a:off x="1905000" y="2438400"/>
            <a:ext cx="287338" cy="244178"/>
          </a:xfrm>
          <a:prstGeom prst="ellipse">
            <a:avLst/>
          </a:prstGeom>
          <a:solidFill>
            <a:srgbClr val="FFFFFF"/>
          </a:solidFill>
          <a:ln w="38100">
            <a:solidFill>
              <a:srgbClr val="FF0000"/>
            </a:solidFill>
            <a:round/>
            <a:headEnd/>
            <a:tailEnd type="arrow" w="med" len="med"/>
          </a:ln>
        </p:spPr>
        <p:txBody>
          <a:bodyPr anchor="ctr">
            <a:normAutofit fontScale="85000" lnSpcReduction="20000"/>
          </a:bodyPr>
          <a:lstStyle/>
          <a:p>
            <a:endParaRPr lang="en-US" sz="700">
              <a:latin typeface="+mn-lt"/>
            </a:endParaRPr>
          </a:p>
        </p:txBody>
      </p:sp>
      <p:cxnSp>
        <p:nvCxnSpPr>
          <p:cNvPr id="14" name="Straight Connector 35"/>
          <p:cNvCxnSpPr>
            <a:cxnSpLocks noChangeShapeType="1"/>
            <a:stCxn id="35" idx="0"/>
            <a:endCxn id="13" idx="2"/>
          </p:cNvCxnSpPr>
          <p:nvPr/>
        </p:nvCxnSpPr>
        <p:spPr bwMode="auto">
          <a:xfrm flipV="1">
            <a:off x="1295400" y="2560489"/>
            <a:ext cx="609600" cy="7039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5" name="Straight Connector 37"/>
          <p:cNvCxnSpPr>
            <a:cxnSpLocks noChangeShapeType="1"/>
            <a:stCxn id="13" idx="6"/>
            <a:endCxn id="36" idx="0"/>
          </p:cNvCxnSpPr>
          <p:nvPr/>
        </p:nvCxnSpPr>
        <p:spPr bwMode="auto">
          <a:xfrm>
            <a:off x="2192338" y="2560489"/>
            <a:ext cx="627062" cy="7039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6" name="Oval 43"/>
          <p:cNvSpPr>
            <a:spLocks noChangeArrowheads="1"/>
          </p:cNvSpPr>
          <p:nvPr/>
        </p:nvSpPr>
        <p:spPr bwMode="auto">
          <a:xfrm>
            <a:off x="1752600" y="4953000"/>
            <a:ext cx="287338" cy="244178"/>
          </a:xfrm>
          <a:prstGeom prst="ellipse">
            <a:avLst/>
          </a:prstGeom>
          <a:solidFill>
            <a:srgbClr val="FFFFFF"/>
          </a:solidFill>
          <a:ln w="38100">
            <a:solidFill>
              <a:srgbClr val="FF0000"/>
            </a:solidFill>
            <a:round/>
            <a:headEnd/>
            <a:tailEnd type="arrow" w="med" len="med"/>
          </a:ln>
        </p:spPr>
        <p:txBody>
          <a:bodyPr anchor="ctr">
            <a:normAutofit fontScale="85000" lnSpcReduction="20000"/>
          </a:bodyPr>
          <a:lstStyle/>
          <a:p>
            <a:endParaRPr lang="en-US" sz="700">
              <a:latin typeface="+mn-lt"/>
            </a:endParaRPr>
          </a:p>
        </p:txBody>
      </p:sp>
      <p:sp>
        <p:nvSpPr>
          <p:cNvPr id="17" name="Oval 46"/>
          <p:cNvSpPr>
            <a:spLocks noChangeArrowheads="1"/>
          </p:cNvSpPr>
          <p:nvPr/>
        </p:nvSpPr>
        <p:spPr bwMode="auto">
          <a:xfrm>
            <a:off x="3276600" y="5334000"/>
            <a:ext cx="288925" cy="244178"/>
          </a:xfrm>
          <a:prstGeom prst="ellipse">
            <a:avLst/>
          </a:prstGeom>
          <a:solidFill>
            <a:srgbClr val="FFFFFF"/>
          </a:solidFill>
          <a:ln w="38100">
            <a:solidFill>
              <a:srgbClr val="FF0000"/>
            </a:solidFill>
            <a:round/>
            <a:headEnd/>
            <a:tailEnd type="arrow" w="med" len="med"/>
          </a:ln>
        </p:spPr>
        <p:txBody>
          <a:bodyPr anchor="ctr">
            <a:normAutofit fontScale="85000" lnSpcReduction="20000"/>
          </a:bodyPr>
          <a:lstStyle/>
          <a:p>
            <a:endParaRPr lang="en-US" sz="700">
              <a:latin typeface="+mn-lt"/>
            </a:endParaRPr>
          </a:p>
        </p:txBody>
      </p:sp>
      <p:cxnSp>
        <p:nvCxnSpPr>
          <p:cNvPr id="18" name="Straight Connector 47"/>
          <p:cNvCxnSpPr>
            <a:cxnSpLocks noChangeShapeType="1"/>
            <a:stCxn id="39" idx="6"/>
            <a:endCxn id="40" idx="2"/>
          </p:cNvCxnSpPr>
          <p:nvPr/>
        </p:nvCxnSpPr>
        <p:spPr bwMode="auto">
          <a:xfrm flipV="1">
            <a:off x="2830513" y="4568676"/>
            <a:ext cx="539750" cy="7143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9" name="Straight Connector 48"/>
          <p:cNvCxnSpPr>
            <a:cxnSpLocks noChangeShapeType="1"/>
            <a:stCxn id="39" idx="3"/>
            <a:endCxn id="16" idx="7"/>
          </p:cNvCxnSpPr>
          <p:nvPr/>
        </p:nvCxnSpPr>
        <p:spPr bwMode="auto">
          <a:xfrm flipH="1">
            <a:off x="1997858" y="4726444"/>
            <a:ext cx="586042" cy="26231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0" name="Straight Connector 49"/>
          <p:cNvCxnSpPr>
            <a:cxnSpLocks noChangeShapeType="1"/>
            <a:stCxn id="39" idx="5"/>
            <a:endCxn id="17" idx="1"/>
          </p:cNvCxnSpPr>
          <p:nvPr/>
        </p:nvCxnSpPr>
        <p:spPr bwMode="auto">
          <a:xfrm>
            <a:off x="2788201" y="4726444"/>
            <a:ext cx="530711" cy="64331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1" name="Straight Connector 50"/>
          <p:cNvCxnSpPr>
            <a:cxnSpLocks noChangeShapeType="1"/>
            <a:stCxn id="40" idx="4"/>
            <a:endCxn id="17" idx="0"/>
          </p:cNvCxnSpPr>
          <p:nvPr/>
        </p:nvCxnSpPr>
        <p:spPr bwMode="auto">
          <a:xfrm flipH="1">
            <a:off x="3421063" y="4690765"/>
            <a:ext cx="92869" cy="64323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2" name="Straight Connector 52"/>
          <p:cNvCxnSpPr>
            <a:cxnSpLocks noChangeShapeType="1"/>
            <a:stCxn id="17" idx="2"/>
            <a:endCxn id="12" idx="6"/>
          </p:cNvCxnSpPr>
          <p:nvPr/>
        </p:nvCxnSpPr>
        <p:spPr bwMode="auto">
          <a:xfrm flipH="1" flipV="1">
            <a:off x="973138" y="5380802"/>
            <a:ext cx="2303462" cy="75287"/>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3" name="Straight Connector 60"/>
          <p:cNvCxnSpPr>
            <a:cxnSpLocks noChangeShapeType="1"/>
            <a:stCxn id="38" idx="0"/>
            <a:endCxn id="35" idx="2"/>
          </p:cNvCxnSpPr>
          <p:nvPr/>
        </p:nvCxnSpPr>
        <p:spPr bwMode="auto">
          <a:xfrm flipV="1">
            <a:off x="1042988" y="3601740"/>
            <a:ext cx="252412" cy="741660"/>
          </a:xfrm>
          <a:prstGeom prst="line">
            <a:avLst/>
          </a:prstGeom>
          <a:noFill/>
          <a:ln w="38100">
            <a:solidFill>
              <a:srgbClr val="0000FF"/>
            </a:solidFill>
            <a:prstDash val="sysDot"/>
            <a:round/>
            <a:headEnd/>
            <a:tailEnd/>
          </a:ln>
          <a:extLst>
            <a:ext uri="{909E8E84-426E-40dd-AFC4-6F175D3DCCD1}">
              <a14:hiddenFill xmlns:a14="http://schemas.microsoft.com/office/drawing/2010/main">
                <a:noFill/>
              </a14:hiddenFill>
            </a:ext>
          </a:extLst>
        </p:spPr>
      </p:cxnSp>
      <p:cxnSp>
        <p:nvCxnSpPr>
          <p:cNvPr id="24" name="Straight Connector 68"/>
          <p:cNvCxnSpPr>
            <a:cxnSpLocks noChangeShapeType="1"/>
            <a:stCxn id="39" idx="1"/>
          </p:cNvCxnSpPr>
          <p:nvPr/>
        </p:nvCxnSpPr>
        <p:spPr bwMode="auto">
          <a:xfrm flipH="1" flipV="1">
            <a:off x="1389064" y="3611266"/>
            <a:ext cx="1194836" cy="942518"/>
          </a:xfrm>
          <a:prstGeom prst="line">
            <a:avLst/>
          </a:prstGeom>
          <a:noFill/>
          <a:ln w="38100">
            <a:solidFill>
              <a:srgbClr val="0000FF"/>
            </a:solidFill>
            <a:prstDash val="sysDot"/>
            <a:round/>
            <a:headEnd/>
            <a:tailEnd/>
          </a:ln>
          <a:extLst>
            <a:ext uri="{909E8E84-426E-40dd-AFC4-6F175D3DCCD1}">
              <a14:hiddenFill xmlns:a14="http://schemas.microsoft.com/office/drawing/2010/main">
                <a:noFill/>
              </a14:hiddenFill>
            </a:ext>
          </a:extLst>
        </p:spPr>
      </p:cxnSp>
      <p:cxnSp>
        <p:nvCxnSpPr>
          <p:cNvPr id="25" name="Straight Connector 77"/>
          <p:cNvCxnSpPr>
            <a:cxnSpLocks noChangeShapeType="1"/>
            <a:stCxn id="40" idx="0"/>
          </p:cNvCxnSpPr>
          <p:nvPr/>
        </p:nvCxnSpPr>
        <p:spPr bwMode="auto">
          <a:xfrm flipH="1" flipV="1">
            <a:off x="2971801" y="3614440"/>
            <a:ext cx="542131" cy="832147"/>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cxnSp>
        <p:nvCxnSpPr>
          <p:cNvPr id="26" name="Straight Connector 77"/>
          <p:cNvCxnSpPr>
            <a:cxnSpLocks noChangeShapeType="1"/>
            <a:stCxn id="31" idx="0"/>
            <a:endCxn id="36" idx="3"/>
          </p:cNvCxnSpPr>
          <p:nvPr/>
        </p:nvCxnSpPr>
        <p:spPr bwMode="auto">
          <a:xfrm flipH="1" flipV="1">
            <a:off x="3276600" y="3433109"/>
            <a:ext cx="457200" cy="303313"/>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cxnSp>
        <p:nvCxnSpPr>
          <p:cNvPr id="27" name="Straight Connector 60"/>
          <p:cNvCxnSpPr>
            <a:cxnSpLocks noChangeShapeType="1"/>
            <a:stCxn id="30" idx="0"/>
            <a:endCxn id="35" idx="1"/>
          </p:cNvCxnSpPr>
          <p:nvPr/>
        </p:nvCxnSpPr>
        <p:spPr bwMode="auto">
          <a:xfrm flipV="1">
            <a:off x="685800" y="3433109"/>
            <a:ext cx="152400" cy="379513"/>
          </a:xfrm>
          <a:prstGeom prst="line">
            <a:avLst/>
          </a:prstGeom>
          <a:noFill/>
          <a:ln w="38100">
            <a:solidFill>
              <a:srgbClr val="0000FF"/>
            </a:solidFill>
            <a:prstDash val="sysDot"/>
            <a:round/>
            <a:headEnd/>
            <a:tailEnd/>
          </a:ln>
          <a:extLst>
            <a:ext uri="{909E8E84-426E-40dd-AFC4-6F175D3DCCD1}">
              <a14:hiddenFill xmlns:a14="http://schemas.microsoft.com/office/drawing/2010/main">
                <a:noFill/>
              </a14:hiddenFill>
            </a:ext>
          </a:extLst>
        </p:spPr>
      </p:cxnSp>
      <p:sp>
        <p:nvSpPr>
          <p:cNvPr id="28" name="Oval 30"/>
          <p:cNvSpPr>
            <a:spLocks noChangeArrowheads="1"/>
          </p:cNvSpPr>
          <p:nvPr/>
        </p:nvSpPr>
        <p:spPr bwMode="auto">
          <a:xfrm>
            <a:off x="3505200" y="2362200"/>
            <a:ext cx="287338" cy="244178"/>
          </a:xfrm>
          <a:prstGeom prst="ellipse">
            <a:avLst/>
          </a:prstGeom>
          <a:solidFill>
            <a:srgbClr val="FFFFFF"/>
          </a:solidFill>
          <a:ln w="38100">
            <a:solidFill>
              <a:srgbClr val="FF0000"/>
            </a:solidFill>
            <a:round/>
            <a:headEnd/>
            <a:tailEnd type="arrow" w="med" len="med"/>
          </a:ln>
        </p:spPr>
        <p:txBody>
          <a:bodyPr anchor="ctr">
            <a:normAutofit fontScale="85000" lnSpcReduction="20000"/>
          </a:bodyPr>
          <a:lstStyle/>
          <a:p>
            <a:endParaRPr lang="en-US" sz="700">
              <a:latin typeface="+mn-lt"/>
            </a:endParaRPr>
          </a:p>
        </p:txBody>
      </p:sp>
      <p:cxnSp>
        <p:nvCxnSpPr>
          <p:cNvPr id="29" name="Straight Connector 35"/>
          <p:cNvCxnSpPr>
            <a:cxnSpLocks noChangeShapeType="1"/>
            <a:endCxn id="28" idx="3"/>
          </p:cNvCxnSpPr>
          <p:nvPr/>
        </p:nvCxnSpPr>
        <p:spPr bwMode="auto">
          <a:xfrm flipV="1">
            <a:off x="3276600" y="2570619"/>
            <a:ext cx="270680" cy="66282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30" name="Diamond 112"/>
          <p:cNvSpPr>
            <a:spLocks noChangeArrowheads="1"/>
          </p:cNvSpPr>
          <p:nvPr/>
        </p:nvSpPr>
        <p:spPr bwMode="auto">
          <a:xfrm>
            <a:off x="533400" y="3812622"/>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sp>
        <p:nvSpPr>
          <p:cNvPr id="31" name="Diamond 114"/>
          <p:cNvSpPr>
            <a:spLocks noChangeArrowheads="1"/>
          </p:cNvSpPr>
          <p:nvPr/>
        </p:nvSpPr>
        <p:spPr bwMode="auto">
          <a:xfrm>
            <a:off x="3581400" y="3736422"/>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32" name="Straight Connector 42"/>
          <p:cNvCxnSpPr>
            <a:cxnSpLocks noChangeShapeType="1"/>
            <a:stCxn id="13" idx="7"/>
            <a:endCxn id="28" idx="2"/>
          </p:cNvCxnSpPr>
          <p:nvPr/>
        </p:nvCxnSpPr>
        <p:spPr bwMode="auto">
          <a:xfrm>
            <a:off x="2150258" y="2474159"/>
            <a:ext cx="1354942" cy="1013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33" name="Content Placeholder 2"/>
          <p:cNvSpPr>
            <a:spLocks noGrp="1"/>
          </p:cNvSpPr>
          <p:nvPr>
            <p:ph idx="1"/>
          </p:nvPr>
        </p:nvSpPr>
        <p:spPr>
          <a:xfrm>
            <a:off x="4267200" y="1828800"/>
            <a:ext cx="4329113" cy="4341243"/>
          </a:xfrm>
        </p:spPr>
        <p:txBody>
          <a:bodyPr>
            <a:normAutofit fontScale="62500" lnSpcReduction="20000"/>
          </a:bodyPr>
          <a:lstStyle/>
          <a:p>
            <a:r>
              <a:rPr lang="en-US" dirty="0">
                <a:latin typeface="Arial" charset="0"/>
                <a:ea typeface="ヒラギノ角ゴ Pro W3" charset="0"/>
                <a:cs typeface="ヒラギノ角ゴ Pro W3" charset="0"/>
              </a:rPr>
              <a:t>The Access Points and their co-resident bridging functions become integrated AP bridges (AP/</a:t>
            </a:r>
            <a:r>
              <a:rPr lang="en-US" dirty="0" err="1">
                <a:latin typeface="Arial" charset="0"/>
                <a:ea typeface="ヒラギノ角ゴ Pro W3" charset="0"/>
                <a:cs typeface="ヒラギノ角ゴ Pro W3" charset="0"/>
              </a:rPr>
              <a:t>Bs</a:t>
            </a:r>
            <a:r>
              <a:rPr lang="en-US" dirty="0">
                <a:latin typeface="Arial" charset="0"/>
                <a:ea typeface="ヒラギノ角ゴ Pro W3" charset="0"/>
                <a:cs typeface="ヒラギノ角ゴ Pro W3" charset="0"/>
              </a:rPr>
              <a:t>).</a:t>
            </a:r>
          </a:p>
          <a:p>
            <a:r>
              <a:rPr lang="en-US" dirty="0">
                <a:latin typeface="Arial" charset="0"/>
                <a:ea typeface="ヒラギノ角ゴ Pro W3" charset="0"/>
                <a:cs typeface="ヒラギノ角ゴ Pro W3" charset="0"/>
              </a:rPr>
              <a:t>Devices with non-AP station capability(</a:t>
            </a:r>
            <a:r>
              <a:rPr lang="en-US" dirty="0" err="1">
                <a:latin typeface="Arial" charset="0"/>
                <a:ea typeface="ヒラギノ角ゴ Pro W3" charset="0"/>
                <a:cs typeface="ヒラギノ角ゴ Pro W3" charset="0"/>
              </a:rPr>
              <a:t>ies</a:t>
            </a:r>
            <a:r>
              <a:rPr lang="en-US" dirty="0">
                <a:latin typeface="Arial" charset="0"/>
                <a:ea typeface="ヒラギノ角ゴ Pro W3" charset="0"/>
                <a:cs typeface="ヒラギノ角ゴ Pro W3" charset="0"/>
              </a:rPr>
              <a:t>) and wired connections become </a:t>
            </a:r>
            <a:r>
              <a:rPr lang="ja-JP" altLang="en-US" dirty="0">
                <a:latin typeface="Arial" charset="0"/>
                <a:ea typeface="ヒラギノ角ゴ Pro W3" charset="0"/>
                <a:cs typeface="ヒラギノ角ゴ Pro W3" charset="0"/>
              </a:rPr>
              <a:t>“</a:t>
            </a:r>
            <a:r>
              <a:rPr lang="en-US" altLang="ja-JP" dirty="0">
                <a:latin typeface="Arial" charset="0"/>
                <a:ea typeface="ヒラギノ角ゴ Pro W3" charset="0"/>
                <a:cs typeface="ヒラギノ角ゴ Pro W3" charset="0"/>
              </a:rPr>
              <a:t>non-AP station bridges</a:t>
            </a:r>
            <a:r>
              <a:rPr lang="ja-JP" altLang="en-US" dirty="0">
                <a:latin typeface="Arial" charset="0"/>
                <a:ea typeface="ヒラギノ角ゴ Pro W3" charset="0"/>
                <a:cs typeface="ヒラギノ角ゴ Pro W3" charset="0"/>
              </a:rPr>
              <a:t>”</a:t>
            </a:r>
            <a:r>
              <a:rPr lang="en-US" altLang="ja-JP" dirty="0">
                <a:latin typeface="Arial" charset="0"/>
                <a:ea typeface="ヒラギノ角ゴ Pro W3" charset="0"/>
                <a:cs typeface="ヒラギノ角ゴ Pro W3" charset="0"/>
              </a:rPr>
              <a:t> (S).</a:t>
            </a:r>
          </a:p>
          <a:p>
            <a:r>
              <a:rPr lang="en-US" dirty="0">
                <a:latin typeface="Arial" charset="0"/>
                <a:ea typeface="ヒラギノ角ゴ Pro W3" charset="0"/>
                <a:cs typeface="ヒラギノ角ゴ Pro W3" charset="0"/>
              </a:rPr>
              <a:t>Of course, not all stations are bridges. (The diamonds are non-bridge non-AP stations.</a:t>
            </a:r>
            <a:r>
              <a:rPr lang="en-US" dirty="0" smtClean="0">
                <a:latin typeface="Arial" charset="0"/>
                <a:ea typeface="ヒラギノ角ゴ Pro W3" charset="0"/>
                <a:cs typeface="ヒラギノ角ゴ Pro W3" charset="0"/>
              </a:rPr>
              <a:t>)</a:t>
            </a:r>
          </a:p>
          <a:p>
            <a:r>
              <a:rPr lang="en-US" dirty="0" smtClean="0">
                <a:latin typeface="Arial" charset="0"/>
                <a:ea typeface="ヒラギノ角ゴ Pro W3" charset="0"/>
                <a:cs typeface="ヒラギノ角ゴ Pro W3" charset="0"/>
              </a:rPr>
              <a:t>Each wireless connection appears, to the bridge functions of the system, to be a separate instance of the MAC service.</a:t>
            </a:r>
            <a:endParaRPr lang="en-US" dirty="0">
              <a:latin typeface="Arial" charset="0"/>
              <a:ea typeface="ヒラギノ角ゴ Pro W3" charset="0"/>
              <a:cs typeface="ヒラギノ角ゴ Pro W3" charset="0"/>
            </a:endParaRPr>
          </a:p>
        </p:txBody>
      </p:sp>
      <p:cxnSp>
        <p:nvCxnSpPr>
          <p:cNvPr id="34" name="Straight Connector 77"/>
          <p:cNvCxnSpPr>
            <a:cxnSpLocks noChangeShapeType="1"/>
            <a:stCxn id="39" idx="0"/>
            <a:endCxn id="36" idx="2"/>
          </p:cNvCxnSpPr>
          <p:nvPr/>
        </p:nvCxnSpPr>
        <p:spPr bwMode="auto">
          <a:xfrm flipV="1">
            <a:off x="2686051" y="3601740"/>
            <a:ext cx="133349" cy="916285"/>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sp>
        <p:nvSpPr>
          <p:cNvPr id="35" name="Rectangle 27"/>
          <p:cNvSpPr>
            <a:spLocks noChangeArrowheads="1"/>
          </p:cNvSpPr>
          <p:nvPr/>
        </p:nvSpPr>
        <p:spPr bwMode="auto">
          <a:xfrm>
            <a:off x="838200" y="3264477"/>
            <a:ext cx="914400" cy="337263"/>
          </a:xfrm>
          <a:prstGeom prst="rect">
            <a:avLst/>
          </a:prstGeom>
          <a:solidFill>
            <a:srgbClr val="FFFFFF"/>
          </a:solidFill>
          <a:ln w="57150">
            <a:solidFill>
              <a:srgbClr val="0000FF"/>
            </a:solidFill>
            <a:round/>
            <a:headEnd/>
            <a:tailEnd type="arrow" w="med" len="med"/>
          </a:ln>
        </p:spPr>
        <p:txBody>
          <a:bodyPr anchor="ctr">
            <a:normAutofit fontScale="92500" lnSpcReduction="10000"/>
          </a:bodyPr>
          <a:lstStyle/>
          <a:p>
            <a:r>
              <a:rPr lang="en-US" sz="1800">
                <a:latin typeface="+mn-lt"/>
              </a:rPr>
              <a:t>AP/B1</a:t>
            </a:r>
          </a:p>
        </p:txBody>
      </p:sp>
      <p:sp>
        <p:nvSpPr>
          <p:cNvPr id="36" name="Rectangle 28"/>
          <p:cNvSpPr>
            <a:spLocks noChangeArrowheads="1"/>
          </p:cNvSpPr>
          <p:nvPr/>
        </p:nvSpPr>
        <p:spPr bwMode="auto">
          <a:xfrm>
            <a:off x="2362200" y="3264477"/>
            <a:ext cx="914400" cy="337263"/>
          </a:xfrm>
          <a:prstGeom prst="rect">
            <a:avLst/>
          </a:prstGeom>
          <a:solidFill>
            <a:srgbClr val="FFFFFF"/>
          </a:solidFill>
          <a:ln w="57150">
            <a:solidFill>
              <a:srgbClr val="00B050"/>
            </a:solidFill>
            <a:round/>
            <a:headEnd/>
            <a:tailEnd type="arrow" w="med" len="med"/>
          </a:ln>
        </p:spPr>
        <p:txBody>
          <a:bodyPr anchor="ctr">
            <a:normAutofit fontScale="92500" lnSpcReduction="10000"/>
          </a:bodyPr>
          <a:lstStyle/>
          <a:p>
            <a:r>
              <a:rPr lang="en-US" sz="1800">
                <a:latin typeface="+mn-lt"/>
              </a:rPr>
              <a:t>AP/B2</a:t>
            </a:r>
          </a:p>
        </p:txBody>
      </p:sp>
      <p:cxnSp>
        <p:nvCxnSpPr>
          <p:cNvPr id="37" name="Straight Connector 68"/>
          <p:cNvCxnSpPr>
            <a:cxnSpLocks noChangeShapeType="1"/>
          </p:cNvCxnSpPr>
          <p:nvPr/>
        </p:nvCxnSpPr>
        <p:spPr bwMode="auto">
          <a:xfrm flipH="1" flipV="1">
            <a:off x="1130301" y="4471691"/>
            <a:ext cx="1414463" cy="174625"/>
          </a:xfrm>
          <a:prstGeom prst="line">
            <a:avLst/>
          </a:prstGeom>
          <a:noFill/>
          <a:ln w="38100">
            <a:solidFill>
              <a:srgbClr val="0000FF"/>
            </a:solidFill>
            <a:prstDash val="sysDot"/>
            <a:round/>
            <a:headEnd/>
            <a:tailEnd/>
          </a:ln>
          <a:extLst>
            <a:ext uri="{909E8E84-426E-40dd-AFC4-6F175D3DCCD1}">
              <a14:hiddenFill xmlns:a14="http://schemas.microsoft.com/office/drawing/2010/main">
                <a:noFill/>
              </a14:hiddenFill>
            </a:ext>
          </a:extLst>
        </p:spPr>
      </p:cxnSp>
      <p:sp>
        <p:nvSpPr>
          <p:cNvPr id="38" name="Oval 3"/>
          <p:cNvSpPr>
            <a:spLocks noChangeArrowheads="1"/>
          </p:cNvSpPr>
          <p:nvPr/>
        </p:nvSpPr>
        <p:spPr bwMode="auto">
          <a:xfrm>
            <a:off x="898525" y="4343400"/>
            <a:ext cx="288925" cy="244178"/>
          </a:xfrm>
          <a:prstGeom prst="ellipse">
            <a:avLst/>
          </a:prstGeom>
          <a:solidFill>
            <a:srgbClr val="FFFFFF"/>
          </a:solidFill>
          <a:ln w="38100">
            <a:solidFill>
              <a:schemeClr val="accent1"/>
            </a:solidFill>
            <a:round/>
            <a:headEnd/>
            <a:tailEnd type="arrow" w="med" len="med"/>
          </a:ln>
        </p:spPr>
        <p:txBody>
          <a:bodyPr anchor="ctr">
            <a:normAutofit fontScale="85000" lnSpcReduction="20000"/>
          </a:bodyPr>
          <a:lstStyle/>
          <a:p>
            <a:endParaRPr lang="en-US" sz="700" b="1">
              <a:latin typeface="+mn-lt"/>
            </a:endParaRPr>
          </a:p>
        </p:txBody>
      </p:sp>
      <p:sp>
        <p:nvSpPr>
          <p:cNvPr id="39" name="Oval 41"/>
          <p:cNvSpPr>
            <a:spLocks noChangeArrowheads="1"/>
          </p:cNvSpPr>
          <p:nvPr/>
        </p:nvSpPr>
        <p:spPr bwMode="auto">
          <a:xfrm>
            <a:off x="2541588" y="4518025"/>
            <a:ext cx="288925" cy="244178"/>
          </a:xfrm>
          <a:prstGeom prst="ellipse">
            <a:avLst/>
          </a:prstGeom>
          <a:solidFill>
            <a:srgbClr val="FFFFFF"/>
          </a:solidFill>
          <a:ln w="38100">
            <a:solidFill>
              <a:schemeClr val="accent1"/>
            </a:solidFill>
            <a:round/>
            <a:headEnd/>
            <a:tailEnd type="arrow" w="med" len="med"/>
          </a:ln>
        </p:spPr>
        <p:txBody>
          <a:bodyPr anchor="ctr">
            <a:normAutofit fontScale="85000" lnSpcReduction="20000"/>
          </a:bodyPr>
          <a:lstStyle/>
          <a:p>
            <a:endParaRPr lang="en-US" sz="700" b="1">
              <a:latin typeface="+mn-lt"/>
            </a:endParaRPr>
          </a:p>
        </p:txBody>
      </p:sp>
      <p:sp>
        <p:nvSpPr>
          <p:cNvPr id="40" name="Oval 42"/>
          <p:cNvSpPr>
            <a:spLocks noChangeArrowheads="1"/>
          </p:cNvSpPr>
          <p:nvPr/>
        </p:nvSpPr>
        <p:spPr bwMode="auto">
          <a:xfrm>
            <a:off x="3370263" y="4446587"/>
            <a:ext cx="287337" cy="244178"/>
          </a:xfrm>
          <a:prstGeom prst="ellipse">
            <a:avLst/>
          </a:prstGeom>
          <a:solidFill>
            <a:srgbClr val="FFFFFF"/>
          </a:solidFill>
          <a:ln w="38100">
            <a:solidFill>
              <a:schemeClr val="accent1"/>
            </a:solidFill>
            <a:round/>
            <a:headEnd/>
            <a:tailEnd type="arrow" w="med" len="med"/>
          </a:ln>
        </p:spPr>
        <p:txBody>
          <a:bodyPr anchor="ctr">
            <a:normAutofit fontScale="85000" lnSpcReduction="20000"/>
          </a:bodyPr>
          <a:lstStyle/>
          <a:p>
            <a:endParaRPr lang="en-US" sz="700" b="1">
              <a:latin typeface="+mn-lt"/>
            </a:endParaRPr>
          </a:p>
        </p:txBody>
      </p:sp>
      <p:sp>
        <p:nvSpPr>
          <p:cNvPr id="41" name="Oval 3"/>
          <p:cNvSpPr>
            <a:spLocks noChangeArrowheads="1"/>
          </p:cNvSpPr>
          <p:nvPr/>
        </p:nvSpPr>
        <p:spPr bwMode="auto">
          <a:xfrm>
            <a:off x="838200" y="4324350"/>
            <a:ext cx="288925" cy="24417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round/>
                <a:headEnd/>
                <a:tailEnd type="arrow" w="med" len="med"/>
              </a14:hiddenLine>
            </a:ext>
          </a:extLst>
        </p:spPr>
        <p:txBody>
          <a:bodyPr anchor="ctr">
            <a:noAutofit/>
          </a:bodyPr>
          <a:lstStyle/>
          <a:p>
            <a:r>
              <a:rPr lang="en-US" sz="1050" b="1">
                <a:latin typeface="+mn-lt"/>
              </a:rPr>
              <a:t>S</a:t>
            </a:r>
          </a:p>
        </p:txBody>
      </p:sp>
      <p:sp>
        <p:nvSpPr>
          <p:cNvPr id="42" name="Oval 41"/>
          <p:cNvSpPr>
            <a:spLocks noChangeArrowheads="1"/>
          </p:cNvSpPr>
          <p:nvPr/>
        </p:nvSpPr>
        <p:spPr bwMode="auto">
          <a:xfrm>
            <a:off x="2479675" y="4505325"/>
            <a:ext cx="288925" cy="24417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round/>
                <a:headEnd/>
                <a:tailEnd type="arrow" w="med" len="med"/>
              </a14:hiddenLine>
            </a:ext>
          </a:extLst>
        </p:spPr>
        <p:txBody>
          <a:bodyPr anchor="ctr">
            <a:noAutofit/>
          </a:bodyPr>
          <a:lstStyle/>
          <a:p>
            <a:r>
              <a:rPr lang="en-US" sz="1050" b="1">
                <a:latin typeface="+mn-lt"/>
              </a:rPr>
              <a:t>S</a:t>
            </a:r>
          </a:p>
        </p:txBody>
      </p:sp>
      <p:sp>
        <p:nvSpPr>
          <p:cNvPr id="43" name="Oval 42"/>
          <p:cNvSpPr>
            <a:spLocks noChangeArrowheads="1"/>
          </p:cNvSpPr>
          <p:nvPr/>
        </p:nvSpPr>
        <p:spPr bwMode="auto">
          <a:xfrm>
            <a:off x="3308350" y="4433887"/>
            <a:ext cx="287338" cy="24417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round/>
                <a:headEnd/>
                <a:tailEnd type="arrow" w="med" len="med"/>
              </a14:hiddenLine>
            </a:ext>
          </a:extLst>
        </p:spPr>
        <p:txBody>
          <a:bodyPr anchor="ctr">
            <a:noAutofit/>
          </a:bodyPr>
          <a:lstStyle/>
          <a:p>
            <a:r>
              <a:rPr lang="en-US" sz="1050" b="1">
                <a:latin typeface="+mn-lt"/>
              </a:rPr>
              <a:t>S</a:t>
            </a:r>
          </a:p>
        </p:txBody>
      </p:sp>
      <p:sp>
        <p:nvSpPr>
          <p:cNvPr id="44" name="Content Placeholder 2"/>
          <p:cNvSpPr txBox="1">
            <a:spLocks/>
          </p:cNvSpPr>
          <p:nvPr/>
        </p:nvSpPr>
        <p:spPr bwMode="auto">
          <a:xfrm>
            <a:off x="457201" y="5638800"/>
            <a:ext cx="8001000" cy="683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085850" indent="-228600" algn="l" rtl="0" eaLnBrk="1" fontAlgn="base" hangingPunct="1">
              <a:spcBef>
                <a:spcPct val="20000"/>
              </a:spcBef>
              <a:spcAft>
                <a:spcPct val="0"/>
              </a:spcAft>
              <a:buChar char="•"/>
              <a:defRPr sz="2400">
                <a:solidFill>
                  <a:schemeClr val="tx1"/>
                </a:solidFill>
                <a:latin typeface="+mn-lt"/>
                <a:ea typeface="+mn-ea"/>
              </a:defRPr>
            </a:lvl3pPr>
            <a:lvl4pPr marL="1428750" indent="-228600" algn="l" rtl="0" eaLnBrk="1" fontAlgn="base" hangingPunct="1">
              <a:spcBef>
                <a:spcPct val="20000"/>
              </a:spcBef>
              <a:spcAft>
                <a:spcPct val="0"/>
              </a:spcAft>
              <a:buChar char="–"/>
              <a:defRPr sz="2000">
                <a:solidFill>
                  <a:schemeClr val="tx1"/>
                </a:solidFill>
                <a:latin typeface="+mn-lt"/>
                <a:ea typeface="+mn-ea"/>
              </a:defRPr>
            </a:lvl4pPr>
            <a:lvl5pPr marL="1771650" indent="-228600" algn="l" rtl="0" eaLnBrk="1" fontAlgn="base" hangingPunct="1">
              <a:spcBef>
                <a:spcPct val="20000"/>
              </a:spcBef>
              <a:spcAft>
                <a:spcPct val="0"/>
              </a:spcAft>
              <a:buChar char="•"/>
              <a:defRPr sz="2000">
                <a:solidFill>
                  <a:schemeClr val="tx1"/>
                </a:solidFill>
                <a:latin typeface="+mn-lt"/>
                <a:ea typeface="+mn-ea"/>
              </a:defRPr>
            </a:lvl5pPr>
            <a:lvl6pPr marL="2228850" indent="-228600" algn="l" rtl="0" eaLnBrk="1" fontAlgn="base" hangingPunct="1">
              <a:spcBef>
                <a:spcPct val="20000"/>
              </a:spcBef>
              <a:spcAft>
                <a:spcPct val="0"/>
              </a:spcAft>
              <a:buChar char="•"/>
              <a:defRPr sz="2000">
                <a:solidFill>
                  <a:schemeClr val="tx1"/>
                </a:solidFill>
                <a:latin typeface="+mn-lt"/>
                <a:ea typeface="+mn-ea"/>
              </a:defRPr>
            </a:lvl6pPr>
            <a:lvl7pPr marL="2686050" indent="-228600" algn="l" rtl="0" eaLnBrk="1" fontAlgn="base" hangingPunct="1">
              <a:spcBef>
                <a:spcPct val="20000"/>
              </a:spcBef>
              <a:spcAft>
                <a:spcPct val="0"/>
              </a:spcAft>
              <a:buChar char="•"/>
              <a:defRPr sz="2000">
                <a:solidFill>
                  <a:schemeClr val="tx1"/>
                </a:solidFill>
                <a:latin typeface="+mn-lt"/>
                <a:ea typeface="+mn-ea"/>
              </a:defRPr>
            </a:lvl7pPr>
            <a:lvl8pPr marL="3143250" indent="-228600" algn="l" rtl="0" eaLnBrk="1" fontAlgn="base" hangingPunct="1">
              <a:spcBef>
                <a:spcPct val="20000"/>
              </a:spcBef>
              <a:spcAft>
                <a:spcPct val="0"/>
              </a:spcAft>
              <a:buChar char="•"/>
              <a:defRPr sz="2000">
                <a:solidFill>
                  <a:schemeClr val="tx1"/>
                </a:solidFill>
                <a:latin typeface="+mn-lt"/>
                <a:ea typeface="+mn-ea"/>
              </a:defRPr>
            </a:lvl8pPr>
            <a:lvl9pPr marL="3600450" indent="-228600" algn="l" rtl="0" eaLnBrk="1" fontAlgn="base" hangingPunct="1">
              <a:spcBef>
                <a:spcPct val="20000"/>
              </a:spcBef>
              <a:spcAft>
                <a:spcPct val="0"/>
              </a:spcAft>
              <a:buChar char="•"/>
              <a:defRPr sz="2000">
                <a:solidFill>
                  <a:schemeClr val="tx1"/>
                </a:solidFill>
                <a:latin typeface="+mn-lt"/>
                <a:ea typeface="+mn-ea"/>
              </a:defRPr>
            </a:lvl9pPr>
          </a:lstStyle>
          <a:p>
            <a:r>
              <a:rPr lang="en-US" sz="2000" dirty="0" smtClean="0">
                <a:latin typeface="Arial" charset="0"/>
                <a:ea typeface="ヒラギノ角ゴ Pro W3" charset="0"/>
                <a:cs typeface="ヒラギノ角ゴ Pro W3" charset="0"/>
              </a:rPr>
              <a:t>Some protocol, perhaps spanning tree or IS-IS, runs in every bridge as a distributed topology control algorithm.</a:t>
            </a:r>
            <a:endParaRPr lang="en-US" sz="2000" dirty="0">
              <a:latin typeface="Arial" charset="0"/>
              <a:ea typeface="ヒラギノ角ゴ Pro W3" charset="0"/>
              <a:cs typeface="ヒラギノ角ゴ Pro W3" charset="0"/>
            </a:endParaRPr>
          </a:p>
        </p:txBody>
      </p:sp>
    </p:spTree>
    <p:extLst>
      <p:ext uri="{BB962C8B-B14F-4D97-AF65-F5344CB8AC3E}">
        <p14:creationId xmlns:p14="http://schemas.microsoft.com/office/powerpoint/2010/main" val="176154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diagram relevant to 802.15.4:</a:t>
            </a:r>
            <a:endParaRPr lang="en-US" dirty="0"/>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6</a:t>
            </a:fld>
            <a:endParaRPr lang="en-US"/>
          </a:p>
        </p:txBody>
      </p:sp>
      <p:cxnSp>
        <p:nvCxnSpPr>
          <p:cNvPr id="10" name="Straight Connector 68"/>
          <p:cNvCxnSpPr>
            <a:cxnSpLocks noChangeShapeType="1"/>
          </p:cNvCxnSpPr>
          <p:nvPr/>
        </p:nvCxnSpPr>
        <p:spPr bwMode="auto">
          <a:xfrm flipH="1" flipV="1">
            <a:off x="2620181" y="3011190"/>
            <a:ext cx="936625" cy="1588"/>
          </a:xfrm>
          <a:prstGeom prst="line">
            <a:avLst/>
          </a:prstGeom>
          <a:noFill/>
          <a:ln w="38100">
            <a:solidFill>
              <a:schemeClr val="accent1">
                <a:lumMod val="75000"/>
              </a:schemeClr>
            </a:solidFill>
            <a:prstDash val="sysDot"/>
            <a:round/>
            <a:headEnd/>
            <a:tailEnd/>
          </a:ln>
          <a:extLst>
            <a:ext uri="{909E8E84-426E-40dd-AFC4-6F175D3DCCD1}">
              <a14:hiddenFill xmlns:a14="http://schemas.microsoft.com/office/drawing/2010/main">
                <a:noFill/>
              </a14:hiddenFill>
            </a:ext>
          </a:extLst>
        </p:spPr>
      </p:cxnSp>
      <p:cxnSp>
        <p:nvCxnSpPr>
          <p:cNvPr id="11" name="Straight Connector 66"/>
          <p:cNvCxnSpPr>
            <a:cxnSpLocks noChangeShapeType="1"/>
          </p:cNvCxnSpPr>
          <p:nvPr/>
        </p:nvCxnSpPr>
        <p:spPr bwMode="auto">
          <a:xfrm>
            <a:off x="2642405" y="3050878"/>
            <a:ext cx="936625" cy="1587"/>
          </a:xfrm>
          <a:prstGeom prst="line">
            <a:avLst/>
          </a:prstGeom>
          <a:noFill/>
          <a:ln w="38100">
            <a:solidFill>
              <a:srgbClr val="800000"/>
            </a:solidFill>
            <a:prstDash val="sysDot"/>
            <a:round/>
            <a:headEnd/>
            <a:tailEnd/>
          </a:ln>
          <a:extLst>
            <a:ext uri="{909E8E84-426E-40dd-AFC4-6F175D3DCCD1}">
              <a14:hiddenFill xmlns:a14="http://schemas.microsoft.com/office/drawing/2010/main">
                <a:noFill/>
              </a14:hiddenFill>
            </a:ext>
          </a:extLst>
        </p:spPr>
      </p:cxnSp>
      <p:sp>
        <p:nvSpPr>
          <p:cNvPr id="13" name="Oval 30"/>
          <p:cNvSpPr>
            <a:spLocks noChangeArrowheads="1"/>
          </p:cNvSpPr>
          <p:nvPr/>
        </p:nvSpPr>
        <p:spPr bwMode="auto">
          <a:xfrm>
            <a:off x="2955142" y="2057400"/>
            <a:ext cx="287338" cy="244178"/>
          </a:xfrm>
          <a:prstGeom prst="ellipse">
            <a:avLst/>
          </a:prstGeom>
          <a:solidFill>
            <a:srgbClr val="FFFFFF"/>
          </a:solidFill>
          <a:ln w="38100">
            <a:solidFill>
              <a:srgbClr val="FF0000"/>
            </a:solidFill>
            <a:round/>
            <a:headEnd/>
            <a:tailEnd type="arrow" w="med" len="med"/>
          </a:ln>
        </p:spPr>
        <p:txBody>
          <a:bodyPr anchor="ctr">
            <a:normAutofit fontScale="85000" lnSpcReduction="20000"/>
          </a:bodyPr>
          <a:lstStyle/>
          <a:p>
            <a:endParaRPr lang="en-US" sz="700">
              <a:latin typeface="+mn-lt"/>
            </a:endParaRPr>
          </a:p>
        </p:txBody>
      </p:sp>
      <p:cxnSp>
        <p:nvCxnSpPr>
          <p:cNvPr id="14" name="Straight Connector 35"/>
          <p:cNvCxnSpPr>
            <a:cxnSpLocks noChangeShapeType="1"/>
            <a:stCxn id="34" idx="0"/>
            <a:endCxn id="13" idx="2"/>
          </p:cNvCxnSpPr>
          <p:nvPr/>
        </p:nvCxnSpPr>
        <p:spPr bwMode="auto">
          <a:xfrm flipV="1">
            <a:off x="2391971" y="2179489"/>
            <a:ext cx="563171" cy="7039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5" name="Straight Connector 37"/>
          <p:cNvCxnSpPr>
            <a:cxnSpLocks noChangeShapeType="1"/>
            <a:stCxn id="13" idx="6"/>
            <a:endCxn id="35" idx="0"/>
          </p:cNvCxnSpPr>
          <p:nvPr/>
        </p:nvCxnSpPr>
        <p:spPr bwMode="auto">
          <a:xfrm>
            <a:off x="3242480" y="2179489"/>
            <a:ext cx="673491" cy="7039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3" name="Straight Connector 60"/>
          <p:cNvCxnSpPr>
            <a:cxnSpLocks noChangeShapeType="1"/>
            <a:endCxn id="34" idx="2"/>
          </p:cNvCxnSpPr>
          <p:nvPr/>
        </p:nvCxnSpPr>
        <p:spPr bwMode="auto">
          <a:xfrm flipV="1">
            <a:off x="2093130" y="3220740"/>
            <a:ext cx="298841" cy="741660"/>
          </a:xfrm>
          <a:prstGeom prst="line">
            <a:avLst/>
          </a:prstGeom>
          <a:noFill/>
          <a:ln w="38100">
            <a:solidFill>
              <a:srgbClr val="800000"/>
            </a:solidFill>
            <a:prstDash val="sysDot"/>
            <a:round/>
            <a:headEnd/>
            <a:tailEnd/>
          </a:ln>
          <a:extLst>
            <a:ext uri="{909E8E84-426E-40dd-AFC4-6F175D3DCCD1}">
              <a14:hiddenFill xmlns:a14="http://schemas.microsoft.com/office/drawing/2010/main">
                <a:noFill/>
              </a14:hiddenFill>
            </a:ext>
          </a:extLst>
        </p:spPr>
      </p:cxnSp>
      <p:cxnSp>
        <p:nvCxnSpPr>
          <p:cNvPr id="26" name="Straight Connector 77"/>
          <p:cNvCxnSpPr>
            <a:cxnSpLocks noChangeShapeType="1"/>
            <a:stCxn id="31" idx="0"/>
            <a:endCxn id="35" idx="3"/>
          </p:cNvCxnSpPr>
          <p:nvPr/>
        </p:nvCxnSpPr>
        <p:spPr bwMode="auto">
          <a:xfrm flipH="1" flipV="1">
            <a:off x="4419600" y="3052109"/>
            <a:ext cx="364342" cy="303313"/>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cxnSp>
        <p:nvCxnSpPr>
          <p:cNvPr id="27" name="Straight Connector 60"/>
          <p:cNvCxnSpPr>
            <a:cxnSpLocks noChangeShapeType="1"/>
            <a:stCxn id="30" idx="0"/>
            <a:endCxn id="34" idx="1"/>
          </p:cNvCxnSpPr>
          <p:nvPr/>
        </p:nvCxnSpPr>
        <p:spPr bwMode="auto">
          <a:xfrm flipV="1">
            <a:off x="1735942" y="3052109"/>
            <a:ext cx="152400" cy="379513"/>
          </a:xfrm>
          <a:prstGeom prst="line">
            <a:avLst/>
          </a:prstGeom>
          <a:noFill/>
          <a:ln w="38100">
            <a:solidFill>
              <a:srgbClr val="800000"/>
            </a:solidFill>
            <a:prstDash val="sysDot"/>
            <a:round/>
            <a:headEnd/>
            <a:tailEnd/>
          </a:ln>
          <a:extLst>
            <a:ext uri="{909E8E84-426E-40dd-AFC4-6F175D3DCCD1}">
              <a14:hiddenFill xmlns:a14="http://schemas.microsoft.com/office/drawing/2010/main">
                <a:noFill/>
              </a14:hiddenFill>
            </a:ext>
          </a:extLst>
        </p:spPr>
      </p:cxnSp>
      <p:sp>
        <p:nvSpPr>
          <p:cNvPr id="28" name="Oval 30"/>
          <p:cNvSpPr>
            <a:spLocks noChangeArrowheads="1"/>
          </p:cNvSpPr>
          <p:nvPr/>
        </p:nvSpPr>
        <p:spPr bwMode="auto">
          <a:xfrm>
            <a:off x="4555342" y="1981200"/>
            <a:ext cx="287338" cy="244178"/>
          </a:xfrm>
          <a:prstGeom prst="ellipse">
            <a:avLst/>
          </a:prstGeom>
          <a:solidFill>
            <a:srgbClr val="FFFFFF"/>
          </a:solidFill>
          <a:ln w="38100">
            <a:solidFill>
              <a:srgbClr val="FF0000"/>
            </a:solidFill>
            <a:round/>
            <a:headEnd/>
            <a:tailEnd type="arrow" w="med" len="med"/>
          </a:ln>
        </p:spPr>
        <p:txBody>
          <a:bodyPr anchor="ctr">
            <a:normAutofit fontScale="85000" lnSpcReduction="20000"/>
          </a:bodyPr>
          <a:lstStyle/>
          <a:p>
            <a:endParaRPr lang="en-US" sz="700">
              <a:latin typeface="+mn-lt"/>
            </a:endParaRPr>
          </a:p>
        </p:txBody>
      </p:sp>
      <p:cxnSp>
        <p:nvCxnSpPr>
          <p:cNvPr id="29" name="Straight Connector 35"/>
          <p:cNvCxnSpPr>
            <a:cxnSpLocks noChangeShapeType="1"/>
            <a:endCxn id="28" idx="3"/>
          </p:cNvCxnSpPr>
          <p:nvPr/>
        </p:nvCxnSpPr>
        <p:spPr bwMode="auto">
          <a:xfrm flipV="1">
            <a:off x="4326742" y="2189619"/>
            <a:ext cx="270680" cy="66282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30" name="Diamond 112"/>
          <p:cNvSpPr>
            <a:spLocks noChangeArrowheads="1"/>
          </p:cNvSpPr>
          <p:nvPr/>
        </p:nvSpPr>
        <p:spPr bwMode="auto">
          <a:xfrm>
            <a:off x="1583542" y="3431622"/>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b="1">
              <a:latin typeface="+mn-lt"/>
            </a:endParaRPr>
          </a:p>
        </p:txBody>
      </p:sp>
      <p:sp>
        <p:nvSpPr>
          <p:cNvPr id="31" name="Diamond 114"/>
          <p:cNvSpPr>
            <a:spLocks noChangeArrowheads="1"/>
          </p:cNvSpPr>
          <p:nvPr/>
        </p:nvSpPr>
        <p:spPr bwMode="auto">
          <a:xfrm>
            <a:off x="4631542" y="3355422"/>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32" name="Straight Connector 42"/>
          <p:cNvCxnSpPr>
            <a:cxnSpLocks noChangeShapeType="1"/>
            <a:stCxn id="13" idx="7"/>
            <a:endCxn id="28" idx="2"/>
          </p:cNvCxnSpPr>
          <p:nvPr/>
        </p:nvCxnSpPr>
        <p:spPr bwMode="auto">
          <a:xfrm>
            <a:off x="3200400" y="2093159"/>
            <a:ext cx="1354942" cy="1013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 name="Straight Connector 68"/>
          <p:cNvCxnSpPr>
            <a:cxnSpLocks noChangeShapeType="1"/>
          </p:cNvCxnSpPr>
          <p:nvPr/>
        </p:nvCxnSpPr>
        <p:spPr bwMode="auto">
          <a:xfrm flipH="1" flipV="1">
            <a:off x="2339976" y="4187071"/>
            <a:ext cx="936625" cy="1588"/>
          </a:xfrm>
          <a:prstGeom prst="line">
            <a:avLst/>
          </a:prstGeom>
          <a:noFill/>
          <a:ln w="38100">
            <a:solidFill>
              <a:schemeClr val="accent6">
                <a:lumMod val="60000"/>
                <a:lumOff val="40000"/>
              </a:schemeClr>
            </a:solidFill>
            <a:prstDash val="sysDot"/>
            <a:round/>
            <a:headEnd/>
            <a:tailEnd/>
          </a:ln>
          <a:extLst>
            <a:ext uri="{909E8E84-426E-40dd-AFC4-6F175D3DCCD1}">
              <a14:hiddenFill xmlns:a14="http://schemas.microsoft.com/office/drawing/2010/main">
                <a:noFill/>
              </a14:hiddenFill>
            </a:ext>
          </a:extLst>
        </p:spPr>
      </p:cxnSp>
      <p:cxnSp>
        <p:nvCxnSpPr>
          <p:cNvPr id="51" name="Straight Connector 66"/>
          <p:cNvCxnSpPr>
            <a:cxnSpLocks noChangeShapeType="1"/>
          </p:cNvCxnSpPr>
          <p:nvPr/>
        </p:nvCxnSpPr>
        <p:spPr bwMode="auto">
          <a:xfrm>
            <a:off x="2362200" y="4226759"/>
            <a:ext cx="936625" cy="1587"/>
          </a:xfrm>
          <a:prstGeom prst="line">
            <a:avLst/>
          </a:prstGeom>
          <a:noFill/>
          <a:ln w="38100">
            <a:solidFill>
              <a:srgbClr val="FF6FCF"/>
            </a:solidFill>
            <a:prstDash val="sysDot"/>
            <a:round/>
            <a:headEnd/>
            <a:tailEnd/>
          </a:ln>
          <a:extLst>
            <a:ext uri="{909E8E84-426E-40dd-AFC4-6F175D3DCCD1}">
              <a14:hiddenFill xmlns:a14="http://schemas.microsoft.com/office/drawing/2010/main">
                <a:noFill/>
              </a14:hiddenFill>
            </a:ext>
          </a:extLst>
        </p:spPr>
      </p:cxnSp>
      <p:cxnSp>
        <p:nvCxnSpPr>
          <p:cNvPr id="55" name="Straight Connector 66"/>
          <p:cNvCxnSpPr>
            <a:cxnSpLocks noChangeShapeType="1"/>
          </p:cNvCxnSpPr>
          <p:nvPr/>
        </p:nvCxnSpPr>
        <p:spPr bwMode="auto">
          <a:xfrm flipH="1">
            <a:off x="2063530" y="3136313"/>
            <a:ext cx="407275" cy="990600"/>
          </a:xfrm>
          <a:prstGeom prst="line">
            <a:avLst/>
          </a:prstGeom>
          <a:noFill/>
          <a:ln w="38100">
            <a:solidFill>
              <a:schemeClr val="accent6">
                <a:lumMod val="60000"/>
                <a:lumOff val="40000"/>
              </a:schemeClr>
            </a:solidFill>
            <a:prstDash val="sysDot"/>
            <a:round/>
            <a:headEnd/>
            <a:tailEnd/>
          </a:ln>
          <a:extLst>
            <a:ext uri="{909E8E84-426E-40dd-AFC4-6F175D3DCCD1}">
              <a14:hiddenFill xmlns:a14="http://schemas.microsoft.com/office/drawing/2010/main">
                <a:noFill/>
              </a14:hiddenFill>
            </a:ext>
          </a:extLst>
        </p:spPr>
      </p:cxnSp>
      <p:cxnSp>
        <p:nvCxnSpPr>
          <p:cNvPr id="60" name="Straight Connector 60"/>
          <p:cNvCxnSpPr>
            <a:cxnSpLocks noChangeShapeType="1"/>
          </p:cNvCxnSpPr>
          <p:nvPr/>
        </p:nvCxnSpPr>
        <p:spPr bwMode="auto">
          <a:xfrm flipV="1">
            <a:off x="3458600" y="3244386"/>
            <a:ext cx="298841" cy="741660"/>
          </a:xfrm>
          <a:prstGeom prst="line">
            <a:avLst/>
          </a:prstGeom>
          <a:noFill/>
          <a:ln w="38100">
            <a:solidFill>
              <a:srgbClr val="FF6FCF"/>
            </a:solidFill>
            <a:prstDash val="sysDot"/>
            <a:round/>
            <a:headEnd/>
            <a:tailEnd/>
          </a:ln>
          <a:extLst>
            <a:ext uri="{909E8E84-426E-40dd-AFC4-6F175D3DCCD1}">
              <a14:hiddenFill xmlns:a14="http://schemas.microsoft.com/office/drawing/2010/main">
                <a:noFill/>
              </a14:hiddenFill>
            </a:ext>
          </a:extLst>
        </p:spPr>
      </p:cxnSp>
      <p:cxnSp>
        <p:nvCxnSpPr>
          <p:cNvPr id="61" name="Straight Connector 66"/>
          <p:cNvCxnSpPr>
            <a:cxnSpLocks noChangeShapeType="1"/>
          </p:cNvCxnSpPr>
          <p:nvPr/>
        </p:nvCxnSpPr>
        <p:spPr bwMode="auto">
          <a:xfrm flipH="1">
            <a:off x="3429000" y="3159959"/>
            <a:ext cx="407275" cy="990600"/>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cxnSp>
        <p:nvCxnSpPr>
          <p:cNvPr id="64" name="Straight Connector 37"/>
          <p:cNvCxnSpPr>
            <a:cxnSpLocks noChangeShapeType="1"/>
          </p:cNvCxnSpPr>
          <p:nvPr/>
        </p:nvCxnSpPr>
        <p:spPr bwMode="auto">
          <a:xfrm flipV="1">
            <a:off x="2286000" y="3083759"/>
            <a:ext cx="1371600" cy="1066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7" name="Straight Connector 77"/>
          <p:cNvCxnSpPr>
            <a:cxnSpLocks noChangeShapeType="1"/>
            <a:stCxn id="68" idx="1"/>
          </p:cNvCxnSpPr>
          <p:nvPr/>
        </p:nvCxnSpPr>
        <p:spPr bwMode="auto">
          <a:xfrm flipH="1" flipV="1">
            <a:off x="4419600" y="2931359"/>
            <a:ext cx="609600" cy="53309"/>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sp>
        <p:nvSpPr>
          <p:cNvPr id="68" name="Diamond 114"/>
          <p:cNvSpPr>
            <a:spLocks noChangeArrowheads="1"/>
          </p:cNvSpPr>
          <p:nvPr/>
        </p:nvSpPr>
        <p:spPr bwMode="auto">
          <a:xfrm>
            <a:off x="5029200" y="28551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70" name="Straight Connector 77"/>
          <p:cNvCxnSpPr>
            <a:cxnSpLocks noChangeShapeType="1"/>
            <a:stCxn id="71" idx="0"/>
          </p:cNvCxnSpPr>
          <p:nvPr/>
        </p:nvCxnSpPr>
        <p:spPr bwMode="auto">
          <a:xfrm flipH="1" flipV="1">
            <a:off x="4267200" y="3159959"/>
            <a:ext cx="457200" cy="609600"/>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sp>
        <p:nvSpPr>
          <p:cNvPr id="71" name="Diamond 114"/>
          <p:cNvSpPr>
            <a:spLocks noChangeArrowheads="1"/>
          </p:cNvSpPr>
          <p:nvPr/>
        </p:nvSpPr>
        <p:spPr bwMode="auto">
          <a:xfrm>
            <a:off x="4572000" y="37695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77" name="Straight Connector 77"/>
          <p:cNvCxnSpPr>
            <a:cxnSpLocks noChangeShapeType="1"/>
            <a:stCxn id="78" idx="1"/>
            <a:endCxn id="52" idx="3"/>
          </p:cNvCxnSpPr>
          <p:nvPr/>
        </p:nvCxnSpPr>
        <p:spPr bwMode="auto">
          <a:xfrm flipH="1" flipV="1">
            <a:off x="4131458" y="4166791"/>
            <a:ext cx="669142" cy="113277"/>
          </a:xfrm>
          <a:prstGeom prst="line">
            <a:avLst/>
          </a:prstGeom>
          <a:noFill/>
          <a:ln w="38100">
            <a:solidFill>
              <a:srgbClr val="FF6FCF"/>
            </a:solidFill>
            <a:prstDash val="sysDot"/>
            <a:round/>
            <a:headEnd/>
            <a:tailEnd/>
          </a:ln>
          <a:extLst>
            <a:ext uri="{909E8E84-426E-40dd-AFC4-6F175D3DCCD1}">
              <a14:hiddenFill xmlns:a14="http://schemas.microsoft.com/office/drawing/2010/main">
                <a:noFill/>
              </a14:hiddenFill>
            </a:ext>
          </a:extLst>
        </p:spPr>
      </p:cxnSp>
      <p:sp>
        <p:nvSpPr>
          <p:cNvPr id="78" name="Diamond 114"/>
          <p:cNvSpPr>
            <a:spLocks noChangeArrowheads="1"/>
          </p:cNvSpPr>
          <p:nvPr/>
        </p:nvSpPr>
        <p:spPr bwMode="auto">
          <a:xfrm>
            <a:off x="4800600" y="41505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80" name="Straight Connector 77"/>
          <p:cNvCxnSpPr>
            <a:cxnSpLocks noChangeShapeType="1"/>
            <a:stCxn id="81" idx="0"/>
            <a:endCxn id="52" idx="2"/>
          </p:cNvCxnSpPr>
          <p:nvPr/>
        </p:nvCxnSpPr>
        <p:spPr bwMode="auto">
          <a:xfrm flipV="1">
            <a:off x="3276600" y="4335422"/>
            <a:ext cx="351229" cy="196137"/>
          </a:xfrm>
          <a:prstGeom prst="line">
            <a:avLst/>
          </a:prstGeom>
          <a:noFill/>
          <a:ln w="38100">
            <a:solidFill>
              <a:srgbClr val="FF6FCF"/>
            </a:solidFill>
            <a:prstDash val="sysDot"/>
            <a:round/>
            <a:headEnd/>
            <a:tailEnd/>
          </a:ln>
          <a:extLst>
            <a:ext uri="{909E8E84-426E-40dd-AFC4-6F175D3DCCD1}">
              <a14:hiddenFill xmlns:a14="http://schemas.microsoft.com/office/drawing/2010/main">
                <a:noFill/>
              </a14:hiddenFill>
            </a:ext>
          </a:extLst>
        </p:spPr>
      </p:cxnSp>
      <p:sp>
        <p:nvSpPr>
          <p:cNvPr id="81" name="Diamond 114"/>
          <p:cNvSpPr>
            <a:spLocks noChangeArrowheads="1"/>
          </p:cNvSpPr>
          <p:nvPr/>
        </p:nvSpPr>
        <p:spPr bwMode="auto">
          <a:xfrm>
            <a:off x="3124200" y="45315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83" name="Straight Connector 77"/>
          <p:cNvCxnSpPr>
            <a:cxnSpLocks noChangeShapeType="1"/>
            <a:stCxn id="84" idx="0"/>
          </p:cNvCxnSpPr>
          <p:nvPr/>
        </p:nvCxnSpPr>
        <p:spPr bwMode="auto">
          <a:xfrm flipH="1" flipV="1">
            <a:off x="2209800" y="4302959"/>
            <a:ext cx="228600" cy="304800"/>
          </a:xfrm>
          <a:prstGeom prst="line">
            <a:avLst/>
          </a:prstGeom>
          <a:noFill/>
          <a:ln w="38100">
            <a:solidFill>
              <a:schemeClr val="accent6">
                <a:lumMod val="60000"/>
                <a:lumOff val="40000"/>
              </a:schemeClr>
            </a:solidFill>
            <a:prstDash val="sysDot"/>
            <a:round/>
            <a:headEnd/>
            <a:tailEnd/>
          </a:ln>
          <a:extLst>
            <a:ext uri="{909E8E84-426E-40dd-AFC4-6F175D3DCCD1}">
              <a14:hiddenFill xmlns:a14="http://schemas.microsoft.com/office/drawing/2010/main">
                <a:noFill/>
              </a14:hiddenFill>
            </a:ext>
          </a:extLst>
        </p:spPr>
      </p:cxnSp>
      <p:sp>
        <p:nvSpPr>
          <p:cNvPr id="84" name="Diamond 114"/>
          <p:cNvSpPr>
            <a:spLocks noChangeArrowheads="1"/>
          </p:cNvSpPr>
          <p:nvPr/>
        </p:nvSpPr>
        <p:spPr bwMode="auto">
          <a:xfrm>
            <a:off x="2286000" y="46077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86" name="Straight Connector 77"/>
          <p:cNvCxnSpPr>
            <a:cxnSpLocks noChangeShapeType="1"/>
            <a:stCxn id="87" idx="0"/>
          </p:cNvCxnSpPr>
          <p:nvPr/>
        </p:nvCxnSpPr>
        <p:spPr bwMode="auto">
          <a:xfrm flipV="1">
            <a:off x="990600" y="4302959"/>
            <a:ext cx="685800" cy="304800"/>
          </a:xfrm>
          <a:prstGeom prst="line">
            <a:avLst/>
          </a:prstGeom>
          <a:noFill/>
          <a:ln w="38100">
            <a:solidFill>
              <a:schemeClr val="accent6">
                <a:lumMod val="60000"/>
                <a:lumOff val="40000"/>
              </a:schemeClr>
            </a:solidFill>
            <a:prstDash val="sysDot"/>
            <a:round/>
            <a:headEnd/>
            <a:tailEnd/>
          </a:ln>
          <a:extLst>
            <a:ext uri="{909E8E84-426E-40dd-AFC4-6F175D3DCCD1}">
              <a14:hiddenFill xmlns:a14="http://schemas.microsoft.com/office/drawing/2010/main">
                <a:noFill/>
              </a14:hiddenFill>
            </a:ext>
          </a:extLst>
        </p:spPr>
      </p:cxnSp>
      <p:sp>
        <p:nvSpPr>
          <p:cNvPr id="87" name="Diamond 114"/>
          <p:cNvSpPr>
            <a:spLocks noChangeArrowheads="1"/>
          </p:cNvSpPr>
          <p:nvPr/>
        </p:nvSpPr>
        <p:spPr bwMode="auto">
          <a:xfrm>
            <a:off x="838200" y="46077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89" name="Straight Connector 77"/>
          <p:cNvCxnSpPr>
            <a:cxnSpLocks noChangeShapeType="1"/>
            <a:stCxn id="90" idx="3"/>
          </p:cNvCxnSpPr>
          <p:nvPr/>
        </p:nvCxnSpPr>
        <p:spPr bwMode="auto">
          <a:xfrm flipV="1">
            <a:off x="762000" y="3998159"/>
            <a:ext cx="762000" cy="53309"/>
          </a:xfrm>
          <a:prstGeom prst="line">
            <a:avLst/>
          </a:prstGeom>
          <a:noFill/>
          <a:ln w="38100">
            <a:solidFill>
              <a:schemeClr val="accent6">
                <a:lumMod val="60000"/>
                <a:lumOff val="40000"/>
              </a:schemeClr>
            </a:solidFill>
            <a:prstDash val="sysDot"/>
            <a:round/>
            <a:headEnd/>
            <a:tailEnd/>
          </a:ln>
          <a:extLst>
            <a:ext uri="{909E8E84-426E-40dd-AFC4-6F175D3DCCD1}">
              <a14:hiddenFill xmlns:a14="http://schemas.microsoft.com/office/drawing/2010/main">
                <a:noFill/>
              </a14:hiddenFill>
            </a:ext>
          </a:extLst>
        </p:spPr>
      </p:cxnSp>
      <p:sp>
        <p:nvSpPr>
          <p:cNvPr id="90" name="Diamond 114"/>
          <p:cNvSpPr>
            <a:spLocks noChangeArrowheads="1"/>
          </p:cNvSpPr>
          <p:nvPr/>
        </p:nvSpPr>
        <p:spPr bwMode="auto">
          <a:xfrm>
            <a:off x="457200" y="39219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92" name="Straight Connector 77"/>
          <p:cNvCxnSpPr>
            <a:cxnSpLocks noChangeShapeType="1"/>
            <a:stCxn id="93" idx="0"/>
            <a:endCxn id="34" idx="1"/>
          </p:cNvCxnSpPr>
          <p:nvPr/>
        </p:nvCxnSpPr>
        <p:spPr bwMode="auto">
          <a:xfrm flipV="1">
            <a:off x="1143000" y="3052109"/>
            <a:ext cx="745342" cy="107850"/>
          </a:xfrm>
          <a:prstGeom prst="line">
            <a:avLst/>
          </a:prstGeom>
          <a:noFill/>
          <a:ln w="38100">
            <a:solidFill>
              <a:srgbClr val="800000"/>
            </a:solidFill>
            <a:prstDash val="sysDot"/>
            <a:round/>
            <a:headEnd/>
            <a:tailEnd/>
          </a:ln>
          <a:extLst>
            <a:ext uri="{909E8E84-426E-40dd-AFC4-6F175D3DCCD1}">
              <a14:hiddenFill xmlns:a14="http://schemas.microsoft.com/office/drawing/2010/main">
                <a:noFill/>
              </a14:hiddenFill>
            </a:ext>
          </a:extLst>
        </p:spPr>
      </p:cxnSp>
      <p:sp>
        <p:nvSpPr>
          <p:cNvPr id="93" name="Diamond 114"/>
          <p:cNvSpPr>
            <a:spLocks noChangeArrowheads="1"/>
          </p:cNvSpPr>
          <p:nvPr/>
        </p:nvSpPr>
        <p:spPr bwMode="auto">
          <a:xfrm>
            <a:off x="990600" y="31599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95" name="Straight Connector 77"/>
          <p:cNvCxnSpPr>
            <a:cxnSpLocks noChangeShapeType="1"/>
            <a:stCxn id="96" idx="3"/>
          </p:cNvCxnSpPr>
          <p:nvPr/>
        </p:nvCxnSpPr>
        <p:spPr bwMode="auto">
          <a:xfrm>
            <a:off x="1371600" y="2679868"/>
            <a:ext cx="609600" cy="251491"/>
          </a:xfrm>
          <a:prstGeom prst="line">
            <a:avLst/>
          </a:prstGeom>
          <a:noFill/>
          <a:ln w="38100">
            <a:solidFill>
              <a:srgbClr val="800000"/>
            </a:solidFill>
            <a:prstDash val="sysDot"/>
            <a:round/>
            <a:headEnd/>
            <a:tailEnd/>
          </a:ln>
          <a:extLst>
            <a:ext uri="{909E8E84-426E-40dd-AFC4-6F175D3DCCD1}">
              <a14:hiddenFill xmlns:a14="http://schemas.microsoft.com/office/drawing/2010/main">
                <a:noFill/>
              </a14:hiddenFill>
            </a:ext>
          </a:extLst>
        </p:spPr>
      </p:cxnSp>
      <p:sp>
        <p:nvSpPr>
          <p:cNvPr id="96" name="Diamond 114"/>
          <p:cNvSpPr>
            <a:spLocks noChangeArrowheads="1"/>
          </p:cNvSpPr>
          <p:nvPr/>
        </p:nvSpPr>
        <p:spPr bwMode="auto">
          <a:xfrm>
            <a:off x="1066800" y="25503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98" name="Straight Connector 77"/>
          <p:cNvCxnSpPr>
            <a:cxnSpLocks noChangeShapeType="1"/>
            <a:stCxn id="99" idx="2"/>
          </p:cNvCxnSpPr>
          <p:nvPr/>
        </p:nvCxnSpPr>
        <p:spPr bwMode="auto">
          <a:xfrm>
            <a:off x="1752600" y="2428377"/>
            <a:ext cx="533400" cy="579182"/>
          </a:xfrm>
          <a:prstGeom prst="line">
            <a:avLst/>
          </a:prstGeom>
          <a:noFill/>
          <a:ln w="38100">
            <a:solidFill>
              <a:srgbClr val="800000"/>
            </a:solidFill>
            <a:prstDash val="sysDot"/>
            <a:round/>
            <a:headEnd/>
            <a:tailEnd/>
          </a:ln>
          <a:extLst>
            <a:ext uri="{909E8E84-426E-40dd-AFC4-6F175D3DCCD1}">
              <a14:hiddenFill xmlns:a14="http://schemas.microsoft.com/office/drawing/2010/main">
                <a:noFill/>
              </a14:hiddenFill>
            </a:ext>
          </a:extLst>
        </p:spPr>
      </p:cxnSp>
      <p:sp>
        <p:nvSpPr>
          <p:cNvPr id="99" name="Diamond 114"/>
          <p:cNvSpPr>
            <a:spLocks noChangeArrowheads="1"/>
          </p:cNvSpPr>
          <p:nvPr/>
        </p:nvSpPr>
        <p:spPr bwMode="auto">
          <a:xfrm>
            <a:off x="1600200" y="21693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cxnSp>
        <p:nvCxnSpPr>
          <p:cNvPr id="107" name="Straight Connector 77"/>
          <p:cNvCxnSpPr>
            <a:cxnSpLocks noChangeShapeType="1"/>
            <a:stCxn id="108" idx="2"/>
          </p:cNvCxnSpPr>
          <p:nvPr/>
        </p:nvCxnSpPr>
        <p:spPr bwMode="auto">
          <a:xfrm flipH="1">
            <a:off x="4343400" y="2656977"/>
            <a:ext cx="838200" cy="198182"/>
          </a:xfrm>
          <a:prstGeom prst="line">
            <a:avLst/>
          </a:prstGeom>
          <a:noFill/>
          <a:ln w="38100">
            <a:solidFill>
              <a:srgbClr val="00B050"/>
            </a:solidFill>
            <a:prstDash val="sysDot"/>
            <a:round/>
            <a:headEnd/>
            <a:tailEnd/>
          </a:ln>
          <a:extLst>
            <a:ext uri="{909E8E84-426E-40dd-AFC4-6F175D3DCCD1}">
              <a14:hiddenFill xmlns:a14="http://schemas.microsoft.com/office/drawing/2010/main">
                <a:noFill/>
              </a14:hiddenFill>
            </a:ext>
          </a:extLst>
        </p:spPr>
      </p:cxnSp>
      <p:sp>
        <p:nvSpPr>
          <p:cNvPr id="108" name="Diamond 114"/>
          <p:cNvSpPr>
            <a:spLocks noChangeArrowheads="1"/>
          </p:cNvSpPr>
          <p:nvPr/>
        </p:nvSpPr>
        <p:spPr bwMode="auto">
          <a:xfrm>
            <a:off x="5029200" y="2397959"/>
            <a:ext cx="304800" cy="259018"/>
          </a:xfrm>
          <a:prstGeom prst="diamond">
            <a:avLst/>
          </a:prstGeom>
          <a:solidFill>
            <a:srgbClr val="FFFFFF"/>
          </a:solidFill>
          <a:ln w="38100">
            <a:solidFill>
              <a:srgbClr val="0183B7"/>
            </a:solidFill>
            <a:round/>
            <a:headEnd/>
            <a:tailEnd type="arrow" w="med" len="med"/>
          </a:ln>
        </p:spPr>
        <p:txBody>
          <a:bodyPr anchor="ctr">
            <a:normAutofit fontScale="85000" lnSpcReduction="20000"/>
          </a:bodyPr>
          <a:lstStyle/>
          <a:p>
            <a:endParaRPr lang="en-US" sz="400">
              <a:latin typeface="+mn-lt"/>
            </a:endParaRPr>
          </a:p>
        </p:txBody>
      </p:sp>
      <p:sp>
        <p:nvSpPr>
          <p:cNvPr id="34" name="Rectangle 27"/>
          <p:cNvSpPr>
            <a:spLocks noChangeArrowheads="1"/>
          </p:cNvSpPr>
          <p:nvPr/>
        </p:nvSpPr>
        <p:spPr bwMode="auto">
          <a:xfrm>
            <a:off x="1888342" y="2883477"/>
            <a:ext cx="1007258" cy="337263"/>
          </a:xfrm>
          <a:prstGeom prst="rect">
            <a:avLst/>
          </a:prstGeom>
          <a:solidFill>
            <a:srgbClr val="FFFFFF"/>
          </a:solidFill>
          <a:ln w="57150">
            <a:solidFill>
              <a:srgbClr val="800000"/>
            </a:solidFill>
            <a:round/>
            <a:headEnd/>
            <a:tailEnd type="arrow" w="med" len="med"/>
          </a:ln>
        </p:spPr>
        <p:txBody>
          <a:bodyPr anchor="ctr">
            <a:normAutofit fontScale="70000" lnSpcReduction="20000"/>
          </a:bodyPr>
          <a:lstStyle/>
          <a:p>
            <a:r>
              <a:rPr lang="en-US" sz="1800" b="1" dirty="0" err="1" smtClean="0">
                <a:latin typeface="+mn-lt"/>
              </a:rPr>
              <a:t>Coord</a:t>
            </a:r>
            <a:r>
              <a:rPr lang="en-US" sz="1800" b="1" dirty="0" smtClean="0">
                <a:latin typeface="+mn-lt"/>
              </a:rPr>
              <a:t>/B 1</a:t>
            </a:r>
            <a:endParaRPr lang="en-US" sz="1800" b="1" dirty="0">
              <a:latin typeface="+mn-lt"/>
            </a:endParaRPr>
          </a:p>
        </p:txBody>
      </p:sp>
      <p:sp>
        <p:nvSpPr>
          <p:cNvPr id="35" name="Rectangle 28"/>
          <p:cNvSpPr>
            <a:spLocks noChangeArrowheads="1"/>
          </p:cNvSpPr>
          <p:nvPr/>
        </p:nvSpPr>
        <p:spPr bwMode="auto">
          <a:xfrm>
            <a:off x="3412342" y="2883477"/>
            <a:ext cx="1007258" cy="337263"/>
          </a:xfrm>
          <a:prstGeom prst="rect">
            <a:avLst/>
          </a:prstGeom>
          <a:solidFill>
            <a:srgbClr val="FFFFFF"/>
          </a:solidFill>
          <a:ln w="57150">
            <a:solidFill>
              <a:srgbClr val="00B050"/>
            </a:solidFill>
            <a:round/>
            <a:headEnd/>
            <a:tailEnd type="arrow" w="med" len="med"/>
          </a:ln>
        </p:spPr>
        <p:txBody>
          <a:bodyPr anchor="ctr">
            <a:normAutofit fontScale="70000" lnSpcReduction="20000"/>
          </a:bodyPr>
          <a:lstStyle/>
          <a:p>
            <a:r>
              <a:rPr lang="en-US" sz="1800" b="1" dirty="0" err="1" smtClean="0">
                <a:latin typeface="+mn-lt"/>
              </a:rPr>
              <a:t>Coord</a:t>
            </a:r>
            <a:r>
              <a:rPr lang="en-US" sz="1800" b="1" dirty="0" smtClean="0">
                <a:latin typeface="+mn-lt"/>
              </a:rPr>
              <a:t>/B 2</a:t>
            </a:r>
            <a:endParaRPr lang="en-US" sz="1800" b="1" dirty="0">
              <a:latin typeface="+mn-lt"/>
            </a:endParaRPr>
          </a:p>
        </p:txBody>
      </p:sp>
      <p:sp>
        <p:nvSpPr>
          <p:cNvPr id="49" name="Rectangle 27"/>
          <p:cNvSpPr>
            <a:spLocks noChangeArrowheads="1"/>
          </p:cNvSpPr>
          <p:nvPr/>
        </p:nvSpPr>
        <p:spPr bwMode="auto">
          <a:xfrm>
            <a:off x="1447800" y="3998159"/>
            <a:ext cx="1007258" cy="337263"/>
          </a:xfrm>
          <a:prstGeom prst="rect">
            <a:avLst/>
          </a:prstGeom>
          <a:solidFill>
            <a:srgbClr val="FFFFFF"/>
          </a:solidFill>
          <a:ln w="57150">
            <a:solidFill>
              <a:schemeClr val="accent6">
                <a:lumMod val="60000"/>
                <a:lumOff val="40000"/>
              </a:schemeClr>
            </a:solidFill>
            <a:round/>
            <a:headEnd/>
            <a:tailEnd type="arrow" w="med" len="med"/>
          </a:ln>
        </p:spPr>
        <p:txBody>
          <a:bodyPr anchor="ctr">
            <a:normAutofit fontScale="70000" lnSpcReduction="20000"/>
          </a:bodyPr>
          <a:lstStyle/>
          <a:p>
            <a:r>
              <a:rPr lang="en-US" sz="1800" b="1" dirty="0" err="1" smtClean="0">
                <a:latin typeface="+mn-lt"/>
              </a:rPr>
              <a:t>Coord</a:t>
            </a:r>
            <a:r>
              <a:rPr lang="en-US" sz="1800" b="1" dirty="0" smtClean="0">
                <a:latin typeface="+mn-lt"/>
              </a:rPr>
              <a:t>/B 1</a:t>
            </a:r>
            <a:endParaRPr lang="en-US" sz="1800" b="1" dirty="0">
              <a:latin typeface="+mn-lt"/>
            </a:endParaRPr>
          </a:p>
        </p:txBody>
      </p:sp>
      <p:sp>
        <p:nvSpPr>
          <p:cNvPr id="52" name="Rectangle 28"/>
          <p:cNvSpPr>
            <a:spLocks noChangeArrowheads="1"/>
          </p:cNvSpPr>
          <p:nvPr/>
        </p:nvSpPr>
        <p:spPr bwMode="auto">
          <a:xfrm>
            <a:off x="3124200" y="3998159"/>
            <a:ext cx="1007258" cy="337263"/>
          </a:xfrm>
          <a:prstGeom prst="rect">
            <a:avLst/>
          </a:prstGeom>
          <a:solidFill>
            <a:srgbClr val="FFFFFF"/>
          </a:solidFill>
          <a:ln w="57150">
            <a:solidFill>
              <a:srgbClr val="FF6FCF"/>
            </a:solidFill>
            <a:round/>
            <a:headEnd/>
            <a:tailEnd type="arrow" w="med" len="med"/>
          </a:ln>
        </p:spPr>
        <p:txBody>
          <a:bodyPr anchor="ctr">
            <a:normAutofit fontScale="70000" lnSpcReduction="20000"/>
          </a:bodyPr>
          <a:lstStyle/>
          <a:p>
            <a:r>
              <a:rPr lang="en-US" sz="1800" b="1" dirty="0" err="1" smtClean="0">
                <a:latin typeface="+mn-lt"/>
              </a:rPr>
              <a:t>Coord</a:t>
            </a:r>
            <a:r>
              <a:rPr lang="en-US" sz="1800" b="1" dirty="0" smtClean="0">
                <a:latin typeface="+mn-lt"/>
              </a:rPr>
              <a:t>/B 2</a:t>
            </a:r>
            <a:endParaRPr lang="en-US" sz="1800" b="1" dirty="0">
              <a:latin typeface="+mn-lt"/>
            </a:endParaRPr>
          </a:p>
        </p:txBody>
      </p:sp>
      <p:sp>
        <p:nvSpPr>
          <p:cNvPr id="53" name="Content Placeholder 2"/>
          <p:cNvSpPr txBox="1">
            <a:spLocks/>
          </p:cNvSpPr>
          <p:nvPr/>
        </p:nvSpPr>
        <p:spPr bwMode="auto">
          <a:xfrm>
            <a:off x="5638800" y="1600200"/>
            <a:ext cx="3200400" cy="4341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t" anchorCtr="0" compatLnSpc="1">
            <a:prstTxWarp prst="textNoShape">
              <a:avLst/>
            </a:prstTxWarp>
            <a:normAutofit fontScale="77500" lnSpcReduction="2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085850" indent="-228600" algn="l" rtl="0" eaLnBrk="1" fontAlgn="base" hangingPunct="1">
              <a:spcBef>
                <a:spcPct val="20000"/>
              </a:spcBef>
              <a:spcAft>
                <a:spcPct val="0"/>
              </a:spcAft>
              <a:buChar char="•"/>
              <a:defRPr sz="2400">
                <a:solidFill>
                  <a:schemeClr val="tx1"/>
                </a:solidFill>
                <a:latin typeface="+mn-lt"/>
                <a:ea typeface="+mn-ea"/>
              </a:defRPr>
            </a:lvl3pPr>
            <a:lvl4pPr marL="1428750" indent="-228600" algn="l" rtl="0" eaLnBrk="1" fontAlgn="base" hangingPunct="1">
              <a:spcBef>
                <a:spcPct val="20000"/>
              </a:spcBef>
              <a:spcAft>
                <a:spcPct val="0"/>
              </a:spcAft>
              <a:buChar char="–"/>
              <a:defRPr sz="2000">
                <a:solidFill>
                  <a:schemeClr val="tx1"/>
                </a:solidFill>
                <a:latin typeface="+mn-lt"/>
                <a:ea typeface="+mn-ea"/>
              </a:defRPr>
            </a:lvl4pPr>
            <a:lvl5pPr marL="1771650" indent="-228600" algn="l" rtl="0" eaLnBrk="1" fontAlgn="base" hangingPunct="1">
              <a:spcBef>
                <a:spcPct val="20000"/>
              </a:spcBef>
              <a:spcAft>
                <a:spcPct val="0"/>
              </a:spcAft>
              <a:buChar char="•"/>
              <a:defRPr sz="2000">
                <a:solidFill>
                  <a:schemeClr val="tx1"/>
                </a:solidFill>
                <a:latin typeface="+mn-lt"/>
                <a:ea typeface="+mn-ea"/>
              </a:defRPr>
            </a:lvl5pPr>
            <a:lvl6pPr marL="2228850" indent="-228600" algn="l" rtl="0" eaLnBrk="1" fontAlgn="base" hangingPunct="1">
              <a:spcBef>
                <a:spcPct val="20000"/>
              </a:spcBef>
              <a:spcAft>
                <a:spcPct val="0"/>
              </a:spcAft>
              <a:buChar char="•"/>
              <a:defRPr sz="2000">
                <a:solidFill>
                  <a:schemeClr val="tx1"/>
                </a:solidFill>
                <a:latin typeface="+mn-lt"/>
                <a:ea typeface="+mn-ea"/>
              </a:defRPr>
            </a:lvl6pPr>
            <a:lvl7pPr marL="2686050" indent="-228600" algn="l" rtl="0" eaLnBrk="1" fontAlgn="base" hangingPunct="1">
              <a:spcBef>
                <a:spcPct val="20000"/>
              </a:spcBef>
              <a:spcAft>
                <a:spcPct val="0"/>
              </a:spcAft>
              <a:buChar char="•"/>
              <a:defRPr sz="2000">
                <a:solidFill>
                  <a:schemeClr val="tx1"/>
                </a:solidFill>
                <a:latin typeface="+mn-lt"/>
                <a:ea typeface="+mn-ea"/>
              </a:defRPr>
            </a:lvl7pPr>
            <a:lvl8pPr marL="3143250" indent="-228600" algn="l" rtl="0" eaLnBrk="1" fontAlgn="base" hangingPunct="1">
              <a:spcBef>
                <a:spcPct val="20000"/>
              </a:spcBef>
              <a:spcAft>
                <a:spcPct val="0"/>
              </a:spcAft>
              <a:buChar char="•"/>
              <a:defRPr sz="2000">
                <a:solidFill>
                  <a:schemeClr val="tx1"/>
                </a:solidFill>
                <a:latin typeface="+mn-lt"/>
                <a:ea typeface="+mn-ea"/>
              </a:defRPr>
            </a:lvl8pPr>
            <a:lvl9pPr marL="3600450" indent="-228600" algn="l" rtl="0" eaLnBrk="1" fontAlgn="base" hangingPunct="1">
              <a:spcBef>
                <a:spcPct val="20000"/>
              </a:spcBef>
              <a:spcAft>
                <a:spcPct val="0"/>
              </a:spcAft>
              <a:buChar char="•"/>
              <a:defRPr sz="2000">
                <a:solidFill>
                  <a:schemeClr val="tx1"/>
                </a:solidFill>
                <a:latin typeface="+mn-lt"/>
                <a:ea typeface="+mn-ea"/>
              </a:defRPr>
            </a:lvl9pPr>
          </a:lstStyle>
          <a:p>
            <a:r>
              <a:rPr lang="en-US" dirty="0" smtClean="0">
                <a:latin typeface="Arial" charset="0"/>
                <a:ea typeface="ヒラギノ角ゴ Pro W3" charset="0"/>
                <a:cs typeface="ヒラギノ角ゴ Pro W3" charset="0"/>
              </a:rPr>
              <a:t>Coordinator/bridges connect to each other, to other media (wired, Wi-Fi, etc.), and to 802.15.4 stations.</a:t>
            </a:r>
          </a:p>
          <a:p>
            <a:r>
              <a:rPr lang="en-US" dirty="0" smtClean="0">
                <a:latin typeface="Arial" charset="0"/>
                <a:ea typeface="ヒラギノ角ゴ Pro W3" charset="0"/>
                <a:cs typeface="ヒラギノ角ゴ Pro W3" charset="0"/>
              </a:rPr>
              <a:t>This is not a constellation of twinkling stars; the coordinator/bridges shine steadily!</a:t>
            </a:r>
            <a:endParaRPr lang="en-US" dirty="0">
              <a:latin typeface="Arial" charset="0"/>
              <a:ea typeface="ヒラギノ角ゴ Pro W3" charset="0"/>
              <a:cs typeface="ヒラギノ角ゴ Pro W3" charset="0"/>
            </a:endParaRPr>
          </a:p>
        </p:txBody>
      </p:sp>
    </p:spTree>
    <p:extLst>
      <p:ext uri="{BB962C8B-B14F-4D97-AF65-F5344CB8AC3E}">
        <p14:creationId xmlns:p14="http://schemas.microsoft.com/office/powerpoint/2010/main" val="1061202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802.11 vs. 802.15.4</a:t>
            </a:r>
            <a:r>
              <a:rPr lang="en-US" dirty="0"/>
              <a:t> </a:t>
            </a:r>
            <a:r>
              <a:rPr lang="en-US" dirty="0" smtClean="0"/>
              <a:t>needs</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solidFill>
                  <a:schemeClr val="accent6">
                    <a:lumMod val="60000"/>
                    <a:lumOff val="40000"/>
                  </a:schemeClr>
                </a:solidFill>
              </a:rPr>
              <a:t>802.11</a:t>
            </a:r>
            <a:r>
              <a:rPr lang="en-US" dirty="0" smtClean="0"/>
              <a:t> needs Access Points that are also Bridges.  A wireless connection from the AP to another AP or to a non-AP station is, for the purposes of data forwarding, just like a wired connection.</a:t>
            </a:r>
          </a:p>
          <a:p>
            <a:r>
              <a:rPr lang="en-US" b="1" dirty="0" smtClean="0">
                <a:solidFill>
                  <a:srgbClr val="009973"/>
                </a:solidFill>
              </a:rPr>
              <a:t>802.15.4</a:t>
            </a:r>
            <a:r>
              <a:rPr lang="en-US" dirty="0" smtClean="0">
                <a:solidFill>
                  <a:srgbClr val="009973"/>
                </a:solidFill>
              </a:rPr>
              <a:t> </a:t>
            </a:r>
            <a:r>
              <a:rPr lang="en-US" dirty="0" smtClean="0"/>
              <a:t>could probably utilize a similar capability in a coordinator.  A coordinator/bridge would forward frames among non-802.15.4 links, connections to stations, or connections among coordinators.</a:t>
            </a:r>
            <a:endParaRPr lang="en-US" dirty="0"/>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7</a:t>
            </a:fld>
            <a:endParaRPr lang="en-US"/>
          </a:p>
        </p:txBody>
      </p:sp>
    </p:spTree>
    <p:extLst>
      <p:ext uri="{BB962C8B-B14F-4D97-AF65-F5344CB8AC3E}">
        <p14:creationId xmlns:p14="http://schemas.microsoft.com/office/powerpoint/2010/main" val="4258479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802.11 vs. 802.15.4</a:t>
            </a:r>
            <a:r>
              <a:rPr lang="en-US" dirty="0"/>
              <a:t> </a:t>
            </a:r>
            <a:r>
              <a:rPr lang="en-US" dirty="0" smtClean="0"/>
              <a:t>needs</a:t>
            </a:r>
            <a:endParaRPr lang="en-US" dirty="0"/>
          </a:p>
        </p:txBody>
      </p:sp>
      <p:sp>
        <p:nvSpPr>
          <p:cNvPr id="3" name="Content Placeholder 2"/>
          <p:cNvSpPr>
            <a:spLocks noGrp="1"/>
          </p:cNvSpPr>
          <p:nvPr>
            <p:ph idx="1"/>
          </p:nvPr>
        </p:nvSpPr>
        <p:spPr/>
        <p:txBody>
          <a:bodyPr/>
          <a:lstStyle/>
          <a:p>
            <a:r>
              <a:rPr lang="en-US" b="1" dirty="0" smtClean="0">
                <a:solidFill>
                  <a:srgbClr val="7878DE"/>
                </a:solidFill>
              </a:rPr>
              <a:t>802.11 </a:t>
            </a:r>
            <a:r>
              <a:rPr lang="en-US" dirty="0" smtClean="0"/>
              <a:t>needs to bridges with some ports that are wired and some that are non-AP stations, attached to (perhaps different) Access Points.</a:t>
            </a:r>
          </a:p>
          <a:p>
            <a:r>
              <a:rPr lang="en-US" b="1" dirty="0" smtClean="0">
                <a:solidFill>
                  <a:srgbClr val="009973"/>
                </a:solidFill>
              </a:rPr>
              <a:t>802.15.4</a:t>
            </a:r>
            <a:r>
              <a:rPr lang="en-US" dirty="0" smtClean="0"/>
              <a:t> may not need end stations that are wired bridges.</a:t>
            </a:r>
            <a:endParaRPr lang="en-US" dirty="0"/>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8</a:t>
            </a:fld>
            <a:endParaRPr lang="en-US"/>
          </a:p>
        </p:txBody>
      </p:sp>
    </p:spTree>
    <p:extLst>
      <p:ext uri="{BB962C8B-B14F-4D97-AF65-F5344CB8AC3E}">
        <p14:creationId xmlns:p14="http://schemas.microsoft.com/office/powerpoint/2010/main" val="2969714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802.11 vs. 802.15.4</a:t>
            </a:r>
            <a:r>
              <a:rPr lang="en-US" dirty="0"/>
              <a:t> </a:t>
            </a:r>
            <a:r>
              <a:rPr lang="en-US" dirty="0" smtClean="0"/>
              <a:t>needs</a:t>
            </a:r>
            <a:endParaRPr lang="en-US" dirty="0"/>
          </a:p>
        </p:txBody>
      </p:sp>
      <p:sp>
        <p:nvSpPr>
          <p:cNvPr id="3" name="Content Placeholder 2"/>
          <p:cNvSpPr>
            <a:spLocks noGrp="1"/>
          </p:cNvSpPr>
          <p:nvPr>
            <p:ph idx="1"/>
          </p:nvPr>
        </p:nvSpPr>
        <p:spPr/>
        <p:txBody>
          <a:bodyPr/>
          <a:lstStyle/>
          <a:p>
            <a:r>
              <a:rPr lang="en-US" b="1" dirty="0" smtClean="0">
                <a:solidFill>
                  <a:srgbClr val="7878DE"/>
                </a:solidFill>
              </a:rPr>
              <a:t>802.11</a:t>
            </a:r>
            <a:r>
              <a:rPr lang="en-US" dirty="0" smtClean="0"/>
              <a:t> needs to support wireless links among access points.</a:t>
            </a:r>
          </a:p>
          <a:p>
            <a:r>
              <a:rPr lang="en-US" b="1" dirty="0" smtClean="0">
                <a:solidFill>
                  <a:schemeClr val="accent1">
                    <a:lumMod val="75000"/>
                  </a:schemeClr>
                </a:solidFill>
              </a:rPr>
              <a:t>802.15.4</a:t>
            </a:r>
            <a:r>
              <a:rPr lang="en-US" dirty="0" smtClean="0">
                <a:solidFill>
                  <a:schemeClr val="accent1">
                    <a:lumMod val="75000"/>
                  </a:schemeClr>
                </a:solidFill>
              </a:rPr>
              <a:t> </a:t>
            </a:r>
            <a:r>
              <a:rPr lang="en-US" dirty="0" smtClean="0"/>
              <a:t>could probably use wireless links among coordinators.</a:t>
            </a:r>
            <a:endParaRPr lang="en-US" dirty="0"/>
          </a:p>
        </p:txBody>
      </p:sp>
      <p:sp>
        <p:nvSpPr>
          <p:cNvPr id="4" name="Date Placeholder 3"/>
          <p:cNvSpPr>
            <a:spLocks noGrp="1"/>
          </p:cNvSpPr>
          <p:nvPr>
            <p:ph type="dt" sz="half" idx="10"/>
          </p:nvPr>
        </p:nvSpPr>
        <p:spPr/>
        <p:txBody>
          <a:bodyPr/>
          <a:lstStyle/>
          <a:p>
            <a:pPr>
              <a:defRPr/>
            </a:pPr>
            <a:r>
              <a:rPr lang="en-US" smtClean="0"/>
              <a:t>Jan 2013</a:t>
            </a:r>
            <a:endParaRPr lang="en-US"/>
          </a:p>
        </p:txBody>
      </p:sp>
      <p:sp>
        <p:nvSpPr>
          <p:cNvPr id="5" name="Footer Placeholder 4"/>
          <p:cNvSpPr>
            <a:spLocks noGrp="1"/>
          </p:cNvSpPr>
          <p:nvPr>
            <p:ph type="ftr" sz="quarter" idx="11"/>
          </p:nvPr>
        </p:nvSpPr>
        <p:spPr/>
        <p:txBody>
          <a:bodyPr/>
          <a:lstStyle/>
          <a:p>
            <a:pPr>
              <a:defRPr/>
            </a:pPr>
            <a:r>
              <a:rPr lang="en-US" smtClean="0"/>
              <a:t>Norman Finn, Cisco Systems</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3DFA85-50FA-874E-8AC4-E2DE3792B7C0}" type="slidenum">
              <a:rPr lang="en-US" smtClean="0"/>
              <a:pPr>
                <a:defRPr/>
              </a:pPr>
              <a:t>9</a:t>
            </a:fld>
            <a:endParaRPr lang="en-US"/>
          </a:p>
        </p:txBody>
      </p:sp>
    </p:spTree>
    <p:extLst>
      <p:ext uri="{BB962C8B-B14F-4D97-AF65-F5344CB8AC3E}">
        <p14:creationId xmlns:p14="http://schemas.microsoft.com/office/powerpoint/2010/main" val="2920913474"/>
      </p:ext>
    </p:extLst>
  </p:cSld>
  <p:clrMapOvr>
    <a:masterClrMapping/>
  </p:clrMapOvr>
</p:sld>
</file>

<file path=ppt/theme/theme1.xml><?xml version="1.0" encoding="utf-8"?>
<a:theme xmlns:a="http://schemas.openxmlformats.org/drawingml/2006/main" name="IEEE-P802_15">
  <a:themeElements>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IEEE-P802_15.pot</Template>
  <TotalTime>636</TotalTime>
  <Words>1298</Words>
  <Application>Microsoft Macintosh PowerPoint</Application>
  <PresentationFormat>On-screen Show (4:3)</PresentationFormat>
  <Paragraphs>143</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IEEE-P802_15</vt:lpstr>
      <vt:lpstr>PowerPoint Presentation</vt:lpstr>
      <vt:lpstr>Status of P802.1Qbz and P802.11ak</vt:lpstr>
      <vt:lpstr>Disclaimer</vt:lpstr>
      <vt:lpstr>Both PARs have essentially the same scope</vt:lpstr>
      <vt:lpstr>Reference diagram used frequently in pre-PAR discussions</vt:lpstr>
      <vt:lpstr>Possible diagram relevant to 802.15.4:</vt:lpstr>
      <vt:lpstr>802.11 vs. 802.15.4 needs</vt:lpstr>
      <vt:lpstr>802.11 vs. 802.15.4 needs</vt:lpstr>
      <vt:lpstr>802.11 vs. 802.15.4 needs</vt:lpstr>
      <vt:lpstr>Wireless links are dynamic</vt:lpstr>
      <vt:lpstr>Are all problems solved by .1Qbz/.11ak?  NO!</vt:lpstr>
      <vt:lpstr>Are all problems solved by .1Qbz/.11ak?  NO!</vt:lpstr>
      <vt:lpstr>Are all problems solved by .1Qbz/.11ak?  NO!</vt:lpstr>
      <vt:lpstr>The problem that .1Qbz/.11ak can solve</vt:lpstr>
      <vt:lpstr>If the goal is Big-I Internet connectivity:</vt:lpstr>
      <vt:lpstr>48-bit vs. 64-bit vs. short MAC addresses</vt:lpstr>
      <vt:lpstr>Bottom line</vt:lpstr>
    </vt:vector>
  </TitlesOfParts>
  <Company>GTE Laboratories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subject>IEEE 802.15 &lt;subject&gt;</dc:subject>
  <dc:creator>Rober F. Heile</dc:creator>
  <cp:keywords/>
  <dc:description>&lt;doc#&gt;</dc:description>
  <cp:lastModifiedBy>Norman Finn</cp:lastModifiedBy>
  <cp:revision>18</cp:revision>
  <cp:lastPrinted>1998-02-10T13:28:06Z</cp:lastPrinted>
  <dcterms:created xsi:type="dcterms:W3CDTF">1999-11-08T18:59:45Z</dcterms:created>
  <dcterms:modified xsi:type="dcterms:W3CDTF">2013-01-15T16:13:55Z</dcterms:modified>
</cp:coreProperties>
</file>