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24"/>
  </p:notesMasterIdLst>
  <p:handoutMasterIdLst>
    <p:handoutMasterId r:id="rId25"/>
  </p:handoutMasterIdLst>
  <p:sldIdLst>
    <p:sldId id="383" r:id="rId7"/>
    <p:sldId id="391" r:id="rId8"/>
    <p:sldId id="390" r:id="rId9"/>
    <p:sldId id="373" r:id="rId10"/>
    <p:sldId id="399" r:id="rId11"/>
    <p:sldId id="400" r:id="rId12"/>
    <p:sldId id="392" r:id="rId13"/>
    <p:sldId id="374" r:id="rId14"/>
    <p:sldId id="376" r:id="rId15"/>
    <p:sldId id="377" r:id="rId16"/>
    <p:sldId id="378" r:id="rId17"/>
    <p:sldId id="379" r:id="rId18"/>
    <p:sldId id="380" r:id="rId19"/>
    <p:sldId id="393" r:id="rId20"/>
    <p:sldId id="394" r:id="rId21"/>
    <p:sldId id="386" r:id="rId22"/>
    <p:sldId id="397" r:id="rId23"/>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66FF"/>
    <a:srgbClr val="FFFFCC"/>
    <a:srgbClr val="FFFF99"/>
    <a:srgbClr val="FFFF00"/>
    <a:srgbClr val="0000FF"/>
    <a:srgbClr val="006600"/>
    <a:srgbClr val="006666"/>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746" autoAdjust="0"/>
  </p:normalViewPr>
  <p:slideViewPr>
    <p:cSldViewPr>
      <p:cViewPr>
        <p:scale>
          <a:sx n="50" d="100"/>
          <a:sy n="50" d="100"/>
        </p:scale>
        <p:origin x="-1128" y="-58"/>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9/18/2012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1824553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dirty="0"/>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9/18/2012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121660711"/>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September 12</a:t>
            </a:fld>
            <a:endParaRPr lang="en-US" dirty="0" smtClean="0"/>
          </a:p>
        </p:txBody>
      </p:sp>
      <p:sp>
        <p:nvSpPr>
          <p:cNvPr id="5123" name="Rectangle 7"/>
          <p:cNvSpPr>
            <a:spLocks noGrp="1" noChangeArrowheads="1"/>
          </p:cNvSpPr>
          <p:nvPr>
            <p:ph type="sldNum" sz="quarter" idx="5"/>
          </p:nvPr>
        </p:nvSpPr>
        <p:spPr>
          <a:noFill/>
        </p:spPr>
        <p:txBody>
          <a:bodyPr/>
          <a:lstStyle/>
          <a:p>
            <a:r>
              <a:rPr lang="en-US" dirty="0" smtClean="0"/>
              <a:t>Page </a:t>
            </a:r>
            <a:fld id="{12A1A2C6-7416-4FDD-8430-BECB5ECAC2FB}" type="slidenum">
              <a:rPr lang="en-US" smtClean="0"/>
              <a:pPr/>
              <a:t>1</a:t>
            </a:fld>
            <a:endParaRPr lang="en-US" dirty="0"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dirty="0"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4119"/>
            <a:ext cx="2708275" cy="2154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r>
              <a:rPr lang="en-US"/>
              <a:t>07/12/10</a:t>
            </a:r>
          </a:p>
        </p:txBody>
      </p:sp>
      <p:sp>
        <p:nvSpPr>
          <p:cNvPr id="7" name="Rectangle 11"/>
          <p:cNvSpPr>
            <a:spLocks noGrp="1" noChangeArrowheads="1"/>
          </p:cNvSpPr>
          <p:nvPr>
            <p:ph type="sldNum" sz="quarter"/>
          </p:nvPr>
        </p:nvSpPr>
        <p:spPr>
          <a:xfrm>
            <a:off x="2901950" y="8942388"/>
            <a:ext cx="792163"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r>
              <a:rPr lang="en-US"/>
              <a:t>Page </a:t>
            </a:r>
            <a:fld id="{F53FC24E-8886-4796-AF2C-E23DAA61706D}" type="slidenum">
              <a:rPr lang="en-US"/>
              <a:pPr/>
              <a:t>3</a:t>
            </a:fld>
            <a:endParaRPr lang="en-US"/>
          </a:p>
        </p:txBody>
      </p:sp>
      <p:sp>
        <p:nvSpPr>
          <p:cNvPr id="22529" name="Text Box 1"/>
          <p:cNvSpPr txBox="1">
            <a:spLocks noChangeArrowheads="1"/>
          </p:cNvSpPr>
          <p:nvPr/>
        </p:nvSpPr>
        <p:spPr bwMode="auto">
          <a:xfrm>
            <a:off x="646114" y="94066"/>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ClrTx/>
              <a:buFontTx/>
              <a:buNone/>
              <a:defRPr/>
            </a:pPr>
            <a:r>
              <a:rPr lang="en-US" sz="1400" b="1" smtClean="0"/>
              <a:t>Jul 12, 2010</a:t>
            </a:r>
          </a:p>
        </p:txBody>
      </p:sp>
      <p:sp>
        <p:nvSpPr>
          <p:cNvPr id="22530" name="Text Box 2"/>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Page </a:t>
            </a:r>
            <a:fld id="{804517FA-2C90-4285-8387-186FE9102D48}" type="slidenum">
              <a:rPr lang="en-US">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a:solidFill>
                <a:srgbClr val="000000"/>
              </a:solidFill>
            </a:endParaRPr>
          </a:p>
        </p:txBody>
      </p:sp>
      <p:sp>
        <p:nvSpPr>
          <p:cNvPr id="22531" name="Text Box 3"/>
          <p:cNvSpPr>
            <a:spLocks noGrp="1" noRot="1" noChangeAspect="1" noChangeArrowheads="1"/>
          </p:cNvSpPr>
          <p:nvPr>
            <p:ph type="sldImg"/>
          </p:nvPr>
        </p:nvSpPr>
        <p:spPr>
          <a:xfrm>
            <a:off x="1130300" y="698500"/>
            <a:ext cx="4602163" cy="3451225"/>
          </a:xfrm>
          <a:solidFill>
            <a:srgbClr val="FFFFFF"/>
          </a:solidFill>
        </p:spPr>
      </p:sp>
      <p:sp>
        <p:nvSpPr>
          <p:cNvPr id="22532" name="Text Box 4"/>
          <p:cNvSpPr>
            <a:spLocks noGrp="1" noChangeArrowheads="1"/>
          </p:cNvSpPr>
          <p:nvPr>
            <p:ph type="body" idx="1"/>
          </p:nvPr>
        </p:nvSpPr>
        <p:spPr>
          <a:xfrm>
            <a:off x="914400" y="4387096"/>
            <a:ext cx="5022850" cy="4149012"/>
          </a:xfrm>
          <a:noFill/>
        </p:spPr>
        <p:txBody>
          <a:bodyPr wrap="none" anchor="ctr"/>
          <a:lstStyle/>
          <a:p>
            <a:endParaRPr lang="en-US" smtClean="0">
              <a:latin typeface="Times New Roman" pitchFamily="18" charset="0"/>
            </a:endParaRPr>
          </a:p>
          <a:p>
            <a:r>
              <a:rPr lang="en-US" smtClean="0">
                <a:latin typeface="Times New Roman" pitchFamily="18" charset="0"/>
              </a:rPr>
              <a:t>----- Meeting Notes (17/01/2011 11:38) -----</a:t>
            </a:r>
          </a:p>
          <a:p>
            <a:r>
              <a:rPr lang="en-US" smtClean="0">
                <a:latin typeface="Times New Roman" pitchFamily="18" charset="0"/>
              </a:rPr>
              <a:t>Replace 1st paragraph with context for TVWS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8</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8</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4579"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4580" name="Rectangle 7"/>
          <p:cNvSpPr>
            <a:spLocks noGrp="1" noChangeArrowheads="1"/>
          </p:cNvSpPr>
          <p:nvPr>
            <p:ph type="sldNum" sz="quarter" idx="5"/>
          </p:nvPr>
        </p:nvSpPr>
        <p:spPr>
          <a:xfrm>
            <a:off x="2901950" y="8942388"/>
            <a:ext cx="792163" cy="184666"/>
          </a:xfrm>
          <a:noFill/>
        </p:spPr>
        <p:txBody>
          <a:bodyPr/>
          <a:lstStyle/>
          <a:p>
            <a:r>
              <a:rPr lang="en-US" smtClean="0"/>
              <a:t>Page </a:t>
            </a:r>
            <a:fld id="{BFD65119-D628-4F43-8B00-EFD69C9C62E9}" type="slidenum">
              <a:rPr lang="en-US" smtClean="0"/>
              <a:pPr/>
              <a:t>9</a:t>
            </a:fld>
            <a:endParaRPr lang="en-US" smtClean="0"/>
          </a:p>
        </p:txBody>
      </p:sp>
      <p:sp>
        <p:nvSpPr>
          <p:cNvPr id="24581"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7C5DAE0E-A9F2-4736-86C5-EA4E26E479B2}" type="slidenum">
              <a:rPr lang="en-US"/>
              <a:pPr algn="r" defTabSz="913844"/>
              <a:t>9</a:t>
            </a:fld>
            <a:endParaRPr lang="en-US" dirty="0"/>
          </a:p>
        </p:txBody>
      </p:sp>
      <p:sp>
        <p:nvSpPr>
          <p:cNvPr id="24582" name="Rectangle 1026"/>
          <p:cNvSpPr>
            <a:spLocks noGrp="1" noChangeArrowheads="1"/>
          </p:cNvSpPr>
          <p:nvPr>
            <p:ph type="body" idx="1"/>
          </p:nvPr>
        </p:nvSpPr>
        <p:spPr>
          <a:noFill/>
          <a:ln/>
        </p:spPr>
        <p:txBody>
          <a:bodyPr lIns="90975" tIns="44690" rIns="90975" bIns="44690"/>
          <a:lstStyle/>
          <a:p>
            <a:pPr defTabSz="907542"/>
            <a:endParaRPr lang="en-GB" dirty="0"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31888" y="698500"/>
            <a:ext cx="4598987" cy="3451225"/>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5603"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5604" name="Rectangle 7"/>
          <p:cNvSpPr>
            <a:spLocks noGrp="1" noChangeArrowheads="1"/>
          </p:cNvSpPr>
          <p:nvPr>
            <p:ph type="sldNum" sz="quarter" idx="5"/>
          </p:nvPr>
        </p:nvSpPr>
        <p:spPr>
          <a:xfrm>
            <a:off x="2901950" y="8942388"/>
            <a:ext cx="792163" cy="184666"/>
          </a:xfrm>
          <a:noFill/>
        </p:spPr>
        <p:txBody>
          <a:bodyPr/>
          <a:lstStyle/>
          <a:p>
            <a:r>
              <a:rPr lang="en-US" smtClean="0"/>
              <a:t>Page </a:t>
            </a:r>
            <a:fld id="{6A861B6E-4661-40C0-874C-F43D14A5F0EB}" type="slidenum">
              <a:rPr lang="en-US" smtClean="0"/>
              <a:pPr/>
              <a:t>10</a:t>
            </a:fld>
            <a:endParaRPr lang="en-US" smtClean="0"/>
          </a:p>
        </p:txBody>
      </p:sp>
      <p:sp>
        <p:nvSpPr>
          <p:cNvPr id="25605"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EE76617A-817A-41D1-AE97-3A7CE851319E}" type="slidenum">
              <a:rPr lang="en-US"/>
              <a:pPr algn="r" defTabSz="913844"/>
              <a:t>10</a:t>
            </a:fld>
            <a:endParaRPr lang="en-US" dirty="0"/>
          </a:p>
        </p:txBody>
      </p:sp>
      <p:sp>
        <p:nvSpPr>
          <p:cNvPr id="25606" name="Rectangle 2"/>
          <p:cNvSpPr>
            <a:spLocks noGrp="1" noRot="1" noChangeAspect="1" noChangeArrowheads="1" noTextEdit="1"/>
          </p:cNvSpPr>
          <p:nvPr>
            <p:ph type="sldImg"/>
          </p:nvPr>
        </p:nvSpPr>
        <p:spPr>
          <a:xfrm>
            <a:off x="1131888" y="698500"/>
            <a:ext cx="4598987" cy="3451225"/>
          </a:xfrm>
          <a:ln/>
        </p:spPr>
      </p:sp>
      <p:sp>
        <p:nvSpPr>
          <p:cNvPr id="25607"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13</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13</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16</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16</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17</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17</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2012</a:t>
            </a:r>
            <a:endParaRPr lang="en-US"/>
          </a:p>
        </p:txBody>
      </p:sp>
      <p:sp>
        <p:nvSpPr>
          <p:cNvPr id="8" name="Footer Placeholder 7"/>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2012</a:t>
            </a:r>
            <a:endParaRPr lang="en-US"/>
          </a:p>
        </p:txBody>
      </p:sp>
      <p:sp>
        <p:nvSpPr>
          <p:cNvPr id="3" name="Footer Placeholder 2"/>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2012</a:t>
            </a:r>
            <a:endParaRPr lang="en-US"/>
          </a:p>
        </p:txBody>
      </p:sp>
      <p:sp>
        <p:nvSpPr>
          <p:cNvPr id="6" name="Footer Placeholder 5"/>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2012</a:t>
            </a:r>
            <a:endParaRPr lang="en-US"/>
          </a:p>
        </p:txBody>
      </p:sp>
      <p:sp>
        <p:nvSpPr>
          <p:cNvPr id="5" name="Footer Placeholder 4"/>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2012</a:t>
            </a:r>
            <a:endParaRPr lang="en-US"/>
          </a:p>
        </p:txBody>
      </p:sp>
      <p:sp>
        <p:nvSpPr>
          <p:cNvPr id="4" name="Footer Placeholder 3"/>
          <p:cNvSpPr>
            <a:spLocks noGrp="1"/>
          </p:cNvSpPr>
          <p:nvPr>
            <p:ph type="ftr" sz="quarter" idx="11"/>
          </p:nvPr>
        </p:nvSpPr>
        <p:spPr/>
        <p:txBody>
          <a:bodyPr/>
          <a:lstStyle/>
          <a:p>
            <a:r>
              <a:rPr lang="en-US" dirty="0" smtClean="0"/>
              <a:t>Sangsung </a:t>
            </a:r>
            <a:r>
              <a:rPr lang="en-US" dirty="0" err="1" smtClean="0"/>
              <a:t>Choi</a:t>
            </a:r>
            <a:r>
              <a:rPr lang="en-US" dirty="0" smtClean="0"/>
              <a:t>(ETRI)</a:t>
            </a:r>
            <a:endParaRPr lang="en-US" dirty="0"/>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Sangsung </a:t>
            </a:r>
            <a:r>
              <a:rPr lang="en-US" dirty="0" err="1" smtClean="0"/>
              <a:t>Choi</a:t>
            </a:r>
            <a:r>
              <a:rPr lang="en-US" dirty="0" smtClean="0"/>
              <a:t>(ETRI)</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September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Sangsung </a:t>
            </a:r>
            <a:r>
              <a:rPr lang="en-US" dirty="0" err="1" smtClean="0"/>
              <a:t>Choi</a:t>
            </a:r>
            <a:r>
              <a:rPr lang="en-US" dirty="0" smtClean="0"/>
              <a:t>(ETRI)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dirty="0" smtClean="0"/>
              <a:t>Slide </a:t>
            </a:r>
            <a:fld id="{41987EB5-282E-4916-B28F-39C3F491D2E1}" type="slidenum">
              <a:rPr lang="en-US" smtClean="0"/>
              <a:pPr>
                <a:defRPr/>
              </a:pPr>
              <a:t>‹#›</a:t>
            </a:fld>
            <a:endParaRPr lang="en-US" dirty="0"/>
          </a:p>
        </p:txBody>
      </p:sp>
      <p:sp>
        <p:nvSpPr>
          <p:cNvPr id="1031" name="Rectangle 7"/>
          <p:cNvSpPr>
            <a:spLocks noChangeArrowheads="1"/>
          </p:cNvSpPr>
          <p:nvPr/>
        </p:nvSpPr>
        <p:spPr bwMode="auto">
          <a:xfrm>
            <a:off x="46482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15-12-0497-00-004m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September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Sangsung </a:t>
            </a:r>
            <a:r>
              <a:rPr lang="en-US" dirty="0" err="1" smtClean="0"/>
              <a:t>Choi</a:t>
            </a:r>
            <a:r>
              <a:rPr lang="en-US" dirty="0" smtClean="0"/>
              <a:t>(ETRI)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ieee802.org/Mike_Spring_Article_on_Stds_Proces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dirty="0" smtClean="0"/>
              <a:t>Slide </a:t>
            </a:r>
            <a:fld id="{3A9367B3-2677-4C64-A2B6-D508059B8434}" type="slidenum">
              <a:rPr lang="en-US" smtClean="0"/>
              <a:pPr/>
              <a:t>1</a:t>
            </a:fld>
            <a:endParaRPr lang="en-US" dirty="0"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September 2012</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TG4m-4TV Opening </a:t>
            </a:r>
            <a:r>
              <a:rPr lang="en-US" sz="1800" dirty="0"/>
              <a:t>Report </a:t>
            </a:r>
            <a:r>
              <a:rPr lang="en-US" sz="1800" dirty="0" smtClean="0"/>
              <a:t>for September 2012 </a:t>
            </a:r>
            <a:endParaRPr lang="en-US" sz="1800" dirty="0"/>
          </a:p>
          <a:p>
            <a:pPr marL="914400" indent="-914400" eaLnBrk="0" hangingPunct="0">
              <a:spcBef>
                <a:spcPts val="600"/>
              </a:spcBef>
              <a:defRPr/>
            </a:pPr>
            <a:r>
              <a:rPr lang="en-US" sz="1800" b="1" dirty="0"/>
              <a:t>Date Submitted: </a:t>
            </a:r>
            <a:r>
              <a:rPr lang="en-US" sz="1800" b="1" dirty="0" smtClean="0"/>
              <a:t>17 September</a:t>
            </a:r>
            <a:r>
              <a:rPr lang="en-US" sz="1800" dirty="0" smtClean="0"/>
              <a:t> 2012</a:t>
            </a:r>
            <a:endParaRPr lang="en-US" sz="1800" dirty="0"/>
          </a:p>
          <a:p>
            <a:pPr marL="914400" indent="-914400" eaLnBrk="0" hangingPunct="0">
              <a:spcBef>
                <a:spcPts val="600"/>
              </a:spcBef>
              <a:defRPr/>
            </a:pPr>
            <a:r>
              <a:rPr lang="en-US" sz="1800" b="1" dirty="0"/>
              <a:t>Source:</a:t>
            </a:r>
            <a:r>
              <a:rPr lang="en-US" sz="1800" dirty="0"/>
              <a:t> 	</a:t>
            </a:r>
            <a:r>
              <a:rPr lang="en-US" sz="1800" dirty="0" smtClean="0"/>
              <a:t>Sangsung. Choi(ETRI)</a:t>
            </a:r>
            <a:endParaRPr lang="en-US" sz="1800" dirty="0"/>
          </a:p>
          <a:p>
            <a:pPr marL="914400" indent="-914400" eaLnBrk="0" hangingPunct="0">
              <a:spcBef>
                <a:spcPts val="600"/>
              </a:spcBef>
              <a:defRPr/>
            </a:pPr>
            <a:r>
              <a:rPr lang="en-US" sz="1800" b="1" dirty="0"/>
              <a:t>Contact: </a:t>
            </a:r>
            <a:r>
              <a:rPr lang="en-US" sz="1800" dirty="0" smtClean="0"/>
              <a:t>Sangsung. Choi(ETRI)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+82 42 860 6722</a:t>
            </a:r>
            <a:r>
              <a:rPr lang="en-US" sz="1800" dirty="0" smtClean="0"/>
              <a:t>, </a:t>
            </a:r>
            <a:r>
              <a:rPr lang="en-US" sz="1800" b="1" dirty="0"/>
              <a:t>E-Mail</a:t>
            </a:r>
            <a:r>
              <a:rPr lang="en-US" sz="1800" dirty="0"/>
              <a:t>: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TG4m Opening Report for September 2012 Interim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Opening </a:t>
            </a:r>
            <a:r>
              <a:rPr lang="en-US" sz="1800" dirty="0"/>
              <a:t>Report for </a:t>
            </a:r>
            <a:r>
              <a:rPr lang="en-US" sz="1800" dirty="0" smtClean="0"/>
              <a:t>TG4m Session in Palm Springs</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dirty="0" smtClean="0"/>
              <a:t>Sangsung Choi(ETRI)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idx="4294967295"/>
          </p:nvPr>
        </p:nvSpPr>
        <p:spPr>
          <a:xfrm>
            <a:off x="304800" y="533400"/>
            <a:ext cx="8458200" cy="609600"/>
          </a:xfrm>
        </p:spPr>
        <p:txBody>
          <a:bodyPr/>
          <a:lstStyle/>
          <a:p>
            <a:r>
              <a:rPr lang="en-US" sz="2800" dirty="0" smtClean="0"/>
              <a:t>Participants, Patents, and Duty to Inform</a:t>
            </a:r>
          </a:p>
        </p:txBody>
      </p:sp>
      <p:sp>
        <p:nvSpPr>
          <p:cNvPr id="9222" name="Rectangle 3"/>
          <p:cNvSpPr>
            <a:spLocks noChangeArrowheads="1"/>
          </p:cNvSpPr>
          <p:nvPr/>
        </p:nvSpPr>
        <p:spPr bwMode="auto">
          <a:xfrm>
            <a:off x="533400" y="4572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381000" y="914400"/>
            <a:ext cx="84582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dirty="0">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dirty="0">
                <a:solidFill>
                  <a:srgbClr val="000099"/>
                </a:solidFill>
                <a:latin typeface="Arial" pitchFamily="34" charset="0"/>
              </a:rPr>
              <a:t>	</a:t>
            </a:r>
            <a:r>
              <a:rPr lang="en-US" sz="1600" b="1" dirty="0">
                <a:latin typeface="Arial" pitchFamily="34" charset="0"/>
              </a:rPr>
              <a:t>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dirty="0">
                <a:latin typeface="Arial" pitchFamily="34" charset="0"/>
              </a:rPr>
              <a:t>“Personal awareness” means that the participant “is personally aware that the holder may have a potential Essential Patent Claim,” even if the participant is not personally aware of the specific patents or patent claims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The above does not apply if the patent 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dirty="0">
                <a:latin typeface="Arial" pitchFamily="34" charset="0"/>
              </a:rPr>
              <a:t>		Quoted text excerpted from IEEE-SA Standards Board Bylaws </a:t>
            </a:r>
            <a:r>
              <a:rPr lang="en-GB" sz="1600" dirty="0" err="1">
                <a:latin typeface="Arial" pitchFamily="34" charset="0"/>
              </a:rPr>
              <a:t>subclause</a:t>
            </a:r>
            <a:r>
              <a:rPr lang="en-GB" sz="1600" dirty="0">
                <a:latin typeface="Arial" pitchFamily="34" charset="0"/>
              </a:rPr>
              <a:t> 6.2</a:t>
            </a:r>
            <a:endParaRPr lang="en-US" sz="1600" dirty="0">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No duty to perform a patent search</a:t>
            </a:r>
            <a:endParaRPr lang="en-GB" sz="1600" b="1" dirty="0">
              <a:latin typeface="Arial" pitchFamily="34" charset="0"/>
            </a:endParaRPr>
          </a:p>
        </p:txBody>
      </p:sp>
      <p:sp>
        <p:nvSpPr>
          <p:cNvPr id="9224" name="Text Box 5"/>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#1</a:t>
            </a:r>
            <a:endParaRPr lang="en-US" dirty="0">
              <a:solidFill>
                <a:srgbClr val="0066FF"/>
              </a:solidFill>
            </a:endParaRPr>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10</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idx="4294967295"/>
          </p:nvPr>
        </p:nvSpPr>
        <p:spPr>
          <a:xfrm>
            <a:off x="609600" y="457200"/>
            <a:ext cx="7772400" cy="990600"/>
          </a:xfrm>
        </p:spPr>
        <p:txBody>
          <a:bodyPr/>
          <a:lstStyle/>
          <a:p>
            <a:r>
              <a:rPr lang="en-GB" dirty="0" smtClean="0"/>
              <a:t>Patent Related Links</a:t>
            </a:r>
            <a:endParaRPr lang="en-US" dirty="0" smtClean="0"/>
          </a:p>
        </p:txBody>
      </p:sp>
      <p:sp>
        <p:nvSpPr>
          <p:cNvPr id="10246" name="Rectangle 3"/>
          <p:cNvSpPr>
            <a:spLocks noGrp="1" noChangeArrowheads="1"/>
          </p:cNvSpPr>
          <p:nvPr>
            <p:ph type="body" idx="4294967295"/>
          </p:nvPr>
        </p:nvSpPr>
        <p:spPr>
          <a:xfrm>
            <a:off x="0" y="1524000"/>
            <a:ext cx="8991600" cy="3733800"/>
          </a:xfrm>
        </p:spPr>
        <p:txBody>
          <a:bodyPr/>
          <a:lstStyle/>
          <a:p>
            <a:pPr lvl="1">
              <a:lnSpc>
                <a:spcPct val="90000"/>
              </a:lnSpc>
              <a:buFont typeface="Monotype Sorts" pitchFamily="-65" charset="2"/>
              <a:buNone/>
            </a:pPr>
            <a:r>
              <a:rPr lang="en-US" sz="2400" dirty="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dirty="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dirty="0" smtClean="0">
                <a:ea typeface="ＭＳ Ｐゴシック" pitchFamily="-65" charset="-128"/>
              </a:rPr>
              <a:t>		IEEE-SA Standards Boards Bylaws</a:t>
            </a:r>
          </a:p>
          <a:p>
            <a:pPr lvl="1">
              <a:lnSpc>
                <a:spcPct val="90000"/>
              </a:lnSpc>
              <a:buFont typeface="Monotype Sorts" pitchFamily="-65" charset="2"/>
              <a:buNone/>
            </a:pPr>
            <a:r>
              <a:rPr lang="en-US" sz="2100" dirty="0" smtClean="0">
                <a:ea typeface="ＭＳ Ｐゴシック" pitchFamily="-65" charset="-128"/>
              </a:rPr>
              <a:t>		</a:t>
            </a:r>
            <a:r>
              <a:rPr lang="en-US" sz="2100" i="1" dirty="0" smtClean="0">
                <a:ea typeface="ＭＳ Ｐゴシック" pitchFamily="-65" charset="-128"/>
              </a:rPr>
              <a:t>http://standards.ieee.org/guides/bylaws/sect6-7.html#6</a:t>
            </a:r>
          </a:p>
          <a:p>
            <a:pPr lvl="1">
              <a:lnSpc>
                <a:spcPct val="90000"/>
              </a:lnSpc>
              <a:buFont typeface="Monotype Sorts" pitchFamily="-65" charset="2"/>
              <a:buNone/>
            </a:pPr>
            <a:r>
              <a:rPr lang="en-GB" sz="2400" dirty="0" smtClean="0">
                <a:ea typeface="ＭＳ Ｐゴシック" pitchFamily="-65" charset="-128"/>
              </a:rPr>
              <a:t>		IEEE-SA Standards Board Operations Manual</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http://standards.ieee.org/guides/opman/sect6.html#6.3</a:t>
            </a:r>
            <a:endParaRPr lang="en-US" sz="2400" dirty="0" smtClean="0">
              <a:ea typeface="ＭＳ Ｐゴシック" pitchFamily="-65" charset="-128"/>
            </a:endParaRPr>
          </a:p>
          <a:p>
            <a:pPr lvl="1">
              <a:lnSpc>
                <a:spcPct val="90000"/>
              </a:lnSpc>
              <a:buFont typeface="Monotype Sorts" pitchFamily="-65" charset="2"/>
              <a:buNone/>
            </a:pPr>
            <a:r>
              <a:rPr lang="en-US" sz="2400" dirty="0" smtClean="0">
                <a:ea typeface="ＭＳ Ｐゴシック" pitchFamily="-65" charset="-128"/>
                <a:cs typeface="Times New Roman" pitchFamily="18" charset="0"/>
              </a:rPr>
              <a:t>	Material about the patent policy is available at</a:t>
            </a:r>
            <a:r>
              <a:rPr lang="en-US" sz="2400" dirty="0" smtClean="0">
                <a:ea typeface="ＭＳ Ｐゴシック" pitchFamily="-65" charset="-128"/>
              </a:rPr>
              <a:t> </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#2</a:t>
            </a:r>
            <a:endParaRPr lang="en-US" dirty="0">
              <a:solidFill>
                <a:srgbClr val="0066FF"/>
              </a:solidFill>
            </a:endParaRPr>
          </a:p>
        </p:txBody>
      </p:sp>
      <p:sp>
        <p:nvSpPr>
          <p:cNvPr id="10248" name="Rectangle 7"/>
          <p:cNvSpPr>
            <a:spLocks noChangeArrowheads="1"/>
          </p:cNvSpPr>
          <p:nvPr/>
        </p:nvSpPr>
        <p:spPr bwMode="auto">
          <a:xfrm>
            <a:off x="762000" y="5486400"/>
            <a:ext cx="6781800" cy="822325"/>
          </a:xfrm>
          <a:prstGeom prst="rect">
            <a:avLst/>
          </a:prstGeom>
          <a:noFill/>
          <a:ln w="9525">
            <a:noFill/>
            <a:miter lim="800000"/>
            <a:headEnd/>
            <a:tailEnd/>
          </a:ln>
        </p:spPr>
        <p:txBody>
          <a:bodyPr>
            <a:spAutoFit/>
          </a:bodyPr>
          <a:lstStyle/>
          <a:p>
            <a:pPr eaLnBrk="1" hangingPunct="1"/>
            <a:r>
              <a:rPr lang="en-US" b="1" dirty="0">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dirty="0">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11</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026"/>
          <p:cNvSpPr>
            <a:spLocks noGrp="1" noChangeArrowheads="1"/>
          </p:cNvSpPr>
          <p:nvPr>
            <p:ph type="title" idx="4294967295"/>
          </p:nvPr>
        </p:nvSpPr>
        <p:spPr>
          <a:xfrm>
            <a:off x="228600" y="457200"/>
            <a:ext cx="8686800" cy="1066800"/>
          </a:xfrm>
        </p:spPr>
        <p:txBody>
          <a:bodyPr/>
          <a:lstStyle/>
          <a:p>
            <a:r>
              <a:rPr lang="en-US" dirty="0" smtClean="0"/>
              <a:t>Call for Potentially Essential Patents</a:t>
            </a:r>
          </a:p>
        </p:txBody>
      </p:sp>
      <p:sp>
        <p:nvSpPr>
          <p:cNvPr id="11270" name="Rectangle 1027"/>
          <p:cNvSpPr>
            <a:spLocks noGrp="1" noChangeArrowheads="1"/>
          </p:cNvSpPr>
          <p:nvPr>
            <p:ph type="body" idx="4294967295"/>
          </p:nvPr>
        </p:nvSpPr>
        <p:spPr>
          <a:xfrm>
            <a:off x="533400" y="1600200"/>
            <a:ext cx="8001000" cy="45720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ea typeface="ＭＳ Ｐゴシック" pitchFamily="-65" charset="-128"/>
              </a:rPr>
              <a:t>Either speak up now or</a:t>
            </a:r>
          </a:p>
          <a:p>
            <a:pPr lvl="1"/>
            <a:r>
              <a:rPr lang="en-US" sz="2000" dirty="0" smtClean="0">
                <a:ea typeface="ＭＳ Ｐゴシック" pitchFamily="-65" charset="-128"/>
              </a:rPr>
              <a:t>Provide the chair of this group with the identity of the holder(s) of any and all such claims as soon as possible or</a:t>
            </a:r>
          </a:p>
          <a:p>
            <a:pPr lvl="1"/>
            <a:r>
              <a:rPr lang="en-US" sz="2000" dirty="0" smtClean="0">
                <a:ea typeface="ＭＳ Ｐゴシック" pitchFamily="-65" charset="-128"/>
              </a:rPr>
              <a:t>Cause an LOA to be submitted</a:t>
            </a:r>
          </a:p>
        </p:txBody>
      </p:sp>
      <p:sp>
        <p:nvSpPr>
          <p:cNvPr id="11271" name="Text Box 1028"/>
          <p:cNvSpPr txBox="1">
            <a:spLocks noChangeArrowheads="1"/>
          </p:cNvSpPr>
          <p:nvPr/>
        </p:nvSpPr>
        <p:spPr bwMode="auto">
          <a:xfrm>
            <a:off x="7620000" y="6019800"/>
            <a:ext cx="952500" cy="369888"/>
          </a:xfrm>
          <a:prstGeom prst="rect">
            <a:avLst/>
          </a:prstGeom>
          <a:noFill/>
          <a:ln w="9525">
            <a:noFill/>
            <a:miter lim="800000"/>
            <a:headEnd/>
            <a:tailEnd/>
          </a:ln>
        </p:spPr>
        <p:txBody>
          <a:bodyPr>
            <a:spAutoFit/>
          </a:bodyPr>
          <a:lstStyle/>
          <a:p>
            <a:pPr eaLnBrk="1" hangingPunct="1"/>
            <a:r>
              <a:rPr lang="en-US" sz="1800" b="1" u="sng" dirty="0">
                <a:solidFill>
                  <a:srgbClr val="0066FF"/>
                </a:solidFill>
              </a:rPr>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12</a:t>
            </a:fld>
            <a:endParaRPr lang="en-US"/>
          </a:p>
        </p:txBody>
      </p:sp>
      <p:sp>
        <p:nvSpPr>
          <p:cNvPr id="9"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10"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838200"/>
            <a:ext cx="8458200" cy="762000"/>
          </a:xfrm>
        </p:spPr>
        <p:txBody>
          <a:bodyPr/>
          <a:lstStyle/>
          <a:p>
            <a:r>
              <a:rPr lang="en-US" sz="3600" dirty="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dirty="0">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dirty="0">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dirty="0">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dirty="0">
                <a:latin typeface="Arial" pitchFamily="34" charset="0"/>
              </a:rPr>
              <a:t>Technical considerations remain primary focus</a:t>
            </a:r>
            <a:endParaRPr lang="en-US" sz="1400" dirty="0">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dirty="0">
                <a:solidFill>
                  <a:srgbClr val="000099"/>
                </a:solidFill>
                <a:latin typeface="Arial" pitchFamily="34" charset="0"/>
              </a:rPr>
              <a:t>---------------------------------------------------------------   </a:t>
            </a:r>
            <a:endParaRPr lang="en-US" b="1" dirty="0">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See </a:t>
            </a:r>
            <a:r>
              <a:rPr lang="en-US" b="1" i="1" dirty="0">
                <a:solidFill>
                  <a:srgbClr val="000099"/>
                </a:solidFill>
                <a:latin typeface="Arial" pitchFamily="34" charset="0"/>
              </a:rPr>
              <a:t>IEEE-SA Standards Board Operations Manual</a:t>
            </a:r>
            <a:r>
              <a:rPr lang="en-US" b="1" dirty="0">
                <a:solidFill>
                  <a:srgbClr val="000099"/>
                </a:solidFill>
                <a:latin typeface="Arial" pitchFamily="34" charset="0"/>
              </a:rPr>
              <a:t>, clause 5.3.10 and </a:t>
            </a:r>
            <a:r>
              <a:rPr lang="en-GB" b="1" dirty="0">
                <a:solidFill>
                  <a:srgbClr val="000099"/>
                </a:solidFill>
                <a:latin typeface="Arial" pitchFamily="34" charset="0"/>
              </a:rPr>
              <a:t>“Promoting Competition and Innovation: What You Need to Know about the IEEE Standards Association's Antitrust and Competition Policy”</a:t>
            </a:r>
            <a:r>
              <a:rPr lang="en-US" b="1" dirty="0">
                <a:solidFill>
                  <a:srgbClr val="000099"/>
                </a:solidFill>
                <a:latin typeface="Arial" pitchFamily="34" charset="0"/>
              </a:rPr>
              <a:t> for more details.</a:t>
            </a:r>
          </a:p>
        </p:txBody>
      </p:sp>
      <p:sp>
        <p:nvSpPr>
          <p:cNvPr id="12296" name="Text Box 7"/>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#4</a:t>
            </a:r>
            <a:endParaRPr lang="en-US" dirty="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13</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14</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10" name="Text Box 3"/>
          <p:cNvSpPr txBox="1">
            <a:spLocks noChangeArrowheads="1"/>
          </p:cNvSpPr>
          <p:nvPr/>
        </p:nvSpPr>
        <p:spPr bwMode="auto">
          <a:xfrm>
            <a:off x="762000" y="838200"/>
            <a:ext cx="77724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Officers</a:t>
            </a:r>
          </a:p>
        </p:txBody>
      </p:sp>
      <p:sp>
        <p:nvSpPr>
          <p:cNvPr id="12" name="Content Placeholder 2"/>
          <p:cNvSpPr>
            <a:spLocks noGrp="1"/>
          </p:cNvSpPr>
          <p:nvPr>
            <p:ph idx="1"/>
          </p:nvPr>
        </p:nvSpPr>
        <p:spPr>
          <a:xfrm>
            <a:off x="533400" y="1447800"/>
            <a:ext cx="8153400" cy="4953000"/>
          </a:xfrm>
        </p:spPr>
        <p:txBody>
          <a:bodyPr/>
          <a:lstStyle/>
          <a:p>
            <a:r>
              <a:rPr lang="en-US" dirty="0" smtClean="0">
                <a:ea typeface="ＭＳ Ｐゴシック" pitchFamily="-65" charset="-128"/>
              </a:rPr>
              <a:t>Chair </a:t>
            </a:r>
          </a:p>
          <a:p>
            <a:pPr marL="623888" indent="-623888">
              <a:spcBef>
                <a:spcPts val="600"/>
              </a:spcBef>
              <a:buNone/>
            </a:pPr>
            <a:r>
              <a:rPr lang="en-US" sz="2800" dirty="0" smtClean="0">
                <a:ea typeface="ＭＳ Ｐゴシック" pitchFamily="-65" charset="-128"/>
              </a:rPr>
              <a:t>    Sangsung Choi</a:t>
            </a:r>
          </a:p>
          <a:p>
            <a:pPr>
              <a:spcBef>
                <a:spcPts val="1200"/>
              </a:spcBef>
            </a:pPr>
            <a:r>
              <a:rPr lang="en-US" altLang="ko-KR" dirty="0" smtClean="0">
                <a:ea typeface="ＭＳ Ｐゴシック" pitchFamily="-65" charset="-128"/>
              </a:rPr>
              <a:t>Vice Chairs</a:t>
            </a:r>
          </a:p>
          <a:p>
            <a:pPr>
              <a:spcBef>
                <a:spcPts val="600"/>
              </a:spcBef>
              <a:buNone/>
            </a:pPr>
            <a:r>
              <a:rPr lang="en-US" altLang="ko-KR" dirty="0" smtClean="0">
                <a:ea typeface="ＭＳ Ｐゴシック" pitchFamily="-65" charset="-128"/>
              </a:rPr>
              <a:t>   </a:t>
            </a:r>
            <a:r>
              <a:rPr lang="en-US" altLang="ko-KR" sz="2800" dirty="0" smtClean="0">
                <a:ea typeface="ＭＳ Ｐゴシック" pitchFamily="-65" charset="-128"/>
              </a:rPr>
              <a:t>Hiroshi Harada, Phil Beecher</a:t>
            </a:r>
          </a:p>
          <a:p>
            <a:pPr>
              <a:spcBef>
                <a:spcPts val="1200"/>
              </a:spcBef>
            </a:pPr>
            <a:r>
              <a:rPr lang="en-US" altLang="ko-KR" dirty="0" smtClean="0">
                <a:ea typeface="ＭＳ Ｐゴシック" pitchFamily="-65" charset="-128"/>
              </a:rPr>
              <a:t>Secretary </a:t>
            </a:r>
          </a:p>
          <a:p>
            <a:pPr>
              <a:spcBef>
                <a:spcPts val="600"/>
              </a:spcBef>
              <a:buNone/>
            </a:pPr>
            <a:r>
              <a:rPr lang="en-US" altLang="ko-KR" dirty="0" smtClean="0">
                <a:ea typeface="ＭＳ Ｐゴシック" pitchFamily="-65" charset="-128"/>
              </a:rPr>
              <a:t>    </a:t>
            </a:r>
            <a:r>
              <a:rPr lang="en-US" altLang="ko-KR" sz="2800" dirty="0" err="1" smtClean="0"/>
              <a:t>Kunal</a:t>
            </a:r>
            <a:r>
              <a:rPr lang="en-US" altLang="ko-KR" sz="2800" dirty="0" smtClean="0"/>
              <a:t> Shah, </a:t>
            </a:r>
            <a:r>
              <a:rPr lang="en-US" altLang="ko-KR" sz="2800" dirty="0" err="1" smtClean="0"/>
              <a:t>Alina</a:t>
            </a:r>
            <a:r>
              <a:rPr lang="en-US" altLang="ko-KR" sz="2800" dirty="0" smtClean="0"/>
              <a:t> </a:t>
            </a:r>
            <a:r>
              <a:rPr lang="en-US" altLang="ko-KR" sz="2800" dirty="0" err="1" smtClean="0"/>
              <a:t>Liru</a:t>
            </a:r>
            <a:r>
              <a:rPr lang="en-US" altLang="ko-KR" sz="2800" dirty="0" smtClean="0"/>
              <a:t> Lu</a:t>
            </a:r>
            <a:endParaRPr lang="en-US" altLang="ko-KR" sz="2800" dirty="0" smtClean="0">
              <a:ea typeface="ＭＳ Ｐゴシック" pitchFamily="-65" charset="-128"/>
            </a:endParaRPr>
          </a:p>
          <a:p>
            <a:pPr>
              <a:spcBef>
                <a:spcPts val="1800"/>
              </a:spcBef>
            </a:pPr>
            <a:r>
              <a:rPr lang="en-US" dirty="0" smtClean="0">
                <a:ea typeface="ＭＳ Ｐゴシック" pitchFamily="-65" charset="-128"/>
              </a:rPr>
              <a:t>Technical Editor</a:t>
            </a:r>
          </a:p>
          <a:p>
            <a:pPr>
              <a:spcBef>
                <a:spcPts val="600"/>
              </a:spcBef>
              <a:buNone/>
            </a:pPr>
            <a:r>
              <a:rPr lang="en-US" altLang="ko-KR" sz="2800" dirty="0" smtClean="0"/>
              <a:t>    Chin-Sean Sum, Clint Powell</a:t>
            </a:r>
            <a:endParaRPr lang="en-US" dirty="0" smtClean="0">
              <a:ea typeface="ＭＳ Ｐゴシック" pitchFamily="-65"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15</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10" name="Text Box 3"/>
          <p:cNvSpPr txBox="1">
            <a:spLocks noChangeArrowheads="1"/>
          </p:cNvSpPr>
          <p:nvPr/>
        </p:nvSpPr>
        <p:spPr bwMode="auto">
          <a:xfrm>
            <a:off x="762000" y="685800"/>
            <a:ext cx="77724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Chair’s Role</a:t>
            </a:r>
          </a:p>
        </p:txBody>
      </p:sp>
      <p:sp>
        <p:nvSpPr>
          <p:cNvPr id="11" name="Rectangle 3"/>
          <p:cNvSpPr txBox="1">
            <a:spLocks noChangeArrowheads="1"/>
          </p:cNvSpPr>
          <p:nvPr/>
        </p:nvSpPr>
        <p:spPr bwMode="auto">
          <a:xfrm>
            <a:off x="609600" y="16002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0"/>
              </a:spcAft>
              <a:buClrTx/>
              <a:buSzTx/>
              <a:buFontTx/>
              <a:buChar char="•"/>
              <a:tabLst/>
              <a:defRPr/>
            </a:pPr>
            <a:r>
              <a:rPr kumimoji="0" lang="en-US" altLang="ko-KR" sz="2400" b="1"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hlinkClick r:id="rId2"/>
              </a:rPr>
              <a:t>http://ieee802.org/Mike_Spring_Article_on_Stds_Process.pdf</a:t>
            </a:r>
            <a:endParaRPr kumimoji="0" lang="en-US" altLang="ko-KR" sz="2400" b="1"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1"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rPr>
              <a:t>…the chairperson of the working group is key to what and how fast a standard is produced.</a:t>
            </a:r>
            <a:endPar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endPar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endParaRPr>
          </a:p>
          <a:p>
            <a:pPr marL="342900" marR="0" lvl="0" indent="-342900" algn="l" defTabSz="914400" rtl="0" eaLnBrk="0" fontAlgn="base" latinLnBrk="0" hangingPunct="0">
              <a:lnSpc>
                <a:spcPct val="80000"/>
              </a:lnSpc>
              <a:spcBef>
                <a:spcPct val="20000"/>
              </a:spcBef>
              <a:spcAft>
                <a:spcPct val="0"/>
              </a:spcAft>
              <a:buClrTx/>
              <a:buSzTx/>
              <a:buFontTx/>
              <a:buNone/>
              <a:tabLst/>
              <a:defRPr/>
            </a:pPr>
            <a:r>
              <a:rPr kumimoji="0" lang="en-US" altLang="ko-KR" sz="2400" b="0" i="0" u="none" strike="noStrike" kern="0" cap="none" spc="0" normalizeH="0" baseline="0" noProof="0" smtClean="0">
                <a:ln>
                  <a:noFill/>
                </a:ln>
                <a:solidFill>
                  <a:srgbClr val="000000"/>
                </a:solidFill>
                <a:effectLst/>
                <a:uLnTx/>
                <a:uFillTx/>
                <a:latin typeface="Arial"/>
                <a:ea typeface="MS PGothic" pitchFamily="34" charset="-128"/>
                <a:cs typeface="ＭＳ Ｐゴシック" pitchFamily="-65" charset="-128"/>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endParaRPr kumimoji="0" lang="en-US" altLang="ko-KR" sz="2400" b="0" i="0" u="none" strike="noStrike" kern="0" cap="none" spc="0" normalizeH="0" baseline="0" noProof="0" dirty="0" smtClean="0">
              <a:ln>
                <a:noFill/>
              </a:ln>
              <a:solidFill>
                <a:srgbClr val="000000"/>
              </a:solidFill>
              <a:effectLst/>
              <a:uLnTx/>
              <a:uFillTx/>
              <a:latin typeface="Arial"/>
              <a:ea typeface="MS PGothic" pitchFamily="34" charset="-128"/>
              <a:cs typeface="ＭＳ Ｐゴシック" pitchFamily="-65"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724400"/>
          </a:xfrm>
          <a:prstGeom prst="rect">
            <a:avLst/>
          </a:prstGeom>
          <a:noFill/>
          <a:ln w="9525">
            <a:noFill/>
            <a:miter lim="800000"/>
            <a:headEnd/>
            <a:tailEnd/>
          </a:ln>
        </p:spPr>
        <p:txBody>
          <a:bodyPr/>
          <a:lstStyle/>
          <a:p>
            <a:pPr marL="228600" lvl="1" indent="-228600">
              <a:spcBef>
                <a:spcPts val="300"/>
              </a:spcBef>
              <a:buFont typeface="Arial" pitchFamily="34" charset="0"/>
              <a:buChar char="•"/>
            </a:pPr>
            <a:r>
              <a:rPr lang="en-US" altLang="ko-KR" sz="2800" dirty="0" smtClean="0">
                <a:solidFill>
                  <a:srgbClr val="0070C0"/>
                </a:solidFill>
              </a:rPr>
              <a:t>Form a New Task Group </a:t>
            </a:r>
          </a:p>
          <a:p>
            <a:pPr marL="228600" lvl="1" indent="-228600">
              <a:spcBef>
                <a:spcPts val="30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300"/>
              </a:spcBef>
            </a:pPr>
            <a:r>
              <a:rPr lang="en-US" sz="2000" dirty="0" smtClean="0">
                <a:solidFill>
                  <a:srgbClr val="0066FF"/>
                </a:solidFill>
              </a:rPr>
              <a:t>    - Prepare the TGD                                           November, 2011, January 2012                        </a:t>
            </a:r>
            <a:r>
              <a:rPr lang="en-US" sz="2000" dirty="0" smtClean="0">
                <a:solidFill>
                  <a:srgbClr val="FF3300"/>
                </a:solidFill>
              </a:rPr>
              <a:t>- </a:t>
            </a:r>
            <a:r>
              <a:rPr lang="en-US" sz="2000" dirty="0" smtClean="0">
                <a:solidFill>
                  <a:srgbClr val="0070C0"/>
                </a:solidFill>
              </a:rPr>
              <a:t>Finalizing </a:t>
            </a:r>
            <a:r>
              <a:rPr lang="en-US" altLang="ko-KR" sz="2000" dirty="0" smtClean="0">
                <a:solidFill>
                  <a:srgbClr val="0070C0"/>
                </a:solidFill>
              </a:rPr>
              <a:t>the </a:t>
            </a:r>
            <a:r>
              <a:rPr lang="ko-KR" altLang="en-US" sz="2000" dirty="0" smtClean="0">
                <a:solidFill>
                  <a:srgbClr val="0070C0"/>
                </a:solidFill>
              </a:rPr>
              <a:t> </a:t>
            </a:r>
            <a:r>
              <a:rPr lang="en-US" altLang="ko-KR" sz="2000" dirty="0" smtClean="0">
                <a:solidFill>
                  <a:srgbClr val="0070C0"/>
                </a:solidFill>
              </a:rPr>
              <a:t>TGD &amp; Call for Proposal                                   March  2012</a:t>
            </a:r>
            <a:endParaRPr lang="en-US" sz="2000" dirty="0" smtClean="0">
              <a:solidFill>
                <a:srgbClr val="0070C0"/>
              </a:solidFill>
            </a:endParaRPr>
          </a:p>
          <a:p>
            <a:pPr marL="228600" lvl="1" indent="-228600"/>
            <a:r>
              <a:rPr lang="en-US" altLang="ko-KR" sz="2400" dirty="0" smtClean="0"/>
              <a:t> </a:t>
            </a:r>
          </a:p>
          <a:p>
            <a:pPr marL="228600" lvl="1" indent="-228600">
              <a:buFont typeface="Arial" pitchFamily="34" charset="0"/>
              <a:buChar char="•"/>
            </a:pPr>
            <a:r>
              <a:rPr lang="en-US" altLang="ko-KR" sz="2800" dirty="0" smtClean="0"/>
              <a:t>Proposal Effort</a:t>
            </a:r>
          </a:p>
          <a:p>
            <a:pPr>
              <a:spcBef>
                <a:spcPts val="300"/>
              </a:spcBef>
            </a:pPr>
            <a:r>
              <a:rPr lang="en-US" altLang="ko-KR" sz="2000" dirty="0" smtClean="0">
                <a:solidFill>
                  <a:srgbClr val="0066FF"/>
                </a:solidFill>
              </a:rPr>
              <a:t>   - Preliminary Proposals  &amp; Presentations                                      May 6  2012 </a:t>
            </a:r>
          </a:p>
          <a:p>
            <a:pPr>
              <a:spcBef>
                <a:spcPts val="300"/>
              </a:spcBef>
            </a:pPr>
            <a:r>
              <a:rPr lang="en-US" altLang="ko-KR" sz="2000" dirty="0" smtClean="0">
                <a:solidFill>
                  <a:srgbClr val="0066FF"/>
                </a:solidFill>
              </a:rPr>
              <a:t>   - Final Proposals                                                                            July  9, 2012</a:t>
            </a:r>
          </a:p>
          <a:p>
            <a:pPr>
              <a:spcBef>
                <a:spcPts val="300"/>
              </a:spcBef>
            </a:pPr>
            <a:r>
              <a:rPr lang="en-US" altLang="ko-KR" sz="2000" dirty="0" smtClean="0">
                <a:solidFill>
                  <a:srgbClr val="0066FF"/>
                </a:solidFill>
              </a:rPr>
              <a:t>   - Proposal Presentations   	                                                  July  , 2012</a:t>
            </a:r>
          </a:p>
          <a:p>
            <a:pPr>
              <a:spcBef>
                <a:spcPts val="300"/>
              </a:spcBef>
            </a:pPr>
            <a:r>
              <a:rPr lang="en-US" altLang="ko-KR" sz="2000" dirty="0" smtClean="0">
                <a:solidFill>
                  <a:srgbClr val="FF3300"/>
                </a:solidFill>
              </a:rPr>
              <a:t>   - Merge Proposals                                                                    September 2012</a:t>
            </a:r>
          </a:p>
          <a:p>
            <a:pPr>
              <a:spcBef>
                <a:spcPts val="300"/>
              </a:spcBef>
            </a:pPr>
            <a:r>
              <a:rPr lang="en-US" altLang="ko-KR" sz="2000" dirty="0" smtClean="0">
                <a:solidFill>
                  <a:srgbClr val="FF3300"/>
                </a:solidFill>
              </a:rPr>
              <a:t>    - Adopt Baseline	 		                           </a:t>
            </a:r>
            <a:r>
              <a:rPr lang="en-US" altLang="ko-KR" sz="2000" dirty="0">
                <a:solidFill>
                  <a:srgbClr val="FF3300"/>
                </a:solidFill>
              </a:rPr>
              <a:t> </a:t>
            </a:r>
            <a:r>
              <a:rPr lang="en-US" altLang="ko-KR" sz="2000" dirty="0" smtClean="0">
                <a:solidFill>
                  <a:srgbClr val="FF3300"/>
                </a:solidFill>
              </a:rPr>
              <a:t>September 2012</a:t>
            </a:r>
          </a:p>
          <a:p>
            <a:pPr>
              <a:buFont typeface="Arial" pitchFamily="34" charset="0"/>
              <a:buChar char="•"/>
            </a:pPr>
            <a:endParaRPr lang="en-US" altLang="ko-KR" sz="2000" dirty="0" smtClean="0"/>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16</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609600" y="1752600"/>
            <a:ext cx="8229600" cy="4419600"/>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t>D</a:t>
            </a:r>
            <a:r>
              <a:rPr lang="en-US" altLang="ko-KR" sz="3200" dirty="0" smtClean="0"/>
              <a:t>rafting</a:t>
            </a:r>
          </a:p>
          <a:p>
            <a:pPr>
              <a:tabLst>
                <a:tab pos="7448550" algn="l"/>
              </a:tabLst>
            </a:pPr>
            <a:r>
              <a:rPr lang="en-US" altLang="ko-KR" sz="2400" dirty="0" smtClean="0"/>
              <a:t>   - Preliminary draft                                              November 2012</a:t>
            </a:r>
          </a:p>
          <a:p>
            <a:pPr>
              <a:tabLst>
                <a:tab pos="7448550" algn="l"/>
              </a:tabLst>
            </a:pPr>
            <a:r>
              <a:rPr lang="en-US" altLang="ko-KR" sz="2400" dirty="0" smtClean="0"/>
              <a:t>   - Final draft (ready for WG Letter Ballot)             January  2013</a:t>
            </a:r>
          </a:p>
          <a:p>
            <a:pPr>
              <a:buFont typeface="Arial" pitchFamily="34" charset="0"/>
              <a:buChar char="•"/>
              <a:tabLst>
                <a:tab pos="7448550" algn="l"/>
              </a:tabLst>
            </a:pPr>
            <a:endParaRPr lang="en-US" altLang="ko-KR" sz="2400" dirty="0" smtClean="0"/>
          </a:p>
          <a:p>
            <a:pPr>
              <a:buFont typeface="Arial" pitchFamily="34" charset="0"/>
              <a:buChar char="•"/>
              <a:tabLst>
                <a:tab pos="7448550" algn="l"/>
              </a:tabLst>
            </a:pPr>
            <a:r>
              <a:rPr lang="en-US" altLang="ko-KR" sz="2400" dirty="0" smtClean="0"/>
              <a:t> </a:t>
            </a:r>
            <a:r>
              <a:rPr lang="en-US" altLang="ko-KR" sz="2800" dirty="0" smtClean="0"/>
              <a:t>Balloting</a:t>
            </a:r>
          </a:p>
          <a:p>
            <a:pPr>
              <a:tabLst>
                <a:tab pos="7448550" algn="l"/>
              </a:tabLst>
            </a:pPr>
            <a:r>
              <a:rPr lang="en-US" altLang="ko-KR" sz="2400" dirty="0" smtClean="0"/>
              <a:t>   - Letter ballot                                                           March 2013</a:t>
            </a:r>
          </a:p>
          <a:p>
            <a:pPr>
              <a:tabLst>
                <a:tab pos="7448550" algn="l"/>
              </a:tabLst>
            </a:pPr>
            <a:r>
              <a:rPr lang="en-US" altLang="ko-KR" sz="2400" dirty="0" smtClean="0"/>
              <a:t>   - Recirculation                                 May, July, September, 2013</a:t>
            </a:r>
          </a:p>
          <a:p>
            <a:pPr>
              <a:tabLst>
                <a:tab pos="7448550" algn="l"/>
              </a:tabLst>
            </a:pPr>
            <a:r>
              <a:rPr lang="en-US" altLang="ko-KR" sz="2400" dirty="0" smtClean="0"/>
              <a:t>   - Sponsor ballot                                                  November 2013</a:t>
            </a:r>
          </a:p>
          <a:p>
            <a:pPr>
              <a:tabLst>
                <a:tab pos="7448550" algn="l"/>
              </a:tabLst>
            </a:pPr>
            <a:r>
              <a:rPr lang="en-US" altLang="ko-KR" sz="2400" dirty="0"/>
              <a:t> </a:t>
            </a:r>
            <a:r>
              <a:rPr lang="en-US" altLang="ko-KR" sz="2400" dirty="0" smtClean="0"/>
              <a:t>  - Recirculation                                            January, March 2014 </a:t>
            </a:r>
          </a:p>
          <a:p>
            <a:pPr>
              <a:tabLst>
                <a:tab pos="7448550" algn="l"/>
              </a:tabLst>
            </a:pPr>
            <a:r>
              <a:rPr lang="en-US" altLang="ko-KR" sz="2400" dirty="0" smtClean="0"/>
              <a:t>                          </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17</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17</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990600"/>
            <a:ext cx="7772400" cy="762000"/>
          </a:xfrm>
        </p:spPr>
        <p:txBody>
          <a:bodyPr/>
          <a:lstStyle/>
          <a:p>
            <a:r>
              <a:rPr lang="en-US" sz="3600" b="1" dirty="0" smtClean="0">
                <a:ea typeface="ＭＳ Ｐゴシック" pitchFamily="-65" charset="-128"/>
              </a:rPr>
              <a:t>Purpose of Standard</a:t>
            </a:r>
          </a:p>
        </p:txBody>
      </p:sp>
      <p:sp>
        <p:nvSpPr>
          <p:cNvPr id="3075" name="Content Placeholder 2"/>
          <p:cNvSpPr>
            <a:spLocks noGrp="1"/>
          </p:cNvSpPr>
          <p:nvPr>
            <p:ph idx="1"/>
          </p:nvPr>
        </p:nvSpPr>
        <p:spPr>
          <a:xfrm>
            <a:off x="304800" y="1828800"/>
            <a:ext cx="8458200" cy="2362200"/>
          </a:xfrm>
        </p:spPr>
        <p:txBody>
          <a:bodyPr/>
          <a:lstStyle/>
          <a:p>
            <a:pPr algn="just">
              <a:spcBef>
                <a:spcPts val="0"/>
              </a:spcBef>
            </a:pPr>
            <a:r>
              <a:rPr lang="en-US" altLang="ko-KR" dirty="0" smtClean="0"/>
              <a:t>The purpose of this amendment is to allow 802.15.4 wireless networks to take advantage of the TV white space spectrum for use in large scale device command and control applications.</a:t>
            </a:r>
            <a:br>
              <a:rPr lang="en-US" altLang="ko-KR" dirty="0" smtClean="0"/>
            </a:br>
            <a:r>
              <a:rPr lang="en-US" altLang="ko-KR" dirty="0" smtClean="0"/>
              <a:t/>
            </a:r>
            <a:br>
              <a:rPr lang="en-US" altLang="ko-KR" dirty="0" smtClean="0"/>
            </a:br>
            <a:endParaRPr lang="en-US" sz="2800" dirty="0" smtClean="0">
              <a:ea typeface="ＭＳ Ｐゴシック" pitchFamily="-65" charset="-128"/>
            </a:endParaRPr>
          </a:p>
          <a:p>
            <a:pPr>
              <a:spcBef>
                <a:spcPts val="600"/>
              </a:spcBef>
              <a:buNone/>
            </a:pPr>
            <a:r>
              <a:rPr lang="en-US" sz="2800" dirty="0" smtClean="0">
                <a:ea typeface="ＭＳ Ｐゴシック" pitchFamily="-65" charset="-128"/>
              </a:rPr>
              <a:t>     </a:t>
            </a: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2</a:t>
            </a:fld>
            <a:endParaRPr lang="en-US" smtClean="0"/>
          </a:p>
        </p:txBody>
      </p:sp>
      <p:sp>
        <p:nvSpPr>
          <p:cNvPr id="3078" name="Date Placeholder 5"/>
          <p:cNvSpPr>
            <a:spLocks noGrp="1"/>
          </p:cNvSpPr>
          <p:nvPr>
            <p:ph type="dt" sz="quarter" idx="12"/>
          </p:nvPr>
        </p:nvSpPr>
        <p:spPr>
          <a:noFill/>
        </p:spPr>
        <p:txBody>
          <a:bodyPr/>
          <a:lstStyle/>
          <a:p>
            <a:r>
              <a:rPr lang="en-US" altLang="ko-KR" smtClean="0"/>
              <a:t>September 2012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solidFill>
                  <a:srgbClr val="000000"/>
                </a:solidFill>
              </a:rPr>
              <a:t>Slide </a:t>
            </a:r>
            <a:fld id="{74454ACA-EB44-4727-ACBB-06C77919DC32}"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dirty="0">
              <a:solidFill>
                <a:srgbClr val="000000"/>
              </a:solidFill>
            </a:endParaRPr>
          </a:p>
        </p:txBody>
      </p:sp>
      <p:sp>
        <p:nvSpPr>
          <p:cNvPr id="5122" name="Text Box 2"/>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a:solidFill>
                  <a:srgbClr val="000000"/>
                </a:solidFill>
              </a:rPr>
              <a:t>Slide </a:t>
            </a:r>
            <a:fld id="{9C503184-DDCD-4902-B46A-9C7D4DC91F3D}"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US" dirty="0">
              <a:solidFill>
                <a:srgbClr val="000000"/>
              </a:solidFill>
            </a:endParaRPr>
          </a:p>
        </p:txBody>
      </p:sp>
      <p:sp>
        <p:nvSpPr>
          <p:cNvPr id="5123" name="Text Box 3"/>
          <p:cNvSpPr txBox="1">
            <a:spLocks noChangeArrowheads="1"/>
          </p:cNvSpPr>
          <p:nvPr/>
        </p:nvSpPr>
        <p:spPr bwMode="auto">
          <a:xfrm>
            <a:off x="685800" y="762000"/>
            <a:ext cx="77724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TG4m PAR Scope of Standard</a:t>
            </a:r>
          </a:p>
        </p:txBody>
      </p:sp>
      <p:sp>
        <p:nvSpPr>
          <p:cNvPr id="5124" name="Text Box 4"/>
          <p:cNvSpPr txBox="1">
            <a:spLocks noChangeArrowheads="1"/>
          </p:cNvSpPr>
          <p:nvPr/>
        </p:nvSpPr>
        <p:spPr bwMode="auto">
          <a:xfrm>
            <a:off x="457200" y="1524000"/>
            <a:ext cx="8153400"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9pPr>
          </a:lstStyle>
          <a:p>
            <a:pPr marL="263525" indent="-255588" algn="ju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ko-KR" sz="2800" dirty="0" smtClean="0"/>
              <a:t>This amendment specifies a physical layer for 802.15.4 meeting TV white space regulatory requirements in as many regulatory domains as practical and also any necessary Media Access Control (MAC) changes needed to support this physical layer. The amendment enables operation in the VHF/UHF TV broadcast bands between 54 MHz and 862 MHz, supporting typical data rates in the 40 </a:t>
            </a:r>
            <a:r>
              <a:rPr lang="en-US" altLang="ko-KR" sz="2800" dirty="0" err="1" smtClean="0"/>
              <a:t>kbits</a:t>
            </a:r>
            <a:r>
              <a:rPr lang="en-US" altLang="ko-KR" sz="2800" dirty="0" smtClean="0"/>
              <a:t> per second to 2000 </a:t>
            </a:r>
            <a:r>
              <a:rPr lang="en-US" altLang="ko-KR" sz="2800" dirty="0" err="1" smtClean="0"/>
              <a:t>kbits</a:t>
            </a:r>
            <a:r>
              <a:rPr lang="en-US" altLang="ko-KR" sz="2800" dirty="0" smtClean="0"/>
              <a:t> per second range, to realize optimal and power efficient device command and control applications</a:t>
            </a:r>
          </a:p>
          <a:p>
            <a:pPr marL="263525" indent="-255588" algn="ju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ltLang="ko-KR" sz="2400" b="1" dirty="0" smtClean="0"/>
          </a:p>
          <a:p>
            <a:pPr marL="263525" indent="-255588" algn="di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ltLang="ko-KR" sz="2400" b="1" dirty="0" smtClean="0"/>
          </a:p>
          <a:p>
            <a:pPr marL="0" indent="7938" algn="just">
              <a:tabLst>
                <a:tab pos="8255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ko-KR" sz="2400" b="1" dirty="0" smtClean="0"/>
              <a:t> </a:t>
            </a:r>
            <a:br>
              <a:rPr lang="en-US" altLang="ko-KR" sz="2400" b="1" dirty="0" smtClean="0"/>
            </a:br>
            <a:r>
              <a:rPr lang="en-US" altLang="ko-KR" sz="2400" b="1" dirty="0" smtClean="0"/>
              <a:t> </a:t>
            </a:r>
            <a:br>
              <a:rPr lang="en-US" altLang="ko-KR" sz="2400" b="1" dirty="0" smtClean="0"/>
            </a:br>
            <a:r>
              <a:rPr lang="en-US" sz="2400" b="1" dirty="0" smtClean="0"/>
              <a:t>  </a:t>
            </a:r>
          </a:p>
        </p:txBody>
      </p:sp>
      <p:sp>
        <p:nvSpPr>
          <p:cNvPr id="6" name="날짜 개체 틀 5"/>
          <p:cNvSpPr>
            <a:spLocks noGrp="1"/>
          </p:cNvSpPr>
          <p:nvPr>
            <p:ph type="dt" sz="half" idx="12"/>
          </p:nvPr>
        </p:nvSpPr>
        <p:spPr/>
        <p:txBody>
          <a:bodyPr/>
          <a:lstStyle/>
          <a:p>
            <a:pPr>
              <a:defRPr/>
            </a:pPr>
            <a:r>
              <a:rPr lang="en-US" altLang="ko-KR" smtClean="0"/>
              <a:t>September 2012</a:t>
            </a:r>
            <a:endParaRPr lang="en-US" dirty="0"/>
          </a:p>
        </p:txBody>
      </p:sp>
      <p:sp>
        <p:nvSpPr>
          <p:cNvPr id="7" name="슬라이드 번호 개체 틀 6"/>
          <p:cNvSpPr>
            <a:spLocks noGrp="1"/>
          </p:cNvSpPr>
          <p:nvPr>
            <p:ph type="sldNum" sz="quarter" idx="11"/>
          </p:nvPr>
        </p:nvSpPr>
        <p:spPr/>
        <p:txBody>
          <a:bodyPr/>
          <a:lstStyle/>
          <a:p>
            <a:pPr>
              <a:defRPr/>
            </a:pPr>
            <a:r>
              <a:rPr lang="en-US" smtClean="0"/>
              <a:t>Slide </a:t>
            </a:r>
            <a:fld id="{CBB17340-4413-48FA-98F5-B0F34060CDC9}" type="slidenum">
              <a:rPr lang="en-US" smtClean="0"/>
              <a:pPr>
                <a:defRPr/>
              </a:pPr>
              <a:t>3</a:t>
            </a:fld>
            <a:endParaRPr lang="en-US"/>
          </a:p>
        </p:txBody>
      </p:sp>
      <p:sp>
        <p:nvSpPr>
          <p:cNvPr id="8" name="바닥글 개체 틀 7"/>
          <p:cNvSpPr>
            <a:spLocks noGrp="1"/>
          </p:cNvSpPr>
          <p:nvPr>
            <p:ph type="ftr" sz="quarter" idx="10"/>
          </p:nvPr>
        </p:nvSpPr>
        <p:spPr/>
        <p:txBody>
          <a:bodyPr/>
          <a:lstStyle/>
          <a:p>
            <a:pPr>
              <a:defRPr/>
            </a:pPr>
            <a:r>
              <a:rPr lang="en-US" dirty="0" smtClean="0"/>
              <a:t>Sangsung </a:t>
            </a:r>
            <a:r>
              <a:rPr lang="en-US" dirty="0" err="1" smtClean="0"/>
              <a:t>Choi</a:t>
            </a:r>
            <a:r>
              <a:rPr lang="en-US" dirty="0" smtClean="0"/>
              <a:t>(ETRI)</a:t>
            </a:r>
            <a:endParaRPr lang="en-US" dirty="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762000"/>
            <a:ext cx="7772400" cy="762000"/>
          </a:xfrm>
        </p:spPr>
        <p:txBody>
          <a:bodyPr/>
          <a:lstStyle/>
          <a:p>
            <a:r>
              <a:rPr lang="en-US" b="1" dirty="0" smtClean="0">
                <a:ea typeface="ＭＳ Ｐゴシック" pitchFamily="-65" charset="-128"/>
              </a:rPr>
              <a:t>Current Status(1)</a:t>
            </a:r>
          </a:p>
        </p:txBody>
      </p:sp>
      <p:sp>
        <p:nvSpPr>
          <p:cNvPr id="3075" name="Content Placeholder 2"/>
          <p:cNvSpPr>
            <a:spLocks noGrp="1"/>
          </p:cNvSpPr>
          <p:nvPr>
            <p:ph idx="1"/>
          </p:nvPr>
        </p:nvSpPr>
        <p:spPr>
          <a:xfrm>
            <a:off x="304800" y="1524000"/>
            <a:ext cx="8686800" cy="4876800"/>
          </a:xfrm>
        </p:spPr>
        <p:txBody>
          <a:bodyPr/>
          <a:lstStyle/>
          <a:p>
            <a:pPr>
              <a:spcBef>
                <a:spcPts val="1200"/>
              </a:spcBef>
            </a:pPr>
            <a:r>
              <a:rPr lang="en-US" altLang="ko-KR" dirty="0" smtClean="0">
                <a:ea typeface="ＭＳ Ｐゴシック" pitchFamily="-65" charset="-128"/>
              </a:rPr>
              <a:t>The 1</a:t>
            </a:r>
            <a:r>
              <a:rPr lang="en-US" altLang="ko-KR" baseline="30000" dirty="0" smtClean="0">
                <a:ea typeface="ＭＳ Ｐゴシック" pitchFamily="-65" charset="-128"/>
              </a:rPr>
              <a:t>st</a:t>
            </a:r>
            <a:r>
              <a:rPr lang="en-US" altLang="ko-KR" dirty="0" smtClean="0">
                <a:ea typeface="ＭＳ Ｐゴシック" pitchFamily="-65" charset="-128"/>
              </a:rPr>
              <a:t> meeting for SG4TV was held at LA in January 2011, and  3 meetings were held for providing PAR &amp; 5C</a:t>
            </a:r>
          </a:p>
          <a:p>
            <a:pPr>
              <a:spcBef>
                <a:spcPts val="1200"/>
              </a:spcBef>
            </a:pPr>
            <a:r>
              <a:rPr lang="en-US" altLang="ko-KR" dirty="0" smtClean="0">
                <a:ea typeface="ＭＳ Ｐゴシック" pitchFamily="-65" charset="-128"/>
              </a:rPr>
              <a:t>TG4m 4TV was approved in September 2011,  and the 1</a:t>
            </a:r>
            <a:r>
              <a:rPr lang="en-US" altLang="ko-KR" baseline="30000" dirty="0" smtClean="0">
                <a:ea typeface="ＭＳ Ｐゴシック" pitchFamily="-65" charset="-128"/>
              </a:rPr>
              <a:t>st</a:t>
            </a:r>
            <a:r>
              <a:rPr lang="en-US" altLang="ko-KR" dirty="0" smtClean="0">
                <a:ea typeface="ＭＳ Ｐゴシック" pitchFamily="-65" charset="-128"/>
              </a:rPr>
              <a:t> meeting was held in Okinawa</a:t>
            </a:r>
          </a:p>
          <a:p>
            <a:pPr>
              <a:spcBef>
                <a:spcPts val="1200"/>
              </a:spcBef>
            </a:pPr>
            <a:r>
              <a:rPr lang="en-US" altLang="ko-KR" dirty="0" smtClean="0">
                <a:ea typeface="ＭＳ Ｐゴシック" pitchFamily="-65" charset="-128"/>
              </a:rPr>
              <a:t> </a:t>
            </a:r>
            <a:r>
              <a:rPr lang="en-US" altLang="ko-KR" dirty="0">
                <a:ea typeface="ＭＳ Ｐゴシック" pitchFamily="-65" charset="-128"/>
              </a:rPr>
              <a:t>Discussed the Technical Guidance Document</a:t>
            </a:r>
            <a:r>
              <a:rPr lang="en-US" altLang="ko-KR" sz="2800" dirty="0">
                <a:ea typeface="ＭＳ Ｐゴシック" pitchFamily="-65" charset="-128"/>
              </a:rPr>
              <a:t> (TGD</a:t>
            </a:r>
            <a:r>
              <a:rPr lang="en-US" altLang="ko-KR" sz="2800" dirty="0" smtClean="0">
                <a:ea typeface="ＭＳ Ｐゴシック" pitchFamily="-65" charset="-128"/>
              </a:rPr>
              <a:t>) </a:t>
            </a:r>
            <a:r>
              <a:rPr lang="en-US" altLang="ko-KR" dirty="0" smtClean="0">
                <a:ea typeface="ＭＳ Ｐゴシック" pitchFamily="-65" charset="-128"/>
              </a:rPr>
              <a:t>in Nov. 2011 at Atlanta, Jan. 2012 at Jacksonville, and </a:t>
            </a:r>
            <a:r>
              <a:rPr lang="en-US" altLang="ko-KR" dirty="0">
                <a:ea typeface="ＭＳ Ｐゴシック" pitchFamily="-65" charset="-128"/>
              </a:rPr>
              <a:t>f</a:t>
            </a:r>
            <a:r>
              <a:rPr lang="en-US" altLang="ko-KR" dirty="0" smtClean="0">
                <a:ea typeface="ＭＳ Ｐゴシック" pitchFamily="-65" charset="-128"/>
              </a:rPr>
              <a:t>inalized it in Mar. 2012 at Kona, Hawaii.</a:t>
            </a:r>
            <a:r>
              <a:rPr lang="en-US" sz="2800" dirty="0" smtClean="0">
                <a:ea typeface="ＭＳ Ｐゴシック" pitchFamily="-65" charset="-128"/>
              </a:rPr>
              <a:t>    </a:t>
            </a: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4</a:t>
            </a:fld>
            <a:endParaRPr lang="en-US" smtClean="0"/>
          </a:p>
        </p:txBody>
      </p:sp>
      <p:sp>
        <p:nvSpPr>
          <p:cNvPr id="3078" name="Date Placeholder 5"/>
          <p:cNvSpPr>
            <a:spLocks noGrp="1"/>
          </p:cNvSpPr>
          <p:nvPr>
            <p:ph type="dt" sz="quarter" idx="12"/>
          </p:nvPr>
        </p:nvSpPr>
        <p:spPr>
          <a:noFill/>
        </p:spPr>
        <p:txBody>
          <a:bodyPr/>
          <a:lstStyle/>
          <a:p>
            <a:r>
              <a:rPr lang="en-US" altLang="ko-KR" smtClean="0"/>
              <a:t>September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Current Status(2)</a:t>
            </a:r>
          </a:p>
        </p:txBody>
      </p:sp>
      <p:sp>
        <p:nvSpPr>
          <p:cNvPr id="3075" name="Content Placeholder 2"/>
          <p:cNvSpPr>
            <a:spLocks noGrp="1"/>
          </p:cNvSpPr>
          <p:nvPr>
            <p:ph idx="1"/>
          </p:nvPr>
        </p:nvSpPr>
        <p:spPr>
          <a:xfrm>
            <a:off x="304800" y="1447800"/>
            <a:ext cx="8686800" cy="4876800"/>
          </a:xfrm>
        </p:spPr>
        <p:txBody>
          <a:bodyPr/>
          <a:lstStyle/>
          <a:p>
            <a:pPr>
              <a:spcBef>
                <a:spcPts val="1200"/>
              </a:spcBef>
            </a:pPr>
            <a:r>
              <a:rPr lang="en-US" altLang="ko-KR" dirty="0" smtClean="0">
                <a:ea typeface="ＭＳ Ｐゴシック" pitchFamily="-65" charset="-128"/>
              </a:rPr>
              <a:t>Call for Preliminary Proposals closed at May 6, 2012, and 9 proposals were presented in May meeting at Atlanta, GA.</a:t>
            </a:r>
          </a:p>
          <a:p>
            <a:pPr>
              <a:spcBef>
                <a:spcPts val="2400"/>
              </a:spcBef>
            </a:pPr>
            <a:r>
              <a:rPr lang="en-US" altLang="ko-KR" dirty="0" smtClean="0">
                <a:ea typeface="ＭＳ Ｐゴシック" pitchFamily="-65" charset="-128"/>
              </a:rPr>
              <a:t>Call for Final Proposals closed at July 9, 2012, and 4 PHY Proposals &amp; 4 MAC Proposals were presented in July meeting at San Diego, CA.</a:t>
            </a:r>
          </a:p>
          <a:p>
            <a:pPr>
              <a:spcBef>
                <a:spcPts val="2400"/>
              </a:spcBef>
            </a:pPr>
            <a:r>
              <a:rPr lang="en-US" altLang="ko-KR" dirty="0" smtClean="0">
                <a:ea typeface="ＭＳ Ｐゴシック" pitchFamily="-65" charset="-128"/>
              </a:rPr>
              <a:t>Merged proposals by 4 baseline documents before Sep. meeting at Palm Springs, CA.</a:t>
            </a:r>
            <a:endParaRPr lang="en-US" altLang="ko-KR" dirty="0">
              <a:ea typeface="ＭＳ Ｐゴシック" pitchFamily="-65" charset="-128"/>
            </a:endParaRPr>
          </a:p>
          <a:p>
            <a:pPr>
              <a:spcBef>
                <a:spcPts val="2400"/>
              </a:spcBef>
            </a:pPr>
            <a:endParaRPr lang="en-US" altLang="ko-KR" dirty="0" smtClean="0">
              <a:ea typeface="ＭＳ Ｐゴシック" pitchFamily="-65" charset="-128"/>
            </a:endParaRPr>
          </a:p>
          <a:p>
            <a:pPr>
              <a:spcBef>
                <a:spcPts val="1200"/>
              </a:spcBef>
            </a:pPr>
            <a:endParaRPr lang="en-US" altLang="ko-KR" dirty="0" smtClean="0">
              <a:ea typeface="ＭＳ Ｐゴシック" pitchFamily="-65" charset="-128"/>
            </a:endParaRPr>
          </a:p>
          <a:p>
            <a:pPr>
              <a:spcBef>
                <a:spcPts val="1200"/>
              </a:spcBef>
              <a:buNone/>
            </a:pPr>
            <a:r>
              <a:rPr lang="en-US" altLang="ko-KR" dirty="0" smtClean="0">
                <a:ea typeface="ＭＳ Ｐゴシック" pitchFamily="-65" charset="-128"/>
              </a:rPr>
              <a:t>    </a:t>
            </a:r>
            <a:endParaRPr lang="en-US" sz="2800" dirty="0" smtClean="0">
              <a:ea typeface="ＭＳ Ｐゴシック" pitchFamily="-65" charset="-128"/>
            </a:endParaRP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5</a:t>
            </a:fld>
            <a:endParaRPr lang="en-US" smtClean="0"/>
          </a:p>
        </p:txBody>
      </p:sp>
      <p:sp>
        <p:nvSpPr>
          <p:cNvPr id="3078" name="Date Placeholder 5"/>
          <p:cNvSpPr>
            <a:spLocks noGrp="1"/>
          </p:cNvSpPr>
          <p:nvPr>
            <p:ph type="dt" sz="quarter" idx="12"/>
          </p:nvPr>
        </p:nvSpPr>
        <p:spPr>
          <a:noFill/>
        </p:spPr>
        <p:txBody>
          <a:bodyPr/>
          <a:lstStyle/>
          <a:p>
            <a:r>
              <a:rPr lang="en-US" altLang="ko-KR" smtClean="0"/>
              <a:t>September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Current Status(3)</a:t>
            </a:r>
          </a:p>
        </p:txBody>
      </p:sp>
      <p:sp>
        <p:nvSpPr>
          <p:cNvPr id="3075" name="Content Placeholder 2"/>
          <p:cNvSpPr>
            <a:spLocks noGrp="1"/>
          </p:cNvSpPr>
          <p:nvPr>
            <p:ph idx="1"/>
          </p:nvPr>
        </p:nvSpPr>
        <p:spPr>
          <a:xfrm>
            <a:off x="304800" y="1371600"/>
            <a:ext cx="8686800" cy="5105400"/>
          </a:xfrm>
        </p:spPr>
        <p:txBody>
          <a:bodyPr/>
          <a:lstStyle/>
          <a:p>
            <a:r>
              <a:rPr lang="en-US" altLang="ko-KR" dirty="0"/>
              <a:t>TG4m merge proposal </a:t>
            </a:r>
            <a:r>
              <a:rPr lang="en-US" altLang="ko-KR" dirty="0" smtClean="0"/>
              <a:t>plan</a:t>
            </a:r>
          </a:p>
          <a:p>
            <a:pPr marL="3943350" indent="-3943350">
              <a:buNone/>
            </a:pPr>
            <a:r>
              <a:rPr lang="en-US" altLang="ko-KR" b="1" dirty="0"/>
              <a:t> </a:t>
            </a:r>
            <a:r>
              <a:rPr lang="en-US" altLang="ko-KR" dirty="0" smtClean="0"/>
              <a:t>    - General </a:t>
            </a:r>
            <a:r>
              <a:rPr lang="en-US" altLang="ko-KR" dirty="0"/>
              <a:t>Guidance: Clint Powell, Sean </a:t>
            </a:r>
            <a:r>
              <a:rPr lang="en-US" altLang="ko-KR" dirty="0" smtClean="0"/>
              <a:t>Sum (Technical Editors)</a:t>
            </a:r>
            <a:endParaRPr lang="ko-KR" altLang="ko-KR" dirty="0"/>
          </a:p>
          <a:p>
            <a:pPr marL="0" indent="0">
              <a:buNone/>
            </a:pPr>
            <a:r>
              <a:rPr lang="en-US" altLang="ko-KR" dirty="0" smtClean="0"/>
              <a:t>    - Editorial </a:t>
            </a:r>
            <a:r>
              <a:rPr lang="en-US" altLang="ko-KR" dirty="0"/>
              <a:t>Support: </a:t>
            </a:r>
            <a:r>
              <a:rPr lang="en-US" altLang="ko-KR" dirty="0" err="1"/>
              <a:t>Kunal</a:t>
            </a:r>
            <a:r>
              <a:rPr lang="en-US" altLang="ko-KR" dirty="0"/>
              <a:t> Shah</a:t>
            </a:r>
            <a:endParaRPr lang="ko-KR" altLang="ko-KR" dirty="0"/>
          </a:p>
          <a:p>
            <a:r>
              <a:rPr lang="en-US" altLang="ko-KR" dirty="0"/>
              <a:t> </a:t>
            </a:r>
            <a:r>
              <a:rPr lang="en-US" altLang="ko-KR" dirty="0" smtClean="0"/>
              <a:t>4 leaders &amp; baseline documents </a:t>
            </a:r>
          </a:p>
          <a:p>
            <a:pPr marL="0" indent="0">
              <a:spcBef>
                <a:spcPts val="600"/>
              </a:spcBef>
              <a:buNone/>
            </a:pPr>
            <a:r>
              <a:rPr lang="en-US" altLang="ko-KR" dirty="0" smtClean="0"/>
              <a:t>    - FSK-PHY: </a:t>
            </a:r>
            <a:r>
              <a:rPr lang="en-US" altLang="ko-KR" dirty="0"/>
              <a:t>Cristina </a:t>
            </a:r>
            <a:r>
              <a:rPr lang="en-US" altLang="ko-KR" dirty="0" smtClean="0"/>
              <a:t>Seibert(SSN)</a:t>
            </a:r>
          </a:p>
          <a:p>
            <a:pPr marL="0" indent="0">
              <a:spcBef>
                <a:spcPts val="600"/>
              </a:spcBef>
              <a:buNone/>
            </a:pPr>
            <a:r>
              <a:rPr lang="en-US" altLang="ko-KR" dirty="0"/>
              <a:t> </a:t>
            </a:r>
            <a:r>
              <a:rPr lang="en-US" altLang="ko-KR" dirty="0" smtClean="0"/>
              <a:t>   - OFDM-PHY: </a:t>
            </a:r>
            <a:r>
              <a:rPr lang="en-US" altLang="ko-KR" dirty="0" err="1" smtClean="0"/>
              <a:t>Soo</a:t>
            </a:r>
            <a:r>
              <a:rPr lang="en-US" altLang="ko-KR" dirty="0" smtClean="0"/>
              <a:t>-Young Chang(SYCA)</a:t>
            </a:r>
          </a:p>
          <a:p>
            <a:pPr marL="0" indent="0">
              <a:spcBef>
                <a:spcPts val="600"/>
              </a:spcBef>
              <a:buNone/>
            </a:pPr>
            <a:r>
              <a:rPr lang="en-US" altLang="ko-KR" dirty="0"/>
              <a:t> </a:t>
            </a:r>
            <a:r>
              <a:rPr lang="en-US" altLang="ko-KR" dirty="0" smtClean="0"/>
              <a:t>   - NB OFDM PHY: </a:t>
            </a:r>
            <a:r>
              <a:rPr lang="en-US" altLang="ko-KR" dirty="0"/>
              <a:t>Hiroshi </a:t>
            </a:r>
            <a:r>
              <a:rPr lang="en-US" altLang="ko-KR" dirty="0" smtClean="0"/>
              <a:t>Harada(NICT)</a:t>
            </a:r>
          </a:p>
          <a:p>
            <a:pPr marL="0" indent="0">
              <a:spcBef>
                <a:spcPts val="600"/>
              </a:spcBef>
              <a:buNone/>
            </a:pPr>
            <a:r>
              <a:rPr lang="en-US" altLang="ko-KR" dirty="0"/>
              <a:t> </a:t>
            </a:r>
            <a:r>
              <a:rPr lang="en-US" altLang="ko-KR" dirty="0" smtClean="0"/>
              <a:t>   - MAC: Ben Rolfe(BCA)</a:t>
            </a:r>
            <a:endParaRPr lang="ko-KR" altLang="ko-KR" dirty="0"/>
          </a:p>
          <a:p>
            <a:pPr>
              <a:spcBef>
                <a:spcPts val="1200"/>
              </a:spcBef>
            </a:pPr>
            <a:endParaRPr lang="en-US" altLang="ko-KR" dirty="0" smtClean="0">
              <a:ea typeface="ＭＳ Ｐゴシック" pitchFamily="-65" charset="-128"/>
            </a:endParaRPr>
          </a:p>
          <a:p>
            <a:pPr>
              <a:spcBef>
                <a:spcPts val="1200"/>
              </a:spcBef>
              <a:buNone/>
            </a:pPr>
            <a:r>
              <a:rPr lang="en-US" altLang="ko-KR" dirty="0" smtClean="0">
                <a:ea typeface="ＭＳ Ｐゴシック" pitchFamily="-65" charset="-128"/>
              </a:rPr>
              <a:t>    </a:t>
            </a:r>
            <a:endParaRPr lang="en-US" sz="2800" dirty="0" smtClean="0">
              <a:ea typeface="ＭＳ Ｐゴシック" pitchFamily="-65" charset="-128"/>
            </a:endParaRP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smtClean="0"/>
              <a:t>Sangsung </a:t>
            </a:r>
            <a:r>
              <a:rPr lang="en-US" dirty="0" err="1" smtClean="0"/>
              <a:t>Choi</a:t>
            </a:r>
            <a:r>
              <a:rPr lang="en-US" dirty="0" smtClean="0"/>
              <a:t>(ETRI)</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6</a:t>
            </a:fld>
            <a:endParaRPr lang="en-US" smtClean="0"/>
          </a:p>
        </p:txBody>
      </p:sp>
      <p:sp>
        <p:nvSpPr>
          <p:cNvPr id="3078" name="Date Placeholder 5"/>
          <p:cNvSpPr>
            <a:spLocks noGrp="1"/>
          </p:cNvSpPr>
          <p:nvPr>
            <p:ph type="dt" sz="quarter" idx="12"/>
          </p:nvPr>
        </p:nvSpPr>
        <p:spPr>
          <a:noFill/>
        </p:spPr>
        <p:txBody>
          <a:bodyPr/>
          <a:lstStyle/>
          <a:p>
            <a:r>
              <a:rPr lang="en-US" altLang="ko-KR" smtClean="0"/>
              <a:t>September 2012</a:t>
            </a:r>
            <a:endParaRPr lang="en-US" dirty="0"/>
          </a:p>
        </p:txBody>
      </p:sp>
    </p:spTree>
    <p:extLst>
      <p:ext uri="{BB962C8B-B14F-4D97-AF65-F5344CB8AC3E}">
        <p14:creationId xmlns:p14="http://schemas.microsoft.com/office/powerpoint/2010/main" val="55945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3" name="Content Placeholder 2"/>
          <p:cNvSpPr>
            <a:spLocks noGrp="1"/>
          </p:cNvSpPr>
          <p:nvPr>
            <p:ph idx="1"/>
          </p:nvPr>
        </p:nvSpPr>
        <p:spPr>
          <a:xfrm>
            <a:off x="381000" y="2133600"/>
            <a:ext cx="8458200" cy="4038600"/>
          </a:xfrm>
        </p:spPr>
        <p:txBody>
          <a:bodyPr/>
          <a:lstStyle/>
          <a:p>
            <a:r>
              <a:rPr lang="en-US" altLang="ko-KR" dirty="0" smtClean="0">
                <a:ea typeface="ＭＳ Ｐゴシック" pitchFamily="-65" charset="-128"/>
              </a:rPr>
              <a:t>Hear </a:t>
            </a:r>
            <a:r>
              <a:rPr lang="en-US" altLang="ko-KR" dirty="0">
                <a:ea typeface="ＭＳ Ｐゴシック" pitchFamily="-65" charset="-128"/>
              </a:rPr>
              <a:t>m</a:t>
            </a:r>
            <a:r>
              <a:rPr lang="en-US" altLang="ko-KR" dirty="0" smtClean="0">
                <a:ea typeface="ＭＳ Ｐゴシック" pitchFamily="-65" charset="-128"/>
              </a:rPr>
              <a:t>erged proposal presentations for baseline documents(FSK, OFDM,NB-OFDM, MAC)</a:t>
            </a:r>
          </a:p>
          <a:p>
            <a:pPr>
              <a:spcBef>
                <a:spcPts val="1200"/>
              </a:spcBef>
            </a:pPr>
            <a:r>
              <a:rPr lang="en-US" dirty="0">
                <a:ea typeface="ＭＳ Ｐゴシック" pitchFamily="-65" charset="-128"/>
              </a:rPr>
              <a:t>Further Discussion on  </a:t>
            </a:r>
            <a:r>
              <a:rPr lang="en-US" dirty="0" smtClean="0">
                <a:ea typeface="ＭＳ Ｐゴシック" pitchFamily="-65" charset="-128"/>
              </a:rPr>
              <a:t>merged </a:t>
            </a:r>
            <a:r>
              <a:rPr lang="en-US" dirty="0">
                <a:ea typeface="ＭＳ Ｐゴシック" pitchFamily="-65" charset="-128"/>
              </a:rPr>
              <a:t>p</a:t>
            </a:r>
            <a:r>
              <a:rPr lang="en-US" dirty="0" smtClean="0">
                <a:ea typeface="ＭＳ Ｐゴシック" pitchFamily="-65" charset="-128"/>
              </a:rPr>
              <a:t>roposals</a:t>
            </a:r>
          </a:p>
          <a:p>
            <a:pPr>
              <a:spcBef>
                <a:spcPts val="1200"/>
              </a:spcBef>
            </a:pPr>
            <a:r>
              <a:rPr lang="en-US" dirty="0" smtClean="0">
                <a:ea typeface="ＭＳ Ｐゴシック" pitchFamily="-65" charset="-128"/>
              </a:rPr>
              <a:t>Hear technical contribution if any </a:t>
            </a:r>
          </a:p>
          <a:p>
            <a:pPr>
              <a:spcBef>
                <a:spcPts val="1200"/>
              </a:spcBef>
            </a:pPr>
            <a:r>
              <a:rPr lang="en-US" dirty="0">
                <a:ea typeface="ＭＳ Ｐゴシック" pitchFamily="-65" charset="-128"/>
              </a:rPr>
              <a:t>Discussion on </a:t>
            </a:r>
            <a:r>
              <a:rPr lang="en-US" dirty="0" smtClean="0">
                <a:ea typeface="ＭＳ Ｐゴシック" pitchFamily="-65" charset="-128"/>
              </a:rPr>
              <a:t>future efforts </a:t>
            </a:r>
            <a:r>
              <a:rPr lang="en-US" dirty="0">
                <a:ea typeface="ＭＳ Ｐゴシック" pitchFamily="-65" charset="-128"/>
              </a:rPr>
              <a:t>and </a:t>
            </a:r>
            <a:r>
              <a:rPr lang="en-US" dirty="0" smtClean="0">
                <a:ea typeface="ＭＳ Ｐゴシック" pitchFamily="-65" charset="-128"/>
              </a:rPr>
              <a:t>next steps</a:t>
            </a:r>
          </a:p>
        </p:txBody>
      </p:sp>
      <p:sp>
        <p:nvSpPr>
          <p:cNvPr id="4" name="Footer Placeholder 3"/>
          <p:cNvSpPr>
            <a:spLocks noGrp="1"/>
          </p:cNvSpPr>
          <p:nvPr>
            <p:ph type="ftr" sz="quarter" idx="10"/>
          </p:nvPr>
        </p:nvSpPr>
        <p:spPr/>
        <p:txBody>
          <a:bodyPr/>
          <a:lstStyle/>
          <a:p>
            <a:r>
              <a:rPr lang="en-US" dirty="0" smtClean="0"/>
              <a:t>Sangsung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7</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685800"/>
            <a:ext cx="7772400" cy="990600"/>
          </a:xfrm>
        </p:spPr>
        <p:txBody>
          <a:bodyPr/>
          <a:lstStyle/>
          <a:p>
            <a:r>
              <a:rPr lang="en-US" b="1" dirty="0" smtClean="0"/>
              <a:t>Meeting Slots</a:t>
            </a: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1646628721"/>
              </p:ext>
            </p:extLst>
          </p:nvPr>
        </p:nvGraphicFramePr>
        <p:xfrm>
          <a:off x="304800" y="1766895"/>
          <a:ext cx="8610600" cy="4176705"/>
        </p:xfrm>
        <a:graphic>
          <a:graphicData uri="http://schemas.openxmlformats.org/drawingml/2006/table">
            <a:tbl>
              <a:tblPr/>
              <a:tblGrid>
                <a:gridCol w="685799"/>
                <a:gridCol w="2057401"/>
                <a:gridCol w="1752600"/>
                <a:gridCol w="2133600"/>
                <a:gridCol w="1981200"/>
              </a:tblGrid>
              <a:tr h="5648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257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nSpc>
                          <a:spcPct val="100000"/>
                        </a:lnSpc>
                      </a:pPr>
                      <a:endParaRPr lang="en-US" sz="1800" kern="1200" baseline="0" dirty="0" smtClean="0">
                        <a:solidFill>
                          <a:schemeClr val="tx1"/>
                        </a:solidFill>
                        <a:latin typeface="+mn-lt"/>
                        <a:ea typeface="+mn-ea"/>
                        <a:cs typeface="+mn-cs"/>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1200"/>
                        </a:spcBef>
                        <a:spcAft>
                          <a:spcPts val="0"/>
                        </a:spcAft>
                        <a:buClrTx/>
                        <a:buSzTx/>
                        <a:buFont typeface="Arial" pitchFamily="34" charset="0"/>
                        <a:buNone/>
                        <a:tabLst/>
                        <a:defRPr/>
                      </a:pP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Adopt baseline documents </a:t>
                      </a:r>
                    </a:p>
                    <a:p>
                      <a:pPr marL="179388" marR="0" lvl="0" indent="-179388" algn="l" defTabSz="457200" rtl="0" eaLnBrk="1" fontAlgn="auto" latinLnBrk="0" hangingPunct="1">
                        <a:lnSpc>
                          <a:spcPct val="100000"/>
                        </a:lnSpc>
                        <a:spcBef>
                          <a:spcPts val="6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Discuss next step</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r>
              <a:tr h="75030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Opening Logistics</a:t>
                      </a:r>
                    </a:p>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Hear Presentation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nSpc>
                          <a:spcPct val="100000"/>
                        </a:lnSpc>
                      </a:pPr>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defRP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0104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merged FSK-PHY proposal</a:t>
                      </a: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merged NB OFDM-PHY proposal</a:t>
                      </a: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285750" indent="-285750">
                        <a:spcBef>
                          <a:spcPts val="1200"/>
                        </a:spcBef>
                        <a:buFont typeface="Arial" pitchFamily="34" charset="0"/>
                        <a:buChar char="•"/>
                      </a:pPr>
                      <a:r>
                        <a:rPr lang="en-US" altLang="ko-KR" dirty="0" smtClean="0">
                          <a:ea typeface="ＭＳ Ｐゴシック" pitchFamily="-65" charset="-128"/>
                        </a:rPr>
                        <a:t>Further Discussion on  merged proposals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372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merged OFDM-PHY proposal</a:t>
                      </a:r>
                      <a:endParaRPr kumimoji="0" lang="en-US" altLang="ko-KR"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457200" rtl="0" eaLnBrk="1" fontAlgn="auto" latinLnBrk="0" hangingPunct="1">
                        <a:lnSpc>
                          <a:spcPct val="100000"/>
                        </a:lnSpc>
                        <a:spcBef>
                          <a:spcPts val="1200"/>
                        </a:spcBef>
                        <a:spcAft>
                          <a:spcPts val="0"/>
                        </a:spcAft>
                        <a:buClrTx/>
                        <a:buSzTx/>
                        <a:buFont typeface="Arial" pitchFamily="34" charset="0"/>
                        <a:buChar char="•"/>
                        <a:tabLst/>
                        <a:defRPr/>
                      </a:pPr>
                      <a:r>
                        <a:rPr lang="en-US" altLang="ko-KR" baseline="0" dirty="0" smtClean="0"/>
                        <a:t>Hear presentations: Merged MAC</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285750" indent="-285750">
                        <a:spcBef>
                          <a:spcPts val="1200"/>
                        </a:spcBef>
                        <a:buFont typeface="Arial" pitchFamily="34" charset="0"/>
                        <a:buChar char="•"/>
                      </a:pPr>
                      <a:r>
                        <a:rPr lang="en-US" altLang="ko-KR" dirty="0" smtClean="0">
                          <a:ea typeface="ＭＳ Ｐゴシック" pitchFamily="-65" charset="-128"/>
                        </a:rPr>
                        <a:t>Further Discussion on  merged proposals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CC"/>
                    </a:solidFill>
                  </a:tcPr>
                </a:tc>
                <a:tc>
                  <a:txBody>
                    <a:bodyPr/>
                    <a:lstStyle/>
                    <a:p>
                      <a:pPr marL="179388" marR="0" lvl="0" indent="-179388" algn="l" defTabSz="914400" rtl="0" eaLnBrk="0" fontAlgn="base" latinLnBrk="0" hangingPunct="0">
                        <a:lnSpc>
                          <a:spcPct val="100000"/>
                        </a:lnSpc>
                        <a:spcBef>
                          <a:spcPct val="20000"/>
                        </a:spcBef>
                        <a:spcAft>
                          <a:spcPct val="0"/>
                        </a:spcAft>
                        <a:buClrTx/>
                        <a:buSzTx/>
                        <a:buFont typeface="Arial" pitchFamily="34" charset="0"/>
                        <a:buChar char="•"/>
                        <a:tabLst>
                          <a:tab pos="179388" algn="l"/>
                        </a:tabLst>
                        <a:defRPr/>
                      </a:pP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8</a:t>
            </a:fld>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1027"/>
          <p:cNvSpPr>
            <a:spLocks noGrp="1" noChangeArrowheads="1"/>
          </p:cNvSpPr>
          <p:nvPr>
            <p:ph type="body" idx="4294967295"/>
          </p:nvPr>
        </p:nvSpPr>
        <p:spPr>
          <a:xfrm>
            <a:off x="152400" y="1066800"/>
            <a:ext cx="8763000" cy="5486400"/>
          </a:xfrm>
          <a:noFill/>
        </p:spPr>
        <p:txBody>
          <a:bodyPr lIns="90487" tIns="44450" rIns="90487" bIns="44450"/>
          <a:lstStyle/>
          <a:p>
            <a:pPr>
              <a:lnSpc>
                <a:spcPct val="80000"/>
              </a:lnSpc>
              <a:spcAft>
                <a:spcPct val="30000"/>
              </a:spcAft>
              <a:buFont typeface="Monotype Sorts" pitchFamily="-65" charset="2"/>
              <a:buNone/>
            </a:pPr>
            <a:r>
              <a:rPr lang="en-US" sz="1800" b="1" dirty="0" smtClean="0"/>
              <a:t>	</a:t>
            </a:r>
            <a:r>
              <a:rPr lang="en-US" sz="1600" b="1" dirty="0" smtClean="0"/>
              <a:t>The IEEE-SA strongly recommends that at each WG meeting the chair or a designee:</a:t>
            </a:r>
            <a:endParaRPr lang="en-US" sz="1600" dirty="0" smtClean="0"/>
          </a:p>
          <a:p>
            <a:pPr lvl="1">
              <a:lnSpc>
                <a:spcPct val="80000"/>
              </a:lnSpc>
            </a:pPr>
            <a:r>
              <a:rPr lang="en-US" sz="1400" b="1" dirty="0" smtClean="0">
                <a:ea typeface="ＭＳ Ｐゴシック" pitchFamily="-65" charset="-128"/>
              </a:rPr>
              <a:t>Show slides #1 through #4 of this presentation</a:t>
            </a:r>
          </a:p>
          <a:p>
            <a:pPr lvl="1">
              <a:lnSpc>
                <a:spcPct val="80000"/>
              </a:lnSpc>
            </a:pPr>
            <a:r>
              <a:rPr lang="en-US" sz="1400" b="1" dirty="0" smtClean="0">
                <a:ea typeface="ＭＳ Ｐゴシック" pitchFamily="-65" charset="-128"/>
              </a:rPr>
              <a:t>Advise the WG attendees that:</a:t>
            </a:r>
            <a:r>
              <a:rPr lang="en-US" sz="1400" dirty="0" smtClean="0">
                <a:ea typeface="ＭＳ Ｐゴシック" pitchFamily="-65" charset="-128"/>
              </a:rPr>
              <a:t> </a:t>
            </a:r>
          </a:p>
          <a:p>
            <a:pPr lvl="2">
              <a:lnSpc>
                <a:spcPct val="80000"/>
              </a:lnSpc>
            </a:pPr>
            <a:r>
              <a:rPr lang="en-US" sz="1400" dirty="0" smtClean="0">
                <a:ea typeface="ＭＳ Ｐゴシック" pitchFamily="-65" charset="-128"/>
              </a:rPr>
              <a:t>The IEEE’s patent policy is consistent with the ANSI patent policy and is described in Clause 6 of the </a:t>
            </a:r>
            <a:r>
              <a:rPr lang="en-US" sz="1400" i="1" dirty="0" smtClean="0">
                <a:ea typeface="ＭＳ Ｐゴシック" pitchFamily="-65" charset="-128"/>
              </a:rPr>
              <a:t>IEEE-SA Standards Board Bylaws</a:t>
            </a:r>
            <a:r>
              <a:rPr lang="en-US" sz="1400" dirty="0" smtClean="0">
                <a:ea typeface="ＭＳ Ｐゴシック" pitchFamily="-65" charset="-128"/>
              </a:rPr>
              <a:t>;</a:t>
            </a:r>
          </a:p>
          <a:p>
            <a:pPr lvl="2">
              <a:lnSpc>
                <a:spcPct val="80000"/>
              </a:lnSpc>
            </a:pPr>
            <a:r>
              <a:rPr lang="en-US" sz="1400" dirty="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dirty="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ea typeface="ＭＳ Ｐゴシック" pitchFamily="-65" charset="-128"/>
              </a:rPr>
            </a:br>
            <a:endParaRPr lang="en-US" sz="1400" dirty="0" smtClean="0">
              <a:ea typeface="ＭＳ Ｐゴシック" pitchFamily="-65" charset="-128"/>
            </a:endParaRPr>
          </a:p>
          <a:p>
            <a:pPr lvl="1">
              <a:lnSpc>
                <a:spcPct val="20000"/>
              </a:lnSpc>
            </a:pPr>
            <a:r>
              <a:rPr lang="en-US" sz="1400" b="1" dirty="0" smtClean="0">
                <a:ea typeface="ＭＳ Ｐゴシック" pitchFamily="-65" charset="-128"/>
              </a:rPr>
              <a:t>Instruct the WG Secretary to record in the minutes of the relevant WG meeting:</a:t>
            </a:r>
            <a:r>
              <a:rPr lang="en-US" sz="900" dirty="0" smtClean="0">
                <a:ea typeface="ＭＳ Ｐゴシック" pitchFamily="-65" charset="-128"/>
              </a:rPr>
              <a:t> </a:t>
            </a:r>
          </a:p>
          <a:p>
            <a:pPr lvl="2">
              <a:lnSpc>
                <a:spcPct val="80000"/>
              </a:lnSpc>
            </a:pPr>
            <a:r>
              <a:rPr lang="en-US" sz="1400" dirty="0" smtClean="0">
                <a:ea typeface="ＭＳ Ｐゴシック" pitchFamily="-65" charset="-128"/>
              </a:rPr>
              <a:t>That the foregoing information was provided and that slides 1 through 4 (and this slide 0, if applicable) were shown; </a:t>
            </a:r>
          </a:p>
          <a:p>
            <a:pPr lvl="2">
              <a:lnSpc>
                <a:spcPct val="80000"/>
              </a:lnSpc>
            </a:pPr>
            <a:r>
              <a:rPr lang="en-US" sz="1400" dirty="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ea typeface="ＭＳ Ｐゴシック" pitchFamily="-65" charset="-128"/>
            </a:endParaRPr>
          </a:p>
          <a:p>
            <a:pPr lvl="1">
              <a:lnSpc>
                <a:spcPct val="80000"/>
              </a:lnSpc>
              <a:spcBef>
                <a:spcPct val="5000"/>
              </a:spcBef>
            </a:pPr>
            <a:r>
              <a:rPr lang="en-US" sz="1400" dirty="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ea typeface="ＭＳ Ｐゴシック" pitchFamily="-65" charset="-128"/>
              </a:rPr>
              <a:t>It is recommended that the WG chair review the guidance in </a:t>
            </a:r>
            <a:r>
              <a:rPr lang="en-US" sz="1400" i="1" dirty="0" smtClean="0">
                <a:ea typeface="ＭＳ Ｐゴシック" pitchFamily="-65" charset="-128"/>
              </a:rPr>
              <a:t>IEEE-SA Standards Board Operations Manual</a:t>
            </a:r>
            <a:r>
              <a:rPr lang="en-US" sz="1400" dirty="0" smtClean="0">
                <a:ea typeface="ＭＳ Ｐゴシック" pitchFamily="-65" charset="-128"/>
              </a:rPr>
              <a:t> 6.3.5 and in FAQs 12 and 12a on inclusion of potential Essential Patent Claims by incorporation or by reference.</a:t>
            </a:r>
            <a:r>
              <a:rPr lang="en-US" sz="1400" dirty="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dirty="0" smtClean="0">
              <a:ea typeface="ＭＳ Ｐゴシック" pitchFamily="-65" charset="-128"/>
            </a:endParaRPr>
          </a:p>
          <a:p>
            <a:pPr lvl="1">
              <a:lnSpc>
                <a:spcPct val="80000"/>
              </a:lnSpc>
              <a:spcBef>
                <a:spcPct val="5000"/>
              </a:spcBef>
              <a:buFont typeface="Monotype Sorts" pitchFamily="-65" charset="2"/>
              <a:buNone/>
            </a:pPr>
            <a:r>
              <a:rPr lang="en-US" sz="1200" dirty="0" smtClean="0">
                <a:ea typeface="ＭＳ Ｐゴシック" pitchFamily="-65" charset="-128"/>
              </a:rPr>
              <a:t>	Note: </a:t>
            </a:r>
            <a:r>
              <a:rPr lang="en-US" sz="1200" b="1" dirty="0" smtClean="0">
                <a:ea typeface="ＭＳ Ｐゴシック" pitchFamily="-65" charset="-128"/>
              </a:rPr>
              <a:t>WG</a:t>
            </a:r>
            <a:r>
              <a:rPr lang="en-US" sz="1200" dirty="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533400" y="533400"/>
            <a:ext cx="7772400" cy="609600"/>
          </a:xfrm>
          <a:noFill/>
        </p:spPr>
        <p:txBody>
          <a:bodyPr lIns="90487" tIns="44450" rIns="90487" bIns="44450"/>
          <a:lstStyle/>
          <a:p>
            <a:r>
              <a:rPr lang="en-US" sz="2400" dirty="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B2085B0-763C-4002-B0F1-C91FAAE3B9B0}" type="slidenum">
              <a:rPr lang="en-US"/>
              <a:pPr algn="ctr"/>
              <a:t>9</a:t>
            </a:fld>
            <a:endParaRPr lang="en-US" dirty="0"/>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September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18680</TotalTime>
  <Words>1274</Words>
  <Application>Microsoft Office PowerPoint</Application>
  <PresentationFormat>화면 슬라이드 쇼(4:3)</PresentationFormat>
  <Paragraphs>259</Paragraphs>
  <Slides>17</Slides>
  <Notes>8</Notes>
  <HiddenSlides>0</HiddenSlides>
  <MMClips>0</MMClips>
  <ScaleCrop>false</ScaleCrop>
  <HeadingPairs>
    <vt:vector size="4" baseType="variant">
      <vt:variant>
        <vt:lpstr>테마</vt:lpstr>
      </vt:variant>
      <vt:variant>
        <vt:i4>6</vt:i4>
      </vt:variant>
      <vt:variant>
        <vt:lpstr>슬라이드 제목</vt:lpstr>
      </vt:variant>
      <vt:variant>
        <vt:i4>17</vt:i4>
      </vt:variant>
    </vt:vector>
  </HeadingPairs>
  <TitlesOfParts>
    <vt:vector size="23" baseType="lpstr">
      <vt:lpstr>Default Design</vt:lpstr>
      <vt:lpstr>4_Custom Design</vt:lpstr>
      <vt:lpstr>Custom Design</vt:lpstr>
      <vt:lpstr>1_Custom Design</vt:lpstr>
      <vt:lpstr>2_Custom Design</vt:lpstr>
      <vt:lpstr>3_Custom Design</vt:lpstr>
      <vt:lpstr>PowerPoint 프레젠테이션</vt:lpstr>
      <vt:lpstr>Purpose of Standard</vt:lpstr>
      <vt:lpstr>PowerPoint 프레젠테이션</vt:lpstr>
      <vt:lpstr>Current Status(1)</vt:lpstr>
      <vt:lpstr>Current Status(2)</vt:lpstr>
      <vt:lpstr>Current Status(3)</vt:lpstr>
      <vt:lpstr>Meeting Goal This Week</vt:lpstr>
      <vt:lpstr>Meeting Slots</vt:lpstr>
      <vt:lpstr>Instructions for the WG Chair</vt:lpstr>
      <vt:lpstr>Participants, Patents, and Duty to Inform</vt:lpstr>
      <vt:lpstr>Patent Related Links</vt:lpstr>
      <vt:lpstr>Call for Potentially Essential Patents</vt:lpstr>
      <vt:lpstr>Other Guidelines for IEEE WG Meetings</vt:lpstr>
      <vt:lpstr>PowerPoint 프레젠테이션</vt:lpstr>
      <vt:lpstr>PowerPoint 프레젠테이션</vt:lpstr>
      <vt:lpstr>Future Plan/Timeline</vt:lpstr>
      <vt:lpstr>Future Plan/Timeline(2)</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946</cp:revision>
  <cp:lastPrinted>2000-03-07T00:55:37Z</cp:lastPrinted>
  <dcterms:created xsi:type="dcterms:W3CDTF">2008-07-14T18:46:05Z</dcterms:created>
  <dcterms:modified xsi:type="dcterms:W3CDTF">2012-09-17T16:36:21Z</dcterms:modified>
</cp:coreProperties>
</file>