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Times New Roman" pitchFamily="18" charset="0"/>
        <a:ea typeface="宋体" pitchFamily="2" charset="-122"/>
        <a:cs typeface="+mn-cs"/>
      </a:defRPr>
    </a:lvl6pPr>
    <a:lvl7pPr marL="2743200" algn="l" defTabSz="914400" rtl="0" eaLnBrk="1" latinLnBrk="0" hangingPunct="1">
      <a:defRPr sz="1200" kern="1200">
        <a:solidFill>
          <a:schemeClr val="tx1"/>
        </a:solidFill>
        <a:latin typeface="Times New Roman" pitchFamily="18" charset="0"/>
        <a:ea typeface="宋体" pitchFamily="2" charset="-122"/>
        <a:cs typeface="+mn-cs"/>
      </a:defRPr>
    </a:lvl7pPr>
    <a:lvl8pPr marL="3200400" algn="l" defTabSz="914400" rtl="0" eaLnBrk="1" latinLnBrk="0" hangingPunct="1">
      <a:defRPr sz="1200" kern="1200">
        <a:solidFill>
          <a:schemeClr val="tx1"/>
        </a:solidFill>
        <a:latin typeface="Times New Roman" pitchFamily="18" charset="0"/>
        <a:ea typeface="宋体" pitchFamily="2" charset="-122"/>
        <a:cs typeface="+mn-cs"/>
      </a:defRPr>
    </a:lvl8pPr>
    <a:lvl9pPr marL="3657600" algn="l" defTabSz="914400" rtl="0" eaLnBrk="1" latinLnBrk="0" hangingPunct="1">
      <a:defRPr sz="12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2" autoAdjust="0"/>
    <p:restoredTop sz="86347" autoAdjust="0"/>
  </p:normalViewPr>
  <p:slideViewPr>
    <p:cSldViewPr>
      <p:cViewPr>
        <p:scale>
          <a:sx n="66" d="100"/>
          <a:sy n="66" d="100"/>
        </p:scale>
        <p:origin x="-642" y="-72"/>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800" b="1" dirty="0" smtClean="0">
              <a:solidFill>
                <a:schemeClr val="tx1"/>
              </a:solidFill>
            </a:rPr>
            <a:t>VHF Radio and TV</a:t>
          </a:r>
          <a:endParaRPr lang="zh-CN" altLang="en-US" sz="2800"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88DB31B3-3D58-40BB-A115-8BCF5026D719}">
      <dgm:prSet phldrT="[文本]" custT="1"/>
      <dgm:spPr/>
      <dgm:t>
        <a:bodyPr/>
        <a:lstStyle/>
        <a:p>
          <a:r>
            <a:rPr lang="en-US" altLang="zh-CN" sz="2800" b="1" dirty="0" smtClean="0">
              <a:solidFill>
                <a:schemeClr val="tx1"/>
              </a:solidFill>
            </a:rPr>
            <a:t>Wireless   Microphone</a:t>
          </a:r>
          <a:endParaRPr lang="zh-CN" altLang="en-US" sz="2800" b="1" dirty="0" smtClean="0">
            <a:solidFill>
              <a:schemeClr val="tx1"/>
            </a:solidFill>
          </a:endParaRPr>
        </a:p>
      </dgm:t>
    </dgm:pt>
    <dgm:pt modelId="{9A240D7E-722C-4E93-B9C9-19A12B8816C6}" type="parTrans" cxnId="{261C0A36-B9FB-4B66-B9E2-AC03A2AC3C52}">
      <dgm:prSet/>
      <dgm:spPr/>
      <dgm:t>
        <a:bodyPr/>
        <a:lstStyle/>
        <a:p>
          <a:endParaRPr lang="zh-CN" altLang="en-US"/>
        </a:p>
      </dgm:t>
    </dgm:pt>
    <dgm:pt modelId="{DEA5D05D-CC1B-4470-B81A-D65AA4C61111}" type="sibTrans" cxnId="{261C0A36-B9FB-4B66-B9E2-AC03A2AC3C5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60316" custLinFactY="-4742" custLinFactNeighborY="-100000">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912AFFB8-E229-4013-B772-9F7B6BE4467B}" type="pres">
      <dgm:prSet presAssocID="{88DB31B3-3D58-40BB-A115-8BCF5026D719}" presName="parentText" presStyleLbl="node1" presStyleIdx="1" presStyleCnt="2" custScaleY="63380" custLinFactY="28333" custLinFactNeighborY="100000">
        <dgm:presLayoutVars>
          <dgm:chMax val="0"/>
          <dgm:bulletEnabled val="1"/>
        </dgm:presLayoutVars>
      </dgm:prSet>
      <dgm:spPr/>
      <dgm:t>
        <a:bodyPr/>
        <a:lstStyle/>
        <a:p>
          <a:endParaRPr lang="zh-CN" altLang="en-US"/>
        </a:p>
      </dgm:t>
    </dgm:pt>
  </dgm:ptLst>
  <dgm:cxnLst>
    <dgm:cxn modelId="{E2EF2659-7F52-4FB0-82D1-AC00F9E0B035}" type="presOf" srcId="{88DB31B3-3D58-40BB-A115-8BCF5026D719}" destId="{912AFFB8-E229-4013-B772-9F7B6BE4467B}" srcOrd="0" destOrd="0" presId="urn:microsoft.com/office/officeart/2005/8/layout/vList2"/>
    <dgm:cxn modelId="{A04FA615-269C-4E01-846B-892F0CCB2A51}" type="presOf" srcId="{4251F2D4-07D2-458F-88BD-8EA9B4FE9264}" destId="{840F6045-2A18-40E7-B5FF-343AAD676239}" srcOrd="0" destOrd="0" presId="urn:microsoft.com/office/officeart/2005/8/layout/vList2"/>
    <dgm:cxn modelId="{06C24187-10CA-47D6-B5A5-EA2B64AC5191}" type="presOf" srcId="{22EBCDF4-5D3E-40E0-8A02-5B154F8A2084}" destId="{89A23504-C1EC-4A3F-85C2-54D8DF1BAA5A}" srcOrd="0" destOrd="0" presId="urn:microsoft.com/office/officeart/2005/8/layout/vList2"/>
    <dgm:cxn modelId="{261C0A36-B9FB-4B66-B9E2-AC03A2AC3C52}" srcId="{4251F2D4-07D2-458F-88BD-8EA9B4FE9264}" destId="{88DB31B3-3D58-40BB-A115-8BCF5026D719}" srcOrd="1" destOrd="0" parTransId="{9A240D7E-722C-4E93-B9C9-19A12B8816C6}" sibTransId="{DEA5D05D-CC1B-4470-B81A-D65AA4C61111}"/>
    <dgm:cxn modelId="{026C9383-63BF-49B2-AA62-1A145BD1156F}" srcId="{4251F2D4-07D2-458F-88BD-8EA9B4FE9264}" destId="{22EBCDF4-5D3E-40E0-8A02-5B154F8A2084}" srcOrd="0" destOrd="0" parTransId="{9FB32DF0-C88A-4C6A-8FB6-1C22155D3DBD}" sibTransId="{E9BBEF8E-5ED6-47AD-825C-ABD95D61ACE7}"/>
    <dgm:cxn modelId="{7FC85D71-6B1B-49BB-9A7D-740C374ADD6B}" type="presParOf" srcId="{840F6045-2A18-40E7-B5FF-343AAD676239}" destId="{89A23504-C1EC-4A3F-85C2-54D8DF1BAA5A}" srcOrd="0" destOrd="0" presId="urn:microsoft.com/office/officeart/2005/8/layout/vList2"/>
    <dgm:cxn modelId="{1DF9C27F-CAA2-4D0A-828B-C97CC1DBF5BD}" type="presParOf" srcId="{840F6045-2A18-40E7-B5FF-343AAD676239}" destId="{7992BCE2-B105-43CE-B632-3D98E0E56228}" srcOrd="1" destOrd="0" presId="urn:microsoft.com/office/officeart/2005/8/layout/vList2"/>
    <dgm:cxn modelId="{39C945C1-1F99-4A30-81F4-B3608D50AE5E}" type="presParOf" srcId="{840F6045-2A18-40E7-B5FF-343AAD676239}" destId="{912AFFB8-E229-4013-B772-9F7B6BE4467B}"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dgm:spPr/>
      <dgm:t>
        <a:bodyPr/>
        <a:lstStyle/>
        <a:p>
          <a:r>
            <a:rPr lang="en-US" altLang="zh-CN" dirty="0" smtClean="0">
              <a:solidFill>
                <a:schemeClr val="tx1"/>
              </a:solidFill>
            </a:rPr>
            <a:t>174-216MHz</a:t>
          </a:r>
          <a:endParaRPr lang="zh-CN" altLang="en-US"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86667" custScaleY="55555" custLinFactNeighborX="3291" custLinFactNeighborY="5577">
        <dgm:presLayoutVars>
          <dgm:bulletEnabled val="1"/>
        </dgm:presLayoutVars>
      </dgm:prSet>
      <dgm:spPr/>
      <dgm:t>
        <a:bodyPr/>
        <a:lstStyle/>
        <a:p>
          <a:endParaRPr lang="zh-CN" altLang="en-US"/>
        </a:p>
      </dgm:t>
    </dgm:pt>
  </dgm:ptLst>
  <dgm:cxnLst>
    <dgm:cxn modelId="{7698FB7B-9345-466C-898C-41087681EE98}" type="presOf" srcId="{CD42BAE6-32A4-4169-8526-39B6A632D25B}" destId="{50C423C9-40BE-45A6-864C-621AF2CB6DC3}" srcOrd="0" destOrd="0" presId="urn:microsoft.com/office/officeart/2005/8/layout/default"/>
    <dgm:cxn modelId="{BBA74D80-D17E-4ED4-89EB-1CB3F1FF1CA1}" srcId="{DCAED97A-2A45-45C1-A652-F3B462525994}" destId="{CD42BAE6-32A4-4169-8526-39B6A632D25B}" srcOrd="0" destOrd="0" parTransId="{798E9C3E-BEBA-4F5A-879C-0D6A5984ECCB}" sibTransId="{3D8F2093-9C75-47FF-AB4C-9112627865C7}"/>
    <dgm:cxn modelId="{1C7D3528-0A0D-4153-A502-FB2D7B07CDB8}" type="presOf" srcId="{DCAED97A-2A45-45C1-A652-F3B462525994}" destId="{6E9CF014-0FFD-46EA-AFF1-D9A84BEE7B8E}" srcOrd="0" destOrd="0" presId="urn:microsoft.com/office/officeart/2005/8/layout/default"/>
    <dgm:cxn modelId="{A354223A-4801-4D7C-BDBC-A23F7536A39D}" type="presParOf" srcId="{6E9CF014-0FFD-46EA-AFF1-D9A84BEE7B8E}" destId="{50C423C9-40BE-45A6-864C-621AF2CB6DC3}" srcOrd="0"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pPr algn="ctr"/>
          <a:r>
            <a:rPr lang="en-US" altLang="zh-CN" sz="2000" b="1" dirty="0" smtClean="0">
              <a:solidFill>
                <a:schemeClr val="tx1"/>
              </a:solidFill>
            </a:rPr>
            <a:t>Interphone (Walkie-talkie)</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sz="2000"/>
        </a:p>
      </dgm:t>
    </dgm:pt>
    <dgm:pt modelId="{E9BBEF8E-5ED6-47AD-825C-ABD95D61ACE7}" type="sibTrans" cxnId="{026C9383-63BF-49B2-AA62-1A145BD1156F}">
      <dgm:prSet/>
      <dgm:spPr/>
      <dgm:t>
        <a:bodyPr/>
        <a:lstStyle/>
        <a:p>
          <a:endParaRPr lang="zh-CN" altLang="en-US" sz="2000"/>
        </a:p>
      </dgm:t>
    </dgm:pt>
    <dgm:pt modelId="{9880048A-F4B3-45FE-BA82-723766FF14C9}">
      <dgm:prSet phldrT="[文本]" custT="1"/>
      <dgm:spPr/>
      <dgm:t>
        <a:bodyPr/>
        <a:lstStyle/>
        <a:p>
          <a:pPr algn="ctr"/>
          <a:r>
            <a:rPr lang="en-US" altLang="zh-CN" sz="2000" b="1" dirty="0" smtClean="0">
              <a:solidFill>
                <a:schemeClr val="tx1"/>
              </a:solidFill>
            </a:rPr>
            <a:t>IEEE 802.15.6</a:t>
          </a:r>
          <a:r>
            <a:rPr lang="zh-CN" altLang="en-US" sz="2000" b="1" dirty="0" smtClean="0">
              <a:solidFill>
                <a:schemeClr val="tx1"/>
              </a:solidFill>
            </a:rPr>
            <a:t> </a:t>
          </a:r>
          <a:r>
            <a:rPr lang="en-US" altLang="zh-CN" sz="2000" b="1" dirty="0" smtClean="0">
              <a:solidFill>
                <a:schemeClr val="tx1"/>
              </a:solidFill>
            </a:rPr>
            <a:t>Devices</a:t>
          </a:r>
          <a:endParaRPr lang="zh-CN" altLang="en-US" sz="2000" b="1" dirty="0" smtClean="0">
            <a:solidFill>
              <a:schemeClr val="tx1"/>
            </a:solidFill>
          </a:endParaRPr>
        </a:p>
      </dgm:t>
    </dgm:pt>
    <dgm:pt modelId="{F7026929-83FC-4957-97A7-19E3B082CCE9}" type="parTrans" cxnId="{DEBE050A-28BF-47B9-A8A1-1760CD4BD5DA}">
      <dgm:prSet/>
      <dgm:spPr/>
      <dgm:t>
        <a:bodyPr/>
        <a:lstStyle/>
        <a:p>
          <a:endParaRPr lang="zh-CN" altLang="en-US" sz="2000"/>
        </a:p>
      </dgm:t>
    </dgm:pt>
    <dgm:pt modelId="{60D2A9A4-8D80-401A-B13B-8B06FF491537}" type="sibTrans" cxnId="{DEBE050A-28BF-47B9-A8A1-1760CD4BD5DA}">
      <dgm:prSet/>
      <dgm:spPr/>
      <dgm:t>
        <a:bodyPr/>
        <a:lstStyle/>
        <a:p>
          <a:endParaRPr lang="zh-CN" altLang="en-US" sz="2000"/>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71075" custLinFactNeighborX="629" custLinFactNeighborY="-42321">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D09A8E97-9A70-4227-98F0-8BB279850C30}" type="pres">
      <dgm:prSet presAssocID="{9880048A-F4B3-45FE-BA82-723766FF14C9}" presName="parentText" presStyleLbl="node1" presStyleIdx="1" presStyleCnt="2" custScaleY="65743" custLinFactY="12419" custLinFactNeighborY="100000">
        <dgm:presLayoutVars>
          <dgm:chMax val="0"/>
          <dgm:bulletEnabled val="1"/>
        </dgm:presLayoutVars>
      </dgm:prSet>
      <dgm:spPr/>
      <dgm:t>
        <a:bodyPr/>
        <a:lstStyle/>
        <a:p>
          <a:endParaRPr lang="zh-CN" altLang="en-US"/>
        </a:p>
      </dgm:t>
    </dgm:pt>
  </dgm:ptLst>
  <dgm:cxnLst>
    <dgm:cxn modelId="{DEBE050A-28BF-47B9-A8A1-1760CD4BD5DA}" srcId="{4251F2D4-07D2-458F-88BD-8EA9B4FE9264}" destId="{9880048A-F4B3-45FE-BA82-723766FF14C9}" srcOrd="1" destOrd="0" parTransId="{F7026929-83FC-4957-97A7-19E3B082CCE9}" sibTransId="{60D2A9A4-8D80-401A-B13B-8B06FF491537}"/>
    <dgm:cxn modelId="{860CC0F0-D640-4A99-8B34-09FFAC7AFA23}" type="presOf" srcId="{22EBCDF4-5D3E-40E0-8A02-5B154F8A2084}" destId="{89A23504-C1EC-4A3F-85C2-54D8DF1BAA5A}" srcOrd="0" destOrd="0" presId="urn:microsoft.com/office/officeart/2005/8/layout/vList2"/>
    <dgm:cxn modelId="{1CD7F341-40D4-40EA-B6EF-814F8C0BA48A}" type="presOf" srcId="{4251F2D4-07D2-458F-88BD-8EA9B4FE9264}" destId="{840F6045-2A18-40E7-B5FF-343AAD676239}" srcOrd="0" destOrd="0" presId="urn:microsoft.com/office/officeart/2005/8/layout/vList2"/>
    <dgm:cxn modelId="{026C9383-63BF-49B2-AA62-1A145BD1156F}" srcId="{4251F2D4-07D2-458F-88BD-8EA9B4FE9264}" destId="{22EBCDF4-5D3E-40E0-8A02-5B154F8A2084}" srcOrd="0" destOrd="0" parTransId="{9FB32DF0-C88A-4C6A-8FB6-1C22155D3DBD}" sibTransId="{E9BBEF8E-5ED6-47AD-825C-ABD95D61ACE7}"/>
    <dgm:cxn modelId="{0E9EFDDA-2229-47D5-8D49-BA32D03C791E}" type="presOf" srcId="{9880048A-F4B3-45FE-BA82-723766FF14C9}" destId="{D09A8E97-9A70-4227-98F0-8BB279850C30}" srcOrd="0" destOrd="0" presId="urn:microsoft.com/office/officeart/2005/8/layout/vList2"/>
    <dgm:cxn modelId="{7B15BAAE-8B61-4F9A-82E9-6377B645F3A2}" type="presParOf" srcId="{840F6045-2A18-40E7-B5FF-343AAD676239}" destId="{89A23504-C1EC-4A3F-85C2-54D8DF1BAA5A}" srcOrd="0" destOrd="0" presId="urn:microsoft.com/office/officeart/2005/8/layout/vList2"/>
    <dgm:cxn modelId="{D2928AB2-BE4F-4B29-B092-F98F22EA80DC}" type="presParOf" srcId="{840F6045-2A18-40E7-B5FF-343AAD676239}" destId="{7992BCE2-B105-43CE-B632-3D98E0E56228}" srcOrd="1" destOrd="0" presId="urn:microsoft.com/office/officeart/2005/8/layout/vList2"/>
    <dgm:cxn modelId="{917C64FD-120A-4F37-B81D-E13FB2D97C8D}" type="presParOf" srcId="{840F6045-2A18-40E7-B5FF-343AAD676239}" destId="{D09A8E97-9A70-4227-98F0-8BB279850C30}"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000" b="1" dirty="0" smtClean="0">
              <a:solidFill>
                <a:schemeClr val="tx1"/>
              </a:solidFill>
            </a:rPr>
            <a:t>407- 425MHz</a:t>
          </a:r>
          <a:endParaRPr lang="zh-CN" altLang="en-US" sz="2000" b="1" dirty="0">
            <a:solidFill>
              <a:schemeClr val="tx1"/>
            </a:solidFill>
          </a:endParaRPr>
        </a:p>
      </dgm:t>
    </dgm:pt>
    <dgm:pt modelId="{798E9C3E-BEBA-4F5A-879C-0D6A5984ECCB}" type="parTrans" cxnId="{BBA74D80-D17E-4ED4-89EB-1CB3F1FF1CA1}">
      <dgm:prSet/>
      <dgm:spPr/>
      <dgm:t>
        <a:bodyPr/>
        <a:lstStyle/>
        <a:p>
          <a:endParaRPr lang="zh-CN" altLang="en-US" sz="2000"/>
        </a:p>
      </dgm:t>
    </dgm:pt>
    <dgm:pt modelId="{3D8F2093-9C75-47FF-AB4C-9112627865C7}" type="sibTrans" cxnId="{BBA74D80-D17E-4ED4-89EB-1CB3F1FF1CA1}">
      <dgm:prSet/>
      <dgm:spPr/>
      <dgm:t>
        <a:bodyPr/>
        <a:lstStyle/>
        <a:p>
          <a:endParaRPr lang="zh-CN" altLang="en-US" sz="2000"/>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custLinFactNeighborX="-4391" custLinFactNeighborY="11770">
        <dgm:presLayoutVars>
          <dgm:bulletEnabled val="1"/>
        </dgm:presLayoutVars>
      </dgm:prSet>
      <dgm:spPr/>
      <dgm:t>
        <a:bodyPr/>
        <a:lstStyle/>
        <a:p>
          <a:endParaRPr lang="zh-CN" altLang="en-US"/>
        </a:p>
      </dgm:t>
    </dgm:pt>
  </dgm:ptLst>
  <dgm:cxnLst>
    <dgm:cxn modelId="{ABF2C0C2-FB50-4BDB-B371-DE7F83E3EA1E}" type="presOf" srcId="{DCAED97A-2A45-45C1-A652-F3B462525994}" destId="{6E9CF014-0FFD-46EA-AFF1-D9A84BEE7B8E}" srcOrd="0" destOrd="0" presId="urn:microsoft.com/office/officeart/2005/8/layout/default"/>
    <dgm:cxn modelId="{44489027-A932-4262-9F9B-686122597854}" type="presOf" srcId="{CD42BAE6-32A4-4169-8526-39B6A632D25B}" destId="{50C423C9-40BE-45A6-864C-621AF2CB6DC3}" srcOrd="0" destOrd="0" presId="urn:microsoft.com/office/officeart/2005/8/layout/default"/>
    <dgm:cxn modelId="{BBA74D80-D17E-4ED4-89EB-1CB3F1FF1CA1}" srcId="{DCAED97A-2A45-45C1-A652-F3B462525994}" destId="{CD42BAE6-32A4-4169-8526-39B6A632D25B}" srcOrd="0" destOrd="0" parTransId="{798E9C3E-BEBA-4F5A-879C-0D6A5984ECCB}" sibTransId="{3D8F2093-9C75-47FF-AB4C-9112627865C7}"/>
    <dgm:cxn modelId="{AE6C9EE3-3428-4A12-B380-96E9B2F8F80C}" type="presParOf" srcId="{6E9CF014-0FFD-46EA-AFF1-D9A84BEE7B8E}" destId="{50C423C9-40BE-45A6-864C-621AF2CB6DC3}" srcOrd="0"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000" b="1" dirty="0" smtClean="0">
              <a:solidFill>
                <a:schemeClr val="tx1"/>
              </a:solidFill>
            </a:rPr>
            <a:t>UHF radio and TV</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066F6C99-DA80-42A6-89A5-0F142CA41778}">
      <dgm:prSet phldrT="[文本]"/>
      <dgm:spPr/>
      <dgm:t>
        <a:bodyPr/>
        <a:lstStyle/>
        <a:p>
          <a:r>
            <a:rPr lang="en-US" altLang="zh-CN" b="1" dirty="0" smtClean="0">
              <a:solidFill>
                <a:schemeClr val="tx1"/>
              </a:solidFill>
            </a:rPr>
            <a:t>WMTS devices </a:t>
          </a:r>
          <a:endParaRPr lang="zh-CN" altLang="en-US" b="1" dirty="0">
            <a:solidFill>
              <a:schemeClr val="tx1"/>
            </a:solidFill>
          </a:endParaRPr>
        </a:p>
      </dgm:t>
    </dgm:pt>
    <dgm:pt modelId="{3650C953-D1C8-4D7A-8266-4F8E7F5BDD87}" type="parTrans" cxnId="{3FCBE950-3922-4DA3-880A-C7FAC8135994}">
      <dgm:prSet/>
      <dgm:spPr/>
      <dgm:t>
        <a:bodyPr/>
        <a:lstStyle/>
        <a:p>
          <a:endParaRPr lang="zh-CN" altLang="en-US"/>
        </a:p>
      </dgm:t>
    </dgm:pt>
    <dgm:pt modelId="{33FF2B11-0F82-4873-8818-AF7A062937DE}" type="sibTrans" cxnId="{3FCBE950-3922-4DA3-880A-C7FAC8135994}">
      <dgm:prSet/>
      <dgm:spPr/>
      <dgm:t>
        <a:bodyPr/>
        <a:lstStyle/>
        <a:p>
          <a:endParaRPr lang="zh-CN" altLang="en-US"/>
        </a:p>
      </dgm:t>
    </dgm:pt>
    <dgm:pt modelId="{A4ECCC69-9C69-4BA2-BD96-EB2426C707CF}">
      <dgm:prSet phldrT="[文本]"/>
      <dgm:spPr/>
      <dgm:t>
        <a:bodyPr/>
        <a:lstStyle/>
        <a:p>
          <a:r>
            <a:rPr lang="en-US" altLang="zh-CN" b="1" dirty="0" smtClean="0">
              <a:solidFill>
                <a:schemeClr val="tx1"/>
              </a:solidFill>
            </a:rPr>
            <a:t>General Wireless Remote Control Devices</a:t>
          </a:r>
          <a:endParaRPr lang="zh-CN" altLang="en-US" b="1" dirty="0">
            <a:solidFill>
              <a:schemeClr val="tx1"/>
            </a:solidFill>
          </a:endParaRPr>
        </a:p>
      </dgm:t>
    </dgm:pt>
    <dgm:pt modelId="{FCCA0AD3-B2C6-4F95-B9ED-5C86087088AB}" type="parTrans" cxnId="{60C44C35-6B6F-4E64-82DF-0736EE568962}">
      <dgm:prSet/>
      <dgm:spPr/>
      <dgm:t>
        <a:bodyPr/>
        <a:lstStyle/>
        <a:p>
          <a:endParaRPr lang="zh-CN" altLang="en-US"/>
        </a:p>
      </dgm:t>
    </dgm:pt>
    <dgm:pt modelId="{586716CC-3B3D-428F-A996-0B21F3DD4C3C}" type="sibTrans" cxnId="{60C44C35-6B6F-4E64-82DF-0736EE56896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3" custScaleY="79458" custLinFactNeighborX="-27536" custLinFactNeighborY="-13612">
        <dgm:presLayoutVars>
          <dgm:chMax val="0"/>
          <dgm:bulletEnabled val="1"/>
        </dgm:presLayoutVars>
      </dgm:prSet>
      <dgm:spPr/>
      <dgm:t>
        <a:bodyPr/>
        <a:lstStyle/>
        <a:p>
          <a:endParaRPr lang="zh-CN" altLang="en-US"/>
        </a:p>
      </dgm:t>
    </dgm:pt>
    <dgm:pt modelId="{B718A709-07F8-4F49-8487-BD2F8638FB25}" type="pres">
      <dgm:prSet presAssocID="{E9BBEF8E-5ED6-47AD-825C-ABD95D61ACE7}" presName="spacer" presStyleCnt="0"/>
      <dgm:spPr/>
    </dgm:pt>
    <dgm:pt modelId="{9B8A262F-6572-478E-BE78-5671949A2052}" type="pres">
      <dgm:prSet presAssocID="{066F6C99-DA80-42A6-89A5-0F142CA41778}" presName="parentText" presStyleLbl="node1" presStyleIdx="1" presStyleCnt="3" custScaleY="79458" custLinFactNeighborX="-27536" custLinFactNeighborY="-13612">
        <dgm:presLayoutVars>
          <dgm:chMax val="0"/>
          <dgm:bulletEnabled val="1"/>
        </dgm:presLayoutVars>
      </dgm:prSet>
      <dgm:spPr/>
      <dgm:t>
        <a:bodyPr/>
        <a:lstStyle/>
        <a:p>
          <a:endParaRPr lang="zh-CN" altLang="en-US"/>
        </a:p>
      </dgm:t>
    </dgm:pt>
    <dgm:pt modelId="{A4776C50-3F4D-4EC9-A2DF-BBE1348ABC9E}" type="pres">
      <dgm:prSet presAssocID="{33FF2B11-0F82-4873-8818-AF7A062937DE}" presName="spacer" presStyleCnt="0"/>
      <dgm:spPr/>
    </dgm:pt>
    <dgm:pt modelId="{E7236D6C-6F60-49BF-8FC2-16D6548C15FA}" type="pres">
      <dgm:prSet presAssocID="{A4ECCC69-9C69-4BA2-BD96-EB2426C707CF}" presName="parentText" presStyleLbl="node1" presStyleIdx="2" presStyleCnt="3" custScaleY="79458" custLinFactNeighborX="-27536" custLinFactNeighborY="-13612">
        <dgm:presLayoutVars>
          <dgm:chMax val="0"/>
          <dgm:bulletEnabled val="1"/>
        </dgm:presLayoutVars>
      </dgm:prSet>
      <dgm:spPr/>
      <dgm:t>
        <a:bodyPr/>
        <a:lstStyle/>
        <a:p>
          <a:endParaRPr lang="zh-CN" altLang="en-US"/>
        </a:p>
      </dgm:t>
    </dgm:pt>
  </dgm:ptLst>
  <dgm:cxnLst>
    <dgm:cxn modelId="{AB7AC21C-3265-4D42-8FBA-0E89EE3A97D7}" type="presOf" srcId="{066F6C99-DA80-42A6-89A5-0F142CA41778}" destId="{9B8A262F-6572-478E-BE78-5671949A2052}" srcOrd="0" destOrd="0" presId="urn:microsoft.com/office/officeart/2005/8/layout/vList2"/>
    <dgm:cxn modelId="{6DBD4E89-6F98-4D8D-B1B8-ADE2DC41E948}" type="presOf" srcId="{22EBCDF4-5D3E-40E0-8A02-5B154F8A2084}" destId="{89A23504-C1EC-4A3F-85C2-54D8DF1BAA5A}" srcOrd="0" destOrd="0" presId="urn:microsoft.com/office/officeart/2005/8/layout/vList2"/>
    <dgm:cxn modelId="{3FCBE950-3922-4DA3-880A-C7FAC8135994}" srcId="{4251F2D4-07D2-458F-88BD-8EA9B4FE9264}" destId="{066F6C99-DA80-42A6-89A5-0F142CA41778}" srcOrd="1" destOrd="0" parTransId="{3650C953-D1C8-4D7A-8266-4F8E7F5BDD87}" sibTransId="{33FF2B11-0F82-4873-8818-AF7A062937DE}"/>
    <dgm:cxn modelId="{026C9383-63BF-49B2-AA62-1A145BD1156F}" srcId="{4251F2D4-07D2-458F-88BD-8EA9B4FE9264}" destId="{22EBCDF4-5D3E-40E0-8A02-5B154F8A2084}" srcOrd="0" destOrd="0" parTransId="{9FB32DF0-C88A-4C6A-8FB6-1C22155D3DBD}" sibTransId="{E9BBEF8E-5ED6-47AD-825C-ABD95D61ACE7}"/>
    <dgm:cxn modelId="{60C44C35-6B6F-4E64-82DF-0736EE568962}" srcId="{4251F2D4-07D2-458F-88BD-8EA9B4FE9264}" destId="{A4ECCC69-9C69-4BA2-BD96-EB2426C707CF}" srcOrd="2" destOrd="0" parTransId="{FCCA0AD3-B2C6-4F95-B9ED-5C86087088AB}" sibTransId="{586716CC-3B3D-428F-A996-0B21F3DD4C3C}"/>
    <dgm:cxn modelId="{FE76F85B-9228-4CFA-8C45-D12CE1066F24}" type="presOf" srcId="{A4ECCC69-9C69-4BA2-BD96-EB2426C707CF}" destId="{E7236D6C-6F60-49BF-8FC2-16D6548C15FA}" srcOrd="0" destOrd="0" presId="urn:microsoft.com/office/officeart/2005/8/layout/vList2"/>
    <dgm:cxn modelId="{F94D66A6-2710-424E-8A8F-74CCD37CADF0}" type="presOf" srcId="{4251F2D4-07D2-458F-88BD-8EA9B4FE9264}" destId="{840F6045-2A18-40E7-B5FF-343AAD676239}" srcOrd="0" destOrd="0" presId="urn:microsoft.com/office/officeart/2005/8/layout/vList2"/>
    <dgm:cxn modelId="{4928FFE7-2557-4EA4-9EA0-ADF1557A418C}" type="presParOf" srcId="{840F6045-2A18-40E7-B5FF-343AAD676239}" destId="{89A23504-C1EC-4A3F-85C2-54D8DF1BAA5A}" srcOrd="0" destOrd="0" presId="urn:microsoft.com/office/officeart/2005/8/layout/vList2"/>
    <dgm:cxn modelId="{134CE37F-1CD3-4E1F-9158-9BA776A75FAD}" type="presParOf" srcId="{840F6045-2A18-40E7-B5FF-343AAD676239}" destId="{B718A709-07F8-4F49-8487-BD2F8638FB25}" srcOrd="1" destOrd="0" presId="urn:microsoft.com/office/officeart/2005/8/layout/vList2"/>
    <dgm:cxn modelId="{8754CAF7-488D-4EFB-931A-CD0572A4EC7C}" type="presParOf" srcId="{840F6045-2A18-40E7-B5FF-343AAD676239}" destId="{9B8A262F-6572-478E-BE78-5671949A2052}" srcOrd="2" destOrd="0" presId="urn:microsoft.com/office/officeart/2005/8/layout/vList2"/>
    <dgm:cxn modelId="{B6EA7CE4-216F-4026-B0F4-3D38FC73931D}" type="presParOf" srcId="{840F6045-2A18-40E7-B5FF-343AAD676239}" destId="{A4776C50-3F4D-4EC9-A2DF-BBE1348ABC9E}" srcOrd="3" destOrd="0" presId="urn:microsoft.com/office/officeart/2005/8/layout/vList2"/>
    <dgm:cxn modelId="{264C425A-CB66-4CE9-80A0-ADA1F081F86F}" type="presParOf" srcId="{840F6045-2A18-40E7-B5FF-343AAD676239}" destId="{E7236D6C-6F60-49BF-8FC2-16D6548C15F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800" b="1" dirty="0" smtClean="0">
              <a:solidFill>
                <a:schemeClr val="tx1"/>
              </a:solidFill>
            </a:rPr>
            <a:t>608-630MHz</a:t>
          </a:r>
          <a:endParaRPr lang="zh-CN" altLang="en-US" sz="2800" b="1"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dgm:presLayoutVars>
          <dgm:bulletEnabled val="1"/>
        </dgm:presLayoutVars>
      </dgm:prSet>
      <dgm:spPr/>
      <dgm:t>
        <a:bodyPr/>
        <a:lstStyle/>
        <a:p>
          <a:endParaRPr lang="zh-CN" altLang="en-US"/>
        </a:p>
      </dgm:t>
    </dgm:pt>
  </dgm:ptLst>
  <dgm:cxnLst>
    <dgm:cxn modelId="{6179B452-3D94-4E7E-863D-07CB76B31B6D}" type="presOf" srcId="{CD42BAE6-32A4-4169-8526-39B6A632D25B}" destId="{50C423C9-40BE-45A6-864C-621AF2CB6DC3}" srcOrd="0" destOrd="0" presId="urn:microsoft.com/office/officeart/2005/8/layout/default"/>
    <dgm:cxn modelId="{3C533CEC-2532-43F1-8CEF-BCA9A0ED7D65}" type="presOf" srcId="{DCAED97A-2A45-45C1-A652-F3B462525994}" destId="{6E9CF014-0FFD-46EA-AFF1-D9A84BEE7B8E}" srcOrd="0" destOrd="0" presId="urn:microsoft.com/office/officeart/2005/8/layout/default"/>
    <dgm:cxn modelId="{BBA74D80-D17E-4ED4-89EB-1CB3F1FF1CA1}" srcId="{DCAED97A-2A45-45C1-A652-F3B462525994}" destId="{CD42BAE6-32A4-4169-8526-39B6A632D25B}" srcOrd="0" destOrd="0" parTransId="{798E9C3E-BEBA-4F5A-879C-0D6A5984ECCB}" sibTransId="{3D8F2093-9C75-47FF-AB4C-9112627865C7}"/>
    <dgm:cxn modelId="{0430B2DF-C999-44D6-BAA5-FAF97914D7E3}" type="presParOf" srcId="{6E9CF014-0FFD-46EA-AFF1-D9A84BEE7B8E}" destId="{50C423C9-40BE-45A6-864C-621AF2CB6DC3}" srcOrd="0" destOrd="0" presId="urn:microsoft.com/office/officeart/2005/8/layout/defaul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0"/>
          <a:ext cx="4814294" cy="73392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VHF Radio and TV</a:t>
          </a:r>
          <a:endParaRPr lang="zh-CN" altLang="en-US" sz="2800" kern="1200" dirty="0">
            <a:solidFill>
              <a:schemeClr val="tx1"/>
            </a:solidFill>
          </a:endParaRPr>
        </a:p>
      </dsp:txBody>
      <dsp:txXfrm>
        <a:off x="0" y="0"/>
        <a:ext cx="4814294" cy="733925"/>
      </dsp:txXfrm>
    </dsp:sp>
    <dsp:sp modelId="{912AFFB8-E229-4013-B772-9F7B6BE4467B}">
      <dsp:nvSpPr>
        <dsp:cNvPr id="0" name=""/>
        <dsp:cNvSpPr/>
      </dsp:nvSpPr>
      <dsp:spPr>
        <a:xfrm>
          <a:off x="0" y="1258536"/>
          <a:ext cx="4814294" cy="77120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Wireless   Microphone</a:t>
          </a:r>
          <a:endParaRPr lang="zh-CN" altLang="en-US" sz="2800" b="1" kern="1200" dirty="0" smtClean="0">
            <a:solidFill>
              <a:schemeClr val="tx1"/>
            </a:solidFill>
          </a:endParaRPr>
        </a:p>
      </dsp:txBody>
      <dsp:txXfrm>
        <a:off x="0" y="1258536"/>
        <a:ext cx="4814294" cy="7712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15105" y="432329"/>
          <a:ext cx="1872215" cy="7200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solidFill>
                <a:schemeClr val="tx1"/>
              </a:solidFill>
            </a:rPr>
            <a:t>174-216MHz</a:t>
          </a:r>
          <a:endParaRPr lang="zh-CN" altLang="en-US" sz="2300" kern="1200" dirty="0">
            <a:solidFill>
              <a:schemeClr val="tx1"/>
            </a:solidFill>
          </a:endParaRPr>
        </a:p>
      </dsp:txBody>
      <dsp:txXfrm>
        <a:off x="215105" y="432329"/>
        <a:ext cx="1872215" cy="7200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363413"/>
          <a:ext cx="3755504" cy="864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Interphone (Walkie-talkie)</a:t>
          </a:r>
          <a:endParaRPr lang="zh-CN" altLang="en-US" sz="2000" b="1" kern="1200" dirty="0">
            <a:solidFill>
              <a:schemeClr val="tx1"/>
            </a:solidFill>
          </a:endParaRPr>
        </a:p>
      </dsp:txBody>
      <dsp:txXfrm>
        <a:off x="0" y="363413"/>
        <a:ext cx="3755504" cy="864840"/>
      </dsp:txXfrm>
    </dsp:sp>
    <dsp:sp modelId="{D09A8E97-9A70-4227-98F0-8BB279850C30}">
      <dsp:nvSpPr>
        <dsp:cNvPr id="0" name=""/>
        <dsp:cNvSpPr/>
      </dsp:nvSpPr>
      <dsp:spPr>
        <a:xfrm>
          <a:off x="0" y="1832993"/>
          <a:ext cx="3755504" cy="799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IEEE 802.15.6</a:t>
          </a:r>
          <a:r>
            <a:rPr lang="zh-CN" altLang="en-US" sz="2000" b="1" kern="1200" dirty="0" smtClean="0">
              <a:solidFill>
                <a:schemeClr val="tx1"/>
              </a:solidFill>
            </a:rPr>
            <a:t> </a:t>
          </a:r>
          <a:r>
            <a:rPr lang="en-US" altLang="zh-CN" sz="2000" b="1" kern="1200" dirty="0" smtClean="0">
              <a:solidFill>
                <a:schemeClr val="tx1"/>
              </a:solidFill>
            </a:rPr>
            <a:t>Devices</a:t>
          </a:r>
          <a:endParaRPr lang="zh-CN" altLang="en-US" sz="2000" b="1" kern="1200" dirty="0" smtClean="0">
            <a:solidFill>
              <a:schemeClr val="tx1"/>
            </a:solidFill>
          </a:endParaRPr>
        </a:p>
      </dsp:txBody>
      <dsp:txXfrm>
        <a:off x="0" y="1832993"/>
        <a:ext cx="3755504" cy="799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0" y="325357"/>
          <a:ext cx="2253711" cy="97078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407- 425MHz</a:t>
          </a:r>
          <a:endParaRPr lang="zh-CN" altLang="en-US" sz="2000" b="1" kern="1200" dirty="0">
            <a:solidFill>
              <a:schemeClr val="tx1"/>
            </a:solidFill>
          </a:endParaRPr>
        </a:p>
      </dsp:txBody>
      <dsp:txXfrm>
        <a:off x="0" y="325357"/>
        <a:ext cx="2253711" cy="9707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18377"/>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solidFill>
                <a:schemeClr val="tx1"/>
              </a:solidFill>
            </a:rPr>
            <a:t>UHF radio and TV</a:t>
          </a:r>
          <a:endParaRPr lang="zh-CN" altLang="en-US" sz="2000" b="1" kern="1200" dirty="0">
            <a:solidFill>
              <a:schemeClr val="tx1"/>
            </a:solidFill>
          </a:endParaRPr>
        </a:p>
      </dsp:txBody>
      <dsp:txXfrm>
        <a:off x="0" y="18377"/>
        <a:ext cx="5184576" cy="906417"/>
      </dsp:txXfrm>
    </dsp:sp>
    <dsp:sp modelId="{9B8A262F-6572-478E-BE78-5671949A2052}">
      <dsp:nvSpPr>
        <dsp:cNvPr id="0" name=""/>
        <dsp:cNvSpPr/>
      </dsp:nvSpPr>
      <dsp:spPr>
        <a:xfrm>
          <a:off x="0" y="1011194"/>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WMTS devices </a:t>
          </a:r>
          <a:endParaRPr lang="zh-CN" altLang="en-US" sz="2400" b="1" kern="1200" dirty="0">
            <a:solidFill>
              <a:schemeClr val="tx1"/>
            </a:solidFill>
          </a:endParaRPr>
        </a:p>
      </dsp:txBody>
      <dsp:txXfrm>
        <a:off x="0" y="1011194"/>
        <a:ext cx="5184576" cy="906417"/>
      </dsp:txXfrm>
    </dsp:sp>
    <dsp:sp modelId="{E7236D6C-6F60-49BF-8FC2-16D6548C15FA}">
      <dsp:nvSpPr>
        <dsp:cNvPr id="0" name=""/>
        <dsp:cNvSpPr/>
      </dsp:nvSpPr>
      <dsp:spPr>
        <a:xfrm>
          <a:off x="0" y="2004011"/>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General Wireless Remote Control Devices</a:t>
          </a:r>
          <a:endParaRPr lang="zh-CN" altLang="en-US" sz="2400" b="1" kern="1200" dirty="0">
            <a:solidFill>
              <a:schemeClr val="tx1"/>
            </a:solidFill>
          </a:endParaRPr>
        </a:p>
      </dsp:txBody>
      <dsp:txXfrm>
        <a:off x="0" y="2004011"/>
        <a:ext cx="5184576" cy="9064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7323" y="188726"/>
          <a:ext cx="2467108" cy="10627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tx1"/>
              </a:solidFill>
            </a:rPr>
            <a:t>608-630MHz</a:t>
          </a:r>
          <a:endParaRPr lang="zh-CN" altLang="en-US" sz="2800" b="1" kern="1200" dirty="0">
            <a:solidFill>
              <a:schemeClr val="tx1"/>
            </a:solidFill>
          </a:endParaRPr>
        </a:p>
      </dsp:txBody>
      <dsp:txXfrm>
        <a:off x="27323" y="188726"/>
        <a:ext cx="2467108" cy="1062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ea typeface="+mn-ea"/>
              </a:defRPr>
            </a:lvl1pPr>
          </a:lstStyle>
          <a:p>
            <a:pPr>
              <a:defRPr/>
            </a:pPr>
            <a:r>
              <a:rPr lang="en-US"/>
              <a:t>Page </a:t>
            </a:r>
            <a:fld id="{591C3C1A-5C2F-40D7-86FB-C7269E4B7777}" type="slidenum">
              <a:rPr lang="en-US"/>
              <a:pPr>
                <a:defRPr/>
              </a:pPr>
              <a:t>‹#›</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22532"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ea typeface="+mn-ea"/>
              </a:defRPr>
            </a:lvl1pPr>
          </a:lstStyle>
          <a:p>
            <a:pPr>
              <a:defRPr/>
            </a:pPr>
            <a:r>
              <a:rPr lang="en-US"/>
              <a:t>Page </a:t>
            </a:r>
            <a:fld id="{E7A11757-46CC-4EAC-B769-0CE29C9F18E4}" type="slidenum">
              <a:rPr lang="en-US"/>
              <a:pPr>
                <a:defRPr/>
              </a:pPr>
              <a:t>‹#›</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88B053A-A84A-40A2-89BC-63989742FF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B5358B70-3A2A-4CCF-ACE1-B83E822832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AFA56F2C-B0EF-4DB8-8861-F344937D57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7FF44820-CDC8-4F88-B4BC-71A4BE922F70}"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180F923-30F6-492F-9F57-07C54C8750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F0353D6B-32D3-42F9-BD51-7CE3CDBF34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A83E667-682A-4C44-8E84-68B4EF0183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&lt;month year&gt;</a:t>
            </a:r>
          </a:p>
        </p:txBody>
      </p:sp>
      <p:sp>
        <p:nvSpPr>
          <p:cNvPr id="8"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A0DCF3C5-1C67-41A5-95E9-74BA9728A0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&lt;month year&gt;</a:t>
            </a:r>
          </a:p>
        </p:txBody>
      </p:sp>
      <p:sp>
        <p:nvSpPr>
          <p:cNvPr id="4"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DA75C9A9-A9F3-4CCF-B623-3904D269CA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&lt;month year&gt;</a:t>
            </a:r>
          </a:p>
        </p:txBody>
      </p:sp>
      <p:sp>
        <p:nvSpPr>
          <p:cNvPr id="3"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4" name="Rectangle 6"/>
          <p:cNvSpPr>
            <a:spLocks noGrp="1" noChangeArrowheads="1"/>
          </p:cNvSpPr>
          <p:nvPr>
            <p:ph type="sldNum" sz="quarter" idx="12"/>
          </p:nvPr>
        </p:nvSpPr>
        <p:spPr/>
        <p:txBody>
          <a:bodyPr/>
          <a:lstStyle>
            <a:lvl1pPr>
              <a:defRPr/>
            </a:lvl1pPr>
          </a:lstStyle>
          <a:p>
            <a:pPr>
              <a:defRPr/>
            </a:pPr>
            <a:r>
              <a:rPr lang="en-US"/>
              <a:t>Slide </a:t>
            </a:r>
            <a:fld id="{EC7AAFA5-7C16-40AB-A8C9-9654F53FE1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58FC6B3E-AEC0-48C7-BD56-28BA6FD9FD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19B31FC-F247-4095-BEED-3BAA7B0595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dirty="0" smtClean="0">
                <a:ea typeface="+mn-ea"/>
              </a:defRPr>
            </a:lvl1pPr>
          </a:lstStyle>
          <a:p>
            <a:pPr>
              <a:defRPr/>
            </a:pPr>
            <a:r>
              <a:rPr lang="en-US"/>
              <a:t>Sept, 2012</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ea typeface="+mn-ea"/>
              </a:defRPr>
            </a:lvl1pPr>
          </a:lstStyle>
          <a:p>
            <a:pPr>
              <a:defRPr/>
            </a:pPr>
            <a:r>
              <a:rPr lang="en-US"/>
              <a:t>Slide </a:t>
            </a:r>
            <a:fld id="{EB479C00-3EA5-4425-A479-6CD2AB28600F}" type="slidenum">
              <a:rPr lang="en-US"/>
              <a:pPr>
                <a:defRPr/>
              </a:pPr>
              <a:t>‹#›</a:t>
            </a:fld>
            <a:endParaRPr lang="en-US"/>
          </a:p>
        </p:txBody>
      </p:sp>
      <p:sp>
        <p:nvSpPr>
          <p:cNvPr id="1031" name="Rectangle 7"/>
          <p:cNvSpPr>
            <a:spLocks noChangeArrowheads="1"/>
          </p:cNvSpPr>
          <p:nvPr/>
        </p:nvSpPr>
        <p:spPr bwMode="auto">
          <a:xfrm>
            <a:off x="3581400" y="393700"/>
            <a:ext cx="487680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t>IEEE </a:t>
            </a:r>
            <a:r>
              <a:rPr lang="en-US" altLang="zh-CN" sz="1400" b="1" dirty="0" smtClean="0"/>
              <a:t>802.15-12-0471-01-004N</a:t>
            </a:r>
            <a:endParaRPr lang="en-US" altLang="zh-CN"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5486400" y="6475413"/>
            <a:ext cx="3124200" cy="184150"/>
          </a:xfrm>
          <a:noFill/>
        </p:spPr>
        <p:txBody>
          <a:bodyPr/>
          <a:lstStyle/>
          <a:p>
            <a:r>
              <a:rPr lang="en-US" altLang="zh-CN" smtClean="0">
                <a:ea typeface="宋体" pitchFamily="2" charset="-122"/>
              </a:rPr>
              <a:t>Liang Li Vinno</a:t>
            </a:r>
          </a:p>
        </p:txBody>
      </p:sp>
      <p:sp>
        <p:nvSpPr>
          <p:cNvPr id="13315" name="Slide Number Placeholder 3"/>
          <p:cNvSpPr>
            <a:spLocks noGrp="1"/>
          </p:cNvSpPr>
          <p:nvPr>
            <p:ph type="sldNum" sz="quarter" idx="12"/>
          </p:nvPr>
        </p:nvSpPr>
        <p:spPr>
          <a:noFill/>
        </p:spPr>
        <p:txBody>
          <a:bodyPr/>
          <a:lstStyle/>
          <a:p>
            <a:r>
              <a:rPr lang="en-US" altLang="zh-CN" smtClean="0">
                <a:ea typeface="宋体" pitchFamily="2" charset="-122"/>
              </a:rPr>
              <a:t>Slide </a:t>
            </a:r>
            <a:fld id="{313D2CD6-1381-4689-849E-BF9133756EB6}" type="slidenum">
              <a:rPr lang="en-US" altLang="zh-CN" smtClean="0">
                <a:ea typeface="宋体" pitchFamily="2" charset="-122"/>
              </a:rPr>
              <a:pPr/>
              <a:t>1</a:t>
            </a:fld>
            <a:endParaRPr lang="en-US" altLang="zh-CN" smtClean="0">
              <a:ea typeface="宋体" pitchFamily="2" charset="-122"/>
            </a:endParaRPr>
          </a:p>
        </p:txBody>
      </p:sp>
      <p:sp>
        <p:nvSpPr>
          <p:cNvPr id="27651" name="Rectangle 3"/>
          <p:cNvSpPr>
            <a:spLocks noChangeArrowheads="1"/>
          </p:cNvSpPr>
          <p:nvPr/>
        </p:nvSpPr>
        <p:spPr bwMode="auto">
          <a:xfrm>
            <a:off x="152400" y="609600"/>
            <a:ext cx="8991600" cy="5447645"/>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defRPr/>
            </a:pPr>
            <a:endParaRPr lang="en-US" altLang="zh-CN" sz="1800" dirty="0">
              <a:solidFill>
                <a:schemeClr val="tx2"/>
              </a:solidFill>
            </a:endParaRPr>
          </a:p>
          <a:p>
            <a:pPr eaLnBrk="0" hangingPunct="0">
              <a:defRPr/>
            </a:pPr>
            <a:r>
              <a:rPr lang="en-US" altLang="zh-CN" sz="1800" b="1" dirty="0">
                <a:solidFill>
                  <a:schemeClr val="tx2"/>
                </a:solidFill>
              </a:rPr>
              <a:t>Submission Title:</a:t>
            </a:r>
            <a:r>
              <a:rPr lang="en-US" altLang="zh-CN" sz="1800" dirty="0">
                <a:solidFill>
                  <a:schemeClr val="tx2"/>
                </a:solidFill>
              </a:rPr>
              <a:t>	</a:t>
            </a:r>
            <a:r>
              <a:rPr lang="en-US" altLang="zh-CN" sz="1800" dirty="0" smtClean="0"/>
              <a:t>Detail Summary of Interference on Chinese Medical Bands</a:t>
            </a:r>
            <a:endParaRPr lang="en-US" altLang="zh-CN" sz="1800" dirty="0">
              <a:solidFill>
                <a:schemeClr val="tx2"/>
              </a:solidFill>
            </a:endParaRPr>
          </a:p>
          <a:p>
            <a:pPr eaLnBrk="0" hangingPunct="0">
              <a:defRPr/>
            </a:pPr>
            <a:r>
              <a:rPr lang="en-US" altLang="zh-CN" sz="1800" b="1" dirty="0">
                <a:solidFill>
                  <a:schemeClr val="tx2"/>
                </a:solidFill>
              </a:rPr>
              <a:t>Date </a:t>
            </a:r>
            <a:r>
              <a:rPr lang="en-US" altLang="zh-CN" sz="1800" b="1" dirty="0"/>
              <a:t>Submitted:	</a:t>
            </a:r>
            <a:r>
              <a:rPr lang="en-US" altLang="zh-CN" sz="1800" dirty="0"/>
              <a:t>August 12, 2012	</a:t>
            </a:r>
          </a:p>
          <a:p>
            <a:pPr eaLnBrk="0" hangingPunct="0">
              <a:defRPr/>
            </a:pPr>
            <a:r>
              <a:rPr lang="en-US" altLang="zh-CN" sz="1800" b="1" dirty="0"/>
              <a:t>Source:</a:t>
            </a:r>
            <a:r>
              <a:rPr lang="en-US" altLang="zh-CN" sz="1800" dirty="0"/>
              <a:t> 	</a:t>
            </a:r>
            <a:r>
              <a:rPr lang="en-US" altLang="zh-CN" sz="1800" dirty="0" smtClean="0"/>
              <a:t>Ning Li,  </a:t>
            </a:r>
            <a:r>
              <a:rPr lang="en-US" altLang="zh-CN" sz="1800" dirty="0" err="1" smtClean="0"/>
              <a:t>Shu</a:t>
            </a:r>
            <a:r>
              <a:rPr lang="en-US" altLang="zh-CN" sz="1800" dirty="0" smtClean="0"/>
              <a:t> </a:t>
            </a:r>
            <a:r>
              <a:rPr lang="en-US" altLang="zh-CN" sz="1800" dirty="0" err="1" smtClean="0"/>
              <a:t>Tul</a:t>
            </a:r>
            <a:r>
              <a:rPr lang="en-US" altLang="zh-CN" sz="1800" dirty="0" smtClean="0"/>
              <a:t> </a:t>
            </a:r>
            <a:r>
              <a:rPr lang="en-US" altLang="zh-CN" sz="1800" dirty="0"/>
              <a:t>BUPT, </a:t>
            </a:r>
            <a:r>
              <a:rPr lang="en-US" altLang="zh-CN" sz="1800" dirty="0" smtClean="0"/>
              <a:t>  </a:t>
            </a:r>
            <a:r>
              <a:rPr lang="en-US" altLang="zh-CN" sz="1800" dirty="0"/>
              <a:t>Liang </a:t>
            </a:r>
            <a:r>
              <a:rPr lang="en-US" altLang="zh-CN" sz="1800" dirty="0" smtClean="0"/>
              <a:t>Li, Liang Zhang </a:t>
            </a:r>
            <a:r>
              <a:rPr lang="en-US" altLang="zh-CN" sz="1800" dirty="0" err="1"/>
              <a:t>Vinno</a:t>
            </a:r>
            <a:r>
              <a:rPr lang="en-US" altLang="zh-CN" sz="1800" dirty="0"/>
              <a:t>;</a:t>
            </a:r>
          </a:p>
          <a:p>
            <a:pPr eaLnBrk="0" hangingPunct="0">
              <a:defRPr/>
            </a:pPr>
            <a:r>
              <a:rPr lang="en-US" altLang="zh-CN" sz="1800" dirty="0"/>
              <a:t>	Suite 202, Building D, No.2 </a:t>
            </a:r>
            <a:r>
              <a:rPr lang="en-US" altLang="zh-CN" sz="1800" dirty="0" err="1"/>
              <a:t>Xinxi</a:t>
            </a:r>
            <a:r>
              <a:rPr lang="en-US" altLang="zh-CN" sz="1800" dirty="0"/>
              <a:t> Lu, Beijing, China, </a:t>
            </a:r>
          </a:p>
          <a:p>
            <a:pPr eaLnBrk="0" hangingPunct="0">
              <a:defRPr/>
            </a:pPr>
            <a:r>
              <a:rPr lang="en-US" altLang="zh-CN" sz="1800" dirty="0"/>
              <a:t>	Voice:	1-914-333-9687, FAX: 1-914-332-0615, </a:t>
            </a:r>
          </a:p>
          <a:p>
            <a:pPr eaLnBrk="0" hangingPunct="0">
              <a:defRPr/>
            </a:pPr>
            <a:r>
              <a:rPr lang="en-US" altLang="zh-CN" sz="1800" dirty="0"/>
              <a:t>	E-Mail: 	liangli@vinnotech.com	</a:t>
            </a:r>
            <a:endParaRPr lang="en-US" altLang="zh-CN" sz="1400" dirty="0"/>
          </a:p>
          <a:p>
            <a:pPr eaLnBrk="0" hangingPunct="0">
              <a:spcBef>
                <a:spcPts val="600"/>
              </a:spcBef>
              <a:spcAft>
                <a:spcPts val="600"/>
              </a:spcAft>
              <a:defRPr/>
            </a:pPr>
            <a:r>
              <a:rPr lang="en-US" altLang="zh-CN" sz="1800" b="1" dirty="0"/>
              <a:t>Abstract:</a:t>
            </a:r>
            <a:r>
              <a:rPr lang="en-US" altLang="zh-CN" sz="1800" dirty="0"/>
              <a:t> Opening report for TG4n(MBAN) Task Group</a:t>
            </a:r>
          </a:p>
          <a:p>
            <a:pPr eaLnBrk="0" hangingPunct="0">
              <a:spcBef>
                <a:spcPts val="600"/>
              </a:spcBef>
              <a:spcAft>
                <a:spcPts val="600"/>
              </a:spcAft>
              <a:defRPr/>
            </a:pPr>
            <a:r>
              <a:rPr lang="en-US" altLang="zh-CN" sz="1800" b="1" dirty="0"/>
              <a:t>Purpose:</a:t>
            </a:r>
            <a:r>
              <a:rPr lang="en-US" altLang="zh-CN" sz="1800" dirty="0"/>
              <a:t>	 Outline accomplishments from the March 2012 meeting and planned tasks for this meeting.</a:t>
            </a:r>
          </a:p>
          <a:p>
            <a:pPr eaLnBrk="0" hangingPunct="0">
              <a:defRPr/>
            </a:pPr>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13317" name="Date Placeholder 3"/>
          <p:cNvSpPr>
            <a:spLocks noGrp="1"/>
          </p:cNvSpPr>
          <p:nvPr>
            <p:ph type="dt" sz="quarter" idx="10"/>
          </p:nvPr>
        </p:nvSpPr>
        <p:spPr>
          <a:noFill/>
        </p:spPr>
        <p:txBody>
          <a:bodyPr/>
          <a:lstStyle/>
          <a:p>
            <a:r>
              <a:rPr lang="en-US" altLang="zh-CN" smtClean="0">
                <a:ea typeface="宋体" pitchFamily="2" charset="-122"/>
              </a:rPr>
              <a:t>Sept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609600" y="427038"/>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smtClean="0">
                <a:ln>
                  <a:noFill/>
                </a:ln>
                <a:solidFill>
                  <a:schemeClr val="tx2"/>
                </a:solidFill>
                <a:effectLst/>
                <a:uLnTx/>
                <a:uFillTx/>
                <a:latin typeface="+mj-lt"/>
                <a:ea typeface="+mj-ea"/>
                <a:cs typeface="+mj-cs"/>
              </a:rPr>
              <a:t>The Usage on</a:t>
            </a:r>
            <a:r>
              <a:rPr kumimoji="0" lang="en-US" altLang="zh-CN" sz="3600" b="0" i="0" u="none" strike="noStrike" kern="0" cap="none" spc="0" normalizeH="0" baseline="0" noProof="0" smtClean="0">
                <a:ln>
                  <a:noFill/>
                </a:ln>
                <a:solidFill>
                  <a:schemeClr val="tx2"/>
                </a:solidFill>
                <a:effectLst/>
                <a:uLnTx/>
                <a:uFillTx/>
                <a:latin typeface="+mj-lt"/>
                <a:ea typeface="+mj-ea"/>
                <a:cs typeface="+mj-cs"/>
              </a:rPr>
              <a:t> </a:t>
            </a:r>
            <a:r>
              <a:rPr kumimoji="0" lang="en-US" altLang="zh-CN" sz="3600" b="1" i="0" u="none" strike="noStrike" kern="0" cap="none" spc="0" normalizeH="0" baseline="0" noProof="0" smtClean="0">
                <a:ln>
                  <a:noFill/>
                </a:ln>
                <a:solidFill>
                  <a:schemeClr val="tx2"/>
                </a:solidFill>
                <a:effectLst/>
                <a:uLnTx/>
                <a:uFillTx/>
                <a:latin typeface="+mj-lt"/>
                <a:ea typeface="+mj-ea"/>
                <a:cs typeface="+mj-cs"/>
              </a:rPr>
              <a:t>407-425MHz band</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矩形 6"/>
          <p:cNvSpPr/>
          <p:nvPr/>
        </p:nvSpPr>
        <p:spPr>
          <a:xfrm>
            <a:off x="304800" y="1455003"/>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
        <p:nvSpPr>
          <p:cNvPr id="8" name="矩形 7"/>
          <p:cNvSpPr/>
          <p:nvPr/>
        </p:nvSpPr>
        <p:spPr>
          <a:xfrm>
            <a:off x="457200" y="2011740"/>
            <a:ext cx="4630948" cy="1200329"/>
          </a:xfrm>
          <a:prstGeom prst="rect">
            <a:avLst/>
          </a:prstGeom>
        </p:spPr>
        <p:txBody>
          <a:bodyPr wrap="square">
            <a:spAutoFit/>
          </a:bodyPr>
          <a:lstStyle/>
          <a:p>
            <a:pPr lvl="0"/>
            <a:r>
              <a:rPr lang="en-US" altLang="zh-CN" sz="2400" b="1" dirty="0" smtClean="0"/>
              <a:t>DPMR  </a:t>
            </a:r>
            <a:r>
              <a:rPr lang="zh-CN" altLang="en-US" sz="2400" b="1" dirty="0" smtClean="0"/>
              <a:t>： </a:t>
            </a:r>
            <a:r>
              <a:rPr lang="en-US" altLang="zh-CN" sz="2400" b="1" dirty="0" smtClean="0"/>
              <a:t> </a:t>
            </a:r>
          </a:p>
          <a:p>
            <a:pPr lvl="0"/>
            <a:r>
              <a:rPr lang="en-US" altLang="zh-CN" sz="2400" dirty="0" smtClean="0"/>
              <a:t>4FSK </a:t>
            </a:r>
            <a:r>
              <a:rPr lang="zh-CN" altLang="en-US" sz="2400" dirty="0" smtClean="0"/>
              <a:t>， </a:t>
            </a:r>
            <a:r>
              <a:rPr lang="en-US" altLang="zh-CN" sz="2400" dirty="0" smtClean="0"/>
              <a:t>FDMA</a:t>
            </a:r>
            <a:r>
              <a:rPr lang="zh-CN" altLang="en-US" sz="2400" dirty="0" smtClean="0"/>
              <a:t>，</a:t>
            </a:r>
            <a:r>
              <a:rPr lang="en-US" altLang="zh-CN" sz="2400" dirty="0" smtClean="0"/>
              <a:t>B=6.25kHz</a:t>
            </a:r>
            <a:endParaRPr lang="zh-CN" altLang="en-US" sz="2400" dirty="0" smtClean="0"/>
          </a:p>
          <a:p>
            <a:endParaRPr lang="zh-CN" altLang="en-US" sz="2400" b="1" dirty="0"/>
          </a:p>
        </p:txBody>
      </p:sp>
      <p:pic>
        <p:nvPicPr>
          <p:cNvPr id="31746" name="Picture 2" descr="C:\Users\shuitu\AppData\Roaming\Tencent\Users\283172817\QQ\WinTemp\RichOle\4U[LA6N(9XH0OEQ54ZO61(Y.jpg"/>
          <p:cNvPicPr>
            <a:picLocks noChangeAspect="1" noChangeArrowheads="1"/>
          </p:cNvPicPr>
          <p:nvPr/>
        </p:nvPicPr>
        <p:blipFill>
          <a:blip r:embed="rId2" cstate="print"/>
          <a:srcRect/>
          <a:stretch>
            <a:fillRect/>
          </a:stretch>
        </p:blipFill>
        <p:spPr bwMode="auto">
          <a:xfrm>
            <a:off x="990600" y="3048000"/>
            <a:ext cx="3515591" cy="2667000"/>
          </a:xfrm>
          <a:prstGeom prst="rect">
            <a:avLst/>
          </a:prstGeom>
          <a:noFill/>
        </p:spPr>
      </p:pic>
      <p:pic>
        <p:nvPicPr>
          <p:cNvPr id="31747" name="Picture 3" descr="C:\Users\shuitu\AppData\Roaming\Tencent\Users\283172817\QQ\WinTemp\RichOle\)RK]@QL]`W8}B~1JLLYFFA8.jpg"/>
          <p:cNvPicPr>
            <a:picLocks noChangeAspect="1" noChangeArrowheads="1"/>
          </p:cNvPicPr>
          <p:nvPr/>
        </p:nvPicPr>
        <p:blipFill>
          <a:blip r:embed="rId3" cstate="print"/>
          <a:srcRect/>
          <a:stretch>
            <a:fillRect/>
          </a:stretch>
        </p:blipFill>
        <p:spPr bwMode="auto">
          <a:xfrm>
            <a:off x="1828800" y="5791200"/>
            <a:ext cx="1828800" cy="384048"/>
          </a:xfrm>
          <a:prstGeom prst="rect">
            <a:avLst/>
          </a:prstGeom>
          <a:noFill/>
        </p:spPr>
      </p:pic>
      <p:sp>
        <p:nvSpPr>
          <p:cNvPr id="13" name="矩形 12"/>
          <p:cNvSpPr/>
          <p:nvPr/>
        </p:nvSpPr>
        <p:spPr>
          <a:xfrm>
            <a:off x="4724400" y="2000071"/>
            <a:ext cx="4630948" cy="1200329"/>
          </a:xfrm>
          <a:prstGeom prst="rect">
            <a:avLst/>
          </a:prstGeom>
        </p:spPr>
        <p:txBody>
          <a:bodyPr wrap="square">
            <a:spAutoFit/>
          </a:bodyPr>
          <a:lstStyle/>
          <a:p>
            <a:pPr lvl="0"/>
            <a:r>
              <a:rPr lang="en-US" altLang="zh-CN" sz="2400" b="1" dirty="0" smtClean="0"/>
              <a:t>DMR  </a:t>
            </a:r>
            <a:r>
              <a:rPr lang="zh-CN" altLang="en-US" sz="2400" b="1" dirty="0" smtClean="0"/>
              <a:t>： </a:t>
            </a:r>
            <a:r>
              <a:rPr lang="en-US" altLang="zh-CN" sz="2400" b="1" dirty="0" smtClean="0"/>
              <a:t> </a:t>
            </a:r>
          </a:p>
          <a:p>
            <a:pPr lvl="0"/>
            <a:r>
              <a:rPr lang="en-US" altLang="zh-CN" sz="2400" dirty="0" smtClean="0"/>
              <a:t>4CPFSK </a:t>
            </a:r>
            <a:r>
              <a:rPr lang="zh-CN" altLang="en-US" sz="2400" dirty="0" smtClean="0"/>
              <a:t>， </a:t>
            </a:r>
            <a:r>
              <a:rPr lang="en-US" altLang="zh-CN" sz="2400" dirty="0" smtClean="0"/>
              <a:t>TDMA</a:t>
            </a:r>
            <a:r>
              <a:rPr lang="zh-CN" altLang="en-US" sz="2400" dirty="0" smtClean="0"/>
              <a:t>，</a:t>
            </a:r>
            <a:r>
              <a:rPr lang="en-US" altLang="zh-CN" sz="2400" dirty="0" smtClean="0"/>
              <a:t>B=12.5kHz</a:t>
            </a:r>
            <a:endParaRPr lang="zh-CN" altLang="en-US" sz="2400" dirty="0" smtClean="0"/>
          </a:p>
          <a:p>
            <a:endParaRPr lang="zh-CN" altLang="en-US" sz="2400" b="1" dirty="0"/>
          </a:p>
        </p:txBody>
      </p:sp>
      <p:sp>
        <p:nvSpPr>
          <p:cNvPr id="31748" name="AutoShape 4"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49" name="AutoShape 5"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50" name="AutoShape 6"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1752" name="Picture 8" descr="C:\Users\shuitu\AppData\Roaming\Tencent\Users\283172817\QQ\WinTemp\RichOle\TCEW(LQ{%`CCI6F~1IK(1_3.jpg"/>
          <p:cNvPicPr>
            <a:picLocks noChangeAspect="1" noChangeArrowheads="1"/>
          </p:cNvPicPr>
          <p:nvPr/>
        </p:nvPicPr>
        <p:blipFill>
          <a:blip r:embed="rId4" cstate="print"/>
          <a:srcRect/>
          <a:stretch>
            <a:fillRect/>
          </a:stretch>
        </p:blipFill>
        <p:spPr bwMode="auto">
          <a:xfrm>
            <a:off x="4876800" y="2819400"/>
            <a:ext cx="4007556"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idx="4294967295"/>
          </p:nvPr>
        </p:nvSpPr>
        <p:spPr>
          <a:xfrm>
            <a:off x="685800" y="533400"/>
            <a:ext cx="7772400" cy="1066800"/>
          </a:xfrm>
          <a:noFill/>
          <a:ln/>
        </p:spPr>
        <p:txBody>
          <a:bodyPr/>
          <a:lstStyle/>
          <a:p>
            <a:r>
              <a:rPr lang="en-US" b="1" dirty="0" smtClean="0"/>
              <a:t>The Usage on 407-425MHz band </a:t>
            </a:r>
            <a:endParaRPr lang="zh-CN" altLang="en-US" dirty="0"/>
          </a:p>
        </p:txBody>
      </p:sp>
      <p:sp>
        <p:nvSpPr>
          <p:cNvPr id="14339" name="内容占位符 2"/>
          <p:cNvSpPr>
            <a:spLocks noGrp="1" noChangeArrowheads="1"/>
          </p:cNvSpPr>
          <p:nvPr>
            <p:ph idx="4294967295"/>
          </p:nvPr>
        </p:nvSpPr>
        <p:spPr bwMode="auto">
          <a:xfrm>
            <a:off x="304800" y="1524000"/>
            <a:ext cx="8229600" cy="4895850"/>
          </a:xfrm>
          <a:prstGeom prst="rect">
            <a:avLst/>
          </a:prstGeom>
          <a:noFill/>
          <a:ln/>
        </p:spPr>
        <p:txBody>
          <a:bodyPr/>
          <a:lstStyle/>
          <a:p>
            <a:pPr>
              <a:buFontTx/>
              <a:buNone/>
            </a:pPr>
            <a:r>
              <a:rPr lang="en-US" sz="2400" b="1" dirty="0">
                <a:solidFill>
                  <a:srgbClr val="FF0000"/>
                </a:solidFill>
              </a:rPr>
              <a:t>IEEE 802.15.6 </a:t>
            </a:r>
            <a:r>
              <a:rPr lang="en-US" sz="2400" b="1" dirty="0" smtClean="0">
                <a:solidFill>
                  <a:srgbClr val="FF0000"/>
                </a:solidFill>
              </a:rPr>
              <a:t>devices</a:t>
            </a:r>
            <a:r>
              <a:rPr lang="zh-CN" altLang="en-US" sz="2400" b="1" dirty="0" smtClean="0">
                <a:solidFill>
                  <a:srgbClr val="FF0000"/>
                </a:solidFill>
              </a:rPr>
              <a:t>（</a:t>
            </a:r>
            <a:r>
              <a:rPr lang="en-US" sz="2400" b="1" dirty="0" smtClean="0">
                <a:solidFill>
                  <a:srgbClr val="FF0000"/>
                </a:solidFill>
              </a:rPr>
              <a:t> </a:t>
            </a:r>
            <a:r>
              <a:rPr lang="en-US" sz="2400" b="1" dirty="0">
                <a:solidFill>
                  <a:srgbClr val="FF0000"/>
                </a:solidFill>
              </a:rPr>
              <a:t>Potential </a:t>
            </a:r>
            <a:r>
              <a:rPr lang="zh-CN" altLang="en-US" sz="2400" b="1" dirty="0">
                <a:solidFill>
                  <a:srgbClr val="FF0000"/>
                </a:solidFill>
              </a:rPr>
              <a:t>）</a:t>
            </a:r>
          </a:p>
          <a:p>
            <a:pPr>
              <a:buFontTx/>
              <a:buNone/>
            </a:pPr>
            <a:endParaRPr lang="en-US" dirty="0"/>
          </a:p>
        </p:txBody>
      </p:sp>
      <p:sp>
        <p:nvSpPr>
          <p:cNvPr id="14342" name="左箭头标注 6"/>
          <p:cNvSpPr>
            <a:spLocks noChangeArrowheads="1"/>
          </p:cNvSpPr>
          <p:nvPr/>
        </p:nvSpPr>
        <p:spPr bwMode="auto">
          <a:xfrm>
            <a:off x="6527800" y="2438400"/>
            <a:ext cx="2159000" cy="1338263"/>
          </a:xfrm>
          <a:prstGeom prst="leftArrowCallout">
            <a:avLst>
              <a:gd name="adj1" fmla="val 25000"/>
              <a:gd name="adj2" fmla="val 25000"/>
              <a:gd name="adj3" fmla="val 26268"/>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Operation </a:t>
            </a:r>
            <a:r>
              <a:rPr lang="en-US" sz="1600" b="1" dirty="0" smtClean="0">
                <a:latin typeface="Calibri" pitchFamily="34" charset="0"/>
                <a:cs typeface="Calibri" pitchFamily="34" charset="0"/>
                <a:sym typeface="Calibri" pitchFamily="34" charset="0"/>
              </a:rPr>
              <a:t>frequency and channel bandwidth</a:t>
            </a:r>
          </a:p>
          <a:p>
            <a:pPr algn="ctr"/>
            <a:r>
              <a:rPr lang="en-US" sz="1600" b="1" dirty="0" smtClean="0">
                <a:solidFill>
                  <a:srgbClr val="FFFF00"/>
                </a:solidFill>
                <a:latin typeface="Calibri" pitchFamily="34" charset="0"/>
                <a:cs typeface="Calibri" pitchFamily="34" charset="0"/>
                <a:sym typeface="Calibri" pitchFamily="34" charset="0"/>
              </a:rPr>
              <a:t>(section 8.8.1)</a:t>
            </a:r>
            <a:endParaRPr lang="en-US" sz="1600" b="1" dirty="0">
              <a:solidFill>
                <a:srgbClr val="FFFF00"/>
              </a:solidFill>
              <a:latin typeface="Calibri" pitchFamily="34" charset="0"/>
              <a:cs typeface="Calibri" pitchFamily="34" charset="0"/>
              <a:sym typeface="Calibri" pitchFamily="34" charset="0"/>
            </a:endParaRPr>
          </a:p>
        </p:txBody>
      </p:sp>
      <p:sp>
        <p:nvSpPr>
          <p:cNvPr id="14343" name="右箭头标注 7"/>
          <p:cNvSpPr>
            <a:spLocks noChangeArrowheads="1"/>
          </p:cNvSpPr>
          <p:nvPr/>
        </p:nvSpPr>
        <p:spPr bwMode="auto">
          <a:xfrm>
            <a:off x="533400" y="4648200"/>
            <a:ext cx="2303463" cy="1600200"/>
          </a:xfrm>
          <a:prstGeom prst="rightArrowCallout">
            <a:avLst>
              <a:gd name="adj1" fmla="val 25000"/>
              <a:gd name="adj2" fmla="val 25000"/>
              <a:gd name="adj3" fmla="val 24993"/>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Modulation </a:t>
            </a:r>
            <a:r>
              <a:rPr lang="en-US" sz="1600" b="1" dirty="0" smtClean="0">
                <a:latin typeface="Calibri" pitchFamily="34" charset="0"/>
                <a:cs typeface="Calibri" pitchFamily="34" charset="0"/>
                <a:sym typeface="Calibri" pitchFamily="34" charset="0"/>
              </a:rPr>
              <a:t>parameters</a:t>
            </a:r>
          </a:p>
          <a:p>
            <a:pPr algn="ctr"/>
            <a:r>
              <a:rPr lang="en-US" sz="1600" b="1" dirty="0" smtClean="0">
                <a:latin typeface="Calibri" pitchFamily="34" charset="0"/>
                <a:cs typeface="Calibri" pitchFamily="34" charset="0"/>
                <a:sym typeface="Calibri" pitchFamily="34" charset="0"/>
              </a:rPr>
              <a:t>(Narrow Band PHY,420-450MHz)</a:t>
            </a:r>
          </a:p>
          <a:p>
            <a:pPr algn="ctr"/>
            <a:r>
              <a:rPr lang="en-US" sz="1600" b="1" dirty="0" smtClean="0">
                <a:solidFill>
                  <a:srgbClr val="FFFF00"/>
                </a:solidFill>
                <a:latin typeface="Calibri" pitchFamily="34" charset="0"/>
                <a:cs typeface="Calibri" pitchFamily="34" charset="0"/>
                <a:sym typeface="Calibri" pitchFamily="34" charset="0"/>
              </a:rPr>
              <a:t>(Section 8.1.2)</a:t>
            </a:r>
            <a:endParaRPr lang="en-US" sz="1600" b="1" dirty="0">
              <a:solidFill>
                <a:srgbClr val="FFFF00"/>
              </a:solidFill>
              <a:latin typeface="Calibri" pitchFamily="34" charset="0"/>
              <a:cs typeface="Calibri" pitchFamily="34" charset="0"/>
              <a:sym typeface="Calibri" pitchFamily="34" charset="0"/>
            </a:endParaRPr>
          </a:p>
        </p:txBody>
      </p:sp>
      <p:pic>
        <p:nvPicPr>
          <p:cNvPr id="8193" name="Picture 1" descr="PL7M0TU1{({}PEN)~H@QV26"/>
          <p:cNvPicPr>
            <a:picLocks noChangeAspect="1" noChangeArrowheads="1"/>
          </p:cNvPicPr>
          <p:nvPr/>
        </p:nvPicPr>
        <p:blipFill>
          <a:blip r:embed="rId2" cstate="print"/>
          <a:srcRect/>
          <a:stretch>
            <a:fillRect/>
          </a:stretch>
        </p:blipFill>
        <p:spPr bwMode="auto">
          <a:xfrm>
            <a:off x="2867025" y="4267200"/>
            <a:ext cx="6276975" cy="2124075"/>
          </a:xfrm>
          <a:prstGeom prst="rect">
            <a:avLst/>
          </a:prstGeom>
          <a:noFill/>
          <a:ln w="9525">
            <a:noFill/>
            <a:miter lim="800000"/>
            <a:headEnd/>
            <a:tailEnd/>
          </a:ln>
        </p:spPr>
      </p:pic>
      <p:pic>
        <p:nvPicPr>
          <p:cNvPr id="8194" name="Picture 2" descr="Z%K15NM]O4ULMY%~GK{D8~N"/>
          <p:cNvPicPr>
            <a:picLocks noChangeAspect="1" noChangeArrowheads="1"/>
          </p:cNvPicPr>
          <p:nvPr/>
        </p:nvPicPr>
        <p:blipFill>
          <a:blip r:embed="rId3" cstate="print"/>
          <a:srcRect/>
          <a:stretch>
            <a:fillRect/>
          </a:stretch>
        </p:blipFill>
        <p:spPr bwMode="auto">
          <a:xfrm>
            <a:off x="323850" y="2209800"/>
            <a:ext cx="6153150" cy="1781175"/>
          </a:xfrm>
          <a:prstGeom prst="rect">
            <a:avLst/>
          </a:prstGeom>
          <a:noFill/>
          <a:ln w="9525">
            <a:noFill/>
            <a:miter lim="800000"/>
            <a:headEnd/>
            <a:tailEnd/>
          </a:ln>
        </p:spPr>
      </p:pic>
      <p:sp>
        <p:nvSpPr>
          <p:cNvPr id="8195" name="AutoShape 3"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idx="4294967295"/>
          </p:nvPr>
        </p:nvSpPr>
        <p:spPr>
          <a:xfrm>
            <a:off x="762000" y="533400"/>
            <a:ext cx="7772400" cy="1066800"/>
          </a:xfrm>
          <a:noFill/>
          <a:ln/>
        </p:spPr>
        <p:txBody>
          <a:bodyPr/>
          <a:lstStyle/>
          <a:p>
            <a:r>
              <a:rPr lang="en-US" altLang="zh-CN" b="1" dirty="0" smtClean="0"/>
              <a:t>The Usage on 407-425MHz band </a:t>
            </a:r>
            <a:endParaRPr lang="zh-CN" altLang="en-US" dirty="0"/>
          </a:p>
        </p:txBody>
      </p:sp>
      <p:sp>
        <p:nvSpPr>
          <p:cNvPr id="15363" name="内容占位符 2"/>
          <p:cNvSpPr>
            <a:spLocks noGrp="1" noChangeArrowheads="1"/>
          </p:cNvSpPr>
          <p:nvPr>
            <p:ph idx="4294967295"/>
          </p:nvPr>
        </p:nvSpPr>
        <p:spPr bwMode="auto">
          <a:xfrm>
            <a:off x="304800" y="1676400"/>
            <a:ext cx="8437563" cy="5402263"/>
          </a:xfrm>
          <a:prstGeom prst="rect">
            <a:avLst/>
          </a:prstGeom>
          <a:noFill/>
          <a:ln/>
        </p:spPr>
        <p:txBody>
          <a:bodyPr/>
          <a:lstStyle/>
          <a:p>
            <a:pPr>
              <a:buNone/>
            </a:pPr>
            <a:r>
              <a:rPr lang="en-US" altLang="zh-CN" sz="2400" b="1" dirty="0" smtClean="0">
                <a:solidFill>
                  <a:srgbClr val="FF0000"/>
                </a:solidFill>
              </a:rPr>
              <a:t>IEEE 802.15.6 devices</a:t>
            </a:r>
            <a:r>
              <a:rPr lang="zh-CN" altLang="en-US" sz="2400" b="1" dirty="0" smtClean="0">
                <a:solidFill>
                  <a:srgbClr val="FF0000"/>
                </a:solidFill>
              </a:rPr>
              <a:t>（</a:t>
            </a:r>
            <a:r>
              <a:rPr lang="en-US" altLang="zh-CN" sz="2400" b="1" dirty="0" smtClean="0">
                <a:solidFill>
                  <a:srgbClr val="FF0000"/>
                </a:solidFill>
              </a:rPr>
              <a:t> Potential </a:t>
            </a:r>
            <a:r>
              <a:rPr lang="zh-CN" altLang="en-US" sz="2400" b="1" dirty="0" smtClean="0">
                <a:solidFill>
                  <a:srgbClr val="FF0000"/>
                </a:solidFill>
              </a:rPr>
              <a:t>）</a:t>
            </a:r>
            <a:endParaRPr lang="en-US" altLang="zh-CN" sz="2400" b="1" dirty="0" smtClean="0">
              <a:solidFill>
                <a:srgbClr val="FF0000"/>
              </a:solidFill>
            </a:endParaRPr>
          </a:p>
          <a:p>
            <a:pPr>
              <a:buNone/>
            </a:pPr>
            <a:endParaRPr lang="en-US" altLang="zh-CN" sz="2000" dirty="0" smtClean="0"/>
          </a:p>
          <a:p>
            <a:pPr>
              <a:buNone/>
            </a:pPr>
            <a:r>
              <a:rPr lang="en-US" altLang="zh-CN" sz="2000" dirty="0" smtClean="0"/>
              <a:t>The transmit spectral mask for narrow band PHY is </a:t>
            </a:r>
            <a:r>
              <a:rPr lang="en-US" altLang="zh-CN" sz="2000" dirty="0" smtClean="0">
                <a:sym typeface="Wingdings" pitchFamily="2" charset="2"/>
              </a:rPr>
              <a:t>: </a:t>
            </a:r>
            <a:r>
              <a:rPr lang="en-US" altLang="zh-CN" sz="2000" dirty="0" smtClean="0">
                <a:solidFill>
                  <a:srgbClr val="00B0F0"/>
                </a:solidFill>
                <a:sym typeface="Wingdings" pitchFamily="2" charset="2"/>
              </a:rPr>
              <a:t>(Section 8.8.1)</a:t>
            </a:r>
            <a:endParaRPr lang="zh-CN" altLang="en-US" sz="2000" dirty="0" smtClean="0">
              <a:solidFill>
                <a:srgbClr val="00B0F0"/>
              </a:solidFill>
            </a:endParaRPr>
          </a:p>
          <a:p>
            <a:pPr>
              <a:buFontTx/>
              <a:buNone/>
            </a:pPr>
            <a:endParaRPr lang="zh-CN" altLang="en-US" sz="2800" b="1" dirty="0"/>
          </a:p>
          <a:p>
            <a:endParaRPr lang="zh-CN" altLang="en-US" sz="2600" dirty="0"/>
          </a:p>
          <a:p>
            <a:endParaRPr lang="zh-CN" altLang="en-US" sz="2600" dirty="0"/>
          </a:p>
          <a:p>
            <a:pPr>
              <a:buNone/>
            </a:pPr>
            <a:endParaRPr lang="zh-CN" altLang="en-US" sz="2600" dirty="0"/>
          </a:p>
          <a:p>
            <a:endParaRPr lang="zh-CN" altLang="en-US" sz="2600" dirty="0"/>
          </a:p>
          <a:p>
            <a:endParaRPr lang="zh-CN" altLang="en-US" sz="2600" dirty="0"/>
          </a:p>
          <a:p>
            <a:endParaRPr lang="zh-CN" altLang="en-US" sz="2600" dirty="0"/>
          </a:p>
          <a:p>
            <a:pPr>
              <a:buFontTx/>
              <a:buNone/>
            </a:pPr>
            <a:r>
              <a:rPr lang="en-US" sz="2600" dirty="0"/>
              <a:t>   </a:t>
            </a:r>
          </a:p>
          <a:p>
            <a:pPr>
              <a:buFontTx/>
              <a:buNone/>
            </a:pPr>
            <a:r>
              <a:rPr lang="en-US" sz="2600" dirty="0"/>
              <a:t> </a:t>
            </a:r>
            <a:r>
              <a:rPr lang="zh-CN" altLang="en-US" sz="2600" dirty="0"/>
              <a:t>  </a:t>
            </a:r>
            <a:r>
              <a:rPr lang="zh-CN" altLang="en-US" sz="2600" dirty="0">
                <a:solidFill>
                  <a:srgbClr val="0000FF"/>
                </a:solidFill>
              </a:rPr>
              <a:t> </a:t>
            </a:r>
            <a:endParaRPr lang="zh-CN" altLang="en-US" sz="2800" dirty="0">
              <a:solidFill>
                <a:srgbClr val="0000FF"/>
              </a:solidFill>
            </a:endParaRPr>
          </a:p>
        </p:txBody>
      </p:sp>
      <p:sp>
        <p:nvSpPr>
          <p:cNvPr id="15365" name="内容占位符 2"/>
          <p:cNvSpPr>
            <a:spLocks noChangeArrowheads="1"/>
          </p:cNvSpPr>
          <p:nvPr/>
        </p:nvSpPr>
        <p:spPr bwMode="auto">
          <a:xfrm>
            <a:off x="469900" y="1343025"/>
            <a:ext cx="8353425" cy="5514975"/>
          </a:xfrm>
          <a:prstGeom prst="rect">
            <a:avLst/>
          </a:prstGeom>
          <a:noFill/>
          <a:ln w="9525" cmpd="sng">
            <a:noFill/>
            <a:miter lim="800000"/>
            <a:headEnd/>
            <a:tailEnd/>
          </a:ln>
        </p:spPr>
        <p:txBody>
          <a:bodyPr/>
          <a:lstStyle/>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pPr>
            <a:r>
              <a:rPr lang="en-US" sz="3000">
                <a:latin typeface="Calibri" pitchFamily="34" charset="0"/>
                <a:sym typeface="Calibri" pitchFamily="34" charset="0"/>
              </a:rPr>
              <a:t> </a:t>
            </a:r>
            <a:r>
              <a:rPr lang="zh-CN" altLang="en-US" sz="3000">
                <a:latin typeface="Calibri" pitchFamily="34" charset="0"/>
                <a:sym typeface="Calibri" pitchFamily="34" charset="0"/>
              </a:rPr>
              <a:t> </a:t>
            </a:r>
            <a:r>
              <a:rPr lang="en-US" sz="3000">
                <a:latin typeface="Calibri" pitchFamily="34" charset="0"/>
                <a:sym typeface="Calibri" pitchFamily="34" charset="0"/>
              </a:rPr>
              <a:t>   </a:t>
            </a:r>
            <a:endParaRPr lang="zh-CN" altLang="en-US"/>
          </a:p>
        </p:txBody>
      </p:sp>
      <p:pic>
        <p:nvPicPr>
          <p:cNvPr id="7169" name="Picture 1" descr="LR{[)}MJ7T~9T3PKKLKRD1U"/>
          <p:cNvPicPr>
            <a:picLocks noChangeAspect="1" noChangeArrowheads="1"/>
          </p:cNvPicPr>
          <p:nvPr/>
        </p:nvPicPr>
        <p:blipFill>
          <a:blip r:embed="rId2" cstate="print"/>
          <a:srcRect/>
          <a:stretch>
            <a:fillRect/>
          </a:stretch>
        </p:blipFill>
        <p:spPr bwMode="auto">
          <a:xfrm>
            <a:off x="1447800" y="2819400"/>
            <a:ext cx="6096000" cy="34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内容占位符 3"/>
          <p:cNvPicPr>
            <a:picLocks noGrp="1" noChangeAspect="1" noChangeArrowheads="1"/>
          </p:cNvPicPr>
          <p:nvPr>
            <p:ph idx="4294967295"/>
          </p:nvPr>
        </p:nvPicPr>
        <p:blipFill>
          <a:blip r:embed="rId2" cstate="print"/>
          <a:srcRect/>
          <a:stretch>
            <a:fillRect/>
          </a:stretch>
        </p:blipFill>
        <p:spPr bwMode="auto">
          <a:xfrm>
            <a:off x="533400" y="1524000"/>
            <a:ext cx="8458200" cy="1905000"/>
          </a:xfrm>
          <a:prstGeom prst="rect">
            <a:avLst/>
          </a:prstGeom>
          <a:noFill/>
          <a:ln/>
        </p:spPr>
      </p:pic>
      <p:sp>
        <p:nvSpPr>
          <p:cNvPr id="17414" name="左大括号 6"/>
          <p:cNvSpPr>
            <a:spLocks/>
          </p:cNvSpPr>
          <p:nvPr/>
        </p:nvSpPr>
        <p:spPr bwMode="auto">
          <a:xfrm>
            <a:off x="2843213" y="3716338"/>
            <a:ext cx="504825" cy="2305050"/>
          </a:xfrm>
          <a:prstGeom prst="leftBrace">
            <a:avLst>
              <a:gd name="adj1" fmla="val 7991"/>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419872" y="3501008"/>
          <a:ext cx="518457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nvGraphicFramePr>
        <p:xfrm>
          <a:off x="322053" y="4005064"/>
          <a:ext cx="2521755"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idx="4294967295"/>
          </p:nvPr>
        </p:nvSpPr>
        <p:spPr>
          <a:xfrm>
            <a:off x="228600" y="1219200"/>
            <a:ext cx="4572000" cy="685800"/>
          </a:xfrm>
          <a:noFill/>
          <a:ln/>
        </p:spPr>
        <p:txBody>
          <a:bodyPr/>
          <a:lstStyle/>
          <a:p>
            <a:r>
              <a:rPr lang="en-US" sz="2800" b="1" dirty="0" smtClean="0">
                <a:solidFill>
                  <a:srgbClr val="FF0000"/>
                </a:solidFill>
              </a:rPr>
              <a:t>UHF Radio and TV</a:t>
            </a:r>
            <a:endParaRPr lang="zh-CN" altLang="en-US" sz="2800" dirty="0">
              <a:solidFill>
                <a:srgbClr val="FF0000"/>
              </a:solidFill>
            </a:endParaRPr>
          </a:p>
        </p:txBody>
      </p:sp>
      <p:sp>
        <p:nvSpPr>
          <p:cNvPr id="18435" name="内容占位符 2"/>
          <p:cNvSpPr>
            <a:spLocks noGrp="1" noChangeArrowheads="1"/>
          </p:cNvSpPr>
          <p:nvPr>
            <p:ph idx="4294967295"/>
          </p:nvPr>
        </p:nvSpPr>
        <p:spPr bwMode="auto">
          <a:xfrm>
            <a:off x="457200" y="1268413"/>
            <a:ext cx="8229600" cy="5257800"/>
          </a:xfrm>
          <a:prstGeom prst="rect">
            <a:avLst/>
          </a:prstGeom>
          <a:noFill/>
          <a:ln/>
        </p:spPr>
        <p:txBody>
          <a:bodyPr/>
          <a:lstStyle/>
          <a:p>
            <a:endParaRPr lang="en-US" sz="3000" dirty="0"/>
          </a:p>
          <a:p>
            <a:endParaRPr lang="zh-CN" altLang="en-US" dirty="0"/>
          </a:p>
        </p:txBody>
      </p:sp>
      <p:graphicFrame>
        <p:nvGraphicFramePr>
          <p:cNvPr id="1843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D</a:t>
                      </a:r>
                      <a:r>
                        <a:rPr kumimoji="0" lang="zh-CN" altLang="en-US" sz="2000" b="1" i="0" u="none" strike="noStrike" cap="none" normalizeH="0" baseline="0" dirty="0" smtClean="0">
                          <a:ln>
                            <a:noFill/>
                          </a:ln>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DS-25：608-614MHz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DS-26：614-622MHz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DS-27：622-630MHz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effectLst/>
                          <a:latin typeface="Calibri" pitchFamily="34" charset="0"/>
                          <a:ea typeface="宋体" pitchFamily="2" charset="-122"/>
                        </a:rPr>
                        <a:t>DTMB(OFDM)</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effectLst/>
                          <a:latin typeface="Calibri" pitchFamily="34" charset="0"/>
                          <a:ea typeface="宋体" pitchFamily="2" charset="-122"/>
                        </a:rPr>
                        <a:t>CMMB(OFDM)</a:t>
                      </a: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TV Broadcast Coverage Network Technical Regulations</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And China will stop the analog signal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8485" name="Picture 53" descr="11"/>
          <p:cNvPicPr>
            <a:picLocks noChangeAspect="1" noChangeArrowheads="1"/>
          </p:cNvPicPr>
          <p:nvPr/>
        </p:nvPicPr>
        <p:blipFill>
          <a:blip r:embed="rId2" cstate="print"/>
          <a:srcRect/>
          <a:stretch>
            <a:fillRect/>
          </a:stretch>
        </p:blipFill>
        <p:spPr bwMode="auto">
          <a:xfrm>
            <a:off x="4283075" y="3070225"/>
            <a:ext cx="2162175" cy="1439863"/>
          </a:xfrm>
          <a:prstGeom prst="rect">
            <a:avLst/>
          </a:prstGeom>
          <a:noFill/>
          <a:ln w="9525">
            <a:noFill/>
            <a:miter lim="800000"/>
            <a:headEnd/>
            <a:tailEnd/>
          </a:ln>
        </p:spPr>
      </p:pic>
      <p:pic>
        <p:nvPicPr>
          <p:cNvPr id="18486" name="Picture 54" descr="22"/>
          <p:cNvPicPr>
            <a:picLocks noChangeAspect="1" noChangeArrowheads="1"/>
          </p:cNvPicPr>
          <p:nvPr/>
        </p:nvPicPr>
        <p:blipFill>
          <a:blip r:embed="rId3" cstate="print"/>
          <a:srcRect/>
          <a:stretch>
            <a:fillRect/>
          </a:stretch>
        </p:blipFill>
        <p:spPr bwMode="auto">
          <a:xfrm>
            <a:off x="6521450" y="3070225"/>
            <a:ext cx="2228850" cy="1441450"/>
          </a:xfrm>
          <a:prstGeom prst="rect">
            <a:avLst/>
          </a:prstGeom>
          <a:noFill/>
          <a:ln w="9525">
            <a:noFill/>
            <a:miter lim="800000"/>
            <a:headEnd/>
            <a:tailEnd/>
          </a:ln>
        </p:spPr>
      </p:pic>
      <p:sp>
        <p:nvSpPr>
          <p:cNvPr id="8"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944562"/>
          </a:xfrm>
        </p:spPr>
        <p:txBody>
          <a:bodyPr/>
          <a:lstStyle/>
          <a:p>
            <a:r>
              <a:rPr lang="en-US" altLang="zh-CN" b="1" dirty="0" smtClean="0"/>
              <a:t>The Usage on 608-630MHz band</a:t>
            </a:r>
            <a:endParaRPr lang="zh-CN" altLang="en-US" dirty="0"/>
          </a:p>
        </p:txBody>
      </p:sp>
      <p:sp>
        <p:nvSpPr>
          <p:cNvPr id="6" name="内容占位符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WMTS Standard</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Potential</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:Wireless Medical Telemetry</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devices</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need to get the FCC authorization to product and we</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don`t  find this device using in China yet.</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内容占位符 3"/>
          <p:cNvGraphicFramePr>
            <a:graphicFrameLocks/>
          </p:cNvGraphicFramePr>
          <p:nvPr/>
        </p:nvGraphicFramePr>
        <p:xfrm>
          <a:off x="381000" y="3276600"/>
          <a:ext cx="4114215" cy="2543022"/>
        </p:xfrm>
        <a:graphic>
          <a:graphicData uri="http://schemas.openxmlformats.org/drawingml/2006/table">
            <a:tbl>
              <a:tblPr firstRow="1" bandRow="1">
                <a:tableStyleId>{5C22544A-7EE6-4342-B048-85BDC9FD1C3A}</a:tableStyleId>
              </a:tblPr>
              <a:tblGrid>
                <a:gridCol w="1558415"/>
                <a:gridCol w="2555800"/>
              </a:tblGrid>
              <a:tr h="388359">
                <a:tc gridSpan="2">
                  <a:txBody>
                    <a:bodyPr/>
                    <a:lstStyle/>
                    <a:p>
                      <a:pPr algn="ctr"/>
                      <a:r>
                        <a:rPr lang="en-US" altLang="zh-CN" dirty="0" smtClean="0">
                          <a:solidFill>
                            <a:schemeClr val="tx1"/>
                          </a:solidFill>
                        </a:rPr>
                        <a:t>Parameters</a:t>
                      </a:r>
                    </a:p>
                  </a:txBody>
                  <a:tcPr/>
                </a:tc>
                <a:tc hMerge="1">
                  <a:txBody>
                    <a:bodyPr/>
                    <a:lstStyle/>
                    <a:p>
                      <a:endParaRPr lang="zh-CN" altLang="en-US" dirty="0"/>
                    </a:p>
                  </a:txBody>
                  <a:tcPr/>
                </a:tc>
              </a:tr>
              <a:tr h="834955">
                <a:tc>
                  <a:txBody>
                    <a:bodyPr/>
                    <a:lstStyle/>
                    <a:p>
                      <a:pPr algn="ctr"/>
                      <a:r>
                        <a:rPr lang="en-US" altLang="zh-CN" b="1" dirty="0" smtClean="0"/>
                        <a:t>Channel number</a:t>
                      </a:r>
                      <a:endParaRPr lang="zh-CN" altLang="en-US" b="1" dirty="0"/>
                    </a:p>
                  </a:txBody>
                  <a:tcPr anchor="ctr"/>
                </a:tc>
                <a:tc>
                  <a:txBody>
                    <a:bodyPr/>
                    <a:lstStyle/>
                    <a:p>
                      <a:pPr algn="ctr"/>
                      <a:r>
                        <a:rPr lang="en-US" altLang="zh-CN" sz="1400" b="1" kern="1200" dirty="0" smtClean="0">
                          <a:solidFill>
                            <a:schemeClr val="dk1"/>
                          </a:solidFill>
                          <a:latin typeface="+mn-lt"/>
                          <a:ea typeface="+mn-ea"/>
                          <a:cs typeface="+mn-cs"/>
                        </a:rPr>
                        <a:t>4</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608.0-609.5MHz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609.5-611.0MHz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611.0-612.5MHz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612.5-614.0MHz</a:t>
                      </a:r>
                      <a:r>
                        <a:rPr lang="zh-CN" altLang="zh-CN" sz="1400" b="1" kern="1200" dirty="0" smtClean="0">
                          <a:solidFill>
                            <a:schemeClr val="dk1"/>
                          </a:solidFill>
                          <a:latin typeface="+mn-lt"/>
                          <a:ea typeface="+mn-ea"/>
                          <a:cs typeface="+mn-cs"/>
                        </a:rPr>
                        <a:t>）</a:t>
                      </a:r>
                      <a:endParaRPr lang="zh-CN" altLang="en-US" sz="1400" b="1" dirty="0"/>
                    </a:p>
                  </a:txBody>
                  <a:tcPr anchor="ctr"/>
                </a:tc>
              </a:tr>
              <a:tr h="57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t>Channel</a:t>
                      </a:r>
                      <a:r>
                        <a:rPr lang="en-US" altLang="zh-CN" b="1" baseline="0" dirty="0" smtClean="0"/>
                        <a:t> Bandwidth</a:t>
                      </a:r>
                      <a:endParaRPr lang="zh-CN" alt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dk1"/>
                          </a:solidFill>
                          <a:latin typeface="+mn-lt"/>
                          <a:ea typeface="+mn-ea"/>
                          <a:cs typeface="+mn-cs"/>
                        </a:rPr>
                        <a:t>1.5MHz</a:t>
                      </a:r>
                      <a:endParaRPr lang="zh-CN" altLang="en-US" sz="1400" b="1" dirty="0"/>
                    </a:p>
                  </a:txBody>
                  <a:tcPr anchor="ctr"/>
                </a:tc>
              </a:tr>
              <a:tr h="67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t>Modulation</a:t>
                      </a:r>
                      <a:endParaRPr lang="zh-CN" altLang="en-US" b="1" dirty="0"/>
                    </a:p>
                  </a:txBody>
                  <a:tcPr anchor="ctr"/>
                </a:tc>
                <a:tc>
                  <a:txBody>
                    <a:bodyPr/>
                    <a:lstStyle/>
                    <a:p>
                      <a:pPr algn="ctr"/>
                      <a:r>
                        <a:rPr lang="en-US" altLang="zh-CN" sz="1400" b="1" dirty="0" smtClean="0"/>
                        <a:t>No specified. The right</a:t>
                      </a:r>
                      <a:r>
                        <a:rPr lang="en-US" altLang="zh-CN" sz="1400" b="1" baseline="0" dirty="0" smtClean="0"/>
                        <a:t> Fig is </a:t>
                      </a:r>
                      <a:r>
                        <a:rPr lang="en-US" altLang="zh-CN" sz="1400" b="1" dirty="0" smtClean="0"/>
                        <a:t>FSK</a:t>
                      </a:r>
                      <a:r>
                        <a:rPr lang="en-US" altLang="zh-CN" sz="1400" b="1" baseline="0" dirty="0" smtClean="0"/>
                        <a:t>  for example.</a:t>
                      </a:r>
                      <a:endParaRPr lang="zh-CN" altLang="en-US" sz="1400" b="1" dirty="0"/>
                    </a:p>
                  </a:txBody>
                  <a:tcPr anchor="ctr"/>
                </a:tc>
              </a:tr>
            </a:tbl>
          </a:graphicData>
        </a:graphic>
      </p:graphicFrame>
      <p:pic>
        <p:nvPicPr>
          <p:cNvPr id="9" name="Picture 1" descr="C:\Users\shuitu\AppData\Roaming\Tencent\Users\283172817\QQ\WinTemp\RichOle\Q5QDR7556)AY]N[4]Y{20`S.jpg"/>
          <p:cNvPicPr>
            <a:picLocks noChangeAspect="1" noChangeArrowheads="1"/>
          </p:cNvPicPr>
          <p:nvPr/>
        </p:nvPicPr>
        <p:blipFill>
          <a:blip r:embed="rId2" cstate="print"/>
          <a:srcRect/>
          <a:stretch>
            <a:fillRect/>
          </a:stretch>
        </p:blipFill>
        <p:spPr bwMode="auto">
          <a:xfrm>
            <a:off x="4800598" y="3230309"/>
            <a:ext cx="4136212" cy="29418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内容占位符 2"/>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General Wireless Remote Control Devices</a:t>
            </a:r>
            <a:endParaRPr kumimoji="0" lang="zh-CN" altLang="en-US" sz="2400" b="1"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General  wireless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devices  on the market mainly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refers to the radio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(RF Remote Control).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has been widely used in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garage</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door ,electric gate, Barrier remote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control, burglar alarm, industrial</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control and wireless intelligent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home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field.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2400" kern="0" dirty="0" smtClean="0">
              <a:latin typeface="+mn-lt"/>
              <a:ea typeface="+mn-ea"/>
            </a:endParaRPr>
          </a:p>
        </p:txBody>
      </p:sp>
      <p:pic>
        <p:nvPicPr>
          <p:cNvPr id="30722" name="Picture 2" descr="C:\Users\shuitu\Downloads\无线遥控器 图片\704581e738f5a44a29512a3ee7e6992c.jpg"/>
          <p:cNvPicPr>
            <a:picLocks noChangeAspect="1" noChangeArrowheads="1"/>
          </p:cNvPicPr>
          <p:nvPr/>
        </p:nvPicPr>
        <p:blipFill>
          <a:blip r:embed="rId2" cstate="print"/>
          <a:srcRect/>
          <a:stretch>
            <a:fillRect/>
          </a:stretch>
        </p:blipFill>
        <p:spPr bwMode="auto">
          <a:xfrm>
            <a:off x="6477000" y="4114800"/>
            <a:ext cx="1752600" cy="2132474"/>
          </a:xfrm>
          <a:prstGeom prst="rect">
            <a:avLst/>
          </a:prstGeom>
          <a:noFill/>
        </p:spPr>
      </p:pic>
      <p:pic>
        <p:nvPicPr>
          <p:cNvPr id="30723" name="Picture 3" descr="C:\Users\shuitu\Downloads\无线遥控器 图片\20118213193930891002.jpg"/>
          <p:cNvPicPr>
            <a:picLocks noChangeAspect="1" noChangeArrowheads="1"/>
          </p:cNvPicPr>
          <p:nvPr/>
        </p:nvPicPr>
        <p:blipFill>
          <a:blip r:embed="rId3" cstate="print"/>
          <a:srcRect/>
          <a:stretch>
            <a:fillRect/>
          </a:stretch>
        </p:blipFill>
        <p:spPr bwMode="auto">
          <a:xfrm>
            <a:off x="6172200" y="1981200"/>
            <a:ext cx="2133600" cy="21221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000" y="1447800"/>
            <a:ext cx="7467600" cy="3933384"/>
          </a:xfrm>
          <a:prstGeom prst="rect">
            <a:avLst/>
          </a:prstGeom>
        </p:spPr>
        <p:txBody>
          <a:bodyPr wrap="square">
            <a:spAutoFit/>
          </a:bodyPr>
          <a:lstStyle/>
          <a:p>
            <a:pPr marL="342900" indent="-342900" eaLnBrk="0" hangingPunct="0">
              <a:spcBef>
                <a:spcPct val="20000"/>
              </a:spcBef>
              <a:buFontTx/>
              <a:buChar char="•"/>
              <a:defRPr/>
            </a:pPr>
            <a:r>
              <a:rPr lang="en-US" altLang="zh-CN" sz="2400" b="1" kern="0" dirty="0" smtClean="0">
                <a:solidFill>
                  <a:srgbClr val="FF0000"/>
                </a:solidFill>
              </a:rPr>
              <a:t>General Wireless Remote Control Devices</a:t>
            </a: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r>
              <a:rPr lang="en-US" altLang="zh-CN" sz="2400" b="1" kern="0" dirty="0" smtClean="0"/>
              <a:t>operation frequency </a:t>
            </a:r>
            <a:r>
              <a:rPr lang="en-US" altLang="zh-CN" sz="2400" kern="0" dirty="0" smtClean="0"/>
              <a:t>:</a:t>
            </a:r>
            <a:r>
              <a:rPr lang="zh-CN" altLang="en-US" sz="2400" kern="0" dirty="0" smtClean="0"/>
              <a:t>　</a:t>
            </a:r>
            <a:r>
              <a:rPr lang="en-US" altLang="zh-CN" sz="2400" kern="0" dirty="0" smtClean="0"/>
              <a:t>470-566MHz</a:t>
            </a:r>
            <a:r>
              <a:rPr lang="zh-CN" altLang="en-US" sz="2400" kern="0" dirty="0" smtClean="0"/>
              <a:t>，</a:t>
            </a:r>
            <a:r>
              <a:rPr lang="en-US" altLang="zh-CN" sz="2400" kern="0" dirty="0" smtClean="0"/>
              <a:t>614-787MHz</a:t>
            </a:r>
          </a:p>
          <a:p>
            <a:pPr marL="342900" lvl="0" indent="-342900" eaLnBrk="0" hangingPunct="0">
              <a:spcBef>
                <a:spcPct val="20000"/>
              </a:spcBef>
              <a:defRPr/>
            </a:pPr>
            <a:r>
              <a:rPr lang="en-US" altLang="zh-CN" sz="2400" kern="0" dirty="0" smtClean="0"/>
              <a:t>    </a:t>
            </a:r>
            <a:r>
              <a:rPr lang="en-US" altLang="zh-CN" sz="2400" b="1" kern="0" dirty="0" smtClean="0"/>
              <a:t> Pt</a:t>
            </a:r>
            <a:r>
              <a:rPr lang="en-US" altLang="zh-CN" sz="2400" kern="0" dirty="0" smtClean="0"/>
              <a:t>:    &lt;5mW(</a:t>
            </a:r>
            <a:r>
              <a:rPr lang="en-US" altLang="zh-CN" sz="2400" kern="0" dirty="0" err="1" smtClean="0"/>
              <a:t>e.r.p</a:t>
            </a:r>
            <a:r>
              <a:rPr lang="en-US" altLang="zh-CN" sz="2400" kern="0" dirty="0" smtClean="0"/>
              <a:t>)</a:t>
            </a:r>
          </a:p>
          <a:p>
            <a:pPr marL="342900" lvl="0" indent="-342900" eaLnBrk="0" hangingPunct="0">
              <a:spcBef>
                <a:spcPct val="20000"/>
              </a:spcBef>
              <a:defRPr/>
            </a:pPr>
            <a:r>
              <a:rPr lang="en-US" altLang="zh-CN" sz="2400" kern="0" dirty="0" smtClean="0"/>
              <a:t>     </a:t>
            </a:r>
            <a:r>
              <a:rPr lang="en-US" altLang="zh-CN" sz="2400" b="1" kern="0" dirty="0" smtClean="0"/>
              <a:t>channel bandwidth </a:t>
            </a:r>
            <a:r>
              <a:rPr lang="en-US" altLang="zh-CN" sz="2400" kern="0" dirty="0" smtClean="0"/>
              <a:t>:  &lt;1MHz</a:t>
            </a:r>
          </a:p>
          <a:p>
            <a:pPr marL="342900" lvl="0" indent="-342900" eaLnBrk="0" hangingPunct="0">
              <a:spcBef>
                <a:spcPct val="20000"/>
              </a:spcBef>
              <a:defRPr/>
            </a:pPr>
            <a:r>
              <a:rPr lang="en-US" altLang="zh-CN" sz="2400" kern="0" dirty="0" smtClean="0"/>
              <a:t>     </a:t>
            </a:r>
            <a:r>
              <a:rPr lang="en-US" altLang="zh-CN" sz="2400" b="1" kern="0" dirty="0" smtClean="0"/>
              <a:t>Modulation</a:t>
            </a:r>
            <a:r>
              <a:rPr lang="zh-CN" altLang="en-US" sz="2400" kern="0" dirty="0" smtClean="0"/>
              <a:t>： </a:t>
            </a:r>
            <a:r>
              <a:rPr lang="en-US" altLang="zh-CN" sz="2400" kern="0" dirty="0" smtClean="0"/>
              <a:t>No specified . There are different  </a:t>
            </a:r>
          </a:p>
          <a:p>
            <a:pPr marL="342900" lvl="0" indent="-342900" eaLnBrk="0" hangingPunct="0">
              <a:spcBef>
                <a:spcPct val="20000"/>
              </a:spcBef>
              <a:defRPr/>
            </a:pPr>
            <a:r>
              <a:rPr lang="en-US" altLang="zh-CN" sz="2400" kern="0" dirty="0" smtClean="0"/>
              <a:t>     modulations in varied products , FSK or ASK for example.</a:t>
            </a:r>
          </a:p>
          <a:p>
            <a:pPr marL="342900" lvl="0" indent="-342900" eaLnBrk="0" hangingPunct="0">
              <a:spcBef>
                <a:spcPct val="20000"/>
              </a:spcBef>
              <a:defRPr/>
            </a:pPr>
            <a:r>
              <a:rPr lang="en-US" altLang="zh-CN" sz="2400" kern="0" dirty="0" smtClean="0"/>
              <a:t>     </a:t>
            </a: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grpSp>
        <p:nvGrpSpPr>
          <p:cNvPr id="2" name="组合 7"/>
          <p:cNvGrpSpPr/>
          <p:nvPr/>
        </p:nvGrpSpPr>
        <p:grpSpPr>
          <a:xfrm>
            <a:off x="1143000" y="4648200"/>
            <a:ext cx="7239000" cy="1143000"/>
            <a:chOff x="0" y="18377"/>
            <a:chExt cx="5184576" cy="906417"/>
          </a:xfrm>
        </p:grpSpPr>
        <p:sp>
          <p:nvSpPr>
            <p:cNvPr id="9" name="圆角矩形 8"/>
            <p:cNvSpPr/>
            <p:nvPr/>
          </p:nvSpPr>
          <p:spPr>
            <a:xfrm>
              <a:off x="0" y="18377"/>
              <a:ext cx="5184576" cy="906417"/>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圆角矩形 4"/>
            <p:cNvSpPr/>
            <p:nvPr/>
          </p:nvSpPr>
          <p:spPr>
            <a:xfrm>
              <a:off x="44248" y="62625"/>
              <a:ext cx="5096080" cy="817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r>
                <a:rPr lang="en-US" altLang="zh-CN" sz="2000" kern="0" dirty="0" smtClean="0">
                  <a:solidFill>
                    <a:srgbClr val="FFFF00"/>
                  </a:solidFill>
                </a:rPr>
                <a:t>Most of the wireless remote control operation frequency in the Chinese market is in the 315MHz and 433MHz.</a:t>
              </a:r>
              <a:endParaRPr lang="zh-CN" altLang="en-US" sz="2000" b="1" kern="1200" dirty="0">
                <a:solidFill>
                  <a:srgbClr val="FFFF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idx="4294967295"/>
          </p:nvPr>
        </p:nvSpPr>
        <p:spPr>
          <a:noFill/>
          <a:ln/>
        </p:spPr>
        <p:txBody>
          <a:bodyPr/>
          <a:lstStyle/>
          <a:p>
            <a:r>
              <a:rPr lang="en-US" b="1"/>
              <a:t>Conclusion</a:t>
            </a:r>
            <a:endParaRPr lang="zh-CN" altLang="en-US"/>
          </a:p>
        </p:txBody>
      </p:sp>
      <p:graphicFrame>
        <p:nvGraphicFramePr>
          <p:cNvPr id="22532" name="表格 3"/>
          <p:cNvGraphicFramePr>
            <a:graphicFrameLocks noGrp="1"/>
          </p:cNvGraphicFramePr>
          <p:nvPr/>
        </p:nvGraphicFramePr>
        <p:xfrm>
          <a:off x="533400" y="1600200"/>
          <a:ext cx="8353425" cy="4572000"/>
        </p:xfrm>
        <a:graphic>
          <a:graphicData uri="http://schemas.openxmlformats.org/drawingml/2006/table">
            <a:tbl>
              <a:tblPr>
                <a:tableStyleId>{8FD4443E-F989-4FC4-A0C8-D5A2AF1F390B}</a:tableStyleId>
              </a:tblPr>
              <a:tblGrid>
                <a:gridCol w="2438400"/>
                <a:gridCol w="1700212"/>
                <a:gridCol w="1554163"/>
                <a:gridCol w="2660650"/>
              </a:tblGrid>
              <a:tr h="1694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Main interference sources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sym typeface="Calibri" pitchFamily="34" charset="0"/>
                        </a:rPr>
                        <a:t>radio and TV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sym typeface="Calibri" pitchFamily="34" charset="0"/>
                        </a:rPr>
                        <a:t>Interphone</a:t>
                      </a:r>
                      <a:r>
                        <a:rPr kumimoji="0" lang="zh-CN" altLang="en-US" sz="2400" u="none" strike="noStrike" cap="none" normalizeH="0" baseline="0" dirty="0" smtClean="0">
                          <a:ln>
                            <a:noFill/>
                          </a:ln>
                          <a:solidFill>
                            <a:schemeClr val="tx1"/>
                          </a:solidFill>
                          <a:effectLst/>
                          <a:sym typeface="Calibri" pitchFamily="34" charset="0"/>
                        </a:rPr>
                        <a:t>、</a:t>
                      </a:r>
                      <a:r>
                        <a:rPr kumimoji="0" lang="en-US" altLang="zh-CN" sz="2400" u="none" strike="noStrike" cap="none" normalizeH="0" baseline="0" dirty="0" smtClean="0">
                          <a:ln>
                            <a:noFill/>
                          </a:ln>
                          <a:solidFill>
                            <a:schemeClr val="tx1"/>
                          </a:solidFill>
                          <a:effectLst/>
                          <a:sym typeface="Calibri" pitchFamily="34" charset="0"/>
                        </a:rPr>
                        <a:t>IEEE 802.15.6 devices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7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Less  interference sources</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solidFill>
                          <a:effectLst/>
                          <a:sym typeface="Calibri" pitchFamily="34" charset="0"/>
                        </a:rPr>
                        <a:t>Wireless microphone</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chemeClr val="tx1"/>
                          </a:solidFill>
                          <a:effectLst/>
                          <a:latin typeface="+mn-lt"/>
                          <a:ea typeface="+mn-ea"/>
                          <a:cs typeface="+mn-cs"/>
                          <a:sym typeface="Calibri" pitchFamily="34" charset="0"/>
                        </a:rPr>
                        <a:t>WMTS devices</a:t>
                      </a:r>
                      <a:endParaRPr kumimoji="0" lang="zh-CN" altLang="en-US" sz="1800" u="none" strike="noStrike" kern="1200" cap="none" normalizeH="0" baseline="0" dirty="0" smtClean="0">
                        <a:ln>
                          <a:noFill/>
                        </a:ln>
                        <a:solidFill>
                          <a:schemeClr val="tx1"/>
                        </a:solidFill>
                        <a:effectLst/>
                        <a:latin typeface="+mn-lt"/>
                        <a:ea typeface="+mn-ea"/>
                        <a:cs typeface="+mn-cs"/>
                        <a:sym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solidFill>
                            <a:schemeClr val="tx1"/>
                          </a:solidFill>
                          <a:effectLst/>
                          <a:sym typeface="Calibri" pitchFamily="34" charset="0"/>
                        </a:rPr>
                        <a:t>General wireless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solidFill>
                            <a:schemeClr val="tx1"/>
                          </a:solidFill>
                          <a:effectLst/>
                          <a:sym typeface="Calibri" pitchFamily="34" charset="0"/>
                        </a:rPr>
                        <a:t>remote </a:t>
                      </a:r>
                      <a:r>
                        <a:rPr kumimoji="0" lang="en-US" sz="1800" u="none" strike="noStrike" cap="none" normalizeH="0" baseline="0" dirty="0" smtClean="0">
                          <a:ln>
                            <a:noFill/>
                          </a:ln>
                          <a:solidFill>
                            <a:schemeClr val="tx1"/>
                          </a:solidFill>
                          <a:effectLst/>
                          <a:sym typeface="Calibri" pitchFamily="34" charset="0"/>
                        </a:rPr>
                        <a:t>control devices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74638"/>
            <a:ext cx="8229600" cy="993372"/>
          </a:xfrm>
          <a:noFill/>
          <a:ln/>
        </p:spPr>
        <p:txBody>
          <a:bodyPr/>
          <a:lstStyle/>
          <a:p>
            <a:r>
              <a:rPr lang="en-US" altLang="zh-CN" dirty="0" smtClean="0">
                <a:solidFill>
                  <a:schemeClr val="tx1"/>
                </a:solidFill>
                <a:effectLst>
                  <a:outerShdw blurRad="38100" dist="38100" dir="2700000" algn="tl">
                    <a:srgbClr val="000000">
                      <a:alpha val="43137"/>
                    </a:srgbClr>
                  </a:outerShdw>
                </a:effectLst>
              </a:rPr>
              <a:t>Informative Abstract</a:t>
            </a:r>
            <a:endParaRPr lang="zh-CN" altLang="zh-CN" dirty="0">
              <a:solidFill>
                <a:schemeClr val="tx1"/>
              </a:solidFill>
              <a:effectLst>
                <a:outerShdw blurRad="38100" dist="38100" dir="2700000" algn="tl">
                  <a:srgbClr val="000000">
                    <a:alpha val="43137"/>
                  </a:srgbClr>
                </a:outerShdw>
              </a:effectLst>
            </a:endParaRPr>
          </a:p>
        </p:txBody>
      </p:sp>
      <p:sp>
        <p:nvSpPr>
          <p:cNvPr id="4100" name="Rectangle 3"/>
          <p:cNvSpPr>
            <a:spLocks noGrp="1" noChangeArrowheads="1"/>
          </p:cNvSpPr>
          <p:nvPr>
            <p:ph type="body" idx="4294967295"/>
          </p:nvPr>
        </p:nvSpPr>
        <p:spPr bwMode="auto">
          <a:xfrm>
            <a:off x="538152" y="1628175"/>
            <a:ext cx="8147061" cy="4571014"/>
          </a:xfrm>
          <a:prstGeom prst="rect">
            <a:avLst/>
          </a:prstGeom>
          <a:noFill/>
          <a:ln/>
        </p:spPr>
        <p:txBody>
          <a:bodyPr/>
          <a:lstStyle/>
          <a:p>
            <a:pPr>
              <a:lnSpc>
                <a:spcPct val="80000"/>
              </a:lnSpc>
              <a:buFontTx/>
              <a:buNone/>
            </a:pPr>
            <a:r>
              <a:rPr lang="zh-CN" altLang="en-US" b="1" dirty="0"/>
              <a:t>       General View</a:t>
            </a:r>
          </a:p>
          <a:p>
            <a:pPr>
              <a:lnSpc>
                <a:spcPct val="80000"/>
              </a:lnSpc>
              <a:buFontTx/>
              <a:buNone/>
            </a:pPr>
            <a:r>
              <a:rPr lang="zh-CN" altLang="en-US" b="1" dirty="0"/>
              <a:t>   </a:t>
            </a:r>
          </a:p>
          <a:p>
            <a:pPr>
              <a:lnSpc>
                <a:spcPct val="80000"/>
              </a:lnSpc>
              <a:buFontTx/>
              <a:buNone/>
            </a:pPr>
            <a:r>
              <a:rPr lang="zh-CN" altLang="en-US" b="1" dirty="0"/>
              <a:t>       </a:t>
            </a:r>
            <a:r>
              <a:rPr lang="en-US" b="1" dirty="0" smtClean="0"/>
              <a:t> Interference on 174-216MHz Band</a:t>
            </a:r>
            <a:endParaRPr lang="en-US" b="1" dirty="0"/>
          </a:p>
          <a:p>
            <a:pPr>
              <a:lnSpc>
                <a:spcPct val="80000"/>
              </a:lnSpc>
              <a:buFontTx/>
              <a:buNone/>
            </a:pPr>
            <a:endParaRPr lang="en-US" b="1" dirty="0"/>
          </a:p>
          <a:p>
            <a:pPr>
              <a:lnSpc>
                <a:spcPct val="80000"/>
              </a:lnSpc>
              <a:buFontTx/>
              <a:buNone/>
            </a:pPr>
            <a:r>
              <a:rPr lang="zh-CN" altLang="en-US" b="1" dirty="0" smtClean="0"/>
              <a:t>        </a:t>
            </a:r>
            <a:r>
              <a:rPr lang="en-US" b="1" dirty="0" smtClean="0"/>
              <a:t>Interference on 407-425MHz Band</a:t>
            </a:r>
            <a:endParaRPr lang="en-US" b="1" dirty="0"/>
          </a:p>
          <a:p>
            <a:pPr>
              <a:lnSpc>
                <a:spcPct val="80000"/>
              </a:lnSpc>
              <a:buFontTx/>
              <a:buNone/>
            </a:pPr>
            <a:endParaRPr lang="en-US" b="1" dirty="0"/>
          </a:p>
          <a:p>
            <a:pPr>
              <a:lnSpc>
                <a:spcPct val="80000"/>
              </a:lnSpc>
              <a:buFontTx/>
              <a:buNone/>
            </a:pPr>
            <a:r>
              <a:rPr lang="zh-CN" altLang="en-US" b="1" dirty="0"/>
              <a:t>       </a:t>
            </a:r>
            <a:r>
              <a:rPr lang="zh-CN" altLang="en-US" b="1" dirty="0" smtClean="0"/>
              <a:t> </a:t>
            </a:r>
            <a:r>
              <a:rPr lang="en-US" b="1" dirty="0" smtClean="0"/>
              <a:t>Interference on 608-630MHz Band</a:t>
            </a:r>
            <a:endParaRPr lang="en-US" b="1" dirty="0"/>
          </a:p>
          <a:p>
            <a:pPr>
              <a:lnSpc>
                <a:spcPct val="80000"/>
              </a:lnSpc>
              <a:buFontTx/>
              <a:buNone/>
            </a:pPr>
            <a:endParaRPr lang="en-US" b="1" dirty="0"/>
          </a:p>
          <a:p>
            <a:pPr>
              <a:lnSpc>
                <a:spcPct val="80000"/>
              </a:lnSpc>
              <a:buFontTx/>
              <a:buNone/>
            </a:pPr>
            <a:r>
              <a:rPr lang="zh-CN" altLang="en-US" b="1" dirty="0"/>
              <a:t>       </a:t>
            </a:r>
            <a:r>
              <a:rPr lang="zh-CN" altLang="en-US" b="1" dirty="0" smtClean="0"/>
              <a:t> </a:t>
            </a:r>
            <a:r>
              <a:rPr lang="en-US" b="1" dirty="0" smtClean="0"/>
              <a:t>Conclusion</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a:xfrm>
            <a:off x="685800" y="533400"/>
            <a:ext cx="7772400" cy="1066800"/>
          </a:xfrm>
          <a:noFill/>
          <a:ln/>
        </p:spPr>
        <p:txBody>
          <a:bodyPr/>
          <a:lstStyle/>
          <a:p>
            <a:r>
              <a:rPr lang="zh-CN" altLang="en-US" b="1"/>
              <a:t>General View</a:t>
            </a:r>
          </a:p>
        </p:txBody>
      </p:sp>
      <p:sp>
        <p:nvSpPr>
          <p:cNvPr id="5123" name="内容占位符 2"/>
          <p:cNvSpPr>
            <a:spLocks noGrp="1" noChangeArrowheads="1"/>
          </p:cNvSpPr>
          <p:nvPr>
            <p:ph idx="4294967295"/>
          </p:nvPr>
        </p:nvSpPr>
        <p:spPr bwMode="auto">
          <a:xfrm>
            <a:off x="457200" y="1196975"/>
            <a:ext cx="8366125" cy="5111750"/>
          </a:xfrm>
          <a:prstGeom prst="rect">
            <a:avLst/>
          </a:prstGeom>
          <a:noFill/>
          <a:ln/>
        </p:spPr>
        <p:txBody>
          <a:bodyPr/>
          <a:lstStyle/>
          <a:p>
            <a:pPr>
              <a:lnSpc>
                <a:spcPct val="80000"/>
              </a:lnSpc>
              <a:buFontTx/>
              <a:buNone/>
            </a:pPr>
            <a:r>
              <a:rPr lang="en-US" dirty="0"/>
              <a:t>   </a:t>
            </a:r>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a:p>
          <a:p>
            <a:pPr>
              <a:lnSpc>
                <a:spcPct val="80000"/>
              </a:lnSpc>
              <a:buFontTx/>
              <a:buNone/>
            </a:pPr>
            <a:r>
              <a:rPr lang="zh-CN" altLang="en-US" dirty="0"/>
              <a:t>   </a:t>
            </a:r>
            <a:endParaRPr lang="en-US" altLang="zh-CN" dirty="0" smtClean="0"/>
          </a:p>
          <a:p>
            <a:pPr>
              <a:lnSpc>
                <a:spcPct val="80000"/>
              </a:lnSpc>
              <a:buFontTx/>
              <a:buNone/>
            </a:pPr>
            <a:r>
              <a:rPr lang="en-US" altLang="zh-CN" sz="2400" dirty="0" smtClean="0"/>
              <a:t>All of usages on </a:t>
            </a:r>
            <a:r>
              <a:rPr lang="en-US" sz="2400" dirty="0" smtClean="0"/>
              <a:t> </a:t>
            </a:r>
            <a:r>
              <a:rPr lang="en-US" sz="2400" dirty="0"/>
              <a:t>174-216</a:t>
            </a:r>
            <a:r>
              <a:rPr lang="zh-CN" altLang="en-US" sz="2400" dirty="0"/>
              <a:t>、</a:t>
            </a:r>
            <a:r>
              <a:rPr lang="en-US" sz="2400" dirty="0"/>
              <a:t>407-425</a:t>
            </a:r>
            <a:r>
              <a:rPr lang="zh-CN" altLang="en-US" sz="2400" dirty="0"/>
              <a:t>、</a:t>
            </a:r>
            <a:r>
              <a:rPr lang="en-US" sz="2400" dirty="0" smtClean="0"/>
              <a:t>608-630MHz Bands</a:t>
            </a:r>
            <a:endParaRPr lang="zh-CN" altLang="en-US" sz="2400" dirty="0"/>
          </a:p>
          <a:p>
            <a:pPr>
              <a:lnSpc>
                <a:spcPct val="80000"/>
              </a:lnSpc>
              <a:buFontTx/>
              <a:buNone/>
            </a:pPr>
            <a:endParaRPr lang="zh-CN" altLang="en-US" sz="3600" dirty="0"/>
          </a:p>
        </p:txBody>
      </p:sp>
      <p:pic>
        <p:nvPicPr>
          <p:cNvPr id="1027" name="Picture 3" descr="F:\实验室相关\IEEE 802.15.4n标准研发\IEEE 802.15.4n     技术文档\干扰及共存问题\4n干扰问题\4n干扰源示意图\无计量仪表\4n干扰源示意图（英语） - 无计量仪器.jpg"/>
          <p:cNvPicPr>
            <a:picLocks noChangeAspect="1" noChangeArrowheads="1"/>
          </p:cNvPicPr>
          <p:nvPr/>
        </p:nvPicPr>
        <p:blipFill>
          <a:blip r:embed="rId2" cstate="print"/>
          <a:srcRect/>
          <a:stretch>
            <a:fillRect/>
          </a:stretch>
        </p:blipFill>
        <p:spPr bwMode="auto">
          <a:xfrm>
            <a:off x="762000" y="1524000"/>
            <a:ext cx="7886700"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idx="4294967295"/>
          </p:nvPr>
        </p:nvSpPr>
        <p:spPr>
          <a:xfrm>
            <a:off x="990600" y="685800"/>
            <a:ext cx="7772400" cy="1066800"/>
          </a:xfrm>
          <a:noFill/>
          <a:ln/>
        </p:spPr>
        <p:txBody>
          <a:bodyPr/>
          <a:lstStyle/>
          <a:p>
            <a:pPr algn="l"/>
            <a:r>
              <a:rPr lang="en-US" b="1" dirty="0" smtClean="0"/>
              <a:t>The  usage on 174-216MHz Band</a:t>
            </a:r>
            <a:endParaRPr lang="zh-CN" altLang="en-US" dirty="0"/>
          </a:p>
        </p:txBody>
      </p:sp>
      <p:graphicFrame>
        <p:nvGraphicFramePr>
          <p:cNvPr id="5" name="图示 4"/>
          <p:cNvGraphicFramePr/>
          <p:nvPr/>
        </p:nvGraphicFramePr>
        <p:xfrm>
          <a:off x="3657600" y="4267200"/>
          <a:ext cx="4814295" cy="202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3218" y="4365304"/>
          <a:ext cx="2160240"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左大括号 6"/>
          <p:cNvSpPr/>
          <p:nvPr/>
        </p:nvSpPr>
        <p:spPr>
          <a:xfrm>
            <a:off x="2915466" y="4293296"/>
            <a:ext cx="576064" cy="1944216"/>
          </a:xfrm>
          <a:prstGeom prst="leftBrace">
            <a:avLst>
              <a:gd name="adj1" fmla="val 8333"/>
              <a:gd name="adj2" fmla="val 4853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pic>
        <p:nvPicPr>
          <p:cNvPr id="2051" name="Picture 3" descr="C:\Users\shuitu\AppData\Roaming\Tencent\Users\283172817\QQ\WinTemp\RichOle\LCKK)%IYY@(@HH6M0GFULKO.jpg"/>
          <p:cNvPicPr>
            <a:picLocks noChangeAspect="1" noChangeArrowheads="1"/>
          </p:cNvPicPr>
          <p:nvPr/>
        </p:nvPicPr>
        <p:blipFill>
          <a:blip r:embed="rId12" cstate="print"/>
          <a:srcRect/>
          <a:stretch>
            <a:fillRect/>
          </a:stretch>
        </p:blipFill>
        <p:spPr bwMode="auto">
          <a:xfrm>
            <a:off x="296656" y="2286000"/>
            <a:ext cx="8847344"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idx="4294967295"/>
          </p:nvPr>
        </p:nvSpPr>
        <p:spPr>
          <a:xfrm>
            <a:off x="-1295400" y="1066800"/>
            <a:ext cx="7772400" cy="1066800"/>
          </a:xfrm>
          <a:noFill/>
          <a:ln/>
        </p:spPr>
        <p:txBody>
          <a:bodyPr/>
          <a:lstStyle/>
          <a:p>
            <a:r>
              <a:rPr lang="zh-CN" altLang="en-US" sz="2800" dirty="0">
                <a:solidFill>
                  <a:srgbClr val="FF0000"/>
                </a:solidFill>
              </a:rPr>
              <a:t/>
            </a:r>
            <a:br>
              <a:rPr lang="zh-CN" altLang="en-US" sz="2800" dirty="0">
                <a:solidFill>
                  <a:srgbClr val="FF0000"/>
                </a:solidFill>
              </a:rPr>
            </a:br>
            <a:r>
              <a:rPr lang="en-US" altLang="zh-CN" sz="2800" b="1" dirty="0" smtClean="0">
                <a:solidFill>
                  <a:srgbClr val="FF0000"/>
                </a:solidFill>
              </a:rPr>
              <a:t>VHF Radio and  TV </a:t>
            </a:r>
            <a:r>
              <a:rPr lang="zh-CN" altLang="en-US" sz="2800" b="1" dirty="0">
                <a:solidFill>
                  <a:srgbClr val="FF0000"/>
                </a:solidFill>
              </a:rPr>
              <a:t/>
            </a:r>
            <a:br>
              <a:rPr lang="zh-CN" altLang="en-US" sz="2800" b="1" dirty="0">
                <a:solidFill>
                  <a:srgbClr val="FF0000"/>
                </a:solidFill>
              </a:rPr>
            </a:br>
            <a:endParaRPr lang="zh-CN" altLang="en-US" sz="2800" b="1" dirty="0">
              <a:solidFill>
                <a:srgbClr val="FF0000"/>
              </a:solidFill>
            </a:endParaRPr>
          </a:p>
        </p:txBody>
      </p:sp>
      <p:sp>
        <p:nvSpPr>
          <p:cNvPr id="8195" name="内容占位符 2"/>
          <p:cNvSpPr>
            <a:spLocks noGrp="1" noChangeArrowheads="1"/>
          </p:cNvSpPr>
          <p:nvPr>
            <p:ph idx="4294967295"/>
          </p:nvPr>
        </p:nvSpPr>
        <p:spPr bwMode="auto">
          <a:xfrm>
            <a:off x="466725" y="1268413"/>
            <a:ext cx="8572500" cy="5435600"/>
          </a:xfrm>
          <a:prstGeom prst="rect">
            <a:avLst/>
          </a:prstGeom>
          <a:noFill/>
          <a:ln/>
        </p:spPr>
        <p:txBody>
          <a:bodyPr/>
          <a:lstStyle/>
          <a:p>
            <a:pPr>
              <a:buNone/>
            </a:pPr>
            <a:r>
              <a:rPr lang="en-US" altLang="zh-CN" dirty="0" smtClean="0"/>
              <a:t>               </a:t>
            </a:r>
            <a:endParaRPr lang="zh-CN" altLang="en-US" dirty="0"/>
          </a:p>
          <a:p>
            <a:endParaRPr lang="en-US" dirty="0"/>
          </a:p>
          <a:p>
            <a:endParaRPr lang="en-US" dirty="0"/>
          </a:p>
          <a:p>
            <a:endParaRPr lang="en-US" dirty="0"/>
          </a:p>
          <a:p>
            <a:endParaRPr lang="en-US" dirty="0"/>
          </a:p>
          <a:p>
            <a:endParaRPr lang="en-US" dirty="0"/>
          </a:p>
          <a:p>
            <a:pPr>
              <a:buFont typeface="Arial" pitchFamily="34" charset="0"/>
              <a:buNone/>
            </a:pPr>
            <a:endParaRPr lang="zh-CN" altLang="en-US" dirty="0"/>
          </a:p>
          <a:p>
            <a:pPr>
              <a:buFont typeface="Arial" pitchFamily="34" charset="0"/>
              <a:buNone/>
            </a:pPr>
            <a:endParaRPr lang="zh-CN" altLang="en-US" dirty="0"/>
          </a:p>
        </p:txBody>
      </p:sp>
      <p:graphicFrame>
        <p:nvGraphicFramePr>
          <p:cNvPr id="819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宋体" pitchFamily="2" charset="-122"/>
                        </a:rPr>
                        <a:t>D</a:t>
                      </a:r>
                      <a:r>
                        <a:rPr kumimoji="0" lang="zh-CN" altLang="en-US" sz="2000" b="1" i="0" u="none" strike="noStrike" cap="none" normalizeH="0" baseline="0" dirty="0" smtClean="0">
                          <a:ln>
                            <a:noFill/>
                          </a:ln>
                          <a:solidFill>
                            <a:schemeClr val="tx1"/>
                          </a:solidFill>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DS-6：174-175MHz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DS-7：175-183MHz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DS-8：183-191MHz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DS-9：191-199MHz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DS-10：199-207MHz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DS-11：207-215MHz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DS-12：215-216MHz</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DTMB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CMMB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Radio and TV Coverage Network Technical requirements</a:t>
                      </a:r>
                      <a:endParaRPr kumimoji="0" lang="zh-CN" altLang="zh-CN"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The analog radio and TV will stop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8245" name="Picture 53" descr="11"/>
          <p:cNvPicPr>
            <a:picLocks noChangeAspect="1" noChangeArrowheads="1"/>
          </p:cNvPicPr>
          <p:nvPr/>
        </p:nvPicPr>
        <p:blipFill>
          <a:blip r:embed="rId2" cstate="print"/>
          <a:srcRect/>
          <a:stretch>
            <a:fillRect/>
          </a:stretch>
        </p:blipFill>
        <p:spPr bwMode="auto">
          <a:xfrm>
            <a:off x="4283075" y="3070225"/>
            <a:ext cx="2162175" cy="1441450"/>
          </a:xfrm>
          <a:prstGeom prst="rect">
            <a:avLst/>
          </a:prstGeom>
          <a:noFill/>
          <a:ln w="9525">
            <a:noFill/>
            <a:miter lim="800000"/>
            <a:headEnd/>
            <a:tailEnd/>
          </a:ln>
        </p:spPr>
      </p:pic>
      <p:pic>
        <p:nvPicPr>
          <p:cNvPr id="8246" name="Picture 54" descr="22"/>
          <p:cNvPicPr>
            <a:picLocks noChangeAspect="1" noChangeArrowheads="1"/>
          </p:cNvPicPr>
          <p:nvPr/>
        </p:nvPicPr>
        <p:blipFill>
          <a:blip r:embed="rId3" cstate="print"/>
          <a:srcRect/>
          <a:stretch>
            <a:fillRect/>
          </a:stretch>
        </p:blipFill>
        <p:spPr bwMode="auto">
          <a:xfrm>
            <a:off x="6518275" y="3071813"/>
            <a:ext cx="2305050" cy="1439862"/>
          </a:xfrm>
          <a:prstGeom prst="rect">
            <a:avLst/>
          </a:prstGeom>
          <a:noFill/>
          <a:ln w="9525">
            <a:noFill/>
            <a:miter lim="800000"/>
            <a:headEnd/>
            <a:tailEnd/>
          </a:ln>
        </p:spPr>
      </p:pic>
      <p:sp>
        <p:nvSpPr>
          <p:cNvPr id="7" name="标题 1"/>
          <p:cNvSpPr>
            <a:spLocks noGrp="1"/>
          </p:cNvSpPr>
          <p:nvPr>
            <p:ph type="title"/>
          </p:nvPr>
        </p:nvSpPr>
        <p:spPr>
          <a:xfrm>
            <a:off x="6858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2"/>
          <p:cNvSpPr>
            <a:spLocks noGrp="1" noChangeArrowheads="1"/>
          </p:cNvSpPr>
          <p:nvPr>
            <p:ph type="title" idx="4294967295"/>
          </p:nvPr>
        </p:nvSpPr>
        <p:spPr>
          <a:xfrm>
            <a:off x="990600" y="1447800"/>
            <a:ext cx="8077200" cy="1066800"/>
          </a:xfrm>
          <a:noFill/>
          <a:ln/>
        </p:spPr>
        <p:txBody>
          <a:bodyPr/>
          <a:lstStyle/>
          <a:p>
            <a:pPr algn="l"/>
            <a:r>
              <a:rPr lang="en-US" sz="2800" b="1" dirty="0" smtClean="0">
                <a:solidFill>
                  <a:srgbClr val="FF0000"/>
                </a:solidFill>
              </a:rPr>
              <a:t>Wireless  Microphone</a:t>
            </a:r>
            <a:endParaRPr lang="zh-CN" altLang="en-US" sz="2800" dirty="0">
              <a:solidFill>
                <a:srgbClr val="FF0000"/>
              </a:solidFill>
            </a:endParaRPr>
          </a:p>
        </p:txBody>
      </p:sp>
      <p:sp>
        <p:nvSpPr>
          <p:cNvPr id="9219" name="内容占位符 4"/>
          <p:cNvSpPr>
            <a:spLocks noGrp="1" noChangeArrowheads="1"/>
          </p:cNvSpPr>
          <p:nvPr>
            <p:ph idx="4294967295"/>
          </p:nvPr>
        </p:nvSpPr>
        <p:spPr bwMode="auto">
          <a:xfrm>
            <a:off x="544512" y="2330450"/>
            <a:ext cx="8218487" cy="4679950"/>
          </a:xfrm>
          <a:prstGeom prst="rect">
            <a:avLst/>
          </a:prstGeom>
          <a:noFill/>
          <a:ln/>
        </p:spPr>
        <p:txBody>
          <a:bodyPr/>
          <a:lstStyle/>
          <a:p>
            <a:pPr>
              <a:buFontTx/>
              <a:buNone/>
            </a:pPr>
            <a:r>
              <a:rPr lang="en-US" sz="3000" dirty="0"/>
              <a:t>  </a:t>
            </a:r>
            <a:r>
              <a:rPr lang="en-US" sz="3000" b="1" dirty="0"/>
              <a:t> </a:t>
            </a:r>
            <a:r>
              <a:rPr lang="zh-CN" altLang="en-US" sz="2400" b="1" dirty="0" smtClean="0"/>
              <a:t> </a:t>
            </a:r>
            <a:r>
              <a:rPr lang="en-US" sz="2400" b="1" dirty="0" smtClean="0"/>
              <a:t> </a:t>
            </a:r>
            <a:r>
              <a:rPr lang="en-US" sz="2400" dirty="0"/>
              <a:t>W</a:t>
            </a:r>
            <a:r>
              <a:rPr lang="en-US" sz="2400" dirty="0" smtClean="0"/>
              <a:t>ireless </a:t>
            </a:r>
            <a:r>
              <a:rPr lang="en-US" sz="2400" dirty="0"/>
              <a:t>M</a:t>
            </a:r>
            <a:r>
              <a:rPr lang="en-US" sz="2400" dirty="0" smtClean="0"/>
              <a:t>icrophones </a:t>
            </a:r>
            <a:r>
              <a:rPr lang="en-US" sz="2400" dirty="0"/>
              <a:t>on the market</a:t>
            </a:r>
            <a:r>
              <a:rPr lang="en-US" sz="2400" dirty="0" smtClean="0"/>
              <a:t>:</a:t>
            </a:r>
          </a:p>
          <a:p>
            <a:pPr>
              <a:buFontTx/>
              <a:buNone/>
            </a:pPr>
            <a:endParaRPr lang="zh-CN" altLang="en-US" sz="3000" dirty="0"/>
          </a:p>
          <a:p>
            <a:pPr>
              <a:buFontTx/>
              <a:buNone/>
            </a:pPr>
            <a:r>
              <a:rPr lang="zh-CN" altLang="en-US" sz="2800" dirty="0"/>
              <a:t>   </a:t>
            </a:r>
          </a:p>
          <a:p>
            <a:pPr>
              <a:buFontTx/>
              <a:buNone/>
            </a:pPr>
            <a:r>
              <a:rPr lang="zh-CN" altLang="en-US" sz="2800" dirty="0"/>
              <a:t>   </a:t>
            </a:r>
            <a:endParaRPr lang="en-US" altLang="zh-CN" sz="2800" dirty="0" smtClean="0"/>
          </a:p>
          <a:p>
            <a:pPr>
              <a:buFontTx/>
              <a:buNone/>
            </a:pPr>
            <a:endParaRPr lang="en-US" sz="2800" b="1" dirty="0" smtClean="0"/>
          </a:p>
          <a:p>
            <a:pPr>
              <a:buFontTx/>
              <a:buNone/>
            </a:pPr>
            <a:r>
              <a:rPr lang="en-US" sz="2000" dirty="0" smtClean="0"/>
              <a:t>    On Chinese Markets,  More China's </a:t>
            </a:r>
            <a:r>
              <a:rPr lang="en-US" sz="2000" dirty="0"/>
              <a:t>wireless </a:t>
            </a:r>
            <a:r>
              <a:rPr lang="en-US" sz="2000" dirty="0" smtClean="0"/>
              <a:t>microphones  shifts from  </a:t>
            </a:r>
            <a:r>
              <a:rPr lang="en-US" sz="2000" dirty="0"/>
              <a:t>VHF to UHF</a:t>
            </a:r>
            <a:r>
              <a:rPr lang="zh-CN" altLang="en-US" sz="2000" dirty="0"/>
              <a:t>(</a:t>
            </a:r>
            <a:r>
              <a:rPr lang="zh-CN" altLang="en-US" sz="2000" dirty="0">
                <a:solidFill>
                  <a:srgbClr val="0000FF"/>
                </a:solidFill>
              </a:rPr>
              <a:t>most 500-900MHz</a:t>
            </a:r>
            <a:r>
              <a:rPr lang="zh-CN" altLang="en-US" sz="2000" dirty="0"/>
              <a:t>)</a:t>
            </a:r>
            <a:r>
              <a:rPr lang="en-US" sz="2000" dirty="0"/>
              <a:t>, especially in the high-end products.</a:t>
            </a:r>
          </a:p>
        </p:txBody>
      </p:sp>
      <p:pic>
        <p:nvPicPr>
          <p:cNvPr id="9221" name="图片 5"/>
          <p:cNvPicPr>
            <a:picLocks noChangeAspect="1" noChangeArrowheads="1"/>
          </p:cNvPicPr>
          <p:nvPr/>
        </p:nvPicPr>
        <p:blipFill>
          <a:blip r:embed="rId2" cstate="print"/>
          <a:srcRect/>
          <a:stretch>
            <a:fillRect/>
          </a:stretch>
        </p:blipFill>
        <p:spPr bwMode="auto">
          <a:xfrm>
            <a:off x="1306512" y="3244850"/>
            <a:ext cx="1873250" cy="1341438"/>
          </a:xfrm>
          <a:prstGeom prst="rect">
            <a:avLst/>
          </a:prstGeom>
          <a:noFill/>
          <a:ln w="9525" cmpd="sng">
            <a:noFill/>
            <a:miter lim="800000"/>
            <a:headEnd/>
            <a:tailEnd/>
          </a:ln>
        </p:spPr>
      </p:pic>
      <p:pic>
        <p:nvPicPr>
          <p:cNvPr id="9222" name="图片 6"/>
          <p:cNvPicPr>
            <a:picLocks noChangeAspect="1" noChangeArrowheads="1"/>
          </p:cNvPicPr>
          <p:nvPr/>
        </p:nvPicPr>
        <p:blipFill>
          <a:blip r:embed="rId3" cstate="print"/>
          <a:srcRect/>
          <a:stretch>
            <a:fillRect/>
          </a:stretch>
        </p:blipFill>
        <p:spPr bwMode="auto">
          <a:xfrm>
            <a:off x="3897312" y="3168650"/>
            <a:ext cx="2016125" cy="1479550"/>
          </a:xfrm>
          <a:prstGeom prst="rect">
            <a:avLst/>
          </a:prstGeom>
          <a:noFill/>
          <a:ln w="9525" cmpd="sng">
            <a:noFill/>
            <a:miter lim="800000"/>
            <a:headEnd/>
            <a:tailEnd/>
          </a:ln>
        </p:spPr>
      </p:pic>
      <p:pic>
        <p:nvPicPr>
          <p:cNvPr id="9223" name="图片 7"/>
          <p:cNvPicPr>
            <a:picLocks noChangeAspect="1" noChangeArrowheads="1"/>
          </p:cNvPicPr>
          <p:nvPr/>
        </p:nvPicPr>
        <p:blipFill>
          <a:blip r:embed="rId4" cstate="print"/>
          <a:srcRect/>
          <a:stretch>
            <a:fillRect/>
          </a:stretch>
        </p:blipFill>
        <p:spPr bwMode="auto">
          <a:xfrm>
            <a:off x="6107112" y="3168650"/>
            <a:ext cx="2808288" cy="1589088"/>
          </a:xfrm>
          <a:prstGeom prst="rect">
            <a:avLst/>
          </a:prstGeom>
          <a:noFill/>
          <a:ln w="9525" cmpd="sng">
            <a:noFill/>
            <a:miter lim="800000"/>
            <a:headEnd/>
            <a:tailEnd/>
          </a:ln>
        </p:spPr>
      </p:pic>
      <p:sp>
        <p:nvSpPr>
          <p:cNvPr id="7" name="标题 1"/>
          <p:cNvSpPr>
            <a:spLocks noGrp="1"/>
          </p:cNvSpPr>
          <p:nvPr>
            <p:ph type="title"/>
          </p:nvPr>
        </p:nvSpPr>
        <p:spPr>
          <a:xfrm>
            <a:off x="762000" y="4572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85800" y="5410200"/>
            <a:ext cx="80010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smtClean="0">
                <a:solidFill>
                  <a:schemeClr val="tx1"/>
                </a:solidFill>
              </a:rPr>
              <a:t>Operation frequency 189.9-216MHz, Pt &lt;10mW , Bandwidth&lt;200kHz. </a:t>
            </a:r>
            <a:r>
              <a:rPr lang="en-US" altLang="zh-CN" sz="1600" b="1" i="1" dirty="0" smtClean="0">
                <a:solidFill>
                  <a:srgbClr val="FFFF00"/>
                </a:solidFill>
              </a:rPr>
              <a:t>But, there is no  rule about  PSD of wireless microphone in china ,so we refer bandwidth mask in America and  Europe.  </a:t>
            </a:r>
            <a:endParaRPr lang="zh-CN" altLang="en-US" sz="1600" b="1" i="1" dirty="0">
              <a:solidFill>
                <a:srgbClr val="FFFF00"/>
              </a:solidFill>
            </a:endParaRPr>
          </a:p>
        </p:txBody>
      </p:sp>
      <p:pic>
        <p:nvPicPr>
          <p:cNvPr id="11265" name="Picture 1"/>
          <p:cNvPicPr>
            <a:picLocks noChangeAspect="1" noChangeArrowheads="1"/>
          </p:cNvPicPr>
          <p:nvPr/>
        </p:nvPicPr>
        <p:blipFill>
          <a:blip r:embed="rId2" cstate="print"/>
          <a:srcRect/>
          <a:stretch>
            <a:fillRect/>
          </a:stretch>
        </p:blipFill>
        <p:spPr bwMode="auto">
          <a:xfrm>
            <a:off x="457200" y="1981201"/>
            <a:ext cx="4334932" cy="3200399"/>
          </a:xfrm>
          <a:prstGeom prst="rect">
            <a:avLst/>
          </a:prstGeom>
          <a:noFill/>
          <a:ln w="9525">
            <a:noFill/>
            <a:miter lim="800000"/>
            <a:headEnd/>
            <a:tailEnd/>
          </a:ln>
        </p:spPr>
      </p:pic>
      <p:sp>
        <p:nvSpPr>
          <p:cNvPr id="10" name="标题 2"/>
          <p:cNvSpPr txBox="1">
            <a:spLocks noChangeArrowheads="1"/>
          </p:cNvSpPr>
          <p:nvPr/>
        </p:nvSpPr>
        <p:spPr bwMode="auto">
          <a:xfrm>
            <a:off x="-1828800" y="1143000"/>
            <a:ext cx="8077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mj-cs"/>
              </a:rPr>
              <a:t>Wireless  Microphone </a:t>
            </a:r>
            <a:endParaRPr kumimoji="0" lang="zh-CN" altLang="en-US" sz="2800" b="0" i="0" u="none" strike="noStrike" kern="0" cap="none" spc="0" normalizeH="0" baseline="0" noProof="0" dirty="0">
              <a:ln>
                <a:noFill/>
              </a:ln>
              <a:solidFill>
                <a:srgbClr val="FF0000"/>
              </a:solidFill>
              <a:effectLst/>
              <a:uLnTx/>
              <a:uFillTx/>
              <a:latin typeface="+mj-lt"/>
              <a:ea typeface="+mj-ea"/>
              <a:cs typeface="+mj-cs"/>
            </a:endParaRPr>
          </a:p>
        </p:txBody>
      </p:sp>
      <p:pic>
        <p:nvPicPr>
          <p:cNvPr id="11266" name="Picture 2"/>
          <p:cNvPicPr>
            <a:picLocks noChangeAspect="1" noChangeArrowheads="1"/>
          </p:cNvPicPr>
          <p:nvPr/>
        </p:nvPicPr>
        <p:blipFill>
          <a:blip r:embed="rId3" cstate="print"/>
          <a:srcRect/>
          <a:stretch>
            <a:fillRect/>
          </a:stretch>
        </p:blipFill>
        <p:spPr bwMode="auto">
          <a:xfrm>
            <a:off x="4648200" y="1752600"/>
            <a:ext cx="4314305" cy="3505200"/>
          </a:xfrm>
          <a:prstGeom prst="rect">
            <a:avLst/>
          </a:prstGeom>
          <a:noFill/>
          <a:ln w="9525">
            <a:noFill/>
            <a:miter lim="800000"/>
            <a:headEnd/>
            <a:tailEnd/>
          </a:ln>
        </p:spPr>
      </p:pic>
      <p:sp>
        <p:nvSpPr>
          <p:cNvPr id="12" name="标题 1"/>
          <p:cNvSpPr>
            <a:spLocks noGrp="1"/>
          </p:cNvSpPr>
          <p:nvPr>
            <p:ph type="title"/>
          </p:nvPr>
        </p:nvSpPr>
        <p:spPr>
          <a:xfrm>
            <a:off x="9144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idx="4294967295"/>
          </p:nvPr>
        </p:nvSpPr>
        <p:spPr>
          <a:xfrm>
            <a:off x="838200" y="533400"/>
            <a:ext cx="7772400" cy="1066800"/>
          </a:xfrm>
          <a:noFill/>
          <a:ln/>
        </p:spPr>
        <p:txBody>
          <a:bodyPr/>
          <a:lstStyle/>
          <a:p>
            <a:r>
              <a:rPr lang="en-US" b="1" dirty="0"/>
              <a:t>The </a:t>
            </a:r>
            <a:r>
              <a:rPr lang="en-US" b="1" dirty="0" smtClean="0"/>
              <a:t>Usage on 407-425MHz band</a:t>
            </a:r>
            <a:endParaRPr lang="zh-CN" altLang="en-US" dirty="0"/>
          </a:p>
        </p:txBody>
      </p:sp>
      <p:sp>
        <p:nvSpPr>
          <p:cNvPr id="12294" name="左大括号 6"/>
          <p:cNvSpPr>
            <a:spLocks/>
          </p:cNvSpPr>
          <p:nvPr/>
        </p:nvSpPr>
        <p:spPr bwMode="auto">
          <a:xfrm>
            <a:off x="3059113" y="4314825"/>
            <a:ext cx="504825" cy="1704975"/>
          </a:xfrm>
          <a:prstGeom prst="leftBrace">
            <a:avLst>
              <a:gd name="adj1" fmla="val 7987"/>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635896" y="3501007"/>
          <a:ext cx="3755504" cy="273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5800" y="4343400"/>
          <a:ext cx="2303631"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1" name="Picture 1" descr="C:\Users\shuitu\AppData\Roaming\Tencent\Users\283172817\QQ\WinTemp\RichOle\@P[E}13E2JBM51{$EONLVGX.jpg"/>
          <p:cNvPicPr>
            <a:picLocks noChangeAspect="1" noChangeArrowheads="1"/>
          </p:cNvPicPr>
          <p:nvPr/>
        </p:nvPicPr>
        <p:blipFill>
          <a:blip r:embed="rId12" cstate="print"/>
          <a:srcRect/>
          <a:stretch>
            <a:fillRect/>
          </a:stretch>
        </p:blipFill>
        <p:spPr bwMode="auto">
          <a:xfrm>
            <a:off x="381000" y="1828800"/>
            <a:ext cx="8641080" cy="160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Usage on</a:t>
            </a:r>
            <a:r>
              <a:rPr lang="en-US" altLang="zh-CN" dirty="0" smtClean="0"/>
              <a:t> </a:t>
            </a:r>
            <a:r>
              <a:rPr lang="en-US" altLang="zh-CN" b="1" dirty="0" smtClean="0"/>
              <a:t>407-425MHz band</a:t>
            </a:r>
            <a:endParaRPr lang="zh-CN" altLang="en-US" dirty="0"/>
          </a:p>
        </p:txBody>
      </p:sp>
      <p:graphicFrame>
        <p:nvGraphicFramePr>
          <p:cNvPr id="3" name="表格 2"/>
          <p:cNvGraphicFramePr>
            <a:graphicFrameLocks noGrp="1"/>
          </p:cNvGraphicFramePr>
          <p:nvPr/>
        </p:nvGraphicFramePr>
        <p:xfrm>
          <a:off x="843538" y="1615440"/>
          <a:ext cx="7995662" cy="5151120"/>
        </p:xfrm>
        <a:graphic>
          <a:graphicData uri="http://schemas.openxmlformats.org/drawingml/2006/table">
            <a:tbl>
              <a:tblPr>
                <a:tableStyleId>{00A15C55-8517-42AA-B614-E9B94910E393}</a:tableStyleId>
              </a:tblPr>
              <a:tblGrid>
                <a:gridCol w="1296594"/>
                <a:gridCol w="1296595"/>
                <a:gridCol w="1296594"/>
                <a:gridCol w="1296594"/>
                <a:gridCol w="936429"/>
                <a:gridCol w="1872856"/>
              </a:tblGrid>
              <a:tr h="576264">
                <a:tc rowSpan="5">
                  <a:txBody>
                    <a:bodyPr/>
                    <a:lstStyle/>
                    <a:p>
                      <a:r>
                        <a:rPr lang="en-US" altLang="zh-CN" dirty="0" smtClean="0"/>
                        <a:t>Interphone</a:t>
                      </a:r>
                      <a:endParaRPr lang="zh-CN" altLang="en-US" dirty="0">
                        <a:solidFill>
                          <a:schemeClr val="tx1"/>
                        </a:solidFill>
                      </a:endParaRP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 Different Frequency Bands </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Dedicated interphone</a:t>
                      </a:r>
                      <a:endParaRPr lang="zh-CN" altLang="en-US" sz="1400" b="1" dirty="0" smtClean="0">
                        <a:solidFill>
                          <a:schemeClr val="tx1"/>
                        </a:solidFill>
                      </a:endParaRPr>
                    </a:p>
                    <a:p>
                      <a:r>
                        <a:rPr lang="en-US" altLang="zh-CN" sz="1400" b="1" dirty="0" smtClean="0">
                          <a:solidFill>
                            <a:schemeClr val="accent2"/>
                          </a:solidFill>
                        </a:rPr>
                        <a:t>(Pt&lt;30W)</a:t>
                      </a:r>
                      <a:endParaRPr lang="zh-CN" altLang="en-US" sz="1400" b="1" dirty="0">
                        <a:solidFill>
                          <a:schemeClr val="accent2"/>
                        </a:solidFill>
                      </a:endParaRPr>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137-144</a:t>
                      </a:r>
                      <a:r>
                        <a:rPr lang="zh-CN" altLang="zh-CN" sz="1400" b="0" dirty="0" smtClean="0">
                          <a:solidFill>
                            <a:schemeClr val="tx1"/>
                          </a:solidFill>
                        </a:rPr>
                        <a:t>、</a:t>
                      </a:r>
                      <a:r>
                        <a:rPr lang="en-US" altLang="zh-CN" sz="1400" b="0" dirty="0" smtClean="0">
                          <a:solidFill>
                            <a:schemeClr val="tx1"/>
                          </a:solidFill>
                        </a:rPr>
                        <a:t>146-167</a:t>
                      </a:r>
                      <a:r>
                        <a:rPr lang="zh-CN" altLang="zh-CN" sz="1400" b="0" dirty="0" smtClean="0">
                          <a:solidFill>
                            <a:schemeClr val="tx1"/>
                          </a:solidFill>
                        </a:rPr>
                        <a:t>、</a:t>
                      </a:r>
                      <a:r>
                        <a:rPr lang="en-US" altLang="zh-CN" sz="1400" b="0" dirty="0" smtClean="0">
                          <a:solidFill>
                            <a:schemeClr val="tx1"/>
                          </a:solidFill>
                        </a:rPr>
                        <a:t>403-409.75</a:t>
                      </a:r>
                      <a:r>
                        <a:rPr lang="zh-CN" altLang="zh-CN" sz="1400" b="0" dirty="0" smtClean="0">
                          <a:solidFill>
                            <a:schemeClr val="tx1"/>
                          </a:solidFill>
                        </a:rPr>
                        <a:t>、</a:t>
                      </a:r>
                      <a:r>
                        <a:rPr lang="en-US" altLang="zh-CN" sz="1400" b="0" dirty="0" smtClean="0">
                          <a:solidFill>
                            <a:schemeClr val="tx1"/>
                          </a:solidFill>
                        </a:rPr>
                        <a:t>409.9875-423.5MHz</a:t>
                      </a:r>
                      <a:endParaRPr lang="zh-CN" altLang="en-US" sz="1400" b="0" dirty="0" smtClean="0">
                        <a:solidFill>
                          <a:schemeClr val="tx1"/>
                        </a:solidFill>
                      </a:endParaRPr>
                    </a:p>
                  </a:txBody>
                  <a:tcPr anchor="ctr"/>
                </a:tc>
                <a:tc hMerge="1">
                  <a:txBody>
                    <a:bodyPr/>
                    <a:lstStyle/>
                    <a:p>
                      <a:endParaRPr lang="zh-CN" altLang="en-US" dirty="0"/>
                    </a:p>
                  </a:txBody>
                  <a:tcPr/>
                </a:tc>
                <a:tc hMerge="1">
                  <a:txBody>
                    <a:bodyPr/>
                    <a:lstStyle/>
                    <a:p>
                      <a:endParaRPr lang="zh-CN" altLang="en-US"/>
                    </a:p>
                  </a:txBody>
                  <a:tcPr/>
                </a:tc>
              </a:tr>
              <a:tr h="1573536">
                <a:tc vMerge="1">
                  <a:txBody>
                    <a:bodyPr/>
                    <a:lstStyle/>
                    <a:p>
                      <a:endParaRPr lang="zh-CN" altLang="en-US" dirty="0"/>
                    </a:p>
                  </a:txBody>
                  <a:tcPr/>
                </a:tc>
                <a:tc vMerge="1">
                  <a:txBody>
                    <a:bodyPr/>
                    <a:lstStyle/>
                    <a:p>
                      <a:endParaRPr lang="zh-CN" alt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Public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accent2"/>
                          </a:solidFill>
                        </a:rPr>
                        <a:t>(Pt&lt;500mW)</a:t>
                      </a:r>
                      <a:endParaRPr lang="zh-CN" altLang="en-US" sz="1400" b="1" dirty="0" smtClean="0">
                        <a:solidFill>
                          <a:schemeClr val="accent2"/>
                        </a:solidFill>
                      </a:endParaRPr>
                    </a:p>
                    <a:p>
                      <a:endParaRPr lang="zh-CN" altLang="en-US" sz="1400" b="1"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409.7500-409.9875MHz</a:t>
                      </a:r>
                      <a:endParaRPr lang="zh-CN" altLang="en-US" sz="1400" b="0" dirty="0" smtClean="0">
                        <a:solidFill>
                          <a:schemeClr val="tx1"/>
                        </a:solidFill>
                      </a:endParaRPr>
                    </a:p>
                    <a:p>
                      <a:endParaRPr lang="zh-CN" altLang="en-US" sz="1400" dirty="0"/>
                    </a:p>
                  </a:txBody>
                  <a:tcPr anchor="ctr"/>
                </a:tc>
                <a:tc>
                  <a:txBody>
                    <a:bodyPr/>
                    <a:lstStyle/>
                    <a:p>
                      <a:r>
                        <a:rPr lang="en-US" altLang="zh-CN" dirty="0" smtClean="0"/>
                        <a:t>Analog</a:t>
                      </a:r>
                      <a:endParaRPr lang="zh-CN" altLang="en-US" dirty="0"/>
                    </a:p>
                  </a:txBody>
                  <a:tcPr/>
                </a:tc>
                <a:tc>
                  <a:txBody>
                    <a:bodyPr/>
                    <a:lstStyle/>
                    <a:p>
                      <a:r>
                        <a:rPr lang="en-US" altLang="zh-CN" sz="1400" dirty="0" smtClean="0"/>
                        <a:t>Channel number:20</a:t>
                      </a:r>
                    </a:p>
                    <a:p>
                      <a:r>
                        <a:rPr lang="en-US" altLang="zh-CN" sz="1400" dirty="0" smtClean="0"/>
                        <a:t>Operation</a:t>
                      </a:r>
                      <a:r>
                        <a:rPr lang="en-US" altLang="zh-CN" sz="1400" baseline="0" dirty="0" smtClean="0"/>
                        <a:t> frequency:</a:t>
                      </a:r>
                      <a:r>
                        <a:rPr lang="en-US" altLang="zh-CN" sz="1400" kern="1200" dirty="0" smtClean="0">
                          <a:solidFill>
                            <a:schemeClr val="dk1"/>
                          </a:solidFill>
                          <a:latin typeface="+mn-lt"/>
                          <a:ea typeface="+mn-ea"/>
                          <a:cs typeface="+mn-cs"/>
                        </a:rPr>
                        <a:t>409.7500-409.9875MHz</a:t>
                      </a:r>
                    </a:p>
                    <a:p>
                      <a:r>
                        <a:rPr lang="en-US" altLang="zh-CN" sz="1400" kern="1200" dirty="0" smtClean="0">
                          <a:solidFill>
                            <a:schemeClr val="dk1"/>
                          </a:solidFill>
                          <a:latin typeface="+mn-lt"/>
                          <a:ea typeface="+mn-ea"/>
                          <a:cs typeface="+mn-cs"/>
                        </a:rPr>
                        <a:t>Channel spacing:12.5kHz</a:t>
                      </a:r>
                    </a:p>
                    <a:p>
                      <a:r>
                        <a:rPr lang="en-US" altLang="zh-CN" sz="1400" kern="1200" dirty="0" smtClean="0">
                          <a:solidFill>
                            <a:schemeClr val="dk1"/>
                          </a:solidFill>
                          <a:latin typeface="+mn-lt"/>
                          <a:ea typeface="+mn-ea"/>
                          <a:cs typeface="+mn-cs"/>
                        </a:rPr>
                        <a:t>Modulation:8K5F3E</a:t>
                      </a:r>
                      <a:endParaRPr lang="zh-CN" altLang="en-US" sz="1400" dirty="0"/>
                    </a:p>
                  </a:txBody>
                  <a:tcPr/>
                </a:tc>
              </a:tr>
              <a:tr h="11411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en-US" altLang="zh-CN" dirty="0" smtClean="0"/>
                        <a:t>Digital</a:t>
                      </a:r>
                      <a:endParaRPr lang="zh-CN" altLang="en-US" dirty="0"/>
                    </a:p>
                  </a:txBody>
                  <a:tcPr/>
                </a:tc>
                <a:tc>
                  <a:txBody>
                    <a:bodyPr/>
                    <a:lstStyle/>
                    <a:p>
                      <a:r>
                        <a:rPr lang="en-US" altLang="zh-CN" sz="1400" dirty="0" smtClean="0"/>
                        <a:t>Channel</a:t>
                      </a:r>
                      <a:r>
                        <a:rPr lang="en-US" altLang="zh-CN" sz="1400" baseline="0" dirty="0" smtClean="0"/>
                        <a:t> spacing:</a:t>
                      </a:r>
                      <a:r>
                        <a:rPr lang="en-US" altLang="zh-CN" sz="1400" kern="1200" dirty="0" smtClean="0">
                          <a:solidFill>
                            <a:schemeClr val="dk1"/>
                          </a:solidFill>
                          <a:latin typeface="+mn-lt"/>
                          <a:ea typeface="+mn-ea"/>
                          <a:cs typeface="+mn-cs"/>
                        </a:rPr>
                        <a:t>12.5kHz  6.25kHz</a:t>
                      </a:r>
                    </a:p>
                    <a:p>
                      <a:r>
                        <a:rPr lang="en-US" altLang="zh-CN" sz="1400" b="0" dirty="0" smtClean="0"/>
                        <a:t>multi-access mode : </a:t>
                      </a:r>
                      <a:r>
                        <a:rPr lang="en-US" altLang="zh-CN" sz="1400" b="0" kern="1200" dirty="0" smtClean="0">
                          <a:solidFill>
                            <a:schemeClr val="dk1"/>
                          </a:solidFill>
                          <a:latin typeface="+mn-lt"/>
                          <a:ea typeface="+mn-ea"/>
                          <a:cs typeface="+mn-cs"/>
                        </a:rPr>
                        <a:t>FDMA/TDMA</a:t>
                      </a:r>
                      <a:endParaRPr lang="zh-CN" altLang="en-US" sz="1400" b="0" dirty="0"/>
                    </a:p>
                  </a:txBody>
                  <a:tcPr/>
                </a:tc>
              </a:tr>
              <a:tr h="697861">
                <a:tc vMerge="1">
                  <a:txBody>
                    <a:bodyPr/>
                    <a:lstStyle/>
                    <a:p>
                      <a:endParaRPr lang="zh-CN" alt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Individual Technology</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Analog interphone</a:t>
                      </a:r>
                      <a:endParaRPr lang="zh-CN" altLang="en-US" sz="1400" b="1" dirty="0" smtClean="0">
                        <a:solidFill>
                          <a:schemeClr val="tx1"/>
                        </a:solidFill>
                      </a:endParaRPr>
                    </a:p>
                    <a:p>
                      <a:endParaRPr lang="zh-CN" altLang="en-US" sz="1400" b="1" dirty="0"/>
                    </a:p>
                  </a:txBody>
                  <a:tcPr anchor="ctr"/>
                </a:tc>
                <a:tc gridSpan="3">
                  <a:txBody>
                    <a:bodyPr/>
                    <a:lstStyle/>
                    <a:p>
                      <a:endParaRPr lang="zh-CN" altLang="en-US" dirty="0"/>
                    </a:p>
                  </a:txBody>
                  <a:tcPr/>
                </a:tc>
                <a:tc hMerge="1">
                  <a:txBody>
                    <a:bodyPr/>
                    <a:lstStyle/>
                    <a:p>
                      <a:endParaRPr lang="zh-CN" altLang="en-US" dirty="0"/>
                    </a:p>
                  </a:txBody>
                  <a:tcPr/>
                </a:tc>
                <a:tc hMerge="1">
                  <a:txBody>
                    <a:bodyPr/>
                    <a:lstStyle/>
                    <a:p>
                      <a:endParaRPr lang="zh-CN" altLang="en-US"/>
                    </a:p>
                  </a:txBody>
                  <a:tcPr/>
                </a:tc>
              </a:tr>
              <a:tr h="697861">
                <a:tc vMerge="1">
                  <a:txBody>
                    <a:bodyPr/>
                    <a:lstStyle/>
                    <a:p>
                      <a:endParaRPr lang="zh-CN" altLang="en-US" dirty="0"/>
                    </a:p>
                  </a:txBody>
                  <a:tcPr/>
                </a:tc>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Digital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Standards:</a:t>
                      </a:r>
                      <a:endParaRPr lang="zh-CN" altLang="en-US" sz="1400" b="1" dirty="0" smtClean="0"/>
                    </a:p>
                    <a:p>
                      <a:endParaRPr lang="zh-CN" altLang="en-US" sz="1400" b="1" dirty="0"/>
                    </a:p>
                  </a:txBody>
                  <a:tcPr anchor="ctr"/>
                </a:tc>
                <a:tc gridSpan="3">
                  <a:txBody>
                    <a:bodyPr/>
                    <a:lstStyle/>
                    <a:p>
                      <a:r>
                        <a:rPr lang="en-US" altLang="zh-CN" sz="1400" kern="1200" dirty="0" smtClean="0">
                          <a:solidFill>
                            <a:schemeClr val="dk1"/>
                          </a:solidFill>
                          <a:latin typeface="+mn-lt"/>
                          <a:ea typeface="+mn-ea"/>
                          <a:cs typeface="+mn-cs"/>
                        </a:rPr>
                        <a:t>DMR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TDMA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DPMR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FDMA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DSRR ,P25 standard</a:t>
                      </a:r>
                      <a:endParaRPr lang="zh-CN" altLang="en-US" sz="1400"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
        <p:nvSpPr>
          <p:cNvPr id="4" name="矩形 3"/>
          <p:cNvSpPr/>
          <p:nvPr/>
        </p:nvSpPr>
        <p:spPr>
          <a:xfrm>
            <a:off x="304800" y="1219200"/>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4478</TotalTime>
  <Words>715</Words>
  <Application>Microsoft Office PowerPoint</Application>
  <PresentationFormat>On-screen Show (4:3)</PresentationFormat>
  <Paragraphs>198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Informative Abstract</vt:lpstr>
      <vt:lpstr>General View</vt:lpstr>
      <vt:lpstr>The  usage on 174-216MHz Band</vt:lpstr>
      <vt:lpstr> VHF Radio and  TV  </vt:lpstr>
      <vt:lpstr>Wireless  Microphone</vt:lpstr>
      <vt:lpstr>The Usage on 174-216MHz band</vt:lpstr>
      <vt:lpstr>The Usage on 407-425MHz band</vt:lpstr>
      <vt:lpstr>The Usage on 407-425MHz band</vt:lpstr>
      <vt:lpstr>Slide 10</vt:lpstr>
      <vt:lpstr>The Usage on 407-425MHz band </vt:lpstr>
      <vt:lpstr>The Usage on 407-425MHz band </vt:lpstr>
      <vt:lpstr>The Usage on 608-630MHz band</vt:lpstr>
      <vt:lpstr>UHF Radio and TV</vt:lpstr>
      <vt:lpstr>The Usage on 608-630MHz band</vt:lpstr>
      <vt:lpstr>Slide 16</vt:lpstr>
      <vt:lpstr>Slide 17</vt:lpstr>
      <vt:lpstr>Conclusion</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TG4j Opening report</dc:title>
  <dc:subject>IEEE 802.15.4j</dc:subject>
  <dc:creator>Raymond Krasinski (Philips)</dc:creator>
  <cp:keywords>TG4j Report Opening</cp:keywords>
  <dc:description>Opening report for the MBAN Task Group</dc:description>
  <cp:lastModifiedBy>Liang</cp:lastModifiedBy>
  <cp:revision>272</cp:revision>
  <cp:lastPrinted>1998-02-10T13:28:06Z</cp:lastPrinted>
  <dcterms:created xsi:type="dcterms:W3CDTF">1999-11-08T18:59:45Z</dcterms:created>
  <dcterms:modified xsi:type="dcterms:W3CDTF">2012-09-18T16:08:32Z</dcterms:modified>
  <cp:contentStatus>Final</cp:contentStatus>
</cp:coreProperties>
</file>