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Default Extension="docx" ContentType="application/haansoftdocx"/>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5"/>
  </p:notesMasterIdLst>
  <p:handoutMasterIdLst>
    <p:handoutMasterId r:id="rId16"/>
  </p:handoutMasterIdLst>
  <p:sldIdLst>
    <p:sldId id="507" r:id="rId3"/>
    <p:sldId id="530" r:id="rId4"/>
    <p:sldId id="531" r:id="rId5"/>
    <p:sldId id="524" r:id="rId6"/>
    <p:sldId id="525" r:id="rId7"/>
    <p:sldId id="541" r:id="rId8"/>
    <p:sldId id="539" r:id="rId9"/>
    <p:sldId id="533" r:id="rId10"/>
    <p:sldId id="540" r:id="rId11"/>
    <p:sldId id="543" r:id="rId12"/>
    <p:sldId id="544" r:id="rId13"/>
    <p:sldId id="54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33CC"/>
    <a:srgbClr val="D46C2C"/>
    <a:srgbClr val="000000"/>
    <a:srgbClr val="FF99FF"/>
    <a:srgbClr val="E33E1D"/>
    <a:srgbClr val="D7E4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00" autoAdjust="0"/>
    <p:restoredTop sz="95568" autoAdjust="0"/>
  </p:normalViewPr>
  <p:slideViewPr>
    <p:cSldViewPr>
      <p:cViewPr varScale="1">
        <p:scale>
          <a:sx n="91" d="100"/>
          <a:sy n="91" d="100"/>
        </p:scale>
        <p:origin x="-14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2C455B-F0A0-4813-B15D-6A08E42DAEFC}" type="datetimeFigureOut">
              <a:rPr lang="ko-KR" altLang="en-US" smtClean="0"/>
              <a:pPr/>
              <a:t>2012-05-16</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297069-8D9D-4657-9ED2-F2848090BA43}" type="slidenum">
              <a:rPr lang="ko-KR" altLang="en-US" smtClean="0"/>
              <a:pPr/>
              <a:t>‹#›</a:t>
            </a:fld>
            <a:endParaRPr lang="ko-KR" altLang="en-US"/>
          </a:p>
        </p:txBody>
      </p:sp>
    </p:spTree>
    <p:extLst>
      <p:ext uri="{BB962C8B-B14F-4D97-AF65-F5344CB8AC3E}">
        <p14:creationId xmlns:p14="http://schemas.microsoft.com/office/powerpoint/2010/main" xmlns="" val="1718174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xmlns=""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5/16/2012</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905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2012</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15-12-0264-02-0008</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248400" y="6324600"/>
            <a:ext cx="24384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Suhwook Kim, LG Electronics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5/16/2012</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5943600" y="632460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Suhwook Kim, LG Electronics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2012</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15-12-0264-02-0008</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5/16/2012</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lvl1pPr algn="ctr" defTabSz="914400" rtl="0" eaLnBrk="1" latinLnBrk="0" hangingPunct="1">
        <a:spcBef>
          <a:spcPct val="0"/>
        </a:spcBef>
        <a:buNone/>
        <a:defRPr sz="38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Word___2.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616648"/>
          </a:xfrm>
          <a:prstGeom prst="rect">
            <a:avLst/>
          </a:prstGeom>
          <a:noFill/>
          <a:ln w="12700">
            <a:noFill/>
            <a:miter lim="800000"/>
            <a:headEnd type="none" w="sm" len="sm"/>
            <a:tailEnd type="none" w="sm" len="sm"/>
          </a:ln>
          <a:effectLst/>
        </p:spPr>
        <p:txBody>
          <a:bodyPr>
            <a:spAutoFit/>
          </a:bodyPr>
          <a:lstStyle/>
          <a:p>
            <a:pPr algn="ctr" latinLnBrk="0">
              <a:defRPr/>
            </a:pPr>
            <a:r>
              <a:rPr kumimoji="0" lang="en-US" altLang="ko-KR" b="1" u="sng" dirty="0">
                <a:effectLst>
                  <a:outerShdw blurRad="38100" dist="38100" dir="2700000" algn="tl">
                    <a:srgbClr val="C0C0C0"/>
                  </a:outerShdw>
                </a:effectLst>
                <a:latin typeface="Times New Roman" pitchFamily="18" charset="0"/>
                <a:ea typeface="굴림" pitchFamily="50" charset="-127"/>
                <a:cs typeface="Times New Roman" pitchFamily="18" charset="0"/>
              </a:rPr>
              <a:t>Project: IEEE P802.15 Working Group for Wireless Personal Area Networks (WPANs)</a:t>
            </a:r>
            <a:endParaRPr kumimoji="0" lang="en-US" altLang="ko-KR" sz="1600" b="1" dirty="0">
              <a:latin typeface="Times New Roman" pitchFamily="18" charset="0"/>
              <a:ea typeface="굴림" pitchFamily="50" charset="-127"/>
              <a:cs typeface="Times New Roman" pitchFamily="18" charset="0"/>
            </a:endParaRPr>
          </a:p>
          <a:p>
            <a:pPr latinLnBrk="0">
              <a:defRPr/>
            </a:pP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Submission Title:</a:t>
            </a:r>
            <a:r>
              <a:rPr kumimoji="0" lang="en-US" altLang="ko-KR" sz="1600"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TG procedure for PAC</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Date Submitted: </a:t>
            </a:r>
            <a:r>
              <a:rPr kumimoji="0" lang="en-US" altLang="ko-KR" sz="1600" dirty="0" smtClean="0">
                <a:latin typeface="Times New Roman" pitchFamily="18" charset="0"/>
                <a:ea typeface="굴림" pitchFamily="50" charset="-127"/>
                <a:cs typeface="Times New Roman" pitchFamily="18" charset="0"/>
              </a:rPr>
              <a:t>May 2012</a:t>
            </a:r>
            <a:r>
              <a:rPr kumimoji="0" lang="en-US" altLang="ko-KR" sz="1600" dirty="0">
                <a:latin typeface="Times New Roman" pitchFamily="18" charset="0"/>
                <a:ea typeface="굴림" pitchFamily="50" charset="-127"/>
                <a:cs typeface="Times New Roman" pitchFamily="18" charset="0"/>
              </a:rPr>
              <a:t>	</a:t>
            </a:r>
          </a:p>
          <a:p>
            <a:pPr>
              <a:defRPr/>
            </a:pPr>
            <a:r>
              <a:rPr kumimoji="0" lang="en-US" altLang="ko-KR" sz="1600" b="1" dirty="0">
                <a:latin typeface="Times New Roman" pitchFamily="18" charset="0"/>
                <a:ea typeface="굴림" pitchFamily="50" charset="-127"/>
                <a:cs typeface="Times New Roman" pitchFamily="18" charset="0"/>
              </a:rPr>
              <a:t>Source:</a:t>
            </a:r>
            <a:r>
              <a:rPr kumimoji="0" lang="en-US" altLang="ko-KR" sz="1600"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Suhwook Kim, Jinsoo </a:t>
            </a:r>
            <a:r>
              <a:rPr kumimoji="0" lang="en-US" altLang="ko-KR" sz="1600" dirty="0" smtClean="0">
                <a:latin typeface="Times New Roman" pitchFamily="18" charset="0"/>
                <a:ea typeface="굴림" pitchFamily="50" charset="-127"/>
                <a:cs typeface="Times New Roman" pitchFamily="18" charset="0"/>
              </a:rPr>
              <a:t>Choi, Jinyoung Chun, </a:t>
            </a:r>
            <a:r>
              <a:rPr kumimoji="0" lang="en-US" altLang="ko-KR" sz="1600" dirty="0" err="1" smtClean="0">
                <a:latin typeface="Times New Roman" pitchFamily="18" charset="0"/>
                <a:ea typeface="굴림" pitchFamily="50" charset="-127"/>
                <a:cs typeface="Times New Roman" pitchFamily="18" charset="0"/>
              </a:rPr>
              <a:t>JinSam</a:t>
            </a:r>
            <a:r>
              <a:rPr kumimoji="0" lang="en-US" altLang="ko-KR" sz="1600" dirty="0" smtClean="0">
                <a:latin typeface="Times New Roman" pitchFamily="18" charset="0"/>
                <a:ea typeface="굴림" pitchFamily="50" charset="-127"/>
                <a:cs typeface="Times New Roman" pitchFamily="18" charset="0"/>
              </a:rPr>
              <a:t> Kwak (LG Electronics)</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Address</a:t>
            </a:r>
            <a:r>
              <a:rPr kumimoji="0" lang="en-US" altLang="ko-KR" sz="1600" dirty="0">
                <a:latin typeface="Times New Roman" pitchFamily="18" charset="0"/>
                <a:ea typeface="굴림" pitchFamily="50" charset="-127"/>
                <a:cs typeface="Times New Roman" pitchFamily="18" charset="0"/>
              </a:rPr>
              <a:t>: LG R&amp;D Complex 533, Hogye-1dong, </a:t>
            </a:r>
            <a:r>
              <a:rPr kumimoji="0" lang="en-US" altLang="ko-KR" sz="1600" dirty="0" err="1">
                <a:latin typeface="Times New Roman" pitchFamily="18" charset="0"/>
                <a:ea typeface="굴림" pitchFamily="50" charset="-127"/>
                <a:cs typeface="Times New Roman" pitchFamily="18" charset="0"/>
              </a:rPr>
              <a:t>Dongan-gu</a:t>
            </a:r>
            <a:r>
              <a:rPr kumimoji="0" lang="en-US" altLang="ko-KR" sz="1600" dirty="0">
                <a:latin typeface="Times New Roman" pitchFamily="18" charset="0"/>
                <a:ea typeface="굴림" pitchFamily="50" charset="-127"/>
                <a:cs typeface="Times New Roman" pitchFamily="18" charset="0"/>
              </a:rPr>
              <a:t>, Anyang-</a:t>
            </a:r>
            <a:r>
              <a:rPr kumimoji="0" lang="en-US" altLang="ko-KR" sz="1600" dirty="0" err="1">
                <a:latin typeface="Times New Roman" pitchFamily="18" charset="0"/>
                <a:ea typeface="굴림" pitchFamily="50" charset="-127"/>
                <a:cs typeface="Times New Roman" pitchFamily="18" charset="0"/>
              </a:rPr>
              <a:t>shi</a:t>
            </a:r>
            <a:r>
              <a:rPr kumimoji="0" lang="en-US" altLang="ko-KR" sz="1600" dirty="0">
                <a:latin typeface="Times New Roman" pitchFamily="18" charset="0"/>
                <a:ea typeface="굴림" pitchFamily="50" charset="-127"/>
                <a:cs typeface="Times New Roman" pitchFamily="18" charset="0"/>
              </a:rPr>
              <a:t>, </a:t>
            </a:r>
            <a:r>
              <a:rPr kumimoji="0" lang="en-US" altLang="ko-KR" sz="1600" dirty="0" err="1">
                <a:latin typeface="Times New Roman" pitchFamily="18" charset="0"/>
                <a:ea typeface="굴림" pitchFamily="50" charset="-127"/>
                <a:cs typeface="Times New Roman" pitchFamily="18" charset="0"/>
              </a:rPr>
              <a:t>Kyungki</a:t>
            </a:r>
            <a:r>
              <a:rPr kumimoji="0" lang="en-US" altLang="ko-KR" sz="1600" dirty="0">
                <a:latin typeface="Times New Roman" pitchFamily="18" charset="0"/>
                <a:ea typeface="굴림" pitchFamily="50" charset="-127"/>
                <a:cs typeface="Times New Roman" pitchFamily="18" charset="0"/>
              </a:rPr>
              <a:t>-do, </a:t>
            </a:r>
            <a:r>
              <a:rPr kumimoji="0" lang="en-US" altLang="ko-KR" sz="1600" dirty="0" smtClean="0">
                <a:latin typeface="Times New Roman" pitchFamily="18" charset="0"/>
                <a:ea typeface="굴림" pitchFamily="50" charset="-127"/>
                <a:cs typeface="Times New Roman" pitchFamily="18" charset="0"/>
              </a:rPr>
              <a:t>Korea</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dirty="0">
                <a:latin typeface="Times New Roman" pitchFamily="18" charset="0"/>
                <a:ea typeface="굴림" pitchFamily="50" charset="-127"/>
                <a:cs typeface="Times New Roman" pitchFamily="18" charset="0"/>
              </a:rPr>
              <a:t>Voice</a:t>
            </a:r>
            <a:r>
              <a:rPr kumimoji="0" lang="en-US" altLang="ko-KR" sz="1600" dirty="0" smtClean="0">
                <a:latin typeface="Times New Roman" pitchFamily="18" charset="0"/>
                <a:ea typeface="굴림" pitchFamily="50" charset="-127"/>
                <a:cs typeface="Times New Roman" pitchFamily="18" charset="0"/>
              </a:rPr>
              <a:t>: +82-31-450-1901, </a:t>
            </a:r>
            <a:r>
              <a:rPr kumimoji="0" lang="en-US" altLang="ko-KR" sz="1600" dirty="0">
                <a:latin typeface="Times New Roman" pitchFamily="18" charset="0"/>
                <a:ea typeface="굴림" pitchFamily="50" charset="-127"/>
                <a:cs typeface="Times New Roman" pitchFamily="18" charset="0"/>
              </a:rPr>
              <a:t>FAX: </a:t>
            </a:r>
            <a:r>
              <a:rPr kumimoji="0" lang="en-US" altLang="ko-KR" sz="1600" dirty="0" smtClean="0">
                <a:latin typeface="Times New Roman" pitchFamily="18" charset="0"/>
                <a:ea typeface="굴림" pitchFamily="50" charset="-127"/>
                <a:cs typeface="Times New Roman" pitchFamily="18" charset="0"/>
              </a:rPr>
              <a:t>+82-31-450-4049, E-Mail: </a:t>
            </a:r>
            <a:r>
              <a:rPr lang="en-US" altLang="ko-KR" sz="1600" dirty="0" smtClean="0">
                <a:latin typeface="Times New Roman" pitchFamily="18" charset="0"/>
                <a:ea typeface="굴림" pitchFamily="50" charset="-127"/>
                <a:cs typeface="Times New Roman" pitchFamily="18" charset="0"/>
              </a:rPr>
              <a:t>suhwook</a:t>
            </a:r>
            <a:r>
              <a:rPr kumimoji="0" lang="en-US" altLang="ko-KR" sz="1600" dirty="0" smtClean="0">
                <a:latin typeface="Times New Roman" pitchFamily="18" charset="0"/>
                <a:ea typeface="굴림" pitchFamily="50" charset="-127"/>
                <a:cs typeface="Times New Roman" pitchFamily="18" charset="0"/>
              </a:rPr>
              <a:t>.kim@lge.com</a:t>
            </a:r>
          </a:p>
          <a:p>
            <a:pPr latinLnBrk="0">
              <a:defRPr/>
            </a:pPr>
            <a:endParaRPr kumimoji="0" lang="en-US" altLang="ko-KR" sz="1600" b="1" dirty="0">
              <a:latin typeface="Times New Roman" pitchFamily="18" charset="0"/>
              <a:ea typeface="굴림" pitchFamily="50" charset="-127"/>
              <a:cs typeface="Times New Roman" pitchFamily="18" charset="0"/>
            </a:endParaRPr>
          </a:p>
          <a:p>
            <a:pPr latinLnBrk="0">
              <a:defRPr/>
            </a:pPr>
            <a:r>
              <a:rPr kumimoji="0" lang="en-US" altLang="ko-KR" sz="1600" b="1" dirty="0" smtClean="0">
                <a:latin typeface="Times New Roman" pitchFamily="18" charset="0"/>
                <a:ea typeface="굴림" pitchFamily="50" charset="-127"/>
                <a:cs typeface="Times New Roman" pitchFamily="18" charset="0"/>
              </a:rPr>
              <a:t>Re:</a:t>
            </a:r>
            <a:endParaRPr kumimoji="0" lang="en-US" altLang="ko-KR" sz="1600" dirty="0">
              <a:latin typeface="Times New Roman" pitchFamily="18" charset="0"/>
              <a:ea typeface="굴림" pitchFamily="50" charset="-127"/>
              <a:cs typeface="Times New Roman" pitchFamily="18" charset="0"/>
            </a:endParaRPr>
          </a:p>
          <a:p>
            <a:pPr>
              <a:spcBef>
                <a:spcPts val="600"/>
              </a:spcBef>
              <a:spcAft>
                <a:spcPts val="600"/>
              </a:spcAft>
              <a:defRPr/>
            </a:pPr>
            <a:r>
              <a:rPr kumimoji="0" lang="en-US" altLang="ko-KR" sz="1600" b="1" dirty="0">
                <a:latin typeface="Times New Roman" pitchFamily="18" charset="0"/>
                <a:ea typeface="굴림" pitchFamily="50" charset="-127"/>
                <a:cs typeface="Times New Roman" pitchFamily="18" charset="0"/>
              </a:rPr>
              <a:t>Abstract: </a:t>
            </a:r>
            <a:r>
              <a:rPr lang="en-US" altLang="ko-KR" sz="1600" dirty="0" smtClean="0">
                <a:latin typeface="Times New Roman" pitchFamily="18" charset="0"/>
                <a:ea typeface="굴림" pitchFamily="50" charset="-127"/>
                <a:cs typeface="Times New Roman" pitchFamily="18" charset="0"/>
              </a:rPr>
              <a:t>TG8 procedure for PAC </a:t>
            </a:r>
            <a:r>
              <a:rPr kumimoji="0" lang="en-US" altLang="ko-KR" sz="1600" dirty="0">
                <a:latin typeface="Times New Roman" pitchFamily="18" charset="0"/>
                <a:ea typeface="굴림" pitchFamily="50" charset="-127"/>
                <a:cs typeface="Times New Roman" pitchFamily="18" charset="0"/>
              </a:rPr>
              <a:t>	</a:t>
            </a:r>
          </a:p>
          <a:p>
            <a:pPr latinLnBrk="0">
              <a:spcBef>
                <a:spcPts val="600"/>
              </a:spcBef>
              <a:spcAft>
                <a:spcPts val="600"/>
              </a:spcAft>
              <a:defRPr/>
            </a:pPr>
            <a:r>
              <a:rPr kumimoji="0" lang="en-US" altLang="ko-KR" sz="1600" b="1" dirty="0">
                <a:latin typeface="Times New Roman" pitchFamily="18" charset="0"/>
                <a:ea typeface="굴림" pitchFamily="50" charset="-127"/>
                <a:cs typeface="Times New Roman" pitchFamily="18" charset="0"/>
              </a:rPr>
              <a:t>Purpose</a:t>
            </a:r>
            <a:r>
              <a:rPr kumimoji="0" lang="en-US" altLang="ko-KR" sz="1600" b="1" dirty="0" smtClean="0">
                <a:latin typeface="Times New Roman" pitchFamily="18" charset="0"/>
                <a:ea typeface="굴림" pitchFamily="50" charset="-127"/>
                <a:cs typeface="Times New Roman" pitchFamily="18" charset="0"/>
              </a:rPr>
              <a:t>:</a:t>
            </a:r>
            <a:r>
              <a:rPr lang="en-US" altLang="ko-KR" sz="1600" b="1"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For a discussion on the TG8 future plan and procedure </a:t>
            </a:r>
            <a:endParaRPr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Notice:</a:t>
            </a:r>
            <a:r>
              <a:rPr kumimoji="0" lang="en-US" altLang="ko-KR" sz="1600" dirty="0">
                <a:latin typeface="Times New Roman" pitchFamily="18" charset="0"/>
                <a:ea typeface="굴림" pitchFamily="50" charset="-127"/>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latinLnBrk="0">
              <a:defRPr/>
            </a:pPr>
            <a:r>
              <a:rPr kumimoji="0" lang="en-US" altLang="ko-KR" sz="1600" b="1" dirty="0">
                <a:latin typeface="Times New Roman" pitchFamily="18" charset="0"/>
                <a:ea typeface="굴림" pitchFamily="50" charset="-127"/>
                <a:cs typeface="Times New Roman" pitchFamily="18" charset="0"/>
              </a:rPr>
              <a:t>Release:</a:t>
            </a:r>
            <a:r>
              <a:rPr kumimoji="0" lang="en-US" altLang="ko-KR" sz="1600" dirty="0">
                <a:latin typeface="Times New Roman" pitchFamily="18" charset="0"/>
                <a:ea typeface="굴림" pitchFamily="50" charset="-127"/>
                <a:cs typeface="Times New Roman" pitchFamily="18" charset="0"/>
              </a:rPr>
              <a:t> The contributor acknowledges and accepts that this contribution becomes the property of IEEE and may be made publicly available by P802.15.	</a:t>
            </a:r>
          </a:p>
        </p:txBody>
      </p:sp>
      <p:sp>
        <p:nvSpPr>
          <p:cNvPr id="6147"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srcRect/>
          <a:stretch>
            <a:fillRect/>
          </a:stretch>
        </p:blipFill>
        <p:spPr bwMode="auto">
          <a:xfrm>
            <a:off x="0" y="571480"/>
            <a:ext cx="4111273" cy="5671629"/>
          </a:xfrm>
          <a:prstGeom prst="rect">
            <a:avLst/>
          </a:prstGeom>
          <a:noFill/>
          <a:ln w="9525">
            <a:noFill/>
            <a:miter lim="800000"/>
            <a:headEnd/>
            <a:tailEnd/>
          </a:ln>
          <a:effectLst/>
        </p:spPr>
      </p:pic>
      <p:sp>
        <p:nvSpPr>
          <p:cNvPr id="9" name="제목 1"/>
          <p:cNvSpPr>
            <a:spLocks noGrp="1"/>
          </p:cNvSpPr>
          <p:nvPr>
            <p:ph type="title"/>
          </p:nvPr>
        </p:nvSpPr>
        <p:spPr>
          <a:xfrm>
            <a:off x="457200" y="457200"/>
            <a:ext cx="8229600" cy="944562"/>
          </a:xfrm>
        </p:spPr>
        <p:txBody>
          <a:bodyPr/>
          <a:lstStyle/>
          <a:p>
            <a:r>
              <a:rPr lang="en-US" altLang="ko-KR" dirty="0" smtClean="0"/>
              <a:t>Revised procedure</a:t>
            </a:r>
            <a:endParaRPr lang="ko-KR" altLang="en-US" dirty="0"/>
          </a:p>
        </p:txBody>
      </p:sp>
      <p:sp>
        <p:nvSpPr>
          <p:cNvPr id="11" name="내용 개체 틀 2"/>
          <p:cNvSpPr>
            <a:spLocks noGrp="1"/>
          </p:cNvSpPr>
          <p:nvPr>
            <p:ph idx="1"/>
          </p:nvPr>
        </p:nvSpPr>
        <p:spPr>
          <a:xfrm>
            <a:off x="3929058" y="1371600"/>
            <a:ext cx="4757742" cy="4914920"/>
          </a:xfrm>
        </p:spPr>
        <p:txBody>
          <a:bodyPr>
            <a:normAutofit/>
          </a:bodyPr>
          <a:lstStyle/>
          <a:p>
            <a:r>
              <a:rPr lang="en-US" sz="2400" dirty="0" smtClean="0"/>
              <a:t>There are 3 official documents</a:t>
            </a:r>
            <a:endParaRPr lang="en-US" altLang="ko-KR" sz="2000" dirty="0" smtClean="0"/>
          </a:p>
          <a:p>
            <a:pPr lvl="1"/>
            <a:r>
              <a:rPr lang="en-US" altLang="ko-KR" sz="2000" dirty="0" smtClean="0"/>
              <a:t>Technical Guidance Document (TGD)</a:t>
            </a:r>
          </a:p>
          <a:p>
            <a:pPr lvl="1"/>
            <a:r>
              <a:rPr lang="en-US" altLang="ko-KR" sz="2000" dirty="0" smtClean="0"/>
              <a:t>Draft Framework Document (DFD)</a:t>
            </a:r>
          </a:p>
          <a:p>
            <a:pPr lvl="1"/>
            <a:r>
              <a:rPr lang="en-US" altLang="ko-KR" sz="2000" dirty="0" smtClean="0"/>
              <a:t>Draft Specification </a:t>
            </a:r>
          </a:p>
          <a:p>
            <a:r>
              <a:rPr lang="en-US" altLang="ko-KR" sz="2400" dirty="0" smtClean="0"/>
              <a:t>Call for proposal</a:t>
            </a:r>
          </a:p>
          <a:p>
            <a:pPr lvl="1"/>
            <a:r>
              <a:rPr lang="en-US" altLang="ko-KR" sz="2000" dirty="0" smtClean="0"/>
              <a:t>Submission of </a:t>
            </a:r>
            <a:r>
              <a:rPr lang="en-US" altLang="ko-KR" sz="2000" dirty="0" err="1" smtClean="0"/>
              <a:t>ppt&amp;doc</a:t>
            </a:r>
            <a:r>
              <a:rPr lang="en-US" altLang="ko-KR" sz="2000" dirty="0" smtClean="0"/>
              <a:t> file for DFD</a:t>
            </a:r>
          </a:p>
          <a:p>
            <a:pPr lvl="1"/>
            <a:r>
              <a:rPr lang="en-US" altLang="ko-KR" sz="2000" dirty="0" smtClean="0"/>
              <a:t>Based on TGD</a:t>
            </a:r>
            <a:endParaRPr lang="en-US" altLang="ko-KR" sz="2000" dirty="0" smtClean="0"/>
          </a:p>
          <a:p>
            <a:r>
              <a:rPr lang="en-US" altLang="ko-KR" sz="2400" dirty="0" smtClean="0"/>
              <a:t>Call for contribution</a:t>
            </a:r>
          </a:p>
          <a:p>
            <a:pPr lvl="1"/>
            <a:r>
              <a:rPr lang="en-US" altLang="ko-KR" sz="2000" dirty="0" smtClean="0"/>
              <a:t>Submission of </a:t>
            </a:r>
            <a:r>
              <a:rPr lang="en-US" altLang="ko-KR" sz="2000" dirty="0" err="1" smtClean="0"/>
              <a:t>ppt&amp;doc</a:t>
            </a:r>
            <a:r>
              <a:rPr lang="en-US" altLang="ko-KR" sz="2000" dirty="0" smtClean="0"/>
              <a:t> file for draft spec </a:t>
            </a:r>
          </a:p>
          <a:p>
            <a:pPr lvl="1"/>
            <a:r>
              <a:rPr lang="en-US" altLang="ko-KR" sz="2000" dirty="0" smtClean="0"/>
              <a:t>Based on DFD</a:t>
            </a:r>
            <a:endParaRPr lang="en-US" altLang="ko-KR"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1"/>
          <p:cNvSpPr>
            <a:spLocks noGrp="1"/>
          </p:cNvSpPr>
          <p:nvPr>
            <p:ph type="title"/>
          </p:nvPr>
        </p:nvSpPr>
        <p:spPr>
          <a:xfrm>
            <a:off x="457200" y="457200"/>
            <a:ext cx="8229600" cy="944562"/>
          </a:xfrm>
        </p:spPr>
        <p:txBody>
          <a:bodyPr/>
          <a:lstStyle/>
          <a:p>
            <a:r>
              <a:rPr lang="en-US" sz="4000" dirty="0" smtClean="0"/>
              <a:t>Official </a:t>
            </a:r>
            <a:r>
              <a:rPr lang="en-US" sz="4000" dirty="0" smtClean="0"/>
              <a:t>documents</a:t>
            </a:r>
            <a:endParaRPr lang="ko-KR" altLang="en-US" dirty="0"/>
          </a:p>
        </p:txBody>
      </p:sp>
      <p:sp>
        <p:nvSpPr>
          <p:cNvPr id="6" name="내용 개체 틀 2"/>
          <p:cNvSpPr>
            <a:spLocks noGrp="1"/>
          </p:cNvSpPr>
          <p:nvPr>
            <p:ph idx="1"/>
          </p:nvPr>
        </p:nvSpPr>
        <p:spPr>
          <a:xfrm>
            <a:off x="457200" y="1371600"/>
            <a:ext cx="8229600" cy="5029200"/>
          </a:xfrm>
        </p:spPr>
        <p:txBody>
          <a:bodyPr>
            <a:normAutofit/>
          </a:bodyPr>
          <a:lstStyle/>
          <a:p>
            <a:r>
              <a:rPr lang="en-US" sz="2400" dirty="0" smtClean="0"/>
              <a:t>Technical Guidance Document (TGD</a:t>
            </a:r>
            <a:r>
              <a:rPr lang="en-US" sz="2400" dirty="0" smtClean="0"/>
              <a:t>)</a:t>
            </a:r>
          </a:p>
          <a:p>
            <a:pPr lvl="1"/>
            <a:r>
              <a:rPr lang="en-GB" sz="2000" dirty="0" smtClean="0"/>
              <a:t>Ex) Data </a:t>
            </a:r>
            <a:r>
              <a:rPr lang="en-GB" sz="2000" dirty="0" smtClean="0"/>
              <a:t>rate: </a:t>
            </a:r>
            <a:r>
              <a:rPr lang="en-GB" sz="2000" dirty="0" smtClean="0"/>
              <a:t>Typically &lt;10Mbps</a:t>
            </a:r>
            <a:r>
              <a:rPr lang="en-GB" sz="2000" dirty="0" smtClean="0"/>
              <a:t>, Up to </a:t>
            </a:r>
            <a:r>
              <a:rPr lang="en-GB" sz="2000" dirty="0" smtClean="0"/>
              <a:t>20Mbps</a:t>
            </a:r>
          </a:p>
          <a:p>
            <a:pPr lvl="1"/>
            <a:r>
              <a:rPr lang="en-GB" sz="2000" dirty="0" smtClean="0"/>
              <a:t>Ex) </a:t>
            </a:r>
            <a:r>
              <a:rPr lang="en-US" altLang="ko-KR" sz="2000" dirty="0" smtClean="0"/>
              <a:t>PAC features </a:t>
            </a:r>
            <a:r>
              <a:rPr lang="en-US" altLang="ko-KR" sz="2000" dirty="0" smtClean="0"/>
              <a:t>include relative positioning</a:t>
            </a:r>
            <a:endParaRPr lang="en-US" sz="2000" dirty="0" smtClean="0"/>
          </a:p>
          <a:p>
            <a:r>
              <a:rPr lang="en-US" sz="2400" dirty="0" smtClean="0"/>
              <a:t>Draft Framework Document (DFD</a:t>
            </a:r>
            <a:r>
              <a:rPr lang="en-US" sz="2400" dirty="0" smtClean="0"/>
              <a:t>)</a:t>
            </a:r>
          </a:p>
          <a:p>
            <a:pPr lvl="1"/>
            <a:r>
              <a:rPr lang="en-US" sz="2000" dirty="0" smtClean="0"/>
              <a:t>Ex) Supported data rate: 1 Mbps(optional), 5Mbps, 10Mbps, 20Mbps(optional)</a:t>
            </a:r>
          </a:p>
          <a:p>
            <a:pPr lvl="1"/>
            <a:r>
              <a:rPr lang="en-US" sz="2000" dirty="0" smtClean="0"/>
              <a:t>Ex) Resolution of relative positioning:  1m (optional), 10m</a:t>
            </a:r>
            <a:endParaRPr lang="en-US" sz="2000" dirty="0" smtClean="0"/>
          </a:p>
          <a:p>
            <a:r>
              <a:rPr lang="en-US" sz="2400" dirty="0" smtClean="0"/>
              <a:t>Draft Specification </a:t>
            </a:r>
          </a:p>
          <a:p>
            <a:pPr lvl="1"/>
            <a:r>
              <a:rPr lang="en-US" altLang="ko-KR" sz="2000" dirty="0" smtClean="0"/>
              <a:t>Ex) Bandwidth, MCS, etc.</a:t>
            </a:r>
          </a:p>
          <a:p>
            <a:pPr lvl="1"/>
            <a:r>
              <a:rPr lang="en-US" altLang="ko-KR" sz="2000" dirty="0" smtClean="0"/>
              <a:t>Ex) Frame structure/Signaling for </a:t>
            </a:r>
            <a:r>
              <a:rPr lang="en-US" sz="2000" dirty="0" smtClean="0"/>
              <a:t>relative </a:t>
            </a:r>
            <a:r>
              <a:rPr lang="en-US" sz="2000" dirty="0" smtClean="0"/>
              <a:t>positioning, </a:t>
            </a:r>
            <a:endParaRPr lang="en-US" altLang="ko-KR"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endParaRPr lang="en-US" sz="2400" dirty="0" smtClean="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Work procedure discussed (Mar. 2012)</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altLang="ko-KR" sz="2400" dirty="0" smtClean="0"/>
              <a:t>In March meeting, PAC procedure was discussed (DCN:15-12-155)</a:t>
            </a:r>
            <a:endParaRPr lang="en-US" altLang="ko-KR" sz="2000" dirty="0" smtClean="0"/>
          </a:p>
          <a:p>
            <a:pPr lvl="1"/>
            <a:r>
              <a:rPr lang="en-US" altLang="ko-KR" sz="2000" dirty="0" smtClean="0"/>
              <a:t>Call for Application</a:t>
            </a:r>
          </a:p>
          <a:p>
            <a:pPr lvl="2"/>
            <a:r>
              <a:rPr lang="en-US" altLang="ko-KR" sz="1600" dirty="0" smtClean="0"/>
              <a:t>To make </a:t>
            </a:r>
            <a:r>
              <a:rPr lang="en-US" altLang="ko-KR" sz="1600" i="1" dirty="0" smtClean="0"/>
              <a:t>Application Matrix (AM)</a:t>
            </a:r>
          </a:p>
          <a:p>
            <a:pPr lvl="1"/>
            <a:r>
              <a:rPr lang="en-US" altLang="ko-KR" sz="2000" dirty="0" smtClean="0"/>
              <a:t>4 Preliminary Documents </a:t>
            </a:r>
          </a:p>
          <a:p>
            <a:pPr lvl="2"/>
            <a:r>
              <a:rPr lang="en-US" altLang="ko-KR" sz="1600" i="1" dirty="0" smtClean="0"/>
              <a:t>Application Requirements Document (ARD)</a:t>
            </a:r>
          </a:p>
          <a:p>
            <a:pPr lvl="2"/>
            <a:r>
              <a:rPr lang="en-US" altLang="ko-KR" sz="1600" i="1" dirty="0" smtClean="0"/>
              <a:t>Channel Model Document (CMD)</a:t>
            </a:r>
          </a:p>
          <a:p>
            <a:pPr lvl="2"/>
            <a:r>
              <a:rPr lang="en-US" altLang="ko-KR" sz="1600" i="1" dirty="0" smtClean="0"/>
              <a:t>Technical Requirements Document (TRD)</a:t>
            </a:r>
          </a:p>
          <a:p>
            <a:pPr lvl="2"/>
            <a:r>
              <a:rPr lang="en-US" altLang="ko-KR" sz="1600" i="1" dirty="0" smtClean="0"/>
              <a:t>Evaluation Criteria Document (ECD)</a:t>
            </a:r>
          </a:p>
          <a:p>
            <a:pPr lvl="1"/>
            <a:r>
              <a:rPr lang="en-US" altLang="ko-KR" sz="1800" dirty="0" smtClean="0"/>
              <a:t>Call for Proposal</a:t>
            </a:r>
          </a:p>
          <a:p>
            <a:pPr lvl="1"/>
            <a:r>
              <a:rPr lang="en-US" altLang="ko-KR" sz="1800" dirty="0" smtClean="0"/>
              <a:t>Proposal Merger</a:t>
            </a:r>
          </a:p>
          <a:p>
            <a:pPr lvl="1"/>
            <a:r>
              <a:rPr lang="en-US" altLang="ko-KR" sz="1800" dirty="0" smtClean="0"/>
              <a:t>Draft Documentation</a:t>
            </a:r>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Work procedure for TG8</a:t>
            </a:r>
            <a:endParaRPr lang="ko-KR" altLang="en-US" dirty="0"/>
          </a:p>
        </p:txBody>
      </p:sp>
      <p:sp>
        <p:nvSpPr>
          <p:cNvPr id="3" name="내용 개체 틀 2"/>
          <p:cNvSpPr>
            <a:spLocks noGrp="1"/>
          </p:cNvSpPr>
          <p:nvPr>
            <p:ph idx="1"/>
          </p:nvPr>
        </p:nvSpPr>
        <p:spPr>
          <a:xfrm>
            <a:off x="457200" y="1371600"/>
            <a:ext cx="5486400" cy="5029200"/>
          </a:xfrm>
        </p:spPr>
        <p:txBody>
          <a:bodyPr>
            <a:normAutofit/>
          </a:bodyPr>
          <a:lstStyle/>
          <a:p>
            <a:endParaRPr lang="en-US" altLang="ko-KR" sz="2400" dirty="0" smtClean="0"/>
          </a:p>
          <a:p>
            <a:r>
              <a:rPr lang="en-US" altLang="ko-KR" sz="2400" dirty="0" smtClean="0"/>
              <a:t>We are going to </a:t>
            </a:r>
            <a:r>
              <a:rPr lang="en-US" altLang="ko-KR" sz="2400" dirty="0"/>
              <a:t>walk through a long &amp; challenging </a:t>
            </a:r>
            <a:r>
              <a:rPr lang="en-US" altLang="ko-KR" sz="2400" dirty="0" smtClean="0"/>
              <a:t>way:</a:t>
            </a:r>
            <a:endParaRPr lang="en-US" altLang="ko-KR" sz="2400" dirty="0"/>
          </a:p>
          <a:p>
            <a:pPr lvl="1"/>
            <a:r>
              <a:rPr lang="en-US" altLang="ko-KR" sz="2000" dirty="0"/>
              <a:t>Various use cases</a:t>
            </a:r>
          </a:p>
          <a:p>
            <a:pPr lvl="1"/>
            <a:r>
              <a:rPr lang="en-US" altLang="ko-KR" sz="2000" dirty="0"/>
              <a:t>No baseline </a:t>
            </a:r>
            <a:r>
              <a:rPr lang="en-US" altLang="ko-KR" sz="2000" dirty="0" smtClean="0"/>
              <a:t>specification</a:t>
            </a:r>
            <a:endParaRPr lang="en-US" altLang="ko-KR" sz="2000" dirty="0"/>
          </a:p>
          <a:p>
            <a:pPr lvl="1"/>
            <a:r>
              <a:rPr lang="en-US" altLang="ko-KR" sz="2000" dirty="0"/>
              <a:t>Demanding n</a:t>
            </a:r>
            <a:r>
              <a:rPr lang="en-US" altLang="ko-KR" sz="2000" dirty="0" smtClean="0"/>
              <a:t>ew PHY &amp; MAC </a:t>
            </a:r>
            <a:r>
              <a:rPr lang="en-US" altLang="ko-KR" sz="2000" dirty="0"/>
              <a:t>features</a:t>
            </a:r>
          </a:p>
          <a:p>
            <a:r>
              <a:rPr lang="en-US" altLang="ko-KR" sz="2400" dirty="0"/>
              <a:t>Defining </a:t>
            </a:r>
            <a:r>
              <a:rPr lang="en-US" altLang="ko-KR" sz="2400" dirty="0" smtClean="0"/>
              <a:t>a clear </a:t>
            </a:r>
            <a:r>
              <a:rPr lang="en-US" altLang="ko-KR" sz="2400" dirty="0"/>
              <a:t>procedure helps us </a:t>
            </a:r>
            <a:r>
              <a:rPr lang="en-US" altLang="ko-KR" sz="2400" dirty="0" smtClean="0"/>
              <a:t>to </a:t>
            </a:r>
            <a:r>
              <a:rPr lang="en-US" altLang="ko-KR" sz="2400" dirty="0"/>
              <a:t>save </a:t>
            </a:r>
            <a:r>
              <a:rPr lang="en-US" altLang="ko-KR" sz="2400" dirty="0" smtClean="0"/>
              <a:t>our </a:t>
            </a:r>
            <a:r>
              <a:rPr lang="en-US" altLang="ko-KR" sz="2400" dirty="0"/>
              <a:t>time and develop the fine </a:t>
            </a:r>
            <a:r>
              <a:rPr lang="en-US" altLang="ko-KR" sz="2400" dirty="0" smtClean="0"/>
              <a:t>spec in time.</a:t>
            </a:r>
            <a:endParaRPr lang="en-US" altLang="ko-KR" sz="2400"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pic>
        <p:nvPicPr>
          <p:cNvPr id="6" name="그림 5" descr="tumblr_ltwmbgFydx1qhv44q.jpg"/>
          <p:cNvPicPr>
            <a:picLocks noChangeAspect="1"/>
          </p:cNvPicPr>
          <p:nvPr/>
        </p:nvPicPr>
        <p:blipFill>
          <a:blip r:embed="rId2"/>
          <a:stretch>
            <a:fillRect/>
          </a:stretch>
        </p:blipFill>
        <p:spPr>
          <a:xfrm>
            <a:off x="6019800" y="1828800"/>
            <a:ext cx="2781300" cy="2857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762000" y="1447800"/>
            <a:ext cx="7543800" cy="480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lstStyle/>
          <a:p>
            <a:r>
              <a:rPr lang="en-US" altLang="ko-KR" dirty="0" smtClean="0"/>
              <a:t>Proposed PAC procedure – Step 1</a:t>
            </a:r>
            <a:endParaRPr lang="ko-KR" altLang="en-US"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7</a:t>
            </a:r>
            <a:endParaRPr kumimoji="0" lang="en-US" altLang="ko-KR" sz="1400" dirty="0">
              <a:latin typeface="Times New Roman" pitchFamily="18" charset="0"/>
              <a:cs typeface="Times New Roman" pitchFamily="18" charset="0"/>
            </a:endParaRPr>
          </a:p>
        </p:txBody>
      </p:sp>
      <p:sp>
        <p:nvSpPr>
          <p:cNvPr id="6" name="TextBox 5"/>
          <p:cNvSpPr txBox="1"/>
          <p:nvPr/>
        </p:nvSpPr>
        <p:spPr>
          <a:xfrm>
            <a:off x="762001" y="1447800"/>
            <a:ext cx="7543800" cy="2123658"/>
          </a:xfrm>
          <a:prstGeom prst="rect">
            <a:avLst/>
          </a:prstGeom>
          <a:noFill/>
        </p:spPr>
        <p:txBody>
          <a:bodyPr wrap="square" rtlCol="0">
            <a:spAutoFit/>
          </a:bodyPr>
          <a:lstStyle/>
          <a:p>
            <a:r>
              <a:rPr lang="en-US" altLang="ko-KR" sz="2000" dirty="0" smtClean="0">
                <a:solidFill>
                  <a:srgbClr val="0033CC"/>
                </a:solidFill>
              </a:rPr>
              <a:t>Procedure for “</a:t>
            </a:r>
            <a:r>
              <a:rPr lang="en-US" altLang="ko-KR" sz="2000" b="1" dirty="0" smtClean="0">
                <a:solidFill>
                  <a:srgbClr val="FF0000"/>
                </a:solidFill>
              </a:rPr>
              <a:t>Technical </a:t>
            </a:r>
            <a:r>
              <a:rPr lang="en-US" altLang="ko-KR" sz="2000" b="1" dirty="0" smtClean="0">
                <a:solidFill>
                  <a:srgbClr val="FF0000"/>
                </a:solidFill>
              </a:rPr>
              <a:t>Requirement/Guideline </a:t>
            </a:r>
            <a:r>
              <a:rPr lang="en-US" altLang="ko-KR" sz="2000" b="1" dirty="0" smtClean="0">
                <a:solidFill>
                  <a:srgbClr val="FF0000"/>
                </a:solidFill>
              </a:rPr>
              <a:t>Document (</a:t>
            </a:r>
            <a:r>
              <a:rPr lang="en-US" altLang="ko-KR" sz="2000" b="1" dirty="0" smtClean="0">
                <a:solidFill>
                  <a:srgbClr val="FF0000"/>
                </a:solidFill>
              </a:rPr>
              <a:t>TRGD</a:t>
            </a:r>
            <a:r>
              <a:rPr lang="en-US" altLang="ko-KR" sz="2000" b="1" dirty="0" smtClean="0">
                <a:solidFill>
                  <a:srgbClr val="FF0000"/>
                </a:solidFill>
              </a:rPr>
              <a:t>)</a:t>
            </a:r>
            <a:r>
              <a:rPr lang="en-US" altLang="ko-KR" sz="2000" dirty="0" smtClean="0">
                <a:solidFill>
                  <a:srgbClr val="0033CC"/>
                </a:solidFill>
              </a:rPr>
              <a:t>”</a:t>
            </a:r>
          </a:p>
          <a:p>
            <a:pPr lvl="1">
              <a:buFont typeface="Arial" pitchFamily="34" charset="0"/>
              <a:buChar char="•"/>
            </a:pPr>
            <a:r>
              <a:rPr lang="en-US" altLang="ko-KR" sz="1600" dirty="0" smtClean="0">
                <a:solidFill>
                  <a:srgbClr val="006600"/>
                </a:solidFill>
              </a:rPr>
              <a:t> Focusing on applications or use cases </a:t>
            </a:r>
            <a:r>
              <a:rPr lang="en-US" altLang="ko-KR" sz="1600" dirty="0" smtClean="0">
                <a:solidFill>
                  <a:srgbClr val="006600"/>
                </a:solidFill>
              </a:rPr>
              <a:t>for PAC including </a:t>
            </a:r>
            <a:r>
              <a:rPr lang="en-US" altLang="ko-KR" sz="1600" dirty="0">
                <a:solidFill>
                  <a:srgbClr val="006600"/>
                </a:solidFill>
              </a:rPr>
              <a:t>key performance requirements and </a:t>
            </a:r>
            <a:r>
              <a:rPr lang="en-US" altLang="ko-KR" sz="1600" dirty="0" smtClean="0">
                <a:solidFill>
                  <a:srgbClr val="006600"/>
                </a:solidFill>
              </a:rPr>
              <a:t>functional </a:t>
            </a:r>
            <a:r>
              <a:rPr lang="en-US" altLang="ko-KR" sz="1600" dirty="0" smtClean="0">
                <a:solidFill>
                  <a:srgbClr val="006600"/>
                </a:solidFill>
              </a:rPr>
              <a:t>attributes</a:t>
            </a:r>
          </a:p>
          <a:p>
            <a:pPr lvl="1">
              <a:buFont typeface="Arial" pitchFamily="34" charset="0"/>
              <a:buChar char="•"/>
            </a:pPr>
            <a:r>
              <a:rPr lang="en-US" altLang="ko-KR" sz="1600" dirty="0" smtClean="0">
                <a:solidFill>
                  <a:srgbClr val="006600"/>
                </a:solidFill>
              </a:rPr>
              <a:t> Developing Technical Requirement/Guideline Document for the next step on detailed technical proposals, including</a:t>
            </a:r>
          </a:p>
          <a:p>
            <a:pPr lvl="2">
              <a:buFont typeface="Arial" pitchFamily="34" charset="0"/>
              <a:buChar char="•"/>
            </a:pPr>
            <a:r>
              <a:rPr lang="en-US" altLang="ko-KR" sz="1600" dirty="0" smtClean="0">
                <a:solidFill>
                  <a:srgbClr val="006600"/>
                </a:solidFill>
              </a:rPr>
              <a:t> </a:t>
            </a:r>
            <a:r>
              <a:rPr lang="en-US" altLang="ko-KR" sz="1600" dirty="0" smtClean="0"/>
              <a:t>A </a:t>
            </a:r>
            <a:r>
              <a:rPr lang="en-US" altLang="ko-KR" sz="1600" dirty="0"/>
              <a:t>guideline to develop technical proposals </a:t>
            </a:r>
            <a:r>
              <a:rPr lang="en-US" altLang="ko-KR" sz="1600" dirty="0" smtClean="0"/>
              <a:t>satisfying the requirements</a:t>
            </a:r>
          </a:p>
          <a:p>
            <a:pPr lvl="2">
              <a:buFont typeface="Arial" pitchFamily="34" charset="0"/>
              <a:buChar char="•"/>
            </a:pPr>
            <a:r>
              <a:rPr lang="en-US" altLang="ko-KR" sz="1600" dirty="0"/>
              <a:t> </a:t>
            </a:r>
            <a:r>
              <a:rPr lang="en-US" altLang="ko-KR" sz="1600" dirty="0" smtClean="0"/>
              <a:t>A </a:t>
            </a:r>
            <a:r>
              <a:rPr lang="en-US" altLang="ko-KR" sz="1600" dirty="0"/>
              <a:t>framework for evaluating </a:t>
            </a:r>
            <a:r>
              <a:rPr lang="en-US" altLang="ko-KR" sz="1600" dirty="0" smtClean="0"/>
              <a:t>proposals with some </a:t>
            </a:r>
            <a:r>
              <a:rPr lang="en-US" altLang="ko-KR" sz="1600" dirty="0"/>
              <a:t>performance </a:t>
            </a:r>
            <a:r>
              <a:rPr lang="en-US" altLang="ko-KR" sz="1600" dirty="0" smtClean="0"/>
              <a:t>criteria</a:t>
            </a:r>
            <a:endParaRPr lang="ko-KR" altLang="ko-KR" sz="1600" dirty="0"/>
          </a:p>
          <a:p>
            <a:pPr lvl="2">
              <a:buFont typeface="Arial" pitchFamily="34" charset="0"/>
              <a:buChar char="•"/>
            </a:pPr>
            <a:endParaRPr lang="en-US" altLang="ko-KR" sz="1600" dirty="0" smtClean="0">
              <a:solidFill>
                <a:srgbClr val="006600"/>
              </a:solidFill>
            </a:endParaRPr>
          </a:p>
        </p:txBody>
      </p:sp>
      <p:pic>
        <p:nvPicPr>
          <p:cNvPr id="6146" name="Picture 2"/>
          <p:cNvPicPr>
            <a:picLocks noChangeAspect="1" noChangeArrowheads="1"/>
          </p:cNvPicPr>
          <p:nvPr/>
        </p:nvPicPr>
        <p:blipFill>
          <a:blip r:embed="rId2"/>
          <a:srcRect/>
          <a:stretch>
            <a:fillRect/>
          </a:stretch>
        </p:blipFill>
        <p:spPr bwMode="auto">
          <a:xfrm>
            <a:off x="2500298" y="3500438"/>
            <a:ext cx="4029075"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p:cNvSpPr/>
          <p:nvPr/>
        </p:nvSpPr>
        <p:spPr>
          <a:xfrm>
            <a:off x="381000" y="1447800"/>
            <a:ext cx="8382000" cy="480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p:cNvSpPr>
            <a:spLocks noGrp="1"/>
          </p:cNvSpPr>
          <p:nvPr>
            <p:ph type="title"/>
          </p:nvPr>
        </p:nvSpPr>
        <p:spPr/>
        <p:txBody>
          <a:bodyPr/>
          <a:lstStyle/>
          <a:p>
            <a:r>
              <a:rPr lang="en-US" altLang="ko-KR" dirty="0" smtClean="0"/>
              <a:t>Proposed PAC procedure – Step 2</a:t>
            </a:r>
            <a:endParaRPr lang="ko-KR" altLang="en-US"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8</a:t>
            </a:r>
            <a:endParaRPr kumimoji="0" lang="en-US" altLang="ko-KR" sz="1400" dirty="0">
              <a:latin typeface="Times New Roman" pitchFamily="18" charset="0"/>
              <a:cs typeface="Times New Roman" pitchFamily="18" charset="0"/>
            </a:endParaRPr>
          </a:p>
        </p:txBody>
      </p:sp>
      <p:sp>
        <p:nvSpPr>
          <p:cNvPr id="11" name="TextBox 10"/>
          <p:cNvSpPr txBox="1"/>
          <p:nvPr/>
        </p:nvSpPr>
        <p:spPr>
          <a:xfrm>
            <a:off x="5791201" y="1524000"/>
            <a:ext cx="2971800" cy="4585871"/>
          </a:xfrm>
          <a:prstGeom prst="rect">
            <a:avLst/>
          </a:prstGeom>
          <a:noFill/>
        </p:spPr>
        <p:txBody>
          <a:bodyPr wrap="square" rtlCol="0">
            <a:spAutoFit/>
          </a:bodyPr>
          <a:lstStyle/>
          <a:p>
            <a:r>
              <a:rPr lang="en-US" altLang="ko-KR" sz="2000" dirty="0">
                <a:solidFill>
                  <a:srgbClr val="0033CC"/>
                </a:solidFill>
              </a:rPr>
              <a:t>Procedure for </a:t>
            </a:r>
            <a:r>
              <a:rPr lang="en-US" altLang="ko-KR" sz="2000" dirty="0" smtClean="0">
                <a:solidFill>
                  <a:srgbClr val="0033CC"/>
                </a:solidFill>
              </a:rPr>
              <a:t>“</a:t>
            </a:r>
            <a:r>
              <a:rPr lang="en-US" altLang="ko-KR" sz="2000" b="1" dirty="0" smtClean="0">
                <a:solidFill>
                  <a:srgbClr val="FF0000"/>
                </a:solidFill>
              </a:rPr>
              <a:t>Specification </a:t>
            </a:r>
            <a:r>
              <a:rPr lang="en-US" altLang="ko-KR" sz="2000" b="1" dirty="0">
                <a:solidFill>
                  <a:srgbClr val="FF0000"/>
                </a:solidFill>
              </a:rPr>
              <a:t>Framework Documents</a:t>
            </a:r>
            <a:r>
              <a:rPr lang="en-US" altLang="ko-KR" sz="2000" dirty="0">
                <a:solidFill>
                  <a:srgbClr val="0033CC"/>
                </a:solidFill>
              </a:rPr>
              <a:t>” &amp; “ </a:t>
            </a:r>
            <a:r>
              <a:rPr lang="en-US" altLang="ko-KR" sz="2000" b="1" dirty="0">
                <a:solidFill>
                  <a:srgbClr val="FF0000"/>
                </a:solidFill>
              </a:rPr>
              <a:t>Draft Specification</a:t>
            </a:r>
            <a:r>
              <a:rPr lang="en-US" altLang="ko-KR" sz="2000" dirty="0">
                <a:solidFill>
                  <a:srgbClr val="0033CC"/>
                </a:solidFill>
              </a:rPr>
              <a:t>”</a:t>
            </a:r>
          </a:p>
          <a:p>
            <a:endParaRPr lang="en-US" altLang="ko-KR" sz="2000" dirty="0" smtClean="0">
              <a:solidFill>
                <a:srgbClr val="FF0000"/>
              </a:solidFill>
            </a:endParaRPr>
          </a:p>
          <a:p>
            <a:pPr>
              <a:buFont typeface="Arial" pitchFamily="34" charset="0"/>
              <a:buChar char="•"/>
            </a:pPr>
            <a:r>
              <a:rPr lang="en-US" altLang="ko-KR" sz="1600" dirty="0">
                <a:solidFill>
                  <a:srgbClr val="006600"/>
                </a:solidFill>
              </a:rPr>
              <a:t> Based on the </a:t>
            </a:r>
            <a:r>
              <a:rPr lang="en-US" altLang="ko-KR" sz="1600" dirty="0" smtClean="0">
                <a:solidFill>
                  <a:srgbClr val="006600"/>
                </a:solidFill>
              </a:rPr>
              <a:t>TRGD and Technical submissions, we will develop </a:t>
            </a:r>
            <a:r>
              <a:rPr lang="en-US" altLang="ko-KR" sz="1600" dirty="0">
                <a:solidFill>
                  <a:srgbClr val="006600"/>
                </a:solidFill>
              </a:rPr>
              <a:t>a </a:t>
            </a:r>
            <a:r>
              <a:rPr lang="en-US" altLang="ko-KR" sz="1600" dirty="0" smtClean="0">
                <a:solidFill>
                  <a:srgbClr val="006600"/>
                </a:solidFill>
              </a:rPr>
              <a:t>spec </a:t>
            </a:r>
            <a:r>
              <a:rPr lang="en-US" altLang="ko-KR" sz="1600" dirty="0">
                <a:solidFill>
                  <a:srgbClr val="006600"/>
                </a:solidFill>
              </a:rPr>
              <a:t>framework document (SFD)</a:t>
            </a:r>
          </a:p>
          <a:p>
            <a:pPr>
              <a:buFont typeface="Arial" pitchFamily="34" charset="0"/>
              <a:buChar char="•"/>
            </a:pPr>
            <a:endParaRPr lang="en-US" altLang="ko-KR" sz="1600" dirty="0">
              <a:solidFill>
                <a:srgbClr val="006600"/>
              </a:solidFill>
            </a:endParaRPr>
          </a:p>
          <a:p>
            <a:pPr>
              <a:buFont typeface="Arial" pitchFamily="34" charset="0"/>
              <a:buChar char="•"/>
            </a:pPr>
            <a:r>
              <a:rPr lang="en-US" altLang="ko-KR" sz="1600" dirty="0">
                <a:solidFill>
                  <a:srgbClr val="006600"/>
                </a:solidFill>
              </a:rPr>
              <a:t> With a stable SFD, drafting a spec. text is done through a parallel PHY/MAC work</a:t>
            </a:r>
          </a:p>
          <a:p>
            <a:pPr>
              <a:buFont typeface="Arial" pitchFamily="34" charset="0"/>
              <a:buChar char="•"/>
            </a:pPr>
            <a:endParaRPr lang="en-US" altLang="ko-KR" sz="1600" dirty="0">
              <a:solidFill>
                <a:srgbClr val="006600"/>
              </a:solidFill>
            </a:endParaRPr>
          </a:p>
          <a:p>
            <a:pPr>
              <a:buFont typeface="Arial" pitchFamily="34" charset="0"/>
              <a:buChar char="•"/>
            </a:pPr>
            <a:r>
              <a:rPr lang="en-US" altLang="ko-KR" sz="1600" dirty="0">
                <a:solidFill>
                  <a:srgbClr val="006600"/>
                </a:solidFill>
              </a:rPr>
              <a:t> </a:t>
            </a:r>
            <a:r>
              <a:rPr lang="en-US" altLang="ko-KR" sz="1600" dirty="0" smtClean="0">
                <a:solidFill>
                  <a:srgbClr val="006600"/>
                </a:solidFill>
              </a:rPr>
              <a:t>We will merge </a:t>
            </a:r>
            <a:r>
              <a:rPr lang="en-US" altLang="ko-KR" sz="1600" dirty="0">
                <a:solidFill>
                  <a:srgbClr val="006600"/>
                </a:solidFill>
              </a:rPr>
              <a:t>PHY and MAC draft text into a final draft spec documentation</a:t>
            </a:r>
            <a:endParaRPr lang="ko-KR" altLang="en-US" sz="1600" dirty="0">
              <a:solidFill>
                <a:srgbClr val="006600"/>
              </a:solidFill>
            </a:endParaRPr>
          </a:p>
        </p:txBody>
      </p:sp>
      <p:pic>
        <p:nvPicPr>
          <p:cNvPr id="5121" name="Picture 1"/>
          <p:cNvPicPr>
            <a:picLocks noChangeAspect="1" noChangeArrowheads="1"/>
          </p:cNvPicPr>
          <p:nvPr/>
        </p:nvPicPr>
        <p:blipFill>
          <a:blip r:embed="rId2"/>
          <a:srcRect/>
          <a:stretch>
            <a:fillRect/>
          </a:stretch>
        </p:blipFill>
        <p:spPr bwMode="auto">
          <a:xfrm>
            <a:off x="571472" y="1785926"/>
            <a:ext cx="5138606" cy="4233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Other TG’s documents</a:t>
            </a:r>
            <a:endParaRPr lang="ko-KR" altLang="en-US"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
        <p:nvSpPr>
          <p:cNvPr id="7" name="내용 개체 틀 2"/>
          <p:cNvSpPr>
            <a:spLocks noGrp="1"/>
          </p:cNvSpPr>
          <p:nvPr>
            <p:ph idx="1"/>
          </p:nvPr>
        </p:nvSpPr>
        <p:spPr>
          <a:xfrm>
            <a:off x="457200" y="1371600"/>
            <a:ext cx="8229600" cy="5029200"/>
          </a:xfrm>
        </p:spPr>
        <p:txBody>
          <a:bodyPr>
            <a:normAutofit/>
          </a:bodyPr>
          <a:lstStyle/>
          <a:p>
            <a:r>
              <a:rPr lang="en-US" sz="2400" dirty="0" smtClean="0"/>
              <a:t>TG4m</a:t>
            </a:r>
            <a:r>
              <a:rPr lang="en-US" sz="2400" dirty="0" smtClean="0"/>
              <a:t>: </a:t>
            </a:r>
            <a:r>
              <a:rPr lang="en-US" sz="2400" dirty="0" smtClean="0"/>
              <a:t>Technical Guidance Document (15-11-0684r12)</a:t>
            </a:r>
          </a:p>
          <a:p>
            <a:endParaRPr lang="en-US" altLang="ko-KR" sz="2400" dirty="0" smtClean="0"/>
          </a:p>
          <a:p>
            <a:endParaRPr lang="en-US" altLang="ko-KR" sz="2400" dirty="0" smtClean="0"/>
          </a:p>
          <a:p>
            <a:endParaRPr lang="en-US" altLang="ko-KR" sz="2400" dirty="0" smtClean="0"/>
          </a:p>
          <a:p>
            <a:r>
              <a:rPr lang="en-US" altLang="ko-KR" sz="2400" dirty="0" err="1" smtClean="0"/>
              <a:t>TGah</a:t>
            </a:r>
            <a:r>
              <a:rPr lang="en-US" altLang="ko-KR" sz="2400" dirty="0" smtClean="0"/>
              <a:t>: </a:t>
            </a:r>
            <a:r>
              <a:rPr lang="en-US" altLang="ko-KR" sz="2400" dirty="0" smtClean="0"/>
              <a:t>Specification Framework Document(11-11-1137r6)</a:t>
            </a:r>
          </a:p>
          <a:p>
            <a:pPr lvl="1"/>
            <a:endParaRPr lang="en-US" altLang="ko-KR" sz="1600" dirty="0" smtClean="0">
              <a:solidFill>
                <a:prstClr val="black"/>
              </a:solidFill>
            </a:endParaRPr>
          </a:p>
          <a:p>
            <a:endParaRPr lang="en-US" altLang="ko-KR" sz="2400" dirty="0" smtClean="0"/>
          </a:p>
        </p:txBody>
      </p:sp>
      <p:graphicFrame>
        <p:nvGraphicFramePr>
          <p:cNvPr id="8" name="개체 7"/>
          <p:cNvGraphicFramePr>
            <a:graphicFrameLocks noChangeAspect="1"/>
          </p:cNvGraphicFramePr>
          <p:nvPr/>
        </p:nvGraphicFramePr>
        <p:xfrm>
          <a:off x="3500430" y="1928802"/>
          <a:ext cx="914400" cy="685800"/>
        </p:xfrm>
        <a:graphic>
          <a:graphicData uri="http://schemas.openxmlformats.org/presentationml/2006/ole">
            <p:oleObj spid="_x0000_s41987" name="문서" showAsIcon="1" r:id="rId3" imgW="914400" imgH="685800" progId="Word.Document.12">
              <p:embed/>
            </p:oleObj>
          </a:graphicData>
        </a:graphic>
      </p:graphicFrame>
      <p:graphicFrame>
        <p:nvGraphicFramePr>
          <p:cNvPr id="10" name="개체 9"/>
          <p:cNvGraphicFramePr>
            <a:graphicFrameLocks noChangeAspect="1"/>
          </p:cNvGraphicFramePr>
          <p:nvPr/>
        </p:nvGraphicFramePr>
        <p:xfrm>
          <a:off x="3571868" y="3643314"/>
          <a:ext cx="914400" cy="685800"/>
        </p:xfrm>
        <a:graphic>
          <a:graphicData uri="http://schemas.openxmlformats.org/presentationml/2006/ole">
            <p:oleObj spid="_x0000_s41989" name="문서" showAsIcon="1" r:id="rId4" imgW="914400" imgH="685800" progId="Word.Document.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Timeline (Tentative)</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altLang="ko-KR" sz="2000" dirty="0" smtClean="0">
                <a:solidFill>
                  <a:srgbClr val="FF0000"/>
                </a:solidFill>
              </a:rPr>
              <a:t>TG formation						Mar 12</a:t>
            </a:r>
          </a:p>
          <a:p>
            <a:r>
              <a:rPr lang="en-US" altLang="ko-KR" sz="2000" dirty="0" smtClean="0">
                <a:solidFill>
                  <a:srgbClr val="FF0000"/>
                </a:solidFill>
              </a:rPr>
              <a:t>Call for Application					April 12</a:t>
            </a:r>
          </a:p>
          <a:p>
            <a:r>
              <a:rPr lang="en-US" altLang="ko-KR" sz="2000" dirty="0" smtClean="0">
                <a:solidFill>
                  <a:srgbClr val="FF0000"/>
                </a:solidFill>
              </a:rPr>
              <a:t>Application presentation				May 12</a:t>
            </a:r>
          </a:p>
          <a:p>
            <a:r>
              <a:rPr lang="en-US" altLang="ko-KR" sz="2000" dirty="0" smtClean="0"/>
              <a:t>TGRD approval/Call for technical proposal		Sep 12</a:t>
            </a:r>
          </a:p>
          <a:p>
            <a:r>
              <a:rPr lang="en-US" altLang="ko-KR" sz="2000" dirty="0" smtClean="0"/>
              <a:t>Technical proposal presentation				Nov 12~Jan 13</a:t>
            </a:r>
          </a:p>
          <a:p>
            <a:r>
              <a:rPr lang="en-US" altLang="ko-KR" sz="2000" dirty="0" smtClean="0"/>
              <a:t>Specification framework definition			Mar 13~May 13</a:t>
            </a:r>
          </a:p>
          <a:p>
            <a:r>
              <a:rPr lang="en-US" altLang="ko-KR" sz="2000" dirty="0" smtClean="0"/>
              <a:t>PHY, MAC spec development				July 13~Jan 14</a:t>
            </a:r>
          </a:p>
          <a:p>
            <a:r>
              <a:rPr lang="en-US" altLang="ko-KR" sz="2000" dirty="0" smtClean="0"/>
              <a:t>Draft spec (P802.15.8 D0.1)				Mar 14</a:t>
            </a:r>
          </a:p>
          <a:p>
            <a:r>
              <a:rPr lang="en-US" altLang="ko-KR" sz="2000" dirty="0" smtClean="0"/>
              <a:t>Letter Ballot (circulation)				Mar 14~Jan 15</a:t>
            </a:r>
          </a:p>
          <a:p>
            <a:r>
              <a:rPr lang="en-US" altLang="ko-KR" sz="2000" dirty="0" smtClean="0"/>
              <a:t>Sponsor Ballot (circulation)				Jan 15~July 15</a:t>
            </a:r>
          </a:p>
          <a:p>
            <a:r>
              <a:rPr lang="en-US" altLang="ko-KR" sz="2000" dirty="0" err="1" smtClean="0"/>
              <a:t>RevCom</a:t>
            </a:r>
            <a:r>
              <a:rPr lang="en-US" altLang="ko-KR" sz="2000" dirty="0" smtClean="0"/>
              <a:t> submission 					July 15</a:t>
            </a:r>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altLang="ko-KR" sz="2400" dirty="0" smtClean="0"/>
              <a:t>This contribution proposed the procedure and plan for </a:t>
            </a:r>
            <a:r>
              <a:rPr lang="en-US" altLang="ko-KR" sz="2400" dirty="0"/>
              <a:t>TG8 </a:t>
            </a:r>
            <a:r>
              <a:rPr lang="en-US" altLang="ko-KR" sz="2400" dirty="0" smtClean="0"/>
              <a:t>Peer Aware Communications.</a:t>
            </a:r>
          </a:p>
          <a:p>
            <a:r>
              <a:rPr lang="en-US" altLang="ko-KR" sz="2400" dirty="0" smtClean="0"/>
              <a:t>In order to facilitate the specification development, we proposed a step-wise approach:</a:t>
            </a:r>
          </a:p>
          <a:p>
            <a:pPr lvl="1"/>
            <a:r>
              <a:rPr lang="en-US" altLang="ko-KR" sz="2000" dirty="0" smtClean="0"/>
              <a:t>Discussion on Applications/Use Cases with Performance/Functional Requirements</a:t>
            </a:r>
          </a:p>
          <a:p>
            <a:pPr lvl="1"/>
            <a:r>
              <a:rPr lang="en-US" altLang="ko-KR" sz="2000" dirty="0" smtClean="0"/>
              <a:t>Development </a:t>
            </a:r>
            <a:r>
              <a:rPr lang="en-US" altLang="ko-KR" sz="2000" dirty="0" smtClean="0"/>
              <a:t>of Technical Requirement/Guideline Documents (TRGD)</a:t>
            </a:r>
          </a:p>
          <a:p>
            <a:pPr lvl="2"/>
            <a:r>
              <a:rPr lang="en-US" altLang="ko-KR" sz="1600" dirty="0"/>
              <a:t>A guideline to develop technical proposals satisfying the requirements</a:t>
            </a:r>
          </a:p>
          <a:p>
            <a:pPr lvl="2"/>
            <a:r>
              <a:rPr lang="en-US" altLang="ko-KR" sz="1600" dirty="0" smtClean="0"/>
              <a:t>A </a:t>
            </a:r>
            <a:r>
              <a:rPr lang="en-US" altLang="ko-KR" sz="1600" dirty="0"/>
              <a:t>framework for evaluating proposals with some performance </a:t>
            </a:r>
            <a:r>
              <a:rPr lang="en-US" altLang="ko-KR" sz="1600" dirty="0" smtClean="0"/>
              <a:t>criteria</a:t>
            </a:r>
          </a:p>
          <a:p>
            <a:pPr lvl="1"/>
            <a:r>
              <a:rPr lang="en-US" altLang="ko-KR" sz="2000" dirty="0" smtClean="0"/>
              <a:t>Develop a Specification Framework Document (SFD) addressing a </a:t>
            </a:r>
            <a:r>
              <a:rPr lang="en-US" altLang="ko-KR" sz="2000" dirty="0"/>
              <a:t>high-level PHY/MAC key </a:t>
            </a:r>
            <a:r>
              <a:rPr lang="en-US" altLang="ko-KR" sz="2000" dirty="0" smtClean="0"/>
              <a:t>technologies </a:t>
            </a:r>
            <a:endParaRPr lang="en-US" altLang="ko-KR" sz="2000" dirty="0"/>
          </a:p>
          <a:p>
            <a:pPr lvl="1"/>
            <a:r>
              <a:rPr lang="en-US" altLang="ko-KR" sz="2000" dirty="0" smtClean="0"/>
              <a:t>Draft a spec text based on SFD with PHY/MAC ad-</a:t>
            </a:r>
            <a:r>
              <a:rPr lang="en-US" altLang="ko-KR" sz="2000" dirty="0" err="1" smtClean="0"/>
              <a:t>hocs</a:t>
            </a:r>
            <a:endParaRPr lang="en-US" altLang="ko-KR" sz="2000" dirty="0" smtClean="0"/>
          </a:p>
          <a:p>
            <a:pPr lvl="1"/>
            <a:r>
              <a:rPr lang="en-US" altLang="ko-KR" sz="2000" dirty="0" smtClean="0"/>
              <a:t>Complete a specification development </a:t>
            </a:r>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Straw polls</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sz="2400" dirty="0" smtClean="0"/>
              <a:t>TG8 </a:t>
            </a:r>
            <a:r>
              <a:rPr lang="en-US" sz="2400" dirty="0" smtClean="0"/>
              <a:t>shall develop and adopt a </a:t>
            </a:r>
            <a:r>
              <a:rPr lang="en-US" sz="2400" dirty="0" smtClean="0"/>
              <a:t>“Technical Requirement /Guideline Document (TRGD)” before issue of Call for Technical proposal</a:t>
            </a:r>
            <a:endParaRPr lang="en-US" sz="2400" dirty="0" smtClean="0"/>
          </a:p>
          <a:p>
            <a:pPr lvl="1"/>
            <a:r>
              <a:rPr lang="en-US" altLang="ko-KR" sz="2000" dirty="0" smtClean="0"/>
              <a:t>Yes:     , No:     , Abstain: </a:t>
            </a:r>
          </a:p>
          <a:p>
            <a:endParaRPr lang="en-US" altLang="ko-KR" sz="2400" dirty="0" smtClean="0"/>
          </a:p>
          <a:p>
            <a:r>
              <a:rPr lang="en-US" altLang="ko-KR" sz="2400" dirty="0" smtClean="0"/>
              <a:t>After Call for proposal, TG8 shall develop and adopt a “Specification </a:t>
            </a:r>
            <a:r>
              <a:rPr lang="en-US" altLang="ko-KR" sz="2400" dirty="0" smtClean="0"/>
              <a:t>Framework Document (SFD</a:t>
            </a:r>
            <a:r>
              <a:rPr lang="en-US" altLang="ko-KR" sz="2400" dirty="0" smtClean="0"/>
              <a:t>)” </a:t>
            </a:r>
            <a:r>
              <a:rPr lang="en-US" altLang="ko-KR" sz="2400" dirty="0" smtClean="0"/>
              <a:t>addressing a high-level PHY/MAC key technologies </a:t>
            </a:r>
          </a:p>
          <a:p>
            <a:pPr lvl="1"/>
            <a:r>
              <a:rPr lang="en-US" altLang="ko-KR" sz="2000" dirty="0" smtClean="0">
                <a:solidFill>
                  <a:prstClr val="black"/>
                </a:solidFill>
              </a:rPr>
              <a:t>Yes:     , No:     , Abstain: </a:t>
            </a:r>
          </a:p>
          <a:p>
            <a:endParaRPr lang="en-US" altLang="ko-KR" sz="2400" dirty="0" smtClean="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167347</TotalTime>
  <Words>593</Words>
  <Application>Microsoft Office PowerPoint</Application>
  <PresentationFormat>화면 슬라이드 쇼(4:3)</PresentationFormat>
  <Paragraphs>113</Paragraphs>
  <Slides>12</Slides>
  <Notes>1</Notes>
  <HiddenSlides>0</HiddenSlides>
  <MMClips>0</MMClips>
  <ScaleCrop>false</ScaleCrop>
  <HeadingPairs>
    <vt:vector size="6" baseType="variant">
      <vt:variant>
        <vt:lpstr>테마</vt:lpstr>
      </vt:variant>
      <vt:variant>
        <vt:i4>2</vt:i4>
      </vt:variant>
      <vt:variant>
        <vt:lpstr>포함된 OLE 서버</vt:lpstr>
      </vt:variant>
      <vt:variant>
        <vt:i4>1</vt:i4>
      </vt:variant>
      <vt:variant>
        <vt:lpstr>슬라이드 제목</vt:lpstr>
      </vt:variant>
      <vt:variant>
        <vt:i4>12</vt:i4>
      </vt:variant>
    </vt:vector>
  </HeadingPairs>
  <TitlesOfParts>
    <vt:vector size="15" baseType="lpstr">
      <vt:lpstr>Office Theme</vt:lpstr>
      <vt:lpstr>Custom Design</vt:lpstr>
      <vt:lpstr>Microsoft Office Word 문서</vt:lpstr>
      <vt:lpstr>슬라이드 1</vt:lpstr>
      <vt:lpstr>Work procedure discussed (Mar. 2012)</vt:lpstr>
      <vt:lpstr>Work procedure for TG8</vt:lpstr>
      <vt:lpstr>Proposed PAC procedure – Step 1</vt:lpstr>
      <vt:lpstr>Proposed PAC procedure – Step 2</vt:lpstr>
      <vt:lpstr>Other TG’s documents</vt:lpstr>
      <vt:lpstr>Timeline (Tentative)</vt:lpstr>
      <vt:lpstr>Conclusion</vt:lpstr>
      <vt:lpstr>Straw polls</vt:lpstr>
      <vt:lpstr>Revised procedure</vt:lpstr>
      <vt:lpstr>Official documents</vt:lpstr>
      <vt:lpstr>Motion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Suhwook Kim</cp:lastModifiedBy>
  <cp:revision>2242</cp:revision>
  <dcterms:created xsi:type="dcterms:W3CDTF">2010-05-03T18:32:55Z</dcterms:created>
  <dcterms:modified xsi:type="dcterms:W3CDTF">2012-05-17T17:15:42Z</dcterms:modified>
</cp:coreProperties>
</file>