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2" r:id="rId3"/>
    <p:sldId id="260" r:id="rId4"/>
    <p:sldId id="268" r:id="rId5"/>
    <p:sldId id="263" r:id="rId6"/>
    <p:sldId id="264" r:id="rId7"/>
    <p:sldId id="265" r:id="rId8"/>
    <p:sldId id="266" r:id="rId9"/>
    <p:sldId id="267" r:id="rId10"/>
    <p:sldId id="261" r:id="rId11"/>
  </p:sldIdLst>
  <p:sldSz cx="9144000" cy="6858000" type="screen4x3"/>
  <p:notesSz cx="7099300" cy="10234613"/>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85" autoAdjust="0"/>
    <p:restoredTop sz="94709" autoAdjust="0"/>
  </p:normalViewPr>
  <p:slideViewPr>
    <p:cSldViewPr>
      <p:cViewPr>
        <p:scale>
          <a:sx n="90" d="100"/>
          <a:sy n="90" d="100"/>
        </p:scale>
        <p:origin x="-112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6850"/>
            <a:ext cx="2759075" cy="2333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eaLnBrk="0" hangingPunct="0">
              <a:defRPr sz="1500" b="1">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711200" y="196850"/>
            <a:ext cx="2365375" cy="23336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eaLnBrk="0" hangingPunct="0">
              <a:defRPr sz="1500" b="1">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259263" y="9906000"/>
            <a:ext cx="2209800"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eaLnBrk="0" hangingPunct="0">
              <a:defRPr sz="11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0663" y="9906000"/>
            <a:ext cx="1419225"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eaLnBrk="0" hangingPunct="0">
              <a:defRPr sz="1100">
                <a:cs typeface="+mn-cs"/>
              </a:defRPr>
            </a:lvl1pPr>
          </a:lstStyle>
          <a:p>
            <a:pPr>
              <a:defRPr/>
            </a:pPr>
            <a:r>
              <a:rPr lang="en-US"/>
              <a:t>Page </a:t>
            </a:r>
            <a:fld id="{77CE42AC-EA4F-4DA3-9F14-FE116280EA9F}" type="slidenum">
              <a:rPr lang="en-US"/>
              <a:pPr>
                <a:defRPr/>
              </a:pPr>
              <a:t>‹Nr.›</a:t>
            </a:fld>
            <a:endParaRPr lang="en-US"/>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eaLnBrk="0" hangingPunct="0">
              <a:defRPr/>
            </a:pPr>
            <a:endParaRPr lang="en-US">
              <a:cs typeface="+mn-cs"/>
            </a:endParaRPr>
          </a:p>
        </p:txBody>
      </p:sp>
      <p:sp>
        <p:nvSpPr>
          <p:cNvPr id="3079" name="Rectangle 7"/>
          <p:cNvSpPr>
            <a:spLocks noChangeArrowheads="1"/>
          </p:cNvSpPr>
          <p:nvPr/>
        </p:nvSpPr>
        <p:spPr bwMode="auto">
          <a:xfrm>
            <a:off x="709613" y="9906000"/>
            <a:ext cx="728662" cy="184150"/>
          </a:xfrm>
          <a:prstGeom prst="rect">
            <a:avLst/>
          </a:prstGeom>
          <a:noFill/>
          <a:ln w="9525">
            <a:noFill/>
            <a:miter lim="800000"/>
            <a:headEnd/>
            <a:tailEnd/>
          </a:ln>
          <a:effectLst/>
        </p:spPr>
        <p:txBody>
          <a:bodyPr lIns="0" tIns="0" rIns="0" bIns="0">
            <a:spAutoFit/>
          </a:bodyPr>
          <a:lstStyle/>
          <a:p>
            <a:pPr defTabSz="997858" eaLnBrk="0" hangingPunct="0">
              <a:defRPr/>
            </a:pPr>
            <a:r>
              <a:rPr lang="en-US" dirty="0">
                <a:cs typeface="+mn-cs"/>
              </a:rPr>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eaLnBrk="0" hangingPunct="0">
              <a:defRPr/>
            </a:pPr>
            <a:endParaRPr lang="en-US">
              <a:cs typeface="+mn-cs"/>
            </a:endParaRPr>
          </a:p>
        </p:txBody>
      </p:sp>
    </p:spTree>
    <p:extLst>
      <p:ext uri="{BB962C8B-B14F-4D97-AF65-F5344CB8AC3E}">
        <p14:creationId xmlns:p14="http://schemas.microsoft.com/office/powerpoint/2010/main" xmlns="" val="2245629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1313"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eaLnBrk="0" hangingPunct="0">
              <a:defRPr sz="1500" b="1">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69925" y="107950"/>
            <a:ext cx="2801938"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eaLnBrk="0" hangingPunct="0">
              <a:defRPr sz="1500" b="1">
                <a:cs typeface="+mn-cs"/>
              </a:defRPr>
            </a:lvl1pPr>
          </a:lstStyle>
          <a:p>
            <a:pPr>
              <a:defRPr/>
            </a:pPr>
            <a:r>
              <a:rPr lang="en-US"/>
              <a:t>&lt;month year&gt;</a:t>
            </a:r>
          </a:p>
        </p:txBody>
      </p:sp>
      <p:sp>
        <p:nvSpPr>
          <p:cNvPr id="1024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2388" y="9909175"/>
            <a:ext cx="256857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9175"/>
            <a:ext cx="820738"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eaLnBrk="0" hangingPunct="0">
              <a:defRPr>
                <a:cs typeface="+mn-cs"/>
              </a:defRPr>
            </a:lvl1pPr>
          </a:lstStyle>
          <a:p>
            <a:pPr>
              <a:defRPr/>
            </a:pPr>
            <a:r>
              <a:rPr lang="en-US"/>
              <a:t>Page </a:t>
            </a:r>
            <a:fld id="{E73DF144-438A-4985-91C2-C56F4651ACBE}" type="slidenum">
              <a:rPr lang="en-US"/>
              <a:pPr>
                <a:defRPr/>
              </a:pPr>
              <a:t>‹Nr.›</a:t>
            </a:fld>
            <a:endParaRPr lang="en-US"/>
          </a:p>
        </p:txBody>
      </p:sp>
      <p:sp>
        <p:nvSpPr>
          <p:cNvPr id="2056" name="Rectangle 8"/>
          <p:cNvSpPr>
            <a:spLocks noChangeArrowheads="1"/>
          </p:cNvSpPr>
          <p:nvPr/>
        </p:nvSpPr>
        <p:spPr bwMode="auto">
          <a:xfrm>
            <a:off x="741363" y="9909175"/>
            <a:ext cx="728662" cy="184150"/>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eaLnBrk="0" hangingPunct="0">
              <a:defRPr/>
            </a:pPr>
            <a:endParaRPr lang="en-US">
              <a:cs typeface="+mn-cs"/>
            </a:endParaRPr>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eaLnBrk="0" hangingPunct="0">
              <a:defRPr/>
            </a:pPr>
            <a:endParaRPr lang="en-US">
              <a:cs typeface="+mn-cs"/>
            </a:endParaRPr>
          </a:p>
        </p:txBody>
      </p:sp>
    </p:spTree>
    <p:extLst>
      <p:ext uri="{BB962C8B-B14F-4D97-AF65-F5344CB8AC3E}">
        <p14:creationId xmlns:p14="http://schemas.microsoft.com/office/powerpoint/2010/main" xmlns="" val="7193483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de-DE" smtClean="0"/>
          </a:p>
        </p:txBody>
      </p:sp>
      <p:sp>
        <p:nvSpPr>
          <p:cNvPr id="11268" name="Header Placeholder 3"/>
          <p:cNvSpPr>
            <a:spLocks noGrp="1"/>
          </p:cNvSpPr>
          <p:nvPr>
            <p:ph type="hdr" sz="quarter"/>
          </p:nvPr>
        </p:nvSpPr>
        <p:spPr>
          <a:noFill/>
        </p:spPr>
        <p:txBody>
          <a:bodyPr/>
          <a:lstStyle/>
          <a:p>
            <a:pPr defTabSz="996950"/>
            <a:r>
              <a:rPr lang="en-US" smtClean="0">
                <a:cs typeface="Arial" pitchFamily="34" charset="0"/>
              </a:rPr>
              <a:t>doc.: IEEE 802.15-&lt;doc#&gt;</a:t>
            </a:r>
          </a:p>
        </p:txBody>
      </p:sp>
      <p:sp>
        <p:nvSpPr>
          <p:cNvPr id="11269" name="Date Placeholder 4"/>
          <p:cNvSpPr>
            <a:spLocks noGrp="1"/>
          </p:cNvSpPr>
          <p:nvPr>
            <p:ph type="dt" sz="quarter" idx="1"/>
          </p:nvPr>
        </p:nvSpPr>
        <p:spPr>
          <a:noFill/>
        </p:spPr>
        <p:txBody>
          <a:bodyPr/>
          <a:lstStyle/>
          <a:p>
            <a:pPr defTabSz="996950"/>
            <a:r>
              <a:rPr lang="en-US" smtClean="0">
                <a:cs typeface="Arial" pitchFamily="34" charset="0"/>
              </a:rPr>
              <a:t>&lt;month year&gt;</a:t>
            </a:r>
          </a:p>
        </p:txBody>
      </p:sp>
      <p:sp>
        <p:nvSpPr>
          <p:cNvPr id="11270" name="Footer Placeholder 5"/>
          <p:cNvSpPr>
            <a:spLocks noGrp="1"/>
          </p:cNvSpPr>
          <p:nvPr>
            <p:ph type="ftr" sz="quarter" idx="4"/>
          </p:nvPr>
        </p:nvSpPr>
        <p:spPr>
          <a:noFill/>
        </p:spPr>
        <p:txBody>
          <a:bodyPr/>
          <a:lstStyle/>
          <a:p>
            <a:pPr marL="487363" lvl="4" defTabSz="996950"/>
            <a:r>
              <a:rPr lang="en-US" smtClean="0">
                <a:cs typeface="Arial" pitchFamily="34" charset="0"/>
              </a:rPr>
              <a:t>&lt;author&gt;, &lt;company&gt;</a:t>
            </a:r>
          </a:p>
        </p:txBody>
      </p:sp>
      <p:sp>
        <p:nvSpPr>
          <p:cNvPr id="11271" name="Slide Number Placeholder 6"/>
          <p:cNvSpPr>
            <a:spLocks noGrp="1"/>
          </p:cNvSpPr>
          <p:nvPr>
            <p:ph type="sldNum" sz="quarter" idx="5"/>
          </p:nvPr>
        </p:nvSpPr>
        <p:spPr>
          <a:noFill/>
        </p:spPr>
        <p:txBody>
          <a:bodyPr/>
          <a:lstStyle/>
          <a:p>
            <a:pPr defTabSz="996950"/>
            <a:r>
              <a:rPr lang="en-US" smtClean="0">
                <a:cs typeface="Arial" pitchFamily="34" charset="0"/>
              </a:rPr>
              <a:t>Page </a:t>
            </a:r>
            <a:fld id="{9A39DE0C-8924-4594-ABC7-557147674B14}" type="slidenum">
              <a:rPr lang="en-US" smtClean="0">
                <a:cs typeface="Arial" pitchFamily="34" charset="0"/>
              </a:rPr>
              <a:pPr defTabSz="996950"/>
              <a:t>1</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t>Slide </a:t>
            </a:r>
            <a:fld id="{57B64B82-7F1C-447D-AB44-FE832829BA9B}"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Slide </a:t>
            </a:r>
            <a:fld id="{459A0D98-B339-47E4-9826-957A70453A82}"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FEDDCBCC-446E-45D3-89C8-461AF2471D11}"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517DD282-AFBF-40AF-9DE9-B4677D48D81D}"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D69798F0-EF5B-438C-8322-2DC218EE596A}"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t>Slide </a:t>
            </a:r>
            <a:fld id="{DAFF48D0-8650-49AA-B56B-EFECE9D7B4C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t>Slide </a:t>
            </a:r>
            <a:fld id="{139ED77F-D56B-484D-86E5-F9A2B14AC4D9}"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t>Slide </a:t>
            </a:r>
            <a:fld id="{A758C7B8-3DF1-4B0C-A6F3-787CF6A0885E}"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t>Slide </a:t>
            </a:r>
            <a:fld id="{C9D50A04-8FB4-4E3E-B511-48B2E2A540DA}"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t>Slide </a:t>
            </a:r>
            <a:fld id="{FFF61A0F-4A7B-4D6B-B479-B6201F853917}"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t>Slide </a:t>
            </a:r>
            <a:fld id="{A4EFAB29-7470-4191-91FE-4C6D94EF14A1}"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Slide </a:t>
            </a:r>
            <a:fld id="{B7FE0EB8-BEB5-436E-9C3A-4E11886AC1A1}"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xx </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xx</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ACDE674-7427-468E-B773-4B1B1D8CFBA4}" type="slidenum">
              <a:rPr lang="en-US"/>
              <a:pPr>
                <a:defRPr/>
              </a:pPr>
              <a:t>‹Nr.›</a:t>
            </a:fld>
            <a:endParaRPr lang="en-US"/>
          </a:p>
        </p:txBody>
      </p:sp>
      <p:sp>
        <p:nvSpPr>
          <p:cNvPr id="1031" name="Rectangle 7"/>
          <p:cNvSpPr>
            <a:spLocks noChangeArrowheads="1"/>
          </p:cNvSpPr>
          <p:nvPr/>
        </p:nvSpPr>
        <p:spPr bwMode="auto">
          <a:xfrm>
            <a:off x="3124200" y="396875"/>
            <a:ext cx="53340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cs typeface="Arial" charset="0"/>
              </a:rPr>
              <a:t>doc.: IEEE </a:t>
            </a:r>
            <a:r>
              <a:rPr lang="en-US" sz="1400" b="1" dirty="0" smtClean="0">
                <a:cs typeface="Arial" charset="0"/>
              </a:rPr>
              <a:t>802.15-12-0145-02-0thz</a:t>
            </a:r>
            <a:endParaRPr lang="en-US" sz="1400" b="1" dirty="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5" name="Date Placeholder 1"/>
          <p:cNvSpPr txBox="1">
            <a:spLocks noGrp="1"/>
          </p:cNvSpPr>
          <p:nvPr userDrawn="1"/>
        </p:nvSpPr>
        <p:spPr bwMode="auto">
          <a:xfrm>
            <a:off x="685800" y="381000"/>
            <a:ext cx="1600200" cy="215900"/>
          </a:xfrm>
          <a:prstGeom prst="rect">
            <a:avLst/>
          </a:prstGeom>
          <a:noFill/>
          <a:ln w="9525">
            <a:noFill/>
            <a:miter lim="800000"/>
            <a:headEnd/>
            <a:tailEnd/>
          </a:ln>
        </p:spPr>
        <p:txBody>
          <a:bodyPr lIns="0" tIns="0" rIns="0" bIns="0" anchor="b">
            <a:spAutoFit/>
          </a:bodyPr>
          <a:lstStyle/>
          <a:p>
            <a:pPr eaLnBrk="0" hangingPunct="0">
              <a:defRPr/>
            </a:pPr>
            <a:r>
              <a:rPr lang="en-US" sz="1400" b="1" dirty="0" smtClean="0">
                <a:cs typeface="Arial" charset="0"/>
              </a:rPr>
              <a:t>October </a:t>
            </a:r>
            <a:r>
              <a:rPr lang="en-US" sz="1400" b="1" dirty="0">
                <a:cs typeface="Arial" charset="0"/>
              </a:rPr>
              <a:t>2012</a:t>
            </a:r>
          </a:p>
        </p:txBody>
      </p:sp>
      <p:sp>
        <p:nvSpPr>
          <p:cNvPr id="1036" name="Footer Placeholder 2"/>
          <p:cNvSpPr txBox="1">
            <a:spLocks noGrp="1"/>
          </p:cNvSpPr>
          <p:nvPr userDrawn="1"/>
        </p:nvSpPr>
        <p:spPr bwMode="auto">
          <a:xfrm>
            <a:off x="5410200" y="6477000"/>
            <a:ext cx="3124200" cy="184150"/>
          </a:xfrm>
          <a:prstGeom prst="rect">
            <a:avLst/>
          </a:prstGeom>
          <a:noFill/>
          <a:ln w="9525">
            <a:noFill/>
            <a:miter lim="800000"/>
            <a:headEnd/>
            <a:tailEnd/>
          </a:ln>
        </p:spPr>
        <p:txBody>
          <a:bodyPr lIns="0" tIns="0" rIns="0" bIns="0">
            <a:spAutoFit/>
          </a:bodyPr>
          <a:lstStyle/>
          <a:p>
            <a:pPr algn="r" eaLnBrk="0" hangingPunct="0">
              <a:defRPr/>
            </a:pPr>
            <a:r>
              <a:rPr lang="en-US" dirty="0">
                <a:cs typeface="Arial" charset="0"/>
              </a:rPr>
              <a:t>Thomas Kürner, TU </a:t>
            </a:r>
            <a:r>
              <a:rPr lang="en-US" dirty="0" err="1">
                <a:cs typeface="Arial" charset="0"/>
              </a:rPr>
              <a:t>Braunschweig</a:t>
            </a:r>
            <a:r>
              <a:rPr lang="en-US" dirty="0">
                <a:cs typeface="Arial" charset="0"/>
              </a:rPr>
              <a:t>, Germany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baseline="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baseline="0">
          <a:solidFill>
            <a:schemeClr val="tx1"/>
          </a:solidFill>
          <a:latin typeface="+mj-lt"/>
          <a:ea typeface="+mn-ea"/>
          <a:cs typeface="+mn-cs"/>
        </a:defRPr>
      </a:lvl1pPr>
      <a:lvl2pPr marL="742950" indent="-285750" algn="l" rtl="0" eaLnBrk="0" fontAlgn="base" hangingPunct="0">
        <a:spcBef>
          <a:spcPct val="20000"/>
        </a:spcBef>
        <a:spcAft>
          <a:spcPct val="0"/>
        </a:spcAft>
        <a:buChar char="–"/>
        <a:defRPr sz="2800" baseline="0">
          <a:solidFill>
            <a:schemeClr val="tx1"/>
          </a:solidFill>
          <a:latin typeface="+mj-lt"/>
        </a:defRPr>
      </a:lvl2pPr>
      <a:lvl3pPr marL="1085850" indent="-228600" algn="l" rtl="0" eaLnBrk="0" fontAlgn="base" hangingPunct="0">
        <a:spcBef>
          <a:spcPct val="20000"/>
        </a:spcBef>
        <a:spcAft>
          <a:spcPct val="0"/>
        </a:spcAft>
        <a:buChar char="•"/>
        <a:defRPr sz="2400">
          <a:solidFill>
            <a:schemeClr val="tx1"/>
          </a:solidFill>
          <a:latin typeface="+mj-lt"/>
        </a:defRPr>
      </a:lvl3pPr>
      <a:lvl4pPr marL="1428750" indent="-228600" algn="l" rtl="0" eaLnBrk="0" fontAlgn="base" hangingPunct="0">
        <a:spcBef>
          <a:spcPct val="20000"/>
        </a:spcBef>
        <a:spcAft>
          <a:spcPct val="0"/>
        </a:spcAft>
        <a:buChar char="–"/>
        <a:defRPr sz="2000">
          <a:solidFill>
            <a:schemeClr val="tx1"/>
          </a:solidFill>
          <a:latin typeface="+mj-lt"/>
        </a:defRPr>
      </a:lvl4pPr>
      <a:lvl5pPr marL="1771650" indent="-228600" algn="l" rtl="0" eaLnBrk="0" fontAlgn="base" hangingPunct="0">
        <a:spcBef>
          <a:spcPct val="20000"/>
        </a:spcBef>
        <a:spcAft>
          <a:spcPct val="0"/>
        </a:spcAft>
        <a:buChar char="•"/>
        <a:defRPr sz="2000">
          <a:solidFill>
            <a:schemeClr val="tx1"/>
          </a:solidFill>
          <a:latin typeface="+mj-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r>
              <a:rPr lang="en-US" smtClean="0">
                <a:cs typeface="Arial" pitchFamily="34" charset="0"/>
              </a:rPr>
              <a:t>Slide </a:t>
            </a:r>
            <a:fld id="{3411337E-A0DA-4771-B551-DCF0B3129665}" type="slidenum">
              <a:rPr lang="en-US" smtClean="0">
                <a:cs typeface="Arial" pitchFamily="34" charset="0"/>
              </a:rPr>
              <a:pPr/>
              <a:t>1</a:t>
            </a:fld>
            <a:endParaRPr lang="en-US" smtClean="0">
              <a:cs typeface="Arial" pitchFamily="34" charset="0"/>
            </a:endParaRPr>
          </a:p>
        </p:txBody>
      </p:sp>
      <p:sp>
        <p:nvSpPr>
          <p:cNvPr id="27651" name="Rectangle 3"/>
          <p:cNvSpPr>
            <a:spLocks noChangeArrowheads="1"/>
          </p:cNvSpPr>
          <p:nvPr/>
        </p:nvSpPr>
        <p:spPr bwMode="auto">
          <a:xfrm>
            <a:off x="152400" y="609600"/>
            <a:ext cx="8991600" cy="4308872"/>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cs typeface="+mn-cs"/>
              </a:rPr>
              <a:t>Project: IEEE P802.15 Working Group for Wireless Personal Area Networks (WPANs)</a:t>
            </a:r>
            <a:endParaRPr lang="en-US" sz="1600" b="1" dirty="0">
              <a:solidFill>
                <a:schemeClr val="tx2"/>
              </a:solidFill>
              <a:cs typeface="+mn-cs"/>
            </a:endParaRPr>
          </a:p>
          <a:p>
            <a:pPr eaLnBrk="0" hangingPunct="0">
              <a:defRPr/>
            </a:pPr>
            <a:endParaRPr lang="en-US" sz="1600" dirty="0">
              <a:solidFill>
                <a:schemeClr val="tx2"/>
              </a:solidFill>
              <a:cs typeface="+mn-cs"/>
            </a:endParaRPr>
          </a:p>
          <a:p>
            <a:pPr eaLnBrk="0" hangingPunct="0">
              <a:defRPr/>
            </a:pPr>
            <a:r>
              <a:rPr lang="en-US" sz="1400" b="1" dirty="0">
                <a:solidFill>
                  <a:schemeClr val="tx2"/>
                </a:solidFill>
                <a:cs typeface="+mn-cs"/>
              </a:rPr>
              <a:t>Submission Title:</a:t>
            </a:r>
            <a:r>
              <a:rPr lang="en-US" sz="1400" dirty="0">
                <a:solidFill>
                  <a:schemeClr val="tx2"/>
                </a:solidFill>
                <a:cs typeface="+mn-cs"/>
              </a:rPr>
              <a:t> </a:t>
            </a:r>
            <a:r>
              <a:rPr lang="en-US" sz="1400" dirty="0" smtClean="0">
                <a:solidFill>
                  <a:schemeClr val="tx2"/>
                </a:solidFill>
              </a:rPr>
              <a:t>On the </a:t>
            </a:r>
            <a:r>
              <a:rPr lang="en-US" sz="1400" dirty="0">
                <a:solidFill>
                  <a:schemeClr val="tx2"/>
                </a:solidFill>
              </a:rPr>
              <a:t>future of </a:t>
            </a:r>
            <a:r>
              <a:rPr lang="en-US" sz="1400" dirty="0" smtClean="0">
                <a:solidFill>
                  <a:schemeClr val="tx2"/>
                </a:solidFill>
              </a:rPr>
              <a:t>the IG </a:t>
            </a:r>
            <a:r>
              <a:rPr lang="en-US" sz="1400" dirty="0">
                <a:solidFill>
                  <a:schemeClr val="tx2"/>
                </a:solidFill>
              </a:rPr>
              <a:t>THz </a:t>
            </a:r>
            <a:r>
              <a:rPr lang="en-US" sz="1400" dirty="0">
                <a:solidFill>
                  <a:schemeClr val="tx2"/>
                </a:solidFill>
                <a:cs typeface="+mn-cs"/>
              </a:rPr>
              <a:t>	</a:t>
            </a:r>
          </a:p>
          <a:p>
            <a:pPr eaLnBrk="0" hangingPunct="0">
              <a:defRPr/>
            </a:pPr>
            <a:r>
              <a:rPr lang="en-US" sz="1400" b="1" dirty="0">
                <a:solidFill>
                  <a:schemeClr val="tx2"/>
                </a:solidFill>
                <a:cs typeface="+mn-cs"/>
              </a:rPr>
              <a:t>Date Submitted: </a:t>
            </a:r>
            <a:r>
              <a:rPr lang="en-US" sz="1400" dirty="0" smtClean="0">
                <a:cs typeface="+mn-cs"/>
              </a:rPr>
              <a:t>30</a:t>
            </a:r>
            <a:r>
              <a:rPr lang="en-US" sz="1400" dirty="0" smtClean="0">
                <a:solidFill>
                  <a:schemeClr val="tx2"/>
                </a:solidFill>
                <a:cs typeface="+mn-cs"/>
              </a:rPr>
              <a:t> October 2012</a:t>
            </a:r>
            <a:r>
              <a:rPr lang="en-US" sz="1400" dirty="0">
                <a:solidFill>
                  <a:schemeClr val="tx2"/>
                </a:solidFill>
                <a:cs typeface="+mn-cs"/>
              </a:rPr>
              <a:t>	</a:t>
            </a:r>
          </a:p>
          <a:p>
            <a:pPr eaLnBrk="0" hangingPunct="0">
              <a:defRPr/>
            </a:pPr>
            <a:r>
              <a:rPr lang="en-US" sz="1400" b="1" dirty="0">
                <a:solidFill>
                  <a:schemeClr val="tx2"/>
                </a:solidFill>
                <a:cs typeface="+mn-cs"/>
              </a:rPr>
              <a:t>Source:</a:t>
            </a:r>
            <a:r>
              <a:rPr lang="en-US" sz="1400" dirty="0">
                <a:solidFill>
                  <a:schemeClr val="tx2"/>
                </a:solidFill>
                <a:cs typeface="+mn-cs"/>
              </a:rPr>
              <a:t> Thomas Kürner	Company: TU </a:t>
            </a:r>
            <a:r>
              <a:rPr lang="en-US" sz="1400" dirty="0" err="1">
                <a:solidFill>
                  <a:schemeClr val="tx2"/>
                </a:solidFill>
                <a:cs typeface="+mn-cs"/>
              </a:rPr>
              <a:t>Braunschweig</a:t>
            </a:r>
            <a:r>
              <a:rPr lang="en-US" sz="1400" dirty="0">
                <a:solidFill>
                  <a:schemeClr val="tx2"/>
                </a:solidFill>
                <a:cs typeface="+mn-cs"/>
              </a:rPr>
              <a:t>, </a:t>
            </a:r>
            <a:r>
              <a:rPr lang="en-US" sz="1400" dirty="0" err="1">
                <a:solidFill>
                  <a:schemeClr val="tx2"/>
                </a:solidFill>
                <a:cs typeface="+mn-cs"/>
              </a:rPr>
              <a:t>Institut</a:t>
            </a:r>
            <a:r>
              <a:rPr lang="en-US" sz="1400" dirty="0">
                <a:solidFill>
                  <a:schemeClr val="tx2"/>
                </a:solidFill>
                <a:cs typeface="+mn-cs"/>
              </a:rPr>
              <a:t> für </a:t>
            </a:r>
            <a:r>
              <a:rPr lang="en-US" sz="1400" dirty="0" err="1">
                <a:solidFill>
                  <a:schemeClr val="tx2"/>
                </a:solidFill>
                <a:cs typeface="+mn-cs"/>
              </a:rPr>
              <a:t>Nachrichtentechnik</a:t>
            </a:r>
            <a:endParaRPr lang="en-US" sz="1400" dirty="0">
              <a:solidFill>
                <a:schemeClr val="tx2"/>
              </a:solidFill>
              <a:cs typeface="+mn-cs"/>
            </a:endParaRPr>
          </a:p>
          <a:p>
            <a:pPr eaLnBrk="0" hangingPunct="0">
              <a:defRPr/>
            </a:pPr>
            <a:r>
              <a:rPr lang="en-US" sz="1400" dirty="0">
                <a:solidFill>
                  <a:schemeClr val="tx2"/>
                </a:solidFill>
                <a:cs typeface="+mn-cs"/>
              </a:rPr>
              <a:t>Address: </a:t>
            </a:r>
            <a:r>
              <a:rPr lang="en-US" sz="1400" dirty="0" err="1">
                <a:solidFill>
                  <a:schemeClr val="tx2"/>
                </a:solidFill>
                <a:cs typeface="+mn-cs"/>
              </a:rPr>
              <a:t>Schleinitzstr</a:t>
            </a:r>
            <a:r>
              <a:rPr lang="en-US" sz="1400" dirty="0">
                <a:solidFill>
                  <a:schemeClr val="tx2"/>
                </a:solidFill>
                <a:cs typeface="+mn-cs"/>
              </a:rPr>
              <a:t>. 22, D-38092 </a:t>
            </a:r>
            <a:r>
              <a:rPr lang="en-US" sz="1400" dirty="0" err="1">
                <a:solidFill>
                  <a:schemeClr val="tx2"/>
                </a:solidFill>
                <a:cs typeface="+mn-cs"/>
              </a:rPr>
              <a:t>Braunschweig</a:t>
            </a:r>
            <a:r>
              <a:rPr lang="en-US" sz="1400" dirty="0">
                <a:solidFill>
                  <a:schemeClr val="tx2"/>
                </a:solidFill>
                <a:cs typeface="+mn-cs"/>
              </a:rPr>
              <a:t>, Germany</a:t>
            </a:r>
          </a:p>
          <a:p>
            <a:pPr eaLnBrk="0" hangingPunct="0">
              <a:defRPr/>
            </a:pPr>
            <a:r>
              <a:rPr lang="en-US" sz="1400" dirty="0">
                <a:solidFill>
                  <a:schemeClr val="tx2"/>
                </a:solidFill>
                <a:cs typeface="+mn-cs"/>
              </a:rPr>
              <a:t>Voice: +495313912416	FAX: </a:t>
            </a:r>
            <a:r>
              <a:rPr lang="en-US" sz="1400" dirty="0">
                <a:solidFill>
                  <a:schemeClr val="tx2"/>
                </a:solidFill>
                <a:cs typeface="Arial" charset="0"/>
              </a:rPr>
              <a:t>+495313915192</a:t>
            </a:r>
            <a:r>
              <a:rPr lang="en-US" sz="1400" dirty="0">
                <a:solidFill>
                  <a:schemeClr val="tx2"/>
                </a:solidFill>
                <a:cs typeface="+mn-cs"/>
              </a:rPr>
              <a:t>, E-Mail: t.kuerner@tu-bs.de	</a:t>
            </a:r>
          </a:p>
          <a:p>
            <a:pPr eaLnBrk="0" hangingPunct="0">
              <a:spcBef>
                <a:spcPts val="600"/>
              </a:spcBef>
              <a:spcAft>
                <a:spcPts val="600"/>
              </a:spcAft>
              <a:defRPr/>
            </a:pPr>
            <a:r>
              <a:rPr lang="en-US" sz="1400" b="1" dirty="0">
                <a:solidFill>
                  <a:schemeClr val="tx2"/>
                </a:solidFill>
                <a:cs typeface="+mn-cs"/>
              </a:rPr>
              <a:t>Re: </a:t>
            </a:r>
            <a:r>
              <a:rPr lang="en-US" sz="1400" b="1" smtClean="0">
                <a:cs typeface="Arial" charset="0"/>
              </a:rPr>
              <a:t>IEEE </a:t>
            </a:r>
            <a:r>
              <a:rPr lang="en-US" sz="1400" b="1" smtClean="0">
                <a:cs typeface="Arial" charset="0"/>
              </a:rPr>
              <a:t>802.15-12-0145-01-0-thz</a:t>
            </a:r>
            <a:endParaRPr lang="en-US" sz="1400" b="1" dirty="0">
              <a:solidFill>
                <a:schemeClr val="tx2"/>
              </a:solidFill>
              <a:cs typeface="+mn-cs"/>
            </a:endParaRPr>
          </a:p>
          <a:p>
            <a:pPr eaLnBrk="0" hangingPunct="0">
              <a:spcBef>
                <a:spcPts val="600"/>
              </a:spcBef>
              <a:spcAft>
                <a:spcPts val="600"/>
              </a:spcAft>
              <a:defRPr/>
            </a:pPr>
            <a:r>
              <a:rPr lang="en-US" sz="1400" b="1" dirty="0">
                <a:solidFill>
                  <a:schemeClr val="tx2"/>
                </a:solidFill>
                <a:cs typeface="+mn-cs"/>
              </a:rPr>
              <a:t>Abstract:</a:t>
            </a:r>
            <a:r>
              <a:rPr lang="en-US" sz="1400" dirty="0">
                <a:solidFill>
                  <a:schemeClr val="tx2"/>
                </a:solidFill>
                <a:cs typeface="+mn-cs"/>
              </a:rPr>
              <a:t>	</a:t>
            </a:r>
            <a:r>
              <a:rPr lang="en-US" sz="1400" dirty="0">
                <a:cs typeface="+mn-cs"/>
              </a:rPr>
              <a:t> </a:t>
            </a:r>
            <a:r>
              <a:rPr lang="en-US" sz="1400" dirty="0" smtClean="0">
                <a:cs typeface="+mn-cs"/>
              </a:rPr>
              <a:t>[This short contribution discusses briefly the current status  in the development of THz communication systems and points out the possible next steps towards standardization of THz communications. The document is a </a:t>
            </a:r>
            <a:r>
              <a:rPr lang="en-US" sz="1400" dirty="0" err="1" smtClean="0">
                <a:cs typeface="+mn-cs"/>
              </a:rPr>
              <a:t>revison</a:t>
            </a:r>
            <a:r>
              <a:rPr lang="en-US" sz="1400" dirty="0" smtClean="0">
                <a:cs typeface="+mn-cs"/>
              </a:rPr>
              <a:t> and further enhancement of IEEE 802.15-12-0145-00-0-thz] </a:t>
            </a:r>
            <a:endParaRPr lang="en-US" sz="1400" dirty="0">
              <a:cs typeface="+mn-cs"/>
            </a:endParaRPr>
          </a:p>
          <a:p>
            <a:pPr eaLnBrk="0" hangingPunct="0">
              <a:spcBef>
                <a:spcPts val="600"/>
              </a:spcBef>
              <a:spcAft>
                <a:spcPts val="600"/>
              </a:spcAft>
              <a:defRPr/>
            </a:pPr>
            <a:r>
              <a:rPr lang="en-US" sz="1400" b="1" dirty="0">
                <a:solidFill>
                  <a:schemeClr val="tx2"/>
                </a:solidFill>
                <a:cs typeface="+mn-cs"/>
              </a:rPr>
              <a:t>Purpose:</a:t>
            </a:r>
            <a:r>
              <a:rPr lang="en-US" sz="1400" dirty="0">
                <a:solidFill>
                  <a:schemeClr val="tx2"/>
                </a:solidFill>
                <a:cs typeface="+mn-cs"/>
              </a:rPr>
              <a:t>	</a:t>
            </a:r>
            <a:r>
              <a:rPr lang="en-US" sz="1400" dirty="0" smtClean="0">
                <a:solidFill>
                  <a:schemeClr val="tx2"/>
                </a:solidFill>
                <a:cs typeface="+mn-cs"/>
              </a:rPr>
              <a:t>[Supporting the discussion within IG THz on the next steps towards standardization of THZ communications]</a:t>
            </a:r>
            <a:endParaRPr lang="en-US" sz="1400" dirty="0">
              <a:solidFill>
                <a:schemeClr val="tx2"/>
              </a:solidFill>
              <a:cs typeface="+mn-cs"/>
            </a:endParaRPr>
          </a:p>
          <a:p>
            <a:pPr eaLnBrk="0" hangingPunct="0">
              <a:defRPr/>
            </a:pPr>
            <a:r>
              <a:rPr lang="en-US" sz="1400" b="1" dirty="0">
                <a:solidFill>
                  <a:schemeClr val="tx2"/>
                </a:solidFill>
                <a:cs typeface="+mn-cs"/>
              </a:rPr>
              <a:t>Notice:</a:t>
            </a:r>
            <a:r>
              <a:rPr lang="en-US" sz="1400" dirty="0">
                <a:solidFill>
                  <a:schemeClr val="tx2"/>
                </a:solidFill>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400" b="1" dirty="0">
                <a:solidFill>
                  <a:schemeClr val="tx2"/>
                </a:solidFill>
                <a:cs typeface="+mn-cs"/>
              </a:rPr>
              <a:t>Release:</a:t>
            </a:r>
            <a:r>
              <a:rPr lang="en-US" sz="1400" dirty="0">
                <a:solidFill>
                  <a:schemeClr val="tx2"/>
                </a:solidFill>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smtClean="0"/>
              <a:t>References</a:t>
            </a:r>
          </a:p>
        </p:txBody>
      </p:sp>
      <p:sp>
        <p:nvSpPr>
          <p:cNvPr id="10243" name="Inhaltsplatzhalter 2"/>
          <p:cNvSpPr>
            <a:spLocks noGrp="1"/>
          </p:cNvSpPr>
          <p:nvPr>
            <p:ph idx="1"/>
          </p:nvPr>
        </p:nvSpPr>
        <p:spPr/>
        <p:txBody>
          <a:bodyPr/>
          <a:lstStyle/>
          <a:p>
            <a:pPr>
              <a:buNone/>
            </a:pPr>
            <a:r>
              <a:rPr lang="de-DE" sz="2000" dirty="0" smtClean="0"/>
              <a:t>[1] </a:t>
            </a:r>
            <a:r>
              <a:rPr lang="en-US" sz="2000" dirty="0" smtClean="0"/>
              <a:t>I. Kallfass, J. Antes, D. Lopez-Diaz, S. Diebold, H. </a:t>
            </a:r>
            <a:r>
              <a:rPr lang="en-US" sz="2000" dirty="0" err="1" smtClean="0"/>
              <a:t>Massler</a:t>
            </a:r>
            <a:r>
              <a:rPr lang="en-US" sz="2000" dirty="0" smtClean="0"/>
              <a:t>, A. </a:t>
            </a:r>
            <a:r>
              <a:rPr lang="en-US" sz="2000" dirty="0" err="1" smtClean="0"/>
              <a:t>Leuther</a:t>
            </a:r>
            <a:r>
              <a:rPr lang="en-US" sz="2000" dirty="0" smtClean="0"/>
              <a:t>, A. Tessmann, “All Active MMIC Based Wireless Communication at 220 GHz," IEEE Trans. on Terahertz Science and Technology, vol. 1, no. 2, pp. 477-487, Nov. 2011</a:t>
            </a:r>
            <a:endParaRPr lang="de-DE" sz="2000" dirty="0" smtClean="0"/>
          </a:p>
          <a:p>
            <a:pPr>
              <a:buNone/>
            </a:pPr>
            <a:r>
              <a:rPr lang="de-DE" sz="2000" dirty="0" smtClean="0"/>
              <a:t>[2] </a:t>
            </a:r>
            <a:r>
              <a:rPr lang="en-US" sz="2000" dirty="0" smtClean="0"/>
              <a:t>T. Kürner, “Scenarios for the Application of THz Communications”; Document 15-11-0749-00-0thz</a:t>
            </a:r>
            <a:endParaRPr lang="de-DE" sz="2000" dirty="0" smtClean="0"/>
          </a:p>
          <a:p>
            <a:pPr>
              <a:buNone/>
            </a:pPr>
            <a:r>
              <a:rPr lang="de-DE" sz="2000" dirty="0" smtClean="0"/>
              <a:t>[3] </a:t>
            </a:r>
            <a:r>
              <a:rPr lang="en-US" sz="2000" dirty="0" smtClean="0"/>
              <a:t>H.-J. Song, “Some consideration on KIOSK downloading model of THz communications”; Document 15-12-0135-00-0thz</a:t>
            </a:r>
            <a:endParaRPr lang="de-DE" sz="2000" dirty="0" smtClean="0"/>
          </a:p>
          <a:p>
            <a:pPr>
              <a:buNone/>
            </a:pPr>
            <a:r>
              <a:rPr lang="de-DE" sz="2000" dirty="0" smtClean="0"/>
              <a:t>[4] </a:t>
            </a:r>
            <a:r>
              <a:rPr lang="en-US" sz="2000" smtClean="0"/>
              <a:t>A. </a:t>
            </a:r>
            <a:r>
              <a:rPr lang="en-US" sz="2000" dirty="0" smtClean="0"/>
              <a:t>Kasamatsu, “Preliminary Proposal of Usage model for THz communication in WLAN”; Document 15-12-0133-00-0thz</a:t>
            </a:r>
            <a:endParaRPr lang="de-DE" sz="2000" dirty="0" smtClean="0"/>
          </a:p>
          <a:p>
            <a:pPr>
              <a:buFontTx/>
              <a:buNone/>
            </a:pPr>
            <a:endParaRPr lang="de-DE" sz="2000" dirty="0" smtClean="0"/>
          </a:p>
          <a:p>
            <a:pPr>
              <a:buFontTx/>
              <a:buNone/>
            </a:pPr>
            <a:endParaRPr lang="en-US" sz="2000" dirty="0" smtClean="0"/>
          </a:p>
          <a:p>
            <a:pPr>
              <a:buFontTx/>
              <a:buNone/>
            </a:pPr>
            <a:r>
              <a:rPr lang="en-US" sz="2000" dirty="0" smtClean="0"/>
              <a:t> </a:t>
            </a:r>
          </a:p>
          <a:p>
            <a:pPr>
              <a:buFontTx/>
              <a:buNone/>
            </a:pPr>
            <a:endParaRPr lang="de-DE" sz="2000" dirty="0" smtClean="0"/>
          </a:p>
        </p:txBody>
      </p:sp>
      <p:sp>
        <p:nvSpPr>
          <p:cNvPr id="4" name="Foliennummernplatzhalter 3"/>
          <p:cNvSpPr>
            <a:spLocks noGrp="1"/>
          </p:cNvSpPr>
          <p:nvPr>
            <p:ph type="sldNum" sz="quarter" idx="10"/>
          </p:nvPr>
        </p:nvSpPr>
        <p:spPr/>
        <p:txBody>
          <a:bodyPr/>
          <a:lstStyle/>
          <a:p>
            <a:pPr>
              <a:defRPr/>
            </a:pPr>
            <a:r>
              <a:rPr lang="en-US" smtClean="0"/>
              <a:t>Slide </a:t>
            </a:r>
            <a:fld id="{7A8142BD-8AB5-40AA-98AB-A75FD01635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5"/>
          <p:cNvSpPr>
            <a:spLocks noGrp="1"/>
          </p:cNvSpPr>
          <p:nvPr>
            <p:ph type="title"/>
          </p:nvPr>
        </p:nvSpPr>
        <p:spPr/>
        <p:txBody>
          <a:bodyPr/>
          <a:lstStyle/>
          <a:p>
            <a:r>
              <a:rPr lang="de-DE" dirty="0" err="1" smtClean="0"/>
              <a:t>Current</a:t>
            </a:r>
            <a:r>
              <a:rPr lang="de-DE" dirty="0" smtClean="0"/>
              <a:t> Situation in </a:t>
            </a:r>
            <a:r>
              <a:rPr lang="de-DE" dirty="0" err="1" smtClean="0"/>
              <a:t>the</a:t>
            </a:r>
            <a:r>
              <a:rPr lang="de-DE" dirty="0" smtClean="0"/>
              <a:t> Development </a:t>
            </a:r>
            <a:r>
              <a:rPr lang="de-DE" dirty="0" err="1" smtClean="0"/>
              <a:t>of</a:t>
            </a:r>
            <a:r>
              <a:rPr lang="de-DE" dirty="0" smtClean="0"/>
              <a:t>  </a:t>
            </a:r>
            <a:r>
              <a:rPr lang="de-DE" dirty="0" err="1" smtClean="0"/>
              <a:t>THz</a:t>
            </a:r>
            <a:r>
              <a:rPr lang="de-DE" dirty="0" smtClean="0"/>
              <a:t> Communications</a:t>
            </a:r>
          </a:p>
        </p:txBody>
      </p:sp>
      <p:sp>
        <p:nvSpPr>
          <p:cNvPr id="4099" name="Inhaltsplatzhalter 6"/>
          <p:cNvSpPr>
            <a:spLocks noGrp="1"/>
          </p:cNvSpPr>
          <p:nvPr>
            <p:ph idx="1"/>
          </p:nvPr>
        </p:nvSpPr>
        <p:spPr>
          <a:xfrm>
            <a:off x="685800" y="1981200"/>
            <a:ext cx="8458200" cy="4114800"/>
          </a:xfrm>
        </p:spPr>
        <p:txBody>
          <a:bodyPr/>
          <a:lstStyle/>
          <a:p>
            <a:pPr>
              <a:spcBef>
                <a:spcPts val="600"/>
              </a:spcBef>
              <a:buFont typeface="Wingdings" pitchFamily="2" charset="2"/>
              <a:buChar char="§"/>
              <a:tabLst>
                <a:tab pos="250825" algn="l"/>
                <a:tab pos="503238" algn="l"/>
                <a:tab pos="755650" algn="l"/>
                <a:tab pos="1008063" algn="l"/>
                <a:tab pos="1260475" algn="l"/>
              </a:tabLst>
            </a:pPr>
            <a:r>
              <a:rPr lang="de-DE" sz="2000" dirty="0" smtClean="0">
                <a:cs typeface="Times New Roman" pitchFamily="18" charset="0"/>
              </a:rPr>
              <a:t>Since  2008, when the IG THz was established, manytechnology and market boundary conditions have improved:</a:t>
            </a:r>
          </a:p>
          <a:p>
            <a:pPr lvl="1">
              <a:spcBef>
                <a:spcPts val="600"/>
              </a:spcBef>
              <a:buFont typeface="Wingdings" pitchFamily="2" charset="2"/>
              <a:buChar char="§"/>
              <a:tabLst>
                <a:tab pos="250825" algn="l"/>
                <a:tab pos="503238" algn="l"/>
                <a:tab pos="755650" algn="l"/>
                <a:tab pos="1008063" algn="l"/>
                <a:tab pos="1260475" algn="l"/>
              </a:tabLst>
            </a:pPr>
            <a:r>
              <a:rPr lang="de-DE" sz="2000" dirty="0" smtClean="0">
                <a:cs typeface="Times New Roman" pitchFamily="18" charset="0"/>
              </a:rPr>
              <a:t>Progress in </a:t>
            </a:r>
            <a:r>
              <a:rPr lang="de-DE" sz="2000" dirty="0" err="1" smtClean="0">
                <a:cs typeface="Times New Roman" pitchFamily="18" charset="0"/>
              </a:rPr>
              <a:t>semiconductor</a:t>
            </a:r>
            <a:r>
              <a:rPr lang="de-DE" sz="2000" dirty="0" smtClean="0">
                <a:cs typeface="Times New Roman" pitchFamily="18" charset="0"/>
              </a:rPr>
              <a:t> </a:t>
            </a:r>
            <a:r>
              <a:rPr lang="de-DE" sz="2000" dirty="0" err="1" smtClean="0">
                <a:cs typeface="Times New Roman" pitchFamily="18" charset="0"/>
              </a:rPr>
              <a:t>technology</a:t>
            </a:r>
            <a:endParaRPr lang="de-DE" sz="2000" dirty="0" smtClean="0">
              <a:cs typeface="Times New Roman" pitchFamily="18" charset="0"/>
            </a:endParaRPr>
          </a:p>
          <a:p>
            <a:pPr lvl="2">
              <a:spcBef>
                <a:spcPts val="600"/>
              </a:spcBef>
              <a:buFont typeface="Wingdings" pitchFamily="2" charset="2"/>
              <a:buChar char="§"/>
              <a:tabLst>
                <a:tab pos="250825" algn="l"/>
                <a:tab pos="503238" algn="l"/>
                <a:tab pos="755650" algn="l"/>
                <a:tab pos="1008063" algn="l"/>
                <a:tab pos="1260475" algn="l"/>
              </a:tabLst>
            </a:pPr>
            <a:r>
              <a:rPr lang="de-DE" sz="1600" dirty="0" err="1" smtClean="0">
                <a:cs typeface="Times New Roman" pitchFamily="18" charset="0"/>
              </a:rPr>
              <a:t>see</a:t>
            </a:r>
            <a:r>
              <a:rPr lang="de-DE" sz="1600" dirty="0" smtClean="0">
                <a:cs typeface="Times New Roman" pitchFamily="18" charset="0"/>
              </a:rPr>
              <a:t>  e.g. [1] where data rates of 25 Gbit/s over a distance of </a:t>
            </a:r>
            <a:r>
              <a:rPr lang="de-DE" sz="1600" dirty="0" smtClean="0">
                <a:cs typeface="Times New Roman" pitchFamily="18" charset="0"/>
              </a:rPr>
              <a:t>10 </a:t>
            </a:r>
            <a:r>
              <a:rPr lang="de-DE" sz="1600" dirty="0" smtClean="0">
                <a:cs typeface="Times New Roman" pitchFamily="18" charset="0"/>
              </a:rPr>
              <a:t>m have been demonstrated using MMIC technology</a:t>
            </a:r>
          </a:p>
          <a:p>
            <a:pPr lvl="1">
              <a:spcBef>
                <a:spcPts val="600"/>
              </a:spcBef>
              <a:buFont typeface="Wingdings" pitchFamily="2" charset="2"/>
              <a:buChar char="§"/>
              <a:tabLst>
                <a:tab pos="250825" algn="l"/>
                <a:tab pos="503238" algn="l"/>
                <a:tab pos="755650" algn="l"/>
                <a:tab pos="1008063" algn="l"/>
                <a:tab pos="1260475" algn="l"/>
              </a:tabLst>
            </a:pPr>
            <a:r>
              <a:rPr lang="de-DE" sz="2000" dirty="0" smtClean="0">
                <a:cs typeface="Times New Roman" pitchFamily="18" charset="0"/>
              </a:rPr>
              <a:t>WRC 2012 resulted in a stable situation in terms of spectrum activity</a:t>
            </a:r>
          </a:p>
          <a:p>
            <a:pPr lvl="1">
              <a:spcBef>
                <a:spcPts val="600"/>
              </a:spcBef>
              <a:buFont typeface="Wingdings" pitchFamily="2" charset="2"/>
              <a:buChar char="§"/>
              <a:tabLst>
                <a:tab pos="250825" algn="l"/>
                <a:tab pos="503238" algn="l"/>
                <a:tab pos="755650" algn="l"/>
                <a:tab pos="1008063" algn="l"/>
                <a:tab pos="1260475" algn="l"/>
              </a:tabLst>
            </a:pPr>
            <a:r>
              <a:rPr lang="de-DE" sz="1800" dirty="0" smtClean="0">
                <a:cs typeface="Times New Roman" pitchFamily="18" charset="0"/>
              </a:rPr>
              <a:t>Worldwide </a:t>
            </a:r>
            <a:r>
              <a:rPr lang="de-DE" sz="1800" dirty="0" err="1" smtClean="0">
                <a:cs typeface="Times New Roman" pitchFamily="18" charset="0"/>
              </a:rPr>
              <a:t>many</a:t>
            </a:r>
            <a:r>
              <a:rPr lang="de-DE" sz="1800" dirty="0" smtClean="0">
                <a:cs typeface="Times New Roman" pitchFamily="18" charset="0"/>
              </a:rPr>
              <a:t> </a:t>
            </a:r>
            <a:r>
              <a:rPr lang="de-DE" sz="1800" dirty="0" err="1" smtClean="0">
                <a:cs typeface="Times New Roman" pitchFamily="18" charset="0"/>
              </a:rPr>
              <a:t>research</a:t>
            </a:r>
            <a:r>
              <a:rPr lang="de-DE" sz="1800" dirty="0" smtClean="0">
                <a:cs typeface="Times New Roman" pitchFamily="18" charset="0"/>
              </a:rPr>
              <a:t> </a:t>
            </a:r>
            <a:r>
              <a:rPr lang="de-DE" sz="1800" dirty="0" err="1" smtClean="0">
                <a:cs typeface="Times New Roman" pitchFamily="18" charset="0"/>
              </a:rPr>
              <a:t>projects</a:t>
            </a:r>
            <a:r>
              <a:rPr lang="de-DE" sz="1800" dirty="0" smtClean="0">
                <a:cs typeface="Times New Roman" pitchFamily="18" charset="0"/>
              </a:rPr>
              <a:t> on </a:t>
            </a:r>
            <a:r>
              <a:rPr lang="de-DE" sz="1800" dirty="0" err="1" smtClean="0">
                <a:cs typeface="Times New Roman" pitchFamily="18" charset="0"/>
              </a:rPr>
              <a:t>THz</a:t>
            </a:r>
            <a:r>
              <a:rPr lang="de-DE" sz="1800" dirty="0" smtClean="0">
                <a:cs typeface="Times New Roman" pitchFamily="18" charset="0"/>
              </a:rPr>
              <a:t> </a:t>
            </a:r>
            <a:r>
              <a:rPr lang="de-DE" sz="1800" dirty="0" err="1" smtClean="0">
                <a:cs typeface="Times New Roman" pitchFamily="18" charset="0"/>
              </a:rPr>
              <a:t>communications</a:t>
            </a:r>
            <a:r>
              <a:rPr lang="de-DE" sz="1800" dirty="0" smtClean="0">
                <a:cs typeface="Times New Roman" pitchFamily="18" charset="0"/>
              </a:rPr>
              <a:t> </a:t>
            </a:r>
            <a:r>
              <a:rPr lang="de-DE" sz="1800" dirty="0" err="1" smtClean="0">
                <a:cs typeface="Times New Roman" pitchFamily="18" charset="0"/>
              </a:rPr>
              <a:t>have</a:t>
            </a:r>
            <a:r>
              <a:rPr lang="de-DE" sz="1800" dirty="0" smtClean="0">
                <a:cs typeface="Times New Roman" pitchFamily="18" charset="0"/>
              </a:rPr>
              <a:t> </a:t>
            </a:r>
            <a:r>
              <a:rPr lang="de-DE" sz="1800" dirty="0" err="1" smtClean="0">
                <a:cs typeface="Times New Roman" pitchFamily="18" charset="0"/>
              </a:rPr>
              <a:t>been</a:t>
            </a:r>
            <a:r>
              <a:rPr lang="de-DE" sz="1800" dirty="0" smtClean="0">
                <a:cs typeface="Times New Roman" pitchFamily="18" charset="0"/>
              </a:rPr>
              <a:t> </a:t>
            </a:r>
            <a:r>
              <a:rPr lang="de-DE" sz="1800" dirty="0" err="1" smtClean="0">
                <a:cs typeface="Times New Roman" pitchFamily="18" charset="0"/>
              </a:rPr>
              <a:t>started</a:t>
            </a:r>
            <a:r>
              <a:rPr lang="de-DE" sz="1800" dirty="0" smtClean="0">
                <a:cs typeface="Times New Roman" pitchFamily="18" charset="0"/>
              </a:rPr>
              <a:t> </a:t>
            </a:r>
            <a:r>
              <a:rPr lang="de-DE" sz="1600" dirty="0" smtClean="0">
                <a:cs typeface="Times New Roman" pitchFamily="18" charset="0"/>
              </a:rPr>
              <a:t>, </a:t>
            </a:r>
          </a:p>
          <a:p>
            <a:pPr lvl="2">
              <a:spcBef>
                <a:spcPts val="600"/>
              </a:spcBef>
              <a:buFont typeface="Wingdings" pitchFamily="2" charset="2"/>
              <a:buChar char="§"/>
              <a:tabLst>
                <a:tab pos="250825" algn="l"/>
                <a:tab pos="503238" algn="l"/>
                <a:tab pos="755650" algn="l"/>
                <a:tab pos="1008063" algn="l"/>
                <a:tab pos="1260475" algn="l"/>
              </a:tabLst>
            </a:pPr>
            <a:r>
              <a:rPr lang="de-DE" sz="1600" dirty="0" smtClean="0">
                <a:cs typeface="Times New Roman" pitchFamily="18" charset="0"/>
              </a:rPr>
              <a:t>E. g. </a:t>
            </a:r>
            <a:r>
              <a:rPr lang="de-DE" sz="1600" dirty="0" err="1" smtClean="0">
                <a:cs typeface="Times New Roman" pitchFamily="18" charset="0"/>
              </a:rPr>
              <a:t>big</a:t>
            </a:r>
            <a:r>
              <a:rPr lang="de-DE" sz="1600" dirty="0" smtClean="0">
                <a:cs typeface="Times New Roman" pitchFamily="18" charset="0"/>
              </a:rPr>
              <a:t> </a:t>
            </a:r>
            <a:r>
              <a:rPr lang="de-DE" sz="1600" dirty="0" err="1" smtClean="0">
                <a:cs typeface="Times New Roman" pitchFamily="18" charset="0"/>
              </a:rPr>
              <a:t>Government</a:t>
            </a:r>
            <a:r>
              <a:rPr lang="de-DE" sz="1600" dirty="0" smtClean="0">
                <a:cs typeface="Times New Roman" pitchFamily="18" charset="0"/>
              </a:rPr>
              <a:t> </a:t>
            </a:r>
            <a:r>
              <a:rPr lang="de-DE" sz="1600" dirty="0" err="1" smtClean="0">
                <a:cs typeface="Times New Roman" pitchFamily="18" charset="0"/>
              </a:rPr>
              <a:t>funded</a:t>
            </a:r>
            <a:r>
              <a:rPr lang="de-DE" sz="1600" dirty="0" smtClean="0">
                <a:cs typeface="Times New Roman" pitchFamily="18" charset="0"/>
              </a:rPr>
              <a:t> </a:t>
            </a:r>
            <a:r>
              <a:rPr lang="de-DE" sz="1600" dirty="0" err="1" smtClean="0">
                <a:cs typeface="Times New Roman" pitchFamily="18" charset="0"/>
              </a:rPr>
              <a:t>projects</a:t>
            </a:r>
            <a:r>
              <a:rPr lang="de-DE" sz="1600" dirty="0" smtClean="0">
                <a:cs typeface="Times New Roman" pitchFamily="18" charset="0"/>
              </a:rPr>
              <a:t> </a:t>
            </a:r>
            <a:r>
              <a:rPr lang="de-DE" sz="1600" dirty="0" err="1" smtClean="0">
                <a:cs typeface="Times New Roman" pitchFamily="18" charset="0"/>
              </a:rPr>
              <a:t>are</a:t>
            </a:r>
            <a:r>
              <a:rPr lang="de-DE" sz="1600" dirty="0" smtClean="0">
                <a:cs typeface="Times New Roman" pitchFamily="18" charset="0"/>
              </a:rPr>
              <a:t> </a:t>
            </a:r>
            <a:r>
              <a:rPr lang="de-DE" sz="1600" dirty="0" err="1" smtClean="0">
                <a:cs typeface="Times New Roman" pitchFamily="18" charset="0"/>
              </a:rPr>
              <a:t>currently</a:t>
            </a:r>
            <a:r>
              <a:rPr lang="de-DE" sz="1600" dirty="0" smtClean="0">
                <a:cs typeface="Times New Roman" pitchFamily="18" charset="0"/>
              </a:rPr>
              <a:t> </a:t>
            </a:r>
            <a:r>
              <a:rPr lang="de-DE" sz="1600" dirty="0" err="1" smtClean="0">
                <a:cs typeface="Times New Roman" pitchFamily="18" charset="0"/>
              </a:rPr>
              <a:t>running</a:t>
            </a:r>
            <a:r>
              <a:rPr lang="de-DE" sz="1600" dirty="0" smtClean="0">
                <a:cs typeface="Times New Roman" pitchFamily="18" charset="0"/>
              </a:rPr>
              <a:t> in Germany, Korea, </a:t>
            </a:r>
            <a:r>
              <a:rPr lang="de-DE" sz="1600" dirty="0" err="1" smtClean="0">
                <a:cs typeface="Times New Roman" pitchFamily="18" charset="0"/>
              </a:rPr>
              <a:t>and</a:t>
            </a:r>
            <a:r>
              <a:rPr lang="de-DE" sz="1600" dirty="0" smtClean="0">
                <a:cs typeface="Times New Roman" pitchFamily="18" charset="0"/>
              </a:rPr>
              <a:t> Japan</a:t>
            </a:r>
          </a:p>
          <a:p>
            <a:pPr lvl="1">
              <a:spcBef>
                <a:spcPts val="600"/>
              </a:spcBef>
              <a:buFont typeface="Wingdings" pitchFamily="2" charset="2"/>
              <a:buChar char="§"/>
              <a:tabLst>
                <a:tab pos="250825" algn="l"/>
                <a:tab pos="503238" algn="l"/>
                <a:tab pos="755650" algn="l"/>
                <a:tab pos="1008063" algn="l"/>
                <a:tab pos="1260475" algn="l"/>
              </a:tabLst>
            </a:pPr>
            <a:r>
              <a:rPr lang="de-DE" sz="2000" dirty="0" err="1" smtClean="0">
                <a:cs typeface="Times New Roman" pitchFamily="18" charset="0"/>
              </a:rPr>
              <a:t>Industry</a:t>
            </a:r>
            <a:r>
              <a:rPr lang="de-DE" sz="2000" dirty="0" smtClean="0">
                <a:cs typeface="Times New Roman" pitchFamily="18" charset="0"/>
              </a:rPr>
              <a:t> </a:t>
            </a:r>
            <a:r>
              <a:rPr lang="de-DE" sz="2000" dirty="0" err="1" smtClean="0">
                <a:cs typeface="Times New Roman" pitchFamily="18" charset="0"/>
              </a:rPr>
              <a:t>shows</a:t>
            </a:r>
            <a:r>
              <a:rPr lang="de-DE" sz="2000" dirty="0" smtClean="0">
                <a:cs typeface="Times New Roman" pitchFamily="18" charset="0"/>
              </a:rPr>
              <a:t> </a:t>
            </a:r>
            <a:r>
              <a:rPr lang="de-DE" sz="2000" dirty="0" err="1" smtClean="0">
                <a:cs typeface="Times New Roman" pitchFamily="18" charset="0"/>
              </a:rPr>
              <a:t>some</a:t>
            </a:r>
            <a:r>
              <a:rPr lang="de-DE" sz="2000" dirty="0" smtClean="0">
                <a:cs typeface="Times New Roman" pitchFamily="18" charset="0"/>
              </a:rPr>
              <a:t> </a:t>
            </a:r>
            <a:r>
              <a:rPr lang="de-DE" sz="2000" dirty="0" err="1" smtClean="0">
                <a:cs typeface="Times New Roman" pitchFamily="18" charset="0"/>
              </a:rPr>
              <a:t>interest</a:t>
            </a:r>
            <a:r>
              <a:rPr lang="de-DE" sz="2000" dirty="0" smtClean="0">
                <a:cs typeface="Times New Roman" pitchFamily="18" charset="0"/>
              </a:rPr>
              <a:t> </a:t>
            </a:r>
            <a:r>
              <a:rPr lang="de-DE" sz="2000" dirty="0" err="1" smtClean="0">
                <a:cs typeface="Times New Roman" pitchFamily="18" charset="0"/>
              </a:rPr>
              <a:t>now</a:t>
            </a:r>
            <a:endParaRPr lang="de-DE" sz="2000" dirty="0" smtClean="0">
              <a:cs typeface="Times New Roman" pitchFamily="18" charset="0"/>
            </a:endParaRPr>
          </a:p>
          <a:p>
            <a:pPr lvl="2">
              <a:spcBef>
                <a:spcPts val="600"/>
              </a:spcBef>
              <a:buFont typeface="Wingdings" pitchFamily="2" charset="2"/>
              <a:buChar char="§"/>
              <a:tabLst>
                <a:tab pos="250825" algn="l"/>
                <a:tab pos="503238" algn="l"/>
                <a:tab pos="755650" algn="l"/>
                <a:tab pos="1008063" algn="l"/>
                <a:tab pos="1260475" algn="l"/>
              </a:tabLst>
            </a:pPr>
            <a:r>
              <a:rPr lang="de-DE" sz="1600" dirty="0" smtClean="0">
                <a:cs typeface="Times New Roman" pitchFamily="18" charset="0"/>
              </a:rPr>
              <a:t>Recently the International Wireless Industry Cinsortium (IWPC) has established a </a:t>
            </a:r>
            <a:r>
              <a:rPr lang="en-US" sz="1600" dirty="0" smtClean="0"/>
              <a:t>Millimeter and sub-Millimeter Wave Nanocell Working Group (http://www.iwpc.org/WorkingGroups.aspx) </a:t>
            </a:r>
          </a:p>
          <a:p>
            <a:pPr lvl="2">
              <a:spcBef>
                <a:spcPts val="600"/>
              </a:spcBef>
              <a:buFont typeface="Wingdings" pitchFamily="2" charset="2"/>
              <a:buChar char="§"/>
              <a:tabLst>
                <a:tab pos="250825" algn="l"/>
                <a:tab pos="503238" algn="l"/>
                <a:tab pos="755650" algn="l"/>
                <a:tab pos="1008063" algn="l"/>
                <a:tab pos="1260475" algn="l"/>
              </a:tabLst>
            </a:pPr>
            <a:r>
              <a:rPr lang="en-US" sz="1600" dirty="0" smtClean="0">
                <a:cs typeface="Times New Roman" pitchFamily="18" charset="0"/>
              </a:rPr>
              <a:t>CORF spectrum coexistence activity has been initiated with 802.15 Hz IG and </a:t>
            </a:r>
            <a:r>
              <a:rPr lang="en-US" sz="1600" dirty="0" err="1" smtClean="0">
                <a:cs typeface="Times New Roman" pitchFamily="18" charset="0"/>
              </a:rPr>
              <a:t>MoGIG</a:t>
            </a:r>
            <a:endParaRPr lang="de-DE" sz="1600" dirty="0"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5"/>
          <p:cNvSpPr>
            <a:spLocks noGrp="1"/>
          </p:cNvSpPr>
          <p:nvPr>
            <p:ph type="title"/>
          </p:nvPr>
        </p:nvSpPr>
        <p:spPr/>
        <p:txBody>
          <a:bodyPr/>
          <a:lstStyle/>
          <a:p>
            <a:r>
              <a:rPr lang="de-DE" dirty="0" err="1" smtClean="0"/>
              <a:t>Heading</a:t>
            </a:r>
            <a:r>
              <a:rPr lang="de-DE" dirty="0" smtClean="0"/>
              <a:t> </a:t>
            </a:r>
            <a:r>
              <a:rPr lang="de-DE" dirty="0" err="1" smtClean="0"/>
              <a:t>towards</a:t>
            </a:r>
            <a:r>
              <a:rPr lang="de-DE" dirty="0" smtClean="0"/>
              <a:t> a Standard on </a:t>
            </a:r>
            <a:r>
              <a:rPr lang="de-DE" dirty="0" err="1" smtClean="0"/>
              <a:t>THz</a:t>
            </a:r>
            <a:r>
              <a:rPr lang="de-DE" dirty="0" smtClean="0"/>
              <a:t> </a:t>
            </a:r>
            <a:r>
              <a:rPr lang="de-DE" dirty="0" smtClean="0"/>
              <a:t>Communications  </a:t>
            </a:r>
            <a:endParaRPr lang="de-DE" dirty="0" smtClean="0"/>
          </a:p>
        </p:txBody>
      </p:sp>
      <p:sp>
        <p:nvSpPr>
          <p:cNvPr id="4099" name="Inhaltsplatzhalter 6"/>
          <p:cNvSpPr>
            <a:spLocks noGrp="1"/>
          </p:cNvSpPr>
          <p:nvPr>
            <p:ph idx="1"/>
          </p:nvPr>
        </p:nvSpPr>
        <p:spPr/>
        <p:txBody>
          <a:bodyPr/>
          <a:lstStyle/>
          <a:p>
            <a:pPr>
              <a:spcBef>
                <a:spcPts val="600"/>
              </a:spcBef>
              <a:buFont typeface="Wingdings" pitchFamily="2" charset="2"/>
              <a:buChar char="§"/>
              <a:tabLst>
                <a:tab pos="250825" algn="l"/>
                <a:tab pos="503238" algn="l"/>
                <a:tab pos="755650" algn="l"/>
                <a:tab pos="1008063" algn="l"/>
                <a:tab pos="1260475" algn="l"/>
              </a:tabLst>
            </a:pPr>
            <a:r>
              <a:rPr lang="de-DE" sz="2000" dirty="0" err="1" smtClean="0">
                <a:cs typeface="Times New Roman" pitchFamily="18" charset="0"/>
              </a:rPr>
              <a:t>It‘s</a:t>
            </a:r>
            <a:r>
              <a:rPr lang="de-DE" sz="2000" dirty="0" smtClean="0">
                <a:cs typeface="Times New Roman" pitchFamily="18" charset="0"/>
              </a:rPr>
              <a:t> time </a:t>
            </a:r>
            <a:r>
              <a:rPr lang="de-DE" sz="2000" dirty="0" err="1" smtClean="0">
                <a:cs typeface="Times New Roman" pitchFamily="18" charset="0"/>
              </a:rPr>
              <a:t>to</a:t>
            </a:r>
            <a:r>
              <a:rPr lang="de-DE" sz="2000" dirty="0" smtClean="0">
                <a:cs typeface="Times New Roman" pitchFamily="18" charset="0"/>
              </a:rPr>
              <a:t> </a:t>
            </a:r>
            <a:r>
              <a:rPr lang="de-DE" sz="2000" dirty="0" err="1" smtClean="0">
                <a:cs typeface="Times New Roman" pitchFamily="18" charset="0"/>
              </a:rPr>
              <a:t>think</a:t>
            </a:r>
            <a:r>
              <a:rPr lang="de-DE" sz="2000" dirty="0" smtClean="0">
                <a:cs typeface="Times New Roman" pitchFamily="18" charset="0"/>
              </a:rPr>
              <a:t> </a:t>
            </a:r>
            <a:r>
              <a:rPr lang="de-DE" sz="2000" dirty="0" err="1" smtClean="0">
                <a:cs typeface="Times New Roman" pitchFamily="18" charset="0"/>
              </a:rPr>
              <a:t>about</a:t>
            </a:r>
            <a:r>
              <a:rPr lang="de-DE" sz="2000" dirty="0" smtClean="0">
                <a:cs typeface="Times New Roman" pitchFamily="18" charset="0"/>
              </a:rPr>
              <a:t> </a:t>
            </a:r>
            <a:r>
              <a:rPr lang="de-DE" sz="2000" dirty="0" err="1" smtClean="0">
                <a:cs typeface="Times New Roman" pitchFamily="18" charset="0"/>
              </a:rPr>
              <a:t>triggering</a:t>
            </a:r>
            <a:r>
              <a:rPr lang="de-DE" sz="2000" dirty="0" smtClean="0">
                <a:cs typeface="Times New Roman" pitchFamily="18" charset="0"/>
              </a:rPr>
              <a:t> </a:t>
            </a:r>
            <a:r>
              <a:rPr lang="de-DE" sz="2000" dirty="0" err="1" smtClean="0">
                <a:cs typeface="Times New Roman" pitchFamily="18" charset="0"/>
              </a:rPr>
              <a:t>the</a:t>
            </a:r>
            <a:r>
              <a:rPr lang="de-DE" sz="2000" dirty="0" smtClean="0">
                <a:cs typeface="Times New Roman" pitchFamily="18" charset="0"/>
              </a:rPr>
              <a:t> </a:t>
            </a:r>
            <a:r>
              <a:rPr lang="de-DE" sz="2000" dirty="0" err="1" smtClean="0">
                <a:cs typeface="Times New Roman" pitchFamily="18" charset="0"/>
              </a:rPr>
              <a:t>process</a:t>
            </a:r>
            <a:r>
              <a:rPr lang="de-DE" sz="2000" dirty="0" smtClean="0">
                <a:cs typeface="Times New Roman" pitchFamily="18" charset="0"/>
              </a:rPr>
              <a:t> </a:t>
            </a:r>
            <a:r>
              <a:rPr lang="de-DE" sz="2000" dirty="0" err="1" smtClean="0">
                <a:cs typeface="Times New Roman" pitchFamily="18" charset="0"/>
              </a:rPr>
              <a:t>of</a:t>
            </a:r>
            <a:r>
              <a:rPr lang="de-DE" sz="2000" dirty="0" smtClean="0">
                <a:cs typeface="Times New Roman" pitchFamily="18" charset="0"/>
              </a:rPr>
              <a:t> </a:t>
            </a:r>
            <a:r>
              <a:rPr lang="de-DE" sz="2000" dirty="0" err="1" smtClean="0">
                <a:cs typeface="Times New Roman" pitchFamily="18" charset="0"/>
              </a:rPr>
              <a:t>generating</a:t>
            </a:r>
            <a:r>
              <a:rPr lang="de-DE" sz="2000" dirty="0" smtClean="0">
                <a:cs typeface="Times New Roman" pitchFamily="18" charset="0"/>
              </a:rPr>
              <a:t> </a:t>
            </a:r>
            <a:r>
              <a:rPr lang="de-DE" sz="2000" dirty="0" err="1" smtClean="0">
                <a:cs typeface="Times New Roman" pitchFamily="18" charset="0"/>
              </a:rPr>
              <a:t>standards</a:t>
            </a:r>
            <a:r>
              <a:rPr lang="de-DE" sz="2000" dirty="0" smtClean="0">
                <a:cs typeface="Times New Roman" pitchFamily="18" charset="0"/>
              </a:rPr>
              <a:t> </a:t>
            </a:r>
            <a:r>
              <a:rPr lang="de-DE" sz="2000" dirty="0" err="1" smtClean="0">
                <a:cs typeface="Times New Roman" pitchFamily="18" charset="0"/>
              </a:rPr>
              <a:t>for</a:t>
            </a:r>
            <a:r>
              <a:rPr lang="de-DE" sz="2000" dirty="0" smtClean="0">
                <a:cs typeface="Times New Roman" pitchFamily="18" charset="0"/>
              </a:rPr>
              <a:t> </a:t>
            </a:r>
            <a:r>
              <a:rPr lang="de-DE" sz="2000" dirty="0" err="1" smtClean="0">
                <a:cs typeface="Times New Roman" pitchFamily="18" charset="0"/>
              </a:rPr>
              <a:t>THz</a:t>
            </a:r>
            <a:r>
              <a:rPr lang="de-DE" sz="2000" dirty="0" smtClean="0">
                <a:cs typeface="Times New Roman" pitchFamily="18" charset="0"/>
              </a:rPr>
              <a:t> Communications</a:t>
            </a:r>
          </a:p>
          <a:p>
            <a:pPr>
              <a:spcBef>
                <a:spcPts val="600"/>
              </a:spcBef>
              <a:buFont typeface="Wingdings" pitchFamily="2" charset="2"/>
              <a:buChar char="§"/>
              <a:tabLst>
                <a:tab pos="250825" algn="l"/>
                <a:tab pos="503238" algn="l"/>
                <a:tab pos="755650" algn="l"/>
                <a:tab pos="1008063" algn="l"/>
                <a:tab pos="1260475" algn="l"/>
              </a:tabLst>
            </a:pPr>
            <a:r>
              <a:rPr lang="de-DE" sz="2000" dirty="0" err="1" smtClean="0">
                <a:cs typeface="Times New Roman" pitchFamily="18" charset="0"/>
              </a:rPr>
              <a:t>Presentations</a:t>
            </a:r>
            <a:r>
              <a:rPr lang="de-DE" sz="2000" dirty="0" smtClean="0">
                <a:cs typeface="Times New Roman" pitchFamily="18" charset="0"/>
              </a:rPr>
              <a:t> on </a:t>
            </a:r>
            <a:r>
              <a:rPr lang="de-DE" sz="2000" dirty="0" err="1" smtClean="0">
                <a:cs typeface="Times New Roman" pitchFamily="18" charset="0"/>
              </a:rPr>
              <a:t>possible</a:t>
            </a:r>
            <a:r>
              <a:rPr lang="de-DE" sz="2000" dirty="0" smtClean="0">
                <a:cs typeface="Times New Roman" pitchFamily="18" charset="0"/>
              </a:rPr>
              <a:t> </a:t>
            </a:r>
            <a:r>
              <a:rPr lang="de-DE" sz="2000" dirty="0" err="1" smtClean="0">
                <a:cs typeface="Times New Roman" pitchFamily="18" charset="0"/>
              </a:rPr>
              <a:t>applications</a:t>
            </a:r>
            <a:r>
              <a:rPr lang="de-DE" sz="2000" dirty="0" smtClean="0">
                <a:cs typeface="Times New Roman" pitchFamily="18" charset="0"/>
              </a:rPr>
              <a:t> [2],[3],[4] </a:t>
            </a:r>
            <a:r>
              <a:rPr lang="de-DE" sz="2000" dirty="0" err="1" smtClean="0">
                <a:cs typeface="Times New Roman" pitchFamily="18" charset="0"/>
              </a:rPr>
              <a:t>have</a:t>
            </a:r>
            <a:r>
              <a:rPr lang="de-DE" sz="2000" dirty="0" smtClean="0">
                <a:cs typeface="Times New Roman" pitchFamily="18" charset="0"/>
              </a:rPr>
              <a:t> </a:t>
            </a:r>
            <a:r>
              <a:rPr lang="de-DE" sz="2000" dirty="0" err="1" smtClean="0">
                <a:cs typeface="Times New Roman" pitchFamily="18" charset="0"/>
              </a:rPr>
              <a:t>clearly</a:t>
            </a:r>
            <a:r>
              <a:rPr lang="de-DE" sz="2000" dirty="0" smtClean="0">
                <a:cs typeface="Times New Roman" pitchFamily="18" charset="0"/>
              </a:rPr>
              <a:t> </a:t>
            </a:r>
            <a:r>
              <a:rPr lang="de-DE" sz="2000" dirty="0" err="1" smtClean="0">
                <a:cs typeface="Times New Roman" pitchFamily="18" charset="0"/>
              </a:rPr>
              <a:t>shown</a:t>
            </a:r>
            <a:r>
              <a:rPr lang="de-DE" sz="2000" dirty="0" smtClean="0">
                <a:cs typeface="Times New Roman" pitchFamily="18" charset="0"/>
              </a:rPr>
              <a:t> </a:t>
            </a:r>
            <a:r>
              <a:rPr lang="de-DE" sz="2000" dirty="0" err="1" smtClean="0">
                <a:cs typeface="Times New Roman" pitchFamily="18" charset="0"/>
              </a:rPr>
              <a:t>that</a:t>
            </a:r>
            <a:r>
              <a:rPr lang="de-DE" sz="2000" dirty="0" smtClean="0">
                <a:cs typeface="Times New Roman" pitchFamily="18" charset="0"/>
              </a:rPr>
              <a:t> </a:t>
            </a:r>
            <a:r>
              <a:rPr lang="de-DE" sz="2000" dirty="0" err="1" smtClean="0">
                <a:cs typeface="Times New Roman" pitchFamily="18" charset="0"/>
              </a:rPr>
              <a:t>the</a:t>
            </a:r>
            <a:r>
              <a:rPr lang="de-DE" sz="2000" dirty="0" smtClean="0">
                <a:cs typeface="Times New Roman" pitchFamily="18" charset="0"/>
              </a:rPr>
              <a:t> </a:t>
            </a:r>
            <a:r>
              <a:rPr lang="de-DE" sz="2000" dirty="0" err="1" smtClean="0">
                <a:cs typeface="Times New Roman" pitchFamily="18" charset="0"/>
              </a:rPr>
              <a:t>various</a:t>
            </a:r>
            <a:r>
              <a:rPr lang="de-DE" sz="2000" dirty="0" smtClean="0">
                <a:cs typeface="Times New Roman" pitchFamily="18" charset="0"/>
              </a:rPr>
              <a:t> </a:t>
            </a:r>
            <a:r>
              <a:rPr lang="de-DE" sz="2000" dirty="0" err="1" smtClean="0">
                <a:cs typeface="Times New Roman" pitchFamily="18" charset="0"/>
              </a:rPr>
              <a:t>applications</a:t>
            </a:r>
            <a:r>
              <a:rPr lang="de-DE" sz="2000" dirty="0" smtClean="0">
                <a:cs typeface="Times New Roman" pitchFamily="18" charset="0"/>
              </a:rPr>
              <a:t> </a:t>
            </a:r>
            <a:r>
              <a:rPr lang="de-DE" sz="2000" dirty="0" err="1" smtClean="0">
                <a:cs typeface="Times New Roman" pitchFamily="18" charset="0"/>
              </a:rPr>
              <a:t>require</a:t>
            </a:r>
            <a:r>
              <a:rPr lang="de-DE" sz="2000" dirty="0" smtClean="0">
                <a:cs typeface="Times New Roman" pitchFamily="18" charset="0"/>
              </a:rPr>
              <a:t> also </a:t>
            </a:r>
            <a:r>
              <a:rPr lang="de-DE" sz="2000" dirty="0" err="1" smtClean="0">
                <a:cs typeface="Times New Roman" pitchFamily="18" charset="0"/>
              </a:rPr>
              <a:t>solutions</a:t>
            </a:r>
            <a:r>
              <a:rPr lang="de-DE" sz="2000" dirty="0" smtClean="0">
                <a:cs typeface="Times New Roman" pitchFamily="18" charset="0"/>
              </a:rPr>
              <a:t> </a:t>
            </a:r>
            <a:r>
              <a:rPr lang="de-DE" sz="2000" dirty="0" err="1" smtClean="0">
                <a:cs typeface="Times New Roman" pitchFamily="18" charset="0"/>
              </a:rPr>
              <a:t>with</a:t>
            </a:r>
            <a:r>
              <a:rPr lang="de-DE" sz="2000" dirty="0" smtClean="0">
                <a:cs typeface="Times New Roman" pitchFamily="18" charset="0"/>
              </a:rPr>
              <a:t> different </a:t>
            </a:r>
            <a:r>
              <a:rPr lang="de-DE" sz="2000" dirty="0" err="1" smtClean="0">
                <a:cs typeface="Times New Roman" pitchFamily="18" charset="0"/>
              </a:rPr>
              <a:t>technical</a:t>
            </a:r>
            <a:r>
              <a:rPr lang="de-DE" sz="2000" dirty="0" smtClean="0">
                <a:cs typeface="Times New Roman" pitchFamily="18" charset="0"/>
              </a:rPr>
              <a:t> </a:t>
            </a:r>
            <a:r>
              <a:rPr lang="de-DE" sz="2000" dirty="0" err="1" smtClean="0">
                <a:cs typeface="Times New Roman" pitchFamily="18" charset="0"/>
              </a:rPr>
              <a:t>complexities</a:t>
            </a:r>
          </a:p>
          <a:p>
            <a:pPr>
              <a:spcBef>
                <a:spcPts val="600"/>
              </a:spcBef>
              <a:buFont typeface="Wingdings" pitchFamily="2" charset="2"/>
              <a:buChar char="§"/>
              <a:tabLst>
                <a:tab pos="250825" algn="l"/>
                <a:tab pos="503238" algn="l"/>
                <a:tab pos="755650" algn="l"/>
                <a:tab pos="1008063" algn="l"/>
                <a:tab pos="1260475" algn="l"/>
              </a:tabLst>
            </a:pPr>
            <a:r>
              <a:rPr lang="de-DE" sz="2000" dirty="0" smtClean="0">
                <a:cs typeface="Times New Roman" pitchFamily="18" charset="0"/>
              </a:rPr>
              <a:t>As a </a:t>
            </a:r>
            <a:r>
              <a:rPr lang="de-DE" sz="2000" dirty="0" err="1" smtClean="0">
                <a:cs typeface="Times New Roman" pitchFamily="18" charset="0"/>
              </a:rPr>
              <a:t>consequence</a:t>
            </a:r>
            <a:r>
              <a:rPr lang="de-DE" sz="2000" dirty="0" smtClean="0">
                <a:cs typeface="Times New Roman" pitchFamily="18" charset="0"/>
              </a:rPr>
              <a:t> </a:t>
            </a:r>
            <a:r>
              <a:rPr lang="de-DE" sz="2000" dirty="0" err="1" smtClean="0">
                <a:cs typeface="Times New Roman" pitchFamily="18" charset="0"/>
              </a:rPr>
              <a:t>instead</a:t>
            </a:r>
            <a:r>
              <a:rPr lang="de-DE" sz="2000" dirty="0" smtClean="0">
                <a:cs typeface="Times New Roman" pitchFamily="18" charset="0"/>
              </a:rPr>
              <a:t> of a </a:t>
            </a:r>
            <a:r>
              <a:rPr lang="de-DE" sz="2000" dirty="0" err="1" smtClean="0">
                <a:cs typeface="Times New Roman" pitchFamily="18" charset="0"/>
              </a:rPr>
              <a:t>single</a:t>
            </a:r>
            <a:r>
              <a:rPr lang="de-DE" sz="2000" dirty="0" smtClean="0">
                <a:cs typeface="Times New Roman" pitchFamily="18" charset="0"/>
              </a:rPr>
              <a:t> </a:t>
            </a:r>
            <a:r>
              <a:rPr lang="de-DE" sz="2000" dirty="0" err="1" smtClean="0">
                <a:cs typeface="Times New Roman" pitchFamily="18" charset="0"/>
              </a:rPr>
              <a:t>standard</a:t>
            </a:r>
            <a:r>
              <a:rPr lang="de-DE" sz="2000" dirty="0" smtClean="0">
                <a:cs typeface="Times New Roman" pitchFamily="18" charset="0"/>
              </a:rPr>
              <a:t> </a:t>
            </a:r>
            <a:r>
              <a:rPr lang="de-DE" sz="2000" dirty="0" err="1" smtClean="0">
                <a:cs typeface="Times New Roman" pitchFamily="18" charset="0"/>
              </a:rPr>
              <a:t>rather</a:t>
            </a:r>
            <a:r>
              <a:rPr lang="de-DE" sz="2000" dirty="0" smtClean="0">
                <a:cs typeface="Times New Roman" pitchFamily="18" charset="0"/>
              </a:rPr>
              <a:t> a </a:t>
            </a:r>
            <a:r>
              <a:rPr lang="de-DE" sz="2000" dirty="0" err="1" smtClean="0">
                <a:cs typeface="Times New Roman" pitchFamily="18" charset="0"/>
              </a:rPr>
              <a:t>set</a:t>
            </a:r>
            <a:r>
              <a:rPr lang="de-DE" sz="2000" dirty="0" smtClean="0">
                <a:cs typeface="Times New Roman" pitchFamily="18" charset="0"/>
              </a:rPr>
              <a:t> </a:t>
            </a:r>
            <a:r>
              <a:rPr lang="de-DE" sz="2000" dirty="0" err="1" smtClean="0">
                <a:cs typeface="Times New Roman" pitchFamily="18" charset="0"/>
              </a:rPr>
              <a:t>or</a:t>
            </a:r>
            <a:r>
              <a:rPr lang="de-DE" sz="2000" dirty="0" smtClean="0">
                <a:cs typeface="Times New Roman" pitchFamily="18" charset="0"/>
              </a:rPr>
              <a:t> a </a:t>
            </a:r>
            <a:r>
              <a:rPr lang="de-DE" sz="2000" dirty="0" err="1" smtClean="0">
                <a:cs typeface="Times New Roman" pitchFamily="18" charset="0"/>
              </a:rPr>
              <a:t>family</a:t>
            </a:r>
            <a:r>
              <a:rPr lang="de-DE" sz="2000" dirty="0" smtClean="0">
                <a:cs typeface="Times New Roman" pitchFamily="18" charset="0"/>
              </a:rPr>
              <a:t> of </a:t>
            </a:r>
            <a:r>
              <a:rPr lang="de-DE" sz="2000" dirty="0" err="1" smtClean="0">
                <a:cs typeface="Times New Roman" pitchFamily="18" charset="0"/>
              </a:rPr>
              <a:t>individually</a:t>
            </a:r>
            <a:r>
              <a:rPr lang="de-DE" sz="2000" dirty="0" smtClean="0">
                <a:cs typeface="Times New Roman" pitchFamily="18" charset="0"/>
              </a:rPr>
              <a:t> </a:t>
            </a:r>
            <a:r>
              <a:rPr lang="de-DE" sz="2000" dirty="0" err="1" smtClean="0">
                <a:cs typeface="Times New Roman" pitchFamily="18" charset="0"/>
              </a:rPr>
              <a:t>applicable</a:t>
            </a:r>
            <a:r>
              <a:rPr lang="de-DE" sz="2000" dirty="0" smtClean="0">
                <a:cs typeface="Times New Roman" pitchFamily="18" charset="0"/>
              </a:rPr>
              <a:t> </a:t>
            </a:r>
            <a:r>
              <a:rPr lang="de-DE" sz="2000" dirty="0" err="1" smtClean="0">
                <a:cs typeface="Times New Roman" pitchFamily="18" charset="0"/>
              </a:rPr>
              <a:t>standards</a:t>
            </a:r>
            <a:r>
              <a:rPr lang="de-DE" sz="2000" dirty="0" smtClean="0">
                <a:cs typeface="Times New Roman" pitchFamily="18" charset="0"/>
              </a:rPr>
              <a:t> </a:t>
            </a:r>
            <a:r>
              <a:rPr lang="de-DE" sz="2000" dirty="0" err="1" smtClean="0">
                <a:cs typeface="Times New Roman" pitchFamily="18" charset="0"/>
              </a:rPr>
              <a:t>may</a:t>
            </a:r>
            <a:r>
              <a:rPr lang="de-DE" sz="2000" dirty="0" smtClean="0">
                <a:cs typeface="Times New Roman" pitchFamily="18" charset="0"/>
              </a:rPr>
              <a:t> </a:t>
            </a:r>
            <a:r>
              <a:rPr lang="de-DE" sz="2000" dirty="0" err="1" smtClean="0">
                <a:cs typeface="Times New Roman" pitchFamily="18" charset="0"/>
              </a:rPr>
              <a:t>be</a:t>
            </a:r>
            <a:r>
              <a:rPr lang="de-DE" sz="2000" dirty="0" smtClean="0">
                <a:cs typeface="Times New Roman" pitchFamily="18" charset="0"/>
              </a:rPr>
              <a:t> </a:t>
            </a:r>
            <a:r>
              <a:rPr lang="de-DE" sz="2000" dirty="0" err="1" smtClean="0">
                <a:cs typeface="Times New Roman" pitchFamily="18" charset="0"/>
              </a:rPr>
              <a:t>required</a:t>
            </a:r>
            <a:endParaRPr lang="de-DE" sz="2800" dirty="0" smtClean="0">
              <a:cs typeface="Times New Roman" pitchFamily="18" charset="0"/>
            </a:endParaRPr>
          </a:p>
          <a:p>
            <a:pPr>
              <a:spcBef>
                <a:spcPts val="600"/>
              </a:spcBef>
              <a:buFont typeface="Wingdings" pitchFamily="2" charset="2"/>
              <a:buChar char="§"/>
              <a:tabLst>
                <a:tab pos="250825" algn="l"/>
                <a:tab pos="503238" algn="l"/>
                <a:tab pos="755650" algn="l"/>
                <a:tab pos="1008063" algn="l"/>
                <a:tab pos="1260475" algn="l"/>
              </a:tabLst>
            </a:pPr>
            <a:r>
              <a:rPr lang="de-DE" sz="2000" dirty="0" smtClean="0">
                <a:cs typeface="Times New Roman" pitchFamily="18" charset="0"/>
              </a:rPr>
              <a:t>A </a:t>
            </a:r>
            <a:r>
              <a:rPr lang="de-DE" sz="2000" dirty="0" err="1" smtClean="0">
                <a:cs typeface="Times New Roman" pitchFamily="18" charset="0"/>
              </a:rPr>
              <a:t>reasonable</a:t>
            </a:r>
            <a:r>
              <a:rPr lang="de-DE" sz="2000" dirty="0" smtClean="0">
                <a:cs typeface="Times New Roman" pitchFamily="18" charset="0"/>
              </a:rPr>
              <a:t> </a:t>
            </a:r>
            <a:r>
              <a:rPr lang="de-DE" sz="2000" dirty="0" err="1" smtClean="0">
                <a:cs typeface="Times New Roman" pitchFamily="18" charset="0"/>
              </a:rPr>
              <a:t>starting</a:t>
            </a:r>
            <a:r>
              <a:rPr lang="de-DE" sz="2000" dirty="0" smtClean="0">
                <a:cs typeface="Times New Roman" pitchFamily="18" charset="0"/>
              </a:rPr>
              <a:t> </a:t>
            </a:r>
            <a:r>
              <a:rPr lang="de-DE" sz="2000" dirty="0" err="1" smtClean="0">
                <a:cs typeface="Times New Roman" pitchFamily="18" charset="0"/>
              </a:rPr>
              <a:t>point</a:t>
            </a:r>
            <a:r>
              <a:rPr lang="de-DE" sz="2000" dirty="0" smtClean="0">
                <a:cs typeface="Times New Roman" pitchFamily="18" charset="0"/>
              </a:rPr>
              <a:t> </a:t>
            </a:r>
            <a:r>
              <a:rPr lang="de-DE" sz="2000" dirty="0" err="1" smtClean="0">
                <a:cs typeface="Times New Roman" pitchFamily="18" charset="0"/>
              </a:rPr>
              <a:t>is</a:t>
            </a:r>
            <a:r>
              <a:rPr lang="de-DE" sz="2000" dirty="0" smtClean="0">
                <a:cs typeface="Times New Roman" pitchFamily="18" charset="0"/>
              </a:rPr>
              <a:t> </a:t>
            </a:r>
            <a:r>
              <a:rPr lang="de-DE" sz="2000" dirty="0" err="1" smtClean="0">
                <a:cs typeface="Times New Roman" pitchFamily="18" charset="0"/>
              </a:rPr>
              <a:t>to</a:t>
            </a:r>
            <a:r>
              <a:rPr lang="de-DE" sz="2000" dirty="0" smtClean="0">
                <a:cs typeface="Times New Roman" pitchFamily="18" charset="0"/>
              </a:rPr>
              <a:t> </a:t>
            </a:r>
            <a:r>
              <a:rPr lang="de-DE" sz="2000" dirty="0" err="1" smtClean="0">
                <a:cs typeface="Times New Roman" pitchFamily="18" charset="0"/>
              </a:rPr>
              <a:t>begin</a:t>
            </a:r>
            <a:r>
              <a:rPr lang="de-DE" sz="2000" dirty="0" smtClean="0">
                <a:cs typeface="Times New Roman" pitchFamily="18" charset="0"/>
              </a:rPr>
              <a:t> </a:t>
            </a:r>
            <a:r>
              <a:rPr lang="de-DE" sz="2000" dirty="0" err="1" smtClean="0">
                <a:cs typeface="Times New Roman" pitchFamily="18" charset="0"/>
              </a:rPr>
              <a:t>with</a:t>
            </a:r>
            <a:r>
              <a:rPr lang="de-DE" sz="2000" dirty="0" smtClean="0">
                <a:cs typeface="Times New Roman" pitchFamily="18" charset="0"/>
              </a:rPr>
              <a:t> </a:t>
            </a:r>
            <a:r>
              <a:rPr lang="de-DE" sz="2000" dirty="0" err="1" smtClean="0">
                <a:cs typeface="Times New Roman" pitchFamily="18" charset="0"/>
              </a:rPr>
              <a:t>short</a:t>
            </a:r>
            <a:r>
              <a:rPr lang="de-DE" sz="2000" dirty="0" smtClean="0">
                <a:cs typeface="Times New Roman" pitchFamily="18" charset="0"/>
              </a:rPr>
              <a:t> </a:t>
            </a:r>
            <a:r>
              <a:rPr lang="de-DE" sz="2000" dirty="0" err="1" smtClean="0">
                <a:cs typeface="Times New Roman" pitchFamily="18" charset="0"/>
              </a:rPr>
              <a:t>range</a:t>
            </a:r>
            <a:r>
              <a:rPr lang="de-DE" sz="2000" dirty="0" smtClean="0">
                <a:cs typeface="Times New Roman" pitchFamily="18" charset="0"/>
              </a:rPr>
              <a:t> </a:t>
            </a:r>
            <a:r>
              <a:rPr lang="de-DE" sz="2000" dirty="0" err="1" smtClean="0">
                <a:cs typeface="Times New Roman" pitchFamily="18" charset="0"/>
              </a:rPr>
              <a:t>applications</a:t>
            </a:r>
            <a:r>
              <a:rPr lang="de-DE" sz="2000" dirty="0" smtClean="0">
                <a:cs typeface="Times New Roman" pitchFamily="18" charset="0"/>
              </a:rPr>
              <a:t> </a:t>
            </a:r>
            <a:r>
              <a:rPr lang="de-DE" sz="2000" dirty="0" err="1" smtClean="0">
                <a:cs typeface="Times New Roman" pitchFamily="18" charset="0"/>
              </a:rPr>
              <a:t>that</a:t>
            </a:r>
            <a:r>
              <a:rPr lang="de-DE" sz="2000" dirty="0" smtClean="0">
                <a:cs typeface="Times New Roman" pitchFamily="18" charset="0"/>
              </a:rPr>
              <a:t> </a:t>
            </a:r>
            <a:r>
              <a:rPr lang="de-DE" sz="2000" dirty="0" err="1" smtClean="0">
                <a:cs typeface="Times New Roman" pitchFamily="18" charset="0"/>
              </a:rPr>
              <a:t>requires</a:t>
            </a:r>
            <a:r>
              <a:rPr lang="de-DE" sz="2000" dirty="0" smtClean="0">
                <a:cs typeface="Times New Roman" pitchFamily="18" charset="0"/>
              </a:rPr>
              <a:t> </a:t>
            </a:r>
            <a:r>
              <a:rPr lang="de-DE" sz="2000" dirty="0" err="1" smtClean="0">
                <a:cs typeface="Times New Roman" pitchFamily="18" charset="0"/>
              </a:rPr>
              <a:t>less</a:t>
            </a:r>
            <a:r>
              <a:rPr lang="de-DE" sz="2000" dirty="0" smtClean="0">
                <a:cs typeface="Times New Roman" pitchFamily="18" charset="0"/>
              </a:rPr>
              <a:t> </a:t>
            </a:r>
            <a:r>
              <a:rPr lang="de-DE" sz="2000" dirty="0" err="1" smtClean="0">
                <a:cs typeface="Times New Roman" pitchFamily="18" charset="0"/>
              </a:rPr>
              <a:t>complex</a:t>
            </a:r>
            <a:r>
              <a:rPr lang="de-DE" sz="2000" dirty="0" smtClean="0">
                <a:cs typeface="Times New Roman" pitchFamily="18" charset="0"/>
              </a:rPr>
              <a:t> </a:t>
            </a:r>
            <a:r>
              <a:rPr lang="de-DE" sz="2000" dirty="0" err="1" smtClean="0">
                <a:cs typeface="Times New Roman" pitchFamily="18" charset="0"/>
              </a:rPr>
              <a:t>solutions</a:t>
            </a:r>
            <a:r>
              <a:rPr lang="de-DE" sz="2000" dirty="0" smtClean="0">
                <a:cs typeface="Times New Roman" pitchFamily="18" charset="0"/>
              </a:rPr>
              <a:t>, e. g. a </a:t>
            </a:r>
            <a:r>
              <a:rPr lang="de-DE" sz="2000" dirty="0" err="1" smtClean="0">
                <a:cs typeface="Times New Roman" pitchFamily="18" charset="0"/>
              </a:rPr>
              <a:t>kiosk</a:t>
            </a:r>
            <a:r>
              <a:rPr lang="de-DE" sz="2000" dirty="0" smtClean="0">
                <a:cs typeface="Times New Roman" pitchFamily="18" charset="0"/>
              </a:rPr>
              <a:t> </a:t>
            </a:r>
            <a:r>
              <a:rPr lang="de-DE" sz="2000" dirty="0" err="1" smtClean="0">
                <a:cs typeface="Times New Roman" pitchFamily="18" charset="0"/>
              </a:rPr>
              <a:t>downloading</a:t>
            </a:r>
            <a:r>
              <a:rPr lang="de-DE" sz="2000" dirty="0" smtClean="0">
                <a:cs typeface="Times New Roman" pitchFamily="18" charset="0"/>
              </a:rPr>
              <a:t> </a:t>
            </a:r>
            <a:r>
              <a:rPr lang="de-DE" sz="2000" dirty="0" err="1" smtClean="0">
                <a:cs typeface="Times New Roman" pitchFamily="18" charset="0"/>
              </a:rPr>
              <a:t>application</a:t>
            </a:r>
            <a:endParaRPr lang="de-DE" sz="1600" dirty="0" smtClean="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a:t>
            </a:r>
            <a:r>
              <a:rPr lang="de-DE" dirty="0" err="1" smtClean="0"/>
              <a:t>Applications</a:t>
            </a:r>
            <a:r>
              <a:rPr lang="de-DE" dirty="0" smtClean="0"/>
              <a:t> </a:t>
            </a:r>
            <a:r>
              <a:rPr lang="de-DE" dirty="0" err="1" smtClean="0"/>
              <a:t>for</a:t>
            </a:r>
            <a:r>
              <a:rPr lang="de-DE" dirty="0" smtClean="0"/>
              <a:t> </a:t>
            </a:r>
            <a:r>
              <a:rPr lang="de-DE" dirty="0" err="1" smtClean="0"/>
              <a:t>THz</a:t>
            </a:r>
            <a:r>
              <a:rPr lang="de-DE" dirty="0" smtClean="0"/>
              <a:t> Communications</a:t>
            </a:r>
            <a:endParaRPr lang="de-DE" dirty="0"/>
          </a:p>
        </p:txBody>
      </p:sp>
      <p:sp>
        <p:nvSpPr>
          <p:cNvPr id="4" name="Foliennummernplatzhalter 3"/>
          <p:cNvSpPr>
            <a:spLocks noGrp="1"/>
          </p:cNvSpPr>
          <p:nvPr>
            <p:ph type="sldNum" sz="quarter" idx="10"/>
          </p:nvPr>
        </p:nvSpPr>
        <p:spPr/>
        <p:txBody>
          <a:bodyPr/>
          <a:lstStyle/>
          <a:p>
            <a:pPr>
              <a:defRPr/>
            </a:pPr>
            <a:r>
              <a:rPr lang="en-US" smtClean="0"/>
              <a:t>Slide </a:t>
            </a:r>
            <a:fld id="{D69798F0-EF5B-438C-8322-2DC218EE596A}" type="slidenum">
              <a:rPr lang="en-US" smtClean="0"/>
              <a:pPr>
                <a:defRPr/>
              </a:pPr>
              <a:t>4</a:t>
            </a:fld>
            <a:endParaRPr lang="en-US"/>
          </a:p>
        </p:txBody>
      </p:sp>
      <p:graphicFrame>
        <p:nvGraphicFramePr>
          <p:cNvPr id="5" name="コンテンツ プレースホルダー 5"/>
          <p:cNvGraphicFramePr>
            <a:graphicFrameLocks noGrp="1"/>
          </p:cNvGraphicFramePr>
          <p:nvPr>
            <p:ph idx="1"/>
            <p:extLst>
              <p:ext uri="{D42A27DB-BD31-4B8C-83A1-F6EECF244321}">
                <p14:modId xmlns="" xmlns:p14="http://schemas.microsoft.com/office/powerpoint/2010/main" xmlns:mv="urn:schemas-microsoft-com:mac:vml" xmlns:mc="http://schemas.openxmlformats.org/markup-compatibility/2006" val="2881313218"/>
              </p:ext>
            </p:extLst>
          </p:nvPr>
        </p:nvGraphicFramePr>
        <p:xfrm>
          <a:off x="228600" y="2133600"/>
          <a:ext cx="8763000" cy="3291840"/>
        </p:xfrm>
        <a:graphic>
          <a:graphicData uri="http://schemas.openxmlformats.org/drawingml/2006/table">
            <a:tbl>
              <a:tblPr firstRow="1" bandRow="1">
                <a:tableStyleId>{5940675A-B579-460E-94D1-54222C63F5DA}</a:tableStyleId>
              </a:tblPr>
              <a:tblGrid>
                <a:gridCol w="1218023"/>
                <a:gridCol w="1218023"/>
                <a:gridCol w="1218023"/>
                <a:gridCol w="1218023"/>
                <a:gridCol w="1218023"/>
                <a:gridCol w="1218023"/>
                <a:gridCol w="1454862"/>
              </a:tblGrid>
              <a:tr h="370840">
                <a:tc>
                  <a:txBody>
                    <a:bodyPr/>
                    <a:lstStyle/>
                    <a:p>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Fixed Wireless Links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THz Nano Cells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WLAN/WPAN Types of Applications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Connecting Devices on Short Ranges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Kiosk Downloading</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Board-to-Board Communications</a:t>
                      </a:r>
                      <a:endParaRPr kumimoji="1" lang="ja-JP" altLang="en-US" sz="1200" dirty="0">
                        <a:latin typeface="+mj-lt"/>
                        <a:cs typeface="Arial Unicode MS"/>
                      </a:endParaRPr>
                    </a:p>
                  </a:txBody>
                  <a:tcPr/>
                </a:tc>
              </a:tr>
              <a:tr h="370840">
                <a:tc>
                  <a:txBody>
                    <a:bodyPr/>
                    <a:lstStyle/>
                    <a:p>
                      <a:r>
                        <a:rPr kumimoji="1" lang="en-US" altLang="ja-JP" sz="1200" b="1" i="0" u="none" strike="noStrike" kern="1200" baseline="0" dirty="0" smtClean="0">
                          <a:solidFill>
                            <a:schemeClr val="tx1"/>
                          </a:solidFill>
                          <a:latin typeface="+mj-lt"/>
                          <a:ea typeface="+mn-ea"/>
                          <a:cs typeface="Arial Unicode MS"/>
                        </a:rPr>
                        <a:t>Typical range</a:t>
                      </a:r>
                      <a:endParaRPr kumimoji="1" lang="ja-JP" altLang="en-US" sz="1200" dirty="0">
                        <a:latin typeface="+mj-lt"/>
                        <a:cs typeface="Arial Unicode MS"/>
                      </a:endParaRPr>
                    </a:p>
                  </a:txBody>
                  <a:tcPr/>
                </a:tc>
                <a:tc>
                  <a:txBody>
                    <a:bodyPr/>
                    <a:lstStyle/>
                    <a:p>
                      <a:r>
                        <a:rPr kumimoji="1" lang="en-US" altLang="ja-JP" sz="1200" dirty="0" smtClean="0">
                          <a:latin typeface="+mj-lt"/>
                          <a:cs typeface="Arial Unicode MS"/>
                        </a:rPr>
                        <a:t>~a few km </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&lt; 100m</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&lt; 100m (mostly &lt; 10m)</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a few cm</a:t>
                      </a:r>
                      <a:endParaRPr kumimoji="1" lang="ja-JP" altLang="en-US" sz="1200" dirty="0">
                        <a:latin typeface="+mj-lt"/>
                        <a:cs typeface="Arial Unicode MS"/>
                      </a:endParaRPr>
                    </a:p>
                  </a:txBody>
                  <a:tcPr>
                    <a:solidFill>
                      <a:srgbClr val="FFFF00"/>
                    </a:solidFill>
                  </a:tcPr>
                </a:tc>
                <a:tc>
                  <a:txBody>
                    <a:bodyPr/>
                    <a:lstStyle/>
                    <a:p>
                      <a:r>
                        <a:rPr kumimoji="1" lang="en-US" altLang="ja-JP" sz="1200" b="0" i="0" u="none" strike="noStrike" kern="1200" baseline="0" dirty="0" smtClean="0">
                          <a:solidFill>
                            <a:schemeClr val="tx1"/>
                          </a:solidFill>
                          <a:latin typeface="+mj-lt"/>
                          <a:ea typeface="+mn-ea"/>
                          <a:cs typeface="Arial Unicode MS"/>
                        </a:rPr>
                        <a:t>a few cm</a:t>
                      </a:r>
                      <a:endParaRPr kumimoji="1" lang="ja-JP" altLang="en-US" sz="1200" dirty="0">
                        <a:latin typeface="+mj-lt"/>
                        <a:cs typeface="Arial Unicode MS"/>
                      </a:endParaRPr>
                    </a:p>
                  </a:txBody>
                  <a:tcPr>
                    <a:solidFill>
                      <a:srgbClr val="FFFF00"/>
                    </a:solidFill>
                  </a:tcPr>
                </a:tc>
                <a:tc>
                  <a:txBody>
                    <a:bodyPr/>
                    <a:lstStyle/>
                    <a:p>
                      <a:r>
                        <a:rPr kumimoji="1" lang="en-US" altLang="ja-JP" sz="1200" b="0" i="0" u="none" strike="noStrike" kern="1200" baseline="0" dirty="0" smtClean="0">
                          <a:solidFill>
                            <a:schemeClr val="tx1"/>
                          </a:solidFill>
                          <a:latin typeface="+mj-lt"/>
                          <a:ea typeface="+mn-ea"/>
                          <a:cs typeface="Arial Unicode MS"/>
                        </a:rPr>
                        <a:t>a few cm</a:t>
                      </a:r>
                      <a:endParaRPr kumimoji="1" lang="ja-JP" altLang="en-US" sz="1200" dirty="0">
                        <a:latin typeface="+mj-lt"/>
                        <a:cs typeface="Arial Unicode MS"/>
                      </a:endParaRPr>
                    </a:p>
                  </a:txBody>
                  <a:tcPr>
                    <a:solidFill>
                      <a:srgbClr val="FFFF00"/>
                    </a:solidFill>
                  </a:tcPr>
                </a:tc>
              </a:tr>
              <a:tr h="370840">
                <a:tc>
                  <a:txBody>
                    <a:bodyPr/>
                    <a:lstStyle/>
                    <a:p>
                      <a:r>
                        <a:rPr kumimoji="1" lang="en-US" altLang="ja-JP" sz="1200" b="1" i="0" u="none" strike="noStrike" kern="1200" baseline="0" dirty="0" smtClean="0">
                          <a:solidFill>
                            <a:schemeClr val="tx1"/>
                          </a:solidFill>
                          <a:latin typeface="+mj-lt"/>
                          <a:ea typeface="+mn-ea"/>
                          <a:cs typeface="Arial Unicode MS"/>
                        </a:rPr>
                        <a:t>Specific propagation conditions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a:t>
                      </a:r>
                      <a:r>
                        <a:rPr kumimoji="1" lang="en-US" altLang="ja-JP" sz="1200" b="0" i="0" u="none" strike="noStrike" kern="1200" baseline="0" dirty="0" err="1" smtClean="0">
                          <a:solidFill>
                            <a:schemeClr val="tx1"/>
                          </a:solidFill>
                          <a:latin typeface="+mj-lt"/>
                          <a:ea typeface="+mn-ea"/>
                          <a:cs typeface="Arial Unicode MS"/>
                        </a:rPr>
                        <a:t>NLOS;dynamically</a:t>
                      </a:r>
                      <a:r>
                        <a:rPr kumimoji="1" lang="ja-JP" altLang="en-US" sz="1200" b="0" i="0" u="none" strike="noStrike" kern="1200" baseline="0" dirty="0" smtClean="0">
                          <a:solidFill>
                            <a:schemeClr val="tx1"/>
                          </a:solidFill>
                          <a:latin typeface="+mj-lt"/>
                          <a:ea typeface="+mn-ea"/>
                          <a:cs typeface="Arial Unicode MS"/>
                        </a:rPr>
                        <a:t>　</a:t>
                      </a:r>
                      <a:r>
                        <a:rPr kumimoji="1" lang="en-US" altLang="ja-JP" sz="1200" b="0" i="0" u="none" strike="noStrike" kern="1200" baseline="0" dirty="0" smtClean="0">
                          <a:solidFill>
                            <a:schemeClr val="tx1"/>
                          </a:solidFill>
                          <a:latin typeface="+mj-lt"/>
                          <a:ea typeface="+mn-ea"/>
                          <a:cs typeface="Arial Unicode MS"/>
                        </a:rPr>
                        <a:t>changing</a:t>
                      </a:r>
                    </a:p>
                    <a:p>
                      <a:r>
                        <a:rPr kumimoji="1" lang="en-US" altLang="ja-JP" sz="1200" b="0" i="0" u="none" strike="noStrike" kern="1200" baseline="0" dirty="0" smtClean="0">
                          <a:solidFill>
                            <a:schemeClr val="tx1"/>
                          </a:solidFill>
                          <a:latin typeface="+mj-lt"/>
                          <a:ea typeface="+mn-ea"/>
                          <a:cs typeface="Arial Unicode MS"/>
                        </a:rPr>
                        <a:t>conditions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a:t>
                      </a:r>
                      <a:r>
                        <a:rPr kumimoji="1" lang="en-US" altLang="ja-JP" sz="1200" b="0" i="0" u="none" strike="noStrike" kern="1200" baseline="0" dirty="0" err="1" smtClean="0">
                          <a:solidFill>
                            <a:schemeClr val="tx1"/>
                          </a:solidFill>
                          <a:latin typeface="+mj-lt"/>
                          <a:ea typeface="+mn-ea"/>
                          <a:cs typeface="Arial Unicode MS"/>
                        </a:rPr>
                        <a:t>NLOS;dynamically</a:t>
                      </a:r>
                      <a:r>
                        <a:rPr kumimoji="1" lang="en-US" altLang="ja-JP" sz="1200" b="0" i="0" u="none" strike="noStrike" kern="1200" baseline="0" dirty="0" smtClean="0">
                          <a:solidFill>
                            <a:schemeClr val="tx1"/>
                          </a:solidFill>
                          <a:latin typeface="+mj-lt"/>
                          <a:ea typeface="+mn-ea"/>
                          <a:cs typeface="Arial Unicode MS"/>
                        </a:rPr>
                        <a:t> changing</a:t>
                      </a:r>
                    </a:p>
                    <a:p>
                      <a:r>
                        <a:rPr kumimoji="1" lang="en-US" altLang="ja-JP" sz="1200" b="0" i="0" u="none" strike="noStrike" kern="1200" baseline="0" dirty="0" smtClean="0">
                          <a:solidFill>
                            <a:schemeClr val="tx1"/>
                          </a:solidFill>
                          <a:latin typeface="+mj-lt"/>
                          <a:ea typeface="+mn-ea"/>
                          <a:cs typeface="Arial Unicode MS"/>
                        </a:rPr>
                        <a:t>conditions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 multi paths and multiple reflections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 multiple reflections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LOS/NLOS</a:t>
                      </a:r>
                      <a:endParaRPr kumimoji="1" lang="ja-JP" altLang="en-US" sz="1200" dirty="0">
                        <a:latin typeface="+mj-lt"/>
                        <a:cs typeface="Arial Unicode MS"/>
                      </a:endParaRPr>
                    </a:p>
                  </a:txBody>
                  <a:tcPr/>
                </a:tc>
              </a:tr>
              <a:tr h="370840">
                <a:tc>
                  <a:txBody>
                    <a:bodyPr/>
                    <a:lstStyle/>
                    <a:p>
                      <a:r>
                        <a:rPr kumimoji="1" lang="en-US" altLang="ja-JP" sz="1200" b="1" i="0" u="none" strike="noStrike" kern="1200" baseline="0" dirty="0" smtClean="0">
                          <a:solidFill>
                            <a:schemeClr val="tx1"/>
                          </a:solidFill>
                          <a:latin typeface="+mj-lt"/>
                          <a:ea typeface="+mn-ea"/>
                          <a:cs typeface="Arial Unicode MS"/>
                        </a:rPr>
                        <a:t>Requirements for the antenna</a:t>
                      </a:r>
                    </a:p>
                    <a:p>
                      <a:r>
                        <a:rPr kumimoji="1" lang="en-US" altLang="ja-JP" sz="1200" b="1" i="0" u="none" strike="noStrike" kern="1200" baseline="0" dirty="0" smtClean="0">
                          <a:solidFill>
                            <a:schemeClr val="tx1"/>
                          </a:solidFill>
                          <a:latin typeface="+mj-lt"/>
                          <a:ea typeface="+mn-ea"/>
                          <a:cs typeface="Arial Unicode MS"/>
                        </a:rPr>
                        <a:t>alignment</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Highly directive antennas</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automatic </a:t>
                      </a:r>
                      <a:r>
                        <a:rPr kumimoji="1" lang="en-US" altLang="ja-JP" sz="1200" b="0" i="0" u="none" strike="noStrike" kern="1200" baseline="0" dirty="0" err="1" smtClean="0">
                          <a:solidFill>
                            <a:schemeClr val="tx1"/>
                          </a:solidFill>
                          <a:latin typeface="+mj-lt"/>
                          <a:ea typeface="+mn-ea"/>
                          <a:cs typeface="Arial Unicode MS"/>
                        </a:rPr>
                        <a:t>beamsteering</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automatic </a:t>
                      </a:r>
                      <a:r>
                        <a:rPr kumimoji="1" lang="en-US" altLang="ja-JP" sz="1200" b="0" i="0" u="none" strike="noStrike" kern="1200" baseline="0" dirty="0" err="1" smtClean="0">
                          <a:solidFill>
                            <a:schemeClr val="tx1"/>
                          </a:solidFill>
                          <a:latin typeface="+mj-lt"/>
                          <a:ea typeface="+mn-ea"/>
                          <a:cs typeface="Arial Unicode MS"/>
                        </a:rPr>
                        <a:t>beamsteering</a:t>
                      </a:r>
                      <a:endParaRPr kumimoji="1" lang="en-US" altLang="ja-JP" sz="1200" b="0" i="0" u="none" strike="noStrike" kern="1200" baseline="0" dirty="0" smtClean="0">
                        <a:solidFill>
                          <a:schemeClr val="tx1"/>
                        </a:solidFill>
                        <a:latin typeface="+mj-lt"/>
                        <a:ea typeface="+mn-ea"/>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ideally by automatic </a:t>
                      </a:r>
                      <a:r>
                        <a:rPr kumimoji="1" lang="en-US" altLang="ja-JP" sz="1200" b="0" i="0" u="none" strike="noStrike" kern="1200" baseline="0" dirty="0" err="1" smtClean="0">
                          <a:solidFill>
                            <a:schemeClr val="tx1"/>
                          </a:solidFill>
                          <a:latin typeface="+mj-lt"/>
                          <a:ea typeface="+mn-ea"/>
                          <a:cs typeface="Arial Unicode MS"/>
                        </a:rPr>
                        <a:t>beamsteering</a:t>
                      </a:r>
                      <a:r>
                        <a:rPr kumimoji="1" lang="en-US" altLang="ja-JP" sz="1200" b="0" i="0" u="none" strike="noStrike" kern="1200" baseline="0" dirty="0" smtClean="0">
                          <a:solidFill>
                            <a:schemeClr val="tx1"/>
                          </a:solidFill>
                          <a:latin typeface="+mj-lt"/>
                          <a:ea typeface="+mn-ea"/>
                          <a:cs typeface="Arial Unicode MS"/>
                        </a:rPr>
                        <a:t>, but</a:t>
                      </a:r>
                    </a:p>
                    <a:p>
                      <a:r>
                        <a:rPr kumimoji="1" lang="en-US" altLang="ja-JP" sz="1200" b="0" i="0" u="none" strike="noStrike" kern="1200" baseline="0" dirty="0" smtClean="0">
                          <a:solidFill>
                            <a:schemeClr val="tx1"/>
                          </a:solidFill>
                          <a:latin typeface="+mj-lt"/>
                          <a:ea typeface="+mn-ea"/>
                          <a:cs typeface="Arial Unicode MS"/>
                        </a:rPr>
                        <a:t>manual alignment may be possible</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automatic </a:t>
                      </a:r>
                      <a:r>
                        <a:rPr kumimoji="1" lang="en-US" altLang="ja-JP" sz="1200" b="0" i="0" u="none" strike="noStrike" kern="1200" baseline="0" dirty="0" err="1" smtClean="0">
                          <a:solidFill>
                            <a:schemeClr val="tx1"/>
                          </a:solidFill>
                          <a:latin typeface="+mj-lt"/>
                          <a:ea typeface="+mn-ea"/>
                          <a:cs typeface="Arial Unicode MS"/>
                        </a:rPr>
                        <a:t>beamsteering</a:t>
                      </a:r>
                      <a:endParaRPr kumimoji="1" lang="ja-JP" altLang="en-US" sz="1200" dirty="0">
                        <a:latin typeface="+mj-lt"/>
                        <a:cs typeface="Arial Unicode MS"/>
                      </a:endParaRPr>
                    </a:p>
                  </a:txBody>
                  <a:tcPr/>
                </a:tc>
                <a:tc>
                  <a:txBody>
                    <a:bodyPr/>
                    <a:lstStyle/>
                    <a:p>
                      <a:r>
                        <a:rPr kumimoji="1" lang="en-US" altLang="ja-JP" sz="1200" b="0" i="0" u="none" strike="noStrike" kern="1200" baseline="0" dirty="0" smtClean="0">
                          <a:solidFill>
                            <a:schemeClr val="tx1"/>
                          </a:solidFill>
                          <a:latin typeface="+mj-lt"/>
                          <a:ea typeface="+mn-ea"/>
                          <a:cs typeface="Arial Unicode MS"/>
                        </a:rPr>
                        <a:t>fixed alignment during design process possible</a:t>
                      </a:r>
                      <a:endParaRPr kumimoji="1" lang="ja-JP" altLang="en-US" sz="1200" dirty="0">
                        <a:latin typeface="+mj-lt"/>
                        <a:cs typeface="Arial Unicode MS"/>
                      </a:endParaRPr>
                    </a:p>
                  </a:txBody>
                  <a:tcPr>
                    <a:solidFill>
                      <a:srgbClr val="FFFF00"/>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dirty="0" err="1" smtClean="0"/>
              <a:t>Pre-requisits</a:t>
            </a:r>
            <a:r>
              <a:rPr lang="de-DE" dirty="0" smtClean="0"/>
              <a:t> </a:t>
            </a:r>
            <a:r>
              <a:rPr lang="de-DE" dirty="0" err="1" smtClean="0"/>
              <a:t>to</a:t>
            </a:r>
            <a:r>
              <a:rPr lang="de-DE" dirty="0" smtClean="0"/>
              <a:t> </a:t>
            </a:r>
            <a:r>
              <a:rPr lang="de-DE" dirty="0" err="1" smtClean="0"/>
              <a:t>start</a:t>
            </a:r>
            <a:r>
              <a:rPr lang="de-DE" dirty="0" smtClean="0"/>
              <a:t> a Study Group</a:t>
            </a:r>
          </a:p>
        </p:txBody>
      </p:sp>
      <p:sp>
        <p:nvSpPr>
          <p:cNvPr id="10243" name="Inhaltsplatzhalter 2"/>
          <p:cNvSpPr>
            <a:spLocks noGrp="1"/>
          </p:cNvSpPr>
          <p:nvPr>
            <p:ph idx="1"/>
          </p:nvPr>
        </p:nvSpPr>
        <p:spPr/>
        <p:txBody>
          <a:bodyPr/>
          <a:lstStyle/>
          <a:p>
            <a:pPr>
              <a:buFont typeface="Wingdings" pitchFamily="2" charset="2"/>
              <a:buChar char="§"/>
            </a:pPr>
            <a:r>
              <a:rPr lang="de-DE" sz="2000" dirty="0" smtClean="0"/>
              <a:t>To start a study group, a more expanded engagement and committment </a:t>
            </a:r>
            <a:r>
              <a:rPr lang="de-DE" sz="2000" dirty="0" err="1" smtClean="0"/>
              <a:t>with</a:t>
            </a:r>
            <a:r>
              <a:rPr lang="de-DE" sz="2000" dirty="0" smtClean="0"/>
              <a:t> </a:t>
            </a:r>
            <a:r>
              <a:rPr lang="de-DE" sz="2000" dirty="0" err="1" smtClean="0"/>
              <a:t>appropriate</a:t>
            </a:r>
            <a:r>
              <a:rPr lang="de-DE" sz="2000" dirty="0" smtClean="0"/>
              <a:t> </a:t>
            </a:r>
            <a:r>
              <a:rPr lang="de-DE" sz="2000" dirty="0" smtClean="0"/>
              <a:t>spectrum, industry and industry groups such as the  IWPC would be beneficial.</a:t>
            </a:r>
          </a:p>
          <a:p>
            <a:pPr>
              <a:buFont typeface="Wingdings" pitchFamily="2" charset="2"/>
              <a:buChar char="§"/>
            </a:pPr>
            <a:endParaRPr lang="de-DE" sz="2000" dirty="0" smtClean="0"/>
          </a:p>
          <a:p>
            <a:pPr>
              <a:buFont typeface="Wingdings" pitchFamily="2" charset="2"/>
              <a:buChar char="§"/>
            </a:pPr>
            <a:r>
              <a:rPr lang="de-DE" sz="2000" dirty="0" err="1" smtClean="0"/>
              <a:t>Current</a:t>
            </a:r>
            <a:r>
              <a:rPr lang="de-DE" sz="2000" dirty="0" smtClean="0"/>
              <a:t> </a:t>
            </a:r>
            <a:r>
              <a:rPr lang="de-DE" sz="2000" dirty="0" err="1" smtClean="0"/>
              <a:t>contributions</a:t>
            </a:r>
            <a:r>
              <a:rPr lang="de-DE" sz="2000" dirty="0" smtClean="0"/>
              <a:t> in </a:t>
            </a:r>
            <a:r>
              <a:rPr lang="de-DE" sz="2000" dirty="0" err="1" smtClean="0"/>
              <a:t>the</a:t>
            </a:r>
            <a:r>
              <a:rPr lang="de-DE" sz="2000" dirty="0" smtClean="0"/>
              <a:t> IG </a:t>
            </a:r>
            <a:r>
              <a:rPr lang="de-DE" sz="2000" dirty="0" err="1" smtClean="0"/>
              <a:t>THz</a:t>
            </a:r>
            <a:r>
              <a:rPr lang="de-DE" sz="2000" dirty="0" smtClean="0"/>
              <a:t> </a:t>
            </a:r>
            <a:r>
              <a:rPr lang="de-DE" sz="2000" dirty="0" err="1" smtClean="0"/>
              <a:t>are</a:t>
            </a:r>
            <a:r>
              <a:rPr lang="de-DE" sz="2000" dirty="0" smtClean="0"/>
              <a:t> </a:t>
            </a:r>
            <a:r>
              <a:rPr lang="de-DE" sz="2000" dirty="0" err="1" smtClean="0"/>
              <a:t>focussing</a:t>
            </a:r>
            <a:r>
              <a:rPr lang="de-DE" sz="2000" dirty="0" smtClean="0"/>
              <a:t> on PHY </a:t>
            </a:r>
            <a:r>
              <a:rPr lang="de-DE" sz="2000" dirty="0" err="1" smtClean="0"/>
              <a:t>issues</a:t>
            </a:r>
            <a:r>
              <a:rPr lang="de-DE" sz="2000" dirty="0" smtClean="0"/>
              <a:t>. More participants with expertise on MAC, HetNet, SON, cluster radio management are welcome.</a:t>
            </a:r>
          </a:p>
          <a:p>
            <a:pPr>
              <a:buFont typeface="Wingdings" pitchFamily="2" charset="2"/>
              <a:buChar char="§"/>
            </a:pPr>
            <a:endParaRPr lang="de-DE" sz="2000" dirty="0" smtClean="0"/>
          </a:p>
          <a:p>
            <a:pPr>
              <a:buFont typeface="Wingdings" pitchFamily="2" charset="2"/>
              <a:buChar char="§"/>
            </a:pPr>
            <a:r>
              <a:rPr lang="de-DE" sz="2000" dirty="0" err="1" smtClean="0"/>
              <a:t>How</a:t>
            </a:r>
            <a:r>
              <a:rPr lang="de-DE" sz="2000" dirty="0" smtClean="0"/>
              <a:t> </a:t>
            </a:r>
            <a:r>
              <a:rPr lang="de-DE" sz="2000" dirty="0" err="1" smtClean="0"/>
              <a:t>to</a:t>
            </a:r>
            <a:r>
              <a:rPr lang="de-DE" sz="2000" dirty="0" smtClean="0"/>
              <a:t> </a:t>
            </a:r>
            <a:r>
              <a:rPr lang="de-DE" sz="2000" dirty="0" err="1" smtClean="0"/>
              <a:t>achieve</a:t>
            </a:r>
            <a:r>
              <a:rPr lang="de-DE" sz="2000" dirty="0" smtClean="0"/>
              <a:t> </a:t>
            </a:r>
            <a:r>
              <a:rPr lang="de-DE" sz="2000" dirty="0" err="1" smtClean="0"/>
              <a:t>enhancing</a:t>
            </a:r>
            <a:r>
              <a:rPr lang="de-DE" sz="2000" dirty="0" smtClean="0"/>
              <a:t> </a:t>
            </a:r>
            <a:r>
              <a:rPr lang="de-DE" sz="2000" dirty="0" err="1" smtClean="0"/>
              <a:t>awareness</a:t>
            </a:r>
            <a:r>
              <a:rPr lang="de-DE" sz="2000" dirty="0" smtClean="0"/>
              <a:t> on </a:t>
            </a:r>
            <a:r>
              <a:rPr lang="de-DE" sz="2000" dirty="0" err="1" smtClean="0"/>
              <a:t>THz</a:t>
            </a:r>
            <a:r>
              <a:rPr lang="de-DE" sz="2000" dirty="0" smtClean="0"/>
              <a:t> Communications </a:t>
            </a:r>
            <a:r>
              <a:rPr lang="de-DE" sz="2000" dirty="0" err="1" smtClean="0"/>
              <a:t>and</a:t>
            </a:r>
            <a:r>
              <a:rPr lang="de-DE" sz="2000" dirty="0" smtClean="0"/>
              <a:t> </a:t>
            </a:r>
            <a:r>
              <a:rPr lang="de-DE" sz="2000" dirty="0" err="1" smtClean="0"/>
              <a:t>increase</a:t>
            </a:r>
            <a:r>
              <a:rPr lang="de-DE" sz="2000" dirty="0" smtClean="0"/>
              <a:t>  </a:t>
            </a:r>
            <a:r>
              <a:rPr lang="de-DE" sz="2000" dirty="0" err="1" smtClean="0"/>
              <a:t>participation</a:t>
            </a:r>
            <a:r>
              <a:rPr lang="de-DE" sz="2000" dirty="0" smtClean="0"/>
              <a:t> </a:t>
            </a:r>
            <a:r>
              <a:rPr lang="de-DE" sz="2000" dirty="0" err="1" smtClean="0"/>
              <a:t>from</a:t>
            </a:r>
            <a:r>
              <a:rPr lang="de-DE" sz="2000" dirty="0" smtClean="0"/>
              <a:t> </a:t>
            </a:r>
            <a:r>
              <a:rPr lang="de-DE" sz="2000" dirty="0" err="1" smtClean="0"/>
              <a:t>industry</a:t>
            </a:r>
            <a:r>
              <a:rPr lang="de-DE" sz="2000" dirty="0" smtClean="0"/>
              <a:t> </a:t>
            </a:r>
            <a:r>
              <a:rPr lang="de-DE" sz="2000" dirty="0" err="1" smtClean="0"/>
              <a:t>and</a:t>
            </a:r>
            <a:r>
              <a:rPr lang="de-DE" sz="2000" dirty="0" smtClean="0"/>
              <a:t> </a:t>
            </a:r>
            <a:r>
              <a:rPr lang="de-DE" sz="2000" dirty="0" err="1" smtClean="0"/>
              <a:t>experts</a:t>
            </a:r>
            <a:r>
              <a:rPr lang="de-DE" sz="2000" dirty="0" smtClean="0"/>
              <a:t> on MAC?</a:t>
            </a:r>
          </a:p>
          <a:p>
            <a:pPr lvl="1">
              <a:buFont typeface="Wingdings" pitchFamily="2" charset="2"/>
              <a:buChar char="§"/>
            </a:pPr>
            <a:r>
              <a:rPr lang="de-DE" sz="2000" dirty="0" smtClean="0"/>
              <a:t>The </a:t>
            </a:r>
            <a:r>
              <a:rPr lang="de-DE" sz="2000" dirty="0" err="1" smtClean="0"/>
              <a:t>following</a:t>
            </a:r>
            <a:r>
              <a:rPr lang="de-DE" sz="2000" dirty="0" smtClean="0"/>
              <a:t> </a:t>
            </a:r>
            <a:r>
              <a:rPr lang="de-DE" sz="2000" dirty="0" err="1" smtClean="0"/>
              <a:t>measure</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taken</a:t>
            </a:r>
            <a:r>
              <a:rPr lang="de-DE" sz="2000" dirty="0" smtClean="0"/>
              <a:t>:</a:t>
            </a:r>
            <a:endParaRPr lang="de-DE" sz="1600" dirty="0" smtClean="0"/>
          </a:p>
          <a:p>
            <a:pPr lvl="2">
              <a:buFont typeface="Wingdings" pitchFamily="2" charset="2"/>
              <a:buChar char="§"/>
            </a:pPr>
            <a:r>
              <a:rPr lang="de-DE" sz="2000" dirty="0" smtClean="0"/>
              <a:t>A </a:t>
            </a:r>
            <a:r>
              <a:rPr lang="de-DE" sz="2000" dirty="0" err="1" smtClean="0"/>
              <a:t>tutorial</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given</a:t>
            </a:r>
            <a:r>
              <a:rPr lang="de-DE" sz="2000" dirty="0" smtClean="0"/>
              <a:t> </a:t>
            </a:r>
            <a:r>
              <a:rPr lang="de-DE" sz="2000" dirty="0" err="1" smtClean="0"/>
              <a:t>at</a:t>
            </a:r>
            <a:r>
              <a:rPr lang="de-DE" sz="2000" dirty="0" smtClean="0"/>
              <a:t> </a:t>
            </a:r>
            <a:r>
              <a:rPr lang="de-DE" sz="2000" dirty="0" err="1" smtClean="0"/>
              <a:t>the</a:t>
            </a:r>
            <a:r>
              <a:rPr lang="de-DE" sz="2000" dirty="0" smtClean="0"/>
              <a:t> </a:t>
            </a:r>
            <a:r>
              <a:rPr lang="de-DE" sz="2000" dirty="0" err="1" smtClean="0"/>
              <a:t>July</a:t>
            </a:r>
            <a:r>
              <a:rPr lang="de-DE" sz="2000" dirty="0" smtClean="0"/>
              <a:t> </a:t>
            </a:r>
            <a:r>
              <a:rPr lang="de-DE" sz="2000" dirty="0" err="1" smtClean="0"/>
              <a:t>plenary</a:t>
            </a:r>
            <a:endParaRPr lang="de-DE" sz="2000" dirty="0" smtClean="0"/>
          </a:p>
          <a:p>
            <a:pPr>
              <a:buFontTx/>
              <a:buNone/>
            </a:pPr>
            <a:endParaRPr lang="en-US" sz="2000" dirty="0" smtClean="0"/>
          </a:p>
          <a:p>
            <a:pPr>
              <a:buFontTx/>
              <a:buNone/>
            </a:pPr>
            <a:r>
              <a:rPr lang="en-US" sz="2000" dirty="0" smtClean="0"/>
              <a:t> </a:t>
            </a:r>
          </a:p>
          <a:p>
            <a:pPr>
              <a:buFontTx/>
              <a:buNone/>
            </a:pPr>
            <a:endParaRPr lang="de-DE" sz="2000" dirty="0" smtClean="0"/>
          </a:p>
        </p:txBody>
      </p:sp>
      <p:sp>
        <p:nvSpPr>
          <p:cNvPr id="4" name="Foliennummernplatzhalter 3"/>
          <p:cNvSpPr>
            <a:spLocks noGrp="1"/>
          </p:cNvSpPr>
          <p:nvPr>
            <p:ph type="sldNum" sz="quarter" idx="10"/>
          </p:nvPr>
        </p:nvSpPr>
        <p:spPr/>
        <p:txBody>
          <a:bodyPr/>
          <a:lstStyle/>
          <a:p>
            <a:pPr>
              <a:defRPr/>
            </a:pPr>
            <a:r>
              <a:rPr lang="en-US" smtClean="0"/>
              <a:t>Slide </a:t>
            </a:r>
            <a:fld id="{7A8142BD-8AB5-40AA-98AB-A75FD01635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What</a:t>
            </a:r>
            <a:r>
              <a:rPr lang="de-DE" dirty="0" smtClean="0"/>
              <a:t> happend after </a:t>
            </a:r>
            <a:r>
              <a:rPr lang="de-DE" dirty="0" err="1" smtClean="0"/>
              <a:t>the</a:t>
            </a:r>
            <a:r>
              <a:rPr lang="de-DE" dirty="0" smtClean="0"/>
              <a:t> </a:t>
            </a:r>
            <a:r>
              <a:rPr lang="de-DE" dirty="0" err="1" smtClean="0"/>
              <a:t>tutorial</a:t>
            </a:r>
            <a:r>
              <a:rPr lang="de-DE" dirty="0" smtClean="0"/>
              <a:t> in </a:t>
            </a:r>
            <a:r>
              <a:rPr lang="de-DE" dirty="0" err="1" smtClean="0"/>
              <a:t>July</a:t>
            </a:r>
            <a:r>
              <a:rPr lang="de-DE" dirty="0" smtClean="0"/>
              <a:t>?</a:t>
            </a:r>
            <a:endParaRPr lang="de-DE" dirty="0"/>
          </a:p>
        </p:txBody>
      </p:sp>
      <p:sp>
        <p:nvSpPr>
          <p:cNvPr id="3" name="Inhaltsplatzhalter 2"/>
          <p:cNvSpPr>
            <a:spLocks noGrp="1"/>
          </p:cNvSpPr>
          <p:nvPr>
            <p:ph idx="1"/>
          </p:nvPr>
        </p:nvSpPr>
        <p:spPr>
          <a:xfrm>
            <a:off x="685800" y="1981200"/>
            <a:ext cx="7848600" cy="4114800"/>
          </a:xfrm>
        </p:spPr>
        <p:txBody>
          <a:bodyPr/>
          <a:lstStyle/>
          <a:p>
            <a:pPr lvl="0"/>
            <a:r>
              <a:rPr lang="en-US" sz="1800" b="1" dirty="0" smtClean="0"/>
              <a:t>Excerpt form the meeting minutes (IEEE P802.15-12-0417-00-0thz):</a:t>
            </a:r>
          </a:p>
          <a:p>
            <a:pPr lvl="1"/>
            <a:r>
              <a:rPr lang="en-US" sz="1600" b="1" dirty="0" smtClean="0"/>
              <a:t>Wrap-up of the Tutorial presentation from July 16</a:t>
            </a:r>
            <a:r>
              <a:rPr lang="en-US" sz="1600" dirty="0" smtClean="0"/>
              <a:t>: The tutorial triggered a discussion on the next steps to be followed by the IG THz and the possible applications on which a Study Group could be </a:t>
            </a:r>
            <a:r>
              <a:rPr lang="en-US" sz="1600" dirty="0" err="1" smtClean="0"/>
              <a:t>spinned</a:t>
            </a:r>
            <a:r>
              <a:rPr lang="en-US" sz="1600" dirty="0" smtClean="0"/>
              <a:t>-off  from the IG THz. An intensive discussion was held on the concept of </a:t>
            </a:r>
            <a:r>
              <a:rPr lang="en-US" sz="1600" dirty="0" err="1" smtClean="0"/>
              <a:t>nano</a:t>
            </a:r>
            <a:r>
              <a:rPr lang="en-US" sz="1600" dirty="0" smtClean="0"/>
              <a:t>-cells and backhauling  of wireless systems </a:t>
            </a:r>
            <a:r>
              <a:rPr lang="en-US" sz="1600" dirty="0" smtClean="0"/>
              <a:t>. </a:t>
            </a:r>
            <a:r>
              <a:rPr lang="en-US" sz="1600" dirty="0" smtClean="0"/>
              <a:t>It was decided to set-up relation with the  IWPC-</a:t>
            </a:r>
            <a:r>
              <a:rPr lang="en-US" sz="1600" dirty="0" err="1" smtClean="0"/>
              <a:t>MoGIG</a:t>
            </a:r>
            <a:r>
              <a:rPr lang="en-US" sz="1600" dirty="0" smtClean="0"/>
              <a:t> WG to increase industry participation.</a:t>
            </a:r>
            <a:endParaRPr lang="de-DE" sz="1600" dirty="0" smtClean="0"/>
          </a:p>
          <a:p>
            <a:pPr lvl="1"/>
            <a:r>
              <a:rPr lang="en-US" sz="1600" b="1" dirty="0" smtClean="0"/>
              <a:t>Discussion on a possible contribution to IEEE 802.15 WNG during the November Plenary:</a:t>
            </a:r>
            <a:r>
              <a:rPr lang="en-US" sz="1600" dirty="0" smtClean="0"/>
              <a:t> The IG THz chair informed the group that during the AC meeting on Wednesday the chair of WG 15 motivated the IG THz to make a presentation to WNG during the November plenary offering the creation of a study group.  The preparation will be done via the e-mail reflector and phone conferences if necessary.</a:t>
            </a:r>
            <a:endParaRPr lang="de-DE" sz="1600" dirty="0" smtClean="0"/>
          </a:p>
          <a:p>
            <a:endParaRPr lang="de-DE" sz="2000" dirty="0"/>
          </a:p>
        </p:txBody>
      </p:sp>
      <p:sp>
        <p:nvSpPr>
          <p:cNvPr id="4" name="Foliennummernplatzhalter 3"/>
          <p:cNvSpPr>
            <a:spLocks noGrp="1"/>
          </p:cNvSpPr>
          <p:nvPr>
            <p:ph type="sldNum" sz="quarter" idx="10"/>
          </p:nvPr>
        </p:nvSpPr>
        <p:spPr/>
        <p:txBody>
          <a:bodyPr/>
          <a:lstStyle/>
          <a:p>
            <a:pPr>
              <a:defRPr/>
            </a:pPr>
            <a:r>
              <a:rPr lang="en-US" smtClean="0"/>
              <a:t>Slide </a:t>
            </a:r>
            <a:fld id="{D69798F0-EF5B-438C-8322-2DC218EE596A}"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What</a:t>
            </a:r>
            <a:r>
              <a:rPr lang="de-DE" dirty="0" smtClean="0"/>
              <a:t> </a:t>
            </a:r>
            <a:r>
              <a:rPr lang="de-DE" dirty="0" err="1" smtClean="0"/>
              <a:t>is</a:t>
            </a:r>
            <a:r>
              <a:rPr lang="de-DE" dirty="0" smtClean="0"/>
              <a:t> </a:t>
            </a:r>
            <a:r>
              <a:rPr lang="de-DE" dirty="0" err="1" smtClean="0"/>
              <a:t>the</a:t>
            </a:r>
            <a:r>
              <a:rPr lang="de-DE" dirty="0" smtClean="0"/>
              <a:t> </a:t>
            </a:r>
            <a:r>
              <a:rPr lang="de-DE" dirty="0" err="1" smtClean="0"/>
              <a:t>impact</a:t>
            </a:r>
            <a:r>
              <a:rPr lang="de-DE" dirty="0" smtClean="0"/>
              <a:t> of a </a:t>
            </a:r>
            <a:r>
              <a:rPr lang="de-DE" dirty="0" err="1" smtClean="0"/>
              <a:t>Presentation</a:t>
            </a:r>
            <a:r>
              <a:rPr lang="de-DE" dirty="0" smtClean="0"/>
              <a:t> </a:t>
            </a:r>
            <a:r>
              <a:rPr lang="de-DE" dirty="0" err="1" smtClean="0"/>
              <a:t>at</a:t>
            </a:r>
            <a:r>
              <a:rPr lang="de-DE" dirty="0" smtClean="0"/>
              <a:t> IEEE 802.15 WNG?</a:t>
            </a:r>
            <a:endParaRPr lang="de-DE" dirty="0"/>
          </a:p>
        </p:txBody>
      </p:sp>
      <p:sp>
        <p:nvSpPr>
          <p:cNvPr id="3" name="Inhaltsplatzhalter 2"/>
          <p:cNvSpPr>
            <a:spLocks noGrp="1"/>
          </p:cNvSpPr>
          <p:nvPr>
            <p:ph idx="1"/>
          </p:nvPr>
        </p:nvSpPr>
        <p:spPr/>
        <p:txBody>
          <a:bodyPr/>
          <a:lstStyle/>
          <a:p>
            <a:r>
              <a:rPr lang="de-DE" sz="2400" dirty="0" err="1" smtClean="0"/>
              <a:t>Typically</a:t>
            </a:r>
            <a:r>
              <a:rPr lang="de-DE" sz="2400" dirty="0" smtClean="0"/>
              <a:t> a </a:t>
            </a:r>
            <a:r>
              <a:rPr lang="de-DE" sz="2400" dirty="0" err="1" smtClean="0"/>
              <a:t>presentation</a:t>
            </a:r>
            <a:r>
              <a:rPr lang="de-DE" sz="2400" dirty="0" smtClean="0"/>
              <a:t> </a:t>
            </a:r>
            <a:r>
              <a:rPr lang="de-DE" sz="2400" dirty="0" err="1" smtClean="0"/>
              <a:t>to</a:t>
            </a:r>
            <a:r>
              <a:rPr lang="de-DE" sz="2400" dirty="0" smtClean="0"/>
              <a:t> </a:t>
            </a:r>
            <a:r>
              <a:rPr lang="de-DE" sz="2400" dirty="0" err="1" smtClean="0"/>
              <a:t>the</a:t>
            </a:r>
            <a:r>
              <a:rPr lang="de-DE" sz="2400" dirty="0" smtClean="0"/>
              <a:t> IEEE 802.15 WNG </a:t>
            </a:r>
            <a:r>
              <a:rPr lang="de-DE" sz="2400" dirty="0" err="1" smtClean="0"/>
              <a:t>is</a:t>
            </a:r>
            <a:r>
              <a:rPr lang="de-DE" sz="2400" dirty="0" smtClean="0"/>
              <a:t> </a:t>
            </a:r>
            <a:r>
              <a:rPr lang="de-DE" sz="2400" dirty="0" err="1" smtClean="0"/>
              <a:t>given</a:t>
            </a:r>
            <a:r>
              <a:rPr lang="de-DE" sz="2400" dirty="0" smtClean="0"/>
              <a:t> </a:t>
            </a:r>
            <a:r>
              <a:rPr lang="de-DE" sz="2400" dirty="0" err="1" smtClean="0"/>
              <a:t>to</a:t>
            </a:r>
            <a:r>
              <a:rPr lang="de-DE" sz="2400" dirty="0" smtClean="0"/>
              <a:t> </a:t>
            </a:r>
            <a:r>
              <a:rPr lang="de-DE" sz="2400" dirty="0" err="1" smtClean="0"/>
              <a:t>propose</a:t>
            </a:r>
            <a:r>
              <a:rPr lang="de-DE" sz="2400" dirty="0" smtClean="0"/>
              <a:t> a </a:t>
            </a:r>
            <a:r>
              <a:rPr lang="de-DE" sz="2400" dirty="0" err="1" smtClean="0"/>
              <a:t>new</a:t>
            </a:r>
            <a:r>
              <a:rPr lang="de-DE" sz="2400" dirty="0" smtClean="0"/>
              <a:t> IG </a:t>
            </a:r>
            <a:r>
              <a:rPr lang="de-DE" sz="2400" dirty="0" err="1" smtClean="0"/>
              <a:t>or</a:t>
            </a:r>
            <a:r>
              <a:rPr lang="de-DE" sz="2400" dirty="0" smtClean="0"/>
              <a:t> SG. In order </a:t>
            </a:r>
            <a:r>
              <a:rPr lang="de-DE" sz="2400" dirty="0" err="1" smtClean="0"/>
              <a:t>to</a:t>
            </a:r>
            <a:r>
              <a:rPr lang="de-DE" sz="2400" dirty="0" smtClean="0"/>
              <a:t> </a:t>
            </a:r>
            <a:r>
              <a:rPr lang="de-DE" sz="2400" dirty="0" err="1" smtClean="0"/>
              <a:t>propose</a:t>
            </a:r>
            <a:r>
              <a:rPr lang="de-DE" sz="2400" dirty="0" smtClean="0"/>
              <a:t> a SG </a:t>
            </a:r>
            <a:r>
              <a:rPr lang="de-DE" sz="2400" dirty="0" err="1" smtClean="0"/>
              <a:t>this</a:t>
            </a:r>
            <a:r>
              <a:rPr lang="de-DE" sz="2400" dirty="0" smtClean="0"/>
              <a:t> </a:t>
            </a:r>
            <a:r>
              <a:rPr lang="de-DE" sz="2400" dirty="0" err="1" smtClean="0"/>
              <a:t>presentation</a:t>
            </a:r>
            <a:r>
              <a:rPr lang="de-DE" sz="2400" dirty="0" smtClean="0"/>
              <a:t> will </a:t>
            </a:r>
            <a:r>
              <a:rPr lang="de-DE" sz="2400" dirty="0" err="1" smtClean="0"/>
              <a:t>be</a:t>
            </a:r>
            <a:r>
              <a:rPr lang="de-DE" sz="2400" dirty="0" smtClean="0"/>
              <a:t> </a:t>
            </a:r>
            <a:r>
              <a:rPr lang="de-DE" sz="2400" dirty="0" err="1" smtClean="0"/>
              <a:t>necessary</a:t>
            </a:r>
            <a:r>
              <a:rPr lang="de-DE" sz="2400" dirty="0" smtClean="0"/>
              <a:t>.</a:t>
            </a:r>
          </a:p>
          <a:p>
            <a:r>
              <a:rPr lang="de-DE" sz="2400" dirty="0" err="1" smtClean="0"/>
              <a:t>Another</a:t>
            </a:r>
            <a:r>
              <a:rPr lang="de-DE" sz="2400" dirty="0" smtClean="0"/>
              <a:t> </a:t>
            </a:r>
            <a:r>
              <a:rPr lang="de-DE" sz="2400" dirty="0" err="1" smtClean="0"/>
              <a:t>option</a:t>
            </a:r>
            <a:r>
              <a:rPr lang="de-DE" sz="2400" dirty="0" smtClean="0"/>
              <a:t> will </a:t>
            </a:r>
            <a:r>
              <a:rPr lang="de-DE" sz="2400" dirty="0" err="1" smtClean="0"/>
              <a:t>be</a:t>
            </a:r>
            <a:r>
              <a:rPr lang="de-DE" sz="2400" dirty="0" smtClean="0"/>
              <a:t> just </a:t>
            </a:r>
            <a:r>
              <a:rPr lang="de-DE" sz="2400" dirty="0" err="1" smtClean="0"/>
              <a:t>to</a:t>
            </a:r>
            <a:r>
              <a:rPr lang="de-DE" sz="2400" dirty="0" smtClean="0"/>
              <a:t> </a:t>
            </a:r>
            <a:r>
              <a:rPr lang="de-DE" sz="2400" dirty="0" err="1" smtClean="0"/>
              <a:t>present</a:t>
            </a:r>
            <a:r>
              <a:rPr lang="de-DE" sz="2400" dirty="0" smtClean="0"/>
              <a:t> a </a:t>
            </a:r>
            <a:r>
              <a:rPr lang="de-DE" sz="2400" dirty="0" err="1" smtClean="0"/>
              <a:t>status</a:t>
            </a:r>
            <a:r>
              <a:rPr lang="de-DE" sz="2400" dirty="0" smtClean="0"/>
              <a:t> of </a:t>
            </a:r>
            <a:r>
              <a:rPr lang="de-DE" sz="2400" dirty="0" err="1" smtClean="0"/>
              <a:t>the</a:t>
            </a:r>
            <a:r>
              <a:rPr lang="de-DE" sz="2400" dirty="0" smtClean="0"/>
              <a:t> </a:t>
            </a:r>
            <a:r>
              <a:rPr lang="de-DE" sz="2400" dirty="0" err="1" smtClean="0"/>
              <a:t>plans</a:t>
            </a:r>
            <a:r>
              <a:rPr lang="de-DE" sz="2400" dirty="0" smtClean="0"/>
              <a:t> of </a:t>
            </a:r>
            <a:r>
              <a:rPr lang="de-DE" sz="2400" dirty="0" err="1" smtClean="0"/>
              <a:t>the</a:t>
            </a:r>
            <a:r>
              <a:rPr lang="de-DE" sz="2400" dirty="0" smtClean="0"/>
              <a:t> IG </a:t>
            </a:r>
            <a:r>
              <a:rPr lang="de-DE" sz="2400" dirty="0" err="1" smtClean="0"/>
              <a:t>THz</a:t>
            </a:r>
            <a:r>
              <a:rPr lang="de-DE" sz="2400" dirty="0" smtClean="0"/>
              <a:t> </a:t>
            </a:r>
            <a:r>
              <a:rPr lang="de-DE" sz="2400" dirty="0" err="1" smtClean="0"/>
              <a:t>to</a:t>
            </a:r>
            <a:r>
              <a:rPr lang="de-DE" sz="2400" dirty="0" smtClean="0"/>
              <a:t> </a:t>
            </a:r>
            <a:r>
              <a:rPr lang="de-DE" sz="2400" dirty="0" err="1" smtClean="0"/>
              <a:t>create</a:t>
            </a:r>
            <a:r>
              <a:rPr lang="de-DE" sz="2400" dirty="0" smtClean="0"/>
              <a:t> a SG in </a:t>
            </a:r>
            <a:r>
              <a:rPr lang="de-DE" sz="2400" dirty="0" err="1" smtClean="0"/>
              <a:t>the</a:t>
            </a:r>
            <a:r>
              <a:rPr lang="de-DE" sz="2400" dirty="0" smtClean="0"/>
              <a:t> </a:t>
            </a:r>
            <a:r>
              <a:rPr lang="de-DE" sz="2400" dirty="0" err="1" smtClean="0"/>
              <a:t>near</a:t>
            </a:r>
            <a:r>
              <a:rPr lang="de-DE" sz="2400" dirty="0" smtClean="0"/>
              <a:t> </a:t>
            </a:r>
            <a:r>
              <a:rPr lang="de-DE" sz="2400" dirty="0" err="1" smtClean="0"/>
              <a:t>future</a:t>
            </a:r>
            <a:r>
              <a:rPr lang="de-DE" sz="2400" dirty="0" smtClean="0"/>
              <a:t> </a:t>
            </a:r>
            <a:r>
              <a:rPr lang="de-DE" sz="2400" dirty="0" err="1" smtClean="0"/>
              <a:t>to</a:t>
            </a:r>
            <a:r>
              <a:rPr lang="de-DE" sz="2400" dirty="0" smtClean="0"/>
              <a:t> </a:t>
            </a:r>
            <a:r>
              <a:rPr lang="de-DE" sz="2400" dirty="0" err="1" smtClean="0"/>
              <a:t>the</a:t>
            </a:r>
            <a:r>
              <a:rPr lang="de-DE" sz="2400" dirty="0" smtClean="0"/>
              <a:t> WNG</a:t>
            </a:r>
          </a:p>
          <a:p>
            <a:r>
              <a:rPr lang="de-DE" sz="2400" dirty="0" smtClean="0"/>
              <a:t>In order </a:t>
            </a:r>
            <a:r>
              <a:rPr lang="de-DE" sz="2400" dirty="0" err="1" smtClean="0"/>
              <a:t>to</a:t>
            </a:r>
            <a:r>
              <a:rPr lang="de-DE" sz="2400" dirty="0" smtClean="0"/>
              <a:t> </a:t>
            </a:r>
            <a:r>
              <a:rPr lang="de-DE" sz="2400" dirty="0" err="1" smtClean="0"/>
              <a:t>decide</a:t>
            </a:r>
            <a:r>
              <a:rPr lang="de-DE" sz="2400" dirty="0" smtClean="0"/>
              <a:t> on a </a:t>
            </a:r>
            <a:r>
              <a:rPr lang="de-DE" sz="2400" dirty="0" err="1" smtClean="0"/>
              <a:t>presentation</a:t>
            </a:r>
            <a:r>
              <a:rPr lang="de-DE" sz="2400" dirty="0" smtClean="0"/>
              <a:t> </a:t>
            </a:r>
            <a:r>
              <a:rPr lang="de-DE" sz="2400" dirty="0" err="1" smtClean="0"/>
              <a:t>and</a:t>
            </a:r>
            <a:r>
              <a:rPr lang="de-DE" sz="2400" dirty="0" smtClean="0"/>
              <a:t> a </a:t>
            </a:r>
            <a:r>
              <a:rPr lang="de-DE" sz="2400" dirty="0" err="1" smtClean="0"/>
              <a:t>possible</a:t>
            </a:r>
            <a:r>
              <a:rPr lang="de-DE" sz="2400" dirty="0" smtClean="0"/>
              <a:t> </a:t>
            </a:r>
            <a:r>
              <a:rPr lang="de-DE" sz="2400" dirty="0" err="1" smtClean="0"/>
              <a:t>format</a:t>
            </a:r>
            <a:r>
              <a:rPr lang="de-DE" sz="2400" dirty="0" smtClean="0"/>
              <a:t> a IG </a:t>
            </a:r>
            <a:r>
              <a:rPr lang="de-DE" sz="2400" dirty="0" err="1" smtClean="0"/>
              <a:t>THz</a:t>
            </a:r>
            <a:r>
              <a:rPr lang="de-DE" sz="2400" dirty="0" smtClean="0"/>
              <a:t> </a:t>
            </a:r>
            <a:r>
              <a:rPr lang="de-DE" sz="2400" dirty="0" err="1" smtClean="0"/>
              <a:t>meeting</a:t>
            </a:r>
            <a:r>
              <a:rPr lang="de-DE" sz="2400" dirty="0" smtClean="0"/>
              <a:t> via </a:t>
            </a:r>
            <a:r>
              <a:rPr lang="de-DE" sz="2400" dirty="0" err="1" smtClean="0"/>
              <a:t>Telco</a:t>
            </a:r>
            <a:r>
              <a:rPr lang="de-DE" sz="2400" dirty="0" smtClean="0"/>
              <a:t> will </a:t>
            </a:r>
            <a:r>
              <a:rPr lang="de-DE" sz="2400" dirty="0" err="1" smtClean="0"/>
              <a:t>take</a:t>
            </a:r>
            <a:r>
              <a:rPr lang="de-DE" sz="2400" dirty="0" smtClean="0"/>
              <a:t> </a:t>
            </a:r>
            <a:r>
              <a:rPr lang="de-DE" sz="2400" dirty="0" err="1" smtClean="0"/>
              <a:t>place</a:t>
            </a:r>
            <a:r>
              <a:rPr lang="de-DE" sz="2400" dirty="0" smtClean="0"/>
              <a:t> on </a:t>
            </a:r>
            <a:r>
              <a:rPr lang="de-DE" sz="2400" dirty="0" err="1" smtClean="0"/>
              <a:t>Oct</a:t>
            </a:r>
            <a:r>
              <a:rPr lang="de-DE" sz="2400" dirty="0" smtClean="0"/>
              <a:t>. 31, 15 CET</a:t>
            </a:r>
            <a:endParaRPr lang="de-DE" sz="2400" dirty="0"/>
          </a:p>
        </p:txBody>
      </p:sp>
      <p:sp>
        <p:nvSpPr>
          <p:cNvPr id="4" name="Foliennummernplatzhalter 3"/>
          <p:cNvSpPr>
            <a:spLocks noGrp="1"/>
          </p:cNvSpPr>
          <p:nvPr>
            <p:ph type="sldNum" sz="quarter" idx="10"/>
          </p:nvPr>
        </p:nvSpPr>
        <p:spPr/>
        <p:txBody>
          <a:bodyPr/>
          <a:lstStyle/>
          <a:p>
            <a:pPr>
              <a:defRPr/>
            </a:pPr>
            <a:r>
              <a:rPr lang="en-US" smtClean="0"/>
              <a:t>Slide </a:t>
            </a:r>
            <a:fld id="{D69798F0-EF5B-438C-8322-2DC218EE596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Questions</a:t>
            </a:r>
            <a:r>
              <a:rPr lang="de-DE" dirty="0" smtClean="0"/>
              <a:t> </a:t>
            </a:r>
            <a:r>
              <a:rPr lang="de-DE" dirty="0" err="1" smtClean="0"/>
              <a:t>to</a:t>
            </a:r>
            <a:r>
              <a:rPr lang="de-DE" dirty="0" smtClean="0"/>
              <a:t> </a:t>
            </a:r>
            <a:r>
              <a:rPr lang="de-DE" dirty="0" err="1" smtClean="0"/>
              <a:t>be</a:t>
            </a:r>
            <a:r>
              <a:rPr lang="de-DE" dirty="0" smtClean="0"/>
              <a:t> </a:t>
            </a:r>
            <a:r>
              <a:rPr lang="de-DE" dirty="0" err="1" smtClean="0"/>
              <a:t>discussed</a:t>
            </a:r>
            <a:r>
              <a:rPr lang="de-DE" dirty="0" smtClean="0"/>
              <a:t> </a:t>
            </a:r>
            <a:r>
              <a:rPr lang="de-DE" dirty="0" err="1" smtClean="0"/>
              <a:t>during</a:t>
            </a:r>
            <a:r>
              <a:rPr lang="de-DE" dirty="0" smtClean="0"/>
              <a:t> </a:t>
            </a:r>
            <a:r>
              <a:rPr lang="de-DE" dirty="0" err="1" smtClean="0"/>
              <a:t>the</a:t>
            </a:r>
            <a:r>
              <a:rPr lang="de-DE" dirty="0" smtClean="0"/>
              <a:t> </a:t>
            </a:r>
            <a:r>
              <a:rPr lang="de-DE" dirty="0" err="1" smtClean="0"/>
              <a:t>Telco</a:t>
            </a:r>
            <a:endParaRPr lang="de-DE" dirty="0"/>
          </a:p>
        </p:txBody>
      </p:sp>
      <p:sp>
        <p:nvSpPr>
          <p:cNvPr id="3" name="Inhaltsplatzhalter 2"/>
          <p:cNvSpPr>
            <a:spLocks noGrp="1"/>
          </p:cNvSpPr>
          <p:nvPr>
            <p:ph idx="1"/>
          </p:nvPr>
        </p:nvSpPr>
        <p:spPr/>
        <p:txBody>
          <a:bodyPr/>
          <a:lstStyle/>
          <a:p>
            <a:r>
              <a:rPr lang="de-DE" sz="2400" dirty="0" err="1" smtClean="0"/>
              <a:t>What</a:t>
            </a:r>
            <a:r>
              <a:rPr lang="de-DE" sz="2400" dirty="0" smtClean="0"/>
              <a:t> </a:t>
            </a:r>
            <a:r>
              <a:rPr lang="de-DE" sz="2400" dirty="0" err="1" smtClean="0"/>
              <a:t>are</a:t>
            </a:r>
            <a:r>
              <a:rPr lang="de-DE" sz="2400" dirty="0" smtClean="0"/>
              <a:t> </a:t>
            </a:r>
            <a:r>
              <a:rPr lang="de-DE" sz="2400" dirty="0" err="1" smtClean="0"/>
              <a:t>the</a:t>
            </a:r>
            <a:r>
              <a:rPr lang="de-DE" sz="2400" dirty="0" smtClean="0"/>
              <a:t> </a:t>
            </a:r>
            <a:r>
              <a:rPr lang="de-DE" sz="2400" dirty="0" err="1" smtClean="0"/>
              <a:t>possible</a:t>
            </a:r>
            <a:r>
              <a:rPr lang="de-DE" sz="2400" dirty="0" smtClean="0"/>
              <a:t> </a:t>
            </a:r>
            <a:r>
              <a:rPr lang="de-DE" sz="2400" dirty="0" err="1" smtClean="0"/>
              <a:t>applications</a:t>
            </a:r>
            <a:r>
              <a:rPr lang="de-DE" sz="2400" dirty="0" smtClean="0"/>
              <a:t> </a:t>
            </a:r>
            <a:r>
              <a:rPr lang="de-DE" sz="2400" dirty="0" err="1" smtClean="0"/>
              <a:t>that</a:t>
            </a:r>
            <a:r>
              <a:rPr lang="de-DE" sz="2400" dirty="0" smtClean="0"/>
              <a:t> </a:t>
            </a:r>
            <a:r>
              <a:rPr lang="de-DE" sz="2400" dirty="0" err="1" smtClean="0"/>
              <a:t>could</a:t>
            </a:r>
            <a:r>
              <a:rPr lang="de-DE" sz="2400" dirty="0" smtClean="0"/>
              <a:t> </a:t>
            </a:r>
            <a:r>
              <a:rPr lang="de-DE" sz="2400" dirty="0" err="1" smtClean="0"/>
              <a:t>be</a:t>
            </a:r>
            <a:r>
              <a:rPr lang="de-DE" sz="2400" dirty="0" smtClean="0"/>
              <a:t> </a:t>
            </a:r>
            <a:r>
              <a:rPr lang="de-DE" sz="2400" dirty="0" err="1" smtClean="0"/>
              <a:t>subject</a:t>
            </a:r>
            <a:r>
              <a:rPr lang="de-DE" sz="2400" dirty="0" smtClean="0"/>
              <a:t> </a:t>
            </a:r>
            <a:r>
              <a:rPr lang="de-DE" sz="2400" dirty="0" err="1" smtClean="0"/>
              <a:t>to</a:t>
            </a:r>
            <a:r>
              <a:rPr lang="de-DE" sz="2400" dirty="0" smtClean="0"/>
              <a:t> a SG </a:t>
            </a:r>
            <a:r>
              <a:rPr lang="de-DE" sz="2400" dirty="0" err="1" smtClean="0"/>
              <a:t>potentially</a:t>
            </a:r>
            <a:r>
              <a:rPr lang="de-DE" sz="2400" dirty="0" smtClean="0"/>
              <a:t> </a:t>
            </a:r>
            <a:r>
              <a:rPr lang="de-DE" sz="2400" dirty="0" err="1" smtClean="0"/>
              <a:t>starting</a:t>
            </a:r>
            <a:r>
              <a:rPr lang="de-DE" sz="2400" dirty="0" smtClean="0"/>
              <a:t> </a:t>
            </a:r>
            <a:r>
              <a:rPr lang="de-DE" sz="2400" dirty="0" err="1" smtClean="0"/>
              <a:t>within</a:t>
            </a:r>
            <a:r>
              <a:rPr lang="de-DE" sz="2400" dirty="0" smtClean="0"/>
              <a:t> </a:t>
            </a:r>
            <a:r>
              <a:rPr lang="de-DE" sz="2400" dirty="0" err="1" smtClean="0"/>
              <a:t>the</a:t>
            </a:r>
            <a:r>
              <a:rPr lang="de-DE" sz="2400" dirty="0" smtClean="0"/>
              <a:t> </a:t>
            </a:r>
            <a:r>
              <a:rPr lang="de-DE" sz="2400" dirty="0" err="1" smtClean="0"/>
              <a:t>next</a:t>
            </a:r>
            <a:r>
              <a:rPr lang="de-DE" sz="2400" dirty="0" smtClean="0"/>
              <a:t> 12 </a:t>
            </a:r>
            <a:r>
              <a:rPr lang="de-DE" sz="2400" dirty="0" err="1" smtClean="0"/>
              <a:t>months</a:t>
            </a:r>
            <a:r>
              <a:rPr lang="de-DE" sz="2400" dirty="0" smtClean="0"/>
              <a:t>?</a:t>
            </a:r>
          </a:p>
          <a:p>
            <a:r>
              <a:rPr lang="de-DE" sz="2400" dirty="0" err="1" smtClean="0"/>
              <a:t>What</a:t>
            </a:r>
            <a:r>
              <a:rPr lang="de-DE" sz="2400" dirty="0" smtClean="0"/>
              <a:t> </a:t>
            </a:r>
            <a:r>
              <a:rPr lang="de-DE" sz="2400" dirty="0" err="1" smtClean="0"/>
              <a:t>are</a:t>
            </a:r>
            <a:r>
              <a:rPr lang="de-DE" sz="2400" dirty="0" smtClean="0"/>
              <a:t> </a:t>
            </a:r>
            <a:r>
              <a:rPr lang="de-DE" sz="2400" dirty="0" err="1" smtClean="0"/>
              <a:t>ongoing</a:t>
            </a:r>
            <a:r>
              <a:rPr lang="de-DE" sz="2400" dirty="0" smtClean="0"/>
              <a:t> </a:t>
            </a:r>
            <a:r>
              <a:rPr lang="de-DE" sz="2400" dirty="0" err="1" smtClean="0"/>
              <a:t>activities</a:t>
            </a:r>
            <a:r>
              <a:rPr lang="de-DE" sz="2400" dirty="0" smtClean="0"/>
              <a:t> in </a:t>
            </a:r>
            <a:r>
              <a:rPr lang="de-DE" sz="2400" dirty="0" err="1" smtClean="0"/>
              <a:t>research</a:t>
            </a:r>
            <a:r>
              <a:rPr lang="de-DE" sz="2400" dirty="0" smtClean="0"/>
              <a:t> </a:t>
            </a:r>
            <a:r>
              <a:rPr lang="de-DE" sz="2400" dirty="0" err="1" smtClean="0"/>
              <a:t>and</a:t>
            </a:r>
            <a:r>
              <a:rPr lang="de-DE" sz="2400" dirty="0" smtClean="0"/>
              <a:t> </a:t>
            </a:r>
            <a:r>
              <a:rPr lang="de-DE" sz="2400" dirty="0" err="1" smtClean="0"/>
              <a:t>industry</a:t>
            </a:r>
            <a:r>
              <a:rPr lang="de-DE" sz="2400" dirty="0" smtClean="0"/>
              <a:t>, </a:t>
            </a:r>
            <a:r>
              <a:rPr lang="de-DE" sz="2400" dirty="0" err="1" smtClean="0"/>
              <a:t>that</a:t>
            </a:r>
            <a:r>
              <a:rPr lang="de-DE" sz="2400" dirty="0" smtClean="0"/>
              <a:t> </a:t>
            </a:r>
            <a:r>
              <a:rPr lang="de-DE" sz="2400" dirty="0" err="1" smtClean="0"/>
              <a:t>could</a:t>
            </a:r>
            <a:r>
              <a:rPr lang="de-DE" sz="2400" dirty="0" smtClean="0"/>
              <a:t> </a:t>
            </a:r>
            <a:r>
              <a:rPr lang="de-DE" sz="2400" dirty="0" err="1" smtClean="0"/>
              <a:t>suppport</a:t>
            </a:r>
            <a:r>
              <a:rPr lang="de-DE" sz="2400" dirty="0" smtClean="0"/>
              <a:t> </a:t>
            </a:r>
            <a:r>
              <a:rPr lang="de-DE" sz="2400" dirty="0" err="1" smtClean="0"/>
              <a:t>the</a:t>
            </a:r>
            <a:r>
              <a:rPr lang="de-DE" sz="2400" dirty="0" smtClean="0"/>
              <a:t> </a:t>
            </a:r>
            <a:r>
              <a:rPr lang="de-DE" sz="2400" dirty="0" err="1" smtClean="0"/>
              <a:t>work</a:t>
            </a:r>
            <a:r>
              <a:rPr lang="de-DE" sz="2400" dirty="0" smtClean="0"/>
              <a:t> in a SG </a:t>
            </a:r>
            <a:r>
              <a:rPr lang="de-DE" sz="2400" dirty="0" err="1" smtClean="0"/>
              <a:t>and</a:t>
            </a:r>
            <a:r>
              <a:rPr lang="de-DE" sz="2400" dirty="0" smtClean="0"/>
              <a:t> a </a:t>
            </a:r>
            <a:r>
              <a:rPr lang="de-DE" sz="2400" dirty="0" err="1" smtClean="0"/>
              <a:t>future</a:t>
            </a:r>
            <a:r>
              <a:rPr lang="de-DE" sz="2400" dirty="0" smtClean="0"/>
              <a:t> TG?</a:t>
            </a:r>
          </a:p>
          <a:p>
            <a:r>
              <a:rPr lang="de-DE" sz="2400" dirty="0" smtClean="0"/>
              <a:t>What is the optimum time line for these applications to trigger the creation of a SG? </a:t>
            </a:r>
          </a:p>
          <a:p>
            <a:r>
              <a:rPr lang="de-DE" sz="2400" dirty="0" smtClean="0"/>
              <a:t>Is the market ready – who will be the industry sponsors to drive the standards activity?</a:t>
            </a:r>
          </a:p>
          <a:p>
            <a:endParaRPr lang="de-DE" sz="2400" dirty="0" smtClean="0"/>
          </a:p>
          <a:p>
            <a:endParaRPr lang="de-DE" sz="2400" dirty="0"/>
          </a:p>
        </p:txBody>
      </p:sp>
      <p:sp>
        <p:nvSpPr>
          <p:cNvPr id="4" name="Foliennummernplatzhalter 3"/>
          <p:cNvSpPr>
            <a:spLocks noGrp="1"/>
          </p:cNvSpPr>
          <p:nvPr>
            <p:ph type="sldNum" sz="quarter" idx="10"/>
          </p:nvPr>
        </p:nvSpPr>
        <p:spPr/>
        <p:txBody>
          <a:bodyPr/>
          <a:lstStyle/>
          <a:p>
            <a:pPr>
              <a:defRPr/>
            </a:pPr>
            <a:r>
              <a:rPr lang="en-US" smtClean="0"/>
              <a:t>Slide </a:t>
            </a:r>
            <a:fld id="{D69798F0-EF5B-438C-8322-2DC218EE596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Decision</a:t>
            </a:r>
            <a:r>
              <a:rPr lang="de-DE" dirty="0" smtClean="0"/>
              <a:t> </a:t>
            </a:r>
            <a:r>
              <a:rPr lang="de-DE" dirty="0" err="1" smtClean="0"/>
              <a:t>and</a:t>
            </a:r>
            <a:r>
              <a:rPr lang="de-DE" dirty="0" smtClean="0"/>
              <a:t> </a:t>
            </a:r>
            <a:r>
              <a:rPr lang="de-DE" dirty="0" err="1" smtClean="0"/>
              <a:t>Preparation</a:t>
            </a:r>
            <a:r>
              <a:rPr lang="de-DE" dirty="0" smtClean="0"/>
              <a:t> of a </a:t>
            </a:r>
            <a:r>
              <a:rPr lang="de-DE" dirty="0" err="1" smtClean="0"/>
              <a:t>Presentation</a:t>
            </a:r>
            <a:r>
              <a:rPr lang="de-DE" dirty="0" smtClean="0"/>
              <a:t> </a:t>
            </a:r>
            <a:r>
              <a:rPr lang="de-DE" dirty="0" err="1" smtClean="0"/>
              <a:t>to</a:t>
            </a:r>
            <a:r>
              <a:rPr lang="de-DE" dirty="0" smtClean="0"/>
              <a:t> WNG</a:t>
            </a:r>
            <a:endParaRPr lang="de-DE" dirty="0"/>
          </a:p>
        </p:txBody>
      </p:sp>
      <p:sp>
        <p:nvSpPr>
          <p:cNvPr id="3" name="Inhaltsplatzhalter 2"/>
          <p:cNvSpPr>
            <a:spLocks noGrp="1"/>
          </p:cNvSpPr>
          <p:nvPr>
            <p:ph idx="1"/>
          </p:nvPr>
        </p:nvSpPr>
        <p:spPr/>
        <p:txBody>
          <a:bodyPr/>
          <a:lstStyle/>
          <a:p>
            <a:r>
              <a:rPr lang="de-DE" sz="2400" dirty="0" err="1" smtClean="0"/>
              <a:t>At</a:t>
            </a:r>
            <a:r>
              <a:rPr lang="de-DE" sz="2400" dirty="0" smtClean="0"/>
              <a:t> </a:t>
            </a:r>
            <a:r>
              <a:rPr lang="de-DE" sz="2400" dirty="0" err="1" smtClean="0"/>
              <a:t>the</a:t>
            </a:r>
            <a:r>
              <a:rPr lang="de-DE" sz="2400" dirty="0" smtClean="0"/>
              <a:t> end of </a:t>
            </a:r>
            <a:r>
              <a:rPr lang="de-DE" sz="2400" dirty="0" err="1" smtClean="0"/>
              <a:t>the</a:t>
            </a:r>
            <a:r>
              <a:rPr lang="de-DE" sz="2400" dirty="0" smtClean="0"/>
              <a:t> </a:t>
            </a:r>
            <a:r>
              <a:rPr lang="de-DE" sz="2400" dirty="0" err="1" smtClean="0"/>
              <a:t>Telco</a:t>
            </a:r>
            <a:r>
              <a:rPr lang="de-DE" sz="2400" dirty="0" smtClean="0"/>
              <a:t> a </a:t>
            </a:r>
            <a:r>
              <a:rPr lang="de-DE" sz="2400" dirty="0" err="1" smtClean="0"/>
              <a:t>decision</a:t>
            </a:r>
            <a:r>
              <a:rPr lang="de-DE" sz="2400" dirty="0" smtClean="0"/>
              <a:t> </a:t>
            </a:r>
            <a:r>
              <a:rPr lang="de-DE" sz="2400" dirty="0" err="1" smtClean="0"/>
              <a:t>has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made</a:t>
            </a:r>
            <a:r>
              <a:rPr lang="de-DE" sz="2400" dirty="0" smtClean="0"/>
              <a:t> on </a:t>
            </a:r>
            <a:r>
              <a:rPr lang="de-DE" sz="2400" dirty="0" err="1" smtClean="0"/>
              <a:t>whether</a:t>
            </a:r>
            <a:r>
              <a:rPr lang="de-DE" sz="2400" dirty="0" smtClean="0"/>
              <a:t> a </a:t>
            </a:r>
            <a:r>
              <a:rPr lang="de-DE" sz="2400" dirty="0" err="1" smtClean="0"/>
              <a:t>presentation</a:t>
            </a:r>
            <a:r>
              <a:rPr lang="de-DE" sz="2400" dirty="0" smtClean="0"/>
              <a:t> will </a:t>
            </a:r>
            <a:r>
              <a:rPr lang="de-DE" sz="2400" dirty="0" err="1" smtClean="0"/>
              <a:t>be</a:t>
            </a:r>
            <a:r>
              <a:rPr lang="de-DE" sz="2400" dirty="0" smtClean="0"/>
              <a:t> </a:t>
            </a:r>
            <a:r>
              <a:rPr lang="de-DE" sz="2400" dirty="0" err="1" smtClean="0"/>
              <a:t>made</a:t>
            </a:r>
            <a:r>
              <a:rPr lang="de-DE" sz="2400" dirty="0" smtClean="0"/>
              <a:t> </a:t>
            </a:r>
            <a:r>
              <a:rPr lang="de-DE" sz="2400" dirty="0" err="1" smtClean="0"/>
              <a:t>to</a:t>
            </a:r>
            <a:r>
              <a:rPr lang="de-DE" sz="2400" dirty="0" smtClean="0"/>
              <a:t> WNG.</a:t>
            </a:r>
          </a:p>
          <a:p>
            <a:r>
              <a:rPr lang="de-DE" sz="2400" dirty="0" err="1" smtClean="0"/>
              <a:t>If</a:t>
            </a:r>
            <a:r>
              <a:rPr lang="de-DE" sz="2400" dirty="0" smtClean="0"/>
              <a:t> </a:t>
            </a:r>
            <a:r>
              <a:rPr lang="de-DE" sz="2400" dirty="0" err="1" smtClean="0"/>
              <a:t>the</a:t>
            </a:r>
            <a:r>
              <a:rPr lang="de-DE" sz="2400" dirty="0" smtClean="0"/>
              <a:t> </a:t>
            </a:r>
            <a:r>
              <a:rPr lang="de-DE" sz="2400" dirty="0" err="1" smtClean="0"/>
              <a:t>answer</a:t>
            </a:r>
            <a:r>
              <a:rPr lang="de-DE" sz="2400" dirty="0" smtClean="0"/>
              <a:t> </a:t>
            </a:r>
            <a:r>
              <a:rPr lang="de-DE" sz="2400" dirty="0" err="1" smtClean="0"/>
              <a:t>is</a:t>
            </a:r>
            <a:r>
              <a:rPr lang="de-DE" sz="2400" dirty="0" smtClean="0"/>
              <a:t> </a:t>
            </a:r>
            <a:r>
              <a:rPr lang="de-DE" sz="2400" dirty="0" err="1" smtClean="0"/>
              <a:t>yes</a:t>
            </a:r>
            <a:r>
              <a:rPr lang="de-DE" sz="2400" dirty="0" smtClean="0"/>
              <a:t>, a </a:t>
            </a:r>
            <a:r>
              <a:rPr lang="de-DE" sz="2400" dirty="0" err="1" smtClean="0"/>
              <a:t>decison</a:t>
            </a:r>
            <a:r>
              <a:rPr lang="de-DE" sz="2400" dirty="0" smtClean="0"/>
              <a:t> </a:t>
            </a:r>
            <a:r>
              <a:rPr lang="de-DE" sz="2400" dirty="0" err="1" smtClean="0"/>
              <a:t>is</a:t>
            </a:r>
            <a:r>
              <a:rPr lang="de-DE" sz="2400" dirty="0" smtClean="0"/>
              <a:t> </a:t>
            </a:r>
            <a:r>
              <a:rPr lang="de-DE" sz="2400" dirty="0" err="1" smtClean="0"/>
              <a:t>required</a:t>
            </a:r>
            <a:r>
              <a:rPr lang="de-DE" sz="2400" dirty="0" smtClean="0"/>
              <a:t> on </a:t>
            </a:r>
            <a:r>
              <a:rPr lang="de-DE" sz="2400" dirty="0" err="1" smtClean="0"/>
              <a:t>what</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presented</a:t>
            </a:r>
            <a:r>
              <a:rPr lang="de-DE" sz="2400" dirty="0" smtClean="0"/>
              <a:t>.</a:t>
            </a:r>
          </a:p>
          <a:p>
            <a:r>
              <a:rPr lang="de-DE" sz="2400" dirty="0" err="1" smtClean="0"/>
              <a:t>Proposal</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procedure</a:t>
            </a:r>
            <a:r>
              <a:rPr lang="de-DE" sz="2400" dirty="0" smtClean="0"/>
              <a:t>:</a:t>
            </a:r>
          </a:p>
          <a:p>
            <a:pPr lvl="1"/>
            <a:r>
              <a:rPr lang="de-DE" sz="1800" dirty="0" smtClean="0"/>
              <a:t>A </a:t>
            </a:r>
            <a:r>
              <a:rPr lang="de-DE" sz="1800" dirty="0" err="1" smtClean="0"/>
              <a:t>small</a:t>
            </a:r>
            <a:r>
              <a:rPr lang="de-DE" sz="1800" dirty="0" smtClean="0"/>
              <a:t> </a:t>
            </a:r>
            <a:r>
              <a:rPr lang="de-DE" sz="1800" dirty="0" err="1" smtClean="0"/>
              <a:t>editorial</a:t>
            </a:r>
            <a:r>
              <a:rPr lang="de-DE" sz="1800" dirty="0" smtClean="0"/>
              <a:t> </a:t>
            </a:r>
            <a:r>
              <a:rPr lang="de-DE" sz="1800" dirty="0" err="1" smtClean="0"/>
              <a:t>team</a:t>
            </a:r>
            <a:r>
              <a:rPr lang="de-DE" sz="1800" dirty="0" smtClean="0"/>
              <a:t> </a:t>
            </a:r>
            <a:r>
              <a:rPr lang="de-DE" sz="1800" dirty="0" err="1" smtClean="0"/>
              <a:t>is</a:t>
            </a:r>
            <a:r>
              <a:rPr lang="de-DE" sz="1800" dirty="0" smtClean="0"/>
              <a:t> </a:t>
            </a:r>
            <a:r>
              <a:rPr lang="de-DE" sz="1800" dirty="0" err="1" smtClean="0"/>
              <a:t>set-up</a:t>
            </a:r>
            <a:r>
              <a:rPr lang="de-DE" sz="1800" dirty="0" smtClean="0"/>
              <a:t>, </a:t>
            </a:r>
            <a:r>
              <a:rPr lang="de-DE" sz="1800" dirty="0" err="1" smtClean="0"/>
              <a:t>which</a:t>
            </a:r>
            <a:r>
              <a:rPr lang="de-DE" sz="1800" dirty="0" smtClean="0"/>
              <a:t> will </a:t>
            </a:r>
            <a:r>
              <a:rPr lang="de-DE" sz="1800" dirty="0" err="1" smtClean="0"/>
              <a:t>prepare</a:t>
            </a:r>
            <a:r>
              <a:rPr lang="de-DE" sz="1800" dirty="0" smtClean="0"/>
              <a:t> a </a:t>
            </a:r>
            <a:r>
              <a:rPr lang="de-DE" sz="1800" dirty="0" err="1" smtClean="0"/>
              <a:t>draft</a:t>
            </a:r>
            <a:r>
              <a:rPr lang="de-DE" sz="1800" dirty="0" smtClean="0"/>
              <a:t> </a:t>
            </a:r>
            <a:r>
              <a:rPr lang="de-DE" sz="1800" dirty="0" smtClean="0"/>
              <a:t>of</a:t>
            </a:r>
            <a:r>
              <a:rPr lang="de-DE" sz="1800" dirty="0" smtClean="0">
                <a:solidFill>
                  <a:srgbClr val="FF0000"/>
                </a:solidFill>
              </a:rPr>
              <a:t> </a:t>
            </a:r>
            <a:r>
              <a:rPr lang="de-DE" sz="1800" dirty="0" err="1" smtClean="0"/>
              <a:t>the</a:t>
            </a:r>
            <a:r>
              <a:rPr lang="de-DE" sz="1800" dirty="0" smtClean="0">
                <a:solidFill>
                  <a:srgbClr val="FF0000"/>
                </a:solidFill>
              </a:rPr>
              <a:t> </a:t>
            </a:r>
            <a:r>
              <a:rPr lang="de-DE" sz="1800" dirty="0" err="1" smtClean="0"/>
              <a:t>presentation</a:t>
            </a:r>
            <a:r>
              <a:rPr lang="de-DE" sz="1800" dirty="0" smtClean="0"/>
              <a:t> via e-</a:t>
            </a:r>
            <a:r>
              <a:rPr lang="de-DE" sz="1800" dirty="0" err="1" smtClean="0"/>
              <a:t>mail</a:t>
            </a:r>
            <a:r>
              <a:rPr lang="de-DE" sz="1800" dirty="0" smtClean="0"/>
              <a:t> </a:t>
            </a:r>
            <a:r>
              <a:rPr lang="de-DE" sz="1800" dirty="0" err="1" smtClean="0"/>
              <a:t>before</a:t>
            </a:r>
            <a:r>
              <a:rPr lang="de-DE" sz="1800" dirty="0" smtClean="0"/>
              <a:t> </a:t>
            </a:r>
            <a:r>
              <a:rPr lang="de-DE" sz="1800" dirty="0" err="1" smtClean="0"/>
              <a:t>the</a:t>
            </a:r>
            <a:r>
              <a:rPr lang="de-DE" sz="1800" dirty="0" smtClean="0"/>
              <a:t> </a:t>
            </a:r>
            <a:r>
              <a:rPr lang="de-DE" sz="1800" dirty="0" err="1" smtClean="0"/>
              <a:t>plenary</a:t>
            </a:r>
            <a:r>
              <a:rPr lang="de-DE" sz="1800" dirty="0" smtClean="0"/>
              <a:t> </a:t>
            </a:r>
            <a:r>
              <a:rPr lang="de-DE" sz="1800" dirty="0" err="1" smtClean="0"/>
              <a:t>meeting</a:t>
            </a:r>
            <a:endParaRPr lang="de-DE" sz="1800" dirty="0" smtClean="0"/>
          </a:p>
          <a:p>
            <a:pPr lvl="1"/>
            <a:r>
              <a:rPr lang="de-DE" sz="1800" dirty="0" smtClean="0"/>
              <a:t>The </a:t>
            </a:r>
            <a:r>
              <a:rPr lang="de-DE" sz="1800" dirty="0" err="1" smtClean="0"/>
              <a:t>draft</a:t>
            </a:r>
            <a:r>
              <a:rPr lang="de-DE" sz="1800" dirty="0" smtClean="0"/>
              <a:t> will </a:t>
            </a:r>
            <a:r>
              <a:rPr lang="de-DE" sz="1800" dirty="0" err="1" smtClean="0"/>
              <a:t>be</a:t>
            </a:r>
            <a:r>
              <a:rPr lang="de-DE" sz="1800" dirty="0" smtClean="0"/>
              <a:t> </a:t>
            </a:r>
            <a:r>
              <a:rPr lang="de-DE" sz="1800" dirty="0" err="1" smtClean="0"/>
              <a:t>presented</a:t>
            </a:r>
            <a:r>
              <a:rPr lang="de-DE" sz="1800" dirty="0" smtClean="0"/>
              <a:t> </a:t>
            </a:r>
            <a:r>
              <a:rPr lang="de-DE" sz="1800" dirty="0" err="1" smtClean="0"/>
              <a:t>to</a:t>
            </a:r>
            <a:r>
              <a:rPr lang="de-DE" sz="1800" dirty="0" smtClean="0"/>
              <a:t> </a:t>
            </a:r>
            <a:r>
              <a:rPr lang="de-DE" sz="1800" dirty="0" err="1" smtClean="0"/>
              <a:t>the</a:t>
            </a:r>
            <a:r>
              <a:rPr lang="de-DE" sz="1800" dirty="0" smtClean="0"/>
              <a:t> IG </a:t>
            </a:r>
            <a:r>
              <a:rPr lang="de-DE" sz="1800" dirty="0" err="1" smtClean="0"/>
              <a:t>THz</a:t>
            </a:r>
            <a:r>
              <a:rPr lang="de-DE" sz="1800" dirty="0" smtClean="0"/>
              <a:t> in San Antonio on Tue </a:t>
            </a:r>
            <a:r>
              <a:rPr lang="de-DE" sz="1800" dirty="0" smtClean="0"/>
              <a:t>AM2</a:t>
            </a:r>
            <a:endParaRPr lang="de-DE" sz="1800" dirty="0" smtClean="0"/>
          </a:p>
          <a:p>
            <a:pPr lvl="1"/>
            <a:r>
              <a:rPr lang="de-DE" sz="1800" dirty="0" err="1" smtClean="0"/>
              <a:t>Presentation</a:t>
            </a:r>
            <a:r>
              <a:rPr lang="de-DE" sz="1800" dirty="0" smtClean="0"/>
              <a:t> </a:t>
            </a:r>
            <a:r>
              <a:rPr lang="de-DE" sz="1800" dirty="0" err="1" smtClean="0"/>
              <a:t>to</a:t>
            </a:r>
            <a:r>
              <a:rPr lang="de-DE" sz="1800" dirty="0" smtClean="0"/>
              <a:t> </a:t>
            </a:r>
            <a:r>
              <a:rPr lang="de-DE" sz="1800" dirty="0" err="1" smtClean="0"/>
              <a:t>the</a:t>
            </a:r>
            <a:r>
              <a:rPr lang="de-DE" sz="1800" dirty="0" smtClean="0"/>
              <a:t> WNG on </a:t>
            </a:r>
            <a:r>
              <a:rPr lang="de-DE" sz="1800" dirty="0" err="1" smtClean="0"/>
              <a:t>Wed</a:t>
            </a:r>
            <a:r>
              <a:rPr lang="de-DE" sz="1800" dirty="0" smtClean="0"/>
              <a:t> PM2</a:t>
            </a:r>
          </a:p>
          <a:p>
            <a:pPr lvl="1"/>
            <a:endParaRPr lang="de-DE" sz="1800" dirty="0"/>
          </a:p>
        </p:txBody>
      </p:sp>
      <p:sp>
        <p:nvSpPr>
          <p:cNvPr id="4" name="Foliennummernplatzhalter 3"/>
          <p:cNvSpPr>
            <a:spLocks noGrp="1"/>
          </p:cNvSpPr>
          <p:nvPr>
            <p:ph type="sldNum" sz="quarter" idx="10"/>
          </p:nvPr>
        </p:nvSpPr>
        <p:spPr/>
        <p:txBody>
          <a:bodyPr/>
          <a:lstStyle/>
          <a:p>
            <a:pPr>
              <a:defRPr/>
            </a:pPr>
            <a:r>
              <a:rPr lang="en-US" smtClean="0"/>
              <a:t>Slide </a:t>
            </a:r>
            <a:fld id="{D69798F0-EF5B-438C-8322-2DC218EE596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IEEE-P802_15 (2)">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(2)</Template>
  <TotalTime>0</TotalTime>
  <Words>1045</Words>
  <Application>Microsoft Office PowerPoint</Application>
  <PresentationFormat>Bildschirmpräsentation (4:3)</PresentationFormat>
  <Paragraphs>109</Paragraphs>
  <Slides>10</Slides>
  <Notes>1</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 (2)</vt:lpstr>
      <vt:lpstr>Folie 1</vt:lpstr>
      <vt:lpstr>Current Situation in the Development of  THz Communications</vt:lpstr>
      <vt:lpstr>Heading towards a Standard on THz Communications  </vt:lpstr>
      <vt:lpstr>Possible Applications for THz Communications</vt:lpstr>
      <vt:lpstr>Pre-requisits to start a Study Group</vt:lpstr>
      <vt:lpstr>What happend after the tutorial in July?</vt:lpstr>
      <vt:lpstr>What is the impact of a Presentation at IEEE 802.15 WNG?</vt:lpstr>
      <vt:lpstr>Questions to be discussed during the Telco</vt:lpstr>
      <vt:lpstr>Decision and Preparation of a Presentation to WNG</vt:lpstr>
      <vt:lpstr>References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Gerald T. Mearini</dc:creator>
  <dc:description>&lt;doc#&gt;</dc:description>
  <cp:lastModifiedBy>Thomas Kürner</cp:lastModifiedBy>
  <cp:revision>87</cp:revision>
  <cp:lastPrinted>1998-02-10T13:28:06Z</cp:lastPrinted>
  <dcterms:created xsi:type="dcterms:W3CDTF">2008-10-31T18:55:34Z</dcterms:created>
  <dcterms:modified xsi:type="dcterms:W3CDTF">2012-10-30T12:51:17Z</dcterms:modified>
</cp:coreProperties>
</file>