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62" d="100"/>
          <a:sy n="62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802.15-12/144r0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2012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Meeting was called to order at </a:t>
            </a:r>
            <a:r>
              <a:rPr lang="en-US" altLang="ko-KR" sz="1800" dirty="0" smtClean="0">
                <a:ea typeface="굴림" charset="-127"/>
              </a:rPr>
              <a:t>1.30pm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March 13and </a:t>
            </a:r>
            <a:r>
              <a:rPr lang="en-US" altLang="ko-KR" sz="1800" dirty="0">
                <a:ea typeface="굴림" charset="-127"/>
              </a:rPr>
              <a:t>finished at </a:t>
            </a:r>
            <a:r>
              <a:rPr lang="en-US" altLang="ko-KR" sz="1800" dirty="0" smtClean="0">
                <a:ea typeface="굴림" charset="-127"/>
              </a:rPr>
              <a:t>March </a:t>
            </a:r>
          </a:p>
          <a:p>
            <a:r>
              <a:rPr lang="en-US" altLang="ko-KR" sz="1800" dirty="0" smtClean="0">
                <a:ea typeface="굴림" charset="-127"/>
              </a:rPr>
              <a:t>  15 on 3:30pm.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3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20</a:t>
            </a:r>
            <a:endParaRPr lang="en-US" altLang="ko-KR" sz="6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7 contributions </a:t>
            </a:r>
            <a:r>
              <a:rPr lang="en-US" altLang="ko-KR" sz="1800" dirty="0">
                <a:ea typeface="굴림" charset="-127"/>
              </a:rPr>
              <a:t>have been </a:t>
            </a:r>
            <a:r>
              <a:rPr lang="en-US" altLang="ko-KR" sz="1800" dirty="0" smtClean="0">
                <a:ea typeface="굴림" charset="-127"/>
              </a:rPr>
              <a:t>made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2 documents have been revised.</a:t>
            </a:r>
            <a:endParaRPr lang="en-US" altLang="ko-KR" sz="1800" dirty="0">
              <a:ea typeface="굴림" charset="-127"/>
            </a:endParaRPr>
          </a:p>
          <a:p>
            <a:endParaRPr lang="en-US" altLang="ko-KR" sz="1800" dirty="0" smtClean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PM1</a:t>
            </a:r>
            <a:endParaRPr lang="en-US" altLang="ko-KR" sz="1800" b="1" dirty="0">
              <a:ea typeface="굴림" charset="-127"/>
            </a:endParaRPr>
          </a:p>
          <a:p>
            <a:pPr lvl="1"/>
            <a:r>
              <a:rPr lang="en-US" sz="1800" b="1" u="sng" dirty="0" smtClean="0"/>
              <a:t>Contribution #1 </a:t>
            </a:r>
            <a:r>
              <a:rPr lang="en-US" sz="1800" b="1" dirty="0" smtClean="0"/>
              <a:t>: </a:t>
            </a:r>
            <a:r>
              <a:rPr lang="en-US" sz="1800" dirty="0" smtClean="0"/>
              <a:t>Thomas Kürner, “Scenarios for the Application of THz Communications”; (Document </a:t>
            </a:r>
            <a:r>
              <a:rPr lang="en-US" sz="1800" b="1" dirty="0" smtClean="0"/>
              <a:t>15-12-0103-00-0thz</a:t>
            </a:r>
            <a:r>
              <a:rPr lang="en-US" sz="1800" dirty="0" smtClean="0"/>
              <a:t>)</a:t>
            </a:r>
          </a:p>
          <a:p>
            <a:pPr lvl="1"/>
            <a:endParaRPr lang="en-US" sz="1800" b="1" u="sng" dirty="0" smtClean="0"/>
          </a:p>
          <a:p>
            <a:pPr lvl="1"/>
            <a:r>
              <a:rPr lang="en-US" sz="1800" b="1" u="sng" dirty="0" smtClean="0"/>
              <a:t>Contribution #2</a:t>
            </a:r>
            <a:r>
              <a:rPr lang="en-US" sz="1800" b="1" dirty="0" smtClean="0"/>
              <a:t>: </a:t>
            </a:r>
            <a:r>
              <a:rPr lang="en-US" sz="1800" dirty="0" smtClean="0"/>
              <a:t>Sebastian Priebe, “Will THz Communication Interfere with Passive Remote Sensing?”; (Document </a:t>
            </a:r>
            <a:r>
              <a:rPr lang="en-US" sz="1800" b="1" dirty="0" smtClean="0"/>
              <a:t>15-12-0101-00-0thz</a:t>
            </a:r>
            <a:r>
              <a:rPr lang="en-US" sz="1800" dirty="0" smtClean="0"/>
              <a:t>)</a:t>
            </a:r>
          </a:p>
          <a:p>
            <a:pPr lvl="1"/>
            <a:endParaRPr lang="en-US" sz="1800" b="1" u="sng" dirty="0" smtClean="0">
              <a:latin typeface="Times New Roman"/>
              <a:ea typeface="Batang"/>
            </a:endParaRPr>
          </a:p>
          <a:p>
            <a:pPr lvl="1"/>
            <a:r>
              <a:rPr lang="en-US" sz="1800" b="1" u="sng" dirty="0" smtClean="0">
                <a:latin typeface="Times New Roman"/>
                <a:ea typeface="Batang"/>
              </a:rPr>
              <a:t>Contribution #3</a:t>
            </a:r>
            <a:r>
              <a:rPr lang="en-US" sz="1800" b="1" dirty="0" smtClean="0">
                <a:latin typeface="Times New Roman"/>
                <a:ea typeface="Batang"/>
              </a:rPr>
              <a:t>: </a:t>
            </a:r>
            <a:r>
              <a:rPr lang="en-US" sz="1800" dirty="0" smtClean="0">
                <a:latin typeface="Times New Roman"/>
                <a:ea typeface="Batang"/>
              </a:rPr>
              <a:t>Akifumi Kasamatsu, “Preliminary Proposal of Usage model for THz communication in WLAN”; (Document </a:t>
            </a:r>
            <a:r>
              <a:rPr lang="en-US" sz="1800" b="1" dirty="0" smtClean="0">
                <a:latin typeface="Times New Roman"/>
                <a:ea typeface="Batang"/>
              </a:rPr>
              <a:t>15-12-0133-00-0thz</a:t>
            </a:r>
            <a:r>
              <a:rPr lang="en-US" sz="1800" dirty="0" smtClean="0">
                <a:latin typeface="Times New Roman"/>
                <a:ea typeface="Batang"/>
              </a:rPr>
              <a:t>)</a:t>
            </a:r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PM1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dirty="0" smtClean="0">
              <a:latin typeface="+mj-lt"/>
            </a:endParaRPr>
          </a:p>
          <a:p>
            <a:pPr>
              <a:buNone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#4</a:t>
            </a:r>
            <a:r>
              <a:rPr lang="en-US" sz="1800" b="1" dirty="0" smtClean="0">
                <a:latin typeface="+mj-lt"/>
              </a:rPr>
              <a:t>: </a:t>
            </a:r>
            <a:r>
              <a:rPr lang="en-US" sz="1800" dirty="0" smtClean="0">
                <a:latin typeface="+mj-lt"/>
              </a:rPr>
              <a:t>Ho-Jin Song, “Some consideration on KIOSK downloading model of THz communications”; (Document </a:t>
            </a:r>
            <a:r>
              <a:rPr lang="en-US" sz="1800" b="1" dirty="0" smtClean="0">
                <a:latin typeface="+mj-lt"/>
              </a:rPr>
              <a:t>15-12-0135-00-0thz</a:t>
            </a:r>
            <a:r>
              <a:rPr lang="en-US" sz="1800" dirty="0" smtClean="0">
                <a:latin typeface="+mj-lt"/>
              </a:rPr>
              <a:t>)</a:t>
            </a:r>
            <a:endParaRPr lang="de-DE" sz="1800" dirty="0" smtClean="0">
              <a:latin typeface="+mj-lt"/>
            </a:endParaRPr>
          </a:p>
          <a:p>
            <a:endParaRPr lang="en-US" sz="1000" b="1" u="sng" dirty="0" smtClean="0">
              <a:latin typeface="+mj-lt"/>
            </a:endParaRPr>
          </a:p>
          <a:p>
            <a:pPr>
              <a:buNone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#5</a:t>
            </a:r>
            <a:r>
              <a:rPr lang="en-US" sz="1800" b="1" dirty="0" smtClean="0">
                <a:latin typeface="+mj-lt"/>
              </a:rPr>
              <a:t>: </a:t>
            </a:r>
            <a:r>
              <a:rPr lang="en-US" sz="1800" dirty="0" smtClean="0">
                <a:latin typeface="+mj-lt"/>
              </a:rPr>
              <a:t>Sebastian Priebe, “Performance of Antennas in THz Indoor Communication Channels”; (Document </a:t>
            </a:r>
            <a:r>
              <a:rPr lang="en-US" sz="1800" b="1" dirty="0" smtClean="0">
                <a:latin typeface="+mj-lt"/>
              </a:rPr>
              <a:t>15-12-0102-00-0thz</a:t>
            </a:r>
            <a:r>
              <a:rPr lang="en-US" sz="1800" dirty="0" smtClean="0">
                <a:latin typeface="+mj-lt"/>
              </a:rPr>
              <a:t>)</a:t>
            </a: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Thursday PM1</a:t>
            </a:r>
          </a:p>
          <a:p>
            <a:pPr>
              <a:buNone/>
            </a:pPr>
            <a:r>
              <a:rPr lang="de-DE" sz="1800" b="1" dirty="0" smtClean="0">
                <a:latin typeface="+mj-lt"/>
              </a:rPr>
              <a:t>	</a:t>
            </a:r>
            <a:r>
              <a:rPr lang="de-DE" sz="1800" b="1" u="sng" dirty="0" err="1" smtClean="0">
                <a:latin typeface="+mj-lt"/>
              </a:rPr>
              <a:t>Contribution</a:t>
            </a:r>
            <a:r>
              <a:rPr lang="de-DE" sz="1800" b="1" u="sng" dirty="0" smtClean="0">
                <a:latin typeface="+mj-lt"/>
              </a:rPr>
              <a:t> #6: </a:t>
            </a:r>
            <a:r>
              <a:rPr lang="de-DE" sz="1800" dirty="0" smtClean="0">
                <a:latin typeface="+mj-lt"/>
              </a:rPr>
              <a:t>Sebastian Priebe, “</a:t>
            </a:r>
            <a:r>
              <a:rPr lang="de-DE" sz="1800" dirty="0" err="1" smtClean="0">
                <a:latin typeface="+mj-lt"/>
              </a:rPr>
              <a:t>Literature</a:t>
            </a:r>
            <a:r>
              <a:rPr lang="de-DE" sz="1800" dirty="0" smtClean="0">
                <a:latin typeface="+mj-lt"/>
              </a:rPr>
              <a:t> on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channel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modeling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activities</a:t>
            </a:r>
            <a:r>
              <a:rPr lang="de-DE" sz="1800" dirty="0" smtClean="0">
                <a:latin typeface="+mj-lt"/>
              </a:rPr>
              <a:t>”; (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b="1" dirty="0" smtClean="0">
                <a:latin typeface="+mj-lt"/>
              </a:rPr>
              <a:t>15-12-0146-01-0thz</a:t>
            </a:r>
            <a:r>
              <a:rPr lang="de-DE" sz="1800" dirty="0" smtClean="0">
                <a:latin typeface="+mj-lt"/>
              </a:rPr>
              <a:t>)</a:t>
            </a:r>
          </a:p>
          <a:p>
            <a:pPr>
              <a:buNone/>
            </a:pPr>
            <a:endParaRPr lang="de-DE" sz="1800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Batang"/>
              </a:rPr>
              <a:t>	</a:t>
            </a:r>
            <a:r>
              <a:rPr lang="en-US" sz="1800" b="1" u="sng" dirty="0" smtClean="0">
                <a:latin typeface="Times New Roman"/>
                <a:ea typeface="Batang"/>
              </a:rPr>
              <a:t>Contribution #7</a:t>
            </a:r>
            <a:r>
              <a:rPr lang="en-US" sz="1800" b="1" dirty="0" smtClean="0">
                <a:latin typeface="Times New Roman"/>
                <a:ea typeface="Batang"/>
              </a:rPr>
              <a:t>: </a:t>
            </a:r>
            <a:r>
              <a:rPr lang="en-US" sz="1800" dirty="0" smtClean="0">
                <a:latin typeface="Times New Roman"/>
                <a:ea typeface="Batang"/>
              </a:rPr>
              <a:t>Thomas Kürner, TU Braunschweig (Germany), “On the future of the IG THz”; (</a:t>
            </a:r>
            <a:r>
              <a:rPr lang="en-US" sz="1800" smtClean="0">
                <a:latin typeface="Times New Roman"/>
                <a:ea typeface="Batang"/>
              </a:rPr>
              <a:t>Document </a:t>
            </a:r>
            <a:r>
              <a:rPr lang="en-US" sz="1800" b="1" smtClean="0">
                <a:latin typeface="Times New Roman"/>
                <a:ea typeface="Batang"/>
              </a:rPr>
              <a:t>15-12-0145-01-0thz</a:t>
            </a:r>
            <a:r>
              <a:rPr lang="en-US" sz="1800" dirty="0" smtClean="0">
                <a:latin typeface="Times New Roman"/>
                <a:ea typeface="Batang"/>
              </a:rPr>
              <a:t>)</a:t>
            </a:r>
            <a:endParaRPr lang="de-DE" sz="1800" dirty="0" smtClean="0">
              <a:latin typeface="Times New Roman"/>
              <a:ea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2012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Work on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„Technical </a:t>
            </a:r>
            <a:r>
              <a:rPr lang="de-DE" sz="1800" dirty="0" err="1" smtClean="0">
                <a:latin typeface="+mj-lt"/>
              </a:rPr>
              <a:t>Expectation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(TED)“ (Editor Rick Roberts)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The structure and content of the TED has been discussed and updated. </a:t>
            </a:r>
            <a:r>
              <a:rPr lang="de-DE" sz="1800" dirty="0" smtClean="0">
                <a:latin typeface="+mj-lt"/>
              </a:rPr>
              <a:t>(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15-11-0745-05-0thz)</a:t>
            </a:r>
          </a:p>
          <a:p>
            <a:pPr>
              <a:buNone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Discussion</a:t>
            </a:r>
            <a:r>
              <a:rPr lang="de-DE" sz="1800" dirty="0" smtClean="0">
                <a:latin typeface="+mj-lt"/>
              </a:rPr>
              <a:t> on </a:t>
            </a:r>
            <a:r>
              <a:rPr lang="de-DE" sz="1800" dirty="0" err="1" smtClean="0">
                <a:latin typeface="+mj-lt"/>
              </a:rPr>
              <a:t>future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of</a:t>
            </a:r>
            <a:r>
              <a:rPr lang="de-DE" sz="1800" dirty="0" smtClean="0">
                <a:latin typeface="+mj-lt"/>
              </a:rPr>
              <a:t> IG </a:t>
            </a:r>
            <a:r>
              <a:rPr lang="de-DE" sz="1800" dirty="0" err="1" smtClean="0">
                <a:latin typeface="+mj-lt"/>
              </a:rPr>
              <a:t>THz</a:t>
            </a:r>
            <a:endParaRPr lang="de-DE" sz="180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Starting</a:t>
            </a:r>
            <a:r>
              <a:rPr lang="de-DE" sz="1800" dirty="0" smtClean="0">
                <a:latin typeface="+mj-lt"/>
              </a:rPr>
              <a:t> a Study Group on  </a:t>
            </a:r>
            <a:r>
              <a:rPr lang="de-DE" sz="1800" dirty="0" err="1" smtClean="0">
                <a:latin typeface="+mj-lt"/>
              </a:rPr>
              <a:t>specific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application</a:t>
            </a:r>
            <a:r>
              <a:rPr lang="de-DE" sz="1800" dirty="0" smtClean="0">
                <a:latin typeface="+mj-lt"/>
              </a:rPr>
              <a:t>, e. g. Kiosk </a:t>
            </a:r>
            <a:r>
              <a:rPr lang="de-DE" sz="1800" dirty="0" err="1" smtClean="0">
                <a:latin typeface="+mj-lt"/>
              </a:rPr>
              <a:t>Downloading</a:t>
            </a:r>
            <a:r>
              <a:rPr lang="de-DE" sz="1800" dirty="0" smtClean="0">
                <a:latin typeface="+mj-lt"/>
              </a:rPr>
              <a:t>, in 2012 </a:t>
            </a:r>
            <a:r>
              <a:rPr lang="de-DE" sz="1800" dirty="0" err="1" smtClean="0">
                <a:latin typeface="+mj-lt"/>
              </a:rPr>
              <a:t>may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feasible</a:t>
            </a:r>
            <a:endParaRPr lang="de-DE" sz="180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The </a:t>
            </a:r>
            <a:r>
              <a:rPr lang="de-DE" sz="1800" dirty="0" err="1" smtClean="0">
                <a:latin typeface="+mj-lt"/>
              </a:rPr>
              <a:t>role</a:t>
            </a:r>
            <a:r>
              <a:rPr lang="de-DE" sz="1800" dirty="0" smtClean="0">
                <a:latin typeface="+mj-lt"/>
              </a:rPr>
              <a:t> IG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as</a:t>
            </a:r>
            <a:r>
              <a:rPr lang="de-DE" sz="1800" dirty="0" smtClean="0">
                <a:latin typeface="+mj-lt"/>
              </a:rPr>
              <a:t> a </a:t>
            </a:r>
            <a:r>
              <a:rPr lang="de-DE" sz="1800" dirty="0" err="1" smtClean="0">
                <a:latin typeface="+mj-lt"/>
              </a:rPr>
              <a:t>discussion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forum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other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applications</a:t>
            </a:r>
            <a:r>
              <a:rPr lang="de-DE" sz="1800" dirty="0" smtClean="0">
                <a:latin typeface="+mj-lt"/>
              </a:rPr>
              <a:t> (</a:t>
            </a:r>
            <a:r>
              <a:rPr lang="de-DE" sz="1800" dirty="0" err="1" smtClean="0">
                <a:latin typeface="+mj-lt"/>
              </a:rPr>
              <a:t>where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other</a:t>
            </a:r>
            <a:r>
              <a:rPr lang="de-DE" sz="1800" dirty="0" smtClean="0">
                <a:latin typeface="+mj-lt"/>
              </a:rPr>
              <a:t> SGs </a:t>
            </a:r>
            <a:r>
              <a:rPr lang="de-DE" sz="1800" dirty="0" err="1" smtClean="0">
                <a:latin typeface="+mj-lt"/>
              </a:rPr>
              <a:t>can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spin</a:t>
            </a:r>
            <a:r>
              <a:rPr lang="de-DE" sz="1800" dirty="0" smtClean="0">
                <a:latin typeface="+mj-lt"/>
              </a:rPr>
              <a:t>-off </a:t>
            </a:r>
            <a:r>
              <a:rPr lang="de-DE" sz="1800" dirty="0" err="1" smtClean="0">
                <a:latin typeface="+mj-lt"/>
              </a:rPr>
              <a:t>at</a:t>
            </a:r>
            <a:r>
              <a:rPr lang="de-DE" sz="1800" dirty="0" smtClean="0">
                <a:latin typeface="+mj-lt"/>
              </a:rPr>
              <a:t> a </a:t>
            </a:r>
            <a:r>
              <a:rPr lang="de-DE" sz="1800" dirty="0" err="1" smtClean="0">
                <a:latin typeface="+mj-lt"/>
              </a:rPr>
              <a:t>later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stage</a:t>
            </a:r>
            <a:r>
              <a:rPr lang="de-DE" sz="1800" dirty="0" smtClean="0">
                <a:latin typeface="+mj-lt"/>
              </a:rPr>
              <a:t>) was </a:t>
            </a:r>
            <a:r>
              <a:rPr lang="de-DE" sz="1800" dirty="0" err="1" smtClean="0">
                <a:latin typeface="+mj-lt"/>
              </a:rPr>
              <a:t>discussed</a:t>
            </a:r>
            <a:r>
              <a:rPr lang="de-DE" sz="1800" dirty="0" smtClean="0">
                <a:latin typeface="+mj-lt"/>
              </a:rPr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Two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major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measures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to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increase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participation</a:t>
            </a:r>
            <a:r>
              <a:rPr lang="de-DE" sz="1800" dirty="0" smtClean="0">
                <a:latin typeface="+mj-lt"/>
              </a:rPr>
              <a:t> in </a:t>
            </a:r>
            <a:r>
              <a:rPr lang="de-DE" sz="1800" dirty="0" err="1" smtClean="0">
                <a:latin typeface="+mj-lt"/>
              </a:rPr>
              <a:t>work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THz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comunications</a:t>
            </a:r>
            <a:endParaRPr lang="de-DE" sz="1800" dirty="0" smtClean="0">
              <a:latin typeface="+mj-lt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Tutorial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San Diego </a:t>
            </a:r>
            <a:r>
              <a:rPr lang="de-DE" sz="1800" dirty="0" err="1" smtClean="0">
                <a:latin typeface="+mj-lt"/>
              </a:rPr>
              <a:t>Plenary</a:t>
            </a:r>
            <a:endParaRPr lang="de-DE" sz="1800" dirty="0" smtClean="0">
              <a:latin typeface="+mj-lt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Extension </a:t>
            </a:r>
            <a:r>
              <a:rPr lang="de-DE" sz="1800" dirty="0" err="1" smtClean="0">
                <a:latin typeface="+mj-lt"/>
              </a:rPr>
              <a:t>of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Call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Applications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presentations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July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Plenary</a:t>
            </a:r>
            <a:r>
              <a:rPr lang="de-DE" sz="1800" dirty="0" smtClean="0">
                <a:latin typeface="+mj-lt"/>
              </a:rPr>
              <a:t> (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15-11-0745-05-0thz) </a:t>
            </a:r>
            <a:r>
              <a:rPr lang="de-DE" sz="1800" dirty="0" err="1" smtClean="0">
                <a:latin typeface="+mj-lt"/>
              </a:rPr>
              <a:t>and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spreading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it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inside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and</a:t>
            </a:r>
            <a:r>
              <a:rPr lang="de-DE" sz="1800" dirty="0" smtClean="0">
                <a:latin typeface="+mj-lt"/>
              </a:rPr>
              <a:t> outside IEEE 802</a:t>
            </a:r>
          </a:p>
          <a:p>
            <a:pPr lvl="2"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2012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301</Words>
  <Application>Microsoft Office PowerPoint</Application>
  <PresentationFormat>Bildschirmpräsentation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84</cp:revision>
  <cp:lastPrinted>1998-02-10T13:28:06Z</cp:lastPrinted>
  <dcterms:created xsi:type="dcterms:W3CDTF">2007-10-22T16:21:18Z</dcterms:created>
  <dcterms:modified xsi:type="dcterms:W3CDTF">2012-03-16T03:20:28Z</dcterms:modified>
</cp:coreProperties>
</file>