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9" r:id="rId2"/>
    <p:sldId id="258" r:id="rId3"/>
    <p:sldId id="321" r:id="rId4"/>
    <p:sldId id="307" r:id="rId5"/>
    <p:sldId id="310" r:id="rId6"/>
    <p:sldId id="276" r:id="rId7"/>
    <p:sldId id="283" r:id="rId8"/>
    <p:sldId id="315" r:id="rId9"/>
    <p:sldId id="306" r:id="rId10"/>
    <p:sldId id="304" r:id="rId11"/>
    <p:sldId id="308" r:id="rId12"/>
    <p:sldId id="299" r:id="rId13"/>
    <p:sldId id="320" r:id="rId14"/>
    <p:sldId id="286" r:id="rId15"/>
    <p:sldId id="311" r:id="rId16"/>
    <p:sldId id="280" r:id="rId17"/>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588" y="-114"/>
      </p:cViewPr>
      <p:guideLst>
        <p:guide orient="horz" pos="2160"/>
        <p:guide orient="horz" pos="4224"/>
        <p:guide pos="2880"/>
      </p:guideLst>
    </p:cSldViewPr>
  </p:slideViewPr>
  <p:notesTextViewPr>
    <p:cViewPr>
      <p:scale>
        <a:sx n="1" d="1"/>
        <a:sy n="1" d="1"/>
      </p:scale>
      <p:origin x="0" y="0"/>
    </p:cViewPr>
  </p:notesTextViewPr>
  <p:sorterViewPr>
    <p:cViewPr>
      <p:scale>
        <a:sx n="100" d="100"/>
        <a:sy n="100" d="100"/>
      </p:scale>
      <p:origin x="0" y="3906"/>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2650"/>
            <a:ext cx="2616893"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373">
              <a:defRPr sz="1400" b="1"/>
            </a:lvl1pPr>
          </a:lstStyle>
          <a:p>
            <a:r>
              <a:rPr lang="en-US" altLang="ja-JP"/>
              <a:t>doc.: IEEE 802.15-&lt;doc#&gt;</a:t>
            </a:r>
          </a:p>
        </p:txBody>
      </p:sp>
      <p:sp>
        <p:nvSpPr>
          <p:cNvPr id="3075" name="Rectangle 3"/>
          <p:cNvSpPr>
            <a:spLocks noGrp="1" noChangeArrowheads="1"/>
          </p:cNvSpPr>
          <p:nvPr>
            <p:ph type="dt" sz="quarter" idx="1"/>
          </p:nvPr>
        </p:nvSpPr>
        <p:spPr bwMode="auto">
          <a:xfrm>
            <a:off x="675428" y="192650"/>
            <a:ext cx="2243713"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373">
              <a:defRPr sz="1400" b="1"/>
            </a:lvl1pPr>
          </a:lstStyle>
          <a:p>
            <a:r>
              <a:rPr lang="en-US" altLang="ja-JP"/>
              <a:t>&lt;month year&gt;</a:t>
            </a:r>
          </a:p>
        </p:txBody>
      </p:sp>
      <p:sp>
        <p:nvSpPr>
          <p:cNvPr id="3076" name="Rectangle 4"/>
          <p:cNvSpPr>
            <a:spLocks noGrp="1" noChangeArrowheads="1"/>
          </p:cNvSpPr>
          <p:nvPr>
            <p:ph type="ftr" sz="quarter" idx="2"/>
          </p:nvPr>
        </p:nvSpPr>
        <p:spPr bwMode="auto">
          <a:xfrm>
            <a:off x="4041768" y="9549025"/>
            <a:ext cx="2095673"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373">
              <a:defRPr sz="1000"/>
            </a:lvl1pPr>
          </a:lstStyle>
          <a:p>
            <a:r>
              <a:rPr lang="en-US" altLang="ja-JP"/>
              <a:t>&lt;author&gt;, &lt;company&gt;</a:t>
            </a:r>
          </a:p>
        </p:txBody>
      </p:sp>
      <p:sp>
        <p:nvSpPr>
          <p:cNvPr id="3077" name="Rectangle 5"/>
          <p:cNvSpPr>
            <a:spLocks noGrp="1" noChangeArrowheads="1"/>
          </p:cNvSpPr>
          <p:nvPr>
            <p:ph type="sldNum" sz="quarter" idx="3"/>
          </p:nvPr>
        </p:nvSpPr>
        <p:spPr bwMode="auto">
          <a:xfrm>
            <a:off x="2619979" y="9549025"/>
            <a:ext cx="1346227"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373">
              <a:defRPr sz="1000"/>
            </a:lvl1pPr>
          </a:lstStyle>
          <a:p>
            <a:r>
              <a:rPr lang="en-US" altLang="ja-JP"/>
              <a:t>Page </a:t>
            </a:r>
            <a:fld id="{67B88A75-E760-4356-B262-056B10D374ED}" type="slidenum">
              <a:rPr lang="en-US" altLang="ja-JP"/>
              <a:pPr/>
              <a:t>&lt;#&gt;</a:t>
            </a:fld>
            <a:endParaRPr lang="en-US" altLang="ja-JP"/>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
        <p:nvSpPr>
          <p:cNvPr id="3079" name="Rectangle 7"/>
          <p:cNvSpPr>
            <a:spLocks noChangeArrowheads="1"/>
          </p:cNvSpPr>
          <p:nvPr/>
        </p:nvSpPr>
        <p:spPr bwMode="auto">
          <a:xfrm>
            <a:off x="673886" y="9549026"/>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defTabSz="933373"/>
            <a:r>
              <a:rPr lang="en-US" altLang="ja-JP" dirty="0"/>
              <a:t>Submission</a:t>
            </a:r>
          </a:p>
        </p:txBody>
      </p:sp>
      <p:sp>
        <p:nvSpPr>
          <p:cNvPr id="3080" name="Line 8"/>
          <p:cNvSpPr>
            <a:spLocks noChangeShapeType="1"/>
          </p:cNvSpPr>
          <p:nvPr/>
        </p:nvSpPr>
        <p:spPr bwMode="auto">
          <a:xfrm>
            <a:off x="673886"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Tree>
    <p:extLst>
      <p:ext uri="{BB962C8B-B14F-4D97-AF65-F5344CB8AC3E}">
        <p14:creationId xmlns:p14="http://schemas.microsoft.com/office/powerpoint/2010/main" xmlns="" val="646452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3" y="108265"/>
            <a:ext cx="2734091"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373">
              <a:defRPr sz="1400" b="1"/>
            </a:lvl1pPr>
          </a:lstStyle>
          <a:p>
            <a:r>
              <a:rPr lang="en-US" altLang="ja-JP"/>
              <a:t>doc.: IEEE 802.15-&lt;doc#&gt;</a:t>
            </a:r>
          </a:p>
        </p:txBody>
      </p:sp>
      <p:sp>
        <p:nvSpPr>
          <p:cNvPr id="2051" name="Rectangle 3"/>
          <p:cNvSpPr>
            <a:spLocks noGrp="1" noChangeArrowheads="1"/>
          </p:cNvSpPr>
          <p:nvPr>
            <p:ph type="dt" idx="1"/>
          </p:nvPr>
        </p:nvSpPr>
        <p:spPr bwMode="auto">
          <a:xfrm>
            <a:off x="635334" y="108265"/>
            <a:ext cx="2658529"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373">
              <a:defRPr sz="1400" b="1"/>
            </a:lvl1pPr>
          </a:lstStyle>
          <a:p>
            <a:r>
              <a:rPr lang="en-US" altLang="ja-JP"/>
              <a:t>&lt;month year&gt;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897486" y="4686753"/>
            <a:ext cx="4940793" cy="4440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54" tIns="46034" rIns="93654" bIns="46034"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162" lvl="4" algn="r" defTabSz="933373">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373">
              <a:defRPr/>
            </a:lvl1pPr>
          </a:lstStyle>
          <a:p>
            <a:r>
              <a:rPr lang="en-US" altLang="ja-JP"/>
              <a:t>Page </a:t>
            </a:r>
            <a:fld id="{9FD0A170-08C8-4BD2-A712-4845CB95AB7A}" type="slidenum">
              <a:rPr lang="en-US" altLang="ja-JP"/>
              <a:pPr/>
              <a:t>&lt;#&gt;</a:t>
            </a:fld>
            <a:endParaRPr lang="en-US" altLang="ja-JP"/>
          </a:p>
        </p:txBody>
      </p:sp>
      <p:sp>
        <p:nvSpPr>
          <p:cNvPr id="2056" name="Rectangle 8"/>
          <p:cNvSpPr>
            <a:spLocks noChangeArrowheads="1"/>
          </p:cNvSpPr>
          <p:nvPr/>
        </p:nvSpPr>
        <p:spPr bwMode="auto">
          <a:xfrm>
            <a:off x="703185" y="9552401"/>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03185"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
        <p:nvSpPr>
          <p:cNvPr id="2058" name="Line 10"/>
          <p:cNvSpPr>
            <a:spLocks noChangeShapeType="1"/>
          </p:cNvSpPr>
          <p:nvPr/>
        </p:nvSpPr>
        <p:spPr bwMode="auto">
          <a:xfrm>
            <a:off x="629166"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Tree>
    <p:extLst>
      <p:ext uri="{BB962C8B-B14F-4D97-AF65-F5344CB8AC3E}">
        <p14:creationId xmlns:p14="http://schemas.microsoft.com/office/powerpoint/2010/main" xmlns="" val="429217283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D4913D49-6DFF-4D3A-8826-10927ADDC3D4}" type="slidenum">
              <a:rPr lang="en-US" altLang="ja-JP"/>
              <a:pPr/>
              <a:t>&lt;#&gt;</a:t>
            </a:fld>
            <a:endParaRPr lang="en-US" altLang="ja-JP"/>
          </a:p>
        </p:txBody>
      </p:sp>
    </p:spTree>
    <p:extLst>
      <p:ext uri="{BB962C8B-B14F-4D97-AF65-F5344CB8AC3E}">
        <p14:creationId xmlns:p14="http://schemas.microsoft.com/office/powerpoint/2010/main" xmlns="" val="412617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9FE22CC-3025-4123-B2A7-61CF82FAFDFC}" type="slidenum">
              <a:rPr lang="en-US" altLang="ja-JP"/>
              <a:pPr/>
              <a:t>&lt;#&gt;</a:t>
            </a:fld>
            <a:endParaRPr lang="en-US" altLang="ja-JP"/>
          </a:p>
        </p:txBody>
      </p:sp>
    </p:spTree>
    <p:extLst>
      <p:ext uri="{BB962C8B-B14F-4D97-AF65-F5344CB8AC3E}">
        <p14:creationId xmlns:p14="http://schemas.microsoft.com/office/powerpoint/2010/main" xmlns="" val="633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2BE9EE26-85B1-49E8-868A-408791F4B716}" type="slidenum">
              <a:rPr lang="en-US" altLang="ja-JP"/>
              <a:pPr/>
              <a:t>&lt;#&gt;</a:t>
            </a:fld>
            <a:endParaRPr lang="en-US" altLang="ja-JP"/>
          </a:p>
        </p:txBody>
      </p:sp>
    </p:spTree>
    <p:extLst>
      <p:ext uri="{BB962C8B-B14F-4D97-AF65-F5344CB8AC3E}">
        <p14:creationId xmlns:p14="http://schemas.microsoft.com/office/powerpoint/2010/main" xmlns="" val="205053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BBC3A54B-52B6-4F6E-9212-922EF83326FB}" type="slidenum">
              <a:rPr lang="en-US" altLang="ja-JP"/>
              <a:pPr/>
              <a:t>&lt;#&gt;</a:t>
            </a:fld>
            <a:endParaRPr lang="en-US" altLang="ja-JP"/>
          </a:p>
        </p:txBody>
      </p:sp>
    </p:spTree>
    <p:extLst>
      <p:ext uri="{BB962C8B-B14F-4D97-AF65-F5344CB8AC3E}">
        <p14:creationId xmlns:p14="http://schemas.microsoft.com/office/powerpoint/2010/main" xmlns="" val="5574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1D790388-6A76-4AB3-8993-D0D0250A9716}" type="slidenum">
              <a:rPr lang="en-US" altLang="ja-JP"/>
              <a:pPr/>
              <a:t>&lt;#&gt;</a:t>
            </a:fld>
            <a:endParaRPr lang="en-US" altLang="ja-JP"/>
          </a:p>
        </p:txBody>
      </p:sp>
    </p:spTree>
    <p:extLst>
      <p:ext uri="{BB962C8B-B14F-4D97-AF65-F5344CB8AC3E}">
        <p14:creationId xmlns:p14="http://schemas.microsoft.com/office/powerpoint/2010/main" xmlns="" val="244277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735EC2FD-D6D5-45FD-8074-EEAA0BE522DB}" type="slidenum">
              <a:rPr lang="en-US" altLang="ja-JP"/>
              <a:pPr/>
              <a:t>&lt;#&gt;</a:t>
            </a:fld>
            <a:endParaRPr lang="en-US" altLang="ja-JP"/>
          </a:p>
        </p:txBody>
      </p:sp>
    </p:spTree>
    <p:extLst>
      <p:ext uri="{BB962C8B-B14F-4D97-AF65-F5344CB8AC3E}">
        <p14:creationId xmlns:p14="http://schemas.microsoft.com/office/powerpoint/2010/main" xmlns="" val="252314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March, 2012</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52DF8439-1C4A-4CDE-979B-5EC56532CED4}" type="slidenum">
              <a:rPr lang="en-US" altLang="ja-JP"/>
              <a:pPr/>
              <a:t>&lt;#&gt;</a:t>
            </a:fld>
            <a:endParaRPr lang="en-US" altLang="ja-JP"/>
          </a:p>
        </p:txBody>
      </p:sp>
    </p:spTree>
    <p:extLst>
      <p:ext uri="{BB962C8B-B14F-4D97-AF65-F5344CB8AC3E}">
        <p14:creationId xmlns:p14="http://schemas.microsoft.com/office/powerpoint/2010/main" xmlns="" val="210550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7F1E7805-9952-40B3-9CB8-FF317103ED7B}" type="slidenum">
              <a:rPr lang="en-US" altLang="ja-JP"/>
              <a:pPr/>
              <a:t>&lt;#&gt;</a:t>
            </a:fld>
            <a:endParaRPr lang="en-US" altLang="ja-JP"/>
          </a:p>
        </p:txBody>
      </p:sp>
    </p:spTree>
    <p:extLst>
      <p:ext uri="{BB962C8B-B14F-4D97-AF65-F5344CB8AC3E}">
        <p14:creationId xmlns:p14="http://schemas.microsoft.com/office/powerpoint/2010/main" xmlns="" val="80666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March, 2012</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FA4EBFA9-2ED3-40DA-9D64-776B3F41FEAF}" type="slidenum">
              <a:rPr lang="en-US" altLang="ja-JP"/>
              <a:pPr/>
              <a:t>&lt;#&gt;</a:t>
            </a:fld>
            <a:endParaRPr lang="en-US" altLang="ja-JP"/>
          </a:p>
        </p:txBody>
      </p:sp>
    </p:spTree>
    <p:extLst>
      <p:ext uri="{BB962C8B-B14F-4D97-AF65-F5344CB8AC3E}">
        <p14:creationId xmlns:p14="http://schemas.microsoft.com/office/powerpoint/2010/main" xmlns="" val="382635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F143B201-B0CA-48F5-926A-92DA454DCFE7}" type="slidenum">
              <a:rPr lang="en-US" altLang="ja-JP"/>
              <a:pPr/>
              <a:t>&lt;#&gt;</a:t>
            </a:fld>
            <a:endParaRPr lang="en-US" altLang="ja-JP"/>
          </a:p>
        </p:txBody>
      </p:sp>
    </p:spTree>
    <p:extLst>
      <p:ext uri="{BB962C8B-B14F-4D97-AF65-F5344CB8AC3E}">
        <p14:creationId xmlns:p14="http://schemas.microsoft.com/office/powerpoint/2010/main" xmlns="" val="49506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1338FE4C-3019-4FE8-924F-657826B24C03}" type="slidenum">
              <a:rPr lang="en-US" altLang="ja-JP"/>
              <a:pPr/>
              <a:t>&lt;#&gt;</a:t>
            </a:fld>
            <a:endParaRPr lang="en-US" altLang="ja-JP"/>
          </a:p>
        </p:txBody>
      </p:sp>
    </p:spTree>
    <p:extLst>
      <p:ext uri="{BB962C8B-B14F-4D97-AF65-F5344CB8AC3E}">
        <p14:creationId xmlns:p14="http://schemas.microsoft.com/office/powerpoint/2010/main" xmlns="" val="4929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March, 2012</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27B26488-BA12-4C78-9EB5-A4558745BEFE}" type="slidenum">
              <a:rPr lang="en-US" altLang="ja-JP"/>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1082675" lvl="4" indent="0" algn="r"/>
            <a:r>
              <a:rPr lang="en-US" altLang="ja-JP" sz="1400" b="1" dirty="0">
                <a:ea typeface="ＭＳ Ｐゴシック" charset="-128"/>
              </a:rPr>
              <a:t>doc.: IEEE </a:t>
            </a:r>
            <a:r>
              <a:rPr lang="en-US" altLang="ja-JP" sz="1400" b="1" dirty="0" smtClean="0">
                <a:ea typeface="ＭＳ Ｐゴシック" charset="-128"/>
              </a:rPr>
              <a:t>802.15-</a:t>
            </a:r>
            <a:r>
              <a:rPr lang="en-US" altLang="ja-JP" sz="1400" b="1" dirty="0" smtClean="0"/>
              <a:t>12-0121-01-0sru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emf"/><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3"/>
          <p:cNvSpPr>
            <a:spLocks noGrp="1"/>
          </p:cNvSpPr>
          <p:nvPr>
            <p:ph type="sldNum" sz="quarter" idx="12"/>
          </p:nvPr>
        </p:nvSpPr>
        <p:spPr/>
        <p:txBody>
          <a:bodyPr/>
          <a:lstStyle/>
          <a:p>
            <a:r>
              <a:rPr lang="en-US" altLang="ja-JP"/>
              <a:t>Slide </a:t>
            </a:r>
            <a:fld id="{048FAAB9-A994-4B9D-B011-F81BB33D211E}" type="slidenum">
              <a:rPr lang="en-US" altLang="ja-JP"/>
              <a:pPr/>
              <a:t>1</a:t>
            </a:fld>
            <a:endParaRPr lang="en-US" altLang="ja-JP"/>
          </a:p>
        </p:txBody>
      </p:sp>
      <p:sp>
        <p:nvSpPr>
          <p:cNvPr id="27651" name="Rectangle 3"/>
          <p:cNvSpPr>
            <a:spLocks noChangeArrowheads="1"/>
          </p:cNvSpPr>
          <p:nvPr/>
        </p:nvSpPr>
        <p:spPr bwMode="auto">
          <a:xfrm>
            <a:off x="71500" y="609600"/>
            <a:ext cx="8991600" cy="47346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Overview</a:t>
            </a:r>
            <a:r>
              <a:rPr lang="ja-JP" altLang="en-US" sz="1600" dirty="0">
                <a:ea typeface="ＭＳ Ｐゴシック" charset="-128"/>
              </a:rPr>
              <a:t> </a:t>
            </a:r>
            <a:r>
              <a:rPr lang="en-US" altLang="ja-JP" sz="1600" dirty="0" smtClean="0">
                <a:ea typeface="ＭＳ Ｐゴシック" charset="-128"/>
              </a:rPr>
              <a:t>of IG SRU Activities</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[12</a:t>
            </a:r>
            <a:r>
              <a:rPr lang="en-US" altLang="ja-JP" sz="1600" dirty="0" smtClean="0">
                <a:ea typeface="ＭＳ Ｐゴシック" charset="-128"/>
              </a:rPr>
              <a:t> March, 2012</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smtClean="0">
                <a:solidFill>
                  <a:schemeClr val="tx2"/>
                </a:solidFill>
                <a:ea typeface="ＭＳ Ｐゴシック" charset="-128"/>
              </a:rPr>
              <a:t>Source:</a:t>
            </a:r>
            <a:r>
              <a:rPr lang="en-US" altLang="ja-JP" sz="1600" dirty="0" smtClean="0">
                <a:solidFill>
                  <a:schemeClr val="tx2"/>
                </a:solidFill>
                <a:ea typeface="ＭＳ Ｐゴシック" charset="-128"/>
              </a:rPr>
              <a:t> [</a:t>
            </a:r>
            <a:r>
              <a:rPr lang="en-US" altLang="ja-JP" sz="1600" dirty="0" smtClean="0">
                <a:ea typeface="ＭＳ Ｐゴシック" charset="-128"/>
              </a:rPr>
              <a:t>Shoichi Kitazawa] Company [ATR ]</a:t>
            </a:r>
          </a:p>
          <a:p>
            <a:r>
              <a:rPr lang="en-US" altLang="ja-JP" sz="1600" dirty="0" smtClean="0">
                <a:ea typeface="ＭＳ Ｐゴシック" charset="-128"/>
              </a:rPr>
              <a:t>Address [2-2-2 Hikaridai Seika, Kyoto 619-0288 Japan]</a:t>
            </a:r>
          </a:p>
          <a:p>
            <a:r>
              <a:rPr lang="en-US" altLang="ja-JP" sz="1600" dirty="0" smtClean="0">
                <a:ea typeface="ＭＳ Ｐゴシック" charset="-128"/>
              </a:rPr>
              <a:t>Voice:[+81-774-95-1511], FAX: [+81-774-95-1508], E-Mail:[kitazawa@atr.jp] </a:t>
            </a:r>
            <a:r>
              <a:rPr lang="en-US" altLang="ja-JP" sz="1600" dirty="0">
                <a:solidFill>
                  <a:schemeClr val="tx2"/>
                </a:solidFill>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[This document describes of activity of IG SRU</a:t>
            </a:r>
            <a:r>
              <a:rPr lang="en-US" altLang="ja-JP" sz="1600" dirty="0" smtClean="0">
                <a:ea typeface="ＭＳ Ｐゴシック" charset="-128"/>
              </a:rPr>
              <a:t>.</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[To introduce overview of IG SRU and some technical ideas for efficient spectrum use.</a:t>
            </a:r>
            <a:r>
              <a:rPr lang="en-US" altLang="ja-JP" sz="1600" dirty="0" smtClean="0">
                <a:ea typeface="ＭＳ Ｐゴシック" charset="-128"/>
              </a:rPr>
              <a:t>]</a:t>
            </a:r>
            <a:endParaRPr lang="en-US" altLang="ja-JP" sz="1600" dirty="0">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ea typeface="ＭＳ Ｐゴシック" charset="-128"/>
              </a:rPr>
              <a:t>Intelligent Spectrum Sensing for vehicular Communications in the ISM Bands(15-11-0528) by </a:t>
            </a:r>
            <a:r>
              <a:rPr lang="en-US" altLang="ja-JP" sz="2400" dirty="0" err="1">
                <a:ea typeface="ＭＳ Ｐゴシック" charset="-128"/>
              </a:rPr>
              <a:t>Mineo</a:t>
            </a:r>
            <a:r>
              <a:rPr lang="en-US" altLang="ja-JP" sz="2400" dirty="0">
                <a:ea typeface="ＭＳ Ｐゴシック" charset="-128"/>
              </a:rPr>
              <a:t> </a:t>
            </a:r>
            <a:r>
              <a:rPr lang="en-US" altLang="ja-JP" sz="2400" dirty="0" err="1">
                <a:ea typeface="ＭＳ Ｐゴシック" charset="-128"/>
              </a:rPr>
              <a:t>Takai</a:t>
            </a:r>
            <a:endParaRPr lang="ja-JP" altLang="en-US" sz="2400"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10</a:t>
            </a:fld>
            <a:endParaRPr lang="en-US" altLang="ja-JP"/>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067" y="3624862"/>
            <a:ext cx="4060980" cy="28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コンテンツ プレースホルダー 7"/>
          <p:cNvSpPr>
            <a:spLocks noGrp="1"/>
          </p:cNvSpPr>
          <p:nvPr>
            <p:ph idx="1"/>
          </p:nvPr>
        </p:nvSpPr>
        <p:spPr>
          <a:xfrm>
            <a:off x="685800" y="1981200"/>
            <a:ext cx="7772400" cy="1807840"/>
          </a:xfrm>
        </p:spPr>
        <p:txBody>
          <a:bodyPr/>
          <a:lstStyle/>
          <a:p>
            <a:pPr>
              <a:lnSpc>
                <a:spcPct val="90000"/>
              </a:lnSpc>
            </a:pPr>
            <a:r>
              <a:rPr lang="en-US" altLang="ja-JP" sz="2000" dirty="0">
                <a:ea typeface="ＭＳ Ｐゴシック" charset="-128"/>
              </a:rPr>
              <a:t>Vehicle-to-Vehicle (</a:t>
            </a:r>
            <a:r>
              <a:rPr lang="en-US" altLang="ja-JP" sz="2000" dirty="0" smtClean="0">
                <a:ea typeface="ＭＳ Ｐゴシック" charset="-128"/>
              </a:rPr>
              <a:t>V2V), Vehicle-to-Infrastructure </a:t>
            </a:r>
            <a:r>
              <a:rPr lang="en-US" altLang="ja-JP" sz="2000" dirty="0">
                <a:ea typeface="ＭＳ Ｐゴシック" charset="-128"/>
              </a:rPr>
              <a:t>(</a:t>
            </a:r>
            <a:r>
              <a:rPr lang="en-US" altLang="ja-JP" sz="2000" dirty="0" smtClean="0">
                <a:ea typeface="ＭＳ Ｐゴシック" charset="-128"/>
              </a:rPr>
              <a:t>V2I) communications </a:t>
            </a:r>
            <a:r>
              <a:rPr lang="en-US" altLang="ja-JP" sz="2000" dirty="0">
                <a:ea typeface="ＭＳ Ｐゴシック" charset="-128"/>
              </a:rPr>
              <a:t>in the ISM </a:t>
            </a:r>
            <a:r>
              <a:rPr lang="en-US" altLang="ja-JP" sz="2000" dirty="0" smtClean="0">
                <a:ea typeface="ＭＳ Ｐゴシック" charset="-128"/>
              </a:rPr>
              <a:t>band</a:t>
            </a:r>
            <a:endParaRPr lang="en-US" altLang="ja-JP" sz="2000" dirty="0">
              <a:ea typeface="ＭＳ Ｐゴシック" charset="-128"/>
            </a:endParaRPr>
          </a:p>
          <a:p>
            <a:r>
              <a:rPr lang="en-US" altLang="ja-JP" sz="2000" dirty="0" smtClean="0">
                <a:ea typeface="ＭＳ Ｐゴシック" charset="-128"/>
              </a:rPr>
              <a:t>Adopt </a:t>
            </a:r>
            <a:r>
              <a:rPr lang="en-US" altLang="ja-JP" sz="2000" dirty="0">
                <a:ea typeface="ＭＳ Ｐゴシック" charset="-128"/>
              </a:rPr>
              <a:t>a cognitive radio approach to avoid interfering and / or being interfered with other </a:t>
            </a:r>
            <a:r>
              <a:rPr lang="en-US" altLang="ja-JP" sz="2000" dirty="0" smtClean="0">
                <a:ea typeface="ＭＳ Ｐゴシック" charset="-128"/>
              </a:rPr>
              <a:t>communications.</a:t>
            </a:r>
          </a:p>
          <a:p>
            <a:r>
              <a:rPr lang="en-US" altLang="ja-JP" sz="2000" dirty="0">
                <a:ea typeface="ＭＳ Ｐゴシック" charset="-128"/>
              </a:rPr>
              <a:t>Channel workload </a:t>
            </a:r>
            <a:r>
              <a:rPr lang="en-US" altLang="ja-JP" sz="2000" dirty="0" smtClean="0">
                <a:ea typeface="ＭＳ Ｐゴシック" charset="-128"/>
              </a:rPr>
              <a:t>estimation has been introduced.</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211" t="6237" r="8394"/>
          <a:stretch/>
        </p:blipFill>
        <p:spPr bwMode="auto">
          <a:xfrm>
            <a:off x="4788024" y="3658150"/>
            <a:ext cx="3744000" cy="2831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3861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t>Smart Antenna Opportunities for Spectrum Resource Usage Improvements</a:t>
            </a:r>
            <a:r>
              <a:rPr lang="ja-JP" altLang="en-US" sz="2400" dirty="0"/>
              <a:t> </a:t>
            </a:r>
            <a:r>
              <a:rPr lang="en-US" altLang="ja-JP" sz="2400" dirty="0">
                <a:ea typeface="ＭＳ Ｐゴシック" charset="-128"/>
              </a:rPr>
              <a:t>(15-11-0817) by Bob Conley</a:t>
            </a:r>
            <a:endParaRPr lang="ja-JP" altLang="en-US" sz="2400"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11</a:t>
            </a:fld>
            <a:endParaRPr lang="en-US" altLang="ja-JP"/>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98" y="3951028"/>
            <a:ext cx="2262858" cy="19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コンテンツ プレースホルダー 6"/>
          <p:cNvSpPr txBox="1">
            <a:spLocks/>
          </p:cNvSpPr>
          <p:nvPr/>
        </p:nvSpPr>
        <p:spPr>
          <a:xfrm>
            <a:off x="575556" y="1988840"/>
            <a:ext cx="7992888" cy="154817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Measurement results of 2.4GHz ISM band were shown.</a:t>
            </a:r>
          </a:p>
          <a:p>
            <a:r>
              <a:rPr lang="en-US" altLang="ja-JP" sz="2000" dirty="0" smtClean="0"/>
              <a:t>To avoid interference, </a:t>
            </a:r>
            <a:r>
              <a:rPr lang="en-US" altLang="ja-JP" sz="2000" dirty="0"/>
              <a:t>“Smart </a:t>
            </a:r>
            <a:r>
              <a:rPr lang="en-US" altLang="ja-JP" sz="2000" dirty="0" smtClean="0"/>
              <a:t>Antenna” using array configurations were proposed.</a:t>
            </a:r>
          </a:p>
          <a:p>
            <a:endParaRPr lang="en-US" altLang="ja-JP" sz="2000" dirty="0" smtClean="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0361" y="3681028"/>
            <a:ext cx="1623840" cy="25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9918" y="4065597"/>
            <a:ext cx="3600000" cy="1877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5724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en-US" altLang="ja-JP" sz="2400" dirty="0" smtClean="0"/>
              <a:t>System concept of DSA (15-11-016) by Shoichi Kitazawa</a:t>
            </a:r>
            <a:endParaRPr kumimoji="1" lang="ja-JP" altLang="en-US" sz="2400" dirty="0"/>
          </a:p>
        </p:txBody>
      </p:sp>
      <p:sp>
        <p:nvSpPr>
          <p:cNvPr id="3" name="コンテンツ プレースホルダー 2"/>
          <p:cNvSpPr>
            <a:spLocks noGrp="1"/>
          </p:cNvSpPr>
          <p:nvPr>
            <p:ph idx="1"/>
          </p:nvPr>
        </p:nvSpPr>
        <p:spPr>
          <a:xfrm>
            <a:off x="685800" y="1556792"/>
            <a:ext cx="7772400" cy="1872208"/>
          </a:xfrm>
        </p:spPr>
        <p:txBody>
          <a:bodyPr/>
          <a:lstStyle/>
          <a:p>
            <a:r>
              <a:rPr lang="en-US" altLang="ja-JP" sz="2000" dirty="0" smtClean="0">
                <a:ea typeface="ＭＳ Ｐゴシック" charset="-128"/>
              </a:rPr>
              <a:t>To realize efficient use of spectrum, </a:t>
            </a:r>
            <a:r>
              <a:rPr lang="en-US" altLang="ja-JP" sz="2000" dirty="0">
                <a:ea typeface="ＭＳ Ｐゴシック" charset="-128"/>
              </a:rPr>
              <a:t>Dynamic Spectrum </a:t>
            </a:r>
            <a:r>
              <a:rPr lang="en-US" altLang="ja-JP" sz="2000" dirty="0" smtClean="0">
                <a:ea typeface="ＭＳ Ｐゴシック" charset="-128"/>
              </a:rPr>
              <a:t>Access/Assignment (DSA) was proposed.</a:t>
            </a:r>
          </a:p>
          <a:p>
            <a:r>
              <a:rPr lang="en-US" altLang="ja-JP" sz="2000" dirty="0" smtClean="0">
                <a:ea typeface="ＭＳ Ｐゴシック" charset="-128"/>
              </a:rPr>
              <a:t>The DSA </a:t>
            </a:r>
            <a:r>
              <a:rPr lang="en-US" altLang="ja-JP" sz="2000" dirty="0">
                <a:ea typeface="ＭＳ Ｐゴシック" charset="-128"/>
              </a:rPr>
              <a:t>system transmits its own traffic over fragmented unused radio resources detected by spectrum sensing</a:t>
            </a:r>
            <a:r>
              <a:rPr lang="en-US" altLang="ja-JP" sz="2000" dirty="0" smtClean="0">
                <a:ea typeface="ＭＳ Ｐゴシック" charset="-128"/>
              </a:rPr>
              <a:t>.</a:t>
            </a:r>
            <a:endParaRPr lang="en-US" altLang="ja-JP" sz="2000" dirty="0">
              <a:ea typeface="ＭＳ Ｐゴシック" charset="-128"/>
            </a:endParaRPr>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12</a:t>
            </a:fld>
            <a:endParaRPr lang="en-US" altLang="ja-JP"/>
          </a:p>
        </p:txBody>
      </p:sp>
      <p:grpSp>
        <p:nvGrpSpPr>
          <p:cNvPr id="13" name="グループ化 12"/>
          <p:cNvGrpSpPr>
            <a:grpSpLocks noChangeAspect="1"/>
          </p:cNvGrpSpPr>
          <p:nvPr/>
        </p:nvGrpSpPr>
        <p:grpSpPr>
          <a:xfrm>
            <a:off x="623714" y="3068964"/>
            <a:ext cx="3606971" cy="2330900"/>
            <a:chOff x="227266" y="3609020"/>
            <a:chExt cx="4345748" cy="2808312"/>
          </a:xfrm>
        </p:grpSpPr>
        <p:pic>
          <p:nvPicPr>
            <p:cNvPr id="8" name="Picture 6" descr="dsa_e1"/>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b="13423"/>
            <a:stretch/>
          </p:blipFill>
          <p:spPr bwMode="auto">
            <a:xfrm>
              <a:off x="227266" y="3609020"/>
              <a:ext cx="4308730" cy="24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テキスト ボックス 9"/>
            <p:cNvSpPr txBox="1"/>
            <p:nvPr/>
          </p:nvSpPr>
          <p:spPr>
            <a:xfrm>
              <a:off x="260615" y="5894112"/>
              <a:ext cx="4312399" cy="523220"/>
            </a:xfrm>
            <a:prstGeom prst="rect">
              <a:avLst/>
            </a:prstGeom>
            <a:noFill/>
          </p:spPr>
          <p:txBody>
            <a:bodyPr wrap="none" rtlCol="0">
              <a:spAutoFit/>
            </a:bodyPr>
            <a:lstStyle/>
            <a:p>
              <a:r>
                <a:rPr kumimoji="1" lang="en-US" altLang="ja-JP" sz="1400" dirty="0" smtClean="0">
                  <a:latin typeface="Arial" pitchFamily="34" charset="0"/>
                  <a:cs typeface="Arial" pitchFamily="34" charset="0"/>
                </a:rPr>
                <a:t>Detecting unused spectrum resources (white space)</a:t>
              </a:r>
            </a:p>
            <a:p>
              <a:r>
                <a:rPr kumimoji="1" lang="en-US" altLang="ja-JP" sz="1400" dirty="0" smtClean="0">
                  <a:latin typeface="Arial" pitchFamily="34" charset="0"/>
                  <a:cs typeface="Arial" pitchFamily="34" charset="0"/>
                </a:rPr>
                <a:t>by spectrum sensing.</a:t>
              </a:r>
              <a:endParaRPr kumimoji="1" lang="ja-JP" altLang="en-US" sz="1400" dirty="0">
                <a:latin typeface="Arial" pitchFamily="34" charset="0"/>
                <a:cs typeface="Arial" pitchFamily="34" charset="0"/>
              </a:endParaRPr>
            </a:p>
          </p:txBody>
        </p:sp>
      </p:grpSp>
      <p:grpSp>
        <p:nvGrpSpPr>
          <p:cNvPr id="14" name="グループ化 13"/>
          <p:cNvGrpSpPr>
            <a:grpSpLocks noChangeAspect="1"/>
          </p:cNvGrpSpPr>
          <p:nvPr/>
        </p:nvGrpSpPr>
        <p:grpSpPr>
          <a:xfrm>
            <a:off x="4896436" y="3068960"/>
            <a:ext cx="3600000" cy="2269450"/>
            <a:chOff x="4573015" y="3717032"/>
            <a:chExt cx="4283462" cy="2700300"/>
          </a:xfrm>
        </p:grpSpPr>
        <p:pic>
          <p:nvPicPr>
            <p:cNvPr id="7" name="Picture 5" descr="dsa_e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b="15322"/>
            <a:stretch/>
          </p:blipFill>
          <p:spPr bwMode="auto">
            <a:xfrm>
              <a:off x="4779445" y="3717032"/>
              <a:ext cx="4071129" cy="230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テキスト ボックス 10"/>
            <p:cNvSpPr txBox="1"/>
            <p:nvPr/>
          </p:nvSpPr>
          <p:spPr>
            <a:xfrm>
              <a:off x="4573015" y="5894112"/>
              <a:ext cx="4283462" cy="523220"/>
            </a:xfrm>
            <a:prstGeom prst="rect">
              <a:avLst/>
            </a:prstGeom>
            <a:noFill/>
          </p:spPr>
          <p:txBody>
            <a:bodyPr wrap="square" rtlCol="0">
              <a:spAutoFit/>
            </a:bodyPr>
            <a:lstStyle/>
            <a:p>
              <a:r>
                <a:rPr kumimoji="1" lang="en-US" altLang="ja-JP" sz="1400" dirty="0" smtClean="0">
                  <a:latin typeface="Arial" pitchFamily="34" charset="0"/>
                  <a:cs typeface="Arial" pitchFamily="34" charset="0"/>
                </a:rPr>
                <a:t>Initiating new transmission on the detected white space by generating arbitrary signal spectrum.</a:t>
              </a:r>
              <a:endParaRPr kumimoji="1" lang="ja-JP" altLang="en-US" sz="1400" dirty="0">
                <a:latin typeface="Arial" pitchFamily="34" charset="0"/>
                <a:cs typeface="Arial" pitchFamily="34" charset="0"/>
              </a:endParaRPr>
            </a:p>
          </p:txBody>
        </p:sp>
      </p:grpSp>
      <p:sp>
        <p:nvSpPr>
          <p:cNvPr id="9" name="AutoShape 7"/>
          <p:cNvSpPr>
            <a:spLocks noChangeArrowheads="1"/>
          </p:cNvSpPr>
          <p:nvPr/>
        </p:nvSpPr>
        <p:spPr bwMode="auto">
          <a:xfrm>
            <a:off x="4428384" y="3789040"/>
            <a:ext cx="647700" cy="576263"/>
          </a:xfrm>
          <a:prstGeom prst="rightArrow">
            <a:avLst>
              <a:gd name="adj1" fmla="val 49602"/>
              <a:gd name="adj2" fmla="val 39625"/>
            </a:avLst>
          </a:prstGeom>
          <a:solidFill>
            <a:schemeClr val="accent1"/>
          </a:solidFill>
          <a:ln w="9525">
            <a:solidFill>
              <a:schemeClr val="tx1"/>
            </a:solidFill>
            <a:miter lim="800000"/>
            <a:headEnd/>
            <a:tailEnd/>
          </a:ln>
        </p:spPr>
        <p:txBody>
          <a:bodyPr wrap="none" anchor="ctr"/>
          <a:lstStyle/>
          <a:p>
            <a:endParaRPr lang="ja-JP" altLang="en-US">
              <a:ea typeface="ＭＳ Ｐゴシック" charset="-128"/>
            </a:endParaRPr>
          </a:p>
        </p:txBody>
      </p:sp>
      <p:sp>
        <p:nvSpPr>
          <p:cNvPr id="15" name="Text Box 4"/>
          <p:cNvSpPr txBox="1">
            <a:spLocks noChangeArrowheads="1"/>
          </p:cNvSpPr>
          <p:nvPr/>
        </p:nvSpPr>
        <p:spPr bwMode="auto">
          <a:xfrm>
            <a:off x="610865" y="5841268"/>
            <a:ext cx="8065591" cy="646331"/>
          </a:xfrm>
          <a:prstGeom prst="rect">
            <a:avLst/>
          </a:prstGeom>
          <a:noFill/>
          <a:ln w="12700">
            <a:noFill/>
            <a:miter lim="800000"/>
            <a:headEnd type="none" w="sm" len="sm"/>
            <a:tailEnd type="none" w="sm" len="sm"/>
          </a:ln>
        </p:spPr>
        <p:txBody>
          <a:bodyPr wrap="square">
            <a:spAutoFit/>
          </a:bodyPr>
          <a:lstStyle/>
          <a:p>
            <a:r>
              <a:rPr lang="en-US" altLang="ja-JP" b="1" dirty="0">
                <a:ea typeface="ＭＳ Ｐゴシック" charset="-128"/>
              </a:rPr>
              <a:t>Acknowledgment </a:t>
            </a:r>
            <a:endParaRPr lang="en-US" altLang="ja-JP" dirty="0">
              <a:ea typeface="ＭＳ Ｐゴシック" charset="-128"/>
            </a:endParaRPr>
          </a:p>
          <a:p>
            <a:r>
              <a:rPr lang="en-US" altLang="ja-JP" dirty="0">
                <a:ea typeface="ＭＳ Ｐゴシック" charset="-128"/>
              </a:rPr>
              <a:t>This work is supported by the Ministry of Internal Affairs and Communications under a grant “Research and development on radio resource control technologies among multiple radio systems on same frequency band.” </a:t>
            </a:r>
            <a:endParaRPr lang="ja-JP" altLang="en-US" dirty="0">
              <a:ea typeface="ＭＳ Ｐゴシック" charset="-128"/>
            </a:endParaRPr>
          </a:p>
        </p:txBody>
      </p:sp>
    </p:spTree>
    <p:extLst>
      <p:ext uri="{BB962C8B-B14F-4D97-AF65-F5344CB8AC3E}">
        <p14:creationId xmlns:p14="http://schemas.microsoft.com/office/powerpoint/2010/main" xmlns="" val="105302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dirty="0" smtClean="0"/>
              <a:t>Simulation results</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March, 2012</a:t>
            </a:r>
            <a:endParaRPr lang="en-US" altLang="ja-JP"/>
          </a:p>
        </p:txBody>
      </p:sp>
      <p:sp>
        <p:nvSpPr>
          <p:cNvPr id="6" name="フッター プレースホルダー 5"/>
          <p:cNvSpPr>
            <a:spLocks noGrp="1" noChangeAspect="1"/>
          </p:cNvSpPr>
          <p:nvPr>
            <p:ph type="ftr" sz="quarter" idx="11"/>
          </p:nvPr>
        </p:nvSpPr>
        <p:spPr>
          <a:xfrm>
            <a:off x="5486399" y="6475412"/>
            <a:ext cx="3124200" cy="182560"/>
          </a:xfrm>
        </p:spPr>
        <p:txBody>
          <a:bodyPr/>
          <a:lstStyle/>
          <a:p>
            <a:r>
              <a:rPr lang="en-US" altLang="ja-JP" smtClean="0"/>
              <a:t>Shoichi Kitazawa (ATR)</a:t>
            </a:r>
            <a:endParaRPr lang="en-US" altLang="ja-JP"/>
          </a:p>
        </p:txBody>
      </p:sp>
      <p:sp>
        <p:nvSpPr>
          <p:cNvPr id="7" name="スライド番号プレースホルダー 6"/>
          <p:cNvSpPr>
            <a:spLocks noGrp="1" noChangeAspect="1"/>
          </p:cNvSpPr>
          <p:nvPr>
            <p:ph type="sldNum" sz="quarter" idx="12"/>
          </p:nvPr>
        </p:nvSpPr>
        <p:spPr>
          <a:xfrm>
            <a:off x="4344987" y="6475412"/>
            <a:ext cx="530226" cy="182560"/>
          </a:xfrm>
        </p:spPr>
        <p:txBody>
          <a:bodyPr/>
          <a:lstStyle/>
          <a:p>
            <a:r>
              <a:rPr lang="en-US" altLang="ja-JP" smtClean="0"/>
              <a:t>Slide </a:t>
            </a:r>
            <a:fld id="{735EC2FD-D6D5-45FD-8074-EEAA0BE522DB}" type="slidenum">
              <a:rPr lang="en-US" altLang="ja-JP" smtClean="0"/>
              <a:pPr/>
              <a:t>13</a:t>
            </a:fld>
            <a:endParaRPr lang="en-US" altLang="ja-JP"/>
          </a:p>
        </p:txBody>
      </p:sp>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650802"/>
            <a:ext cx="4320000" cy="13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8" name="グループ化 17"/>
          <p:cNvGrpSpPr>
            <a:grpSpLocks noChangeAspect="1"/>
          </p:cNvGrpSpPr>
          <p:nvPr/>
        </p:nvGrpSpPr>
        <p:grpSpPr>
          <a:xfrm>
            <a:off x="4662422" y="3043885"/>
            <a:ext cx="3726002" cy="3234882"/>
            <a:chOff x="1200098" y="1396634"/>
            <a:chExt cx="4140000" cy="3594314"/>
          </a:xfrm>
          <a:solidFill>
            <a:schemeClr val="bg1"/>
          </a:solidFill>
        </p:grpSpPr>
        <p:pic>
          <p:nvPicPr>
            <p:cNvPr id="19" name="Picture 4" descr="C:\prj\DSA\アプリ・システムコンセプト\Simulation\2011-1027_allcases_with_log\case3-4\case3-4_WiFi3ch_DSA4ch_html_files\phy_unused_l_rsc_snap_005.png"/>
            <p:cNvPicPr>
              <a:picLocks noChangeArrowheads="1"/>
            </p:cNvPicPr>
            <p:nvPr/>
          </p:nvPicPr>
          <p:blipFill rotWithShape="1">
            <a:blip r:embed="rId3" cstate="print">
              <a:extLst>
                <a:ext uri="{28A0092B-C50C-407E-A947-70E740481C1C}">
                  <a14:useLocalDpi xmlns:a14="http://schemas.microsoft.com/office/drawing/2010/main" xmlns="" val="0"/>
                </a:ext>
              </a:extLst>
            </a:blip>
            <a:srcRect l="4274" t="6626" r="10341"/>
            <a:stretch/>
          </p:blipFill>
          <p:spPr bwMode="auto">
            <a:xfrm>
              <a:off x="1200098" y="1396634"/>
              <a:ext cx="4140000" cy="3384000"/>
            </a:xfrm>
            <a:prstGeom prst="rect">
              <a:avLst/>
            </a:prstGeom>
            <a:grpFill/>
            <a:extLst/>
          </p:spPr>
        </p:pic>
        <p:sp>
          <p:nvSpPr>
            <p:cNvPr id="20" name="テキスト ボックス 19"/>
            <p:cNvSpPr txBox="1"/>
            <p:nvPr/>
          </p:nvSpPr>
          <p:spPr>
            <a:xfrm>
              <a:off x="1527691" y="4580579"/>
              <a:ext cx="3484816" cy="410369"/>
            </a:xfrm>
            <a:prstGeom prst="rect">
              <a:avLst/>
            </a:prstGeom>
            <a:grpFill/>
          </p:spPr>
          <p:txBody>
            <a:bodyPr wrap="square" rtlCol="0">
              <a:spAutoFit/>
            </a:bodyPr>
            <a:lstStyle/>
            <a:p>
              <a:pPr algn="ctr"/>
              <a:r>
                <a:rPr kumimoji="1" lang="en-US" altLang="ja-JP" sz="1800" dirty="0" smtClean="0"/>
                <a:t>WLAN </a:t>
              </a:r>
              <a:r>
                <a:rPr kumimoji="1" lang="en-US" altLang="ja-JP" sz="1800" dirty="0"/>
                <a:t>3BSS+DSA 4pairs </a:t>
              </a:r>
              <a:endParaRPr kumimoji="1" lang="ja-JP" altLang="en-US" sz="1800" dirty="0"/>
            </a:p>
          </p:txBody>
        </p:sp>
      </p:grpSp>
      <p:grpSp>
        <p:nvGrpSpPr>
          <p:cNvPr id="21" name="グループ化 20"/>
          <p:cNvGrpSpPr>
            <a:grpSpLocks noChangeAspect="1"/>
          </p:cNvGrpSpPr>
          <p:nvPr/>
        </p:nvGrpSpPr>
        <p:grpSpPr>
          <a:xfrm>
            <a:off x="4662422" y="3043885"/>
            <a:ext cx="3726002" cy="3342670"/>
            <a:chOff x="4572002" y="1268413"/>
            <a:chExt cx="4140000" cy="3714075"/>
          </a:xfrm>
          <a:solidFill>
            <a:schemeClr val="bg1"/>
          </a:solidFill>
        </p:grpSpPr>
        <p:pic>
          <p:nvPicPr>
            <p:cNvPr id="22" name="Picture 4" descr="C:\prj\DSA\アプリ・システムコンセプト\Simulation\2011-1027_allcases_with_log\case4-4\case4-4_WiFi3ch_BT4ch_html_files\phy_unused_l_rsc_snap_005.png"/>
            <p:cNvPicPr>
              <a:picLocks noChangeArrowheads="1"/>
            </p:cNvPicPr>
            <p:nvPr/>
          </p:nvPicPr>
          <p:blipFill rotWithShape="1">
            <a:blip r:embed="rId4" cstate="print">
              <a:extLst>
                <a:ext uri="{28A0092B-C50C-407E-A947-70E740481C1C}">
                  <a14:useLocalDpi xmlns:a14="http://schemas.microsoft.com/office/drawing/2010/main" xmlns="" val="0"/>
                </a:ext>
              </a:extLst>
            </a:blip>
            <a:srcRect l="4272" t="6625" r="9983"/>
            <a:stretch/>
          </p:blipFill>
          <p:spPr bwMode="auto">
            <a:xfrm>
              <a:off x="4572002" y="1268413"/>
              <a:ext cx="4140000" cy="3384000"/>
            </a:xfrm>
            <a:prstGeom prst="rect">
              <a:avLst/>
            </a:prstGeom>
            <a:grpFill/>
            <a:extLst/>
          </p:spPr>
        </p:pic>
        <p:sp>
          <p:nvSpPr>
            <p:cNvPr id="23" name="テキスト ボックス 22"/>
            <p:cNvSpPr txBox="1"/>
            <p:nvPr/>
          </p:nvSpPr>
          <p:spPr>
            <a:xfrm>
              <a:off x="4847241" y="4572119"/>
              <a:ext cx="3624736" cy="410369"/>
            </a:xfrm>
            <a:prstGeom prst="rect">
              <a:avLst/>
            </a:prstGeom>
            <a:grpFill/>
          </p:spPr>
          <p:txBody>
            <a:bodyPr wrap="square" rtlCol="0">
              <a:spAutoFit/>
            </a:bodyPr>
            <a:lstStyle/>
            <a:p>
              <a:pPr algn="ctr"/>
              <a:r>
                <a:rPr kumimoji="1" lang="en-US" altLang="ja-JP" sz="1800" dirty="0" smtClean="0"/>
                <a:t>WLAN 3BSS+BT 4pairs</a:t>
              </a:r>
              <a:endParaRPr kumimoji="1" lang="ja-JP" altLang="en-US" sz="1800" dirty="0"/>
            </a:p>
          </p:txBody>
        </p:sp>
      </p:grpSp>
      <p:grpSp>
        <p:nvGrpSpPr>
          <p:cNvPr id="24" name="グループ化 23"/>
          <p:cNvGrpSpPr>
            <a:grpSpLocks noChangeAspect="1"/>
          </p:cNvGrpSpPr>
          <p:nvPr/>
        </p:nvGrpSpPr>
        <p:grpSpPr>
          <a:xfrm>
            <a:off x="4662422" y="3043885"/>
            <a:ext cx="3726002" cy="3373447"/>
            <a:chOff x="305276" y="1268412"/>
            <a:chExt cx="4140000" cy="3748273"/>
          </a:xfrm>
          <a:solidFill>
            <a:schemeClr val="bg1"/>
          </a:solidFill>
        </p:grpSpPr>
        <p:pic>
          <p:nvPicPr>
            <p:cNvPr id="25" name="Picture 4" descr="C:\prj\DSA\アプリ・システムコンセプト\Simulation\2011-1027_allcases_with_log\case2-4\case2-4_WiFi3ch_WiFi4ch_html_files\phy_unused_l_rsc_snap_005.png"/>
            <p:cNvPicPr>
              <a:picLocks noChangeArrowheads="1"/>
            </p:cNvPicPr>
            <p:nvPr/>
          </p:nvPicPr>
          <p:blipFill rotWithShape="1">
            <a:blip r:embed="rId5" cstate="print">
              <a:extLst>
                <a:ext uri="{28A0092B-C50C-407E-A947-70E740481C1C}">
                  <a14:useLocalDpi xmlns:a14="http://schemas.microsoft.com/office/drawing/2010/main" xmlns="" val="0"/>
                </a:ext>
              </a:extLst>
            </a:blip>
            <a:srcRect l="4274" t="6633" r="9988"/>
            <a:stretch/>
          </p:blipFill>
          <p:spPr bwMode="auto">
            <a:xfrm>
              <a:off x="305276" y="1268412"/>
              <a:ext cx="4140000" cy="3384000"/>
            </a:xfrm>
            <a:prstGeom prst="rect">
              <a:avLst/>
            </a:prstGeom>
            <a:grpFill/>
            <a:extLst/>
          </p:spPr>
        </p:pic>
        <p:sp>
          <p:nvSpPr>
            <p:cNvPr id="26" name="テキスト ボックス 25"/>
            <p:cNvSpPr txBox="1"/>
            <p:nvPr/>
          </p:nvSpPr>
          <p:spPr>
            <a:xfrm>
              <a:off x="465295" y="4572118"/>
              <a:ext cx="3819965" cy="444567"/>
            </a:xfrm>
            <a:prstGeom prst="rect">
              <a:avLst/>
            </a:prstGeom>
            <a:grpFill/>
          </p:spPr>
          <p:txBody>
            <a:bodyPr wrap="square" rtlCol="0">
              <a:spAutoFit/>
            </a:bodyPr>
            <a:lstStyle/>
            <a:p>
              <a:pPr algn="ctr"/>
              <a:r>
                <a:rPr kumimoji="1" lang="en-US" altLang="ja-JP" sz="2000" dirty="0" smtClean="0"/>
                <a:t>WLAN 3BSS+ 4BSS</a:t>
              </a:r>
              <a:endParaRPr kumimoji="1" lang="ja-JP" altLang="en-US" sz="2000" dirty="0"/>
            </a:p>
          </p:txBody>
        </p:sp>
      </p:grpSp>
      <p:grpSp>
        <p:nvGrpSpPr>
          <p:cNvPr id="27" name="グループ化 26"/>
          <p:cNvGrpSpPr>
            <a:grpSpLocks noChangeAspect="1"/>
          </p:cNvGrpSpPr>
          <p:nvPr/>
        </p:nvGrpSpPr>
        <p:grpSpPr>
          <a:xfrm>
            <a:off x="4608004" y="2996953"/>
            <a:ext cx="3726002" cy="3378674"/>
            <a:chOff x="4531995" y="1228408"/>
            <a:chExt cx="4140000" cy="3754081"/>
          </a:xfrm>
          <a:solidFill>
            <a:schemeClr val="bg1"/>
          </a:solidFill>
        </p:grpSpPr>
        <p:pic>
          <p:nvPicPr>
            <p:cNvPr id="28" name="Picture 7" descr="C:\prj\DSA\アプリ・システムコンセプト\Simulation\2011-1027_allcases_with_log\case1\case1_WiFi3ch_html_files\phy_unused_l_rsc_snap_005.png"/>
            <p:cNvPicPr>
              <a:picLocks noChangeArrowheads="1"/>
            </p:cNvPicPr>
            <p:nvPr/>
          </p:nvPicPr>
          <p:blipFill rotWithShape="1">
            <a:blip r:embed="rId6" cstate="print">
              <a:extLst>
                <a:ext uri="{28A0092B-C50C-407E-A947-70E740481C1C}">
                  <a14:useLocalDpi xmlns:a14="http://schemas.microsoft.com/office/drawing/2010/main" xmlns="" val="0"/>
                </a:ext>
              </a:extLst>
            </a:blip>
            <a:srcRect l="3387" t="5110" r="10377"/>
            <a:stretch/>
          </p:blipFill>
          <p:spPr bwMode="auto">
            <a:xfrm>
              <a:off x="4531995" y="1228408"/>
              <a:ext cx="4140000" cy="3384000"/>
            </a:xfrm>
            <a:prstGeom prst="rect">
              <a:avLst/>
            </a:prstGeom>
            <a:grpFill/>
            <a:extLst/>
          </p:spPr>
        </p:pic>
        <p:sp>
          <p:nvSpPr>
            <p:cNvPr id="29" name="テキスト ボックス 28"/>
            <p:cNvSpPr txBox="1"/>
            <p:nvPr/>
          </p:nvSpPr>
          <p:spPr>
            <a:xfrm>
              <a:off x="4727231" y="4572120"/>
              <a:ext cx="3864756" cy="410369"/>
            </a:xfrm>
            <a:prstGeom prst="rect">
              <a:avLst/>
            </a:prstGeom>
            <a:grpFill/>
          </p:spPr>
          <p:txBody>
            <a:bodyPr wrap="square" rtlCol="0">
              <a:spAutoFit/>
            </a:bodyPr>
            <a:lstStyle/>
            <a:p>
              <a:pPr algn="ctr"/>
              <a:r>
                <a:rPr kumimoji="1" lang="en-US" altLang="ja-JP" sz="1800" dirty="0" smtClean="0"/>
                <a:t>WLAN 3BSS</a:t>
              </a:r>
              <a:endParaRPr kumimoji="1" lang="ja-JP" altLang="en-US" sz="1800" dirty="0"/>
            </a:p>
          </p:txBody>
        </p:sp>
      </p:grpSp>
      <p:sp>
        <p:nvSpPr>
          <p:cNvPr id="30" name="コンテンツ プレースホルダー 6"/>
          <p:cNvSpPr txBox="1">
            <a:spLocks/>
          </p:cNvSpPr>
          <p:nvPr/>
        </p:nvSpPr>
        <p:spPr>
          <a:xfrm>
            <a:off x="4685854" y="1700808"/>
            <a:ext cx="4206626" cy="14401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The DSA gives only small impact to other system.</a:t>
            </a:r>
          </a:p>
          <a:p>
            <a:r>
              <a:rPr lang="en-US" altLang="ja-JP" sz="2000" dirty="0" smtClean="0"/>
              <a:t>The area total throughput is better than other scenarios.</a:t>
            </a:r>
            <a:endParaRPr lang="ja-JP" altLang="en-US" sz="2000" dirty="0"/>
          </a:p>
        </p:txBody>
      </p:sp>
      <p:grpSp>
        <p:nvGrpSpPr>
          <p:cNvPr id="10" name="グループ化 9"/>
          <p:cNvGrpSpPr/>
          <p:nvPr/>
        </p:nvGrpSpPr>
        <p:grpSpPr>
          <a:xfrm>
            <a:off x="180975" y="3140968"/>
            <a:ext cx="4390546" cy="3286125"/>
            <a:chOff x="180975" y="3140968"/>
            <a:chExt cx="4390546" cy="3286125"/>
          </a:xfrm>
        </p:grpSpPr>
        <p:pic>
          <p:nvPicPr>
            <p:cNvPr id="6150" name="Picture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180975" y="3140968"/>
              <a:ext cx="4390546" cy="328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円/楕円 1"/>
            <p:cNvSpPr/>
            <p:nvPr/>
          </p:nvSpPr>
          <p:spPr bwMode="auto">
            <a:xfrm>
              <a:off x="2879812" y="4185084"/>
              <a:ext cx="216024" cy="598946"/>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4" name="直線矢印コネクタ 3"/>
            <p:cNvCxnSpPr>
              <a:stCxn id="2" idx="0"/>
            </p:cNvCxnSpPr>
            <p:nvPr/>
          </p:nvCxnSpPr>
          <p:spPr bwMode="auto">
            <a:xfrm>
              <a:off x="2987824" y="4185084"/>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xmlns="" val="297757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ー 2"/>
          <p:cNvSpPr>
            <a:spLocks noGrp="1"/>
          </p:cNvSpPr>
          <p:nvPr>
            <p:ph idx="1"/>
          </p:nvPr>
        </p:nvSpPr>
        <p:spPr>
          <a:xfrm>
            <a:off x="685800" y="1844824"/>
            <a:ext cx="7772400" cy="4464496"/>
          </a:xfrm>
        </p:spPr>
        <p:txBody>
          <a:bodyPr/>
          <a:lstStyle/>
          <a:p>
            <a:endParaRPr kumimoji="1" lang="en-US" altLang="ja-JP" sz="2000" dirty="0" smtClean="0"/>
          </a:p>
          <a:p>
            <a:r>
              <a:rPr kumimoji="1" lang="en-US" altLang="ja-JP" sz="2000" dirty="0" smtClean="0"/>
              <a:t>Measured results of 2.4GHz ISM band show that a congestion situation has already occurred.</a:t>
            </a:r>
          </a:p>
          <a:p>
            <a:pPr lvl="1"/>
            <a:r>
              <a:rPr lang="en-US" altLang="ja-JP" sz="1800" dirty="0" smtClean="0"/>
              <a:t>In the near future, more congestion situation will be expected.</a:t>
            </a:r>
            <a:endParaRPr kumimoji="1" lang="en-US" altLang="ja-JP" sz="1800" dirty="0" smtClean="0"/>
          </a:p>
          <a:p>
            <a:pPr lvl="1"/>
            <a:endParaRPr kumimoji="1" lang="en-US" altLang="ja-JP" sz="1800" dirty="0" smtClean="0"/>
          </a:p>
          <a:p>
            <a:pPr marL="342900" lvl="1" indent="-342900">
              <a:buFontTx/>
              <a:buChar char="•"/>
            </a:pPr>
            <a:r>
              <a:rPr lang="en-US" altLang="ja-JP" sz="1800" dirty="0" smtClean="0"/>
              <a:t>Three kinds of contributions regarding efficient use of spectrum are introduced.</a:t>
            </a:r>
          </a:p>
          <a:p>
            <a:pPr lvl="1"/>
            <a:r>
              <a:rPr lang="en-US" altLang="ja-JP" sz="1800" dirty="0" smtClean="0"/>
              <a:t>The IG SRU would like to solicited more contribution about this topic.</a:t>
            </a:r>
            <a:endParaRPr lang="en-US" altLang="ja-JP" sz="1800" dirty="0"/>
          </a:p>
          <a:p>
            <a:pPr lvl="1">
              <a:buNone/>
            </a:pPr>
            <a:endParaRPr lang="en-US" altLang="ja-JP" sz="1800" dirty="0" smtClean="0"/>
          </a:p>
          <a:p>
            <a:pPr marL="0" indent="0">
              <a:buNone/>
            </a:pPr>
            <a:endParaRPr kumimoji="1" lang="ja-JP" altLang="en-US" sz="18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14</a:t>
            </a:fld>
            <a:endParaRPr lang="en-US" altLang="ja-JP"/>
          </a:p>
        </p:txBody>
      </p:sp>
    </p:spTree>
    <p:extLst>
      <p:ext uri="{BB962C8B-B14F-4D97-AF65-F5344CB8AC3E}">
        <p14:creationId xmlns:p14="http://schemas.microsoft.com/office/powerpoint/2010/main" xmlns="" val="2461508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Contributors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15</a:t>
            </a:fld>
            <a:endParaRPr lang="en-US" altLang="ja-JP"/>
          </a:p>
        </p:txBody>
      </p:sp>
      <p:graphicFrame>
        <p:nvGraphicFramePr>
          <p:cNvPr id="7" name="Table 9"/>
          <p:cNvGraphicFramePr>
            <a:graphicFrameLocks noGrp="1"/>
          </p:cNvGraphicFramePr>
          <p:nvPr>
            <p:extLst>
              <p:ext uri="{D42A27DB-BD31-4B8C-83A1-F6EECF244321}">
                <p14:modId xmlns:p14="http://schemas.microsoft.com/office/powerpoint/2010/main" xmlns="" val="570319774"/>
              </p:ext>
            </p:extLst>
          </p:nvPr>
        </p:nvGraphicFramePr>
        <p:xfrm>
          <a:off x="431539" y="1376772"/>
          <a:ext cx="8280921" cy="4938525"/>
        </p:xfrm>
        <a:graphic>
          <a:graphicData uri="http://schemas.openxmlformats.org/drawingml/2006/table">
            <a:tbl>
              <a:tblPr/>
              <a:tblGrid>
                <a:gridCol w="2088881"/>
                <a:gridCol w="3671760"/>
                <a:gridCol w="2520280"/>
              </a:tblGrid>
              <a:tr h="21272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Authors / Contributors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Name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Company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email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Shoichi Kitazawa</a:t>
                      </a:r>
                      <a:endPar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ATR</a:t>
                      </a:r>
                      <a:endPar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kitazawa@atr.jp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Satoshi Tsukamoto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tsukamoto@atr.jp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Tomohiro </a:t>
                      </a:r>
                      <a:r>
                        <a:rPr lang="en-US" altLang="ja-JP" sz="1200" dirty="0" err="1" smtClean="0">
                          <a:latin typeface="Times New Roman" pitchFamily="18" charset="0"/>
                          <a:ea typeface="ＭＳ Ｐゴシック" charset="-128"/>
                          <a:cs typeface="Times New Roman" pitchFamily="18" charset="0"/>
                        </a:rPr>
                        <a:t>Miyasaka</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miyasaka@atr.jp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Takahiro Maeda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maeda@atr.jp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Kohji Ohshima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k_ohshima@atr.jp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Kazuto Yano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kzyano@atr.jp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Tomohiro Oka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to.oka@atr.jp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Narihiro </a:t>
                      </a:r>
                      <a:r>
                        <a:rPr lang="en-US" altLang="ja-JP" sz="1200" dirty="0" err="1" smtClean="0">
                          <a:latin typeface="Times New Roman" pitchFamily="18" charset="0"/>
                          <a:ea typeface="ＭＳ Ｐゴシック" charset="-128"/>
                          <a:cs typeface="Times New Roman" pitchFamily="18" charset="0"/>
                        </a:rPr>
                        <a:t>Nakamoto</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nakamoto_n@atr.jp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Akira</a:t>
                      </a:r>
                      <a:r>
                        <a:rPr lang="en-US" altLang="ja-JP" sz="1200" baseline="0" dirty="0" smtClean="0">
                          <a:latin typeface="Times New Roman" pitchFamily="18" charset="0"/>
                          <a:ea typeface="ＭＳ Ｐゴシック" charset="-128"/>
                          <a:cs typeface="Times New Roman" pitchFamily="18" charset="0"/>
                        </a:rPr>
                        <a:t> </a:t>
                      </a:r>
                      <a:r>
                        <a:rPr lang="en-US" altLang="ja-JP" sz="1200" baseline="0" dirty="0" err="1" smtClean="0">
                          <a:latin typeface="Times New Roman" pitchFamily="18" charset="0"/>
                          <a:ea typeface="ＭＳ Ｐゴシック" charset="-128"/>
                          <a:cs typeface="Times New Roman" pitchFamily="18" charset="0"/>
                        </a:rPr>
                        <a:t>Utsumi</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utsumi@atr.jp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Haruo</a:t>
                      </a:r>
                      <a:r>
                        <a:rPr lang="en-US" altLang="ja-JP" sz="1200" dirty="0" smtClean="0">
                          <a:latin typeface="Times New Roman" pitchFamily="18" charset="0"/>
                          <a:ea typeface="ＭＳ Ｐゴシック" charset="-128"/>
                          <a:cs typeface="Times New Roman" pitchFamily="18" charset="0"/>
                        </a:rPr>
                        <a:t> </a:t>
                      </a:r>
                      <a:r>
                        <a:rPr lang="en-US" altLang="ja-JP" sz="1200" dirty="0" err="1" smtClean="0">
                          <a:latin typeface="Times New Roman" pitchFamily="18" charset="0"/>
                          <a:ea typeface="ＭＳ Ｐゴシック" charset="-128"/>
                          <a:cs typeface="Times New Roman" pitchFamily="18" charset="0"/>
                        </a:rPr>
                        <a:t>Noma</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noma@atr.jp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Masashiro</a:t>
                      </a:r>
                      <a:r>
                        <a:rPr lang="en-US" altLang="ja-JP" sz="1200" dirty="0" smtClean="0">
                          <a:latin typeface="Times New Roman" pitchFamily="18" charset="0"/>
                          <a:ea typeface="ＭＳ Ｐゴシック" charset="-128"/>
                          <a:cs typeface="Times New Roman" pitchFamily="18" charset="0"/>
                        </a:rPr>
                        <a:t> Uno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uno@atr.jp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Kiyoshi Kobayashi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kobayashi@atr.jp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a:lnSpc>
                          <a:spcPct val="80000"/>
                        </a:lnSpc>
                      </a:pPr>
                      <a:r>
                        <a:rPr lang="en-US" altLang="ja-JP" sz="1200" dirty="0" err="1" smtClean="0">
                          <a:latin typeface="Times New Roman" pitchFamily="18" charset="0"/>
                          <a:ea typeface="ＭＳ Ｐゴシック" charset="-128"/>
                          <a:cs typeface="Times New Roman" pitchFamily="18" charset="0"/>
                        </a:rPr>
                        <a:t>Mineo</a:t>
                      </a:r>
                      <a:r>
                        <a:rPr lang="en-US" altLang="ja-JP" sz="1200" dirty="0" smtClean="0">
                          <a:latin typeface="Times New Roman" pitchFamily="18" charset="0"/>
                          <a:ea typeface="ＭＳ Ｐゴシック" charset="-128"/>
                          <a:cs typeface="Times New Roman" pitchFamily="18" charset="0"/>
                        </a:rPr>
                        <a:t> </a:t>
                      </a:r>
                      <a:r>
                        <a:rPr lang="en-US" altLang="ja-JP" sz="1200" dirty="0" err="1" smtClean="0">
                          <a:latin typeface="Times New Roman" pitchFamily="18" charset="0"/>
                          <a:ea typeface="ＭＳ Ｐゴシック" charset="-128"/>
                          <a:cs typeface="Times New Roman" pitchFamily="18" charset="0"/>
                        </a:rPr>
                        <a:t>Takai</a:t>
                      </a:r>
                      <a:endParaRPr lang="en-US" altLang="ja-JP" sz="1200" dirty="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algn="l"/>
                      <a:r>
                        <a:rPr lang="de-DE" altLang="ja-JP" sz="1200" dirty="0" smtClean="0">
                          <a:latin typeface="Times New Roman" pitchFamily="18" charset="0"/>
                          <a:cs typeface="Times New Roman" pitchFamily="18" charset="0"/>
                        </a:rPr>
                        <a:t>UCLA Computer Science Department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mineo@cs.ucla.edu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Jitin</a:t>
                      </a:r>
                      <a:r>
                        <a:rPr lang="en-US" altLang="ja-JP" sz="1200" dirty="0" smtClean="0">
                          <a:latin typeface="Times New Roman" pitchFamily="18" charset="0"/>
                          <a:ea typeface="ＭＳ Ｐゴシック" charset="-128"/>
                          <a:cs typeface="Times New Roman" pitchFamily="18" charset="0"/>
                        </a:rPr>
                        <a:t> Bajaj</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Wooseong</a:t>
                      </a:r>
                      <a:r>
                        <a:rPr lang="en-US" altLang="ja-JP" sz="1200" dirty="0" smtClean="0">
                          <a:latin typeface="Times New Roman" pitchFamily="18" charset="0"/>
                          <a:ea typeface="ＭＳ Ｐゴシック" charset="-128"/>
                          <a:cs typeface="Times New Roman" pitchFamily="18" charset="0"/>
                        </a:rPr>
                        <a:t> Kim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Brian Choi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Mario </a:t>
                      </a:r>
                      <a:r>
                        <a:rPr lang="en-US" altLang="ja-JP" sz="1200" dirty="0" err="1" smtClean="0">
                          <a:latin typeface="Times New Roman" pitchFamily="18" charset="0"/>
                          <a:ea typeface="ＭＳ Ｐゴシック" charset="-128"/>
                          <a:cs typeface="Times New Roman" pitchFamily="18" charset="0"/>
                        </a:rPr>
                        <a:t>Gerla</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Bob Conley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de-DE" altLang="ja-JP" sz="1200" dirty="0" smtClean="0">
                          <a:latin typeface="Times New Roman" pitchFamily="18" charset="0"/>
                          <a:cs typeface="Times New Roman" pitchFamily="18" charset="0"/>
                        </a:rPr>
                        <a:t>Eigen Wireless</a:t>
                      </a:r>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bconley@eigenwireless.com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Steven </a:t>
                      </a:r>
                      <a:r>
                        <a:rPr lang="en-US" altLang="ja-JP" sz="1200" dirty="0" err="1" smtClean="0">
                          <a:latin typeface="Times New Roman" pitchFamily="18" charset="0"/>
                          <a:ea typeface="ＭＳ Ｐゴシック" charset="-128"/>
                          <a:cs typeface="Times New Roman" pitchFamily="18" charset="0"/>
                        </a:rPr>
                        <a:t>Schennum</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de-DE" altLang="ja-JP" sz="1200" dirty="0" smtClean="0">
                          <a:latin typeface="Times New Roman" pitchFamily="18" charset="0"/>
                          <a:cs typeface="Times New Roman" pitchFamily="18" charset="0"/>
                        </a:rPr>
                        <a:t>Gonzaga University</a:t>
                      </a:r>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schennum@gonzaga.edu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027456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Technical Contribution</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xmlns="" val="1303842181"/>
              </p:ext>
            </p:extLst>
          </p:nvPr>
        </p:nvGraphicFramePr>
        <p:xfrm>
          <a:off x="251520" y="2132856"/>
          <a:ext cx="8640960" cy="3195123"/>
        </p:xfrm>
        <a:graphic>
          <a:graphicData uri="http://schemas.openxmlformats.org/drawingml/2006/table">
            <a:tbl>
              <a:tblPr>
                <a:tableStyleId>{5C22544A-7EE6-4342-B048-85BDC9FD1C3A}</a:tableStyleId>
              </a:tblPr>
              <a:tblGrid>
                <a:gridCol w="1122847"/>
                <a:gridCol w="1325425"/>
                <a:gridCol w="1368152"/>
                <a:gridCol w="3672408"/>
                <a:gridCol w="1152128"/>
              </a:tblGrid>
              <a:tr h="207195">
                <a:tc>
                  <a:txBody>
                    <a:bodyPr/>
                    <a:lstStyle/>
                    <a:p>
                      <a:pPr algn="ctr" fontAlgn="ctr"/>
                      <a:r>
                        <a:rPr lang="de-DE" sz="1200" u="none" strike="noStrike" dirty="0">
                          <a:effectLst/>
                        </a:rPr>
                        <a:t>Doc No.</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Auther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dirty="0" smtClean="0">
                          <a:effectLst/>
                        </a:rPr>
                        <a:t>Affiriation</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Tittle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Meeting</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dirty="0">
                          <a:effectLst/>
                        </a:rPr>
                        <a:t>15-10-886-00</a:t>
                      </a: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a:effectLst/>
                        </a:rPr>
                        <a:t>Experimental results of  High traffic-load situation</a:t>
                      </a:r>
                      <a:endParaRPr lang="en-US"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Dallas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dirty="0">
                          <a:effectLst/>
                        </a:rPr>
                        <a:t>15-11-0161-00</a:t>
                      </a: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System concept of DSA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Singapore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15-11-0162-01</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Home monitoring applications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Singapore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15-11-0508-00</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Current situation in 2.4GHz ISM band</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San Francisco</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15-11-0528-00</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Mineo Takai</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UCLA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Intelligent Spectrum Sensing for vehicular Communications in the ISM Bands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San Francisco</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15-11-0764-00</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Shoichi Kitazawa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Performance simulation of DSA system</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Atlanta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15-11-0817-01</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Bob Conley</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Gonzaga University</a:t>
                      </a:r>
                      <a:br>
                        <a:rPr lang="de-DE" sz="1200" u="none" strike="noStrike">
                          <a:effectLst/>
                        </a:rPr>
                      </a:br>
                      <a:r>
                        <a:rPr lang="de-DE" sz="1200" u="none" strike="noStrike">
                          <a:effectLst/>
                        </a:rPr>
                        <a:t>Eigen Wireless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Smart Antenna Opportunities for Spectrum Resource Usage Improvements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Atlanta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de-DE" sz="1200" u="none" strike="noStrike">
                          <a:effectLst/>
                        </a:rPr>
                        <a:t>15-12-0xxx-01</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Shoichi Kitazawa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Technical Document</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Big Island</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16</a:t>
            </a:fld>
            <a:endParaRPr lang="en-US" altLang="ja-JP"/>
          </a:p>
        </p:txBody>
      </p:sp>
    </p:spTree>
    <p:extLst>
      <p:ext uri="{BB962C8B-B14F-4D97-AF65-F5344CB8AC3E}">
        <p14:creationId xmlns:p14="http://schemas.microsoft.com/office/powerpoint/2010/main" xmlns="" val="453107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D876C36C-B81E-4C0B-861C-35873900A9DA}" type="slidenum">
              <a:rPr lang="en-US" altLang="ja-JP"/>
              <a:pPr/>
              <a:t>2</a:t>
            </a:fld>
            <a:endParaRPr lang="en-US" altLang="ja-JP"/>
          </a:p>
        </p:txBody>
      </p:sp>
      <p:sp>
        <p:nvSpPr>
          <p:cNvPr id="26626" name="Rectangle 2"/>
          <p:cNvSpPr>
            <a:spLocks noGrp="1" noChangeArrowheads="1"/>
          </p:cNvSpPr>
          <p:nvPr>
            <p:ph type="ctrTitle"/>
          </p:nvPr>
        </p:nvSpPr>
        <p:spPr>
          <a:xfrm>
            <a:off x="685800" y="2286000"/>
            <a:ext cx="7772400" cy="1143000"/>
          </a:xfrm>
        </p:spPr>
        <p:txBody>
          <a:bodyPr/>
          <a:lstStyle/>
          <a:p>
            <a:r>
              <a:rPr lang="en-US" altLang="ja-JP" dirty="0" smtClean="0">
                <a:ea typeface="ＭＳ Ｐゴシック" charset="-128"/>
              </a:rPr>
              <a:t>Overview</a:t>
            </a:r>
            <a:r>
              <a:rPr lang="ja-JP" altLang="en-US" dirty="0" smtClean="0">
                <a:ea typeface="ＭＳ Ｐゴシック" charset="-128"/>
              </a:rPr>
              <a:t> </a:t>
            </a:r>
            <a:r>
              <a:rPr lang="en-US" altLang="ja-JP" dirty="0" smtClean="0">
                <a:ea typeface="ＭＳ Ｐゴシック" charset="-128"/>
              </a:rPr>
              <a:t>of IG SRU Activities</a:t>
            </a:r>
            <a:endParaRPr lang="ja-JP" altLang="ja-JP" dirty="0">
              <a:solidFill>
                <a:schemeClr val="tx1"/>
              </a:solidFill>
            </a:endParaRPr>
          </a:p>
        </p:txBody>
      </p:sp>
      <p:sp>
        <p:nvSpPr>
          <p:cNvPr id="7" name="テキスト ボックス 6"/>
          <p:cNvSpPr txBox="1"/>
          <p:nvPr/>
        </p:nvSpPr>
        <p:spPr>
          <a:xfrm>
            <a:off x="3041830" y="4581128"/>
            <a:ext cx="3060340" cy="523220"/>
          </a:xfrm>
          <a:prstGeom prst="rect">
            <a:avLst/>
          </a:prstGeom>
          <a:noFill/>
        </p:spPr>
        <p:txBody>
          <a:bodyPr wrap="square" rtlCol="0">
            <a:spAutoFit/>
          </a:bodyPr>
          <a:lstStyle/>
          <a:p>
            <a:pPr algn="ctr"/>
            <a:r>
              <a:rPr kumimoji="1" lang="en-US" altLang="ja-JP" sz="2800" dirty="0" smtClean="0"/>
              <a:t>Shoichi Kitazawa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IG SRU</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400" dirty="0" smtClean="0"/>
              <a:t>The IG SRU (Spectrum Resources </a:t>
            </a:r>
            <a:r>
              <a:rPr lang="en-US" altLang="ja-JP" sz="2400" dirty="0"/>
              <a:t>U</a:t>
            </a:r>
            <a:r>
              <a:rPr kumimoji="1" lang="en-US" altLang="ja-JP" sz="2400" dirty="0" smtClean="0"/>
              <a:t>tilization) started in November 2010.</a:t>
            </a:r>
            <a:endParaRPr lang="en-US" altLang="ja-JP" sz="2000" dirty="0"/>
          </a:p>
          <a:p>
            <a:pPr lvl="1"/>
            <a:r>
              <a:rPr kumimoji="1" lang="en-US" altLang="ja-JP" sz="2000" dirty="0" smtClean="0"/>
              <a:t>This IG based on presentation of  “</a:t>
            </a:r>
            <a:r>
              <a:rPr lang="en-US" altLang="ja-JP" sz="2000" dirty="0">
                <a:solidFill>
                  <a:schemeClr val="tx2"/>
                </a:solidFill>
                <a:ea typeface="ＭＳ Ｐゴシック" charset="-128"/>
              </a:rPr>
              <a:t>A Proposal Toward Better Use of Spectrum Resources in future WPAN(15-10-0739-01</a:t>
            </a:r>
            <a:r>
              <a:rPr lang="en-US" altLang="ja-JP" sz="2000" dirty="0" smtClean="0">
                <a:solidFill>
                  <a:schemeClr val="tx2"/>
                </a:solidFill>
                <a:ea typeface="ＭＳ Ｐゴシック" charset="-128"/>
              </a:rPr>
              <a:t>)</a:t>
            </a:r>
            <a:r>
              <a:rPr kumimoji="1" lang="en-US" altLang="ja-JP" sz="2000" dirty="0" smtClean="0"/>
              <a:t>” at September 2010.</a:t>
            </a:r>
          </a:p>
          <a:p>
            <a:pPr lvl="1"/>
            <a:endParaRPr kumimoji="1" lang="en-US" altLang="ja-JP" sz="1600" dirty="0" smtClean="0"/>
          </a:p>
          <a:p>
            <a:r>
              <a:rPr kumimoji="1" lang="en-US" altLang="ja-JP" sz="2400" dirty="0" smtClean="0"/>
              <a:t>The purpose of IG SRU are:</a:t>
            </a:r>
          </a:p>
          <a:p>
            <a:pPr lvl="1"/>
            <a:r>
              <a:rPr lang="en-US" altLang="ja-JP" sz="2000" dirty="0"/>
              <a:t>To explore mechanism of efficient spectrum use in ISM band and unlicensed band.</a:t>
            </a:r>
          </a:p>
          <a:p>
            <a:pPr lvl="1"/>
            <a:r>
              <a:rPr lang="en-US" altLang="ja-JP" sz="2000" dirty="0"/>
              <a:t>Discussing future WPAN system.</a:t>
            </a:r>
            <a:endParaRPr lang="ja-JP" altLang="en-US" sz="2000" dirty="0"/>
          </a:p>
          <a:p>
            <a:pPr lvl="1"/>
            <a:endParaRPr kumimoji="1" lang="en-US" altLang="ja-JP" sz="1800" dirty="0" smtClean="0"/>
          </a:p>
          <a:p>
            <a:pPr lvl="1"/>
            <a:endParaRPr kumimoji="1" lang="en-US" altLang="ja-JP" sz="1800" dirty="0" smtClean="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3</a:t>
            </a:fld>
            <a:endParaRPr lang="en-US" altLang="ja-JP"/>
          </a:p>
        </p:txBody>
      </p:sp>
    </p:spTree>
    <p:extLst>
      <p:ext uri="{BB962C8B-B14F-4D97-AF65-F5344CB8AC3E}">
        <p14:creationId xmlns:p14="http://schemas.microsoft.com/office/powerpoint/2010/main" xmlns="" val="691877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t>IG SRU </a:t>
            </a:r>
            <a:r>
              <a:rPr lang="en-US" altLang="ja-JP" dirty="0" smtClean="0"/>
              <a:t>Sessions</a:t>
            </a:r>
            <a:endParaRPr kumimoji="1" lang="ja-JP" altLang="en-US" dirty="0"/>
          </a:p>
        </p:txBody>
      </p:sp>
      <p:sp>
        <p:nvSpPr>
          <p:cNvPr id="9" name="コンテンツ プレースホルダー 8"/>
          <p:cNvSpPr>
            <a:spLocks noGrp="1"/>
          </p:cNvSpPr>
          <p:nvPr>
            <p:ph idx="1"/>
          </p:nvPr>
        </p:nvSpPr>
        <p:spPr>
          <a:xfrm>
            <a:off x="685800" y="1981200"/>
            <a:ext cx="7772400" cy="2059868"/>
          </a:xfrm>
        </p:spPr>
        <p:txBody>
          <a:bodyPr/>
          <a:lstStyle/>
          <a:p>
            <a:r>
              <a:rPr lang="en-US" altLang="ja-JP" sz="2200" dirty="0"/>
              <a:t>The IG SRU </a:t>
            </a:r>
            <a:r>
              <a:rPr lang="en-US" altLang="ja-JP" sz="2200" dirty="0" smtClean="0"/>
              <a:t>meeting is held </a:t>
            </a:r>
            <a:r>
              <a:rPr lang="en-US" altLang="ja-JP" sz="2200" dirty="0"/>
              <a:t>every plenary meeting.</a:t>
            </a:r>
          </a:p>
          <a:p>
            <a:r>
              <a:rPr lang="en-US" altLang="ja-JP" sz="2200" dirty="0"/>
              <a:t>This time IG SRU </a:t>
            </a:r>
            <a:r>
              <a:rPr lang="en-US" altLang="ja-JP" sz="2200" dirty="0" smtClean="0"/>
              <a:t>hold a meeting on </a:t>
            </a:r>
            <a:r>
              <a:rPr lang="en-US" altLang="ja-JP" sz="2200" dirty="0"/>
              <a:t>Thursday PM1 at Waikoloa2</a:t>
            </a:r>
            <a:r>
              <a:rPr lang="en-US" altLang="ja-JP" sz="2200" dirty="0" smtClean="0"/>
              <a:t>.</a:t>
            </a:r>
          </a:p>
          <a:p>
            <a:pPr lvl="1"/>
            <a:r>
              <a:rPr lang="en-US" altLang="ja-JP" sz="1800" dirty="0" smtClean="0"/>
              <a:t>1</a:t>
            </a:r>
            <a:r>
              <a:rPr lang="en-US" altLang="ja-JP" sz="1800" baseline="30000" dirty="0" smtClean="0"/>
              <a:t>st</a:t>
            </a:r>
            <a:r>
              <a:rPr lang="en-US" altLang="ja-JP" sz="1800" dirty="0" smtClean="0"/>
              <a:t> version of technical document of IG SRU will be release this meeting.</a:t>
            </a:r>
            <a:endParaRPr lang="en-US" altLang="ja-JP" sz="1800"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a:t>
            </a:fld>
            <a:endParaRPr lang="en-US" altLang="ja-JP"/>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xmlns="" val="3417888321"/>
              </p:ext>
            </p:extLst>
          </p:nvPr>
        </p:nvGraphicFramePr>
        <p:xfrm>
          <a:off x="575556" y="4077072"/>
          <a:ext cx="7920880" cy="2077200"/>
        </p:xfrm>
        <a:graphic>
          <a:graphicData uri="http://schemas.openxmlformats.org/drawingml/2006/table">
            <a:tbl>
              <a:tblPr firstRow="1" bandRow="1">
                <a:tableStyleId>{F5AB1C69-6EDB-4FF4-983F-18BD219EF322}</a:tableStyleId>
              </a:tblPr>
              <a:tblGrid>
                <a:gridCol w="720080"/>
                <a:gridCol w="1080120"/>
                <a:gridCol w="1296144"/>
                <a:gridCol w="1224136"/>
                <a:gridCol w="1296144"/>
                <a:gridCol w="1224136"/>
                <a:gridCol w="1080120"/>
              </a:tblGrid>
              <a:tr h="370840">
                <a:tc>
                  <a:txBody>
                    <a:bodyPr/>
                    <a:lstStyle/>
                    <a:p>
                      <a:r>
                        <a:rPr kumimoji="1" lang="en-US" altLang="ja-JP" sz="1200" dirty="0" smtClean="0">
                          <a:solidFill>
                            <a:sysClr val="windowText" lastClr="000000"/>
                          </a:solidFill>
                        </a:rPr>
                        <a:t>Year</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solidFill>
                            <a:sysClr val="windowText" lastClr="000000"/>
                          </a:solidFill>
                        </a:rPr>
                        <a:t>Month</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Venue</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Agenda</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Closing Report</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Minutes</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solidFill>
                            <a:sysClr val="windowText" lastClr="000000"/>
                          </a:solidFill>
                        </a:rPr>
                        <a:t>Number of</a:t>
                      </a:r>
                      <a:r>
                        <a:rPr kumimoji="1" lang="en-US" altLang="ja-JP" sz="1200" baseline="0" dirty="0" smtClean="0">
                          <a:solidFill>
                            <a:sysClr val="windowText" lastClr="000000"/>
                          </a:solidFill>
                        </a:rPr>
                        <a:t> participant</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a:txBody>
                    <a:bodyPr/>
                    <a:lstStyle/>
                    <a:p>
                      <a:r>
                        <a:rPr kumimoji="1" lang="en-US" altLang="ja-JP" sz="1200" dirty="0" smtClean="0"/>
                        <a:t>2010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November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200" kern="1200" dirty="0" smtClean="0">
                          <a:solidFill>
                            <a:schemeClr val="dk1"/>
                          </a:solidFill>
                          <a:effectLst/>
                          <a:latin typeface="+mn-lt"/>
                          <a:ea typeface="+mn-ea"/>
                          <a:cs typeface="+mn-cs"/>
                        </a:rPr>
                        <a:t>Dallas</a:t>
                      </a:r>
                      <a:endParaRPr lang="de-DE" altLang="ja-JP" sz="1200" dirty="0" smtClean="0">
                        <a:effectLs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15-10-0839-01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15-10-0924-01</a:t>
                      </a:r>
                      <a:endParaRPr lang="ja-JP" altLang="ja-JP" sz="12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15-10-0934-00</a:t>
                      </a:r>
                      <a:endParaRPr lang="ja-JP" altLang="ja-JP" sz="12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rowSpan="3">
                  <a:txBody>
                    <a:bodyPr/>
                    <a:lstStyle/>
                    <a:p>
                      <a:r>
                        <a:rPr kumimoji="1" lang="en-US" altLang="ja-JP" sz="1200" dirty="0" smtClean="0"/>
                        <a:t>2011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March</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200" kern="1200" dirty="0" smtClean="0">
                          <a:solidFill>
                            <a:schemeClr val="dk1"/>
                          </a:solidFill>
                          <a:effectLst/>
                          <a:latin typeface="+mn-lt"/>
                          <a:ea typeface="+mn-ea"/>
                          <a:cs typeface="+mn-cs"/>
                        </a:rPr>
                        <a:t>Singapore</a:t>
                      </a:r>
                      <a:endParaRPr lang="de-DE" altLang="ja-JP" sz="1200" dirty="0" smtClean="0">
                        <a:effectLs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15-11-0159-01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15-11-0298-00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15-11-0440-00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8</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vMerge="1">
                  <a:txBody>
                    <a:bodyPr/>
                    <a:lstStyle/>
                    <a:p>
                      <a:endParaRPr kumimoji="1" lang="ja-JP" altLang="en-US" dirty="0"/>
                    </a:p>
                  </a:txBody>
                  <a:tcPr/>
                </a:tc>
                <a:tc>
                  <a:txBody>
                    <a:bodyPr/>
                    <a:lstStyle/>
                    <a:p>
                      <a:r>
                        <a:rPr kumimoji="1" lang="en-US" altLang="ja-JP" sz="1200" dirty="0" smtClean="0"/>
                        <a:t>July</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San Francisco</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15-11-0456-00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15-11-0552-00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15-11-755-00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vMerge="1">
                  <a:txBody>
                    <a:bodyPr/>
                    <a:lstStyle/>
                    <a:p>
                      <a:endParaRPr kumimoji="1" lang="ja-JP" altLang="en-US" dirty="0"/>
                    </a:p>
                  </a:txBody>
                  <a:tcPr/>
                </a:tc>
                <a:tc>
                  <a:txBody>
                    <a:bodyPr/>
                    <a:lstStyle/>
                    <a:p>
                      <a:r>
                        <a:rPr kumimoji="1" lang="en-US" altLang="ja-JP" sz="1200" dirty="0" smtClean="0"/>
                        <a:t>November</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Atlanta</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15-11-0757-01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15-11-0830-00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15-12-0106-00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13</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a:txBody>
                    <a:bodyPr/>
                    <a:lstStyle/>
                    <a:p>
                      <a:r>
                        <a:rPr kumimoji="1" lang="en-US" altLang="ja-JP" sz="1200" dirty="0" smtClean="0"/>
                        <a:t>2012</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March</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de-DE" altLang="ja-JP" sz="1200" kern="1200" dirty="0" smtClean="0">
                          <a:solidFill>
                            <a:schemeClr val="dk1"/>
                          </a:solidFill>
                          <a:effectLst/>
                          <a:latin typeface="+mn-lt"/>
                          <a:ea typeface="+mn-ea"/>
                          <a:cs typeface="+mn-cs"/>
                        </a:rPr>
                        <a:t>Waikoloa</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15-12-0107-00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049152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New technologies for future WPAN</a:t>
            </a:r>
            <a:endParaRPr kumimoji="1" lang="ja-JP" altLang="en-US" dirty="0"/>
          </a:p>
        </p:txBody>
      </p:sp>
      <p:sp>
        <p:nvSpPr>
          <p:cNvPr id="3" name="コンテンツ プレースホルダー 2"/>
          <p:cNvSpPr>
            <a:spLocks noGrp="1"/>
          </p:cNvSpPr>
          <p:nvPr>
            <p:ph idx="1"/>
          </p:nvPr>
        </p:nvSpPr>
        <p:spPr/>
        <p:txBody>
          <a:bodyPr/>
          <a:lstStyle/>
          <a:p>
            <a:r>
              <a:rPr lang="en-US" altLang="ja-JP" sz="1800" dirty="0" smtClean="0"/>
              <a:t>The unlicensed band will be congested with transmission from various types of SRD’s. It will face a serious problem of inter-system interference.</a:t>
            </a:r>
          </a:p>
          <a:p>
            <a:pPr lvl="1"/>
            <a:r>
              <a:rPr lang="en-US" altLang="ja-JP" sz="1600" dirty="0" smtClean="0"/>
              <a:t>The CA document addresses </a:t>
            </a:r>
            <a:r>
              <a:rPr lang="en-US" altLang="ja-JP" sz="1600" dirty="0"/>
              <a:t>coexistence </a:t>
            </a:r>
            <a:r>
              <a:rPr lang="en-US" altLang="ja-JP" sz="1600" dirty="0" smtClean="0"/>
              <a:t>of 802 wireless devices.</a:t>
            </a:r>
          </a:p>
          <a:p>
            <a:pPr lvl="1"/>
            <a:r>
              <a:rPr lang="en-US" altLang="ja-JP" sz="1600" dirty="0" smtClean="0"/>
              <a:t>The degradation of system performance has </a:t>
            </a:r>
            <a:r>
              <a:rPr lang="de-DE" altLang="ja-JP" sz="1600" dirty="0" smtClean="0"/>
              <a:t>become obvious </a:t>
            </a:r>
            <a:r>
              <a:rPr lang="en-US" altLang="ja-JP" sz="1600" dirty="0" smtClean="0"/>
              <a:t>due to high inter-system interference.</a:t>
            </a:r>
            <a:endParaRPr lang="en-US" altLang="ja-JP" sz="1800" dirty="0" smtClean="0"/>
          </a:p>
          <a:p>
            <a:r>
              <a:rPr lang="en-US" altLang="ja-JP" sz="1800" dirty="0" smtClean="0"/>
              <a:t>The </a:t>
            </a:r>
            <a:r>
              <a:rPr lang="en-US" altLang="ja-JP" sz="1800" dirty="0"/>
              <a:t>IG </a:t>
            </a:r>
            <a:r>
              <a:rPr lang="en-US" altLang="ja-JP" sz="1800" dirty="0" smtClean="0"/>
              <a:t>SRU (</a:t>
            </a:r>
            <a:r>
              <a:rPr lang="en-US" altLang="ja-JP" sz="1800" dirty="0"/>
              <a:t>Spectrum Resource Utilization) chartered </a:t>
            </a:r>
            <a:r>
              <a:rPr lang="en-US" altLang="ja-JP" sz="1800" dirty="0" smtClean="0"/>
              <a:t>to explore </a:t>
            </a:r>
            <a:r>
              <a:rPr lang="en-US" altLang="ja-JP" sz="1800" dirty="0"/>
              <a:t>mechanism of efficient spectrum use in ISM </a:t>
            </a:r>
            <a:r>
              <a:rPr lang="en-US" altLang="ja-JP" sz="1800" dirty="0" smtClean="0"/>
              <a:t>and </a:t>
            </a:r>
            <a:r>
              <a:rPr lang="en-US" altLang="ja-JP" sz="1800" dirty="0"/>
              <a:t>unlicensed band</a:t>
            </a:r>
            <a:r>
              <a:rPr lang="en-US" altLang="ja-JP" sz="1800" dirty="0" smtClean="0"/>
              <a:t>.</a:t>
            </a:r>
          </a:p>
          <a:p>
            <a:pPr lvl="1"/>
            <a:r>
              <a:rPr lang="en-US" altLang="ja-JP" sz="1600" dirty="0" smtClean="0"/>
              <a:t>Utilization of unused spectrum resources</a:t>
            </a:r>
            <a:endParaRPr lang="en-US" altLang="ja-JP" sz="1600" dirty="0"/>
          </a:p>
          <a:p>
            <a:endParaRPr kumimoji="1" lang="en-US" altLang="ja-JP" sz="1800" dirty="0" smtClean="0"/>
          </a:p>
          <a:p>
            <a:pPr lvl="1"/>
            <a:endParaRPr kumimoji="1" lang="ja-JP" altLang="en-US" sz="16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5</a:t>
            </a:fld>
            <a:endParaRPr lang="en-US" altLang="ja-JP"/>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3588" y="4905084"/>
            <a:ext cx="1428821"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51820" y="4905084"/>
            <a:ext cx="946312"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69995" y="4918244"/>
            <a:ext cx="1362075"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4248" y="4800150"/>
            <a:ext cx="1081929"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左右矢印 15"/>
          <p:cNvSpPr/>
          <p:nvPr/>
        </p:nvSpPr>
        <p:spPr>
          <a:xfrm>
            <a:off x="2229170" y="5520150"/>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右矢印 16"/>
          <p:cNvSpPr/>
          <p:nvPr/>
        </p:nvSpPr>
        <p:spPr>
          <a:xfrm>
            <a:off x="3670058" y="5524849"/>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右矢印 17"/>
          <p:cNvSpPr/>
          <p:nvPr/>
        </p:nvSpPr>
        <p:spPr>
          <a:xfrm>
            <a:off x="5932070" y="5615279"/>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159366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Current situation in 2.4GHz band</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000" dirty="0" smtClean="0"/>
              <a:t>To </a:t>
            </a:r>
            <a:r>
              <a:rPr lang="en-US" altLang="ja-JP" sz="2000" dirty="0"/>
              <a:t>c</a:t>
            </a:r>
            <a:r>
              <a:rPr kumimoji="1" lang="en-US" altLang="ja-JP" sz="2000" dirty="0" smtClean="0"/>
              <a:t>onfirm current situation in 2.4GHz ISM band, following locations </a:t>
            </a:r>
            <a:r>
              <a:rPr lang="en-US" altLang="ja-JP" sz="2000" dirty="0" smtClean="0"/>
              <a:t>were selected and measured </a:t>
            </a:r>
            <a:r>
              <a:rPr kumimoji="1" lang="en-US" altLang="ja-JP" sz="2000" dirty="0" smtClean="0"/>
              <a:t>by our developed measurement system and other commercial available measurement system.</a:t>
            </a:r>
          </a:p>
          <a:p>
            <a:pPr lvl="1"/>
            <a:r>
              <a:rPr kumimoji="1" lang="en-US" altLang="ja-JP" sz="1800" dirty="0" smtClean="0"/>
              <a:t>Airport</a:t>
            </a:r>
          </a:p>
          <a:p>
            <a:pPr lvl="1"/>
            <a:r>
              <a:rPr lang="en-US" altLang="ja-JP" sz="1800" dirty="0" smtClean="0"/>
              <a:t>Railroad station</a:t>
            </a:r>
            <a:endParaRPr kumimoji="1" lang="en-US" altLang="ja-JP" sz="1800" dirty="0" smtClean="0"/>
          </a:p>
          <a:p>
            <a:pPr lvl="1"/>
            <a:r>
              <a:rPr kumimoji="1" lang="en-US" altLang="ja-JP" sz="1800" dirty="0" smtClean="0"/>
              <a:t>Conference room</a:t>
            </a:r>
          </a:p>
          <a:p>
            <a:pPr lvl="1"/>
            <a:r>
              <a:rPr lang="en-US" altLang="ja-JP" sz="1800" dirty="0"/>
              <a:t>R</a:t>
            </a:r>
            <a:r>
              <a:rPr kumimoji="1" lang="en-US" altLang="ja-JP" sz="1800" dirty="0" smtClean="0"/>
              <a:t>esidential area</a:t>
            </a:r>
          </a:p>
          <a:p>
            <a:pPr lvl="1"/>
            <a:r>
              <a:rPr lang="en-US" altLang="ja-JP" sz="1800" dirty="0" smtClean="0"/>
              <a:t>Hospital</a:t>
            </a:r>
          </a:p>
          <a:p>
            <a:endParaRPr kumimoji="1" lang="ja-JP" altLang="en-US" sz="22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6</a:t>
            </a:fld>
            <a:endParaRPr lang="en-US" altLang="ja-JP"/>
          </a:p>
        </p:txBody>
      </p:sp>
      <p:sp>
        <p:nvSpPr>
          <p:cNvPr id="7" name="テキスト ボックス 6"/>
          <p:cNvSpPr txBox="1"/>
          <p:nvPr/>
        </p:nvSpPr>
        <p:spPr>
          <a:xfrm>
            <a:off x="5104263" y="6011996"/>
            <a:ext cx="3788217" cy="369332"/>
          </a:xfrm>
          <a:prstGeom prst="rect">
            <a:avLst/>
          </a:prstGeom>
          <a:noFill/>
        </p:spPr>
        <p:txBody>
          <a:bodyPr wrap="none" rtlCol="0">
            <a:spAutoFit/>
          </a:bodyPr>
          <a:lstStyle/>
          <a:p>
            <a:r>
              <a:rPr kumimoji="1" lang="en-US" altLang="ja-JP" sz="1800" dirty="0" smtClean="0"/>
              <a:t>Block diagram of measurement system</a:t>
            </a:r>
            <a:endParaRPr kumimoji="1" lang="ja-JP" altLang="en-US" sz="1800" dirty="0"/>
          </a:p>
        </p:txBody>
      </p:sp>
      <p:sp>
        <p:nvSpPr>
          <p:cNvPr id="8" name="左矢印 7"/>
          <p:cNvSpPr/>
          <p:nvPr/>
        </p:nvSpPr>
        <p:spPr bwMode="auto">
          <a:xfrm>
            <a:off x="3095836" y="3356992"/>
            <a:ext cx="504056" cy="180020"/>
          </a:xfrm>
          <a:prstGeom prst="leftArrow">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0" name="左矢印 9"/>
          <p:cNvSpPr/>
          <p:nvPr/>
        </p:nvSpPr>
        <p:spPr bwMode="auto">
          <a:xfrm>
            <a:off x="3095836" y="4689140"/>
            <a:ext cx="504056" cy="180020"/>
          </a:xfrm>
          <a:prstGeom prst="leftArrow">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3984" y="4607980"/>
            <a:ext cx="4242210" cy="15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7228777" y="3515041"/>
            <a:ext cx="1440000" cy="1354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2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Airport</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EB30D506-CBF4-48D8-B7A7-738978F4A766}" type="slidenum">
              <a:rPr lang="en-US" altLang="ja-JP" smtClean="0"/>
              <a:pPr/>
              <a:t>7</a:t>
            </a:fld>
            <a:endParaRPr lang="en-US" altLang="ja-JP"/>
          </a:p>
        </p:txBody>
      </p:sp>
      <p:sp>
        <p:nvSpPr>
          <p:cNvPr id="9" name="コンテンツ プレースホルダー 2"/>
          <p:cNvSpPr txBox="1">
            <a:spLocks/>
          </p:cNvSpPr>
          <p:nvPr/>
        </p:nvSpPr>
        <p:spPr>
          <a:xfrm>
            <a:off x="321151" y="1664804"/>
            <a:ext cx="6026161"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err="1" smtClean="0"/>
              <a:t>Haneda</a:t>
            </a:r>
            <a:r>
              <a:rPr lang="en-US" altLang="ja-JP" sz="2000" dirty="0" smtClean="0"/>
              <a:t> (Tokyo International Airport)</a:t>
            </a:r>
          </a:p>
          <a:p>
            <a:pPr lvl="1"/>
            <a:r>
              <a:rPr lang="en-US" altLang="ja-JP" sz="1800" dirty="0" smtClean="0"/>
              <a:t>61million passengers/Year</a:t>
            </a:r>
          </a:p>
          <a:p>
            <a:r>
              <a:rPr lang="en-US" altLang="ja-JP" sz="2000" dirty="0" smtClean="0"/>
              <a:t>Large number of AP and STA were observed. </a:t>
            </a:r>
          </a:p>
          <a:p>
            <a:pPr lvl="1"/>
            <a:endParaRPr lang="de-DE" altLang="ja-JP" sz="1800" dirty="0"/>
          </a:p>
        </p:txBody>
      </p:sp>
      <p:pic>
        <p:nvPicPr>
          <p:cNvPr id="13" name="図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47312" y="1664804"/>
            <a:ext cx="2520000" cy="1900517"/>
          </a:xfrm>
          <a:prstGeom prst="rect">
            <a:avLst/>
          </a:prstGeom>
        </p:spPr>
      </p:pic>
      <p:pic>
        <p:nvPicPr>
          <p:cNvPr id="14" name="図 13"/>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501312" y="3653886"/>
            <a:ext cx="3960000" cy="2429963"/>
          </a:xfrm>
          <a:prstGeom prst="rect">
            <a:avLst/>
          </a:prstGeom>
        </p:spPr>
      </p:pic>
      <p:sp>
        <p:nvSpPr>
          <p:cNvPr id="15" name="テキスト ボックス 14"/>
          <p:cNvSpPr txBox="1"/>
          <p:nvPr/>
        </p:nvSpPr>
        <p:spPr>
          <a:xfrm>
            <a:off x="35496" y="3677542"/>
            <a:ext cx="593432" cy="307777"/>
          </a:xfrm>
          <a:prstGeom prst="rect">
            <a:avLst/>
          </a:prstGeom>
          <a:noFill/>
        </p:spPr>
        <p:txBody>
          <a:bodyPr wrap="none" rtlCol="0">
            <a:spAutoFit/>
          </a:bodyPr>
          <a:lstStyle/>
          <a:p>
            <a:r>
              <a:rPr kumimoji="1" lang="en-US" altLang="ja-JP" sz="1400" dirty="0" smtClean="0"/>
              <a:t>10:00</a:t>
            </a:r>
            <a:endParaRPr kumimoji="1" lang="ja-JP" altLang="en-US" sz="1400" dirty="0"/>
          </a:p>
        </p:txBody>
      </p:sp>
      <p:sp>
        <p:nvSpPr>
          <p:cNvPr id="16" name="テキスト ボックス 15"/>
          <p:cNvSpPr txBox="1"/>
          <p:nvPr/>
        </p:nvSpPr>
        <p:spPr>
          <a:xfrm>
            <a:off x="35496" y="5713511"/>
            <a:ext cx="593432" cy="307777"/>
          </a:xfrm>
          <a:prstGeom prst="rect">
            <a:avLst/>
          </a:prstGeom>
          <a:noFill/>
        </p:spPr>
        <p:txBody>
          <a:bodyPr wrap="none" rtlCol="0">
            <a:spAutoFit/>
          </a:bodyPr>
          <a:lstStyle/>
          <a:p>
            <a:r>
              <a:rPr kumimoji="1" lang="en-US" altLang="ja-JP" sz="1400" dirty="0" smtClean="0"/>
              <a:t>10:15</a:t>
            </a:r>
            <a:endParaRPr kumimoji="1" lang="ja-JP" altLang="en-US" sz="1400" dirty="0"/>
          </a:p>
        </p:txBody>
      </p:sp>
      <p:sp>
        <p:nvSpPr>
          <p:cNvPr id="17" name="テキスト ボックス 16"/>
          <p:cNvSpPr txBox="1"/>
          <p:nvPr/>
        </p:nvSpPr>
        <p:spPr>
          <a:xfrm>
            <a:off x="357056" y="6010203"/>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8" name="テキスト ボックス 17"/>
          <p:cNvSpPr txBox="1"/>
          <p:nvPr/>
        </p:nvSpPr>
        <p:spPr>
          <a:xfrm>
            <a:off x="3984461" y="6010203"/>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19" name="テキスト ボックス 18"/>
          <p:cNvSpPr txBox="1"/>
          <p:nvPr/>
        </p:nvSpPr>
        <p:spPr>
          <a:xfrm>
            <a:off x="2113991" y="6010203"/>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20" name="テキスト ボックス 19"/>
          <p:cNvSpPr txBox="1"/>
          <p:nvPr/>
        </p:nvSpPr>
        <p:spPr>
          <a:xfrm rot="16200000" flipH="1">
            <a:off x="196694" y="4568659"/>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cxnSp>
        <p:nvCxnSpPr>
          <p:cNvPr id="21" name="直線コネクタ 20"/>
          <p:cNvCxnSpPr/>
          <p:nvPr/>
        </p:nvCxnSpPr>
        <p:spPr bwMode="auto">
          <a:xfrm flipV="1">
            <a:off x="4139952" y="3598277"/>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直線コネクタ 21"/>
          <p:cNvCxnSpPr/>
          <p:nvPr/>
        </p:nvCxnSpPr>
        <p:spPr bwMode="auto">
          <a:xfrm flipV="1">
            <a:off x="773643" y="3598277"/>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3" name="テキスト ボックス 22"/>
          <p:cNvSpPr txBox="1"/>
          <p:nvPr/>
        </p:nvSpPr>
        <p:spPr>
          <a:xfrm>
            <a:off x="331556" y="3356992"/>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24" name="テキスト ボックス 23"/>
          <p:cNvSpPr txBox="1"/>
          <p:nvPr/>
        </p:nvSpPr>
        <p:spPr>
          <a:xfrm>
            <a:off x="3779912" y="3356992"/>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25" name="テキスト ボックス 24"/>
          <p:cNvSpPr txBox="1"/>
          <p:nvPr/>
        </p:nvSpPr>
        <p:spPr>
          <a:xfrm>
            <a:off x="1914709" y="3356992"/>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sp>
        <p:nvSpPr>
          <p:cNvPr id="26" name="テキスト ボックス 25"/>
          <p:cNvSpPr txBox="1"/>
          <p:nvPr/>
        </p:nvSpPr>
        <p:spPr>
          <a:xfrm>
            <a:off x="1801697" y="6129300"/>
            <a:ext cx="1364476" cy="369332"/>
          </a:xfrm>
          <a:prstGeom prst="rect">
            <a:avLst/>
          </a:prstGeom>
          <a:noFill/>
        </p:spPr>
        <p:txBody>
          <a:bodyPr wrap="none" rtlCol="0">
            <a:spAutoFit/>
          </a:bodyPr>
          <a:lstStyle/>
          <a:p>
            <a:r>
              <a:rPr kumimoji="1" lang="en-US" altLang="ja-JP" sz="1800" dirty="0" smtClean="0"/>
              <a:t>Spectrogram</a:t>
            </a:r>
            <a:endParaRPr kumimoji="1" lang="ja-JP" altLang="en-US" sz="1800" dirty="0"/>
          </a:p>
        </p:txBody>
      </p:sp>
      <p:sp>
        <p:nvSpPr>
          <p:cNvPr id="27" name="テキスト ボックス 26"/>
          <p:cNvSpPr txBox="1"/>
          <p:nvPr/>
        </p:nvSpPr>
        <p:spPr>
          <a:xfrm>
            <a:off x="5508104" y="6078443"/>
            <a:ext cx="2389052" cy="369332"/>
          </a:xfrm>
          <a:prstGeom prst="rect">
            <a:avLst/>
          </a:prstGeom>
          <a:noFill/>
        </p:spPr>
        <p:txBody>
          <a:bodyPr wrap="none" rtlCol="0">
            <a:spAutoFit/>
          </a:bodyPr>
          <a:lstStyle/>
          <a:p>
            <a:r>
              <a:rPr kumimoji="1" lang="en-US" altLang="ja-JP" sz="1800" dirty="0" smtClean="0"/>
              <a:t>Number of AP and STA</a:t>
            </a:r>
            <a:endParaRPr kumimoji="1" lang="ja-JP" altLang="en-US" sz="1800" dirty="0"/>
          </a:p>
        </p:txBody>
      </p:sp>
      <p:pic>
        <p:nvPicPr>
          <p:cNvPr id="28" name="図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3553832"/>
            <a:ext cx="4320000" cy="2610259"/>
          </a:xfrm>
          <a:prstGeom prst="rect">
            <a:avLst/>
          </a:prstGeom>
        </p:spPr>
      </p:pic>
    </p:spTree>
    <p:extLst>
      <p:ext uri="{BB962C8B-B14F-4D97-AF65-F5344CB8AC3E}">
        <p14:creationId xmlns:p14="http://schemas.microsoft.com/office/powerpoint/2010/main" xmlns="" val="391262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Hospital</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8</a:t>
            </a:fld>
            <a:endParaRPr lang="en-US" altLang="ja-JP"/>
          </a:p>
        </p:txBody>
      </p:sp>
      <p:sp>
        <p:nvSpPr>
          <p:cNvPr id="7" name="コンテンツ プレースホルダー 2"/>
          <p:cNvSpPr txBox="1">
            <a:spLocks/>
          </p:cNvSpPr>
          <p:nvPr/>
        </p:nvSpPr>
        <p:spPr>
          <a:xfrm>
            <a:off x="251520" y="1628800"/>
            <a:ext cx="5652628" cy="198022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Kyoto University Hospital</a:t>
            </a:r>
          </a:p>
          <a:p>
            <a:pPr lvl="1"/>
            <a:r>
              <a:rPr lang="en-US" altLang="ja-JP" sz="1800" dirty="0" smtClean="0"/>
              <a:t>Number of Beds:1121</a:t>
            </a:r>
          </a:p>
          <a:p>
            <a:pPr lvl="1"/>
            <a:r>
              <a:rPr lang="en-US" altLang="ja-JP" sz="1800" dirty="0"/>
              <a:t>Bluetooth and WLAN are equipped </a:t>
            </a:r>
            <a:r>
              <a:rPr lang="en-US" altLang="ja-JP" sz="1800" dirty="0" smtClean="0"/>
              <a:t>in the hospital.</a:t>
            </a:r>
          </a:p>
          <a:p>
            <a:r>
              <a:rPr lang="en-US" altLang="ja-JP" sz="2000" dirty="0"/>
              <a:t>The ISM band </a:t>
            </a:r>
            <a:r>
              <a:rPr lang="en-US" altLang="ja-JP" sz="2000" dirty="0" smtClean="0"/>
              <a:t>is congested </a:t>
            </a:r>
            <a:r>
              <a:rPr lang="en-US" altLang="ja-JP" sz="2000" dirty="0"/>
              <a:t>with WLAN, Bluetooth and Microwave oven.</a:t>
            </a:r>
          </a:p>
          <a:p>
            <a:endParaRPr lang="en-US" altLang="ja-JP" sz="2000" dirty="0" smtClean="0"/>
          </a:p>
          <a:p>
            <a:pPr marL="0" indent="0">
              <a:buNone/>
            </a:pPr>
            <a:endParaRPr lang="en-US" altLang="ja-JP" sz="2000" dirty="0" smtClean="0"/>
          </a:p>
        </p:txBody>
      </p:sp>
      <p:pic>
        <p:nvPicPr>
          <p:cNvPr id="9" name="図 8"/>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731401" y="3717032"/>
            <a:ext cx="3475925" cy="2556000"/>
          </a:xfrm>
          <a:prstGeom prst="rect">
            <a:avLst/>
          </a:prstGeom>
        </p:spPr>
      </p:pic>
      <p:pic>
        <p:nvPicPr>
          <p:cNvPr id="10" name="図 9"/>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5263289" y="3717032"/>
            <a:ext cx="3449171" cy="2556000"/>
          </a:xfrm>
          <a:prstGeom prst="rect">
            <a:avLst/>
          </a:prstGeom>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1452607"/>
            <a:ext cx="3140299" cy="19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テキスト ボックス 10"/>
          <p:cNvSpPr txBox="1"/>
          <p:nvPr/>
        </p:nvSpPr>
        <p:spPr>
          <a:xfrm>
            <a:off x="3891600" y="6129300"/>
            <a:ext cx="1364476" cy="369332"/>
          </a:xfrm>
          <a:prstGeom prst="rect">
            <a:avLst/>
          </a:prstGeom>
          <a:noFill/>
        </p:spPr>
        <p:txBody>
          <a:bodyPr wrap="none" rtlCol="0">
            <a:spAutoFit/>
          </a:bodyPr>
          <a:lstStyle/>
          <a:p>
            <a:r>
              <a:rPr kumimoji="1" lang="en-US" altLang="ja-JP" sz="1800" dirty="0" smtClean="0"/>
              <a:t>Spectrogram</a:t>
            </a:r>
            <a:endParaRPr kumimoji="1" lang="ja-JP" altLang="en-US" sz="1800" dirty="0"/>
          </a:p>
        </p:txBody>
      </p:sp>
    </p:spTree>
    <p:extLst>
      <p:ext uri="{BB962C8B-B14F-4D97-AF65-F5344CB8AC3E}">
        <p14:creationId xmlns:p14="http://schemas.microsoft.com/office/powerpoint/2010/main" xmlns="" val="1382417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p:txBody>
          <a:bodyPr/>
          <a:lstStyle/>
          <a:p>
            <a:r>
              <a:rPr kumimoji="1" lang="en-US" altLang="ja-JP" dirty="0" smtClean="0"/>
              <a:t>Related activities</a:t>
            </a:r>
            <a:endParaRPr kumimoji="1" lang="ja-JP" altLang="en-US" dirty="0"/>
          </a:p>
        </p:txBody>
      </p:sp>
      <p:sp>
        <p:nvSpPr>
          <p:cNvPr id="9" name="サブタイトル 8"/>
          <p:cNvSpPr>
            <a:spLocks noGrp="1"/>
          </p:cNvSpPr>
          <p:nvPr>
            <p:ph type="subTitle" idx="1"/>
          </p:nvPr>
        </p:nvSpPr>
        <p:spPr/>
        <p:txBody>
          <a:bodyPr/>
          <a:lstStyle/>
          <a:p>
            <a:pPr marL="514350" indent="-514350" algn="l">
              <a:buFont typeface="+mj-lt"/>
              <a:buAutoNum type="arabicPeriod"/>
            </a:pPr>
            <a:r>
              <a:rPr lang="en-US" altLang="ja-JP" sz="2800" dirty="0" smtClean="0"/>
              <a:t>V2V, V2I</a:t>
            </a:r>
          </a:p>
          <a:p>
            <a:pPr marL="514350" indent="-514350" algn="l">
              <a:buFont typeface="+mj-lt"/>
              <a:buAutoNum type="arabicPeriod"/>
            </a:pPr>
            <a:r>
              <a:rPr lang="en-US" altLang="ja-JP" sz="2800" dirty="0" smtClean="0"/>
              <a:t>Smart Antenna</a:t>
            </a:r>
          </a:p>
          <a:p>
            <a:pPr marL="514350" indent="-514350" algn="l">
              <a:buFont typeface="+mj-lt"/>
              <a:buAutoNum type="arabicPeriod"/>
            </a:pPr>
            <a:r>
              <a:rPr lang="en-US" altLang="ja-JP" sz="2800" dirty="0" smtClean="0"/>
              <a:t>DSA system</a:t>
            </a:r>
          </a:p>
          <a:p>
            <a:pPr marL="514350" indent="-514350">
              <a:buFont typeface="+mj-lt"/>
              <a:buAutoNum type="arabicPeriod"/>
            </a:pPr>
            <a:endParaRPr kumimoji="1" lang="en-US" altLang="ja-JP" sz="2800" dirty="0" smtClean="0"/>
          </a:p>
          <a:p>
            <a:endParaRPr kumimoji="1" lang="ja-JP" altLang="en-US" sz="2800"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9</a:t>
            </a:fld>
            <a:endParaRPr lang="en-US" altLang="ja-JP"/>
          </a:p>
        </p:txBody>
      </p:sp>
    </p:spTree>
    <p:extLst>
      <p:ext uri="{BB962C8B-B14F-4D97-AF65-F5344CB8AC3E}">
        <p14:creationId xmlns:p14="http://schemas.microsoft.com/office/powerpoint/2010/main" xmlns="" val="858905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8067</TotalTime>
  <Words>980</Words>
  <Application>Microsoft Office PowerPoint</Application>
  <PresentationFormat>画面に合わせる (4:3)</PresentationFormat>
  <Paragraphs>268</Paragraphs>
  <Slides>16</Slides>
  <Notes>0</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IEEE-P802_15</vt:lpstr>
      <vt:lpstr>スライド 1</vt:lpstr>
      <vt:lpstr>Overview of IG SRU Activities</vt:lpstr>
      <vt:lpstr>IG SRU</vt:lpstr>
      <vt:lpstr>IG SRU Sessions</vt:lpstr>
      <vt:lpstr>New technologies for future WPAN</vt:lpstr>
      <vt:lpstr>Current situation in 2.4GHz band</vt:lpstr>
      <vt:lpstr>Airport</vt:lpstr>
      <vt:lpstr>Hospital</vt:lpstr>
      <vt:lpstr>Related activities</vt:lpstr>
      <vt:lpstr>Intelligent Spectrum Sensing for vehicular Communications in the ISM Bands(15-11-0528) by Mineo Takai</vt:lpstr>
      <vt:lpstr>Smart Antenna Opportunities for Spectrum Resource Usage Improvements (15-11-0817) by Bob Conley</vt:lpstr>
      <vt:lpstr>System concept of DSA (15-11-016) by Shoichi Kitazawa</vt:lpstr>
      <vt:lpstr>Simulation results</vt:lpstr>
      <vt:lpstr>Conclusions</vt:lpstr>
      <vt:lpstr>Contributors</vt:lpstr>
      <vt:lpstr>Technical Contribution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kitazawa</dc:creator>
  <dc:description>15-12-0121-00-0sru</dc:description>
  <cp:lastModifiedBy>kitazawa</cp:lastModifiedBy>
  <cp:revision>238</cp:revision>
  <cp:lastPrinted>2012-03-06T05:34:38Z</cp:lastPrinted>
  <dcterms:created xsi:type="dcterms:W3CDTF">2011-10-31T11:14:09Z</dcterms:created>
  <dcterms:modified xsi:type="dcterms:W3CDTF">2012-03-12T21:05:05Z</dcterms:modified>
</cp:coreProperties>
</file>