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6"/>
  </p:notesMasterIdLst>
  <p:sldIdLst>
    <p:sldId id="458" r:id="rId3"/>
    <p:sldId id="515" r:id="rId4"/>
    <p:sldId id="453" r:id="rId5"/>
    <p:sldId id="465" r:id="rId6"/>
    <p:sldId id="464" r:id="rId7"/>
    <p:sldId id="507" r:id="rId8"/>
    <p:sldId id="512" r:id="rId9"/>
    <p:sldId id="514" r:id="rId10"/>
    <p:sldId id="513" r:id="rId11"/>
    <p:sldId id="519" r:id="rId12"/>
    <p:sldId id="516" r:id="rId13"/>
    <p:sldId id="517" r:id="rId14"/>
    <p:sldId id="51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FF"/>
    <a:srgbClr val="E33E1D"/>
    <a:srgbClr val="D46C2C"/>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0" autoAdjust="0"/>
    <p:restoredTop sz="94660" autoAdjust="0"/>
  </p:normalViewPr>
  <p:slideViewPr>
    <p:cSldViewPr>
      <p:cViewPr varScale="1">
        <p:scale>
          <a:sx n="73" d="100"/>
          <a:sy n="73" d="100"/>
        </p:scale>
        <p:origin x="-13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rendland.net/2011/01/03/phillips-de-pury-virtual-gallery-tou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3</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hlinkClick r:id="rId3"/>
              </a:rPr>
              <a:t>http://trendland.net/2011/01/03/phillips-de-pury-virtual-gallery-tour/#</a:t>
            </a:r>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10</a:t>
            </a:fld>
            <a:endParaRPr lang="en-US"/>
          </a:p>
        </p:txBody>
      </p:sp>
    </p:spTree>
    <p:extLst>
      <p:ext uri="{BB962C8B-B14F-4D97-AF65-F5344CB8AC3E}">
        <p14:creationId xmlns:p14="http://schemas.microsoft.com/office/powerpoint/2010/main" val="171460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11/8/2011</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69332"/>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15-11-0741-03-wng0</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Samsung Electronics, SNU</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11/8/2011</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11/8/2011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11/8/2011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11/8/2011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11/8/2011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11/8/2011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11/8/2011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Sunggeun</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Jin </a:t>
            </a:r>
            <a:r>
              <a:rPr kumimoji="0" lang="en-US"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a:t>
            </a:r>
            <a:endParaRPr kumimoji="0" lang="en-US"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altLang="ko-KR" sz="1400" b="1" baseline="0" dirty="0" smtClean="0">
                <a:latin typeface="Times New Roman" pitchFamily="18" charset="0"/>
                <a:cs typeface="Times New Roman" pitchFamily="18" charset="0"/>
              </a:rPr>
              <a:t>November </a:t>
            </a:r>
            <a:r>
              <a:rPr lang="en-US" altLang="ko-KR" sz="1400" b="1" dirty="0" smtClean="0">
                <a:latin typeface="Times New Roman" pitchFamily="18" charset="0"/>
                <a:cs typeface="Times New Roman" pitchFamily="18" charset="0"/>
              </a:rPr>
              <a:t>2011</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69332"/>
          </a:xfrm>
          <a:prstGeom prst="rect">
            <a:avLst/>
          </a:prstGeom>
          <a:noFill/>
        </p:spPr>
        <p:txBody>
          <a:bodyPr wrap="square" rtlCol="0">
            <a:spAutoFit/>
          </a:bodyPr>
          <a:lstStyle/>
          <a:p>
            <a:pPr algn="r"/>
            <a:r>
              <a:rPr lang="en-US" altLang="ko-KR"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15-11-0741-03-wng0</a:t>
            </a:r>
            <a:endParaRPr lang="en-US" altLang="ko-KR"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11/8/2011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11/8/2011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11/8/2011</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emf"/><Relationship Id="rId18" Type="http://schemas.openxmlformats.org/officeDocument/2006/relationships/image" Target="../media/image21.emf"/><Relationship Id="rId3" Type="http://schemas.openxmlformats.org/officeDocument/2006/relationships/image" Target="../media/image6.emf"/><Relationship Id="rId21" Type="http://schemas.openxmlformats.org/officeDocument/2006/relationships/image" Target="../media/image24.png"/><Relationship Id="rId7" Type="http://schemas.openxmlformats.org/officeDocument/2006/relationships/image" Target="../media/image10.emf"/><Relationship Id="rId12" Type="http://schemas.openxmlformats.org/officeDocument/2006/relationships/image" Target="../media/image15.emf"/><Relationship Id="rId17" Type="http://schemas.openxmlformats.org/officeDocument/2006/relationships/image" Target="../media/image20.emf"/><Relationship Id="rId2" Type="http://schemas.openxmlformats.org/officeDocument/2006/relationships/image" Target="../media/image5.emf"/><Relationship Id="rId16" Type="http://schemas.openxmlformats.org/officeDocument/2006/relationships/image" Target="../media/image19.emf"/><Relationship Id="rId20" Type="http://schemas.openxmlformats.org/officeDocument/2006/relationships/image" Target="../media/image23.emf"/><Relationship Id="rId1" Type="http://schemas.openxmlformats.org/officeDocument/2006/relationships/slideLayout" Target="../slideLayouts/slideLayout6.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23" Type="http://schemas.openxmlformats.org/officeDocument/2006/relationships/image" Target="../media/image26.png"/><Relationship Id="rId10" Type="http://schemas.openxmlformats.org/officeDocument/2006/relationships/image" Target="../media/image13.emf"/><Relationship Id="rId19" Type="http://schemas.openxmlformats.org/officeDocument/2006/relationships/image" Target="../media/image22.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 Id="rId22"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a:t>
            </a:r>
            <a:r>
              <a:rPr lang="en-US" altLang="ko-KR" sz="1600" b="1" dirty="0">
                <a:latin typeface="Times New Roman" pitchFamily="18" charset="0"/>
                <a:cs typeface="Times New Roman" pitchFamily="18" charset="0"/>
              </a:rPr>
              <a:t>Usage Cases </a:t>
            </a:r>
            <a:r>
              <a:rPr lang="en-US" altLang="ko-KR" sz="1600" b="1" dirty="0" smtClean="0">
                <a:latin typeface="Times New Roman" pitchFamily="18" charset="0"/>
                <a:cs typeface="Times New Roman" pitchFamily="18" charset="0"/>
              </a:rPr>
              <a:t>for </a:t>
            </a:r>
            <a:r>
              <a:rPr lang="en-US" sz="1600" b="1" dirty="0" smtClean="0">
                <a:latin typeface="Times New Roman" pitchFamily="18" charset="0"/>
                <a:cs typeface="Times New Roman" pitchFamily="18" charset="0"/>
              </a:rPr>
              <a:t>Peer Aware Communications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Sunggeun</a:t>
            </a:r>
            <a:r>
              <a:rPr lang="en-US" sz="1600" b="1" dirty="0" smtClean="0">
                <a:latin typeface="Times New Roman" pitchFamily="18" charset="0"/>
                <a:cs typeface="Times New Roman" pitchFamily="18" charset="0"/>
              </a:rPr>
              <a:t> Jin and </a:t>
            </a:r>
            <a:r>
              <a:rPr lang="en-US" sz="1600" b="1" dirty="0" err="1" smtClean="0">
                <a:latin typeface="Times New Roman" pitchFamily="18" charset="0"/>
                <a:cs typeface="Times New Roman" pitchFamily="18" charset="0"/>
              </a:rPr>
              <a:t>Jinkyeong</a:t>
            </a:r>
            <a:r>
              <a:rPr lang="en-US" sz="1600" b="1" dirty="0" smtClean="0">
                <a:latin typeface="Times New Roman" pitchFamily="18" charset="0"/>
                <a:cs typeface="Times New Roman" pitchFamily="18" charset="0"/>
              </a:rPr>
              <a:t> Kim</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 sgjin@etri.re.kr</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PAC Functions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556163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PAC Functions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Main distinct identities</a:t>
            </a:r>
          </a:p>
          <a:p>
            <a:pPr lvl="1"/>
            <a:r>
              <a:rPr lang="en-US" altLang="ko-KR" sz="1800" dirty="0" smtClean="0"/>
              <a:t>Coverage extension by using multi-hop </a:t>
            </a:r>
          </a:p>
          <a:p>
            <a:pPr lvl="1"/>
            <a:r>
              <a:rPr lang="en-US" altLang="ko-KR" sz="1800" dirty="0" smtClean="0"/>
              <a:t>High </a:t>
            </a:r>
            <a:r>
              <a:rPr lang="en-US" altLang="ko-KR" sz="1800" dirty="0"/>
              <a:t>precision </a:t>
            </a:r>
            <a:r>
              <a:rPr lang="en-US" altLang="ko-KR" sz="1800" dirty="0" smtClean="0"/>
              <a:t>location services</a:t>
            </a:r>
          </a:p>
          <a:p>
            <a:pPr lvl="1"/>
            <a:r>
              <a:rPr lang="en-US" altLang="ko-KR" sz="1800" dirty="0" smtClean="0"/>
              <a:t>High speed ( &gt; 300 Mbps ) throughput with low power consumption</a:t>
            </a:r>
          </a:p>
          <a:p>
            <a:pPr lvl="1"/>
            <a:r>
              <a:rPr lang="en-US" altLang="ko-KR" sz="1800" dirty="0" smtClean="0"/>
              <a:t>Paging (wake-up) services</a:t>
            </a:r>
          </a:p>
          <a:p>
            <a:pPr lvl="1"/>
            <a:r>
              <a:rPr lang="en-US" altLang="ko-KR" sz="1800" dirty="0" smtClean="0"/>
              <a:t>Dynamic routing protocols for walking users</a:t>
            </a:r>
          </a:p>
          <a:p>
            <a:pPr lvl="1"/>
            <a:r>
              <a:rPr lang="en-US" altLang="ko-KR" sz="1800" dirty="0" smtClean="0"/>
              <a:t>Group Communications</a:t>
            </a:r>
            <a:endParaRPr lang="en-US" altLang="ko-KR" dirty="0" smtClean="0"/>
          </a:p>
          <a:p>
            <a:r>
              <a:rPr lang="en-US" altLang="ko-KR" sz="2400" dirty="0" smtClean="0"/>
              <a:t>Implementation </a:t>
            </a:r>
          </a:p>
          <a:p>
            <a:pPr lvl="1"/>
            <a:r>
              <a:rPr lang="en-US" altLang="ko-KR" sz="1800" dirty="0" smtClean="0"/>
              <a:t>One standard/PHY/MAC/chip solution to support above features</a:t>
            </a:r>
          </a:p>
          <a:p>
            <a:pPr lvl="1"/>
            <a:r>
              <a:rPr lang="en-US" altLang="ko-KR" sz="1800" dirty="0" smtClean="0"/>
              <a:t>Not combination of existing technologies into a combo chip</a:t>
            </a:r>
          </a:p>
          <a:p>
            <a:pPr lvl="1"/>
            <a:r>
              <a:rPr lang="en-US" altLang="ko-KR" sz="1800" dirty="0" smtClean="0"/>
              <a:t>Physical layer to enable multiple data rates</a:t>
            </a:r>
          </a:p>
          <a:p>
            <a:pPr lvl="1"/>
            <a:r>
              <a:rPr lang="en-US" altLang="ko-KR" sz="1800" dirty="0" smtClean="0"/>
              <a:t>MAC layer operation in fully distributed manner</a:t>
            </a:r>
          </a:p>
          <a:p>
            <a:pPr lvl="1"/>
            <a:endParaRPr lang="en-US" altLang="ko-KR" dirty="0" smtClean="0"/>
          </a:p>
          <a:p>
            <a:pPr lvl="1"/>
            <a:endParaRPr lang="en-US" altLang="ko-KR" dirty="0" smtClean="0"/>
          </a:p>
        </p:txBody>
      </p:sp>
    </p:spTree>
    <p:extLst>
      <p:ext uri="{BB962C8B-B14F-4D97-AF65-F5344CB8AC3E}">
        <p14:creationId xmlns:p14="http://schemas.microsoft.com/office/powerpoint/2010/main" val="3448947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Dynamic Scalability of Broad Range of Link Rates</a:t>
            </a:r>
            <a:endParaRPr lang="ko-KR" altLang="en-US" sz="3200" dirty="0"/>
          </a:p>
        </p:txBody>
      </p:sp>
      <p:sp>
        <p:nvSpPr>
          <p:cNvPr id="3" name="내용 개체 틀 2"/>
          <p:cNvSpPr>
            <a:spLocks noGrp="1"/>
          </p:cNvSpPr>
          <p:nvPr>
            <p:ph idx="1"/>
          </p:nvPr>
        </p:nvSpPr>
        <p:spPr/>
        <p:txBody>
          <a:bodyPr>
            <a:normAutofit/>
          </a:bodyPr>
          <a:lstStyle/>
          <a:p>
            <a:r>
              <a:rPr lang="en-US" altLang="ko-KR" sz="2400" dirty="0" smtClean="0"/>
              <a:t>Different </a:t>
            </a:r>
            <a:r>
              <a:rPr lang="en-US" altLang="ko-KR" sz="2400" dirty="0" err="1" smtClean="0"/>
              <a:t>QoS</a:t>
            </a:r>
            <a:r>
              <a:rPr lang="en-US" altLang="ko-KR" sz="2400" dirty="0" smtClean="0"/>
              <a:t> requirements in personal space</a:t>
            </a:r>
          </a:p>
          <a:p>
            <a:pPr lvl="1"/>
            <a:r>
              <a:rPr lang="en-US" altLang="ko-KR" sz="1800" dirty="0" smtClean="0">
                <a:cs typeface="Times New Roman" pitchFamily="18" charset="0"/>
              </a:rPr>
              <a:t>Heterogeneous services requiring different types of resources to support its own </a:t>
            </a:r>
            <a:r>
              <a:rPr lang="en-US" altLang="ko-KR" sz="1800" dirty="0" err="1" smtClean="0">
                <a:cs typeface="Times New Roman" pitchFamily="18" charset="0"/>
              </a:rPr>
              <a:t>QoS</a:t>
            </a:r>
            <a:endParaRPr lang="en-US" altLang="ko-KR" sz="1800" dirty="0" smtClean="0">
              <a:cs typeface="Times New Roman" pitchFamily="18" charset="0"/>
            </a:endParaRPr>
          </a:p>
          <a:p>
            <a:pPr lvl="1"/>
            <a:r>
              <a:rPr lang="en-US" altLang="ko-KR" sz="1800" dirty="0" smtClean="0">
                <a:cs typeface="Times New Roman" pitchFamily="18" charset="0"/>
              </a:rPr>
              <a:t>Fast transfers of data file and multimedia</a:t>
            </a:r>
          </a:p>
          <a:p>
            <a:pPr lvl="1"/>
            <a:r>
              <a:rPr lang="en-US" altLang="ko-KR" sz="1800" dirty="0" smtClean="0">
                <a:cs typeface="Times New Roman" pitchFamily="18" charset="0"/>
              </a:rPr>
              <a:t>High data rate</a:t>
            </a:r>
            <a:r>
              <a:rPr lang="en-US" altLang="ko-KR" sz="1800" dirty="0">
                <a:cs typeface="Times New Roman" pitchFamily="18" charset="0"/>
              </a:rPr>
              <a:t> </a:t>
            </a:r>
            <a:r>
              <a:rPr lang="en-US" altLang="ko-KR" sz="1800" dirty="0" smtClean="0">
                <a:cs typeface="Times New Roman" pitchFamily="18" charset="0"/>
              </a:rPr>
              <a:t>and energy efficiency</a:t>
            </a:r>
          </a:p>
          <a:p>
            <a:pPr lvl="1"/>
            <a:r>
              <a:rPr lang="en-US" altLang="ko-KR" sz="1800" dirty="0" smtClean="0">
                <a:cs typeface="Times New Roman" pitchFamily="18" charset="0"/>
              </a:rPr>
              <a:t>Dynamic link rate adaptation for different features of services</a:t>
            </a:r>
          </a:p>
          <a:p>
            <a:pPr lvl="1"/>
            <a:endParaRPr lang="en-US" altLang="ko-KR" sz="1800" dirty="0" smtClean="0">
              <a:cs typeface="Times New Roman" pitchFamily="18" charset="0"/>
            </a:endParaRPr>
          </a:p>
          <a:p>
            <a:r>
              <a:rPr lang="en-US" altLang="ko-KR" sz="2400" dirty="0"/>
              <a:t>Link rates change and flexible frame structure</a:t>
            </a:r>
          </a:p>
          <a:p>
            <a:pPr lvl="1"/>
            <a:r>
              <a:rPr lang="en-US" altLang="ko-KR" sz="1800" dirty="0">
                <a:cs typeface="Times New Roman" pitchFamily="18" charset="0"/>
              </a:rPr>
              <a:t>Sufficiently high link rate: 20Mbps ~ at least 300 Mbps</a:t>
            </a:r>
          </a:p>
          <a:p>
            <a:pPr lvl="1"/>
            <a:r>
              <a:rPr lang="en-US" altLang="ko-KR" sz="1800" dirty="0">
                <a:cs typeface="Times New Roman" pitchFamily="18" charset="0"/>
              </a:rPr>
              <a:t>Adaptive resource allocation for different services</a:t>
            </a:r>
          </a:p>
          <a:p>
            <a:pPr lvl="1"/>
            <a:r>
              <a:rPr lang="en-US" altLang="ko-KR" sz="1800" dirty="0">
                <a:cs typeface="Times New Roman" pitchFamily="18" charset="0"/>
              </a:rPr>
              <a:t>New frame structure to accommodate services with different </a:t>
            </a:r>
            <a:r>
              <a:rPr lang="en-US" altLang="ko-KR" sz="1800" dirty="0" err="1" smtClean="0">
                <a:cs typeface="Times New Roman" pitchFamily="18" charset="0"/>
              </a:rPr>
              <a:t>QoS</a:t>
            </a:r>
            <a:endParaRPr lang="ko-KR" altLang="en-US" sz="2400" dirty="0"/>
          </a:p>
        </p:txBody>
      </p:sp>
    </p:spTree>
    <p:extLst>
      <p:ext uri="{BB962C8B-B14F-4D97-AF65-F5344CB8AC3E}">
        <p14:creationId xmlns:p14="http://schemas.microsoft.com/office/powerpoint/2010/main" val="1142078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Fast Association and Group Communications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Instantaneous connection establishment</a:t>
            </a:r>
            <a:endParaRPr lang="en-US" altLang="ko-KR" sz="2000" dirty="0" smtClean="0"/>
          </a:p>
          <a:p>
            <a:pPr lvl="1"/>
            <a:r>
              <a:rPr lang="en-US" altLang="ko-KR" sz="1800" dirty="0" smtClean="0"/>
              <a:t>Seamless mobility without service interruption</a:t>
            </a:r>
          </a:p>
          <a:p>
            <a:pPr lvl="1"/>
            <a:r>
              <a:rPr lang="en-US" altLang="ko-KR" sz="1800" dirty="0" smtClean="0"/>
              <a:t>Fast neighbor devices discovery</a:t>
            </a:r>
          </a:p>
          <a:p>
            <a:pPr lvl="1"/>
            <a:r>
              <a:rPr lang="en-US" altLang="ko-KR" sz="1800" dirty="0" smtClean="0"/>
              <a:t>Dynamic and automatic connection/disconnection</a:t>
            </a:r>
          </a:p>
          <a:p>
            <a:pPr lvl="1"/>
            <a:r>
              <a:rPr lang="en-US" altLang="ko-KR" sz="1800" dirty="0"/>
              <a:t>Fast synchronization for PAC devices in distributed </a:t>
            </a:r>
            <a:r>
              <a:rPr lang="en-US" altLang="ko-KR" sz="1800" dirty="0" smtClean="0"/>
              <a:t>manner</a:t>
            </a:r>
          </a:p>
          <a:p>
            <a:pPr lvl="1"/>
            <a:endParaRPr lang="en-US" altLang="ko-KR" dirty="0" smtClean="0"/>
          </a:p>
          <a:p>
            <a:r>
              <a:rPr lang="en-US" altLang="ko-KR" sz="2400" dirty="0" smtClean="0"/>
              <a:t>Group communications</a:t>
            </a:r>
            <a:endParaRPr lang="en-US" altLang="ko-KR" sz="2400" dirty="0"/>
          </a:p>
          <a:p>
            <a:pPr lvl="1"/>
            <a:r>
              <a:rPr lang="en-US" altLang="ko-KR" sz="1800" dirty="0" smtClean="0"/>
              <a:t>Dynamic </a:t>
            </a:r>
            <a:r>
              <a:rPr lang="en-US" altLang="ko-KR" sz="1800" dirty="0"/>
              <a:t>grouping of devices without service interruption</a:t>
            </a:r>
          </a:p>
          <a:p>
            <a:pPr lvl="1"/>
            <a:r>
              <a:rPr lang="en-US" altLang="ko-KR" sz="1800" dirty="0"/>
              <a:t>Based on fast association and </a:t>
            </a:r>
            <a:r>
              <a:rPr lang="en-US" altLang="ko-KR" sz="1800" dirty="0" smtClean="0"/>
              <a:t>synchronization</a:t>
            </a:r>
            <a:endParaRPr lang="en-US" altLang="ko-KR" dirty="0" smtClean="0"/>
          </a:p>
        </p:txBody>
      </p:sp>
    </p:spTree>
    <p:extLst>
      <p:ext uri="{BB962C8B-B14F-4D97-AF65-F5344CB8AC3E}">
        <p14:creationId xmlns:p14="http://schemas.microsoft.com/office/powerpoint/2010/main" val="2572593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Examples of Services</a:t>
            </a:r>
          </a:p>
          <a:p>
            <a:pPr lvl="1"/>
            <a:r>
              <a:rPr lang="en-US" altLang="ko-KR" sz="2000" dirty="0"/>
              <a:t>Services in close </a:t>
            </a:r>
            <a:r>
              <a:rPr lang="en-US" altLang="ko-KR" sz="2000" dirty="0" smtClean="0"/>
              <a:t>proximity</a:t>
            </a:r>
          </a:p>
          <a:p>
            <a:pPr lvl="1"/>
            <a:r>
              <a:rPr lang="en-US" altLang="ko-KR" sz="2000" dirty="0" smtClean="0"/>
              <a:t>Intelligent guide</a:t>
            </a:r>
          </a:p>
          <a:p>
            <a:pPr lvl="1"/>
            <a:r>
              <a:rPr lang="en-US" altLang="ko-KR" sz="2000" dirty="0" smtClean="0"/>
              <a:t>Wireless display</a:t>
            </a:r>
          </a:p>
          <a:p>
            <a:pPr lvl="1"/>
            <a:r>
              <a:rPr lang="en-US" altLang="ko-KR" sz="2000" dirty="0" smtClean="0"/>
              <a:t>User and/or service findings</a:t>
            </a:r>
          </a:p>
          <a:p>
            <a:pPr lvl="1"/>
            <a:r>
              <a:rPr lang="en-US" altLang="ko-KR" sz="2000" dirty="0" smtClean="0"/>
              <a:t>Wireless egg</a:t>
            </a:r>
          </a:p>
          <a:p>
            <a:pPr lvl="1"/>
            <a:r>
              <a:rPr lang="en-US" altLang="ko-KR" sz="2000" dirty="0" smtClean="0"/>
              <a:t>Wireless Ethernet adapter</a:t>
            </a:r>
            <a:endParaRPr lang="en-US" altLang="ko-KR" sz="2000" dirty="0"/>
          </a:p>
          <a:p>
            <a:r>
              <a:rPr lang="en-US" altLang="ko-KR" sz="2400" dirty="0" smtClean="0"/>
              <a:t>Implementation </a:t>
            </a:r>
          </a:p>
          <a:p>
            <a:pPr lvl="1"/>
            <a:r>
              <a:rPr lang="en-US" altLang="ko-KR" sz="2000" dirty="0" smtClean="0"/>
              <a:t>PAC functions</a:t>
            </a:r>
          </a:p>
          <a:p>
            <a:pPr lvl="2"/>
            <a:r>
              <a:rPr lang="en-US" altLang="ko-KR" sz="1800" dirty="0"/>
              <a:t>Dynamic Scalability of Broad Range of Link </a:t>
            </a:r>
            <a:r>
              <a:rPr lang="en-US" altLang="ko-KR" sz="1800" dirty="0" smtClean="0"/>
              <a:t>Rates</a:t>
            </a:r>
          </a:p>
          <a:p>
            <a:pPr lvl="2"/>
            <a:r>
              <a:rPr lang="en-US" altLang="ko-KR" sz="1800" dirty="0" smtClean="0"/>
              <a:t>Fast  </a:t>
            </a:r>
            <a:endParaRPr lang="en-US" altLang="ko-KR" sz="1800" dirty="0" smtClean="0"/>
          </a:p>
          <a:p>
            <a:pPr lvl="1"/>
            <a:endParaRPr lang="en-US" altLang="ko-KR" dirty="0" smtClean="0"/>
          </a:p>
          <a:p>
            <a:pPr lvl="1"/>
            <a:endParaRPr lang="en-US" altLang="ko-KR" dirty="0" smtClean="0"/>
          </a:p>
        </p:txBody>
      </p:sp>
    </p:spTree>
    <p:extLst>
      <p:ext uri="{BB962C8B-B14F-4D97-AF65-F5344CB8AC3E}">
        <p14:creationId xmlns:p14="http://schemas.microsoft.com/office/powerpoint/2010/main" val="314298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Examples of Services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Services in Close Proximity</a:t>
            </a:r>
            <a:endParaRPr lang="ko-KR" altLang="en-US" dirty="0"/>
          </a:p>
        </p:txBody>
      </p:sp>
      <p:grpSp>
        <p:nvGrpSpPr>
          <p:cNvPr id="3" name="그룹 2"/>
          <p:cNvGrpSpPr/>
          <p:nvPr/>
        </p:nvGrpSpPr>
        <p:grpSpPr>
          <a:xfrm>
            <a:off x="2438401" y="1219200"/>
            <a:ext cx="3937878" cy="2659266"/>
            <a:chOff x="1676400" y="1531734"/>
            <a:chExt cx="5505450" cy="410706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31734"/>
              <a:ext cx="5505450" cy="410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직선 화살표 연결선 4"/>
            <p:cNvCxnSpPr/>
            <p:nvPr/>
          </p:nvCxnSpPr>
          <p:spPr>
            <a:xfrm>
              <a:off x="2743200" y="2952750"/>
              <a:ext cx="1524000" cy="17145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flipV="1">
              <a:off x="5105400" y="1905000"/>
              <a:ext cx="7620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flipV="1">
              <a:off x="2743200" y="1905000"/>
              <a:ext cx="29718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066800" y="3960674"/>
            <a:ext cx="7620000" cy="1631216"/>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Direct communications without coordination</a:t>
            </a:r>
          </a:p>
          <a:p>
            <a:pPr marL="285750" indent="-285750">
              <a:buFont typeface="Arial" pitchFamily="34" charset="0"/>
              <a:buChar char="•"/>
            </a:pPr>
            <a:r>
              <a:rPr lang="en-US" altLang="ko-KR" dirty="0" smtClean="0"/>
              <a:t>Service requirements</a:t>
            </a:r>
          </a:p>
          <a:p>
            <a:pPr marL="742950" lvl="1" indent="-285750">
              <a:buFont typeface="Wingdings" pitchFamily="2" charset="2"/>
              <a:buChar char="§"/>
            </a:pPr>
            <a:r>
              <a:rPr lang="en-US" altLang="ko-KR" sz="1600" dirty="0" smtClean="0"/>
              <a:t>Gaming – </a:t>
            </a:r>
            <a:r>
              <a:rPr lang="en-US" altLang="ko-KR" sz="1600" dirty="0" err="1" smtClean="0"/>
              <a:t>realtime</a:t>
            </a:r>
            <a:r>
              <a:rPr lang="en-US" altLang="ko-KR" sz="1600" dirty="0" smtClean="0"/>
              <a:t> communications with multiple users</a:t>
            </a:r>
          </a:p>
          <a:p>
            <a:pPr marL="742950" lvl="1" indent="-285750">
              <a:buFont typeface="Wingdings" pitchFamily="2" charset="2"/>
              <a:buChar char="§"/>
            </a:pPr>
            <a:r>
              <a:rPr lang="en-US" altLang="ko-KR" sz="1600" dirty="0" smtClean="0"/>
              <a:t>Chatting and messenger services – irregular short message transmissions</a:t>
            </a:r>
          </a:p>
          <a:p>
            <a:pPr marL="742950" lvl="1" indent="-285750">
              <a:buFont typeface="Wingdings" pitchFamily="2" charset="2"/>
              <a:buChar char="§"/>
            </a:pPr>
            <a:r>
              <a:rPr lang="en-US" altLang="ko-KR" sz="1600" dirty="0" smtClean="0"/>
              <a:t>File transfers – reliable large volume data transmissions</a:t>
            </a:r>
            <a:endParaRPr lang="ko-KR" alt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Intelligent Guide</a:t>
            </a:r>
            <a:endParaRPr lang="ko-KR" altLang="en-US" dirty="0"/>
          </a:p>
        </p:txBody>
      </p:sp>
      <p:pic>
        <p:nvPicPr>
          <p:cNvPr id="1026" name="Picture 2" descr="http://t2.gstatic.com/images?q=tbn:ANd9GcQ33bGP0QhxjIjxyCZ9NfWLsmi9QBmOYwkz7C-6JPgBuZ1TW-2Q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2971800" cy="20582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3960674"/>
            <a:ext cx="7620000" cy="2369880"/>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User and/or product on display recognition</a:t>
            </a:r>
          </a:p>
          <a:p>
            <a:pPr marL="742950" lvl="1" indent="-285750">
              <a:buFont typeface="Wingdings" pitchFamily="2" charset="2"/>
              <a:buChar char="§"/>
            </a:pPr>
            <a:r>
              <a:rPr lang="en-US" altLang="ko-KR" sz="1600" dirty="0" smtClean="0"/>
              <a:t>Fast setup for communications </a:t>
            </a:r>
          </a:p>
          <a:p>
            <a:pPr marL="742950" lvl="1" indent="-285750">
              <a:buFont typeface="Wingdings" pitchFamily="2" charset="2"/>
              <a:buChar char="§"/>
            </a:pPr>
            <a:r>
              <a:rPr lang="en-US" altLang="ko-KR" sz="1600" dirty="0" smtClean="0"/>
              <a:t>Fast movement detection</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Automatic narration</a:t>
            </a:r>
          </a:p>
          <a:p>
            <a:pPr marL="742950" lvl="1" indent="-285750">
              <a:buFont typeface="Wingdings" pitchFamily="2" charset="2"/>
              <a:buChar char="§"/>
            </a:pPr>
            <a:r>
              <a:rPr lang="en-US" altLang="ko-KR" sz="1600" dirty="0" smtClean="0"/>
              <a:t>Product information broadcastings</a:t>
            </a:r>
          </a:p>
          <a:p>
            <a:pPr marL="742950" lvl="1" indent="-285750">
              <a:buFont typeface="Wingdings" pitchFamily="2" charset="2"/>
              <a:buChar char="§"/>
            </a:pPr>
            <a:r>
              <a:rPr lang="en-US" altLang="ko-KR" sz="1600" dirty="0" smtClean="0"/>
              <a:t>Experience of sample video or audio clips</a:t>
            </a:r>
          </a:p>
          <a:p>
            <a:pPr marL="742950" lvl="1" indent="-285750">
              <a:buFont typeface="Wingdings" pitchFamily="2" charset="2"/>
              <a:buChar char="§"/>
            </a:pPr>
            <a:r>
              <a:rPr lang="en-US" altLang="ko-KR" sz="1600" dirty="0" smtClean="0"/>
              <a:t>Advertisements with personalized information – coupon, mileage </a:t>
            </a:r>
            <a:endParaRPr lang="ko-KR" altLang="en-US" sz="1600" dirty="0"/>
          </a:p>
        </p:txBody>
      </p:sp>
      <p:pic>
        <p:nvPicPr>
          <p:cNvPr id="7" name="Picture 3"/>
          <p:cNvPicPr>
            <a:picLocks noGrp="1" noChangeAspect="1" noChangeArrowheads="1"/>
          </p:cNvPicPr>
          <p:nvPr>
            <p:ph idx="1"/>
          </p:nvPr>
        </p:nvPicPr>
        <p:blipFill>
          <a:blip r:embed="rId4" cstate="print"/>
          <a:srcRect/>
          <a:stretch>
            <a:fillRect/>
          </a:stretch>
        </p:blipFill>
        <p:spPr bwMode="auto">
          <a:xfrm>
            <a:off x="4876800" y="1458618"/>
            <a:ext cx="2735289" cy="204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Display</a:t>
            </a:r>
            <a:endParaRPr lang="ko-KR" altLang="en-US" dirty="0"/>
          </a:p>
        </p:txBody>
      </p:sp>
      <p:pic>
        <p:nvPicPr>
          <p:cNvPr id="1026" name="Picture 2" descr="http://i.i.com.com/cnwk.1d/i/bto/20100201/08_blogshots_netg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17474"/>
            <a:ext cx="4114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3960674"/>
            <a:ext cx="7620000" cy="1384995"/>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High throughput is necessary</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Watching high definition video clips with multiple screens</a:t>
            </a:r>
          </a:p>
          <a:p>
            <a:pPr marL="742950" lvl="1" indent="-285750">
              <a:buFont typeface="Wingdings" pitchFamily="2" charset="2"/>
              <a:buChar char="§"/>
            </a:pPr>
            <a:r>
              <a:rPr lang="en-US" altLang="ko-KR" sz="1600" dirty="0" smtClean="0"/>
              <a:t>Presentations through a projector without a cable</a:t>
            </a:r>
          </a:p>
        </p:txBody>
      </p:sp>
    </p:spTree>
    <p:extLst>
      <p:ext uri="{BB962C8B-B14F-4D97-AF65-F5344CB8AC3E}">
        <p14:creationId xmlns:p14="http://schemas.microsoft.com/office/powerpoint/2010/main" val="277248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User and/or Service Findings</a:t>
            </a:r>
            <a:endParaRPr lang="ko-KR" altLang="en-US" dirty="0"/>
          </a:p>
        </p:txBody>
      </p:sp>
      <p:sp>
        <p:nvSpPr>
          <p:cNvPr id="4" name="TextBox 3"/>
          <p:cNvSpPr txBox="1"/>
          <p:nvPr/>
        </p:nvSpPr>
        <p:spPr>
          <a:xfrm>
            <a:off x="1066800" y="3960674"/>
            <a:ext cx="7620000" cy="1877437"/>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Searching user or service beyond device’s wireless coverage</a:t>
            </a:r>
          </a:p>
          <a:p>
            <a:pPr marL="742950" lvl="1" indent="-285750">
              <a:buFont typeface="Wingdings" pitchFamily="2" charset="2"/>
              <a:buChar char="§"/>
            </a:pPr>
            <a:r>
              <a:rPr lang="en-US" altLang="ko-KR" sz="1600" dirty="0" smtClean="0"/>
              <a:t>Multi-hop communications may be helpful for the service findings</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Finding services – A user can search what he/she wants to be serviced with in a wide area</a:t>
            </a:r>
          </a:p>
          <a:p>
            <a:pPr marL="742950" lvl="1" indent="-285750">
              <a:buFont typeface="Wingdings" pitchFamily="2" charset="2"/>
              <a:buChar char="§"/>
            </a:pPr>
            <a:endParaRPr lang="en-US" altLang="ko-KR" sz="1600" dirty="0" smtClean="0"/>
          </a:p>
        </p:txBody>
      </p:sp>
      <p:grpSp>
        <p:nvGrpSpPr>
          <p:cNvPr id="25" name="그룹 24"/>
          <p:cNvGrpSpPr/>
          <p:nvPr/>
        </p:nvGrpSpPr>
        <p:grpSpPr>
          <a:xfrm>
            <a:off x="3335338" y="1430338"/>
            <a:ext cx="2363788" cy="2098675"/>
            <a:chOff x="2465388" y="1560513"/>
            <a:chExt cx="2363788" cy="2098675"/>
          </a:xfrm>
        </p:grpSpPr>
        <p:sp>
          <p:nvSpPr>
            <p:cNvPr id="7" name="Freeform 5"/>
            <p:cNvSpPr>
              <a:spLocks noEditPoints="1"/>
            </p:cNvSpPr>
            <p:nvPr/>
          </p:nvSpPr>
          <p:spPr bwMode="auto">
            <a:xfrm>
              <a:off x="3322638" y="2305050"/>
              <a:ext cx="681038" cy="657225"/>
            </a:xfrm>
            <a:custGeom>
              <a:avLst/>
              <a:gdLst>
                <a:gd name="T0" fmla="*/ 13 w 1287"/>
                <a:gd name="T1" fmla="*/ 495 h 1242"/>
                <a:gd name="T2" fmla="*/ 62 w 1287"/>
                <a:gd name="T3" fmla="*/ 352 h 1242"/>
                <a:gd name="T4" fmla="*/ 146 w 1287"/>
                <a:gd name="T5" fmla="*/ 226 h 1242"/>
                <a:gd name="T6" fmla="*/ 258 w 1287"/>
                <a:gd name="T7" fmla="*/ 124 h 1242"/>
                <a:gd name="T8" fmla="*/ 391 w 1287"/>
                <a:gd name="T9" fmla="*/ 48 h 1242"/>
                <a:gd name="T10" fmla="*/ 545 w 1287"/>
                <a:gd name="T11" fmla="*/ 7 h 1242"/>
                <a:gd name="T12" fmla="*/ 708 w 1287"/>
                <a:gd name="T13" fmla="*/ 3 h 1242"/>
                <a:gd name="T14" fmla="*/ 864 w 1287"/>
                <a:gd name="T15" fmla="*/ 37 h 1242"/>
                <a:gd name="T16" fmla="*/ 1001 w 1287"/>
                <a:gd name="T17" fmla="*/ 105 h 1242"/>
                <a:gd name="T18" fmla="*/ 1118 w 1287"/>
                <a:gd name="T19" fmla="*/ 203 h 1242"/>
                <a:gd name="T20" fmla="*/ 1209 w 1287"/>
                <a:gd name="T21" fmla="*/ 324 h 1242"/>
                <a:gd name="T22" fmla="*/ 1265 w 1287"/>
                <a:gd name="T23" fmla="*/ 464 h 1242"/>
                <a:gd name="T24" fmla="*/ 1287 w 1287"/>
                <a:gd name="T25" fmla="*/ 620 h 1242"/>
                <a:gd name="T26" fmla="*/ 1265 w 1287"/>
                <a:gd name="T27" fmla="*/ 775 h 1242"/>
                <a:gd name="T28" fmla="*/ 1209 w 1287"/>
                <a:gd name="T29" fmla="*/ 917 h 1242"/>
                <a:gd name="T30" fmla="*/ 1119 w 1287"/>
                <a:gd name="T31" fmla="*/ 1038 h 1242"/>
                <a:gd name="T32" fmla="*/ 1003 w 1287"/>
                <a:gd name="T33" fmla="*/ 1135 h 1242"/>
                <a:gd name="T34" fmla="*/ 864 w 1287"/>
                <a:gd name="T35" fmla="*/ 1204 h 1242"/>
                <a:gd name="T36" fmla="*/ 709 w 1287"/>
                <a:gd name="T37" fmla="*/ 1238 h 1242"/>
                <a:gd name="T38" fmla="*/ 545 w 1287"/>
                <a:gd name="T39" fmla="*/ 1235 h 1242"/>
                <a:gd name="T40" fmla="*/ 393 w 1287"/>
                <a:gd name="T41" fmla="*/ 1192 h 1242"/>
                <a:gd name="T42" fmla="*/ 258 w 1287"/>
                <a:gd name="T43" fmla="*/ 1118 h 1242"/>
                <a:gd name="T44" fmla="*/ 147 w 1287"/>
                <a:gd name="T45" fmla="*/ 1016 h 1242"/>
                <a:gd name="T46" fmla="*/ 64 w 1287"/>
                <a:gd name="T47" fmla="*/ 890 h 1242"/>
                <a:gd name="T48" fmla="*/ 13 w 1287"/>
                <a:gd name="T49" fmla="*/ 747 h 1242"/>
                <a:gd name="T50" fmla="*/ 35 w 1287"/>
                <a:gd name="T51" fmla="*/ 650 h 1242"/>
                <a:gd name="T52" fmla="*/ 62 w 1287"/>
                <a:gd name="T53" fmla="*/ 793 h 1242"/>
                <a:gd name="T54" fmla="*/ 122 w 1287"/>
                <a:gd name="T55" fmla="*/ 924 h 1242"/>
                <a:gd name="T56" fmla="*/ 213 w 1287"/>
                <a:gd name="T57" fmla="*/ 1033 h 1242"/>
                <a:gd name="T58" fmla="*/ 328 w 1287"/>
                <a:gd name="T59" fmla="*/ 1121 h 1242"/>
                <a:gd name="T60" fmla="*/ 461 w 1287"/>
                <a:gd name="T61" fmla="*/ 1179 h 1242"/>
                <a:gd name="T62" fmla="*/ 611 w 1287"/>
                <a:gd name="T63" fmla="*/ 1205 h 1242"/>
                <a:gd name="T64" fmla="*/ 765 w 1287"/>
                <a:gd name="T65" fmla="*/ 1194 h 1242"/>
                <a:gd name="T66" fmla="*/ 906 w 1287"/>
                <a:gd name="T67" fmla="*/ 1148 h 1242"/>
                <a:gd name="T68" fmla="*/ 1030 w 1287"/>
                <a:gd name="T69" fmla="*/ 1072 h 1242"/>
                <a:gd name="T70" fmla="*/ 1129 w 1287"/>
                <a:gd name="T71" fmla="*/ 971 h 1242"/>
                <a:gd name="T72" fmla="*/ 1203 w 1287"/>
                <a:gd name="T73" fmla="*/ 849 h 1242"/>
                <a:gd name="T74" fmla="*/ 1244 w 1287"/>
                <a:gd name="T75" fmla="*/ 710 h 1242"/>
                <a:gd name="T76" fmla="*/ 1247 w 1287"/>
                <a:gd name="T77" fmla="*/ 561 h 1242"/>
                <a:gd name="T78" fmla="*/ 1214 w 1287"/>
                <a:gd name="T79" fmla="*/ 420 h 1242"/>
                <a:gd name="T80" fmla="*/ 1148 w 1287"/>
                <a:gd name="T81" fmla="*/ 294 h 1242"/>
                <a:gd name="T82" fmla="*/ 1052 w 1287"/>
                <a:gd name="T83" fmla="*/ 187 h 1242"/>
                <a:gd name="T84" fmla="*/ 933 w 1287"/>
                <a:gd name="T85" fmla="*/ 106 h 1242"/>
                <a:gd name="T86" fmla="*/ 796 w 1287"/>
                <a:gd name="T87" fmla="*/ 54 h 1242"/>
                <a:gd name="T88" fmla="*/ 643 w 1287"/>
                <a:gd name="T89" fmla="*/ 36 h 1242"/>
                <a:gd name="T90" fmla="*/ 491 w 1287"/>
                <a:gd name="T91" fmla="*/ 54 h 1242"/>
                <a:gd name="T92" fmla="*/ 353 w 1287"/>
                <a:gd name="T93" fmla="*/ 105 h 1242"/>
                <a:gd name="T94" fmla="*/ 234 w 1287"/>
                <a:gd name="T95" fmla="*/ 187 h 1242"/>
                <a:gd name="T96" fmla="*/ 139 w 1287"/>
                <a:gd name="T97" fmla="*/ 292 h 1242"/>
                <a:gd name="T98" fmla="*/ 72 w 1287"/>
                <a:gd name="T99" fmla="*/ 419 h 1242"/>
                <a:gd name="T100" fmla="*/ 38 w 1287"/>
                <a:gd name="T101" fmla="*/ 56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7" h="1242">
                  <a:moveTo>
                    <a:pt x="0" y="620"/>
                  </a:moveTo>
                  <a:lnTo>
                    <a:pt x="0" y="589"/>
                  </a:lnTo>
                  <a:lnTo>
                    <a:pt x="3" y="558"/>
                  </a:lnTo>
                  <a:lnTo>
                    <a:pt x="7" y="527"/>
                  </a:lnTo>
                  <a:lnTo>
                    <a:pt x="13" y="495"/>
                  </a:lnTo>
                  <a:lnTo>
                    <a:pt x="20" y="466"/>
                  </a:lnTo>
                  <a:lnTo>
                    <a:pt x="28" y="436"/>
                  </a:lnTo>
                  <a:lnTo>
                    <a:pt x="38" y="407"/>
                  </a:lnTo>
                  <a:lnTo>
                    <a:pt x="50" y="379"/>
                  </a:lnTo>
                  <a:lnTo>
                    <a:pt x="62" y="352"/>
                  </a:lnTo>
                  <a:lnTo>
                    <a:pt x="77" y="325"/>
                  </a:lnTo>
                  <a:lnTo>
                    <a:pt x="92" y="298"/>
                  </a:lnTo>
                  <a:lnTo>
                    <a:pt x="109" y="274"/>
                  </a:lnTo>
                  <a:lnTo>
                    <a:pt x="128" y="248"/>
                  </a:lnTo>
                  <a:lnTo>
                    <a:pt x="146" y="226"/>
                  </a:lnTo>
                  <a:lnTo>
                    <a:pt x="166" y="203"/>
                  </a:lnTo>
                  <a:lnTo>
                    <a:pt x="187" y="182"/>
                  </a:lnTo>
                  <a:lnTo>
                    <a:pt x="210" y="160"/>
                  </a:lnTo>
                  <a:lnTo>
                    <a:pt x="234" y="142"/>
                  </a:lnTo>
                  <a:lnTo>
                    <a:pt x="258" y="124"/>
                  </a:lnTo>
                  <a:lnTo>
                    <a:pt x="282" y="105"/>
                  </a:lnTo>
                  <a:lnTo>
                    <a:pt x="309" y="89"/>
                  </a:lnTo>
                  <a:lnTo>
                    <a:pt x="336" y="74"/>
                  </a:lnTo>
                  <a:lnTo>
                    <a:pt x="363" y="61"/>
                  </a:lnTo>
                  <a:lnTo>
                    <a:pt x="391" y="48"/>
                  </a:lnTo>
                  <a:lnTo>
                    <a:pt x="421" y="37"/>
                  </a:lnTo>
                  <a:lnTo>
                    <a:pt x="451" y="27"/>
                  </a:lnTo>
                  <a:lnTo>
                    <a:pt x="482" y="18"/>
                  </a:lnTo>
                  <a:lnTo>
                    <a:pt x="513" y="13"/>
                  </a:lnTo>
                  <a:lnTo>
                    <a:pt x="545" y="7"/>
                  </a:lnTo>
                  <a:lnTo>
                    <a:pt x="577" y="3"/>
                  </a:lnTo>
                  <a:lnTo>
                    <a:pt x="610" y="0"/>
                  </a:lnTo>
                  <a:lnTo>
                    <a:pt x="643" y="0"/>
                  </a:lnTo>
                  <a:lnTo>
                    <a:pt x="675" y="0"/>
                  </a:lnTo>
                  <a:lnTo>
                    <a:pt x="708" y="3"/>
                  </a:lnTo>
                  <a:lnTo>
                    <a:pt x="740" y="7"/>
                  </a:lnTo>
                  <a:lnTo>
                    <a:pt x="772" y="11"/>
                  </a:lnTo>
                  <a:lnTo>
                    <a:pt x="803" y="18"/>
                  </a:lnTo>
                  <a:lnTo>
                    <a:pt x="834" y="27"/>
                  </a:lnTo>
                  <a:lnTo>
                    <a:pt x="864" y="37"/>
                  </a:lnTo>
                  <a:lnTo>
                    <a:pt x="892" y="48"/>
                  </a:lnTo>
                  <a:lnTo>
                    <a:pt x="921" y="61"/>
                  </a:lnTo>
                  <a:lnTo>
                    <a:pt x="949" y="74"/>
                  </a:lnTo>
                  <a:lnTo>
                    <a:pt x="976" y="89"/>
                  </a:lnTo>
                  <a:lnTo>
                    <a:pt x="1001" y="105"/>
                  </a:lnTo>
                  <a:lnTo>
                    <a:pt x="1027" y="122"/>
                  </a:lnTo>
                  <a:lnTo>
                    <a:pt x="1051" y="141"/>
                  </a:lnTo>
                  <a:lnTo>
                    <a:pt x="1075" y="160"/>
                  </a:lnTo>
                  <a:lnTo>
                    <a:pt x="1096" y="180"/>
                  </a:lnTo>
                  <a:lnTo>
                    <a:pt x="1118" y="203"/>
                  </a:lnTo>
                  <a:lnTo>
                    <a:pt x="1139" y="224"/>
                  </a:lnTo>
                  <a:lnTo>
                    <a:pt x="1157" y="248"/>
                  </a:lnTo>
                  <a:lnTo>
                    <a:pt x="1176" y="273"/>
                  </a:lnTo>
                  <a:lnTo>
                    <a:pt x="1193" y="298"/>
                  </a:lnTo>
                  <a:lnTo>
                    <a:pt x="1209" y="324"/>
                  </a:lnTo>
                  <a:lnTo>
                    <a:pt x="1223" y="351"/>
                  </a:lnTo>
                  <a:lnTo>
                    <a:pt x="1235" y="378"/>
                  </a:lnTo>
                  <a:lnTo>
                    <a:pt x="1247" y="406"/>
                  </a:lnTo>
                  <a:lnTo>
                    <a:pt x="1257" y="436"/>
                  </a:lnTo>
                  <a:lnTo>
                    <a:pt x="1265" y="464"/>
                  </a:lnTo>
                  <a:lnTo>
                    <a:pt x="1272" y="495"/>
                  </a:lnTo>
                  <a:lnTo>
                    <a:pt x="1278" y="525"/>
                  </a:lnTo>
                  <a:lnTo>
                    <a:pt x="1282" y="556"/>
                  </a:lnTo>
                  <a:lnTo>
                    <a:pt x="1285" y="588"/>
                  </a:lnTo>
                  <a:lnTo>
                    <a:pt x="1287" y="620"/>
                  </a:lnTo>
                  <a:lnTo>
                    <a:pt x="1285" y="651"/>
                  </a:lnTo>
                  <a:lnTo>
                    <a:pt x="1282" y="684"/>
                  </a:lnTo>
                  <a:lnTo>
                    <a:pt x="1278" y="715"/>
                  </a:lnTo>
                  <a:lnTo>
                    <a:pt x="1272" y="745"/>
                  </a:lnTo>
                  <a:lnTo>
                    <a:pt x="1265" y="775"/>
                  </a:lnTo>
                  <a:lnTo>
                    <a:pt x="1257" y="805"/>
                  </a:lnTo>
                  <a:lnTo>
                    <a:pt x="1247" y="833"/>
                  </a:lnTo>
                  <a:lnTo>
                    <a:pt x="1235" y="862"/>
                  </a:lnTo>
                  <a:lnTo>
                    <a:pt x="1223" y="890"/>
                  </a:lnTo>
                  <a:lnTo>
                    <a:pt x="1209" y="917"/>
                  </a:lnTo>
                  <a:lnTo>
                    <a:pt x="1193" y="942"/>
                  </a:lnTo>
                  <a:lnTo>
                    <a:pt x="1176" y="968"/>
                  </a:lnTo>
                  <a:lnTo>
                    <a:pt x="1159" y="992"/>
                  </a:lnTo>
                  <a:lnTo>
                    <a:pt x="1139" y="1015"/>
                  </a:lnTo>
                  <a:lnTo>
                    <a:pt x="1119" y="1038"/>
                  </a:lnTo>
                  <a:lnTo>
                    <a:pt x="1098" y="1059"/>
                  </a:lnTo>
                  <a:lnTo>
                    <a:pt x="1075" y="1080"/>
                  </a:lnTo>
                  <a:lnTo>
                    <a:pt x="1052" y="1100"/>
                  </a:lnTo>
                  <a:lnTo>
                    <a:pt x="1028" y="1118"/>
                  </a:lnTo>
                  <a:lnTo>
                    <a:pt x="1003" y="1135"/>
                  </a:lnTo>
                  <a:lnTo>
                    <a:pt x="976" y="1151"/>
                  </a:lnTo>
                  <a:lnTo>
                    <a:pt x="949" y="1167"/>
                  </a:lnTo>
                  <a:lnTo>
                    <a:pt x="922" y="1179"/>
                  </a:lnTo>
                  <a:lnTo>
                    <a:pt x="894" y="1192"/>
                  </a:lnTo>
                  <a:lnTo>
                    <a:pt x="864" y="1204"/>
                  </a:lnTo>
                  <a:lnTo>
                    <a:pt x="834" y="1214"/>
                  </a:lnTo>
                  <a:lnTo>
                    <a:pt x="804" y="1222"/>
                  </a:lnTo>
                  <a:lnTo>
                    <a:pt x="773" y="1229"/>
                  </a:lnTo>
                  <a:lnTo>
                    <a:pt x="740" y="1235"/>
                  </a:lnTo>
                  <a:lnTo>
                    <a:pt x="709" y="1238"/>
                  </a:lnTo>
                  <a:lnTo>
                    <a:pt x="677" y="1240"/>
                  </a:lnTo>
                  <a:lnTo>
                    <a:pt x="643" y="1242"/>
                  </a:lnTo>
                  <a:lnTo>
                    <a:pt x="610" y="1240"/>
                  </a:lnTo>
                  <a:lnTo>
                    <a:pt x="577" y="1238"/>
                  </a:lnTo>
                  <a:lnTo>
                    <a:pt x="545" y="1235"/>
                  </a:lnTo>
                  <a:lnTo>
                    <a:pt x="513" y="1229"/>
                  </a:lnTo>
                  <a:lnTo>
                    <a:pt x="482" y="1222"/>
                  </a:lnTo>
                  <a:lnTo>
                    <a:pt x="452" y="1214"/>
                  </a:lnTo>
                  <a:lnTo>
                    <a:pt x="423" y="1204"/>
                  </a:lnTo>
                  <a:lnTo>
                    <a:pt x="393" y="1192"/>
                  </a:lnTo>
                  <a:lnTo>
                    <a:pt x="365" y="1181"/>
                  </a:lnTo>
                  <a:lnTo>
                    <a:pt x="336" y="1167"/>
                  </a:lnTo>
                  <a:lnTo>
                    <a:pt x="309" y="1152"/>
                  </a:lnTo>
                  <a:lnTo>
                    <a:pt x="284" y="1135"/>
                  </a:lnTo>
                  <a:lnTo>
                    <a:pt x="258" y="1118"/>
                  </a:lnTo>
                  <a:lnTo>
                    <a:pt x="234" y="1100"/>
                  </a:lnTo>
                  <a:lnTo>
                    <a:pt x="211" y="1080"/>
                  </a:lnTo>
                  <a:lnTo>
                    <a:pt x="189" y="1060"/>
                  </a:lnTo>
                  <a:lnTo>
                    <a:pt x="167" y="1039"/>
                  </a:lnTo>
                  <a:lnTo>
                    <a:pt x="147" y="1016"/>
                  </a:lnTo>
                  <a:lnTo>
                    <a:pt x="128" y="992"/>
                  </a:lnTo>
                  <a:lnTo>
                    <a:pt x="109" y="968"/>
                  </a:lnTo>
                  <a:lnTo>
                    <a:pt x="94" y="942"/>
                  </a:lnTo>
                  <a:lnTo>
                    <a:pt x="78" y="917"/>
                  </a:lnTo>
                  <a:lnTo>
                    <a:pt x="64" y="890"/>
                  </a:lnTo>
                  <a:lnTo>
                    <a:pt x="50" y="863"/>
                  </a:lnTo>
                  <a:lnTo>
                    <a:pt x="38" y="835"/>
                  </a:lnTo>
                  <a:lnTo>
                    <a:pt x="28" y="806"/>
                  </a:lnTo>
                  <a:lnTo>
                    <a:pt x="20" y="776"/>
                  </a:lnTo>
                  <a:lnTo>
                    <a:pt x="13" y="747"/>
                  </a:lnTo>
                  <a:lnTo>
                    <a:pt x="7" y="715"/>
                  </a:lnTo>
                  <a:lnTo>
                    <a:pt x="3" y="684"/>
                  </a:lnTo>
                  <a:lnTo>
                    <a:pt x="0" y="653"/>
                  </a:lnTo>
                  <a:lnTo>
                    <a:pt x="0" y="620"/>
                  </a:lnTo>
                  <a:close/>
                  <a:moveTo>
                    <a:pt x="35" y="650"/>
                  </a:moveTo>
                  <a:lnTo>
                    <a:pt x="38" y="680"/>
                  </a:lnTo>
                  <a:lnTo>
                    <a:pt x="41" y="710"/>
                  </a:lnTo>
                  <a:lnTo>
                    <a:pt x="47" y="738"/>
                  </a:lnTo>
                  <a:lnTo>
                    <a:pt x="54" y="766"/>
                  </a:lnTo>
                  <a:lnTo>
                    <a:pt x="62" y="793"/>
                  </a:lnTo>
                  <a:lnTo>
                    <a:pt x="71" y="820"/>
                  </a:lnTo>
                  <a:lnTo>
                    <a:pt x="82" y="847"/>
                  </a:lnTo>
                  <a:lnTo>
                    <a:pt x="95" y="873"/>
                  </a:lnTo>
                  <a:lnTo>
                    <a:pt x="108" y="898"/>
                  </a:lnTo>
                  <a:lnTo>
                    <a:pt x="122" y="924"/>
                  </a:lnTo>
                  <a:lnTo>
                    <a:pt x="138" y="947"/>
                  </a:lnTo>
                  <a:lnTo>
                    <a:pt x="155" y="971"/>
                  </a:lnTo>
                  <a:lnTo>
                    <a:pt x="173" y="992"/>
                  </a:lnTo>
                  <a:lnTo>
                    <a:pt x="193" y="1013"/>
                  </a:lnTo>
                  <a:lnTo>
                    <a:pt x="213" y="1033"/>
                  </a:lnTo>
                  <a:lnTo>
                    <a:pt x="234" y="1053"/>
                  </a:lnTo>
                  <a:lnTo>
                    <a:pt x="255" y="1072"/>
                  </a:lnTo>
                  <a:lnTo>
                    <a:pt x="278" y="1089"/>
                  </a:lnTo>
                  <a:lnTo>
                    <a:pt x="302" y="1106"/>
                  </a:lnTo>
                  <a:lnTo>
                    <a:pt x="328" y="1121"/>
                  </a:lnTo>
                  <a:lnTo>
                    <a:pt x="352" y="1135"/>
                  </a:lnTo>
                  <a:lnTo>
                    <a:pt x="379" y="1148"/>
                  </a:lnTo>
                  <a:lnTo>
                    <a:pt x="406" y="1160"/>
                  </a:lnTo>
                  <a:lnTo>
                    <a:pt x="433" y="1170"/>
                  </a:lnTo>
                  <a:lnTo>
                    <a:pt x="461" y="1179"/>
                  </a:lnTo>
                  <a:lnTo>
                    <a:pt x="491" y="1188"/>
                  </a:lnTo>
                  <a:lnTo>
                    <a:pt x="519" y="1194"/>
                  </a:lnTo>
                  <a:lnTo>
                    <a:pt x="550" y="1199"/>
                  </a:lnTo>
                  <a:lnTo>
                    <a:pt x="580" y="1202"/>
                  </a:lnTo>
                  <a:lnTo>
                    <a:pt x="611" y="1205"/>
                  </a:lnTo>
                  <a:lnTo>
                    <a:pt x="643" y="1206"/>
                  </a:lnTo>
                  <a:lnTo>
                    <a:pt x="674" y="1205"/>
                  </a:lnTo>
                  <a:lnTo>
                    <a:pt x="705" y="1204"/>
                  </a:lnTo>
                  <a:lnTo>
                    <a:pt x="735" y="1199"/>
                  </a:lnTo>
                  <a:lnTo>
                    <a:pt x="765" y="1194"/>
                  </a:lnTo>
                  <a:lnTo>
                    <a:pt x="794" y="1188"/>
                  </a:lnTo>
                  <a:lnTo>
                    <a:pt x="823" y="1179"/>
                  </a:lnTo>
                  <a:lnTo>
                    <a:pt x="851" y="1171"/>
                  </a:lnTo>
                  <a:lnTo>
                    <a:pt x="879" y="1160"/>
                  </a:lnTo>
                  <a:lnTo>
                    <a:pt x="906" y="1148"/>
                  </a:lnTo>
                  <a:lnTo>
                    <a:pt x="932" y="1135"/>
                  </a:lnTo>
                  <a:lnTo>
                    <a:pt x="957" y="1121"/>
                  </a:lnTo>
                  <a:lnTo>
                    <a:pt x="983" y="1106"/>
                  </a:lnTo>
                  <a:lnTo>
                    <a:pt x="1006" y="1090"/>
                  </a:lnTo>
                  <a:lnTo>
                    <a:pt x="1030" y="1072"/>
                  </a:lnTo>
                  <a:lnTo>
                    <a:pt x="1051" y="1055"/>
                  </a:lnTo>
                  <a:lnTo>
                    <a:pt x="1072" y="1035"/>
                  </a:lnTo>
                  <a:lnTo>
                    <a:pt x="1092" y="1013"/>
                  </a:lnTo>
                  <a:lnTo>
                    <a:pt x="1112" y="994"/>
                  </a:lnTo>
                  <a:lnTo>
                    <a:pt x="1129" y="971"/>
                  </a:lnTo>
                  <a:lnTo>
                    <a:pt x="1146" y="948"/>
                  </a:lnTo>
                  <a:lnTo>
                    <a:pt x="1163" y="924"/>
                  </a:lnTo>
                  <a:lnTo>
                    <a:pt x="1177" y="900"/>
                  </a:lnTo>
                  <a:lnTo>
                    <a:pt x="1190" y="874"/>
                  </a:lnTo>
                  <a:lnTo>
                    <a:pt x="1203" y="849"/>
                  </a:lnTo>
                  <a:lnTo>
                    <a:pt x="1214" y="822"/>
                  </a:lnTo>
                  <a:lnTo>
                    <a:pt x="1223" y="795"/>
                  </a:lnTo>
                  <a:lnTo>
                    <a:pt x="1231" y="766"/>
                  </a:lnTo>
                  <a:lnTo>
                    <a:pt x="1238" y="739"/>
                  </a:lnTo>
                  <a:lnTo>
                    <a:pt x="1244" y="710"/>
                  </a:lnTo>
                  <a:lnTo>
                    <a:pt x="1247" y="681"/>
                  </a:lnTo>
                  <a:lnTo>
                    <a:pt x="1250" y="651"/>
                  </a:lnTo>
                  <a:lnTo>
                    <a:pt x="1251" y="620"/>
                  </a:lnTo>
                  <a:lnTo>
                    <a:pt x="1250" y="590"/>
                  </a:lnTo>
                  <a:lnTo>
                    <a:pt x="1247" y="561"/>
                  </a:lnTo>
                  <a:lnTo>
                    <a:pt x="1244" y="532"/>
                  </a:lnTo>
                  <a:lnTo>
                    <a:pt x="1238" y="502"/>
                  </a:lnTo>
                  <a:lnTo>
                    <a:pt x="1231" y="474"/>
                  </a:lnTo>
                  <a:lnTo>
                    <a:pt x="1224" y="447"/>
                  </a:lnTo>
                  <a:lnTo>
                    <a:pt x="1214" y="420"/>
                  </a:lnTo>
                  <a:lnTo>
                    <a:pt x="1203" y="393"/>
                  </a:lnTo>
                  <a:lnTo>
                    <a:pt x="1192" y="368"/>
                  </a:lnTo>
                  <a:lnTo>
                    <a:pt x="1177" y="342"/>
                  </a:lnTo>
                  <a:lnTo>
                    <a:pt x="1163" y="318"/>
                  </a:lnTo>
                  <a:lnTo>
                    <a:pt x="1148" y="294"/>
                  </a:lnTo>
                  <a:lnTo>
                    <a:pt x="1131" y="271"/>
                  </a:lnTo>
                  <a:lnTo>
                    <a:pt x="1112" y="248"/>
                  </a:lnTo>
                  <a:lnTo>
                    <a:pt x="1094" y="227"/>
                  </a:lnTo>
                  <a:lnTo>
                    <a:pt x="1072" y="207"/>
                  </a:lnTo>
                  <a:lnTo>
                    <a:pt x="1052" y="187"/>
                  </a:lnTo>
                  <a:lnTo>
                    <a:pt x="1030" y="169"/>
                  </a:lnTo>
                  <a:lnTo>
                    <a:pt x="1007" y="152"/>
                  </a:lnTo>
                  <a:lnTo>
                    <a:pt x="983" y="135"/>
                  </a:lnTo>
                  <a:lnTo>
                    <a:pt x="959" y="121"/>
                  </a:lnTo>
                  <a:lnTo>
                    <a:pt x="933" y="106"/>
                  </a:lnTo>
                  <a:lnTo>
                    <a:pt x="906" y="94"/>
                  </a:lnTo>
                  <a:lnTo>
                    <a:pt x="879" y="81"/>
                  </a:lnTo>
                  <a:lnTo>
                    <a:pt x="852" y="71"/>
                  </a:lnTo>
                  <a:lnTo>
                    <a:pt x="824" y="61"/>
                  </a:lnTo>
                  <a:lnTo>
                    <a:pt x="796" y="54"/>
                  </a:lnTo>
                  <a:lnTo>
                    <a:pt x="766" y="47"/>
                  </a:lnTo>
                  <a:lnTo>
                    <a:pt x="736" y="41"/>
                  </a:lnTo>
                  <a:lnTo>
                    <a:pt x="705" y="38"/>
                  </a:lnTo>
                  <a:lnTo>
                    <a:pt x="674" y="36"/>
                  </a:lnTo>
                  <a:lnTo>
                    <a:pt x="643" y="36"/>
                  </a:lnTo>
                  <a:lnTo>
                    <a:pt x="611" y="36"/>
                  </a:lnTo>
                  <a:lnTo>
                    <a:pt x="582" y="38"/>
                  </a:lnTo>
                  <a:lnTo>
                    <a:pt x="550" y="41"/>
                  </a:lnTo>
                  <a:lnTo>
                    <a:pt x="521" y="47"/>
                  </a:lnTo>
                  <a:lnTo>
                    <a:pt x="491" y="54"/>
                  </a:lnTo>
                  <a:lnTo>
                    <a:pt x="462" y="61"/>
                  </a:lnTo>
                  <a:lnTo>
                    <a:pt x="434" y="71"/>
                  </a:lnTo>
                  <a:lnTo>
                    <a:pt x="407" y="81"/>
                  </a:lnTo>
                  <a:lnTo>
                    <a:pt x="379" y="92"/>
                  </a:lnTo>
                  <a:lnTo>
                    <a:pt x="353" y="105"/>
                  </a:lnTo>
                  <a:lnTo>
                    <a:pt x="328" y="119"/>
                  </a:lnTo>
                  <a:lnTo>
                    <a:pt x="304" y="135"/>
                  </a:lnTo>
                  <a:lnTo>
                    <a:pt x="279" y="152"/>
                  </a:lnTo>
                  <a:lnTo>
                    <a:pt x="257" y="169"/>
                  </a:lnTo>
                  <a:lnTo>
                    <a:pt x="234" y="187"/>
                  </a:lnTo>
                  <a:lnTo>
                    <a:pt x="213" y="206"/>
                  </a:lnTo>
                  <a:lnTo>
                    <a:pt x="193" y="227"/>
                  </a:lnTo>
                  <a:lnTo>
                    <a:pt x="174" y="248"/>
                  </a:lnTo>
                  <a:lnTo>
                    <a:pt x="156" y="270"/>
                  </a:lnTo>
                  <a:lnTo>
                    <a:pt x="139" y="292"/>
                  </a:lnTo>
                  <a:lnTo>
                    <a:pt x="123" y="317"/>
                  </a:lnTo>
                  <a:lnTo>
                    <a:pt x="108" y="341"/>
                  </a:lnTo>
                  <a:lnTo>
                    <a:pt x="95" y="366"/>
                  </a:lnTo>
                  <a:lnTo>
                    <a:pt x="82" y="392"/>
                  </a:lnTo>
                  <a:lnTo>
                    <a:pt x="72" y="419"/>
                  </a:lnTo>
                  <a:lnTo>
                    <a:pt x="62" y="446"/>
                  </a:lnTo>
                  <a:lnTo>
                    <a:pt x="54" y="474"/>
                  </a:lnTo>
                  <a:lnTo>
                    <a:pt x="47" y="502"/>
                  </a:lnTo>
                  <a:lnTo>
                    <a:pt x="43" y="531"/>
                  </a:lnTo>
                  <a:lnTo>
                    <a:pt x="38" y="561"/>
                  </a:lnTo>
                  <a:lnTo>
                    <a:pt x="35" y="590"/>
                  </a:lnTo>
                  <a:lnTo>
                    <a:pt x="35" y="620"/>
                  </a:lnTo>
                  <a:lnTo>
                    <a:pt x="35" y="650"/>
                  </a:lnTo>
                  <a:close/>
                </a:path>
              </a:pathLst>
            </a:custGeom>
            <a:solidFill>
              <a:srgbClr val="E33E1D"/>
            </a:solidFill>
            <a:ln w="0">
              <a:solidFill>
                <a:srgbClr val="E33E1D"/>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6"/>
            <p:cNvSpPr>
              <a:spLocks noEditPoints="1"/>
            </p:cNvSpPr>
            <p:nvPr/>
          </p:nvSpPr>
          <p:spPr bwMode="auto">
            <a:xfrm>
              <a:off x="3008313" y="1982788"/>
              <a:ext cx="1308100" cy="1301750"/>
            </a:xfrm>
            <a:custGeom>
              <a:avLst/>
              <a:gdLst>
                <a:gd name="T0" fmla="*/ 15 w 2471"/>
                <a:gd name="T1" fmla="*/ 1043 h 2461"/>
                <a:gd name="T2" fmla="*/ 75 w 2471"/>
                <a:gd name="T3" fmla="*/ 807 h 2461"/>
                <a:gd name="T4" fmla="*/ 180 w 2471"/>
                <a:gd name="T5" fmla="*/ 593 h 2461"/>
                <a:gd name="T6" fmla="*/ 363 w 2471"/>
                <a:gd name="T7" fmla="*/ 362 h 2461"/>
                <a:gd name="T8" fmla="*/ 595 w 2471"/>
                <a:gd name="T9" fmla="*/ 179 h 2461"/>
                <a:gd name="T10" fmla="*/ 811 w 2471"/>
                <a:gd name="T11" fmla="*/ 75 h 2461"/>
                <a:gd name="T12" fmla="*/ 1048 w 2471"/>
                <a:gd name="T13" fmla="*/ 15 h 2461"/>
                <a:gd name="T14" fmla="*/ 1299 w 2471"/>
                <a:gd name="T15" fmla="*/ 3 h 2461"/>
                <a:gd name="T16" fmla="*/ 1544 w 2471"/>
                <a:gd name="T17" fmla="*/ 39 h 2461"/>
                <a:gd name="T18" fmla="*/ 1771 w 2471"/>
                <a:gd name="T19" fmla="*/ 122 h 2461"/>
                <a:gd name="T20" fmla="*/ 1976 w 2471"/>
                <a:gd name="T21" fmla="*/ 245 h 2461"/>
                <a:gd name="T22" fmla="*/ 2225 w 2471"/>
                <a:gd name="T23" fmla="*/ 494 h 2461"/>
                <a:gd name="T24" fmla="*/ 2350 w 2471"/>
                <a:gd name="T25" fmla="*/ 697 h 2461"/>
                <a:gd name="T26" fmla="*/ 2432 w 2471"/>
                <a:gd name="T27" fmla="*/ 922 h 2461"/>
                <a:gd name="T28" fmla="*/ 2469 w 2471"/>
                <a:gd name="T29" fmla="*/ 1166 h 2461"/>
                <a:gd name="T30" fmla="*/ 2458 w 2471"/>
                <a:gd name="T31" fmla="*/ 1418 h 2461"/>
                <a:gd name="T32" fmla="*/ 2397 w 2471"/>
                <a:gd name="T33" fmla="*/ 1653 h 2461"/>
                <a:gd name="T34" fmla="*/ 2293 w 2471"/>
                <a:gd name="T35" fmla="*/ 1868 h 2461"/>
                <a:gd name="T36" fmla="*/ 2110 w 2471"/>
                <a:gd name="T37" fmla="*/ 2100 h 2461"/>
                <a:gd name="T38" fmla="*/ 1876 w 2471"/>
                <a:gd name="T39" fmla="*/ 2282 h 2461"/>
                <a:gd name="T40" fmla="*/ 1661 w 2471"/>
                <a:gd name="T41" fmla="*/ 2386 h 2461"/>
                <a:gd name="T42" fmla="*/ 1424 w 2471"/>
                <a:gd name="T43" fmla="*/ 2447 h 2461"/>
                <a:gd name="T44" fmla="*/ 1173 w 2471"/>
                <a:gd name="T45" fmla="*/ 2458 h 2461"/>
                <a:gd name="T46" fmla="*/ 927 w 2471"/>
                <a:gd name="T47" fmla="*/ 2421 h 2461"/>
                <a:gd name="T48" fmla="*/ 700 w 2471"/>
                <a:gd name="T49" fmla="*/ 2339 h 2461"/>
                <a:gd name="T50" fmla="*/ 497 w 2471"/>
                <a:gd name="T51" fmla="*/ 2217 h 2461"/>
                <a:gd name="T52" fmla="*/ 246 w 2471"/>
                <a:gd name="T53" fmla="*/ 1967 h 2461"/>
                <a:gd name="T54" fmla="*/ 123 w 2471"/>
                <a:gd name="T55" fmla="*/ 1764 h 2461"/>
                <a:gd name="T56" fmla="*/ 39 w 2471"/>
                <a:gd name="T57" fmla="*/ 1538 h 2461"/>
                <a:gd name="T58" fmla="*/ 2 w 2471"/>
                <a:gd name="T59" fmla="*/ 1294 h 2461"/>
                <a:gd name="T60" fmla="*/ 29 w 2471"/>
                <a:gd name="T61" fmla="*/ 1216 h 2461"/>
                <a:gd name="T62" fmla="*/ 49 w 2471"/>
                <a:gd name="T63" fmla="*/ 1412 h 2461"/>
                <a:gd name="T64" fmla="*/ 109 w 2471"/>
                <a:gd name="T65" fmla="*/ 1640 h 2461"/>
                <a:gd name="T66" fmla="*/ 210 w 2471"/>
                <a:gd name="T67" fmla="*/ 1849 h 2461"/>
                <a:gd name="T68" fmla="*/ 387 w 2471"/>
                <a:gd name="T69" fmla="*/ 2075 h 2461"/>
                <a:gd name="T70" fmla="*/ 614 w 2471"/>
                <a:gd name="T71" fmla="*/ 2252 h 2461"/>
                <a:gd name="T72" fmla="*/ 824 w 2471"/>
                <a:gd name="T73" fmla="*/ 2353 h 2461"/>
                <a:gd name="T74" fmla="*/ 1054 w 2471"/>
                <a:gd name="T75" fmla="*/ 2411 h 2461"/>
                <a:gd name="T76" fmla="*/ 1298 w 2471"/>
                <a:gd name="T77" fmla="*/ 2422 h 2461"/>
                <a:gd name="T78" fmla="*/ 1536 w 2471"/>
                <a:gd name="T79" fmla="*/ 2387 h 2461"/>
                <a:gd name="T80" fmla="*/ 1756 w 2471"/>
                <a:gd name="T81" fmla="*/ 2307 h 2461"/>
                <a:gd name="T82" fmla="*/ 1954 w 2471"/>
                <a:gd name="T83" fmla="*/ 2187 h 2461"/>
                <a:gd name="T84" fmla="*/ 2197 w 2471"/>
                <a:gd name="T85" fmla="*/ 1946 h 2461"/>
                <a:gd name="T86" fmla="*/ 2317 w 2471"/>
                <a:gd name="T87" fmla="*/ 1748 h 2461"/>
                <a:gd name="T88" fmla="*/ 2398 w 2471"/>
                <a:gd name="T89" fmla="*/ 1530 h 2461"/>
                <a:gd name="T90" fmla="*/ 2435 w 2471"/>
                <a:gd name="T91" fmla="*/ 1293 h 2461"/>
                <a:gd name="T92" fmla="*/ 2422 w 2471"/>
                <a:gd name="T93" fmla="*/ 1049 h 2461"/>
                <a:gd name="T94" fmla="*/ 2363 w 2471"/>
                <a:gd name="T95" fmla="*/ 820 h 2461"/>
                <a:gd name="T96" fmla="*/ 2262 w 2471"/>
                <a:gd name="T97" fmla="*/ 611 h 2461"/>
                <a:gd name="T98" fmla="*/ 2085 w 2471"/>
                <a:gd name="T99" fmla="*/ 386 h 2461"/>
                <a:gd name="T100" fmla="*/ 1858 w 2471"/>
                <a:gd name="T101" fmla="*/ 210 h 2461"/>
                <a:gd name="T102" fmla="*/ 1649 w 2471"/>
                <a:gd name="T103" fmla="*/ 109 h 2461"/>
                <a:gd name="T104" fmla="*/ 1420 w 2471"/>
                <a:gd name="T105" fmla="*/ 49 h 2461"/>
                <a:gd name="T106" fmla="*/ 1174 w 2471"/>
                <a:gd name="T107" fmla="*/ 38 h 2461"/>
                <a:gd name="T108" fmla="*/ 936 w 2471"/>
                <a:gd name="T109" fmla="*/ 74 h 2461"/>
                <a:gd name="T110" fmla="*/ 716 w 2471"/>
                <a:gd name="T111" fmla="*/ 154 h 2461"/>
                <a:gd name="T112" fmla="*/ 519 w 2471"/>
                <a:gd name="T113" fmla="*/ 274 h 2461"/>
                <a:gd name="T114" fmla="*/ 275 w 2471"/>
                <a:gd name="T115" fmla="*/ 516 h 2461"/>
                <a:gd name="T116" fmla="*/ 154 w 2471"/>
                <a:gd name="T117" fmla="*/ 712 h 2461"/>
                <a:gd name="T118" fmla="*/ 73 w 2471"/>
                <a:gd name="T119" fmla="*/ 932 h 2461"/>
                <a:gd name="T120" fmla="*/ 38 w 2471"/>
                <a:gd name="T121" fmla="*/ 1169 h 2461"/>
                <a:gd name="T122" fmla="*/ 7 w 2471"/>
                <a:gd name="T123" fmla="*/ 1244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1" h="2461">
                  <a:moveTo>
                    <a:pt x="29" y="1216"/>
                  </a:moveTo>
                  <a:lnTo>
                    <a:pt x="1" y="1230"/>
                  </a:lnTo>
                  <a:lnTo>
                    <a:pt x="1" y="1199"/>
                  </a:lnTo>
                  <a:lnTo>
                    <a:pt x="2" y="1168"/>
                  </a:lnTo>
                  <a:lnTo>
                    <a:pt x="4" y="1137"/>
                  </a:lnTo>
                  <a:lnTo>
                    <a:pt x="7" y="1105"/>
                  </a:lnTo>
                  <a:lnTo>
                    <a:pt x="11" y="1074"/>
                  </a:lnTo>
                  <a:lnTo>
                    <a:pt x="15" y="1043"/>
                  </a:lnTo>
                  <a:lnTo>
                    <a:pt x="19" y="1013"/>
                  </a:lnTo>
                  <a:lnTo>
                    <a:pt x="25" y="983"/>
                  </a:lnTo>
                  <a:lnTo>
                    <a:pt x="32" y="954"/>
                  </a:lnTo>
                  <a:lnTo>
                    <a:pt x="39" y="924"/>
                  </a:lnTo>
                  <a:lnTo>
                    <a:pt x="48" y="894"/>
                  </a:lnTo>
                  <a:lnTo>
                    <a:pt x="56" y="866"/>
                  </a:lnTo>
                  <a:lnTo>
                    <a:pt x="65" y="836"/>
                  </a:lnTo>
                  <a:lnTo>
                    <a:pt x="75" y="807"/>
                  </a:lnTo>
                  <a:lnTo>
                    <a:pt x="86" y="780"/>
                  </a:lnTo>
                  <a:lnTo>
                    <a:pt x="97" y="752"/>
                  </a:lnTo>
                  <a:lnTo>
                    <a:pt x="109" y="725"/>
                  </a:lnTo>
                  <a:lnTo>
                    <a:pt x="123" y="698"/>
                  </a:lnTo>
                  <a:lnTo>
                    <a:pt x="136" y="671"/>
                  </a:lnTo>
                  <a:lnTo>
                    <a:pt x="150" y="644"/>
                  </a:lnTo>
                  <a:lnTo>
                    <a:pt x="164" y="619"/>
                  </a:lnTo>
                  <a:lnTo>
                    <a:pt x="180" y="593"/>
                  </a:lnTo>
                  <a:lnTo>
                    <a:pt x="195" y="567"/>
                  </a:lnTo>
                  <a:lnTo>
                    <a:pt x="211" y="543"/>
                  </a:lnTo>
                  <a:lnTo>
                    <a:pt x="228" y="519"/>
                  </a:lnTo>
                  <a:lnTo>
                    <a:pt x="246" y="495"/>
                  </a:lnTo>
                  <a:lnTo>
                    <a:pt x="263" y="471"/>
                  </a:lnTo>
                  <a:lnTo>
                    <a:pt x="282" y="448"/>
                  </a:lnTo>
                  <a:lnTo>
                    <a:pt x="322" y="404"/>
                  </a:lnTo>
                  <a:lnTo>
                    <a:pt x="363" y="362"/>
                  </a:lnTo>
                  <a:lnTo>
                    <a:pt x="405" y="321"/>
                  </a:lnTo>
                  <a:lnTo>
                    <a:pt x="449" y="282"/>
                  </a:lnTo>
                  <a:lnTo>
                    <a:pt x="473" y="262"/>
                  </a:lnTo>
                  <a:lnTo>
                    <a:pt x="496" y="245"/>
                  </a:lnTo>
                  <a:lnTo>
                    <a:pt x="520" y="228"/>
                  </a:lnTo>
                  <a:lnTo>
                    <a:pt x="546" y="211"/>
                  </a:lnTo>
                  <a:lnTo>
                    <a:pt x="570" y="194"/>
                  </a:lnTo>
                  <a:lnTo>
                    <a:pt x="595" y="179"/>
                  </a:lnTo>
                  <a:lnTo>
                    <a:pt x="621" y="163"/>
                  </a:lnTo>
                  <a:lnTo>
                    <a:pt x="646" y="149"/>
                  </a:lnTo>
                  <a:lnTo>
                    <a:pt x="673" y="135"/>
                  </a:lnTo>
                  <a:lnTo>
                    <a:pt x="700" y="122"/>
                  </a:lnTo>
                  <a:lnTo>
                    <a:pt x="727" y="109"/>
                  </a:lnTo>
                  <a:lnTo>
                    <a:pt x="754" y="98"/>
                  </a:lnTo>
                  <a:lnTo>
                    <a:pt x="783" y="86"/>
                  </a:lnTo>
                  <a:lnTo>
                    <a:pt x="811" y="75"/>
                  </a:lnTo>
                  <a:lnTo>
                    <a:pt x="839" y="65"/>
                  </a:lnTo>
                  <a:lnTo>
                    <a:pt x="868" y="57"/>
                  </a:lnTo>
                  <a:lnTo>
                    <a:pt x="898" y="47"/>
                  </a:lnTo>
                  <a:lnTo>
                    <a:pt x="927" y="39"/>
                  </a:lnTo>
                  <a:lnTo>
                    <a:pt x="957" y="32"/>
                  </a:lnTo>
                  <a:lnTo>
                    <a:pt x="987" y="25"/>
                  </a:lnTo>
                  <a:lnTo>
                    <a:pt x="1017" y="20"/>
                  </a:lnTo>
                  <a:lnTo>
                    <a:pt x="1048" y="15"/>
                  </a:lnTo>
                  <a:lnTo>
                    <a:pt x="1079" y="10"/>
                  </a:lnTo>
                  <a:lnTo>
                    <a:pt x="1109" y="7"/>
                  </a:lnTo>
                  <a:lnTo>
                    <a:pt x="1140" y="4"/>
                  </a:lnTo>
                  <a:lnTo>
                    <a:pt x="1173" y="3"/>
                  </a:lnTo>
                  <a:lnTo>
                    <a:pt x="1204" y="1"/>
                  </a:lnTo>
                  <a:lnTo>
                    <a:pt x="1235" y="0"/>
                  </a:lnTo>
                  <a:lnTo>
                    <a:pt x="1268" y="1"/>
                  </a:lnTo>
                  <a:lnTo>
                    <a:pt x="1299" y="3"/>
                  </a:lnTo>
                  <a:lnTo>
                    <a:pt x="1330" y="4"/>
                  </a:lnTo>
                  <a:lnTo>
                    <a:pt x="1363" y="7"/>
                  </a:lnTo>
                  <a:lnTo>
                    <a:pt x="1393" y="11"/>
                  </a:lnTo>
                  <a:lnTo>
                    <a:pt x="1424" y="15"/>
                  </a:lnTo>
                  <a:lnTo>
                    <a:pt x="1455" y="20"/>
                  </a:lnTo>
                  <a:lnTo>
                    <a:pt x="1485" y="25"/>
                  </a:lnTo>
                  <a:lnTo>
                    <a:pt x="1515" y="32"/>
                  </a:lnTo>
                  <a:lnTo>
                    <a:pt x="1544" y="39"/>
                  </a:lnTo>
                  <a:lnTo>
                    <a:pt x="1574" y="47"/>
                  </a:lnTo>
                  <a:lnTo>
                    <a:pt x="1603" y="57"/>
                  </a:lnTo>
                  <a:lnTo>
                    <a:pt x="1632" y="65"/>
                  </a:lnTo>
                  <a:lnTo>
                    <a:pt x="1661" y="75"/>
                  </a:lnTo>
                  <a:lnTo>
                    <a:pt x="1689" y="86"/>
                  </a:lnTo>
                  <a:lnTo>
                    <a:pt x="1717" y="98"/>
                  </a:lnTo>
                  <a:lnTo>
                    <a:pt x="1744" y="109"/>
                  </a:lnTo>
                  <a:lnTo>
                    <a:pt x="1771" y="122"/>
                  </a:lnTo>
                  <a:lnTo>
                    <a:pt x="1798" y="135"/>
                  </a:lnTo>
                  <a:lnTo>
                    <a:pt x="1825" y="149"/>
                  </a:lnTo>
                  <a:lnTo>
                    <a:pt x="1851" y="163"/>
                  </a:lnTo>
                  <a:lnTo>
                    <a:pt x="1876" y="179"/>
                  </a:lnTo>
                  <a:lnTo>
                    <a:pt x="1902" y="194"/>
                  </a:lnTo>
                  <a:lnTo>
                    <a:pt x="1926" y="211"/>
                  </a:lnTo>
                  <a:lnTo>
                    <a:pt x="1951" y="227"/>
                  </a:lnTo>
                  <a:lnTo>
                    <a:pt x="1976" y="245"/>
                  </a:lnTo>
                  <a:lnTo>
                    <a:pt x="1998" y="262"/>
                  </a:lnTo>
                  <a:lnTo>
                    <a:pt x="2022" y="281"/>
                  </a:lnTo>
                  <a:lnTo>
                    <a:pt x="2066" y="319"/>
                  </a:lnTo>
                  <a:lnTo>
                    <a:pt x="2109" y="360"/>
                  </a:lnTo>
                  <a:lnTo>
                    <a:pt x="2150" y="403"/>
                  </a:lnTo>
                  <a:lnTo>
                    <a:pt x="2188" y="448"/>
                  </a:lnTo>
                  <a:lnTo>
                    <a:pt x="2208" y="471"/>
                  </a:lnTo>
                  <a:lnTo>
                    <a:pt x="2225" y="494"/>
                  </a:lnTo>
                  <a:lnTo>
                    <a:pt x="2244" y="518"/>
                  </a:lnTo>
                  <a:lnTo>
                    <a:pt x="2261" y="542"/>
                  </a:lnTo>
                  <a:lnTo>
                    <a:pt x="2276" y="567"/>
                  </a:lnTo>
                  <a:lnTo>
                    <a:pt x="2292" y="593"/>
                  </a:lnTo>
                  <a:lnTo>
                    <a:pt x="2308" y="619"/>
                  </a:lnTo>
                  <a:lnTo>
                    <a:pt x="2322" y="644"/>
                  </a:lnTo>
                  <a:lnTo>
                    <a:pt x="2336" y="670"/>
                  </a:lnTo>
                  <a:lnTo>
                    <a:pt x="2350" y="697"/>
                  </a:lnTo>
                  <a:lnTo>
                    <a:pt x="2363" y="724"/>
                  </a:lnTo>
                  <a:lnTo>
                    <a:pt x="2374" y="752"/>
                  </a:lnTo>
                  <a:lnTo>
                    <a:pt x="2386" y="779"/>
                  </a:lnTo>
                  <a:lnTo>
                    <a:pt x="2397" y="807"/>
                  </a:lnTo>
                  <a:lnTo>
                    <a:pt x="2407" y="836"/>
                  </a:lnTo>
                  <a:lnTo>
                    <a:pt x="2415" y="864"/>
                  </a:lnTo>
                  <a:lnTo>
                    <a:pt x="2424" y="894"/>
                  </a:lnTo>
                  <a:lnTo>
                    <a:pt x="2432" y="922"/>
                  </a:lnTo>
                  <a:lnTo>
                    <a:pt x="2439" y="952"/>
                  </a:lnTo>
                  <a:lnTo>
                    <a:pt x="2447" y="982"/>
                  </a:lnTo>
                  <a:lnTo>
                    <a:pt x="2452" y="1012"/>
                  </a:lnTo>
                  <a:lnTo>
                    <a:pt x="2456" y="1043"/>
                  </a:lnTo>
                  <a:lnTo>
                    <a:pt x="2461" y="1073"/>
                  </a:lnTo>
                  <a:lnTo>
                    <a:pt x="2465" y="1104"/>
                  </a:lnTo>
                  <a:lnTo>
                    <a:pt x="2468" y="1135"/>
                  </a:lnTo>
                  <a:lnTo>
                    <a:pt x="2469" y="1166"/>
                  </a:lnTo>
                  <a:lnTo>
                    <a:pt x="2471" y="1198"/>
                  </a:lnTo>
                  <a:lnTo>
                    <a:pt x="2471" y="1230"/>
                  </a:lnTo>
                  <a:lnTo>
                    <a:pt x="2471" y="1261"/>
                  </a:lnTo>
                  <a:lnTo>
                    <a:pt x="2469" y="1294"/>
                  </a:lnTo>
                  <a:lnTo>
                    <a:pt x="2468" y="1325"/>
                  </a:lnTo>
                  <a:lnTo>
                    <a:pt x="2465" y="1357"/>
                  </a:lnTo>
                  <a:lnTo>
                    <a:pt x="2462" y="1386"/>
                  </a:lnTo>
                  <a:lnTo>
                    <a:pt x="2458" y="1418"/>
                  </a:lnTo>
                  <a:lnTo>
                    <a:pt x="2452" y="1447"/>
                  </a:lnTo>
                  <a:lnTo>
                    <a:pt x="2447" y="1479"/>
                  </a:lnTo>
                  <a:lnTo>
                    <a:pt x="2439" y="1508"/>
                  </a:lnTo>
                  <a:lnTo>
                    <a:pt x="2432" y="1538"/>
                  </a:lnTo>
                  <a:lnTo>
                    <a:pt x="2425" y="1567"/>
                  </a:lnTo>
                  <a:lnTo>
                    <a:pt x="2417" y="1596"/>
                  </a:lnTo>
                  <a:lnTo>
                    <a:pt x="2407" y="1625"/>
                  </a:lnTo>
                  <a:lnTo>
                    <a:pt x="2397" y="1653"/>
                  </a:lnTo>
                  <a:lnTo>
                    <a:pt x="2386" y="1682"/>
                  </a:lnTo>
                  <a:lnTo>
                    <a:pt x="2374" y="1709"/>
                  </a:lnTo>
                  <a:lnTo>
                    <a:pt x="2363" y="1737"/>
                  </a:lnTo>
                  <a:lnTo>
                    <a:pt x="2350" y="1764"/>
                  </a:lnTo>
                  <a:lnTo>
                    <a:pt x="2336" y="1791"/>
                  </a:lnTo>
                  <a:lnTo>
                    <a:pt x="2323" y="1816"/>
                  </a:lnTo>
                  <a:lnTo>
                    <a:pt x="2308" y="1842"/>
                  </a:lnTo>
                  <a:lnTo>
                    <a:pt x="2293" y="1868"/>
                  </a:lnTo>
                  <a:lnTo>
                    <a:pt x="2276" y="1893"/>
                  </a:lnTo>
                  <a:lnTo>
                    <a:pt x="2261" y="1919"/>
                  </a:lnTo>
                  <a:lnTo>
                    <a:pt x="2244" y="1943"/>
                  </a:lnTo>
                  <a:lnTo>
                    <a:pt x="2227" y="1967"/>
                  </a:lnTo>
                  <a:lnTo>
                    <a:pt x="2208" y="1990"/>
                  </a:lnTo>
                  <a:lnTo>
                    <a:pt x="2190" y="2012"/>
                  </a:lnTo>
                  <a:lnTo>
                    <a:pt x="2151" y="2058"/>
                  </a:lnTo>
                  <a:lnTo>
                    <a:pt x="2110" y="2100"/>
                  </a:lnTo>
                  <a:lnTo>
                    <a:pt x="2066" y="2140"/>
                  </a:lnTo>
                  <a:lnTo>
                    <a:pt x="2022" y="2180"/>
                  </a:lnTo>
                  <a:lnTo>
                    <a:pt x="1998" y="2198"/>
                  </a:lnTo>
                  <a:lnTo>
                    <a:pt x="1976" y="2215"/>
                  </a:lnTo>
                  <a:lnTo>
                    <a:pt x="1951" y="2234"/>
                  </a:lnTo>
                  <a:lnTo>
                    <a:pt x="1927" y="2251"/>
                  </a:lnTo>
                  <a:lnTo>
                    <a:pt x="1902" y="2266"/>
                  </a:lnTo>
                  <a:lnTo>
                    <a:pt x="1876" y="2282"/>
                  </a:lnTo>
                  <a:lnTo>
                    <a:pt x="1851" y="2298"/>
                  </a:lnTo>
                  <a:lnTo>
                    <a:pt x="1825" y="2312"/>
                  </a:lnTo>
                  <a:lnTo>
                    <a:pt x="1798" y="2326"/>
                  </a:lnTo>
                  <a:lnTo>
                    <a:pt x="1771" y="2339"/>
                  </a:lnTo>
                  <a:lnTo>
                    <a:pt x="1744" y="2351"/>
                  </a:lnTo>
                  <a:lnTo>
                    <a:pt x="1717" y="2363"/>
                  </a:lnTo>
                  <a:lnTo>
                    <a:pt x="1689" y="2374"/>
                  </a:lnTo>
                  <a:lnTo>
                    <a:pt x="1661" y="2386"/>
                  </a:lnTo>
                  <a:lnTo>
                    <a:pt x="1632" y="2395"/>
                  </a:lnTo>
                  <a:lnTo>
                    <a:pt x="1604" y="2405"/>
                  </a:lnTo>
                  <a:lnTo>
                    <a:pt x="1574" y="2414"/>
                  </a:lnTo>
                  <a:lnTo>
                    <a:pt x="1544" y="2421"/>
                  </a:lnTo>
                  <a:lnTo>
                    <a:pt x="1515" y="2428"/>
                  </a:lnTo>
                  <a:lnTo>
                    <a:pt x="1485" y="2435"/>
                  </a:lnTo>
                  <a:lnTo>
                    <a:pt x="1455" y="2441"/>
                  </a:lnTo>
                  <a:lnTo>
                    <a:pt x="1424" y="2447"/>
                  </a:lnTo>
                  <a:lnTo>
                    <a:pt x="1394" y="2451"/>
                  </a:lnTo>
                  <a:lnTo>
                    <a:pt x="1363" y="2454"/>
                  </a:lnTo>
                  <a:lnTo>
                    <a:pt x="1332" y="2457"/>
                  </a:lnTo>
                  <a:lnTo>
                    <a:pt x="1299" y="2458"/>
                  </a:lnTo>
                  <a:lnTo>
                    <a:pt x="1268" y="2459"/>
                  </a:lnTo>
                  <a:lnTo>
                    <a:pt x="1237" y="2461"/>
                  </a:lnTo>
                  <a:lnTo>
                    <a:pt x="1204" y="2459"/>
                  </a:lnTo>
                  <a:lnTo>
                    <a:pt x="1173" y="2458"/>
                  </a:lnTo>
                  <a:lnTo>
                    <a:pt x="1142" y="2457"/>
                  </a:lnTo>
                  <a:lnTo>
                    <a:pt x="1110" y="2454"/>
                  </a:lnTo>
                  <a:lnTo>
                    <a:pt x="1079" y="2451"/>
                  </a:lnTo>
                  <a:lnTo>
                    <a:pt x="1048" y="2447"/>
                  </a:lnTo>
                  <a:lnTo>
                    <a:pt x="1018" y="2441"/>
                  </a:lnTo>
                  <a:lnTo>
                    <a:pt x="987" y="2435"/>
                  </a:lnTo>
                  <a:lnTo>
                    <a:pt x="957" y="2428"/>
                  </a:lnTo>
                  <a:lnTo>
                    <a:pt x="927" y="2421"/>
                  </a:lnTo>
                  <a:lnTo>
                    <a:pt x="898" y="2414"/>
                  </a:lnTo>
                  <a:lnTo>
                    <a:pt x="869" y="2405"/>
                  </a:lnTo>
                  <a:lnTo>
                    <a:pt x="839" y="2395"/>
                  </a:lnTo>
                  <a:lnTo>
                    <a:pt x="811" y="2386"/>
                  </a:lnTo>
                  <a:lnTo>
                    <a:pt x="783" y="2376"/>
                  </a:lnTo>
                  <a:lnTo>
                    <a:pt x="756" y="2364"/>
                  </a:lnTo>
                  <a:lnTo>
                    <a:pt x="727" y="2351"/>
                  </a:lnTo>
                  <a:lnTo>
                    <a:pt x="700" y="2339"/>
                  </a:lnTo>
                  <a:lnTo>
                    <a:pt x="673" y="2326"/>
                  </a:lnTo>
                  <a:lnTo>
                    <a:pt x="648" y="2312"/>
                  </a:lnTo>
                  <a:lnTo>
                    <a:pt x="621" y="2298"/>
                  </a:lnTo>
                  <a:lnTo>
                    <a:pt x="595" y="2282"/>
                  </a:lnTo>
                  <a:lnTo>
                    <a:pt x="570" y="2266"/>
                  </a:lnTo>
                  <a:lnTo>
                    <a:pt x="546" y="2251"/>
                  </a:lnTo>
                  <a:lnTo>
                    <a:pt x="522" y="2234"/>
                  </a:lnTo>
                  <a:lnTo>
                    <a:pt x="497" y="2217"/>
                  </a:lnTo>
                  <a:lnTo>
                    <a:pt x="473" y="2198"/>
                  </a:lnTo>
                  <a:lnTo>
                    <a:pt x="451" y="2180"/>
                  </a:lnTo>
                  <a:lnTo>
                    <a:pt x="405" y="2141"/>
                  </a:lnTo>
                  <a:lnTo>
                    <a:pt x="363" y="2100"/>
                  </a:lnTo>
                  <a:lnTo>
                    <a:pt x="322" y="2058"/>
                  </a:lnTo>
                  <a:lnTo>
                    <a:pt x="283" y="2014"/>
                  </a:lnTo>
                  <a:lnTo>
                    <a:pt x="263" y="1990"/>
                  </a:lnTo>
                  <a:lnTo>
                    <a:pt x="246" y="1967"/>
                  </a:lnTo>
                  <a:lnTo>
                    <a:pt x="228" y="1943"/>
                  </a:lnTo>
                  <a:lnTo>
                    <a:pt x="211" y="1919"/>
                  </a:lnTo>
                  <a:lnTo>
                    <a:pt x="195" y="1893"/>
                  </a:lnTo>
                  <a:lnTo>
                    <a:pt x="180" y="1869"/>
                  </a:lnTo>
                  <a:lnTo>
                    <a:pt x="164" y="1843"/>
                  </a:lnTo>
                  <a:lnTo>
                    <a:pt x="150" y="1816"/>
                  </a:lnTo>
                  <a:lnTo>
                    <a:pt x="136" y="1791"/>
                  </a:lnTo>
                  <a:lnTo>
                    <a:pt x="123" y="1764"/>
                  </a:lnTo>
                  <a:lnTo>
                    <a:pt x="110" y="1737"/>
                  </a:lnTo>
                  <a:lnTo>
                    <a:pt x="97" y="1709"/>
                  </a:lnTo>
                  <a:lnTo>
                    <a:pt x="86" y="1682"/>
                  </a:lnTo>
                  <a:lnTo>
                    <a:pt x="75" y="1653"/>
                  </a:lnTo>
                  <a:lnTo>
                    <a:pt x="65" y="1625"/>
                  </a:lnTo>
                  <a:lnTo>
                    <a:pt x="56" y="1596"/>
                  </a:lnTo>
                  <a:lnTo>
                    <a:pt x="48" y="1567"/>
                  </a:lnTo>
                  <a:lnTo>
                    <a:pt x="39" y="1538"/>
                  </a:lnTo>
                  <a:lnTo>
                    <a:pt x="32" y="1508"/>
                  </a:lnTo>
                  <a:lnTo>
                    <a:pt x="25" y="1479"/>
                  </a:lnTo>
                  <a:lnTo>
                    <a:pt x="19" y="1449"/>
                  </a:lnTo>
                  <a:lnTo>
                    <a:pt x="14" y="1418"/>
                  </a:lnTo>
                  <a:lnTo>
                    <a:pt x="10" y="1386"/>
                  </a:lnTo>
                  <a:lnTo>
                    <a:pt x="7" y="1357"/>
                  </a:lnTo>
                  <a:lnTo>
                    <a:pt x="4" y="1325"/>
                  </a:lnTo>
                  <a:lnTo>
                    <a:pt x="2" y="1294"/>
                  </a:lnTo>
                  <a:lnTo>
                    <a:pt x="1" y="1261"/>
                  </a:lnTo>
                  <a:lnTo>
                    <a:pt x="0" y="1230"/>
                  </a:lnTo>
                  <a:lnTo>
                    <a:pt x="1" y="1226"/>
                  </a:lnTo>
                  <a:lnTo>
                    <a:pt x="2" y="1220"/>
                  </a:lnTo>
                  <a:lnTo>
                    <a:pt x="10" y="1215"/>
                  </a:lnTo>
                  <a:lnTo>
                    <a:pt x="19" y="1212"/>
                  </a:lnTo>
                  <a:lnTo>
                    <a:pt x="29" y="1216"/>
                  </a:lnTo>
                  <a:lnTo>
                    <a:pt x="29" y="1216"/>
                  </a:lnTo>
                  <a:close/>
                  <a:moveTo>
                    <a:pt x="7" y="1244"/>
                  </a:moveTo>
                  <a:lnTo>
                    <a:pt x="35" y="1230"/>
                  </a:lnTo>
                  <a:lnTo>
                    <a:pt x="36" y="1260"/>
                  </a:lnTo>
                  <a:lnTo>
                    <a:pt x="36" y="1291"/>
                  </a:lnTo>
                  <a:lnTo>
                    <a:pt x="39" y="1323"/>
                  </a:lnTo>
                  <a:lnTo>
                    <a:pt x="42" y="1352"/>
                  </a:lnTo>
                  <a:lnTo>
                    <a:pt x="45" y="1382"/>
                  </a:lnTo>
                  <a:lnTo>
                    <a:pt x="49" y="1412"/>
                  </a:lnTo>
                  <a:lnTo>
                    <a:pt x="55" y="1442"/>
                  </a:lnTo>
                  <a:lnTo>
                    <a:pt x="61" y="1470"/>
                  </a:lnTo>
                  <a:lnTo>
                    <a:pt x="66" y="1500"/>
                  </a:lnTo>
                  <a:lnTo>
                    <a:pt x="73" y="1528"/>
                  </a:lnTo>
                  <a:lnTo>
                    <a:pt x="80" y="1557"/>
                  </a:lnTo>
                  <a:lnTo>
                    <a:pt x="89" y="1585"/>
                  </a:lnTo>
                  <a:lnTo>
                    <a:pt x="99" y="1613"/>
                  </a:lnTo>
                  <a:lnTo>
                    <a:pt x="109" y="1640"/>
                  </a:lnTo>
                  <a:lnTo>
                    <a:pt x="119" y="1667"/>
                  </a:lnTo>
                  <a:lnTo>
                    <a:pt x="130" y="1694"/>
                  </a:lnTo>
                  <a:lnTo>
                    <a:pt x="141" y="1721"/>
                  </a:lnTo>
                  <a:lnTo>
                    <a:pt x="154" y="1748"/>
                  </a:lnTo>
                  <a:lnTo>
                    <a:pt x="167" y="1774"/>
                  </a:lnTo>
                  <a:lnTo>
                    <a:pt x="181" y="1799"/>
                  </a:lnTo>
                  <a:lnTo>
                    <a:pt x="194" y="1825"/>
                  </a:lnTo>
                  <a:lnTo>
                    <a:pt x="210" y="1849"/>
                  </a:lnTo>
                  <a:lnTo>
                    <a:pt x="225" y="1873"/>
                  </a:lnTo>
                  <a:lnTo>
                    <a:pt x="241" y="1897"/>
                  </a:lnTo>
                  <a:lnTo>
                    <a:pt x="258" y="1921"/>
                  </a:lnTo>
                  <a:lnTo>
                    <a:pt x="275" y="1944"/>
                  </a:lnTo>
                  <a:lnTo>
                    <a:pt x="292" y="1967"/>
                  </a:lnTo>
                  <a:lnTo>
                    <a:pt x="310" y="1990"/>
                  </a:lnTo>
                  <a:lnTo>
                    <a:pt x="347" y="2034"/>
                  </a:lnTo>
                  <a:lnTo>
                    <a:pt x="387" y="2075"/>
                  </a:lnTo>
                  <a:lnTo>
                    <a:pt x="429" y="2114"/>
                  </a:lnTo>
                  <a:lnTo>
                    <a:pt x="472" y="2151"/>
                  </a:lnTo>
                  <a:lnTo>
                    <a:pt x="495" y="2170"/>
                  </a:lnTo>
                  <a:lnTo>
                    <a:pt x="517" y="2187"/>
                  </a:lnTo>
                  <a:lnTo>
                    <a:pt x="541" y="2204"/>
                  </a:lnTo>
                  <a:lnTo>
                    <a:pt x="564" y="2221"/>
                  </a:lnTo>
                  <a:lnTo>
                    <a:pt x="588" y="2237"/>
                  </a:lnTo>
                  <a:lnTo>
                    <a:pt x="614" y="2252"/>
                  </a:lnTo>
                  <a:lnTo>
                    <a:pt x="638" y="2266"/>
                  </a:lnTo>
                  <a:lnTo>
                    <a:pt x="663" y="2281"/>
                  </a:lnTo>
                  <a:lnTo>
                    <a:pt x="689" y="2293"/>
                  </a:lnTo>
                  <a:lnTo>
                    <a:pt x="716" y="2307"/>
                  </a:lnTo>
                  <a:lnTo>
                    <a:pt x="741" y="2319"/>
                  </a:lnTo>
                  <a:lnTo>
                    <a:pt x="768" y="2330"/>
                  </a:lnTo>
                  <a:lnTo>
                    <a:pt x="795" y="2342"/>
                  </a:lnTo>
                  <a:lnTo>
                    <a:pt x="824" y="2353"/>
                  </a:lnTo>
                  <a:lnTo>
                    <a:pt x="851" y="2361"/>
                  </a:lnTo>
                  <a:lnTo>
                    <a:pt x="879" y="2371"/>
                  </a:lnTo>
                  <a:lnTo>
                    <a:pt x="907" y="2380"/>
                  </a:lnTo>
                  <a:lnTo>
                    <a:pt x="936" y="2387"/>
                  </a:lnTo>
                  <a:lnTo>
                    <a:pt x="964" y="2394"/>
                  </a:lnTo>
                  <a:lnTo>
                    <a:pt x="994" y="2400"/>
                  </a:lnTo>
                  <a:lnTo>
                    <a:pt x="1024" y="2405"/>
                  </a:lnTo>
                  <a:lnTo>
                    <a:pt x="1054" y="2411"/>
                  </a:lnTo>
                  <a:lnTo>
                    <a:pt x="1083" y="2415"/>
                  </a:lnTo>
                  <a:lnTo>
                    <a:pt x="1113" y="2418"/>
                  </a:lnTo>
                  <a:lnTo>
                    <a:pt x="1143" y="2421"/>
                  </a:lnTo>
                  <a:lnTo>
                    <a:pt x="1174" y="2424"/>
                  </a:lnTo>
                  <a:lnTo>
                    <a:pt x="1205" y="2424"/>
                  </a:lnTo>
                  <a:lnTo>
                    <a:pt x="1235" y="2425"/>
                  </a:lnTo>
                  <a:lnTo>
                    <a:pt x="1266" y="2424"/>
                  </a:lnTo>
                  <a:lnTo>
                    <a:pt x="1298" y="2422"/>
                  </a:lnTo>
                  <a:lnTo>
                    <a:pt x="1329" y="2421"/>
                  </a:lnTo>
                  <a:lnTo>
                    <a:pt x="1359" y="2418"/>
                  </a:lnTo>
                  <a:lnTo>
                    <a:pt x="1388" y="2415"/>
                  </a:lnTo>
                  <a:lnTo>
                    <a:pt x="1418" y="2411"/>
                  </a:lnTo>
                  <a:lnTo>
                    <a:pt x="1448" y="2405"/>
                  </a:lnTo>
                  <a:lnTo>
                    <a:pt x="1478" y="2401"/>
                  </a:lnTo>
                  <a:lnTo>
                    <a:pt x="1506" y="2394"/>
                  </a:lnTo>
                  <a:lnTo>
                    <a:pt x="1536" y="2387"/>
                  </a:lnTo>
                  <a:lnTo>
                    <a:pt x="1564" y="2380"/>
                  </a:lnTo>
                  <a:lnTo>
                    <a:pt x="1593" y="2371"/>
                  </a:lnTo>
                  <a:lnTo>
                    <a:pt x="1621" y="2361"/>
                  </a:lnTo>
                  <a:lnTo>
                    <a:pt x="1648" y="2353"/>
                  </a:lnTo>
                  <a:lnTo>
                    <a:pt x="1676" y="2342"/>
                  </a:lnTo>
                  <a:lnTo>
                    <a:pt x="1703" y="2332"/>
                  </a:lnTo>
                  <a:lnTo>
                    <a:pt x="1730" y="2319"/>
                  </a:lnTo>
                  <a:lnTo>
                    <a:pt x="1756" y="2307"/>
                  </a:lnTo>
                  <a:lnTo>
                    <a:pt x="1783" y="2295"/>
                  </a:lnTo>
                  <a:lnTo>
                    <a:pt x="1808" y="2281"/>
                  </a:lnTo>
                  <a:lnTo>
                    <a:pt x="1834" y="2266"/>
                  </a:lnTo>
                  <a:lnTo>
                    <a:pt x="1858" y="2252"/>
                  </a:lnTo>
                  <a:lnTo>
                    <a:pt x="1883" y="2237"/>
                  </a:lnTo>
                  <a:lnTo>
                    <a:pt x="1908" y="2221"/>
                  </a:lnTo>
                  <a:lnTo>
                    <a:pt x="1930" y="2204"/>
                  </a:lnTo>
                  <a:lnTo>
                    <a:pt x="1954" y="2187"/>
                  </a:lnTo>
                  <a:lnTo>
                    <a:pt x="1977" y="2170"/>
                  </a:lnTo>
                  <a:lnTo>
                    <a:pt x="2000" y="2153"/>
                  </a:lnTo>
                  <a:lnTo>
                    <a:pt x="2042" y="2114"/>
                  </a:lnTo>
                  <a:lnTo>
                    <a:pt x="2085" y="2075"/>
                  </a:lnTo>
                  <a:lnTo>
                    <a:pt x="2125" y="2034"/>
                  </a:lnTo>
                  <a:lnTo>
                    <a:pt x="2161" y="1991"/>
                  </a:lnTo>
                  <a:lnTo>
                    <a:pt x="2180" y="1968"/>
                  </a:lnTo>
                  <a:lnTo>
                    <a:pt x="2197" y="1946"/>
                  </a:lnTo>
                  <a:lnTo>
                    <a:pt x="2214" y="1921"/>
                  </a:lnTo>
                  <a:lnTo>
                    <a:pt x="2231" y="1899"/>
                  </a:lnTo>
                  <a:lnTo>
                    <a:pt x="2247" y="1875"/>
                  </a:lnTo>
                  <a:lnTo>
                    <a:pt x="2262" y="1850"/>
                  </a:lnTo>
                  <a:lnTo>
                    <a:pt x="2276" y="1825"/>
                  </a:lnTo>
                  <a:lnTo>
                    <a:pt x="2291" y="1799"/>
                  </a:lnTo>
                  <a:lnTo>
                    <a:pt x="2305" y="1774"/>
                  </a:lnTo>
                  <a:lnTo>
                    <a:pt x="2317" y="1748"/>
                  </a:lnTo>
                  <a:lnTo>
                    <a:pt x="2330" y="1723"/>
                  </a:lnTo>
                  <a:lnTo>
                    <a:pt x="2342" y="1696"/>
                  </a:lnTo>
                  <a:lnTo>
                    <a:pt x="2353" y="1669"/>
                  </a:lnTo>
                  <a:lnTo>
                    <a:pt x="2363" y="1642"/>
                  </a:lnTo>
                  <a:lnTo>
                    <a:pt x="2373" y="1613"/>
                  </a:lnTo>
                  <a:lnTo>
                    <a:pt x="2383" y="1585"/>
                  </a:lnTo>
                  <a:lnTo>
                    <a:pt x="2390" y="1558"/>
                  </a:lnTo>
                  <a:lnTo>
                    <a:pt x="2398" y="1530"/>
                  </a:lnTo>
                  <a:lnTo>
                    <a:pt x="2405" y="1500"/>
                  </a:lnTo>
                  <a:lnTo>
                    <a:pt x="2411" y="1472"/>
                  </a:lnTo>
                  <a:lnTo>
                    <a:pt x="2417" y="1442"/>
                  </a:lnTo>
                  <a:lnTo>
                    <a:pt x="2422" y="1412"/>
                  </a:lnTo>
                  <a:lnTo>
                    <a:pt x="2427" y="1382"/>
                  </a:lnTo>
                  <a:lnTo>
                    <a:pt x="2430" y="1352"/>
                  </a:lnTo>
                  <a:lnTo>
                    <a:pt x="2432" y="1323"/>
                  </a:lnTo>
                  <a:lnTo>
                    <a:pt x="2435" y="1293"/>
                  </a:lnTo>
                  <a:lnTo>
                    <a:pt x="2435" y="1261"/>
                  </a:lnTo>
                  <a:lnTo>
                    <a:pt x="2435" y="1230"/>
                  </a:lnTo>
                  <a:lnTo>
                    <a:pt x="2435" y="1199"/>
                  </a:lnTo>
                  <a:lnTo>
                    <a:pt x="2434" y="1169"/>
                  </a:lnTo>
                  <a:lnTo>
                    <a:pt x="2432" y="1138"/>
                  </a:lnTo>
                  <a:lnTo>
                    <a:pt x="2430" y="1108"/>
                  </a:lnTo>
                  <a:lnTo>
                    <a:pt x="2427" y="1078"/>
                  </a:lnTo>
                  <a:lnTo>
                    <a:pt x="2422" y="1049"/>
                  </a:lnTo>
                  <a:lnTo>
                    <a:pt x="2417" y="1019"/>
                  </a:lnTo>
                  <a:lnTo>
                    <a:pt x="2411" y="990"/>
                  </a:lnTo>
                  <a:lnTo>
                    <a:pt x="2405" y="961"/>
                  </a:lnTo>
                  <a:lnTo>
                    <a:pt x="2398" y="932"/>
                  </a:lnTo>
                  <a:lnTo>
                    <a:pt x="2390" y="904"/>
                  </a:lnTo>
                  <a:lnTo>
                    <a:pt x="2383" y="875"/>
                  </a:lnTo>
                  <a:lnTo>
                    <a:pt x="2373" y="847"/>
                  </a:lnTo>
                  <a:lnTo>
                    <a:pt x="2363" y="820"/>
                  </a:lnTo>
                  <a:lnTo>
                    <a:pt x="2353" y="793"/>
                  </a:lnTo>
                  <a:lnTo>
                    <a:pt x="2342" y="766"/>
                  </a:lnTo>
                  <a:lnTo>
                    <a:pt x="2330" y="739"/>
                  </a:lnTo>
                  <a:lnTo>
                    <a:pt x="2317" y="712"/>
                  </a:lnTo>
                  <a:lnTo>
                    <a:pt x="2305" y="687"/>
                  </a:lnTo>
                  <a:lnTo>
                    <a:pt x="2292" y="661"/>
                  </a:lnTo>
                  <a:lnTo>
                    <a:pt x="2278" y="636"/>
                  </a:lnTo>
                  <a:lnTo>
                    <a:pt x="2262" y="611"/>
                  </a:lnTo>
                  <a:lnTo>
                    <a:pt x="2247" y="587"/>
                  </a:lnTo>
                  <a:lnTo>
                    <a:pt x="2231" y="563"/>
                  </a:lnTo>
                  <a:lnTo>
                    <a:pt x="2215" y="539"/>
                  </a:lnTo>
                  <a:lnTo>
                    <a:pt x="2198" y="516"/>
                  </a:lnTo>
                  <a:lnTo>
                    <a:pt x="2180" y="494"/>
                  </a:lnTo>
                  <a:lnTo>
                    <a:pt x="2163" y="471"/>
                  </a:lnTo>
                  <a:lnTo>
                    <a:pt x="2125" y="428"/>
                  </a:lnTo>
                  <a:lnTo>
                    <a:pt x="2085" y="386"/>
                  </a:lnTo>
                  <a:lnTo>
                    <a:pt x="2044" y="346"/>
                  </a:lnTo>
                  <a:lnTo>
                    <a:pt x="2000" y="309"/>
                  </a:lnTo>
                  <a:lnTo>
                    <a:pt x="1977" y="291"/>
                  </a:lnTo>
                  <a:lnTo>
                    <a:pt x="1954" y="274"/>
                  </a:lnTo>
                  <a:lnTo>
                    <a:pt x="1932" y="257"/>
                  </a:lnTo>
                  <a:lnTo>
                    <a:pt x="1908" y="240"/>
                  </a:lnTo>
                  <a:lnTo>
                    <a:pt x="1883" y="224"/>
                  </a:lnTo>
                  <a:lnTo>
                    <a:pt x="1858" y="210"/>
                  </a:lnTo>
                  <a:lnTo>
                    <a:pt x="1834" y="194"/>
                  </a:lnTo>
                  <a:lnTo>
                    <a:pt x="1808" y="180"/>
                  </a:lnTo>
                  <a:lnTo>
                    <a:pt x="1783" y="167"/>
                  </a:lnTo>
                  <a:lnTo>
                    <a:pt x="1757" y="154"/>
                  </a:lnTo>
                  <a:lnTo>
                    <a:pt x="1730" y="142"/>
                  </a:lnTo>
                  <a:lnTo>
                    <a:pt x="1703" y="130"/>
                  </a:lnTo>
                  <a:lnTo>
                    <a:pt x="1676" y="119"/>
                  </a:lnTo>
                  <a:lnTo>
                    <a:pt x="1649" y="109"/>
                  </a:lnTo>
                  <a:lnTo>
                    <a:pt x="1621" y="99"/>
                  </a:lnTo>
                  <a:lnTo>
                    <a:pt x="1593" y="89"/>
                  </a:lnTo>
                  <a:lnTo>
                    <a:pt x="1564" y="82"/>
                  </a:lnTo>
                  <a:lnTo>
                    <a:pt x="1536" y="74"/>
                  </a:lnTo>
                  <a:lnTo>
                    <a:pt x="1507" y="66"/>
                  </a:lnTo>
                  <a:lnTo>
                    <a:pt x="1478" y="61"/>
                  </a:lnTo>
                  <a:lnTo>
                    <a:pt x="1449" y="55"/>
                  </a:lnTo>
                  <a:lnTo>
                    <a:pt x="1420" y="49"/>
                  </a:lnTo>
                  <a:lnTo>
                    <a:pt x="1390" y="45"/>
                  </a:lnTo>
                  <a:lnTo>
                    <a:pt x="1359" y="42"/>
                  </a:lnTo>
                  <a:lnTo>
                    <a:pt x="1329" y="39"/>
                  </a:lnTo>
                  <a:lnTo>
                    <a:pt x="1298" y="38"/>
                  </a:lnTo>
                  <a:lnTo>
                    <a:pt x="1268" y="37"/>
                  </a:lnTo>
                  <a:lnTo>
                    <a:pt x="1237" y="35"/>
                  </a:lnTo>
                  <a:lnTo>
                    <a:pt x="1205" y="37"/>
                  </a:lnTo>
                  <a:lnTo>
                    <a:pt x="1174" y="38"/>
                  </a:lnTo>
                  <a:lnTo>
                    <a:pt x="1144" y="39"/>
                  </a:lnTo>
                  <a:lnTo>
                    <a:pt x="1113" y="42"/>
                  </a:lnTo>
                  <a:lnTo>
                    <a:pt x="1083" y="45"/>
                  </a:lnTo>
                  <a:lnTo>
                    <a:pt x="1054" y="49"/>
                  </a:lnTo>
                  <a:lnTo>
                    <a:pt x="1024" y="55"/>
                  </a:lnTo>
                  <a:lnTo>
                    <a:pt x="994" y="61"/>
                  </a:lnTo>
                  <a:lnTo>
                    <a:pt x="966" y="66"/>
                  </a:lnTo>
                  <a:lnTo>
                    <a:pt x="936" y="74"/>
                  </a:lnTo>
                  <a:lnTo>
                    <a:pt x="907" y="81"/>
                  </a:lnTo>
                  <a:lnTo>
                    <a:pt x="879" y="89"/>
                  </a:lnTo>
                  <a:lnTo>
                    <a:pt x="851" y="99"/>
                  </a:lnTo>
                  <a:lnTo>
                    <a:pt x="824" y="109"/>
                  </a:lnTo>
                  <a:lnTo>
                    <a:pt x="797" y="119"/>
                  </a:lnTo>
                  <a:lnTo>
                    <a:pt x="768" y="130"/>
                  </a:lnTo>
                  <a:lnTo>
                    <a:pt x="743" y="142"/>
                  </a:lnTo>
                  <a:lnTo>
                    <a:pt x="716" y="154"/>
                  </a:lnTo>
                  <a:lnTo>
                    <a:pt x="690" y="167"/>
                  </a:lnTo>
                  <a:lnTo>
                    <a:pt x="663" y="180"/>
                  </a:lnTo>
                  <a:lnTo>
                    <a:pt x="639" y="194"/>
                  </a:lnTo>
                  <a:lnTo>
                    <a:pt x="614" y="208"/>
                  </a:lnTo>
                  <a:lnTo>
                    <a:pt x="590" y="224"/>
                  </a:lnTo>
                  <a:lnTo>
                    <a:pt x="566" y="240"/>
                  </a:lnTo>
                  <a:lnTo>
                    <a:pt x="541" y="257"/>
                  </a:lnTo>
                  <a:lnTo>
                    <a:pt x="519" y="274"/>
                  </a:lnTo>
                  <a:lnTo>
                    <a:pt x="495" y="291"/>
                  </a:lnTo>
                  <a:lnTo>
                    <a:pt x="473" y="309"/>
                  </a:lnTo>
                  <a:lnTo>
                    <a:pt x="429" y="346"/>
                  </a:lnTo>
                  <a:lnTo>
                    <a:pt x="388" y="386"/>
                  </a:lnTo>
                  <a:lnTo>
                    <a:pt x="349" y="427"/>
                  </a:lnTo>
                  <a:lnTo>
                    <a:pt x="310" y="471"/>
                  </a:lnTo>
                  <a:lnTo>
                    <a:pt x="292" y="492"/>
                  </a:lnTo>
                  <a:lnTo>
                    <a:pt x="275" y="516"/>
                  </a:lnTo>
                  <a:lnTo>
                    <a:pt x="258" y="539"/>
                  </a:lnTo>
                  <a:lnTo>
                    <a:pt x="241" y="563"/>
                  </a:lnTo>
                  <a:lnTo>
                    <a:pt x="225" y="586"/>
                  </a:lnTo>
                  <a:lnTo>
                    <a:pt x="210" y="611"/>
                  </a:lnTo>
                  <a:lnTo>
                    <a:pt x="195" y="636"/>
                  </a:lnTo>
                  <a:lnTo>
                    <a:pt x="181" y="661"/>
                  </a:lnTo>
                  <a:lnTo>
                    <a:pt x="167" y="687"/>
                  </a:lnTo>
                  <a:lnTo>
                    <a:pt x="154" y="712"/>
                  </a:lnTo>
                  <a:lnTo>
                    <a:pt x="141" y="739"/>
                  </a:lnTo>
                  <a:lnTo>
                    <a:pt x="130" y="765"/>
                  </a:lnTo>
                  <a:lnTo>
                    <a:pt x="119" y="792"/>
                  </a:lnTo>
                  <a:lnTo>
                    <a:pt x="109" y="820"/>
                  </a:lnTo>
                  <a:lnTo>
                    <a:pt x="99" y="847"/>
                  </a:lnTo>
                  <a:lnTo>
                    <a:pt x="90" y="875"/>
                  </a:lnTo>
                  <a:lnTo>
                    <a:pt x="82" y="904"/>
                  </a:lnTo>
                  <a:lnTo>
                    <a:pt x="73" y="932"/>
                  </a:lnTo>
                  <a:lnTo>
                    <a:pt x="66" y="961"/>
                  </a:lnTo>
                  <a:lnTo>
                    <a:pt x="61" y="989"/>
                  </a:lnTo>
                  <a:lnTo>
                    <a:pt x="55" y="1019"/>
                  </a:lnTo>
                  <a:lnTo>
                    <a:pt x="49" y="1049"/>
                  </a:lnTo>
                  <a:lnTo>
                    <a:pt x="45" y="1078"/>
                  </a:lnTo>
                  <a:lnTo>
                    <a:pt x="42" y="1108"/>
                  </a:lnTo>
                  <a:lnTo>
                    <a:pt x="39" y="1138"/>
                  </a:lnTo>
                  <a:lnTo>
                    <a:pt x="38" y="1169"/>
                  </a:lnTo>
                  <a:lnTo>
                    <a:pt x="36" y="1199"/>
                  </a:lnTo>
                  <a:lnTo>
                    <a:pt x="36" y="1230"/>
                  </a:lnTo>
                  <a:lnTo>
                    <a:pt x="35" y="1236"/>
                  </a:lnTo>
                  <a:lnTo>
                    <a:pt x="34" y="1240"/>
                  </a:lnTo>
                  <a:lnTo>
                    <a:pt x="25" y="1246"/>
                  </a:lnTo>
                  <a:lnTo>
                    <a:pt x="17" y="1249"/>
                  </a:lnTo>
                  <a:lnTo>
                    <a:pt x="7" y="1244"/>
                  </a:lnTo>
                  <a:lnTo>
                    <a:pt x="7" y="1244"/>
                  </a:lnTo>
                  <a:close/>
                </a:path>
              </a:pathLst>
            </a:custGeom>
            <a:solidFill>
              <a:srgbClr val="00B050"/>
            </a:solidFill>
            <a:ln w="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9" name="Freeform 7"/>
            <p:cNvSpPr>
              <a:spLocks noEditPoints="1"/>
            </p:cNvSpPr>
            <p:nvPr/>
          </p:nvSpPr>
          <p:spPr bwMode="auto">
            <a:xfrm>
              <a:off x="2622551" y="1673225"/>
              <a:ext cx="2071688" cy="1933575"/>
            </a:xfrm>
            <a:custGeom>
              <a:avLst/>
              <a:gdLst>
                <a:gd name="T0" fmla="*/ 40 w 3916"/>
                <a:gd name="T1" fmla="*/ 1459 h 3655"/>
                <a:gd name="T2" fmla="*/ 193 w 3916"/>
                <a:gd name="T3" fmla="*/ 1035 h 3655"/>
                <a:gd name="T4" fmla="*/ 447 w 3916"/>
                <a:gd name="T5" fmla="*/ 664 h 3655"/>
                <a:gd name="T6" fmla="*/ 786 w 3916"/>
                <a:gd name="T7" fmla="*/ 362 h 3655"/>
                <a:gd name="T8" fmla="*/ 1195 w 3916"/>
                <a:gd name="T9" fmla="*/ 143 h 3655"/>
                <a:gd name="T10" fmla="*/ 1659 w 3916"/>
                <a:gd name="T11" fmla="*/ 20 h 3655"/>
                <a:gd name="T12" fmla="*/ 2157 w 3916"/>
                <a:gd name="T13" fmla="*/ 9 h 3655"/>
                <a:gd name="T14" fmla="*/ 2630 w 3916"/>
                <a:gd name="T15" fmla="*/ 111 h 3655"/>
                <a:gd name="T16" fmla="*/ 3052 w 3916"/>
                <a:gd name="T17" fmla="*/ 311 h 3655"/>
                <a:gd name="T18" fmla="*/ 3406 w 3916"/>
                <a:gd name="T19" fmla="*/ 598 h 3655"/>
                <a:gd name="T20" fmla="*/ 3679 w 3916"/>
                <a:gd name="T21" fmla="*/ 955 h 3655"/>
                <a:gd name="T22" fmla="*/ 3853 w 3916"/>
                <a:gd name="T23" fmla="*/ 1370 h 3655"/>
                <a:gd name="T24" fmla="*/ 3916 w 3916"/>
                <a:gd name="T25" fmla="*/ 1827 h 3655"/>
                <a:gd name="T26" fmla="*/ 3853 w 3916"/>
                <a:gd name="T27" fmla="*/ 2284 h 3655"/>
                <a:gd name="T28" fmla="*/ 3679 w 3916"/>
                <a:gd name="T29" fmla="*/ 2698 h 3655"/>
                <a:gd name="T30" fmla="*/ 3406 w 3916"/>
                <a:gd name="T31" fmla="*/ 3056 h 3655"/>
                <a:gd name="T32" fmla="*/ 3052 w 3916"/>
                <a:gd name="T33" fmla="*/ 3342 h 3655"/>
                <a:gd name="T34" fmla="*/ 2630 w 3916"/>
                <a:gd name="T35" fmla="*/ 3543 h 3655"/>
                <a:gd name="T36" fmla="*/ 2158 w 3916"/>
                <a:gd name="T37" fmla="*/ 3645 h 3655"/>
                <a:gd name="T38" fmla="*/ 1660 w 3916"/>
                <a:gd name="T39" fmla="*/ 3633 h 3655"/>
                <a:gd name="T40" fmla="*/ 1196 w 3916"/>
                <a:gd name="T41" fmla="*/ 3511 h 3655"/>
                <a:gd name="T42" fmla="*/ 788 w 3916"/>
                <a:gd name="T43" fmla="*/ 3291 h 3655"/>
                <a:gd name="T44" fmla="*/ 447 w 3916"/>
                <a:gd name="T45" fmla="*/ 2990 h 3655"/>
                <a:gd name="T46" fmla="*/ 193 w 3916"/>
                <a:gd name="T47" fmla="*/ 2620 h 3655"/>
                <a:gd name="T48" fmla="*/ 40 w 3916"/>
                <a:gd name="T49" fmla="*/ 2196 h 3655"/>
                <a:gd name="T50" fmla="*/ 37 w 3916"/>
                <a:gd name="T51" fmla="*/ 1919 h 3655"/>
                <a:gd name="T52" fmla="*/ 121 w 3916"/>
                <a:gd name="T53" fmla="*/ 2359 h 3655"/>
                <a:gd name="T54" fmla="*/ 313 w 3916"/>
                <a:gd name="T55" fmla="*/ 2755 h 3655"/>
                <a:gd name="T56" fmla="*/ 598 w 3916"/>
                <a:gd name="T57" fmla="*/ 3093 h 3655"/>
                <a:gd name="T58" fmla="*/ 959 w 3916"/>
                <a:gd name="T59" fmla="*/ 3359 h 3655"/>
                <a:gd name="T60" fmla="*/ 1385 w 3916"/>
                <a:gd name="T61" fmla="*/ 3538 h 3655"/>
                <a:gd name="T62" fmla="*/ 1859 w 3916"/>
                <a:gd name="T63" fmla="*/ 3616 h 3655"/>
                <a:gd name="T64" fmla="*/ 2345 w 3916"/>
                <a:gd name="T65" fmla="*/ 3582 h 3655"/>
                <a:gd name="T66" fmla="*/ 2791 w 3916"/>
                <a:gd name="T67" fmla="*/ 3442 h 3655"/>
                <a:gd name="T68" fmla="*/ 3181 w 3916"/>
                <a:gd name="T69" fmla="*/ 3209 h 3655"/>
                <a:gd name="T70" fmla="*/ 3497 w 3916"/>
                <a:gd name="T71" fmla="*/ 2898 h 3655"/>
                <a:gd name="T72" fmla="*/ 3728 w 3916"/>
                <a:gd name="T73" fmla="*/ 2525 h 3655"/>
                <a:gd name="T74" fmla="*/ 3857 w 3916"/>
                <a:gd name="T75" fmla="*/ 2101 h 3655"/>
                <a:gd name="T76" fmla="*/ 3870 w 3916"/>
                <a:gd name="T77" fmla="*/ 1644 h 3655"/>
                <a:gd name="T78" fmla="*/ 3764 w 3916"/>
                <a:gd name="T79" fmla="*/ 1212 h 3655"/>
                <a:gd name="T80" fmla="*/ 3552 w 3916"/>
                <a:gd name="T81" fmla="*/ 826 h 3655"/>
                <a:gd name="T82" fmla="*/ 3250 w 3916"/>
                <a:gd name="T83" fmla="*/ 501 h 3655"/>
                <a:gd name="T84" fmla="*/ 2874 w 3916"/>
                <a:gd name="T85" fmla="*/ 251 h 3655"/>
                <a:gd name="T86" fmla="*/ 2439 w 3916"/>
                <a:gd name="T87" fmla="*/ 91 h 3655"/>
                <a:gd name="T88" fmla="*/ 1958 w 3916"/>
                <a:gd name="T89" fmla="*/ 35 h 3655"/>
                <a:gd name="T90" fmla="*/ 1477 w 3916"/>
                <a:gd name="T91" fmla="*/ 91 h 3655"/>
                <a:gd name="T92" fmla="*/ 1042 w 3916"/>
                <a:gd name="T93" fmla="*/ 251 h 3655"/>
                <a:gd name="T94" fmla="*/ 664 w 3916"/>
                <a:gd name="T95" fmla="*/ 501 h 3655"/>
                <a:gd name="T96" fmla="*/ 364 w 3916"/>
                <a:gd name="T97" fmla="*/ 825 h 3655"/>
                <a:gd name="T98" fmla="*/ 152 w 3916"/>
                <a:gd name="T99" fmla="*/ 1211 h 3655"/>
                <a:gd name="T100" fmla="*/ 46 w 3916"/>
                <a:gd name="T101" fmla="*/ 1644 h 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6" h="3655">
                  <a:moveTo>
                    <a:pt x="0" y="1827"/>
                  </a:moveTo>
                  <a:lnTo>
                    <a:pt x="2" y="1733"/>
                  </a:lnTo>
                  <a:lnTo>
                    <a:pt x="10" y="1641"/>
                  </a:lnTo>
                  <a:lnTo>
                    <a:pt x="22" y="1548"/>
                  </a:lnTo>
                  <a:lnTo>
                    <a:pt x="40" y="1459"/>
                  </a:lnTo>
                  <a:lnTo>
                    <a:pt x="61" y="1370"/>
                  </a:lnTo>
                  <a:lnTo>
                    <a:pt x="88" y="1283"/>
                  </a:lnTo>
                  <a:lnTo>
                    <a:pt x="118" y="1198"/>
                  </a:lnTo>
                  <a:lnTo>
                    <a:pt x="154" y="1116"/>
                  </a:lnTo>
                  <a:lnTo>
                    <a:pt x="193" y="1035"/>
                  </a:lnTo>
                  <a:lnTo>
                    <a:pt x="236" y="955"/>
                  </a:lnTo>
                  <a:lnTo>
                    <a:pt x="283" y="879"/>
                  </a:lnTo>
                  <a:lnTo>
                    <a:pt x="334" y="805"/>
                  </a:lnTo>
                  <a:lnTo>
                    <a:pt x="389" y="734"/>
                  </a:lnTo>
                  <a:lnTo>
                    <a:pt x="447" y="664"/>
                  </a:lnTo>
                  <a:lnTo>
                    <a:pt x="508" y="598"/>
                  </a:lnTo>
                  <a:lnTo>
                    <a:pt x="574" y="535"/>
                  </a:lnTo>
                  <a:lnTo>
                    <a:pt x="642" y="474"/>
                  </a:lnTo>
                  <a:lnTo>
                    <a:pt x="713" y="417"/>
                  </a:lnTo>
                  <a:lnTo>
                    <a:pt x="786" y="362"/>
                  </a:lnTo>
                  <a:lnTo>
                    <a:pt x="863" y="311"/>
                  </a:lnTo>
                  <a:lnTo>
                    <a:pt x="942" y="264"/>
                  </a:lnTo>
                  <a:lnTo>
                    <a:pt x="1025" y="220"/>
                  </a:lnTo>
                  <a:lnTo>
                    <a:pt x="1108" y="180"/>
                  </a:lnTo>
                  <a:lnTo>
                    <a:pt x="1195" y="143"/>
                  </a:lnTo>
                  <a:lnTo>
                    <a:pt x="1284" y="111"/>
                  </a:lnTo>
                  <a:lnTo>
                    <a:pt x="1375" y="82"/>
                  </a:lnTo>
                  <a:lnTo>
                    <a:pt x="1469" y="57"/>
                  </a:lnTo>
                  <a:lnTo>
                    <a:pt x="1562" y="37"/>
                  </a:lnTo>
                  <a:lnTo>
                    <a:pt x="1659" y="20"/>
                  </a:lnTo>
                  <a:lnTo>
                    <a:pt x="1757" y="9"/>
                  </a:lnTo>
                  <a:lnTo>
                    <a:pt x="1856" y="1"/>
                  </a:lnTo>
                  <a:lnTo>
                    <a:pt x="1957" y="0"/>
                  </a:lnTo>
                  <a:lnTo>
                    <a:pt x="2057" y="1"/>
                  </a:lnTo>
                  <a:lnTo>
                    <a:pt x="2157" y="9"/>
                  </a:lnTo>
                  <a:lnTo>
                    <a:pt x="2255" y="20"/>
                  </a:lnTo>
                  <a:lnTo>
                    <a:pt x="2351" y="37"/>
                  </a:lnTo>
                  <a:lnTo>
                    <a:pt x="2446" y="57"/>
                  </a:lnTo>
                  <a:lnTo>
                    <a:pt x="2538" y="81"/>
                  </a:lnTo>
                  <a:lnTo>
                    <a:pt x="2630" y="111"/>
                  </a:lnTo>
                  <a:lnTo>
                    <a:pt x="2718" y="143"/>
                  </a:lnTo>
                  <a:lnTo>
                    <a:pt x="2805" y="179"/>
                  </a:lnTo>
                  <a:lnTo>
                    <a:pt x="2890" y="220"/>
                  </a:lnTo>
                  <a:lnTo>
                    <a:pt x="2972" y="264"/>
                  </a:lnTo>
                  <a:lnTo>
                    <a:pt x="3052" y="311"/>
                  </a:lnTo>
                  <a:lnTo>
                    <a:pt x="3128" y="362"/>
                  </a:lnTo>
                  <a:lnTo>
                    <a:pt x="3202" y="416"/>
                  </a:lnTo>
                  <a:lnTo>
                    <a:pt x="3273" y="474"/>
                  </a:lnTo>
                  <a:lnTo>
                    <a:pt x="3341" y="534"/>
                  </a:lnTo>
                  <a:lnTo>
                    <a:pt x="3406" y="598"/>
                  </a:lnTo>
                  <a:lnTo>
                    <a:pt x="3467" y="664"/>
                  </a:lnTo>
                  <a:lnTo>
                    <a:pt x="3525" y="732"/>
                  </a:lnTo>
                  <a:lnTo>
                    <a:pt x="3579" y="805"/>
                  </a:lnTo>
                  <a:lnTo>
                    <a:pt x="3630" y="879"/>
                  </a:lnTo>
                  <a:lnTo>
                    <a:pt x="3679" y="955"/>
                  </a:lnTo>
                  <a:lnTo>
                    <a:pt x="3721" y="1033"/>
                  </a:lnTo>
                  <a:lnTo>
                    <a:pt x="3761" y="1114"/>
                  </a:lnTo>
                  <a:lnTo>
                    <a:pt x="3796" y="1198"/>
                  </a:lnTo>
                  <a:lnTo>
                    <a:pt x="3826" y="1283"/>
                  </a:lnTo>
                  <a:lnTo>
                    <a:pt x="3853" y="1370"/>
                  </a:lnTo>
                  <a:lnTo>
                    <a:pt x="3874" y="1458"/>
                  </a:lnTo>
                  <a:lnTo>
                    <a:pt x="3893" y="1548"/>
                  </a:lnTo>
                  <a:lnTo>
                    <a:pt x="3904" y="1639"/>
                  </a:lnTo>
                  <a:lnTo>
                    <a:pt x="3913" y="1732"/>
                  </a:lnTo>
                  <a:lnTo>
                    <a:pt x="3916" y="1827"/>
                  </a:lnTo>
                  <a:lnTo>
                    <a:pt x="3913" y="1920"/>
                  </a:lnTo>
                  <a:lnTo>
                    <a:pt x="3906" y="2014"/>
                  </a:lnTo>
                  <a:lnTo>
                    <a:pt x="3893" y="2105"/>
                  </a:lnTo>
                  <a:lnTo>
                    <a:pt x="3876" y="2194"/>
                  </a:lnTo>
                  <a:lnTo>
                    <a:pt x="3853" y="2284"/>
                  </a:lnTo>
                  <a:lnTo>
                    <a:pt x="3828" y="2370"/>
                  </a:lnTo>
                  <a:lnTo>
                    <a:pt x="3796" y="2455"/>
                  </a:lnTo>
                  <a:lnTo>
                    <a:pt x="3761" y="2538"/>
                  </a:lnTo>
                  <a:lnTo>
                    <a:pt x="3721" y="2619"/>
                  </a:lnTo>
                  <a:lnTo>
                    <a:pt x="3679" y="2698"/>
                  </a:lnTo>
                  <a:lnTo>
                    <a:pt x="3632" y="2775"/>
                  </a:lnTo>
                  <a:lnTo>
                    <a:pt x="3581" y="2849"/>
                  </a:lnTo>
                  <a:lnTo>
                    <a:pt x="3525" y="2921"/>
                  </a:lnTo>
                  <a:lnTo>
                    <a:pt x="3467" y="2989"/>
                  </a:lnTo>
                  <a:lnTo>
                    <a:pt x="3406" y="3056"/>
                  </a:lnTo>
                  <a:lnTo>
                    <a:pt x="3341" y="3120"/>
                  </a:lnTo>
                  <a:lnTo>
                    <a:pt x="3273" y="3179"/>
                  </a:lnTo>
                  <a:lnTo>
                    <a:pt x="3202" y="3237"/>
                  </a:lnTo>
                  <a:lnTo>
                    <a:pt x="3128" y="3291"/>
                  </a:lnTo>
                  <a:lnTo>
                    <a:pt x="3052" y="3342"/>
                  </a:lnTo>
                  <a:lnTo>
                    <a:pt x="2972" y="3389"/>
                  </a:lnTo>
                  <a:lnTo>
                    <a:pt x="2890" y="3433"/>
                  </a:lnTo>
                  <a:lnTo>
                    <a:pt x="2806" y="3474"/>
                  </a:lnTo>
                  <a:lnTo>
                    <a:pt x="2720" y="3510"/>
                  </a:lnTo>
                  <a:lnTo>
                    <a:pt x="2630" y="3543"/>
                  </a:lnTo>
                  <a:lnTo>
                    <a:pt x="2540" y="3572"/>
                  </a:lnTo>
                  <a:lnTo>
                    <a:pt x="2447" y="3596"/>
                  </a:lnTo>
                  <a:lnTo>
                    <a:pt x="2352" y="3616"/>
                  </a:lnTo>
                  <a:lnTo>
                    <a:pt x="2256" y="3633"/>
                  </a:lnTo>
                  <a:lnTo>
                    <a:pt x="2158" y="3645"/>
                  </a:lnTo>
                  <a:lnTo>
                    <a:pt x="2059" y="3652"/>
                  </a:lnTo>
                  <a:lnTo>
                    <a:pt x="1958" y="3655"/>
                  </a:lnTo>
                  <a:lnTo>
                    <a:pt x="1857" y="3652"/>
                  </a:lnTo>
                  <a:lnTo>
                    <a:pt x="1758" y="3645"/>
                  </a:lnTo>
                  <a:lnTo>
                    <a:pt x="1660" y="3633"/>
                  </a:lnTo>
                  <a:lnTo>
                    <a:pt x="1564" y="3618"/>
                  </a:lnTo>
                  <a:lnTo>
                    <a:pt x="1469" y="3596"/>
                  </a:lnTo>
                  <a:lnTo>
                    <a:pt x="1376" y="3572"/>
                  </a:lnTo>
                  <a:lnTo>
                    <a:pt x="1286" y="3544"/>
                  </a:lnTo>
                  <a:lnTo>
                    <a:pt x="1196" y="3511"/>
                  </a:lnTo>
                  <a:lnTo>
                    <a:pt x="1110" y="3474"/>
                  </a:lnTo>
                  <a:lnTo>
                    <a:pt x="1025" y="3435"/>
                  </a:lnTo>
                  <a:lnTo>
                    <a:pt x="944" y="3391"/>
                  </a:lnTo>
                  <a:lnTo>
                    <a:pt x="864" y="3342"/>
                  </a:lnTo>
                  <a:lnTo>
                    <a:pt x="788" y="3291"/>
                  </a:lnTo>
                  <a:lnTo>
                    <a:pt x="713" y="3237"/>
                  </a:lnTo>
                  <a:lnTo>
                    <a:pt x="642" y="3181"/>
                  </a:lnTo>
                  <a:lnTo>
                    <a:pt x="574" y="3120"/>
                  </a:lnTo>
                  <a:lnTo>
                    <a:pt x="510" y="3056"/>
                  </a:lnTo>
                  <a:lnTo>
                    <a:pt x="447" y="2990"/>
                  </a:lnTo>
                  <a:lnTo>
                    <a:pt x="389" y="2921"/>
                  </a:lnTo>
                  <a:lnTo>
                    <a:pt x="335" y="2850"/>
                  </a:lnTo>
                  <a:lnTo>
                    <a:pt x="284" y="2775"/>
                  </a:lnTo>
                  <a:lnTo>
                    <a:pt x="237" y="2698"/>
                  </a:lnTo>
                  <a:lnTo>
                    <a:pt x="193" y="2620"/>
                  </a:lnTo>
                  <a:lnTo>
                    <a:pt x="154" y="2539"/>
                  </a:lnTo>
                  <a:lnTo>
                    <a:pt x="120" y="2455"/>
                  </a:lnTo>
                  <a:lnTo>
                    <a:pt x="88" y="2372"/>
                  </a:lnTo>
                  <a:lnTo>
                    <a:pt x="61" y="2284"/>
                  </a:lnTo>
                  <a:lnTo>
                    <a:pt x="40" y="2196"/>
                  </a:lnTo>
                  <a:lnTo>
                    <a:pt x="23" y="2106"/>
                  </a:lnTo>
                  <a:lnTo>
                    <a:pt x="10" y="2014"/>
                  </a:lnTo>
                  <a:lnTo>
                    <a:pt x="2" y="1922"/>
                  </a:lnTo>
                  <a:lnTo>
                    <a:pt x="0" y="1827"/>
                  </a:lnTo>
                  <a:close/>
                  <a:moveTo>
                    <a:pt x="37" y="1919"/>
                  </a:moveTo>
                  <a:lnTo>
                    <a:pt x="46" y="2010"/>
                  </a:lnTo>
                  <a:lnTo>
                    <a:pt x="57" y="2099"/>
                  </a:lnTo>
                  <a:lnTo>
                    <a:pt x="74" y="2187"/>
                  </a:lnTo>
                  <a:lnTo>
                    <a:pt x="96" y="2274"/>
                  </a:lnTo>
                  <a:lnTo>
                    <a:pt x="121" y="2359"/>
                  </a:lnTo>
                  <a:lnTo>
                    <a:pt x="152" y="2443"/>
                  </a:lnTo>
                  <a:lnTo>
                    <a:pt x="186" y="2523"/>
                  </a:lnTo>
                  <a:lnTo>
                    <a:pt x="225" y="2603"/>
                  </a:lnTo>
                  <a:lnTo>
                    <a:pt x="267" y="2680"/>
                  </a:lnTo>
                  <a:lnTo>
                    <a:pt x="313" y="2755"/>
                  </a:lnTo>
                  <a:lnTo>
                    <a:pt x="364" y="2827"/>
                  </a:lnTo>
                  <a:lnTo>
                    <a:pt x="416" y="2898"/>
                  </a:lnTo>
                  <a:lnTo>
                    <a:pt x="474" y="2966"/>
                  </a:lnTo>
                  <a:lnTo>
                    <a:pt x="534" y="3030"/>
                  </a:lnTo>
                  <a:lnTo>
                    <a:pt x="598" y="3093"/>
                  </a:lnTo>
                  <a:lnTo>
                    <a:pt x="664" y="3152"/>
                  </a:lnTo>
                  <a:lnTo>
                    <a:pt x="734" y="3209"/>
                  </a:lnTo>
                  <a:lnTo>
                    <a:pt x="806" y="3262"/>
                  </a:lnTo>
                  <a:lnTo>
                    <a:pt x="881" y="3313"/>
                  </a:lnTo>
                  <a:lnTo>
                    <a:pt x="959" y="3359"/>
                  </a:lnTo>
                  <a:lnTo>
                    <a:pt x="1040" y="3402"/>
                  </a:lnTo>
                  <a:lnTo>
                    <a:pt x="1124" y="3442"/>
                  </a:lnTo>
                  <a:lnTo>
                    <a:pt x="1209" y="3477"/>
                  </a:lnTo>
                  <a:lnTo>
                    <a:pt x="1296" y="3510"/>
                  </a:lnTo>
                  <a:lnTo>
                    <a:pt x="1385" y="3538"/>
                  </a:lnTo>
                  <a:lnTo>
                    <a:pt x="1477" y="3562"/>
                  </a:lnTo>
                  <a:lnTo>
                    <a:pt x="1569" y="3582"/>
                  </a:lnTo>
                  <a:lnTo>
                    <a:pt x="1664" y="3598"/>
                  </a:lnTo>
                  <a:lnTo>
                    <a:pt x="1761" y="3609"/>
                  </a:lnTo>
                  <a:lnTo>
                    <a:pt x="1859" y="3616"/>
                  </a:lnTo>
                  <a:lnTo>
                    <a:pt x="1957" y="3619"/>
                  </a:lnTo>
                  <a:lnTo>
                    <a:pt x="2056" y="3616"/>
                  </a:lnTo>
                  <a:lnTo>
                    <a:pt x="2154" y="3609"/>
                  </a:lnTo>
                  <a:lnTo>
                    <a:pt x="2250" y="3598"/>
                  </a:lnTo>
                  <a:lnTo>
                    <a:pt x="2345" y="3582"/>
                  </a:lnTo>
                  <a:lnTo>
                    <a:pt x="2437" y="3562"/>
                  </a:lnTo>
                  <a:lnTo>
                    <a:pt x="2528" y="3538"/>
                  </a:lnTo>
                  <a:lnTo>
                    <a:pt x="2618" y="3510"/>
                  </a:lnTo>
                  <a:lnTo>
                    <a:pt x="2706" y="3477"/>
                  </a:lnTo>
                  <a:lnTo>
                    <a:pt x="2791" y="3442"/>
                  </a:lnTo>
                  <a:lnTo>
                    <a:pt x="2874" y="3402"/>
                  </a:lnTo>
                  <a:lnTo>
                    <a:pt x="2954" y="3359"/>
                  </a:lnTo>
                  <a:lnTo>
                    <a:pt x="3032" y="3313"/>
                  </a:lnTo>
                  <a:lnTo>
                    <a:pt x="3107" y="3263"/>
                  </a:lnTo>
                  <a:lnTo>
                    <a:pt x="3181" y="3209"/>
                  </a:lnTo>
                  <a:lnTo>
                    <a:pt x="3250" y="3154"/>
                  </a:lnTo>
                  <a:lnTo>
                    <a:pt x="3317" y="3094"/>
                  </a:lnTo>
                  <a:lnTo>
                    <a:pt x="3381" y="3032"/>
                  </a:lnTo>
                  <a:lnTo>
                    <a:pt x="3440" y="2966"/>
                  </a:lnTo>
                  <a:lnTo>
                    <a:pt x="3497" y="2898"/>
                  </a:lnTo>
                  <a:lnTo>
                    <a:pt x="3551" y="2829"/>
                  </a:lnTo>
                  <a:lnTo>
                    <a:pt x="3601" y="2756"/>
                  </a:lnTo>
                  <a:lnTo>
                    <a:pt x="3647" y="2681"/>
                  </a:lnTo>
                  <a:lnTo>
                    <a:pt x="3690" y="2603"/>
                  </a:lnTo>
                  <a:lnTo>
                    <a:pt x="3728" y="2525"/>
                  </a:lnTo>
                  <a:lnTo>
                    <a:pt x="3762" y="2443"/>
                  </a:lnTo>
                  <a:lnTo>
                    <a:pt x="3794" y="2360"/>
                  </a:lnTo>
                  <a:lnTo>
                    <a:pt x="3819" y="2275"/>
                  </a:lnTo>
                  <a:lnTo>
                    <a:pt x="3840" y="2189"/>
                  </a:lnTo>
                  <a:lnTo>
                    <a:pt x="3857" y="2101"/>
                  </a:lnTo>
                  <a:lnTo>
                    <a:pt x="3870" y="2010"/>
                  </a:lnTo>
                  <a:lnTo>
                    <a:pt x="3877" y="1919"/>
                  </a:lnTo>
                  <a:lnTo>
                    <a:pt x="3880" y="1827"/>
                  </a:lnTo>
                  <a:lnTo>
                    <a:pt x="3877" y="1736"/>
                  </a:lnTo>
                  <a:lnTo>
                    <a:pt x="3870" y="1644"/>
                  </a:lnTo>
                  <a:lnTo>
                    <a:pt x="3857" y="1554"/>
                  </a:lnTo>
                  <a:lnTo>
                    <a:pt x="3840" y="1466"/>
                  </a:lnTo>
                  <a:lnTo>
                    <a:pt x="3819" y="1380"/>
                  </a:lnTo>
                  <a:lnTo>
                    <a:pt x="3794" y="1294"/>
                  </a:lnTo>
                  <a:lnTo>
                    <a:pt x="3764" y="1212"/>
                  </a:lnTo>
                  <a:lnTo>
                    <a:pt x="3728" y="1130"/>
                  </a:lnTo>
                  <a:lnTo>
                    <a:pt x="3690" y="1050"/>
                  </a:lnTo>
                  <a:lnTo>
                    <a:pt x="3647" y="974"/>
                  </a:lnTo>
                  <a:lnTo>
                    <a:pt x="3602" y="898"/>
                  </a:lnTo>
                  <a:lnTo>
                    <a:pt x="3552" y="826"/>
                  </a:lnTo>
                  <a:lnTo>
                    <a:pt x="3499" y="755"/>
                  </a:lnTo>
                  <a:lnTo>
                    <a:pt x="3442" y="688"/>
                  </a:lnTo>
                  <a:lnTo>
                    <a:pt x="3381" y="623"/>
                  </a:lnTo>
                  <a:lnTo>
                    <a:pt x="3317" y="561"/>
                  </a:lnTo>
                  <a:lnTo>
                    <a:pt x="3250" y="501"/>
                  </a:lnTo>
                  <a:lnTo>
                    <a:pt x="3181" y="444"/>
                  </a:lnTo>
                  <a:lnTo>
                    <a:pt x="3108" y="392"/>
                  </a:lnTo>
                  <a:lnTo>
                    <a:pt x="3033" y="342"/>
                  </a:lnTo>
                  <a:lnTo>
                    <a:pt x="2955" y="295"/>
                  </a:lnTo>
                  <a:lnTo>
                    <a:pt x="2874" y="251"/>
                  </a:lnTo>
                  <a:lnTo>
                    <a:pt x="2792" y="211"/>
                  </a:lnTo>
                  <a:lnTo>
                    <a:pt x="2707" y="176"/>
                  </a:lnTo>
                  <a:lnTo>
                    <a:pt x="2619" y="143"/>
                  </a:lnTo>
                  <a:lnTo>
                    <a:pt x="2530" y="116"/>
                  </a:lnTo>
                  <a:lnTo>
                    <a:pt x="2439" y="91"/>
                  </a:lnTo>
                  <a:lnTo>
                    <a:pt x="2345" y="71"/>
                  </a:lnTo>
                  <a:lnTo>
                    <a:pt x="2250" y="55"/>
                  </a:lnTo>
                  <a:lnTo>
                    <a:pt x="2155" y="44"/>
                  </a:lnTo>
                  <a:lnTo>
                    <a:pt x="2057" y="37"/>
                  </a:lnTo>
                  <a:lnTo>
                    <a:pt x="1958" y="35"/>
                  </a:lnTo>
                  <a:lnTo>
                    <a:pt x="1859" y="37"/>
                  </a:lnTo>
                  <a:lnTo>
                    <a:pt x="1761" y="44"/>
                  </a:lnTo>
                  <a:lnTo>
                    <a:pt x="1664" y="55"/>
                  </a:lnTo>
                  <a:lnTo>
                    <a:pt x="1571" y="71"/>
                  </a:lnTo>
                  <a:lnTo>
                    <a:pt x="1477" y="91"/>
                  </a:lnTo>
                  <a:lnTo>
                    <a:pt x="1386" y="115"/>
                  </a:lnTo>
                  <a:lnTo>
                    <a:pt x="1297" y="143"/>
                  </a:lnTo>
                  <a:lnTo>
                    <a:pt x="1209" y="176"/>
                  </a:lnTo>
                  <a:lnTo>
                    <a:pt x="1124" y="211"/>
                  </a:lnTo>
                  <a:lnTo>
                    <a:pt x="1042" y="251"/>
                  </a:lnTo>
                  <a:lnTo>
                    <a:pt x="961" y="294"/>
                  </a:lnTo>
                  <a:lnTo>
                    <a:pt x="883" y="341"/>
                  </a:lnTo>
                  <a:lnTo>
                    <a:pt x="808" y="392"/>
                  </a:lnTo>
                  <a:lnTo>
                    <a:pt x="735" y="444"/>
                  </a:lnTo>
                  <a:lnTo>
                    <a:pt x="664" y="501"/>
                  </a:lnTo>
                  <a:lnTo>
                    <a:pt x="598" y="559"/>
                  </a:lnTo>
                  <a:lnTo>
                    <a:pt x="535" y="622"/>
                  </a:lnTo>
                  <a:lnTo>
                    <a:pt x="474" y="687"/>
                  </a:lnTo>
                  <a:lnTo>
                    <a:pt x="418" y="755"/>
                  </a:lnTo>
                  <a:lnTo>
                    <a:pt x="364" y="825"/>
                  </a:lnTo>
                  <a:lnTo>
                    <a:pt x="314" y="898"/>
                  </a:lnTo>
                  <a:lnTo>
                    <a:pt x="267" y="972"/>
                  </a:lnTo>
                  <a:lnTo>
                    <a:pt x="225" y="1050"/>
                  </a:lnTo>
                  <a:lnTo>
                    <a:pt x="186" y="1130"/>
                  </a:lnTo>
                  <a:lnTo>
                    <a:pt x="152" y="1211"/>
                  </a:lnTo>
                  <a:lnTo>
                    <a:pt x="122" y="1294"/>
                  </a:lnTo>
                  <a:lnTo>
                    <a:pt x="96" y="1378"/>
                  </a:lnTo>
                  <a:lnTo>
                    <a:pt x="74" y="1466"/>
                  </a:lnTo>
                  <a:lnTo>
                    <a:pt x="57" y="1554"/>
                  </a:lnTo>
                  <a:lnTo>
                    <a:pt x="46" y="1644"/>
                  </a:lnTo>
                  <a:lnTo>
                    <a:pt x="37" y="1734"/>
                  </a:lnTo>
                  <a:lnTo>
                    <a:pt x="36" y="1827"/>
                  </a:lnTo>
                  <a:lnTo>
                    <a:pt x="37" y="1919"/>
                  </a:lnTo>
                  <a:close/>
                </a:path>
              </a:pathLst>
            </a:custGeom>
            <a:solidFill>
              <a:srgbClr val="0070C0"/>
            </a:solid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7151" y="2409825"/>
              <a:ext cx="228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151" y="2409825"/>
              <a:ext cx="228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4363" y="2463800"/>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4363" y="2463800"/>
              <a:ext cx="3571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473451" y="2192338"/>
              <a:ext cx="398463"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D46C2C"/>
                  </a:solidFill>
                  <a:effectLst/>
                  <a:latin typeface="Times New Roman" pitchFamily="18" charset="0"/>
                  <a:ea typeface="굴림" pitchFamily="50" charset="-127"/>
                  <a:cs typeface="굴림" pitchFamily="50" charset="-127"/>
                </a:rPr>
                <a:t>Intimate</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1" name="Rectangle 13"/>
            <p:cNvSpPr>
              <a:spLocks noChangeArrowheads="1"/>
            </p:cNvSpPr>
            <p:nvPr/>
          </p:nvSpPr>
          <p:spPr bwMode="auto">
            <a:xfrm>
              <a:off x="3473451" y="1860550"/>
              <a:ext cx="4143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92D050"/>
                  </a:solidFill>
                  <a:effectLst/>
                  <a:latin typeface="Times New Roman" pitchFamily="18" charset="0"/>
                  <a:ea typeface="굴림" pitchFamily="50" charset="-127"/>
                  <a:cs typeface="굴림" pitchFamily="50" charset="-127"/>
                </a:rPr>
                <a:t>Personal</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2" name="Rectangle 14"/>
            <p:cNvSpPr>
              <a:spLocks noChangeArrowheads="1"/>
            </p:cNvSpPr>
            <p:nvPr/>
          </p:nvSpPr>
          <p:spPr bwMode="auto">
            <a:xfrm>
              <a:off x="3536951" y="1560513"/>
              <a:ext cx="303213"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1" i="1" u="none" strike="noStrike" cap="none" normalizeH="0" baseline="0" smtClean="0">
                  <a:ln>
                    <a:noFill/>
                  </a:ln>
                  <a:solidFill>
                    <a:srgbClr val="0070C0"/>
                  </a:solidFill>
                  <a:effectLst/>
                  <a:latin typeface="Times New Roman" pitchFamily="18" charset="0"/>
                  <a:ea typeface="굴림" pitchFamily="50" charset="-127"/>
                  <a:cs typeface="굴림" pitchFamily="50" charset="-127"/>
                </a:rPr>
                <a:t>Social</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206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6801" y="2463800"/>
              <a:ext cx="123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6801" y="2463800"/>
              <a:ext cx="123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2201" y="2587625"/>
              <a:ext cx="793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3226" y="2070100"/>
              <a:ext cx="400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43226" y="2070100"/>
              <a:ext cx="400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0851" y="2082800"/>
              <a:ext cx="3127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0851" y="2082800"/>
              <a:ext cx="3127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84501" y="2216150"/>
              <a:ext cx="100013"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84501" y="2216150"/>
              <a:ext cx="100013"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87726" y="3057525"/>
              <a:ext cx="2809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87726" y="3057525"/>
              <a:ext cx="2809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94151" y="1970088"/>
              <a:ext cx="2555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94151" y="1970088"/>
              <a:ext cx="2555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30676" y="3322638"/>
              <a:ext cx="12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130676" y="3322638"/>
              <a:ext cx="12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6076" y="3446463"/>
              <a:ext cx="793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65388" y="2544763"/>
              <a:ext cx="4048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25951" y="2176463"/>
              <a:ext cx="4032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25851" y="2773363"/>
              <a:ext cx="3159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38745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Egg</a:t>
            </a:r>
            <a:endParaRPr lang="ko-KR" altLang="en-US" dirty="0"/>
          </a:p>
        </p:txBody>
      </p:sp>
      <p:sp>
        <p:nvSpPr>
          <p:cNvPr id="4" name="TextBox 3"/>
          <p:cNvSpPr txBox="1"/>
          <p:nvPr/>
        </p:nvSpPr>
        <p:spPr>
          <a:xfrm>
            <a:off x="1066800" y="3960674"/>
            <a:ext cx="7620000" cy="1877437"/>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Wireless egg is a kind of bridging service between mobile devices and cellular networks such as LTE or </a:t>
            </a:r>
            <a:r>
              <a:rPr lang="en-US" altLang="ko-KR" sz="1600" dirty="0" err="1" smtClean="0"/>
              <a:t>WiMax</a:t>
            </a:r>
            <a:endParaRPr lang="en-US" altLang="ko-KR" sz="1600" dirty="0" smtClean="0"/>
          </a:p>
          <a:p>
            <a:pPr marL="742950" lvl="1" indent="-285750">
              <a:buFont typeface="Wingdings" pitchFamily="2" charset="2"/>
              <a:buChar char="§"/>
            </a:pPr>
            <a:r>
              <a:rPr lang="en-US" altLang="ko-KR" sz="1600" dirty="0" smtClean="0"/>
              <a:t>Providing wireless connectivity for mobile devices without bothering </a:t>
            </a:r>
            <a:r>
              <a:rPr lang="en-US" altLang="ko-KR" sz="1600" dirty="0" err="1"/>
              <a:t>WiFi</a:t>
            </a:r>
            <a:endParaRPr lang="en-US" altLang="ko-KR" sz="1600" dirty="0" smtClean="0"/>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It is possible to provide high throughput wireless Internet services as an alternative of </a:t>
            </a:r>
            <a:r>
              <a:rPr lang="en-US" altLang="ko-KR" sz="1600" dirty="0" err="1"/>
              <a:t>WiFi</a:t>
            </a:r>
            <a:endParaRPr lang="en-US" altLang="ko-KR" sz="1600" dirty="0"/>
          </a:p>
        </p:txBody>
      </p: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752600"/>
            <a:ext cx="668377" cy="60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275" y="1447800"/>
            <a:ext cx="26765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outsider.ne.kr/files/attach/images/52/537/028/4_IMG_64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1037" y="2438400"/>
            <a:ext cx="1652429" cy="110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67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Ethernet Adaptor</a:t>
            </a:r>
            <a:endParaRPr lang="ko-KR" altLang="en-US" dirty="0"/>
          </a:p>
        </p:txBody>
      </p:sp>
      <p:sp>
        <p:nvSpPr>
          <p:cNvPr id="4" name="TextBox 3"/>
          <p:cNvSpPr txBox="1"/>
          <p:nvPr/>
        </p:nvSpPr>
        <p:spPr>
          <a:xfrm>
            <a:off x="1066800" y="3960674"/>
            <a:ext cx="7620000" cy="2123658"/>
          </a:xfrm>
          <a:prstGeom prst="rect">
            <a:avLst/>
          </a:prstGeom>
          <a:noFill/>
        </p:spPr>
        <p:txBody>
          <a:bodyPr wrap="square" rtlCol="0">
            <a:spAutoFit/>
          </a:bodyPr>
          <a:lstStyle/>
          <a:p>
            <a:pPr marL="285750" indent="-285750">
              <a:buFont typeface="Arial" pitchFamily="34" charset="0"/>
              <a:buChar char="•"/>
            </a:pPr>
            <a:r>
              <a:rPr lang="en-US" altLang="ko-KR" dirty="0" smtClean="0"/>
              <a:t>Features</a:t>
            </a:r>
          </a:p>
          <a:p>
            <a:pPr marL="742950" lvl="1" indent="-285750">
              <a:buFont typeface="Wingdings" pitchFamily="2" charset="2"/>
              <a:buChar char="§"/>
            </a:pPr>
            <a:r>
              <a:rPr lang="en-US" altLang="ko-KR" sz="1600" dirty="0" smtClean="0"/>
              <a:t>Wireless </a:t>
            </a:r>
            <a:r>
              <a:rPr lang="en-US" altLang="ko-KR" sz="1600" dirty="0" err="1" smtClean="0"/>
              <a:t>ethernet</a:t>
            </a:r>
            <a:r>
              <a:rPr lang="en-US" altLang="ko-KR" sz="1600" dirty="0" smtClean="0"/>
              <a:t> adaptor is a kind of bridging service between Ethernet ports in Desktop PC, Notebook PC, Ethernet Hub, or Ethernet Port</a:t>
            </a:r>
          </a:p>
          <a:p>
            <a:pPr marL="742950" lvl="1" indent="-285750">
              <a:buFont typeface="Wingdings" pitchFamily="2" charset="2"/>
              <a:buChar char="§"/>
            </a:pPr>
            <a:r>
              <a:rPr lang="en-US" altLang="ko-KR" sz="1600" dirty="0" smtClean="0"/>
              <a:t>Providing high throughput wireless connectivity by avoiding the crowded </a:t>
            </a:r>
            <a:r>
              <a:rPr lang="en-US" altLang="ko-KR" sz="1600" dirty="0" err="1" smtClean="0"/>
              <a:t>WiFi</a:t>
            </a:r>
            <a:r>
              <a:rPr lang="en-US" altLang="ko-KR" sz="1600" dirty="0" smtClean="0"/>
              <a:t> frequency bands</a:t>
            </a:r>
          </a:p>
          <a:p>
            <a:pPr marL="285750" indent="-285750">
              <a:buFont typeface="Arial" pitchFamily="34" charset="0"/>
              <a:buChar char="•"/>
            </a:pPr>
            <a:r>
              <a:rPr lang="en-US" altLang="ko-KR" dirty="0" smtClean="0"/>
              <a:t>Services</a:t>
            </a:r>
          </a:p>
          <a:p>
            <a:pPr marL="742950" lvl="1" indent="-285750">
              <a:buFont typeface="Wingdings" pitchFamily="2" charset="2"/>
              <a:buChar char="§"/>
            </a:pPr>
            <a:r>
              <a:rPr lang="en-US" altLang="ko-KR" sz="1600" dirty="0" smtClean="0"/>
              <a:t>It can use for point-to-point Ethernet cable replacement as an alternative of </a:t>
            </a:r>
            <a:r>
              <a:rPr lang="en-US" altLang="ko-KR" sz="1600" dirty="0" err="1" smtClean="0"/>
              <a:t>wifi</a:t>
            </a:r>
            <a:endParaRPr lang="en-US" altLang="ko-KR" sz="1600" dirty="0" smtClean="0"/>
          </a:p>
          <a:p>
            <a:pPr marL="742950" lvl="1" indent="-285750">
              <a:buFont typeface="Wingdings" pitchFamily="2" charset="2"/>
              <a:buChar char="§"/>
            </a:pPr>
            <a:endParaRPr lang="en-US" altLang="ko-KR" sz="1600" dirty="0" smtClean="0"/>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424" y="3670658"/>
            <a:ext cx="440523" cy="49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2667" y="38082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8961" y="2864808"/>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자유형 5"/>
          <p:cNvSpPr/>
          <p:nvPr/>
        </p:nvSpPr>
        <p:spPr>
          <a:xfrm>
            <a:off x="5009616" y="3892658"/>
            <a:ext cx="385451" cy="330339"/>
          </a:xfrm>
          <a:custGeom>
            <a:avLst/>
            <a:gdLst>
              <a:gd name="connsiteX0" fmla="*/ 0 w 385451"/>
              <a:gd name="connsiteY0" fmla="*/ 0 h 330339"/>
              <a:gd name="connsiteX1" fmla="*/ 102550 w 385451"/>
              <a:gd name="connsiteY1" fmla="*/ 299103 h 330339"/>
              <a:gd name="connsiteX2" fmla="*/ 341832 w 385451"/>
              <a:gd name="connsiteY2" fmla="*/ 307649 h 330339"/>
              <a:gd name="connsiteX3" fmla="*/ 384561 w 385451"/>
              <a:gd name="connsiteY3" fmla="*/ 179462 h 330339"/>
            </a:gdLst>
            <a:ahLst/>
            <a:cxnLst>
              <a:cxn ang="0">
                <a:pos x="connsiteX0" y="connsiteY0"/>
              </a:cxn>
              <a:cxn ang="0">
                <a:pos x="connsiteX1" y="connsiteY1"/>
              </a:cxn>
              <a:cxn ang="0">
                <a:pos x="connsiteX2" y="connsiteY2"/>
              </a:cxn>
              <a:cxn ang="0">
                <a:pos x="connsiteX3" y="connsiteY3"/>
              </a:cxn>
            </a:cxnLst>
            <a:rect l="l" t="t" r="r" b="b"/>
            <a:pathLst>
              <a:path w="385451" h="330339">
                <a:moveTo>
                  <a:pt x="0" y="0"/>
                </a:moveTo>
                <a:cubicBezTo>
                  <a:pt x="22789" y="123914"/>
                  <a:pt x="45578" y="247828"/>
                  <a:pt x="102550" y="299103"/>
                </a:cubicBezTo>
                <a:cubicBezTo>
                  <a:pt x="159522" y="350378"/>
                  <a:pt x="294830" y="327589"/>
                  <a:pt x="341832" y="307649"/>
                </a:cubicBezTo>
                <a:cubicBezTo>
                  <a:pt x="388834" y="287709"/>
                  <a:pt x="386697" y="233585"/>
                  <a:pt x="384561" y="1794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6"/>
          <p:cNvSpPr/>
          <p:nvPr/>
        </p:nvSpPr>
        <p:spPr>
          <a:xfrm>
            <a:off x="6494804" y="2837204"/>
            <a:ext cx="401652" cy="479072"/>
          </a:xfrm>
          <a:custGeom>
            <a:avLst/>
            <a:gdLst>
              <a:gd name="connsiteX0" fmla="*/ 0 w 401652"/>
              <a:gd name="connsiteY0" fmla="*/ 264919 h 479072"/>
              <a:gd name="connsiteX1" fmla="*/ 136732 w 401652"/>
              <a:gd name="connsiteY1" fmla="*/ 478564 h 479072"/>
              <a:gd name="connsiteX2" fmla="*/ 282011 w 401652"/>
              <a:gd name="connsiteY2" fmla="*/ 316194 h 479072"/>
              <a:gd name="connsiteX3" fmla="*/ 282011 w 401652"/>
              <a:gd name="connsiteY3" fmla="*/ 59820 h 479072"/>
              <a:gd name="connsiteX4" fmla="*/ 401652 w 401652"/>
              <a:gd name="connsiteY4" fmla="*/ 0 h 47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652" h="479072">
                <a:moveTo>
                  <a:pt x="0" y="264919"/>
                </a:moveTo>
                <a:cubicBezTo>
                  <a:pt x="44865" y="367468"/>
                  <a:pt x="89730" y="470018"/>
                  <a:pt x="136732" y="478564"/>
                </a:cubicBezTo>
                <a:cubicBezTo>
                  <a:pt x="183734" y="487110"/>
                  <a:pt x="257798" y="385985"/>
                  <a:pt x="282011" y="316194"/>
                </a:cubicBezTo>
                <a:cubicBezTo>
                  <a:pt x="306224" y="246403"/>
                  <a:pt x="262071" y="112519"/>
                  <a:pt x="282011" y="59820"/>
                </a:cubicBezTo>
                <a:cubicBezTo>
                  <a:pt x="301951" y="7121"/>
                  <a:pt x="351801" y="3560"/>
                  <a:pt x="40165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34" name="Picture 10" descr="http://t0.gstatic.com/images?q=tbn:ANd9GcS0r31SS-jROdCZFsbxgcYLkr0xG-ZnHfjoQV2ALAMQLmte0n1Wtw"/>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3761" y="15334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561975" y="1764671"/>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자유형 2"/>
          <p:cNvSpPr/>
          <p:nvPr/>
        </p:nvSpPr>
        <p:spPr>
          <a:xfrm>
            <a:off x="2427006" y="3119215"/>
            <a:ext cx="538385" cy="162379"/>
          </a:xfrm>
          <a:custGeom>
            <a:avLst/>
            <a:gdLst>
              <a:gd name="connsiteX0" fmla="*/ 0 w 538385"/>
              <a:gd name="connsiteY0" fmla="*/ 0 h 162379"/>
              <a:gd name="connsiteX1" fmla="*/ 316194 w 538385"/>
              <a:gd name="connsiteY1" fmla="*/ 162370 h 162379"/>
              <a:gd name="connsiteX2" fmla="*/ 538385 w 538385"/>
              <a:gd name="connsiteY2" fmla="*/ 8546 h 162379"/>
            </a:gdLst>
            <a:ahLst/>
            <a:cxnLst>
              <a:cxn ang="0">
                <a:pos x="connsiteX0" y="connsiteY0"/>
              </a:cxn>
              <a:cxn ang="0">
                <a:pos x="connsiteX1" y="connsiteY1"/>
              </a:cxn>
              <a:cxn ang="0">
                <a:pos x="connsiteX2" y="connsiteY2"/>
              </a:cxn>
            </a:cxnLst>
            <a:rect l="l" t="t" r="r" b="b"/>
            <a:pathLst>
              <a:path w="538385" h="162379">
                <a:moveTo>
                  <a:pt x="0" y="0"/>
                </a:moveTo>
                <a:cubicBezTo>
                  <a:pt x="113231" y="80473"/>
                  <a:pt x="226463" y="160946"/>
                  <a:pt x="316194" y="162370"/>
                </a:cubicBezTo>
                <a:cubicBezTo>
                  <a:pt x="405925" y="163794"/>
                  <a:pt x="538385" y="8546"/>
                  <a:pt x="538385" y="85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2875837"/>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직선 연결선 8"/>
          <p:cNvCxnSpPr/>
          <p:nvPr/>
        </p:nvCxnSpPr>
        <p:spPr>
          <a:xfrm>
            <a:off x="3200400" y="3119215"/>
            <a:ext cx="672269" cy="667996"/>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4" idx="0"/>
          </p:cNvCxnSpPr>
          <p:nvPr/>
        </p:nvCxnSpPr>
        <p:spPr>
          <a:xfrm flipV="1">
            <a:off x="5395067" y="3001976"/>
            <a:ext cx="871849" cy="80629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2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9839" y="3682614"/>
            <a:ext cx="440523" cy="49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3" cstate="print">
            <a:clrChange>
              <a:clrFrom>
                <a:srgbClr val="FDFDFB"/>
              </a:clrFrom>
              <a:clrTo>
                <a:srgbClr val="FDFDFB">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2669" y="3787211"/>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자유형 12"/>
          <p:cNvSpPr/>
          <p:nvPr/>
        </p:nvSpPr>
        <p:spPr>
          <a:xfrm>
            <a:off x="4025069" y="3939611"/>
            <a:ext cx="478565" cy="303248"/>
          </a:xfrm>
          <a:custGeom>
            <a:avLst/>
            <a:gdLst>
              <a:gd name="connsiteX0" fmla="*/ 478565 w 478565"/>
              <a:gd name="connsiteY0" fmla="*/ 0 h 303248"/>
              <a:gd name="connsiteX1" fmla="*/ 316195 w 478565"/>
              <a:gd name="connsiteY1" fmla="*/ 282011 h 303248"/>
              <a:gd name="connsiteX2" fmla="*/ 68367 w 478565"/>
              <a:gd name="connsiteY2" fmla="*/ 264920 h 303248"/>
              <a:gd name="connsiteX3" fmla="*/ 0 w 478565"/>
              <a:gd name="connsiteY3" fmla="*/ 119641 h 303248"/>
            </a:gdLst>
            <a:ahLst/>
            <a:cxnLst>
              <a:cxn ang="0">
                <a:pos x="connsiteX0" y="connsiteY0"/>
              </a:cxn>
              <a:cxn ang="0">
                <a:pos x="connsiteX1" y="connsiteY1"/>
              </a:cxn>
              <a:cxn ang="0">
                <a:pos x="connsiteX2" y="connsiteY2"/>
              </a:cxn>
              <a:cxn ang="0">
                <a:pos x="connsiteX3" y="connsiteY3"/>
              </a:cxn>
            </a:cxnLst>
            <a:rect l="l" t="t" r="r" b="b"/>
            <a:pathLst>
              <a:path w="478565" h="303248">
                <a:moveTo>
                  <a:pt x="478565" y="0"/>
                </a:moveTo>
                <a:cubicBezTo>
                  <a:pt x="431563" y="118929"/>
                  <a:pt x="384561" y="237858"/>
                  <a:pt x="316195" y="282011"/>
                </a:cubicBezTo>
                <a:cubicBezTo>
                  <a:pt x="247829" y="326164"/>
                  <a:pt x="121066" y="291982"/>
                  <a:pt x="68367" y="264920"/>
                </a:cubicBezTo>
                <a:cubicBezTo>
                  <a:pt x="15668" y="237858"/>
                  <a:pt x="7834" y="178749"/>
                  <a:pt x="0" y="1196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07275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160289</TotalTime>
  <Words>524</Words>
  <Application>Microsoft Office PowerPoint</Application>
  <PresentationFormat>화면 슬라이드 쇼(4:3)</PresentationFormat>
  <Paragraphs>112</Paragraphs>
  <Slides>13</Slides>
  <Notes>4</Notes>
  <HiddenSlides>0</HiddenSlides>
  <MMClips>0</MMClips>
  <ScaleCrop>false</ScaleCrop>
  <HeadingPairs>
    <vt:vector size="4" baseType="variant">
      <vt:variant>
        <vt:lpstr>테마</vt:lpstr>
      </vt:variant>
      <vt:variant>
        <vt:i4>2</vt:i4>
      </vt:variant>
      <vt:variant>
        <vt:lpstr>슬라이드 제목</vt:lpstr>
      </vt:variant>
      <vt:variant>
        <vt:i4>13</vt:i4>
      </vt:variant>
    </vt:vector>
  </HeadingPairs>
  <TitlesOfParts>
    <vt:vector size="15" baseType="lpstr">
      <vt:lpstr>Office Theme</vt:lpstr>
      <vt:lpstr>Custom Design</vt:lpstr>
      <vt:lpstr>PowerPoint 프레젠테이션</vt:lpstr>
      <vt:lpstr>Outline</vt:lpstr>
      <vt:lpstr>Examples of Services</vt:lpstr>
      <vt:lpstr>Services in Close Proximity</vt:lpstr>
      <vt:lpstr>Intelligent Guide</vt:lpstr>
      <vt:lpstr>Wireless Display</vt:lpstr>
      <vt:lpstr>User and/or Service Findings</vt:lpstr>
      <vt:lpstr>Wireless Egg</vt:lpstr>
      <vt:lpstr>Wireless Ethernet Adaptor</vt:lpstr>
      <vt:lpstr>PAC Functions</vt:lpstr>
      <vt:lpstr>PAC Functions</vt:lpstr>
      <vt:lpstr>Dynamic Scalability of Broad Range of Link Rates</vt:lpstr>
      <vt:lpstr>Fast Association and Group Communications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진성근</cp:lastModifiedBy>
  <cp:revision>2248</cp:revision>
  <dcterms:created xsi:type="dcterms:W3CDTF">2010-05-03T18:32:55Z</dcterms:created>
  <dcterms:modified xsi:type="dcterms:W3CDTF">2011-11-08T13:33:53Z</dcterms:modified>
</cp:coreProperties>
</file>