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Default Extension="wmf" ContentType="image/x-wmf"/>
  <Default Extension="xls" ContentType="application/vnd.ms-exce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8"/>
  </p:notesMasterIdLst>
  <p:handoutMasterIdLst>
    <p:handoutMasterId r:id="rId89"/>
  </p:handoutMasterIdLst>
  <p:sldIdLst>
    <p:sldId id="306" r:id="rId2"/>
    <p:sldId id="330" r:id="rId3"/>
    <p:sldId id="331" r:id="rId4"/>
    <p:sldId id="332" r:id="rId5"/>
    <p:sldId id="333" r:id="rId6"/>
    <p:sldId id="334" r:id="rId7"/>
    <p:sldId id="335" r:id="rId8"/>
    <p:sldId id="336" r:id="rId9"/>
    <p:sldId id="337" r:id="rId10"/>
    <p:sldId id="338" r:id="rId11"/>
    <p:sldId id="339" r:id="rId12"/>
    <p:sldId id="340" r:id="rId13"/>
    <p:sldId id="341" r:id="rId14"/>
    <p:sldId id="342" r:id="rId15"/>
    <p:sldId id="343" r:id="rId16"/>
    <p:sldId id="344" r:id="rId17"/>
    <p:sldId id="345" r:id="rId18"/>
    <p:sldId id="346" r:id="rId19"/>
    <p:sldId id="347" r:id="rId20"/>
    <p:sldId id="348" r:id="rId21"/>
    <p:sldId id="349" r:id="rId22"/>
    <p:sldId id="350" r:id="rId23"/>
    <p:sldId id="351" r:id="rId24"/>
    <p:sldId id="352" r:id="rId25"/>
    <p:sldId id="353" r:id="rId26"/>
    <p:sldId id="354" r:id="rId27"/>
    <p:sldId id="355" r:id="rId28"/>
    <p:sldId id="356" r:id="rId29"/>
    <p:sldId id="357" r:id="rId30"/>
    <p:sldId id="358" r:id="rId31"/>
    <p:sldId id="359" r:id="rId32"/>
    <p:sldId id="360" r:id="rId33"/>
    <p:sldId id="361" r:id="rId34"/>
    <p:sldId id="362" r:id="rId35"/>
    <p:sldId id="363" r:id="rId36"/>
    <p:sldId id="364" r:id="rId37"/>
    <p:sldId id="365" r:id="rId38"/>
    <p:sldId id="366" r:id="rId39"/>
    <p:sldId id="367" r:id="rId40"/>
    <p:sldId id="368" r:id="rId41"/>
    <p:sldId id="369" r:id="rId42"/>
    <p:sldId id="370" r:id="rId43"/>
    <p:sldId id="371" r:id="rId44"/>
    <p:sldId id="372" r:id="rId45"/>
    <p:sldId id="373" r:id="rId46"/>
    <p:sldId id="374" r:id="rId47"/>
    <p:sldId id="375" r:id="rId48"/>
    <p:sldId id="376" r:id="rId49"/>
    <p:sldId id="377" r:id="rId50"/>
    <p:sldId id="378" r:id="rId51"/>
    <p:sldId id="379" r:id="rId52"/>
    <p:sldId id="380" r:id="rId53"/>
    <p:sldId id="381" r:id="rId54"/>
    <p:sldId id="382" r:id="rId55"/>
    <p:sldId id="383" r:id="rId56"/>
    <p:sldId id="384" r:id="rId57"/>
    <p:sldId id="385" r:id="rId58"/>
    <p:sldId id="386" r:id="rId59"/>
    <p:sldId id="387" r:id="rId60"/>
    <p:sldId id="388" r:id="rId61"/>
    <p:sldId id="389" r:id="rId62"/>
    <p:sldId id="390" r:id="rId63"/>
    <p:sldId id="391" r:id="rId64"/>
    <p:sldId id="392" r:id="rId65"/>
    <p:sldId id="393" r:id="rId66"/>
    <p:sldId id="394" r:id="rId67"/>
    <p:sldId id="395" r:id="rId68"/>
    <p:sldId id="396" r:id="rId69"/>
    <p:sldId id="397" r:id="rId70"/>
    <p:sldId id="398" r:id="rId71"/>
    <p:sldId id="399" r:id="rId72"/>
    <p:sldId id="400" r:id="rId73"/>
    <p:sldId id="401" r:id="rId74"/>
    <p:sldId id="402" r:id="rId75"/>
    <p:sldId id="403" r:id="rId76"/>
    <p:sldId id="404" r:id="rId77"/>
    <p:sldId id="405" r:id="rId78"/>
    <p:sldId id="412" r:id="rId79"/>
    <p:sldId id="413" r:id="rId80"/>
    <p:sldId id="406" r:id="rId81"/>
    <p:sldId id="407" r:id="rId82"/>
    <p:sldId id="408" r:id="rId83"/>
    <p:sldId id="409" r:id="rId84"/>
    <p:sldId id="410" r:id="rId85"/>
    <p:sldId id="411" r:id="rId86"/>
    <p:sldId id="328" r:id="rId8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52" autoAdjust="0"/>
    <p:restoredTop sz="94660"/>
  </p:normalViewPr>
  <p:slideViewPr>
    <p:cSldViewPr>
      <p:cViewPr varScale="1">
        <p:scale>
          <a:sx n="53" d="100"/>
          <a:sy n="53" d="100"/>
        </p:scale>
        <p:origin x="-756" y="-90"/>
      </p:cViewPr>
      <p:guideLst>
        <p:guide orient="horz" pos="2160"/>
        <p:guide pos="2880"/>
      </p:guideLst>
    </p:cSldViewPr>
  </p:slideViewPr>
  <p:notesTextViewPr>
    <p:cViewPr>
      <p:scale>
        <a:sx n="100" d="100"/>
        <a:sy n="100" d="100"/>
      </p:scale>
      <p:origin x="0" y="0"/>
    </p:cViewPr>
  </p:notesTextViewPr>
  <p:sorterViewPr>
    <p:cViewPr>
      <p:scale>
        <a:sx n="20" d="100"/>
        <a:sy n="20" d="100"/>
      </p:scale>
      <p:origin x="0" y="0"/>
    </p:cViewPr>
  </p:sorterViewPr>
  <p:notesViewPr>
    <p:cSldViewPr>
      <p:cViewPr varScale="1">
        <p:scale>
          <a:sx n="69" d="100"/>
          <a:sy n="69" d="100"/>
        </p:scale>
        <p:origin x="-132"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image" Target="../media/image3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3174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3174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3174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315C8637-71ED-45DF-9BE7-F0CDE4BBA9B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337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24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37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37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337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17D9CA01-59C6-4083-BD1E-68D7430970B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2BC0A02-E96D-48D2-94B4-E05D634469AB}" type="slidenum">
              <a:rPr lang="en-US" smtClean="0"/>
              <a:pPr eaLnBrk="1" hangingPunct="1"/>
              <a:t>2</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CBCE979-263C-41E1-9D46-6E8CC99553F9}" type="slidenum">
              <a:rPr lang="en-US" smtClean="0">
                <a:cs typeface="Arial" pitchFamily="34" charset="0"/>
              </a:rPr>
              <a:pPr eaLnBrk="1" hangingPunct="1"/>
              <a:t>40</a:t>
            </a:fld>
            <a:endParaRPr lang="en-US" smtClean="0">
              <a:cs typeface="Arial" pitchFamily="34" charset="0"/>
            </a:endParaRPr>
          </a:p>
        </p:txBody>
      </p:sp>
      <p:sp>
        <p:nvSpPr>
          <p:cNvPr id="80899" name="Rectangle 2"/>
          <p:cNvSpPr>
            <a:spLocks noGrp="1" noRot="1" noChangeAspect="1" noChangeArrowheads="1" noTextEdit="1"/>
          </p:cNvSpPr>
          <p:nvPr>
            <p:ph type="sldImg"/>
          </p:nvPr>
        </p:nvSpPr>
        <p:spPr>
          <a:xfrm>
            <a:off x="1144588" y="688975"/>
            <a:ext cx="4570412" cy="3429000"/>
          </a:xfrm>
          <a:ln/>
        </p:spPr>
      </p:sp>
      <p:sp>
        <p:nvSpPr>
          <p:cNvPr id="80900" name="Rectangle 3"/>
          <p:cNvSpPr>
            <a:spLocks noGrp="1" noChangeArrowheads="1"/>
          </p:cNvSpPr>
          <p:nvPr>
            <p:ph type="body" idx="1"/>
          </p:nvPr>
        </p:nvSpPr>
        <p:spPr>
          <a:xfrm>
            <a:off x="390525" y="4489450"/>
            <a:ext cx="6076950" cy="37623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09538" indent="-109538"/>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887E3D5-9DED-43EE-B095-7F14F6E1EC8B}" type="slidenum">
              <a:rPr lang="en-US" smtClean="0">
                <a:cs typeface="Arial" pitchFamily="34" charset="0"/>
              </a:rPr>
              <a:pPr eaLnBrk="1" hangingPunct="1"/>
              <a:t>42</a:t>
            </a:fld>
            <a:endParaRPr lang="en-US" smtClean="0">
              <a:cs typeface="Arial" pitchFamily="34" charset="0"/>
            </a:endParaRPr>
          </a:p>
        </p:txBody>
      </p:sp>
      <p:sp>
        <p:nvSpPr>
          <p:cNvPr id="78851" name="Rectangle 2"/>
          <p:cNvSpPr>
            <a:spLocks noGrp="1" noRot="1" noChangeAspect="1" noChangeArrowheads="1" noTextEdit="1"/>
          </p:cNvSpPr>
          <p:nvPr>
            <p:ph type="sldImg"/>
          </p:nvPr>
        </p:nvSpPr>
        <p:spPr>
          <a:xfrm>
            <a:off x="1144588" y="687388"/>
            <a:ext cx="4570412" cy="3429000"/>
          </a:xfrm>
          <a:ln/>
        </p:spPr>
      </p:sp>
      <p:sp>
        <p:nvSpPr>
          <p:cNvPr id="78852" name="Rectangle 3"/>
          <p:cNvSpPr>
            <a:spLocks noGrp="1" noChangeArrowheads="1"/>
          </p:cNvSpPr>
          <p:nvPr>
            <p:ph type="body" idx="1"/>
          </p:nvPr>
        </p:nvSpPr>
        <p:spPr>
          <a:xfrm>
            <a:off x="388938" y="4487863"/>
            <a:ext cx="6080125" cy="37655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04775" indent="-104775" eaLnBrk="1" hangingPunct="1"/>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1DD2DF4-1E76-4E25-8F72-FF8DF3572C15}" type="slidenum">
              <a:rPr lang="en-US" smtClean="0">
                <a:cs typeface="Arial" pitchFamily="34" charset="0"/>
              </a:rPr>
              <a:pPr eaLnBrk="1" hangingPunct="1"/>
              <a:t>45</a:t>
            </a:fld>
            <a:endParaRPr lang="en-US" smtClean="0">
              <a:cs typeface="Arial" pitchFamily="34"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A187259-C6B3-4495-98AD-66A00E875670}" type="slidenum">
              <a:rPr lang="en-US" smtClean="0"/>
              <a:pPr eaLnBrk="1" hangingPunct="1"/>
              <a:t>48</a:t>
            </a:fld>
            <a:endParaRPr lang="en-US" smtClean="0"/>
          </a:p>
        </p:txBody>
      </p:sp>
      <p:sp>
        <p:nvSpPr>
          <p:cNvPr id="90115" name="Rectangle 2"/>
          <p:cNvSpPr>
            <a:spLocks noGrp="1" noRot="1" noChangeAspect="1" noChangeArrowheads="1" noTextEdit="1"/>
          </p:cNvSpPr>
          <p:nvPr>
            <p:ph type="sldImg"/>
          </p:nvPr>
        </p:nvSpPr>
        <p:spPr>
          <a:xfrm>
            <a:off x="1144588" y="685800"/>
            <a:ext cx="4570412" cy="3429000"/>
          </a:xfrm>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DADE424-37C1-4044-B908-2A46905A43EB}" type="slidenum">
              <a:rPr lang="en-US" smtClean="0"/>
              <a:pPr eaLnBrk="1" hangingPunct="1"/>
              <a:t>49</a:t>
            </a:fld>
            <a:endParaRPr lang="en-US" smtClean="0"/>
          </a:p>
        </p:txBody>
      </p:sp>
      <p:sp>
        <p:nvSpPr>
          <p:cNvPr id="91139" name="Slide Image Placeholder 1"/>
          <p:cNvSpPr>
            <a:spLocks noGrp="1" noRot="1" noChangeAspect="1" noTextEdit="1"/>
          </p:cNvSpPr>
          <p:nvPr>
            <p:ph type="sldImg"/>
          </p:nvPr>
        </p:nvSpPr>
        <p:spPr>
          <a:xfrm>
            <a:off x="1144588" y="685800"/>
            <a:ext cx="4570412" cy="3429000"/>
          </a:xfrm>
          <a:ln/>
        </p:spPr>
      </p:sp>
      <p:sp>
        <p:nvSpPr>
          <p:cNvPr id="91140" name="Notes Placeholder 2"/>
          <p:cNvSpPr>
            <a:spLocks noGrp="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2" rIns="91432"/>
          <a:lstStyle/>
          <a:p>
            <a:endParaRPr lang="en-US" smtClean="0">
              <a:latin typeface="Arial" pitchFamily="34" charset="0"/>
            </a:endParaRPr>
          </a:p>
        </p:txBody>
      </p:sp>
      <p:sp>
        <p:nvSpPr>
          <p:cNvPr id="91141"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BF15343F-2A78-416F-AFE9-8610BC4B9AF4}" type="slidenum">
              <a:rPr lang="en-US" sz="1200">
                <a:ea typeface="MS PGothic" pitchFamily="34" charset="-128"/>
              </a:rPr>
              <a:pPr algn="r" eaLnBrk="1" hangingPunct="1"/>
              <a:t>49</a:t>
            </a:fld>
            <a:endParaRPr lang="en-US" sz="1200">
              <a:ea typeface="MS PGothic"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54440B5-0445-4551-BCD0-0B9E9E6E05BE}" type="slidenum">
              <a:rPr lang="en-US" smtClean="0">
                <a:cs typeface="Arial" pitchFamily="34" charset="0"/>
              </a:rPr>
              <a:pPr eaLnBrk="1" hangingPunct="1"/>
              <a:t>52</a:t>
            </a:fld>
            <a:endParaRPr lang="en-US" smtClean="0">
              <a:cs typeface="Arial" pitchFamily="34" charset="0"/>
            </a:endParaRPr>
          </a:p>
        </p:txBody>
      </p:sp>
      <p:sp>
        <p:nvSpPr>
          <p:cNvPr id="92163" name="Rectangle 2"/>
          <p:cNvSpPr>
            <a:spLocks noGrp="1" noRot="1" noChangeAspect="1" noChangeArrowheads="1" noTextEdit="1"/>
          </p:cNvSpPr>
          <p:nvPr>
            <p:ph type="sldImg"/>
          </p:nvPr>
        </p:nvSpPr>
        <p:spPr>
          <a:xfrm>
            <a:off x="1144588" y="685800"/>
            <a:ext cx="4572000" cy="3429000"/>
          </a:xfrm>
          <a:ln/>
        </p:spPr>
      </p:sp>
      <p:sp>
        <p:nvSpPr>
          <p:cNvPr id="9216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31286" indent="-281264" eaLnBrk="0" hangingPunct="0">
              <a:defRPr>
                <a:solidFill>
                  <a:schemeClr val="tx1"/>
                </a:solidFill>
                <a:latin typeface="Calibri" pitchFamily="34" charset="0"/>
              </a:defRPr>
            </a:lvl2pPr>
            <a:lvl3pPr marL="1125055" indent="-225011" eaLnBrk="0" hangingPunct="0">
              <a:defRPr>
                <a:solidFill>
                  <a:schemeClr val="tx1"/>
                </a:solidFill>
                <a:latin typeface="Calibri" pitchFamily="34" charset="0"/>
              </a:defRPr>
            </a:lvl3pPr>
            <a:lvl4pPr marL="1575077" indent="-225011" eaLnBrk="0" hangingPunct="0">
              <a:defRPr>
                <a:solidFill>
                  <a:schemeClr val="tx1"/>
                </a:solidFill>
                <a:latin typeface="Calibri" pitchFamily="34" charset="0"/>
              </a:defRPr>
            </a:lvl4pPr>
            <a:lvl5pPr marL="2025099" indent="-225011" eaLnBrk="0" hangingPunct="0">
              <a:defRPr>
                <a:solidFill>
                  <a:schemeClr val="tx1"/>
                </a:solidFill>
                <a:latin typeface="Calibri" pitchFamily="34" charset="0"/>
              </a:defRPr>
            </a:lvl5pPr>
            <a:lvl6pPr marL="2475121" indent="-225011" eaLnBrk="0" fontAlgn="base" hangingPunct="0">
              <a:spcBef>
                <a:spcPct val="0"/>
              </a:spcBef>
              <a:spcAft>
                <a:spcPct val="0"/>
              </a:spcAft>
              <a:defRPr>
                <a:solidFill>
                  <a:schemeClr val="tx1"/>
                </a:solidFill>
                <a:latin typeface="Calibri" pitchFamily="34" charset="0"/>
              </a:defRPr>
            </a:lvl6pPr>
            <a:lvl7pPr marL="2925143" indent="-225011" eaLnBrk="0" fontAlgn="base" hangingPunct="0">
              <a:spcBef>
                <a:spcPct val="0"/>
              </a:spcBef>
              <a:spcAft>
                <a:spcPct val="0"/>
              </a:spcAft>
              <a:defRPr>
                <a:solidFill>
                  <a:schemeClr val="tx1"/>
                </a:solidFill>
                <a:latin typeface="Calibri" pitchFamily="34" charset="0"/>
              </a:defRPr>
            </a:lvl7pPr>
            <a:lvl8pPr marL="3375165" indent="-225011" eaLnBrk="0" fontAlgn="base" hangingPunct="0">
              <a:spcBef>
                <a:spcPct val="0"/>
              </a:spcBef>
              <a:spcAft>
                <a:spcPct val="0"/>
              </a:spcAft>
              <a:defRPr>
                <a:solidFill>
                  <a:schemeClr val="tx1"/>
                </a:solidFill>
                <a:latin typeface="Calibri" pitchFamily="34" charset="0"/>
              </a:defRPr>
            </a:lvl8pPr>
            <a:lvl9pPr marL="3825187" indent="-225011" eaLnBrk="0" fontAlgn="base" hangingPunct="0">
              <a:spcBef>
                <a:spcPct val="0"/>
              </a:spcBef>
              <a:spcAft>
                <a:spcPct val="0"/>
              </a:spcAft>
              <a:defRPr>
                <a:solidFill>
                  <a:schemeClr val="tx1"/>
                </a:solidFill>
                <a:latin typeface="Calibri" pitchFamily="34" charset="0"/>
              </a:defRPr>
            </a:lvl9pPr>
          </a:lstStyle>
          <a:p>
            <a:pPr eaLnBrk="1" hangingPunct="1"/>
            <a:fld id="{0AEC0D2B-28A9-45EE-8142-4EEF8A27771E}" type="slidenum">
              <a:rPr lang="en-US">
                <a:solidFill>
                  <a:prstClr val="black"/>
                </a:solidFill>
                <a:latin typeface="Arial" pitchFamily="34" charset="0"/>
                <a:ea typeface="ＭＳ Ｐゴシック" pitchFamily="34" charset="-128"/>
              </a:rPr>
              <a:pPr eaLnBrk="1" hangingPunct="1"/>
              <a:t>54</a:t>
            </a:fld>
            <a:endParaRPr lang="en-US">
              <a:solidFill>
                <a:prstClr val="black"/>
              </a:solidFill>
              <a:latin typeface="Arial" pitchFamily="34" charset="0"/>
              <a:ea typeface="ＭＳ Ｐゴシック" pitchFamily="34" charset="-128"/>
            </a:endParaRPr>
          </a:p>
        </p:txBody>
      </p:sp>
      <p:sp>
        <p:nvSpPr>
          <p:cNvPr id="2365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654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p:txBody>
          <a:bodyPr/>
          <a:lstStyle/>
          <a:p>
            <a:pPr>
              <a:defRPr/>
            </a:pPr>
            <a:fld id="{134AEB23-B13D-4F1A-8AB1-EF92973E2983}" type="slidenum">
              <a:rPr lang="en-US">
                <a:solidFill>
                  <a:srgbClr val="000000"/>
                </a:solidFill>
              </a:rPr>
              <a:pPr>
                <a:defRPr/>
              </a:pPr>
              <a:t>55</a:t>
            </a:fld>
            <a:endParaRPr lang="en-US">
              <a:solidFill>
                <a:srgbClr val="000000"/>
              </a:solidFill>
            </a:endParaRPr>
          </a:p>
        </p:txBody>
      </p:sp>
      <p:sp>
        <p:nvSpPr>
          <p:cNvPr id="23757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7572"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C2EBD08-D801-47D1-9A5C-7F99F9634E02}" type="slidenum">
              <a:rPr lang="en-US" smtClean="0"/>
              <a:pPr eaLnBrk="1" hangingPunct="1"/>
              <a:t>59</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FF4CA9-C802-4486-9948-E0C6938AF496}" type="slidenum">
              <a:rPr lang="en-US">
                <a:solidFill>
                  <a:prstClr val="black"/>
                </a:solidFill>
              </a:rPr>
              <a:pPr/>
              <a:t>6</a:t>
            </a:fld>
            <a:endParaRPr lang="en-US">
              <a:solidFill>
                <a:prstClr val="black"/>
              </a:solidFill>
            </a:endParaRPr>
          </a:p>
        </p:txBody>
      </p:sp>
      <p:sp>
        <p:nvSpPr>
          <p:cNvPr id="1296386" name="Rectangle 2"/>
          <p:cNvSpPr>
            <a:spLocks noGrp="1" noRot="1" noChangeAspect="1" noChangeArrowheads="1" noTextEdit="1"/>
          </p:cNvSpPr>
          <p:nvPr>
            <p:ph type="sldImg"/>
          </p:nvPr>
        </p:nvSpPr>
        <p:spPr>
          <a:ln/>
        </p:spPr>
      </p:sp>
      <p:sp>
        <p:nvSpPr>
          <p:cNvPr id="1296387" name="Rectangle 3"/>
          <p:cNvSpPr>
            <a:spLocks noGrp="1" noChangeArrowheads="1"/>
          </p:cNvSpPr>
          <p:nvPr>
            <p:ph type="body" idx="1"/>
          </p:nvPr>
        </p:nvSpPr>
        <p:spPr>
          <a:xfrm>
            <a:off x="913805" y="5787572"/>
            <a:ext cx="2647653" cy="1226155"/>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p>
            <a:fld id="{03F60FAE-F4F4-45DE-A46C-727E2BD11082}" type="slidenum">
              <a:rPr lang="en-US">
                <a:solidFill>
                  <a:srgbClr val="000000"/>
                </a:solidFill>
              </a:rPr>
              <a:pPr/>
              <a:t>7</a:t>
            </a:fld>
            <a:endParaRPr lang="en-US">
              <a:solidFill>
                <a:srgbClr val="000000"/>
              </a:solidFill>
            </a:endParaRPr>
          </a:p>
        </p:txBody>
      </p:sp>
      <p:sp>
        <p:nvSpPr>
          <p:cNvPr id="63490" name="Rectangle 2"/>
          <p:cNvSpPr>
            <a:spLocks noGrp="1" noRot="1" noChangeAspect="1" noChangeArrowheads="1" noTextEdit="1"/>
          </p:cNvSpPr>
          <p:nvPr>
            <p:ph type="sldImg"/>
          </p:nvPr>
        </p:nvSpPr>
        <p:spPr>
          <a:xfrm>
            <a:off x="1146175" y="685800"/>
            <a:ext cx="4572000" cy="3429000"/>
          </a:xfrm>
          <a:ln/>
        </p:spPr>
      </p:sp>
      <p:sp>
        <p:nvSpPr>
          <p:cNvPr id="634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9B91A46-46F2-4269-9D2E-9F59978CAD8B}" type="slidenum">
              <a:rPr lang="en-US" smtClean="0"/>
              <a:pPr eaLnBrk="1" hangingPunct="1"/>
              <a:t>18</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B7F7A94-3BC1-4CF5-A928-027120BF2A2B}" type="slidenum">
              <a:rPr lang="en-US" smtClean="0"/>
              <a:pPr eaLnBrk="1" hangingPunct="1"/>
              <a:t>19</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3FC0C48-81EB-46C8-AB22-65C576FB8CCB}" type="slidenum">
              <a:rPr lang="en-US" smtClean="0"/>
              <a:pPr eaLnBrk="1" hangingPunct="1"/>
              <a:t>20</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4D38272-A95B-4FE6-AE6F-ACAD0F7C5C19}" type="slidenum">
              <a:rPr lang="en-US" smtClean="0"/>
              <a:pPr eaLnBrk="1" hangingPunct="1"/>
              <a:t>21</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p:txBody>
          <a:bodyPr/>
          <a:lstStyle/>
          <a:p>
            <a:pPr>
              <a:defRPr/>
            </a:pPr>
            <a:fld id="{19633F75-2AC6-4476-9990-2F91584A34C9}" type="slidenum">
              <a:rPr lang="en-US">
                <a:solidFill>
                  <a:srgbClr val="000000"/>
                </a:solidFill>
              </a:rPr>
              <a:pPr>
                <a:defRPr/>
              </a:pPr>
              <a:t>24</a:t>
            </a:fld>
            <a:endParaRPr lang="en-US">
              <a:solidFill>
                <a:srgbClr val="000000"/>
              </a:solidFill>
            </a:endParaRPr>
          </a:p>
        </p:txBody>
      </p:sp>
      <p:sp>
        <p:nvSpPr>
          <p:cNvPr id="2355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2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0A0F23B-7842-4648-AC03-559DD0B25706}" type="slidenum">
              <a:rPr lang="en-US" smtClean="0">
                <a:cs typeface="Arial" pitchFamily="34" charset="0"/>
              </a:rPr>
              <a:pPr eaLnBrk="1" hangingPunct="1"/>
              <a:t>39</a:t>
            </a:fld>
            <a:endParaRPr lang="en-US" smtClean="0">
              <a:cs typeface="Arial" pitchFamily="34" charset="0"/>
            </a:endParaRPr>
          </a:p>
        </p:txBody>
      </p:sp>
      <p:sp>
        <p:nvSpPr>
          <p:cNvPr id="79875" name="Rectangle 2"/>
          <p:cNvSpPr>
            <a:spLocks noGrp="1" noRot="1" noChangeAspect="1" noChangeArrowheads="1" noTextEdit="1"/>
          </p:cNvSpPr>
          <p:nvPr>
            <p:ph type="sldImg"/>
          </p:nvPr>
        </p:nvSpPr>
        <p:spPr>
          <a:xfrm>
            <a:off x="1144588" y="687388"/>
            <a:ext cx="4570412" cy="3429000"/>
          </a:xfrm>
          <a:ln/>
        </p:spPr>
      </p:sp>
      <p:sp>
        <p:nvSpPr>
          <p:cNvPr id="79876" name="Rectangle 3"/>
          <p:cNvSpPr>
            <a:spLocks noGrp="1" noChangeArrowheads="1"/>
          </p:cNvSpPr>
          <p:nvPr>
            <p:ph type="body" idx="1"/>
          </p:nvPr>
        </p:nvSpPr>
        <p:spPr>
          <a:xfrm>
            <a:off x="388938" y="4487863"/>
            <a:ext cx="6080125" cy="37655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09538" indent="-109538"/>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9"/>
          <p:cNvSpPr>
            <a:spLocks noGrp="1" noChangeArrowheads="1"/>
          </p:cNvSpPr>
          <p:nvPr>
            <p:ph type="dt" sz="half" idx="10"/>
          </p:nvPr>
        </p:nvSpPr>
        <p:spPr/>
        <p:txBody>
          <a:bodyPr/>
          <a:lstStyle>
            <a:lvl1pPr>
              <a:defRPr/>
            </a:lvl1pPr>
          </a:lstStyle>
          <a:p>
            <a:pPr>
              <a:defRPr/>
            </a:pPr>
            <a:r>
              <a:rPr lang="en-US" smtClean="0"/>
              <a:t>July 2011</a:t>
            </a:r>
            <a:endParaRPr lang="en-US"/>
          </a:p>
        </p:txBody>
      </p:sp>
      <p:sp>
        <p:nvSpPr>
          <p:cNvPr id="5" name="Rectangle 10"/>
          <p:cNvSpPr>
            <a:spLocks noGrp="1" noChangeArrowheads="1"/>
          </p:cNvSpPr>
          <p:nvPr>
            <p:ph type="ftr" sz="quarter" idx="11"/>
          </p:nvPr>
        </p:nvSpPr>
        <p:spPr>
          <a:xfrm>
            <a:off x="6786563" y="6475413"/>
            <a:ext cx="1757362" cy="184150"/>
          </a:xfrm>
        </p:spPr>
        <p:txBody>
          <a:bodyPr/>
          <a:lstStyle>
            <a:lvl1pPr>
              <a:defRPr/>
            </a:lvl1pPr>
          </a:lstStyle>
          <a:p>
            <a:pPr>
              <a:defRPr/>
            </a:pPr>
            <a:r>
              <a:rPr lang="en-US" smtClean="0"/>
              <a:t>Darrell M. Wilson, MD (Stanford)</a:t>
            </a:r>
            <a:endParaRPr lang="en-US"/>
          </a:p>
        </p:txBody>
      </p:sp>
      <p:sp>
        <p:nvSpPr>
          <p:cNvPr id="6" name="Rectangle 11"/>
          <p:cNvSpPr>
            <a:spLocks noGrp="1" noChangeArrowheads="1"/>
          </p:cNvSpPr>
          <p:nvPr>
            <p:ph type="sldNum" sz="quarter" idx="12"/>
          </p:nvPr>
        </p:nvSpPr>
        <p:spPr/>
        <p:txBody>
          <a:bodyPr/>
          <a:lstStyle>
            <a:lvl1pPr>
              <a:defRPr/>
            </a:lvl1pPr>
          </a:lstStyle>
          <a:p>
            <a:pPr>
              <a:defRPr/>
            </a:pPr>
            <a:r>
              <a:rPr lang="en-US"/>
              <a:t>Slide </a:t>
            </a:r>
            <a:fld id="{8B242A31-AE4C-4F1C-9141-1872D2F9F6D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r>
              <a:rPr lang="en-US" smtClean="0"/>
              <a:t>July 2011</a:t>
            </a: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r>
              <a:rPr lang="en-US" smtClean="0"/>
              <a:t>Darrell M. Wilson, MD (Stanford)</a:t>
            </a: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r>
              <a:rPr lang="en-US"/>
              <a:t>Slide </a:t>
            </a:r>
            <a:fld id="{F8BE74CE-E6AC-47A3-ABC9-E65F9B902A3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r>
              <a:rPr lang="en-US" smtClean="0"/>
              <a:t>July 2011</a:t>
            </a: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r>
              <a:rPr lang="en-US" smtClean="0"/>
              <a:t>Darrell M. Wilson, MD (Stanford)</a:t>
            </a: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r>
              <a:rPr lang="en-US"/>
              <a:t>Slide </a:t>
            </a:r>
            <a:fld id="{E5A58283-7D80-413A-9605-486CDA7E00E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9"/>
          <p:cNvSpPr>
            <a:spLocks noGrp="1" noChangeArrowheads="1"/>
          </p:cNvSpPr>
          <p:nvPr>
            <p:ph type="dt" sz="half" idx="10"/>
          </p:nvPr>
        </p:nvSpPr>
        <p:spPr>
          <a:ln/>
        </p:spPr>
        <p:txBody>
          <a:bodyPr/>
          <a:lstStyle>
            <a:lvl1pPr>
              <a:defRPr/>
            </a:lvl1pPr>
          </a:lstStyle>
          <a:p>
            <a:pPr>
              <a:defRPr/>
            </a:pPr>
            <a:r>
              <a:rPr lang="en-US" smtClean="0"/>
              <a:t>July 2011</a:t>
            </a: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r>
              <a:rPr lang="en-US" smtClean="0"/>
              <a:t>Darrell M. Wilson, MD (Stanford)</a:t>
            </a: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r>
              <a:rPr lang="en-US"/>
              <a:t>Slide </a:t>
            </a:r>
            <a:fld id="{E23A8302-8071-405F-AAF2-2D0F998107F3}"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July 2011</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Darrell M. Wilson, MD (Stanford)</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544772-C2AB-4743-98FC-56B145AC1BEE}" type="slidenum">
              <a:rPr lang="en-US"/>
              <a:pPr>
                <a:defRPr/>
              </a:pPr>
              <a:t>‹#›</a:t>
            </a:fld>
            <a:endParaRPr lang="en-US"/>
          </a:p>
        </p:txBody>
      </p:sp>
    </p:spTree>
    <p:extLst>
      <p:ext uri="{BB962C8B-B14F-4D97-AF65-F5344CB8AC3E}">
        <p14:creationId xmlns:p14="http://schemas.microsoft.com/office/powerpoint/2010/main" xmlns="" val="3813878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t>July 2011</a:t>
            </a: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t>Darrell M. Wilson, MD (Stanford)</a:t>
            </a: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ECD9B499-979F-483E-BB9C-6CACF618102C}" type="slidenum">
              <a:rPr lang="en-US"/>
              <a:pPr>
                <a:defRPr/>
              </a:pPr>
              <a:t>‹#›</a:t>
            </a:fld>
            <a:endParaRPr lang="en-US"/>
          </a:p>
        </p:txBody>
      </p:sp>
    </p:spTree>
    <p:extLst>
      <p:ext uri="{BB962C8B-B14F-4D97-AF65-F5344CB8AC3E}">
        <p14:creationId xmlns:p14="http://schemas.microsoft.com/office/powerpoint/2010/main" xmlns="" val="7614596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July 2011</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Darrell M. Wilson, MD (Stanford)</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6C5CE2B-A69B-40FF-B610-D7E6127E6230}" type="slidenum">
              <a:rPr lang="en-US"/>
              <a:pPr>
                <a:defRPr/>
              </a:pPr>
              <a:t>‹#›</a:t>
            </a:fld>
            <a:endParaRPr lang="en-US"/>
          </a:p>
        </p:txBody>
      </p:sp>
    </p:spTree>
    <p:extLst>
      <p:ext uri="{BB962C8B-B14F-4D97-AF65-F5344CB8AC3E}">
        <p14:creationId xmlns:p14="http://schemas.microsoft.com/office/powerpoint/2010/main" xmlns="" val="1643535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p:txBody>
          <a:bodyPr/>
          <a:lstStyle>
            <a:lvl1pPr>
              <a:defRPr/>
            </a:lvl1pPr>
          </a:lstStyle>
          <a:p>
            <a:pPr>
              <a:defRPr/>
            </a:pPr>
            <a:r>
              <a:rPr lang="en-US" smtClean="0"/>
              <a:t>July 2011</a:t>
            </a:r>
            <a:endParaRPr lang="en-US"/>
          </a:p>
        </p:txBody>
      </p:sp>
      <p:sp>
        <p:nvSpPr>
          <p:cNvPr id="5" name="Rectangle 10"/>
          <p:cNvSpPr>
            <a:spLocks noGrp="1" noChangeArrowheads="1"/>
          </p:cNvSpPr>
          <p:nvPr>
            <p:ph type="ftr" sz="quarter" idx="11"/>
          </p:nvPr>
        </p:nvSpPr>
        <p:spPr>
          <a:xfrm>
            <a:off x="6786563" y="6475413"/>
            <a:ext cx="1757362" cy="184150"/>
          </a:xfrm>
        </p:spPr>
        <p:txBody>
          <a:bodyPr/>
          <a:lstStyle>
            <a:lvl1pPr>
              <a:defRPr/>
            </a:lvl1pPr>
          </a:lstStyle>
          <a:p>
            <a:pPr>
              <a:defRPr/>
            </a:pPr>
            <a:r>
              <a:rPr lang="en-US" smtClean="0"/>
              <a:t>Darrell M. Wilson, MD (Stanford)</a:t>
            </a:r>
            <a:endParaRPr lang="en-US"/>
          </a:p>
        </p:txBody>
      </p:sp>
      <p:sp>
        <p:nvSpPr>
          <p:cNvPr id="6" name="Rectangle 11"/>
          <p:cNvSpPr>
            <a:spLocks noGrp="1" noChangeArrowheads="1"/>
          </p:cNvSpPr>
          <p:nvPr>
            <p:ph type="sldNum" sz="quarter" idx="12"/>
          </p:nvPr>
        </p:nvSpPr>
        <p:spPr/>
        <p:txBody>
          <a:bodyPr/>
          <a:lstStyle>
            <a:lvl1pPr>
              <a:defRPr/>
            </a:lvl1pPr>
          </a:lstStyle>
          <a:p>
            <a:pPr>
              <a:defRPr/>
            </a:pPr>
            <a:r>
              <a:rPr lang="en-US"/>
              <a:t>Slide </a:t>
            </a:r>
            <a:fld id="{490B69A2-DAE6-4488-A29A-CAF8836F4AD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r>
              <a:rPr lang="en-US" smtClean="0"/>
              <a:t>July 2011</a:t>
            </a: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r>
              <a:rPr lang="en-US" smtClean="0"/>
              <a:t>Darrell M. Wilson, MD (Stanford)</a:t>
            </a: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r>
              <a:rPr lang="en-US"/>
              <a:t>Slide </a:t>
            </a:r>
            <a:fld id="{66C9B64A-EE3C-44D6-864E-753DC2E70A3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r>
              <a:rPr lang="en-US" smtClean="0"/>
              <a:t>July 2011</a:t>
            </a: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r>
              <a:rPr lang="en-US" smtClean="0"/>
              <a:t>Darrell M. Wilson, MD (Stanford)</a:t>
            </a: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r>
              <a:rPr lang="en-US"/>
              <a:t>Slide </a:t>
            </a:r>
            <a:fld id="{D8609E17-B08F-4AC0-8877-32D04488C4A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r>
              <a:rPr lang="en-US" smtClean="0"/>
              <a:t>July 2011</a:t>
            </a: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r>
              <a:rPr lang="en-US" smtClean="0"/>
              <a:t>Darrell M. Wilson, MD (Stanford)</a:t>
            </a: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r>
              <a:rPr lang="en-US"/>
              <a:t>Slide </a:t>
            </a:r>
            <a:fld id="{FAC7B7C6-2A13-4A27-B10D-4C9DF7FD5CC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r>
              <a:rPr lang="en-US" smtClean="0"/>
              <a:t>July 2011</a:t>
            </a: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r>
              <a:rPr lang="en-US" smtClean="0"/>
              <a:t>Darrell M. Wilson, MD (Stanford)</a:t>
            </a: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r>
              <a:rPr lang="en-US"/>
              <a:t>Slide </a:t>
            </a:r>
            <a:fld id="{57E36030-BD4E-4FED-91F3-151EC067F6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r>
              <a:rPr lang="en-US" smtClean="0"/>
              <a:t>July 2011</a:t>
            </a: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r>
              <a:rPr lang="en-US" smtClean="0"/>
              <a:t>Darrell M. Wilson, MD (Stanford)</a:t>
            </a: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r>
              <a:rPr lang="en-US"/>
              <a:t>Slide </a:t>
            </a:r>
            <a:fld id="{F634E779-E858-4DC4-8E0D-6120F806194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r>
              <a:rPr lang="en-US" smtClean="0"/>
              <a:t>July 2011</a:t>
            </a: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r>
              <a:rPr lang="en-US" smtClean="0"/>
              <a:t>Darrell M. Wilson, MD (Stanford)</a:t>
            </a: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r>
              <a:rPr lang="en-US"/>
              <a:t>Slide </a:t>
            </a:r>
            <a:fld id="{BE2E7C75-ED11-4FC3-A2A3-6B9EB686609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r>
              <a:rPr lang="en-US" smtClean="0"/>
              <a:t>July 2011</a:t>
            </a: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r>
              <a:rPr lang="en-US" smtClean="0"/>
              <a:t>Darrell M. Wilson, MD (Stanford)</a:t>
            </a: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r>
              <a:rPr lang="en-US"/>
              <a:t>Slide </a:t>
            </a:r>
            <a:fld id="{BA2AA7B5-B5D5-426A-B01F-EA986D57870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8"/>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Grp="1" noChangeArrowheads="1"/>
          </p:cNvSpPr>
          <p:nvPr>
            <p:ph type="dt" sz="half" idx="2"/>
          </p:nvPr>
        </p:nvSpPr>
        <p:spPr bwMode="auto">
          <a:xfrm>
            <a:off x="696913" y="334963"/>
            <a:ext cx="955675" cy="2762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hangingPunct="0">
              <a:defRPr b="1">
                <a:latin typeface="Times New Roman" pitchFamily="18" charset="0"/>
                <a:ea typeface="MS PGothic" pitchFamily="34" charset="-128"/>
                <a:cs typeface="+mn-cs"/>
              </a:defRPr>
            </a:lvl1pPr>
          </a:lstStyle>
          <a:p>
            <a:pPr>
              <a:defRPr/>
            </a:pPr>
            <a:r>
              <a:rPr lang="en-US" smtClean="0"/>
              <a:t>July 2011</a:t>
            </a:r>
            <a:endParaRPr lang="en-US"/>
          </a:p>
        </p:txBody>
      </p:sp>
      <p:sp>
        <p:nvSpPr>
          <p:cNvPr id="1034" name="Rectangle 10"/>
          <p:cNvSpPr>
            <a:spLocks noGrp="1" noChangeArrowheads="1"/>
          </p:cNvSpPr>
          <p:nvPr>
            <p:ph type="ftr" sz="quarter" idx="3"/>
          </p:nvPr>
        </p:nvSpPr>
        <p:spPr bwMode="auto">
          <a:xfrm>
            <a:off x="7251700" y="6475413"/>
            <a:ext cx="1292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sz="1200">
                <a:latin typeface="Times New Roman" pitchFamily="18" charset="0"/>
                <a:ea typeface="MS PGothic" pitchFamily="34" charset="-128"/>
                <a:cs typeface="+mn-cs"/>
              </a:defRPr>
            </a:lvl1pPr>
          </a:lstStyle>
          <a:p>
            <a:pPr>
              <a:defRPr/>
            </a:pPr>
            <a:r>
              <a:rPr lang="en-US" smtClean="0"/>
              <a:t>Darrell M. Wilson, MD (Stanford)</a:t>
            </a:r>
            <a:endParaRPr lang="en-US"/>
          </a:p>
        </p:txBody>
      </p:sp>
      <p:sp>
        <p:nvSpPr>
          <p:cNvPr id="1035" name="Rectangle 11"/>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sz="1200">
                <a:latin typeface="Times New Roman" pitchFamily="18" charset="0"/>
                <a:ea typeface="MS PGothic" pitchFamily="34" charset="-128"/>
                <a:cs typeface="+mn-cs"/>
              </a:defRPr>
            </a:lvl1pPr>
          </a:lstStyle>
          <a:p>
            <a:pPr>
              <a:defRPr/>
            </a:pPr>
            <a:r>
              <a:rPr lang="en-US"/>
              <a:t>Slide </a:t>
            </a:r>
            <a:fld id="{B150CF88-3156-427D-8B91-72F6A8270848}" type="slidenum">
              <a:rPr lang="en-US"/>
              <a:pPr>
                <a:defRPr/>
              </a:pPr>
              <a:t>‹#›</a:t>
            </a:fld>
            <a:endParaRPr lang="en-US"/>
          </a:p>
        </p:txBody>
      </p:sp>
      <p:sp>
        <p:nvSpPr>
          <p:cNvPr id="1036" name="Rectangle 12"/>
          <p:cNvSpPr>
            <a:spLocks noChangeArrowheads="1"/>
          </p:cNvSpPr>
          <p:nvPr userDrawn="1"/>
        </p:nvSpPr>
        <p:spPr bwMode="auto">
          <a:xfrm>
            <a:off x="4398963" y="334963"/>
            <a:ext cx="4046537" cy="276225"/>
          </a:xfrm>
          <a:prstGeom prst="rect">
            <a:avLst/>
          </a:prstGeom>
          <a:noFill/>
          <a:ln w="9525">
            <a:noFill/>
            <a:miter lim="800000"/>
            <a:headEnd/>
            <a:tailEnd/>
          </a:ln>
          <a:effectLst/>
        </p:spPr>
        <p:txBody>
          <a:bodyPr wrap="none" lIns="0" tIns="0" rIns="0" bIns="0" anchor="b">
            <a:spAutoFit/>
          </a:bodyPr>
          <a:lstStyle/>
          <a:p>
            <a:pPr marL="457200" lvl="4" algn="r" eaLnBrk="0" hangingPunct="0">
              <a:defRPr/>
            </a:pPr>
            <a:r>
              <a:rPr lang="en-US" b="1" dirty="0">
                <a:latin typeface="Times New Roman" pitchFamily="18" charset="0"/>
                <a:ea typeface="MS PGothic" pitchFamily="34" charset="-128"/>
                <a:cs typeface="+mn-cs"/>
              </a:rPr>
              <a:t>doc.: IEEE </a:t>
            </a:r>
            <a:r>
              <a:rPr lang="en-US" b="1" dirty="0" smtClean="0">
                <a:latin typeface="Times New Roman" pitchFamily="18" charset="0"/>
                <a:ea typeface="MS PGothic" pitchFamily="34" charset="-128"/>
                <a:cs typeface="+mn-cs"/>
              </a:rPr>
              <a:t>802.15-11-0564-00-0006</a:t>
            </a:r>
            <a:r>
              <a:rPr lang="en-US" dirty="0" smtClean="0">
                <a:cs typeface="+mn-cs"/>
              </a:rPr>
              <a:t> </a:t>
            </a:r>
            <a:r>
              <a:rPr lang="en-US" dirty="0" smtClean="0">
                <a:latin typeface="Times New Roman" pitchFamily="18" charset="0"/>
                <a:cs typeface="+mn-cs"/>
              </a:rPr>
              <a:t> </a:t>
            </a:r>
            <a:endParaRPr lang="en-US" dirty="0">
              <a:latin typeface="Times New Roman" pitchFamily="18" charset="0"/>
              <a:cs typeface="+mn-cs"/>
            </a:endParaRPr>
          </a:p>
        </p:txBody>
      </p:sp>
      <p:sp>
        <p:nvSpPr>
          <p:cNvPr id="1037" name="Line 13"/>
          <p:cNvSpPr>
            <a:spLocks noChangeShapeType="1"/>
          </p:cNvSpPr>
          <p:nvPr userDrawn="1"/>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cs typeface="+mn-cs"/>
            </a:endParaRPr>
          </a:p>
        </p:txBody>
      </p:sp>
      <p:sp>
        <p:nvSpPr>
          <p:cNvPr id="1038" name="Rectangle 14"/>
          <p:cNvSpPr>
            <a:spLocks noChangeArrowheads="1"/>
          </p:cNvSpPr>
          <p:nvPr userDrawn="1"/>
        </p:nvSpPr>
        <p:spPr bwMode="auto">
          <a:xfrm>
            <a:off x="685800" y="6475413"/>
            <a:ext cx="711200" cy="182562"/>
          </a:xfrm>
          <a:prstGeom prst="rect">
            <a:avLst/>
          </a:prstGeom>
          <a:noFill/>
          <a:ln w="9525">
            <a:noFill/>
            <a:miter lim="800000"/>
            <a:headEnd/>
            <a:tailEnd/>
          </a:ln>
          <a:effectLst/>
        </p:spPr>
        <p:txBody>
          <a:bodyPr wrap="none" lIns="0" tIns="0" rIns="0" bIns="0">
            <a:spAutoFit/>
          </a:bodyPr>
          <a:lstStyle/>
          <a:p>
            <a:pPr eaLnBrk="0" hangingPunct="0">
              <a:defRPr/>
            </a:pPr>
            <a:r>
              <a:rPr lang="en-US" sz="1200">
                <a:latin typeface="Times New Roman" pitchFamily="18" charset="0"/>
                <a:ea typeface="MS PGothic" pitchFamily="34" charset="-128"/>
                <a:cs typeface="+mn-cs"/>
              </a:rPr>
              <a:t>Submission</a:t>
            </a:r>
          </a:p>
        </p:txBody>
      </p:sp>
      <p:sp>
        <p:nvSpPr>
          <p:cNvPr id="1039" name="Line 15"/>
          <p:cNvSpPr>
            <a:spLocks noChangeShapeType="1"/>
          </p:cNvSpPr>
          <p:nvPr userDrawn="1"/>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cs typeface="+mn-cs"/>
            </a:endParaRPr>
          </a:p>
        </p:txBody>
      </p:sp>
    </p:spTree>
  </p:cSld>
  <p:clrMap bg1="lt1" tx1="dk1" bg2="lt2" tx2="dk2" accent1="accent1" accent2="accent2" accent3="accent3" accent4="accent4" accent5="accent5" accent6="accent6" hlink="hlink" folHlink="folHlink"/>
  <p:sldLayoutIdLst>
    <p:sldLayoutId id="2147485383" r:id="rId1"/>
    <p:sldLayoutId id="2147485384" r:id="rId2"/>
    <p:sldLayoutId id="2147485373" r:id="rId3"/>
    <p:sldLayoutId id="2147485374" r:id="rId4"/>
    <p:sldLayoutId id="2147485375" r:id="rId5"/>
    <p:sldLayoutId id="2147485376" r:id="rId6"/>
    <p:sldLayoutId id="2147485377" r:id="rId7"/>
    <p:sldLayoutId id="2147485378" r:id="rId8"/>
    <p:sldLayoutId id="2147485379" r:id="rId9"/>
    <p:sldLayoutId id="2147485380" r:id="rId10"/>
    <p:sldLayoutId id="2147485381" r:id="rId11"/>
    <p:sldLayoutId id="2147485382" r:id="rId12"/>
    <p:sldLayoutId id="2147485385" r:id="rId13"/>
    <p:sldLayoutId id="2147485386" r:id="rId14"/>
    <p:sldLayoutId id="2147485387" r:id="rId15"/>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s>
</file>

<file path=ppt/slides/_rels/slide1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mailto:dwilson@stanford.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15.wmf"/></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4.v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5.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6.v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2.png"/><Relationship Id="rId1" Type="http://schemas.openxmlformats.org/officeDocument/2006/relationships/slideLayout" Target="../slideLayouts/slideLayout14.xml"/><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image" Target="../media/image36.jpeg"/></Relationships>
</file>

<file path=ppt/slides/_rels/slide46.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6.xml"/><Relationship Id="rId1" Type="http://schemas.openxmlformats.org/officeDocument/2006/relationships/vmlDrawing" Target="../drawings/vmlDrawing9.vml"/><Relationship Id="rId4" Type="http://schemas.openxmlformats.org/officeDocument/2006/relationships/oleObject" Target="../embeddings/Microsoft_Office_Excel_97-2003_Worksheet2.xls"/></Relationships>
</file>

<file path=ppt/slides/_rels/slide4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oleObject" Target="../embeddings/oleObject9.bin"/><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46.jpeg"/></Relationships>
</file>

<file path=ppt/slides/_rels/slide5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6.xml"/><Relationship Id="rId5" Type="http://schemas.openxmlformats.org/officeDocument/2006/relationships/image" Target="../media/image50.jpeg"/><Relationship Id="rId4" Type="http://schemas.openxmlformats.org/officeDocument/2006/relationships/image" Target="../media/image49.jpeg"/></Relationships>
</file>

<file path=ppt/slides/_rels/slide52.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52.e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jpeg"/><Relationship Id="rId7" Type="http://schemas.openxmlformats.org/officeDocument/2006/relationships/image" Target="../media/image57.wmf"/><Relationship Id="rId12" Type="http://schemas.openxmlformats.org/officeDocument/2006/relationships/image" Target="../media/image62.jpe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56.png"/><Relationship Id="rId11" Type="http://schemas.openxmlformats.org/officeDocument/2006/relationships/image" Target="../media/image61.jpeg"/><Relationship Id="rId5" Type="http://schemas.openxmlformats.org/officeDocument/2006/relationships/image" Target="../media/image55.jpeg"/><Relationship Id="rId10" Type="http://schemas.openxmlformats.org/officeDocument/2006/relationships/image" Target="../media/image60.png"/><Relationship Id="rId4" Type="http://schemas.openxmlformats.org/officeDocument/2006/relationships/image" Target="../media/image54.jpeg"/><Relationship Id="rId9" Type="http://schemas.openxmlformats.org/officeDocument/2006/relationships/image" Target="../media/image5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www.fda.gov/downloads/MedicalDevices/DeviceRegulationandGuidance/GuidanceDocuments/ucm089593.pdf"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www.fda.gov/downloads/MedicalDevices/DeviceRegulationandGuidance/GuidanceDocuments/ucm073779.pdf"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3"/>
          <p:cNvSpPr>
            <a:spLocks noGrp="1"/>
          </p:cNvSpPr>
          <p:nvPr>
            <p:ph type="dt" sz="quarter" idx="10"/>
          </p:nvPr>
        </p:nvSpPr>
        <p:spPr/>
        <p:txBody>
          <a:bodyPr/>
          <a:lstStyle/>
          <a:p>
            <a:pPr>
              <a:defRPr/>
            </a:pPr>
            <a:r>
              <a:rPr lang="en-US" smtClean="0"/>
              <a:t>July 2011</a:t>
            </a:r>
            <a:endParaRPr lang="en-US"/>
          </a:p>
        </p:txBody>
      </p:sp>
      <p:sp>
        <p:nvSpPr>
          <p:cNvPr id="11267" name="Footer Placeholder 4"/>
          <p:cNvSpPr>
            <a:spLocks noGrp="1"/>
          </p:cNvSpPr>
          <p:nvPr>
            <p:ph type="ftr" sz="quarter" idx="11"/>
          </p:nvPr>
        </p:nvSpPr>
        <p:spPr/>
        <p:txBody>
          <a:bodyPr/>
          <a:lstStyle/>
          <a:p>
            <a:pPr>
              <a:defRPr/>
            </a:pPr>
            <a:r>
              <a:rPr lang="en-US" smtClean="0"/>
              <a:t>Darrell M. Wilson, MD (Stanford)</a:t>
            </a:r>
            <a:endParaRPr lang="en-US" dirty="0" smtClean="0"/>
          </a:p>
        </p:txBody>
      </p:sp>
      <p:sp>
        <p:nvSpPr>
          <p:cNvPr id="11268" name="Slide Number Placeholder 5"/>
          <p:cNvSpPr>
            <a:spLocks noGrp="1"/>
          </p:cNvSpPr>
          <p:nvPr>
            <p:ph type="sldNum" sz="quarter" idx="12"/>
          </p:nvPr>
        </p:nvSpPr>
        <p:spPr/>
        <p:txBody>
          <a:bodyPr/>
          <a:lstStyle/>
          <a:p>
            <a:pPr>
              <a:defRPr/>
            </a:pPr>
            <a:r>
              <a:rPr lang="en-US" dirty="0" smtClean="0"/>
              <a:t>Slide </a:t>
            </a:r>
            <a:fld id="{73B8E2C1-86BC-42CA-AFCF-E4C1B6ECF48F}" type="slidenum">
              <a:rPr lang="en-US" smtClean="0"/>
              <a:pPr>
                <a:defRPr/>
              </a:pPr>
              <a:t>1</a:t>
            </a:fld>
            <a:endParaRPr lang="en-US" dirty="0" smtClean="0"/>
          </a:p>
        </p:txBody>
      </p:sp>
      <p:sp>
        <p:nvSpPr>
          <p:cNvPr id="7" name="Rectangle 9"/>
          <p:cNvSpPr>
            <a:spLocks noChangeArrowheads="1"/>
          </p:cNvSpPr>
          <p:nvPr/>
        </p:nvSpPr>
        <p:spPr bwMode="auto">
          <a:xfrm>
            <a:off x="609600" y="762000"/>
            <a:ext cx="8001000" cy="5632311"/>
          </a:xfrm>
          <a:prstGeom prst="rect">
            <a:avLst/>
          </a:prstGeom>
          <a:noFill/>
          <a:ln w="12700">
            <a:noFill/>
            <a:miter lim="800000"/>
            <a:headEnd type="none" w="sm" len="sm"/>
            <a:tailEnd type="none" w="sm" len="sm"/>
          </a:ln>
          <a:effectLst/>
        </p:spPr>
        <p:txBody>
          <a:bodyPr>
            <a:spAutoFit/>
          </a:bodyPr>
          <a:lstStyle/>
          <a:p>
            <a:pPr marL="914400" indent="-914400" eaLnBrk="0" hangingPunct="0">
              <a:defRPr/>
            </a:pPr>
            <a:r>
              <a:rPr lang="en-US" sz="1600" b="1" u="sng" dirty="0">
                <a:effectLst>
                  <a:outerShdw blurRad="38100" dist="38100" dir="2700000" algn="tl">
                    <a:srgbClr val="C0C0C0"/>
                  </a:outerShdw>
                </a:effectLst>
                <a:latin typeface="Times New Roman" pitchFamily="18" charset="0"/>
                <a:cs typeface="+mn-cs"/>
              </a:rPr>
              <a:t>Project: IEEE P802.15 Working Group for Wireless Personal Area Networks (WPANs)</a:t>
            </a:r>
            <a:endParaRPr lang="en-US" sz="1600" b="1" dirty="0">
              <a:latin typeface="Times New Roman" pitchFamily="18" charset="0"/>
              <a:cs typeface="+mn-cs"/>
            </a:endParaRPr>
          </a:p>
          <a:p>
            <a:pPr marL="914400" indent="-914400" eaLnBrk="0" hangingPunct="0">
              <a:defRPr/>
            </a:pPr>
            <a:endParaRPr lang="en-US" sz="2000" dirty="0">
              <a:latin typeface="Times New Roman" pitchFamily="18" charset="0"/>
              <a:cs typeface="+mn-cs"/>
            </a:endParaRPr>
          </a:p>
          <a:p>
            <a:pPr marL="914400" indent="-914400" eaLnBrk="0" hangingPunct="0">
              <a:defRPr/>
            </a:pPr>
            <a:r>
              <a:rPr lang="en-US" b="1" dirty="0">
                <a:latin typeface="Times New Roman" pitchFamily="18" charset="0"/>
                <a:cs typeface="+mn-cs"/>
              </a:rPr>
              <a:t>Submission Title</a:t>
            </a:r>
            <a:r>
              <a:rPr lang="en-US" dirty="0">
                <a:latin typeface="Times New Roman" pitchFamily="18" charset="0"/>
                <a:cs typeface="+mn-cs"/>
              </a:rPr>
              <a:t>: </a:t>
            </a:r>
            <a:r>
              <a:rPr lang="en-US" dirty="0" smtClean="0">
                <a:latin typeface="Times New Roman" pitchFamily="18" charset="0"/>
                <a:cs typeface="+mn-cs"/>
              </a:rPr>
              <a:t>IEEE Body Area Network Diabetes - July 11</a:t>
            </a:r>
            <a:endParaRPr lang="en-US" dirty="0">
              <a:latin typeface="Times New Roman" pitchFamily="18" charset="0"/>
              <a:cs typeface="+mn-cs"/>
            </a:endParaRPr>
          </a:p>
          <a:p>
            <a:pPr marL="914400" indent="-914400" eaLnBrk="0" hangingPunct="0">
              <a:defRPr/>
            </a:pPr>
            <a:r>
              <a:rPr lang="en-US" b="1" dirty="0">
                <a:latin typeface="Times New Roman" pitchFamily="18" charset="0"/>
                <a:cs typeface="+mn-cs"/>
              </a:rPr>
              <a:t>Date Submitted: </a:t>
            </a:r>
            <a:r>
              <a:rPr lang="en-US" dirty="0">
                <a:latin typeface="Times New Roman" pitchFamily="18" charset="0"/>
                <a:cs typeface="+mn-cs"/>
              </a:rPr>
              <a:t>July  21, 2011</a:t>
            </a:r>
          </a:p>
          <a:p>
            <a:pPr marL="914400" indent="-914400" eaLnBrk="0" hangingPunct="0">
              <a:defRPr/>
            </a:pPr>
            <a:r>
              <a:rPr lang="en-US" b="1" dirty="0">
                <a:latin typeface="Times New Roman" pitchFamily="18" charset="0"/>
                <a:cs typeface="+mn-cs"/>
              </a:rPr>
              <a:t>Source:</a:t>
            </a:r>
            <a:r>
              <a:rPr lang="en-US" dirty="0">
                <a:latin typeface="Times New Roman" pitchFamily="18" charset="0"/>
                <a:cs typeface="+mn-cs"/>
              </a:rPr>
              <a:t> 	</a:t>
            </a:r>
            <a:r>
              <a:rPr lang="en-US" dirty="0" smtClean="0">
                <a:latin typeface="Times New Roman" pitchFamily="18" charset="0"/>
                <a:cs typeface="+mn-cs"/>
              </a:rPr>
              <a:t>Darrell M. Wilson, MD</a:t>
            </a:r>
            <a:endParaRPr lang="en-US" dirty="0">
              <a:latin typeface="Times New Roman" pitchFamily="18" charset="0"/>
              <a:cs typeface="+mn-cs"/>
            </a:endParaRPr>
          </a:p>
          <a:p>
            <a:pPr marL="914400" indent="-914400" eaLnBrk="0" hangingPunct="0">
              <a:defRPr/>
            </a:pPr>
            <a:r>
              <a:rPr lang="en-US" b="1" dirty="0">
                <a:latin typeface="Times New Roman" pitchFamily="18" charset="0"/>
                <a:cs typeface="+mn-cs"/>
              </a:rPr>
              <a:t>Contact: </a:t>
            </a:r>
            <a:r>
              <a:rPr lang="en-US" sz="1200" dirty="0">
                <a:latin typeface="Times New Roman" pitchFamily="18" charset="0"/>
                <a:cs typeface="+mn-cs"/>
              </a:rPr>
              <a:t>	 </a:t>
            </a:r>
            <a:r>
              <a:rPr lang="en-US" dirty="0" smtClean="0">
                <a:latin typeface="Times New Roman" pitchFamily="18" charset="0"/>
              </a:rPr>
              <a:t>Darrell M. Wilson, </a:t>
            </a:r>
            <a:r>
              <a:rPr lang="en-US" dirty="0" smtClean="0">
                <a:latin typeface="Times New Roman" pitchFamily="18" charset="0"/>
                <a:cs typeface="+mn-cs"/>
              </a:rPr>
              <a:t>MD (Stanford)</a:t>
            </a:r>
            <a:endParaRPr lang="en-US" dirty="0">
              <a:latin typeface="Times New Roman" pitchFamily="18" charset="0"/>
              <a:cs typeface="+mn-cs"/>
            </a:endParaRPr>
          </a:p>
          <a:p>
            <a:pPr marL="914400" indent="-914400" eaLnBrk="0" hangingPunct="0">
              <a:defRPr/>
            </a:pPr>
            <a:r>
              <a:rPr lang="en-US" b="1" dirty="0">
                <a:latin typeface="Times New Roman" pitchFamily="18" charset="0"/>
                <a:cs typeface="+mn-cs"/>
              </a:rPr>
              <a:t>Voice:</a:t>
            </a:r>
            <a:r>
              <a:rPr lang="en-US" dirty="0">
                <a:latin typeface="Times New Roman" pitchFamily="18" charset="0"/>
                <a:cs typeface="+mn-cs"/>
              </a:rPr>
              <a:t> 	+1 650 704-2517, E-Mail</a:t>
            </a:r>
            <a:r>
              <a:rPr lang="en-US" dirty="0" smtClean="0">
                <a:latin typeface="Times New Roman" pitchFamily="18" charset="0"/>
                <a:cs typeface="+mn-cs"/>
              </a:rPr>
              <a:t>: dped.stanford.edu</a:t>
            </a:r>
          </a:p>
          <a:p>
            <a:pPr marL="914400" indent="-914400" eaLnBrk="0" hangingPunct="0">
              <a:defRPr/>
            </a:pPr>
            <a:r>
              <a:rPr lang="en-US" b="1" dirty="0">
                <a:latin typeface="Times New Roman" pitchFamily="18" charset="0"/>
                <a:cs typeface="+mn-cs"/>
              </a:rPr>
              <a:t>Re:</a:t>
            </a:r>
            <a:r>
              <a:rPr lang="en-US" dirty="0">
                <a:latin typeface="Times New Roman" pitchFamily="18" charset="0"/>
                <a:cs typeface="+mn-cs"/>
              </a:rPr>
              <a:t> 	</a:t>
            </a:r>
            <a:r>
              <a:rPr lang="en-US" dirty="0" smtClean="0">
                <a:latin typeface="Times New Roman" pitchFamily="18" charset="0"/>
              </a:rPr>
              <a:t> IEEE Body Area Network Diabetes - July 11</a:t>
            </a:r>
            <a:endParaRPr lang="en-US" dirty="0">
              <a:latin typeface="Times New Roman" pitchFamily="18" charset="0"/>
              <a:cs typeface="+mn-cs"/>
            </a:endParaRPr>
          </a:p>
          <a:p>
            <a:pPr marL="914400" indent="-914400" eaLnBrk="0" hangingPunct="0">
              <a:defRPr/>
            </a:pPr>
            <a:r>
              <a:rPr lang="en-US" b="1" dirty="0">
                <a:latin typeface="Times New Roman" pitchFamily="18" charset="0"/>
                <a:cs typeface="+mn-cs"/>
              </a:rPr>
              <a:t>Abstract: </a:t>
            </a:r>
            <a:r>
              <a:rPr lang="en-US" dirty="0" smtClean="0">
                <a:latin typeface="Times New Roman" pitchFamily="18" charset="0"/>
              </a:rPr>
              <a:t>IEEE Body Area Network Diabetes - July 11</a:t>
            </a:r>
            <a:r>
              <a:rPr lang="en-US" dirty="0" smtClean="0">
                <a:latin typeface="Times New Roman" pitchFamily="18" charset="0"/>
                <a:cs typeface="+mn-cs"/>
              </a:rPr>
              <a:t>.</a:t>
            </a:r>
            <a:endParaRPr lang="en-US" dirty="0">
              <a:latin typeface="Times New Roman" pitchFamily="18" charset="0"/>
              <a:cs typeface="+mn-cs"/>
            </a:endParaRPr>
          </a:p>
          <a:p>
            <a:pPr marL="914400" indent="-914400" eaLnBrk="0" hangingPunct="0">
              <a:defRPr/>
            </a:pPr>
            <a:r>
              <a:rPr lang="en-US" b="1" dirty="0">
                <a:latin typeface="Times New Roman" pitchFamily="18" charset="0"/>
                <a:cs typeface="+mn-cs"/>
              </a:rPr>
              <a:t>Purpose:</a:t>
            </a:r>
            <a:r>
              <a:rPr lang="en-US" dirty="0">
                <a:latin typeface="Times New Roman" pitchFamily="18" charset="0"/>
                <a:cs typeface="+mn-cs"/>
              </a:rPr>
              <a:t>	To summarize </a:t>
            </a:r>
            <a:r>
              <a:rPr lang="en-US" dirty="0" smtClean="0">
                <a:latin typeface="Times New Roman" pitchFamily="18" charset="0"/>
                <a:cs typeface="+mn-cs"/>
              </a:rPr>
              <a:t>diabetes research</a:t>
            </a:r>
            <a:endParaRPr lang="en-US" dirty="0">
              <a:latin typeface="Times New Roman" pitchFamily="18" charset="0"/>
              <a:cs typeface="+mn-cs"/>
            </a:endParaRPr>
          </a:p>
          <a:p>
            <a:pPr marL="914400" indent="-914400" eaLnBrk="0" hangingPunct="0">
              <a:defRPr/>
            </a:pPr>
            <a:endParaRPr lang="en-US" b="1" dirty="0">
              <a:latin typeface="Times New Roman" pitchFamily="18" charset="0"/>
              <a:cs typeface="+mn-cs"/>
            </a:endParaRPr>
          </a:p>
          <a:p>
            <a:pPr marL="914400" indent="-914400" eaLnBrk="0" hangingPunct="0">
              <a:defRPr/>
            </a:pPr>
            <a:r>
              <a:rPr lang="en-US" b="1" dirty="0">
                <a:latin typeface="Times New Roman" pitchFamily="18" charset="0"/>
                <a:cs typeface="+mn-cs"/>
              </a:rPr>
              <a:t>Notice:</a:t>
            </a:r>
            <a:r>
              <a:rPr lang="en-US" dirty="0">
                <a:latin typeface="Times New Roman" pitchFamily="18" charset="0"/>
                <a:cs typeface="+mn-cs"/>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marL="914400" indent="-914400" eaLnBrk="0" hangingPunct="0">
              <a:defRPr/>
            </a:pPr>
            <a:endParaRPr lang="en-US" b="1" dirty="0">
              <a:latin typeface="Times New Roman" pitchFamily="18" charset="0"/>
              <a:cs typeface="+mn-cs"/>
            </a:endParaRPr>
          </a:p>
          <a:p>
            <a:pPr marL="914400" indent="-914400" eaLnBrk="0" hangingPunct="0">
              <a:defRPr/>
            </a:pPr>
            <a:r>
              <a:rPr lang="en-US" b="1" dirty="0">
                <a:latin typeface="Times New Roman" pitchFamily="18" charset="0"/>
                <a:cs typeface="+mn-cs"/>
              </a:rPr>
              <a:t>Release:</a:t>
            </a:r>
            <a:r>
              <a:rPr lang="en-US" dirty="0">
                <a:latin typeface="Times New Roman" pitchFamily="18" charset="0"/>
                <a:cs typeface="+mn-cs"/>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ChangeArrowheads="1"/>
          </p:cNvSpPr>
          <p:nvPr/>
        </p:nvSpPr>
        <p:spPr bwMode="auto">
          <a:xfrm>
            <a:off x="6427788" y="6477000"/>
            <a:ext cx="2716212"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ctr" eaLnBrk="0" hangingPunct="0"/>
            <a:r>
              <a:rPr lang="en-US" sz="1200">
                <a:latin typeface="Times New Roman" pitchFamily="18" charset="0"/>
              </a:rPr>
              <a:t>Travis, DM in Children, MPCP#29, 1987</a:t>
            </a:r>
          </a:p>
        </p:txBody>
      </p:sp>
      <p:pic>
        <p:nvPicPr>
          <p:cNvPr id="24579" name="Picture 205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0600" y="685800"/>
            <a:ext cx="7162800" cy="5288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pic>
      <p:sp>
        <p:nvSpPr>
          <p:cNvPr id="24580" name="Text Box 2057"/>
          <p:cNvSpPr txBox="1">
            <a:spLocks noChangeArrowheads="1"/>
          </p:cNvSpPr>
          <p:nvPr/>
        </p:nvSpPr>
        <p:spPr bwMode="auto">
          <a:xfrm>
            <a:off x="6096000" y="6019800"/>
            <a:ext cx="27368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err="1"/>
              <a:t>Diab</a:t>
            </a:r>
            <a:r>
              <a:rPr lang="en-US" dirty="0"/>
              <a:t> Care 29:1150, 2006</a:t>
            </a:r>
          </a:p>
        </p:txBody>
      </p:sp>
      <p:sp>
        <p:nvSpPr>
          <p:cNvPr id="5" name="Date Placeholder 4"/>
          <p:cNvSpPr>
            <a:spLocks noGrp="1"/>
          </p:cNvSpPr>
          <p:nvPr>
            <p:ph type="dt" sz="half" idx="10"/>
          </p:nvPr>
        </p:nvSpPr>
        <p:spPr/>
        <p:txBody>
          <a:bodyPr/>
          <a:lstStyle/>
          <a:p>
            <a:pPr>
              <a:defRPr/>
            </a:pPr>
            <a:r>
              <a:rPr lang="en-US" smtClean="0"/>
              <a:t>July 2011</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F634E779-E858-4DC4-8E0D-6120F8061943}" type="slidenum">
              <a:rPr lang="en-US" smtClean="0"/>
              <a:pPr>
                <a:defRPr/>
              </a:pPr>
              <a:t>10</a:t>
            </a:fld>
            <a:endParaRPr lang="en-US"/>
          </a:p>
        </p:txBody>
      </p:sp>
      <p:sp>
        <p:nvSpPr>
          <p:cNvPr id="7" name="Footer Placeholder 6"/>
          <p:cNvSpPr>
            <a:spLocks noGrp="1"/>
          </p:cNvSpPr>
          <p:nvPr>
            <p:ph type="ftr" sz="quarter" idx="11"/>
          </p:nvPr>
        </p:nvSpPr>
        <p:spPr/>
        <p:txBody>
          <a:bodyPr/>
          <a:lstStyle/>
          <a:p>
            <a:pPr>
              <a:defRPr/>
            </a:pPr>
            <a:r>
              <a:rPr lang="en-US" smtClean="0"/>
              <a:t>Darrell M. Wilson, MD (Stanford)</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Diabetes Impact</a:t>
            </a:r>
          </a:p>
        </p:txBody>
      </p:sp>
      <p:sp>
        <p:nvSpPr>
          <p:cNvPr id="25603" name="Rectangle 3"/>
          <p:cNvSpPr>
            <a:spLocks noGrp="1" noChangeArrowheads="1"/>
          </p:cNvSpPr>
          <p:nvPr>
            <p:ph type="body" idx="1"/>
          </p:nvPr>
        </p:nvSpPr>
        <p:spPr/>
        <p:txBody>
          <a:bodyPr/>
          <a:lstStyle/>
          <a:p>
            <a:pPr eaLnBrk="1" hangingPunct="1"/>
            <a:r>
              <a:rPr lang="en-US" smtClean="0"/>
              <a:t>Type 1 ~ 800,000 to 1,000,000</a:t>
            </a:r>
          </a:p>
          <a:p>
            <a:pPr lvl="1" eaLnBrk="1" hangingPunct="1"/>
            <a:r>
              <a:rPr lang="en-US" smtClean="0"/>
              <a:t>~120,000 &lt; 20 years of age</a:t>
            </a:r>
          </a:p>
          <a:p>
            <a:pPr eaLnBrk="1" hangingPunct="1"/>
            <a:r>
              <a:rPr lang="en-US" smtClean="0"/>
              <a:t>Type 2 ~ 7 million</a:t>
            </a:r>
          </a:p>
          <a:p>
            <a:pPr lvl="1" eaLnBrk="1" hangingPunct="1"/>
            <a:r>
              <a:rPr lang="en-US" smtClean="0"/>
              <a:t>another ~ 7 million undiagnosed</a:t>
            </a:r>
          </a:p>
          <a:p>
            <a:pPr lvl="1" eaLnBrk="1" hangingPunct="1"/>
            <a:r>
              <a:rPr lang="en-US" smtClean="0"/>
              <a:t>Prevalence</a:t>
            </a:r>
          </a:p>
          <a:p>
            <a:pPr lvl="2" eaLnBrk="1" hangingPunct="1"/>
            <a:r>
              <a:rPr lang="en-US" smtClean="0"/>
              <a:t>1.3%   18-44 years of age</a:t>
            </a:r>
          </a:p>
          <a:p>
            <a:pPr lvl="2" eaLnBrk="1" hangingPunct="1"/>
            <a:r>
              <a:rPr lang="en-US" smtClean="0"/>
              <a:t>6.2%    45-65 years of age</a:t>
            </a:r>
          </a:p>
          <a:p>
            <a:pPr lvl="2" eaLnBrk="1" hangingPunct="1"/>
            <a:r>
              <a:rPr lang="en-US" smtClean="0"/>
              <a:t>10.4%  65-74 years of age</a:t>
            </a:r>
          </a:p>
        </p:txBody>
      </p:sp>
      <p:sp>
        <p:nvSpPr>
          <p:cNvPr id="4" name="Date Placeholder 3"/>
          <p:cNvSpPr>
            <a:spLocks noGrp="1"/>
          </p:cNvSpPr>
          <p:nvPr>
            <p:ph type="dt" sz="half" idx="10"/>
          </p:nvPr>
        </p:nvSpPr>
        <p:spPr/>
        <p:txBody>
          <a:bodyPr/>
          <a:lstStyle/>
          <a:p>
            <a:pPr>
              <a:defRPr/>
            </a:pPr>
            <a:r>
              <a:rPr lang="en-US" smtClean="0"/>
              <a:t>July 2011</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490B69A2-DAE6-4488-A29A-CAF8836F4AD9}" type="slidenum">
              <a:rPr lang="en-US" smtClean="0"/>
              <a:pPr>
                <a:defRPr/>
              </a:pPr>
              <a:t>11</a:t>
            </a:fld>
            <a:endParaRPr lang="en-US"/>
          </a:p>
        </p:txBody>
      </p:sp>
      <p:sp>
        <p:nvSpPr>
          <p:cNvPr id="6" name="Footer Placeholder 5"/>
          <p:cNvSpPr>
            <a:spLocks noGrp="1"/>
          </p:cNvSpPr>
          <p:nvPr>
            <p:ph type="ftr" sz="quarter" idx="11"/>
          </p:nvPr>
        </p:nvSpPr>
        <p:spPr/>
        <p:txBody>
          <a:bodyPr/>
          <a:lstStyle/>
          <a:p>
            <a:pPr>
              <a:defRPr/>
            </a:pPr>
            <a:r>
              <a:rPr lang="en-US" smtClean="0"/>
              <a:t>Darrell M. Wilson, MD (Stanford)</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Grp="1" noChangeAspect="1"/>
          </p:cNvGraphicFramePr>
          <p:nvPr>
            <p:ph type="chart" idx="1"/>
          </p:nvPr>
        </p:nvGraphicFramePr>
        <p:xfrm>
          <a:off x="914400" y="2133600"/>
          <a:ext cx="7423150" cy="3930308"/>
        </p:xfrm>
        <a:graphic>
          <a:graphicData uri="http://schemas.openxmlformats.org/presentationml/2006/ole">
            <p:oleObj spid="_x0000_s1026" name="Chart" r:id="rId3" imgW="7772349" imgH="4114800" progId="MSGraph.Chart.8">
              <p:embed followColorScheme="full"/>
            </p:oleObj>
          </a:graphicData>
        </a:graphic>
      </p:graphicFrame>
      <p:sp>
        <p:nvSpPr>
          <p:cNvPr id="1027" name="Text Box 3"/>
          <p:cNvSpPr txBox="1">
            <a:spLocks noChangeArrowheads="1"/>
          </p:cNvSpPr>
          <p:nvPr/>
        </p:nvSpPr>
        <p:spPr bwMode="auto">
          <a:xfrm>
            <a:off x="381000" y="5943600"/>
            <a:ext cx="57912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i="1">
                <a:solidFill>
                  <a:schemeClr val="tx2"/>
                </a:solidFill>
              </a:rPr>
              <a:t>Diabetes Care</a:t>
            </a:r>
            <a:r>
              <a:rPr lang="en-US">
                <a:solidFill>
                  <a:schemeClr val="tx2"/>
                </a:solidFill>
              </a:rPr>
              <a:t> 26:917-932, 2003</a:t>
            </a:r>
          </a:p>
        </p:txBody>
      </p:sp>
      <p:sp>
        <p:nvSpPr>
          <p:cNvPr id="1028" name="Text Box 4"/>
          <p:cNvSpPr>
            <a:spLocks noGrp="1" noChangeArrowheads="1"/>
          </p:cNvSpPr>
          <p:nvPr>
            <p:ph type="title"/>
          </p:nvPr>
        </p:nvSpPr>
        <p:spPr>
          <a:xfrm>
            <a:off x="381000" y="685800"/>
            <a:ext cx="8458200" cy="1143000"/>
          </a:xfrm>
          <a:noFill/>
        </p:spPr>
        <p:txBody>
          <a:bodyPr anchor="b"/>
          <a:lstStyle/>
          <a:p>
            <a:pPr eaLnBrk="1" hangingPunct="1">
              <a:spcBef>
                <a:spcPct val="50000"/>
              </a:spcBef>
            </a:pPr>
            <a:r>
              <a:rPr lang="en-US" sz="4000" b="0" dirty="0" smtClean="0"/>
              <a:t>Costs Continue to Increase (U.S.)</a:t>
            </a:r>
            <a:br>
              <a:rPr lang="en-US" sz="4000" b="0" dirty="0" smtClean="0"/>
            </a:br>
            <a:r>
              <a:rPr lang="en-US" sz="4000" b="0" dirty="0" smtClean="0"/>
              <a:t>(in Billions of Dollars) </a:t>
            </a:r>
          </a:p>
        </p:txBody>
      </p:sp>
      <p:sp>
        <p:nvSpPr>
          <p:cNvPr id="1029" name="Line 5"/>
          <p:cNvSpPr>
            <a:spLocks noChangeShapeType="1"/>
          </p:cNvSpPr>
          <p:nvPr/>
        </p:nvSpPr>
        <p:spPr bwMode="auto">
          <a:xfrm>
            <a:off x="0" y="1828800"/>
            <a:ext cx="9144000" cy="0"/>
          </a:xfrm>
          <a:prstGeom prst="line">
            <a:avLst/>
          </a:prstGeom>
          <a:noFill/>
          <a:ln w="5715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 name="Date Placeholder 5"/>
          <p:cNvSpPr>
            <a:spLocks noGrp="1"/>
          </p:cNvSpPr>
          <p:nvPr>
            <p:ph type="dt" sz="half" idx="10"/>
          </p:nvPr>
        </p:nvSpPr>
        <p:spPr/>
        <p:txBody>
          <a:bodyPr/>
          <a:lstStyle/>
          <a:p>
            <a:pPr>
              <a:defRPr/>
            </a:pPr>
            <a:r>
              <a:rPr lang="en-US" smtClean="0"/>
              <a:t>July 2011</a:t>
            </a:r>
            <a:endParaRPr lang="en-US"/>
          </a:p>
        </p:txBody>
      </p:sp>
      <p:sp>
        <p:nvSpPr>
          <p:cNvPr id="7" name="Slide Number Placeholder 6"/>
          <p:cNvSpPr>
            <a:spLocks noGrp="1"/>
          </p:cNvSpPr>
          <p:nvPr>
            <p:ph type="sldNum" sz="quarter" idx="12"/>
          </p:nvPr>
        </p:nvSpPr>
        <p:spPr/>
        <p:txBody>
          <a:bodyPr/>
          <a:lstStyle/>
          <a:p>
            <a:pPr>
              <a:defRPr/>
            </a:pPr>
            <a:fld id="{C6544772-C2AB-4743-98FC-56B145AC1BEE}" type="slidenum">
              <a:rPr lang="en-US" smtClean="0"/>
              <a:pPr>
                <a:defRPr/>
              </a:pPr>
              <a:t>12</a:t>
            </a:fld>
            <a:endParaRPr lang="en-US"/>
          </a:p>
        </p:txBody>
      </p:sp>
      <p:sp>
        <p:nvSpPr>
          <p:cNvPr id="8" name="Footer Placeholder 7"/>
          <p:cNvSpPr>
            <a:spLocks noGrp="1"/>
          </p:cNvSpPr>
          <p:nvPr>
            <p:ph type="ftr" sz="quarter" idx="11"/>
          </p:nvPr>
        </p:nvSpPr>
        <p:spPr/>
        <p:txBody>
          <a:bodyPr/>
          <a:lstStyle/>
          <a:p>
            <a:pPr>
              <a:defRPr/>
            </a:pPr>
            <a:r>
              <a:rPr lang="en-US" smtClean="0"/>
              <a:t>Darrell M. Wilson, MD (Stanford)</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6858000" y="5867400"/>
            <a:ext cx="19367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err="1"/>
              <a:t>Mazze</a:t>
            </a:r>
            <a:r>
              <a:rPr lang="en-US" dirty="0"/>
              <a:t> DTT 2008</a:t>
            </a:r>
          </a:p>
        </p:txBody>
      </p:sp>
      <p:pic>
        <p:nvPicPr>
          <p:cNvPr id="26627"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1600200"/>
            <a:ext cx="7772400" cy="37215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28" name="Rectangle 5"/>
          <p:cNvSpPr>
            <a:spLocks noGrp="1" noChangeArrowheads="1"/>
          </p:cNvSpPr>
          <p:nvPr>
            <p:ph type="title"/>
          </p:nvPr>
        </p:nvSpPr>
        <p:spPr/>
        <p:txBody>
          <a:bodyPr/>
          <a:lstStyle/>
          <a:p>
            <a:r>
              <a:rPr lang="en-US" smtClean="0"/>
              <a:t>Single Subject without DM</a:t>
            </a:r>
          </a:p>
        </p:txBody>
      </p:sp>
      <p:sp>
        <p:nvSpPr>
          <p:cNvPr id="5" name="Date Placeholder 4"/>
          <p:cNvSpPr>
            <a:spLocks noGrp="1"/>
          </p:cNvSpPr>
          <p:nvPr>
            <p:ph type="dt" sz="half" idx="10"/>
          </p:nvPr>
        </p:nvSpPr>
        <p:spPr/>
        <p:txBody>
          <a:bodyPr/>
          <a:lstStyle/>
          <a:p>
            <a:pPr>
              <a:defRPr/>
            </a:pPr>
            <a:r>
              <a:rPr lang="en-US" smtClean="0"/>
              <a:t>July 2011</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57E36030-BD4E-4FED-91F3-151EC067F6E7}" type="slidenum">
              <a:rPr lang="en-US" smtClean="0"/>
              <a:pPr>
                <a:defRPr/>
              </a:pPr>
              <a:t>13</a:t>
            </a:fld>
            <a:endParaRPr lang="en-US"/>
          </a:p>
        </p:txBody>
      </p:sp>
      <p:sp>
        <p:nvSpPr>
          <p:cNvPr id="7" name="Footer Placeholder 6"/>
          <p:cNvSpPr>
            <a:spLocks noGrp="1"/>
          </p:cNvSpPr>
          <p:nvPr>
            <p:ph type="ftr" sz="quarter" idx="11"/>
          </p:nvPr>
        </p:nvSpPr>
        <p:spPr/>
        <p:txBody>
          <a:bodyPr/>
          <a:lstStyle/>
          <a:p>
            <a:pPr>
              <a:defRPr/>
            </a:pPr>
            <a:r>
              <a:rPr lang="en-US" smtClean="0"/>
              <a:t>Darrell M. Wilson, MD (Stanford)</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7070725" y="6437313"/>
            <a:ext cx="19367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Mazze DTT 2008</a:t>
            </a:r>
          </a:p>
        </p:txBody>
      </p:sp>
      <p:sp>
        <p:nvSpPr>
          <p:cNvPr id="27651" name="Rectangle 4"/>
          <p:cNvSpPr>
            <a:spLocks noGrp="1" noChangeArrowheads="1"/>
          </p:cNvSpPr>
          <p:nvPr>
            <p:ph type="title"/>
          </p:nvPr>
        </p:nvSpPr>
        <p:spPr/>
        <p:txBody>
          <a:bodyPr/>
          <a:lstStyle/>
          <a:p>
            <a:r>
              <a:rPr lang="en-US" smtClean="0"/>
              <a:t>Single Subject With DM</a:t>
            </a:r>
          </a:p>
        </p:txBody>
      </p:sp>
      <p:pic>
        <p:nvPicPr>
          <p:cNvPr id="27652"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3038" y="1524000"/>
            <a:ext cx="8970962" cy="4475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Date Placeholder 4"/>
          <p:cNvSpPr>
            <a:spLocks noGrp="1"/>
          </p:cNvSpPr>
          <p:nvPr>
            <p:ph type="dt" sz="half" idx="10"/>
          </p:nvPr>
        </p:nvSpPr>
        <p:spPr/>
        <p:txBody>
          <a:bodyPr/>
          <a:lstStyle/>
          <a:p>
            <a:pPr>
              <a:defRPr/>
            </a:pPr>
            <a:r>
              <a:rPr lang="en-US" smtClean="0"/>
              <a:t>July 2011</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57E36030-BD4E-4FED-91F3-151EC067F6E7}" type="slidenum">
              <a:rPr lang="en-US" smtClean="0"/>
              <a:pPr>
                <a:defRPr/>
              </a:pPr>
              <a:t>14</a:t>
            </a:fld>
            <a:endParaRPr lang="en-US"/>
          </a:p>
        </p:txBody>
      </p:sp>
      <p:sp>
        <p:nvSpPr>
          <p:cNvPr id="7" name="Footer Placeholder 6"/>
          <p:cNvSpPr>
            <a:spLocks noGrp="1"/>
          </p:cNvSpPr>
          <p:nvPr>
            <p:ph type="ftr" sz="quarter" idx="11"/>
          </p:nvPr>
        </p:nvSpPr>
        <p:spPr/>
        <p:txBody>
          <a:bodyPr/>
          <a:lstStyle/>
          <a:p>
            <a:pPr>
              <a:defRPr/>
            </a:pPr>
            <a:r>
              <a:rPr lang="en-US" smtClean="0"/>
              <a:t>Darrell M. Wilson, MD (Stanford)</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mtClean="0"/>
              <a:t>Hemoglobin A1c</a:t>
            </a:r>
          </a:p>
        </p:txBody>
      </p:sp>
      <p:pic>
        <p:nvPicPr>
          <p:cNvPr id="28675" name="Picture 3" descr="ch18s2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1905000"/>
            <a:ext cx="8124825" cy="294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676" name="Text Box 4"/>
          <p:cNvSpPr txBox="1">
            <a:spLocks noChangeArrowheads="1"/>
          </p:cNvSpPr>
          <p:nvPr/>
        </p:nvSpPr>
        <p:spPr bwMode="auto">
          <a:xfrm>
            <a:off x="4702175" y="6553200"/>
            <a:ext cx="44418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a:t>http://www.cem.msu.edu/~cem252/sp97/ch18/ch18s20.GIF</a:t>
            </a:r>
          </a:p>
        </p:txBody>
      </p:sp>
      <p:sp>
        <p:nvSpPr>
          <p:cNvPr id="5" name="Date Placeholder 4"/>
          <p:cNvSpPr>
            <a:spLocks noGrp="1"/>
          </p:cNvSpPr>
          <p:nvPr>
            <p:ph type="dt" sz="half" idx="10"/>
          </p:nvPr>
        </p:nvSpPr>
        <p:spPr/>
        <p:txBody>
          <a:bodyPr/>
          <a:lstStyle/>
          <a:p>
            <a:pPr>
              <a:defRPr/>
            </a:pPr>
            <a:r>
              <a:rPr lang="en-US" smtClean="0"/>
              <a:t>July 2011</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57E36030-BD4E-4FED-91F3-151EC067F6E7}" type="slidenum">
              <a:rPr lang="en-US" smtClean="0"/>
              <a:pPr>
                <a:defRPr/>
              </a:pPr>
              <a:t>15</a:t>
            </a:fld>
            <a:endParaRPr lang="en-US"/>
          </a:p>
        </p:txBody>
      </p:sp>
      <p:sp>
        <p:nvSpPr>
          <p:cNvPr id="7" name="Footer Placeholder 6"/>
          <p:cNvSpPr>
            <a:spLocks noGrp="1"/>
          </p:cNvSpPr>
          <p:nvPr>
            <p:ph type="ftr" sz="quarter" idx="11"/>
          </p:nvPr>
        </p:nvSpPr>
        <p:spPr/>
        <p:txBody>
          <a:bodyPr/>
          <a:lstStyle/>
          <a:p>
            <a:pPr>
              <a:defRPr/>
            </a:pPr>
            <a:r>
              <a:rPr lang="en-US" smtClean="0"/>
              <a:t>Darrell M. Wilson, MD (Stanford)</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mtClean="0"/>
              <a:t>Hemoglobin A1c</a:t>
            </a:r>
          </a:p>
        </p:txBody>
      </p:sp>
      <p:sp>
        <p:nvSpPr>
          <p:cNvPr id="29699" name="Text Box 3"/>
          <p:cNvSpPr txBox="1">
            <a:spLocks noChangeArrowheads="1"/>
          </p:cNvSpPr>
          <p:nvPr/>
        </p:nvSpPr>
        <p:spPr bwMode="auto">
          <a:xfrm>
            <a:off x="4702175" y="6602413"/>
            <a:ext cx="38735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000"/>
              <a:t>http://home.comcast.net/~creationsunltd/images/comparebsandhga1c.gif</a:t>
            </a:r>
          </a:p>
        </p:txBody>
      </p:sp>
      <p:pic>
        <p:nvPicPr>
          <p:cNvPr id="29700" name="Picture 4" descr="comparebsandhga1c"/>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96988" y="2143125"/>
            <a:ext cx="6053137" cy="4335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Date Placeholder 4"/>
          <p:cNvSpPr>
            <a:spLocks noGrp="1"/>
          </p:cNvSpPr>
          <p:nvPr>
            <p:ph type="dt" sz="half" idx="10"/>
          </p:nvPr>
        </p:nvSpPr>
        <p:spPr/>
        <p:txBody>
          <a:bodyPr/>
          <a:lstStyle/>
          <a:p>
            <a:pPr>
              <a:defRPr/>
            </a:pPr>
            <a:r>
              <a:rPr lang="en-US" smtClean="0"/>
              <a:t>July 2011</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57E36030-BD4E-4FED-91F3-151EC067F6E7}" type="slidenum">
              <a:rPr lang="en-US" smtClean="0"/>
              <a:pPr>
                <a:defRPr/>
              </a:pPr>
              <a:t>16</a:t>
            </a:fld>
            <a:endParaRPr lang="en-US"/>
          </a:p>
        </p:txBody>
      </p:sp>
      <p:sp>
        <p:nvSpPr>
          <p:cNvPr id="7" name="Footer Placeholder 6"/>
          <p:cNvSpPr>
            <a:spLocks noGrp="1"/>
          </p:cNvSpPr>
          <p:nvPr>
            <p:ph type="ftr" sz="quarter" idx="11"/>
          </p:nvPr>
        </p:nvSpPr>
        <p:spPr/>
        <p:txBody>
          <a:bodyPr/>
          <a:lstStyle/>
          <a:p>
            <a:pPr>
              <a:defRPr/>
            </a:pPr>
            <a:r>
              <a:rPr lang="en-US" smtClean="0"/>
              <a:t>Darrell M. Wilson, MD (Stanford)</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28800" y="1066800"/>
            <a:ext cx="4953000" cy="51506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Date Placeholder 3"/>
          <p:cNvSpPr>
            <a:spLocks noGrp="1"/>
          </p:cNvSpPr>
          <p:nvPr>
            <p:ph type="dt" sz="half" idx="10"/>
          </p:nvPr>
        </p:nvSpPr>
        <p:spPr/>
        <p:txBody>
          <a:bodyPr/>
          <a:lstStyle/>
          <a:p>
            <a:pPr>
              <a:defRPr/>
            </a:pPr>
            <a:r>
              <a:rPr lang="en-US" smtClean="0"/>
              <a:t>July 2011</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57E36030-BD4E-4FED-91F3-151EC067F6E7}" type="slidenum">
              <a:rPr lang="en-US" smtClean="0"/>
              <a:pPr>
                <a:defRPr/>
              </a:pPr>
              <a:t>17</a:t>
            </a:fld>
            <a:endParaRPr lang="en-US"/>
          </a:p>
        </p:txBody>
      </p:sp>
      <p:sp>
        <p:nvSpPr>
          <p:cNvPr id="6" name="Footer Placeholder 5"/>
          <p:cNvSpPr>
            <a:spLocks noGrp="1"/>
          </p:cNvSpPr>
          <p:nvPr>
            <p:ph type="ftr" sz="quarter" idx="11"/>
          </p:nvPr>
        </p:nvSpPr>
        <p:spPr/>
        <p:txBody>
          <a:bodyPr/>
          <a:lstStyle/>
          <a:p>
            <a:pPr>
              <a:defRPr/>
            </a:pPr>
            <a:r>
              <a:rPr lang="en-US" smtClean="0"/>
              <a:t>Darrell M. Wilson, MD (Stanford)</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mtClean="0"/>
              <a:t>DCCT</a:t>
            </a:r>
          </a:p>
        </p:txBody>
      </p:sp>
      <p:sp>
        <p:nvSpPr>
          <p:cNvPr id="31747" name="Text Box 3"/>
          <p:cNvSpPr txBox="1">
            <a:spLocks noChangeArrowheads="1"/>
          </p:cNvSpPr>
          <p:nvPr/>
        </p:nvSpPr>
        <p:spPr bwMode="auto">
          <a:xfrm>
            <a:off x="6588125" y="6486525"/>
            <a:ext cx="241141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400"/>
              <a:t>DCCT NEJM, 329:977,1993</a:t>
            </a:r>
          </a:p>
        </p:txBody>
      </p:sp>
      <p:pic>
        <p:nvPicPr>
          <p:cNvPr id="31748" name="Picture 4" descr="Dcct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150" y="1925638"/>
            <a:ext cx="8753475"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Date Placeholder 4"/>
          <p:cNvSpPr>
            <a:spLocks noGrp="1"/>
          </p:cNvSpPr>
          <p:nvPr>
            <p:ph type="dt" sz="half" idx="10"/>
          </p:nvPr>
        </p:nvSpPr>
        <p:spPr/>
        <p:txBody>
          <a:bodyPr/>
          <a:lstStyle/>
          <a:p>
            <a:pPr>
              <a:defRPr/>
            </a:pPr>
            <a:r>
              <a:rPr lang="en-US" smtClean="0"/>
              <a:t>July 2011</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57E36030-BD4E-4FED-91F3-151EC067F6E7}" type="slidenum">
              <a:rPr lang="en-US" smtClean="0"/>
              <a:pPr>
                <a:defRPr/>
              </a:pPr>
              <a:t>18</a:t>
            </a:fld>
            <a:endParaRPr lang="en-US"/>
          </a:p>
        </p:txBody>
      </p:sp>
      <p:sp>
        <p:nvSpPr>
          <p:cNvPr id="7" name="Footer Placeholder 6"/>
          <p:cNvSpPr>
            <a:spLocks noGrp="1"/>
          </p:cNvSpPr>
          <p:nvPr>
            <p:ph type="ftr" sz="quarter" idx="11"/>
          </p:nvPr>
        </p:nvSpPr>
        <p:spPr/>
        <p:txBody>
          <a:bodyPr/>
          <a:lstStyle/>
          <a:p>
            <a:pPr>
              <a:defRPr/>
            </a:pPr>
            <a:r>
              <a:rPr lang="en-US" smtClean="0"/>
              <a:t>Darrell M. Wilson, MD (Stanford)</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mtClean="0"/>
              <a:t>Glucose Control</a:t>
            </a:r>
            <a:br>
              <a:rPr lang="en-US" smtClean="0"/>
            </a:br>
            <a:r>
              <a:rPr lang="en-US" smtClean="0"/>
              <a:t>Glycosylated Hemoglobin</a:t>
            </a:r>
          </a:p>
        </p:txBody>
      </p:sp>
      <p:sp>
        <p:nvSpPr>
          <p:cNvPr id="32771" name="Text Box 3"/>
          <p:cNvSpPr txBox="1">
            <a:spLocks noChangeArrowheads="1"/>
          </p:cNvSpPr>
          <p:nvPr/>
        </p:nvSpPr>
        <p:spPr bwMode="auto">
          <a:xfrm>
            <a:off x="6400800" y="6096000"/>
            <a:ext cx="241141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400" dirty="0"/>
              <a:t>DCCT NEJM, 329:977,1993</a:t>
            </a:r>
          </a:p>
        </p:txBody>
      </p:sp>
      <p:pic>
        <p:nvPicPr>
          <p:cNvPr id="32772" name="Picture 4" descr="Dcct3a"/>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4400" y="1828800"/>
            <a:ext cx="4876800" cy="39602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Date Placeholder 4"/>
          <p:cNvSpPr>
            <a:spLocks noGrp="1"/>
          </p:cNvSpPr>
          <p:nvPr>
            <p:ph type="dt" sz="half" idx="10"/>
          </p:nvPr>
        </p:nvSpPr>
        <p:spPr/>
        <p:txBody>
          <a:bodyPr/>
          <a:lstStyle/>
          <a:p>
            <a:pPr>
              <a:defRPr/>
            </a:pPr>
            <a:r>
              <a:rPr lang="en-US" smtClean="0"/>
              <a:t>July 2011</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57E36030-BD4E-4FED-91F3-151EC067F6E7}" type="slidenum">
              <a:rPr lang="en-US" smtClean="0"/>
              <a:pPr>
                <a:defRPr/>
              </a:pPr>
              <a:t>19</a:t>
            </a:fld>
            <a:endParaRPr lang="en-US"/>
          </a:p>
        </p:txBody>
      </p:sp>
      <p:sp>
        <p:nvSpPr>
          <p:cNvPr id="7" name="Footer Placeholder 6"/>
          <p:cNvSpPr>
            <a:spLocks noGrp="1"/>
          </p:cNvSpPr>
          <p:nvPr>
            <p:ph type="ftr" sz="quarter" idx="11"/>
          </p:nvPr>
        </p:nvSpPr>
        <p:spPr/>
        <p:txBody>
          <a:bodyPr/>
          <a:lstStyle/>
          <a:p>
            <a:pPr>
              <a:defRPr/>
            </a:pPr>
            <a:r>
              <a:rPr lang="en-US" smtClean="0"/>
              <a:t>Darrell M. Wilson, MD (Stanford)</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533400" y="990600"/>
            <a:ext cx="7772400" cy="1470025"/>
          </a:xfrm>
        </p:spPr>
        <p:txBody>
          <a:bodyPr/>
          <a:lstStyle/>
          <a:p>
            <a:pPr eaLnBrk="1" hangingPunct="1"/>
            <a:r>
              <a:rPr lang="en-US" dirty="0" smtClean="0"/>
              <a:t>IEEE Body Area Network</a:t>
            </a:r>
            <a:br>
              <a:rPr lang="en-US" dirty="0" smtClean="0"/>
            </a:br>
            <a:r>
              <a:rPr lang="en-US" dirty="0" smtClean="0"/>
              <a:t>Diabetes - July 11</a:t>
            </a:r>
          </a:p>
        </p:txBody>
      </p:sp>
      <p:sp>
        <p:nvSpPr>
          <p:cNvPr id="18435" name="Rectangle 3"/>
          <p:cNvSpPr>
            <a:spLocks noGrp="1" noChangeArrowheads="1"/>
          </p:cNvSpPr>
          <p:nvPr>
            <p:ph type="subTitle" idx="1"/>
          </p:nvPr>
        </p:nvSpPr>
        <p:spPr>
          <a:xfrm>
            <a:off x="1447800" y="3124200"/>
            <a:ext cx="6400800" cy="1771650"/>
          </a:xfrm>
        </p:spPr>
        <p:txBody>
          <a:bodyPr/>
          <a:lstStyle/>
          <a:p>
            <a:pPr eaLnBrk="1" hangingPunct="1"/>
            <a:r>
              <a:rPr lang="en-US" dirty="0" smtClean="0"/>
              <a:t>Darrell M. Wilson, MD</a:t>
            </a:r>
          </a:p>
          <a:p>
            <a:pPr eaLnBrk="1" hangingPunct="1"/>
            <a:r>
              <a:rPr lang="en-US" dirty="0" smtClean="0">
                <a:hlinkClick r:id="rId3"/>
              </a:rPr>
              <a:t>dwilson@stanford.edu</a:t>
            </a:r>
            <a:endParaRPr lang="en-US" dirty="0" smtClean="0"/>
          </a:p>
          <a:p>
            <a:pPr eaLnBrk="1" hangingPunct="1"/>
            <a:r>
              <a:rPr lang="en-US" dirty="0" smtClean="0"/>
              <a:t>dped.stanford.edu</a:t>
            </a:r>
          </a:p>
        </p:txBody>
      </p:sp>
      <p:sp>
        <p:nvSpPr>
          <p:cNvPr id="6" name="Date Placeholder 5"/>
          <p:cNvSpPr>
            <a:spLocks noGrp="1"/>
          </p:cNvSpPr>
          <p:nvPr>
            <p:ph type="dt" sz="half" idx="10"/>
          </p:nvPr>
        </p:nvSpPr>
        <p:spPr/>
        <p:txBody>
          <a:bodyPr/>
          <a:lstStyle/>
          <a:p>
            <a:pPr>
              <a:defRPr/>
            </a:pPr>
            <a:r>
              <a:rPr lang="en-US" smtClean="0"/>
              <a:t>July 2011</a:t>
            </a:r>
            <a:endParaRPr lang="en-US"/>
          </a:p>
        </p:txBody>
      </p:sp>
      <p:sp>
        <p:nvSpPr>
          <p:cNvPr id="7" name="Slide Number Placeholder 6"/>
          <p:cNvSpPr>
            <a:spLocks noGrp="1"/>
          </p:cNvSpPr>
          <p:nvPr>
            <p:ph type="sldNum" sz="quarter" idx="12"/>
          </p:nvPr>
        </p:nvSpPr>
        <p:spPr/>
        <p:txBody>
          <a:bodyPr/>
          <a:lstStyle/>
          <a:p>
            <a:pPr>
              <a:defRPr/>
            </a:pPr>
            <a:r>
              <a:rPr lang="en-US" smtClean="0"/>
              <a:t>Slide </a:t>
            </a:r>
            <a:fld id="{8B242A31-AE4C-4F1C-9141-1872D2F9F6D1}" type="slidenum">
              <a:rPr lang="en-US" smtClean="0"/>
              <a:pPr>
                <a:defRPr/>
              </a:pPr>
              <a:t>2</a:t>
            </a:fld>
            <a:endParaRPr lang="en-US"/>
          </a:p>
        </p:txBody>
      </p:sp>
      <p:sp>
        <p:nvSpPr>
          <p:cNvPr id="8" name="Footer Placeholder 7"/>
          <p:cNvSpPr>
            <a:spLocks noGrp="1"/>
          </p:cNvSpPr>
          <p:nvPr>
            <p:ph type="ftr" sz="quarter" idx="11"/>
          </p:nvPr>
        </p:nvSpPr>
        <p:spPr/>
        <p:txBody>
          <a:bodyPr/>
          <a:lstStyle/>
          <a:p>
            <a:pPr>
              <a:defRPr/>
            </a:pPr>
            <a:r>
              <a:rPr lang="en-US" smtClean="0"/>
              <a:t>Darrell M. Wilson, MD (Stanford)</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050"/>
          <p:cNvSpPr>
            <a:spLocks noGrp="1" noChangeArrowheads="1"/>
          </p:cNvSpPr>
          <p:nvPr>
            <p:ph type="title"/>
          </p:nvPr>
        </p:nvSpPr>
        <p:spPr/>
        <p:txBody>
          <a:bodyPr/>
          <a:lstStyle/>
          <a:p>
            <a:r>
              <a:rPr lang="en-US" smtClean="0"/>
              <a:t>Retinopathy</a:t>
            </a:r>
            <a:br>
              <a:rPr lang="en-US" smtClean="0"/>
            </a:br>
            <a:r>
              <a:rPr lang="en-US" smtClean="0"/>
              <a:t>Primary Prevention</a:t>
            </a:r>
          </a:p>
        </p:txBody>
      </p:sp>
      <p:sp>
        <p:nvSpPr>
          <p:cNvPr id="33795" name="Text Box 2051"/>
          <p:cNvSpPr txBox="1">
            <a:spLocks noChangeArrowheads="1"/>
          </p:cNvSpPr>
          <p:nvPr/>
        </p:nvSpPr>
        <p:spPr bwMode="auto">
          <a:xfrm>
            <a:off x="6477000" y="6096000"/>
            <a:ext cx="241141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400"/>
              <a:t>DCCT NEJM, 329:977,1993</a:t>
            </a:r>
          </a:p>
        </p:txBody>
      </p:sp>
      <p:pic>
        <p:nvPicPr>
          <p:cNvPr id="33796" name="Picture 2052" descr="Dcct2a"/>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81200" y="1828800"/>
            <a:ext cx="5427662" cy="4386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Date Placeholder 4"/>
          <p:cNvSpPr>
            <a:spLocks noGrp="1"/>
          </p:cNvSpPr>
          <p:nvPr>
            <p:ph type="dt" sz="half" idx="10"/>
          </p:nvPr>
        </p:nvSpPr>
        <p:spPr/>
        <p:txBody>
          <a:bodyPr/>
          <a:lstStyle/>
          <a:p>
            <a:pPr>
              <a:defRPr/>
            </a:pPr>
            <a:r>
              <a:rPr lang="en-US" smtClean="0"/>
              <a:t>July 2011</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57E36030-BD4E-4FED-91F3-151EC067F6E7}" type="slidenum">
              <a:rPr lang="en-US" smtClean="0"/>
              <a:pPr>
                <a:defRPr/>
              </a:pPr>
              <a:t>20</a:t>
            </a:fld>
            <a:endParaRPr lang="en-US"/>
          </a:p>
        </p:txBody>
      </p:sp>
      <p:sp>
        <p:nvSpPr>
          <p:cNvPr id="7" name="Footer Placeholder 6"/>
          <p:cNvSpPr>
            <a:spLocks noGrp="1"/>
          </p:cNvSpPr>
          <p:nvPr>
            <p:ph type="ftr" sz="quarter" idx="11"/>
          </p:nvPr>
        </p:nvSpPr>
        <p:spPr/>
        <p:txBody>
          <a:bodyPr/>
          <a:lstStyle/>
          <a:p>
            <a:pPr>
              <a:defRPr/>
            </a:pPr>
            <a:r>
              <a:rPr lang="en-US" smtClean="0"/>
              <a:t>Darrell M. Wilson, MD (Stanford)</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1143000" y="685800"/>
          <a:ext cx="7119937" cy="5429991"/>
        </p:xfrm>
        <a:graphic>
          <a:graphicData uri="http://schemas.openxmlformats.org/presentationml/2006/ole">
            <p:oleObj spid="_x0000_s2050" name="Jandel Graphic" r:id="rId4" imgW="2702729" imgH="8288283" progId="">
              <p:embed/>
            </p:oleObj>
          </a:graphicData>
        </a:graphic>
      </p:graphicFrame>
      <p:sp>
        <p:nvSpPr>
          <p:cNvPr id="3" name="Date Placeholder 2"/>
          <p:cNvSpPr>
            <a:spLocks noGrp="1"/>
          </p:cNvSpPr>
          <p:nvPr>
            <p:ph type="dt" sz="half" idx="10"/>
          </p:nvPr>
        </p:nvSpPr>
        <p:spPr/>
        <p:txBody>
          <a:bodyPr/>
          <a:lstStyle/>
          <a:p>
            <a:pPr>
              <a:defRPr/>
            </a:pPr>
            <a:r>
              <a:rPr lang="en-US" smtClean="0"/>
              <a:t>July 2011</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F634E779-E858-4DC4-8E0D-6120F8061943}" type="slidenum">
              <a:rPr lang="en-US" smtClean="0"/>
              <a:pPr>
                <a:defRPr/>
              </a:pPr>
              <a:t>21</a:t>
            </a:fld>
            <a:endParaRPr lang="en-US"/>
          </a:p>
        </p:txBody>
      </p:sp>
      <p:sp>
        <p:nvSpPr>
          <p:cNvPr id="5" name="Footer Placeholder 4"/>
          <p:cNvSpPr>
            <a:spLocks noGrp="1"/>
          </p:cNvSpPr>
          <p:nvPr>
            <p:ph type="ftr" sz="quarter" idx="11"/>
          </p:nvPr>
        </p:nvSpPr>
        <p:spPr/>
        <p:txBody>
          <a:bodyPr/>
          <a:lstStyle/>
          <a:p>
            <a:pPr>
              <a:defRPr/>
            </a:pPr>
            <a:r>
              <a:rPr lang="en-US" smtClean="0"/>
              <a:t>Darrell M. Wilson, MD (Stanford)</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3378" name="Rectangle 2"/>
          <p:cNvSpPr>
            <a:spLocks noGrp="1" noChangeArrowheads="1"/>
          </p:cNvSpPr>
          <p:nvPr>
            <p:ph type="title"/>
          </p:nvPr>
        </p:nvSpPr>
        <p:spPr>
          <a:xfrm>
            <a:off x="685800" y="457200"/>
            <a:ext cx="7772400" cy="1066800"/>
          </a:xfrm>
        </p:spPr>
        <p:txBody>
          <a:bodyPr/>
          <a:lstStyle/>
          <a:p>
            <a:r>
              <a:rPr lang="en-US" dirty="0"/>
              <a:t>Average Daily Risk Range</a:t>
            </a:r>
          </a:p>
        </p:txBody>
      </p:sp>
      <p:graphicFrame>
        <p:nvGraphicFramePr>
          <p:cNvPr id="1253379" name="Object 3"/>
          <p:cNvGraphicFramePr>
            <a:graphicFrameLocks noGrp="1" noChangeAspect="1"/>
          </p:cNvGraphicFramePr>
          <p:nvPr>
            <p:ph idx="1"/>
          </p:nvPr>
        </p:nvGraphicFramePr>
        <p:xfrm>
          <a:off x="1828800" y="1524000"/>
          <a:ext cx="5867400" cy="4577986"/>
        </p:xfrm>
        <a:graphic>
          <a:graphicData uri="http://schemas.openxmlformats.org/presentationml/2006/ole">
            <p:oleObj spid="_x0000_s3074" name="SPW 10.0 Graph" r:id="rId3" imgW="5764378" imgH="4497934" progId="">
              <p:embed/>
            </p:oleObj>
          </a:graphicData>
        </a:graphic>
      </p:graphicFrame>
      <p:sp>
        <p:nvSpPr>
          <p:cNvPr id="1253380" name="Text Box 4"/>
          <p:cNvSpPr txBox="1">
            <a:spLocks noChangeArrowheads="1"/>
          </p:cNvSpPr>
          <p:nvPr/>
        </p:nvSpPr>
        <p:spPr bwMode="auto">
          <a:xfrm>
            <a:off x="7416800" y="6400800"/>
            <a:ext cx="1727200" cy="457200"/>
          </a:xfrm>
          <a:prstGeom prst="rect">
            <a:avLst/>
          </a:prstGeom>
          <a:noFill/>
          <a:ln w="25400" algn="ctr">
            <a:noFill/>
            <a:miter lim="800000"/>
            <a:headEnd/>
            <a:tailEnd/>
          </a:ln>
          <a:effectLst/>
        </p:spPr>
        <p:txBody>
          <a:bodyPr wrap="none">
            <a:spAutoFit/>
          </a:bodyPr>
          <a:lstStyle/>
          <a:p>
            <a:r>
              <a:rPr lang="en-US">
                <a:cs typeface="Arial" charset="0"/>
              </a:rPr>
              <a:t>Kovatchev</a:t>
            </a:r>
          </a:p>
        </p:txBody>
      </p:sp>
      <p:sp>
        <p:nvSpPr>
          <p:cNvPr id="5" name="Date Placeholder 4"/>
          <p:cNvSpPr>
            <a:spLocks noGrp="1"/>
          </p:cNvSpPr>
          <p:nvPr>
            <p:ph type="dt" sz="half" idx="10"/>
          </p:nvPr>
        </p:nvSpPr>
        <p:spPr/>
        <p:txBody>
          <a:bodyPr/>
          <a:lstStyle/>
          <a:p>
            <a:pPr>
              <a:defRPr/>
            </a:pPr>
            <a:r>
              <a:rPr lang="en-US" smtClean="0"/>
              <a:t>July 2011</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490B69A2-DAE6-4488-A29A-CAF8836F4AD9}" type="slidenum">
              <a:rPr lang="en-US" smtClean="0"/>
              <a:pPr>
                <a:defRPr/>
              </a:pPr>
              <a:t>22</a:t>
            </a:fld>
            <a:endParaRPr lang="en-US"/>
          </a:p>
        </p:txBody>
      </p:sp>
      <p:sp>
        <p:nvSpPr>
          <p:cNvPr id="7" name="Footer Placeholder 6"/>
          <p:cNvSpPr>
            <a:spLocks noGrp="1"/>
          </p:cNvSpPr>
          <p:nvPr>
            <p:ph type="ftr" sz="quarter" idx="11"/>
          </p:nvPr>
        </p:nvSpPr>
        <p:spPr/>
        <p:txBody>
          <a:bodyPr/>
          <a:lstStyle/>
          <a:p>
            <a:pPr>
              <a:defRPr/>
            </a:pPr>
            <a:r>
              <a:rPr lang="en-US" smtClean="0"/>
              <a:t>Darrell M. Wilson, MD (Stanford)</a:t>
            </a:r>
            <a:endParaRPr lang="en-US"/>
          </a:p>
        </p:txBody>
      </p:sp>
    </p:spTree>
    <p:extLst>
      <p:ext uri="{BB962C8B-B14F-4D97-AF65-F5344CB8AC3E}">
        <p14:creationId xmlns:p14="http://schemas.microsoft.com/office/powerpoint/2010/main" xmlns="" val="23060044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 y="914400"/>
            <a:ext cx="7586662" cy="50455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4818777" y="6019800"/>
            <a:ext cx="4325223" cy="461665"/>
          </a:xfrm>
          <a:prstGeom prst="rect">
            <a:avLst/>
          </a:prstGeom>
          <a:noFill/>
        </p:spPr>
        <p:txBody>
          <a:bodyPr wrap="none" rtlCol="0">
            <a:spAutoFit/>
          </a:bodyPr>
          <a:lstStyle/>
          <a:p>
            <a:r>
              <a:rPr lang="en-US" dirty="0" smtClean="0"/>
              <a:t>Buckingham </a:t>
            </a:r>
            <a:r>
              <a:rPr lang="en-US" dirty="0" err="1" smtClean="0"/>
              <a:t>Diab</a:t>
            </a:r>
            <a:r>
              <a:rPr lang="en-US" dirty="0" smtClean="0"/>
              <a:t> Care 2008</a:t>
            </a:r>
            <a:endParaRPr lang="en-US" dirty="0"/>
          </a:p>
        </p:txBody>
      </p:sp>
      <p:sp>
        <p:nvSpPr>
          <p:cNvPr id="4" name="Date Placeholder 3"/>
          <p:cNvSpPr>
            <a:spLocks noGrp="1"/>
          </p:cNvSpPr>
          <p:nvPr>
            <p:ph type="dt" sz="half" idx="10"/>
          </p:nvPr>
        </p:nvSpPr>
        <p:spPr/>
        <p:txBody>
          <a:bodyPr/>
          <a:lstStyle/>
          <a:p>
            <a:pPr>
              <a:defRPr/>
            </a:pPr>
            <a:r>
              <a:rPr lang="en-US" smtClean="0"/>
              <a:t>July 2011</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F634E779-E858-4DC4-8E0D-6120F8061943}" type="slidenum">
              <a:rPr lang="en-US" smtClean="0"/>
              <a:pPr>
                <a:defRPr/>
              </a:pPr>
              <a:t>23</a:t>
            </a:fld>
            <a:endParaRPr lang="en-US"/>
          </a:p>
        </p:txBody>
      </p:sp>
      <p:sp>
        <p:nvSpPr>
          <p:cNvPr id="6" name="Footer Placeholder 5"/>
          <p:cNvSpPr>
            <a:spLocks noGrp="1"/>
          </p:cNvSpPr>
          <p:nvPr>
            <p:ph type="ftr" sz="quarter" idx="11"/>
          </p:nvPr>
        </p:nvSpPr>
        <p:spPr/>
        <p:txBody>
          <a:bodyPr/>
          <a:lstStyle/>
          <a:p>
            <a:pPr>
              <a:defRPr/>
            </a:pPr>
            <a:r>
              <a:rPr lang="en-US" smtClean="0"/>
              <a:t>Darrell M. Wilson, MD (Stanford)</a:t>
            </a:r>
            <a:endParaRPr lang="en-US"/>
          </a:p>
        </p:txBody>
      </p:sp>
    </p:spTree>
    <p:extLst>
      <p:ext uri="{BB962C8B-B14F-4D97-AF65-F5344CB8AC3E}">
        <p14:creationId xmlns:p14="http://schemas.microsoft.com/office/powerpoint/2010/main" xmlns="" val="9727405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990600" y="609600"/>
            <a:ext cx="7543800" cy="533400"/>
          </a:xfrm>
        </p:spPr>
        <p:txBody>
          <a:bodyPr rtlCol="0">
            <a:normAutofit fontScale="90000"/>
          </a:bodyPr>
          <a:lstStyle/>
          <a:p>
            <a:pPr eaLnBrk="1" fontAlgn="auto" hangingPunct="1">
              <a:spcAft>
                <a:spcPts val="0"/>
              </a:spcAft>
              <a:defRPr/>
            </a:pPr>
            <a:r>
              <a:rPr lang="en-US" sz="3200" dirty="0" smtClean="0">
                <a:ea typeface="ＭＳ Ｐゴシック" charset="-128"/>
              </a:rPr>
              <a:t>17 </a:t>
            </a:r>
            <a:r>
              <a:rPr lang="en-US" sz="3200" dirty="0" err="1" smtClean="0">
                <a:ea typeface="ＭＳ Ｐゴシック" charset="-128"/>
              </a:rPr>
              <a:t>yo</a:t>
            </a:r>
            <a:r>
              <a:rPr lang="en-US" sz="3200" dirty="0" smtClean="0">
                <a:ea typeface="ＭＳ Ｐゴシック" charset="-128"/>
              </a:rPr>
              <a:t> Female, A1c 6.2</a:t>
            </a:r>
          </a:p>
        </p:txBody>
      </p:sp>
      <p:pic>
        <p:nvPicPr>
          <p:cNvPr id="185347" name="Picture 3"/>
          <p:cNvPicPr preferRelativeResize="0">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24000" y="2819400"/>
            <a:ext cx="6175375" cy="33370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5348" name="Line 4"/>
          <p:cNvSpPr>
            <a:spLocks noChangeShapeType="1"/>
          </p:cNvSpPr>
          <p:nvPr/>
        </p:nvSpPr>
        <p:spPr bwMode="auto">
          <a:xfrm flipV="1">
            <a:off x="2133600" y="2590800"/>
            <a:ext cx="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nvGrpSpPr>
          <p:cNvPr id="2" name="Group 5"/>
          <p:cNvGrpSpPr>
            <a:grpSpLocks/>
          </p:cNvGrpSpPr>
          <p:nvPr/>
        </p:nvGrpSpPr>
        <p:grpSpPr bwMode="auto">
          <a:xfrm>
            <a:off x="1911350" y="2286000"/>
            <a:ext cx="1004888" cy="990600"/>
            <a:chOff x="1043" y="1440"/>
            <a:chExt cx="633" cy="624"/>
          </a:xfrm>
        </p:grpSpPr>
        <p:sp>
          <p:nvSpPr>
            <p:cNvPr id="185352" name="Line 6"/>
            <p:cNvSpPr>
              <a:spLocks noChangeShapeType="1"/>
            </p:cNvSpPr>
            <p:nvPr/>
          </p:nvSpPr>
          <p:spPr bwMode="auto">
            <a:xfrm>
              <a:off x="1296" y="1680"/>
              <a:ext cx="0" cy="384"/>
            </a:xfrm>
            <a:prstGeom prst="line">
              <a:avLst/>
            </a:prstGeom>
            <a:noFill/>
            <a:ln w="25400">
              <a:solidFill>
                <a:srgbClr val="FF0000"/>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185353" name="Text Box 7"/>
            <p:cNvSpPr txBox="1">
              <a:spLocks noChangeArrowheads="1"/>
            </p:cNvSpPr>
            <p:nvPr/>
          </p:nvSpPr>
          <p:spPr bwMode="auto">
            <a:xfrm>
              <a:off x="1043" y="1440"/>
              <a:ext cx="633"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b="1">
                  <a:solidFill>
                    <a:srgbClr val="FF0000"/>
                  </a:solidFill>
                  <a:latin typeface="Arial" pitchFamily="34" charset="0"/>
                  <a:ea typeface="ＭＳ Ｐゴシック" pitchFamily="34" charset="-128"/>
                </a:rPr>
                <a:t>Seizure</a:t>
              </a:r>
            </a:p>
          </p:txBody>
        </p:sp>
      </p:grpSp>
      <p:sp>
        <p:nvSpPr>
          <p:cNvPr id="3" name="TextBox 2"/>
          <p:cNvSpPr txBox="1">
            <a:spLocks noChangeArrowheads="1"/>
          </p:cNvSpPr>
          <p:nvPr/>
        </p:nvSpPr>
        <p:spPr bwMode="auto">
          <a:xfrm>
            <a:off x="1066800" y="1143000"/>
            <a:ext cx="7004050" cy="156966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defRPr>
            </a:lvl1pPr>
            <a:lvl2pPr marL="800100" indent="-342900" eaLnBrk="0" hangingPunct="0">
              <a:defRPr>
                <a:solidFill>
                  <a:schemeClr val="tx1"/>
                </a:solidFill>
                <a:latin typeface="Calibri" pitchFamily="34" charset="0"/>
              </a:defRPr>
            </a:lvl2pPr>
            <a:lvl3pPr marL="1257300" indent="-3429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buFont typeface="Arial" pitchFamily="34" charset="0"/>
              <a:buChar char="•"/>
            </a:pPr>
            <a:r>
              <a:rPr lang="en-US" sz="1600" b="1" dirty="0">
                <a:solidFill>
                  <a:srgbClr val="000000"/>
                </a:solidFill>
              </a:rPr>
              <a:t>36,000 nights in JDRF RCT, 176 subjects</a:t>
            </a:r>
          </a:p>
          <a:p>
            <a:pPr eaLnBrk="1" hangingPunct="1">
              <a:buFont typeface="Arial" pitchFamily="34" charset="0"/>
              <a:buChar char="•"/>
            </a:pPr>
            <a:r>
              <a:rPr lang="en-US" sz="1600" b="1" dirty="0">
                <a:solidFill>
                  <a:srgbClr val="000000"/>
                </a:solidFill>
              </a:rPr>
              <a:t>Hypoglycemia occurred 8.5% of nights </a:t>
            </a:r>
          </a:p>
          <a:p>
            <a:pPr lvl="2" eaLnBrk="1" hangingPunct="1">
              <a:buFont typeface="Arial" pitchFamily="34" charset="0"/>
              <a:buChar char="•"/>
            </a:pPr>
            <a:r>
              <a:rPr lang="en-US" sz="1600" b="1" dirty="0">
                <a:solidFill>
                  <a:srgbClr val="000000"/>
                </a:solidFill>
              </a:rPr>
              <a:t>(2 consecutive CGM readings &lt; 60 mg/dl)</a:t>
            </a:r>
          </a:p>
          <a:p>
            <a:pPr eaLnBrk="1" hangingPunct="1">
              <a:buFont typeface="Arial" pitchFamily="34" charset="0"/>
              <a:buChar char="•"/>
            </a:pPr>
            <a:r>
              <a:rPr lang="en-US" sz="1600" b="1" dirty="0">
                <a:solidFill>
                  <a:srgbClr val="000000"/>
                </a:solidFill>
              </a:rPr>
              <a:t>Mean duration 81 minutes</a:t>
            </a:r>
          </a:p>
          <a:p>
            <a:pPr lvl="1" eaLnBrk="1" hangingPunct="1">
              <a:buFont typeface="Arial" pitchFamily="34" charset="0"/>
              <a:buChar char="•"/>
            </a:pPr>
            <a:r>
              <a:rPr lang="en-US" sz="1600" b="1" dirty="0">
                <a:solidFill>
                  <a:srgbClr val="000000"/>
                </a:solidFill>
              </a:rPr>
              <a:t>For 23% duration was at least 2 hours</a:t>
            </a:r>
          </a:p>
          <a:p>
            <a:pPr lvl="1" eaLnBrk="1" hangingPunct="1">
              <a:buFont typeface="Arial" pitchFamily="34" charset="0"/>
              <a:buChar char="•"/>
            </a:pPr>
            <a:r>
              <a:rPr lang="en-US" sz="1600" b="1" dirty="0">
                <a:solidFill>
                  <a:srgbClr val="000000"/>
                </a:solidFill>
              </a:rPr>
              <a:t>For 11% duration was at least 3 hours</a:t>
            </a:r>
          </a:p>
        </p:txBody>
      </p:sp>
      <p:sp>
        <p:nvSpPr>
          <p:cNvPr id="185351" name="Footer Placeholder 3"/>
          <p:cNvSpPr>
            <a:spLocks noGrp="1"/>
          </p:cNvSpPr>
          <p:nvPr>
            <p:ph type="ftr" sz="quarter" idx="11"/>
          </p:nvPr>
        </p:nvSpPr>
        <p:spPr bwMode="auto">
          <a:xfrm>
            <a:off x="6096000" y="6475413"/>
            <a:ext cx="2447925" cy="184666"/>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l" eaLnBrk="1" hangingPunct="1"/>
            <a:r>
              <a:rPr lang="en-US" dirty="0" smtClean="0">
                <a:solidFill>
                  <a:srgbClr val="898989"/>
                </a:solidFill>
              </a:rPr>
              <a:t>Darrell M. Wilson, MD (Stanford)</a:t>
            </a:r>
          </a:p>
        </p:txBody>
      </p:sp>
      <p:sp>
        <p:nvSpPr>
          <p:cNvPr id="10" name="Date Placeholder 9"/>
          <p:cNvSpPr>
            <a:spLocks noGrp="1"/>
          </p:cNvSpPr>
          <p:nvPr>
            <p:ph type="dt" sz="half" idx="10"/>
          </p:nvPr>
        </p:nvSpPr>
        <p:spPr/>
        <p:txBody>
          <a:bodyPr/>
          <a:lstStyle/>
          <a:p>
            <a:pPr>
              <a:defRPr/>
            </a:pPr>
            <a:r>
              <a:rPr lang="en-US" smtClean="0"/>
              <a:t>July 2011</a:t>
            </a:r>
            <a:endParaRPr lang="en-US"/>
          </a:p>
        </p:txBody>
      </p:sp>
      <p:sp>
        <p:nvSpPr>
          <p:cNvPr id="11" name="Slide Number Placeholder 10"/>
          <p:cNvSpPr>
            <a:spLocks noGrp="1"/>
          </p:cNvSpPr>
          <p:nvPr>
            <p:ph type="sldNum" sz="quarter" idx="12"/>
          </p:nvPr>
        </p:nvSpPr>
        <p:spPr/>
        <p:txBody>
          <a:bodyPr/>
          <a:lstStyle/>
          <a:p>
            <a:pPr>
              <a:defRPr/>
            </a:pPr>
            <a:r>
              <a:rPr lang="en-US" smtClean="0"/>
              <a:t>Slide </a:t>
            </a:r>
            <a:fld id="{57E36030-BD4E-4FED-91F3-151EC067F6E7}" type="slidenum">
              <a:rPr lang="en-US" smtClean="0"/>
              <a:pPr>
                <a:defRPr/>
              </a:pPr>
              <a:t>24</a:t>
            </a:fld>
            <a:endParaRPr lang="en-US"/>
          </a:p>
        </p:txBody>
      </p:sp>
    </p:spTree>
    <p:custDataLst>
      <p:tags r:id="rId1"/>
    </p:custDataLst>
    <p:extLst>
      <p:ext uri="{BB962C8B-B14F-4D97-AF65-F5344CB8AC3E}">
        <p14:creationId xmlns:p14="http://schemas.microsoft.com/office/powerpoint/2010/main" xmlns="" val="24659268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33600" y="1828800"/>
            <a:ext cx="5715000" cy="4459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6371" name="Title 4"/>
          <p:cNvSpPr>
            <a:spLocks noGrp="1"/>
          </p:cNvSpPr>
          <p:nvPr>
            <p:ph type="title"/>
          </p:nvPr>
        </p:nvSpPr>
        <p:spPr>
          <a:xfrm>
            <a:off x="609600" y="609600"/>
            <a:ext cx="8229600" cy="1143000"/>
          </a:xfrm>
        </p:spPr>
        <p:txBody>
          <a:bodyPr/>
          <a:lstStyle/>
          <a:p>
            <a:r>
              <a:rPr lang="en-US" sz="3600" b="1" dirty="0" smtClean="0"/>
              <a:t>‘DEAD-IN-BED’ SYNDROME</a:t>
            </a:r>
            <a:r>
              <a:rPr lang="en-US" b="1" dirty="0" smtClean="0"/>
              <a:t/>
            </a:r>
            <a:br>
              <a:rPr lang="en-US" b="1" dirty="0" smtClean="0"/>
            </a:br>
            <a:r>
              <a:rPr lang="en-US" sz="2700" dirty="0" err="1" smtClean="0"/>
              <a:t>Tanenberg</a:t>
            </a:r>
            <a:r>
              <a:rPr lang="en-US" sz="2700" dirty="0" smtClean="0"/>
              <a:t>, </a:t>
            </a:r>
            <a:r>
              <a:rPr lang="en-US" sz="2700" dirty="0" err="1" smtClean="0"/>
              <a:t>Endocr</a:t>
            </a:r>
            <a:r>
              <a:rPr lang="en-US" sz="2700" dirty="0" smtClean="0"/>
              <a:t> </a:t>
            </a:r>
            <a:r>
              <a:rPr lang="en-US" sz="2700" dirty="0" err="1" smtClean="0"/>
              <a:t>Pract</a:t>
            </a:r>
            <a:r>
              <a:rPr lang="en-US" sz="2700" dirty="0" smtClean="0"/>
              <a:t> 2009; 15:1-13</a:t>
            </a:r>
            <a:endParaRPr lang="en-US" dirty="0" smtClean="0"/>
          </a:p>
        </p:txBody>
      </p:sp>
      <p:sp>
        <p:nvSpPr>
          <p:cNvPr id="186372" name="Footer Placeholder 1"/>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smtClean="0">
                <a:solidFill>
                  <a:srgbClr val="000000"/>
                </a:solidFill>
                <a:latin typeface="Arial" pitchFamily="34" charset="0"/>
                <a:ea typeface="ＭＳ Ｐゴシック" pitchFamily="34" charset="-128"/>
              </a:rPr>
              <a:t>Darrell M. Wilson, MD (Stanford)</a:t>
            </a:r>
          </a:p>
        </p:txBody>
      </p:sp>
      <p:sp>
        <p:nvSpPr>
          <p:cNvPr id="5" name="Date Placeholder 4"/>
          <p:cNvSpPr>
            <a:spLocks noGrp="1"/>
          </p:cNvSpPr>
          <p:nvPr>
            <p:ph type="dt" sz="half" idx="10"/>
          </p:nvPr>
        </p:nvSpPr>
        <p:spPr/>
        <p:txBody>
          <a:bodyPr/>
          <a:lstStyle/>
          <a:p>
            <a:pPr>
              <a:defRPr/>
            </a:pPr>
            <a:r>
              <a:rPr lang="en-US" smtClean="0"/>
              <a:t>July 2011</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57E36030-BD4E-4FED-91F3-151EC067F6E7}" type="slidenum">
              <a:rPr lang="en-US" smtClean="0"/>
              <a:pPr>
                <a:defRPr/>
              </a:pPr>
              <a:t>25</a:t>
            </a:fld>
            <a:endParaRPr lang="en-US"/>
          </a:p>
        </p:txBody>
      </p:sp>
    </p:spTree>
    <p:extLst>
      <p:ext uri="{BB962C8B-B14F-4D97-AF65-F5344CB8AC3E}">
        <p14:creationId xmlns:p14="http://schemas.microsoft.com/office/powerpoint/2010/main" xmlns="" val="253961829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itle 1"/>
          <p:cNvSpPr>
            <a:spLocks noGrp="1"/>
          </p:cNvSpPr>
          <p:nvPr>
            <p:ph type="title"/>
          </p:nvPr>
        </p:nvSpPr>
        <p:spPr>
          <a:xfrm>
            <a:off x="533400" y="762000"/>
            <a:ext cx="8229600" cy="1981200"/>
          </a:xfrm>
        </p:spPr>
        <p:txBody>
          <a:bodyPr/>
          <a:lstStyle/>
          <a:p>
            <a:r>
              <a:rPr lang="en-US" dirty="0" smtClean="0">
                <a:ea typeface="ＭＳ Ｐゴシック" pitchFamily="34" charset="-128"/>
              </a:rPr>
              <a:t>Dead in Bed</a:t>
            </a:r>
            <a:br>
              <a:rPr lang="en-US" dirty="0" smtClean="0">
                <a:ea typeface="ＭＳ Ｐゴシック" pitchFamily="34" charset="-128"/>
              </a:rPr>
            </a:br>
            <a:r>
              <a:rPr lang="en-US" sz="2000" dirty="0" err="1" smtClean="0">
                <a:ea typeface="ＭＳ Ｐゴシック" pitchFamily="34" charset="-128"/>
              </a:rPr>
              <a:t>Tattersall</a:t>
            </a:r>
            <a:r>
              <a:rPr lang="en-US" sz="2000" dirty="0" smtClean="0">
                <a:ea typeface="ＭＳ Ｐゴシック" pitchFamily="34" charset="-128"/>
              </a:rPr>
              <a:t>, </a:t>
            </a:r>
            <a:r>
              <a:rPr lang="en-US" sz="2000" dirty="0" err="1" smtClean="0">
                <a:ea typeface="ＭＳ Ｐゴシック" pitchFamily="34" charset="-128"/>
              </a:rPr>
              <a:t>Diabet</a:t>
            </a:r>
            <a:r>
              <a:rPr lang="en-US" sz="2000" dirty="0" smtClean="0">
                <a:ea typeface="ＭＳ Ｐゴシック" pitchFamily="34" charset="-128"/>
              </a:rPr>
              <a:t> Med 8:49, 1991</a:t>
            </a:r>
            <a:br>
              <a:rPr lang="en-US" sz="2000" dirty="0" smtClean="0">
                <a:ea typeface="ＭＳ Ｐゴシック" pitchFamily="34" charset="-128"/>
              </a:rPr>
            </a:br>
            <a:r>
              <a:rPr lang="en-US" sz="2000" dirty="0" err="1" smtClean="0">
                <a:ea typeface="ＭＳ Ｐゴシック" pitchFamily="34" charset="-128"/>
              </a:rPr>
              <a:t>Thordarson</a:t>
            </a:r>
            <a:r>
              <a:rPr lang="en-US" sz="2000" dirty="0" smtClean="0">
                <a:ea typeface="ＭＳ Ｐゴシック" pitchFamily="34" charset="-128"/>
              </a:rPr>
              <a:t>, </a:t>
            </a:r>
            <a:r>
              <a:rPr lang="en-US" sz="2000" dirty="0" err="1" smtClean="0">
                <a:ea typeface="ＭＳ Ｐゴシック" pitchFamily="34" charset="-128"/>
              </a:rPr>
              <a:t>Diabet</a:t>
            </a:r>
            <a:r>
              <a:rPr lang="en-US" sz="2000" dirty="0" smtClean="0">
                <a:ea typeface="ＭＳ Ｐゴシック" pitchFamily="34" charset="-128"/>
              </a:rPr>
              <a:t> Med 12: 782, 1995</a:t>
            </a:r>
            <a:br>
              <a:rPr lang="en-US" sz="2000" dirty="0" smtClean="0">
                <a:ea typeface="ＭＳ Ｐゴシック" pitchFamily="34" charset="-128"/>
              </a:rPr>
            </a:br>
            <a:r>
              <a:rPr lang="en-US" sz="2000" dirty="0" err="1" smtClean="0">
                <a:ea typeface="ＭＳ Ｐゴシック" pitchFamily="34" charset="-128"/>
              </a:rPr>
              <a:t>Koltin</a:t>
            </a:r>
            <a:r>
              <a:rPr lang="en-US" sz="2000" dirty="0" smtClean="0">
                <a:ea typeface="ＭＳ Ｐゴシック" pitchFamily="34" charset="-128"/>
              </a:rPr>
              <a:t>, </a:t>
            </a:r>
            <a:r>
              <a:rPr lang="en-US" sz="2000" dirty="0" err="1" smtClean="0">
                <a:ea typeface="ＭＳ Ｐゴシック" pitchFamily="34" charset="-128"/>
              </a:rPr>
              <a:t>Ped</a:t>
            </a:r>
            <a:r>
              <a:rPr lang="en-US" sz="2000" dirty="0" smtClean="0">
                <a:ea typeface="ＭＳ Ｐゴシック" pitchFamily="34" charset="-128"/>
              </a:rPr>
              <a:t> Diabetes 9:504, 2008</a:t>
            </a:r>
            <a:br>
              <a:rPr lang="en-US" sz="2000" dirty="0" smtClean="0">
                <a:ea typeface="ＭＳ Ｐゴシック" pitchFamily="34" charset="-128"/>
              </a:rPr>
            </a:br>
            <a:r>
              <a:rPr lang="en-US" sz="2000" dirty="0" err="1" smtClean="0">
                <a:ea typeface="ＭＳ Ｐゴシック" pitchFamily="34" charset="-128"/>
              </a:rPr>
              <a:t>Secrest</a:t>
            </a:r>
            <a:r>
              <a:rPr lang="en-US" sz="2000" dirty="0" smtClean="0">
                <a:ea typeface="ＭＳ Ｐゴシック" pitchFamily="34" charset="-128"/>
              </a:rPr>
              <a:t>, </a:t>
            </a:r>
            <a:r>
              <a:rPr lang="en-US" sz="2000" dirty="0" err="1" smtClean="0">
                <a:ea typeface="ＭＳ Ｐゴシック" pitchFamily="34" charset="-128"/>
              </a:rPr>
              <a:t>Diabet</a:t>
            </a:r>
            <a:r>
              <a:rPr lang="en-US" sz="2000" dirty="0" smtClean="0">
                <a:ea typeface="ＭＳ Ｐゴシック" pitchFamily="34" charset="-128"/>
              </a:rPr>
              <a:t> Med 28: 293, 2011</a:t>
            </a:r>
          </a:p>
        </p:txBody>
      </p:sp>
      <p:sp>
        <p:nvSpPr>
          <p:cNvPr id="187395" name="Content Placeholder 2"/>
          <p:cNvSpPr>
            <a:spLocks noGrp="1"/>
          </p:cNvSpPr>
          <p:nvPr>
            <p:ph idx="1"/>
          </p:nvPr>
        </p:nvSpPr>
        <p:spPr>
          <a:xfrm>
            <a:off x="457200" y="3124200"/>
            <a:ext cx="8229600" cy="3124200"/>
          </a:xfrm>
        </p:spPr>
        <p:txBody>
          <a:bodyPr/>
          <a:lstStyle/>
          <a:p>
            <a:r>
              <a:rPr lang="en-US" dirty="0" smtClean="0">
                <a:ea typeface="ＭＳ Ｐゴシック" pitchFamily="34" charset="-128"/>
              </a:rPr>
              <a:t>Account for 3 – 6% of deaths in patients with diabetes &lt; 40 years old</a:t>
            </a:r>
          </a:p>
          <a:p>
            <a:r>
              <a:rPr lang="en-US" dirty="0" smtClean="0">
                <a:ea typeface="ＭＳ Ｐゴシック" pitchFamily="34" charset="-128"/>
              </a:rPr>
              <a:t>Age range 7-43 years</a:t>
            </a:r>
          </a:p>
          <a:p>
            <a:r>
              <a:rPr lang="en-US" dirty="0" smtClean="0">
                <a:ea typeface="ＭＳ Ｐゴシック" pitchFamily="34" charset="-128"/>
              </a:rPr>
              <a:t>Incidence ≈ 17-60/100,000 patient years</a:t>
            </a:r>
          </a:p>
          <a:p>
            <a:pPr lvl="1"/>
            <a:r>
              <a:rPr lang="en-US" dirty="0" smtClean="0">
                <a:ea typeface="ＭＳ Ｐゴシック" pitchFamily="34" charset="-128"/>
              </a:rPr>
              <a:t>About 35-130 deaths/year in US</a:t>
            </a:r>
          </a:p>
          <a:p>
            <a:endParaRPr lang="en-US" dirty="0" smtClean="0">
              <a:ea typeface="ＭＳ Ｐゴシック" pitchFamily="34" charset="-128"/>
            </a:endParaRPr>
          </a:p>
        </p:txBody>
      </p:sp>
      <p:sp>
        <p:nvSpPr>
          <p:cNvPr id="4" name="Footer Placeholder 3"/>
          <p:cNvSpPr>
            <a:spLocks noGrp="1"/>
          </p:cNvSpPr>
          <p:nvPr>
            <p:ph type="ftr" sz="quarter" idx="11"/>
          </p:nvPr>
        </p:nvSpPr>
        <p:spPr/>
        <p:txBody>
          <a:bodyPr/>
          <a:lstStyle/>
          <a:p>
            <a:pPr>
              <a:defRPr/>
            </a:pPr>
            <a:r>
              <a:rPr lang="en-US" smtClean="0"/>
              <a:t>Darrell M. Wilson, MD (Stanford)</a:t>
            </a:r>
            <a:endParaRPr lang="en-US" dirty="0"/>
          </a:p>
        </p:txBody>
      </p:sp>
      <p:sp>
        <p:nvSpPr>
          <p:cNvPr id="5" name="Date Placeholder 4"/>
          <p:cNvSpPr>
            <a:spLocks noGrp="1"/>
          </p:cNvSpPr>
          <p:nvPr>
            <p:ph type="dt" sz="half" idx="10"/>
          </p:nvPr>
        </p:nvSpPr>
        <p:spPr/>
        <p:txBody>
          <a:bodyPr/>
          <a:lstStyle/>
          <a:p>
            <a:pPr>
              <a:defRPr/>
            </a:pPr>
            <a:r>
              <a:rPr lang="en-US" smtClean="0"/>
              <a:t>July 2011</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490B69A2-DAE6-4488-A29A-CAF8836F4AD9}" type="slidenum">
              <a:rPr lang="en-US" smtClean="0"/>
              <a:pPr>
                <a:defRPr/>
              </a:pPr>
              <a:t>26</a:t>
            </a:fld>
            <a:endParaRPr lang="en-US"/>
          </a:p>
        </p:txBody>
      </p:sp>
    </p:spTree>
    <p:extLst>
      <p:ext uri="{BB962C8B-B14F-4D97-AF65-F5344CB8AC3E}">
        <p14:creationId xmlns:p14="http://schemas.microsoft.com/office/powerpoint/2010/main" xmlns="" val="34915162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2" name="Picture 2" descr="gplot92"/>
          <p:cNvPicPr>
            <a:picLocks noChangeAspect="1" noChangeArrowheads="1"/>
          </p:cNvPicPr>
          <p:nvPr/>
        </p:nvPicPr>
        <p:blipFill>
          <a:blip r:embed="rId2" cstate="print">
            <a:extLst>
              <a:ext uri="{28A0092B-C50C-407E-A947-70E740481C1C}">
                <a14:useLocalDpi xmlns:a14="http://schemas.microsoft.com/office/drawing/2010/main" xmlns="" val="0"/>
              </a:ext>
            </a:extLst>
          </a:blip>
          <a:srcRect t="7246" b="5064"/>
          <a:stretch>
            <a:fillRect/>
          </a:stretch>
        </p:blipFill>
        <p:spPr bwMode="auto">
          <a:xfrm>
            <a:off x="838200" y="2667000"/>
            <a:ext cx="4194175" cy="31526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9443" name="Text Box 4"/>
          <p:cNvSpPr txBox="1">
            <a:spLocks noChangeArrowheads="1"/>
          </p:cNvSpPr>
          <p:nvPr/>
        </p:nvSpPr>
        <p:spPr bwMode="auto">
          <a:xfrm>
            <a:off x="5638800" y="2133600"/>
            <a:ext cx="1211263" cy="369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dirty="0">
                <a:solidFill>
                  <a:srgbClr val="000000"/>
                </a:solidFill>
                <a:latin typeface="Arial" pitchFamily="34" charset="0"/>
              </a:rPr>
              <a:t>23 Alarms</a:t>
            </a:r>
          </a:p>
        </p:txBody>
      </p:sp>
      <p:sp>
        <p:nvSpPr>
          <p:cNvPr id="189444" name="Text Box 5"/>
          <p:cNvSpPr txBox="1">
            <a:spLocks noChangeArrowheads="1"/>
          </p:cNvSpPr>
          <p:nvPr/>
        </p:nvSpPr>
        <p:spPr bwMode="auto">
          <a:xfrm>
            <a:off x="1814513" y="5867400"/>
            <a:ext cx="3505200" cy="369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solidFill>
                  <a:srgbClr val="000000"/>
                </a:solidFill>
                <a:latin typeface="Arial" pitchFamily="34" charset="0"/>
              </a:rPr>
              <a:t>3 child awakenings – </a:t>
            </a:r>
            <a:r>
              <a:rPr lang="en-US">
                <a:solidFill>
                  <a:srgbClr val="FF9900"/>
                </a:solidFill>
                <a:latin typeface="Arial" pitchFamily="34" charset="0"/>
              </a:rPr>
              <a:t>Orange</a:t>
            </a:r>
          </a:p>
        </p:txBody>
      </p:sp>
      <p:sp>
        <p:nvSpPr>
          <p:cNvPr id="189445" name="Text Box 6"/>
          <p:cNvSpPr txBox="1">
            <a:spLocks noChangeArrowheads="1"/>
          </p:cNvSpPr>
          <p:nvPr/>
        </p:nvSpPr>
        <p:spPr bwMode="auto">
          <a:xfrm>
            <a:off x="5319713" y="5867400"/>
            <a:ext cx="32575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solidFill>
                  <a:srgbClr val="000000"/>
                </a:solidFill>
                <a:latin typeface="Arial" pitchFamily="34" charset="0"/>
              </a:rPr>
              <a:t>10 </a:t>
            </a:r>
            <a:r>
              <a:rPr lang="en-US" i="1">
                <a:solidFill>
                  <a:srgbClr val="000000"/>
                </a:solidFill>
                <a:latin typeface="Arial" pitchFamily="34" charset="0"/>
              </a:rPr>
              <a:t>parent</a:t>
            </a:r>
            <a:r>
              <a:rPr lang="en-US">
                <a:solidFill>
                  <a:srgbClr val="000000"/>
                </a:solidFill>
                <a:latin typeface="Arial" pitchFamily="34" charset="0"/>
              </a:rPr>
              <a:t> awakenings-</a:t>
            </a:r>
            <a:r>
              <a:rPr lang="en-US">
                <a:solidFill>
                  <a:srgbClr val="00B050"/>
                </a:solidFill>
                <a:latin typeface="Arial" pitchFamily="34" charset="0"/>
              </a:rPr>
              <a:t>Green</a:t>
            </a:r>
            <a:endParaRPr lang="en-US">
              <a:solidFill>
                <a:srgbClr val="000000"/>
              </a:solidFill>
              <a:latin typeface="Arial" pitchFamily="34" charset="0"/>
            </a:endParaRPr>
          </a:p>
        </p:txBody>
      </p:sp>
      <p:sp>
        <p:nvSpPr>
          <p:cNvPr id="189446" name="TextBox 2"/>
          <p:cNvSpPr txBox="1">
            <a:spLocks noChangeArrowheads="1"/>
          </p:cNvSpPr>
          <p:nvPr/>
        </p:nvSpPr>
        <p:spPr bwMode="auto">
          <a:xfrm>
            <a:off x="1371600" y="1371600"/>
            <a:ext cx="498633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b="1" dirty="0"/>
              <a:t>Children 4-17 years old awoke to 29% of all alarms</a:t>
            </a:r>
          </a:p>
        </p:txBody>
      </p:sp>
      <p:sp>
        <p:nvSpPr>
          <p:cNvPr id="189447" name="TextBox 3"/>
          <p:cNvSpPr txBox="1">
            <a:spLocks noChangeArrowheads="1"/>
          </p:cNvSpPr>
          <p:nvPr/>
        </p:nvSpPr>
        <p:spPr bwMode="auto">
          <a:xfrm>
            <a:off x="1371600" y="1752600"/>
            <a:ext cx="394335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285750" indent="-285750"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buFont typeface="Arial" pitchFamily="34" charset="0"/>
              <a:buChar char="•"/>
            </a:pPr>
            <a:r>
              <a:rPr lang="en-US" b="1" dirty="0"/>
              <a:t>Awoke to 40% of first alarms</a:t>
            </a:r>
          </a:p>
          <a:p>
            <a:pPr eaLnBrk="1" hangingPunct="1">
              <a:buFont typeface="Arial" pitchFamily="34" charset="0"/>
              <a:buChar char="•"/>
            </a:pPr>
            <a:r>
              <a:rPr lang="en-US" b="1" dirty="0"/>
              <a:t>Awoke to 28% of subsequent alarms</a:t>
            </a:r>
          </a:p>
        </p:txBody>
      </p:sp>
      <p:sp>
        <p:nvSpPr>
          <p:cNvPr id="189448" name="Title 4"/>
          <p:cNvSpPr>
            <a:spLocks noGrp="1"/>
          </p:cNvSpPr>
          <p:nvPr>
            <p:ph type="title"/>
          </p:nvPr>
        </p:nvSpPr>
        <p:spPr>
          <a:xfrm>
            <a:off x="685800" y="685800"/>
            <a:ext cx="7772400" cy="685800"/>
          </a:xfrm>
        </p:spPr>
        <p:txBody>
          <a:bodyPr/>
          <a:lstStyle/>
          <a:p>
            <a:pPr eaLnBrk="1" hangingPunct="1"/>
            <a:r>
              <a:rPr lang="en-US" sz="2800" dirty="0" smtClean="0"/>
              <a:t>Response to Videotaped Nocturnal Alarms</a:t>
            </a:r>
            <a:br>
              <a:rPr lang="en-US" sz="2800" dirty="0" smtClean="0"/>
            </a:br>
            <a:r>
              <a:rPr lang="en-US" sz="1200" dirty="0" smtClean="0"/>
              <a:t>Buckingham, DTT 7:440, 2005</a:t>
            </a:r>
          </a:p>
        </p:txBody>
      </p:sp>
      <p:sp>
        <p:nvSpPr>
          <p:cNvPr id="189449" name="Footer Placeholder 1"/>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r>
              <a:rPr lang="en-US" smtClean="0">
                <a:solidFill>
                  <a:srgbClr val="000000"/>
                </a:solidFill>
              </a:rPr>
              <a:t>Darrell M. Wilson, MD (Stanford)</a:t>
            </a:r>
          </a:p>
        </p:txBody>
      </p:sp>
      <p:sp>
        <p:nvSpPr>
          <p:cNvPr id="10" name="Date Placeholder 9"/>
          <p:cNvSpPr>
            <a:spLocks noGrp="1"/>
          </p:cNvSpPr>
          <p:nvPr>
            <p:ph type="dt" sz="half" idx="10"/>
          </p:nvPr>
        </p:nvSpPr>
        <p:spPr/>
        <p:txBody>
          <a:bodyPr/>
          <a:lstStyle/>
          <a:p>
            <a:pPr>
              <a:defRPr/>
            </a:pPr>
            <a:r>
              <a:rPr lang="en-US" smtClean="0"/>
              <a:t>July 2011</a:t>
            </a:r>
            <a:endParaRPr lang="en-US"/>
          </a:p>
        </p:txBody>
      </p:sp>
      <p:sp>
        <p:nvSpPr>
          <p:cNvPr id="11" name="Slide Number Placeholder 10"/>
          <p:cNvSpPr>
            <a:spLocks noGrp="1"/>
          </p:cNvSpPr>
          <p:nvPr>
            <p:ph type="sldNum" sz="quarter" idx="12"/>
          </p:nvPr>
        </p:nvSpPr>
        <p:spPr/>
        <p:txBody>
          <a:bodyPr/>
          <a:lstStyle/>
          <a:p>
            <a:pPr>
              <a:defRPr/>
            </a:pPr>
            <a:r>
              <a:rPr lang="en-US" smtClean="0"/>
              <a:t>Slide </a:t>
            </a:r>
            <a:fld id="{57E36030-BD4E-4FED-91F3-151EC067F6E7}" type="slidenum">
              <a:rPr lang="en-US" smtClean="0"/>
              <a:pPr>
                <a:defRPr/>
              </a:pPr>
              <a:t>27</a:t>
            </a:fld>
            <a:endParaRPr lang="en-US"/>
          </a:p>
        </p:txBody>
      </p:sp>
    </p:spTree>
    <p:extLst>
      <p:ext uri="{BB962C8B-B14F-4D97-AF65-F5344CB8AC3E}">
        <p14:creationId xmlns:p14="http://schemas.microsoft.com/office/powerpoint/2010/main" xmlns="" val="187062798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eaLnBrk="1" hangingPunct="1"/>
            <a:r>
              <a:rPr lang="en-US" smtClean="0"/>
              <a:t>Insulin Action Curves</a:t>
            </a:r>
          </a:p>
        </p:txBody>
      </p:sp>
      <p:graphicFrame>
        <p:nvGraphicFramePr>
          <p:cNvPr id="3074" name="Object 0"/>
          <p:cNvGraphicFramePr>
            <a:graphicFrameLocks noChangeAspect="1"/>
          </p:cNvGraphicFramePr>
          <p:nvPr/>
        </p:nvGraphicFramePr>
        <p:xfrm>
          <a:off x="1362075" y="1946275"/>
          <a:ext cx="6003925" cy="4700588"/>
        </p:xfrm>
        <a:graphic>
          <a:graphicData uri="http://schemas.openxmlformats.org/presentationml/2006/ole">
            <p:oleObj spid="_x0000_s4098" name="SPW 6.0 Graph" r:id="rId3" imgW="6003950" imgH="4700930" progId="">
              <p:embed/>
            </p:oleObj>
          </a:graphicData>
        </a:graphic>
      </p:graphicFrame>
      <p:sp>
        <p:nvSpPr>
          <p:cNvPr id="4" name="Date Placeholder 3"/>
          <p:cNvSpPr>
            <a:spLocks noGrp="1"/>
          </p:cNvSpPr>
          <p:nvPr>
            <p:ph type="dt" sz="half" idx="10"/>
          </p:nvPr>
        </p:nvSpPr>
        <p:spPr/>
        <p:txBody>
          <a:bodyPr/>
          <a:lstStyle/>
          <a:p>
            <a:pPr>
              <a:defRPr/>
            </a:pPr>
            <a:r>
              <a:rPr lang="en-US" smtClean="0"/>
              <a:t>July 2011</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57E36030-BD4E-4FED-91F3-151EC067F6E7}" type="slidenum">
              <a:rPr lang="en-US" smtClean="0"/>
              <a:pPr>
                <a:defRPr/>
              </a:pPr>
              <a:t>28</a:t>
            </a:fld>
            <a:endParaRPr lang="en-US"/>
          </a:p>
        </p:txBody>
      </p:sp>
      <p:sp>
        <p:nvSpPr>
          <p:cNvPr id="6" name="Footer Placeholder 5"/>
          <p:cNvSpPr>
            <a:spLocks noGrp="1"/>
          </p:cNvSpPr>
          <p:nvPr>
            <p:ph type="ftr" sz="quarter" idx="11"/>
          </p:nvPr>
        </p:nvSpPr>
        <p:spPr/>
        <p:txBody>
          <a:bodyPr/>
          <a:lstStyle/>
          <a:p>
            <a:pPr>
              <a:defRPr/>
            </a:pPr>
            <a:r>
              <a:rPr lang="en-US" smtClean="0"/>
              <a:t>Darrell M. Wilson, MD (Stanford)</a:t>
            </a: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hangingPunct="1"/>
            <a:r>
              <a:rPr lang="en-US" smtClean="0"/>
              <a:t>Four Shots</a:t>
            </a:r>
          </a:p>
        </p:txBody>
      </p:sp>
      <p:graphicFrame>
        <p:nvGraphicFramePr>
          <p:cNvPr id="4098" name="Object 0"/>
          <p:cNvGraphicFramePr>
            <a:graphicFrameLocks noChangeAspect="1"/>
          </p:cNvGraphicFramePr>
          <p:nvPr/>
        </p:nvGraphicFramePr>
        <p:xfrm>
          <a:off x="1666875" y="1898650"/>
          <a:ext cx="5413375" cy="4700588"/>
        </p:xfrm>
        <a:graphic>
          <a:graphicData uri="http://schemas.openxmlformats.org/presentationml/2006/ole">
            <p:oleObj spid="_x0000_s5122" name="SPW 8.0 Graph" r:id="rId3" imgW="5413248" imgH="4700930" progId="">
              <p:embed/>
            </p:oleObj>
          </a:graphicData>
        </a:graphic>
      </p:graphicFrame>
      <p:sp>
        <p:nvSpPr>
          <p:cNvPr id="4100" name="Line 4"/>
          <p:cNvSpPr>
            <a:spLocks noChangeShapeType="1"/>
          </p:cNvSpPr>
          <p:nvPr/>
        </p:nvSpPr>
        <p:spPr bwMode="auto">
          <a:xfrm>
            <a:off x="3578225" y="4572000"/>
            <a:ext cx="0" cy="422275"/>
          </a:xfrm>
          <a:prstGeom prst="line">
            <a:avLst/>
          </a:prstGeom>
          <a:noFill/>
          <a:ln w="635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spAutoFit/>
          </a:bodyPr>
          <a:lstStyle/>
          <a:p>
            <a:endParaRPr lang="en-US"/>
          </a:p>
        </p:txBody>
      </p:sp>
      <p:sp>
        <p:nvSpPr>
          <p:cNvPr id="4101" name="Line 5"/>
          <p:cNvSpPr>
            <a:spLocks noChangeShapeType="1"/>
          </p:cNvSpPr>
          <p:nvPr/>
        </p:nvSpPr>
        <p:spPr bwMode="auto">
          <a:xfrm>
            <a:off x="4522788" y="4516438"/>
            <a:ext cx="0" cy="422275"/>
          </a:xfrm>
          <a:prstGeom prst="line">
            <a:avLst/>
          </a:prstGeom>
          <a:noFill/>
          <a:ln w="635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spAutoFit/>
          </a:bodyPr>
          <a:lstStyle/>
          <a:p>
            <a:endParaRPr lang="en-US"/>
          </a:p>
        </p:txBody>
      </p:sp>
      <p:sp>
        <p:nvSpPr>
          <p:cNvPr id="4102" name="Line 6"/>
          <p:cNvSpPr>
            <a:spLocks noChangeShapeType="1"/>
          </p:cNvSpPr>
          <p:nvPr/>
        </p:nvSpPr>
        <p:spPr bwMode="auto">
          <a:xfrm>
            <a:off x="5494338" y="4562475"/>
            <a:ext cx="0" cy="422275"/>
          </a:xfrm>
          <a:prstGeom prst="line">
            <a:avLst/>
          </a:prstGeom>
          <a:noFill/>
          <a:ln w="635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spAutoFit/>
          </a:bodyPr>
          <a:lstStyle/>
          <a:p>
            <a:endParaRPr lang="en-US"/>
          </a:p>
        </p:txBody>
      </p:sp>
      <p:sp>
        <p:nvSpPr>
          <p:cNvPr id="419847" name="Oval 7"/>
          <p:cNvSpPr>
            <a:spLocks noChangeArrowheads="1"/>
          </p:cNvSpPr>
          <p:nvPr/>
        </p:nvSpPr>
        <p:spPr bwMode="auto">
          <a:xfrm>
            <a:off x="4138613" y="4349750"/>
            <a:ext cx="760412" cy="866775"/>
          </a:xfrm>
          <a:prstGeom prst="ellipse">
            <a:avLst/>
          </a:prstGeom>
          <a:noFill/>
          <a:ln w="38100">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en-US"/>
          </a:p>
        </p:txBody>
      </p:sp>
      <p:sp>
        <p:nvSpPr>
          <p:cNvPr id="4104" name="Line 9"/>
          <p:cNvSpPr>
            <a:spLocks noChangeShapeType="1"/>
          </p:cNvSpPr>
          <p:nvPr/>
        </p:nvSpPr>
        <p:spPr bwMode="auto">
          <a:xfrm>
            <a:off x="3381375" y="4565650"/>
            <a:ext cx="0" cy="422275"/>
          </a:xfrm>
          <a:prstGeom prst="line">
            <a:avLst/>
          </a:prstGeom>
          <a:noFill/>
          <a:ln w="635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spAutoFit/>
          </a:bodyPr>
          <a:lstStyle/>
          <a:p>
            <a:endParaRPr lang="en-US"/>
          </a:p>
        </p:txBody>
      </p:sp>
      <p:sp>
        <p:nvSpPr>
          <p:cNvPr id="9" name="Date Placeholder 8"/>
          <p:cNvSpPr>
            <a:spLocks noGrp="1"/>
          </p:cNvSpPr>
          <p:nvPr>
            <p:ph type="dt" sz="half" idx="10"/>
          </p:nvPr>
        </p:nvSpPr>
        <p:spPr/>
        <p:txBody>
          <a:bodyPr/>
          <a:lstStyle/>
          <a:p>
            <a:pPr>
              <a:defRPr/>
            </a:pPr>
            <a:r>
              <a:rPr lang="en-US" smtClean="0"/>
              <a:t>July 2011</a:t>
            </a:r>
            <a:endParaRPr lang="en-US"/>
          </a:p>
        </p:txBody>
      </p:sp>
      <p:sp>
        <p:nvSpPr>
          <p:cNvPr id="10" name="Slide Number Placeholder 9"/>
          <p:cNvSpPr>
            <a:spLocks noGrp="1"/>
          </p:cNvSpPr>
          <p:nvPr>
            <p:ph type="sldNum" sz="quarter" idx="12"/>
          </p:nvPr>
        </p:nvSpPr>
        <p:spPr/>
        <p:txBody>
          <a:bodyPr/>
          <a:lstStyle/>
          <a:p>
            <a:pPr>
              <a:defRPr/>
            </a:pPr>
            <a:r>
              <a:rPr lang="en-US" smtClean="0"/>
              <a:t>Slide </a:t>
            </a:r>
            <a:fld id="{57E36030-BD4E-4FED-91F3-151EC067F6E7}" type="slidenum">
              <a:rPr lang="en-US" smtClean="0"/>
              <a:pPr>
                <a:defRPr/>
              </a:pPr>
              <a:t>29</a:t>
            </a:fld>
            <a:endParaRPr lang="en-US"/>
          </a:p>
        </p:txBody>
      </p:sp>
      <p:sp>
        <p:nvSpPr>
          <p:cNvPr id="11" name="Footer Placeholder 10"/>
          <p:cNvSpPr>
            <a:spLocks noGrp="1"/>
          </p:cNvSpPr>
          <p:nvPr>
            <p:ph type="ftr" sz="quarter" idx="11"/>
          </p:nvPr>
        </p:nvSpPr>
        <p:spPr/>
        <p:txBody>
          <a:bodyPr/>
          <a:lstStyle/>
          <a:p>
            <a:pPr>
              <a:defRPr/>
            </a:pPr>
            <a:r>
              <a:rPr lang="en-US" smtClean="0"/>
              <a:t>Darrell M. Wilson, MD (Stanford)</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9847"/>
                                        </p:tgtEl>
                                        <p:attrNameLst>
                                          <p:attrName>style.visibility</p:attrName>
                                        </p:attrNameLst>
                                      </p:cBhvr>
                                      <p:to>
                                        <p:strVal val="visible"/>
                                      </p:to>
                                    </p:set>
                                    <p:anim calcmode="lin" valueType="num">
                                      <p:cBhvr additive="base">
                                        <p:cTn id="7" dur="500" fill="hold"/>
                                        <p:tgtEl>
                                          <p:spTgt spid="419847"/>
                                        </p:tgtEl>
                                        <p:attrNameLst>
                                          <p:attrName>ppt_x</p:attrName>
                                        </p:attrNameLst>
                                      </p:cBhvr>
                                      <p:tavLst>
                                        <p:tav tm="0">
                                          <p:val>
                                            <p:strVal val="0-#ppt_w/2"/>
                                          </p:val>
                                        </p:tav>
                                        <p:tav tm="100000">
                                          <p:val>
                                            <p:strVal val="#ppt_x"/>
                                          </p:val>
                                        </p:tav>
                                      </p:tavLst>
                                    </p:anim>
                                    <p:anim calcmode="lin" valueType="num">
                                      <p:cBhvr additive="base">
                                        <p:cTn id="8" dur="500" fill="hold"/>
                                        <p:tgtEl>
                                          <p:spTgt spid="4198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Goals</a:t>
            </a:r>
          </a:p>
        </p:txBody>
      </p:sp>
      <p:sp>
        <p:nvSpPr>
          <p:cNvPr id="19459" name="Content Placeholder 2"/>
          <p:cNvSpPr>
            <a:spLocks noGrp="1"/>
          </p:cNvSpPr>
          <p:nvPr>
            <p:ph idx="1"/>
          </p:nvPr>
        </p:nvSpPr>
        <p:spPr/>
        <p:txBody>
          <a:bodyPr/>
          <a:lstStyle/>
          <a:p>
            <a:r>
              <a:rPr lang="en-US" smtClean="0"/>
              <a:t>Review diabetes for a few minutes</a:t>
            </a:r>
          </a:p>
          <a:p>
            <a:r>
              <a:rPr lang="en-US" smtClean="0"/>
              <a:t>Discuss current conventional treatment approaches</a:t>
            </a:r>
          </a:p>
          <a:p>
            <a:r>
              <a:rPr lang="en-US" smtClean="0"/>
              <a:t>Discuss cut-edge approaches include closed loop systems and there problems</a:t>
            </a:r>
          </a:p>
          <a:p>
            <a:endParaRPr lang="en-US" smtClean="0"/>
          </a:p>
        </p:txBody>
      </p:sp>
      <p:sp>
        <p:nvSpPr>
          <p:cNvPr id="4" name="Date Placeholder 3"/>
          <p:cNvSpPr>
            <a:spLocks noGrp="1"/>
          </p:cNvSpPr>
          <p:nvPr>
            <p:ph type="dt" sz="half" idx="10"/>
          </p:nvPr>
        </p:nvSpPr>
        <p:spPr/>
        <p:txBody>
          <a:bodyPr/>
          <a:lstStyle/>
          <a:p>
            <a:pPr>
              <a:defRPr/>
            </a:pPr>
            <a:r>
              <a:rPr lang="en-US" smtClean="0"/>
              <a:t>July 2011</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490B69A2-DAE6-4488-A29A-CAF8836F4AD9}" type="slidenum">
              <a:rPr lang="en-US" smtClean="0"/>
              <a:pPr>
                <a:defRPr/>
              </a:pPr>
              <a:t>3</a:t>
            </a:fld>
            <a:endParaRPr lang="en-US"/>
          </a:p>
        </p:txBody>
      </p:sp>
      <p:sp>
        <p:nvSpPr>
          <p:cNvPr id="6" name="Footer Placeholder 5"/>
          <p:cNvSpPr>
            <a:spLocks noGrp="1"/>
          </p:cNvSpPr>
          <p:nvPr>
            <p:ph type="ftr" sz="quarter" idx="11"/>
          </p:nvPr>
        </p:nvSpPr>
        <p:spPr/>
        <p:txBody>
          <a:bodyPr/>
          <a:lstStyle/>
          <a:p>
            <a:pPr>
              <a:defRPr/>
            </a:pPr>
            <a:r>
              <a:rPr lang="en-US" smtClean="0"/>
              <a:t>Darrell M. Wilson, MD (Stanford)</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Pumps</a:t>
            </a:r>
          </a:p>
        </p:txBody>
      </p:sp>
      <p:sp>
        <p:nvSpPr>
          <p:cNvPr id="34819" name="Rectangle 3"/>
          <p:cNvSpPr>
            <a:spLocks noGrp="1" noChangeArrowheads="1"/>
          </p:cNvSpPr>
          <p:nvPr>
            <p:ph type="body" idx="1"/>
          </p:nvPr>
        </p:nvSpPr>
        <p:spPr/>
        <p:txBody>
          <a:bodyPr/>
          <a:lstStyle/>
          <a:p>
            <a:pPr eaLnBrk="1" hangingPunct="1"/>
            <a:r>
              <a:rPr lang="en-US" sz="2800" smtClean="0"/>
              <a:t>What do they do?</a:t>
            </a:r>
          </a:p>
          <a:p>
            <a:pPr eaLnBrk="1" hangingPunct="1"/>
            <a:r>
              <a:rPr lang="en-US" sz="2800" smtClean="0"/>
              <a:t>Basal(s) rates</a:t>
            </a:r>
          </a:p>
          <a:p>
            <a:pPr eaLnBrk="1" hangingPunct="1"/>
            <a:r>
              <a:rPr lang="en-US" sz="2800" smtClean="0"/>
              <a:t>Meal boluses</a:t>
            </a:r>
          </a:p>
          <a:p>
            <a:pPr eaLnBrk="1" hangingPunct="1"/>
            <a:r>
              <a:rPr lang="en-US" sz="2800" smtClean="0"/>
              <a:t>Correction bolus</a:t>
            </a:r>
          </a:p>
          <a:p>
            <a:pPr eaLnBrk="1" hangingPunct="1"/>
            <a:r>
              <a:rPr lang="en-US" sz="2800" smtClean="0"/>
              <a:t>What don't they do?</a:t>
            </a:r>
          </a:p>
          <a:p>
            <a:pPr eaLnBrk="1" hangingPunct="1"/>
            <a:r>
              <a:rPr lang="en-US" sz="2800" smtClean="0"/>
              <a:t>Still open loop</a:t>
            </a:r>
          </a:p>
          <a:p>
            <a:pPr eaLnBrk="1" hangingPunct="1"/>
            <a:r>
              <a:rPr lang="en-US" sz="2800" smtClean="0"/>
              <a:t>Require a great deal of attention to detail</a:t>
            </a:r>
            <a:endParaRPr lang="en-US" smtClean="0"/>
          </a:p>
        </p:txBody>
      </p:sp>
      <p:sp>
        <p:nvSpPr>
          <p:cNvPr id="4" name="Date Placeholder 3"/>
          <p:cNvSpPr>
            <a:spLocks noGrp="1"/>
          </p:cNvSpPr>
          <p:nvPr>
            <p:ph type="dt" sz="half" idx="10"/>
          </p:nvPr>
        </p:nvSpPr>
        <p:spPr/>
        <p:txBody>
          <a:bodyPr/>
          <a:lstStyle/>
          <a:p>
            <a:pPr>
              <a:defRPr/>
            </a:pPr>
            <a:r>
              <a:rPr lang="en-US" smtClean="0"/>
              <a:t>July 2011</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490B69A2-DAE6-4488-A29A-CAF8836F4AD9}" type="slidenum">
              <a:rPr lang="en-US" smtClean="0"/>
              <a:pPr>
                <a:defRPr/>
              </a:pPr>
              <a:t>30</a:t>
            </a:fld>
            <a:endParaRPr lang="en-US"/>
          </a:p>
        </p:txBody>
      </p:sp>
      <p:sp>
        <p:nvSpPr>
          <p:cNvPr id="6" name="Footer Placeholder 5"/>
          <p:cNvSpPr>
            <a:spLocks noGrp="1"/>
          </p:cNvSpPr>
          <p:nvPr>
            <p:ph type="ftr" sz="quarter" idx="11"/>
          </p:nvPr>
        </p:nvSpPr>
        <p:spPr/>
        <p:txBody>
          <a:bodyPr/>
          <a:lstStyle/>
          <a:p>
            <a:pPr>
              <a:defRPr/>
            </a:pPr>
            <a:r>
              <a:rPr lang="en-US" smtClean="0"/>
              <a:t>Darrell M. Wilson, MD (Stanford)</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Pumps</a:t>
            </a:r>
          </a:p>
        </p:txBody>
      </p:sp>
      <p:pic>
        <p:nvPicPr>
          <p:cNvPr id="35843" name="Picture 3" descr="htro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0" y="3200400"/>
            <a:ext cx="3268663" cy="2987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44" name="Picture 4" descr="minimed50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7513" y="2108200"/>
            <a:ext cx="3235325" cy="2170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45" name="Picture 5" descr="pump"/>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926138" y="1924050"/>
            <a:ext cx="2711450" cy="2620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Date Placeholder 5"/>
          <p:cNvSpPr>
            <a:spLocks noGrp="1"/>
          </p:cNvSpPr>
          <p:nvPr>
            <p:ph type="dt" sz="half" idx="10"/>
          </p:nvPr>
        </p:nvSpPr>
        <p:spPr/>
        <p:txBody>
          <a:bodyPr/>
          <a:lstStyle/>
          <a:p>
            <a:pPr>
              <a:defRPr/>
            </a:pPr>
            <a:r>
              <a:rPr lang="en-US" smtClean="0"/>
              <a:t>July 2011</a:t>
            </a:r>
            <a:endParaRPr lang="en-US"/>
          </a:p>
        </p:txBody>
      </p:sp>
      <p:sp>
        <p:nvSpPr>
          <p:cNvPr id="7" name="Slide Number Placeholder 6"/>
          <p:cNvSpPr>
            <a:spLocks noGrp="1"/>
          </p:cNvSpPr>
          <p:nvPr>
            <p:ph type="sldNum" sz="quarter" idx="12"/>
          </p:nvPr>
        </p:nvSpPr>
        <p:spPr/>
        <p:txBody>
          <a:bodyPr/>
          <a:lstStyle/>
          <a:p>
            <a:pPr>
              <a:defRPr/>
            </a:pPr>
            <a:r>
              <a:rPr lang="en-US" smtClean="0"/>
              <a:t>Slide </a:t>
            </a:r>
            <a:fld id="{57E36030-BD4E-4FED-91F3-151EC067F6E7}" type="slidenum">
              <a:rPr lang="en-US" smtClean="0"/>
              <a:pPr>
                <a:defRPr/>
              </a:pPr>
              <a:t>31</a:t>
            </a:fld>
            <a:endParaRPr lang="en-US"/>
          </a:p>
        </p:txBody>
      </p:sp>
      <p:sp>
        <p:nvSpPr>
          <p:cNvPr id="8" name="Footer Placeholder 7"/>
          <p:cNvSpPr>
            <a:spLocks noGrp="1"/>
          </p:cNvSpPr>
          <p:nvPr>
            <p:ph type="ftr" sz="quarter" idx="11"/>
          </p:nvPr>
        </p:nvSpPr>
        <p:spPr/>
        <p:txBody>
          <a:bodyPr/>
          <a:lstStyle/>
          <a:p>
            <a:pPr>
              <a:defRPr/>
            </a:pPr>
            <a:r>
              <a:rPr lang="en-US" smtClean="0"/>
              <a:t>Darrell M. Wilson, MD (Stanford)</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smtClean="0"/>
              <a:t>Pump Example</a:t>
            </a:r>
          </a:p>
        </p:txBody>
      </p:sp>
      <p:graphicFrame>
        <p:nvGraphicFramePr>
          <p:cNvPr id="5122" name="Object 3"/>
          <p:cNvGraphicFramePr>
            <a:graphicFrameLocks noChangeAspect="1"/>
          </p:cNvGraphicFramePr>
          <p:nvPr/>
        </p:nvGraphicFramePr>
        <p:xfrm>
          <a:off x="1600200" y="1524000"/>
          <a:ext cx="5413375" cy="4700588"/>
        </p:xfrm>
        <a:graphic>
          <a:graphicData uri="http://schemas.openxmlformats.org/presentationml/2006/ole">
            <p:oleObj spid="_x0000_s6146" name="SPW 6.0 Graph" r:id="rId3" imgW="5412960" imgH="4700880" progId="">
              <p:embed/>
            </p:oleObj>
          </a:graphicData>
        </a:graphic>
      </p:graphicFrame>
      <p:sp>
        <p:nvSpPr>
          <p:cNvPr id="421892" name="Oval 4"/>
          <p:cNvSpPr>
            <a:spLocks noChangeArrowheads="1"/>
          </p:cNvSpPr>
          <p:nvPr/>
        </p:nvSpPr>
        <p:spPr bwMode="auto">
          <a:xfrm>
            <a:off x="4159250" y="4549775"/>
            <a:ext cx="760413" cy="866775"/>
          </a:xfrm>
          <a:prstGeom prst="ellipse">
            <a:avLst/>
          </a:prstGeom>
          <a:noFill/>
          <a:ln w="38100">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en-US"/>
          </a:p>
        </p:txBody>
      </p:sp>
      <p:sp>
        <p:nvSpPr>
          <p:cNvPr id="5" name="Date Placeholder 4"/>
          <p:cNvSpPr>
            <a:spLocks noGrp="1"/>
          </p:cNvSpPr>
          <p:nvPr>
            <p:ph type="dt" sz="half" idx="10"/>
          </p:nvPr>
        </p:nvSpPr>
        <p:spPr/>
        <p:txBody>
          <a:bodyPr/>
          <a:lstStyle/>
          <a:p>
            <a:pPr>
              <a:defRPr/>
            </a:pPr>
            <a:r>
              <a:rPr lang="en-US" smtClean="0"/>
              <a:t>July 2011</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57E36030-BD4E-4FED-91F3-151EC067F6E7}" type="slidenum">
              <a:rPr lang="en-US" smtClean="0"/>
              <a:pPr>
                <a:defRPr/>
              </a:pPr>
              <a:t>32</a:t>
            </a:fld>
            <a:endParaRPr lang="en-US"/>
          </a:p>
        </p:txBody>
      </p:sp>
      <p:sp>
        <p:nvSpPr>
          <p:cNvPr id="7" name="Footer Placeholder 6"/>
          <p:cNvSpPr>
            <a:spLocks noGrp="1"/>
          </p:cNvSpPr>
          <p:nvPr>
            <p:ph type="ftr" sz="quarter" idx="11"/>
          </p:nvPr>
        </p:nvSpPr>
        <p:spPr/>
        <p:txBody>
          <a:bodyPr/>
          <a:lstStyle/>
          <a:p>
            <a:pPr>
              <a:defRPr/>
            </a:pPr>
            <a:r>
              <a:rPr lang="en-US" smtClean="0"/>
              <a:t>Darrell M. Wilson, MD (Stanford)</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21892"/>
                                        </p:tgtEl>
                                        <p:attrNameLst>
                                          <p:attrName>style.visibility</p:attrName>
                                        </p:attrNameLst>
                                      </p:cBhvr>
                                      <p:to>
                                        <p:strVal val="visible"/>
                                      </p:to>
                                    </p:set>
                                    <p:anim calcmode="lin" valueType="num">
                                      <p:cBhvr additive="base">
                                        <p:cTn id="7" dur="500" fill="hold"/>
                                        <p:tgtEl>
                                          <p:spTgt spid="421892"/>
                                        </p:tgtEl>
                                        <p:attrNameLst>
                                          <p:attrName>ppt_x</p:attrName>
                                        </p:attrNameLst>
                                      </p:cBhvr>
                                      <p:tavLst>
                                        <p:tav tm="0">
                                          <p:val>
                                            <p:strVal val="0-#ppt_w/2"/>
                                          </p:val>
                                        </p:tav>
                                        <p:tav tm="100000">
                                          <p:val>
                                            <p:strVal val="#ppt_x"/>
                                          </p:val>
                                        </p:tav>
                                      </p:tavLst>
                                    </p:anim>
                                    <p:anim calcmode="lin" valueType="num">
                                      <p:cBhvr additive="base">
                                        <p:cTn id="8" dur="500" fill="hold"/>
                                        <p:tgtEl>
                                          <p:spTgt spid="4218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8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sz="4000" smtClean="0"/>
              <a:t>How to Select the Correct Amount of Insulin</a:t>
            </a:r>
          </a:p>
        </p:txBody>
      </p:sp>
      <p:sp>
        <p:nvSpPr>
          <p:cNvPr id="36867" name="Rectangle 3"/>
          <p:cNvSpPr>
            <a:spLocks noGrp="1" noChangeArrowheads="1"/>
          </p:cNvSpPr>
          <p:nvPr>
            <p:ph type="body" idx="1"/>
          </p:nvPr>
        </p:nvSpPr>
        <p:spPr/>
        <p:txBody>
          <a:bodyPr/>
          <a:lstStyle/>
          <a:p>
            <a:r>
              <a:rPr lang="en-US" smtClean="0"/>
              <a:t>Good carbohydrate counting</a:t>
            </a:r>
          </a:p>
          <a:p>
            <a:pPr lvl="1"/>
            <a:r>
              <a:rPr lang="en-US" smtClean="0"/>
              <a:t>Frequently in error</a:t>
            </a:r>
          </a:p>
          <a:p>
            <a:r>
              <a:rPr lang="en-US" smtClean="0"/>
              <a:t>Using pumps</a:t>
            </a:r>
          </a:p>
          <a:p>
            <a:pPr lvl="1"/>
            <a:r>
              <a:rPr lang="en-US" smtClean="0"/>
              <a:t>Use the calculators/wizards</a:t>
            </a:r>
          </a:p>
          <a:p>
            <a:r>
              <a:rPr lang="en-US" smtClean="0"/>
              <a:t>Using injections</a:t>
            </a:r>
          </a:p>
          <a:p>
            <a:pPr lvl="1"/>
            <a:r>
              <a:rPr lang="en-US" smtClean="0"/>
              <a:t>Use a discrete plan</a:t>
            </a:r>
          </a:p>
          <a:p>
            <a:r>
              <a:rPr lang="en-US" smtClean="0"/>
              <a:t>Adjusting for exercise</a:t>
            </a:r>
          </a:p>
          <a:p>
            <a:r>
              <a:rPr lang="en-US" smtClean="0"/>
              <a:t>Bedtime snacks</a:t>
            </a:r>
          </a:p>
          <a:p>
            <a:pPr lvl="1"/>
            <a:endParaRPr lang="en-US" smtClean="0"/>
          </a:p>
          <a:p>
            <a:endParaRPr lang="en-US" smtClean="0"/>
          </a:p>
        </p:txBody>
      </p:sp>
      <p:sp>
        <p:nvSpPr>
          <p:cNvPr id="4" name="Date Placeholder 3"/>
          <p:cNvSpPr>
            <a:spLocks noGrp="1"/>
          </p:cNvSpPr>
          <p:nvPr>
            <p:ph type="dt" sz="half" idx="10"/>
          </p:nvPr>
        </p:nvSpPr>
        <p:spPr/>
        <p:txBody>
          <a:bodyPr/>
          <a:lstStyle/>
          <a:p>
            <a:pPr>
              <a:defRPr/>
            </a:pPr>
            <a:r>
              <a:rPr lang="en-US" smtClean="0"/>
              <a:t>July 2011</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490B69A2-DAE6-4488-A29A-CAF8836F4AD9}" type="slidenum">
              <a:rPr lang="en-US" smtClean="0"/>
              <a:pPr>
                <a:defRPr/>
              </a:pPr>
              <a:t>33</a:t>
            </a:fld>
            <a:endParaRPr lang="en-US"/>
          </a:p>
        </p:txBody>
      </p:sp>
      <p:sp>
        <p:nvSpPr>
          <p:cNvPr id="6" name="Footer Placeholder 5"/>
          <p:cNvSpPr>
            <a:spLocks noGrp="1"/>
          </p:cNvSpPr>
          <p:nvPr>
            <p:ph type="ftr" sz="quarter" idx="11"/>
          </p:nvPr>
        </p:nvSpPr>
        <p:spPr/>
        <p:txBody>
          <a:bodyPr/>
          <a:lstStyle/>
          <a:p>
            <a:pPr>
              <a:defRPr/>
            </a:pPr>
            <a:r>
              <a:rPr lang="en-US" smtClean="0"/>
              <a:t>Darrell M. Wilson, MD (Stanford)</a:t>
            </a: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1828800"/>
            <a:ext cx="8534400" cy="31500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rgbClr val="000000"/>
                </a:solidFill>
                <a:miter lim="800000"/>
                <a:headEnd/>
                <a:tailEnd/>
              </a14:hiddenLine>
            </a:ext>
          </a:extLst>
        </p:spPr>
      </p:pic>
      <p:sp>
        <p:nvSpPr>
          <p:cNvPr id="39939" name="Rectangle 3"/>
          <p:cNvSpPr>
            <a:spLocks noGrp="1" noChangeArrowheads="1"/>
          </p:cNvSpPr>
          <p:nvPr>
            <p:ph type="title"/>
          </p:nvPr>
        </p:nvSpPr>
        <p:spPr/>
        <p:txBody>
          <a:bodyPr/>
          <a:lstStyle/>
          <a:p>
            <a:r>
              <a:rPr lang="en-US" smtClean="0"/>
              <a:t>Insulin Variability</a:t>
            </a:r>
          </a:p>
        </p:txBody>
      </p:sp>
      <p:sp>
        <p:nvSpPr>
          <p:cNvPr id="39940" name="Text Box 4"/>
          <p:cNvSpPr txBox="1">
            <a:spLocks noChangeArrowheads="1"/>
          </p:cNvSpPr>
          <p:nvPr/>
        </p:nvSpPr>
        <p:spPr bwMode="auto">
          <a:xfrm>
            <a:off x="4572000" y="5791200"/>
            <a:ext cx="4216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2400" b="1" dirty="0"/>
              <a:t>Heinemann DTT 4:673, 2002</a:t>
            </a:r>
          </a:p>
        </p:txBody>
      </p:sp>
      <p:sp>
        <p:nvSpPr>
          <p:cNvPr id="5" name="Date Placeholder 4"/>
          <p:cNvSpPr>
            <a:spLocks noGrp="1"/>
          </p:cNvSpPr>
          <p:nvPr>
            <p:ph type="dt" sz="half" idx="10"/>
          </p:nvPr>
        </p:nvSpPr>
        <p:spPr/>
        <p:txBody>
          <a:bodyPr/>
          <a:lstStyle/>
          <a:p>
            <a:pPr>
              <a:defRPr/>
            </a:pPr>
            <a:r>
              <a:rPr lang="en-US" smtClean="0"/>
              <a:t>July 2011</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57E36030-BD4E-4FED-91F3-151EC067F6E7}" type="slidenum">
              <a:rPr lang="en-US" smtClean="0"/>
              <a:pPr>
                <a:defRPr/>
              </a:pPr>
              <a:t>34</a:t>
            </a:fld>
            <a:endParaRPr lang="en-US"/>
          </a:p>
        </p:txBody>
      </p:sp>
      <p:sp>
        <p:nvSpPr>
          <p:cNvPr id="7" name="Footer Placeholder 6"/>
          <p:cNvSpPr>
            <a:spLocks noGrp="1"/>
          </p:cNvSpPr>
          <p:nvPr>
            <p:ph type="ftr" sz="quarter" idx="11"/>
          </p:nvPr>
        </p:nvSpPr>
        <p:spPr/>
        <p:txBody>
          <a:bodyPr/>
          <a:lstStyle/>
          <a:p>
            <a:pPr>
              <a:defRPr/>
            </a:pPr>
            <a:r>
              <a:rPr lang="en-US" smtClean="0"/>
              <a:t>Darrell M. Wilson, MD (Stanford)</a:t>
            </a: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z="4000" smtClean="0"/>
              <a:t>Maximizing Bolus Delivery</a:t>
            </a:r>
            <a:br>
              <a:rPr lang="en-US" sz="4000" smtClean="0"/>
            </a:br>
            <a:r>
              <a:rPr lang="en-US" sz="4000" smtClean="0"/>
              <a:t>Getting the Bolus</a:t>
            </a:r>
          </a:p>
        </p:txBody>
      </p:sp>
      <p:sp>
        <p:nvSpPr>
          <p:cNvPr id="40963" name="Rectangle 3"/>
          <p:cNvSpPr>
            <a:spLocks noGrp="1" noChangeArrowheads="1"/>
          </p:cNvSpPr>
          <p:nvPr>
            <p:ph type="body" idx="1"/>
          </p:nvPr>
        </p:nvSpPr>
        <p:spPr/>
        <p:txBody>
          <a:bodyPr/>
          <a:lstStyle/>
          <a:p>
            <a:r>
              <a:rPr lang="en-US" smtClean="0"/>
              <a:t>The price of a missed bolus is high</a:t>
            </a:r>
          </a:p>
        </p:txBody>
      </p:sp>
      <p:pic>
        <p:nvPicPr>
          <p:cNvPr id="110596"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66800" y="2667000"/>
            <a:ext cx="6096000" cy="3481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rgbClr val="000000"/>
                </a:solidFill>
                <a:miter lim="800000"/>
                <a:headEnd/>
                <a:tailEnd/>
              </a14:hiddenLine>
            </a:ext>
          </a:extLst>
        </p:spPr>
      </p:pic>
      <p:sp>
        <p:nvSpPr>
          <p:cNvPr id="40965" name="Text Box 5"/>
          <p:cNvSpPr txBox="1">
            <a:spLocks noChangeArrowheads="1"/>
          </p:cNvSpPr>
          <p:nvPr/>
        </p:nvSpPr>
        <p:spPr bwMode="auto">
          <a:xfrm>
            <a:off x="5487987" y="6019800"/>
            <a:ext cx="36560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2000" b="1" dirty="0">
                <a:cs typeface="Arial" pitchFamily="34" charset="0"/>
              </a:rPr>
              <a:t>Burdick </a:t>
            </a:r>
            <a:r>
              <a:rPr lang="en-US" sz="2000" b="1" dirty="0" err="1">
                <a:cs typeface="Arial" pitchFamily="34" charset="0"/>
              </a:rPr>
              <a:t>Peds</a:t>
            </a:r>
            <a:r>
              <a:rPr lang="en-US" sz="2000" b="1" dirty="0">
                <a:cs typeface="Arial" pitchFamily="34" charset="0"/>
              </a:rPr>
              <a:t> 113:211e, 2004</a:t>
            </a:r>
          </a:p>
        </p:txBody>
      </p:sp>
      <p:sp>
        <p:nvSpPr>
          <p:cNvPr id="110598" name="Line 6"/>
          <p:cNvSpPr>
            <a:spLocks noChangeShapeType="1"/>
          </p:cNvSpPr>
          <p:nvPr/>
        </p:nvSpPr>
        <p:spPr bwMode="auto">
          <a:xfrm flipH="1">
            <a:off x="1143000" y="3962400"/>
            <a:ext cx="1447800" cy="0"/>
          </a:xfrm>
          <a:prstGeom prst="line">
            <a:avLst/>
          </a:prstGeom>
          <a:noFill/>
          <a:ln w="25400">
            <a:solidFill>
              <a:srgbClr val="FF0000"/>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599" name="Line 7"/>
          <p:cNvSpPr>
            <a:spLocks noChangeShapeType="1"/>
          </p:cNvSpPr>
          <p:nvPr/>
        </p:nvSpPr>
        <p:spPr bwMode="auto">
          <a:xfrm flipH="1">
            <a:off x="1066800" y="3733800"/>
            <a:ext cx="3048000" cy="0"/>
          </a:xfrm>
          <a:prstGeom prst="line">
            <a:avLst/>
          </a:prstGeom>
          <a:noFill/>
          <a:ln w="25400">
            <a:solidFill>
              <a:srgbClr val="FF0000"/>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 name="Date Placeholder 7"/>
          <p:cNvSpPr>
            <a:spLocks noGrp="1"/>
          </p:cNvSpPr>
          <p:nvPr>
            <p:ph type="dt" sz="half" idx="10"/>
          </p:nvPr>
        </p:nvSpPr>
        <p:spPr/>
        <p:txBody>
          <a:bodyPr/>
          <a:lstStyle/>
          <a:p>
            <a:pPr>
              <a:defRPr/>
            </a:pPr>
            <a:r>
              <a:rPr lang="en-US" smtClean="0"/>
              <a:t>July 2011</a:t>
            </a:r>
            <a:endParaRPr lang="en-US"/>
          </a:p>
        </p:txBody>
      </p:sp>
      <p:sp>
        <p:nvSpPr>
          <p:cNvPr id="9" name="Slide Number Placeholder 8"/>
          <p:cNvSpPr>
            <a:spLocks noGrp="1"/>
          </p:cNvSpPr>
          <p:nvPr>
            <p:ph type="sldNum" sz="quarter" idx="12"/>
          </p:nvPr>
        </p:nvSpPr>
        <p:spPr/>
        <p:txBody>
          <a:bodyPr/>
          <a:lstStyle/>
          <a:p>
            <a:pPr>
              <a:defRPr/>
            </a:pPr>
            <a:r>
              <a:rPr lang="en-US" smtClean="0"/>
              <a:t>Slide </a:t>
            </a:r>
            <a:fld id="{490B69A2-DAE6-4488-A29A-CAF8836F4AD9}" type="slidenum">
              <a:rPr lang="en-US" smtClean="0"/>
              <a:pPr>
                <a:defRPr/>
              </a:pPr>
              <a:t>35</a:t>
            </a:fld>
            <a:endParaRPr lang="en-US"/>
          </a:p>
        </p:txBody>
      </p:sp>
      <p:sp>
        <p:nvSpPr>
          <p:cNvPr id="10" name="Footer Placeholder 9"/>
          <p:cNvSpPr>
            <a:spLocks noGrp="1"/>
          </p:cNvSpPr>
          <p:nvPr>
            <p:ph type="ftr" sz="quarter" idx="11"/>
          </p:nvPr>
        </p:nvSpPr>
        <p:spPr/>
        <p:txBody>
          <a:bodyPr/>
          <a:lstStyle/>
          <a:p>
            <a:pPr>
              <a:defRPr/>
            </a:pPr>
            <a:r>
              <a:rPr lang="en-US" smtClean="0"/>
              <a:t>Darrell M. Wilson, MD (Stanford)</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0596"/>
                                        </p:tgtEl>
                                        <p:attrNameLst>
                                          <p:attrName>style.visibility</p:attrName>
                                        </p:attrNameLst>
                                      </p:cBhvr>
                                      <p:to>
                                        <p:strVal val="visible"/>
                                      </p:to>
                                    </p:set>
                                    <p:anim calcmode="lin" valueType="num">
                                      <p:cBhvr additive="base">
                                        <p:cTn id="7" dur="500" fill="hold"/>
                                        <p:tgtEl>
                                          <p:spTgt spid="110596"/>
                                        </p:tgtEl>
                                        <p:attrNameLst>
                                          <p:attrName>ppt_x</p:attrName>
                                        </p:attrNameLst>
                                      </p:cBhvr>
                                      <p:tavLst>
                                        <p:tav tm="0">
                                          <p:val>
                                            <p:strVal val="#ppt_x"/>
                                          </p:val>
                                        </p:tav>
                                        <p:tav tm="100000">
                                          <p:val>
                                            <p:strVal val="#ppt_x"/>
                                          </p:val>
                                        </p:tav>
                                      </p:tavLst>
                                    </p:anim>
                                    <p:anim calcmode="lin" valueType="num">
                                      <p:cBhvr additive="base">
                                        <p:cTn id="8" dur="500" fill="hold"/>
                                        <p:tgtEl>
                                          <p:spTgt spid="11059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0599"/>
                                        </p:tgtEl>
                                        <p:attrNameLst>
                                          <p:attrName>style.visibility</p:attrName>
                                        </p:attrNameLst>
                                      </p:cBhvr>
                                      <p:to>
                                        <p:strVal val="visible"/>
                                      </p:to>
                                    </p:set>
                                    <p:anim calcmode="lin" valueType="num">
                                      <p:cBhvr additive="base">
                                        <p:cTn id="13" dur="500" fill="hold"/>
                                        <p:tgtEl>
                                          <p:spTgt spid="110599"/>
                                        </p:tgtEl>
                                        <p:attrNameLst>
                                          <p:attrName>ppt_x</p:attrName>
                                        </p:attrNameLst>
                                      </p:cBhvr>
                                      <p:tavLst>
                                        <p:tav tm="0">
                                          <p:val>
                                            <p:strVal val="#ppt_x"/>
                                          </p:val>
                                        </p:tav>
                                        <p:tav tm="100000">
                                          <p:val>
                                            <p:strVal val="#ppt_x"/>
                                          </p:val>
                                        </p:tav>
                                      </p:tavLst>
                                    </p:anim>
                                    <p:anim calcmode="lin" valueType="num">
                                      <p:cBhvr additive="base">
                                        <p:cTn id="14" dur="500" fill="hold"/>
                                        <p:tgtEl>
                                          <p:spTgt spid="11059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0598"/>
                                        </p:tgtEl>
                                        <p:attrNameLst>
                                          <p:attrName>style.visibility</p:attrName>
                                        </p:attrNameLst>
                                      </p:cBhvr>
                                      <p:to>
                                        <p:strVal val="visible"/>
                                      </p:to>
                                    </p:set>
                                    <p:anim calcmode="lin" valueType="num">
                                      <p:cBhvr additive="base">
                                        <p:cTn id="17" dur="500" fill="hold"/>
                                        <p:tgtEl>
                                          <p:spTgt spid="110598"/>
                                        </p:tgtEl>
                                        <p:attrNameLst>
                                          <p:attrName>ppt_x</p:attrName>
                                        </p:attrNameLst>
                                      </p:cBhvr>
                                      <p:tavLst>
                                        <p:tav tm="0">
                                          <p:val>
                                            <p:strVal val="#ppt_x"/>
                                          </p:val>
                                        </p:tav>
                                        <p:tav tm="100000">
                                          <p:val>
                                            <p:strVal val="#ppt_x"/>
                                          </p:val>
                                        </p:tav>
                                      </p:tavLst>
                                    </p:anim>
                                    <p:anim calcmode="lin" valueType="num">
                                      <p:cBhvr additive="base">
                                        <p:cTn id="18" dur="500" fill="hold"/>
                                        <p:tgtEl>
                                          <p:spTgt spid="1105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8" grpId="0" animBg="1"/>
      <p:bldP spid="11059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en-US" smtClean="0"/>
              <a:t>Kinetics </a:t>
            </a:r>
            <a:r>
              <a:rPr lang="en-US" smtClean="0">
                <a:solidFill>
                  <a:schemeClr val="tx1"/>
                </a:solidFill>
              </a:rPr>
              <a:t>vs</a:t>
            </a:r>
            <a:r>
              <a:rPr lang="en-US" smtClean="0"/>
              <a:t> </a:t>
            </a:r>
            <a:r>
              <a:rPr lang="en-US" smtClean="0">
                <a:solidFill>
                  <a:srgbClr val="FF0000"/>
                </a:solidFill>
              </a:rPr>
              <a:t>Dynamics</a:t>
            </a:r>
          </a:p>
        </p:txBody>
      </p:sp>
      <p:graphicFrame>
        <p:nvGraphicFramePr>
          <p:cNvPr id="7170" name="Object 2"/>
          <p:cNvGraphicFramePr>
            <a:graphicFrameLocks noGrp="1" noChangeAspect="1"/>
          </p:cNvGraphicFramePr>
          <p:nvPr>
            <p:ph idx="1"/>
          </p:nvPr>
        </p:nvGraphicFramePr>
        <p:xfrm>
          <a:off x="1447800" y="1676400"/>
          <a:ext cx="6070600" cy="4750539"/>
        </p:xfrm>
        <a:graphic>
          <a:graphicData uri="http://schemas.openxmlformats.org/presentationml/2006/ole">
            <p:oleObj spid="_x0000_s7170" name="SPW 9.0 Graph" r:id="rId3" imgW="5736031" imgH="4488790" progId="">
              <p:embed/>
            </p:oleObj>
          </a:graphicData>
        </a:graphic>
      </p:graphicFrame>
      <p:sp>
        <p:nvSpPr>
          <p:cNvPr id="4" name="Date Placeholder 3"/>
          <p:cNvSpPr>
            <a:spLocks noGrp="1"/>
          </p:cNvSpPr>
          <p:nvPr>
            <p:ph type="dt" sz="half" idx="10"/>
          </p:nvPr>
        </p:nvSpPr>
        <p:spPr/>
        <p:txBody>
          <a:bodyPr/>
          <a:lstStyle/>
          <a:p>
            <a:pPr>
              <a:defRPr/>
            </a:pPr>
            <a:r>
              <a:rPr lang="en-US" smtClean="0"/>
              <a:t>July 2011</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490B69A2-DAE6-4488-A29A-CAF8836F4AD9}" type="slidenum">
              <a:rPr lang="en-US" smtClean="0"/>
              <a:pPr>
                <a:defRPr/>
              </a:pPr>
              <a:t>36</a:t>
            </a:fld>
            <a:endParaRPr lang="en-US"/>
          </a:p>
        </p:txBody>
      </p:sp>
      <p:sp>
        <p:nvSpPr>
          <p:cNvPr id="6" name="Footer Placeholder 5"/>
          <p:cNvSpPr>
            <a:spLocks noGrp="1"/>
          </p:cNvSpPr>
          <p:nvPr>
            <p:ph type="ftr" sz="quarter" idx="11"/>
          </p:nvPr>
        </p:nvSpPr>
        <p:spPr/>
        <p:txBody>
          <a:bodyPr/>
          <a:lstStyle/>
          <a:p>
            <a:pPr>
              <a:defRPr/>
            </a:pPr>
            <a:r>
              <a:rPr lang="en-US" smtClean="0"/>
              <a:t>Darrell M. Wilson, MD (Stanford)</a:t>
            </a: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4"/>
          <p:cNvSpPr>
            <a:spLocks noGrp="1"/>
          </p:cNvSpPr>
          <p:nvPr>
            <p:ph type="title"/>
          </p:nvPr>
        </p:nvSpPr>
        <p:spPr/>
        <p:txBody>
          <a:bodyPr/>
          <a:lstStyle/>
          <a:p>
            <a:r>
              <a:rPr lang="en-US" smtClean="0"/>
              <a:t>Sensor Lag</a:t>
            </a:r>
          </a:p>
        </p:txBody>
      </p:sp>
      <p:graphicFrame>
        <p:nvGraphicFramePr>
          <p:cNvPr id="8194" name="Object 2"/>
          <p:cNvGraphicFramePr>
            <a:graphicFrameLocks noGrp="1" noChangeAspect="1"/>
          </p:cNvGraphicFramePr>
          <p:nvPr>
            <p:ph idx="1"/>
          </p:nvPr>
        </p:nvGraphicFramePr>
        <p:xfrm>
          <a:off x="1752600" y="1752600"/>
          <a:ext cx="6096000" cy="4615185"/>
        </p:xfrm>
        <a:graphic>
          <a:graphicData uri="http://schemas.openxmlformats.org/presentationml/2006/ole">
            <p:oleObj spid="_x0000_s8194" name="SPW 9.0 Graph" r:id="rId3" imgW="5895137" imgH="4463186" progId="">
              <p:embed/>
            </p:oleObj>
          </a:graphicData>
        </a:graphic>
      </p:graphicFrame>
      <p:cxnSp>
        <p:nvCxnSpPr>
          <p:cNvPr id="9" name="Straight Arrow Connector 8"/>
          <p:cNvCxnSpPr>
            <a:cxnSpLocks noChangeShapeType="1"/>
          </p:cNvCxnSpPr>
          <p:nvPr/>
        </p:nvCxnSpPr>
        <p:spPr bwMode="auto">
          <a:xfrm rot="5400000" flipH="1" flipV="1">
            <a:off x="3987006" y="4306094"/>
            <a:ext cx="657225" cy="1588"/>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xmlns="">
                <a:noFill/>
              </a14:hiddenFill>
            </a:ext>
          </a:extLst>
        </p:spPr>
      </p:cxnSp>
      <p:sp>
        <p:nvSpPr>
          <p:cNvPr id="5" name="Date Placeholder 4"/>
          <p:cNvSpPr>
            <a:spLocks noGrp="1"/>
          </p:cNvSpPr>
          <p:nvPr>
            <p:ph type="dt" sz="half" idx="10"/>
          </p:nvPr>
        </p:nvSpPr>
        <p:spPr/>
        <p:txBody>
          <a:bodyPr/>
          <a:lstStyle/>
          <a:p>
            <a:pPr>
              <a:defRPr/>
            </a:pPr>
            <a:r>
              <a:rPr lang="en-US" smtClean="0"/>
              <a:t>July 2011</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490B69A2-DAE6-4488-A29A-CAF8836F4AD9}" type="slidenum">
              <a:rPr lang="en-US" smtClean="0"/>
              <a:pPr>
                <a:defRPr/>
              </a:pPr>
              <a:t>37</a:t>
            </a:fld>
            <a:endParaRPr lang="en-US"/>
          </a:p>
        </p:txBody>
      </p:sp>
      <p:sp>
        <p:nvSpPr>
          <p:cNvPr id="7" name="Footer Placeholder 6"/>
          <p:cNvSpPr>
            <a:spLocks noGrp="1"/>
          </p:cNvSpPr>
          <p:nvPr>
            <p:ph type="ftr" sz="quarter" idx="11"/>
          </p:nvPr>
        </p:nvSpPr>
        <p:spPr/>
        <p:txBody>
          <a:bodyPr/>
          <a:lstStyle/>
          <a:p>
            <a:pPr>
              <a:defRPr/>
            </a:pPr>
            <a:r>
              <a:rPr lang="en-US" smtClean="0"/>
              <a:t>Darrell M. Wilson, MD (Stanford)</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t>Feature Summary</a:t>
            </a:r>
          </a:p>
        </p:txBody>
      </p:sp>
      <p:graphicFrame>
        <p:nvGraphicFramePr>
          <p:cNvPr id="712707" name="Group 3"/>
          <p:cNvGraphicFramePr>
            <a:graphicFrameLocks noGrp="1"/>
          </p:cNvGraphicFramePr>
          <p:nvPr>
            <p:ph idx="1"/>
            <p:extLst>
              <p:ext uri="{D42A27DB-BD31-4B8C-83A1-F6EECF244321}">
                <p14:modId xmlns:p14="http://schemas.microsoft.com/office/powerpoint/2010/main" xmlns="" val="2538826754"/>
              </p:ext>
            </p:extLst>
          </p:nvPr>
        </p:nvGraphicFramePr>
        <p:xfrm>
          <a:off x="457200" y="1600200"/>
          <a:ext cx="8229600" cy="4775199"/>
        </p:xfrm>
        <a:graphic>
          <a:graphicData uri="http://schemas.openxmlformats.org/drawingml/2006/table">
            <a:tbl>
              <a:tblPr/>
              <a:tblGrid>
                <a:gridCol w="3048000"/>
                <a:gridCol w="1828800"/>
                <a:gridCol w="1600200"/>
                <a:gridCol w="1752600"/>
              </a:tblGrid>
              <a:tr h="82306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2"/>
                        </a:solidFill>
                        <a:effectLst/>
                        <a:latin typeface="Arial" charset="0"/>
                      </a:endParaRPr>
                    </a:p>
                  </a:txBody>
                  <a:tcPr marT="45726" marB="45726" anchor="ctr" horzOverflow="overflow">
                    <a:lnL cap="flat">
                      <a:noFill/>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FF"/>
                          </a:solidFill>
                          <a:effectLst/>
                          <a:latin typeface="Arial" charset="0"/>
                        </a:rPr>
                        <a:t>Paradigm 722</a:t>
                      </a: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rgbClr val="0000FF"/>
                          </a:solidFill>
                          <a:effectLst/>
                          <a:latin typeface="Arial" charset="0"/>
                        </a:rPr>
                        <a:t>DexCom</a:t>
                      </a:r>
                      <a:endParaRPr kumimoji="0" lang="en-US" sz="2400" b="1" i="0" u="none" strike="noStrike" cap="none" normalizeH="0" baseline="0" dirty="0" smtClean="0">
                        <a:ln>
                          <a:noFill/>
                        </a:ln>
                        <a:solidFill>
                          <a:srgbClr val="0000FF"/>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FF"/>
                          </a:solidFill>
                          <a:effectLst/>
                          <a:latin typeface="Arial" charset="0"/>
                        </a:rPr>
                        <a:t>7-plus</a:t>
                      </a: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FF"/>
                          </a:solidFill>
                          <a:effectLst/>
                          <a:latin typeface="Arial" charset="0"/>
                        </a:rPr>
                        <a:t>Navigator</a:t>
                      </a: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0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FF"/>
                          </a:solidFill>
                          <a:effectLst/>
                          <a:latin typeface="Arial" charset="0"/>
                        </a:rPr>
                        <a:t>Rate of change arrows</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Yes</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Yes</a:t>
                      </a:r>
                      <a:endParaRPr kumimoji="0" lang="en-US" sz="2400" b="1" i="0" u="none" strike="noStrike" cap="none" normalizeH="0" baseline="0" dirty="0" smtClean="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Yes</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0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FF"/>
                          </a:solidFill>
                          <a:effectLst/>
                          <a:latin typeface="Arial" charset="0"/>
                        </a:rPr>
                        <a:t>Projected low alarm</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No</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No</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Yes</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00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FF"/>
                          </a:solidFill>
                          <a:effectLst/>
                          <a:latin typeface="Arial" charset="0"/>
                        </a:rPr>
                        <a:t>Days of wear</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5</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7</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5</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28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FF"/>
                          </a:solidFill>
                          <a:effectLst/>
                          <a:latin typeface="Arial" charset="0"/>
                        </a:rPr>
                        <a:t>Ability to download</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Yes</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Yes</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Yes</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0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FF"/>
                          </a:solidFill>
                          <a:effectLst/>
                          <a:latin typeface="Arial" charset="0"/>
                        </a:rPr>
                        <a:t>Ability to integrate with pump</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Yes (MiniMed)</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Yes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(Animas)</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Pending (Cozmo)</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Date Placeholder 3"/>
          <p:cNvSpPr>
            <a:spLocks noGrp="1"/>
          </p:cNvSpPr>
          <p:nvPr>
            <p:ph type="dt" sz="half" idx="10"/>
          </p:nvPr>
        </p:nvSpPr>
        <p:spPr/>
        <p:txBody>
          <a:bodyPr/>
          <a:lstStyle/>
          <a:p>
            <a:pPr>
              <a:defRPr/>
            </a:pPr>
            <a:r>
              <a:rPr lang="en-US" smtClean="0"/>
              <a:t>July 2011</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E23A8302-8071-405F-AAF2-2D0F998107F3}" type="slidenum">
              <a:rPr lang="en-US" smtClean="0"/>
              <a:pPr>
                <a:defRPr/>
              </a:pPr>
              <a:t>38</a:t>
            </a:fld>
            <a:endParaRPr lang="en-US"/>
          </a:p>
        </p:txBody>
      </p:sp>
      <p:sp>
        <p:nvSpPr>
          <p:cNvPr id="6" name="Footer Placeholder 5"/>
          <p:cNvSpPr>
            <a:spLocks noGrp="1"/>
          </p:cNvSpPr>
          <p:nvPr>
            <p:ph type="ftr" sz="quarter" idx="11"/>
          </p:nvPr>
        </p:nvSpPr>
        <p:spPr/>
        <p:txBody>
          <a:bodyPr/>
          <a:lstStyle/>
          <a:p>
            <a:pPr>
              <a:defRPr/>
            </a:pPr>
            <a:r>
              <a:rPr lang="en-US" smtClean="0"/>
              <a:t>Darrell M. Wilson, MD (Stanford)</a:t>
            </a: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DSCN0332"/>
          <p:cNvPicPr>
            <a:picLocks noChangeAspect="1" noChangeArrowheads="1"/>
          </p:cNvPicPr>
          <p:nvPr/>
        </p:nvPicPr>
        <p:blipFill>
          <a:blip r:embed="rId3" cstate="print">
            <a:extLst>
              <a:ext uri="{28A0092B-C50C-407E-A947-70E740481C1C}">
                <a14:useLocalDpi xmlns:a14="http://schemas.microsoft.com/office/drawing/2010/main" xmlns="" val="0"/>
              </a:ext>
            </a:extLst>
          </a:blip>
          <a:srcRect l="1672" r="11328"/>
          <a:stretch>
            <a:fillRect/>
          </a:stretch>
        </p:blipFill>
        <p:spPr bwMode="auto">
          <a:xfrm>
            <a:off x="1081088" y="1855788"/>
            <a:ext cx="3481387" cy="3113087"/>
          </a:xfrm>
          <a:prstGeom prst="rect">
            <a:avLst/>
          </a:prstGeom>
          <a:noFill/>
          <a:ln w="28575">
            <a:solidFill>
              <a:srgbClr val="6699FF"/>
            </a:solidFill>
            <a:miter lim="800000"/>
            <a:headEnd/>
            <a:tailEnd/>
          </a:ln>
          <a:extLst>
            <a:ext uri="{909E8E84-426E-40DD-AFC4-6F175D3DCCD1}">
              <a14:hiddenFill xmlns:a14="http://schemas.microsoft.com/office/drawing/2010/main" xmlns="">
                <a:solidFill>
                  <a:srgbClr val="FFFFFF"/>
                </a:solidFill>
              </a14:hiddenFill>
            </a:ext>
          </a:extLst>
        </p:spPr>
      </p:pic>
      <p:pic>
        <p:nvPicPr>
          <p:cNvPr id="45059" name="Picture 3" descr="Navigator"/>
          <p:cNvPicPr>
            <a:picLocks noChangeAspect="1" noChangeArrowheads="1"/>
          </p:cNvPicPr>
          <p:nvPr/>
        </p:nvPicPr>
        <p:blipFill>
          <a:blip r:embed="rId4" cstate="print">
            <a:extLst>
              <a:ext uri="{28A0092B-C50C-407E-A947-70E740481C1C}">
                <a14:useLocalDpi xmlns:a14="http://schemas.microsoft.com/office/drawing/2010/main" xmlns="" val="0"/>
              </a:ext>
            </a:extLst>
          </a:blip>
          <a:srcRect l="22977" t="19048" r="19397" b="13228"/>
          <a:stretch>
            <a:fillRect/>
          </a:stretch>
        </p:blipFill>
        <p:spPr bwMode="auto">
          <a:xfrm>
            <a:off x="5043488" y="1847850"/>
            <a:ext cx="3581400" cy="3068638"/>
          </a:xfrm>
          <a:prstGeom prst="rect">
            <a:avLst/>
          </a:prstGeom>
          <a:noFill/>
          <a:ln w="28575" algn="ctr">
            <a:solidFill>
              <a:srgbClr val="6699FF"/>
            </a:solidFill>
            <a:miter lim="800000"/>
            <a:headEnd/>
            <a:tailEnd/>
          </a:ln>
          <a:extLst>
            <a:ext uri="{909E8E84-426E-40DD-AFC4-6F175D3DCCD1}">
              <a14:hiddenFill xmlns:a14="http://schemas.microsoft.com/office/drawing/2010/main" xmlns="">
                <a:solidFill>
                  <a:srgbClr val="FFFFFF"/>
                </a:solidFill>
              </a14:hiddenFill>
            </a:ext>
          </a:extLst>
        </p:spPr>
      </p:pic>
      <p:pic>
        <p:nvPicPr>
          <p:cNvPr id="45060" name="Picture 4"/>
          <p:cNvPicPr>
            <a:picLocks noChangeAspect="1" noChangeArrowheads="1"/>
          </p:cNvPicPr>
          <p:nvPr/>
        </p:nvPicPr>
        <p:blipFill>
          <a:blip r:embed="rId5" cstate="print">
            <a:lum bright="30000" contrast="10000"/>
            <a:extLst>
              <a:ext uri="{28A0092B-C50C-407E-A947-70E740481C1C}">
                <a14:useLocalDpi xmlns:a14="http://schemas.microsoft.com/office/drawing/2010/main" xmlns="" val="0"/>
              </a:ext>
            </a:extLst>
          </a:blip>
          <a:srcRect/>
          <a:stretch>
            <a:fillRect/>
          </a:stretch>
        </p:blipFill>
        <p:spPr bwMode="auto">
          <a:xfrm>
            <a:off x="1276350" y="4719638"/>
            <a:ext cx="1100138" cy="1089025"/>
          </a:xfrm>
          <a:prstGeom prst="rect">
            <a:avLst/>
          </a:prstGeom>
          <a:noFill/>
          <a:ln w="25400">
            <a:solidFill>
              <a:srgbClr val="99CC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pic>
      <p:sp>
        <p:nvSpPr>
          <p:cNvPr id="45061" name="Line 5"/>
          <p:cNvSpPr>
            <a:spLocks noChangeShapeType="1"/>
          </p:cNvSpPr>
          <p:nvPr/>
        </p:nvSpPr>
        <p:spPr bwMode="auto">
          <a:xfrm flipH="1">
            <a:off x="1614488" y="2990850"/>
            <a:ext cx="247650" cy="1704975"/>
          </a:xfrm>
          <a:prstGeom prst="line">
            <a:avLst/>
          </a:prstGeom>
          <a:noFill/>
          <a:ln w="25400">
            <a:solidFill>
              <a:srgbClr val="99CCFF"/>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45062" name="Rectangle 6"/>
          <p:cNvSpPr>
            <a:spLocks noGrp="1" noChangeArrowheads="1"/>
          </p:cNvSpPr>
          <p:nvPr>
            <p:ph type="title"/>
          </p:nvPr>
        </p:nvSpPr>
        <p:spPr>
          <a:xfrm>
            <a:off x="304800" y="533400"/>
            <a:ext cx="8551863" cy="1079500"/>
          </a:xfrm>
          <a:noFill/>
        </p:spPr>
        <p:txBody>
          <a:bodyPr/>
          <a:lstStyle/>
          <a:p>
            <a:pPr defTabSz="1019175"/>
            <a:r>
              <a:rPr lang="en-US" sz="3600" dirty="0" err="1" smtClean="0"/>
              <a:t>FreeStyle</a:t>
            </a:r>
            <a:r>
              <a:rPr lang="en-US" sz="3600" dirty="0" smtClean="0"/>
              <a:t> Navigator</a:t>
            </a:r>
            <a:r>
              <a:rPr lang="en-US" sz="2000" baseline="50000" dirty="0" smtClean="0"/>
              <a:t>™</a:t>
            </a:r>
            <a:r>
              <a:rPr lang="en-US" sz="3600" dirty="0" smtClean="0"/>
              <a:t> </a:t>
            </a:r>
            <a:br>
              <a:rPr lang="en-US" sz="3600" dirty="0" smtClean="0"/>
            </a:br>
            <a:r>
              <a:rPr lang="en-US" sz="3600" dirty="0" smtClean="0"/>
              <a:t>Continuous Glucose Monitor</a:t>
            </a:r>
          </a:p>
        </p:txBody>
      </p:sp>
      <p:sp>
        <p:nvSpPr>
          <p:cNvPr id="45063" name="Text Box 7"/>
          <p:cNvSpPr txBox="1">
            <a:spLocks noChangeArrowheads="1"/>
          </p:cNvSpPr>
          <p:nvPr/>
        </p:nvSpPr>
        <p:spPr bwMode="auto">
          <a:xfrm>
            <a:off x="6270625" y="5568950"/>
            <a:ext cx="1030288"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95000"/>
              </a:lnSpc>
              <a:spcBef>
                <a:spcPct val="20000"/>
              </a:spcBef>
              <a:spcAft>
                <a:spcPct val="20000"/>
              </a:spcAft>
              <a:buClr>
                <a:schemeClr val="accent1"/>
              </a:buClr>
              <a:buSzPct val="75000"/>
              <a:buFont typeface="Monotype Sorts" pitchFamily="2" charset="2"/>
              <a:buNone/>
            </a:pPr>
            <a:r>
              <a:rPr lang="en-US" sz="1600">
                <a:solidFill>
                  <a:schemeClr val="bg2"/>
                </a:solidFill>
              </a:rPr>
              <a:t>Receiver</a:t>
            </a:r>
          </a:p>
        </p:txBody>
      </p:sp>
      <p:sp>
        <p:nvSpPr>
          <p:cNvPr id="45064" name="Line 8"/>
          <p:cNvSpPr>
            <a:spLocks noChangeShapeType="1"/>
          </p:cNvSpPr>
          <p:nvPr/>
        </p:nvSpPr>
        <p:spPr bwMode="auto">
          <a:xfrm flipH="1">
            <a:off x="6248400" y="3746500"/>
            <a:ext cx="419100" cy="1955800"/>
          </a:xfrm>
          <a:prstGeom prst="line">
            <a:avLst/>
          </a:prstGeom>
          <a:noFill/>
          <a:ln w="19050">
            <a:solidFill>
              <a:srgbClr val="C0C0C0"/>
            </a:solidFill>
            <a:round/>
            <a:headEnd type="triangle" w="med" len="med"/>
            <a:tailEnd/>
          </a:ln>
          <a:extLst>
            <a:ext uri="{909E8E84-426E-40DD-AFC4-6F175D3DCCD1}">
              <a14:hiddenFill xmlns:a14="http://schemas.microsoft.com/office/drawing/2010/main" xmlns="">
                <a:noFill/>
              </a14:hiddenFill>
            </a:ext>
          </a:extLst>
        </p:spPr>
        <p:txBody>
          <a:bodyPr wrap="none" anchor="ctr">
            <a:spAutoFit/>
          </a:bodyPr>
          <a:lstStyle/>
          <a:p>
            <a:endParaRPr lang="en-US"/>
          </a:p>
        </p:txBody>
      </p:sp>
      <p:sp>
        <p:nvSpPr>
          <p:cNvPr id="45065" name="Text Box 9"/>
          <p:cNvSpPr txBox="1">
            <a:spLocks noChangeArrowheads="1"/>
          </p:cNvSpPr>
          <p:nvPr/>
        </p:nvSpPr>
        <p:spPr bwMode="auto">
          <a:xfrm>
            <a:off x="4022725" y="5187950"/>
            <a:ext cx="1303338"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95000"/>
              </a:lnSpc>
              <a:spcBef>
                <a:spcPct val="20000"/>
              </a:spcBef>
              <a:spcAft>
                <a:spcPct val="20000"/>
              </a:spcAft>
              <a:buClr>
                <a:schemeClr val="accent1"/>
              </a:buClr>
              <a:buSzPct val="75000"/>
              <a:buFont typeface="Monotype Sorts" pitchFamily="2" charset="2"/>
              <a:buNone/>
            </a:pPr>
            <a:r>
              <a:rPr lang="en-US" sz="1600">
                <a:solidFill>
                  <a:schemeClr val="bg2"/>
                </a:solidFill>
              </a:rPr>
              <a:t>Transmitter</a:t>
            </a:r>
          </a:p>
        </p:txBody>
      </p:sp>
      <p:sp>
        <p:nvSpPr>
          <p:cNvPr id="45066" name="Text Box 10"/>
          <p:cNvSpPr txBox="1">
            <a:spLocks noChangeArrowheads="1"/>
          </p:cNvSpPr>
          <p:nvPr/>
        </p:nvSpPr>
        <p:spPr bwMode="auto">
          <a:xfrm>
            <a:off x="3413125" y="6102350"/>
            <a:ext cx="2282825"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95000"/>
              </a:lnSpc>
              <a:spcBef>
                <a:spcPct val="20000"/>
              </a:spcBef>
              <a:spcAft>
                <a:spcPct val="20000"/>
              </a:spcAft>
              <a:buClr>
                <a:schemeClr val="accent1"/>
              </a:buClr>
              <a:buSzPct val="75000"/>
              <a:buFont typeface="Monotype Sorts" pitchFamily="2" charset="2"/>
              <a:buNone/>
            </a:pPr>
            <a:r>
              <a:rPr lang="en-US" sz="1600">
                <a:solidFill>
                  <a:schemeClr val="bg2"/>
                </a:solidFill>
              </a:rPr>
              <a:t>Sensor/Sensor Mount</a:t>
            </a:r>
          </a:p>
        </p:txBody>
      </p:sp>
      <p:sp>
        <p:nvSpPr>
          <p:cNvPr id="45067" name="Line 11"/>
          <p:cNvSpPr>
            <a:spLocks noChangeShapeType="1"/>
          </p:cNvSpPr>
          <p:nvPr/>
        </p:nvSpPr>
        <p:spPr bwMode="auto">
          <a:xfrm>
            <a:off x="3251200" y="3683000"/>
            <a:ext cx="800100" cy="1701800"/>
          </a:xfrm>
          <a:prstGeom prst="line">
            <a:avLst/>
          </a:prstGeom>
          <a:noFill/>
          <a:ln w="19050">
            <a:solidFill>
              <a:srgbClr val="C0C0C0"/>
            </a:solidFill>
            <a:round/>
            <a:headEnd type="triangle" w="med" len="med"/>
            <a:tailEnd/>
          </a:ln>
          <a:extLst>
            <a:ext uri="{909E8E84-426E-40DD-AFC4-6F175D3DCCD1}">
              <a14:hiddenFill xmlns:a14="http://schemas.microsoft.com/office/drawing/2010/main" xmlns="">
                <a:noFill/>
              </a14:hiddenFill>
            </a:ext>
          </a:extLst>
        </p:spPr>
        <p:txBody>
          <a:bodyPr anchor="ctr">
            <a:spAutoFit/>
          </a:bodyPr>
          <a:lstStyle/>
          <a:p>
            <a:endParaRPr lang="en-US"/>
          </a:p>
        </p:txBody>
      </p:sp>
      <p:sp>
        <p:nvSpPr>
          <p:cNvPr id="45068" name="Line 12"/>
          <p:cNvSpPr>
            <a:spLocks noChangeShapeType="1"/>
          </p:cNvSpPr>
          <p:nvPr/>
        </p:nvSpPr>
        <p:spPr bwMode="auto">
          <a:xfrm>
            <a:off x="2120900" y="3810000"/>
            <a:ext cx="1524000" cy="2171700"/>
          </a:xfrm>
          <a:prstGeom prst="line">
            <a:avLst/>
          </a:prstGeom>
          <a:noFill/>
          <a:ln w="19050">
            <a:solidFill>
              <a:srgbClr val="C0C0C0"/>
            </a:solidFill>
            <a:round/>
            <a:headEnd type="triangle" w="med" len="med"/>
            <a:tailEnd/>
          </a:ln>
          <a:extLst>
            <a:ext uri="{909E8E84-426E-40DD-AFC4-6F175D3DCCD1}">
              <a14:hiddenFill xmlns:a14="http://schemas.microsoft.com/office/drawing/2010/main" xmlns="">
                <a:noFill/>
              </a14:hiddenFill>
            </a:ext>
          </a:extLst>
        </p:spPr>
        <p:txBody>
          <a:bodyPr wrap="none" anchor="ctr">
            <a:spAutoFit/>
          </a:bodyPr>
          <a:lstStyle/>
          <a:p>
            <a:endParaRPr lang="en-US"/>
          </a:p>
        </p:txBody>
      </p:sp>
      <p:sp>
        <p:nvSpPr>
          <p:cNvPr id="45069" name="Line 13"/>
          <p:cNvSpPr>
            <a:spLocks noChangeShapeType="1"/>
          </p:cNvSpPr>
          <p:nvPr/>
        </p:nvSpPr>
        <p:spPr bwMode="auto">
          <a:xfrm>
            <a:off x="2400300" y="5422900"/>
            <a:ext cx="1231900" cy="546100"/>
          </a:xfrm>
          <a:prstGeom prst="line">
            <a:avLst/>
          </a:prstGeom>
          <a:noFill/>
          <a:ln w="19050">
            <a:solidFill>
              <a:srgbClr val="C0C0C0"/>
            </a:solidFill>
            <a:round/>
            <a:headEnd type="triangle" w="med" len="med"/>
            <a:tailEnd/>
          </a:ln>
          <a:extLst>
            <a:ext uri="{909E8E84-426E-40DD-AFC4-6F175D3DCCD1}">
              <a14:hiddenFill xmlns:a14="http://schemas.microsoft.com/office/drawing/2010/main" xmlns="">
                <a:noFill/>
              </a14:hiddenFill>
            </a:ext>
          </a:extLst>
        </p:spPr>
        <p:txBody>
          <a:bodyPr wrap="none" anchor="ctr">
            <a:spAutoFit/>
          </a:bodyPr>
          <a:lstStyle/>
          <a:p>
            <a:endParaRPr lang="en-US"/>
          </a:p>
        </p:txBody>
      </p:sp>
      <p:sp>
        <p:nvSpPr>
          <p:cNvPr id="14" name="Date Placeholder 13"/>
          <p:cNvSpPr>
            <a:spLocks noGrp="1"/>
          </p:cNvSpPr>
          <p:nvPr>
            <p:ph type="dt" sz="half" idx="10"/>
          </p:nvPr>
        </p:nvSpPr>
        <p:spPr/>
        <p:txBody>
          <a:bodyPr/>
          <a:lstStyle/>
          <a:p>
            <a:pPr>
              <a:defRPr/>
            </a:pPr>
            <a:r>
              <a:rPr lang="en-US" smtClean="0"/>
              <a:t>July 2011</a:t>
            </a:r>
            <a:endParaRPr lang="en-US"/>
          </a:p>
        </p:txBody>
      </p:sp>
      <p:sp>
        <p:nvSpPr>
          <p:cNvPr id="15" name="Slide Number Placeholder 14"/>
          <p:cNvSpPr>
            <a:spLocks noGrp="1"/>
          </p:cNvSpPr>
          <p:nvPr>
            <p:ph type="sldNum" sz="quarter" idx="12"/>
          </p:nvPr>
        </p:nvSpPr>
        <p:spPr/>
        <p:txBody>
          <a:bodyPr/>
          <a:lstStyle/>
          <a:p>
            <a:pPr>
              <a:defRPr/>
            </a:pPr>
            <a:r>
              <a:rPr lang="en-US" smtClean="0"/>
              <a:t>Slide </a:t>
            </a:r>
            <a:fld id="{490B69A2-DAE6-4488-A29A-CAF8836F4AD9}" type="slidenum">
              <a:rPr lang="en-US" smtClean="0"/>
              <a:pPr>
                <a:defRPr/>
              </a:pPr>
              <a:t>39</a:t>
            </a:fld>
            <a:endParaRPr lang="en-US"/>
          </a:p>
        </p:txBody>
      </p:sp>
      <p:sp>
        <p:nvSpPr>
          <p:cNvPr id="16" name="Footer Placeholder 15"/>
          <p:cNvSpPr>
            <a:spLocks noGrp="1"/>
          </p:cNvSpPr>
          <p:nvPr>
            <p:ph type="ftr" sz="quarter" idx="11"/>
          </p:nvPr>
        </p:nvSpPr>
        <p:spPr/>
        <p:txBody>
          <a:bodyPr/>
          <a:lstStyle/>
          <a:p>
            <a:pPr>
              <a:defRPr/>
            </a:pPr>
            <a:r>
              <a:rPr lang="en-US" smtClean="0"/>
              <a:t>Darrell M. Wilson, MD (Stanford)</a:t>
            </a:r>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Goals</a:t>
            </a:r>
          </a:p>
        </p:txBody>
      </p:sp>
      <p:sp>
        <p:nvSpPr>
          <p:cNvPr id="20483" name="Content Placeholder 2"/>
          <p:cNvSpPr>
            <a:spLocks noGrp="1"/>
          </p:cNvSpPr>
          <p:nvPr>
            <p:ph idx="1"/>
          </p:nvPr>
        </p:nvSpPr>
        <p:spPr/>
        <p:txBody>
          <a:bodyPr/>
          <a:lstStyle/>
          <a:p>
            <a:r>
              <a:rPr lang="en-US" dirty="0" smtClean="0"/>
              <a:t>What “we” envision as  Body Area Network  upsides for diabetes</a:t>
            </a:r>
          </a:p>
          <a:p>
            <a:r>
              <a:rPr lang="en-US" dirty="0" smtClean="0"/>
              <a:t>What “we” envision as important features/functional aspects  to such a network</a:t>
            </a:r>
          </a:p>
          <a:p>
            <a:r>
              <a:rPr lang="en-US" dirty="0" smtClean="0"/>
              <a:t>Regulatory issues</a:t>
            </a:r>
          </a:p>
          <a:p>
            <a:r>
              <a:rPr lang="en-US" dirty="0" smtClean="0"/>
              <a:t>Q and A</a:t>
            </a:r>
          </a:p>
          <a:p>
            <a:endParaRPr lang="en-US" dirty="0" smtClean="0"/>
          </a:p>
        </p:txBody>
      </p:sp>
      <p:sp>
        <p:nvSpPr>
          <p:cNvPr id="4" name="Date Placeholder 3"/>
          <p:cNvSpPr>
            <a:spLocks noGrp="1"/>
          </p:cNvSpPr>
          <p:nvPr>
            <p:ph type="dt" sz="half" idx="10"/>
          </p:nvPr>
        </p:nvSpPr>
        <p:spPr/>
        <p:txBody>
          <a:bodyPr/>
          <a:lstStyle/>
          <a:p>
            <a:pPr>
              <a:defRPr/>
            </a:pPr>
            <a:r>
              <a:rPr lang="en-US" smtClean="0"/>
              <a:t>July 2011</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490B69A2-DAE6-4488-A29A-CAF8836F4AD9}" type="slidenum">
              <a:rPr lang="en-US" smtClean="0"/>
              <a:pPr>
                <a:defRPr/>
              </a:pPr>
              <a:t>4</a:t>
            </a:fld>
            <a:endParaRPr lang="en-US"/>
          </a:p>
        </p:txBody>
      </p:sp>
      <p:sp>
        <p:nvSpPr>
          <p:cNvPr id="6" name="Footer Placeholder 5"/>
          <p:cNvSpPr>
            <a:spLocks noGrp="1"/>
          </p:cNvSpPr>
          <p:nvPr>
            <p:ph type="ftr" sz="quarter" idx="11"/>
          </p:nvPr>
        </p:nvSpPr>
        <p:spPr/>
        <p:txBody>
          <a:bodyPr/>
          <a:lstStyle/>
          <a:p>
            <a:pPr>
              <a:defRPr/>
            </a:pPr>
            <a:r>
              <a:rPr lang="en-US" smtClean="0"/>
              <a:t>Darrell M. Wilson, MD (Stanford)</a:t>
            </a: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les"/>
          <p:cNvPicPr>
            <a:picLocks noChangeAspect="1" noChangeArrowheads="1"/>
          </p:cNvPicPr>
          <p:nvPr/>
        </p:nvPicPr>
        <p:blipFill>
          <a:blip r:embed="rId3" cstate="print">
            <a:extLst>
              <a:ext uri="{28A0092B-C50C-407E-A947-70E740481C1C}">
                <a14:useLocalDpi xmlns:a14="http://schemas.microsoft.com/office/drawing/2010/main" xmlns="" val="0"/>
              </a:ext>
            </a:extLst>
          </a:blip>
          <a:srcRect b="5611"/>
          <a:stretch>
            <a:fillRect/>
          </a:stretch>
        </p:blipFill>
        <p:spPr bwMode="auto">
          <a:xfrm>
            <a:off x="914400" y="1600200"/>
            <a:ext cx="2593317" cy="405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6083" name="Rectangle 3"/>
          <p:cNvSpPr>
            <a:spLocks noGrp="1" noChangeArrowheads="1"/>
          </p:cNvSpPr>
          <p:nvPr>
            <p:ph type="title"/>
          </p:nvPr>
        </p:nvSpPr>
        <p:spPr>
          <a:xfrm>
            <a:off x="228600" y="838200"/>
            <a:ext cx="8551863" cy="585788"/>
          </a:xfrm>
        </p:spPr>
        <p:txBody>
          <a:bodyPr/>
          <a:lstStyle/>
          <a:p>
            <a:pPr defTabSz="1019175"/>
            <a:r>
              <a:rPr lang="en-US" dirty="0" err="1" smtClean="0"/>
              <a:t>FreeStyle</a:t>
            </a:r>
            <a:r>
              <a:rPr lang="en-US" dirty="0" smtClean="0"/>
              <a:t> Navigator</a:t>
            </a:r>
            <a:r>
              <a:rPr lang="en-US" sz="2800" baseline="50000" dirty="0" smtClean="0"/>
              <a:t>™ </a:t>
            </a:r>
            <a:r>
              <a:rPr lang="en-US" sz="2800" dirty="0" smtClean="0"/>
              <a:t> </a:t>
            </a:r>
            <a:r>
              <a:rPr lang="en-US" dirty="0" smtClean="0"/>
              <a:t>System</a:t>
            </a:r>
            <a:r>
              <a:rPr lang="en-US" baseline="100000" dirty="0" smtClean="0"/>
              <a:t> </a:t>
            </a:r>
          </a:p>
        </p:txBody>
      </p:sp>
      <p:sp>
        <p:nvSpPr>
          <p:cNvPr id="46084" name="Rectangle 4"/>
          <p:cNvSpPr>
            <a:spLocks noChangeArrowheads="1"/>
          </p:cNvSpPr>
          <p:nvPr/>
        </p:nvSpPr>
        <p:spPr bwMode="auto">
          <a:xfrm>
            <a:off x="3943350" y="1576388"/>
            <a:ext cx="4940300" cy="4573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2" tIns="45711" rIns="91422" bIns="45711"/>
          <a:lstStyle/>
          <a:p>
            <a:pPr marL="457200" indent="-457200">
              <a:lnSpc>
                <a:spcPts val="2000"/>
              </a:lnSpc>
              <a:spcBef>
                <a:spcPct val="20000"/>
              </a:spcBef>
              <a:spcAft>
                <a:spcPct val="20000"/>
              </a:spcAft>
              <a:buClr>
                <a:schemeClr val="bg1"/>
              </a:buClr>
              <a:buSzPct val="80000"/>
              <a:buFont typeface="Monotype Sorts" pitchFamily="2" charset="2"/>
              <a:buNone/>
            </a:pPr>
            <a:r>
              <a:rPr lang="en-US">
                <a:solidFill>
                  <a:schemeClr val="bg2"/>
                </a:solidFill>
              </a:rPr>
              <a:t>	Intended </a:t>
            </a:r>
            <a:r>
              <a:rPr lang="en-US" sz="2000">
                <a:solidFill>
                  <a:schemeClr val="bg2"/>
                </a:solidFill>
              </a:rPr>
              <a:t>Features</a:t>
            </a:r>
          </a:p>
          <a:p>
            <a:pPr marL="857250" lvl="1" indent="-398463">
              <a:spcBef>
                <a:spcPct val="10000"/>
              </a:spcBef>
              <a:spcAft>
                <a:spcPct val="10000"/>
              </a:spcAft>
              <a:buClr>
                <a:srgbClr val="1A07A5"/>
              </a:buClr>
              <a:buFontTx/>
              <a:buChar char="–"/>
            </a:pPr>
            <a:r>
              <a:rPr lang="en-US" sz="1600">
                <a:solidFill>
                  <a:schemeClr val="bg2"/>
                </a:solidFill>
              </a:rPr>
              <a:t>Home continuous monitoring system. </a:t>
            </a:r>
          </a:p>
          <a:p>
            <a:pPr marL="857250" lvl="1" indent="-398463">
              <a:spcBef>
                <a:spcPct val="10000"/>
              </a:spcBef>
              <a:spcAft>
                <a:spcPct val="10000"/>
              </a:spcAft>
              <a:buClr>
                <a:srgbClr val="1A07A5"/>
              </a:buClr>
              <a:buFontTx/>
              <a:buChar char="–"/>
            </a:pPr>
            <a:r>
              <a:rPr lang="en-US" sz="1600">
                <a:solidFill>
                  <a:schemeClr val="bg2"/>
                </a:solidFill>
              </a:rPr>
              <a:t>3-day sensor continuously measures glucose</a:t>
            </a:r>
          </a:p>
          <a:p>
            <a:pPr marL="857250" lvl="1" indent="-398463">
              <a:spcBef>
                <a:spcPct val="10000"/>
              </a:spcBef>
              <a:spcAft>
                <a:spcPct val="10000"/>
              </a:spcAft>
              <a:buClr>
                <a:srgbClr val="1A07A5"/>
              </a:buClr>
              <a:buFontTx/>
              <a:buChar char="–"/>
            </a:pPr>
            <a:r>
              <a:rPr lang="en-US" sz="1600">
                <a:solidFill>
                  <a:schemeClr val="bg2"/>
                </a:solidFill>
              </a:rPr>
              <a:t>Transmitter sends updated glucose reading every minute</a:t>
            </a:r>
          </a:p>
          <a:p>
            <a:pPr marL="857250" lvl="1" indent="-398463">
              <a:spcBef>
                <a:spcPct val="10000"/>
              </a:spcBef>
              <a:spcAft>
                <a:spcPct val="10000"/>
              </a:spcAft>
              <a:buClr>
                <a:srgbClr val="1A07A5"/>
              </a:buClr>
              <a:buFontTx/>
              <a:buChar char="–"/>
            </a:pPr>
            <a:r>
              <a:rPr lang="en-US" sz="1600">
                <a:solidFill>
                  <a:schemeClr val="bg2"/>
                </a:solidFill>
              </a:rPr>
              <a:t>Alarms for hi/lo glucose</a:t>
            </a:r>
          </a:p>
          <a:p>
            <a:pPr marL="857250" lvl="1" indent="-398463">
              <a:spcBef>
                <a:spcPct val="10000"/>
              </a:spcBef>
              <a:spcAft>
                <a:spcPct val="10000"/>
              </a:spcAft>
              <a:buClr>
                <a:srgbClr val="1A07A5"/>
              </a:buClr>
              <a:buFontTx/>
              <a:buChar char="–"/>
            </a:pPr>
            <a:r>
              <a:rPr lang="en-US" sz="1600">
                <a:solidFill>
                  <a:schemeClr val="bg2"/>
                </a:solidFill>
              </a:rPr>
              <a:t>Alarms for projected hi/lo glucose</a:t>
            </a:r>
          </a:p>
          <a:p>
            <a:pPr marL="857250" lvl="1" indent="-398463">
              <a:spcBef>
                <a:spcPct val="10000"/>
              </a:spcBef>
              <a:spcAft>
                <a:spcPct val="10000"/>
              </a:spcAft>
              <a:buClr>
                <a:srgbClr val="1A07A5"/>
              </a:buClr>
              <a:buFontTx/>
              <a:buChar char="–"/>
            </a:pPr>
            <a:r>
              <a:rPr lang="en-US" sz="1600">
                <a:solidFill>
                  <a:schemeClr val="bg2"/>
                </a:solidFill>
              </a:rPr>
              <a:t>On-board trend and statistical reporting</a:t>
            </a:r>
          </a:p>
          <a:p>
            <a:pPr marL="857250" lvl="1" indent="-398463">
              <a:spcBef>
                <a:spcPct val="10000"/>
              </a:spcBef>
              <a:spcAft>
                <a:spcPct val="10000"/>
              </a:spcAft>
              <a:buClr>
                <a:srgbClr val="1A07A5"/>
              </a:buClr>
              <a:buFontTx/>
              <a:buChar char="–"/>
            </a:pPr>
            <a:r>
              <a:rPr lang="en-US" sz="1600">
                <a:solidFill>
                  <a:schemeClr val="bg2"/>
                </a:solidFill>
              </a:rPr>
              <a:t>Event entry (food, insulin, meds, exercise, etc)</a:t>
            </a:r>
          </a:p>
          <a:p>
            <a:pPr marL="857250" lvl="1" indent="-398463">
              <a:spcBef>
                <a:spcPct val="10000"/>
              </a:spcBef>
              <a:spcAft>
                <a:spcPct val="10000"/>
              </a:spcAft>
              <a:buClr>
                <a:srgbClr val="1A07A5"/>
              </a:buClr>
              <a:buFontTx/>
              <a:buChar char="–"/>
            </a:pPr>
            <a:r>
              <a:rPr lang="en-US" sz="1600">
                <a:solidFill>
                  <a:schemeClr val="bg2"/>
                </a:solidFill>
              </a:rPr>
              <a:t>60-day memory &amp; upload to computer</a:t>
            </a:r>
          </a:p>
          <a:p>
            <a:pPr marL="857250" lvl="1" indent="-398463">
              <a:spcBef>
                <a:spcPct val="10000"/>
              </a:spcBef>
              <a:spcAft>
                <a:spcPct val="10000"/>
              </a:spcAft>
              <a:buClr>
                <a:srgbClr val="1A07A5"/>
              </a:buClr>
              <a:buFontTx/>
              <a:buChar char="–"/>
            </a:pPr>
            <a:r>
              <a:rPr lang="en-US" sz="1600">
                <a:solidFill>
                  <a:schemeClr val="bg2"/>
                </a:solidFill>
              </a:rPr>
              <a:t>Traditional glucose meter built in</a:t>
            </a:r>
          </a:p>
          <a:p>
            <a:pPr marL="1196975" lvl="2" indent="-225425">
              <a:spcBef>
                <a:spcPct val="10000"/>
              </a:spcBef>
              <a:spcAft>
                <a:spcPct val="10000"/>
              </a:spcAft>
              <a:buClr>
                <a:srgbClr val="1A07A5"/>
              </a:buClr>
              <a:buFontTx/>
              <a:buChar char="•"/>
            </a:pPr>
            <a:r>
              <a:rPr lang="en-US" sz="1400">
                <a:solidFill>
                  <a:schemeClr val="bg2"/>
                </a:solidFill>
              </a:rPr>
              <a:t>System calibration</a:t>
            </a:r>
          </a:p>
          <a:p>
            <a:pPr marL="1196975" lvl="2" indent="-225425">
              <a:spcBef>
                <a:spcPct val="10000"/>
              </a:spcBef>
              <a:spcAft>
                <a:spcPct val="10000"/>
              </a:spcAft>
              <a:buClr>
                <a:srgbClr val="1A07A5"/>
              </a:buClr>
              <a:buFontTx/>
              <a:buChar char="•"/>
            </a:pPr>
            <a:r>
              <a:rPr lang="en-US" sz="1400">
                <a:solidFill>
                  <a:schemeClr val="bg2"/>
                </a:solidFill>
              </a:rPr>
              <a:t>Backup glucose meter</a:t>
            </a:r>
          </a:p>
          <a:p>
            <a:pPr marL="857250" lvl="1" indent="-398463">
              <a:spcAft>
                <a:spcPct val="10000"/>
              </a:spcAft>
              <a:buClr>
                <a:srgbClr val="1A07A5"/>
              </a:buClr>
              <a:buFontTx/>
              <a:buChar char="–"/>
            </a:pPr>
            <a:endParaRPr lang="en-US" sz="1600">
              <a:solidFill>
                <a:schemeClr val="bg2"/>
              </a:solidFill>
            </a:endParaRPr>
          </a:p>
        </p:txBody>
      </p:sp>
      <p:sp>
        <p:nvSpPr>
          <p:cNvPr id="5" name="Date Placeholder 4"/>
          <p:cNvSpPr>
            <a:spLocks noGrp="1"/>
          </p:cNvSpPr>
          <p:nvPr>
            <p:ph type="dt" sz="half" idx="10"/>
          </p:nvPr>
        </p:nvSpPr>
        <p:spPr/>
        <p:txBody>
          <a:bodyPr/>
          <a:lstStyle/>
          <a:p>
            <a:pPr>
              <a:defRPr/>
            </a:pPr>
            <a:r>
              <a:rPr lang="en-US" smtClean="0"/>
              <a:t>July 2011</a:t>
            </a:r>
            <a:endParaRPr lang="en-US"/>
          </a:p>
        </p:txBody>
      </p:sp>
      <p:sp>
        <p:nvSpPr>
          <p:cNvPr id="6" name="Slide Number Placeholder 5"/>
          <p:cNvSpPr>
            <a:spLocks noGrp="1"/>
          </p:cNvSpPr>
          <p:nvPr>
            <p:ph type="sldNum" sz="quarter" idx="12"/>
          </p:nvPr>
        </p:nvSpPr>
        <p:spPr/>
        <p:txBody>
          <a:bodyPr/>
          <a:lstStyle/>
          <a:p>
            <a:pPr>
              <a:defRPr/>
            </a:pPr>
            <a:fld id="{C6544772-C2AB-4743-98FC-56B145AC1BEE}" type="slidenum">
              <a:rPr lang="en-US" smtClean="0"/>
              <a:pPr>
                <a:defRPr/>
              </a:pPr>
              <a:t>40</a:t>
            </a:fld>
            <a:endParaRPr lang="en-US"/>
          </a:p>
        </p:txBody>
      </p:sp>
      <p:sp>
        <p:nvSpPr>
          <p:cNvPr id="7" name="Footer Placeholder 6"/>
          <p:cNvSpPr>
            <a:spLocks noGrp="1"/>
          </p:cNvSpPr>
          <p:nvPr>
            <p:ph type="ftr" sz="quarter" idx="11"/>
          </p:nvPr>
        </p:nvSpPr>
        <p:spPr/>
        <p:txBody>
          <a:bodyPr/>
          <a:lstStyle/>
          <a:p>
            <a:pPr>
              <a:defRPr/>
            </a:pPr>
            <a:r>
              <a:rPr lang="en-US" smtClean="0"/>
              <a:t>Darrell M. Wilson, MD (Stanford)</a:t>
            </a:r>
            <a:endParaRPr lang="en-US"/>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533400" y="838200"/>
            <a:ext cx="8229600" cy="1143000"/>
          </a:xfrm>
        </p:spPr>
        <p:txBody>
          <a:bodyPr/>
          <a:lstStyle/>
          <a:p>
            <a:r>
              <a:rPr lang="en-US" sz="3200" dirty="0" smtClean="0"/>
              <a:t>Pilot Study to Evaluate the Navigator in Children with T1D </a:t>
            </a:r>
          </a:p>
        </p:txBody>
      </p:sp>
      <p:sp>
        <p:nvSpPr>
          <p:cNvPr id="47107" name="Rectangle 5"/>
          <p:cNvSpPr>
            <a:spLocks noGrp="1" noChangeArrowheads="1"/>
          </p:cNvSpPr>
          <p:nvPr>
            <p:ph type="body" sz="half" idx="1"/>
          </p:nvPr>
        </p:nvSpPr>
        <p:spPr>
          <a:xfrm>
            <a:off x="381000" y="2133600"/>
            <a:ext cx="4038600" cy="3962400"/>
          </a:xfrm>
        </p:spPr>
        <p:txBody>
          <a:bodyPr/>
          <a:lstStyle/>
          <a:p>
            <a:r>
              <a:rPr lang="en-US" sz="2800" dirty="0" smtClean="0"/>
              <a:t>30 children with T1D</a:t>
            </a:r>
          </a:p>
          <a:p>
            <a:r>
              <a:rPr lang="en-US" sz="2800" dirty="0" smtClean="0"/>
              <a:t>HA1c 7.1 </a:t>
            </a:r>
            <a:r>
              <a:rPr lang="en-US" sz="2800" dirty="0" smtClean="0">
                <a:cs typeface="Arial" pitchFamily="34" charset="0"/>
              </a:rPr>
              <a:t>± 0.6%</a:t>
            </a:r>
          </a:p>
          <a:p>
            <a:r>
              <a:rPr lang="en-US" sz="2800" dirty="0" smtClean="0"/>
              <a:t>Smart pumps</a:t>
            </a:r>
          </a:p>
          <a:p>
            <a:r>
              <a:rPr lang="en-US" sz="2800" dirty="0" smtClean="0"/>
              <a:t>Ask to wear sensor daily</a:t>
            </a:r>
          </a:p>
          <a:p>
            <a:r>
              <a:rPr lang="en-US" sz="2800" dirty="0" smtClean="0"/>
              <a:t>Algorithm based adjustments of insulin infusion rates</a:t>
            </a:r>
          </a:p>
        </p:txBody>
      </p:sp>
      <p:pic>
        <p:nvPicPr>
          <p:cNvPr id="47110"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0" y="5562600"/>
            <a:ext cx="2286000" cy="749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7111" name="Picture 8" descr="DSCN0332"/>
          <p:cNvPicPr>
            <a:picLocks noChangeAspect="1" noChangeArrowheads="1"/>
          </p:cNvPicPr>
          <p:nvPr/>
        </p:nvPicPr>
        <p:blipFill>
          <a:blip r:embed="rId3" cstate="print">
            <a:extLst>
              <a:ext uri="{28A0092B-C50C-407E-A947-70E740481C1C}">
                <a14:useLocalDpi xmlns:a14="http://schemas.microsoft.com/office/drawing/2010/main" xmlns="" val="0"/>
              </a:ext>
            </a:extLst>
          </a:blip>
          <a:srcRect l="1672" r="11328"/>
          <a:stretch>
            <a:fillRect/>
          </a:stretch>
        </p:blipFill>
        <p:spPr bwMode="auto">
          <a:xfrm>
            <a:off x="5105401" y="4096694"/>
            <a:ext cx="2286000" cy="2043756"/>
          </a:xfrm>
          <a:prstGeom prst="rect">
            <a:avLst/>
          </a:prstGeom>
          <a:noFill/>
          <a:ln w="28575">
            <a:solidFill>
              <a:srgbClr val="6699FF"/>
            </a:solidFill>
            <a:miter lim="800000"/>
            <a:headEnd/>
            <a:tailEnd/>
          </a:ln>
          <a:extLst>
            <a:ext uri="{909E8E84-426E-40DD-AFC4-6F175D3DCCD1}">
              <a14:hiddenFill xmlns:a14="http://schemas.microsoft.com/office/drawing/2010/main" xmlns="">
                <a:solidFill>
                  <a:srgbClr val="FFFFFF"/>
                </a:solidFill>
              </a14:hiddenFill>
            </a:ext>
          </a:extLst>
        </p:spPr>
      </p:pic>
      <p:pic>
        <p:nvPicPr>
          <p:cNvPr id="47112" name="Picture 9" descr="Navigator"/>
          <p:cNvPicPr>
            <a:picLocks noChangeAspect="1" noChangeArrowheads="1"/>
          </p:cNvPicPr>
          <p:nvPr/>
        </p:nvPicPr>
        <p:blipFill>
          <a:blip r:embed="rId4" cstate="print">
            <a:extLst>
              <a:ext uri="{28A0092B-C50C-407E-A947-70E740481C1C}">
                <a14:useLocalDpi xmlns:a14="http://schemas.microsoft.com/office/drawing/2010/main" xmlns="" val="0"/>
              </a:ext>
            </a:extLst>
          </a:blip>
          <a:srcRect l="22977" t="19048" r="19397" b="13228"/>
          <a:stretch>
            <a:fillRect/>
          </a:stretch>
        </p:blipFill>
        <p:spPr bwMode="auto">
          <a:xfrm>
            <a:off x="6248400" y="2133600"/>
            <a:ext cx="2147888" cy="1840139"/>
          </a:xfrm>
          <a:prstGeom prst="rect">
            <a:avLst/>
          </a:prstGeom>
          <a:noFill/>
          <a:ln w="28575" algn="ctr">
            <a:solidFill>
              <a:srgbClr val="6699FF"/>
            </a:solidFill>
            <a:miter lim="800000"/>
            <a:headEnd/>
            <a:tailEnd/>
          </a:ln>
          <a:extLst>
            <a:ext uri="{909E8E84-426E-40DD-AFC4-6F175D3DCCD1}">
              <a14:hiddenFill xmlns:a14="http://schemas.microsoft.com/office/drawing/2010/main" xmlns="">
                <a:solidFill>
                  <a:srgbClr val="FFFFFF"/>
                </a:solidFill>
              </a14:hiddenFill>
            </a:ext>
          </a:extLst>
        </p:spPr>
      </p:pic>
      <p:sp>
        <p:nvSpPr>
          <p:cNvPr id="9" name="Date Placeholder 8"/>
          <p:cNvSpPr>
            <a:spLocks noGrp="1"/>
          </p:cNvSpPr>
          <p:nvPr>
            <p:ph type="dt" sz="half" idx="10"/>
          </p:nvPr>
        </p:nvSpPr>
        <p:spPr/>
        <p:txBody>
          <a:bodyPr/>
          <a:lstStyle/>
          <a:p>
            <a:pPr>
              <a:defRPr/>
            </a:pPr>
            <a:r>
              <a:rPr lang="en-US" smtClean="0"/>
              <a:t>July 2011</a:t>
            </a:r>
            <a:endParaRPr lang="en-US"/>
          </a:p>
        </p:txBody>
      </p:sp>
      <p:sp>
        <p:nvSpPr>
          <p:cNvPr id="10" name="Slide Number Placeholder 9"/>
          <p:cNvSpPr>
            <a:spLocks noGrp="1"/>
          </p:cNvSpPr>
          <p:nvPr>
            <p:ph type="sldNum" sz="quarter" idx="12"/>
          </p:nvPr>
        </p:nvSpPr>
        <p:spPr/>
        <p:txBody>
          <a:bodyPr/>
          <a:lstStyle/>
          <a:p>
            <a:pPr>
              <a:defRPr/>
            </a:pPr>
            <a:fld id="{ECD9B499-979F-483E-BB9C-6CACF618102C}" type="slidenum">
              <a:rPr lang="en-US" smtClean="0"/>
              <a:pPr>
                <a:defRPr/>
              </a:pPr>
              <a:t>41</a:t>
            </a:fld>
            <a:endParaRPr lang="en-US"/>
          </a:p>
        </p:txBody>
      </p:sp>
      <p:sp>
        <p:nvSpPr>
          <p:cNvPr id="11" name="Footer Placeholder 10"/>
          <p:cNvSpPr>
            <a:spLocks noGrp="1"/>
          </p:cNvSpPr>
          <p:nvPr>
            <p:ph type="ftr" sz="quarter" idx="11"/>
          </p:nvPr>
        </p:nvSpPr>
        <p:spPr/>
        <p:txBody>
          <a:bodyPr/>
          <a:lstStyle/>
          <a:p>
            <a:pPr>
              <a:defRPr/>
            </a:pPr>
            <a:r>
              <a:rPr lang="en-US" smtClean="0"/>
              <a:t>Darrell M. Wilson, MD (Stanford)</a:t>
            </a: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3316288" y="2057400"/>
            <a:ext cx="2514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t>&gt;2 (mg/dL)/min</a:t>
            </a:r>
          </a:p>
        </p:txBody>
      </p:sp>
      <p:grpSp>
        <p:nvGrpSpPr>
          <p:cNvPr id="2" name="Group 3"/>
          <p:cNvGrpSpPr>
            <a:grpSpLocks/>
          </p:cNvGrpSpPr>
          <p:nvPr/>
        </p:nvGrpSpPr>
        <p:grpSpPr bwMode="auto">
          <a:xfrm rot="16513375" flipV="1">
            <a:off x="1357312" y="2605088"/>
            <a:ext cx="434975" cy="558800"/>
            <a:chOff x="3181" y="1779"/>
            <a:chExt cx="285" cy="338"/>
          </a:xfrm>
        </p:grpSpPr>
        <p:sp>
          <p:nvSpPr>
            <p:cNvPr id="44076" name="Line 4"/>
            <p:cNvSpPr>
              <a:spLocks noChangeAspect="1" noChangeShapeType="1"/>
            </p:cNvSpPr>
            <p:nvPr/>
          </p:nvSpPr>
          <p:spPr bwMode="auto">
            <a:xfrm rot="8100000" flipH="1">
              <a:off x="3080" y="1948"/>
              <a:ext cx="338"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spAutoFit/>
            </a:bodyPr>
            <a:lstStyle/>
            <a:p>
              <a:endParaRPr lang="en-US"/>
            </a:p>
          </p:txBody>
        </p:sp>
        <p:sp>
          <p:nvSpPr>
            <p:cNvPr id="44077" name="Freeform 5"/>
            <p:cNvSpPr>
              <a:spLocks noChangeAspect="1"/>
            </p:cNvSpPr>
            <p:nvPr/>
          </p:nvSpPr>
          <p:spPr bwMode="auto">
            <a:xfrm rot="8100000" flipH="1">
              <a:off x="3232" y="1730"/>
              <a:ext cx="184" cy="285"/>
            </a:xfrm>
            <a:custGeom>
              <a:avLst/>
              <a:gdLst>
                <a:gd name="T0" fmla="*/ 810 w 60"/>
                <a:gd name="T1" fmla="*/ 0 h 117"/>
                <a:gd name="T2" fmla="*/ 16269 w 60"/>
                <a:gd name="T3" fmla="*/ 4901 h 117"/>
                <a:gd name="T4" fmla="*/ 0 w 60"/>
                <a:gd name="T5" fmla="*/ 10033 h 117"/>
                <a:gd name="T6" fmla="*/ 0 60000 65536"/>
                <a:gd name="T7" fmla="*/ 0 60000 65536"/>
                <a:gd name="T8" fmla="*/ 0 60000 65536"/>
                <a:gd name="T9" fmla="*/ 0 w 60"/>
                <a:gd name="T10" fmla="*/ 0 h 117"/>
                <a:gd name="T11" fmla="*/ 60 w 60"/>
                <a:gd name="T12" fmla="*/ 117 h 117"/>
              </a:gdLst>
              <a:ahLst/>
              <a:cxnLst>
                <a:cxn ang="T6">
                  <a:pos x="T0" y="T1"/>
                </a:cxn>
                <a:cxn ang="T7">
                  <a:pos x="T2" y="T3"/>
                </a:cxn>
                <a:cxn ang="T8">
                  <a:pos x="T4" y="T5"/>
                </a:cxn>
              </a:cxnLst>
              <a:rect l="T9" t="T10" r="T11" b="T12"/>
              <a:pathLst>
                <a:path w="60" h="117">
                  <a:moveTo>
                    <a:pt x="3" y="0"/>
                  </a:moveTo>
                  <a:lnTo>
                    <a:pt x="60" y="57"/>
                  </a:lnTo>
                  <a:lnTo>
                    <a:pt x="0" y="117"/>
                  </a:lnTo>
                </a:path>
              </a:pathLst>
            </a:custGeom>
            <a:noFill/>
            <a:ln w="762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nchor="ctr">
              <a:spAutoFit/>
            </a:bodyPr>
            <a:lstStyle/>
            <a:p>
              <a:endParaRPr lang="en-US"/>
            </a:p>
          </p:txBody>
        </p:sp>
      </p:grpSp>
      <p:sp>
        <p:nvSpPr>
          <p:cNvPr id="44036" name="Rectangle 6"/>
          <p:cNvSpPr>
            <a:spLocks noGrp="1" noChangeArrowheads="1"/>
          </p:cNvSpPr>
          <p:nvPr>
            <p:ph type="title" sz="quarter"/>
          </p:nvPr>
        </p:nvSpPr>
        <p:spPr>
          <a:xfrm>
            <a:off x="280988" y="0"/>
            <a:ext cx="8647112" cy="1079500"/>
          </a:xfrm>
        </p:spPr>
        <p:txBody>
          <a:bodyPr/>
          <a:lstStyle/>
          <a:p>
            <a:pPr eaLnBrk="1" hangingPunct="1"/>
            <a:r>
              <a:rPr lang="en-US" sz="3600" smtClean="0"/>
              <a:t/>
            </a:r>
            <a:br>
              <a:rPr lang="en-US" sz="3600" smtClean="0"/>
            </a:br>
            <a:endParaRPr lang="en-US" sz="3600" smtClean="0"/>
          </a:p>
        </p:txBody>
      </p:sp>
      <p:sp>
        <p:nvSpPr>
          <p:cNvPr id="44037" name="Text Box 7"/>
          <p:cNvSpPr txBox="1">
            <a:spLocks noChangeArrowheads="1"/>
          </p:cNvSpPr>
          <p:nvPr/>
        </p:nvSpPr>
        <p:spPr bwMode="auto">
          <a:xfrm>
            <a:off x="3163888" y="5105400"/>
            <a:ext cx="2819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t>&lt; -2 (mg/dL)/min</a:t>
            </a:r>
          </a:p>
        </p:txBody>
      </p:sp>
      <p:sp>
        <p:nvSpPr>
          <p:cNvPr id="44038" name="Text Box 8"/>
          <p:cNvSpPr txBox="1">
            <a:spLocks noChangeArrowheads="1"/>
          </p:cNvSpPr>
          <p:nvPr/>
        </p:nvSpPr>
        <p:spPr bwMode="auto">
          <a:xfrm>
            <a:off x="3011488" y="4343400"/>
            <a:ext cx="3124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t>-1 to -2 (mg/dL)/min</a:t>
            </a:r>
          </a:p>
        </p:txBody>
      </p:sp>
      <p:grpSp>
        <p:nvGrpSpPr>
          <p:cNvPr id="3" name="Group 9"/>
          <p:cNvGrpSpPr>
            <a:grpSpLocks/>
          </p:cNvGrpSpPr>
          <p:nvPr/>
        </p:nvGrpSpPr>
        <p:grpSpPr bwMode="auto">
          <a:xfrm rot="5086625">
            <a:off x="1433512" y="4357688"/>
            <a:ext cx="434975" cy="558800"/>
            <a:chOff x="3181" y="1779"/>
            <a:chExt cx="285" cy="338"/>
          </a:xfrm>
        </p:grpSpPr>
        <p:sp>
          <p:nvSpPr>
            <p:cNvPr id="44074" name="Line 10"/>
            <p:cNvSpPr>
              <a:spLocks noChangeAspect="1" noChangeShapeType="1"/>
            </p:cNvSpPr>
            <p:nvPr/>
          </p:nvSpPr>
          <p:spPr bwMode="auto">
            <a:xfrm rot="8100000" flipH="1">
              <a:off x="3080" y="1948"/>
              <a:ext cx="338"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spAutoFit/>
            </a:bodyPr>
            <a:lstStyle/>
            <a:p>
              <a:endParaRPr lang="en-US"/>
            </a:p>
          </p:txBody>
        </p:sp>
        <p:sp>
          <p:nvSpPr>
            <p:cNvPr id="44075" name="Freeform 11"/>
            <p:cNvSpPr>
              <a:spLocks noChangeAspect="1"/>
            </p:cNvSpPr>
            <p:nvPr/>
          </p:nvSpPr>
          <p:spPr bwMode="auto">
            <a:xfrm rot="8100000" flipH="1">
              <a:off x="3232" y="1730"/>
              <a:ext cx="184" cy="285"/>
            </a:xfrm>
            <a:custGeom>
              <a:avLst/>
              <a:gdLst>
                <a:gd name="T0" fmla="*/ 810 w 60"/>
                <a:gd name="T1" fmla="*/ 0 h 117"/>
                <a:gd name="T2" fmla="*/ 16269 w 60"/>
                <a:gd name="T3" fmla="*/ 4901 h 117"/>
                <a:gd name="T4" fmla="*/ 0 w 60"/>
                <a:gd name="T5" fmla="*/ 10033 h 117"/>
                <a:gd name="T6" fmla="*/ 0 60000 65536"/>
                <a:gd name="T7" fmla="*/ 0 60000 65536"/>
                <a:gd name="T8" fmla="*/ 0 60000 65536"/>
                <a:gd name="T9" fmla="*/ 0 w 60"/>
                <a:gd name="T10" fmla="*/ 0 h 117"/>
                <a:gd name="T11" fmla="*/ 60 w 60"/>
                <a:gd name="T12" fmla="*/ 117 h 117"/>
              </a:gdLst>
              <a:ahLst/>
              <a:cxnLst>
                <a:cxn ang="T6">
                  <a:pos x="T0" y="T1"/>
                </a:cxn>
                <a:cxn ang="T7">
                  <a:pos x="T2" y="T3"/>
                </a:cxn>
                <a:cxn ang="T8">
                  <a:pos x="T4" y="T5"/>
                </a:cxn>
              </a:cxnLst>
              <a:rect l="T9" t="T10" r="T11" b="T12"/>
              <a:pathLst>
                <a:path w="60" h="117">
                  <a:moveTo>
                    <a:pt x="3" y="0"/>
                  </a:moveTo>
                  <a:lnTo>
                    <a:pt x="60" y="57"/>
                  </a:lnTo>
                  <a:lnTo>
                    <a:pt x="0" y="117"/>
                  </a:lnTo>
                </a:path>
              </a:pathLst>
            </a:custGeom>
            <a:noFill/>
            <a:ln w="762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nchor="ctr">
              <a:spAutoFit/>
            </a:bodyPr>
            <a:lstStyle/>
            <a:p>
              <a:endParaRPr lang="en-US"/>
            </a:p>
          </p:txBody>
        </p:sp>
      </p:grpSp>
      <p:sp>
        <p:nvSpPr>
          <p:cNvPr id="44040" name="Text Box 12"/>
          <p:cNvSpPr txBox="1">
            <a:spLocks noChangeArrowheads="1"/>
          </p:cNvSpPr>
          <p:nvPr/>
        </p:nvSpPr>
        <p:spPr bwMode="auto">
          <a:xfrm>
            <a:off x="3084513" y="2743200"/>
            <a:ext cx="2978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t>1 to 2 (mg/dL)/min</a:t>
            </a:r>
          </a:p>
        </p:txBody>
      </p:sp>
      <p:grpSp>
        <p:nvGrpSpPr>
          <p:cNvPr id="4" name="Group 13"/>
          <p:cNvGrpSpPr>
            <a:grpSpLocks/>
          </p:cNvGrpSpPr>
          <p:nvPr/>
        </p:nvGrpSpPr>
        <p:grpSpPr bwMode="auto">
          <a:xfrm rot="8043336">
            <a:off x="1357312" y="5043488"/>
            <a:ext cx="434975" cy="558800"/>
            <a:chOff x="3181" y="1779"/>
            <a:chExt cx="285" cy="338"/>
          </a:xfrm>
        </p:grpSpPr>
        <p:sp>
          <p:nvSpPr>
            <p:cNvPr id="44072" name="Line 14"/>
            <p:cNvSpPr>
              <a:spLocks noChangeAspect="1" noChangeShapeType="1"/>
            </p:cNvSpPr>
            <p:nvPr/>
          </p:nvSpPr>
          <p:spPr bwMode="auto">
            <a:xfrm rot="8100000" flipH="1">
              <a:off x="3080" y="1948"/>
              <a:ext cx="338"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spAutoFit/>
            </a:bodyPr>
            <a:lstStyle/>
            <a:p>
              <a:endParaRPr lang="en-US"/>
            </a:p>
          </p:txBody>
        </p:sp>
        <p:sp>
          <p:nvSpPr>
            <p:cNvPr id="44073" name="Freeform 15"/>
            <p:cNvSpPr>
              <a:spLocks noChangeAspect="1"/>
            </p:cNvSpPr>
            <p:nvPr/>
          </p:nvSpPr>
          <p:spPr bwMode="auto">
            <a:xfrm rot="8100000" flipH="1">
              <a:off x="3232" y="1730"/>
              <a:ext cx="184" cy="285"/>
            </a:xfrm>
            <a:custGeom>
              <a:avLst/>
              <a:gdLst>
                <a:gd name="T0" fmla="*/ 810 w 60"/>
                <a:gd name="T1" fmla="*/ 0 h 117"/>
                <a:gd name="T2" fmla="*/ 16269 w 60"/>
                <a:gd name="T3" fmla="*/ 4901 h 117"/>
                <a:gd name="T4" fmla="*/ 0 w 60"/>
                <a:gd name="T5" fmla="*/ 10033 h 117"/>
                <a:gd name="T6" fmla="*/ 0 60000 65536"/>
                <a:gd name="T7" fmla="*/ 0 60000 65536"/>
                <a:gd name="T8" fmla="*/ 0 60000 65536"/>
                <a:gd name="T9" fmla="*/ 0 w 60"/>
                <a:gd name="T10" fmla="*/ 0 h 117"/>
                <a:gd name="T11" fmla="*/ 60 w 60"/>
                <a:gd name="T12" fmla="*/ 117 h 117"/>
              </a:gdLst>
              <a:ahLst/>
              <a:cxnLst>
                <a:cxn ang="T6">
                  <a:pos x="T0" y="T1"/>
                </a:cxn>
                <a:cxn ang="T7">
                  <a:pos x="T2" y="T3"/>
                </a:cxn>
                <a:cxn ang="T8">
                  <a:pos x="T4" y="T5"/>
                </a:cxn>
              </a:cxnLst>
              <a:rect l="T9" t="T10" r="T11" b="T12"/>
              <a:pathLst>
                <a:path w="60" h="117">
                  <a:moveTo>
                    <a:pt x="3" y="0"/>
                  </a:moveTo>
                  <a:lnTo>
                    <a:pt x="60" y="57"/>
                  </a:lnTo>
                  <a:lnTo>
                    <a:pt x="0" y="117"/>
                  </a:lnTo>
                </a:path>
              </a:pathLst>
            </a:custGeom>
            <a:noFill/>
            <a:ln w="762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nchor="ctr">
              <a:spAutoFit/>
            </a:bodyPr>
            <a:lstStyle/>
            <a:p>
              <a:endParaRPr lang="en-US"/>
            </a:p>
          </p:txBody>
        </p:sp>
      </p:grpSp>
      <p:sp>
        <p:nvSpPr>
          <p:cNvPr id="44042" name="Text Box 16"/>
          <p:cNvSpPr txBox="1">
            <a:spLocks noChangeArrowheads="1"/>
          </p:cNvSpPr>
          <p:nvPr/>
        </p:nvSpPr>
        <p:spPr bwMode="auto">
          <a:xfrm>
            <a:off x="3049588" y="3505200"/>
            <a:ext cx="3048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t>-1 to 1 (mg/dL)/min</a:t>
            </a:r>
          </a:p>
        </p:txBody>
      </p:sp>
      <p:grpSp>
        <p:nvGrpSpPr>
          <p:cNvPr id="5" name="Group 17"/>
          <p:cNvGrpSpPr>
            <a:grpSpLocks/>
          </p:cNvGrpSpPr>
          <p:nvPr/>
        </p:nvGrpSpPr>
        <p:grpSpPr bwMode="auto">
          <a:xfrm rot="2643336">
            <a:off x="1524000" y="3581400"/>
            <a:ext cx="434975" cy="558800"/>
            <a:chOff x="3181" y="1779"/>
            <a:chExt cx="285" cy="338"/>
          </a:xfrm>
        </p:grpSpPr>
        <p:sp>
          <p:nvSpPr>
            <p:cNvPr id="44070" name="Line 18"/>
            <p:cNvSpPr>
              <a:spLocks noChangeAspect="1" noChangeShapeType="1"/>
            </p:cNvSpPr>
            <p:nvPr/>
          </p:nvSpPr>
          <p:spPr bwMode="auto">
            <a:xfrm rot="8100000" flipH="1">
              <a:off x="3080" y="1948"/>
              <a:ext cx="338"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spAutoFit/>
            </a:bodyPr>
            <a:lstStyle/>
            <a:p>
              <a:endParaRPr lang="en-US"/>
            </a:p>
          </p:txBody>
        </p:sp>
        <p:sp>
          <p:nvSpPr>
            <p:cNvPr id="44071" name="Freeform 19"/>
            <p:cNvSpPr>
              <a:spLocks noChangeAspect="1"/>
            </p:cNvSpPr>
            <p:nvPr/>
          </p:nvSpPr>
          <p:spPr bwMode="auto">
            <a:xfrm rot="8100000" flipH="1">
              <a:off x="3232" y="1730"/>
              <a:ext cx="184" cy="285"/>
            </a:xfrm>
            <a:custGeom>
              <a:avLst/>
              <a:gdLst>
                <a:gd name="T0" fmla="*/ 810 w 60"/>
                <a:gd name="T1" fmla="*/ 0 h 117"/>
                <a:gd name="T2" fmla="*/ 16269 w 60"/>
                <a:gd name="T3" fmla="*/ 4901 h 117"/>
                <a:gd name="T4" fmla="*/ 0 w 60"/>
                <a:gd name="T5" fmla="*/ 10033 h 117"/>
                <a:gd name="T6" fmla="*/ 0 60000 65536"/>
                <a:gd name="T7" fmla="*/ 0 60000 65536"/>
                <a:gd name="T8" fmla="*/ 0 60000 65536"/>
                <a:gd name="T9" fmla="*/ 0 w 60"/>
                <a:gd name="T10" fmla="*/ 0 h 117"/>
                <a:gd name="T11" fmla="*/ 60 w 60"/>
                <a:gd name="T12" fmla="*/ 117 h 117"/>
              </a:gdLst>
              <a:ahLst/>
              <a:cxnLst>
                <a:cxn ang="T6">
                  <a:pos x="T0" y="T1"/>
                </a:cxn>
                <a:cxn ang="T7">
                  <a:pos x="T2" y="T3"/>
                </a:cxn>
                <a:cxn ang="T8">
                  <a:pos x="T4" y="T5"/>
                </a:cxn>
              </a:cxnLst>
              <a:rect l="T9" t="T10" r="T11" b="T12"/>
              <a:pathLst>
                <a:path w="60" h="117">
                  <a:moveTo>
                    <a:pt x="3" y="0"/>
                  </a:moveTo>
                  <a:lnTo>
                    <a:pt x="60" y="57"/>
                  </a:lnTo>
                  <a:lnTo>
                    <a:pt x="0" y="117"/>
                  </a:lnTo>
                </a:path>
              </a:pathLst>
            </a:custGeom>
            <a:noFill/>
            <a:ln w="762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nchor="ctr">
              <a:spAutoFit/>
            </a:bodyPr>
            <a:lstStyle/>
            <a:p>
              <a:endParaRPr lang="en-US"/>
            </a:p>
          </p:txBody>
        </p:sp>
      </p:grpSp>
      <p:grpSp>
        <p:nvGrpSpPr>
          <p:cNvPr id="6" name="Group 20"/>
          <p:cNvGrpSpPr>
            <a:grpSpLocks/>
          </p:cNvGrpSpPr>
          <p:nvPr/>
        </p:nvGrpSpPr>
        <p:grpSpPr bwMode="auto">
          <a:xfrm rot="13556664" flipV="1">
            <a:off x="1281112" y="1995488"/>
            <a:ext cx="434975" cy="558800"/>
            <a:chOff x="3181" y="1779"/>
            <a:chExt cx="285" cy="338"/>
          </a:xfrm>
        </p:grpSpPr>
        <p:sp>
          <p:nvSpPr>
            <p:cNvPr id="44068" name="Line 21"/>
            <p:cNvSpPr>
              <a:spLocks noChangeAspect="1" noChangeShapeType="1"/>
            </p:cNvSpPr>
            <p:nvPr/>
          </p:nvSpPr>
          <p:spPr bwMode="auto">
            <a:xfrm rot="8100000" flipH="1">
              <a:off x="3080" y="1948"/>
              <a:ext cx="338"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spAutoFit/>
            </a:bodyPr>
            <a:lstStyle/>
            <a:p>
              <a:endParaRPr lang="en-US"/>
            </a:p>
          </p:txBody>
        </p:sp>
        <p:sp>
          <p:nvSpPr>
            <p:cNvPr id="44069" name="Freeform 22"/>
            <p:cNvSpPr>
              <a:spLocks noChangeAspect="1"/>
            </p:cNvSpPr>
            <p:nvPr/>
          </p:nvSpPr>
          <p:spPr bwMode="auto">
            <a:xfrm rot="8100000" flipH="1">
              <a:off x="3232" y="1730"/>
              <a:ext cx="184" cy="285"/>
            </a:xfrm>
            <a:custGeom>
              <a:avLst/>
              <a:gdLst>
                <a:gd name="T0" fmla="*/ 810 w 60"/>
                <a:gd name="T1" fmla="*/ 0 h 117"/>
                <a:gd name="T2" fmla="*/ 16269 w 60"/>
                <a:gd name="T3" fmla="*/ 4901 h 117"/>
                <a:gd name="T4" fmla="*/ 0 w 60"/>
                <a:gd name="T5" fmla="*/ 10033 h 117"/>
                <a:gd name="T6" fmla="*/ 0 60000 65536"/>
                <a:gd name="T7" fmla="*/ 0 60000 65536"/>
                <a:gd name="T8" fmla="*/ 0 60000 65536"/>
                <a:gd name="T9" fmla="*/ 0 w 60"/>
                <a:gd name="T10" fmla="*/ 0 h 117"/>
                <a:gd name="T11" fmla="*/ 60 w 60"/>
                <a:gd name="T12" fmla="*/ 117 h 117"/>
              </a:gdLst>
              <a:ahLst/>
              <a:cxnLst>
                <a:cxn ang="T6">
                  <a:pos x="T0" y="T1"/>
                </a:cxn>
                <a:cxn ang="T7">
                  <a:pos x="T2" y="T3"/>
                </a:cxn>
                <a:cxn ang="T8">
                  <a:pos x="T4" y="T5"/>
                </a:cxn>
              </a:cxnLst>
              <a:rect l="T9" t="T10" r="T11" b="T12"/>
              <a:pathLst>
                <a:path w="60" h="117">
                  <a:moveTo>
                    <a:pt x="3" y="0"/>
                  </a:moveTo>
                  <a:lnTo>
                    <a:pt x="60" y="57"/>
                  </a:lnTo>
                  <a:lnTo>
                    <a:pt x="0" y="117"/>
                  </a:lnTo>
                </a:path>
              </a:pathLst>
            </a:custGeom>
            <a:noFill/>
            <a:ln w="762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nchor="ctr">
              <a:spAutoFit/>
            </a:bodyPr>
            <a:lstStyle/>
            <a:p>
              <a:endParaRPr lang="en-US"/>
            </a:p>
          </p:txBody>
        </p:sp>
      </p:grpSp>
      <p:sp>
        <p:nvSpPr>
          <p:cNvPr id="44045" name="Rectangle 23"/>
          <p:cNvSpPr>
            <a:spLocks noChangeArrowheads="1"/>
          </p:cNvSpPr>
          <p:nvPr/>
        </p:nvSpPr>
        <p:spPr bwMode="auto">
          <a:xfrm>
            <a:off x="177800" y="455613"/>
            <a:ext cx="8763000" cy="915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nchor="ctr"/>
          <a:lstStyle/>
          <a:p>
            <a:pPr algn="ctr"/>
            <a:r>
              <a:rPr lang="en-US" sz="4000">
                <a:solidFill>
                  <a:srgbClr val="0000FF"/>
                </a:solidFill>
              </a:rPr>
              <a:t>Trend Arrows</a:t>
            </a:r>
          </a:p>
        </p:txBody>
      </p:sp>
      <p:sp>
        <p:nvSpPr>
          <p:cNvPr id="44046" name="Text Box 24"/>
          <p:cNvSpPr txBox="1">
            <a:spLocks noChangeArrowheads="1"/>
          </p:cNvSpPr>
          <p:nvPr/>
        </p:nvSpPr>
        <p:spPr bwMode="auto">
          <a:xfrm>
            <a:off x="685800" y="1371600"/>
            <a:ext cx="1827213"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a:solidFill>
                  <a:schemeClr val="tx2"/>
                </a:solidFill>
              </a:rPr>
              <a:t>Navigator</a:t>
            </a:r>
          </a:p>
        </p:txBody>
      </p:sp>
      <p:sp>
        <p:nvSpPr>
          <p:cNvPr id="44047" name="Text Box 25"/>
          <p:cNvSpPr txBox="1">
            <a:spLocks noChangeArrowheads="1"/>
          </p:cNvSpPr>
          <p:nvPr/>
        </p:nvSpPr>
        <p:spPr bwMode="auto">
          <a:xfrm>
            <a:off x="6324600" y="1371600"/>
            <a:ext cx="2225675"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a:solidFill>
                  <a:schemeClr val="tx2"/>
                </a:solidFill>
              </a:rPr>
              <a:t>MiniMed</a:t>
            </a:r>
          </a:p>
        </p:txBody>
      </p:sp>
      <p:grpSp>
        <p:nvGrpSpPr>
          <p:cNvPr id="7" name="Group 26"/>
          <p:cNvGrpSpPr>
            <a:grpSpLocks/>
          </p:cNvGrpSpPr>
          <p:nvPr/>
        </p:nvGrpSpPr>
        <p:grpSpPr bwMode="auto">
          <a:xfrm rot="13556664" flipV="1">
            <a:off x="7300912" y="2071688"/>
            <a:ext cx="434975" cy="558800"/>
            <a:chOff x="3181" y="1779"/>
            <a:chExt cx="285" cy="338"/>
          </a:xfrm>
        </p:grpSpPr>
        <p:sp>
          <p:nvSpPr>
            <p:cNvPr id="44066" name="Line 27"/>
            <p:cNvSpPr>
              <a:spLocks noChangeAspect="1" noChangeShapeType="1"/>
            </p:cNvSpPr>
            <p:nvPr/>
          </p:nvSpPr>
          <p:spPr bwMode="auto">
            <a:xfrm rot="8100000" flipH="1">
              <a:off x="3080" y="1948"/>
              <a:ext cx="338"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spAutoFit/>
            </a:bodyPr>
            <a:lstStyle/>
            <a:p>
              <a:endParaRPr lang="en-US"/>
            </a:p>
          </p:txBody>
        </p:sp>
        <p:sp>
          <p:nvSpPr>
            <p:cNvPr id="44067" name="Freeform 28"/>
            <p:cNvSpPr>
              <a:spLocks noChangeAspect="1"/>
            </p:cNvSpPr>
            <p:nvPr/>
          </p:nvSpPr>
          <p:spPr bwMode="auto">
            <a:xfrm rot="8100000" flipH="1">
              <a:off x="3232" y="1730"/>
              <a:ext cx="184" cy="285"/>
            </a:xfrm>
            <a:custGeom>
              <a:avLst/>
              <a:gdLst>
                <a:gd name="T0" fmla="*/ 810 w 60"/>
                <a:gd name="T1" fmla="*/ 0 h 117"/>
                <a:gd name="T2" fmla="*/ 16269 w 60"/>
                <a:gd name="T3" fmla="*/ 4901 h 117"/>
                <a:gd name="T4" fmla="*/ 0 w 60"/>
                <a:gd name="T5" fmla="*/ 10033 h 117"/>
                <a:gd name="T6" fmla="*/ 0 60000 65536"/>
                <a:gd name="T7" fmla="*/ 0 60000 65536"/>
                <a:gd name="T8" fmla="*/ 0 60000 65536"/>
                <a:gd name="T9" fmla="*/ 0 w 60"/>
                <a:gd name="T10" fmla="*/ 0 h 117"/>
                <a:gd name="T11" fmla="*/ 60 w 60"/>
                <a:gd name="T12" fmla="*/ 117 h 117"/>
              </a:gdLst>
              <a:ahLst/>
              <a:cxnLst>
                <a:cxn ang="T6">
                  <a:pos x="T0" y="T1"/>
                </a:cxn>
                <a:cxn ang="T7">
                  <a:pos x="T2" y="T3"/>
                </a:cxn>
                <a:cxn ang="T8">
                  <a:pos x="T4" y="T5"/>
                </a:cxn>
              </a:cxnLst>
              <a:rect l="T9" t="T10" r="T11" b="T12"/>
              <a:pathLst>
                <a:path w="60" h="117">
                  <a:moveTo>
                    <a:pt x="3" y="0"/>
                  </a:moveTo>
                  <a:lnTo>
                    <a:pt x="60" y="57"/>
                  </a:lnTo>
                  <a:lnTo>
                    <a:pt x="0" y="117"/>
                  </a:lnTo>
                </a:path>
              </a:pathLst>
            </a:custGeom>
            <a:noFill/>
            <a:ln w="762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nchor="ctr">
              <a:spAutoFit/>
            </a:bodyPr>
            <a:lstStyle/>
            <a:p>
              <a:endParaRPr lang="en-US"/>
            </a:p>
          </p:txBody>
        </p:sp>
      </p:grpSp>
      <p:grpSp>
        <p:nvGrpSpPr>
          <p:cNvPr id="8" name="Group 29"/>
          <p:cNvGrpSpPr>
            <a:grpSpLocks/>
          </p:cNvGrpSpPr>
          <p:nvPr/>
        </p:nvGrpSpPr>
        <p:grpSpPr bwMode="auto">
          <a:xfrm rot="13556664" flipV="1">
            <a:off x="6615112" y="2071688"/>
            <a:ext cx="434975" cy="558800"/>
            <a:chOff x="3181" y="1779"/>
            <a:chExt cx="285" cy="338"/>
          </a:xfrm>
        </p:grpSpPr>
        <p:sp>
          <p:nvSpPr>
            <p:cNvPr id="44064" name="Line 30"/>
            <p:cNvSpPr>
              <a:spLocks noChangeAspect="1" noChangeShapeType="1"/>
            </p:cNvSpPr>
            <p:nvPr/>
          </p:nvSpPr>
          <p:spPr bwMode="auto">
            <a:xfrm rot="8100000" flipH="1">
              <a:off x="3080" y="1948"/>
              <a:ext cx="338"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spAutoFit/>
            </a:bodyPr>
            <a:lstStyle/>
            <a:p>
              <a:endParaRPr lang="en-US"/>
            </a:p>
          </p:txBody>
        </p:sp>
        <p:sp>
          <p:nvSpPr>
            <p:cNvPr id="44065" name="Freeform 31"/>
            <p:cNvSpPr>
              <a:spLocks noChangeAspect="1"/>
            </p:cNvSpPr>
            <p:nvPr/>
          </p:nvSpPr>
          <p:spPr bwMode="auto">
            <a:xfrm rot="8100000" flipH="1">
              <a:off x="3232" y="1730"/>
              <a:ext cx="184" cy="285"/>
            </a:xfrm>
            <a:custGeom>
              <a:avLst/>
              <a:gdLst>
                <a:gd name="T0" fmla="*/ 810 w 60"/>
                <a:gd name="T1" fmla="*/ 0 h 117"/>
                <a:gd name="T2" fmla="*/ 16269 w 60"/>
                <a:gd name="T3" fmla="*/ 4901 h 117"/>
                <a:gd name="T4" fmla="*/ 0 w 60"/>
                <a:gd name="T5" fmla="*/ 10033 h 117"/>
                <a:gd name="T6" fmla="*/ 0 60000 65536"/>
                <a:gd name="T7" fmla="*/ 0 60000 65536"/>
                <a:gd name="T8" fmla="*/ 0 60000 65536"/>
                <a:gd name="T9" fmla="*/ 0 w 60"/>
                <a:gd name="T10" fmla="*/ 0 h 117"/>
                <a:gd name="T11" fmla="*/ 60 w 60"/>
                <a:gd name="T12" fmla="*/ 117 h 117"/>
              </a:gdLst>
              <a:ahLst/>
              <a:cxnLst>
                <a:cxn ang="T6">
                  <a:pos x="T0" y="T1"/>
                </a:cxn>
                <a:cxn ang="T7">
                  <a:pos x="T2" y="T3"/>
                </a:cxn>
                <a:cxn ang="T8">
                  <a:pos x="T4" y="T5"/>
                </a:cxn>
              </a:cxnLst>
              <a:rect l="T9" t="T10" r="T11" b="T12"/>
              <a:pathLst>
                <a:path w="60" h="117">
                  <a:moveTo>
                    <a:pt x="3" y="0"/>
                  </a:moveTo>
                  <a:lnTo>
                    <a:pt x="60" y="57"/>
                  </a:lnTo>
                  <a:lnTo>
                    <a:pt x="0" y="117"/>
                  </a:lnTo>
                </a:path>
              </a:pathLst>
            </a:custGeom>
            <a:noFill/>
            <a:ln w="762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nchor="ctr">
              <a:spAutoFit/>
            </a:bodyPr>
            <a:lstStyle/>
            <a:p>
              <a:endParaRPr lang="en-US"/>
            </a:p>
          </p:txBody>
        </p:sp>
      </p:grpSp>
      <p:grpSp>
        <p:nvGrpSpPr>
          <p:cNvPr id="9" name="Group 32"/>
          <p:cNvGrpSpPr>
            <a:grpSpLocks/>
          </p:cNvGrpSpPr>
          <p:nvPr/>
        </p:nvGrpSpPr>
        <p:grpSpPr bwMode="auto">
          <a:xfrm rot="13556664" flipV="1">
            <a:off x="6996112" y="3084513"/>
            <a:ext cx="434975" cy="558800"/>
            <a:chOff x="3181" y="1779"/>
            <a:chExt cx="285" cy="338"/>
          </a:xfrm>
        </p:grpSpPr>
        <p:sp>
          <p:nvSpPr>
            <p:cNvPr id="44062" name="Line 33"/>
            <p:cNvSpPr>
              <a:spLocks noChangeAspect="1" noChangeShapeType="1"/>
            </p:cNvSpPr>
            <p:nvPr/>
          </p:nvSpPr>
          <p:spPr bwMode="auto">
            <a:xfrm rot="8100000" flipH="1">
              <a:off x="3080" y="1948"/>
              <a:ext cx="338"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spAutoFit/>
            </a:bodyPr>
            <a:lstStyle/>
            <a:p>
              <a:endParaRPr lang="en-US"/>
            </a:p>
          </p:txBody>
        </p:sp>
        <p:sp>
          <p:nvSpPr>
            <p:cNvPr id="44063" name="Freeform 34"/>
            <p:cNvSpPr>
              <a:spLocks noChangeAspect="1"/>
            </p:cNvSpPr>
            <p:nvPr/>
          </p:nvSpPr>
          <p:spPr bwMode="auto">
            <a:xfrm rot="8100000" flipH="1">
              <a:off x="3232" y="1730"/>
              <a:ext cx="184" cy="285"/>
            </a:xfrm>
            <a:custGeom>
              <a:avLst/>
              <a:gdLst>
                <a:gd name="T0" fmla="*/ 810 w 60"/>
                <a:gd name="T1" fmla="*/ 0 h 117"/>
                <a:gd name="T2" fmla="*/ 16269 w 60"/>
                <a:gd name="T3" fmla="*/ 4901 h 117"/>
                <a:gd name="T4" fmla="*/ 0 w 60"/>
                <a:gd name="T5" fmla="*/ 10033 h 117"/>
                <a:gd name="T6" fmla="*/ 0 60000 65536"/>
                <a:gd name="T7" fmla="*/ 0 60000 65536"/>
                <a:gd name="T8" fmla="*/ 0 60000 65536"/>
                <a:gd name="T9" fmla="*/ 0 w 60"/>
                <a:gd name="T10" fmla="*/ 0 h 117"/>
                <a:gd name="T11" fmla="*/ 60 w 60"/>
                <a:gd name="T12" fmla="*/ 117 h 117"/>
              </a:gdLst>
              <a:ahLst/>
              <a:cxnLst>
                <a:cxn ang="T6">
                  <a:pos x="T0" y="T1"/>
                </a:cxn>
                <a:cxn ang="T7">
                  <a:pos x="T2" y="T3"/>
                </a:cxn>
                <a:cxn ang="T8">
                  <a:pos x="T4" y="T5"/>
                </a:cxn>
              </a:cxnLst>
              <a:rect l="T9" t="T10" r="T11" b="T12"/>
              <a:pathLst>
                <a:path w="60" h="117">
                  <a:moveTo>
                    <a:pt x="3" y="0"/>
                  </a:moveTo>
                  <a:lnTo>
                    <a:pt x="60" y="57"/>
                  </a:lnTo>
                  <a:lnTo>
                    <a:pt x="0" y="117"/>
                  </a:lnTo>
                </a:path>
              </a:pathLst>
            </a:custGeom>
            <a:noFill/>
            <a:ln w="762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nchor="ctr">
              <a:spAutoFit/>
            </a:bodyPr>
            <a:lstStyle/>
            <a:p>
              <a:endParaRPr lang="en-US"/>
            </a:p>
          </p:txBody>
        </p:sp>
      </p:grpSp>
      <p:grpSp>
        <p:nvGrpSpPr>
          <p:cNvPr id="10" name="Group 35"/>
          <p:cNvGrpSpPr>
            <a:grpSpLocks/>
          </p:cNvGrpSpPr>
          <p:nvPr/>
        </p:nvGrpSpPr>
        <p:grpSpPr bwMode="auto">
          <a:xfrm rot="8043336">
            <a:off x="7377112" y="5119688"/>
            <a:ext cx="434975" cy="558800"/>
            <a:chOff x="3181" y="1779"/>
            <a:chExt cx="285" cy="338"/>
          </a:xfrm>
        </p:grpSpPr>
        <p:sp>
          <p:nvSpPr>
            <p:cNvPr id="44060" name="Line 36"/>
            <p:cNvSpPr>
              <a:spLocks noChangeAspect="1" noChangeShapeType="1"/>
            </p:cNvSpPr>
            <p:nvPr/>
          </p:nvSpPr>
          <p:spPr bwMode="auto">
            <a:xfrm rot="8100000" flipH="1">
              <a:off x="3080" y="1948"/>
              <a:ext cx="338"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spAutoFit/>
            </a:bodyPr>
            <a:lstStyle/>
            <a:p>
              <a:endParaRPr lang="en-US"/>
            </a:p>
          </p:txBody>
        </p:sp>
        <p:sp>
          <p:nvSpPr>
            <p:cNvPr id="44061" name="Freeform 37"/>
            <p:cNvSpPr>
              <a:spLocks noChangeAspect="1"/>
            </p:cNvSpPr>
            <p:nvPr/>
          </p:nvSpPr>
          <p:spPr bwMode="auto">
            <a:xfrm rot="8100000" flipH="1">
              <a:off x="3232" y="1730"/>
              <a:ext cx="184" cy="285"/>
            </a:xfrm>
            <a:custGeom>
              <a:avLst/>
              <a:gdLst>
                <a:gd name="T0" fmla="*/ 810 w 60"/>
                <a:gd name="T1" fmla="*/ 0 h 117"/>
                <a:gd name="T2" fmla="*/ 16269 w 60"/>
                <a:gd name="T3" fmla="*/ 4901 h 117"/>
                <a:gd name="T4" fmla="*/ 0 w 60"/>
                <a:gd name="T5" fmla="*/ 10033 h 117"/>
                <a:gd name="T6" fmla="*/ 0 60000 65536"/>
                <a:gd name="T7" fmla="*/ 0 60000 65536"/>
                <a:gd name="T8" fmla="*/ 0 60000 65536"/>
                <a:gd name="T9" fmla="*/ 0 w 60"/>
                <a:gd name="T10" fmla="*/ 0 h 117"/>
                <a:gd name="T11" fmla="*/ 60 w 60"/>
                <a:gd name="T12" fmla="*/ 117 h 117"/>
              </a:gdLst>
              <a:ahLst/>
              <a:cxnLst>
                <a:cxn ang="T6">
                  <a:pos x="T0" y="T1"/>
                </a:cxn>
                <a:cxn ang="T7">
                  <a:pos x="T2" y="T3"/>
                </a:cxn>
                <a:cxn ang="T8">
                  <a:pos x="T4" y="T5"/>
                </a:cxn>
              </a:cxnLst>
              <a:rect l="T9" t="T10" r="T11" b="T12"/>
              <a:pathLst>
                <a:path w="60" h="117">
                  <a:moveTo>
                    <a:pt x="3" y="0"/>
                  </a:moveTo>
                  <a:lnTo>
                    <a:pt x="60" y="57"/>
                  </a:lnTo>
                  <a:lnTo>
                    <a:pt x="0" y="117"/>
                  </a:lnTo>
                </a:path>
              </a:pathLst>
            </a:custGeom>
            <a:noFill/>
            <a:ln w="762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nchor="ctr">
              <a:spAutoFit/>
            </a:bodyPr>
            <a:lstStyle/>
            <a:p>
              <a:endParaRPr lang="en-US"/>
            </a:p>
          </p:txBody>
        </p:sp>
      </p:grpSp>
      <p:grpSp>
        <p:nvGrpSpPr>
          <p:cNvPr id="11" name="Group 38"/>
          <p:cNvGrpSpPr>
            <a:grpSpLocks/>
          </p:cNvGrpSpPr>
          <p:nvPr/>
        </p:nvGrpSpPr>
        <p:grpSpPr bwMode="auto">
          <a:xfrm rot="8043336">
            <a:off x="6691312" y="5119688"/>
            <a:ext cx="434975" cy="558800"/>
            <a:chOff x="3181" y="1779"/>
            <a:chExt cx="285" cy="338"/>
          </a:xfrm>
        </p:grpSpPr>
        <p:sp>
          <p:nvSpPr>
            <p:cNvPr id="44058" name="Line 39"/>
            <p:cNvSpPr>
              <a:spLocks noChangeAspect="1" noChangeShapeType="1"/>
            </p:cNvSpPr>
            <p:nvPr/>
          </p:nvSpPr>
          <p:spPr bwMode="auto">
            <a:xfrm rot="8100000" flipH="1">
              <a:off x="3080" y="1948"/>
              <a:ext cx="338"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spAutoFit/>
            </a:bodyPr>
            <a:lstStyle/>
            <a:p>
              <a:endParaRPr lang="en-US"/>
            </a:p>
          </p:txBody>
        </p:sp>
        <p:sp>
          <p:nvSpPr>
            <p:cNvPr id="44059" name="Freeform 40"/>
            <p:cNvSpPr>
              <a:spLocks noChangeAspect="1"/>
            </p:cNvSpPr>
            <p:nvPr/>
          </p:nvSpPr>
          <p:spPr bwMode="auto">
            <a:xfrm rot="8100000" flipH="1">
              <a:off x="3232" y="1730"/>
              <a:ext cx="184" cy="285"/>
            </a:xfrm>
            <a:custGeom>
              <a:avLst/>
              <a:gdLst>
                <a:gd name="T0" fmla="*/ 810 w 60"/>
                <a:gd name="T1" fmla="*/ 0 h 117"/>
                <a:gd name="T2" fmla="*/ 16269 w 60"/>
                <a:gd name="T3" fmla="*/ 4901 h 117"/>
                <a:gd name="T4" fmla="*/ 0 w 60"/>
                <a:gd name="T5" fmla="*/ 10033 h 117"/>
                <a:gd name="T6" fmla="*/ 0 60000 65536"/>
                <a:gd name="T7" fmla="*/ 0 60000 65536"/>
                <a:gd name="T8" fmla="*/ 0 60000 65536"/>
                <a:gd name="T9" fmla="*/ 0 w 60"/>
                <a:gd name="T10" fmla="*/ 0 h 117"/>
                <a:gd name="T11" fmla="*/ 60 w 60"/>
                <a:gd name="T12" fmla="*/ 117 h 117"/>
              </a:gdLst>
              <a:ahLst/>
              <a:cxnLst>
                <a:cxn ang="T6">
                  <a:pos x="T0" y="T1"/>
                </a:cxn>
                <a:cxn ang="T7">
                  <a:pos x="T2" y="T3"/>
                </a:cxn>
                <a:cxn ang="T8">
                  <a:pos x="T4" y="T5"/>
                </a:cxn>
              </a:cxnLst>
              <a:rect l="T9" t="T10" r="T11" b="T12"/>
              <a:pathLst>
                <a:path w="60" h="117">
                  <a:moveTo>
                    <a:pt x="3" y="0"/>
                  </a:moveTo>
                  <a:lnTo>
                    <a:pt x="60" y="57"/>
                  </a:lnTo>
                  <a:lnTo>
                    <a:pt x="0" y="117"/>
                  </a:lnTo>
                </a:path>
              </a:pathLst>
            </a:custGeom>
            <a:noFill/>
            <a:ln w="762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nchor="ctr">
              <a:spAutoFit/>
            </a:bodyPr>
            <a:lstStyle/>
            <a:p>
              <a:endParaRPr lang="en-US"/>
            </a:p>
          </p:txBody>
        </p:sp>
      </p:grpSp>
      <p:grpSp>
        <p:nvGrpSpPr>
          <p:cNvPr id="12" name="Group 41"/>
          <p:cNvGrpSpPr>
            <a:grpSpLocks/>
          </p:cNvGrpSpPr>
          <p:nvPr/>
        </p:nvGrpSpPr>
        <p:grpSpPr bwMode="auto">
          <a:xfrm rot="8043336">
            <a:off x="6996112" y="4205288"/>
            <a:ext cx="434975" cy="558800"/>
            <a:chOff x="3181" y="1779"/>
            <a:chExt cx="285" cy="338"/>
          </a:xfrm>
        </p:grpSpPr>
        <p:sp>
          <p:nvSpPr>
            <p:cNvPr id="44056" name="Line 42"/>
            <p:cNvSpPr>
              <a:spLocks noChangeAspect="1" noChangeShapeType="1"/>
            </p:cNvSpPr>
            <p:nvPr/>
          </p:nvSpPr>
          <p:spPr bwMode="auto">
            <a:xfrm rot="8100000" flipH="1">
              <a:off x="3080" y="1948"/>
              <a:ext cx="338"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spAutoFit/>
            </a:bodyPr>
            <a:lstStyle/>
            <a:p>
              <a:endParaRPr lang="en-US"/>
            </a:p>
          </p:txBody>
        </p:sp>
        <p:sp>
          <p:nvSpPr>
            <p:cNvPr id="44057" name="Freeform 43"/>
            <p:cNvSpPr>
              <a:spLocks noChangeAspect="1"/>
            </p:cNvSpPr>
            <p:nvPr/>
          </p:nvSpPr>
          <p:spPr bwMode="auto">
            <a:xfrm rot="8100000" flipH="1">
              <a:off x="3232" y="1730"/>
              <a:ext cx="184" cy="285"/>
            </a:xfrm>
            <a:custGeom>
              <a:avLst/>
              <a:gdLst>
                <a:gd name="T0" fmla="*/ 810 w 60"/>
                <a:gd name="T1" fmla="*/ 0 h 117"/>
                <a:gd name="T2" fmla="*/ 16269 w 60"/>
                <a:gd name="T3" fmla="*/ 4901 h 117"/>
                <a:gd name="T4" fmla="*/ 0 w 60"/>
                <a:gd name="T5" fmla="*/ 10033 h 117"/>
                <a:gd name="T6" fmla="*/ 0 60000 65536"/>
                <a:gd name="T7" fmla="*/ 0 60000 65536"/>
                <a:gd name="T8" fmla="*/ 0 60000 65536"/>
                <a:gd name="T9" fmla="*/ 0 w 60"/>
                <a:gd name="T10" fmla="*/ 0 h 117"/>
                <a:gd name="T11" fmla="*/ 60 w 60"/>
                <a:gd name="T12" fmla="*/ 117 h 117"/>
              </a:gdLst>
              <a:ahLst/>
              <a:cxnLst>
                <a:cxn ang="T6">
                  <a:pos x="T0" y="T1"/>
                </a:cxn>
                <a:cxn ang="T7">
                  <a:pos x="T2" y="T3"/>
                </a:cxn>
                <a:cxn ang="T8">
                  <a:pos x="T4" y="T5"/>
                </a:cxn>
              </a:cxnLst>
              <a:rect l="T9" t="T10" r="T11" b="T12"/>
              <a:pathLst>
                <a:path w="60" h="117">
                  <a:moveTo>
                    <a:pt x="3" y="0"/>
                  </a:moveTo>
                  <a:lnTo>
                    <a:pt x="60" y="57"/>
                  </a:lnTo>
                  <a:lnTo>
                    <a:pt x="0" y="117"/>
                  </a:lnTo>
                </a:path>
              </a:pathLst>
            </a:custGeom>
            <a:noFill/>
            <a:ln w="762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nchor="ctr">
              <a:spAutoFit/>
            </a:bodyPr>
            <a:lstStyle/>
            <a:p>
              <a:endParaRPr lang="en-US"/>
            </a:p>
          </p:txBody>
        </p:sp>
      </p:grpSp>
      <p:sp>
        <p:nvSpPr>
          <p:cNvPr id="44054" name="Text Box 44"/>
          <p:cNvSpPr txBox="1">
            <a:spLocks noChangeArrowheads="1"/>
          </p:cNvSpPr>
          <p:nvPr/>
        </p:nvSpPr>
        <p:spPr bwMode="auto">
          <a:xfrm>
            <a:off x="152400" y="5867400"/>
            <a:ext cx="3048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2000">
                <a:solidFill>
                  <a:schemeClr val="tx2"/>
                </a:solidFill>
              </a:rPr>
              <a:t>Updated every minute</a:t>
            </a:r>
          </a:p>
        </p:txBody>
      </p:sp>
      <p:sp>
        <p:nvSpPr>
          <p:cNvPr id="44055" name="Text Box 45"/>
          <p:cNvSpPr txBox="1">
            <a:spLocks noChangeArrowheads="1"/>
          </p:cNvSpPr>
          <p:nvPr/>
        </p:nvSpPr>
        <p:spPr bwMode="auto">
          <a:xfrm>
            <a:off x="5751513" y="5883275"/>
            <a:ext cx="3124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solidFill>
                  <a:schemeClr val="tx2"/>
                </a:solidFill>
              </a:rPr>
              <a:t>Updated every 5 minutes</a:t>
            </a:r>
          </a:p>
        </p:txBody>
      </p:sp>
      <p:sp>
        <p:nvSpPr>
          <p:cNvPr id="46" name="Date Placeholder 45"/>
          <p:cNvSpPr>
            <a:spLocks noGrp="1"/>
          </p:cNvSpPr>
          <p:nvPr>
            <p:ph type="dt" sz="half" idx="10"/>
          </p:nvPr>
        </p:nvSpPr>
        <p:spPr/>
        <p:txBody>
          <a:bodyPr/>
          <a:lstStyle/>
          <a:p>
            <a:pPr>
              <a:defRPr/>
            </a:pPr>
            <a:r>
              <a:rPr lang="en-US" smtClean="0"/>
              <a:t>July 2011</a:t>
            </a:r>
            <a:endParaRPr lang="en-US"/>
          </a:p>
        </p:txBody>
      </p:sp>
      <p:sp>
        <p:nvSpPr>
          <p:cNvPr id="47" name="Slide Number Placeholder 46"/>
          <p:cNvSpPr>
            <a:spLocks noGrp="1"/>
          </p:cNvSpPr>
          <p:nvPr>
            <p:ph type="sldNum" sz="quarter" idx="12"/>
          </p:nvPr>
        </p:nvSpPr>
        <p:spPr/>
        <p:txBody>
          <a:bodyPr/>
          <a:lstStyle/>
          <a:p>
            <a:pPr>
              <a:defRPr/>
            </a:pPr>
            <a:fld id="{16C5CE2B-A69B-40FF-B610-D7E6127E6230}" type="slidenum">
              <a:rPr lang="en-US" smtClean="0"/>
              <a:pPr>
                <a:defRPr/>
              </a:pPr>
              <a:t>42</a:t>
            </a:fld>
            <a:endParaRPr lang="en-US"/>
          </a:p>
        </p:txBody>
      </p:sp>
      <p:sp>
        <p:nvSpPr>
          <p:cNvPr id="48" name="Footer Placeholder 47"/>
          <p:cNvSpPr>
            <a:spLocks noGrp="1"/>
          </p:cNvSpPr>
          <p:nvPr>
            <p:ph type="ftr" sz="quarter" idx="11"/>
          </p:nvPr>
        </p:nvSpPr>
        <p:spPr/>
        <p:txBody>
          <a:bodyPr/>
          <a:lstStyle/>
          <a:p>
            <a:pPr>
              <a:defRPr/>
            </a:pPr>
            <a:r>
              <a:rPr lang="en-US" smtClean="0"/>
              <a:t>Darrell M. Wilson, MD (Stanford)</a:t>
            </a:r>
            <a:endParaRPr lang="en-US"/>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descr="http://www.childrenwithdiabetes.com/gifs/products/522_systm_fnl_r3UPDAT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501" y="759244"/>
            <a:ext cx="6337300" cy="515260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3526331" y="5943600"/>
            <a:ext cx="5617669" cy="369332"/>
          </a:xfrm>
          <a:prstGeom prst="rect">
            <a:avLst/>
          </a:prstGeom>
        </p:spPr>
        <p:txBody>
          <a:bodyPr wrap="square">
            <a:spAutoFit/>
          </a:bodyPr>
          <a:lstStyle/>
          <a:p>
            <a:r>
              <a:rPr lang="en-US" dirty="0" smtClean="0">
                <a:solidFill>
                  <a:srgbClr val="000000"/>
                </a:solidFill>
                <a:cs typeface="+mn-cs"/>
              </a:rPr>
              <a:t>http://www.childrenwithdiabetes.com/continuous.htm</a:t>
            </a:r>
          </a:p>
        </p:txBody>
      </p:sp>
      <p:sp>
        <p:nvSpPr>
          <p:cNvPr id="3" name="Rectangle 2"/>
          <p:cNvSpPr/>
          <p:nvPr/>
        </p:nvSpPr>
        <p:spPr>
          <a:xfrm>
            <a:off x="4572000" y="2133600"/>
            <a:ext cx="4572000" cy="646331"/>
          </a:xfrm>
          <a:prstGeom prst="rect">
            <a:avLst/>
          </a:prstGeom>
        </p:spPr>
        <p:txBody>
          <a:bodyPr>
            <a:spAutoFit/>
          </a:bodyPr>
          <a:lstStyle/>
          <a:p>
            <a:r>
              <a:rPr lang="en-US" dirty="0" err="1" smtClean="0">
                <a:solidFill>
                  <a:srgbClr val="000000"/>
                </a:solidFill>
                <a:cs typeface="+mn-cs"/>
              </a:rPr>
              <a:t>MiniMed</a:t>
            </a:r>
            <a:r>
              <a:rPr lang="en-US" dirty="0" smtClean="0">
                <a:solidFill>
                  <a:srgbClr val="000000"/>
                </a:solidFill>
                <a:cs typeface="+mn-cs"/>
              </a:rPr>
              <a:t> Paradigm </a:t>
            </a:r>
            <a:r>
              <a:rPr lang="en-US" dirty="0" err="1" smtClean="0">
                <a:solidFill>
                  <a:srgbClr val="000000"/>
                </a:solidFill>
                <a:cs typeface="+mn-cs"/>
              </a:rPr>
              <a:t>REAL-Time</a:t>
            </a:r>
            <a:r>
              <a:rPr lang="en-US" dirty="0" smtClean="0">
                <a:solidFill>
                  <a:srgbClr val="000000"/>
                </a:solidFill>
                <a:cs typeface="+mn-cs"/>
              </a:rPr>
              <a:t> with</a:t>
            </a:r>
          </a:p>
          <a:p>
            <a:r>
              <a:rPr lang="en-US" dirty="0" smtClean="0">
                <a:solidFill>
                  <a:srgbClr val="000000"/>
                </a:solidFill>
                <a:cs typeface="+mn-cs"/>
              </a:rPr>
              <a:t>new, smaller </a:t>
            </a:r>
            <a:r>
              <a:rPr lang="en-US" dirty="0" err="1" smtClean="0">
                <a:solidFill>
                  <a:srgbClr val="000000"/>
                </a:solidFill>
                <a:cs typeface="+mn-cs"/>
              </a:rPr>
              <a:t>MiniLinkTM</a:t>
            </a:r>
            <a:r>
              <a:rPr lang="en-US" dirty="0" smtClean="0">
                <a:solidFill>
                  <a:srgbClr val="000000"/>
                </a:solidFill>
                <a:cs typeface="+mn-cs"/>
              </a:rPr>
              <a:t> Transmitter</a:t>
            </a:r>
          </a:p>
        </p:txBody>
      </p:sp>
      <p:sp>
        <p:nvSpPr>
          <p:cNvPr id="5" name="Date Placeholder 4"/>
          <p:cNvSpPr>
            <a:spLocks noGrp="1"/>
          </p:cNvSpPr>
          <p:nvPr>
            <p:ph type="dt" sz="half" idx="10"/>
          </p:nvPr>
        </p:nvSpPr>
        <p:spPr/>
        <p:txBody>
          <a:bodyPr/>
          <a:lstStyle/>
          <a:p>
            <a:pPr>
              <a:defRPr/>
            </a:pPr>
            <a:r>
              <a:rPr lang="en-US" smtClean="0"/>
              <a:t>July 2011</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F634E779-E858-4DC4-8E0D-6120F8061943}" type="slidenum">
              <a:rPr lang="en-US" smtClean="0"/>
              <a:pPr>
                <a:defRPr/>
              </a:pPr>
              <a:t>43</a:t>
            </a:fld>
            <a:endParaRPr lang="en-US"/>
          </a:p>
        </p:txBody>
      </p:sp>
      <p:sp>
        <p:nvSpPr>
          <p:cNvPr id="7" name="Footer Placeholder 6"/>
          <p:cNvSpPr>
            <a:spLocks noGrp="1"/>
          </p:cNvSpPr>
          <p:nvPr>
            <p:ph type="ftr" sz="quarter" idx="11"/>
          </p:nvPr>
        </p:nvSpPr>
        <p:spPr/>
        <p:txBody>
          <a:bodyPr/>
          <a:lstStyle/>
          <a:p>
            <a:pPr>
              <a:defRPr/>
            </a:pPr>
            <a:r>
              <a:rPr lang="en-US" smtClean="0"/>
              <a:t>Darrell M. Wilson, MD (Stanford)</a:t>
            </a:r>
            <a:endParaRPr lang="en-US"/>
          </a:p>
        </p:txBody>
      </p:sp>
    </p:spTree>
    <p:extLst>
      <p:ext uri="{BB962C8B-B14F-4D97-AF65-F5344CB8AC3E}">
        <p14:creationId xmlns:p14="http://schemas.microsoft.com/office/powerpoint/2010/main" xmlns="" val="40642914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6" name="Picture 2" descr="SEVEN PLUS Receive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1219200"/>
            <a:ext cx="5911783" cy="44196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p:cNvSpPr/>
          <p:nvPr/>
        </p:nvSpPr>
        <p:spPr>
          <a:xfrm>
            <a:off x="5573727" y="5867400"/>
            <a:ext cx="3570273" cy="369332"/>
          </a:xfrm>
          <a:prstGeom prst="rect">
            <a:avLst/>
          </a:prstGeom>
        </p:spPr>
        <p:txBody>
          <a:bodyPr wrap="none">
            <a:spAutoFit/>
          </a:bodyPr>
          <a:lstStyle/>
          <a:p>
            <a:r>
              <a:rPr lang="en-US" dirty="0" smtClean="0">
                <a:solidFill>
                  <a:srgbClr val="000000"/>
                </a:solidFill>
                <a:cs typeface="+mn-cs"/>
              </a:rPr>
              <a:t>http://www.dexcom.com/products</a:t>
            </a:r>
          </a:p>
        </p:txBody>
      </p:sp>
      <p:sp>
        <p:nvSpPr>
          <p:cNvPr id="4" name="Date Placeholder 3"/>
          <p:cNvSpPr>
            <a:spLocks noGrp="1"/>
          </p:cNvSpPr>
          <p:nvPr>
            <p:ph type="dt" sz="half" idx="10"/>
          </p:nvPr>
        </p:nvSpPr>
        <p:spPr/>
        <p:txBody>
          <a:bodyPr/>
          <a:lstStyle/>
          <a:p>
            <a:pPr>
              <a:defRPr/>
            </a:pPr>
            <a:r>
              <a:rPr lang="en-US" smtClean="0"/>
              <a:t>July 2011</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F634E779-E858-4DC4-8E0D-6120F8061943}" type="slidenum">
              <a:rPr lang="en-US" smtClean="0"/>
              <a:pPr>
                <a:defRPr/>
              </a:pPr>
              <a:t>44</a:t>
            </a:fld>
            <a:endParaRPr lang="en-US"/>
          </a:p>
        </p:txBody>
      </p:sp>
      <p:sp>
        <p:nvSpPr>
          <p:cNvPr id="6" name="Footer Placeholder 5"/>
          <p:cNvSpPr>
            <a:spLocks noGrp="1"/>
          </p:cNvSpPr>
          <p:nvPr>
            <p:ph type="ftr" sz="quarter" idx="11"/>
          </p:nvPr>
        </p:nvSpPr>
        <p:spPr/>
        <p:txBody>
          <a:bodyPr/>
          <a:lstStyle/>
          <a:p>
            <a:pPr>
              <a:defRPr/>
            </a:pPr>
            <a:r>
              <a:rPr lang="en-US" smtClean="0"/>
              <a:t>Darrell M. Wilson, MD (Stanford)</a:t>
            </a:r>
            <a:endParaRPr lang="en-US"/>
          </a:p>
        </p:txBody>
      </p:sp>
    </p:spTree>
    <p:extLst>
      <p:ext uri="{BB962C8B-B14F-4D97-AF65-F5344CB8AC3E}">
        <p14:creationId xmlns:p14="http://schemas.microsoft.com/office/powerpoint/2010/main" xmlns="" val="41015422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MiniMed Paradigm&lt;sup&gt;®&lt;/sup&gt; REAL-Time Insulin Pump"/>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2743200"/>
            <a:ext cx="3906837" cy="3541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131" name="Picture 4" descr="http://www.minimed.com/images/x22_overview_screen.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95800" y="5257800"/>
            <a:ext cx="2381250" cy="101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8132" name="Title 4"/>
          <p:cNvSpPr>
            <a:spLocks noGrp="1"/>
          </p:cNvSpPr>
          <p:nvPr>
            <p:ph type="title"/>
          </p:nvPr>
        </p:nvSpPr>
        <p:spPr>
          <a:xfrm>
            <a:off x="446088" y="836613"/>
            <a:ext cx="8229600" cy="1143000"/>
          </a:xfrm>
        </p:spPr>
        <p:txBody>
          <a:bodyPr/>
          <a:lstStyle/>
          <a:p>
            <a:r>
              <a:rPr lang="en-US" sz="3200" dirty="0" err="1" smtClean="0"/>
              <a:t>MiniMed</a:t>
            </a:r>
            <a:r>
              <a:rPr lang="en-US" sz="3200" dirty="0" smtClean="0"/>
              <a:t> Paradigm REAL-Time Insulin Pump and Continuous Glucose Monitoring System</a:t>
            </a:r>
          </a:p>
        </p:txBody>
      </p:sp>
      <p:pic>
        <p:nvPicPr>
          <p:cNvPr id="48133" name="Picture 6" descr="http://www.minimed.com/images/onetouch_test_drive.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172200" y="2133600"/>
            <a:ext cx="2324100" cy="2476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Date Placeholder 5"/>
          <p:cNvSpPr>
            <a:spLocks noGrp="1"/>
          </p:cNvSpPr>
          <p:nvPr>
            <p:ph type="dt" sz="half" idx="10"/>
          </p:nvPr>
        </p:nvSpPr>
        <p:spPr/>
        <p:txBody>
          <a:bodyPr/>
          <a:lstStyle/>
          <a:p>
            <a:pPr>
              <a:defRPr/>
            </a:pPr>
            <a:r>
              <a:rPr lang="en-US" smtClean="0"/>
              <a:t>July 2011</a:t>
            </a:r>
            <a:endParaRPr lang="en-US"/>
          </a:p>
        </p:txBody>
      </p:sp>
      <p:sp>
        <p:nvSpPr>
          <p:cNvPr id="7" name="Slide Number Placeholder 6"/>
          <p:cNvSpPr>
            <a:spLocks noGrp="1"/>
          </p:cNvSpPr>
          <p:nvPr>
            <p:ph type="sldNum" sz="quarter" idx="12"/>
          </p:nvPr>
        </p:nvSpPr>
        <p:spPr/>
        <p:txBody>
          <a:bodyPr/>
          <a:lstStyle/>
          <a:p>
            <a:pPr>
              <a:defRPr/>
            </a:pPr>
            <a:r>
              <a:rPr lang="en-US" smtClean="0"/>
              <a:t>Slide </a:t>
            </a:r>
            <a:fld id="{57E36030-BD4E-4FED-91F3-151EC067F6E7}" type="slidenum">
              <a:rPr lang="en-US" smtClean="0"/>
              <a:pPr>
                <a:defRPr/>
              </a:pPr>
              <a:t>45</a:t>
            </a:fld>
            <a:endParaRPr lang="en-US"/>
          </a:p>
        </p:txBody>
      </p:sp>
      <p:sp>
        <p:nvSpPr>
          <p:cNvPr id="8" name="Footer Placeholder 7"/>
          <p:cNvSpPr>
            <a:spLocks noGrp="1"/>
          </p:cNvSpPr>
          <p:nvPr>
            <p:ph type="ftr" sz="quarter" idx="11"/>
          </p:nvPr>
        </p:nvSpPr>
        <p:spPr/>
        <p:txBody>
          <a:bodyPr/>
          <a:lstStyle/>
          <a:p>
            <a:pPr>
              <a:defRPr/>
            </a:pPr>
            <a:r>
              <a:rPr lang="en-US" smtClean="0"/>
              <a:t>Darrell M. Wilson, MD (Stanford)</a:t>
            </a: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itle 1"/>
          <p:cNvSpPr>
            <a:spLocks noGrp="1"/>
          </p:cNvSpPr>
          <p:nvPr>
            <p:ph type="title"/>
          </p:nvPr>
        </p:nvSpPr>
        <p:spPr>
          <a:xfrm>
            <a:off x="685800" y="304800"/>
            <a:ext cx="7772400" cy="1066800"/>
          </a:xfrm>
        </p:spPr>
        <p:txBody>
          <a:bodyPr/>
          <a:lstStyle/>
          <a:p>
            <a:r>
              <a:rPr lang="en-US" dirty="0" smtClean="0"/>
              <a:t>Results</a:t>
            </a:r>
          </a:p>
        </p:txBody>
      </p:sp>
      <p:grpSp>
        <p:nvGrpSpPr>
          <p:cNvPr id="2" name="Group 2"/>
          <p:cNvGrpSpPr>
            <a:grpSpLocks/>
          </p:cNvGrpSpPr>
          <p:nvPr/>
        </p:nvGrpSpPr>
        <p:grpSpPr bwMode="auto">
          <a:xfrm>
            <a:off x="1295400" y="1143000"/>
            <a:ext cx="6980237" cy="5183188"/>
            <a:chOff x="1639888" y="1597025"/>
            <a:chExt cx="6980238" cy="5183188"/>
          </a:xfrm>
        </p:grpSpPr>
        <p:graphicFrame>
          <p:nvGraphicFramePr>
            <p:cNvPr id="4098" name="Object 9"/>
            <p:cNvGraphicFramePr>
              <a:graphicFrameLocks noChangeAspect="1"/>
            </p:cNvGraphicFramePr>
            <p:nvPr/>
          </p:nvGraphicFramePr>
          <p:xfrm>
            <a:off x="1639888" y="1597025"/>
            <a:ext cx="6980237" cy="2486025"/>
          </p:xfrm>
          <a:graphic>
            <a:graphicData uri="http://schemas.openxmlformats.org/presentationml/2006/ole">
              <p:oleObj spid="_x0000_s9218" r:id="rId3" imgW="6980525" imgH="2487384" progId="Excel.Sheet.8">
                <p:embed/>
              </p:oleObj>
            </a:graphicData>
          </a:graphic>
        </p:graphicFrame>
        <p:grpSp>
          <p:nvGrpSpPr>
            <p:cNvPr id="3" name="Group 16"/>
            <p:cNvGrpSpPr>
              <a:grpSpLocks/>
            </p:cNvGrpSpPr>
            <p:nvPr/>
          </p:nvGrpSpPr>
          <p:grpSpPr bwMode="auto">
            <a:xfrm>
              <a:off x="1639888" y="3717925"/>
              <a:ext cx="6980238" cy="3062288"/>
              <a:chOff x="1866897" y="3771901"/>
              <a:chExt cx="6980815" cy="3063636"/>
            </a:xfrm>
          </p:grpSpPr>
          <p:graphicFrame>
            <p:nvGraphicFramePr>
              <p:cNvPr id="4099" name="Object 10"/>
              <p:cNvGraphicFramePr>
                <a:graphicFrameLocks noChangeAspect="1"/>
              </p:cNvGraphicFramePr>
              <p:nvPr/>
            </p:nvGraphicFramePr>
            <p:xfrm>
              <a:off x="1873248" y="4083188"/>
              <a:ext cx="6974464" cy="2752349"/>
            </p:xfrm>
            <a:graphic>
              <a:graphicData uri="http://schemas.openxmlformats.org/presentationml/2006/ole">
                <p:oleObj spid="_x0000_s9219" name="Chart" r:id="rId4" imgW="6974428" imgH="2749534" progId="Excel.Sheet.8">
                  <p:embed/>
                </p:oleObj>
              </a:graphicData>
            </a:graphic>
          </p:graphicFrame>
          <p:sp>
            <p:nvSpPr>
              <p:cNvPr id="4106" name="TextBox 13"/>
              <p:cNvSpPr txBox="1">
                <a:spLocks noChangeArrowheads="1"/>
              </p:cNvSpPr>
              <p:nvPr/>
            </p:nvSpPr>
            <p:spPr bwMode="auto">
              <a:xfrm rot="-5400000">
                <a:off x="473580" y="5165218"/>
                <a:ext cx="3063636" cy="277001"/>
              </a:xfrm>
              <a:prstGeom prst="rect">
                <a:avLst/>
              </a:prstGeom>
              <a:solidFill>
                <a:srgbClr val="CCECFF"/>
              </a:solidFill>
              <a:ln w="9525">
                <a:noFill/>
                <a:miter lim="800000"/>
                <a:headEnd/>
                <a:tailEnd/>
              </a:ln>
            </p:spPr>
            <p:txBody>
              <a:bodyPr>
                <a:spAutoFit/>
              </a:bodyPr>
              <a:lstStyle/>
              <a:p>
                <a:pPr algn="ctr"/>
                <a:r>
                  <a:rPr lang="en-US" sz="1200" b="1">
                    <a:solidFill>
                      <a:srgbClr val="00040C"/>
                    </a:solidFill>
                  </a:rPr>
                  <a:t>Change in glycated hemoglobin</a:t>
                </a:r>
              </a:p>
            </p:txBody>
          </p:sp>
        </p:grpSp>
      </p:grpSp>
      <p:sp>
        <p:nvSpPr>
          <p:cNvPr id="8" name="Oval 7"/>
          <p:cNvSpPr/>
          <p:nvPr/>
        </p:nvSpPr>
        <p:spPr>
          <a:xfrm>
            <a:off x="2962275" y="1527175"/>
            <a:ext cx="990600" cy="4038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4999037" y="1679575"/>
            <a:ext cx="990600" cy="4038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6904037" y="1679575"/>
            <a:ext cx="990600" cy="4038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Date Placeholder 10"/>
          <p:cNvSpPr>
            <a:spLocks noGrp="1"/>
          </p:cNvSpPr>
          <p:nvPr>
            <p:ph type="dt" sz="half" idx="10"/>
          </p:nvPr>
        </p:nvSpPr>
        <p:spPr/>
        <p:txBody>
          <a:bodyPr/>
          <a:lstStyle/>
          <a:p>
            <a:pPr>
              <a:defRPr/>
            </a:pPr>
            <a:r>
              <a:rPr lang="en-US" smtClean="0"/>
              <a:t>July 2011</a:t>
            </a:r>
            <a:endParaRPr lang="en-US"/>
          </a:p>
        </p:txBody>
      </p:sp>
      <p:sp>
        <p:nvSpPr>
          <p:cNvPr id="12" name="Slide Number Placeholder 11"/>
          <p:cNvSpPr>
            <a:spLocks noGrp="1"/>
          </p:cNvSpPr>
          <p:nvPr>
            <p:ph type="sldNum" sz="quarter" idx="12"/>
          </p:nvPr>
        </p:nvSpPr>
        <p:spPr>
          <a:xfrm>
            <a:off x="4543425" y="6021388"/>
            <a:ext cx="530225" cy="182562"/>
          </a:xfrm>
        </p:spPr>
        <p:txBody>
          <a:bodyPr/>
          <a:lstStyle/>
          <a:p>
            <a:pPr>
              <a:defRPr/>
            </a:pPr>
            <a:r>
              <a:rPr lang="en-US" smtClean="0"/>
              <a:t>Slide </a:t>
            </a:r>
            <a:fld id="{57E36030-BD4E-4FED-91F3-151EC067F6E7}" type="slidenum">
              <a:rPr lang="en-US" smtClean="0"/>
              <a:pPr>
                <a:defRPr/>
              </a:pPr>
              <a:t>46</a:t>
            </a:fld>
            <a:endParaRPr lang="en-US"/>
          </a:p>
        </p:txBody>
      </p:sp>
      <p:sp>
        <p:nvSpPr>
          <p:cNvPr id="13" name="Footer Placeholder 12"/>
          <p:cNvSpPr>
            <a:spLocks noGrp="1"/>
          </p:cNvSpPr>
          <p:nvPr>
            <p:ph type="ftr" sz="quarter" idx="11"/>
          </p:nvPr>
        </p:nvSpPr>
        <p:spPr/>
        <p:txBody>
          <a:bodyPr/>
          <a:lstStyle/>
          <a:p>
            <a:pPr>
              <a:defRPr/>
            </a:pPr>
            <a:r>
              <a:rPr lang="en-US" smtClean="0"/>
              <a:t>Darrell M. Wilson, MD (Stanford)</a:t>
            </a:r>
            <a:endParaRPr lang="en-US"/>
          </a:p>
        </p:txBody>
      </p:sp>
    </p:spTree>
    <p:extLst>
      <p:ext uri="{BB962C8B-B14F-4D97-AF65-F5344CB8AC3E}">
        <p14:creationId xmlns:p14="http://schemas.microsoft.com/office/powerpoint/2010/main" xmlns="" val="84210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685800"/>
            <a:ext cx="7772400" cy="609600"/>
          </a:xfrm>
        </p:spPr>
        <p:txBody>
          <a:bodyPr/>
          <a:lstStyle/>
          <a:p>
            <a:r>
              <a:rPr lang="en-US" sz="2800" dirty="0" smtClean="0"/>
              <a:t>Sensors are a behavior modification tool!</a:t>
            </a:r>
          </a:p>
        </p:txBody>
      </p:sp>
      <p:sp>
        <p:nvSpPr>
          <p:cNvPr id="52227" name="Rectangle 3"/>
          <p:cNvSpPr>
            <a:spLocks noGrp="1" noChangeArrowheads="1"/>
          </p:cNvSpPr>
          <p:nvPr>
            <p:ph type="body" idx="1"/>
          </p:nvPr>
        </p:nvSpPr>
        <p:spPr/>
        <p:txBody>
          <a:bodyPr/>
          <a:lstStyle/>
          <a:p>
            <a:endParaRPr lang="en-US" smtClean="0"/>
          </a:p>
        </p:txBody>
      </p:sp>
      <p:pic>
        <p:nvPicPr>
          <p:cNvPr id="52228" name="Picture 4" descr="prius Darrell sm b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1295400"/>
            <a:ext cx="5718175"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1685" name="Picture 5" descr="photo_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90800" y="3124200"/>
            <a:ext cx="6172200" cy="30744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Date Placeholder 5"/>
          <p:cNvSpPr>
            <a:spLocks noGrp="1"/>
          </p:cNvSpPr>
          <p:nvPr>
            <p:ph type="dt" sz="half" idx="10"/>
          </p:nvPr>
        </p:nvSpPr>
        <p:spPr/>
        <p:txBody>
          <a:bodyPr/>
          <a:lstStyle/>
          <a:p>
            <a:pPr>
              <a:defRPr/>
            </a:pPr>
            <a:r>
              <a:rPr lang="en-US" smtClean="0"/>
              <a:t>July 2011</a:t>
            </a:r>
            <a:endParaRPr lang="en-US"/>
          </a:p>
        </p:txBody>
      </p:sp>
      <p:sp>
        <p:nvSpPr>
          <p:cNvPr id="7" name="Slide Number Placeholder 6"/>
          <p:cNvSpPr>
            <a:spLocks noGrp="1"/>
          </p:cNvSpPr>
          <p:nvPr>
            <p:ph type="sldNum" sz="quarter" idx="12"/>
          </p:nvPr>
        </p:nvSpPr>
        <p:spPr/>
        <p:txBody>
          <a:bodyPr/>
          <a:lstStyle/>
          <a:p>
            <a:pPr>
              <a:defRPr/>
            </a:pPr>
            <a:r>
              <a:rPr lang="en-US" smtClean="0"/>
              <a:t>Slide </a:t>
            </a:r>
            <a:fld id="{490B69A2-DAE6-4488-A29A-CAF8836F4AD9}" type="slidenum">
              <a:rPr lang="en-US" smtClean="0"/>
              <a:pPr>
                <a:defRPr/>
              </a:pPr>
              <a:t>47</a:t>
            </a:fld>
            <a:endParaRPr lang="en-US"/>
          </a:p>
        </p:txBody>
      </p:sp>
      <p:sp>
        <p:nvSpPr>
          <p:cNvPr id="8" name="Footer Placeholder 7"/>
          <p:cNvSpPr>
            <a:spLocks noGrp="1"/>
          </p:cNvSpPr>
          <p:nvPr>
            <p:ph type="ftr" sz="quarter" idx="11"/>
          </p:nvPr>
        </p:nvSpPr>
        <p:spPr/>
        <p:txBody>
          <a:bodyPr/>
          <a:lstStyle/>
          <a:p>
            <a:pPr>
              <a:defRPr/>
            </a:pPr>
            <a:r>
              <a:rPr lang="en-US" smtClean="0"/>
              <a:t>Darrell M. Wilson, MD (Stanford)</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11685"/>
                                        </p:tgtEl>
                                        <p:attrNameLst>
                                          <p:attrName>style.visibility</p:attrName>
                                        </p:attrNameLst>
                                      </p:cBhvr>
                                      <p:to>
                                        <p:strVal val="visible"/>
                                      </p:to>
                                    </p:set>
                                    <p:anim calcmode="lin" valueType="num">
                                      <p:cBhvr additive="base">
                                        <p:cTn id="7" dur="500" fill="hold"/>
                                        <p:tgtEl>
                                          <p:spTgt spid="711685"/>
                                        </p:tgtEl>
                                        <p:attrNameLst>
                                          <p:attrName>ppt_x</p:attrName>
                                        </p:attrNameLst>
                                      </p:cBhvr>
                                      <p:tavLst>
                                        <p:tav tm="0">
                                          <p:val>
                                            <p:strVal val="#ppt_x"/>
                                          </p:val>
                                        </p:tav>
                                        <p:tav tm="100000">
                                          <p:val>
                                            <p:strVal val="#ppt_x"/>
                                          </p:val>
                                        </p:tav>
                                      </p:tavLst>
                                    </p:anim>
                                    <p:anim calcmode="lin" valueType="num">
                                      <p:cBhvr additive="base">
                                        <p:cTn id="8" dur="500" fill="hold"/>
                                        <p:tgtEl>
                                          <p:spTgt spid="7116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G:\IMG_0189.JPG"/>
          <p:cNvPicPr>
            <a:picLocks noChangeAspect="1" noChangeArrowheads="1"/>
          </p:cNvPicPr>
          <p:nvPr/>
        </p:nvPicPr>
        <p:blipFill>
          <a:blip r:embed="rId3" cstate="print"/>
          <a:srcRect l="12665" t="13712" r="17019" b="15977"/>
          <a:stretch>
            <a:fillRect/>
          </a:stretch>
        </p:blipFill>
        <p:spPr bwMode="auto">
          <a:xfrm>
            <a:off x="2133600" y="1524000"/>
            <a:ext cx="5715000" cy="4285561"/>
          </a:xfrm>
          <a:prstGeom prst="rect">
            <a:avLst/>
          </a:prstGeom>
          <a:ln>
            <a:noFill/>
          </a:ln>
          <a:effectLst>
            <a:softEdge rad="112500"/>
          </a:effectLst>
        </p:spPr>
      </p:pic>
      <p:sp>
        <p:nvSpPr>
          <p:cNvPr id="3" name="Date Placeholder 2"/>
          <p:cNvSpPr>
            <a:spLocks noGrp="1"/>
          </p:cNvSpPr>
          <p:nvPr>
            <p:ph type="dt" sz="half" idx="10"/>
          </p:nvPr>
        </p:nvSpPr>
        <p:spPr/>
        <p:txBody>
          <a:bodyPr/>
          <a:lstStyle/>
          <a:p>
            <a:pPr>
              <a:defRPr/>
            </a:pPr>
            <a:r>
              <a:rPr lang="en-US" smtClean="0"/>
              <a:t>July 2011</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F634E779-E858-4DC4-8E0D-6120F8061943}" type="slidenum">
              <a:rPr lang="en-US" smtClean="0"/>
              <a:pPr>
                <a:defRPr/>
              </a:pPr>
              <a:t>48</a:t>
            </a:fld>
            <a:endParaRPr lang="en-US"/>
          </a:p>
        </p:txBody>
      </p:sp>
      <p:sp>
        <p:nvSpPr>
          <p:cNvPr id="5" name="Footer Placeholder 4"/>
          <p:cNvSpPr>
            <a:spLocks noGrp="1"/>
          </p:cNvSpPr>
          <p:nvPr>
            <p:ph type="ftr" sz="quarter" idx="11"/>
          </p:nvPr>
        </p:nvSpPr>
        <p:spPr/>
        <p:txBody>
          <a:bodyPr/>
          <a:lstStyle/>
          <a:p>
            <a:pPr>
              <a:defRPr/>
            </a:pPr>
            <a:r>
              <a:rPr lang="en-US" smtClean="0"/>
              <a:t>Darrell M. Wilson, MD (Stanford)</a:t>
            </a:r>
            <a:endParaRPr lang="en-US"/>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19600" y="1371600"/>
            <a:ext cx="4419599" cy="46087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818" name="Rectangle 2"/>
          <p:cNvSpPr>
            <a:spLocks noGrp="1" noChangeArrowheads="1"/>
          </p:cNvSpPr>
          <p:nvPr>
            <p:ph type="title" idx="4294967295"/>
          </p:nvPr>
        </p:nvSpPr>
        <p:spPr>
          <a:xfrm>
            <a:off x="457200" y="609600"/>
            <a:ext cx="8305800" cy="685800"/>
          </a:xfrm>
        </p:spPr>
        <p:txBody>
          <a:bodyPr/>
          <a:lstStyle/>
          <a:p>
            <a:pPr>
              <a:defRPr/>
            </a:pPr>
            <a:r>
              <a:rPr lang="en-US" dirty="0"/>
              <a:t>Artificial Pancreas (</a:t>
            </a:r>
            <a:r>
              <a:rPr lang="en-US" dirty="0">
                <a:latin typeface="Symbol" pitchFamily="18" charset="2"/>
              </a:rPr>
              <a:t>b</a:t>
            </a:r>
            <a:r>
              <a:rPr lang="en-US" dirty="0"/>
              <a:t>-cell)</a:t>
            </a:r>
            <a:r>
              <a:rPr lang="en-US" dirty="0">
                <a:effectLst>
                  <a:outerShdw blurRad="38100" dist="38100" dir="2700000" algn="tl">
                    <a:srgbClr val="C0C0C0"/>
                  </a:outerShdw>
                </a:effectLst>
              </a:rPr>
              <a:t> </a:t>
            </a:r>
          </a:p>
        </p:txBody>
      </p:sp>
      <p:sp>
        <p:nvSpPr>
          <p:cNvPr id="15365" name="Rectangle 3"/>
          <p:cNvSpPr>
            <a:spLocks noGrp="1" noChangeArrowheads="1"/>
          </p:cNvSpPr>
          <p:nvPr>
            <p:ph type="body" idx="4294967295"/>
          </p:nvPr>
        </p:nvSpPr>
        <p:spPr>
          <a:xfrm>
            <a:off x="533400" y="1219200"/>
            <a:ext cx="6324600" cy="4419600"/>
          </a:xfrm>
        </p:spPr>
        <p:txBody>
          <a:bodyPr/>
          <a:lstStyle/>
          <a:p>
            <a:r>
              <a:rPr lang="en-US" sz="2000" dirty="0" smtClean="0"/>
              <a:t>Artificial Pancreas Software (APS) Features:</a:t>
            </a:r>
          </a:p>
          <a:p>
            <a:pPr lvl="1"/>
            <a:r>
              <a:rPr lang="en-US" sz="1600" dirty="0" smtClean="0"/>
              <a:t>Communication with sensors &amp; pumps</a:t>
            </a:r>
          </a:p>
          <a:p>
            <a:pPr lvl="1"/>
            <a:r>
              <a:rPr lang="en-US" sz="1600" dirty="0" smtClean="0"/>
              <a:t>Modularity, Plug-and-Play (PnP) </a:t>
            </a:r>
          </a:p>
          <a:p>
            <a:pPr lvl="1"/>
            <a:r>
              <a:rPr lang="en-US" sz="1600" dirty="0" smtClean="0"/>
              <a:t>Human Machine Interfaces (HMIs)</a:t>
            </a:r>
          </a:p>
          <a:p>
            <a:pPr lvl="1"/>
            <a:r>
              <a:rPr lang="en-US" sz="1600" dirty="0" smtClean="0"/>
              <a:t>Physician control</a:t>
            </a:r>
          </a:p>
          <a:p>
            <a:pPr lvl="1"/>
            <a:r>
              <a:rPr lang="en-US" sz="1600" dirty="0" smtClean="0"/>
              <a:t>Data storage</a:t>
            </a:r>
          </a:p>
          <a:p>
            <a:pPr lvl="1"/>
            <a:r>
              <a:rPr lang="en-US" sz="1600" dirty="0" smtClean="0"/>
              <a:t>Audio &amp; Visual alarms</a:t>
            </a:r>
          </a:p>
          <a:p>
            <a:pPr lvl="1"/>
            <a:r>
              <a:rPr lang="en-US" sz="1600" dirty="0" smtClean="0"/>
              <a:t>Standalone application</a:t>
            </a:r>
          </a:p>
          <a:p>
            <a:pPr lvl="1"/>
            <a:r>
              <a:rPr lang="en-US" sz="1600" dirty="0" smtClean="0"/>
              <a:t>Data recording</a:t>
            </a:r>
          </a:p>
          <a:p>
            <a:pPr lvl="1"/>
            <a:r>
              <a:rPr lang="en-US" sz="1600" dirty="0" smtClean="0"/>
              <a:t>Safety and redundancy</a:t>
            </a:r>
            <a:r>
              <a:rPr lang="en-US" sz="2000" dirty="0" smtClean="0"/>
              <a:t> </a:t>
            </a:r>
          </a:p>
          <a:p>
            <a:pPr lvl="1"/>
            <a:endParaRPr lang="en-US" sz="2400" dirty="0" smtClean="0"/>
          </a:p>
        </p:txBody>
      </p:sp>
      <p:graphicFrame>
        <p:nvGraphicFramePr>
          <p:cNvPr id="15362" name="Object 2"/>
          <p:cNvGraphicFramePr>
            <a:graphicFrameLocks noChangeAspect="1"/>
          </p:cNvGraphicFramePr>
          <p:nvPr/>
        </p:nvGraphicFramePr>
        <p:xfrm>
          <a:off x="533400" y="4419600"/>
          <a:ext cx="3448050" cy="1789272"/>
        </p:xfrm>
        <a:graphic>
          <a:graphicData uri="http://schemas.openxmlformats.org/presentationml/2006/ole">
            <p:oleObj spid="_x0000_s10242" name="Visio" r:id="rId5" imgW="10469636" imgH="5427626" progId="">
              <p:embed/>
            </p:oleObj>
          </a:graphicData>
        </a:graphic>
      </p:graphicFrame>
      <p:sp>
        <p:nvSpPr>
          <p:cNvPr id="6" name="Date Placeholder 5"/>
          <p:cNvSpPr>
            <a:spLocks noGrp="1"/>
          </p:cNvSpPr>
          <p:nvPr>
            <p:ph type="dt" sz="half" idx="10"/>
          </p:nvPr>
        </p:nvSpPr>
        <p:spPr/>
        <p:txBody>
          <a:bodyPr/>
          <a:lstStyle/>
          <a:p>
            <a:pPr>
              <a:defRPr/>
            </a:pPr>
            <a:r>
              <a:rPr lang="en-US" smtClean="0"/>
              <a:t>July 2011</a:t>
            </a:r>
            <a:endParaRPr lang="en-US"/>
          </a:p>
        </p:txBody>
      </p:sp>
      <p:sp>
        <p:nvSpPr>
          <p:cNvPr id="7" name="Slide Number Placeholder 6"/>
          <p:cNvSpPr>
            <a:spLocks noGrp="1"/>
          </p:cNvSpPr>
          <p:nvPr>
            <p:ph type="sldNum" sz="quarter" idx="12"/>
          </p:nvPr>
        </p:nvSpPr>
        <p:spPr/>
        <p:txBody>
          <a:bodyPr/>
          <a:lstStyle/>
          <a:p>
            <a:pPr>
              <a:defRPr/>
            </a:pPr>
            <a:r>
              <a:rPr lang="en-US" smtClean="0"/>
              <a:t>Slide </a:t>
            </a:r>
            <a:fld id="{F634E779-E858-4DC4-8E0D-6120F8061943}" type="slidenum">
              <a:rPr lang="en-US" smtClean="0"/>
              <a:pPr>
                <a:defRPr/>
              </a:pPr>
              <a:t>49</a:t>
            </a:fld>
            <a:endParaRPr lang="en-US"/>
          </a:p>
        </p:txBody>
      </p:sp>
      <p:sp>
        <p:nvSpPr>
          <p:cNvPr id="8" name="Footer Placeholder 7"/>
          <p:cNvSpPr>
            <a:spLocks noGrp="1"/>
          </p:cNvSpPr>
          <p:nvPr>
            <p:ph type="ftr" sz="quarter" idx="11"/>
          </p:nvPr>
        </p:nvSpPr>
        <p:spPr/>
        <p:txBody>
          <a:bodyPr/>
          <a:lstStyle/>
          <a:p>
            <a:pPr>
              <a:defRPr/>
            </a:pPr>
            <a:r>
              <a:rPr lang="en-US" smtClean="0"/>
              <a:t>Darrell M. Wilson, MD (Stanford)</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533400"/>
            <a:ext cx="7772400" cy="1066800"/>
          </a:xfrm>
        </p:spPr>
        <p:txBody>
          <a:bodyPr/>
          <a:lstStyle/>
          <a:p>
            <a:pPr eaLnBrk="1" hangingPunct="1"/>
            <a:r>
              <a:rPr lang="en-US" sz="4000" dirty="0" smtClean="0"/>
              <a:t>Diabetes Mellitus Major Forms</a:t>
            </a:r>
          </a:p>
        </p:txBody>
      </p:sp>
      <p:sp>
        <p:nvSpPr>
          <p:cNvPr id="21507" name="Rectangle 3"/>
          <p:cNvSpPr>
            <a:spLocks noGrp="1" noChangeArrowheads="1"/>
          </p:cNvSpPr>
          <p:nvPr>
            <p:ph type="body" sz="half" idx="1"/>
          </p:nvPr>
        </p:nvSpPr>
        <p:spPr>
          <a:xfrm>
            <a:off x="457200" y="1600200"/>
            <a:ext cx="4033838" cy="4525963"/>
          </a:xfrm>
        </p:spPr>
        <p:txBody>
          <a:bodyPr/>
          <a:lstStyle/>
          <a:p>
            <a:pPr eaLnBrk="1" hangingPunct="1"/>
            <a:r>
              <a:rPr lang="en-US" sz="3200" dirty="0" smtClean="0"/>
              <a:t>Insulin dependent</a:t>
            </a:r>
          </a:p>
          <a:p>
            <a:pPr eaLnBrk="1" hangingPunct="1"/>
            <a:r>
              <a:rPr lang="en-US" sz="3200" dirty="0" smtClean="0"/>
              <a:t>IDDM</a:t>
            </a:r>
          </a:p>
          <a:p>
            <a:pPr eaLnBrk="1" hangingPunct="1"/>
            <a:r>
              <a:rPr lang="en-US" sz="3200" dirty="0" smtClean="0"/>
              <a:t>Juvenile onset</a:t>
            </a:r>
          </a:p>
          <a:p>
            <a:pPr eaLnBrk="1" hangingPunct="1"/>
            <a:r>
              <a:rPr lang="en-US" sz="3200" dirty="0" smtClean="0"/>
              <a:t>Brittle</a:t>
            </a:r>
          </a:p>
          <a:p>
            <a:pPr eaLnBrk="1" hangingPunct="1"/>
            <a:r>
              <a:rPr lang="en-US" sz="4400" dirty="0" smtClean="0"/>
              <a:t>Type 1</a:t>
            </a:r>
            <a:endParaRPr lang="en-US" dirty="0" smtClean="0"/>
          </a:p>
        </p:txBody>
      </p:sp>
      <p:sp>
        <p:nvSpPr>
          <p:cNvPr id="21508" name="Rectangle 4"/>
          <p:cNvSpPr>
            <a:spLocks noGrp="1" noChangeArrowheads="1"/>
          </p:cNvSpPr>
          <p:nvPr>
            <p:ph type="body" sz="half" idx="2"/>
          </p:nvPr>
        </p:nvSpPr>
        <p:spPr>
          <a:xfrm>
            <a:off x="4652963" y="1600200"/>
            <a:ext cx="4033837" cy="4525963"/>
          </a:xfrm>
        </p:spPr>
        <p:txBody>
          <a:bodyPr/>
          <a:lstStyle/>
          <a:p>
            <a:pPr eaLnBrk="1" hangingPunct="1"/>
            <a:r>
              <a:rPr lang="en-US" sz="3200" dirty="0" smtClean="0"/>
              <a:t>Non-insulin dependent</a:t>
            </a:r>
          </a:p>
          <a:p>
            <a:pPr eaLnBrk="1" hangingPunct="1"/>
            <a:r>
              <a:rPr lang="en-US" sz="3200" dirty="0" smtClean="0"/>
              <a:t>NIDDM</a:t>
            </a:r>
          </a:p>
          <a:p>
            <a:pPr eaLnBrk="1" hangingPunct="1"/>
            <a:r>
              <a:rPr lang="en-US" sz="3200" dirty="0" smtClean="0"/>
              <a:t>Adult onset</a:t>
            </a:r>
          </a:p>
          <a:p>
            <a:pPr eaLnBrk="1" hangingPunct="1"/>
            <a:r>
              <a:rPr lang="en-US" sz="4400" dirty="0" smtClean="0"/>
              <a:t>Type 2</a:t>
            </a:r>
            <a:endParaRPr lang="en-US" sz="3200" dirty="0" smtClean="0"/>
          </a:p>
        </p:txBody>
      </p:sp>
      <p:sp>
        <p:nvSpPr>
          <p:cNvPr id="21509" name="Text Box 5"/>
          <p:cNvSpPr txBox="1">
            <a:spLocks noChangeArrowheads="1"/>
          </p:cNvSpPr>
          <p:nvPr/>
        </p:nvSpPr>
        <p:spPr bwMode="auto">
          <a:xfrm>
            <a:off x="2590800" y="5257800"/>
            <a:ext cx="3565525"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200" b="1" dirty="0">
                <a:solidFill>
                  <a:srgbClr val="0000CC"/>
                </a:solidFill>
              </a:rPr>
              <a:t>Atypical Diabetes</a:t>
            </a:r>
          </a:p>
          <a:p>
            <a:pPr algn="ctr" eaLnBrk="1" hangingPunct="1"/>
            <a:r>
              <a:rPr lang="en-US" sz="3200" b="1" dirty="0">
                <a:solidFill>
                  <a:srgbClr val="0000CC"/>
                </a:solidFill>
              </a:rPr>
              <a:t>Minor forms</a:t>
            </a:r>
            <a:endParaRPr lang="en-US" dirty="0"/>
          </a:p>
        </p:txBody>
      </p:sp>
      <p:sp>
        <p:nvSpPr>
          <p:cNvPr id="6" name="Date Placeholder 5"/>
          <p:cNvSpPr>
            <a:spLocks noGrp="1"/>
          </p:cNvSpPr>
          <p:nvPr>
            <p:ph type="dt" sz="half" idx="10"/>
          </p:nvPr>
        </p:nvSpPr>
        <p:spPr/>
        <p:txBody>
          <a:bodyPr/>
          <a:lstStyle/>
          <a:p>
            <a:pPr>
              <a:defRPr/>
            </a:pPr>
            <a:r>
              <a:rPr lang="en-US" smtClean="0"/>
              <a:t>July 2011</a:t>
            </a:r>
            <a:endParaRPr lang="en-US"/>
          </a:p>
        </p:txBody>
      </p:sp>
      <p:sp>
        <p:nvSpPr>
          <p:cNvPr id="7" name="Slide Number Placeholder 6"/>
          <p:cNvSpPr>
            <a:spLocks noGrp="1"/>
          </p:cNvSpPr>
          <p:nvPr>
            <p:ph type="sldNum" sz="quarter" idx="12"/>
          </p:nvPr>
        </p:nvSpPr>
        <p:spPr/>
        <p:txBody>
          <a:bodyPr/>
          <a:lstStyle/>
          <a:p>
            <a:pPr>
              <a:defRPr/>
            </a:pPr>
            <a:r>
              <a:rPr lang="en-US" smtClean="0"/>
              <a:t>Slide </a:t>
            </a:r>
            <a:fld id="{D8609E17-B08F-4AC0-8877-32D04488C4A3}" type="slidenum">
              <a:rPr lang="en-US" smtClean="0"/>
              <a:pPr>
                <a:defRPr/>
              </a:pPr>
              <a:t>5</a:t>
            </a:fld>
            <a:endParaRPr lang="en-US"/>
          </a:p>
        </p:txBody>
      </p:sp>
      <p:sp>
        <p:nvSpPr>
          <p:cNvPr id="8" name="Footer Placeholder 7"/>
          <p:cNvSpPr>
            <a:spLocks noGrp="1"/>
          </p:cNvSpPr>
          <p:nvPr>
            <p:ph type="ftr" sz="quarter" idx="11"/>
          </p:nvPr>
        </p:nvSpPr>
        <p:spPr/>
        <p:txBody>
          <a:bodyPr/>
          <a:lstStyle/>
          <a:p>
            <a:pPr>
              <a:defRPr/>
            </a:pPr>
            <a:r>
              <a:rPr lang="en-US" smtClean="0"/>
              <a:t>Darrell M. Wilson, MD (Stanford)</a:t>
            </a:r>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Darrell M. Wilson, MD (Stanford)</a:t>
            </a:r>
          </a:p>
        </p:txBody>
      </p:sp>
      <p:sp>
        <p:nvSpPr>
          <p:cNvPr id="16388" name="Rectangle 2"/>
          <p:cNvSpPr>
            <a:spLocks noGrp="1" noChangeArrowheads="1"/>
          </p:cNvSpPr>
          <p:nvPr>
            <p:ph type="title"/>
          </p:nvPr>
        </p:nvSpPr>
        <p:spPr>
          <a:xfrm>
            <a:off x="304800" y="533400"/>
            <a:ext cx="8610600" cy="685800"/>
          </a:xfrm>
        </p:spPr>
        <p:txBody>
          <a:bodyPr/>
          <a:lstStyle/>
          <a:p>
            <a:pPr eaLnBrk="1" hangingPunct="1"/>
            <a:r>
              <a:rPr lang="en-US" sz="2800" smtClean="0"/>
              <a:t>Proportional-Integral-Derivative (PID) Control</a:t>
            </a:r>
          </a:p>
        </p:txBody>
      </p:sp>
      <p:graphicFrame>
        <p:nvGraphicFramePr>
          <p:cNvPr id="16386" name="Object 3"/>
          <p:cNvGraphicFramePr>
            <a:graphicFrameLocks noChangeAspect="1"/>
          </p:cNvGraphicFramePr>
          <p:nvPr/>
        </p:nvGraphicFramePr>
        <p:xfrm>
          <a:off x="1068388" y="1905000"/>
          <a:ext cx="5713412" cy="1598613"/>
        </p:xfrm>
        <a:graphic>
          <a:graphicData uri="http://schemas.openxmlformats.org/presentationml/2006/ole">
            <p:oleObj spid="_x0000_s11266" name="Equation" r:id="rId3" imgW="2540000" imgH="711200" progId="Equation.3">
              <p:embed/>
            </p:oleObj>
          </a:graphicData>
        </a:graphic>
      </p:graphicFrame>
      <p:sp>
        <p:nvSpPr>
          <p:cNvPr id="16389" name="Text Box 4"/>
          <p:cNvSpPr txBox="1">
            <a:spLocks noChangeArrowheads="1"/>
          </p:cNvSpPr>
          <p:nvPr/>
        </p:nvSpPr>
        <p:spPr bwMode="auto">
          <a:xfrm>
            <a:off x="533400" y="3581400"/>
            <a:ext cx="1752600" cy="560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20000"/>
              </a:spcBef>
            </a:pPr>
            <a:r>
              <a:rPr kumimoji="1" lang="en-US" sz="1400" b="1" dirty="0">
                <a:solidFill>
                  <a:schemeClr val="bg2"/>
                </a:solidFill>
              </a:rPr>
              <a:t>Manipulated</a:t>
            </a:r>
          </a:p>
          <a:p>
            <a:pPr>
              <a:spcBef>
                <a:spcPct val="20000"/>
              </a:spcBef>
            </a:pPr>
            <a:r>
              <a:rPr kumimoji="1" lang="en-US" sz="1400" b="1" dirty="0">
                <a:solidFill>
                  <a:schemeClr val="bg2"/>
                </a:solidFill>
              </a:rPr>
              <a:t>Input (insulin)</a:t>
            </a:r>
          </a:p>
        </p:txBody>
      </p:sp>
      <p:sp>
        <p:nvSpPr>
          <p:cNvPr id="16390" name="Text Box 5"/>
          <p:cNvSpPr txBox="1">
            <a:spLocks noChangeArrowheads="1"/>
          </p:cNvSpPr>
          <p:nvPr/>
        </p:nvSpPr>
        <p:spPr bwMode="auto">
          <a:xfrm>
            <a:off x="990600" y="1143000"/>
            <a:ext cx="6705600" cy="560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20000"/>
              </a:spcBef>
            </a:pPr>
            <a:r>
              <a:rPr kumimoji="1" lang="en-US" sz="1400" b="1"/>
              <a:t>Error = setpoint              – measured output </a:t>
            </a:r>
          </a:p>
          <a:p>
            <a:pPr>
              <a:spcBef>
                <a:spcPct val="20000"/>
              </a:spcBef>
            </a:pPr>
            <a:r>
              <a:rPr kumimoji="1" lang="en-US" sz="1400" b="1"/>
              <a:t>          = desired glucose – measured glucose</a:t>
            </a:r>
          </a:p>
        </p:txBody>
      </p:sp>
      <p:sp>
        <p:nvSpPr>
          <p:cNvPr id="16391" name="Line 6"/>
          <p:cNvSpPr>
            <a:spLocks noChangeShapeType="1"/>
          </p:cNvSpPr>
          <p:nvPr/>
        </p:nvSpPr>
        <p:spPr bwMode="auto">
          <a:xfrm flipV="1">
            <a:off x="1219200" y="3124200"/>
            <a:ext cx="0" cy="381000"/>
          </a:xfrm>
          <a:prstGeom prst="line">
            <a:avLst/>
          </a:prstGeom>
          <a:noFill/>
          <a:ln w="9525">
            <a:solidFill>
              <a:schemeClr val="bg2"/>
            </a:solidFill>
            <a:round/>
            <a:headEnd/>
            <a:tailEnd type="triangle" w="med" len="med"/>
          </a:ln>
          <a:extLst>
            <a:ext uri="{909E8E84-426E-40DD-AFC4-6F175D3DCCD1}">
              <a14:hiddenFill xmlns:a14="http://schemas.microsoft.com/office/drawing/2010/main" xmlns="">
                <a:noFill/>
              </a14:hiddenFill>
            </a:ext>
          </a:extLst>
        </p:spPr>
        <p:txBody>
          <a:bodyPr lIns="92075" tIns="46038" rIns="92075" bIns="46038"/>
          <a:lstStyle/>
          <a:p>
            <a:endParaRPr lang="en-US"/>
          </a:p>
        </p:txBody>
      </p:sp>
      <p:sp>
        <p:nvSpPr>
          <p:cNvPr id="16392" name="Text Box 7"/>
          <p:cNvSpPr txBox="1">
            <a:spLocks noChangeArrowheads="1"/>
          </p:cNvSpPr>
          <p:nvPr/>
        </p:nvSpPr>
        <p:spPr bwMode="auto">
          <a:xfrm>
            <a:off x="1981200" y="3581400"/>
            <a:ext cx="1238250" cy="560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20000"/>
              </a:spcBef>
            </a:pPr>
            <a:r>
              <a:rPr kumimoji="1" lang="en-US" sz="1400" b="1" dirty="0">
                <a:solidFill>
                  <a:srgbClr val="FF0000"/>
                </a:solidFill>
              </a:rPr>
              <a:t>Proportional</a:t>
            </a:r>
          </a:p>
          <a:p>
            <a:pPr>
              <a:spcBef>
                <a:spcPct val="20000"/>
              </a:spcBef>
            </a:pPr>
            <a:r>
              <a:rPr kumimoji="1" lang="en-US" sz="1400" b="1" dirty="0">
                <a:solidFill>
                  <a:srgbClr val="FF0000"/>
                </a:solidFill>
              </a:rPr>
              <a:t>gain</a:t>
            </a:r>
          </a:p>
        </p:txBody>
      </p:sp>
      <p:sp>
        <p:nvSpPr>
          <p:cNvPr id="16393" name="Line 8"/>
          <p:cNvSpPr>
            <a:spLocks noChangeShapeType="1"/>
          </p:cNvSpPr>
          <p:nvPr/>
        </p:nvSpPr>
        <p:spPr bwMode="auto">
          <a:xfrm flipV="1">
            <a:off x="2667000" y="3200400"/>
            <a:ext cx="0" cy="304800"/>
          </a:xfrm>
          <a:prstGeom prst="line">
            <a:avLst/>
          </a:prstGeom>
          <a:noFill/>
          <a:ln w="9525">
            <a:solidFill>
              <a:srgbClr val="FF0000"/>
            </a:solidFill>
            <a:round/>
            <a:headEnd/>
            <a:tailEnd type="triangle" w="med" len="med"/>
          </a:ln>
          <a:extLst>
            <a:ext uri="{909E8E84-426E-40DD-AFC4-6F175D3DCCD1}">
              <a14:hiddenFill xmlns:a14="http://schemas.microsoft.com/office/drawing/2010/main" xmlns="">
                <a:noFill/>
              </a14:hiddenFill>
            </a:ext>
          </a:extLst>
        </p:spPr>
        <p:txBody>
          <a:bodyPr lIns="92075" tIns="46038" rIns="92075" bIns="46038"/>
          <a:lstStyle/>
          <a:p>
            <a:endParaRPr lang="en-US"/>
          </a:p>
        </p:txBody>
      </p:sp>
      <p:sp>
        <p:nvSpPr>
          <p:cNvPr id="16394" name="Text Box 9"/>
          <p:cNvSpPr txBox="1">
            <a:spLocks noChangeArrowheads="1"/>
          </p:cNvSpPr>
          <p:nvPr/>
        </p:nvSpPr>
        <p:spPr bwMode="auto">
          <a:xfrm>
            <a:off x="3352800" y="3657600"/>
            <a:ext cx="12382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20000"/>
              </a:spcBef>
            </a:pPr>
            <a:r>
              <a:rPr kumimoji="1" lang="en-US" sz="1400" b="1"/>
              <a:t>Integral time</a:t>
            </a:r>
          </a:p>
        </p:txBody>
      </p:sp>
      <p:sp>
        <p:nvSpPr>
          <p:cNvPr id="16395" name="Line 10"/>
          <p:cNvSpPr>
            <a:spLocks noChangeShapeType="1"/>
          </p:cNvSpPr>
          <p:nvPr/>
        </p:nvSpPr>
        <p:spPr bwMode="auto">
          <a:xfrm flipV="1">
            <a:off x="3886200" y="34290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92075" tIns="46038" rIns="92075" bIns="46038"/>
          <a:lstStyle/>
          <a:p>
            <a:endParaRPr lang="en-US"/>
          </a:p>
        </p:txBody>
      </p:sp>
      <p:sp>
        <p:nvSpPr>
          <p:cNvPr id="16396" name="Text Box 11"/>
          <p:cNvSpPr txBox="1">
            <a:spLocks noChangeArrowheads="1"/>
          </p:cNvSpPr>
          <p:nvPr/>
        </p:nvSpPr>
        <p:spPr bwMode="auto">
          <a:xfrm>
            <a:off x="4953000" y="3657600"/>
            <a:ext cx="144621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20000"/>
              </a:spcBef>
            </a:pPr>
            <a:r>
              <a:rPr kumimoji="1" lang="en-US" sz="1400" b="1">
                <a:solidFill>
                  <a:srgbClr val="008000"/>
                </a:solidFill>
              </a:rPr>
              <a:t>Derivative time</a:t>
            </a:r>
          </a:p>
        </p:txBody>
      </p:sp>
      <p:sp>
        <p:nvSpPr>
          <p:cNvPr id="16397" name="Line 12"/>
          <p:cNvSpPr>
            <a:spLocks noChangeShapeType="1"/>
          </p:cNvSpPr>
          <p:nvPr/>
        </p:nvSpPr>
        <p:spPr bwMode="auto">
          <a:xfrm flipH="1" flipV="1">
            <a:off x="5638800" y="3200400"/>
            <a:ext cx="0" cy="304800"/>
          </a:xfrm>
          <a:prstGeom prst="line">
            <a:avLst/>
          </a:prstGeom>
          <a:noFill/>
          <a:ln w="9525">
            <a:solidFill>
              <a:srgbClr val="008000"/>
            </a:solidFill>
            <a:round/>
            <a:headEnd/>
            <a:tailEnd type="triangle" w="med" len="med"/>
          </a:ln>
          <a:extLst>
            <a:ext uri="{909E8E84-426E-40DD-AFC4-6F175D3DCCD1}">
              <a14:hiddenFill xmlns:a14="http://schemas.microsoft.com/office/drawing/2010/main" xmlns="">
                <a:noFill/>
              </a14:hiddenFill>
            </a:ext>
          </a:extLst>
        </p:spPr>
        <p:txBody>
          <a:bodyPr lIns="92075" tIns="46038" rIns="92075" bIns="46038"/>
          <a:lstStyle/>
          <a:p>
            <a:endParaRPr lang="en-US"/>
          </a:p>
        </p:txBody>
      </p:sp>
      <p:sp>
        <p:nvSpPr>
          <p:cNvPr id="16398" name="Line 13"/>
          <p:cNvSpPr>
            <a:spLocks noChangeShapeType="1"/>
          </p:cNvSpPr>
          <p:nvPr/>
        </p:nvSpPr>
        <p:spPr bwMode="auto">
          <a:xfrm flipH="1">
            <a:off x="2133600" y="1676400"/>
            <a:ext cx="0" cy="228600"/>
          </a:xfrm>
          <a:prstGeom prst="line">
            <a:avLst/>
          </a:prstGeom>
          <a:noFill/>
          <a:ln w="9525">
            <a:solidFill>
              <a:schemeClr val="bg2"/>
            </a:solidFill>
            <a:round/>
            <a:headEnd/>
            <a:tailEnd type="triangle" w="med" len="med"/>
          </a:ln>
          <a:extLst>
            <a:ext uri="{909E8E84-426E-40DD-AFC4-6F175D3DCCD1}">
              <a14:hiddenFill xmlns:a14="http://schemas.microsoft.com/office/drawing/2010/main" xmlns="">
                <a:noFill/>
              </a14:hiddenFill>
            </a:ext>
          </a:extLst>
        </p:spPr>
        <p:txBody>
          <a:bodyPr lIns="92075" tIns="46038" rIns="92075" bIns="46038"/>
          <a:lstStyle/>
          <a:p>
            <a:endParaRPr lang="en-US"/>
          </a:p>
        </p:txBody>
      </p:sp>
      <p:sp>
        <p:nvSpPr>
          <p:cNvPr id="16399" name="Line 14"/>
          <p:cNvSpPr>
            <a:spLocks noChangeShapeType="1"/>
          </p:cNvSpPr>
          <p:nvPr/>
        </p:nvSpPr>
        <p:spPr bwMode="auto">
          <a:xfrm flipH="1">
            <a:off x="3200400" y="1676400"/>
            <a:ext cx="381000" cy="228600"/>
          </a:xfrm>
          <a:prstGeom prst="line">
            <a:avLst/>
          </a:prstGeom>
          <a:noFill/>
          <a:ln w="9525">
            <a:solidFill>
              <a:schemeClr val="bg2"/>
            </a:solidFill>
            <a:round/>
            <a:headEnd/>
            <a:tailEnd type="triangle" w="med" len="med"/>
          </a:ln>
          <a:extLst>
            <a:ext uri="{909E8E84-426E-40DD-AFC4-6F175D3DCCD1}">
              <a14:hiddenFill xmlns:a14="http://schemas.microsoft.com/office/drawing/2010/main" xmlns="">
                <a:noFill/>
              </a14:hiddenFill>
            </a:ext>
          </a:extLst>
        </p:spPr>
        <p:txBody>
          <a:bodyPr lIns="92075" tIns="46038" rIns="92075" bIns="46038"/>
          <a:lstStyle/>
          <a:p>
            <a:endParaRPr lang="en-US"/>
          </a:p>
        </p:txBody>
      </p:sp>
      <p:sp>
        <p:nvSpPr>
          <p:cNvPr id="16400" name="Rectangle 15"/>
          <p:cNvSpPr>
            <a:spLocks noChangeArrowheads="1"/>
          </p:cNvSpPr>
          <p:nvPr/>
        </p:nvSpPr>
        <p:spPr bwMode="auto">
          <a:xfrm>
            <a:off x="0" y="320040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nchor="ctr">
            <a:spAutoFit/>
          </a:bodyPr>
          <a:lstStyle/>
          <a:p>
            <a:endParaRPr lang="en-US"/>
          </a:p>
        </p:txBody>
      </p:sp>
      <p:sp>
        <p:nvSpPr>
          <p:cNvPr id="16401" name="Rectangle 16"/>
          <p:cNvSpPr>
            <a:spLocks noChangeArrowheads="1"/>
          </p:cNvSpPr>
          <p:nvPr/>
        </p:nvSpPr>
        <p:spPr bwMode="auto">
          <a:xfrm>
            <a:off x="0" y="365760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nchor="ctr">
            <a:spAutoFit/>
          </a:bodyPr>
          <a:lstStyle/>
          <a:p>
            <a:endParaRPr lang="en-US"/>
          </a:p>
        </p:txBody>
      </p:sp>
      <p:sp>
        <p:nvSpPr>
          <p:cNvPr id="16402" name="Rectangle 29"/>
          <p:cNvSpPr>
            <a:spLocks noGrp="1" noChangeArrowheads="1"/>
          </p:cNvSpPr>
          <p:nvPr>
            <p:ph type="body" idx="1"/>
          </p:nvPr>
        </p:nvSpPr>
        <p:spPr>
          <a:xfrm>
            <a:off x="457200" y="5257800"/>
            <a:ext cx="6705600" cy="914400"/>
          </a:xfrm>
          <a:noFill/>
        </p:spPr>
        <p:txBody>
          <a:bodyPr lIns="92075" tIns="46038" rIns="92075" bIns="46038"/>
          <a:lstStyle/>
          <a:p>
            <a:pPr eaLnBrk="1" hangingPunct="1"/>
            <a:r>
              <a:rPr lang="en-US" sz="2400" dirty="0" smtClean="0"/>
              <a:t>Integral “windup” can lead to postprandial hypoglycemia</a:t>
            </a:r>
          </a:p>
          <a:p>
            <a:pPr eaLnBrk="1" hangingPunct="1"/>
            <a:r>
              <a:rPr lang="en-US" sz="2400" dirty="0" smtClean="0"/>
              <a:t>Many possible tuning procedures</a:t>
            </a:r>
          </a:p>
          <a:p>
            <a:pPr eaLnBrk="1" hangingPunct="1"/>
            <a:endParaRPr lang="en-US" sz="2400" dirty="0" smtClean="0"/>
          </a:p>
        </p:txBody>
      </p:sp>
      <p:pic>
        <p:nvPicPr>
          <p:cNvPr id="16403" name="Picture 30" descr="control-book-larg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162800" y="4343400"/>
            <a:ext cx="1481137" cy="2046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Date Placeholder 19"/>
          <p:cNvSpPr>
            <a:spLocks noGrp="1"/>
          </p:cNvSpPr>
          <p:nvPr>
            <p:ph type="dt" sz="half" idx="10"/>
          </p:nvPr>
        </p:nvSpPr>
        <p:spPr>
          <a:xfrm>
            <a:off x="609600" y="304800"/>
            <a:ext cx="955675" cy="276225"/>
          </a:xfrm>
        </p:spPr>
        <p:txBody>
          <a:bodyPr/>
          <a:lstStyle/>
          <a:p>
            <a:pPr>
              <a:defRPr/>
            </a:pPr>
            <a:r>
              <a:rPr lang="en-US" dirty="0" smtClean="0"/>
              <a:t>July 2011</a:t>
            </a:r>
            <a:endParaRPr lang="en-US" dirty="0"/>
          </a:p>
        </p:txBody>
      </p:sp>
      <p:sp>
        <p:nvSpPr>
          <p:cNvPr id="21" name="Slide Number Placeholder 20"/>
          <p:cNvSpPr>
            <a:spLocks noGrp="1"/>
          </p:cNvSpPr>
          <p:nvPr>
            <p:ph type="sldNum" sz="quarter" idx="12"/>
          </p:nvPr>
        </p:nvSpPr>
        <p:spPr/>
        <p:txBody>
          <a:bodyPr/>
          <a:lstStyle/>
          <a:p>
            <a:pPr>
              <a:defRPr/>
            </a:pPr>
            <a:r>
              <a:rPr lang="en-US" smtClean="0"/>
              <a:t>Slide </a:t>
            </a:r>
            <a:fld id="{490B69A2-DAE6-4488-A29A-CAF8836F4AD9}" type="slidenum">
              <a:rPr lang="en-US" smtClean="0"/>
              <a:pPr>
                <a:defRPr/>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oter Placeholder 3"/>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Darrell M. Wilson, MD (Stanford)</a:t>
            </a:r>
          </a:p>
        </p:txBody>
      </p:sp>
      <p:sp>
        <p:nvSpPr>
          <p:cNvPr id="58371" name="Rectangle 2"/>
          <p:cNvSpPr>
            <a:spLocks noGrp="1" noChangeArrowheads="1"/>
          </p:cNvSpPr>
          <p:nvPr>
            <p:ph type="title"/>
          </p:nvPr>
        </p:nvSpPr>
        <p:spPr>
          <a:xfrm>
            <a:off x="228600" y="0"/>
            <a:ext cx="8763000" cy="685800"/>
          </a:xfrm>
        </p:spPr>
        <p:txBody>
          <a:bodyPr/>
          <a:lstStyle/>
          <a:p>
            <a:pPr eaLnBrk="1" hangingPunct="1"/>
            <a:r>
              <a:rPr lang="en-US" altLang="en-US" smtClean="0"/>
              <a:t>Internal Model Control (IMC)</a:t>
            </a:r>
          </a:p>
        </p:txBody>
      </p:sp>
      <p:pic>
        <p:nvPicPr>
          <p:cNvPr id="58372"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48400" y="1371600"/>
            <a:ext cx="1706563"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8373"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00400" y="1295400"/>
            <a:ext cx="2595563" cy="2078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8374"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71600" y="1143000"/>
            <a:ext cx="1695450" cy="205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8375" name="Text Box 6"/>
          <p:cNvSpPr txBox="1">
            <a:spLocks noChangeArrowheads="1"/>
          </p:cNvSpPr>
          <p:nvPr/>
        </p:nvSpPr>
        <p:spPr bwMode="auto">
          <a:xfrm>
            <a:off x="1295400" y="3373438"/>
            <a:ext cx="1835150" cy="1027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20000"/>
              </a:spcBef>
            </a:pPr>
            <a:r>
              <a:rPr kumimoji="1" lang="en-US" altLang="en-US"/>
              <a:t>Controller</a:t>
            </a:r>
          </a:p>
          <a:p>
            <a:pPr>
              <a:spcBef>
                <a:spcPct val="20000"/>
              </a:spcBef>
            </a:pPr>
            <a:r>
              <a:rPr kumimoji="1" lang="en-US" altLang="en-US"/>
              <a:t>(approximate</a:t>
            </a:r>
          </a:p>
          <a:p>
            <a:pPr>
              <a:spcBef>
                <a:spcPct val="20000"/>
              </a:spcBef>
            </a:pPr>
            <a:r>
              <a:rPr kumimoji="1" lang="en-US" altLang="en-US"/>
              <a:t>“model inverse”)</a:t>
            </a:r>
          </a:p>
        </p:txBody>
      </p:sp>
      <p:sp>
        <p:nvSpPr>
          <p:cNvPr id="58376" name="Text Box 7"/>
          <p:cNvSpPr txBox="1">
            <a:spLocks noChangeArrowheads="1"/>
          </p:cNvSpPr>
          <p:nvPr/>
        </p:nvSpPr>
        <p:spPr bwMode="auto">
          <a:xfrm>
            <a:off x="6534150" y="3200400"/>
            <a:ext cx="857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20000"/>
              </a:spcBef>
            </a:pPr>
            <a:r>
              <a:rPr kumimoji="1" lang="en-US" altLang="en-US" sz="1600"/>
              <a:t>sensor</a:t>
            </a:r>
            <a:r>
              <a:rPr kumimoji="1" lang="en-US" altLang="en-US"/>
              <a:t> </a:t>
            </a:r>
          </a:p>
        </p:txBody>
      </p:sp>
      <p:sp>
        <p:nvSpPr>
          <p:cNvPr id="58377" name="Text Box 8"/>
          <p:cNvSpPr txBox="1">
            <a:spLocks noChangeArrowheads="1"/>
          </p:cNvSpPr>
          <p:nvPr/>
        </p:nvSpPr>
        <p:spPr bwMode="auto">
          <a:xfrm>
            <a:off x="4114800" y="3397250"/>
            <a:ext cx="6921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20000"/>
              </a:spcBef>
            </a:pPr>
            <a:r>
              <a:rPr kumimoji="1" lang="en-US" altLang="en-US" sz="1600"/>
              <a:t>pump</a:t>
            </a:r>
          </a:p>
        </p:txBody>
      </p:sp>
      <p:sp>
        <p:nvSpPr>
          <p:cNvPr id="58378" name="Text Box 9"/>
          <p:cNvSpPr txBox="1">
            <a:spLocks noChangeArrowheads="1"/>
          </p:cNvSpPr>
          <p:nvPr/>
        </p:nvSpPr>
        <p:spPr bwMode="auto">
          <a:xfrm>
            <a:off x="5029200" y="3381375"/>
            <a:ext cx="827088"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20000"/>
              </a:spcBef>
            </a:pPr>
            <a:r>
              <a:rPr kumimoji="1" lang="en-US" altLang="en-US" sz="1600"/>
              <a:t>subject</a:t>
            </a:r>
          </a:p>
        </p:txBody>
      </p:sp>
      <p:sp>
        <p:nvSpPr>
          <p:cNvPr id="58379" name="Line 10"/>
          <p:cNvSpPr>
            <a:spLocks noChangeShapeType="1"/>
          </p:cNvSpPr>
          <p:nvPr/>
        </p:nvSpPr>
        <p:spPr bwMode="auto">
          <a:xfrm>
            <a:off x="3048000" y="2057400"/>
            <a:ext cx="1476375" cy="0"/>
          </a:xfrm>
          <a:prstGeom prst="line">
            <a:avLst/>
          </a:prstGeom>
          <a:noFill/>
          <a:ln w="57150">
            <a:solidFill>
              <a:srgbClr val="CC3300"/>
            </a:solidFill>
            <a:round/>
            <a:headEnd/>
            <a:tailEnd type="triangle" w="med" len="med"/>
          </a:ln>
          <a:extLst>
            <a:ext uri="{909E8E84-426E-40DD-AFC4-6F175D3DCCD1}">
              <a14:hiddenFill xmlns:a14="http://schemas.microsoft.com/office/drawing/2010/main" xmlns="">
                <a:noFill/>
              </a14:hiddenFill>
            </a:ext>
          </a:extLst>
        </p:spPr>
        <p:txBody>
          <a:bodyPr wrap="none" lIns="92075" tIns="46038" rIns="92075" bIns="46038" anchor="ctr"/>
          <a:lstStyle/>
          <a:p>
            <a:endParaRPr lang="en-US"/>
          </a:p>
        </p:txBody>
      </p:sp>
      <p:sp>
        <p:nvSpPr>
          <p:cNvPr id="58380" name="Line 11"/>
          <p:cNvSpPr>
            <a:spLocks noChangeShapeType="1"/>
          </p:cNvSpPr>
          <p:nvPr/>
        </p:nvSpPr>
        <p:spPr bwMode="auto">
          <a:xfrm>
            <a:off x="5791200" y="2057400"/>
            <a:ext cx="457200" cy="0"/>
          </a:xfrm>
          <a:prstGeom prst="line">
            <a:avLst/>
          </a:prstGeom>
          <a:noFill/>
          <a:ln w="57150">
            <a:solidFill>
              <a:srgbClr val="CC3300"/>
            </a:solidFill>
            <a:round/>
            <a:headEnd/>
            <a:tailEnd/>
          </a:ln>
          <a:extLst>
            <a:ext uri="{909E8E84-426E-40DD-AFC4-6F175D3DCCD1}">
              <a14:hiddenFill xmlns:a14="http://schemas.microsoft.com/office/drawing/2010/main" xmlns="">
                <a:noFill/>
              </a14:hiddenFill>
            </a:ext>
          </a:extLst>
        </p:spPr>
        <p:txBody>
          <a:bodyPr wrap="none" lIns="92075" tIns="46038" rIns="92075" bIns="46038" anchor="ctr"/>
          <a:lstStyle/>
          <a:p>
            <a:endParaRPr lang="en-US"/>
          </a:p>
        </p:txBody>
      </p:sp>
      <p:sp>
        <p:nvSpPr>
          <p:cNvPr id="58381" name="Line 12"/>
          <p:cNvSpPr>
            <a:spLocks noChangeShapeType="1"/>
          </p:cNvSpPr>
          <p:nvPr/>
        </p:nvSpPr>
        <p:spPr bwMode="auto">
          <a:xfrm>
            <a:off x="8382000" y="4191000"/>
            <a:ext cx="0" cy="1524000"/>
          </a:xfrm>
          <a:prstGeom prst="line">
            <a:avLst/>
          </a:prstGeom>
          <a:noFill/>
          <a:ln w="57150">
            <a:solidFill>
              <a:srgbClr val="CC3300"/>
            </a:solidFill>
            <a:round/>
            <a:headEnd/>
            <a:tailEnd/>
          </a:ln>
          <a:extLst>
            <a:ext uri="{909E8E84-426E-40DD-AFC4-6F175D3DCCD1}">
              <a14:hiddenFill xmlns:a14="http://schemas.microsoft.com/office/drawing/2010/main" xmlns="">
                <a:noFill/>
              </a14:hiddenFill>
            </a:ext>
          </a:extLst>
        </p:spPr>
        <p:txBody>
          <a:bodyPr wrap="none" lIns="92075" tIns="46038" rIns="92075" bIns="46038" anchor="ctr"/>
          <a:lstStyle/>
          <a:p>
            <a:endParaRPr lang="en-US"/>
          </a:p>
        </p:txBody>
      </p:sp>
      <p:sp>
        <p:nvSpPr>
          <p:cNvPr id="58382" name="Line 13"/>
          <p:cNvSpPr>
            <a:spLocks noChangeShapeType="1"/>
          </p:cNvSpPr>
          <p:nvPr/>
        </p:nvSpPr>
        <p:spPr bwMode="auto">
          <a:xfrm flipH="1">
            <a:off x="762000" y="5715000"/>
            <a:ext cx="7620000" cy="0"/>
          </a:xfrm>
          <a:prstGeom prst="line">
            <a:avLst/>
          </a:prstGeom>
          <a:noFill/>
          <a:ln w="57150">
            <a:solidFill>
              <a:srgbClr val="CC3300"/>
            </a:solidFill>
            <a:round/>
            <a:headEnd/>
            <a:tailEnd/>
          </a:ln>
          <a:extLst>
            <a:ext uri="{909E8E84-426E-40DD-AFC4-6F175D3DCCD1}">
              <a14:hiddenFill xmlns:a14="http://schemas.microsoft.com/office/drawing/2010/main" xmlns="">
                <a:noFill/>
              </a14:hiddenFill>
            </a:ext>
          </a:extLst>
        </p:spPr>
        <p:txBody>
          <a:bodyPr wrap="none" lIns="92075" tIns="46038" rIns="92075" bIns="46038" anchor="ctr"/>
          <a:lstStyle/>
          <a:p>
            <a:endParaRPr lang="en-US"/>
          </a:p>
        </p:txBody>
      </p:sp>
      <p:sp>
        <p:nvSpPr>
          <p:cNvPr id="58383" name="Line 14"/>
          <p:cNvSpPr>
            <a:spLocks noChangeShapeType="1"/>
          </p:cNvSpPr>
          <p:nvPr/>
        </p:nvSpPr>
        <p:spPr bwMode="auto">
          <a:xfrm flipV="1">
            <a:off x="762000" y="2667000"/>
            <a:ext cx="0" cy="3124200"/>
          </a:xfrm>
          <a:prstGeom prst="line">
            <a:avLst/>
          </a:prstGeom>
          <a:noFill/>
          <a:ln w="57150">
            <a:solidFill>
              <a:srgbClr val="CC3300"/>
            </a:solidFill>
            <a:round/>
            <a:headEnd/>
            <a:tailEnd/>
          </a:ln>
          <a:extLst>
            <a:ext uri="{909E8E84-426E-40DD-AFC4-6F175D3DCCD1}">
              <a14:hiddenFill xmlns:a14="http://schemas.microsoft.com/office/drawing/2010/main" xmlns="">
                <a:noFill/>
              </a14:hiddenFill>
            </a:ext>
          </a:extLst>
        </p:spPr>
        <p:txBody>
          <a:bodyPr wrap="none" lIns="92075" tIns="46038" rIns="92075" bIns="46038" anchor="ctr"/>
          <a:lstStyle/>
          <a:p>
            <a:endParaRPr lang="en-US"/>
          </a:p>
        </p:txBody>
      </p:sp>
      <p:sp>
        <p:nvSpPr>
          <p:cNvPr id="58384" name="Line 15"/>
          <p:cNvSpPr>
            <a:spLocks noChangeShapeType="1"/>
          </p:cNvSpPr>
          <p:nvPr/>
        </p:nvSpPr>
        <p:spPr bwMode="auto">
          <a:xfrm>
            <a:off x="762000" y="2667000"/>
            <a:ext cx="609600" cy="0"/>
          </a:xfrm>
          <a:prstGeom prst="line">
            <a:avLst/>
          </a:prstGeom>
          <a:noFill/>
          <a:ln w="57150">
            <a:solidFill>
              <a:srgbClr val="CC3300"/>
            </a:solidFill>
            <a:round/>
            <a:headEnd/>
            <a:tailEnd type="triangle" w="med" len="med"/>
          </a:ln>
          <a:extLst>
            <a:ext uri="{909E8E84-426E-40DD-AFC4-6F175D3DCCD1}">
              <a14:hiddenFill xmlns:a14="http://schemas.microsoft.com/office/drawing/2010/main" xmlns="">
                <a:noFill/>
              </a14:hiddenFill>
            </a:ext>
          </a:extLst>
        </p:spPr>
        <p:txBody>
          <a:bodyPr wrap="none" lIns="92075" tIns="46038" rIns="92075" bIns="46038" anchor="ctr"/>
          <a:lstStyle/>
          <a:p>
            <a:endParaRPr lang="en-US"/>
          </a:p>
        </p:txBody>
      </p:sp>
      <p:sp>
        <p:nvSpPr>
          <p:cNvPr id="58385" name="Line 16"/>
          <p:cNvSpPr>
            <a:spLocks noChangeShapeType="1"/>
          </p:cNvSpPr>
          <p:nvPr/>
        </p:nvSpPr>
        <p:spPr bwMode="auto">
          <a:xfrm>
            <a:off x="762000" y="1752600"/>
            <a:ext cx="609600" cy="0"/>
          </a:xfrm>
          <a:prstGeom prst="line">
            <a:avLst/>
          </a:prstGeom>
          <a:noFill/>
          <a:ln w="57150">
            <a:solidFill>
              <a:srgbClr val="CC3300"/>
            </a:solidFill>
            <a:round/>
            <a:headEnd/>
            <a:tailEnd type="triangle" w="med" len="med"/>
          </a:ln>
          <a:extLst>
            <a:ext uri="{909E8E84-426E-40DD-AFC4-6F175D3DCCD1}">
              <a14:hiddenFill xmlns:a14="http://schemas.microsoft.com/office/drawing/2010/main" xmlns="">
                <a:noFill/>
              </a14:hiddenFill>
            </a:ext>
          </a:extLst>
        </p:spPr>
        <p:txBody>
          <a:bodyPr wrap="none" lIns="92075" tIns="46038" rIns="92075" bIns="46038" anchor="ctr"/>
          <a:lstStyle/>
          <a:p>
            <a:endParaRPr lang="en-US"/>
          </a:p>
        </p:txBody>
      </p:sp>
      <p:sp>
        <p:nvSpPr>
          <p:cNvPr id="58386" name="Text Box 17"/>
          <p:cNvSpPr txBox="1">
            <a:spLocks noChangeArrowheads="1"/>
          </p:cNvSpPr>
          <p:nvPr/>
        </p:nvSpPr>
        <p:spPr bwMode="auto">
          <a:xfrm>
            <a:off x="171450" y="974725"/>
            <a:ext cx="11239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20000"/>
              </a:spcBef>
            </a:pPr>
            <a:r>
              <a:rPr kumimoji="1" lang="en-US" altLang="en-US"/>
              <a:t>glucose setpoint</a:t>
            </a:r>
          </a:p>
        </p:txBody>
      </p:sp>
      <p:sp>
        <p:nvSpPr>
          <p:cNvPr id="58387" name="Line 18"/>
          <p:cNvSpPr>
            <a:spLocks noChangeShapeType="1"/>
          </p:cNvSpPr>
          <p:nvPr/>
        </p:nvSpPr>
        <p:spPr bwMode="auto">
          <a:xfrm>
            <a:off x="7924800" y="2057400"/>
            <a:ext cx="963613" cy="0"/>
          </a:xfrm>
          <a:prstGeom prst="line">
            <a:avLst/>
          </a:prstGeom>
          <a:noFill/>
          <a:ln w="57150">
            <a:solidFill>
              <a:srgbClr val="CC3300"/>
            </a:solidFill>
            <a:round/>
            <a:headEnd/>
            <a:tailEnd type="triangle" w="med" len="med"/>
          </a:ln>
          <a:extLst>
            <a:ext uri="{909E8E84-426E-40DD-AFC4-6F175D3DCCD1}">
              <a14:hiddenFill xmlns:a14="http://schemas.microsoft.com/office/drawing/2010/main" xmlns="">
                <a:noFill/>
              </a14:hiddenFill>
            </a:ext>
          </a:extLst>
        </p:spPr>
        <p:txBody>
          <a:bodyPr wrap="none" lIns="92075" tIns="46038" rIns="92075" bIns="46038" anchor="ctr"/>
          <a:lstStyle/>
          <a:p>
            <a:endParaRPr lang="en-US"/>
          </a:p>
        </p:txBody>
      </p:sp>
      <p:sp>
        <p:nvSpPr>
          <p:cNvPr id="58388" name="Line 19"/>
          <p:cNvSpPr>
            <a:spLocks noChangeShapeType="1"/>
          </p:cNvSpPr>
          <p:nvPr/>
        </p:nvSpPr>
        <p:spPr bwMode="auto">
          <a:xfrm>
            <a:off x="5562600" y="4267200"/>
            <a:ext cx="658813" cy="0"/>
          </a:xfrm>
          <a:prstGeom prst="line">
            <a:avLst/>
          </a:prstGeom>
          <a:noFill/>
          <a:ln w="57150">
            <a:solidFill>
              <a:srgbClr val="CC3300"/>
            </a:solidFill>
            <a:round/>
            <a:headEnd/>
            <a:tailEnd type="triangle" w="med" len="med"/>
          </a:ln>
          <a:extLst>
            <a:ext uri="{909E8E84-426E-40DD-AFC4-6F175D3DCCD1}">
              <a14:hiddenFill xmlns:a14="http://schemas.microsoft.com/office/drawing/2010/main" xmlns="">
                <a:noFill/>
              </a14:hiddenFill>
            </a:ext>
          </a:extLst>
        </p:spPr>
        <p:txBody>
          <a:bodyPr wrap="none" lIns="92075" tIns="46038" rIns="92075" bIns="46038" anchor="ctr"/>
          <a:lstStyle/>
          <a:p>
            <a:endParaRPr lang="en-US"/>
          </a:p>
        </p:txBody>
      </p:sp>
      <p:sp>
        <p:nvSpPr>
          <p:cNvPr id="58389" name="Line 20"/>
          <p:cNvSpPr>
            <a:spLocks noChangeShapeType="1"/>
          </p:cNvSpPr>
          <p:nvPr/>
        </p:nvSpPr>
        <p:spPr bwMode="auto">
          <a:xfrm>
            <a:off x="3303588" y="4267200"/>
            <a:ext cx="963612" cy="0"/>
          </a:xfrm>
          <a:prstGeom prst="line">
            <a:avLst/>
          </a:prstGeom>
          <a:noFill/>
          <a:ln w="57150">
            <a:solidFill>
              <a:srgbClr val="CC3300"/>
            </a:solidFill>
            <a:round/>
            <a:headEnd/>
            <a:tailEnd type="triangle" w="med" len="med"/>
          </a:ln>
          <a:extLst>
            <a:ext uri="{909E8E84-426E-40DD-AFC4-6F175D3DCCD1}">
              <a14:hiddenFill xmlns:a14="http://schemas.microsoft.com/office/drawing/2010/main" xmlns="">
                <a:noFill/>
              </a14:hiddenFill>
            </a:ext>
          </a:extLst>
        </p:spPr>
        <p:txBody>
          <a:bodyPr wrap="none" lIns="92075" tIns="46038" rIns="92075" bIns="46038" anchor="ctr"/>
          <a:lstStyle/>
          <a:p>
            <a:endParaRPr lang="en-US"/>
          </a:p>
        </p:txBody>
      </p:sp>
      <p:sp>
        <p:nvSpPr>
          <p:cNvPr id="58390" name="Line 21"/>
          <p:cNvSpPr>
            <a:spLocks noChangeShapeType="1"/>
          </p:cNvSpPr>
          <p:nvPr/>
        </p:nvSpPr>
        <p:spPr bwMode="auto">
          <a:xfrm>
            <a:off x="3276600" y="2057400"/>
            <a:ext cx="0" cy="2209800"/>
          </a:xfrm>
          <a:prstGeom prst="line">
            <a:avLst/>
          </a:prstGeom>
          <a:noFill/>
          <a:ln w="57150">
            <a:solidFill>
              <a:srgbClr val="CC3300"/>
            </a:solidFill>
            <a:round/>
            <a:headEnd/>
            <a:tailEnd/>
          </a:ln>
          <a:extLst>
            <a:ext uri="{909E8E84-426E-40DD-AFC4-6F175D3DCCD1}">
              <a14:hiddenFill xmlns:a14="http://schemas.microsoft.com/office/drawing/2010/main" xmlns="">
                <a:noFill/>
              </a14:hiddenFill>
            </a:ext>
          </a:extLst>
        </p:spPr>
        <p:txBody>
          <a:bodyPr wrap="none" lIns="92075" tIns="46038" rIns="92075" bIns="46038" anchor="ctr"/>
          <a:lstStyle/>
          <a:p>
            <a:endParaRPr lang="en-US"/>
          </a:p>
        </p:txBody>
      </p:sp>
      <p:sp>
        <p:nvSpPr>
          <p:cNvPr id="58391" name="Rectangle 22"/>
          <p:cNvSpPr>
            <a:spLocks noChangeArrowheads="1"/>
          </p:cNvSpPr>
          <p:nvPr/>
        </p:nvSpPr>
        <p:spPr bwMode="auto">
          <a:xfrm>
            <a:off x="4267200" y="3886200"/>
            <a:ext cx="1295400" cy="914400"/>
          </a:xfrm>
          <a:prstGeom prst="rect">
            <a:avLst/>
          </a:prstGeom>
          <a:noFill/>
          <a:ln w="9525">
            <a:solidFill>
              <a:srgbClr val="006400"/>
            </a:solidFill>
            <a:miter lim="800000"/>
            <a:headEnd/>
            <a:tailEnd/>
          </a:ln>
          <a:extLst>
            <a:ext uri="{909E8E84-426E-40DD-AFC4-6F175D3DCCD1}">
              <a14:hiddenFill xmlns:a14="http://schemas.microsoft.com/office/drawing/2010/main" xmlns="">
                <a:solidFill>
                  <a:srgbClr val="FFFFFF"/>
                </a:solidFill>
              </a14:hiddenFill>
            </a:ext>
          </a:extLst>
        </p:spPr>
        <p:txBody>
          <a:bodyPr wrap="none" lIns="92075" tIns="46038" rIns="92075" bIns="46038" anchor="ctr"/>
          <a:lstStyle/>
          <a:p>
            <a:endParaRPr lang="en-US"/>
          </a:p>
        </p:txBody>
      </p:sp>
      <p:sp>
        <p:nvSpPr>
          <p:cNvPr id="58392" name="Text Box 23"/>
          <p:cNvSpPr txBox="1">
            <a:spLocks noChangeArrowheads="1"/>
          </p:cNvSpPr>
          <p:nvPr/>
        </p:nvSpPr>
        <p:spPr bwMode="auto">
          <a:xfrm>
            <a:off x="4419600" y="3876675"/>
            <a:ext cx="928688"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20000"/>
              </a:spcBef>
            </a:pPr>
            <a:r>
              <a:rPr kumimoji="1" lang="en-US" sz="1600"/>
              <a:t>Insulin-</a:t>
            </a:r>
          </a:p>
          <a:p>
            <a:pPr>
              <a:spcBef>
                <a:spcPct val="20000"/>
              </a:spcBef>
            </a:pPr>
            <a:r>
              <a:rPr kumimoji="1" lang="en-US" sz="1600"/>
              <a:t>Glucose</a:t>
            </a:r>
          </a:p>
          <a:p>
            <a:pPr>
              <a:spcBef>
                <a:spcPct val="20000"/>
              </a:spcBef>
            </a:pPr>
            <a:r>
              <a:rPr kumimoji="1" lang="en-US" sz="1600"/>
              <a:t>Model</a:t>
            </a:r>
          </a:p>
        </p:txBody>
      </p:sp>
      <p:sp>
        <p:nvSpPr>
          <p:cNvPr id="58393" name="Rectangle 24"/>
          <p:cNvSpPr>
            <a:spLocks noChangeArrowheads="1"/>
          </p:cNvSpPr>
          <p:nvPr/>
        </p:nvSpPr>
        <p:spPr bwMode="auto">
          <a:xfrm>
            <a:off x="6172200" y="3886200"/>
            <a:ext cx="990600" cy="914400"/>
          </a:xfrm>
          <a:prstGeom prst="rect">
            <a:avLst/>
          </a:prstGeom>
          <a:noFill/>
          <a:ln w="9525">
            <a:solidFill>
              <a:srgbClr val="006400"/>
            </a:solidFill>
            <a:miter lim="800000"/>
            <a:headEnd/>
            <a:tailEnd/>
          </a:ln>
          <a:extLst>
            <a:ext uri="{909E8E84-426E-40DD-AFC4-6F175D3DCCD1}">
              <a14:hiddenFill xmlns:a14="http://schemas.microsoft.com/office/drawing/2010/main" xmlns="">
                <a:solidFill>
                  <a:srgbClr val="FFFFFF"/>
                </a:solidFill>
              </a14:hiddenFill>
            </a:ext>
          </a:extLst>
        </p:spPr>
        <p:txBody>
          <a:bodyPr wrap="none" lIns="92075" tIns="46038" rIns="92075" bIns="46038" anchor="ctr"/>
          <a:lstStyle/>
          <a:p>
            <a:endParaRPr lang="en-US"/>
          </a:p>
        </p:txBody>
      </p:sp>
      <p:sp>
        <p:nvSpPr>
          <p:cNvPr id="58394" name="Line 25"/>
          <p:cNvSpPr>
            <a:spLocks noChangeShapeType="1"/>
          </p:cNvSpPr>
          <p:nvPr/>
        </p:nvSpPr>
        <p:spPr bwMode="auto">
          <a:xfrm rot="5400000">
            <a:off x="7277100" y="3162300"/>
            <a:ext cx="2209800" cy="0"/>
          </a:xfrm>
          <a:prstGeom prst="line">
            <a:avLst/>
          </a:prstGeom>
          <a:noFill/>
          <a:ln w="57150">
            <a:solidFill>
              <a:srgbClr val="CC3300"/>
            </a:solidFill>
            <a:round/>
            <a:headEnd/>
            <a:tailEnd type="triangle" w="med" len="med"/>
          </a:ln>
          <a:extLst>
            <a:ext uri="{909E8E84-426E-40DD-AFC4-6F175D3DCCD1}">
              <a14:hiddenFill xmlns:a14="http://schemas.microsoft.com/office/drawing/2010/main" xmlns="">
                <a:noFill/>
              </a14:hiddenFill>
            </a:ext>
          </a:extLst>
        </p:spPr>
        <p:txBody>
          <a:bodyPr wrap="none" lIns="92075" tIns="46038" rIns="92075" bIns="46038" anchor="ctr"/>
          <a:lstStyle/>
          <a:p>
            <a:endParaRPr lang="en-US"/>
          </a:p>
        </p:txBody>
      </p:sp>
      <p:sp>
        <p:nvSpPr>
          <p:cNvPr id="58395" name="Text Box 26"/>
          <p:cNvSpPr txBox="1">
            <a:spLocks noChangeArrowheads="1"/>
          </p:cNvSpPr>
          <p:nvPr/>
        </p:nvSpPr>
        <p:spPr bwMode="auto">
          <a:xfrm>
            <a:off x="6259513" y="3941763"/>
            <a:ext cx="827087" cy="630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20000"/>
              </a:spcBef>
            </a:pPr>
            <a:r>
              <a:rPr kumimoji="1" lang="en-US" sz="1600"/>
              <a:t>Sensor</a:t>
            </a:r>
          </a:p>
          <a:p>
            <a:pPr>
              <a:spcBef>
                <a:spcPct val="20000"/>
              </a:spcBef>
            </a:pPr>
            <a:r>
              <a:rPr kumimoji="1" lang="en-US" sz="1600"/>
              <a:t>Model </a:t>
            </a:r>
          </a:p>
        </p:txBody>
      </p:sp>
      <p:sp>
        <p:nvSpPr>
          <p:cNvPr id="58396" name="Line 27"/>
          <p:cNvSpPr>
            <a:spLocks noChangeShapeType="1"/>
          </p:cNvSpPr>
          <p:nvPr/>
        </p:nvSpPr>
        <p:spPr bwMode="auto">
          <a:xfrm>
            <a:off x="7189788" y="4267200"/>
            <a:ext cx="1192212" cy="0"/>
          </a:xfrm>
          <a:prstGeom prst="line">
            <a:avLst/>
          </a:prstGeom>
          <a:noFill/>
          <a:ln w="57150">
            <a:solidFill>
              <a:srgbClr val="CC3300"/>
            </a:solidFill>
            <a:round/>
            <a:headEnd/>
            <a:tailEnd type="triangle" w="med" len="med"/>
          </a:ln>
          <a:extLst>
            <a:ext uri="{909E8E84-426E-40DD-AFC4-6F175D3DCCD1}">
              <a14:hiddenFill xmlns:a14="http://schemas.microsoft.com/office/drawing/2010/main" xmlns="">
                <a:noFill/>
              </a14:hiddenFill>
            </a:ext>
          </a:extLst>
        </p:spPr>
        <p:txBody>
          <a:bodyPr wrap="none" lIns="92075" tIns="46038" rIns="92075" bIns="46038" anchor="ctr"/>
          <a:lstStyle/>
          <a:p>
            <a:endParaRPr lang="en-US"/>
          </a:p>
        </p:txBody>
      </p:sp>
      <p:sp>
        <p:nvSpPr>
          <p:cNvPr id="58397" name="Text Box 28"/>
          <p:cNvSpPr txBox="1">
            <a:spLocks noChangeArrowheads="1"/>
          </p:cNvSpPr>
          <p:nvPr/>
        </p:nvSpPr>
        <p:spPr bwMode="auto">
          <a:xfrm>
            <a:off x="7410450" y="3581400"/>
            <a:ext cx="3619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20000"/>
              </a:spcBef>
            </a:pPr>
            <a:r>
              <a:rPr kumimoji="1" lang="en-US" sz="2400" b="1">
                <a:solidFill>
                  <a:srgbClr val="FF0000"/>
                </a:solidFill>
              </a:rPr>
              <a:t>~</a:t>
            </a:r>
          </a:p>
        </p:txBody>
      </p:sp>
      <p:sp>
        <p:nvSpPr>
          <p:cNvPr id="58398" name="Text Box 29"/>
          <p:cNvSpPr txBox="1">
            <a:spLocks noChangeArrowheads="1"/>
          </p:cNvSpPr>
          <p:nvPr/>
        </p:nvSpPr>
        <p:spPr bwMode="auto">
          <a:xfrm>
            <a:off x="7418388" y="3733800"/>
            <a:ext cx="35401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20000"/>
              </a:spcBef>
            </a:pPr>
            <a:r>
              <a:rPr kumimoji="1" lang="en-US" sz="2400" b="1">
                <a:solidFill>
                  <a:srgbClr val="FF0000"/>
                </a:solidFill>
              </a:rPr>
              <a:t>y</a:t>
            </a:r>
          </a:p>
        </p:txBody>
      </p:sp>
      <p:sp>
        <p:nvSpPr>
          <p:cNvPr id="58399" name="Text Box 30"/>
          <p:cNvSpPr txBox="1">
            <a:spLocks noChangeArrowheads="1"/>
          </p:cNvSpPr>
          <p:nvPr/>
        </p:nvSpPr>
        <p:spPr bwMode="auto">
          <a:xfrm>
            <a:off x="7169150" y="4230688"/>
            <a:ext cx="1212850" cy="1027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20000"/>
              </a:spcBef>
            </a:pPr>
            <a:r>
              <a:rPr kumimoji="1" lang="en-US" b="1" dirty="0">
                <a:solidFill>
                  <a:srgbClr val="FF0000"/>
                </a:solidFill>
              </a:rPr>
              <a:t>model-</a:t>
            </a:r>
          </a:p>
          <a:p>
            <a:pPr>
              <a:spcBef>
                <a:spcPct val="20000"/>
              </a:spcBef>
            </a:pPr>
            <a:r>
              <a:rPr kumimoji="1" lang="en-US" b="1" dirty="0">
                <a:solidFill>
                  <a:srgbClr val="FF0000"/>
                </a:solidFill>
              </a:rPr>
              <a:t>predicted</a:t>
            </a:r>
          </a:p>
          <a:p>
            <a:pPr>
              <a:spcBef>
                <a:spcPct val="20000"/>
              </a:spcBef>
            </a:pPr>
            <a:r>
              <a:rPr kumimoji="1" lang="en-US" b="1" dirty="0">
                <a:solidFill>
                  <a:srgbClr val="FF0000"/>
                </a:solidFill>
              </a:rPr>
              <a:t>output</a:t>
            </a:r>
          </a:p>
        </p:txBody>
      </p:sp>
      <p:sp>
        <p:nvSpPr>
          <p:cNvPr id="58400" name="Text Box 31"/>
          <p:cNvSpPr txBox="1">
            <a:spLocks noChangeArrowheads="1"/>
          </p:cNvSpPr>
          <p:nvPr/>
        </p:nvSpPr>
        <p:spPr bwMode="auto">
          <a:xfrm>
            <a:off x="7924800" y="685800"/>
            <a:ext cx="1447800" cy="97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20000"/>
              </a:spcBef>
            </a:pPr>
            <a:r>
              <a:rPr kumimoji="1" lang="en-US" b="1">
                <a:solidFill>
                  <a:srgbClr val="FF0000"/>
                </a:solidFill>
              </a:rPr>
              <a:t>measured</a:t>
            </a:r>
          </a:p>
          <a:p>
            <a:pPr>
              <a:spcBef>
                <a:spcPct val="20000"/>
              </a:spcBef>
            </a:pPr>
            <a:r>
              <a:rPr kumimoji="1" lang="en-US" b="1">
                <a:solidFill>
                  <a:srgbClr val="FF0000"/>
                </a:solidFill>
              </a:rPr>
              <a:t>     output (glucose)</a:t>
            </a:r>
          </a:p>
        </p:txBody>
      </p:sp>
      <p:sp>
        <p:nvSpPr>
          <p:cNvPr id="58401" name="Text Box 32"/>
          <p:cNvSpPr txBox="1">
            <a:spLocks noChangeArrowheads="1"/>
          </p:cNvSpPr>
          <p:nvPr/>
        </p:nvSpPr>
        <p:spPr bwMode="auto">
          <a:xfrm>
            <a:off x="8256588" y="1524000"/>
            <a:ext cx="35401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20000"/>
              </a:spcBef>
            </a:pPr>
            <a:r>
              <a:rPr kumimoji="1" lang="en-US" sz="2400" b="1">
                <a:solidFill>
                  <a:srgbClr val="FF0000"/>
                </a:solidFill>
              </a:rPr>
              <a:t>y</a:t>
            </a:r>
          </a:p>
        </p:txBody>
      </p:sp>
      <p:sp>
        <p:nvSpPr>
          <p:cNvPr id="58402" name="Text Box 33"/>
          <p:cNvSpPr txBox="1">
            <a:spLocks noChangeArrowheads="1"/>
          </p:cNvSpPr>
          <p:nvPr/>
        </p:nvSpPr>
        <p:spPr bwMode="auto">
          <a:xfrm>
            <a:off x="8078788" y="3702050"/>
            <a:ext cx="303212"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20000"/>
              </a:spcBef>
            </a:pPr>
            <a:r>
              <a:rPr kumimoji="1" lang="en-US" sz="1600"/>
              <a:t>+</a:t>
            </a:r>
          </a:p>
        </p:txBody>
      </p:sp>
      <p:sp>
        <p:nvSpPr>
          <p:cNvPr id="58403" name="Text Box 34"/>
          <p:cNvSpPr txBox="1">
            <a:spLocks noChangeArrowheads="1"/>
          </p:cNvSpPr>
          <p:nvPr/>
        </p:nvSpPr>
        <p:spPr bwMode="auto">
          <a:xfrm>
            <a:off x="7932738" y="3810000"/>
            <a:ext cx="296862"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20000"/>
              </a:spcBef>
            </a:pPr>
            <a:r>
              <a:rPr kumimoji="1" lang="en-US" sz="1600"/>
              <a:t>_</a:t>
            </a:r>
          </a:p>
        </p:txBody>
      </p:sp>
      <p:sp>
        <p:nvSpPr>
          <p:cNvPr id="58404" name="Text Box 35"/>
          <p:cNvSpPr txBox="1">
            <a:spLocks noChangeArrowheads="1"/>
          </p:cNvSpPr>
          <p:nvPr/>
        </p:nvSpPr>
        <p:spPr bwMode="auto">
          <a:xfrm>
            <a:off x="3124200" y="685800"/>
            <a:ext cx="2438400" cy="696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20000"/>
              </a:spcBef>
            </a:pPr>
            <a:r>
              <a:rPr kumimoji="1" lang="en-US" b="1">
                <a:solidFill>
                  <a:srgbClr val="FF0000"/>
                </a:solidFill>
              </a:rPr>
              <a:t>manipulated input</a:t>
            </a:r>
          </a:p>
          <a:p>
            <a:pPr>
              <a:spcBef>
                <a:spcPct val="20000"/>
              </a:spcBef>
            </a:pPr>
            <a:r>
              <a:rPr kumimoji="1" lang="en-US" b="1">
                <a:solidFill>
                  <a:srgbClr val="FF0000"/>
                </a:solidFill>
              </a:rPr>
              <a:t>(insulin infusion)</a:t>
            </a:r>
          </a:p>
        </p:txBody>
      </p:sp>
      <p:sp>
        <p:nvSpPr>
          <p:cNvPr id="58405" name="Text Box 36"/>
          <p:cNvSpPr txBox="1">
            <a:spLocks noChangeArrowheads="1"/>
          </p:cNvSpPr>
          <p:nvPr/>
        </p:nvSpPr>
        <p:spPr bwMode="auto">
          <a:xfrm>
            <a:off x="3505200" y="3124200"/>
            <a:ext cx="3698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20000"/>
              </a:spcBef>
            </a:pPr>
            <a:r>
              <a:rPr kumimoji="1" lang="en-US" sz="2400" b="1">
                <a:solidFill>
                  <a:srgbClr val="FF0000"/>
                </a:solidFill>
              </a:rPr>
              <a:t>u</a:t>
            </a:r>
          </a:p>
        </p:txBody>
      </p:sp>
      <p:sp>
        <p:nvSpPr>
          <p:cNvPr id="58406" name="Text Box 37"/>
          <p:cNvSpPr txBox="1">
            <a:spLocks noChangeArrowheads="1"/>
          </p:cNvSpPr>
          <p:nvPr/>
        </p:nvSpPr>
        <p:spPr bwMode="auto">
          <a:xfrm>
            <a:off x="381000" y="1676400"/>
            <a:ext cx="3032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20000"/>
              </a:spcBef>
            </a:pPr>
            <a:r>
              <a:rPr kumimoji="1" lang="en-US" sz="2400" b="1">
                <a:solidFill>
                  <a:srgbClr val="FF0000"/>
                </a:solidFill>
              </a:rPr>
              <a:t>r</a:t>
            </a:r>
          </a:p>
        </p:txBody>
      </p:sp>
      <p:sp>
        <p:nvSpPr>
          <p:cNvPr id="58407" name="Text Box 38"/>
          <p:cNvSpPr txBox="1">
            <a:spLocks noChangeArrowheads="1"/>
          </p:cNvSpPr>
          <p:nvPr/>
        </p:nvSpPr>
        <p:spPr bwMode="auto">
          <a:xfrm>
            <a:off x="5105400" y="4905375"/>
            <a:ext cx="22098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20000"/>
              </a:spcBef>
            </a:pPr>
            <a:r>
              <a:rPr kumimoji="1" lang="en-US" sz="1600">
                <a:solidFill>
                  <a:srgbClr val="008000"/>
                </a:solidFill>
              </a:rPr>
              <a:t>Estimates of other variables (possible)</a:t>
            </a:r>
          </a:p>
        </p:txBody>
      </p:sp>
      <p:sp>
        <p:nvSpPr>
          <p:cNvPr id="58408" name="Line 39"/>
          <p:cNvSpPr>
            <a:spLocks noChangeShapeType="1"/>
          </p:cNvSpPr>
          <p:nvPr/>
        </p:nvSpPr>
        <p:spPr bwMode="auto">
          <a:xfrm>
            <a:off x="5867400" y="4267200"/>
            <a:ext cx="0" cy="609600"/>
          </a:xfrm>
          <a:prstGeom prst="line">
            <a:avLst/>
          </a:prstGeom>
          <a:noFill/>
          <a:ln w="9525">
            <a:solidFill>
              <a:srgbClr val="009900"/>
            </a:solidFill>
            <a:round/>
            <a:headEnd/>
            <a:tailEnd type="triangle" w="med" len="med"/>
          </a:ln>
          <a:extLst>
            <a:ext uri="{909E8E84-426E-40DD-AFC4-6F175D3DCCD1}">
              <a14:hiddenFill xmlns:a14="http://schemas.microsoft.com/office/drawing/2010/main" xmlns="">
                <a:noFill/>
              </a14:hiddenFill>
            </a:ext>
          </a:extLst>
        </p:spPr>
        <p:txBody>
          <a:bodyPr lIns="92075" tIns="46038" rIns="92075" bIns="46038"/>
          <a:lstStyle/>
          <a:p>
            <a:endParaRPr lang="en-US"/>
          </a:p>
        </p:txBody>
      </p:sp>
      <p:pic>
        <p:nvPicPr>
          <p:cNvPr id="58409" name="Picture 41" descr="control-book-larg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001000" y="5334000"/>
            <a:ext cx="822325" cy="1135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8410" name="Text Box 42"/>
          <p:cNvSpPr txBox="1">
            <a:spLocks noChangeArrowheads="1"/>
          </p:cNvSpPr>
          <p:nvPr/>
        </p:nvSpPr>
        <p:spPr bwMode="auto">
          <a:xfrm>
            <a:off x="762000" y="5257800"/>
            <a:ext cx="37338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20000"/>
              </a:spcBef>
            </a:pPr>
            <a:r>
              <a:rPr kumimoji="1" lang="en-US" b="1">
                <a:solidFill>
                  <a:srgbClr val="FF0000"/>
                </a:solidFill>
              </a:rPr>
              <a:t>model-reality mismatch</a:t>
            </a:r>
          </a:p>
        </p:txBody>
      </p:sp>
      <p:sp>
        <p:nvSpPr>
          <p:cNvPr id="43" name="Date Placeholder 42"/>
          <p:cNvSpPr>
            <a:spLocks noGrp="1"/>
          </p:cNvSpPr>
          <p:nvPr>
            <p:ph type="dt" sz="half" idx="10"/>
          </p:nvPr>
        </p:nvSpPr>
        <p:spPr/>
        <p:txBody>
          <a:bodyPr/>
          <a:lstStyle/>
          <a:p>
            <a:pPr>
              <a:defRPr/>
            </a:pPr>
            <a:r>
              <a:rPr lang="en-US" smtClean="0"/>
              <a:t>July 2011</a:t>
            </a:r>
            <a:endParaRPr lang="en-US"/>
          </a:p>
        </p:txBody>
      </p:sp>
      <p:sp>
        <p:nvSpPr>
          <p:cNvPr id="44" name="Slide Number Placeholder 43"/>
          <p:cNvSpPr>
            <a:spLocks noGrp="1"/>
          </p:cNvSpPr>
          <p:nvPr>
            <p:ph type="sldNum" sz="quarter" idx="12"/>
          </p:nvPr>
        </p:nvSpPr>
        <p:spPr/>
        <p:txBody>
          <a:bodyPr/>
          <a:lstStyle/>
          <a:p>
            <a:pPr>
              <a:defRPr/>
            </a:pPr>
            <a:r>
              <a:rPr lang="en-US" smtClean="0"/>
              <a:t>Slide </a:t>
            </a:r>
            <a:fld id="{57E36030-BD4E-4FED-91F3-151EC067F6E7}" type="slidenum">
              <a:rPr lang="en-US" smtClean="0"/>
              <a:pPr>
                <a:defRPr/>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304800"/>
            <a:ext cx="9144000" cy="1143000"/>
          </a:xfrm>
        </p:spPr>
        <p:txBody>
          <a:bodyPr/>
          <a:lstStyle/>
          <a:p>
            <a:pPr eaLnBrk="1" hangingPunct="1"/>
            <a:r>
              <a:rPr lang="en-US" dirty="0" smtClean="0"/>
              <a:t>Closed-loop vs. hybrid control </a:t>
            </a:r>
          </a:p>
        </p:txBody>
      </p:sp>
      <p:sp>
        <p:nvSpPr>
          <p:cNvPr id="60419" name="Rectangle 3"/>
          <p:cNvSpPr>
            <a:spLocks noChangeArrowheads="1"/>
          </p:cNvSpPr>
          <p:nvPr/>
        </p:nvSpPr>
        <p:spPr bwMode="auto">
          <a:xfrm>
            <a:off x="180975" y="1524000"/>
            <a:ext cx="8763000" cy="3581400"/>
          </a:xfrm>
          <a:prstGeom prst="rect">
            <a:avLst/>
          </a:prstGeom>
          <a:solidFill>
            <a:srgbClr val="FFFFFF"/>
          </a:solidFill>
          <a:ln w="12700">
            <a:solidFill>
              <a:schemeClr val="bg1"/>
            </a:solidFill>
            <a:miter lim="800000"/>
            <a:headEnd type="none" w="sm" len="sm"/>
            <a:tailEnd type="none" w="sm" len="sm"/>
          </a:ln>
        </p:spPr>
        <p:txBody>
          <a:bodyPr wrap="none" anchor="ctr"/>
          <a:lstStyle/>
          <a:p>
            <a:endParaRPr lang="en-US"/>
          </a:p>
        </p:txBody>
      </p:sp>
      <p:pic>
        <p:nvPicPr>
          <p:cNvPr id="60420"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1295400"/>
            <a:ext cx="9296400" cy="3592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pic>
      <p:graphicFrame>
        <p:nvGraphicFramePr>
          <p:cNvPr id="677893" name="Group 5"/>
          <p:cNvGraphicFramePr>
            <a:graphicFrameLocks noGrp="1"/>
          </p:cNvGraphicFramePr>
          <p:nvPr/>
        </p:nvGraphicFramePr>
        <p:xfrm>
          <a:off x="393700" y="4800600"/>
          <a:ext cx="8750300" cy="1432440"/>
        </p:xfrm>
        <a:graphic>
          <a:graphicData uri="http://schemas.openxmlformats.org/drawingml/2006/table">
            <a:tbl>
              <a:tblPr/>
              <a:tblGrid>
                <a:gridCol w="2435225"/>
                <a:gridCol w="2206625"/>
                <a:gridCol w="1978025"/>
                <a:gridCol w="2130425"/>
              </a:tblGrid>
              <a:tr h="517930">
                <a:tc>
                  <a:txBody>
                    <a:bodyPr/>
                    <a:lstStyle/>
                    <a:p>
                      <a:pPr marL="0" marR="0" lvl="0" indent="0" algn="l" defTabSz="914400" rtl="0" eaLnBrk="1" fontAlgn="base" latinLnBrk="0" hangingPunct="1">
                        <a:lnSpc>
                          <a:spcPct val="100000"/>
                        </a:lnSpc>
                        <a:spcBef>
                          <a:spcPct val="20000"/>
                        </a:spcBef>
                        <a:spcAft>
                          <a:spcPct val="0"/>
                        </a:spcAft>
                        <a:buClr>
                          <a:srgbClr val="FFCC66"/>
                        </a:buClr>
                        <a:buSzTx/>
                        <a:buFontTx/>
                        <a:buNone/>
                        <a:tabLst/>
                      </a:pPr>
                      <a:endParaRPr kumimoji="0" lang="en-US" sz="2800" b="0" i="0" u="none" strike="noStrike" cap="none" normalizeH="0" baseline="0" dirty="0" smtClean="0">
                        <a:ln>
                          <a:noFill/>
                        </a:ln>
                        <a:solidFill>
                          <a:schemeClr val="bg1"/>
                        </a:solidFill>
                        <a:effectLst/>
                        <a:latin typeface="Arial" charset="0"/>
                      </a:endParaRPr>
                    </a:p>
                  </a:txBody>
                  <a:tcPr marT="45700" marB="457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FFCC66"/>
                        </a:buClr>
                        <a:buSzTx/>
                        <a:buFontTx/>
                        <a:buNone/>
                        <a:tabLst/>
                      </a:pPr>
                      <a:r>
                        <a:rPr kumimoji="0" lang="en-US" sz="2400" b="0" i="0" u="none" strike="noStrike" cap="none" normalizeH="0" baseline="0" smtClean="0">
                          <a:ln>
                            <a:noFill/>
                          </a:ln>
                          <a:solidFill>
                            <a:schemeClr val="tx1"/>
                          </a:solidFill>
                          <a:effectLst/>
                          <a:latin typeface="Arial" charset="0"/>
                        </a:rPr>
                        <a:t>Mean</a:t>
                      </a:r>
                    </a:p>
                  </a:txBody>
                  <a:tcPr marT="45700" marB="457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rgbClr val="FFCC66"/>
                        </a:buClr>
                        <a:buSzTx/>
                        <a:buFontTx/>
                        <a:buNone/>
                        <a:tabLst/>
                      </a:pPr>
                      <a:r>
                        <a:rPr kumimoji="0" lang="en-US" sz="2400" b="0" i="0" u="none" strike="noStrike" cap="none" normalizeH="0" baseline="0" dirty="0" smtClean="0">
                          <a:ln>
                            <a:noFill/>
                          </a:ln>
                          <a:solidFill>
                            <a:schemeClr val="tx1"/>
                          </a:solidFill>
                          <a:effectLst/>
                          <a:latin typeface="Arial" charset="0"/>
                        </a:rPr>
                        <a:t>Nocturnal</a:t>
                      </a:r>
                    </a:p>
                  </a:txBody>
                  <a:tcPr marT="45700" marB="457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FFCC66"/>
                        </a:buClr>
                        <a:buSzTx/>
                        <a:buFontTx/>
                        <a:buNone/>
                        <a:tabLst/>
                      </a:pPr>
                      <a:r>
                        <a:rPr kumimoji="0" lang="en-US" sz="2400" b="0" i="0" u="none" strike="noStrike" cap="none" normalizeH="0" baseline="0" smtClean="0">
                          <a:ln>
                            <a:noFill/>
                          </a:ln>
                          <a:solidFill>
                            <a:schemeClr val="tx1"/>
                          </a:solidFill>
                          <a:effectLst/>
                          <a:latin typeface="Arial" charset="0"/>
                        </a:rPr>
                        <a:t>Peak PP</a:t>
                      </a:r>
                    </a:p>
                  </a:txBody>
                  <a:tcPr marT="45700" marB="457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r>
              <a:tr h="456997">
                <a:tc>
                  <a:txBody>
                    <a:bodyPr/>
                    <a:lstStyle/>
                    <a:p>
                      <a:pPr marL="0" marR="0" lvl="0" indent="0" algn="l" defTabSz="914400" rtl="0" eaLnBrk="1" fontAlgn="base" latinLnBrk="0" hangingPunct="1">
                        <a:lnSpc>
                          <a:spcPct val="100000"/>
                        </a:lnSpc>
                        <a:spcBef>
                          <a:spcPct val="20000"/>
                        </a:spcBef>
                        <a:spcAft>
                          <a:spcPct val="0"/>
                        </a:spcAft>
                        <a:buClr>
                          <a:srgbClr val="FFCC66"/>
                        </a:buClr>
                        <a:buSzTx/>
                        <a:buFontTx/>
                        <a:buNone/>
                        <a:tabLst/>
                      </a:pPr>
                      <a:r>
                        <a:rPr kumimoji="0" lang="en-US" sz="2400" b="0" i="0" u="none" strike="noStrike" cap="none" normalizeH="0" baseline="0" smtClean="0">
                          <a:ln>
                            <a:noFill/>
                          </a:ln>
                          <a:solidFill>
                            <a:srgbClr val="FF0000"/>
                          </a:solidFill>
                          <a:effectLst/>
                          <a:latin typeface="Arial" charset="0"/>
                        </a:rPr>
                        <a:t>Full CL</a:t>
                      </a:r>
                    </a:p>
                  </a:txBody>
                  <a:tcPr marT="45700" marB="457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FFCC66"/>
                        </a:buClr>
                        <a:buSzTx/>
                        <a:buFontTx/>
                        <a:buNone/>
                        <a:tabLst/>
                      </a:pPr>
                      <a:r>
                        <a:rPr kumimoji="0" lang="en-US" sz="2400" b="0" i="0" u="none" strike="noStrike" cap="none" normalizeH="0" baseline="0" smtClean="0">
                          <a:ln>
                            <a:noFill/>
                          </a:ln>
                          <a:solidFill>
                            <a:srgbClr val="FF0000"/>
                          </a:solidFill>
                          <a:effectLst/>
                          <a:latin typeface="Arial" charset="0"/>
                        </a:rPr>
                        <a:t>156 (149-163)</a:t>
                      </a:r>
                    </a:p>
                  </a:txBody>
                  <a:tcPr marT="45700" marB="457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rgbClr val="FFCC66"/>
                        </a:buClr>
                        <a:buSzTx/>
                        <a:buFontTx/>
                        <a:buNone/>
                        <a:tabLst/>
                      </a:pPr>
                      <a:r>
                        <a:rPr kumimoji="0" lang="en-US" sz="2400" b="0" i="0" u="none" strike="noStrike" cap="none" normalizeH="0" baseline="0" smtClean="0">
                          <a:ln>
                            <a:noFill/>
                          </a:ln>
                          <a:solidFill>
                            <a:srgbClr val="FF0000"/>
                          </a:solidFill>
                          <a:effectLst/>
                          <a:latin typeface="Arial" charset="0"/>
                        </a:rPr>
                        <a:t>109 (87-131)</a:t>
                      </a:r>
                    </a:p>
                  </a:txBody>
                  <a:tcPr marT="45700" marB="457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FFCC66"/>
                        </a:buClr>
                        <a:buSzTx/>
                        <a:buFontTx/>
                        <a:buNone/>
                        <a:tabLst/>
                      </a:pPr>
                      <a:r>
                        <a:rPr kumimoji="0" lang="en-US" sz="2400" b="0" i="0" u="none" strike="noStrike" cap="none" normalizeH="0" baseline="0" smtClean="0">
                          <a:ln>
                            <a:noFill/>
                          </a:ln>
                          <a:solidFill>
                            <a:srgbClr val="FF0000"/>
                          </a:solidFill>
                          <a:effectLst/>
                          <a:latin typeface="Arial" charset="0"/>
                        </a:rPr>
                        <a:t>232 (208-256)</a:t>
                      </a:r>
                    </a:p>
                  </a:txBody>
                  <a:tcPr marT="45700" marB="457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r>
              <a:tr h="456997">
                <a:tc>
                  <a:txBody>
                    <a:bodyPr/>
                    <a:lstStyle/>
                    <a:p>
                      <a:pPr marL="0" marR="0" lvl="0" indent="0" algn="l" defTabSz="914400" rtl="0" eaLnBrk="1" fontAlgn="base" latinLnBrk="0" hangingPunct="1">
                        <a:lnSpc>
                          <a:spcPct val="100000"/>
                        </a:lnSpc>
                        <a:spcBef>
                          <a:spcPct val="20000"/>
                        </a:spcBef>
                        <a:spcAft>
                          <a:spcPct val="0"/>
                        </a:spcAft>
                        <a:buClr>
                          <a:srgbClr val="FFCC66"/>
                        </a:buClr>
                        <a:buSzTx/>
                        <a:buFontTx/>
                        <a:buNone/>
                        <a:tabLst/>
                      </a:pPr>
                      <a:r>
                        <a:rPr kumimoji="0" lang="en-US" sz="2400" b="0" i="0" u="none" strike="noStrike" cap="none" normalizeH="0" baseline="0" smtClean="0">
                          <a:ln>
                            <a:noFill/>
                          </a:ln>
                          <a:solidFill>
                            <a:srgbClr val="0000FF"/>
                          </a:solidFill>
                          <a:effectLst/>
                          <a:latin typeface="Arial" charset="0"/>
                        </a:rPr>
                        <a:t>Hybrid</a:t>
                      </a:r>
                    </a:p>
                  </a:txBody>
                  <a:tcPr marT="45700" marB="457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FFCC66"/>
                        </a:buClr>
                        <a:buSzTx/>
                        <a:buFontTx/>
                        <a:buNone/>
                        <a:tabLst/>
                      </a:pPr>
                      <a:r>
                        <a:rPr kumimoji="0" lang="en-US" sz="2400" b="0" i="0" u="none" strike="noStrike" cap="none" normalizeH="0" baseline="0" smtClean="0">
                          <a:ln>
                            <a:noFill/>
                          </a:ln>
                          <a:solidFill>
                            <a:srgbClr val="0000FF"/>
                          </a:solidFill>
                          <a:effectLst/>
                          <a:latin typeface="Arial" charset="0"/>
                        </a:rPr>
                        <a:t>135 (129-141)</a:t>
                      </a:r>
                    </a:p>
                  </a:txBody>
                  <a:tcPr marT="45700" marB="457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rgbClr val="FFCC66"/>
                        </a:buClr>
                        <a:buSzTx/>
                        <a:buFontTx/>
                        <a:buNone/>
                        <a:tabLst/>
                      </a:pPr>
                      <a:r>
                        <a:rPr kumimoji="0" lang="en-US" sz="2400" b="0" i="0" u="none" strike="noStrike" cap="none" normalizeH="0" baseline="0" smtClean="0">
                          <a:ln>
                            <a:noFill/>
                          </a:ln>
                          <a:solidFill>
                            <a:srgbClr val="0000FF"/>
                          </a:solidFill>
                          <a:effectLst/>
                          <a:latin typeface="Arial" charset="0"/>
                        </a:rPr>
                        <a:t>114 (98-131)</a:t>
                      </a:r>
                    </a:p>
                  </a:txBody>
                  <a:tcPr marT="45700" marB="457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FFCC66"/>
                        </a:buClr>
                        <a:buSzTx/>
                        <a:buFontTx/>
                        <a:buNone/>
                        <a:tabLst/>
                      </a:pPr>
                      <a:r>
                        <a:rPr kumimoji="0" lang="en-US" sz="2400" b="0" i="0" u="none" strike="noStrike" cap="none" normalizeH="0" baseline="0" dirty="0" smtClean="0">
                          <a:ln>
                            <a:noFill/>
                          </a:ln>
                          <a:solidFill>
                            <a:srgbClr val="0000FF"/>
                          </a:solidFill>
                          <a:effectLst/>
                          <a:latin typeface="Arial" charset="0"/>
                        </a:rPr>
                        <a:t>191 (168-215)</a:t>
                      </a:r>
                    </a:p>
                  </a:txBody>
                  <a:tcPr marT="45700" marB="457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r>
            </a:tbl>
          </a:graphicData>
        </a:graphic>
      </p:graphicFrame>
      <p:sp>
        <p:nvSpPr>
          <p:cNvPr id="6" name="Date Placeholder 5"/>
          <p:cNvSpPr>
            <a:spLocks noGrp="1"/>
          </p:cNvSpPr>
          <p:nvPr>
            <p:ph type="dt" sz="half" idx="10"/>
          </p:nvPr>
        </p:nvSpPr>
        <p:spPr/>
        <p:txBody>
          <a:bodyPr/>
          <a:lstStyle/>
          <a:p>
            <a:pPr>
              <a:defRPr/>
            </a:pPr>
            <a:r>
              <a:rPr lang="en-US" smtClean="0"/>
              <a:t>July 2011</a:t>
            </a:r>
            <a:endParaRPr lang="en-US"/>
          </a:p>
        </p:txBody>
      </p:sp>
      <p:sp>
        <p:nvSpPr>
          <p:cNvPr id="7" name="Slide Number Placeholder 6"/>
          <p:cNvSpPr>
            <a:spLocks noGrp="1"/>
          </p:cNvSpPr>
          <p:nvPr>
            <p:ph type="sldNum" sz="quarter" idx="12"/>
          </p:nvPr>
        </p:nvSpPr>
        <p:spPr/>
        <p:txBody>
          <a:bodyPr/>
          <a:lstStyle/>
          <a:p>
            <a:pPr>
              <a:defRPr/>
            </a:pPr>
            <a:r>
              <a:rPr lang="en-US" smtClean="0"/>
              <a:t>Slide </a:t>
            </a:r>
            <a:fld id="{490B69A2-DAE6-4488-A29A-CAF8836F4AD9}" type="slidenum">
              <a:rPr lang="en-US" smtClean="0"/>
              <a:pPr>
                <a:defRPr/>
              </a:pPr>
              <a:t>52</a:t>
            </a:fld>
            <a:endParaRPr lang="en-US"/>
          </a:p>
        </p:txBody>
      </p:sp>
      <p:sp>
        <p:nvSpPr>
          <p:cNvPr id="8" name="Footer Placeholder 7"/>
          <p:cNvSpPr>
            <a:spLocks noGrp="1"/>
          </p:cNvSpPr>
          <p:nvPr>
            <p:ph type="ftr" sz="quarter" idx="11"/>
          </p:nvPr>
        </p:nvSpPr>
        <p:spPr/>
        <p:txBody>
          <a:bodyPr/>
          <a:lstStyle/>
          <a:p>
            <a:pPr>
              <a:defRPr/>
            </a:pPr>
            <a:r>
              <a:rPr lang="en-US" smtClean="0"/>
              <a:t>Darrell M. Wilson, MD (Stanford)</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778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to Artificial Pancreas</a:t>
            </a:r>
            <a:endParaRPr lang="en-US" dirty="0"/>
          </a:p>
        </p:txBody>
      </p:sp>
      <p:sp>
        <p:nvSpPr>
          <p:cNvPr id="3" name="Content Placeholder 2"/>
          <p:cNvSpPr>
            <a:spLocks noGrp="1"/>
          </p:cNvSpPr>
          <p:nvPr>
            <p:ph idx="1"/>
          </p:nvPr>
        </p:nvSpPr>
        <p:spPr>
          <a:xfrm>
            <a:off x="685800" y="1752600"/>
            <a:ext cx="7772400" cy="4114800"/>
          </a:xfrm>
        </p:spPr>
        <p:txBody>
          <a:bodyPr/>
          <a:lstStyle/>
          <a:p>
            <a:r>
              <a:rPr lang="en-US" dirty="0" smtClean="0"/>
              <a:t>Passive – Warning only</a:t>
            </a:r>
          </a:p>
          <a:p>
            <a:pPr lvl="1"/>
            <a:r>
              <a:rPr lang="en-US" dirty="0" smtClean="0"/>
              <a:t>High and Low alerts</a:t>
            </a:r>
          </a:p>
          <a:p>
            <a:pPr lvl="1"/>
            <a:r>
              <a:rPr lang="en-US" dirty="0" smtClean="0"/>
              <a:t>Predictive high and low alerts</a:t>
            </a:r>
          </a:p>
          <a:p>
            <a:r>
              <a:rPr lang="en-US" dirty="0" smtClean="0">
                <a:solidFill>
                  <a:srgbClr val="00B050"/>
                </a:solidFill>
              </a:rPr>
              <a:t>Minimally Active – Emergency action</a:t>
            </a:r>
          </a:p>
          <a:p>
            <a:pPr lvl="1"/>
            <a:r>
              <a:rPr lang="en-US" dirty="0" smtClean="0">
                <a:solidFill>
                  <a:srgbClr val="00B050"/>
                </a:solidFill>
              </a:rPr>
              <a:t>Temporarily stop insulin for low glucose</a:t>
            </a:r>
          </a:p>
          <a:p>
            <a:pPr lvl="2"/>
            <a:r>
              <a:rPr lang="en-US" dirty="0" smtClean="0">
                <a:solidFill>
                  <a:srgbClr val="00B050"/>
                </a:solidFill>
              </a:rPr>
              <a:t>Fail safe</a:t>
            </a:r>
          </a:p>
          <a:p>
            <a:r>
              <a:rPr lang="en-US" dirty="0" smtClean="0">
                <a:solidFill>
                  <a:srgbClr val="FF0000"/>
                </a:solidFill>
              </a:rPr>
              <a:t>Active</a:t>
            </a:r>
          </a:p>
          <a:p>
            <a:pPr lvl="1"/>
            <a:r>
              <a:rPr lang="en-US" dirty="0" smtClean="0">
                <a:solidFill>
                  <a:srgbClr val="FF0000"/>
                </a:solidFill>
              </a:rPr>
              <a:t>Urgent action, Treat to range</a:t>
            </a:r>
          </a:p>
          <a:p>
            <a:pPr lvl="1"/>
            <a:r>
              <a:rPr lang="en-US" dirty="0" smtClean="0">
                <a:solidFill>
                  <a:srgbClr val="FF0000"/>
                </a:solidFill>
              </a:rPr>
              <a:t>Full control</a:t>
            </a:r>
            <a:endParaRPr lang="en-US" dirty="0">
              <a:solidFill>
                <a:srgbClr val="FF0000"/>
              </a:solidFill>
            </a:endParaRPr>
          </a:p>
        </p:txBody>
      </p:sp>
      <p:sp>
        <p:nvSpPr>
          <p:cNvPr id="4" name="Date Placeholder 3"/>
          <p:cNvSpPr>
            <a:spLocks noGrp="1"/>
          </p:cNvSpPr>
          <p:nvPr>
            <p:ph type="dt" sz="half" idx="10"/>
          </p:nvPr>
        </p:nvSpPr>
        <p:spPr/>
        <p:txBody>
          <a:bodyPr/>
          <a:lstStyle/>
          <a:p>
            <a:pPr>
              <a:defRPr/>
            </a:pPr>
            <a:r>
              <a:rPr lang="en-US" smtClean="0"/>
              <a:t>July 2011</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490B69A2-DAE6-4488-A29A-CAF8836F4AD9}" type="slidenum">
              <a:rPr lang="en-US" smtClean="0"/>
              <a:pPr>
                <a:defRPr/>
              </a:pPr>
              <a:t>53</a:t>
            </a:fld>
            <a:endParaRPr lang="en-US"/>
          </a:p>
        </p:txBody>
      </p:sp>
      <p:sp>
        <p:nvSpPr>
          <p:cNvPr id="6" name="Footer Placeholder 5"/>
          <p:cNvSpPr>
            <a:spLocks noGrp="1"/>
          </p:cNvSpPr>
          <p:nvPr>
            <p:ph type="ftr" sz="quarter" idx="11"/>
          </p:nvPr>
        </p:nvSpPr>
        <p:spPr/>
        <p:txBody>
          <a:bodyPr/>
          <a:lstStyle/>
          <a:p>
            <a:pPr>
              <a:defRPr/>
            </a:pPr>
            <a:r>
              <a:rPr lang="en-US" smtClean="0"/>
              <a:t>Darrell M. Wilson, MD (Stanford)</a:t>
            </a:r>
            <a:endParaRPr lang="en-US"/>
          </a:p>
        </p:txBody>
      </p:sp>
    </p:spTree>
    <p:extLst>
      <p:ext uri="{BB962C8B-B14F-4D97-AF65-F5344CB8AC3E}">
        <p14:creationId xmlns:p14="http://schemas.microsoft.com/office/powerpoint/2010/main" xmlns="" val="178974586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ctrTitle"/>
          </p:nvPr>
        </p:nvSpPr>
        <p:spPr>
          <a:xfrm>
            <a:off x="758825" y="609600"/>
            <a:ext cx="7772400" cy="1470025"/>
          </a:xfrm>
        </p:spPr>
        <p:txBody>
          <a:bodyPr/>
          <a:lstStyle/>
          <a:p>
            <a:pPr eaLnBrk="1" hangingPunct="1"/>
            <a:r>
              <a:rPr lang="en-US" smtClean="0"/>
              <a:t>Preventing Nocturnal Hypoglycemia with a Partial Closed Loop System</a:t>
            </a:r>
          </a:p>
        </p:txBody>
      </p:sp>
      <p:sp>
        <p:nvSpPr>
          <p:cNvPr id="207875" name="Rectangle 3"/>
          <p:cNvSpPr>
            <a:spLocks noGrp="1" noChangeArrowheads="1"/>
          </p:cNvSpPr>
          <p:nvPr>
            <p:ph type="subTitle" idx="1"/>
          </p:nvPr>
        </p:nvSpPr>
        <p:spPr>
          <a:xfrm>
            <a:off x="914400" y="2514600"/>
            <a:ext cx="7543800" cy="2895600"/>
          </a:xfrm>
        </p:spPr>
        <p:txBody>
          <a:bodyPr/>
          <a:lstStyle/>
          <a:p>
            <a:pPr marL="627063" indent="-627063" algn="l" eaLnBrk="1" hangingPunct="1">
              <a:lnSpc>
                <a:spcPct val="80000"/>
              </a:lnSpc>
            </a:pPr>
            <a:r>
              <a:rPr lang="en-US" dirty="0" smtClean="0">
                <a:solidFill>
                  <a:schemeClr val="tx2"/>
                </a:solidFill>
              </a:rPr>
              <a:t>Stanford</a:t>
            </a:r>
            <a:r>
              <a:rPr lang="en-US" dirty="0" smtClean="0"/>
              <a:t>:</a:t>
            </a:r>
            <a:r>
              <a:rPr lang="en-US" sz="2400" dirty="0" smtClean="0"/>
              <a:t>  B. Buckingham, Darrell Wilson, Fraser     Cameron, P. Clinton, Kimberly Caswell</a:t>
            </a:r>
          </a:p>
          <a:p>
            <a:pPr marL="627063" indent="-627063" algn="l" eaLnBrk="1" fontAlgn="b" hangingPunct="1">
              <a:lnSpc>
                <a:spcPct val="80000"/>
              </a:lnSpc>
            </a:pPr>
            <a:r>
              <a:rPr lang="en-US" dirty="0" smtClean="0">
                <a:solidFill>
                  <a:schemeClr val="tx2"/>
                </a:solidFill>
              </a:rPr>
              <a:t>Barbara Davis Center:</a:t>
            </a:r>
            <a:r>
              <a:rPr lang="en-US" sz="2400" dirty="0" smtClean="0"/>
              <a:t>  H. Peter Chase,  Erin </a:t>
            </a:r>
            <a:r>
              <a:rPr lang="en-US" sz="2400" dirty="0" err="1" smtClean="0"/>
              <a:t>Cobry</a:t>
            </a:r>
            <a:r>
              <a:rPr lang="en-US" sz="2400" dirty="0" smtClean="0"/>
              <a:t>, Victoria Gage</a:t>
            </a:r>
          </a:p>
          <a:p>
            <a:pPr marL="627063" indent="-627063" algn="l" eaLnBrk="1" fontAlgn="b" hangingPunct="1">
              <a:lnSpc>
                <a:spcPct val="80000"/>
              </a:lnSpc>
            </a:pPr>
            <a:r>
              <a:rPr lang="en-US" dirty="0" smtClean="0">
                <a:solidFill>
                  <a:schemeClr val="tx2"/>
                </a:solidFill>
              </a:rPr>
              <a:t>UCSB:</a:t>
            </a:r>
            <a:r>
              <a:rPr lang="en-US" sz="2400" dirty="0" smtClean="0"/>
              <a:t>  Frank Doyle, </a:t>
            </a:r>
            <a:r>
              <a:rPr lang="en-US" sz="2400" dirty="0" err="1" smtClean="0"/>
              <a:t>Eyal</a:t>
            </a:r>
            <a:r>
              <a:rPr lang="en-US" sz="2400" dirty="0" smtClean="0"/>
              <a:t> </a:t>
            </a:r>
            <a:r>
              <a:rPr lang="en-US" sz="2400" dirty="0" err="1" smtClean="0"/>
              <a:t>Dassau</a:t>
            </a:r>
            <a:endParaRPr lang="en-US" sz="2400" dirty="0" smtClean="0"/>
          </a:p>
          <a:p>
            <a:pPr marL="627063" indent="-627063" algn="l" eaLnBrk="1" fontAlgn="b" hangingPunct="1">
              <a:lnSpc>
                <a:spcPct val="80000"/>
              </a:lnSpc>
            </a:pPr>
            <a:r>
              <a:rPr lang="en-US" dirty="0" smtClean="0">
                <a:solidFill>
                  <a:schemeClr val="tx2"/>
                </a:solidFill>
              </a:rPr>
              <a:t>Rensselaer Polytechnic Institute:</a:t>
            </a:r>
            <a:r>
              <a:rPr lang="en-US" sz="2400" dirty="0" smtClean="0"/>
              <a:t>  Wayne </a:t>
            </a:r>
            <a:r>
              <a:rPr lang="en-US" sz="2400" dirty="0" err="1" smtClean="0"/>
              <a:t>Bequette</a:t>
            </a:r>
            <a:r>
              <a:rPr lang="en-US" sz="2400" dirty="0" smtClean="0"/>
              <a:t>, </a:t>
            </a:r>
            <a:r>
              <a:rPr lang="en-US" sz="2400" dirty="0" err="1" smtClean="0"/>
              <a:t>Hyunjin</a:t>
            </a:r>
            <a:r>
              <a:rPr lang="en-US" sz="2400" dirty="0" smtClean="0"/>
              <a:t> Lee </a:t>
            </a:r>
          </a:p>
        </p:txBody>
      </p:sp>
      <p:sp>
        <p:nvSpPr>
          <p:cNvPr id="207876" name="Text Box 4"/>
          <p:cNvSpPr txBox="1">
            <a:spLocks noChangeArrowheads="1"/>
          </p:cNvSpPr>
          <p:nvPr/>
        </p:nvSpPr>
        <p:spPr bwMode="auto">
          <a:xfrm>
            <a:off x="1600200" y="5486400"/>
            <a:ext cx="6148388"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b="1" dirty="0" smtClean="0">
                <a:solidFill>
                  <a:srgbClr val="000000"/>
                </a:solidFill>
                <a:latin typeface="Arial" pitchFamily="34" charset="0"/>
                <a:ea typeface="ＭＳ Ｐゴシック" pitchFamily="34" charset="-128"/>
              </a:rPr>
              <a:t>Acknowledgments:</a:t>
            </a:r>
          </a:p>
          <a:p>
            <a:pPr eaLnBrk="1" hangingPunct="1"/>
            <a:r>
              <a:rPr lang="en-US" b="1" dirty="0" smtClean="0">
                <a:solidFill>
                  <a:srgbClr val="000000"/>
                </a:solidFill>
                <a:latin typeface="Arial" pitchFamily="34" charset="0"/>
                <a:ea typeface="ＭＳ Ｐゴシック" pitchFamily="34" charset="-128"/>
              </a:rPr>
              <a:t>Juvenile Diabetes Research Foundation (JDRF) grants</a:t>
            </a:r>
          </a:p>
          <a:p>
            <a:pPr eaLnBrk="1" hangingPunct="1"/>
            <a:r>
              <a:rPr lang="en-US" b="1" dirty="0" smtClean="0">
                <a:solidFill>
                  <a:srgbClr val="000000"/>
                </a:solidFill>
                <a:latin typeface="Arial" pitchFamily="34" charset="0"/>
                <a:ea typeface="ＭＳ Ｐゴシック" pitchFamily="34" charset="-128"/>
              </a:rPr>
              <a:t># 22-2006-1107 and 22-2007-479</a:t>
            </a:r>
          </a:p>
        </p:txBody>
      </p:sp>
      <p:sp>
        <p:nvSpPr>
          <p:cNvPr id="5" name="Date Placeholder 4"/>
          <p:cNvSpPr>
            <a:spLocks noGrp="1"/>
          </p:cNvSpPr>
          <p:nvPr>
            <p:ph type="dt" sz="half" idx="10"/>
          </p:nvPr>
        </p:nvSpPr>
        <p:spPr/>
        <p:txBody>
          <a:bodyPr/>
          <a:lstStyle/>
          <a:p>
            <a:pPr>
              <a:defRPr/>
            </a:pPr>
            <a:r>
              <a:rPr lang="en-US" smtClean="0"/>
              <a:t>July 2011</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8B242A31-AE4C-4F1C-9141-1872D2F9F6D1}" type="slidenum">
              <a:rPr lang="en-US" smtClean="0"/>
              <a:pPr>
                <a:defRPr/>
              </a:pPr>
              <a:t>54</a:t>
            </a:fld>
            <a:endParaRPr lang="en-US"/>
          </a:p>
        </p:txBody>
      </p:sp>
      <p:sp>
        <p:nvSpPr>
          <p:cNvPr id="7" name="Footer Placeholder 6"/>
          <p:cNvSpPr>
            <a:spLocks noGrp="1"/>
          </p:cNvSpPr>
          <p:nvPr>
            <p:ph type="ftr" sz="quarter" idx="11"/>
          </p:nvPr>
        </p:nvSpPr>
        <p:spPr/>
        <p:txBody>
          <a:bodyPr/>
          <a:lstStyle/>
          <a:p>
            <a:pPr>
              <a:defRPr/>
            </a:pPr>
            <a:r>
              <a:rPr lang="en-US" smtClean="0"/>
              <a:t>Darrell M. Wilson, MD (Stanford)</a:t>
            </a:r>
            <a:endParaRPr lang="en-US"/>
          </a:p>
        </p:txBody>
      </p:sp>
    </p:spTree>
    <p:extLst>
      <p:ext uri="{BB962C8B-B14F-4D97-AF65-F5344CB8AC3E}">
        <p14:creationId xmlns:p14="http://schemas.microsoft.com/office/powerpoint/2010/main" xmlns="" val="290870634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itle 1"/>
          <p:cNvSpPr>
            <a:spLocks noGrp="1"/>
          </p:cNvSpPr>
          <p:nvPr>
            <p:ph type="title" idx="4294967295"/>
          </p:nvPr>
        </p:nvSpPr>
        <p:spPr>
          <a:xfrm>
            <a:off x="381000" y="0"/>
            <a:ext cx="8229600" cy="838200"/>
          </a:xfrm>
        </p:spPr>
        <p:txBody>
          <a:bodyPr/>
          <a:lstStyle/>
          <a:p>
            <a:pPr eaLnBrk="1" hangingPunct="1"/>
            <a:r>
              <a:rPr lang="en-US" sz="3200" dirty="0" smtClean="0">
                <a:solidFill>
                  <a:schemeClr val="bg1"/>
                </a:solidFill>
                <a:cs typeface="Times New Roman" pitchFamily="18" charset="0"/>
              </a:rPr>
              <a:t>Algorithm Prediction of Hypoglycemia </a:t>
            </a:r>
          </a:p>
        </p:txBody>
      </p:sp>
      <p:sp>
        <p:nvSpPr>
          <p:cNvPr id="208899" name="Content Placeholder 2"/>
          <p:cNvSpPr>
            <a:spLocks noGrp="1"/>
          </p:cNvSpPr>
          <p:nvPr>
            <p:ph idx="4294967295"/>
          </p:nvPr>
        </p:nvSpPr>
        <p:spPr>
          <a:xfrm>
            <a:off x="457200" y="990600"/>
            <a:ext cx="8229600" cy="5135563"/>
          </a:xfrm>
        </p:spPr>
        <p:txBody>
          <a:bodyPr/>
          <a:lstStyle/>
          <a:p>
            <a:pPr eaLnBrk="1" hangingPunct="1"/>
            <a:endParaRPr lang="en-US" dirty="0" smtClean="0">
              <a:latin typeface="Times New Roman" pitchFamily="18" charset="0"/>
              <a:cs typeface="Times New Roman" pitchFamily="18" charset="0"/>
            </a:endParaRPr>
          </a:p>
        </p:txBody>
      </p:sp>
      <p:sp>
        <p:nvSpPr>
          <p:cNvPr id="208900" name="Slide Number Placeholder 3"/>
          <p:cNvSpPr txBox="1">
            <a:spLocks noGrp="1"/>
          </p:cNvSpPr>
          <p:nvPr/>
        </p:nvSpPr>
        <p:spPr bwMode="auto">
          <a:xfrm>
            <a:off x="8305800" y="6356350"/>
            <a:ext cx="6858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fld id="{B2463E7F-F85A-4DA9-A02B-42BB834DFA26}" type="slidenum">
              <a:rPr lang="en-US" sz="1600" smtClean="0">
                <a:solidFill>
                  <a:srgbClr val="000099"/>
                </a:solidFill>
                <a:latin typeface="Times New Roman" pitchFamily="18" charset="0"/>
                <a:cs typeface="Times New Roman" pitchFamily="18" charset="0"/>
              </a:rPr>
              <a:pPr algn="r" eaLnBrk="1" hangingPunct="1"/>
              <a:t>55</a:t>
            </a:fld>
            <a:endParaRPr lang="en-US" sz="1600" smtClean="0">
              <a:solidFill>
                <a:srgbClr val="000099"/>
              </a:solidFill>
              <a:latin typeface="Times New Roman" pitchFamily="18" charset="0"/>
              <a:cs typeface="Times New Roman" pitchFamily="18" charset="0"/>
            </a:endParaRPr>
          </a:p>
        </p:txBody>
      </p:sp>
      <p:pic>
        <p:nvPicPr>
          <p:cNvPr id="208901" name="Picture 1"/>
          <p:cNvPicPr>
            <a:picLocks noChangeAspect="1" noChangeArrowheads="1"/>
          </p:cNvPicPr>
          <p:nvPr/>
        </p:nvPicPr>
        <p:blipFill>
          <a:blip r:embed="rId4" cstate="print">
            <a:extLst>
              <a:ext uri="{28A0092B-C50C-407E-A947-70E740481C1C}">
                <a14:useLocalDpi xmlns:a14="http://schemas.microsoft.com/office/drawing/2010/main" xmlns="" val="0"/>
              </a:ext>
            </a:extLst>
          </a:blip>
          <a:srcRect l="6488" t="6277" r="7434" b="3613"/>
          <a:stretch>
            <a:fillRect/>
          </a:stretch>
        </p:blipFill>
        <p:spPr bwMode="auto">
          <a:xfrm>
            <a:off x="1143000" y="1066800"/>
            <a:ext cx="6934200" cy="5057775"/>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7" name="Lightning Bolt 6"/>
          <p:cNvSpPr/>
          <p:nvPr/>
        </p:nvSpPr>
        <p:spPr>
          <a:xfrm>
            <a:off x="5540375" y="3916363"/>
            <a:ext cx="228600" cy="685800"/>
          </a:xfrm>
          <a:prstGeom prst="lightningBolt">
            <a:avLst/>
          </a:prstGeom>
          <a:solidFill>
            <a:srgbClr val="C0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latin typeface="Times New Roman" pitchFamily="18" charset="0"/>
              <a:cs typeface="Times New Roman" pitchFamily="18" charset="0"/>
            </a:endParaRPr>
          </a:p>
        </p:txBody>
      </p:sp>
      <p:cxnSp>
        <p:nvCxnSpPr>
          <p:cNvPr id="16" name="Straight Arrow Connector 15"/>
          <p:cNvCxnSpPr/>
          <p:nvPr/>
        </p:nvCxnSpPr>
        <p:spPr>
          <a:xfrm rot="5400000">
            <a:off x="2705101" y="4076700"/>
            <a:ext cx="2514600" cy="3175"/>
          </a:xfrm>
          <a:prstGeom prst="straightConnector1">
            <a:avLst/>
          </a:prstGeom>
          <a:ln w="28575">
            <a:solidFill>
              <a:srgbClr val="002060"/>
            </a:solidFill>
            <a:prstDash val="dash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17"/>
          <p:cNvSpPr txBox="1">
            <a:spLocks noChangeArrowheads="1"/>
          </p:cNvSpPr>
          <p:nvPr/>
        </p:nvSpPr>
        <p:spPr bwMode="auto">
          <a:xfrm>
            <a:off x="1676400" y="3349625"/>
            <a:ext cx="219868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sz="1400" b="1" smtClean="0">
                <a:solidFill>
                  <a:srgbClr val="6D6D6D"/>
                </a:solidFill>
                <a:latin typeface="Times New Roman" pitchFamily="18" charset="0"/>
                <a:cs typeface="Times New Roman" pitchFamily="18" charset="0"/>
              </a:rPr>
              <a:t>(5/5) ~35 min, ~100 mg/dL</a:t>
            </a:r>
          </a:p>
        </p:txBody>
      </p:sp>
      <p:sp>
        <p:nvSpPr>
          <p:cNvPr id="22" name="TextBox 21"/>
          <p:cNvSpPr txBox="1">
            <a:spLocks noChangeArrowheads="1"/>
          </p:cNvSpPr>
          <p:nvPr/>
        </p:nvSpPr>
        <p:spPr bwMode="auto">
          <a:xfrm>
            <a:off x="1681163" y="2987675"/>
            <a:ext cx="219868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sz="1400" b="1" smtClean="0">
                <a:solidFill>
                  <a:srgbClr val="000099"/>
                </a:solidFill>
                <a:latin typeface="Times New Roman" pitchFamily="18" charset="0"/>
                <a:cs typeface="Times New Roman" pitchFamily="18" charset="0"/>
              </a:rPr>
              <a:t>(3/5) ~45 min, ~108 mg/dL</a:t>
            </a:r>
          </a:p>
        </p:txBody>
      </p:sp>
      <p:cxnSp>
        <p:nvCxnSpPr>
          <p:cNvPr id="29" name="Straight Arrow Connector 28"/>
          <p:cNvCxnSpPr/>
          <p:nvPr/>
        </p:nvCxnSpPr>
        <p:spPr>
          <a:xfrm rot="5400000">
            <a:off x="3011488" y="4151312"/>
            <a:ext cx="2209800" cy="3175"/>
          </a:xfrm>
          <a:prstGeom prst="straightConnector1">
            <a:avLst/>
          </a:prstGeom>
          <a:ln w="28575">
            <a:solidFill>
              <a:schemeClr val="tx2">
                <a:lumMod val="10000"/>
              </a:schemeClr>
            </a:solidFill>
            <a:prstDash val="dash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3543301" y="4381500"/>
            <a:ext cx="1905000" cy="3175"/>
          </a:xfrm>
          <a:prstGeom prst="straightConnector1">
            <a:avLst/>
          </a:prstGeom>
          <a:ln w="28575">
            <a:solidFill>
              <a:schemeClr val="accent4">
                <a:lumMod val="50000"/>
              </a:schemeClr>
            </a:solidFill>
            <a:prstDash val="dash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TextBox 32"/>
          <p:cNvSpPr txBox="1">
            <a:spLocks noChangeArrowheads="1"/>
          </p:cNvSpPr>
          <p:nvPr/>
        </p:nvSpPr>
        <p:spPr bwMode="auto">
          <a:xfrm>
            <a:off x="1681163" y="2667000"/>
            <a:ext cx="21717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sz="1400" b="1" smtClean="0">
                <a:solidFill>
                  <a:srgbClr val="002060"/>
                </a:solidFill>
                <a:latin typeface="Times New Roman" pitchFamily="18" charset="0"/>
                <a:cs typeface="Times New Roman" pitchFamily="18" charset="0"/>
              </a:rPr>
              <a:t>(2/5) ~50 min, ~115 mg/dL</a:t>
            </a:r>
          </a:p>
        </p:txBody>
      </p:sp>
      <p:cxnSp>
        <p:nvCxnSpPr>
          <p:cNvPr id="14" name="Straight Arrow Connector 13"/>
          <p:cNvCxnSpPr/>
          <p:nvPr/>
        </p:nvCxnSpPr>
        <p:spPr>
          <a:xfrm flipV="1">
            <a:off x="3962400" y="2819400"/>
            <a:ext cx="1752600" cy="1588"/>
          </a:xfrm>
          <a:prstGeom prst="straightConnector1">
            <a:avLst/>
          </a:prstGeom>
          <a:ln w="28575">
            <a:solidFill>
              <a:srgbClr val="002060"/>
            </a:solidFill>
            <a:prstDash val="dash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4191000" y="3124200"/>
            <a:ext cx="1524000" cy="1588"/>
          </a:xfrm>
          <a:prstGeom prst="straightConnector1">
            <a:avLst/>
          </a:prstGeom>
          <a:ln w="28575">
            <a:solidFill>
              <a:schemeClr val="tx2">
                <a:lumMod val="10000"/>
              </a:schemeClr>
            </a:solidFill>
            <a:prstDash val="dash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495800" y="3429000"/>
            <a:ext cx="1219200" cy="1588"/>
          </a:xfrm>
          <a:prstGeom prst="straightConnector1">
            <a:avLst/>
          </a:prstGeom>
          <a:ln w="28575">
            <a:solidFill>
              <a:schemeClr val="accent4">
                <a:lumMod val="50000"/>
              </a:schemeClr>
            </a:solidFill>
            <a:prstDash val="dash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8912" name="Footer Placeholder 26"/>
          <p:cNvSpPr txBox="1">
            <a:spLocks noGrp="1"/>
          </p:cNvSpPr>
          <p:nvPr/>
        </p:nvSpPr>
        <p:spPr bwMode="auto">
          <a:xfrm>
            <a:off x="3276600" y="6356350"/>
            <a:ext cx="50292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sz="1400" dirty="0" smtClean="0">
                <a:solidFill>
                  <a:srgbClr val="000099"/>
                </a:solidFill>
                <a:latin typeface="Times New Roman" pitchFamily="18" charset="0"/>
                <a:cs typeface="Times New Roman" pitchFamily="18" charset="0"/>
              </a:rPr>
              <a:t>Buckingham</a:t>
            </a:r>
          </a:p>
        </p:txBody>
      </p:sp>
      <p:sp>
        <p:nvSpPr>
          <p:cNvPr id="17" name="Date Placeholder 16"/>
          <p:cNvSpPr>
            <a:spLocks noGrp="1"/>
          </p:cNvSpPr>
          <p:nvPr>
            <p:ph type="dt" sz="half" idx="10"/>
          </p:nvPr>
        </p:nvSpPr>
        <p:spPr/>
        <p:txBody>
          <a:bodyPr/>
          <a:lstStyle/>
          <a:p>
            <a:pPr>
              <a:defRPr/>
            </a:pPr>
            <a:r>
              <a:rPr lang="en-US" smtClean="0"/>
              <a:t>July 2011</a:t>
            </a:r>
            <a:endParaRPr lang="en-US"/>
          </a:p>
        </p:txBody>
      </p:sp>
      <p:sp>
        <p:nvSpPr>
          <p:cNvPr id="20" name="Slide Number Placeholder 19"/>
          <p:cNvSpPr>
            <a:spLocks noGrp="1"/>
          </p:cNvSpPr>
          <p:nvPr>
            <p:ph type="sldNum" sz="quarter" idx="12"/>
          </p:nvPr>
        </p:nvSpPr>
        <p:spPr/>
        <p:txBody>
          <a:bodyPr/>
          <a:lstStyle/>
          <a:p>
            <a:pPr>
              <a:defRPr/>
            </a:pPr>
            <a:r>
              <a:rPr lang="en-US" smtClean="0"/>
              <a:t>Slide </a:t>
            </a:r>
            <a:fld id="{F634E779-E858-4DC4-8E0D-6120F8061943}" type="slidenum">
              <a:rPr lang="en-US" smtClean="0"/>
              <a:pPr>
                <a:defRPr/>
              </a:pPr>
              <a:t>55</a:t>
            </a:fld>
            <a:endParaRPr lang="en-US"/>
          </a:p>
        </p:txBody>
      </p:sp>
      <p:sp>
        <p:nvSpPr>
          <p:cNvPr id="23" name="Footer Placeholder 22"/>
          <p:cNvSpPr>
            <a:spLocks noGrp="1"/>
          </p:cNvSpPr>
          <p:nvPr>
            <p:ph type="ftr" sz="quarter" idx="11"/>
          </p:nvPr>
        </p:nvSpPr>
        <p:spPr/>
        <p:txBody>
          <a:bodyPr/>
          <a:lstStyle/>
          <a:p>
            <a:pPr>
              <a:defRPr/>
            </a:pPr>
            <a:r>
              <a:rPr lang="en-US" smtClean="0"/>
              <a:t>Darrell M. Wilson, MD (Stanford)</a:t>
            </a:r>
            <a:endParaRPr lang="en-US"/>
          </a:p>
        </p:txBody>
      </p:sp>
    </p:spTree>
    <p:custDataLst>
      <p:tags r:id="rId1"/>
    </p:custDataLst>
    <p:extLst>
      <p:ext uri="{BB962C8B-B14F-4D97-AF65-F5344CB8AC3E}">
        <p14:creationId xmlns:p14="http://schemas.microsoft.com/office/powerpoint/2010/main" xmlns="" val="20335850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par>
                                <p:cTn id="13" presetID="22" presetClass="entr" presetSubtype="8"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500"/>
                                        <p:tgtEl>
                                          <p:spTgt spid="29"/>
                                        </p:tgtEl>
                                      </p:cBhvr>
                                    </p:animEffect>
                                  </p:childTnLst>
                                </p:cTn>
                              </p:par>
                              <p:par>
                                <p:cTn id="23" presetID="22" presetClass="entr" presetSubtype="8"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up)">
                                      <p:cBhvr>
                                        <p:cTn id="32" dur="500"/>
                                        <p:tgtEl>
                                          <p:spTgt spid="30"/>
                                        </p:tgtEl>
                                      </p:cBhvr>
                                    </p:animEffect>
                                  </p:childTnLst>
                                </p:cTn>
                              </p:par>
                              <p:par>
                                <p:cTn id="33" presetID="22" presetClass="entr" presetSubtype="8"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par>
                                <p:cTn id="36" presetID="1"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p:bldP spid="22" grpId="0"/>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Regulatory item 1</a:t>
            </a:r>
            <a:endParaRPr lang="en-US" dirty="0"/>
          </a:p>
        </p:txBody>
      </p:sp>
      <p:sp>
        <p:nvSpPr>
          <p:cNvPr id="3" name="Content Placeholder 2"/>
          <p:cNvSpPr>
            <a:spLocks noGrp="1"/>
          </p:cNvSpPr>
          <p:nvPr>
            <p:ph idx="1"/>
          </p:nvPr>
        </p:nvSpPr>
        <p:spPr/>
        <p:txBody>
          <a:bodyPr/>
          <a:lstStyle/>
          <a:p>
            <a:r>
              <a:rPr lang="en-US" dirty="0" smtClean="0"/>
              <a:t>FDA and LGS – </a:t>
            </a:r>
            <a:r>
              <a:rPr lang="en-US" dirty="0" err="1" smtClean="0"/>
              <a:t>Veo</a:t>
            </a:r>
            <a:endParaRPr lang="en-US" dirty="0" smtClean="0"/>
          </a:p>
          <a:p>
            <a:pPr lvl="1"/>
            <a:r>
              <a:rPr lang="en-US" dirty="0" smtClean="0"/>
              <a:t>Many countries, not the US</a:t>
            </a:r>
            <a:endParaRPr lang="en-US" dirty="0"/>
          </a:p>
        </p:txBody>
      </p:sp>
      <p:sp>
        <p:nvSpPr>
          <p:cNvPr id="4" name="Date Placeholder 3"/>
          <p:cNvSpPr>
            <a:spLocks noGrp="1"/>
          </p:cNvSpPr>
          <p:nvPr>
            <p:ph type="dt" sz="half" idx="10"/>
          </p:nvPr>
        </p:nvSpPr>
        <p:spPr/>
        <p:txBody>
          <a:bodyPr/>
          <a:lstStyle/>
          <a:p>
            <a:pPr>
              <a:defRPr/>
            </a:pPr>
            <a:r>
              <a:rPr lang="en-US" smtClean="0"/>
              <a:t>July 2011</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490B69A2-DAE6-4488-A29A-CAF8836F4AD9}" type="slidenum">
              <a:rPr lang="en-US" smtClean="0"/>
              <a:pPr>
                <a:defRPr/>
              </a:pPr>
              <a:t>56</a:t>
            </a:fld>
            <a:endParaRPr lang="en-US"/>
          </a:p>
        </p:txBody>
      </p:sp>
      <p:sp>
        <p:nvSpPr>
          <p:cNvPr id="6" name="Footer Placeholder 5"/>
          <p:cNvSpPr>
            <a:spLocks noGrp="1"/>
          </p:cNvSpPr>
          <p:nvPr>
            <p:ph type="ftr" sz="quarter" idx="11"/>
          </p:nvPr>
        </p:nvSpPr>
        <p:spPr/>
        <p:txBody>
          <a:bodyPr/>
          <a:lstStyle/>
          <a:p>
            <a:pPr>
              <a:defRPr/>
            </a:pPr>
            <a:r>
              <a:rPr lang="en-US" smtClean="0"/>
              <a:t>Darrell M. Wilson, MD (Stanford)</a:t>
            </a:r>
            <a:endParaRPr lang="en-US"/>
          </a:p>
        </p:txBody>
      </p:sp>
    </p:spTree>
    <p:extLst>
      <p:ext uri="{BB962C8B-B14F-4D97-AF65-F5344CB8AC3E}">
        <p14:creationId xmlns:p14="http://schemas.microsoft.com/office/powerpoint/2010/main" xmlns="" val="240448500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smtClean="0"/>
              <a:t>What we would like to see in a Body Area Network</a:t>
            </a:r>
          </a:p>
        </p:txBody>
      </p:sp>
      <p:sp>
        <p:nvSpPr>
          <p:cNvPr id="62467" name="Content Placeholder 2"/>
          <p:cNvSpPr>
            <a:spLocks noGrp="1"/>
          </p:cNvSpPr>
          <p:nvPr>
            <p:ph idx="1"/>
          </p:nvPr>
        </p:nvSpPr>
        <p:spPr/>
        <p:txBody>
          <a:bodyPr/>
          <a:lstStyle/>
          <a:p>
            <a:r>
              <a:rPr lang="en-US" smtClean="0"/>
              <a:t>A stable, company neutral system to reliably exchange data among diabetes related devices</a:t>
            </a:r>
          </a:p>
          <a:p>
            <a:pPr lvl="1"/>
            <a:r>
              <a:rPr lang="en-US" smtClean="0"/>
              <a:t>Glucose meters</a:t>
            </a:r>
          </a:p>
          <a:p>
            <a:pPr lvl="1"/>
            <a:r>
              <a:rPr lang="en-US" smtClean="0"/>
              <a:t>Glucose sensors</a:t>
            </a:r>
          </a:p>
          <a:p>
            <a:pPr lvl="1"/>
            <a:r>
              <a:rPr lang="en-US" smtClean="0"/>
              <a:t>Insulin infusion devices </a:t>
            </a:r>
          </a:p>
          <a:p>
            <a:pPr lvl="1"/>
            <a:r>
              <a:rPr lang="en-US" smtClean="0"/>
              <a:t>Control algorithm devices (if not embedded)</a:t>
            </a:r>
          </a:p>
        </p:txBody>
      </p:sp>
      <p:sp>
        <p:nvSpPr>
          <p:cNvPr id="4" name="Date Placeholder 3"/>
          <p:cNvSpPr>
            <a:spLocks noGrp="1"/>
          </p:cNvSpPr>
          <p:nvPr>
            <p:ph type="dt" sz="half" idx="10"/>
          </p:nvPr>
        </p:nvSpPr>
        <p:spPr/>
        <p:txBody>
          <a:bodyPr/>
          <a:lstStyle/>
          <a:p>
            <a:pPr>
              <a:defRPr/>
            </a:pPr>
            <a:r>
              <a:rPr lang="en-US" smtClean="0"/>
              <a:t>July 2011</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490B69A2-DAE6-4488-A29A-CAF8836F4AD9}" type="slidenum">
              <a:rPr lang="en-US" smtClean="0"/>
              <a:pPr>
                <a:defRPr/>
              </a:pPr>
              <a:t>57</a:t>
            </a:fld>
            <a:endParaRPr lang="en-US"/>
          </a:p>
        </p:txBody>
      </p:sp>
      <p:sp>
        <p:nvSpPr>
          <p:cNvPr id="6" name="Footer Placeholder 5"/>
          <p:cNvSpPr>
            <a:spLocks noGrp="1"/>
          </p:cNvSpPr>
          <p:nvPr>
            <p:ph type="ftr" sz="quarter" idx="11"/>
          </p:nvPr>
        </p:nvSpPr>
        <p:spPr/>
        <p:txBody>
          <a:bodyPr/>
          <a:lstStyle/>
          <a:p>
            <a:pPr>
              <a:defRPr/>
            </a:pPr>
            <a:r>
              <a:rPr lang="en-US" smtClean="0"/>
              <a:t>Darrell M. Wilson, MD (Stanford)</a:t>
            </a:r>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smtClean="0"/>
              <a:t>What we would like to see in a Body Area Network</a:t>
            </a:r>
          </a:p>
        </p:txBody>
      </p:sp>
      <p:sp>
        <p:nvSpPr>
          <p:cNvPr id="3" name="Content Placeholder 2"/>
          <p:cNvSpPr>
            <a:spLocks noGrp="1"/>
          </p:cNvSpPr>
          <p:nvPr>
            <p:ph idx="1"/>
          </p:nvPr>
        </p:nvSpPr>
        <p:spPr/>
        <p:txBody>
          <a:bodyPr/>
          <a:lstStyle/>
          <a:p>
            <a:r>
              <a:rPr lang="en-US" smtClean="0"/>
              <a:t>A stable, company neutral system to reliably exchange data among diabetes related devices</a:t>
            </a:r>
          </a:p>
          <a:p>
            <a:pPr lvl="1"/>
            <a:r>
              <a:rPr lang="en-US" smtClean="0"/>
              <a:t>External alarms</a:t>
            </a:r>
          </a:p>
          <a:p>
            <a:pPr lvl="1"/>
            <a:r>
              <a:rPr lang="en-US" smtClean="0"/>
              <a:t>Activity monitors</a:t>
            </a:r>
          </a:p>
          <a:p>
            <a:pPr lvl="1"/>
            <a:r>
              <a:rPr lang="en-US" smtClean="0"/>
              <a:t>GPS</a:t>
            </a:r>
          </a:p>
          <a:p>
            <a:pPr lvl="1"/>
            <a:r>
              <a:rPr lang="en-US" smtClean="0"/>
              <a:t>Phone</a:t>
            </a:r>
          </a:p>
          <a:p>
            <a:pPr lvl="1"/>
            <a:r>
              <a:rPr lang="en-US" smtClean="0"/>
              <a:t>External communication devices</a:t>
            </a:r>
          </a:p>
          <a:p>
            <a:pPr lvl="1"/>
            <a:r>
              <a:rPr lang="en-US" smtClean="0"/>
              <a:t>Ear buds?</a:t>
            </a:r>
          </a:p>
        </p:txBody>
      </p:sp>
      <p:sp>
        <p:nvSpPr>
          <p:cNvPr id="4" name="Date Placeholder 3"/>
          <p:cNvSpPr>
            <a:spLocks noGrp="1"/>
          </p:cNvSpPr>
          <p:nvPr>
            <p:ph type="dt" sz="half" idx="10"/>
          </p:nvPr>
        </p:nvSpPr>
        <p:spPr/>
        <p:txBody>
          <a:bodyPr/>
          <a:lstStyle/>
          <a:p>
            <a:pPr>
              <a:defRPr/>
            </a:pPr>
            <a:r>
              <a:rPr lang="en-US" smtClean="0"/>
              <a:t>July 2011</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490B69A2-DAE6-4488-A29A-CAF8836F4AD9}" type="slidenum">
              <a:rPr lang="en-US" smtClean="0"/>
              <a:pPr>
                <a:defRPr/>
              </a:pPr>
              <a:t>58</a:t>
            </a:fld>
            <a:endParaRPr lang="en-US"/>
          </a:p>
        </p:txBody>
      </p:sp>
      <p:sp>
        <p:nvSpPr>
          <p:cNvPr id="6" name="Footer Placeholder 5"/>
          <p:cNvSpPr>
            <a:spLocks noGrp="1"/>
          </p:cNvSpPr>
          <p:nvPr>
            <p:ph type="ftr" sz="quarter" idx="11"/>
          </p:nvPr>
        </p:nvSpPr>
        <p:spPr/>
        <p:txBody>
          <a:bodyPr/>
          <a:lstStyle/>
          <a:p>
            <a:pPr>
              <a:defRPr/>
            </a:pPr>
            <a:r>
              <a:rPr lang="en-US" smtClean="0"/>
              <a:t>Darrell M. Wilson, MD (Stanford)</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a:grpSpLocks/>
          </p:cNvGrpSpPr>
          <p:nvPr/>
        </p:nvGrpSpPr>
        <p:grpSpPr bwMode="auto">
          <a:xfrm>
            <a:off x="457200" y="914400"/>
            <a:ext cx="4343400" cy="5257800"/>
            <a:chOff x="0" y="816"/>
            <a:chExt cx="3184" cy="3504"/>
          </a:xfrm>
        </p:grpSpPr>
        <p:pic>
          <p:nvPicPr>
            <p:cNvPr id="64526" name="Picture 17" descr="ir1200-silver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0" y="1968"/>
              <a:ext cx="1392" cy="10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4527" name="Picture 18" descr="cozmo"/>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4" y="3072"/>
              <a:ext cx="659" cy="10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4528" name="Picture 19" descr="pf_paradigm_pumps"/>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816"/>
              <a:ext cx="1440" cy="9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4529" name="Picture 20"/>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152" y="3572"/>
              <a:ext cx="1152" cy="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4530" name="Picture 21" descr="MCDD00943_0000[1]"/>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rot="4047426">
              <a:off x="1689" y="1095"/>
              <a:ext cx="823" cy="8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4531" name="Picture 22" descr="MCDD00943_0000[1]"/>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rot="1907194">
              <a:off x="1440" y="2736"/>
              <a:ext cx="823" cy="8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4532" name="Picture 23" descr="MCDD00943_0000[1]"/>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rot="4047426">
              <a:off x="1593" y="2055"/>
              <a:ext cx="823" cy="8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4533" name="Picture 24" descr="MCDD00943_0000[1]"/>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rot="1003851">
              <a:off x="2361" y="3303"/>
              <a:ext cx="823" cy="8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64515" name="Rectangle 4"/>
          <p:cNvSpPr>
            <a:spLocks noGrp="1" noChangeArrowheads="1"/>
          </p:cNvSpPr>
          <p:nvPr>
            <p:ph type="title"/>
          </p:nvPr>
        </p:nvSpPr>
        <p:spPr>
          <a:xfrm>
            <a:off x="457200" y="0"/>
            <a:ext cx="8229600" cy="838200"/>
          </a:xfrm>
        </p:spPr>
        <p:txBody>
          <a:bodyPr/>
          <a:lstStyle/>
          <a:p>
            <a:r>
              <a:rPr lang="en-US" smtClean="0"/>
              <a:t>The All-In-One Device</a:t>
            </a:r>
          </a:p>
        </p:txBody>
      </p:sp>
      <p:pic>
        <p:nvPicPr>
          <p:cNvPr id="64516" name="Picture 7" descr="iphone_2"/>
          <p:cNvPicPr>
            <a:picLocks noChangeAspect="1" noChangeArrowheads="1"/>
          </p:cNvPicPr>
          <p:nvPr/>
        </p:nvPicPr>
        <p:blipFill>
          <a:blip r:embed="rId8" cstate="print">
            <a:extLst>
              <a:ext uri="{28A0092B-C50C-407E-A947-70E740481C1C}">
                <a14:useLocalDpi xmlns:a14="http://schemas.microsoft.com/office/drawing/2010/main" xmlns="" val="0"/>
              </a:ext>
            </a:extLst>
          </a:blip>
          <a:srcRect r="57379"/>
          <a:stretch>
            <a:fillRect/>
          </a:stretch>
        </p:blipFill>
        <p:spPr bwMode="auto">
          <a:xfrm>
            <a:off x="3810000" y="990600"/>
            <a:ext cx="2473325" cy="4738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28136" name="Picture 8" descr="IMGP5747"/>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rot="-2290907">
            <a:off x="3276600" y="5181600"/>
            <a:ext cx="895350" cy="209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 name="Group 9"/>
          <p:cNvGrpSpPr>
            <a:grpSpLocks/>
          </p:cNvGrpSpPr>
          <p:nvPr/>
        </p:nvGrpSpPr>
        <p:grpSpPr bwMode="auto">
          <a:xfrm>
            <a:off x="6172200" y="914400"/>
            <a:ext cx="2743200" cy="5181600"/>
            <a:chOff x="3696" y="816"/>
            <a:chExt cx="2304" cy="3504"/>
          </a:xfrm>
        </p:grpSpPr>
        <p:pic>
          <p:nvPicPr>
            <p:cNvPr id="64520" name="Picture 10" descr="minilink"/>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4464" y="816"/>
              <a:ext cx="1536" cy="9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4521" name="Picture 11" descr="D0800_SenderAskew_White_LR"/>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4896" y="1920"/>
              <a:ext cx="628" cy="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4522" name="Picture 12" descr="seven_transmitter"/>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4494" y="3498"/>
              <a:ext cx="1266" cy="8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4523" name="Picture 13" descr="MCDD00943_0000[1]"/>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rot="4047426">
              <a:off x="3801" y="1047"/>
              <a:ext cx="823" cy="8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4524" name="Picture 14" descr="MCDD00943_0000[1]"/>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rot="4047426">
              <a:off x="3945" y="1959"/>
              <a:ext cx="823" cy="8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4525" name="Picture 15" descr="MCDD00943_0000[1]"/>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rot="4047426">
              <a:off x="3705" y="3063"/>
              <a:ext cx="823" cy="8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64519" name="TextBox 20"/>
          <p:cNvSpPr txBox="1">
            <a:spLocks noChangeArrowheads="1"/>
          </p:cNvSpPr>
          <p:nvPr/>
        </p:nvSpPr>
        <p:spPr bwMode="auto">
          <a:xfrm>
            <a:off x="5715000" y="6096000"/>
            <a:ext cx="3429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Buckingham</a:t>
            </a:r>
          </a:p>
        </p:txBody>
      </p:sp>
      <p:sp>
        <p:nvSpPr>
          <p:cNvPr id="22" name="Date Placeholder 21"/>
          <p:cNvSpPr>
            <a:spLocks noGrp="1"/>
          </p:cNvSpPr>
          <p:nvPr>
            <p:ph type="dt" sz="half" idx="10"/>
          </p:nvPr>
        </p:nvSpPr>
        <p:spPr/>
        <p:txBody>
          <a:bodyPr/>
          <a:lstStyle/>
          <a:p>
            <a:pPr>
              <a:defRPr/>
            </a:pPr>
            <a:r>
              <a:rPr lang="en-US" smtClean="0"/>
              <a:t>July 2011</a:t>
            </a:r>
            <a:endParaRPr lang="en-US"/>
          </a:p>
        </p:txBody>
      </p:sp>
      <p:sp>
        <p:nvSpPr>
          <p:cNvPr id="23" name="Slide Number Placeholder 22"/>
          <p:cNvSpPr>
            <a:spLocks noGrp="1"/>
          </p:cNvSpPr>
          <p:nvPr>
            <p:ph type="sldNum" sz="quarter" idx="12"/>
          </p:nvPr>
        </p:nvSpPr>
        <p:spPr/>
        <p:txBody>
          <a:bodyPr/>
          <a:lstStyle/>
          <a:p>
            <a:pPr>
              <a:defRPr/>
            </a:pPr>
            <a:r>
              <a:rPr lang="en-US" smtClean="0"/>
              <a:t>Slide </a:t>
            </a:r>
            <a:fld id="{57E36030-BD4E-4FED-91F3-151EC067F6E7}" type="slidenum">
              <a:rPr lang="en-US" smtClean="0"/>
              <a:pPr>
                <a:defRPr/>
              </a:pPr>
              <a:t>59</a:t>
            </a:fld>
            <a:endParaRPr lang="en-US"/>
          </a:p>
        </p:txBody>
      </p:sp>
      <p:sp>
        <p:nvSpPr>
          <p:cNvPr id="24" name="Footer Placeholder 23"/>
          <p:cNvSpPr>
            <a:spLocks noGrp="1"/>
          </p:cNvSpPr>
          <p:nvPr>
            <p:ph type="ftr" sz="quarter" idx="11"/>
          </p:nvPr>
        </p:nvSpPr>
        <p:spPr/>
        <p:txBody>
          <a:bodyPr/>
          <a:lstStyle/>
          <a:p>
            <a:pPr>
              <a:defRPr/>
            </a:pPr>
            <a:r>
              <a:rPr lang="en-US" smtClean="0"/>
              <a:t>Darrell M. Wilson, MD (Stanford)</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nodeType="clickEffect">
                                  <p:stCondLst>
                                    <p:cond delay="0"/>
                                  </p:stCondLst>
                                  <p:childTnLst>
                                    <p:set>
                                      <p:cBhvr>
                                        <p:cTn id="6" dur="1" fill="hold">
                                          <p:stCondLst>
                                            <p:cond delay="0"/>
                                          </p:stCondLst>
                                        </p:cTn>
                                        <p:tgtEl>
                                          <p:spTgt spid="1328136"/>
                                        </p:tgtEl>
                                        <p:attrNameLst>
                                          <p:attrName>style.visibility</p:attrName>
                                        </p:attrNameLst>
                                      </p:cBhvr>
                                      <p:to>
                                        <p:strVal val="visible"/>
                                      </p:to>
                                    </p:set>
                                    <p:anim calcmode="lin" valueType="num">
                                      <p:cBhvr additive="base">
                                        <p:cTn id="7" dur="500" fill="hold"/>
                                        <p:tgtEl>
                                          <p:spTgt spid="1328136"/>
                                        </p:tgtEl>
                                        <p:attrNameLst>
                                          <p:attrName>ppt_x</p:attrName>
                                        </p:attrNameLst>
                                      </p:cBhvr>
                                      <p:tavLst>
                                        <p:tav tm="0">
                                          <p:val>
                                            <p:strVal val="0-#ppt_w/2"/>
                                          </p:val>
                                        </p:tav>
                                        <p:tav tm="100000">
                                          <p:val>
                                            <p:strVal val="#ppt_x"/>
                                          </p:val>
                                        </p:tav>
                                      </p:tavLst>
                                    </p:anim>
                                    <p:anim calcmode="lin" valueType="num">
                                      <p:cBhvr additive="base">
                                        <p:cTn id="8" dur="500" fill="hold"/>
                                        <p:tgtEl>
                                          <p:spTgt spid="13281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5362" name="Rectangle 2"/>
          <p:cNvSpPr>
            <a:spLocks noGrp="1" noChangeArrowheads="1"/>
          </p:cNvSpPr>
          <p:nvPr>
            <p:ph type="title"/>
          </p:nvPr>
        </p:nvSpPr>
        <p:spPr/>
        <p:txBody>
          <a:bodyPr/>
          <a:lstStyle/>
          <a:p>
            <a:r>
              <a:rPr lang="en-US"/>
              <a:t>What’s New in Type 2?</a:t>
            </a:r>
          </a:p>
        </p:txBody>
      </p:sp>
      <p:sp>
        <p:nvSpPr>
          <p:cNvPr id="1295363" name="Rectangle 3"/>
          <p:cNvSpPr>
            <a:spLocks noGrp="1" noChangeArrowheads="1"/>
          </p:cNvSpPr>
          <p:nvPr>
            <p:ph type="body" idx="1"/>
          </p:nvPr>
        </p:nvSpPr>
        <p:spPr/>
        <p:txBody>
          <a:bodyPr/>
          <a:lstStyle/>
          <a:p>
            <a:pPr>
              <a:lnSpc>
                <a:spcPct val="90000"/>
              </a:lnSpc>
            </a:pPr>
            <a:r>
              <a:rPr lang="en-US" dirty="0"/>
              <a:t>Epidemic of Type 2</a:t>
            </a:r>
          </a:p>
          <a:p>
            <a:pPr>
              <a:lnSpc>
                <a:spcPct val="90000"/>
              </a:lnSpc>
            </a:pPr>
            <a:r>
              <a:rPr lang="en-US" dirty="0"/>
              <a:t>“Atypical” diabetes</a:t>
            </a:r>
          </a:p>
          <a:p>
            <a:pPr lvl="1">
              <a:lnSpc>
                <a:spcPct val="90000"/>
              </a:lnSpc>
            </a:pPr>
            <a:r>
              <a:rPr lang="en-US" dirty="0"/>
              <a:t>Type 2 with an edge</a:t>
            </a:r>
          </a:p>
          <a:p>
            <a:pPr lvl="2">
              <a:lnSpc>
                <a:spcPct val="90000"/>
              </a:lnSpc>
            </a:pPr>
            <a:r>
              <a:rPr lang="en-US" dirty="0"/>
              <a:t>sometimes presenting with DKA</a:t>
            </a:r>
          </a:p>
          <a:p>
            <a:pPr>
              <a:lnSpc>
                <a:spcPct val="90000"/>
              </a:lnSpc>
            </a:pPr>
            <a:r>
              <a:rPr lang="en-US" dirty="0" smtClean="0"/>
              <a:t>Related to obesity</a:t>
            </a:r>
            <a:endParaRPr lang="en-US" dirty="0"/>
          </a:p>
        </p:txBody>
      </p:sp>
      <p:sp>
        <p:nvSpPr>
          <p:cNvPr id="4" name="Date Placeholder 3"/>
          <p:cNvSpPr>
            <a:spLocks noGrp="1"/>
          </p:cNvSpPr>
          <p:nvPr>
            <p:ph type="dt" sz="half" idx="10"/>
          </p:nvPr>
        </p:nvSpPr>
        <p:spPr/>
        <p:txBody>
          <a:bodyPr/>
          <a:lstStyle/>
          <a:p>
            <a:pPr>
              <a:defRPr/>
            </a:pPr>
            <a:r>
              <a:rPr lang="en-US" smtClean="0"/>
              <a:t>July 2011</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490B69A2-DAE6-4488-A29A-CAF8836F4AD9}" type="slidenum">
              <a:rPr lang="en-US" smtClean="0"/>
              <a:pPr>
                <a:defRPr/>
              </a:pPr>
              <a:t>6</a:t>
            </a:fld>
            <a:endParaRPr lang="en-US"/>
          </a:p>
        </p:txBody>
      </p:sp>
      <p:sp>
        <p:nvSpPr>
          <p:cNvPr id="6" name="Footer Placeholder 5"/>
          <p:cNvSpPr>
            <a:spLocks noGrp="1"/>
          </p:cNvSpPr>
          <p:nvPr>
            <p:ph type="ftr" sz="quarter" idx="11"/>
          </p:nvPr>
        </p:nvSpPr>
        <p:spPr/>
        <p:txBody>
          <a:bodyPr/>
          <a:lstStyle/>
          <a:p>
            <a:pPr>
              <a:defRPr/>
            </a:pPr>
            <a:r>
              <a:rPr lang="en-US" smtClean="0"/>
              <a:t>Darrell M. Wilson, MD (Stanford)</a:t>
            </a:r>
            <a:endParaRPr lang="en-US"/>
          </a:p>
        </p:txBody>
      </p:sp>
    </p:spTree>
    <p:extLst>
      <p:ext uri="{BB962C8B-B14F-4D97-AF65-F5344CB8AC3E}">
        <p14:creationId xmlns:p14="http://schemas.microsoft.com/office/powerpoint/2010/main" xmlns="" val="110273346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smtClean="0"/>
              <a:t>What we would like to see in a Body Area Network</a:t>
            </a:r>
          </a:p>
        </p:txBody>
      </p:sp>
      <p:sp>
        <p:nvSpPr>
          <p:cNvPr id="65539" name="Content Placeholder 2"/>
          <p:cNvSpPr>
            <a:spLocks noGrp="1"/>
          </p:cNvSpPr>
          <p:nvPr>
            <p:ph idx="1"/>
          </p:nvPr>
        </p:nvSpPr>
        <p:spPr>
          <a:xfrm>
            <a:off x="685800" y="1981200"/>
            <a:ext cx="5715000" cy="4114800"/>
          </a:xfrm>
        </p:spPr>
        <p:txBody>
          <a:bodyPr/>
          <a:lstStyle/>
          <a:p>
            <a:r>
              <a:rPr lang="en-US" sz="2800" dirty="0" smtClean="0"/>
              <a:t>Transmission of data that will control an active device</a:t>
            </a:r>
          </a:p>
          <a:p>
            <a:r>
              <a:rPr lang="en-US" sz="2800" dirty="0" smtClean="0"/>
              <a:t>Note the difference – NOT just a sensor network</a:t>
            </a:r>
          </a:p>
          <a:p>
            <a:pPr lvl="1"/>
            <a:r>
              <a:rPr lang="en-US" sz="2400" dirty="0" smtClean="0"/>
              <a:t>Insulin infusion devices</a:t>
            </a:r>
          </a:p>
          <a:p>
            <a:pPr lvl="1"/>
            <a:r>
              <a:rPr lang="en-US" sz="2400" dirty="0" smtClean="0"/>
              <a:t>Insulin infusion algorithm</a:t>
            </a:r>
          </a:p>
          <a:p>
            <a:r>
              <a:rPr lang="en-US" sz="2800" dirty="0" smtClean="0"/>
              <a:t>NOW we are infusing insulin, a potential lethal medicine</a:t>
            </a:r>
          </a:p>
        </p:txBody>
      </p:sp>
      <p:pic>
        <p:nvPicPr>
          <p:cNvPr id="4" name="Picture 2" descr="concluding slide"/>
          <p:cNvPicPr>
            <a:picLocks noChangeAspect="1" noChangeArrowheads="1"/>
          </p:cNvPicPr>
          <p:nvPr/>
        </p:nvPicPr>
        <p:blipFill>
          <a:blip r:embed="rId2" cstate="print"/>
          <a:srcRect/>
          <a:stretch>
            <a:fillRect/>
          </a:stretch>
        </p:blipFill>
        <p:spPr bwMode="auto">
          <a:xfrm>
            <a:off x="6400800" y="2057400"/>
            <a:ext cx="2415479" cy="3429000"/>
          </a:xfrm>
          <a:prstGeom prst="rect">
            <a:avLst/>
          </a:prstGeom>
          <a:noFill/>
        </p:spPr>
      </p:pic>
      <p:sp>
        <p:nvSpPr>
          <p:cNvPr id="5" name="Date Placeholder 4"/>
          <p:cNvSpPr>
            <a:spLocks noGrp="1"/>
          </p:cNvSpPr>
          <p:nvPr>
            <p:ph type="dt" sz="half" idx="10"/>
          </p:nvPr>
        </p:nvSpPr>
        <p:spPr/>
        <p:txBody>
          <a:bodyPr/>
          <a:lstStyle/>
          <a:p>
            <a:pPr>
              <a:defRPr/>
            </a:pPr>
            <a:r>
              <a:rPr lang="en-US" smtClean="0"/>
              <a:t>July 2011</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490B69A2-DAE6-4488-A29A-CAF8836F4AD9}" type="slidenum">
              <a:rPr lang="en-US" smtClean="0"/>
              <a:pPr>
                <a:defRPr/>
              </a:pPr>
              <a:t>60</a:t>
            </a:fld>
            <a:endParaRPr lang="en-US"/>
          </a:p>
        </p:txBody>
      </p:sp>
      <p:sp>
        <p:nvSpPr>
          <p:cNvPr id="7" name="Footer Placeholder 6"/>
          <p:cNvSpPr>
            <a:spLocks noGrp="1"/>
          </p:cNvSpPr>
          <p:nvPr>
            <p:ph type="ftr" sz="quarter" idx="11"/>
          </p:nvPr>
        </p:nvSpPr>
        <p:spPr/>
        <p:txBody>
          <a:bodyPr/>
          <a:lstStyle/>
          <a:p>
            <a:pPr>
              <a:defRPr/>
            </a:pPr>
            <a:r>
              <a:rPr lang="en-US" smtClean="0"/>
              <a:t>Darrell M. Wilson, MD (Stanford)</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smtClean="0"/>
              <a:t>What we would like to see in a Body Area Network</a:t>
            </a:r>
          </a:p>
        </p:txBody>
      </p:sp>
      <p:sp>
        <p:nvSpPr>
          <p:cNvPr id="66563" name="Content Placeholder 2"/>
          <p:cNvSpPr>
            <a:spLocks noGrp="1"/>
          </p:cNvSpPr>
          <p:nvPr>
            <p:ph idx="1"/>
          </p:nvPr>
        </p:nvSpPr>
        <p:spPr/>
        <p:txBody>
          <a:bodyPr/>
          <a:lstStyle/>
          <a:p>
            <a:r>
              <a:rPr lang="en-US" smtClean="0"/>
              <a:t>High security</a:t>
            </a:r>
          </a:p>
          <a:p>
            <a:r>
              <a:rPr lang="en-US" smtClean="0"/>
              <a:t>High specificity </a:t>
            </a:r>
          </a:p>
        </p:txBody>
      </p:sp>
      <p:sp>
        <p:nvSpPr>
          <p:cNvPr id="4" name="Date Placeholder 3"/>
          <p:cNvSpPr>
            <a:spLocks noGrp="1"/>
          </p:cNvSpPr>
          <p:nvPr>
            <p:ph type="dt" sz="half" idx="10"/>
          </p:nvPr>
        </p:nvSpPr>
        <p:spPr/>
        <p:txBody>
          <a:bodyPr/>
          <a:lstStyle/>
          <a:p>
            <a:pPr>
              <a:defRPr/>
            </a:pPr>
            <a:r>
              <a:rPr lang="en-US" smtClean="0"/>
              <a:t>July 2011</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490B69A2-DAE6-4488-A29A-CAF8836F4AD9}" type="slidenum">
              <a:rPr lang="en-US" smtClean="0"/>
              <a:pPr>
                <a:defRPr/>
              </a:pPr>
              <a:t>61</a:t>
            </a:fld>
            <a:endParaRPr lang="en-US"/>
          </a:p>
        </p:txBody>
      </p:sp>
      <p:sp>
        <p:nvSpPr>
          <p:cNvPr id="6" name="Footer Placeholder 5"/>
          <p:cNvSpPr>
            <a:spLocks noGrp="1"/>
          </p:cNvSpPr>
          <p:nvPr>
            <p:ph type="ftr" sz="quarter" idx="11"/>
          </p:nvPr>
        </p:nvSpPr>
        <p:spPr/>
        <p:txBody>
          <a:bodyPr/>
          <a:lstStyle/>
          <a:p>
            <a:pPr>
              <a:defRPr/>
            </a:pPr>
            <a:r>
              <a:rPr lang="en-US" smtClean="0"/>
              <a:t>Darrell M. Wilson, MD (Stanford)</a:t>
            </a:r>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smtClean="0"/>
              <a:t>What we would like to see in a Body Area Network</a:t>
            </a:r>
          </a:p>
        </p:txBody>
      </p:sp>
      <p:sp>
        <p:nvSpPr>
          <p:cNvPr id="67587" name="Content Placeholder 2"/>
          <p:cNvSpPr>
            <a:spLocks noGrp="1"/>
          </p:cNvSpPr>
          <p:nvPr>
            <p:ph idx="1"/>
          </p:nvPr>
        </p:nvSpPr>
        <p:spPr/>
        <p:txBody>
          <a:bodyPr/>
          <a:lstStyle/>
          <a:p>
            <a:r>
              <a:rPr lang="en-US" sz="2800" dirty="0" smtClean="0"/>
              <a:t>Bidirectional communications between devices with confirmation and error checking</a:t>
            </a:r>
          </a:p>
          <a:p>
            <a:r>
              <a:rPr lang="en-US" sz="2800" dirty="0" smtClean="0"/>
              <a:t>Reasonable transmission range</a:t>
            </a:r>
          </a:p>
          <a:p>
            <a:pPr lvl="1"/>
            <a:r>
              <a:rPr lang="en-US" sz="2400" dirty="0" smtClean="0"/>
              <a:t>thru the body at least</a:t>
            </a:r>
          </a:p>
          <a:p>
            <a:r>
              <a:rPr lang="en-US" sz="2800" dirty="0" smtClean="0"/>
              <a:t>Monitoring of BAN status</a:t>
            </a:r>
          </a:p>
          <a:p>
            <a:r>
              <a:rPr lang="en-US" sz="2800" dirty="0" smtClean="0"/>
              <a:t>Fails safely with clear warnings</a:t>
            </a:r>
          </a:p>
          <a:p>
            <a:r>
              <a:rPr lang="en-US" sz="2800" dirty="0" smtClean="0"/>
              <a:t>Management/limit of interacting of devices</a:t>
            </a:r>
          </a:p>
        </p:txBody>
      </p:sp>
      <p:sp>
        <p:nvSpPr>
          <p:cNvPr id="4" name="Date Placeholder 3"/>
          <p:cNvSpPr>
            <a:spLocks noGrp="1"/>
          </p:cNvSpPr>
          <p:nvPr>
            <p:ph type="dt" sz="half" idx="10"/>
          </p:nvPr>
        </p:nvSpPr>
        <p:spPr/>
        <p:txBody>
          <a:bodyPr/>
          <a:lstStyle/>
          <a:p>
            <a:pPr>
              <a:defRPr/>
            </a:pPr>
            <a:r>
              <a:rPr lang="en-US" smtClean="0"/>
              <a:t>July 2011</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490B69A2-DAE6-4488-A29A-CAF8836F4AD9}" type="slidenum">
              <a:rPr lang="en-US" smtClean="0"/>
              <a:pPr>
                <a:defRPr/>
              </a:pPr>
              <a:t>62</a:t>
            </a:fld>
            <a:endParaRPr lang="en-US"/>
          </a:p>
        </p:txBody>
      </p:sp>
      <p:sp>
        <p:nvSpPr>
          <p:cNvPr id="6" name="Footer Placeholder 5"/>
          <p:cNvSpPr>
            <a:spLocks noGrp="1"/>
          </p:cNvSpPr>
          <p:nvPr>
            <p:ph type="ftr" sz="quarter" idx="11"/>
          </p:nvPr>
        </p:nvSpPr>
        <p:spPr/>
        <p:txBody>
          <a:bodyPr/>
          <a:lstStyle/>
          <a:p>
            <a:pPr>
              <a:defRPr/>
            </a:pPr>
            <a:r>
              <a:rPr lang="en-US" smtClean="0"/>
              <a:t>Darrell M. Wilson, MD (Stanford)</a:t>
            </a:r>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smtClean="0"/>
              <a:t>What we would like to see in a Body Area Network</a:t>
            </a:r>
          </a:p>
        </p:txBody>
      </p:sp>
      <p:sp>
        <p:nvSpPr>
          <p:cNvPr id="68611" name="Content Placeholder 2"/>
          <p:cNvSpPr>
            <a:spLocks noGrp="1"/>
          </p:cNvSpPr>
          <p:nvPr>
            <p:ph idx="1"/>
          </p:nvPr>
        </p:nvSpPr>
        <p:spPr/>
        <p:txBody>
          <a:bodyPr/>
          <a:lstStyle/>
          <a:p>
            <a:r>
              <a:rPr lang="en-US" smtClean="0"/>
              <a:t>Easily interrogated (downloadable)</a:t>
            </a:r>
          </a:p>
          <a:p>
            <a:pPr lvl="1"/>
            <a:r>
              <a:rPr lang="en-US" smtClean="0"/>
              <a:t>Cell phone, internet</a:t>
            </a: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67000" y="3333576"/>
            <a:ext cx="4114800" cy="3085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Date Placeholder 4"/>
          <p:cNvSpPr>
            <a:spLocks noGrp="1"/>
          </p:cNvSpPr>
          <p:nvPr>
            <p:ph type="dt" sz="half" idx="10"/>
          </p:nvPr>
        </p:nvSpPr>
        <p:spPr/>
        <p:txBody>
          <a:bodyPr/>
          <a:lstStyle/>
          <a:p>
            <a:pPr>
              <a:defRPr/>
            </a:pPr>
            <a:r>
              <a:rPr lang="en-US" smtClean="0"/>
              <a:t>July 2011</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490B69A2-DAE6-4488-A29A-CAF8836F4AD9}" type="slidenum">
              <a:rPr lang="en-US" smtClean="0"/>
              <a:pPr>
                <a:defRPr/>
              </a:pPr>
              <a:t>63</a:t>
            </a:fld>
            <a:endParaRPr lang="en-US"/>
          </a:p>
        </p:txBody>
      </p:sp>
      <p:sp>
        <p:nvSpPr>
          <p:cNvPr id="7" name="Footer Placeholder 6"/>
          <p:cNvSpPr>
            <a:spLocks noGrp="1"/>
          </p:cNvSpPr>
          <p:nvPr>
            <p:ph type="ftr" sz="quarter" idx="11"/>
          </p:nvPr>
        </p:nvSpPr>
        <p:spPr/>
        <p:txBody>
          <a:bodyPr/>
          <a:lstStyle/>
          <a:p>
            <a:pPr>
              <a:defRPr/>
            </a:pPr>
            <a:r>
              <a:rPr lang="en-US" smtClean="0"/>
              <a:t>Darrell M. Wilson, MD (Stanford)</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smtClean="0"/>
              <a:t>What we would like to see in a Body Area Network</a:t>
            </a:r>
          </a:p>
        </p:txBody>
      </p:sp>
      <p:sp>
        <p:nvSpPr>
          <p:cNvPr id="69635" name="Content Placeholder 2"/>
          <p:cNvSpPr>
            <a:spLocks noGrp="1"/>
          </p:cNvSpPr>
          <p:nvPr>
            <p:ph idx="1"/>
          </p:nvPr>
        </p:nvSpPr>
        <p:spPr/>
        <p:txBody>
          <a:bodyPr/>
          <a:lstStyle/>
          <a:p>
            <a:r>
              <a:rPr lang="en-US" dirty="0" smtClean="0"/>
              <a:t>Privacy and safety </a:t>
            </a:r>
          </a:p>
          <a:p>
            <a:r>
              <a:rPr lang="en-US" dirty="0" smtClean="0"/>
              <a:t>Privacy </a:t>
            </a:r>
            <a:r>
              <a:rPr lang="en-US" dirty="0" err="1" smtClean="0"/>
              <a:t>vs</a:t>
            </a:r>
            <a:r>
              <a:rPr lang="en-US" dirty="0" smtClean="0"/>
              <a:t> safety</a:t>
            </a:r>
          </a:p>
          <a:p>
            <a:r>
              <a:rPr lang="en-US" dirty="0" smtClean="0"/>
              <a:t>Systematic “attacks” </a:t>
            </a:r>
            <a:r>
              <a:rPr lang="en-US" dirty="0" err="1" smtClean="0"/>
              <a:t>vs</a:t>
            </a:r>
            <a:r>
              <a:rPr lang="en-US" dirty="0" smtClean="0"/>
              <a:t> “HCP” control</a:t>
            </a:r>
          </a:p>
          <a:p>
            <a:r>
              <a:rPr lang="en-US" dirty="0" smtClean="0"/>
              <a:t>Personal “attacks” </a:t>
            </a:r>
            <a:r>
              <a:rPr lang="en-US" dirty="0" err="1" smtClean="0"/>
              <a:t>vs</a:t>
            </a:r>
            <a:r>
              <a:rPr lang="en-US" dirty="0" smtClean="0"/>
              <a:t> Personal control</a:t>
            </a:r>
          </a:p>
        </p:txBody>
      </p:sp>
      <p:grpSp>
        <p:nvGrpSpPr>
          <p:cNvPr id="3" name="Group 2"/>
          <p:cNvGrpSpPr/>
          <p:nvPr/>
        </p:nvGrpSpPr>
        <p:grpSpPr>
          <a:xfrm>
            <a:off x="3352800" y="2362200"/>
            <a:ext cx="5203764" cy="3733800"/>
            <a:chOff x="2362200" y="1710795"/>
            <a:chExt cx="6270564" cy="5147205"/>
          </a:xfrm>
        </p:grpSpPr>
        <p:pic>
          <p:nvPicPr>
            <p:cNvPr id="19458" name="Picture 2" descr="http://www.nicolejohnson.com/website/images/baby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82308" y="1710795"/>
              <a:ext cx="3650456" cy="486727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2362200" y="6581001"/>
              <a:ext cx="4038600" cy="276999"/>
            </a:xfrm>
            <a:prstGeom prst="rect">
              <a:avLst/>
            </a:prstGeom>
          </p:spPr>
          <p:txBody>
            <a:bodyPr wrap="square">
              <a:spAutoFit/>
            </a:bodyPr>
            <a:lstStyle/>
            <a:p>
              <a:r>
                <a:rPr lang="en-US" sz="1200" dirty="0"/>
                <a:t>http://www.nicolejohnson.com/website/images/baby2.jpg</a:t>
              </a:r>
            </a:p>
          </p:txBody>
        </p:sp>
      </p:grpSp>
      <p:sp>
        <p:nvSpPr>
          <p:cNvPr id="4" name="TextBox 3"/>
          <p:cNvSpPr txBox="1"/>
          <p:nvPr/>
        </p:nvSpPr>
        <p:spPr>
          <a:xfrm>
            <a:off x="381000" y="6248400"/>
            <a:ext cx="697627" cy="369332"/>
          </a:xfrm>
          <a:prstGeom prst="rect">
            <a:avLst/>
          </a:prstGeom>
          <a:noFill/>
        </p:spPr>
        <p:txBody>
          <a:bodyPr wrap="none" rtlCol="0">
            <a:spAutoFit/>
          </a:bodyPr>
          <a:lstStyle/>
          <a:p>
            <a:r>
              <a:rPr lang="en-US" dirty="0" smtClean="0"/>
              <a:t>1999</a:t>
            </a:r>
            <a:endParaRPr lang="en-US" dirty="0"/>
          </a:p>
        </p:txBody>
      </p:sp>
      <p:sp>
        <p:nvSpPr>
          <p:cNvPr id="8" name="Date Placeholder 7"/>
          <p:cNvSpPr>
            <a:spLocks noGrp="1"/>
          </p:cNvSpPr>
          <p:nvPr>
            <p:ph type="dt" sz="half" idx="10"/>
          </p:nvPr>
        </p:nvSpPr>
        <p:spPr/>
        <p:txBody>
          <a:bodyPr/>
          <a:lstStyle/>
          <a:p>
            <a:pPr>
              <a:defRPr/>
            </a:pPr>
            <a:r>
              <a:rPr lang="en-US" smtClean="0"/>
              <a:t>July 2011</a:t>
            </a:r>
            <a:endParaRPr lang="en-US"/>
          </a:p>
        </p:txBody>
      </p:sp>
      <p:sp>
        <p:nvSpPr>
          <p:cNvPr id="9" name="Slide Number Placeholder 8"/>
          <p:cNvSpPr>
            <a:spLocks noGrp="1"/>
          </p:cNvSpPr>
          <p:nvPr>
            <p:ph type="sldNum" sz="quarter" idx="12"/>
          </p:nvPr>
        </p:nvSpPr>
        <p:spPr/>
        <p:txBody>
          <a:bodyPr/>
          <a:lstStyle/>
          <a:p>
            <a:pPr>
              <a:defRPr/>
            </a:pPr>
            <a:r>
              <a:rPr lang="en-US" smtClean="0"/>
              <a:t>Slide </a:t>
            </a:r>
            <a:fld id="{490B69A2-DAE6-4488-A29A-CAF8836F4AD9}" type="slidenum">
              <a:rPr lang="en-US" smtClean="0"/>
              <a:pPr>
                <a:defRPr/>
              </a:pPr>
              <a:t>64</a:t>
            </a:fld>
            <a:endParaRPr lang="en-US"/>
          </a:p>
        </p:txBody>
      </p:sp>
      <p:sp>
        <p:nvSpPr>
          <p:cNvPr id="10" name="Footer Placeholder 9"/>
          <p:cNvSpPr>
            <a:spLocks noGrp="1"/>
          </p:cNvSpPr>
          <p:nvPr>
            <p:ph type="ftr" sz="quarter" idx="11"/>
          </p:nvPr>
        </p:nvSpPr>
        <p:spPr/>
        <p:txBody>
          <a:bodyPr/>
          <a:lstStyle/>
          <a:p>
            <a:pPr>
              <a:defRPr/>
            </a:pPr>
            <a:r>
              <a:rPr lang="en-US" smtClean="0"/>
              <a:t>Darrell M. Wilson, MD (Stanford)</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FDA Disclosures</a:t>
            </a:r>
            <a:endParaRPr lang="en-US" dirty="0"/>
          </a:p>
        </p:txBody>
      </p:sp>
      <p:sp>
        <p:nvSpPr>
          <p:cNvPr id="3" name="Content Placeholder 2"/>
          <p:cNvSpPr>
            <a:spLocks noGrp="1"/>
          </p:cNvSpPr>
          <p:nvPr>
            <p:ph idx="1"/>
          </p:nvPr>
        </p:nvSpPr>
        <p:spPr>
          <a:xfrm>
            <a:off x="685800" y="1676400"/>
            <a:ext cx="7772400" cy="4114800"/>
          </a:xfrm>
        </p:spPr>
        <p:txBody>
          <a:bodyPr/>
          <a:lstStyle/>
          <a:p>
            <a:r>
              <a:rPr lang="en-US" dirty="0" smtClean="0"/>
              <a:t>I’m an academic involved in clinical research that can intersect with the FDA</a:t>
            </a:r>
          </a:p>
          <a:p>
            <a:pPr lvl="1"/>
            <a:r>
              <a:rPr lang="en-US" dirty="0" smtClean="0"/>
              <a:t>IDE – investigational device exemptions</a:t>
            </a:r>
          </a:p>
          <a:p>
            <a:pPr lvl="2"/>
            <a:r>
              <a:rPr lang="en-US" dirty="0" smtClean="0"/>
              <a:t>A discussion all in itself</a:t>
            </a:r>
          </a:p>
          <a:p>
            <a:r>
              <a:rPr lang="en-US" dirty="0" smtClean="0"/>
              <a:t>I don’t work for the FDA</a:t>
            </a:r>
          </a:p>
          <a:p>
            <a:pPr lvl="1"/>
            <a:r>
              <a:rPr lang="en-US" dirty="0" smtClean="0"/>
              <a:t>Other side</a:t>
            </a:r>
          </a:p>
          <a:p>
            <a:r>
              <a:rPr lang="en-US" dirty="0" smtClean="0"/>
              <a:t>I don’t work for a device/software company whose products require FDA approval</a:t>
            </a:r>
            <a:endParaRPr lang="en-US" dirty="0"/>
          </a:p>
        </p:txBody>
      </p:sp>
      <p:sp>
        <p:nvSpPr>
          <p:cNvPr id="4" name="Date Placeholder 3"/>
          <p:cNvSpPr>
            <a:spLocks noGrp="1"/>
          </p:cNvSpPr>
          <p:nvPr>
            <p:ph type="dt" sz="half" idx="10"/>
          </p:nvPr>
        </p:nvSpPr>
        <p:spPr/>
        <p:txBody>
          <a:bodyPr/>
          <a:lstStyle/>
          <a:p>
            <a:pPr>
              <a:defRPr/>
            </a:pPr>
            <a:r>
              <a:rPr lang="en-US" smtClean="0"/>
              <a:t>July 2011</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490B69A2-DAE6-4488-A29A-CAF8836F4AD9}" type="slidenum">
              <a:rPr lang="en-US" smtClean="0"/>
              <a:pPr>
                <a:defRPr/>
              </a:pPr>
              <a:t>65</a:t>
            </a:fld>
            <a:endParaRPr lang="en-US"/>
          </a:p>
        </p:txBody>
      </p:sp>
      <p:sp>
        <p:nvSpPr>
          <p:cNvPr id="6" name="Footer Placeholder 5"/>
          <p:cNvSpPr>
            <a:spLocks noGrp="1"/>
          </p:cNvSpPr>
          <p:nvPr>
            <p:ph type="ftr" sz="quarter" idx="11"/>
          </p:nvPr>
        </p:nvSpPr>
        <p:spPr/>
        <p:txBody>
          <a:bodyPr/>
          <a:lstStyle/>
          <a:p>
            <a:pPr>
              <a:defRPr/>
            </a:pPr>
            <a:r>
              <a:rPr lang="en-US" smtClean="0"/>
              <a:t>Darrell M. Wilson, MD (Stanford)</a:t>
            </a:r>
            <a:endParaRPr lang="en-US"/>
          </a:p>
        </p:txBody>
      </p:sp>
    </p:spTree>
    <p:extLst>
      <p:ext uri="{BB962C8B-B14F-4D97-AF65-F5344CB8AC3E}">
        <p14:creationId xmlns:p14="http://schemas.microsoft.com/office/powerpoint/2010/main" xmlns="" val="329422876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Assumptions</a:t>
            </a:r>
            <a:endParaRPr lang="en-US" dirty="0"/>
          </a:p>
        </p:txBody>
      </p:sp>
      <p:sp>
        <p:nvSpPr>
          <p:cNvPr id="3" name="Content Placeholder 2"/>
          <p:cNvSpPr>
            <a:spLocks noGrp="1"/>
          </p:cNvSpPr>
          <p:nvPr>
            <p:ph idx="1"/>
          </p:nvPr>
        </p:nvSpPr>
        <p:spPr/>
        <p:txBody>
          <a:bodyPr/>
          <a:lstStyle/>
          <a:p>
            <a:r>
              <a:rPr lang="en-US" dirty="0" smtClean="0"/>
              <a:t>As I understand it, you are developing a communication standard</a:t>
            </a:r>
          </a:p>
          <a:p>
            <a:r>
              <a:rPr lang="en-US" dirty="0" smtClean="0"/>
              <a:t>Those that will use this standard will, for significant medical uses, need FDA approval</a:t>
            </a:r>
            <a:endParaRPr lang="en-US" dirty="0"/>
          </a:p>
        </p:txBody>
      </p:sp>
      <p:sp>
        <p:nvSpPr>
          <p:cNvPr id="4" name="Date Placeholder 3"/>
          <p:cNvSpPr>
            <a:spLocks noGrp="1"/>
          </p:cNvSpPr>
          <p:nvPr>
            <p:ph type="dt" sz="half" idx="10"/>
          </p:nvPr>
        </p:nvSpPr>
        <p:spPr/>
        <p:txBody>
          <a:bodyPr/>
          <a:lstStyle/>
          <a:p>
            <a:pPr>
              <a:defRPr/>
            </a:pPr>
            <a:r>
              <a:rPr lang="en-US" smtClean="0"/>
              <a:t>July 2011</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490B69A2-DAE6-4488-A29A-CAF8836F4AD9}" type="slidenum">
              <a:rPr lang="en-US" smtClean="0"/>
              <a:pPr>
                <a:defRPr/>
              </a:pPr>
              <a:t>66</a:t>
            </a:fld>
            <a:endParaRPr lang="en-US"/>
          </a:p>
        </p:txBody>
      </p:sp>
      <p:sp>
        <p:nvSpPr>
          <p:cNvPr id="6" name="Footer Placeholder 5"/>
          <p:cNvSpPr>
            <a:spLocks noGrp="1"/>
          </p:cNvSpPr>
          <p:nvPr>
            <p:ph type="ftr" sz="quarter" idx="11"/>
          </p:nvPr>
        </p:nvSpPr>
        <p:spPr/>
        <p:txBody>
          <a:bodyPr/>
          <a:lstStyle/>
          <a:p>
            <a:pPr>
              <a:defRPr/>
            </a:pPr>
            <a:r>
              <a:rPr lang="en-US" smtClean="0"/>
              <a:t>Darrell M. Wilson, MD (Stanford)</a:t>
            </a:r>
            <a:endParaRPr lang="en-US"/>
          </a:p>
        </p:txBody>
      </p:sp>
    </p:spTree>
    <p:extLst>
      <p:ext uri="{BB962C8B-B14F-4D97-AF65-F5344CB8AC3E}">
        <p14:creationId xmlns:p14="http://schemas.microsoft.com/office/powerpoint/2010/main" xmlns="" val="82064395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dirty="0" smtClean="0"/>
              <a:t>Regulatory</a:t>
            </a:r>
          </a:p>
        </p:txBody>
      </p:sp>
      <p:sp>
        <p:nvSpPr>
          <p:cNvPr id="69635" name="Content Placeholder 2"/>
          <p:cNvSpPr>
            <a:spLocks noGrp="1"/>
          </p:cNvSpPr>
          <p:nvPr>
            <p:ph idx="1"/>
          </p:nvPr>
        </p:nvSpPr>
        <p:spPr>
          <a:xfrm>
            <a:off x="304800" y="1600201"/>
            <a:ext cx="8229600" cy="3657600"/>
          </a:xfrm>
        </p:spPr>
        <p:txBody>
          <a:bodyPr/>
          <a:lstStyle/>
          <a:p>
            <a:r>
              <a:rPr lang="en-US" sz="2800" dirty="0" smtClean="0"/>
              <a:t>FDA approval</a:t>
            </a:r>
            <a:endParaRPr lang="en-US" sz="2800" dirty="0"/>
          </a:p>
          <a:p>
            <a:pPr lvl="1"/>
            <a:r>
              <a:rPr lang="en-US" sz="2400" dirty="0" smtClean="0"/>
              <a:t>Medical Device Definition</a:t>
            </a:r>
          </a:p>
          <a:p>
            <a:pPr lvl="2"/>
            <a:r>
              <a:rPr lang="en-US" sz="2000" dirty="0" smtClean="0"/>
              <a:t>Medical devices range from simple tongue depressors and bedpans to complex programmable pacemakers with micro-chip technology and laser surgical devices. </a:t>
            </a:r>
          </a:p>
          <a:p>
            <a:pPr lvl="1"/>
            <a:r>
              <a:rPr lang="en-US" sz="2400" dirty="0" smtClean="0"/>
              <a:t>"an instrument, apparatus, implement, machine, </a:t>
            </a:r>
            <a:r>
              <a:rPr lang="en-US" sz="2400" dirty="0" smtClean="0">
                <a:solidFill>
                  <a:srgbClr val="FF0000"/>
                </a:solidFill>
              </a:rPr>
              <a:t>contrivance, </a:t>
            </a:r>
            <a:r>
              <a:rPr lang="en-US" sz="2400" dirty="0" smtClean="0"/>
              <a:t>implant, in vitro reagent, or other similar or related article, including a component part, or accessory which is:</a:t>
            </a:r>
          </a:p>
        </p:txBody>
      </p:sp>
      <p:sp>
        <p:nvSpPr>
          <p:cNvPr id="2" name="Rectangle 1"/>
          <p:cNvSpPr/>
          <p:nvPr/>
        </p:nvSpPr>
        <p:spPr>
          <a:xfrm>
            <a:off x="762000" y="5867400"/>
            <a:ext cx="8001000" cy="276999"/>
          </a:xfrm>
          <a:prstGeom prst="rect">
            <a:avLst/>
          </a:prstGeom>
        </p:spPr>
        <p:txBody>
          <a:bodyPr wrap="square">
            <a:spAutoFit/>
          </a:bodyPr>
          <a:lstStyle/>
          <a:p>
            <a:r>
              <a:rPr lang="en-US" sz="1200" dirty="0" smtClean="0"/>
              <a:t>http://www.fda.gov/medicaldevices/deviceregulationandguidance/overview/classifyyourdevice/ucm051512.htmp</a:t>
            </a:r>
            <a:endParaRPr lang="en-US" sz="1200" dirty="0"/>
          </a:p>
        </p:txBody>
      </p:sp>
      <p:sp>
        <p:nvSpPr>
          <p:cNvPr id="5" name="Date Placeholder 4"/>
          <p:cNvSpPr>
            <a:spLocks noGrp="1"/>
          </p:cNvSpPr>
          <p:nvPr>
            <p:ph type="dt" sz="half" idx="10"/>
          </p:nvPr>
        </p:nvSpPr>
        <p:spPr/>
        <p:txBody>
          <a:bodyPr/>
          <a:lstStyle/>
          <a:p>
            <a:pPr>
              <a:defRPr/>
            </a:pPr>
            <a:r>
              <a:rPr lang="en-US" smtClean="0"/>
              <a:t>July 2011</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490B69A2-DAE6-4488-A29A-CAF8836F4AD9}" type="slidenum">
              <a:rPr lang="en-US" smtClean="0"/>
              <a:pPr>
                <a:defRPr/>
              </a:pPr>
              <a:t>67</a:t>
            </a:fld>
            <a:endParaRPr lang="en-US"/>
          </a:p>
        </p:txBody>
      </p:sp>
      <p:sp>
        <p:nvSpPr>
          <p:cNvPr id="7" name="Footer Placeholder 6"/>
          <p:cNvSpPr>
            <a:spLocks noGrp="1"/>
          </p:cNvSpPr>
          <p:nvPr>
            <p:ph type="ftr" sz="quarter" idx="11"/>
          </p:nvPr>
        </p:nvSpPr>
        <p:spPr/>
        <p:txBody>
          <a:bodyPr/>
          <a:lstStyle/>
          <a:p>
            <a:pPr>
              <a:defRPr/>
            </a:pPr>
            <a:r>
              <a:rPr lang="en-US" smtClean="0"/>
              <a:t>Darrell M. Wilson, MD (Stanford)</a:t>
            </a:r>
            <a:endParaRPr lang="en-US"/>
          </a:p>
        </p:txBody>
      </p:sp>
    </p:spTree>
    <p:extLst>
      <p:ext uri="{BB962C8B-B14F-4D97-AF65-F5344CB8AC3E}">
        <p14:creationId xmlns:p14="http://schemas.microsoft.com/office/powerpoint/2010/main" xmlns="" val="302499377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685800" y="685800"/>
            <a:ext cx="7772400" cy="609600"/>
          </a:xfrm>
        </p:spPr>
        <p:txBody>
          <a:bodyPr/>
          <a:lstStyle/>
          <a:p>
            <a:r>
              <a:rPr lang="en-US" sz="3600" dirty="0" smtClean="0"/>
              <a:t>Regulatory</a:t>
            </a:r>
          </a:p>
        </p:txBody>
      </p:sp>
      <p:sp>
        <p:nvSpPr>
          <p:cNvPr id="69635" name="Content Placeholder 2"/>
          <p:cNvSpPr>
            <a:spLocks noGrp="1"/>
          </p:cNvSpPr>
          <p:nvPr>
            <p:ph idx="1"/>
          </p:nvPr>
        </p:nvSpPr>
        <p:spPr>
          <a:xfrm>
            <a:off x="304800" y="1295400"/>
            <a:ext cx="8229600" cy="4525963"/>
          </a:xfrm>
        </p:spPr>
        <p:txBody>
          <a:bodyPr/>
          <a:lstStyle/>
          <a:p>
            <a:pPr lvl="1"/>
            <a:r>
              <a:rPr lang="en-US" dirty="0" smtClean="0"/>
              <a:t>…..</a:t>
            </a:r>
          </a:p>
          <a:p>
            <a:pPr lvl="1"/>
            <a:r>
              <a:rPr lang="en-US" dirty="0" smtClean="0"/>
              <a:t>intended for use in the </a:t>
            </a:r>
            <a:r>
              <a:rPr lang="en-US" dirty="0" smtClean="0">
                <a:solidFill>
                  <a:srgbClr val="FF0000"/>
                </a:solidFill>
              </a:rPr>
              <a:t>diagnosis</a:t>
            </a:r>
            <a:r>
              <a:rPr lang="en-US" dirty="0" smtClean="0"/>
              <a:t> of disease or other conditions, or in the cure, </a:t>
            </a:r>
            <a:r>
              <a:rPr lang="en-US" dirty="0" smtClean="0">
                <a:solidFill>
                  <a:srgbClr val="FF0000"/>
                </a:solidFill>
              </a:rPr>
              <a:t>mitigation, treatment</a:t>
            </a:r>
            <a:r>
              <a:rPr lang="en-US" dirty="0" smtClean="0"/>
              <a:t>, or </a:t>
            </a:r>
            <a:r>
              <a:rPr lang="en-US" dirty="0" smtClean="0">
                <a:solidFill>
                  <a:srgbClr val="FF0000"/>
                </a:solidFill>
              </a:rPr>
              <a:t>prevention</a:t>
            </a:r>
            <a:r>
              <a:rPr lang="en-US" dirty="0" smtClean="0"/>
              <a:t> of disease, in man or other animals, or</a:t>
            </a:r>
          </a:p>
          <a:p>
            <a:pPr lvl="1"/>
            <a:r>
              <a:rPr lang="en-US" dirty="0" smtClean="0"/>
              <a:t>intended to affect the structure or any function of the body of man … and which does not achieve any of it's primary intended purposes through chemical action ….[</a:t>
            </a:r>
            <a:r>
              <a:rPr lang="en-US" dirty="0" smtClean="0">
                <a:solidFill>
                  <a:srgbClr val="FF0000"/>
                </a:solidFill>
              </a:rPr>
              <a:t>not just a drug </a:t>
            </a:r>
            <a:r>
              <a:rPr lang="en-US" dirty="0" smtClean="0"/>
              <a:t>- different </a:t>
            </a:r>
            <a:r>
              <a:rPr lang="en-US" dirty="0" err="1" smtClean="0"/>
              <a:t>dept</a:t>
            </a:r>
            <a:r>
              <a:rPr lang="en-US" dirty="0" smtClean="0"/>
              <a:t>]</a:t>
            </a:r>
          </a:p>
          <a:p>
            <a:pPr lvl="1"/>
            <a:endParaRPr lang="en-US" dirty="0" smtClean="0"/>
          </a:p>
          <a:p>
            <a:endParaRPr lang="en-US" dirty="0" smtClean="0"/>
          </a:p>
        </p:txBody>
      </p:sp>
      <p:sp>
        <p:nvSpPr>
          <p:cNvPr id="2" name="Rectangle 1"/>
          <p:cNvSpPr/>
          <p:nvPr/>
        </p:nvSpPr>
        <p:spPr>
          <a:xfrm>
            <a:off x="457200" y="6019800"/>
            <a:ext cx="8382000" cy="276999"/>
          </a:xfrm>
          <a:prstGeom prst="rect">
            <a:avLst/>
          </a:prstGeom>
        </p:spPr>
        <p:txBody>
          <a:bodyPr wrap="square">
            <a:spAutoFit/>
          </a:bodyPr>
          <a:lstStyle/>
          <a:p>
            <a:r>
              <a:rPr lang="en-US" sz="1200" dirty="0" smtClean="0"/>
              <a:t>http://www.fda.gov/medicaldevices/deviceregulationandguidance/overview/classifyyourdevice/ucm051512.htmp</a:t>
            </a:r>
            <a:endParaRPr lang="en-US" sz="1200" dirty="0"/>
          </a:p>
        </p:txBody>
      </p:sp>
      <p:sp>
        <p:nvSpPr>
          <p:cNvPr id="5" name="Date Placeholder 4"/>
          <p:cNvSpPr>
            <a:spLocks noGrp="1"/>
          </p:cNvSpPr>
          <p:nvPr>
            <p:ph type="dt" sz="half" idx="10"/>
          </p:nvPr>
        </p:nvSpPr>
        <p:spPr/>
        <p:txBody>
          <a:bodyPr/>
          <a:lstStyle/>
          <a:p>
            <a:pPr>
              <a:defRPr/>
            </a:pPr>
            <a:r>
              <a:rPr lang="en-US" smtClean="0"/>
              <a:t>July 2011</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490B69A2-DAE6-4488-A29A-CAF8836F4AD9}" type="slidenum">
              <a:rPr lang="en-US" smtClean="0"/>
              <a:pPr>
                <a:defRPr/>
              </a:pPr>
              <a:t>68</a:t>
            </a:fld>
            <a:endParaRPr lang="en-US"/>
          </a:p>
        </p:txBody>
      </p:sp>
      <p:sp>
        <p:nvSpPr>
          <p:cNvPr id="7" name="Footer Placeholder 6"/>
          <p:cNvSpPr>
            <a:spLocks noGrp="1"/>
          </p:cNvSpPr>
          <p:nvPr>
            <p:ph type="ftr" sz="quarter" idx="11"/>
          </p:nvPr>
        </p:nvSpPr>
        <p:spPr/>
        <p:txBody>
          <a:bodyPr/>
          <a:lstStyle/>
          <a:p>
            <a:pPr>
              <a:defRPr/>
            </a:pPr>
            <a:r>
              <a:rPr lang="en-US" smtClean="0"/>
              <a:t>Darrell M. Wilson, MD (Stanford)</a:t>
            </a:r>
            <a:endParaRPr lang="en-US"/>
          </a:p>
        </p:txBody>
      </p:sp>
    </p:spTree>
    <p:extLst>
      <p:ext uri="{BB962C8B-B14F-4D97-AF65-F5344CB8AC3E}">
        <p14:creationId xmlns:p14="http://schemas.microsoft.com/office/powerpoint/2010/main" xmlns="" val="46062289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Regulatory</a:t>
            </a:r>
            <a:endParaRPr lang="en-US" dirty="0"/>
          </a:p>
        </p:txBody>
      </p:sp>
      <p:sp>
        <p:nvSpPr>
          <p:cNvPr id="3" name="Content Placeholder 2"/>
          <p:cNvSpPr>
            <a:spLocks noGrp="1"/>
          </p:cNvSpPr>
          <p:nvPr>
            <p:ph idx="1"/>
          </p:nvPr>
        </p:nvSpPr>
        <p:spPr/>
        <p:txBody>
          <a:bodyPr/>
          <a:lstStyle/>
          <a:p>
            <a:r>
              <a:rPr lang="en-US" dirty="0" smtClean="0"/>
              <a:t>Recent good news Feb. 14, 2011</a:t>
            </a:r>
          </a:p>
          <a:p>
            <a:r>
              <a:rPr lang="en-US" sz="2400" dirty="0" smtClean="0"/>
              <a:t>FDA finalizes regulation for certain software, hardware used with medical devices</a:t>
            </a:r>
          </a:p>
          <a:p>
            <a:r>
              <a:rPr lang="en-US" sz="2400" dirty="0" smtClean="0"/>
              <a:t>Rule provides more predictable path to market</a:t>
            </a:r>
          </a:p>
          <a:p>
            <a:r>
              <a:rPr lang="en-US" sz="2400" dirty="0" smtClean="0"/>
              <a:t>The rule classifies these products, known as Medical Device Data Systems or MDDS, as Class I or low-risk devices, making them exempt from premarket review but still subject to quality standards</a:t>
            </a:r>
          </a:p>
        </p:txBody>
      </p:sp>
      <p:sp>
        <p:nvSpPr>
          <p:cNvPr id="4" name="Rectangle 3"/>
          <p:cNvSpPr/>
          <p:nvPr/>
        </p:nvSpPr>
        <p:spPr>
          <a:xfrm>
            <a:off x="838200" y="5791200"/>
            <a:ext cx="8001000" cy="369332"/>
          </a:xfrm>
          <a:prstGeom prst="rect">
            <a:avLst/>
          </a:prstGeom>
        </p:spPr>
        <p:txBody>
          <a:bodyPr wrap="square">
            <a:spAutoFit/>
          </a:bodyPr>
          <a:lstStyle/>
          <a:p>
            <a:r>
              <a:rPr lang="en-US" dirty="0" smtClean="0"/>
              <a:t>http://</a:t>
            </a:r>
            <a:r>
              <a:rPr lang="en-US" sz="1600" dirty="0" smtClean="0"/>
              <a:t>www.fda.gov/NewsEvents/Newsroom/PressAnnouncements/ucm243283.htm</a:t>
            </a:r>
            <a:endParaRPr lang="en-US" dirty="0"/>
          </a:p>
        </p:txBody>
      </p:sp>
      <p:sp>
        <p:nvSpPr>
          <p:cNvPr id="5" name="Date Placeholder 4"/>
          <p:cNvSpPr>
            <a:spLocks noGrp="1"/>
          </p:cNvSpPr>
          <p:nvPr>
            <p:ph type="dt" sz="half" idx="10"/>
          </p:nvPr>
        </p:nvSpPr>
        <p:spPr/>
        <p:txBody>
          <a:bodyPr/>
          <a:lstStyle/>
          <a:p>
            <a:pPr>
              <a:defRPr/>
            </a:pPr>
            <a:r>
              <a:rPr lang="en-US" smtClean="0"/>
              <a:t>July 2011</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490B69A2-DAE6-4488-A29A-CAF8836F4AD9}" type="slidenum">
              <a:rPr lang="en-US" smtClean="0"/>
              <a:pPr>
                <a:defRPr/>
              </a:pPr>
              <a:t>69</a:t>
            </a:fld>
            <a:endParaRPr lang="en-US"/>
          </a:p>
        </p:txBody>
      </p:sp>
      <p:sp>
        <p:nvSpPr>
          <p:cNvPr id="7" name="Footer Placeholder 6"/>
          <p:cNvSpPr>
            <a:spLocks noGrp="1"/>
          </p:cNvSpPr>
          <p:nvPr>
            <p:ph type="ftr" sz="quarter" idx="11"/>
          </p:nvPr>
        </p:nvSpPr>
        <p:spPr/>
        <p:txBody>
          <a:bodyPr/>
          <a:lstStyle/>
          <a:p>
            <a:pPr>
              <a:defRPr/>
            </a:pPr>
            <a:r>
              <a:rPr lang="en-US" smtClean="0"/>
              <a:t>Darrell M. Wilson, MD (Stanford)</a:t>
            </a:r>
            <a:endParaRPr lang="en-US"/>
          </a:p>
        </p:txBody>
      </p:sp>
    </p:spTree>
    <p:extLst>
      <p:ext uri="{BB962C8B-B14F-4D97-AF65-F5344CB8AC3E}">
        <p14:creationId xmlns:p14="http://schemas.microsoft.com/office/powerpoint/2010/main" xmlns="" val="3796424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7"/>
          <p:cNvGrpSpPr/>
          <p:nvPr/>
        </p:nvGrpSpPr>
        <p:grpSpPr>
          <a:xfrm>
            <a:off x="1027289" y="1709738"/>
            <a:ext cx="6169378" cy="3567112"/>
            <a:chOff x="1155700" y="1709738"/>
            <a:chExt cx="6940550" cy="3567112"/>
          </a:xfrm>
        </p:grpSpPr>
        <p:sp>
          <p:nvSpPr>
            <p:cNvPr id="62465" name="Freeform 2"/>
            <p:cNvSpPr>
              <a:spLocks/>
            </p:cNvSpPr>
            <p:nvPr/>
          </p:nvSpPr>
          <p:spPr bwMode="auto">
            <a:xfrm>
              <a:off x="7697788" y="1887538"/>
              <a:ext cx="398462" cy="611187"/>
            </a:xfrm>
            <a:custGeom>
              <a:avLst/>
              <a:gdLst>
                <a:gd name="T0" fmla="*/ 10 w 49"/>
                <a:gd name="T1" fmla="*/ 71 h 79"/>
                <a:gd name="T2" fmla="*/ 10 w 49"/>
                <a:gd name="T3" fmla="*/ 73 h 79"/>
                <a:gd name="T4" fmla="*/ 12 w 49"/>
                <a:gd name="T5" fmla="*/ 75 h 79"/>
                <a:gd name="T6" fmla="*/ 13 w 49"/>
                <a:gd name="T7" fmla="*/ 76 h 79"/>
                <a:gd name="T8" fmla="*/ 14 w 49"/>
                <a:gd name="T9" fmla="*/ 79 h 79"/>
                <a:gd name="T10" fmla="*/ 15 w 49"/>
                <a:gd name="T11" fmla="*/ 77 h 79"/>
                <a:gd name="T12" fmla="*/ 16 w 49"/>
                <a:gd name="T13" fmla="*/ 73 h 79"/>
                <a:gd name="T14" fmla="*/ 18 w 49"/>
                <a:gd name="T15" fmla="*/ 68 h 79"/>
                <a:gd name="T16" fmla="*/ 18 w 49"/>
                <a:gd name="T17" fmla="*/ 67 h 79"/>
                <a:gd name="T18" fmla="*/ 20 w 49"/>
                <a:gd name="T19" fmla="*/ 63 h 79"/>
                <a:gd name="T20" fmla="*/ 21 w 49"/>
                <a:gd name="T21" fmla="*/ 64 h 79"/>
                <a:gd name="T22" fmla="*/ 22 w 49"/>
                <a:gd name="T23" fmla="*/ 64 h 79"/>
                <a:gd name="T24" fmla="*/ 22 w 49"/>
                <a:gd name="T25" fmla="*/ 62 h 79"/>
                <a:gd name="T26" fmla="*/ 26 w 49"/>
                <a:gd name="T27" fmla="*/ 61 h 79"/>
                <a:gd name="T28" fmla="*/ 26 w 49"/>
                <a:gd name="T29" fmla="*/ 59 h 79"/>
                <a:gd name="T30" fmla="*/ 28 w 49"/>
                <a:gd name="T31" fmla="*/ 58 h 79"/>
                <a:gd name="T32" fmla="*/ 29 w 49"/>
                <a:gd name="T33" fmla="*/ 56 h 79"/>
                <a:gd name="T34" fmla="*/ 31 w 49"/>
                <a:gd name="T35" fmla="*/ 52 h 79"/>
                <a:gd name="T36" fmla="*/ 31 w 49"/>
                <a:gd name="T37" fmla="*/ 51 h 79"/>
                <a:gd name="T38" fmla="*/ 34 w 49"/>
                <a:gd name="T39" fmla="*/ 51 h 79"/>
                <a:gd name="T40" fmla="*/ 35 w 49"/>
                <a:gd name="T41" fmla="*/ 49 h 79"/>
                <a:gd name="T42" fmla="*/ 37 w 49"/>
                <a:gd name="T43" fmla="*/ 47 h 79"/>
                <a:gd name="T44" fmla="*/ 40 w 49"/>
                <a:gd name="T45" fmla="*/ 48 h 79"/>
                <a:gd name="T46" fmla="*/ 43 w 49"/>
                <a:gd name="T47" fmla="*/ 44 h 79"/>
                <a:gd name="T48" fmla="*/ 46 w 49"/>
                <a:gd name="T49" fmla="*/ 41 h 79"/>
                <a:gd name="T50" fmla="*/ 48 w 49"/>
                <a:gd name="T51" fmla="*/ 40 h 79"/>
                <a:gd name="T52" fmla="*/ 49 w 49"/>
                <a:gd name="T53" fmla="*/ 38 h 79"/>
                <a:gd name="T54" fmla="*/ 48 w 49"/>
                <a:gd name="T55" fmla="*/ 37 h 79"/>
                <a:gd name="T56" fmla="*/ 47 w 49"/>
                <a:gd name="T57" fmla="*/ 36 h 79"/>
                <a:gd name="T58" fmla="*/ 48 w 49"/>
                <a:gd name="T59" fmla="*/ 35 h 79"/>
                <a:gd name="T60" fmla="*/ 47 w 49"/>
                <a:gd name="T61" fmla="*/ 32 h 79"/>
                <a:gd name="T62" fmla="*/ 45 w 49"/>
                <a:gd name="T63" fmla="*/ 31 h 79"/>
                <a:gd name="T64" fmla="*/ 43 w 49"/>
                <a:gd name="T65" fmla="*/ 32 h 79"/>
                <a:gd name="T66" fmla="*/ 41 w 49"/>
                <a:gd name="T67" fmla="*/ 28 h 79"/>
                <a:gd name="T68" fmla="*/ 41 w 49"/>
                <a:gd name="T69" fmla="*/ 26 h 79"/>
                <a:gd name="T70" fmla="*/ 40 w 49"/>
                <a:gd name="T71" fmla="*/ 26 h 79"/>
                <a:gd name="T72" fmla="*/ 38 w 49"/>
                <a:gd name="T73" fmla="*/ 26 h 79"/>
                <a:gd name="T74" fmla="*/ 36 w 49"/>
                <a:gd name="T75" fmla="*/ 25 h 79"/>
                <a:gd name="T76" fmla="*/ 35 w 49"/>
                <a:gd name="T77" fmla="*/ 22 h 79"/>
                <a:gd name="T78" fmla="*/ 24 w 49"/>
                <a:gd name="T79" fmla="*/ 0 h 79"/>
                <a:gd name="T80" fmla="*/ 22 w 49"/>
                <a:gd name="T81" fmla="*/ 0 h 79"/>
                <a:gd name="T82" fmla="*/ 21 w 49"/>
                <a:gd name="T83" fmla="*/ 2 h 79"/>
                <a:gd name="T84" fmla="*/ 18 w 49"/>
                <a:gd name="T85" fmla="*/ 2 h 79"/>
                <a:gd name="T86" fmla="*/ 15 w 49"/>
                <a:gd name="T87" fmla="*/ 5 h 79"/>
                <a:gd name="T88" fmla="*/ 14 w 49"/>
                <a:gd name="T89" fmla="*/ 2 h 79"/>
                <a:gd name="T90" fmla="*/ 13 w 49"/>
                <a:gd name="T91" fmla="*/ 1 h 79"/>
                <a:gd name="T92" fmla="*/ 6 w 49"/>
                <a:gd name="T93" fmla="*/ 16 h 79"/>
                <a:gd name="T94" fmla="*/ 7 w 49"/>
                <a:gd name="T95" fmla="*/ 19 h 79"/>
                <a:gd name="T96" fmla="*/ 7 w 49"/>
                <a:gd name="T97" fmla="*/ 22 h 79"/>
                <a:gd name="T98" fmla="*/ 5 w 49"/>
                <a:gd name="T99" fmla="*/ 24 h 79"/>
                <a:gd name="T100" fmla="*/ 6 w 49"/>
                <a:gd name="T101" fmla="*/ 32 h 79"/>
                <a:gd name="T102" fmla="*/ 4 w 49"/>
                <a:gd name="T103" fmla="*/ 36 h 79"/>
                <a:gd name="T104" fmla="*/ 4 w 49"/>
                <a:gd name="T105" fmla="*/ 39 h 79"/>
                <a:gd name="T106" fmla="*/ 3 w 49"/>
                <a:gd name="T107" fmla="*/ 40 h 79"/>
                <a:gd name="T108" fmla="*/ 3 w 49"/>
                <a:gd name="T109" fmla="*/ 42 h 79"/>
                <a:gd name="T110" fmla="*/ 1 w 49"/>
                <a:gd name="T111" fmla="*/ 41 h 79"/>
                <a:gd name="T112" fmla="*/ 0 w 49"/>
                <a:gd name="T113" fmla="*/ 42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ED4213"/>
            </a:solidFill>
            <a:ln w="12700" cmpd="sng">
              <a:solidFill>
                <a:schemeClr val="tx1"/>
              </a:solidFill>
              <a:prstDash val="solid"/>
              <a:round/>
              <a:headEnd/>
              <a:tailEnd/>
            </a:ln>
          </p:spPr>
          <p:txBody>
            <a:bodyPr/>
            <a:lstStyle/>
            <a:p>
              <a:endParaRPr lang="en-US" sz="2400">
                <a:solidFill>
                  <a:srgbClr val="000000"/>
                </a:solidFill>
                <a:latin typeface="Times New Roman" pitchFamily="18" charset="0"/>
                <a:cs typeface="Arial" charset="0"/>
              </a:endParaRPr>
            </a:p>
          </p:txBody>
        </p:sp>
        <p:sp>
          <p:nvSpPr>
            <p:cNvPr id="62466" name="Freeform 3"/>
            <p:cNvSpPr>
              <a:spLocks/>
            </p:cNvSpPr>
            <p:nvPr/>
          </p:nvSpPr>
          <p:spPr bwMode="auto">
            <a:xfrm>
              <a:off x="2636838" y="1709738"/>
              <a:ext cx="730250" cy="511175"/>
            </a:xfrm>
            <a:custGeom>
              <a:avLst/>
              <a:gdLst>
                <a:gd name="T0" fmla="*/ 1 w 90"/>
                <a:gd name="T1" fmla="*/ 40 h 66"/>
                <a:gd name="T2" fmla="*/ 0 w 90"/>
                <a:gd name="T3" fmla="*/ 40 h 66"/>
                <a:gd name="T4" fmla="*/ 1 w 90"/>
                <a:gd name="T5" fmla="*/ 37 h 66"/>
                <a:gd name="T6" fmla="*/ 1 w 90"/>
                <a:gd name="T7" fmla="*/ 35 h 66"/>
                <a:gd name="T8" fmla="*/ 1 w 90"/>
                <a:gd name="T9" fmla="*/ 35 h 66"/>
                <a:gd name="T10" fmla="*/ 2 w 90"/>
                <a:gd name="T11" fmla="*/ 36 h 66"/>
                <a:gd name="T12" fmla="*/ 1 w 90"/>
                <a:gd name="T13" fmla="*/ 37 h 66"/>
                <a:gd name="T14" fmla="*/ 3 w 90"/>
                <a:gd name="T15" fmla="*/ 36 h 66"/>
                <a:gd name="T16" fmla="*/ 3 w 90"/>
                <a:gd name="T17" fmla="*/ 35 h 66"/>
                <a:gd name="T18" fmla="*/ 3 w 90"/>
                <a:gd name="T19" fmla="*/ 33 h 66"/>
                <a:gd name="T20" fmla="*/ 2 w 90"/>
                <a:gd name="T21" fmla="*/ 30 h 66"/>
                <a:gd name="T22" fmla="*/ 3 w 90"/>
                <a:gd name="T23" fmla="*/ 30 h 66"/>
                <a:gd name="T24" fmla="*/ 5 w 90"/>
                <a:gd name="T25" fmla="*/ 29 h 66"/>
                <a:gd name="T26" fmla="*/ 4 w 90"/>
                <a:gd name="T27" fmla="*/ 28 h 66"/>
                <a:gd name="T28" fmla="*/ 3 w 90"/>
                <a:gd name="T29" fmla="*/ 29 h 66"/>
                <a:gd name="T30" fmla="*/ 3 w 90"/>
                <a:gd name="T31" fmla="*/ 25 h 66"/>
                <a:gd name="T32" fmla="*/ 3 w 90"/>
                <a:gd name="T33" fmla="*/ 22 h 66"/>
                <a:gd name="T34" fmla="*/ 3 w 90"/>
                <a:gd name="T35" fmla="*/ 17 h 66"/>
                <a:gd name="T36" fmla="*/ 2 w 90"/>
                <a:gd name="T37" fmla="*/ 11 h 66"/>
                <a:gd name="T38" fmla="*/ 2 w 90"/>
                <a:gd name="T39" fmla="*/ 6 h 66"/>
                <a:gd name="T40" fmla="*/ 11 w 90"/>
                <a:gd name="T41" fmla="*/ 9 h 66"/>
                <a:gd name="T42" fmla="*/ 19 w 90"/>
                <a:gd name="T43" fmla="*/ 13 h 66"/>
                <a:gd name="T44" fmla="*/ 23 w 90"/>
                <a:gd name="T45" fmla="*/ 14 h 66"/>
                <a:gd name="T46" fmla="*/ 24 w 90"/>
                <a:gd name="T47" fmla="*/ 15 h 66"/>
                <a:gd name="T48" fmla="*/ 24 w 90"/>
                <a:gd name="T49" fmla="*/ 20 h 66"/>
                <a:gd name="T50" fmla="*/ 22 w 90"/>
                <a:gd name="T51" fmla="*/ 23 h 66"/>
                <a:gd name="T52" fmla="*/ 22 w 90"/>
                <a:gd name="T53" fmla="*/ 25 h 66"/>
                <a:gd name="T54" fmla="*/ 22 w 90"/>
                <a:gd name="T55" fmla="*/ 27 h 66"/>
                <a:gd name="T56" fmla="*/ 23 w 90"/>
                <a:gd name="T57" fmla="*/ 28 h 66"/>
                <a:gd name="T58" fmla="*/ 25 w 90"/>
                <a:gd name="T59" fmla="*/ 24 h 66"/>
                <a:gd name="T60" fmla="*/ 27 w 90"/>
                <a:gd name="T61" fmla="*/ 21 h 66"/>
                <a:gd name="T62" fmla="*/ 29 w 90"/>
                <a:gd name="T63" fmla="*/ 18 h 66"/>
                <a:gd name="T64" fmla="*/ 26 w 90"/>
                <a:gd name="T65" fmla="*/ 10 h 66"/>
                <a:gd name="T66" fmla="*/ 27 w 90"/>
                <a:gd name="T67" fmla="*/ 9 h 66"/>
                <a:gd name="T68" fmla="*/ 29 w 90"/>
                <a:gd name="T69" fmla="*/ 7 h 66"/>
                <a:gd name="T70" fmla="*/ 27 w 90"/>
                <a:gd name="T71" fmla="*/ 5 h 66"/>
                <a:gd name="T72" fmla="*/ 27 w 90"/>
                <a:gd name="T73" fmla="*/ 0 h 66"/>
                <a:gd name="T74" fmla="*/ 62 w 90"/>
                <a:gd name="T75" fmla="*/ 9 h 66"/>
                <a:gd name="T76" fmla="*/ 90 w 90"/>
                <a:gd name="T77" fmla="*/ 16 h 66"/>
                <a:gd name="T78" fmla="*/ 80 w 90"/>
                <a:gd name="T79" fmla="*/ 59 h 66"/>
                <a:gd name="T80" fmla="*/ 80 w 90"/>
                <a:gd name="T81" fmla="*/ 60 h 66"/>
                <a:gd name="T82" fmla="*/ 80 w 90"/>
                <a:gd name="T83" fmla="*/ 61 h 66"/>
                <a:gd name="T84" fmla="*/ 81 w 90"/>
                <a:gd name="T85" fmla="*/ 63 h 66"/>
                <a:gd name="T86" fmla="*/ 80 w 90"/>
                <a:gd name="T87" fmla="*/ 64 h 66"/>
                <a:gd name="T88" fmla="*/ 80 w 90"/>
                <a:gd name="T89" fmla="*/ 66 h 66"/>
                <a:gd name="T90" fmla="*/ 55 w 90"/>
                <a:gd name="T91" fmla="*/ 61 h 66"/>
                <a:gd name="T92" fmla="*/ 52 w 90"/>
                <a:gd name="T93" fmla="*/ 61 h 66"/>
                <a:gd name="T94" fmla="*/ 50 w 90"/>
                <a:gd name="T95" fmla="*/ 60 h 66"/>
                <a:gd name="T96" fmla="*/ 47 w 90"/>
                <a:gd name="T97" fmla="*/ 61 h 66"/>
                <a:gd name="T98" fmla="*/ 44 w 90"/>
                <a:gd name="T99" fmla="*/ 60 h 66"/>
                <a:gd name="T100" fmla="*/ 41 w 90"/>
                <a:gd name="T101" fmla="*/ 61 h 66"/>
                <a:gd name="T102" fmla="*/ 37 w 90"/>
                <a:gd name="T103" fmla="*/ 60 h 66"/>
                <a:gd name="T104" fmla="*/ 30 w 90"/>
                <a:gd name="T105" fmla="*/ 60 h 66"/>
                <a:gd name="T106" fmla="*/ 24 w 90"/>
                <a:gd name="T107" fmla="*/ 58 h 66"/>
                <a:gd name="T108" fmla="*/ 19 w 90"/>
                <a:gd name="T109" fmla="*/ 58 h 66"/>
                <a:gd name="T110" fmla="*/ 12 w 90"/>
                <a:gd name="T111" fmla="*/ 56 h 66"/>
                <a:gd name="T112" fmla="*/ 11 w 90"/>
                <a:gd name="T113" fmla="*/ 50 h 66"/>
                <a:gd name="T114" fmla="*/ 11 w 90"/>
                <a:gd name="T115" fmla="*/ 47 h 66"/>
                <a:gd name="T116" fmla="*/ 7 w 90"/>
                <a:gd name="T117" fmla="*/ 44 h 66"/>
                <a:gd name="T118" fmla="*/ 6 w 90"/>
                <a:gd name="T119" fmla="*/ 43 h 66"/>
                <a:gd name="T120" fmla="*/ 3 w 90"/>
                <a:gd name="T121" fmla="*/ 42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ED4213"/>
            </a:solidFill>
            <a:ln w="12700" cmpd="sng">
              <a:solidFill>
                <a:schemeClr val="tx1"/>
              </a:solidFill>
              <a:prstDash val="solid"/>
              <a:round/>
              <a:headEnd/>
              <a:tailEnd/>
            </a:ln>
          </p:spPr>
          <p:txBody>
            <a:bodyPr/>
            <a:lstStyle/>
            <a:p>
              <a:endParaRPr lang="en-US" sz="2400">
                <a:solidFill>
                  <a:srgbClr val="000000"/>
                </a:solidFill>
                <a:latin typeface="Times New Roman" pitchFamily="18" charset="0"/>
                <a:cs typeface="Arial" charset="0"/>
              </a:endParaRPr>
            </a:p>
          </p:txBody>
        </p:sp>
        <p:sp>
          <p:nvSpPr>
            <p:cNvPr id="62467" name="Freeform 4"/>
            <p:cNvSpPr>
              <a:spLocks/>
            </p:cNvSpPr>
            <p:nvPr/>
          </p:nvSpPr>
          <p:spPr bwMode="auto">
            <a:xfrm>
              <a:off x="3157538" y="1833563"/>
              <a:ext cx="658812" cy="1006475"/>
            </a:xfrm>
            <a:custGeom>
              <a:avLst/>
              <a:gdLst>
                <a:gd name="T0" fmla="*/ 7 w 81"/>
                <a:gd name="T1" fmla="*/ 86 h 130"/>
                <a:gd name="T2" fmla="*/ 8 w 81"/>
                <a:gd name="T3" fmla="*/ 82 h 130"/>
                <a:gd name="T4" fmla="*/ 9 w 81"/>
                <a:gd name="T5" fmla="*/ 81 h 130"/>
                <a:gd name="T6" fmla="*/ 9 w 81"/>
                <a:gd name="T7" fmla="*/ 79 h 130"/>
                <a:gd name="T8" fmla="*/ 6 w 81"/>
                <a:gd name="T9" fmla="*/ 77 h 130"/>
                <a:gd name="T10" fmla="*/ 10 w 81"/>
                <a:gd name="T11" fmla="*/ 70 h 130"/>
                <a:gd name="T12" fmla="*/ 13 w 81"/>
                <a:gd name="T13" fmla="*/ 68 h 130"/>
                <a:gd name="T14" fmla="*/ 14 w 81"/>
                <a:gd name="T15" fmla="*/ 66 h 130"/>
                <a:gd name="T16" fmla="*/ 20 w 81"/>
                <a:gd name="T17" fmla="*/ 54 h 130"/>
                <a:gd name="T18" fmla="*/ 17 w 81"/>
                <a:gd name="T19" fmla="*/ 53 h 130"/>
                <a:gd name="T20" fmla="*/ 16 w 81"/>
                <a:gd name="T21" fmla="*/ 50 h 130"/>
                <a:gd name="T22" fmla="*/ 16 w 81"/>
                <a:gd name="T23" fmla="*/ 47 h 130"/>
                <a:gd name="T24" fmla="*/ 16 w 81"/>
                <a:gd name="T25" fmla="*/ 45 h 130"/>
                <a:gd name="T26" fmla="*/ 16 w 81"/>
                <a:gd name="T27" fmla="*/ 43 h 130"/>
                <a:gd name="T28" fmla="*/ 26 w 81"/>
                <a:gd name="T29" fmla="*/ 0 h 130"/>
                <a:gd name="T30" fmla="*/ 34 w 81"/>
                <a:gd name="T31" fmla="*/ 19 h 130"/>
                <a:gd name="T32" fmla="*/ 36 w 81"/>
                <a:gd name="T33" fmla="*/ 26 h 130"/>
                <a:gd name="T34" fmla="*/ 35 w 81"/>
                <a:gd name="T35" fmla="*/ 29 h 130"/>
                <a:gd name="T36" fmla="*/ 37 w 81"/>
                <a:gd name="T37" fmla="*/ 31 h 130"/>
                <a:gd name="T38" fmla="*/ 42 w 81"/>
                <a:gd name="T39" fmla="*/ 39 h 130"/>
                <a:gd name="T40" fmla="*/ 43 w 81"/>
                <a:gd name="T41" fmla="*/ 43 h 130"/>
                <a:gd name="T42" fmla="*/ 45 w 81"/>
                <a:gd name="T43" fmla="*/ 45 h 130"/>
                <a:gd name="T44" fmla="*/ 49 w 81"/>
                <a:gd name="T45" fmla="*/ 46 h 130"/>
                <a:gd name="T46" fmla="*/ 46 w 81"/>
                <a:gd name="T47" fmla="*/ 52 h 130"/>
                <a:gd name="T48" fmla="*/ 45 w 81"/>
                <a:gd name="T49" fmla="*/ 56 h 130"/>
                <a:gd name="T50" fmla="*/ 45 w 81"/>
                <a:gd name="T51" fmla="*/ 57 h 130"/>
                <a:gd name="T52" fmla="*/ 43 w 81"/>
                <a:gd name="T53" fmla="*/ 60 h 130"/>
                <a:gd name="T54" fmla="*/ 43 w 81"/>
                <a:gd name="T55" fmla="*/ 62 h 130"/>
                <a:gd name="T56" fmla="*/ 46 w 81"/>
                <a:gd name="T57" fmla="*/ 65 h 130"/>
                <a:gd name="T58" fmla="*/ 50 w 81"/>
                <a:gd name="T59" fmla="*/ 61 h 130"/>
                <a:gd name="T60" fmla="*/ 51 w 81"/>
                <a:gd name="T61" fmla="*/ 63 h 130"/>
                <a:gd name="T62" fmla="*/ 52 w 81"/>
                <a:gd name="T63" fmla="*/ 64 h 130"/>
                <a:gd name="T64" fmla="*/ 52 w 81"/>
                <a:gd name="T65" fmla="*/ 69 h 130"/>
                <a:gd name="T66" fmla="*/ 54 w 81"/>
                <a:gd name="T67" fmla="*/ 74 h 130"/>
                <a:gd name="T68" fmla="*/ 53 w 81"/>
                <a:gd name="T69" fmla="*/ 76 h 130"/>
                <a:gd name="T70" fmla="*/ 56 w 81"/>
                <a:gd name="T71" fmla="*/ 78 h 130"/>
                <a:gd name="T72" fmla="*/ 57 w 81"/>
                <a:gd name="T73" fmla="*/ 81 h 130"/>
                <a:gd name="T74" fmla="*/ 57 w 81"/>
                <a:gd name="T75" fmla="*/ 84 h 130"/>
                <a:gd name="T76" fmla="*/ 59 w 81"/>
                <a:gd name="T77" fmla="*/ 87 h 130"/>
                <a:gd name="T78" fmla="*/ 61 w 81"/>
                <a:gd name="T79" fmla="*/ 84 h 130"/>
                <a:gd name="T80" fmla="*/ 65 w 81"/>
                <a:gd name="T81" fmla="*/ 86 h 130"/>
                <a:gd name="T82" fmla="*/ 67 w 81"/>
                <a:gd name="T83" fmla="*/ 84 h 130"/>
                <a:gd name="T84" fmla="*/ 71 w 81"/>
                <a:gd name="T85" fmla="*/ 85 h 130"/>
                <a:gd name="T86" fmla="*/ 73 w 81"/>
                <a:gd name="T87" fmla="*/ 86 h 130"/>
                <a:gd name="T88" fmla="*/ 76 w 81"/>
                <a:gd name="T89" fmla="*/ 84 h 130"/>
                <a:gd name="T90" fmla="*/ 79 w 81"/>
                <a:gd name="T91" fmla="*/ 85 h 130"/>
                <a:gd name="T92" fmla="*/ 81 w 81"/>
                <a:gd name="T93" fmla="*/ 88 h 130"/>
                <a:gd name="T94" fmla="*/ 74 w 81"/>
                <a:gd name="T95" fmla="*/ 130 h 130"/>
                <a:gd name="T96" fmla="*/ 0 w 81"/>
                <a:gd name="T97" fmla="*/ 116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FFC66D"/>
            </a:solidFill>
            <a:ln w="12700" cmpd="sng">
              <a:solidFill>
                <a:schemeClr val="tx1"/>
              </a:solidFill>
              <a:prstDash val="solid"/>
              <a:round/>
              <a:headEnd/>
              <a:tailEnd/>
            </a:ln>
          </p:spPr>
          <p:txBody>
            <a:bodyPr/>
            <a:lstStyle/>
            <a:p>
              <a:endParaRPr lang="en-US" sz="2400">
                <a:solidFill>
                  <a:srgbClr val="000000"/>
                </a:solidFill>
                <a:latin typeface="Times New Roman" pitchFamily="18" charset="0"/>
                <a:cs typeface="Arial" charset="0"/>
              </a:endParaRPr>
            </a:p>
          </p:txBody>
        </p:sp>
        <p:sp>
          <p:nvSpPr>
            <p:cNvPr id="62468" name="Freeform 5"/>
            <p:cNvSpPr>
              <a:spLocks/>
            </p:cNvSpPr>
            <p:nvPr/>
          </p:nvSpPr>
          <p:spPr bwMode="auto">
            <a:xfrm>
              <a:off x="3435350" y="1857375"/>
              <a:ext cx="1120775" cy="673100"/>
            </a:xfrm>
            <a:custGeom>
              <a:avLst/>
              <a:gdLst>
                <a:gd name="T0" fmla="*/ 48 w 138"/>
                <a:gd name="T1" fmla="*/ 77 h 87"/>
                <a:gd name="T2" fmla="*/ 45 w 138"/>
                <a:gd name="T3" fmla="*/ 84 h 87"/>
                <a:gd name="T4" fmla="*/ 43 w 138"/>
                <a:gd name="T5" fmla="*/ 80 h 87"/>
                <a:gd name="T6" fmla="*/ 42 w 138"/>
                <a:gd name="T7" fmla="*/ 83 h 87"/>
                <a:gd name="T8" fmla="*/ 38 w 138"/>
                <a:gd name="T9" fmla="*/ 83 h 87"/>
                <a:gd name="T10" fmla="*/ 33 w 138"/>
                <a:gd name="T11" fmla="*/ 82 h 87"/>
                <a:gd name="T12" fmla="*/ 32 w 138"/>
                <a:gd name="T13" fmla="*/ 82 h 87"/>
                <a:gd name="T14" fmla="*/ 29 w 138"/>
                <a:gd name="T15" fmla="*/ 82 h 87"/>
                <a:gd name="T16" fmla="*/ 26 w 138"/>
                <a:gd name="T17" fmla="*/ 82 h 87"/>
                <a:gd name="T18" fmla="*/ 24 w 138"/>
                <a:gd name="T19" fmla="*/ 83 h 87"/>
                <a:gd name="T20" fmla="*/ 23 w 138"/>
                <a:gd name="T21" fmla="*/ 80 h 87"/>
                <a:gd name="T22" fmla="*/ 23 w 138"/>
                <a:gd name="T23" fmla="*/ 77 h 87"/>
                <a:gd name="T24" fmla="*/ 20 w 138"/>
                <a:gd name="T25" fmla="*/ 75 h 87"/>
                <a:gd name="T26" fmla="*/ 20 w 138"/>
                <a:gd name="T27" fmla="*/ 72 h 87"/>
                <a:gd name="T28" fmla="*/ 18 w 138"/>
                <a:gd name="T29" fmla="*/ 69 h 87"/>
                <a:gd name="T30" fmla="*/ 18 w 138"/>
                <a:gd name="T31" fmla="*/ 63 h 87"/>
                <a:gd name="T32" fmla="*/ 17 w 138"/>
                <a:gd name="T33" fmla="*/ 60 h 87"/>
                <a:gd name="T34" fmla="*/ 16 w 138"/>
                <a:gd name="T35" fmla="*/ 59 h 87"/>
                <a:gd name="T36" fmla="*/ 15 w 138"/>
                <a:gd name="T37" fmla="*/ 59 h 87"/>
                <a:gd name="T38" fmla="*/ 11 w 138"/>
                <a:gd name="T39" fmla="*/ 62 h 87"/>
                <a:gd name="T40" fmla="*/ 9 w 138"/>
                <a:gd name="T41" fmla="*/ 58 h 87"/>
                <a:gd name="T42" fmla="*/ 9 w 138"/>
                <a:gd name="T43" fmla="*/ 56 h 87"/>
                <a:gd name="T44" fmla="*/ 11 w 138"/>
                <a:gd name="T45" fmla="*/ 53 h 87"/>
                <a:gd name="T46" fmla="*/ 11 w 138"/>
                <a:gd name="T47" fmla="*/ 50 h 87"/>
                <a:gd name="T48" fmla="*/ 12 w 138"/>
                <a:gd name="T49" fmla="*/ 48 h 87"/>
                <a:gd name="T50" fmla="*/ 14 w 138"/>
                <a:gd name="T51" fmla="*/ 42 h 87"/>
                <a:gd name="T52" fmla="*/ 11 w 138"/>
                <a:gd name="T53" fmla="*/ 40 h 87"/>
                <a:gd name="T54" fmla="*/ 8 w 138"/>
                <a:gd name="T55" fmla="*/ 38 h 87"/>
                <a:gd name="T56" fmla="*/ 6 w 138"/>
                <a:gd name="T57" fmla="*/ 31 h 87"/>
                <a:gd name="T58" fmla="*/ 2 w 138"/>
                <a:gd name="T59" fmla="*/ 27 h 87"/>
                <a:gd name="T60" fmla="*/ 2 w 138"/>
                <a:gd name="T61" fmla="*/ 25 h 87"/>
                <a:gd name="T62" fmla="*/ 2 w 138"/>
                <a:gd name="T63" fmla="*/ 20 h 87"/>
                <a:gd name="T64" fmla="*/ 3 w 138"/>
                <a:gd name="T65" fmla="*/ 0 h 87"/>
                <a:gd name="T66" fmla="*/ 49 w 138"/>
                <a:gd name="T67" fmla="*/ 8 h 87"/>
                <a:gd name="T68" fmla="*/ 138 w 138"/>
                <a:gd name="T69" fmla="*/ 19 h 87"/>
                <a:gd name="T70" fmla="*/ 132 w 138"/>
                <a:gd name="T71" fmla="*/ 87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FFC66D"/>
            </a:solidFill>
            <a:ln w="12700" cmpd="sng">
              <a:solidFill>
                <a:schemeClr val="tx1"/>
              </a:solidFill>
              <a:prstDash val="solid"/>
              <a:round/>
              <a:headEnd/>
              <a:tailEnd/>
            </a:ln>
          </p:spPr>
          <p:txBody>
            <a:bodyPr/>
            <a:lstStyle/>
            <a:p>
              <a:endParaRPr lang="en-US" sz="2400">
                <a:solidFill>
                  <a:srgbClr val="000000"/>
                </a:solidFill>
                <a:latin typeface="Times New Roman" pitchFamily="18" charset="0"/>
                <a:cs typeface="Arial" charset="0"/>
              </a:endParaRPr>
            </a:p>
          </p:txBody>
        </p:sp>
        <p:sp>
          <p:nvSpPr>
            <p:cNvPr id="62469" name="Freeform 6"/>
            <p:cNvSpPr>
              <a:spLocks/>
            </p:cNvSpPr>
            <p:nvPr/>
          </p:nvSpPr>
          <p:spPr bwMode="auto">
            <a:xfrm>
              <a:off x="4514850" y="2003425"/>
              <a:ext cx="723900" cy="427038"/>
            </a:xfrm>
            <a:custGeom>
              <a:avLst/>
              <a:gdLst>
                <a:gd name="T0" fmla="*/ 0 w 89"/>
                <a:gd name="T1" fmla="*/ 51 h 55"/>
                <a:gd name="T2" fmla="*/ 5 w 89"/>
                <a:gd name="T3" fmla="*/ 0 h 55"/>
                <a:gd name="T4" fmla="*/ 44 w 89"/>
                <a:gd name="T5" fmla="*/ 3 h 55"/>
                <a:gd name="T6" fmla="*/ 82 w 89"/>
                <a:gd name="T7" fmla="*/ 4 h 55"/>
                <a:gd name="T8" fmla="*/ 82 w 89"/>
                <a:gd name="T9" fmla="*/ 5 h 55"/>
                <a:gd name="T10" fmla="*/ 83 w 89"/>
                <a:gd name="T11" fmla="*/ 9 h 55"/>
                <a:gd name="T12" fmla="*/ 83 w 89"/>
                <a:gd name="T13" fmla="*/ 10 h 55"/>
                <a:gd name="T14" fmla="*/ 82 w 89"/>
                <a:gd name="T15" fmla="*/ 13 h 55"/>
                <a:gd name="T16" fmla="*/ 82 w 89"/>
                <a:gd name="T17" fmla="*/ 18 h 55"/>
                <a:gd name="T18" fmla="*/ 84 w 89"/>
                <a:gd name="T19" fmla="*/ 23 h 55"/>
                <a:gd name="T20" fmla="*/ 85 w 89"/>
                <a:gd name="T21" fmla="*/ 25 h 55"/>
                <a:gd name="T22" fmla="*/ 86 w 89"/>
                <a:gd name="T23" fmla="*/ 30 h 55"/>
                <a:gd name="T24" fmla="*/ 86 w 89"/>
                <a:gd name="T25" fmla="*/ 38 h 55"/>
                <a:gd name="T26" fmla="*/ 87 w 89"/>
                <a:gd name="T27" fmla="*/ 40 h 55"/>
                <a:gd name="T28" fmla="*/ 87 w 89"/>
                <a:gd name="T29" fmla="*/ 43 h 55"/>
                <a:gd name="T30" fmla="*/ 87 w 89"/>
                <a:gd name="T31" fmla="*/ 44 h 55"/>
                <a:gd name="T32" fmla="*/ 89 w 89"/>
                <a:gd name="T33" fmla="*/ 51 h 55"/>
                <a:gd name="T34" fmla="*/ 89 w 89"/>
                <a:gd name="T35" fmla="*/ 53 h 55"/>
                <a:gd name="T36" fmla="*/ 89 w 89"/>
                <a:gd name="T37" fmla="*/ 55 h 55"/>
                <a:gd name="T38" fmla="*/ 0 w 89"/>
                <a:gd name="T39" fmla="*/ 51 h 55"/>
                <a:gd name="T40" fmla="*/ 0 w 89"/>
                <a:gd name="T41" fmla="*/ 51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ED4213"/>
            </a:solidFill>
            <a:ln w="12700" cmpd="sng">
              <a:solidFill>
                <a:schemeClr val="tx1"/>
              </a:solidFill>
              <a:prstDash val="solid"/>
              <a:round/>
              <a:headEnd/>
              <a:tailEnd/>
            </a:ln>
          </p:spPr>
          <p:txBody>
            <a:bodyPr/>
            <a:lstStyle/>
            <a:p>
              <a:endParaRPr lang="en-US" sz="2400">
                <a:solidFill>
                  <a:srgbClr val="000000"/>
                </a:solidFill>
                <a:latin typeface="Times New Roman" pitchFamily="18" charset="0"/>
                <a:cs typeface="Arial" charset="0"/>
              </a:endParaRPr>
            </a:p>
          </p:txBody>
        </p:sp>
        <p:sp>
          <p:nvSpPr>
            <p:cNvPr id="62470" name="Freeform 7"/>
            <p:cNvSpPr>
              <a:spLocks/>
            </p:cNvSpPr>
            <p:nvPr/>
          </p:nvSpPr>
          <p:spPr bwMode="auto">
            <a:xfrm>
              <a:off x="4483100" y="2398713"/>
              <a:ext cx="766763" cy="495300"/>
            </a:xfrm>
            <a:custGeom>
              <a:avLst/>
              <a:gdLst>
                <a:gd name="T0" fmla="*/ 0 w 94"/>
                <a:gd name="T1" fmla="*/ 51 h 64"/>
                <a:gd name="T2" fmla="*/ 3 w 94"/>
                <a:gd name="T3" fmla="*/ 17 h 64"/>
                <a:gd name="T4" fmla="*/ 4 w 94"/>
                <a:gd name="T5" fmla="*/ 0 h 64"/>
                <a:gd name="T6" fmla="*/ 93 w 94"/>
                <a:gd name="T7" fmla="*/ 4 h 64"/>
                <a:gd name="T8" fmla="*/ 93 w 94"/>
                <a:gd name="T9" fmla="*/ 6 h 64"/>
                <a:gd name="T10" fmla="*/ 92 w 94"/>
                <a:gd name="T11" fmla="*/ 7 h 64"/>
                <a:gd name="T12" fmla="*/ 90 w 94"/>
                <a:gd name="T13" fmla="*/ 10 h 64"/>
                <a:gd name="T14" fmla="*/ 90 w 94"/>
                <a:gd name="T15" fmla="*/ 11 h 64"/>
                <a:gd name="T16" fmla="*/ 94 w 94"/>
                <a:gd name="T17" fmla="*/ 15 h 64"/>
                <a:gd name="T18" fmla="*/ 94 w 94"/>
                <a:gd name="T19" fmla="*/ 46 h 64"/>
                <a:gd name="T20" fmla="*/ 94 w 94"/>
                <a:gd name="T21" fmla="*/ 46 h 64"/>
                <a:gd name="T22" fmla="*/ 92 w 94"/>
                <a:gd name="T23" fmla="*/ 46 h 64"/>
                <a:gd name="T24" fmla="*/ 93 w 94"/>
                <a:gd name="T25" fmla="*/ 47 h 64"/>
                <a:gd name="T26" fmla="*/ 94 w 94"/>
                <a:gd name="T27" fmla="*/ 48 h 64"/>
                <a:gd name="T28" fmla="*/ 93 w 94"/>
                <a:gd name="T29" fmla="*/ 50 h 64"/>
                <a:gd name="T30" fmla="*/ 94 w 94"/>
                <a:gd name="T31" fmla="*/ 51 h 64"/>
                <a:gd name="T32" fmla="*/ 94 w 94"/>
                <a:gd name="T33" fmla="*/ 54 h 64"/>
                <a:gd name="T34" fmla="*/ 93 w 94"/>
                <a:gd name="T35" fmla="*/ 54 h 64"/>
                <a:gd name="T36" fmla="*/ 94 w 94"/>
                <a:gd name="T37" fmla="*/ 56 h 64"/>
                <a:gd name="T38" fmla="*/ 92 w 94"/>
                <a:gd name="T39" fmla="*/ 59 h 64"/>
                <a:gd name="T40" fmla="*/ 94 w 94"/>
                <a:gd name="T41" fmla="*/ 62 h 64"/>
                <a:gd name="T42" fmla="*/ 94 w 94"/>
                <a:gd name="T43" fmla="*/ 64 h 64"/>
                <a:gd name="T44" fmla="*/ 94 w 94"/>
                <a:gd name="T45" fmla="*/ 64 h 64"/>
                <a:gd name="T46" fmla="*/ 91 w 94"/>
                <a:gd name="T47" fmla="*/ 62 h 64"/>
                <a:gd name="T48" fmla="*/ 86 w 94"/>
                <a:gd name="T49" fmla="*/ 59 h 64"/>
                <a:gd name="T50" fmla="*/ 84 w 94"/>
                <a:gd name="T51" fmla="*/ 58 h 64"/>
                <a:gd name="T52" fmla="*/ 82 w 94"/>
                <a:gd name="T53" fmla="*/ 58 h 64"/>
                <a:gd name="T54" fmla="*/ 80 w 94"/>
                <a:gd name="T55" fmla="*/ 60 h 64"/>
                <a:gd name="T56" fmla="*/ 79 w 94"/>
                <a:gd name="T57" fmla="*/ 60 h 64"/>
                <a:gd name="T58" fmla="*/ 77 w 94"/>
                <a:gd name="T59" fmla="*/ 60 h 64"/>
                <a:gd name="T60" fmla="*/ 76 w 94"/>
                <a:gd name="T61" fmla="*/ 57 h 64"/>
                <a:gd name="T62" fmla="*/ 75 w 94"/>
                <a:gd name="T63" fmla="*/ 56 h 64"/>
                <a:gd name="T64" fmla="*/ 73 w 94"/>
                <a:gd name="T65" fmla="*/ 57 h 64"/>
                <a:gd name="T66" fmla="*/ 71 w 94"/>
                <a:gd name="T67" fmla="*/ 57 h 64"/>
                <a:gd name="T68" fmla="*/ 69 w 94"/>
                <a:gd name="T69" fmla="*/ 54 h 64"/>
                <a:gd name="T70" fmla="*/ 0 w 94"/>
                <a:gd name="T71" fmla="*/ 51 h 64"/>
                <a:gd name="T72" fmla="*/ 0 w 94"/>
                <a:gd name="T73" fmla="*/ 51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ED4213"/>
            </a:solidFill>
            <a:ln w="12700" cmpd="sng">
              <a:solidFill>
                <a:schemeClr val="tx1"/>
              </a:solidFill>
              <a:prstDash val="solid"/>
              <a:round/>
              <a:headEnd/>
              <a:tailEnd/>
            </a:ln>
          </p:spPr>
          <p:txBody>
            <a:bodyPr/>
            <a:lstStyle/>
            <a:p>
              <a:endParaRPr lang="en-US" sz="2400">
                <a:solidFill>
                  <a:srgbClr val="000000"/>
                </a:solidFill>
                <a:latin typeface="Times New Roman" pitchFamily="18" charset="0"/>
                <a:cs typeface="Arial" charset="0"/>
              </a:endParaRPr>
            </a:p>
          </p:txBody>
        </p:sp>
        <p:sp>
          <p:nvSpPr>
            <p:cNvPr id="62471" name="Freeform 8"/>
            <p:cNvSpPr>
              <a:spLocks/>
            </p:cNvSpPr>
            <p:nvPr/>
          </p:nvSpPr>
          <p:spPr bwMode="auto">
            <a:xfrm>
              <a:off x="4637088" y="3203575"/>
              <a:ext cx="812800" cy="411163"/>
            </a:xfrm>
            <a:custGeom>
              <a:avLst/>
              <a:gdLst>
                <a:gd name="T0" fmla="*/ 3 w 100"/>
                <a:gd name="T1" fmla="*/ 0 h 53"/>
                <a:gd name="T2" fmla="*/ 89 w 100"/>
                <a:gd name="T3" fmla="*/ 2 h 53"/>
                <a:gd name="T4" fmla="*/ 95 w 100"/>
                <a:gd name="T5" fmla="*/ 6 h 53"/>
                <a:gd name="T6" fmla="*/ 93 w 100"/>
                <a:gd name="T7" fmla="*/ 8 h 53"/>
                <a:gd name="T8" fmla="*/ 93 w 100"/>
                <a:gd name="T9" fmla="*/ 10 h 53"/>
                <a:gd name="T10" fmla="*/ 94 w 100"/>
                <a:gd name="T11" fmla="*/ 12 h 53"/>
                <a:gd name="T12" fmla="*/ 95 w 100"/>
                <a:gd name="T13" fmla="*/ 12 h 53"/>
                <a:gd name="T14" fmla="*/ 96 w 100"/>
                <a:gd name="T15" fmla="*/ 15 h 53"/>
                <a:gd name="T16" fmla="*/ 97 w 100"/>
                <a:gd name="T17" fmla="*/ 16 h 53"/>
                <a:gd name="T18" fmla="*/ 99 w 100"/>
                <a:gd name="T19" fmla="*/ 16 h 53"/>
                <a:gd name="T20" fmla="*/ 99 w 100"/>
                <a:gd name="T21" fmla="*/ 17 h 53"/>
                <a:gd name="T22" fmla="*/ 100 w 100"/>
                <a:gd name="T23" fmla="*/ 53 h 53"/>
                <a:gd name="T24" fmla="*/ 0 w 100"/>
                <a:gd name="T25" fmla="*/ 51 h 53"/>
                <a:gd name="T26" fmla="*/ 3 w 100"/>
                <a:gd name="T27" fmla="*/ 0 h 53"/>
                <a:gd name="T28" fmla="*/ 3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rgbClr val="ED4213"/>
            </a:solidFill>
            <a:ln w="12700" cmpd="sng">
              <a:solidFill>
                <a:schemeClr val="tx1"/>
              </a:solidFill>
              <a:prstDash val="solid"/>
              <a:round/>
              <a:headEnd/>
              <a:tailEnd/>
            </a:ln>
          </p:spPr>
          <p:txBody>
            <a:bodyPr/>
            <a:lstStyle/>
            <a:p>
              <a:endParaRPr lang="en-US" sz="2400">
                <a:solidFill>
                  <a:srgbClr val="000000"/>
                </a:solidFill>
                <a:latin typeface="Times New Roman" pitchFamily="18" charset="0"/>
                <a:cs typeface="Arial" charset="0"/>
              </a:endParaRPr>
            </a:p>
          </p:txBody>
        </p:sp>
        <p:sp>
          <p:nvSpPr>
            <p:cNvPr id="62472" name="Freeform 9"/>
            <p:cNvSpPr>
              <a:spLocks/>
            </p:cNvSpPr>
            <p:nvPr/>
          </p:nvSpPr>
          <p:spPr bwMode="auto">
            <a:xfrm>
              <a:off x="5232400" y="2740025"/>
              <a:ext cx="666750" cy="417513"/>
            </a:xfrm>
            <a:custGeom>
              <a:avLst/>
              <a:gdLst>
                <a:gd name="T0" fmla="*/ 66 w 82"/>
                <a:gd name="T1" fmla="*/ 0 h 54"/>
                <a:gd name="T2" fmla="*/ 68 w 82"/>
                <a:gd name="T3" fmla="*/ 4 h 54"/>
                <a:gd name="T4" fmla="*/ 67 w 82"/>
                <a:gd name="T5" fmla="*/ 6 h 54"/>
                <a:gd name="T6" fmla="*/ 69 w 82"/>
                <a:gd name="T7" fmla="*/ 13 h 54"/>
                <a:gd name="T8" fmla="*/ 74 w 82"/>
                <a:gd name="T9" fmla="*/ 16 h 54"/>
                <a:gd name="T10" fmla="*/ 75 w 82"/>
                <a:gd name="T11" fmla="*/ 18 h 54"/>
                <a:gd name="T12" fmla="*/ 78 w 82"/>
                <a:gd name="T13" fmla="*/ 21 h 54"/>
                <a:gd name="T14" fmla="*/ 82 w 82"/>
                <a:gd name="T15" fmla="*/ 26 h 54"/>
                <a:gd name="T16" fmla="*/ 80 w 82"/>
                <a:gd name="T17" fmla="*/ 29 h 54"/>
                <a:gd name="T18" fmla="*/ 80 w 82"/>
                <a:gd name="T19" fmla="*/ 31 h 54"/>
                <a:gd name="T20" fmla="*/ 75 w 82"/>
                <a:gd name="T21" fmla="*/ 34 h 54"/>
                <a:gd name="T22" fmla="*/ 72 w 82"/>
                <a:gd name="T23" fmla="*/ 35 h 54"/>
                <a:gd name="T24" fmla="*/ 70 w 82"/>
                <a:gd name="T25" fmla="*/ 38 h 54"/>
                <a:gd name="T26" fmla="*/ 72 w 82"/>
                <a:gd name="T27" fmla="*/ 41 h 54"/>
                <a:gd name="T28" fmla="*/ 72 w 82"/>
                <a:gd name="T29" fmla="*/ 44 h 54"/>
                <a:gd name="T30" fmla="*/ 68 w 82"/>
                <a:gd name="T31" fmla="*/ 50 h 54"/>
                <a:gd name="T32" fmla="*/ 67 w 82"/>
                <a:gd name="T33" fmla="*/ 53 h 54"/>
                <a:gd name="T34" fmla="*/ 63 w 82"/>
                <a:gd name="T35" fmla="*/ 50 h 54"/>
                <a:gd name="T36" fmla="*/ 11 w 82"/>
                <a:gd name="T37" fmla="*/ 51 h 54"/>
                <a:gd name="T38" fmla="*/ 11 w 82"/>
                <a:gd name="T39" fmla="*/ 48 h 54"/>
                <a:gd name="T40" fmla="*/ 9 w 82"/>
                <a:gd name="T41" fmla="*/ 45 h 54"/>
                <a:gd name="T42" fmla="*/ 10 w 82"/>
                <a:gd name="T43" fmla="*/ 42 h 54"/>
                <a:gd name="T44" fmla="*/ 8 w 82"/>
                <a:gd name="T45" fmla="*/ 39 h 54"/>
                <a:gd name="T46" fmla="*/ 8 w 82"/>
                <a:gd name="T47" fmla="*/ 36 h 54"/>
                <a:gd name="T48" fmla="*/ 6 w 82"/>
                <a:gd name="T49" fmla="*/ 33 h 54"/>
                <a:gd name="T50" fmla="*/ 5 w 82"/>
                <a:gd name="T51" fmla="*/ 31 h 54"/>
                <a:gd name="T52" fmla="*/ 3 w 82"/>
                <a:gd name="T53" fmla="*/ 26 h 54"/>
                <a:gd name="T54" fmla="*/ 4 w 82"/>
                <a:gd name="T55" fmla="*/ 23 h 54"/>
                <a:gd name="T56" fmla="*/ 2 w 82"/>
                <a:gd name="T57" fmla="*/ 20 h 54"/>
                <a:gd name="T58" fmla="*/ 2 w 82"/>
                <a:gd name="T59" fmla="*/ 18 h 54"/>
                <a:gd name="T60" fmla="*/ 2 w 82"/>
                <a:gd name="T61" fmla="*/ 12 h 54"/>
                <a:gd name="T62" fmla="*/ 2 w 82"/>
                <a:gd name="T63" fmla="*/ 10 h 54"/>
                <a:gd name="T64" fmla="*/ 1 w 82"/>
                <a:gd name="T65" fmla="*/ 6 h 54"/>
                <a:gd name="T66" fmla="*/ 1 w 82"/>
                <a:gd name="T67" fmla="*/ 3 h 54"/>
                <a:gd name="T68" fmla="*/ 2 w 82"/>
                <a:gd name="T69" fmla="*/ 2 h 54"/>
                <a:gd name="T70" fmla="*/ 2 w 82"/>
                <a:gd name="T71" fmla="*/ 2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ED4213"/>
            </a:solidFill>
            <a:ln w="12700" cmpd="sng">
              <a:solidFill>
                <a:schemeClr val="tx1"/>
              </a:solidFill>
              <a:prstDash val="solid"/>
              <a:round/>
              <a:headEnd/>
              <a:tailEnd/>
            </a:ln>
          </p:spPr>
          <p:txBody>
            <a:bodyPr/>
            <a:lstStyle/>
            <a:p>
              <a:endParaRPr lang="en-US" sz="2400">
                <a:solidFill>
                  <a:srgbClr val="000000"/>
                </a:solidFill>
                <a:latin typeface="Times New Roman" pitchFamily="18" charset="0"/>
                <a:cs typeface="Arial" charset="0"/>
              </a:endParaRPr>
            </a:p>
          </p:txBody>
        </p:sp>
        <p:sp>
          <p:nvSpPr>
            <p:cNvPr id="62473" name="Freeform 10"/>
            <p:cNvSpPr>
              <a:spLocks/>
            </p:cNvSpPr>
            <p:nvPr/>
          </p:nvSpPr>
          <p:spPr bwMode="auto">
            <a:xfrm>
              <a:off x="5597525" y="2282825"/>
              <a:ext cx="577850" cy="588963"/>
            </a:xfrm>
            <a:custGeom>
              <a:avLst/>
              <a:gdLst>
                <a:gd name="T0" fmla="*/ 29 w 71"/>
                <a:gd name="T1" fmla="*/ 75 h 76"/>
                <a:gd name="T2" fmla="*/ 24 w 71"/>
                <a:gd name="T3" fmla="*/ 72 h 76"/>
                <a:gd name="T4" fmla="*/ 22 w 71"/>
                <a:gd name="T5" fmla="*/ 65 h 76"/>
                <a:gd name="T6" fmla="*/ 23 w 71"/>
                <a:gd name="T7" fmla="*/ 63 h 76"/>
                <a:gd name="T8" fmla="*/ 21 w 71"/>
                <a:gd name="T9" fmla="*/ 59 h 76"/>
                <a:gd name="T10" fmla="*/ 21 w 71"/>
                <a:gd name="T11" fmla="*/ 54 h 76"/>
                <a:gd name="T12" fmla="*/ 17 w 71"/>
                <a:gd name="T13" fmla="*/ 50 h 76"/>
                <a:gd name="T14" fmla="*/ 12 w 71"/>
                <a:gd name="T15" fmla="*/ 45 h 76"/>
                <a:gd name="T16" fmla="*/ 8 w 71"/>
                <a:gd name="T17" fmla="*/ 43 h 76"/>
                <a:gd name="T18" fmla="*/ 7 w 71"/>
                <a:gd name="T19" fmla="*/ 42 h 76"/>
                <a:gd name="T20" fmla="*/ 3 w 71"/>
                <a:gd name="T21" fmla="*/ 41 h 76"/>
                <a:gd name="T22" fmla="*/ 1 w 71"/>
                <a:gd name="T23" fmla="*/ 39 h 76"/>
                <a:gd name="T24" fmla="*/ 2 w 71"/>
                <a:gd name="T25" fmla="*/ 31 h 76"/>
                <a:gd name="T26" fmla="*/ 3 w 71"/>
                <a:gd name="T27" fmla="*/ 28 h 76"/>
                <a:gd name="T28" fmla="*/ 0 w 71"/>
                <a:gd name="T29" fmla="*/ 25 h 76"/>
                <a:gd name="T30" fmla="*/ 1 w 71"/>
                <a:gd name="T31" fmla="*/ 22 h 76"/>
                <a:gd name="T32" fmla="*/ 5 w 71"/>
                <a:gd name="T33" fmla="*/ 17 h 76"/>
                <a:gd name="T34" fmla="*/ 7 w 71"/>
                <a:gd name="T35" fmla="*/ 16 h 76"/>
                <a:gd name="T36" fmla="*/ 7 w 71"/>
                <a:gd name="T37" fmla="*/ 6 h 76"/>
                <a:gd name="T38" fmla="*/ 9 w 71"/>
                <a:gd name="T39" fmla="*/ 5 h 76"/>
                <a:gd name="T40" fmla="*/ 13 w 71"/>
                <a:gd name="T41" fmla="*/ 5 h 76"/>
                <a:gd name="T42" fmla="*/ 22 w 71"/>
                <a:gd name="T43" fmla="*/ 1 h 76"/>
                <a:gd name="T44" fmla="*/ 24 w 71"/>
                <a:gd name="T45" fmla="*/ 1 h 76"/>
                <a:gd name="T46" fmla="*/ 23 w 71"/>
                <a:gd name="T47" fmla="*/ 3 h 76"/>
                <a:gd name="T48" fmla="*/ 22 w 71"/>
                <a:gd name="T49" fmla="*/ 6 h 76"/>
                <a:gd name="T50" fmla="*/ 26 w 71"/>
                <a:gd name="T51" fmla="*/ 5 h 76"/>
                <a:gd name="T52" fmla="*/ 28 w 71"/>
                <a:gd name="T53" fmla="*/ 6 h 76"/>
                <a:gd name="T54" fmla="*/ 31 w 71"/>
                <a:gd name="T55" fmla="*/ 8 h 76"/>
                <a:gd name="T56" fmla="*/ 32 w 71"/>
                <a:gd name="T57" fmla="*/ 10 h 76"/>
                <a:gd name="T58" fmla="*/ 44 w 71"/>
                <a:gd name="T59" fmla="*/ 13 h 76"/>
                <a:gd name="T60" fmla="*/ 48 w 71"/>
                <a:gd name="T61" fmla="*/ 15 h 76"/>
                <a:gd name="T62" fmla="*/ 50 w 71"/>
                <a:gd name="T63" fmla="*/ 15 h 76"/>
                <a:gd name="T64" fmla="*/ 51 w 71"/>
                <a:gd name="T65" fmla="*/ 15 h 76"/>
                <a:gd name="T66" fmla="*/ 56 w 71"/>
                <a:gd name="T67" fmla="*/ 16 h 76"/>
                <a:gd name="T68" fmla="*/ 56 w 71"/>
                <a:gd name="T69" fmla="*/ 17 h 76"/>
                <a:gd name="T70" fmla="*/ 58 w 71"/>
                <a:gd name="T71" fmla="*/ 18 h 76"/>
                <a:gd name="T72" fmla="*/ 61 w 71"/>
                <a:gd name="T73" fmla="*/ 21 h 76"/>
                <a:gd name="T74" fmla="*/ 60 w 71"/>
                <a:gd name="T75" fmla="*/ 25 h 76"/>
                <a:gd name="T76" fmla="*/ 63 w 71"/>
                <a:gd name="T77" fmla="*/ 25 h 76"/>
                <a:gd name="T78" fmla="*/ 62 w 71"/>
                <a:gd name="T79" fmla="*/ 27 h 76"/>
                <a:gd name="T80" fmla="*/ 64 w 71"/>
                <a:gd name="T81" fmla="*/ 30 h 76"/>
                <a:gd name="T82" fmla="*/ 61 w 71"/>
                <a:gd name="T83" fmla="*/ 33 h 76"/>
                <a:gd name="T84" fmla="*/ 59 w 71"/>
                <a:gd name="T85" fmla="*/ 38 h 76"/>
                <a:gd name="T86" fmla="*/ 59 w 71"/>
                <a:gd name="T87" fmla="*/ 39 h 76"/>
                <a:gd name="T88" fmla="*/ 63 w 71"/>
                <a:gd name="T89" fmla="*/ 35 h 76"/>
                <a:gd name="T90" fmla="*/ 66 w 71"/>
                <a:gd name="T91" fmla="*/ 33 h 76"/>
                <a:gd name="T92" fmla="*/ 68 w 71"/>
                <a:gd name="T93" fmla="*/ 31 h 76"/>
                <a:gd name="T94" fmla="*/ 68 w 71"/>
                <a:gd name="T95" fmla="*/ 28 h 76"/>
                <a:gd name="T96" fmla="*/ 69 w 71"/>
                <a:gd name="T97" fmla="*/ 27 h 76"/>
                <a:gd name="T98" fmla="*/ 70 w 71"/>
                <a:gd name="T99" fmla="*/ 25 h 76"/>
                <a:gd name="T100" fmla="*/ 71 w 71"/>
                <a:gd name="T101" fmla="*/ 26 h 76"/>
                <a:gd name="T102" fmla="*/ 69 w 71"/>
                <a:gd name="T103" fmla="*/ 33 h 76"/>
                <a:gd name="T104" fmla="*/ 68 w 71"/>
                <a:gd name="T105" fmla="*/ 35 h 76"/>
                <a:gd name="T106" fmla="*/ 66 w 71"/>
                <a:gd name="T107" fmla="*/ 40 h 76"/>
                <a:gd name="T108" fmla="*/ 66 w 71"/>
                <a:gd name="T109" fmla="*/ 45 h 76"/>
                <a:gd name="T110" fmla="*/ 64 w 71"/>
                <a:gd name="T111" fmla="*/ 47 h 76"/>
                <a:gd name="T112" fmla="*/ 65 w 71"/>
                <a:gd name="T113" fmla="*/ 54 h 76"/>
                <a:gd name="T114" fmla="*/ 63 w 71"/>
                <a:gd name="T115" fmla="*/ 59 h 76"/>
                <a:gd name="T116" fmla="*/ 65 w 71"/>
                <a:gd name="T117" fmla="*/ 70 h 76"/>
                <a:gd name="T118" fmla="*/ 65 w 71"/>
                <a:gd name="T119" fmla="*/ 71 h 76"/>
                <a:gd name="T120" fmla="*/ 65 w 71"/>
                <a:gd name="T121" fmla="*/ 74 h 76"/>
                <a:gd name="T122" fmla="*/ 30 w 71"/>
                <a:gd name="T123" fmla="*/ 76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ED4213"/>
            </a:solidFill>
            <a:ln w="12700" cmpd="sng">
              <a:solidFill>
                <a:schemeClr val="tx1"/>
              </a:solidFill>
              <a:prstDash val="solid"/>
              <a:round/>
              <a:headEnd/>
              <a:tailEnd/>
            </a:ln>
          </p:spPr>
          <p:txBody>
            <a:bodyPr/>
            <a:lstStyle/>
            <a:p>
              <a:endParaRPr lang="en-US" sz="2400">
                <a:solidFill>
                  <a:srgbClr val="000000"/>
                </a:solidFill>
                <a:latin typeface="Times New Roman" pitchFamily="18" charset="0"/>
                <a:cs typeface="Arial" charset="0"/>
              </a:endParaRPr>
            </a:p>
          </p:txBody>
        </p:sp>
        <p:sp>
          <p:nvSpPr>
            <p:cNvPr id="62474" name="Freeform 11"/>
            <p:cNvSpPr>
              <a:spLocks/>
            </p:cNvSpPr>
            <p:nvPr/>
          </p:nvSpPr>
          <p:spPr bwMode="auto">
            <a:xfrm>
              <a:off x="6445250" y="2840038"/>
              <a:ext cx="461963" cy="487362"/>
            </a:xfrm>
            <a:custGeom>
              <a:avLst/>
              <a:gdLst>
                <a:gd name="T0" fmla="*/ 5 w 57"/>
                <a:gd name="T1" fmla="*/ 55 h 63"/>
                <a:gd name="T2" fmla="*/ 8 w 57"/>
                <a:gd name="T3" fmla="*/ 56 h 63"/>
                <a:gd name="T4" fmla="*/ 10 w 57"/>
                <a:gd name="T5" fmla="*/ 55 h 63"/>
                <a:gd name="T6" fmla="*/ 13 w 57"/>
                <a:gd name="T7" fmla="*/ 59 h 63"/>
                <a:gd name="T8" fmla="*/ 18 w 57"/>
                <a:gd name="T9" fmla="*/ 60 h 63"/>
                <a:gd name="T10" fmla="*/ 22 w 57"/>
                <a:gd name="T11" fmla="*/ 61 h 63"/>
                <a:gd name="T12" fmla="*/ 25 w 57"/>
                <a:gd name="T13" fmla="*/ 61 h 63"/>
                <a:gd name="T14" fmla="*/ 28 w 57"/>
                <a:gd name="T15" fmla="*/ 61 h 63"/>
                <a:gd name="T16" fmla="*/ 29 w 57"/>
                <a:gd name="T17" fmla="*/ 59 h 63"/>
                <a:gd name="T18" fmla="*/ 31 w 57"/>
                <a:gd name="T19" fmla="*/ 59 h 63"/>
                <a:gd name="T20" fmla="*/ 34 w 57"/>
                <a:gd name="T21" fmla="*/ 62 h 63"/>
                <a:gd name="T22" fmla="*/ 36 w 57"/>
                <a:gd name="T23" fmla="*/ 63 h 63"/>
                <a:gd name="T24" fmla="*/ 39 w 57"/>
                <a:gd name="T25" fmla="*/ 61 h 63"/>
                <a:gd name="T26" fmla="*/ 40 w 57"/>
                <a:gd name="T27" fmla="*/ 58 h 63"/>
                <a:gd name="T28" fmla="*/ 41 w 57"/>
                <a:gd name="T29" fmla="*/ 52 h 63"/>
                <a:gd name="T30" fmla="*/ 44 w 57"/>
                <a:gd name="T31" fmla="*/ 54 h 63"/>
                <a:gd name="T32" fmla="*/ 45 w 57"/>
                <a:gd name="T33" fmla="*/ 51 h 63"/>
                <a:gd name="T34" fmla="*/ 47 w 57"/>
                <a:gd name="T35" fmla="*/ 47 h 63"/>
                <a:gd name="T36" fmla="*/ 48 w 57"/>
                <a:gd name="T37" fmla="*/ 45 h 63"/>
                <a:gd name="T38" fmla="*/ 51 w 57"/>
                <a:gd name="T39" fmla="*/ 44 h 63"/>
                <a:gd name="T40" fmla="*/ 53 w 57"/>
                <a:gd name="T41" fmla="*/ 41 h 63"/>
                <a:gd name="T42" fmla="*/ 55 w 57"/>
                <a:gd name="T43" fmla="*/ 39 h 63"/>
                <a:gd name="T44" fmla="*/ 55 w 57"/>
                <a:gd name="T45" fmla="*/ 36 h 63"/>
                <a:gd name="T46" fmla="*/ 56 w 57"/>
                <a:gd name="T47" fmla="*/ 34 h 63"/>
                <a:gd name="T48" fmla="*/ 54 w 57"/>
                <a:gd name="T49" fmla="*/ 26 h 63"/>
                <a:gd name="T50" fmla="*/ 55 w 57"/>
                <a:gd name="T51" fmla="*/ 23 h 63"/>
                <a:gd name="T52" fmla="*/ 57 w 57"/>
                <a:gd name="T53" fmla="*/ 22 h 63"/>
                <a:gd name="T54" fmla="*/ 46 w 57"/>
                <a:gd name="T55" fmla="*/ 3 h 63"/>
                <a:gd name="T56" fmla="*/ 42 w 57"/>
                <a:gd name="T57" fmla="*/ 6 h 63"/>
                <a:gd name="T58" fmla="*/ 37 w 57"/>
                <a:gd name="T59" fmla="*/ 10 h 63"/>
                <a:gd name="T60" fmla="*/ 34 w 57"/>
                <a:gd name="T61" fmla="*/ 10 h 63"/>
                <a:gd name="T62" fmla="*/ 30 w 57"/>
                <a:gd name="T63" fmla="*/ 13 h 63"/>
                <a:gd name="T64" fmla="*/ 27 w 57"/>
                <a:gd name="T65" fmla="*/ 12 h 63"/>
                <a:gd name="T66" fmla="*/ 25 w 57"/>
                <a:gd name="T67" fmla="*/ 12 h 63"/>
                <a:gd name="T68" fmla="*/ 25 w 57"/>
                <a:gd name="T69" fmla="*/ 11 h 63"/>
                <a:gd name="T70" fmla="*/ 19 w 57"/>
                <a:gd name="T71" fmla="*/ 9 h 63"/>
                <a:gd name="T72" fmla="*/ 17 w 57"/>
                <a:gd name="T73" fmla="*/ 10 h 63"/>
                <a:gd name="T74" fmla="*/ 0 w 57"/>
                <a:gd name="T75" fmla="*/ 11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ED4213"/>
            </a:solidFill>
            <a:ln w="12700" cmpd="sng">
              <a:solidFill>
                <a:schemeClr val="tx1"/>
              </a:solidFill>
              <a:prstDash val="solid"/>
              <a:round/>
              <a:headEnd/>
              <a:tailEnd/>
            </a:ln>
          </p:spPr>
          <p:txBody>
            <a:bodyPr/>
            <a:lstStyle/>
            <a:p>
              <a:endParaRPr lang="en-US" sz="2400">
                <a:solidFill>
                  <a:srgbClr val="000000"/>
                </a:solidFill>
                <a:latin typeface="Times New Roman" pitchFamily="18" charset="0"/>
                <a:cs typeface="Arial" charset="0"/>
              </a:endParaRPr>
            </a:p>
          </p:txBody>
        </p:sp>
        <p:sp>
          <p:nvSpPr>
            <p:cNvPr id="62475" name="Freeform 12"/>
            <p:cNvSpPr>
              <a:spLocks/>
            </p:cNvSpPr>
            <p:nvPr/>
          </p:nvSpPr>
          <p:spPr bwMode="auto">
            <a:xfrm>
              <a:off x="6289675" y="4311650"/>
              <a:ext cx="1003300" cy="719138"/>
            </a:xfrm>
            <a:custGeom>
              <a:avLst/>
              <a:gdLst>
                <a:gd name="T0" fmla="*/ 0 w 123"/>
                <a:gd name="T1" fmla="*/ 8 h 93"/>
                <a:gd name="T2" fmla="*/ 0 w 123"/>
                <a:gd name="T3" fmla="*/ 10 h 93"/>
                <a:gd name="T4" fmla="*/ 2 w 123"/>
                <a:gd name="T5" fmla="*/ 12 h 93"/>
                <a:gd name="T6" fmla="*/ 3 w 123"/>
                <a:gd name="T7" fmla="*/ 15 h 93"/>
                <a:gd name="T8" fmla="*/ 4 w 123"/>
                <a:gd name="T9" fmla="*/ 17 h 93"/>
                <a:gd name="T10" fmla="*/ 3 w 123"/>
                <a:gd name="T11" fmla="*/ 19 h 93"/>
                <a:gd name="T12" fmla="*/ 7 w 123"/>
                <a:gd name="T13" fmla="*/ 18 h 93"/>
                <a:gd name="T14" fmla="*/ 9 w 123"/>
                <a:gd name="T15" fmla="*/ 15 h 93"/>
                <a:gd name="T16" fmla="*/ 10 w 123"/>
                <a:gd name="T17" fmla="*/ 15 h 93"/>
                <a:gd name="T18" fmla="*/ 9 w 123"/>
                <a:gd name="T19" fmla="*/ 17 h 93"/>
                <a:gd name="T20" fmla="*/ 19 w 123"/>
                <a:gd name="T21" fmla="*/ 14 h 93"/>
                <a:gd name="T22" fmla="*/ 19 w 123"/>
                <a:gd name="T23" fmla="*/ 16 h 93"/>
                <a:gd name="T24" fmla="*/ 25 w 123"/>
                <a:gd name="T25" fmla="*/ 17 h 93"/>
                <a:gd name="T26" fmla="*/ 29 w 123"/>
                <a:gd name="T27" fmla="*/ 18 h 93"/>
                <a:gd name="T28" fmla="*/ 31 w 123"/>
                <a:gd name="T29" fmla="*/ 19 h 93"/>
                <a:gd name="T30" fmla="*/ 31 w 123"/>
                <a:gd name="T31" fmla="*/ 20 h 93"/>
                <a:gd name="T32" fmla="*/ 36 w 123"/>
                <a:gd name="T33" fmla="*/ 24 h 93"/>
                <a:gd name="T34" fmla="*/ 35 w 123"/>
                <a:gd name="T35" fmla="*/ 25 h 93"/>
                <a:gd name="T36" fmla="*/ 34 w 123"/>
                <a:gd name="T37" fmla="*/ 26 h 93"/>
                <a:gd name="T38" fmla="*/ 41 w 123"/>
                <a:gd name="T39" fmla="*/ 24 h 93"/>
                <a:gd name="T40" fmla="*/ 50 w 123"/>
                <a:gd name="T41" fmla="*/ 21 h 93"/>
                <a:gd name="T42" fmla="*/ 50 w 123"/>
                <a:gd name="T43" fmla="*/ 18 h 93"/>
                <a:gd name="T44" fmla="*/ 61 w 123"/>
                <a:gd name="T45" fmla="*/ 21 h 93"/>
                <a:gd name="T46" fmla="*/ 69 w 123"/>
                <a:gd name="T47" fmla="*/ 28 h 93"/>
                <a:gd name="T48" fmla="*/ 74 w 123"/>
                <a:gd name="T49" fmla="*/ 30 h 93"/>
                <a:gd name="T50" fmla="*/ 77 w 123"/>
                <a:gd name="T51" fmla="*/ 36 h 93"/>
                <a:gd name="T52" fmla="*/ 76 w 123"/>
                <a:gd name="T53" fmla="*/ 48 h 93"/>
                <a:gd name="T54" fmla="*/ 80 w 123"/>
                <a:gd name="T55" fmla="*/ 54 h 93"/>
                <a:gd name="T56" fmla="*/ 79 w 123"/>
                <a:gd name="T57" fmla="*/ 50 h 93"/>
                <a:gd name="T58" fmla="*/ 82 w 123"/>
                <a:gd name="T59" fmla="*/ 51 h 93"/>
                <a:gd name="T60" fmla="*/ 83 w 123"/>
                <a:gd name="T61" fmla="*/ 50 h 93"/>
                <a:gd name="T62" fmla="*/ 83 w 123"/>
                <a:gd name="T63" fmla="*/ 53 h 93"/>
                <a:gd name="T64" fmla="*/ 80 w 123"/>
                <a:gd name="T65" fmla="*/ 57 h 93"/>
                <a:gd name="T66" fmla="*/ 83 w 123"/>
                <a:gd name="T67" fmla="*/ 61 h 93"/>
                <a:gd name="T68" fmla="*/ 89 w 123"/>
                <a:gd name="T69" fmla="*/ 68 h 93"/>
                <a:gd name="T70" fmla="*/ 91 w 123"/>
                <a:gd name="T71" fmla="*/ 69 h 93"/>
                <a:gd name="T72" fmla="*/ 94 w 123"/>
                <a:gd name="T73" fmla="*/ 74 h 93"/>
                <a:gd name="T74" fmla="*/ 99 w 123"/>
                <a:gd name="T75" fmla="*/ 82 h 93"/>
                <a:gd name="T76" fmla="*/ 108 w 123"/>
                <a:gd name="T77" fmla="*/ 88 h 93"/>
                <a:gd name="T78" fmla="*/ 111 w 123"/>
                <a:gd name="T79" fmla="*/ 90 h 93"/>
                <a:gd name="T80" fmla="*/ 110 w 123"/>
                <a:gd name="T81" fmla="*/ 91 h 93"/>
                <a:gd name="T82" fmla="*/ 109 w 123"/>
                <a:gd name="T83" fmla="*/ 92 h 93"/>
                <a:gd name="T84" fmla="*/ 113 w 123"/>
                <a:gd name="T85" fmla="*/ 92 h 93"/>
                <a:gd name="T86" fmla="*/ 121 w 123"/>
                <a:gd name="T87" fmla="*/ 88 h 93"/>
                <a:gd name="T88" fmla="*/ 121 w 123"/>
                <a:gd name="T89" fmla="*/ 82 h 93"/>
                <a:gd name="T90" fmla="*/ 122 w 123"/>
                <a:gd name="T91" fmla="*/ 74 h 93"/>
                <a:gd name="T92" fmla="*/ 121 w 123"/>
                <a:gd name="T93" fmla="*/ 61 h 93"/>
                <a:gd name="T94" fmla="*/ 113 w 123"/>
                <a:gd name="T95" fmla="*/ 48 h 93"/>
                <a:gd name="T96" fmla="*/ 110 w 123"/>
                <a:gd name="T97" fmla="*/ 43 h 93"/>
                <a:gd name="T98" fmla="*/ 110 w 123"/>
                <a:gd name="T99" fmla="*/ 38 h 93"/>
                <a:gd name="T100" fmla="*/ 103 w 123"/>
                <a:gd name="T101" fmla="*/ 29 h 93"/>
                <a:gd name="T102" fmla="*/ 99 w 123"/>
                <a:gd name="T103" fmla="*/ 24 h 93"/>
                <a:gd name="T104" fmla="*/ 92 w 123"/>
                <a:gd name="T105" fmla="*/ 8 h 93"/>
                <a:gd name="T106" fmla="*/ 90 w 123"/>
                <a:gd name="T107" fmla="*/ 6 h 93"/>
                <a:gd name="T108" fmla="*/ 88 w 123"/>
                <a:gd name="T109" fmla="*/ 1 h 93"/>
                <a:gd name="T110" fmla="*/ 82 w 123"/>
                <a:gd name="T111" fmla="*/ 1 h 93"/>
                <a:gd name="T112" fmla="*/ 82 w 123"/>
                <a:gd name="T113" fmla="*/ 7 h 93"/>
                <a:gd name="T114" fmla="*/ 80 w 123"/>
                <a:gd name="T115" fmla="*/ 8 h 93"/>
                <a:gd name="T116" fmla="*/ 39 w 123"/>
                <a:gd name="T117" fmla="*/ 7 h 93"/>
                <a:gd name="T118" fmla="*/ 38 w 123"/>
                <a:gd name="T119" fmla="*/ 3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ED4213"/>
            </a:solidFill>
            <a:ln w="12700" cmpd="sng">
              <a:solidFill>
                <a:schemeClr val="tx1"/>
              </a:solidFill>
              <a:prstDash val="solid"/>
              <a:round/>
              <a:headEnd/>
              <a:tailEnd/>
            </a:ln>
          </p:spPr>
          <p:txBody>
            <a:bodyPr/>
            <a:lstStyle/>
            <a:p>
              <a:endParaRPr lang="en-US" sz="2400">
                <a:solidFill>
                  <a:srgbClr val="000000"/>
                </a:solidFill>
                <a:latin typeface="Times New Roman" pitchFamily="18" charset="0"/>
                <a:cs typeface="Arial" charset="0"/>
              </a:endParaRPr>
            </a:p>
          </p:txBody>
        </p:sp>
        <p:sp>
          <p:nvSpPr>
            <p:cNvPr id="62476" name="Freeform 13"/>
            <p:cNvSpPr>
              <a:spLocks/>
            </p:cNvSpPr>
            <p:nvPr/>
          </p:nvSpPr>
          <p:spPr bwMode="auto">
            <a:xfrm>
              <a:off x="2368550" y="2562225"/>
              <a:ext cx="877888" cy="1423988"/>
            </a:xfrm>
            <a:custGeom>
              <a:avLst/>
              <a:gdLst>
                <a:gd name="T0" fmla="*/ 61 w 108"/>
                <a:gd name="T1" fmla="*/ 179 h 184"/>
                <a:gd name="T2" fmla="*/ 61 w 108"/>
                <a:gd name="T3" fmla="*/ 177 h 184"/>
                <a:gd name="T4" fmla="*/ 60 w 108"/>
                <a:gd name="T5" fmla="*/ 175 h 184"/>
                <a:gd name="T6" fmla="*/ 57 w 108"/>
                <a:gd name="T7" fmla="*/ 163 h 184"/>
                <a:gd name="T8" fmla="*/ 50 w 108"/>
                <a:gd name="T9" fmla="*/ 156 h 184"/>
                <a:gd name="T10" fmla="*/ 48 w 108"/>
                <a:gd name="T11" fmla="*/ 153 h 184"/>
                <a:gd name="T12" fmla="*/ 46 w 108"/>
                <a:gd name="T13" fmla="*/ 150 h 184"/>
                <a:gd name="T14" fmla="*/ 39 w 108"/>
                <a:gd name="T15" fmla="*/ 147 h 184"/>
                <a:gd name="T16" fmla="*/ 33 w 108"/>
                <a:gd name="T17" fmla="*/ 141 h 184"/>
                <a:gd name="T18" fmla="*/ 22 w 108"/>
                <a:gd name="T19" fmla="*/ 136 h 184"/>
                <a:gd name="T20" fmla="*/ 22 w 108"/>
                <a:gd name="T21" fmla="*/ 132 h 184"/>
                <a:gd name="T22" fmla="*/ 23 w 108"/>
                <a:gd name="T23" fmla="*/ 127 h 184"/>
                <a:gd name="T24" fmla="*/ 21 w 108"/>
                <a:gd name="T25" fmla="*/ 122 h 184"/>
                <a:gd name="T26" fmla="*/ 22 w 108"/>
                <a:gd name="T27" fmla="*/ 120 h 184"/>
                <a:gd name="T28" fmla="*/ 16 w 108"/>
                <a:gd name="T29" fmla="*/ 109 h 184"/>
                <a:gd name="T30" fmla="*/ 12 w 108"/>
                <a:gd name="T31" fmla="*/ 102 h 184"/>
                <a:gd name="T32" fmla="*/ 14 w 108"/>
                <a:gd name="T33" fmla="*/ 96 h 184"/>
                <a:gd name="T34" fmla="*/ 14 w 108"/>
                <a:gd name="T35" fmla="*/ 91 h 184"/>
                <a:gd name="T36" fmla="*/ 9 w 108"/>
                <a:gd name="T37" fmla="*/ 86 h 184"/>
                <a:gd name="T38" fmla="*/ 9 w 108"/>
                <a:gd name="T39" fmla="*/ 78 h 184"/>
                <a:gd name="T40" fmla="*/ 11 w 108"/>
                <a:gd name="T41" fmla="*/ 75 h 184"/>
                <a:gd name="T42" fmla="*/ 12 w 108"/>
                <a:gd name="T43" fmla="*/ 79 h 184"/>
                <a:gd name="T44" fmla="*/ 15 w 108"/>
                <a:gd name="T45" fmla="*/ 78 h 184"/>
                <a:gd name="T46" fmla="*/ 14 w 108"/>
                <a:gd name="T47" fmla="*/ 71 h 184"/>
                <a:gd name="T48" fmla="*/ 12 w 108"/>
                <a:gd name="T49" fmla="*/ 73 h 184"/>
                <a:gd name="T50" fmla="*/ 7 w 108"/>
                <a:gd name="T51" fmla="*/ 70 h 184"/>
                <a:gd name="T52" fmla="*/ 6 w 108"/>
                <a:gd name="T53" fmla="*/ 61 h 184"/>
                <a:gd name="T54" fmla="*/ 1 w 108"/>
                <a:gd name="T55" fmla="*/ 51 h 184"/>
                <a:gd name="T56" fmla="*/ 1 w 108"/>
                <a:gd name="T57" fmla="*/ 46 h 184"/>
                <a:gd name="T58" fmla="*/ 4 w 108"/>
                <a:gd name="T59" fmla="*/ 40 h 184"/>
                <a:gd name="T60" fmla="*/ 2 w 108"/>
                <a:gd name="T61" fmla="*/ 32 h 184"/>
                <a:gd name="T62" fmla="*/ 0 w 108"/>
                <a:gd name="T63" fmla="*/ 28 h 184"/>
                <a:gd name="T64" fmla="*/ 0 w 108"/>
                <a:gd name="T65" fmla="*/ 24 h 184"/>
                <a:gd name="T66" fmla="*/ 6 w 108"/>
                <a:gd name="T67" fmla="*/ 15 h 184"/>
                <a:gd name="T68" fmla="*/ 9 w 108"/>
                <a:gd name="T69" fmla="*/ 10 h 184"/>
                <a:gd name="T70" fmla="*/ 9 w 108"/>
                <a:gd name="T71" fmla="*/ 1 h 184"/>
                <a:gd name="T72" fmla="*/ 48 w 108"/>
                <a:gd name="T73" fmla="*/ 64 h 184"/>
                <a:gd name="T74" fmla="*/ 104 w 108"/>
                <a:gd name="T75" fmla="*/ 149 h 184"/>
                <a:gd name="T76" fmla="*/ 105 w 108"/>
                <a:gd name="T77" fmla="*/ 153 h 184"/>
                <a:gd name="T78" fmla="*/ 106 w 108"/>
                <a:gd name="T79" fmla="*/ 157 h 184"/>
                <a:gd name="T80" fmla="*/ 107 w 108"/>
                <a:gd name="T81" fmla="*/ 160 h 184"/>
                <a:gd name="T82" fmla="*/ 103 w 108"/>
                <a:gd name="T83" fmla="*/ 162 h 184"/>
                <a:gd name="T84" fmla="*/ 98 w 108"/>
                <a:gd name="T85" fmla="*/ 172 h 184"/>
                <a:gd name="T86" fmla="*/ 97 w 108"/>
                <a:gd name="T87" fmla="*/ 174 h 184"/>
                <a:gd name="T88" fmla="*/ 96 w 108"/>
                <a:gd name="T89" fmla="*/ 178 h 184"/>
                <a:gd name="T90" fmla="*/ 98 w 108"/>
                <a:gd name="T91" fmla="*/ 181 h 184"/>
                <a:gd name="T92" fmla="*/ 96 w 108"/>
                <a:gd name="T93" fmla="*/ 184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FFC66D"/>
            </a:solidFill>
            <a:ln w="12700" cmpd="sng">
              <a:solidFill>
                <a:schemeClr val="tx1"/>
              </a:solidFill>
              <a:prstDash val="solid"/>
              <a:round/>
              <a:headEnd/>
              <a:tailEnd/>
            </a:ln>
          </p:spPr>
          <p:txBody>
            <a:bodyPr/>
            <a:lstStyle/>
            <a:p>
              <a:endParaRPr lang="en-US" sz="2400">
                <a:solidFill>
                  <a:srgbClr val="000000"/>
                </a:solidFill>
                <a:latin typeface="Times New Roman" pitchFamily="18" charset="0"/>
                <a:cs typeface="Arial" charset="0"/>
              </a:endParaRPr>
            </a:p>
          </p:txBody>
        </p:sp>
        <p:sp>
          <p:nvSpPr>
            <p:cNvPr id="62477" name="Freeform 14"/>
            <p:cNvSpPr>
              <a:spLocks/>
            </p:cNvSpPr>
            <p:nvPr/>
          </p:nvSpPr>
          <p:spPr bwMode="auto">
            <a:xfrm>
              <a:off x="3741738" y="2452688"/>
              <a:ext cx="766762" cy="604837"/>
            </a:xfrm>
            <a:custGeom>
              <a:avLst/>
              <a:gdLst>
                <a:gd name="T0" fmla="*/ 88 w 94"/>
                <a:gd name="T1" fmla="*/ 78 h 78"/>
                <a:gd name="T2" fmla="*/ 91 w 94"/>
                <a:gd name="T3" fmla="*/ 44 h 78"/>
                <a:gd name="T4" fmla="*/ 94 w 94"/>
                <a:gd name="T5" fmla="*/ 10 h 78"/>
                <a:gd name="T6" fmla="*/ 10 w 94"/>
                <a:gd name="T7" fmla="*/ 0 h 78"/>
                <a:gd name="T8" fmla="*/ 9 w 94"/>
                <a:gd name="T9" fmla="*/ 8 h 78"/>
                <a:gd name="T10" fmla="*/ 3 w 94"/>
                <a:gd name="T11" fmla="*/ 50 h 78"/>
                <a:gd name="T12" fmla="*/ 2 w 94"/>
                <a:gd name="T13" fmla="*/ 50 h 78"/>
                <a:gd name="T14" fmla="*/ 0 w 94"/>
                <a:gd name="T15" fmla="*/ 67 h 78"/>
                <a:gd name="T16" fmla="*/ 25 w 94"/>
                <a:gd name="T17" fmla="*/ 71 h 78"/>
                <a:gd name="T18" fmla="*/ 88 w 94"/>
                <a:gd name="T19" fmla="*/ 78 h 78"/>
                <a:gd name="T20" fmla="*/ 88 w 94"/>
                <a:gd name="T21" fmla="*/ 78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rgbClr val="FFC66D"/>
            </a:solidFill>
            <a:ln w="12700" cmpd="sng">
              <a:solidFill>
                <a:schemeClr val="tx1"/>
              </a:solidFill>
              <a:prstDash val="solid"/>
              <a:round/>
              <a:headEnd/>
              <a:tailEnd/>
            </a:ln>
          </p:spPr>
          <p:txBody>
            <a:bodyPr/>
            <a:lstStyle/>
            <a:p>
              <a:endParaRPr lang="en-US" sz="2400">
                <a:solidFill>
                  <a:srgbClr val="000000"/>
                </a:solidFill>
                <a:latin typeface="Times New Roman" pitchFamily="18" charset="0"/>
                <a:cs typeface="Arial" charset="0"/>
              </a:endParaRPr>
            </a:p>
          </p:txBody>
        </p:sp>
        <p:sp>
          <p:nvSpPr>
            <p:cNvPr id="62478" name="Freeform 15"/>
            <p:cNvSpPr>
              <a:spLocks/>
            </p:cNvSpPr>
            <p:nvPr/>
          </p:nvSpPr>
          <p:spPr bwMode="auto">
            <a:xfrm>
              <a:off x="3865563" y="3003550"/>
              <a:ext cx="804862" cy="595313"/>
            </a:xfrm>
            <a:custGeom>
              <a:avLst/>
              <a:gdLst>
                <a:gd name="T0" fmla="*/ 0 w 99"/>
                <a:gd name="T1" fmla="*/ 67 h 77"/>
                <a:gd name="T2" fmla="*/ 10 w 99"/>
                <a:gd name="T3" fmla="*/ 0 h 77"/>
                <a:gd name="T4" fmla="*/ 73 w 99"/>
                <a:gd name="T5" fmla="*/ 7 h 77"/>
                <a:gd name="T6" fmla="*/ 99 w 99"/>
                <a:gd name="T7" fmla="*/ 9 h 77"/>
                <a:gd name="T8" fmla="*/ 98 w 99"/>
                <a:gd name="T9" fmla="*/ 26 h 77"/>
                <a:gd name="T10" fmla="*/ 95 w 99"/>
                <a:gd name="T11" fmla="*/ 77 h 77"/>
                <a:gd name="T12" fmla="*/ 82 w 99"/>
                <a:gd name="T13" fmla="*/ 76 h 77"/>
                <a:gd name="T14" fmla="*/ 0 w 99"/>
                <a:gd name="T15" fmla="*/ 67 h 77"/>
                <a:gd name="T16" fmla="*/ 0 w 99"/>
                <a:gd name="T17" fmla="*/ 67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0000A0"/>
            </a:solidFill>
            <a:ln w="12700" cmpd="sng">
              <a:solidFill>
                <a:schemeClr val="tx1"/>
              </a:solidFill>
              <a:prstDash val="solid"/>
              <a:round/>
              <a:headEnd/>
              <a:tailEnd/>
            </a:ln>
          </p:spPr>
          <p:txBody>
            <a:bodyPr/>
            <a:lstStyle/>
            <a:p>
              <a:endParaRPr lang="en-US" sz="2400">
                <a:solidFill>
                  <a:srgbClr val="000000"/>
                </a:solidFill>
                <a:latin typeface="Times New Roman" pitchFamily="18" charset="0"/>
                <a:cs typeface="Arial" charset="0"/>
              </a:endParaRPr>
            </a:p>
          </p:txBody>
        </p:sp>
        <p:sp>
          <p:nvSpPr>
            <p:cNvPr id="62479" name="Freeform 16"/>
            <p:cNvSpPr>
              <a:spLocks/>
            </p:cNvSpPr>
            <p:nvPr/>
          </p:nvSpPr>
          <p:spPr bwMode="auto">
            <a:xfrm>
              <a:off x="3759200" y="3521075"/>
              <a:ext cx="771525" cy="758825"/>
            </a:xfrm>
            <a:custGeom>
              <a:avLst/>
              <a:gdLst>
                <a:gd name="T0" fmla="*/ 13 w 95"/>
                <a:gd name="T1" fmla="*/ 0 h 98"/>
                <a:gd name="T2" fmla="*/ 0 w 95"/>
                <a:gd name="T3" fmla="*/ 96 h 98"/>
                <a:gd name="T4" fmla="*/ 0 w 95"/>
                <a:gd name="T5" fmla="*/ 96 h 98"/>
                <a:gd name="T6" fmla="*/ 12 w 95"/>
                <a:gd name="T7" fmla="*/ 98 h 98"/>
                <a:gd name="T8" fmla="*/ 13 w 95"/>
                <a:gd name="T9" fmla="*/ 90 h 98"/>
                <a:gd name="T10" fmla="*/ 37 w 95"/>
                <a:gd name="T11" fmla="*/ 93 h 98"/>
                <a:gd name="T12" fmla="*/ 37 w 95"/>
                <a:gd name="T13" fmla="*/ 93 h 98"/>
                <a:gd name="T14" fmla="*/ 36 w 95"/>
                <a:gd name="T15" fmla="*/ 92 h 98"/>
                <a:gd name="T16" fmla="*/ 37 w 95"/>
                <a:gd name="T17" fmla="*/ 91 h 98"/>
                <a:gd name="T18" fmla="*/ 36 w 95"/>
                <a:gd name="T19" fmla="*/ 90 h 98"/>
                <a:gd name="T20" fmla="*/ 36 w 95"/>
                <a:gd name="T21" fmla="*/ 90 h 98"/>
                <a:gd name="T22" fmla="*/ 36 w 95"/>
                <a:gd name="T23" fmla="*/ 90 h 98"/>
                <a:gd name="T24" fmla="*/ 87 w 95"/>
                <a:gd name="T25" fmla="*/ 94 h 98"/>
                <a:gd name="T26" fmla="*/ 93 w 95"/>
                <a:gd name="T27" fmla="*/ 18 h 98"/>
                <a:gd name="T28" fmla="*/ 94 w 95"/>
                <a:gd name="T29" fmla="*/ 18 h 98"/>
                <a:gd name="T30" fmla="*/ 95 w 95"/>
                <a:gd name="T31" fmla="*/ 9 h 98"/>
                <a:gd name="T32" fmla="*/ 13 w 95"/>
                <a:gd name="T33" fmla="*/ 0 h 98"/>
                <a:gd name="T34" fmla="*/ 13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ED4213"/>
            </a:solidFill>
            <a:ln w="12700" cmpd="sng">
              <a:solidFill>
                <a:schemeClr val="tx1"/>
              </a:solidFill>
              <a:prstDash val="solid"/>
              <a:round/>
              <a:headEnd/>
              <a:tailEnd/>
            </a:ln>
          </p:spPr>
          <p:txBody>
            <a:bodyPr/>
            <a:lstStyle/>
            <a:p>
              <a:endParaRPr lang="en-US" sz="2400">
                <a:solidFill>
                  <a:srgbClr val="000000"/>
                </a:solidFill>
                <a:latin typeface="Times New Roman" pitchFamily="18" charset="0"/>
                <a:cs typeface="Arial" charset="0"/>
              </a:endParaRPr>
            </a:p>
          </p:txBody>
        </p:sp>
        <p:sp>
          <p:nvSpPr>
            <p:cNvPr id="62480" name="Freeform 17"/>
            <p:cNvSpPr>
              <a:spLocks/>
            </p:cNvSpPr>
            <p:nvPr/>
          </p:nvSpPr>
          <p:spPr bwMode="auto">
            <a:xfrm>
              <a:off x="4052888" y="3660775"/>
              <a:ext cx="1536700" cy="1425575"/>
            </a:xfrm>
            <a:custGeom>
              <a:avLst/>
              <a:gdLst>
                <a:gd name="T0" fmla="*/ 171 w 189"/>
                <a:gd name="T1" fmla="*/ 50 h 184"/>
                <a:gd name="T2" fmla="*/ 159 w 189"/>
                <a:gd name="T3" fmla="*/ 47 h 184"/>
                <a:gd name="T4" fmla="*/ 151 w 189"/>
                <a:gd name="T5" fmla="*/ 49 h 184"/>
                <a:gd name="T6" fmla="*/ 145 w 189"/>
                <a:gd name="T7" fmla="*/ 49 h 184"/>
                <a:gd name="T8" fmla="*/ 143 w 189"/>
                <a:gd name="T9" fmla="*/ 49 h 184"/>
                <a:gd name="T10" fmla="*/ 140 w 189"/>
                <a:gd name="T11" fmla="*/ 47 h 184"/>
                <a:gd name="T12" fmla="*/ 137 w 189"/>
                <a:gd name="T13" fmla="*/ 51 h 184"/>
                <a:gd name="T14" fmla="*/ 135 w 189"/>
                <a:gd name="T15" fmla="*/ 48 h 184"/>
                <a:gd name="T16" fmla="*/ 129 w 189"/>
                <a:gd name="T17" fmla="*/ 47 h 184"/>
                <a:gd name="T18" fmla="*/ 125 w 189"/>
                <a:gd name="T19" fmla="*/ 46 h 184"/>
                <a:gd name="T20" fmla="*/ 119 w 189"/>
                <a:gd name="T21" fmla="*/ 44 h 184"/>
                <a:gd name="T22" fmla="*/ 115 w 189"/>
                <a:gd name="T23" fmla="*/ 43 h 184"/>
                <a:gd name="T24" fmla="*/ 109 w 189"/>
                <a:gd name="T25" fmla="*/ 41 h 184"/>
                <a:gd name="T26" fmla="*/ 106 w 189"/>
                <a:gd name="T27" fmla="*/ 38 h 184"/>
                <a:gd name="T28" fmla="*/ 100 w 189"/>
                <a:gd name="T29" fmla="*/ 36 h 184"/>
                <a:gd name="T30" fmla="*/ 58 w 189"/>
                <a:gd name="T31" fmla="*/ 0 h 184"/>
                <a:gd name="T32" fmla="*/ 0 w 189"/>
                <a:gd name="T33" fmla="*/ 72 h 184"/>
                <a:gd name="T34" fmla="*/ 1 w 189"/>
                <a:gd name="T35" fmla="*/ 75 h 184"/>
                <a:gd name="T36" fmla="*/ 5 w 189"/>
                <a:gd name="T37" fmla="*/ 81 h 184"/>
                <a:gd name="T38" fmla="*/ 23 w 189"/>
                <a:gd name="T39" fmla="*/ 99 h 184"/>
                <a:gd name="T40" fmla="*/ 25 w 189"/>
                <a:gd name="T41" fmla="*/ 104 h 184"/>
                <a:gd name="T42" fmla="*/ 38 w 189"/>
                <a:gd name="T43" fmla="*/ 123 h 184"/>
                <a:gd name="T44" fmla="*/ 49 w 189"/>
                <a:gd name="T45" fmla="*/ 125 h 184"/>
                <a:gd name="T46" fmla="*/ 56 w 189"/>
                <a:gd name="T47" fmla="*/ 114 h 184"/>
                <a:gd name="T48" fmla="*/ 60 w 189"/>
                <a:gd name="T49" fmla="*/ 113 h 184"/>
                <a:gd name="T50" fmla="*/ 67 w 189"/>
                <a:gd name="T51" fmla="*/ 115 h 184"/>
                <a:gd name="T52" fmla="*/ 75 w 189"/>
                <a:gd name="T53" fmla="*/ 119 h 184"/>
                <a:gd name="T54" fmla="*/ 77 w 189"/>
                <a:gd name="T55" fmla="*/ 121 h 184"/>
                <a:gd name="T56" fmla="*/ 83 w 189"/>
                <a:gd name="T57" fmla="*/ 129 h 184"/>
                <a:gd name="T58" fmla="*/ 94 w 189"/>
                <a:gd name="T59" fmla="*/ 149 h 184"/>
                <a:gd name="T60" fmla="*/ 100 w 189"/>
                <a:gd name="T61" fmla="*/ 155 h 184"/>
                <a:gd name="T62" fmla="*/ 102 w 189"/>
                <a:gd name="T63" fmla="*/ 165 h 184"/>
                <a:gd name="T64" fmla="*/ 111 w 189"/>
                <a:gd name="T65" fmla="*/ 176 h 184"/>
                <a:gd name="T66" fmla="*/ 126 w 189"/>
                <a:gd name="T67" fmla="*/ 181 h 184"/>
                <a:gd name="T68" fmla="*/ 135 w 189"/>
                <a:gd name="T69" fmla="*/ 182 h 184"/>
                <a:gd name="T70" fmla="*/ 134 w 189"/>
                <a:gd name="T71" fmla="*/ 180 h 184"/>
                <a:gd name="T72" fmla="*/ 131 w 189"/>
                <a:gd name="T73" fmla="*/ 162 h 184"/>
                <a:gd name="T74" fmla="*/ 130 w 189"/>
                <a:gd name="T75" fmla="*/ 160 h 184"/>
                <a:gd name="T76" fmla="*/ 133 w 189"/>
                <a:gd name="T77" fmla="*/ 153 h 184"/>
                <a:gd name="T78" fmla="*/ 134 w 189"/>
                <a:gd name="T79" fmla="*/ 151 h 184"/>
                <a:gd name="T80" fmla="*/ 137 w 189"/>
                <a:gd name="T81" fmla="*/ 145 h 184"/>
                <a:gd name="T82" fmla="*/ 139 w 189"/>
                <a:gd name="T83" fmla="*/ 145 h 184"/>
                <a:gd name="T84" fmla="*/ 141 w 189"/>
                <a:gd name="T85" fmla="*/ 142 h 184"/>
                <a:gd name="T86" fmla="*/ 143 w 189"/>
                <a:gd name="T87" fmla="*/ 142 h 184"/>
                <a:gd name="T88" fmla="*/ 147 w 189"/>
                <a:gd name="T89" fmla="*/ 140 h 184"/>
                <a:gd name="T90" fmla="*/ 149 w 189"/>
                <a:gd name="T91" fmla="*/ 136 h 184"/>
                <a:gd name="T92" fmla="*/ 150 w 189"/>
                <a:gd name="T93" fmla="*/ 138 h 184"/>
                <a:gd name="T94" fmla="*/ 165 w 189"/>
                <a:gd name="T95" fmla="*/ 130 h 184"/>
                <a:gd name="T96" fmla="*/ 168 w 189"/>
                <a:gd name="T97" fmla="*/ 121 h 184"/>
                <a:gd name="T98" fmla="*/ 171 w 189"/>
                <a:gd name="T99" fmla="*/ 120 h 184"/>
                <a:gd name="T100" fmla="*/ 181 w 189"/>
                <a:gd name="T101" fmla="*/ 119 h 184"/>
                <a:gd name="T102" fmla="*/ 184 w 189"/>
                <a:gd name="T103" fmla="*/ 117 h 184"/>
                <a:gd name="T104" fmla="*/ 185 w 189"/>
                <a:gd name="T105" fmla="*/ 114 h 184"/>
                <a:gd name="T106" fmla="*/ 186 w 189"/>
                <a:gd name="T107" fmla="*/ 106 h 184"/>
                <a:gd name="T108" fmla="*/ 188 w 189"/>
                <a:gd name="T109" fmla="*/ 101 h 184"/>
                <a:gd name="T110" fmla="*/ 187 w 189"/>
                <a:gd name="T111" fmla="*/ 91 h 184"/>
                <a:gd name="T112" fmla="*/ 185 w 189"/>
                <a:gd name="T113" fmla="*/ 88 h 184"/>
                <a:gd name="T114" fmla="*/ 184 w 189"/>
                <a:gd name="T115" fmla="*/ 82 h 184"/>
                <a:gd name="T116" fmla="*/ 180 w 189"/>
                <a:gd name="T117" fmla="*/ 53 h 184"/>
                <a:gd name="T118" fmla="*/ 174 w 189"/>
                <a:gd name="T119" fmla="*/ 51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ED4213"/>
            </a:solidFill>
            <a:ln w="12700" cmpd="sng">
              <a:solidFill>
                <a:schemeClr val="tx1"/>
              </a:solidFill>
              <a:prstDash val="solid"/>
              <a:round/>
              <a:headEnd/>
              <a:tailEnd/>
            </a:ln>
          </p:spPr>
          <p:txBody>
            <a:bodyPr/>
            <a:lstStyle/>
            <a:p>
              <a:endParaRPr lang="en-US" sz="2400">
                <a:solidFill>
                  <a:srgbClr val="000000"/>
                </a:solidFill>
                <a:latin typeface="Times New Roman" pitchFamily="18" charset="0"/>
                <a:cs typeface="Arial" charset="0"/>
              </a:endParaRPr>
            </a:p>
          </p:txBody>
        </p:sp>
        <p:sp>
          <p:nvSpPr>
            <p:cNvPr id="62481" name="Freeform 18"/>
            <p:cNvSpPr>
              <a:spLocks/>
            </p:cNvSpPr>
            <p:nvPr/>
          </p:nvSpPr>
          <p:spPr bwMode="auto">
            <a:xfrm>
              <a:off x="6942138" y="2306638"/>
              <a:ext cx="828675" cy="603250"/>
            </a:xfrm>
            <a:custGeom>
              <a:avLst/>
              <a:gdLst>
                <a:gd name="T0" fmla="*/ 78 w 102"/>
                <a:gd name="T1" fmla="*/ 70 h 78"/>
                <a:gd name="T2" fmla="*/ 76 w 102"/>
                <a:gd name="T3" fmla="*/ 73 h 78"/>
                <a:gd name="T4" fmla="*/ 75 w 102"/>
                <a:gd name="T5" fmla="*/ 75 h 78"/>
                <a:gd name="T6" fmla="*/ 75 w 102"/>
                <a:gd name="T7" fmla="*/ 78 h 78"/>
                <a:gd name="T8" fmla="*/ 77 w 102"/>
                <a:gd name="T9" fmla="*/ 76 h 78"/>
                <a:gd name="T10" fmla="*/ 81 w 102"/>
                <a:gd name="T11" fmla="*/ 75 h 78"/>
                <a:gd name="T12" fmla="*/ 87 w 102"/>
                <a:gd name="T13" fmla="*/ 73 h 78"/>
                <a:gd name="T14" fmla="*/ 96 w 102"/>
                <a:gd name="T15" fmla="*/ 66 h 78"/>
                <a:gd name="T16" fmla="*/ 99 w 102"/>
                <a:gd name="T17" fmla="*/ 64 h 78"/>
                <a:gd name="T18" fmla="*/ 102 w 102"/>
                <a:gd name="T19" fmla="*/ 61 h 78"/>
                <a:gd name="T20" fmla="*/ 100 w 102"/>
                <a:gd name="T21" fmla="*/ 62 h 78"/>
                <a:gd name="T22" fmla="*/ 97 w 102"/>
                <a:gd name="T23" fmla="*/ 64 h 78"/>
                <a:gd name="T24" fmla="*/ 94 w 102"/>
                <a:gd name="T25" fmla="*/ 65 h 78"/>
                <a:gd name="T26" fmla="*/ 97 w 102"/>
                <a:gd name="T27" fmla="*/ 61 h 78"/>
                <a:gd name="T28" fmla="*/ 95 w 102"/>
                <a:gd name="T29" fmla="*/ 62 h 78"/>
                <a:gd name="T30" fmla="*/ 86 w 102"/>
                <a:gd name="T31" fmla="*/ 67 h 78"/>
                <a:gd name="T32" fmla="*/ 80 w 102"/>
                <a:gd name="T33" fmla="*/ 72 h 78"/>
                <a:gd name="T34" fmla="*/ 79 w 102"/>
                <a:gd name="T35" fmla="*/ 68 h 78"/>
                <a:gd name="T36" fmla="*/ 81 w 102"/>
                <a:gd name="T37" fmla="*/ 64 h 78"/>
                <a:gd name="T38" fmla="*/ 79 w 102"/>
                <a:gd name="T39" fmla="*/ 49 h 78"/>
                <a:gd name="T40" fmla="*/ 77 w 102"/>
                <a:gd name="T41" fmla="*/ 34 h 78"/>
                <a:gd name="T42" fmla="*/ 75 w 102"/>
                <a:gd name="T43" fmla="*/ 25 h 78"/>
                <a:gd name="T44" fmla="*/ 74 w 102"/>
                <a:gd name="T45" fmla="*/ 24 h 78"/>
                <a:gd name="T46" fmla="*/ 73 w 102"/>
                <a:gd name="T47" fmla="*/ 21 h 78"/>
                <a:gd name="T48" fmla="*/ 72 w 102"/>
                <a:gd name="T49" fmla="*/ 12 h 78"/>
                <a:gd name="T50" fmla="*/ 69 w 102"/>
                <a:gd name="T51" fmla="*/ 3 h 78"/>
                <a:gd name="T52" fmla="*/ 68 w 102"/>
                <a:gd name="T53" fmla="*/ 0 h 78"/>
                <a:gd name="T54" fmla="*/ 51 w 102"/>
                <a:gd name="T55" fmla="*/ 4 h 78"/>
                <a:gd name="T56" fmla="*/ 42 w 102"/>
                <a:gd name="T57" fmla="*/ 14 h 78"/>
                <a:gd name="T58" fmla="*/ 41 w 102"/>
                <a:gd name="T59" fmla="*/ 18 h 78"/>
                <a:gd name="T60" fmla="*/ 36 w 102"/>
                <a:gd name="T61" fmla="*/ 23 h 78"/>
                <a:gd name="T62" fmla="*/ 38 w 102"/>
                <a:gd name="T63" fmla="*/ 25 h 78"/>
                <a:gd name="T64" fmla="*/ 38 w 102"/>
                <a:gd name="T65" fmla="*/ 27 h 78"/>
                <a:gd name="T66" fmla="*/ 39 w 102"/>
                <a:gd name="T67" fmla="*/ 32 h 78"/>
                <a:gd name="T68" fmla="*/ 30 w 102"/>
                <a:gd name="T69" fmla="*/ 39 h 78"/>
                <a:gd name="T70" fmla="*/ 19 w 102"/>
                <a:gd name="T71" fmla="*/ 39 h 78"/>
                <a:gd name="T72" fmla="*/ 9 w 102"/>
                <a:gd name="T73" fmla="*/ 42 h 78"/>
                <a:gd name="T74" fmla="*/ 6 w 102"/>
                <a:gd name="T75" fmla="*/ 46 h 78"/>
                <a:gd name="T76" fmla="*/ 9 w 102"/>
                <a:gd name="T77" fmla="*/ 52 h 78"/>
                <a:gd name="T78" fmla="*/ 2 w 102"/>
                <a:gd name="T79" fmla="*/ 60 h 78"/>
                <a:gd name="T80" fmla="*/ 56 w 102"/>
                <a:gd name="T81" fmla="*/ 55 h 78"/>
                <a:gd name="T82" fmla="*/ 57 w 102"/>
                <a:gd name="T83" fmla="*/ 57 h 78"/>
                <a:gd name="T84" fmla="*/ 59 w 102"/>
                <a:gd name="T85" fmla="*/ 58 h 78"/>
                <a:gd name="T86" fmla="*/ 62 w 102"/>
                <a:gd name="T87" fmla="*/ 63 h 78"/>
                <a:gd name="T88" fmla="*/ 66 w 102"/>
                <a:gd name="T89" fmla="*/ 64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FFC66D"/>
            </a:solidFill>
            <a:ln w="12700" cmpd="sng">
              <a:solidFill>
                <a:schemeClr val="tx1"/>
              </a:solidFill>
              <a:prstDash val="solid"/>
              <a:round/>
              <a:headEnd/>
              <a:tailEnd/>
            </a:ln>
          </p:spPr>
          <p:txBody>
            <a:bodyPr/>
            <a:lstStyle/>
            <a:p>
              <a:endParaRPr lang="en-US" sz="2400">
                <a:solidFill>
                  <a:srgbClr val="000000"/>
                </a:solidFill>
                <a:latin typeface="Times New Roman" pitchFamily="18" charset="0"/>
                <a:cs typeface="Arial" charset="0"/>
              </a:endParaRPr>
            </a:p>
          </p:txBody>
        </p:sp>
        <p:sp>
          <p:nvSpPr>
            <p:cNvPr id="62482" name="Freeform 19"/>
            <p:cNvSpPr>
              <a:spLocks/>
            </p:cNvSpPr>
            <p:nvPr/>
          </p:nvSpPr>
          <p:spPr bwMode="auto">
            <a:xfrm>
              <a:off x="7494588" y="2266950"/>
              <a:ext cx="187325" cy="325438"/>
            </a:xfrm>
            <a:custGeom>
              <a:avLst/>
              <a:gdLst>
                <a:gd name="T0" fmla="*/ 0 w 23"/>
                <a:gd name="T1" fmla="*/ 5 h 42"/>
                <a:gd name="T2" fmla="*/ 1 w 23"/>
                <a:gd name="T3" fmla="*/ 7 h 42"/>
                <a:gd name="T4" fmla="*/ 0 w 23"/>
                <a:gd name="T5" fmla="*/ 8 h 42"/>
                <a:gd name="T6" fmla="*/ 1 w 23"/>
                <a:gd name="T7" fmla="*/ 8 h 42"/>
                <a:gd name="T8" fmla="*/ 1 w 23"/>
                <a:gd name="T9" fmla="*/ 9 h 42"/>
                <a:gd name="T10" fmla="*/ 3 w 23"/>
                <a:gd name="T11" fmla="*/ 14 h 42"/>
                <a:gd name="T12" fmla="*/ 4 w 23"/>
                <a:gd name="T13" fmla="*/ 17 h 42"/>
                <a:gd name="T14" fmla="*/ 3 w 23"/>
                <a:gd name="T15" fmla="*/ 19 h 42"/>
                <a:gd name="T16" fmla="*/ 3 w 23"/>
                <a:gd name="T17" fmla="*/ 21 h 42"/>
                <a:gd name="T18" fmla="*/ 5 w 23"/>
                <a:gd name="T19" fmla="*/ 26 h 42"/>
                <a:gd name="T20" fmla="*/ 5 w 23"/>
                <a:gd name="T21" fmla="*/ 28 h 42"/>
                <a:gd name="T22" fmla="*/ 5 w 23"/>
                <a:gd name="T23" fmla="*/ 29 h 42"/>
                <a:gd name="T24" fmla="*/ 6 w 23"/>
                <a:gd name="T25" fmla="*/ 29 h 42"/>
                <a:gd name="T26" fmla="*/ 5 w 23"/>
                <a:gd name="T27" fmla="*/ 28 h 42"/>
                <a:gd name="T28" fmla="*/ 6 w 23"/>
                <a:gd name="T29" fmla="*/ 28 h 42"/>
                <a:gd name="T30" fmla="*/ 7 w 23"/>
                <a:gd name="T31" fmla="*/ 30 h 42"/>
                <a:gd name="T32" fmla="*/ 8 w 23"/>
                <a:gd name="T33" fmla="*/ 34 h 42"/>
                <a:gd name="T34" fmla="*/ 8 w 23"/>
                <a:gd name="T35" fmla="*/ 37 h 42"/>
                <a:gd name="T36" fmla="*/ 9 w 23"/>
                <a:gd name="T37" fmla="*/ 39 h 42"/>
                <a:gd name="T38" fmla="*/ 10 w 23"/>
                <a:gd name="T39" fmla="*/ 42 h 42"/>
                <a:gd name="T40" fmla="*/ 20 w 23"/>
                <a:gd name="T41" fmla="*/ 40 h 42"/>
                <a:gd name="T42" fmla="*/ 19 w 23"/>
                <a:gd name="T43" fmla="*/ 39 h 42"/>
                <a:gd name="T44" fmla="*/ 18 w 23"/>
                <a:gd name="T45" fmla="*/ 38 h 42"/>
                <a:gd name="T46" fmla="*/ 18 w 23"/>
                <a:gd name="T47" fmla="*/ 37 h 42"/>
                <a:gd name="T48" fmla="*/ 19 w 23"/>
                <a:gd name="T49" fmla="*/ 36 h 42"/>
                <a:gd name="T50" fmla="*/ 18 w 23"/>
                <a:gd name="T51" fmla="*/ 34 h 42"/>
                <a:gd name="T52" fmla="*/ 18 w 23"/>
                <a:gd name="T53" fmla="*/ 27 h 42"/>
                <a:gd name="T54" fmla="*/ 18 w 23"/>
                <a:gd name="T55" fmla="*/ 25 h 42"/>
                <a:gd name="T56" fmla="*/ 19 w 23"/>
                <a:gd name="T57" fmla="*/ 21 h 42"/>
                <a:gd name="T58" fmla="*/ 19 w 23"/>
                <a:gd name="T59" fmla="*/ 19 h 42"/>
                <a:gd name="T60" fmla="*/ 19 w 23"/>
                <a:gd name="T61" fmla="*/ 17 h 42"/>
                <a:gd name="T62" fmla="*/ 19 w 23"/>
                <a:gd name="T63" fmla="*/ 15 h 42"/>
                <a:gd name="T64" fmla="*/ 19 w 23"/>
                <a:gd name="T65" fmla="*/ 14 h 42"/>
                <a:gd name="T66" fmla="*/ 19 w 23"/>
                <a:gd name="T67" fmla="*/ 13 h 42"/>
                <a:gd name="T68" fmla="*/ 22 w 23"/>
                <a:gd name="T69" fmla="*/ 11 h 42"/>
                <a:gd name="T70" fmla="*/ 23 w 23"/>
                <a:gd name="T71" fmla="*/ 7 h 42"/>
                <a:gd name="T72" fmla="*/ 22 w 23"/>
                <a:gd name="T73" fmla="*/ 5 h 42"/>
                <a:gd name="T74" fmla="*/ 22 w 23"/>
                <a:gd name="T75" fmla="*/ 3 h 42"/>
                <a:gd name="T76" fmla="*/ 22 w 23"/>
                <a:gd name="T77" fmla="*/ 3 h 42"/>
                <a:gd name="T78" fmla="*/ 22 w 23"/>
                <a:gd name="T79" fmla="*/ 2 h 42"/>
                <a:gd name="T80" fmla="*/ 21 w 23"/>
                <a:gd name="T81" fmla="*/ 0 h 42"/>
                <a:gd name="T82" fmla="*/ 0 w 23"/>
                <a:gd name="T83" fmla="*/ 5 h 42"/>
                <a:gd name="T84" fmla="*/ 0 w 23"/>
                <a:gd name="T85" fmla="*/ 5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FFC66D"/>
            </a:solidFill>
            <a:ln w="12700" cmpd="sng">
              <a:solidFill>
                <a:schemeClr val="tx1"/>
              </a:solidFill>
              <a:prstDash val="solid"/>
              <a:round/>
              <a:headEnd/>
              <a:tailEnd/>
            </a:ln>
          </p:spPr>
          <p:txBody>
            <a:bodyPr/>
            <a:lstStyle/>
            <a:p>
              <a:endParaRPr lang="en-US" sz="2400">
                <a:solidFill>
                  <a:srgbClr val="000000"/>
                </a:solidFill>
                <a:latin typeface="Times New Roman" pitchFamily="18" charset="0"/>
                <a:cs typeface="Arial" charset="0"/>
              </a:endParaRPr>
            </a:p>
          </p:txBody>
        </p:sp>
        <p:sp>
          <p:nvSpPr>
            <p:cNvPr id="62483" name="Freeform 20"/>
            <p:cNvSpPr>
              <a:spLocks/>
            </p:cNvSpPr>
            <p:nvPr/>
          </p:nvSpPr>
          <p:spPr bwMode="auto">
            <a:xfrm>
              <a:off x="3327400" y="2794000"/>
              <a:ext cx="619125" cy="727075"/>
            </a:xfrm>
            <a:custGeom>
              <a:avLst/>
              <a:gdLst>
                <a:gd name="T0" fmla="*/ 66 w 76"/>
                <a:gd name="T1" fmla="*/ 94 h 94"/>
                <a:gd name="T2" fmla="*/ 76 w 76"/>
                <a:gd name="T3" fmla="*/ 27 h 94"/>
                <a:gd name="T4" fmla="*/ 51 w 76"/>
                <a:gd name="T5" fmla="*/ 23 h 94"/>
                <a:gd name="T6" fmla="*/ 53 w 76"/>
                <a:gd name="T7" fmla="*/ 6 h 94"/>
                <a:gd name="T8" fmla="*/ 16 w 76"/>
                <a:gd name="T9" fmla="*/ 0 h 94"/>
                <a:gd name="T10" fmla="*/ 0 w 76"/>
                <a:gd name="T11" fmla="*/ 84 h 94"/>
                <a:gd name="T12" fmla="*/ 0 w 76"/>
                <a:gd name="T13" fmla="*/ 84 h 94"/>
                <a:gd name="T14" fmla="*/ 66 w 76"/>
                <a:gd name="T15" fmla="*/ 94 h 94"/>
                <a:gd name="T16" fmla="*/ 66 w 76"/>
                <a:gd name="T17" fmla="*/ 94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FFC66D"/>
            </a:solidFill>
            <a:ln w="12700" cmpd="sng">
              <a:solidFill>
                <a:schemeClr val="tx1"/>
              </a:solidFill>
              <a:prstDash val="solid"/>
              <a:round/>
              <a:headEnd/>
              <a:tailEnd/>
            </a:ln>
          </p:spPr>
          <p:txBody>
            <a:bodyPr/>
            <a:lstStyle/>
            <a:p>
              <a:endParaRPr lang="en-US" sz="2400">
                <a:solidFill>
                  <a:srgbClr val="000000"/>
                </a:solidFill>
                <a:latin typeface="Times New Roman" pitchFamily="18" charset="0"/>
                <a:cs typeface="Arial" charset="0"/>
              </a:endParaRPr>
            </a:p>
          </p:txBody>
        </p:sp>
        <p:sp>
          <p:nvSpPr>
            <p:cNvPr id="62484" name="Freeform 21"/>
            <p:cNvSpPr>
              <a:spLocks/>
            </p:cNvSpPr>
            <p:nvPr/>
          </p:nvSpPr>
          <p:spPr bwMode="auto">
            <a:xfrm>
              <a:off x="2439988" y="2035175"/>
              <a:ext cx="881062" cy="696913"/>
            </a:xfrm>
            <a:custGeom>
              <a:avLst/>
              <a:gdLst>
                <a:gd name="T0" fmla="*/ 0 w 108"/>
                <a:gd name="T1" fmla="*/ 67 h 90"/>
                <a:gd name="T2" fmla="*/ 0 w 108"/>
                <a:gd name="T3" fmla="*/ 62 h 90"/>
                <a:gd name="T4" fmla="*/ 1 w 108"/>
                <a:gd name="T5" fmla="*/ 57 h 90"/>
                <a:gd name="T6" fmla="*/ 2 w 108"/>
                <a:gd name="T7" fmla="*/ 51 h 90"/>
                <a:gd name="T8" fmla="*/ 3 w 108"/>
                <a:gd name="T9" fmla="*/ 49 h 90"/>
                <a:gd name="T10" fmla="*/ 5 w 108"/>
                <a:gd name="T11" fmla="*/ 47 h 90"/>
                <a:gd name="T12" fmla="*/ 5 w 108"/>
                <a:gd name="T13" fmla="*/ 45 h 90"/>
                <a:gd name="T14" fmla="*/ 10 w 108"/>
                <a:gd name="T15" fmla="*/ 37 h 90"/>
                <a:gd name="T16" fmla="*/ 16 w 108"/>
                <a:gd name="T17" fmla="*/ 23 h 90"/>
                <a:gd name="T18" fmla="*/ 20 w 108"/>
                <a:gd name="T19" fmla="*/ 13 h 90"/>
                <a:gd name="T20" fmla="*/ 24 w 108"/>
                <a:gd name="T21" fmla="*/ 3 h 90"/>
                <a:gd name="T22" fmla="*/ 24 w 108"/>
                <a:gd name="T23" fmla="*/ 0 h 90"/>
                <a:gd name="T24" fmla="*/ 27 w 108"/>
                <a:gd name="T25" fmla="*/ 0 h 90"/>
                <a:gd name="T26" fmla="*/ 30 w 108"/>
                <a:gd name="T27" fmla="*/ 1 h 90"/>
                <a:gd name="T28" fmla="*/ 31 w 108"/>
                <a:gd name="T29" fmla="*/ 2 h 90"/>
                <a:gd name="T30" fmla="*/ 35 w 108"/>
                <a:gd name="T31" fmla="*/ 5 h 90"/>
                <a:gd name="T32" fmla="*/ 35 w 108"/>
                <a:gd name="T33" fmla="*/ 8 h 90"/>
                <a:gd name="T34" fmla="*/ 36 w 108"/>
                <a:gd name="T35" fmla="*/ 14 h 90"/>
                <a:gd name="T36" fmla="*/ 43 w 108"/>
                <a:gd name="T37" fmla="*/ 16 h 90"/>
                <a:gd name="T38" fmla="*/ 48 w 108"/>
                <a:gd name="T39" fmla="*/ 16 h 90"/>
                <a:gd name="T40" fmla="*/ 54 w 108"/>
                <a:gd name="T41" fmla="*/ 18 h 90"/>
                <a:gd name="T42" fmla="*/ 61 w 108"/>
                <a:gd name="T43" fmla="*/ 18 h 90"/>
                <a:gd name="T44" fmla="*/ 65 w 108"/>
                <a:gd name="T45" fmla="*/ 19 h 90"/>
                <a:gd name="T46" fmla="*/ 68 w 108"/>
                <a:gd name="T47" fmla="*/ 18 h 90"/>
                <a:gd name="T48" fmla="*/ 71 w 108"/>
                <a:gd name="T49" fmla="*/ 19 h 90"/>
                <a:gd name="T50" fmla="*/ 74 w 108"/>
                <a:gd name="T51" fmla="*/ 18 h 90"/>
                <a:gd name="T52" fmla="*/ 76 w 108"/>
                <a:gd name="T53" fmla="*/ 19 h 90"/>
                <a:gd name="T54" fmla="*/ 79 w 108"/>
                <a:gd name="T55" fmla="*/ 19 h 90"/>
                <a:gd name="T56" fmla="*/ 104 w 108"/>
                <a:gd name="T57" fmla="*/ 24 h 90"/>
                <a:gd name="T58" fmla="*/ 105 w 108"/>
                <a:gd name="T59" fmla="*/ 27 h 90"/>
                <a:gd name="T60" fmla="*/ 108 w 108"/>
                <a:gd name="T61" fmla="*/ 28 h 90"/>
                <a:gd name="T62" fmla="*/ 102 w 108"/>
                <a:gd name="T63" fmla="*/ 40 h 90"/>
                <a:gd name="T64" fmla="*/ 101 w 108"/>
                <a:gd name="T65" fmla="*/ 42 h 90"/>
                <a:gd name="T66" fmla="*/ 98 w 108"/>
                <a:gd name="T67" fmla="*/ 44 h 90"/>
                <a:gd name="T68" fmla="*/ 94 w 108"/>
                <a:gd name="T69" fmla="*/ 51 h 90"/>
                <a:gd name="T70" fmla="*/ 97 w 108"/>
                <a:gd name="T71" fmla="*/ 53 h 90"/>
                <a:gd name="T72" fmla="*/ 97 w 108"/>
                <a:gd name="T73" fmla="*/ 55 h 90"/>
                <a:gd name="T74" fmla="*/ 96 w 108"/>
                <a:gd name="T75" fmla="*/ 56 h 90"/>
                <a:gd name="T76" fmla="*/ 95 w 108"/>
                <a:gd name="T77" fmla="*/ 60 h 90"/>
                <a:gd name="T78" fmla="*/ 52 w 108"/>
                <a:gd name="T79" fmla="*/ 81 h 90"/>
                <a:gd name="T80" fmla="*/ 1 w 108"/>
                <a:gd name="T81" fmla="*/ 68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FFC66D"/>
            </a:solidFill>
            <a:ln w="12700" cmpd="sng">
              <a:solidFill>
                <a:schemeClr val="tx1"/>
              </a:solidFill>
              <a:prstDash val="solid"/>
              <a:round/>
              <a:headEnd/>
              <a:tailEnd/>
            </a:ln>
          </p:spPr>
          <p:txBody>
            <a:bodyPr/>
            <a:lstStyle/>
            <a:p>
              <a:endParaRPr lang="en-US" sz="2400">
                <a:solidFill>
                  <a:srgbClr val="000000"/>
                </a:solidFill>
                <a:latin typeface="Times New Roman" pitchFamily="18" charset="0"/>
                <a:cs typeface="Arial" charset="0"/>
              </a:endParaRPr>
            </a:p>
          </p:txBody>
        </p:sp>
        <p:sp>
          <p:nvSpPr>
            <p:cNvPr id="62485" name="Freeform 22"/>
            <p:cNvSpPr>
              <a:spLocks/>
            </p:cNvSpPr>
            <p:nvPr/>
          </p:nvSpPr>
          <p:spPr bwMode="auto">
            <a:xfrm>
              <a:off x="2759075" y="2662238"/>
              <a:ext cx="698500" cy="1030287"/>
            </a:xfrm>
            <a:custGeom>
              <a:avLst/>
              <a:gdLst>
                <a:gd name="T0" fmla="*/ 13 w 86"/>
                <a:gd name="T1" fmla="*/ 0 h 133"/>
                <a:gd name="T2" fmla="*/ 0 w 86"/>
                <a:gd name="T3" fmla="*/ 51 h 133"/>
                <a:gd name="T4" fmla="*/ 56 w 86"/>
                <a:gd name="T5" fmla="*/ 133 h 133"/>
                <a:gd name="T6" fmla="*/ 56 w 86"/>
                <a:gd name="T7" fmla="*/ 132 h 133"/>
                <a:gd name="T8" fmla="*/ 56 w 86"/>
                <a:gd name="T9" fmla="*/ 131 h 133"/>
                <a:gd name="T10" fmla="*/ 57 w 86"/>
                <a:gd name="T11" fmla="*/ 127 h 133"/>
                <a:gd name="T12" fmla="*/ 57 w 86"/>
                <a:gd name="T13" fmla="*/ 126 h 133"/>
                <a:gd name="T14" fmla="*/ 57 w 86"/>
                <a:gd name="T15" fmla="*/ 118 h 133"/>
                <a:gd name="T16" fmla="*/ 57 w 86"/>
                <a:gd name="T17" fmla="*/ 115 h 133"/>
                <a:gd name="T18" fmla="*/ 57 w 86"/>
                <a:gd name="T19" fmla="*/ 114 h 133"/>
                <a:gd name="T20" fmla="*/ 60 w 86"/>
                <a:gd name="T21" fmla="*/ 114 h 133"/>
                <a:gd name="T22" fmla="*/ 62 w 86"/>
                <a:gd name="T23" fmla="*/ 114 h 133"/>
                <a:gd name="T24" fmla="*/ 63 w 86"/>
                <a:gd name="T25" fmla="*/ 115 h 133"/>
                <a:gd name="T26" fmla="*/ 63 w 86"/>
                <a:gd name="T27" fmla="*/ 116 h 133"/>
                <a:gd name="T28" fmla="*/ 64 w 86"/>
                <a:gd name="T29" fmla="*/ 117 h 133"/>
                <a:gd name="T30" fmla="*/ 66 w 86"/>
                <a:gd name="T31" fmla="*/ 117 h 133"/>
                <a:gd name="T32" fmla="*/ 68 w 86"/>
                <a:gd name="T33" fmla="*/ 110 h 133"/>
                <a:gd name="T34" fmla="*/ 70 w 86"/>
                <a:gd name="T35" fmla="*/ 101 h 133"/>
                <a:gd name="T36" fmla="*/ 86 w 86"/>
                <a:gd name="T37" fmla="*/ 17 h 133"/>
                <a:gd name="T38" fmla="*/ 49 w 86"/>
                <a:gd name="T39" fmla="*/ 9 h 133"/>
                <a:gd name="T40" fmla="*/ 13 w 86"/>
                <a:gd name="T41" fmla="*/ 0 h 133"/>
                <a:gd name="T42" fmla="*/ 13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rgbClr val="ED4213"/>
            </a:solidFill>
            <a:ln w="12700" cmpd="sng">
              <a:solidFill>
                <a:schemeClr val="tx1"/>
              </a:solidFill>
              <a:prstDash val="solid"/>
              <a:round/>
              <a:headEnd/>
              <a:tailEnd/>
            </a:ln>
          </p:spPr>
          <p:txBody>
            <a:bodyPr/>
            <a:lstStyle/>
            <a:p>
              <a:endParaRPr lang="en-US" sz="2400">
                <a:solidFill>
                  <a:srgbClr val="000000"/>
                </a:solidFill>
                <a:latin typeface="Times New Roman" pitchFamily="18" charset="0"/>
                <a:cs typeface="Arial" charset="0"/>
              </a:endParaRPr>
            </a:p>
          </p:txBody>
        </p:sp>
        <p:sp>
          <p:nvSpPr>
            <p:cNvPr id="62486" name="Freeform 23"/>
            <p:cNvSpPr>
              <a:spLocks/>
            </p:cNvSpPr>
            <p:nvPr/>
          </p:nvSpPr>
          <p:spPr bwMode="auto">
            <a:xfrm>
              <a:off x="3124200" y="3444875"/>
              <a:ext cx="741363" cy="820738"/>
            </a:xfrm>
            <a:custGeom>
              <a:avLst/>
              <a:gdLst>
                <a:gd name="T0" fmla="*/ 78 w 91"/>
                <a:gd name="T1" fmla="*/ 106 h 106"/>
                <a:gd name="T2" fmla="*/ 91 w 91"/>
                <a:gd name="T3" fmla="*/ 10 h 106"/>
                <a:gd name="T4" fmla="*/ 25 w 91"/>
                <a:gd name="T5" fmla="*/ 0 h 106"/>
                <a:gd name="T6" fmla="*/ 25 w 91"/>
                <a:gd name="T7" fmla="*/ 0 h 106"/>
                <a:gd name="T8" fmla="*/ 23 w 91"/>
                <a:gd name="T9" fmla="*/ 9 h 106"/>
                <a:gd name="T10" fmla="*/ 21 w 91"/>
                <a:gd name="T11" fmla="*/ 16 h 106"/>
                <a:gd name="T12" fmla="*/ 19 w 91"/>
                <a:gd name="T13" fmla="*/ 16 h 106"/>
                <a:gd name="T14" fmla="*/ 18 w 91"/>
                <a:gd name="T15" fmla="*/ 15 h 106"/>
                <a:gd name="T16" fmla="*/ 18 w 91"/>
                <a:gd name="T17" fmla="*/ 14 h 106"/>
                <a:gd name="T18" fmla="*/ 17 w 91"/>
                <a:gd name="T19" fmla="*/ 13 h 106"/>
                <a:gd name="T20" fmla="*/ 15 w 91"/>
                <a:gd name="T21" fmla="*/ 13 h 106"/>
                <a:gd name="T22" fmla="*/ 12 w 91"/>
                <a:gd name="T23" fmla="*/ 13 h 106"/>
                <a:gd name="T24" fmla="*/ 12 w 91"/>
                <a:gd name="T25" fmla="*/ 14 h 106"/>
                <a:gd name="T26" fmla="*/ 12 w 91"/>
                <a:gd name="T27" fmla="*/ 17 h 106"/>
                <a:gd name="T28" fmla="*/ 12 w 91"/>
                <a:gd name="T29" fmla="*/ 25 h 106"/>
                <a:gd name="T30" fmla="*/ 12 w 91"/>
                <a:gd name="T31" fmla="*/ 26 h 106"/>
                <a:gd name="T32" fmla="*/ 11 w 91"/>
                <a:gd name="T33" fmla="*/ 30 h 106"/>
                <a:gd name="T34" fmla="*/ 11 w 91"/>
                <a:gd name="T35" fmla="*/ 31 h 106"/>
                <a:gd name="T36" fmla="*/ 11 w 91"/>
                <a:gd name="T37" fmla="*/ 32 h 106"/>
                <a:gd name="T38" fmla="*/ 11 w 91"/>
                <a:gd name="T39" fmla="*/ 34 h 106"/>
                <a:gd name="T40" fmla="*/ 11 w 91"/>
                <a:gd name="T41" fmla="*/ 35 h 106"/>
                <a:gd name="T42" fmla="*/ 11 w 91"/>
                <a:gd name="T43" fmla="*/ 36 h 106"/>
                <a:gd name="T44" fmla="*/ 12 w 91"/>
                <a:gd name="T45" fmla="*/ 38 h 106"/>
                <a:gd name="T46" fmla="*/ 12 w 91"/>
                <a:gd name="T47" fmla="*/ 39 h 106"/>
                <a:gd name="T48" fmla="*/ 12 w 91"/>
                <a:gd name="T49" fmla="*/ 41 h 106"/>
                <a:gd name="T50" fmla="*/ 13 w 91"/>
                <a:gd name="T51" fmla="*/ 43 h 106"/>
                <a:gd name="T52" fmla="*/ 13 w 91"/>
                <a:gd name="T53" fmla="*/ 43 h 106"/>
                <a:gd name="T54" fmla="*/ 14 w 91"/>
                <a:gd name="T55" fmla="*/ 44 h 106"/>
                <a:gd name="T56" fmla="*/ 15 w 91"/>
                <a:gd name="T57" fmla="*/ 46 h 106"/>
                <a:gd name="T58" fmla="*/ 14 w 91"/>
                <a:gd name="T59" fmla="*/ 46 h 106"/>
                <a:gd name="T60" fmla="*/ 14 w 91"/>
                <a:gd name="T61" fmla="*/ 46 h 106"/>
                <a:gd name="T62" fmla="*/ 12 w 91"/>
                <a:gd name="T63" fmla="*/ 47 h 106"/>
                <a:gd name="T64" fmla="*/ 10 w 91"/>
                <a:gd name="T65" fmla="*/ 48 h 106"/>
                <a:gd name="T66" fmla="*/ 9 w 91"/>
                <a:gd name="T67" fmla="*/ 50 h 106"/>
                <a:gd name="T68" fmla="*/ 7 w 91"/>
                <a:gd name="T69" fmla="*/ 55 h 106"/>
                <a:gd name="T70" fmla="*/ 5 w 91"/>
                <a:gd name="T71" fmla="*/ 58 h 106"/>
                <a:gd name="T72" fmla="*/ 3 w 91"/>
                <a:gd name="T73" fmla="*/ 58 h 106"/>
                <a:gd name="T74" fmla="*/ 3 w 91"/>
                <a:gd name="T75" fmla="*/ 59 h 106"/>
                <a:gd name="T76" fmla="*/ 4 w 91"/>
                <a:gd name="T77" fmla="*/ 60 h 106"/>
                <a:gd name="T78" fmla="*/ 3 w 91"/>
                <a:gd name="T79" fmla="*/ 61 h 106"/>
                <a:gd name="T80" fmla="*/ 3 w 91"/>
                <a:gd name="T81" fmla="*/ 63 h 106"/>
                <a:gd name="T82" fmla="*/ 3 w 91"/>
                <a:gd name="T83" fmla="*/ 64 h 106"/>
                <a:gd name="T84" fmla="*/ 5 w 91"/>
                <a:gd name="T85" fmla="*/ 66 h 106"/>
                <a:gd name="T86" fmla="*/ 6 w 91"/>
                <a:gd name="T87" fmla="*/ 67 h 106"/>
                <a:gd name="T88" fmla="*/ 5 w 91"/>
                <a:gd name="T89" fmla="*/ 67 h 106"/>
                <a:gd name="T90" fmla="*/ 5 w 91"/>
                <a:gd name="T91" fmla="*/ 69 h 106"/>
                <a:gd name="T92" fmla="*/ 4 w 91"/>
                <a:gd name="T93" fmla="*/ 70 h 106"/>
                <a:gd name="T94" fmla="*/ 3 w 91"/>
                <a:gd name="T95" fmla="*/ 70 h 106"/>
                <a:gd name="T96" fmla="*/ 1 w 91"/>
                <a:gd name="T97" fmla="*/ 69 h 106"/>
                <a:gd name="T98" fmla="*/ 0 w 91"/>
                <a:gd name="T99" fmla="*/ 73 h 106"/>
                <a:gd name="T100" fmla="*/ 49 w 91"/>
                <a:gd name="T101" fmla="*/ 102 h 106"/>
                <a:gd name="T102" fmla="*/ 78 w 91"/>
                <a:gd name="T103" fmla="*/ 106 h 106"/>
                <a:gd name="T104" fmla="*/ 78 w 91"/>
                <a:gd name="T105" fmla="*/ 106 h 106"/>
                <a:gd name="T106" fmla="*/ 78 w 91"/>
                <a:gd name="T107" fmla="*/ 106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ED4213"/>
            </a:solidFill>
            <a:ln w="12700" cmpd="sng">
              <a:solidFill>
                <a:schemeClr val="tx1"/>
              </a:solidFill>
              <a:prstDash val="solid"/>
              <a:round/>
              <a:headEnd/>
              <a:tailEnd/>
            </a:ln>
          </p:spPr>
          <p:txBody>
            <a:bodyPr/>
            <a:lstStyle/>
            <a:p>
              <a:endParaRPr lang="en-US" sz="2400">
                <a:solidFill>
                  <a:srgbClr val="000000"/>
                </a:solidFill>
                <a:latin typeface="Times New Roman" pitchFamily="18" charset="0"/>
                <a:cs typeface="Arial" charset="0"/>
              </a:endParaRPr>
            </a:p>
          </p:txBody>
        </p:sp>
        <p:sp>
          <p:nvSpPr>
            <p:cNvPr id="62487" name="Freeform 24"/>
            <p:cNvSpPr>
              <a:spLocks/>
            </p:cNvSpPr>
            <p:nvPr/>
          </p:nvSpPr>
          <p:spPr bwMode="auto">
            <a:xfrm>
              <a:off x="5183188" y="1981200"/>
              <a:ext cx="723900" cy="773113"/>
            </a:xfrm>
            <a:custGeom>
              <a:avLst/>
              <a:gdLst>
                <a:gd name="T0" fmla="*/ 8 w 89"/>
                <a:gd name="T1" fmla="*/ 69 h 100"/>
                <a:gd name="T2" fmla="*/ 4 w 89"/>
                <a:gd name="T3" fmla="*/ 64 h 100"/>
                <a:gd name="T4" fmla="*/ 7 w 89"/>
                <a:gd name="T5" fmla="*/ 60 h 100"/>
                <a:gd name="T6" fmla="*/ 7 w 89"/>
                <a:gd name="T7" fmla="*/ 56 h 100"/>
                <a:gd name="T8" fmla="*/ 5 w 89"/>
                <a:gd name="T9" fmla="*/ 47 h 100"/>
                <a:gd name="T10" fmla="*/ 5 w 89"/>
                <a:gd name="T11" fmla="*/ 43 h 100"/>
                <a:gd name="T12" fmla="*/ 4 w 89"/>
                <a:gd name="T13" fmla="*/ 33 h 100"/>
                <a:gd name="T14" fmla="*/ 2 w 89"/>
                <a:gd name="T15" fmla="*/ 26 h 100"/>
                <a:gd name="T16" fmla="*/ 0 w 89"/>
                <a:gd name="T17" fmla="*/ 16 h 100"/>
                <a:gd name="T18" fmla="*/ 1 w 89"/>
                <a:gd name="T19" fmla="*/ 12 h 100"/>
                <a:gd name="T20" fmla="*/ 0 w 89"/>
                <a:gd name="T21" fmla="*/ 7 h 100"/>
                <a:gd name="T22" fmla="*/ 23 w 89"/>
                <a:gd name="T23" fmla="*/ 3 h 100"/>
                <a:gd name="T24" fmla="*/ 25 w 89"/>
                <a:gd name="T25" fmla="*/ 1 h 100"/>
                <a:gd name="T26" fmla="*/ 28 w 89"/>
                <a:gd name="T27" fmla="*/ 5 h 100"/>
                <a:gd name="T28" fmla="*/ 28 w 89"/>
                <a:gd name="T29" fmla="*/ 10 h 100"/>
                <a:gd name="T30" fmla="*/ 32 w 89"/>
                <a:gd name="T31" fmla="*/ 12 h 100"/>
                <a:gd name="T32" fmla="*/ 34 w 89"/>
                <a:gd name="T33" fmla="*/ 13 h 100"/>
                <a:gd name="T34" fmla="*/ 38 w 89"/>
                <a:gd name="T35" fmla="*/ 13 h 100"/>
                <a:gd name="T36" fmla="*/ 39 w 89"/>
                <a:gd name="T37" fmla="*/ 14 h 100"/>
                <a:gd name="T38" fmla="*/ 43 w 89"/>
                <a:gd name="T39" fmla="*/ 13 h 100"/>
                <a:gd name="T40" fmla="*/ 51 w 89"/>
                <a:gd name="T41" fmla="*/ 14 h 100"/>
                <a:gd name="T42" fmla="*/ 52 w 89"/>
                <a:gd name="T43" fmla="*/ 15 h 100"/>
                <a:gd name="T44" fmla="*/ 53 w 89"/>
                <a:gd name="T45" fmla="*/ 15 h 100"/>
                <a:gd name="T46" fmla="*/ 54 w 89"/>
                <a:gd name="T47" fmla="*/ 18 h 100"/>
                <a:gd name="T48" fmla="*/ 57 w 89"/>
                <a:gd name="T49" fmla="*/ 17 h 100"/>
                <a:gd name="T50" fmla="*/ 59 w 89"/>
                <a:gd name="T51" fmla="*/ 17 h 100"/>
                <a:gd name="T52" fmla="*/ 62 w 89"/>
                <a:gd name="T53" fmla="*/ 19 h 100"/>
                <a:gd name="T54" fmla="*/ 64 w 89"/>
                <a:gd name="T55" fmla="*/ 21 h 100"/>
                <a:gd name="T56" fmla="*/ 68 w 89"/>
                <a:gd name="T57" fmla="*/ 21 h 100"/>
                <a:gd name="T58" fmla="*/ 73 w 89"/>
                <a:gd name="T59" fmla="*/ 18 h 100"/>
                <a:gd name="T60" fmla="*/ 81 w 89"/>
                <a:gd name="T61" fmla="*/ 20 h 100"/>
                <a:gd name="T62" fmla="*/ 83 w 89"/>
                <a:gd name="T63" fmla="*/ 20 h 100"/>
                <a:gd name="T64" fmla="*/ 86 w 89"/>
                <a:gd name="T65" fmla="*/ 21 h 100"/>
                <a:gd name="T66" fmla="*/ 87 w 89"/>
                <a:gd name="T67" fmla="*/ 22 h 100"/>
                <a:gd name="T68" fmla="*/ 81 w 89"/>
                <a:gd name="T69" fmla="*/ 25 h 100"/>
                <a:gd name="T70" fmla="*/ 78 w 89"/>
                <a:gd name="T71" fmla="*/ 28 h 100"/>
                <a:gd name="T72" fmla="*/ 73 w 89"/>
                <a:gd name="T73" fmla="*/ 30 h 100"/>
                <a:gd name="T74" fmla="*/ 59 w 89"/>
                <a:gd name="T75" fmla="*/ 44 h 100"/>
                <a:gd name="T76" fmla="*/ 57 w 89"/>
                <a:gd name="T77" fmla="*/ 46 h 100"/>
                <a:gd name="T78" fmla="*/ 57 w 89"/>
                <a:gd name="T79" fmla="*/ 56 h 100"/>
                <a:gd name="T80" fmla="*/ 52 w 89"/>
                <a:gd name="T81" fmla="*/ 59 h 100"/>
                <a:gd name="T82" fmla="*/ 52 w 89"/>
                <a:gd name="T83" fmla="*/ 61 h 100"/>
                <a:gd name="T84" fmla="*/ 52 w 89"/>
                <a:gd name="T85" fmla="*/ 65 h 100"/>
                <a:gd name="T86" fmla="*/ 53 w 89"/>
                <a:gd name="T87" fmla="*/ 69 h 100"/>
                <a:gd name="T88" fmla="*/ 52 w 89"/>
                <a:gd name="T89" fmla="*/ 73 h 100"/>
                <a:gd name="T90" fmla="*/ 53 w 89"/>
                <a:gd name="T91" fmla="*/ 79 h 100"/>
                <a:gd name="T92" fmla="*/ 55 w 89"/>
                <a:gd name="T93" fmla="*/ 80 h 100"/>
                <a:gd name="T94" fmla="*/ 58 w 89"/>
                <a:gd name="T95" fmla="*/ 81 h 100"/>
                <a:gd name="T96" fmla="*/ 59 w 89"/>
                <a:gd name="T97" fmla="*/ 83 h 100"/>
                <a:gd name="T98" fmla="*/ 64 w 89"/>
                <a:gd name="T99" fmla="*/ 87 h 100"/>
                <a:gd name="T100" fmla="*/ 72 w 89"/>
                <a:gd name="T101" fmla="*/ 92 h 100"/>
                <a:gd name="T102" fmla="*/ 72 w 89"/>
                <a:gd name="T103" fmla="*/ 95 h 100"/>
                <a:gd name="T104" fmla="*/ 8 w 89"/>
                <a:gd name="T105" fmla="*/ 100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FFC66D"/>
            </a:solidFill>
            <a:ln w="12700" cmpd="sng">
              <a:solidFill>
                <a:schemeClr val="tx1"/>
              </a:solidFill>
              <a:prstDash val="solid"/>
              <a:round/>
              <a:headEnd/>
              <a:tailEnd/>
            </a:ln>
          </p:spPr>
          <p:txBody>
            <a:bodyPr/>
            <a:lstStyle/>
            <a:p>
              <a:endParaRPr lang="en-US" sz="2400">
                <a:solidFill>
                  <a:srgbClr val="000000"/>
                </a:solidFill>
                <a:latin typeface="Times New Roman" pitchFamily="18" charset="0"/>
                <a:cs typeface="Arial" charset="0"/>
              </a:endParaRPr>
            </a:p>
          </p:txBody>
        </p:sp>
        <p:sp>
          <p:nvSpPr>
            <p:cNvPr id="62488" name="Freeform 25"/>
            <p:cNvSpPr>
              <a:spLocks/>
            </p:cNvSpPr>
            <p:nvPr/>
          </p:nvSpPr>
          <p:spPr bwMode="auto">
            <a:xfrm>
              <a:off x="5768975" y="2855913"/>
              <a:ext cx="439738" cy="735012"/>
            </a:xfrm>
            <a:custGeom>
              <a:avLst/>
              <a:gdLst>
                <a:gd name="T0" fmla="*/ 9 w 54"/>
                <a:gd name="T1" fmla="*/ 2 h 95"/>
                <a:gd name="T2" fmla="*/ 12 w 54"/>
                <a:gd name="T3" fmla="*/ 5 h 95"/>
                <a:gd name="T4" fmla="*/ 15 w 54"/>
                <a:gd name="T5" fmla="*/ 8 h 95"/>
                <a:gd name="T6" fmla="*/ 15 w 54"/>
                <a:gd name="T7" fmla="*/ 12 h 95"/>
                <a:gd name="T8" fmla="*/ 14 w 54"/>
                <a:gd name="T9" fmla="*/ 15 h 95"/>
                <a:gd name="T10" fmla="*/ 11 w 54"/>
                <a:gd name="T11" fmla="*/ 19 h 95"/>
                <a:gd name="T12" fmla="*/ 9 w 54"/>
                <a:gd name="T13" fmla="*/ 20 h 95"/>
                <a:gd name="T14" fmla="*/ 5 w 54"/>
                <a:gd name="T15" fmla="*/ 21 h 95"/>
                <a:gd name="T16" fmla="*/ 4 w 54"/>
                <a:gd name="T17" fmla="*/ 24 h 95"/>
                <a:gd name="T18" fmla="*/ 6 w 54"/>
                <a:gd name="T19" fmla="*/ 27 h 95"/>
                <a:gd name="T20" fmla="*/ 4 w 54"/>
                <a:gd name="T21" fmla="*/ 34 h 95"/>
                <a:gd name="T22" fmla="*/ 1 w 54"/>
                <a:gd name="T23" fmla="*/ 36 h 95"/>
                <a:gd name="T24" fmla="*/ 0 w 54"/>
                <a:gd name="T25" fmla="*/ 39 h 95"/>
                <a:gd name="T26" fmla="*/ 0 w 54"/>
                <a:gd name="T27" fmla="*/ 41 h 95"/>
                <a:gd name="T28" fmla="*/ 1 w 54"/>
                <a:gd name="T29" fmla="*/ 48 h 95"/>
                <a:gd name="T30" fmla="*/ 5 w 54"/>
                <a:gd name="T31" fmla="*/ 53 h 95"/>
                <a:gd name="T32" fmla="*/ 10 w 54"/>
                <a:gd name="T33" fmla="*/ 57 h 95"/>
                <a:gd name="T34" fmla="*/ 13 w 54"/>
                <a:gd name="T35" fmla="*/ 64 h 95"/>
                <a:gd name="T36" fmla="*/ 15 w 54"/>
                <a:gd name="T37" fmla="*/ 62 h 95"/>
                <a:gd name="T38" fmla="*/ 19 w 54"/>
                <a:gd name="T39" fmla="*/ 65 h 95"/>
                <a:gd name="T40" fmla="*/ 19 w 54"/>
                <a:gd name="T41" fmla="*/ 69 h 95"/>
                <a:gd name="T42" fmla="*/ 16 w 54"/>
                <a:gd name="T43" fmla="*/ 73 h 95"/>
                <a:gd name="T44" fmla="*/ 19 w 54"/>
                <a:gd name="T45" fmla="*/ 78 h 95"/>
                <a:gd name="T46" fmla="*/ 24 w 54"/>
                <a:gd name="T47" fmla="*/ 81 h 95"/>
                <a:gd name="T48" fmla="*/ 29 w 54"/>
                <a:gd name="T49" fmla="*/ 87 h 95"/>
                <a:gd name="T50" fmla="*/ 30 w 54"/>
                <a:gd name="T51" fmla="*/ 89 h 95"/>
                <a:gd name="T52" fmla="*/ 29 w 54"/>
                <a:gd name="T53" fmla="*/ 91 h 95"/>
                <a:gd name="T54" fmla="*/ 32 w 54"/>
                <a:gd name="T55" fmla="*/ 95 h 95"/>
                <a:gd name="T56" fmla="*/ 33 w 54"/>
                <a:gd name="T57" fmla="*/ 94 h 95"/>
                <a:gd name="T58" fmla="*/ 34 w 54"/>
                <a:gd name="T59" fmla="*/ 92 h 95"/>
                <a:gd name="T60" fmla="*/ 38 w 54"/>
                <a:gd name="T61" fmla="*/ 91 h 95"/>
                <a:gd name="T62" fmla="*/ 42 w 54"/>
                <a:gd name="T63" fmla="*/ 93 h 95"/>
                <a:gd name="T64" fmla="*/ 43 w 54"/>
                <a:gd name="T65" fmla="*/ 89 h 95"/>
                <a:gd name="T66" fmla="*/ 44 w 54"/>
                <a:gd name="T67" fmla="*/ 87 h 95"/>
                <a:gd name="T68" fmla="*/ 48 w 54"/>
                <a:gd name="T69" fmla="*/ 85 h 95"/>
                <a:gd name="T70" fmla="*/ 47 w 54"/>
                <a:gd name="T71" fmla="*/ 83 h 95"/>
                <a:gd name="T72" fmla="*/ 47 w 54"/>
                <a:gd name="T73" fmla="*/ 81 h 95"/>
                <a:gd name="T74" fmla="*/ 48 w 54"/>
                <a:gd name="T75" fmla="*/ 80 h 95"/>
                <a:gd name="T76" fmla="*/ 48 w 54"/>
                <a:gd name="T77" fmla="*/ 79 h 95"/>
                <a:gd name="T78" fmla="*/ 48 w 54"/>
                <a:gd name="T79" fmla="*/ 73 h 95"/>
                <a:gd name="T80" fmla="*/ 52 w 54"/>
                <a:gd name="T81" fmla="*/ 68 h 95"/>
                <a:gd name="T82" fmla="*/ 54 w 54"/>
                <a:gd name="T83" fmla="*/ 64 h 95"/>
                <a:gd name="T84" fmla="*/ 52 w 54"/>
                <a:gd name="T85" fmla="*/ 57 h 95"/>
                <a:gd name="T86" fmla="*/ 52 w 54"/>
                <a:gd name="T87" fmla="*/ 54 h 95"/>
                <a:gd name="T88" fmla="*/ 49 w 54"/>
                <a:gd name="T89" fmla="*/ 13 h 95"/>
                <a:gd name="T90" fmla="*/ 48 w 54"/>
                <a:gd name="T91" fmla="*/ 11 h 95"/>
                <a:gd name="T92" fmla="*/ 46 w 54"/>
                <a:gd name="T93" fmla="*/ 6 h 95"/>
                <a:gd name="T94" fmla="*/ 44 w 54"/>
                <a:gd name="T95" fmla="*/ 3 h 95"/>
                <a:gd name="T96" fmla="*/ 44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ED4213"/>
            </a:solidFill>
            <a:ln w="12700" cmpd="sng">
              <a:solidFill>
                <a:schemeClr val="tx1"/>
              </a:solidFill>
              <a:prstDash val="solid"/>
              <a:round/>
              <a:headEnd/>
              <a:tailEnd/>
            </a:ln>
          </p:spPr>
          <p:txBody>
            <a:bodyPr/>
            <a:lstStyle/>
            <a:p>
              <a:endParaRPr lang="en-US" sz="2400">
                <a:solidFill>
                  <a:srgbClr val="000000"/>
                </a:solidFill>
                <a:latin typeface="Times New Roman" pitchFamily="18" charset="0"/>
                <a:cs typeface="Arial" charset="0"/>
              </a:endParaRPr>
            </a:p>
          </p:txBody>
        </p:sp>
        <p:sp>
          <p:nvSpPr>
            <p:cNvPr id="62489" name="Freeform 26" descr="75%"/>
            <p:cNvSpPr>
              <a:spLocks/>
            </p:cNvSpPr>
            <p:nvPr/>
          </p:nvSpPr>
          <p:spPr bwMode="auto">
            <a:xfrm>
              <a:off x="6737350" y="3009900"/>
              <a:ext cx="498475" cy="465138"/>
            </a:xfrm>
            <a:custGeom>
              <a:avLst/>
              <a:gdLst>
                <a:gd name="T0" fmla="*/ 20 w 61"/>
                <a:gd name="T1" fmla="*/ 0 h 60"/>
                <a:gd name="T2" fmla="*/ 20 w 61"/>
                <a:gd name="T3" fmla="*/ 3 h 60"/>
                <a:gd name="T4" fmla="*/ 21 w 61"/>
                <a:gd name="T5" fmla="*/ 5 h 60"/>
                <a:gd name="T6" fmla="*/ 19 w 61"/>
                <a:gd name="T7" fmla="*/ 13 h 60"/>
                <a:gd name="T8" fmla="*/ 19 w 61"/>
                <a:gd name="T9" fmla="*/ 15 h 60"/>
                <a:gd name="T10" fmla="*/ 18 w 61"/>
                <a:gd name="T11" fmla="*/ 19 h 60"/>
                <a:gd name="T12" fmla="*/ 15 w 61"/>
                <a:gd name="T13" fmla="*/ 22 h 60"/>
                <a:gd name="T14" fmla="*/ 13 w 61"/>
                <a:gd name="T15" fmla="*/ 23 h 60"/>
                <a:gd name="T16" fmla="*/ 11 w 61"/>
                <a:gd name="T17" fmla="*/ 24 h 60"/>
                <a:gd name="T18" fmla="*/ 10 w 61"/>
                <a:gd name="T19" fmla="*/ 26 h 60"/>
                <a:gd name="T20" fmla="*/ 9 w 61"/>
                <a:gd name="T21" fmla="*/ 30 h 60"/>
                <a:gd name="T22" fmla="*/ 6 w 61"/>
                <a:gd name="T23" fmla="*/ 30 h 60"/>
                <a:gd name="T24" fmla="*/ 4 w 61"/>
                <a:gd name="T25" fmla="*/ 34 h 60"/>
                <a:gd name="T26" fmla="*/ 4 w 61"/>
                <a:gd name="T27" fmla="*/ 38 h 60"/>
                <a:gd name="T28" fmla="*/ 2 w 61"/>
                <a:gd name="T29" fmla="*/ 41 h 60"/>
                <a:gd name="T30" fmla="*/ 0 w 61"/>
                <a:gd name="T31" fmla="*/ 43 h 60"/>
                <a:gd name="T32" fmla="*/ 0 w 61"/>
                <a:gd name="T33" fmla="*/ 46 h 60"/>
                <a:gd name="T34" fmla="*/ 3 w 61"/>
                <a:gd name="T35" fmla="*/ 51 h 60"/>
                <a:gd name="T36" fmla="*/ 6 w 61"/>
                <a:gd name="T37" fmla="*/ 54 h 60"/>
                <a:gd name="T38" fmla="*/ 8 w 61"/>
                <a:gd name="T39" fmla="*/ 54 h 60"/>
                <a:gd name="T40" fmla="*/ 8 w 61"/>
                <a:gd name="T41" fmla="*/ 55 h 60"/>
                <a:gd name="T42" fmla="*/ 10 w 61"/>
                <a:gd name="T43" fmla="*/ 55 h 60"/>
                <a:gd name="T44" fmla="*/ 10 w 61"/>
                <a:gd name="T45" fmla="*/ 57 h 60"/>
                <a:gd name="T46" fmla="*/ 15 w 61"/>
                <a:gd name="T47" fmla="*/ 60 h 60"/>
                <a:gd name="T48" fmla="*/ 18 w 61"/>
                <a:gd name="T49" fmla="*/ 59 h 60"/>
                <a:gd name="T50" fmla="*/ 19 w 61"/>
                <a:gd name="T51" fmla="*/ 57 h 60"/>
                <a:gd name="T52" fmla="*/ 21 w 61"/>
                <a:gd name="T53" fmla="*/ 59 h 60"/>
                <a:gd name="T54" fmla="*/ 25 w 61"/>
                <a:gd name="T55" fmla="*/ 57 h 60"/>
                <a:gd name="T56" fmla="*/ 26 w 61"/>
                <a:gd name="T57" fmla="*/ 55 h 60"/>
                <a:gd name="T58" fmla="*/ 30 w 61"/>
                <a:gd name="T59" fmla="*/ 53 h 60"/>
                <a:gd name="T60" fmla="*/ 33 w 61"/>
                <a:gd name="T61" fmla="*/ 51 h 60"/>
                <a:gd name="T62" fmla="*/ 33 w 61"/>
                <a:gd name="T63" fmla="*/ 48 h 60"/>
                <a:gd name="T64" fmla="*/ 38 w 61"/>
                <a:gd name="T65" fmla="*/ 32 h 60"/>
                <a:gd name="T66" fmla="*/ 40 w 61"/>
                <a:gd name="T67" fmla="*/ 33 h 60"/>
                <a:gd name="T68" fmla="*/ 41 w 61"/>
                <a:gd name="T69" fmla="*/ 35 h 60"/>
                <a:gd name="T70" fmla="*/ 44 w 61"/>
                <a:gd name="T71" fmla="*/ 32 h 60"/>
                <a:gd name="T72" fmla="*/ 46 w 61"/>
                <a:gd name="T73" fmla="*/ 27 h 60"/>
                <a:gd name="T74" fmla="*/ 49 w 61"/>
                <a:gd name="T75" fmla="*/ 25 h 60"/>
                <a:gd name="T76" fmla="*/ 51 w 61"/>
                <a:gd name="T77" fmla="*/ 23 h 60"/>
                <a:gd name="T78" fmla="*/ 52 w 61"/>
                <a:gd name="T79" fmla="*/ 20 h 60"/>
                <a:gd name="T80" fmla="*/ 52 w 61"/>
                <a:gd name="T81" fmla="*/ 19 h 60"/>
                <a:gd name="T82" fmla="*/ 52 w 61"/>
                <a:gd name="T83" fmla="*/ 15 h 60"/>
                <a:gd name="T84" fmla="*/ 59 w 61"/>
                <a:gd name="T85" fmla="*/ 19 h 60"/>
                <a:gd name="T86" fmla="*/ 60 w 61"/>
                <a:gd name="T87" fmla="*/ 19 h 60"/>
                <a:gd name="T88" fmla="*/ 59 w 61"/>
                <a:gd name="T89" fmla="*/ 13 h 60"/>
                <a:gd name="T90" fmla="*/ 58 w 61"/>
                <a:gd name="T91" fmla="*/ 11 h 60"/>
                <a:gd name="T92" fmla="*/ 56 w 61"/>
                <a:gd name="T93" fmla="*/ 11 h 60"/>
                <a:gd name="T94" fmla="*/ 51 w 61"/>
                <a:gd name="T95" fmla="*/ 12 h 60"/>
                <a:gd name="T96" fmla="*/ 49 w 61"/>
                <a:gd name="T97" fmla="*/ 14 h 60"/>
                <a:gd name="T98" fmla="*/ 46 w 61"/>
                <a:gd name="T99" fmla="*/ 13 h 60"/>
                <a:gd name="T100" fmla="*/ 45 w 61"/>
                <a:gd name="T101" fmla="*/ 15 h 60"/>
                <a:gd name="T102" fmla="*/ 42 w 61"/>
                <a:gd name="T103" fmla="*/ 17 h 60"/>
                <a:gd name="T104" fmla="*/ 39 w 61"/>
                <a:gd name="T105" fmla="*/ 20 h 60"/>
                <a:gd name="T106" fmla="*/ 36 w 61"/>
                <a:gd name="T107" fmla="*/ 13 h 60"/>
                <a:gd name="T108" fmla="*/ 21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pattFill prst="pct75">
              <a:fgClr>
                <a:srgbClr val="AA1202"/>
              </a:fgClr>
              <a:bgClr>
                <a:schemeClr val="tx1"/>
              </a:bgClr>
            </a:pattFill>
            <a:ln w="12700" cmpd="sng">
              <a:solidFill>
                <a:schemeClr val="tx1"/>
              </a:solidFill>
              <a:prstDash val="solid"/>
              <a:round/>
              <a:headEnd/>
              <a:tailEnd/>
            </a:ln>
          </p:spPr>
          <p:txBody>
            <a:bodyPr/>
            <a:lstStyle/>
            <a:p>
              <a:endParaRPr lang="en-US" sz="2400">
                <a:solidFill>
                  <a:srgbClr val="000000"/>
                </a:solidFill>
                <a:latin typeface="Times New Roman" pitchFamily="18" charset="0"/>
                <a:cs typeface="Arial" charset="0"/>
              </a:endParaRPr>
            </a:p>
          </p:txBody>
        </p:sp>
        <p:sp>
          <p:nvSpPr>
            <p:cNvPr id="62490" name="Freeform 27" descr="20%"/>
            <p:cNvSpPr>
              <a:spLocks/>
            </p:cNvSpPr>
            <p:nvPr/>
          </p:nvSpPr>
          <p:spPr bwMode="auto">
            <a:xfrm>
              <a:off x="5516563" y="4133850"/>
              <a:ext cx="625475" cy="511175"/>
            </a:xfrm>
            <a:custGeom>
              <a:avLst/>
              <a:gdLst>
                <a:gd name="T0" fmla="*/ 41 w 77"/>
                <a:gd name="T1" fmla="*/ 1 h 66"/>
                <a:gd name="T2" fmla="*/ 44 w 77"/>
                <a:gd name="T3" fmla="*/ 10 h 66"/>
                <a:gd name="T4" fmla="*/ 43 w 77"/>
                <a:gd name="T5" fmla="*/ 13 h 66"/>
                <a:gd name="T6" fmla="*/ 40 w 77"/>
                <a:gd name="T7" fmla="*/ 22 h 66"/>
                <a:gd name="T8" fmla="*/ 64 w 77"/>
                <a:gd name="T9" fmla="*/ 33 h 66"/>
                <a:gd name="T10" fmla="*/ 64 w 77"/>
                <a:gd name="T11" fmla="*/ 40 h 66"/>
                <a:gd name="T12" fmla="*/ 63 w 77"/>
                <a:gd name="T13" fmla="*/ 45 h 66"/>
                <a:gd name="T14" fmla="*/ 58 w 77"/>
                <a:gd name="T15" fmla="*/ 44 h 66"/>
                <a:gd name="T16" fmla="*/ 56 w 77"/>
                <a:gd name="T17" fmla="*/ 49 h 66"/>
                <a:gd name="T18" fmla="*/ 62 w 77"/>
                <a:gd name="T19" fmla="*/ 48 h 66"/>
                <a:gd name="T20" fmla="*/ 66 w 77"/>
                <a:gd name="T21" fmla="*/ 47 h 66"/>
                <a:gd name="T22" fmla="*/ 64 w 77"/>
                <a:gd name="T23" fmla="*/ 49 h 66"/>
                <a:gd name="T24" fmla="*/ 66 w 77"/>
                <a:gd name="T25" fmla="*/ 51 h 66"/>
                <a:gd name="T26" fmla="*/ 71 w 77"/>
                <a:gd name="T27" fmla="*/ 47 h 66"/>
                <a:gd name="T28" fmla="*/ 74 w 77"/>
                <a:gd name="T29" fmla="*/ 48 h 66"/>
                <a:gd name="T30" fmla="*/ 73 w 77"/>
                <a:gd name="T31" fmla="*/ 51 h 66"/>
                <a:gd name="T32" fmla="*/ 68 w 77"/>
                <a:gd name="T33" fmla="*/ 56 h 66"/>
                <a:gd name="T34" fmla="*/ 71 w 77"/>
                <a:gd name="T35" fmla="*/ 60 h 66"/>
                <a:gd name="T36" fmla="*/ 77 w 77"/>
                <a:gd name="T37" fmla="*/ 65 h 66"/>
                <a:gd name="T38" fmla="*/ 71 w 77"/>
                <a:gd name="T39" fmla="*/ 63 h 66"/>
                <a:gd name="T40" fmla="*/ 64 w 77"/>
                <a:gd name="T41" fmla="*/ 59 h 66"/>
                <a:gd name="T42" fmla="*/ 61 w 77"/>
                <a:gd name="T43" fmla="*/ 62 h 66"/>
                <a:gd name="T44" fmla="*/ 60 w 77"/>
                <a:gd name="T45" fmla="*/ 65 h 66"/>
                <a:gd name="T46" fmla="*/ 57 w 77"/>
                <a:gd name="T47" fmla="*/ 63 h 66"/>
                <a:gd name="T48" fmla="*/ 54 w 77"/>
                <a:gd name="T49" fmla="*/ 63 h 66"/>
                <a:gd name="T50" fmla="*/ 49 w 77"/>
                <a:gd name="T51" fmla="*/ 64 h 66"/>
                <a:gd name="T52" fmla="*/ 41 w 77"/>
                <a:gd name="T53" fmla="*/ 59 h 66"/>
                <a:gd name="T54" fmla="*/ 38 w 77"/>
                <a:gd name="T55" fmla="*/ 57 h 66"/>
                <a:gd name="T56" fmla="*/ 37 w 77"/>
                <a:gd name="T57" fmla="*/ 56 h 66"/>
                <a:gd name="T58" fmla="*/ 34 w 77"/>
                <a:gd name="T59" fmla="*/ 55 h 66"/>
                <a:gd name="T60" fmla="*/ 33 w 77"/>
                <a:gd name="T61" fmla="*/ 54 h 66"/>
                <a:gd name="T62" fmla="*/ 31 w 77"/>
                <a:gd name="T63" fmla="*/ 58 h 66"/>
                <a:gd name="T64" fmla="*/ 15 w 77"/>
                <a:gd name="T65" fmla="*/ 56 h 66"/>
                <a:gd name="T66" fmla="*/ 4 w 77"/>
                <a:gd name="T67" fmla="*/ 55 h 66"/>
                <a:gd name="T68" fmla="*/ 5 w 77"/>
                <a:gd name="T69" fmla="*/ 53 h 66"/>
                <a:gd name="T70" fmla="*/ 6 w 77"/>
                <a:gd name="T71" fmla="*/ 46 h 66"/>
                <a:gd name="T72" fmla="*/ 6 w 77"/>
                <a:gd name="T73" fmla="*/ 42 h 66"/>
                <a:gd name="T74" fmla="*/ 9 w 77"/>
                <a:gd name="T75" fmla="*/ 37 h 66"/>
                <a:gd name="T76" fmla="*/ 7 w 77"/>
                <a:gd name="T77" fmla="*/ 30 h 66"/>
                <a:gd name="T78" fmla="*/ 6 w 77"/>
                <a:gd name="T79" fmla="*/ 28 h 66"/>
                <a:gd name="T80" fmla="*/ 4 w 77"/>
                <a:gd name="T81" fmla="*/ 25 h 66"/>
                <a:gd name="T82" fmla="*/ 1 w 77"/>
                <a:gd name="T83" fmla="*/ 19 h 66"/>
                <a:gd name="T84" fmla="*/ 0 w 77"/>
                <a:gd name="T85" fmla="*/ 1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sz="2400">
                <a:solidFill>
                  <a:srgbClr val="000000"/>
                </a:solidFill>
                <a:latin typeface="Times New Roman" pitchFamily="18" charset="0"/>
                <a:cs typeface="Arial" charset="0"/>
              </a:endParaRPr>
            </a:p>
          </p:txBody>
        </p:sp>
        <p:sp>
          <p:nvSpPr>
            <p:cNvPr id="62491" name="Freeform 28" descr="20%"/>
            <p:cNvSpPr>
              <a:spLocks/>
            </p:cNvSpPr>
            <p:nvPr/>
          </p:nvSpPr>
          <p:spPr bwMode="auto">
            <a:xfrm>
              <a:off x="5818188" y="3846513"/>
              <a:ext cx="381000" cy="642937"/>
            </a:xfrm>
            <a:custGeom>
              <a:avLst/>
              <a:gdLst>
                <a:gd name="T0" fmla="*/ 44 w 47"/>
                <a:gd name="T1" fmla="*/ 0 h 83"/>
                <a:gd name="T2" fmla="*/ 15 w 47"/>
                <a:gd name="T3" fmla="*/ 2 h 83"/>
                <a:gd name="T4" fmla="*/ 15 w 47"/>
                <a:gd name="T5" fmla="*/ 3 h 83"/>
                <a:gd name="T6" fmla="*/ 12 w 47"/>
                <a:gd name="T7" fmla="*/ 5 h 83"/>
                <a:gd name="T8" fmla="*/ 12 w 47"/>
                <a:gd name="T9" fmla="*/ 8 h 83"/>
                <a:gd name="T10" fmla="*/ 12 w 47"/>
                <a:gd name="T11" fmla="*/ 11 h 83"/>
                <a:gd name="T12" fmla="*/ 11 w 47"/>
                <a:gd name="T13" fmla="*/ 12 h 83"/>
                <a:gd name="T14" fmla="*/ 9 w 47"/>
                <a:gd name="T15" fmla="*/ 14 h 83"/>
                <a:gd name="T16" fmla="*/ 7 w 47"/>
                <a:gd name="T17" fmla="*/ 16 h 83"/>
                <a:gd name="T18" fmla="*/ 6 w 47"/>
                <a:gd name="T19" fmla="*/ 17 h 83"/>
                <a:gd name="T20" fmla="*/ 6 w 47"/>
                <a:gd name="T21" fmla="*/ 19 h 83"/>
                <a:gd name="T22" fmla="*/ 5 w 47"/>
                <a:gd name="T23" fmla="*/ 21 h 83"/>
                <a:gd name="T24" fmla="*/ 5 w 47"/>
                <a:gd name="T25" fmla="*/ 22 h 83"/>
                <a:gd name="T26" fmla="*/ 4 w 47"/>
                <a:gd name="T27" fmla="*/ 25 h 83"/>
                <a:gd name="T28" fmla="*/ 3 w 47"/>
                <a:gd name="T29" fmla="*/ 27 h 83"/>
                <a:gd name="T30" fmla="*/ 4 w 47"/>
                <a:gd name="T31" fmla="*/ 30 h 83"/>
                <a:gd name="T32" fmla="*/ 5 w 47"/>
                <a:gd name="T33" fmla="*/ 31 h 83"/>
                <a:gd name="T34" fmla="*/ 5 w 47"/>
                <a:gd name="T35" fmla="*/ 33 h 83"/>
                <a:gd name="T36" fmla="*/ 5 w 47"/>
                <a:gd name="T37" fmla="*/ 33 h 83"/>
                <a:gd name="T38" fmla="*/ 5 w 47"/>
                <a:gd name="T39" fmla="*/ 34 h 83"/>
                <a:gd name="T40" fmla="*/ 5 w 47"/>
                <a:gd name="T41" fmla="*/ 34 h 83"/>
                <a:gd name="T42" fmla="*/ 4 w 47"/>
                <a:gd name="T43" fmla="*/ 36 h 83"/>
                <a:gd name="T44" fmla="*/ 5 w 47"/>
                <a:gd name="T45" fmla="*/ 37 h 83"/>
                <a:gd name="T46" fmla="*/ 4 w 47"/>
                <a:gd name="T47" fmla="*/ 38 h 83"/>
                <a:gd name="T48" fmla="*/ 6 w 47"/>
                <a:gd name="T49" fmla="*/ 42 h 83"/>
                <a:gd name="T50" fmla="*/ 6 w 47"/>
                <a:gd name="T51" fmla="*/ 45 h 83"/>
                <a:gd name="T52" fmla="*/ 7 w 47"/>
                <a:gd name="T53" fmla="*/ 47 h 83"/>
                <a:gd name="T54" fmla="*/ 8 w 47"/>
                <a:gd name="T55" fmla="*/ 48 h 83"/>
                <a:gd name="T56" fmla="*/ 8 w 47"/>
                <a:gd name="T57" fmla="*/ 49 h 83"/>
                <a:gd name="T58" fmla="*/ 6 w 47"/>
                <a:gd name="T59" fmla="*/ 50 h 83"/>
                <a:gd name="T60" fmla="*/ 6 w 47"/>
                <a:gd name="T61" fmla="*/ 51 h 83"/>
                <a:gd name="T62" fmla="*/ 5 w 47"/>
                <a:gd name="T63" fmla="*/ 54 h 83"/>
                <a:gd name="T64" fmla="*/ 3 w 47"/>
                <a:gd name="T65" fmla="*/ 59 h 83"/>
                <a:gd name="T66" fmla="*/ 0 w 47"/>
                <a:gd name="T67" fmla="*/ 66 h 83"/>
                <a:gd name="T68" fmla="*/ 0 w 47"/>
                <a:gd name="T69" fmla="*/ 71 h 83"/>
                <a:gd name="T70" fmla="*/ 27 w 47"/>
                <a:gd name="T71" fmla="*/ 70 h 83"/>
                <a:gd name="T72" fmla="*/ 27 w 47"/>
                <a:gd name="T73" fmla="*/ 71 h 83"/>
                <a:gd name="T74" fmla="*/ 26 w 47"/>
                <a:gd name="T75" fmla="*/ 73 h 83"/>
                <a:gd name="T76" fmla="*/ 27 w 47"/>
                <a:gd name="T77" fmla="*/ 77 h 83"/>
                <a:gd name="T78" fmla="*/ 29 w 47"/>
                <a:gd name="T79" fmla="*/ 80 h 83"/>
                <a:gd name="T80" fmla="*/ 30 w 47"/>
                <a:gd name="T81" fmla="*/ 83 h 83"/>
                <a:gd name="T82" fmla="*/ 32 w 47"/>
                <a:gd name="T83" fmla="*/ 83 h 83"/>
                <a:gd name="T84" fmla="*/ 35 w 47"/>
                <a:gd name="T85" fmla="*/ 81 h 83"/>
                <a:gd name="T86" fmla="*/ 41 w 47"/>
                <a:gd name="T87" fmla="*/ 79 h 83"/>
                <a:gd name="T88" fmla="*/ 43 w 47"/>
                <a:gd name="T89" fmla="*/ 79 h 83"/>
                <a:gd name="T90" fmla="*/ 45 w 47"/>
                <a:gd name="T91" fmla="*/ 78 h 83"/>
                <a:gd name="T92" fmla="*/ 46 w 47"/>
                <a:gd name="T93" fmla="*/ 79 h 83"/>
                <a:gd name="T94" fmla="*/ 47 w 47"/>
                <a:gd name="T95" fmla="*/ 80 h 83"/>
                <a:gd name="T96" fmla="*/ 47 w 47"/>
                <a:gd name="T97" fmla="*/ 79 h 83"/>
                <a:gd name="T98" fmla="*/ 44 w 47"/>
                <a:gd name="T99" fmla="*/ 54 h 83"/>
                <a:gd name="T100" fmla="*/ 44 w 47"/>
                <a:gd name="T101" fmla="*/ 52 h 83"/>
                <a:gd name="T102" fmla="*/ 45 w 47"/>
                <a:gd name="T103" fmla="*/ 2 h 83"/>
                <a:gd name="T104" fmla="*/ 44 w 47"/>
                <a:gd name="T105" fmla="*/ 0 h 83"/>
                <a:gd name="T106" fmla="*/ 44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pattFill prst="pct20">
              <a:fgClr>
                <a:schemeClr val="tx2"/>
              </a:fgClr>
              <a:bgClr>
                <a:srgbClr val="AA1202"/>
              </a:bgClr>
            </a:pattFill>
            <a:ln w="12700" cmpd="sng">
              <a:solidFill>
                <a:schemeClr val="tx1"/>
              </a:solidFill>
              <a:prstDash val="solid"/>
              <a:round/>
              <a:headEnd/>
              <a:tailEnd/>
            </a:ln>
          </p:spPr>
          <p:txBody>
            <a:bodyPr/>
            <a:lstStyle/>
            <a:p>
              <a:endParaRPr lang="en-US" sz="2400">
                <a:solidFill>
                  <a:srgbClr val="000000"/>
                </a:solidFill>
                <a:latin typeface="Times New Roman" pitchFamily="18" charset="0"/>
                <a:cs typeface="Arial" charset="0"/>
              </a:endParaRPr>
            </a:p>
          </p:txBody>
        </p:sp>
        <p:sp>
          <p:nvSpPr>
            <p:cNvPr id="62492" name="Freeform 29"/>
            <p:cNvSpPr>
              <a:spLocks/>
            </p:cNvSpPr>
            <p:nvPr/>
          </p:nvSpPr>
          <p:spPr bwMode="auto">
            <a:xfrm>
              <a:off x="6878638" y="2732088"/>
              <a:ext cx="639762" cy="395287"/>
            </a:xfrm>
            <a:custGeom>
              <a:avLst/>
              <a:gdLst>
                <a:gd name="T0" fmla="*/ 19 w 79"/>
                <a:gd name="T1" fmla="*/ 49 h 51"/>
                <a:gd name="T2" fmla="*/ 55 w 79"/>
                <a:gd name="T3" fmla="*/ 42 h 51"/>
                <a:gd name="T4" fmla="*/ 66 w 79"/>
                <a:gd name="T5" fmla="*/ 40 h 51"/>
                <a:gd name="T6" fmla="*/ 67 w 79"/>
                <a:gd name="T7" fmla="*/ 40 h 51"/>
                <a:gd name="T8" fmla="*/ 67 w 79"/>
                <a:gd name="T9" fmla="*/ 39 h 51"/>
                <a:gd name="T10" fmla="*/ 67 w 79"/>
                <a:gd name="T11" fmla="*/ 38 h 51"/>
                <a:gd name="T12" fmla="*/ 68 w 79"/>
                <a:gd name="T13" fmla="*/ 37 h 51"/>
                <a:gd name="T14" fmla="*/ 70 w 79"/>
                <a:gd name="T15" fmla="*/ 37 h 51"/>
                <a:gd name="T16" fmla="*/ 71 w 79"/>
                <a:gd name="T17" fmla="*/ 37 h 51"/>
                <a:gd name="T18" fmla="*/ 74 w 79"/>
                <a:gd name="T19" fmla="*/ 35 h 51"/>
                <a:gd name="T20" fmla="*/ 74 w 79"/>
                <a:gd name="T21" fmla="*/ 33 h 51"/>
                <a:gd name="T22" fmla="*/ 77 w 79"/>
                <a:gd name="T23" fmla="*/ 31 h 51"/>
                <a:gd name="T24" fmla="*/ 79 w 79"/>
                <a:gd name="T25" fmla="*/ 30 h 51"/>
                <a:gd name="T26" fmla="*/ 79 w 79"/>
                <a:gd name="T27" fmla="*/ 29 h 51"/>
                <a:gd name="T28" fmla="*/ 77 w 79"/>
                <a:gd name="T29" fmla="*/ 28 h 51"/>
                <a:gd name="T30" fmla="*/ 76 w 79"/>
                <a:gd name="T31" fmla="*/ 27 h 51"/>
                <a:gd name="T32" fmla="*/ 75 w 79"/>
                <a:gd name="T33" fmla="*/ 27 h 51"/>
                <a:gd name="T34" fmla="*/ 75 w 79"/>
                <a:gd name="T35" fmla="*/ 26 h 51"/>
                <a:gd name="T36" fmla="*/ 73 w 79"/>
                <a:gd name="T37" fmla="*/ 26 h 51"/>
                <a:gd name="T38" fmla="*/ 73 w 79"/>
                <a:gd name="T39" fmla="*/ 24 h 51"/>
                <a:gd name="T40" fmla="*/ 71 w 79"/>
                <a:gd name="T41" fmla="*/ 24 h 51"/>
                <a:gd name="T42" fmla="*/ 71 w 79"/>
                <a:gd name="T43" fmla="*/ 23 h 51"/>
                <a:gd name="T44" fmla="*/ 71 w 79"/>
                <a:gd name="T45" fmla="*/ 20 h 51"/>
                <a:gd name="T46" fmla="*/ 72 w 79"/>
                <a:gd name="T47" fmla="*/ 20 h 51"/>
                <a:gd name="T48" fmla="*/ 71 w 79"/>
                <a:gd name="T49" fmla="*/ 18 h 51"/>
                <a:gd name="T50" fmla="*/ 70 w 79"/>
                <a:gd name="T51" fmla="*/ 17 h 51"/>
                <a:gd name="T52" fmla="*/ 70 w 79"/>
                <a:gd name="T53" fmla="*/ 17 h 51"/>
                <a:gd name="T54" fmla="*/ 71 w 79"/>
                <a:gd name="T55" fmla="*/ 16 h 51"/>
                <a:gd name="T56" fmla="*/ 72 w 79"/>
                <a:gd name="T57" fmla="*/ 15 h 51"/>
                <a:gd name="T58" fmla="*/ 73 w 79"/>
                <a:gd name="T59" fmla="*/ 12 h 51"/>
                <a:gd name="T60" fmla="*/ 73 w 79"/>
                <a:gd name="T61" fmla="*/ 11 h 51"/>
                <a:gd name="T62" fmla="*/ 74 w 79"/>
                <a:gd name="T63" fmla="*/ 10 h 51"/>
                <a:gd name="T64" fmla="*/ 74 w 79"/>
                <a:gd name="T65" fmla="*/ 9 h 51"/>
                <a:gd name="T66" fmla="*/ 73 w 79"/>
                <a:gd name="T67" fmla="*/ 9 h 51"/>
                <a:gd name="T68" fmla="*/ 70 w 79"/>
                <a:gd name="T69" fmla="*/ 8 h 51"/>
                <a:gd name="T70" fmla="*/ 70 w 79"/>
                <a:gd name="T71" fmla="*/ 8 h 51"/>
                <a:gd name="T72" fmla="*/ 69 w 79"/>
                <a:gd name="T73" fmla="*/ 7 h 51"/>
                <a:gd name="T74" fmla="*/ 69 w 79"/>
                <a:gd name="T75" fmla="*/ 6 h 51"/>
                <a:gd name="T76" fmla="*/ 67 w 79"/>
                <a:gd name="T77" fmla="*/ 3 h 51"/>
                <a:gd name="T78" fmla="*/ 66 w 79"/>
                <a:gd name="T79" fmla="*/ 3 h 51"/>
                <a:gd name="T80" fmla="*/ 66 w 79"/>
                <a:gd name="T81" fmla="*/ 2 h 51"/>
                <a:gd name="T82" fmla="*/ 65 w 79"/>
                <a:gd name="T83" fmla="*/ 2 h 51"/>
                <a:gd name="T84" fmla="*/ 65 w 79"/>
                <a:gd name="T85" fmla="*/ 2 h 51"/>
                <a:gd name="T86" fmla="*/ 65 w 79"/>
                <a:gd name="T87" fmla="*/ 1 h 51"/>
                <a:gd name="T88" fmla="*/ 64 w 79"/>
                <a:gd name="T89" fmla="*/ 0 h 51"/>
                <a:gd name="T90" fmla="*/ 9 w 79"/>
                <a:gd name="T91" fmla="*/ 11 h 51"/>
                <a:gd name="T92" fmla="*/ 8 w 79"/>
                <a:gd name="T93" fmla="*/ 7 h 51"/>
                <a:gd name="T94" fmla="*/ 5 w 79"/>
                <a:gd name="T95" fmla="*/ 10 h 51"/>
                <a:gd name="T96" fmla="*/ 5 w 79"/>
                <a:gd name="T97" fmla="*/ 10 h 51"/>
                <a:gd name="T98" fmla="*/ 4 w 79"/>
                <a:gd name="T99" fmla="*/ 9 h 51"/>
                <a:gd name="T100" fmla="*/ 4 w 79"/>
                <a:gd name="T101" fmla="*/ 9 h 51"/>
                <a:gd name="T102" fmla="*/ 3 w 79"/>
                <a:gd name="T103" fmla="*/ 11 h 51"/>
                <a:gd name="T104" fmla="*/ 1 w 79"/>
                <a:gd name="T105" fmla="*/ 13 h 51"/>
                <a:gd name="T106" fmla="*/ 0 w 79"/>
                <a:gd name="T107" fmla="*/ 14 h 51"/>
                <a:gd name="T108" fmla="*/ 4 w 79"/>
                <a:gd name="T109" fmla="*/ 36 h 51"/>
                <a:gd name="T110" fmla="*/ 6 w 79"/>
                <a:gd name="T111" fmla="*/ 51 h 51"/>
                <a:gd name="T112" fmla="*/ 19 w 79"/>
                <a:gd name="T113" fmla="*/ 49 h 51"/>
                <a:gd name="T114" fmla="*/ 19 w 79"/>
                <a:gd name="T115" fmla="*/ 49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ED4213"/>
            </a:solidFill>
            <a:ln w="12700" cmpd="sng">
              <a:solidFill>
                <a:schemeClr val="tx1"/>
              </a:solidFill>
              <a:prstDash val="solid"/>
              <a:round/>
              <a:headEnd/>
              <a:tailEnd/>
            </a:ln>
          </p:spPr>
          <p:txBody>
            <a:bodyPr/>
            <a:lstStyle/>
            <a:p>
              <a:endParaRPr lang="en-US" sz="2400">
                <a:solidFill>
                  <a:srgbClr val="000000"/>
                </a:solidFill>
                <a:latin typeface="Times New Roman" pitchFamily="18" charset="0"/>
                <a:cs typeface="Arial" charset="0"/>
              </a:endParaRPr>
            </a:p>
          </p:txBody>
        </p:sp>
        <p:sp>
          <p:nvSpPr>
            <p:cNvPr id="62493" name="Freeform 30"/>
            <p:cNvSpPr>
              <a:spLocks/>
            </p:cNvSpPr>
            <p:nvPr/>
          </p:nvSpPr>
          <p:spPr bwMode="auto">
            <a:xfrm>
              <a:off x="6664325" y="3127375"/>
              <a:ext cx="830263" cy="455613"/>
            </a:xfrm>
            <a:custGeom>
              <a:avLst/>
              <a:gdLst>
                <a:gd name="T0" fmla="*/ 31 w 102"/>
                <a:gd name="T1" fmla="*/ 55 h 59"/>
                <a:gd name="T2" fmla="*/ 26 w 102"/>
                <a:gd name="T3" fmla="*/ 56 h 59"/>
                <a:gd name="T4" fmla="*/ 22 w 102"/>
                <a:gd name="T5" fmla="*/ 56 h 59"/>
                <a:gd name="T6" fmla="*/ 5 w 102"/>
                <a:gd name="T7" fmla="*/ 56 h 59"/>
                <a:gd name="T8" fmla="*/ 9 w 102"/>
                <a:gd name="T9" fmla="*/ 52 h 59"/>
                <a:gd name="T10" fmla="*/ 10 w 102"/>
                <a:gd name="T11" fmla="*/ 49 h 59"/>
                <a:gd name="T12" fmla="*/ 19 w 102"/>
                <a:gd name="T13" fmla="*/ 40 h 59"/>
                <a:gd name="T14" fmla="*/ 21 w 102"/>
                <a:gd name="T15" fmla="*/ 44 h 59"/>
                <a:gd name="T16" fmla="*/ 27 w 102"/>
                <a:gd name="T17" fmla="*/ 44 h 59"/>
                <a:gd name="T18" fmla="*/ 29 w 102"/>
                <a:gd name="T19" fmla="*/ 43 h 59"/>
                <a:gd name="T20" fmla="*/ 34 w 102"/>
                <a:gd name="T21" fmla="*/ 42 h 59"/>
                <a:gd name="T22" fmla="*/ 36 w 102"/>
                <a:gd name="T23" fmla="*/ 41 h 59"/>
                <a:gd name="T24" fmla="*/ 42 w 102"/>
                <a:gd name="T25" fmla="*/ 36 h 59"/>
                <a:gd name="T26" fmla="*/ 44 w 102"/>
                <a:gd name="T27" fmla="*/ 28 h 59"/>
                <a:gd name="T28" fmla="*/ 49 w 102"/>
                <a:gd name="T29" fmla="*/ 18 h 59"/>
                <a:gd name="T30" fmla="*/ 52 w 102"/>
                <a:gd name="T31" fmla="*/ 19 h 59"/>
                <a:gd name="T32" fmla="*/ 55 w 102"/>
                <a:gd name="T33" fmla="*/ 12 h 59"/>
                <a:gd name="T34" fmla="*/ 59 w 102"/>
                <a:gd name="T35" fmla="*/ 10 h 59"/>
                <a:gd name="T36" fmla="*/ 61 w 102"/>
                <a:gd name="T37" fmla="*/ 5 h 59"/>
                <a:gd name="T38" fmla="*/ 61 w 102"/>
                <a:gd name="T39" fmla="*/ 1 h 59"/>
                <a:gd name="T40" fmla="*/ 68 w 102"/>
                <a:gd name="T41" fmla="*/ 4 h 59"/>
                <a:gd name="T42" fmla="*/ 70 w 102"/>
                <a:gd name="T43" fmla="*/ 1 h 59"/>
                <a:gd name="T44" fmla="*/ 73 w 102"/>
                <a:gd name="T45" fmla="*/ 2 h 59"/>
                <a:gd name="T46" fmla="*/ 76 w 102"/>
                <a:gd name="T47" fmla="*/ 4 h 59"/>
                <a:gd name="T48" fmla="*/ 80 w 102"/>
                <a:gd name="T49" fmla="*/ 8 h 59"/>
                <a:gd name="T50" fmla="*/ 77 w 102"/>
                <a:gd name="T51" fmla="*/ 14 h 59"/>
                <a:gd name="T52" fmla="*/ 81 w 102"/>
                <a:gd name="T53" fmla="*/ 15 h 59"/>
                <a:gd name="T54" fmla="*/ 84 w 102"/>
                <a:gd name="T55" fmla="*/ 17 h 59"/>
                <a:gd name="T56" fmla="*/ 87 w 102"/>
                <a:gd name="T57" fmla="*/ 18 h 59"/>
                <a:gd name="T58" fmla="*/ 93 w 102"/>
                <a:gd name="T59" fmla="*/ 20 h 59"/>
                <a:gd name="T60" fmla="*/ 93 w 102"/>
                <a:gd name="T61" fmla="*/ 23 h 59"/>
                <a:gd name="T62" fmla="*/ 92 w 102"/>
                <a:gd name="T63" fmla="*/ 26 h 59"/>
                <a:gd name="T64" fmla="*/ 95 w 102"/>
                <a:gd name="T65" fmla="*/ 29 h 59"/>
                <a:gd name="T66" fmla="*/ 93 w 102"/>
                <a:gd name="T67" fmla="*/ 30 h 59"/>
                <a:gd name="T68" fmla="*/ 94 w 102"/>
                <a:gd name="T69" fmla="*/ 31 h 59"/>
                <a:gd name="T70" fmla="*/ 92 w 102"/>
                <a:gd name="T71" fmla="*/ 32 h 59"/>
                <a:gd name="T72" fmla="*/ 94 w 102"/>
                <a:gd name="T73" fmla="*/ 33 h 59"/>
                <a:gd name="T74" fmla="*/ 94 w 102"/>
                <a:gd name="T75" fmla="*/ 36 h 59"/>
                <a:gd name="T76" fmla="*/ 92 w 102"/>
                <a:gd name="T77" fmla="*/ 36 h 59"/>
                <a:gd name="T78" fmla="*/ 96 w 102"/>
                <a:gd name="T79" fmla="*/ 37 h 59"/>
                <a:gd name="T80" fmla="*/ 100 w 102"/>
                <a:gd name="T81" fmla="*/ 36 h 59"/>
                <a:gd name="T82" fmla="*/ 101 w 102"/>
                <a:gd name="T83" fmla="*/ 42 h 59"/>
                <a:gd name="T84" fmla="*/ 101 w 102"/>
                <a:gd name="T85" fmla="*/ 43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FFC66D"/>
            </a:solidFill>
            <a:ln w="12700" cmpd="sng">
              <a:solidFill>
                <a:schemeClr val="tx1"/>
              </a:solidFill>
              <a:prstDash val="solid"/>
              <a:round/>
              <a:headEnd/>
              <a:tailEnd/>
            </a:ln>
          </p:spPr>
          <p:txBody>
            <a:bodyPr/>
            <a:lstStyle/>
            <a:p>
              <a:endParaRPr lang="en-US" sz="2400">
                <a:solidFill>
                  <a:srgbClr val="000000"/>
                </a:solidFill>
                <a:latin typeface="Times New Roman" pitchFamily="18" charset="0"/>
                <a:cs typeface="Arial" charset="0"/>
              </a:endParaRPr>
            </a:p>
          </p:txBody>
        </p:sp>
        <p:sp>
          <p:nvSpPr>
            <p:cNvPr id="62494" name="Freeform 31"/>
            <p:cNvSpPr>
              <a:spLocks/>
            </p:cNvSpPr>
            <p:nvPr/>
          </p:nvSpPr>
          <p:spPr bwMode="auto">
            <a:xfrm>
              <a:off x="4457700" y="2794000"/>
              <a:ext cx="906463" cy="425450"/>
            </a:xfrm>
            <a:custGeom>
              <a:avLst/>
              <a:gdLst>
                <a:gd name="T0" fmla="*/ 0 w 111"/>
                <a:gd name="T1" fmla="*/ 34 h 55"/>
                <a:gd name="T2" fmla="*/ 3 w 111"/>
                <a:gd name="T3" fmla="*/ 0 h 55"/>
                <a:gd name="T4" fmla="*/ 72 w 111"/>
                <a:gd name="T5" fmla="*/ 3 h 55"/>
                <a:gd name="T6" fmla="*/ 74 w 111"/>
                <a:gd name="T7" fmla="*/ 6 h 55"/>
                <a:gd name="T8" fmla="*/ 76 w 111"/>
                <a:gd name="T9" fmla="*/ 6 h 55"/>
                <a:gd name="T10" fmla="*/ 78 w 111"/>
                <a:gd name="T11" fmla="*/ 5 h 55"/>
                <a:gd name="T12" fmla="*/ 79 w 111"/>
                <a:gd name="T13" fmla="*/ 6 h 55"/>
                <a:gd name="T14" fmla="*/ 80 w 111"/>
                <a:gd name="T15" fmla="*/ 9 h 55"/>
                <a:gd name="T16" fmla="*/ 82 w 111"/>
                <a:gd name="T17" fmla="*/ 9 h 55"/>
                <a:gd name="T18" fmla="*/ 83 w 111"/>
                <a:gd name="T19" fmla="*/ 9 h 55"/>
                <a:gd name="T20" fmla="*/ 85 w 111"/>
                <a:gd name="T21" fmla="*/ 7 h 55"/>
                <a:gd name="T22" fmla="*/ 87 w 111"/>
                <a:gd name="T23" fmla="*/ 7 h 55"/>
                <a:gd name="T24" fmla="*/ 89 w 111"/>
                <a:gd name="T25" fmla="*/ 8 h 55"/>
                <a:gd name="T26" fmla="*/ 94 w 111"/>
                <a:gd name="T27" fmla="*/ 11 h 55"/>
                <a:gd name="T28" fmla="*/ 97 w 111"/>
                <a:gd name="T29" fmla="*/ 13 h 55"/>
                <a:gd name="T30" fmla="*/ 97 w 111"/>
                <a:gd name="T31" fmla="*/ 15 h 55"/>
                <a:gd name="T32" fmla="*/ 99 w 111"/>
                <a:gd name="T33" fmla="*/ 16 h 55"/>
                <a:gd name="T34" fmla="*/ 99 w 111"/>
                <a:gd name="T35" fmla="*/ 17 h 55"/>
                <a:gd name="T36" fmla="*/ 98 w 111"/>
                <a:gd name="T37" fmla="*/ 19 h 55"/>
                <a:gd name="T38" fmla="*/ 99 w 111"/>
                <a:gd name="T39" fmla="*/ 21 h 55"/>
                <a:gd name="T40" fmla="*/ 100 w 111"/>
                <a:gd name="T41" fmla="*/ 24 h 55"/>
                <a:gd name="T42" fmla="*/ 101 w 111"/>
                <a:gd name="T43" fmla="*/ 25 h 55"/>
                <a:gd name="T44" fmla="*/ 101 w 111"/>
                <a:gd name="T45" fmla="*/ 26 h 55"/>
                <a:gd name="T46" fmla="*/ 101 w 111"/>
                <a:gd name="T47" fmla="*/ 28 h 55"/>
                <a:gd name="T48" fmla="*/ 103 w 111"/>
                <a:gd name="T49" fmla="*/ 29 h 55"/>
                <a:gd name="T50" fmla="*/ 104 w 111"/>
                <a:gd name="T51" fmla="*/ 30 h 55"/>
                <a:gd name="T52" fmla="*/ 103 w 111"/>
                <a:gd name="T53" fmla="*/ 32 h 55"/>
                <a:gd name="T54" fmla="*/ 103 w 111"/>
                <a:gd name="T55" fmla="*/ 34 h 55"/>
                <a:gd name="T56" fmla="*/ 105 w 111"/>
                <a:gd name="T57" fmla="*/ 35 h 55"/>
                <a:gd name="T58" fmla="*/ 105 w 111"/>
                <a:gd name="T59" fmla="*/ 37 h 55"/>
                <a:gd name="T60" fmla="*/ 104 w 111"/>
                <a:gd name="T61" fmla="*/ 38 h 55"/>
                <a:gd name="T62" fmla="*/ 105 w 111"/>
                <a:gd name="T63" fmla="*/ 39 h 55"/>
                <a:gd name="T64" fmla="*/ 106 w 111"/>
                <a:gd name="T65" fmla="*/ 41 h 55"/>
                <a:gd name="T66" fmla="*/ 105 w 111"/>
                <a:gd name="T67" fmla="*/ 42 h 55"/>
                <a:gd name="T68" fmla="*/ 106 w 111"/>
                <a:gd name="T69" fmla="*/ 44 h 55"/>
                <a:gd name="T70" fmla="*/ 106 w 111"/>
                <a:gd name="T71" fmla="*/ 45 h 55"/>
                <a:gd name="T72" fmla="*/ 107 w 111"/>
                <a:gd name="T73" fmla="*/ 46 h 55"/>
                <a:gd name="T74" fmla="*/ 108 w 111"/>
                <a:gd name="T75" fmla="*/ 48 h 55"/>
                <a:gd name="T76" fmla="*/ 109 w 111"/>
                <a:gd name="T77" fmla="*/ 50 h 55"/>
                <a:gd name="T78" fmla="*/ 111 w 111"/>
                <a:gd name="T79" fmla="*/ 52 h 55"/>
                <a:gd name="T80" fmla="*/ 111 w 111"/>
                <a:gd name="T81" fmla="*/ 53 h 55"/>
                <a:gd name="T82" fmla="*/ 111 w 111"/>
                <a:gd name="T83" fmla="*/ 54 h 55"/>
                <a:gd name="T84" fmla="*/ 111 w 111"/>
                <a:gd name="T85" fmla="*/ 55 h 55"/>
                <a:gd name="T86" fmla="*/ 25 w 111"/>
                <a:gd name="T87" fmla="*/ 53 h 55"/>
                <a:gd name="T88" fmla="*/ 26 w 111"/>
                <a:gd name="T89" fmla="*/ 36 h 55"/>
                <a:gd name="T90" fmla="*/ 0 w 111"/>
                <a:gd name="T91" fmla="*/ 34 h 55"/>
                <a:gd name="T92" fmla="*/ 0 w 111"/>
                <a:gd name="T93" fmla="*/ 34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ED4213"/>
            </a:solidFill>
            <a:ln w="12700" cmpd="sng">
              <a:solidFill>
                <a:schemeClr val="tx1"/>
              </a:solidFill>
              <a:prstDash val="solid"/>
              <a:round/>
              <a:headEnd/>
              <a:tailEnd/>
            </a:ln>
          </p:spPr>
          <p:txBody>
            <a:bodyPr/>
            <a:lstStyle/>
            <a:p>
              <a:endParaRPr lang="en-US" sz="2400">
                <a:solidFill>
                  <a:srgbClr val="000000"/>
                </a:solidFill>
                <a:latin typeface="Times New Roman" pitchFamily="18" charset="0"/>
                <a:cs typeface="Arial" charset="0"/>
              </a:endParaRPr>
            </a:p>
          </p:txBody>
        </p:sp>
        <p:sp>
          <p:nvSpPr>
            <p:cNvPr id="62495" name="Freeform 32"/>
            <p:cNvSpPr>
              <a:spLocks/>
            </p:cNvSpPr>
            <p:nvPr/>
          </p:nvSpPr>
          <p:spPr bwMode="auto">
            <a:xfrm>
              <a:off x="4522788" y="3590925"/>
              <a:ext cx="944562" cy="465138"/>
            </a:xfrm>
            <a:custGeom>
              <a:avLst/>
              <a:gdLst>
                <a:gd name="T0" fmla="*/ 14 w 116"/>
                <a:gd name="T1" fmla="*/ 1 h 60"/>
                <a:gd name="T2" fmla="*/ 0 w 116"/>
                <a:gd name="T3" fmla="*/ 9 h 60"/>
                <a:gd name="T4" fmla="*/ 40 w 116"/>
                <a:gd name="T5" fmla="*/ 44 h 60"/>
                <a:gd name="T6" fmla="*/ 42 w 116"/>
                <a:gd name="T7" fmla="*/ 45 h 60"/>
                <a:gd name="T8" fmla="*/ 45 w 116"/>
                <a:gd name="T9" fmla="*/ 48 h 60"/>
                <a:gd name="T10" fmla="*/ 48 w 116"/>
                <a:gd name="T11" fmla="*/ 47 h 60"/>
                <a:gd name="T12" fmla="*/ 50 w 116"/>
                <a:gd name="T13" fmla="*/ 48 h 60"/>
                <a:gd name="T14" fmla="*/ 51 w 116"/>
                <a:gd name="T15" fmla="*/ 50 h 60"/>
                <a:gd name="T16" fmla="*/ 55 w 116"/>
                <a:gd name="T17" fmla="*/ 51 h 60"/>
                <a:gd name="T18" fmla="*/ 57 w 116"/>
                <a:gd name="T19" fmla="*/ 52 h 60"/>
                <a:gd name="T20" fmla="*/ 59 w 116"/>
                <a:gd name="T21" fmla="*/ 51 h 60"/>
                <a:gd name="T22" fmla="*/ 61 w 116"/>
                <a:gd name="T23" fmla="*/ 53 h 60"/>
                <a:gd name="T24" fmla="*/ 65 w 116"/>
                <a:gd name="T25" fmla="*/ 53 h 60"/>
                <a:gd name="T26" fmla="*/ 67 w 116"/>
                <a:gd name="T27" fmla="*/ 55 h 60"/>
                <a:gd name="T28" fmla="*/ 68 w 116"/>
                <a:gd name="T29" fmla="*/ 57 h 60"/>
                <a:gd name="T30" fmla="*/ 71 w 116"/>
                <a:gd name="T31" fmla="*/ 56 h 60"/>
                <a:gd name="T32" fmla="*/ 75 w 116"/>
                <a:gd name="T33" fmla="*/ 58 h 60"/>
                <a:gd name="T34" fmla="*/ 77 w 116"/>
                <a:gd name="T35" fmla="*/ 57 h 60"/>
                <a:gd name="T36" fmla="*/ 79 w 116"/>
                <a:gd name="T37" fmla="*/ 57 h 60"/>
                <a:gd name="T38" fmla="*/ 79 w 116"/>
                <a:gd name="T39" fmla="*/ 60 h 60"/>
                <a:gd name="T40" fmla="*/ 80 w 116"/>
                <a:gd name="T41" fmla="*/ 58 h 60"/>
                <a:gd name="T42" fmla="*/ 82 w 116"/>
                <a:gd name="T43" fmla="*/ 56 h 60"/>
                <a:gd name="T44" fmla="*/ 83 w 116"/>
                <a:gd name="T45" fmla="*/ 57 h 60"/>
                <a:gd name="T46" fmla="*/ 85 w 116"/>
                <a:gd name="T47" fmla="*/ 58 h 60"/>
                <a:gd name="T48" fmla="*/ 87 w 116"/>
                <a:gd name="T49" fmla="*/ 57 h 60"/>
                <a:gd name="T50" fmla="*/ 87 w 116"/>
                <a:gd name="T51" fmla="*/ 58 h 60"/>
                <a:gd name="T52" fmla="*/ 90 w 116"/>
                <a:gd name="T53" fmla="*/ 60 h 60"/>
                <a:gd name="T54" fmla="*/ 93 w 116"/>
                <a:gd name="T55" fmla="*/ 58 h 60"/>
                <a:gd name="T56" fmla="*/ 99 w 116"/>
                <a:gd name="T57" fmla="*/ 56 h 60"/>
                <a:gd name="T58" fmla="*/ 101 w 116"/>
                <a:gd name="T59" fmla="*/ 56 h 60"/>
                <a:gd name="T60" fmla="*/ 106 w 116"/>
                <a:gd name="T61" fmla="*/ 56 h 60"/>
                <a:gd name="T62" fmla="*/ 113 w 116"/>
                <a:gd name="T63" fmla="*/ 59 h 60"/>
                <a:gd name="T64" fmla="*/ 115 w 116"/>
                <a:gd name="T65" fmla="*/ 60 h 60"/>
                <a:gd name="T66" fmla="*/ 116 w 116"/>
                <a:gd name="T67" fmla="*/ 31 h 60"/>
                <a:gd name="T68" fmla="*/ 114 w 116"/>
                <a:gd name="T69" fmla="*/ 3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pattFill prst="pct75">
              <a:fgClr>
                <a:srgbClr val="AA1202"/>
              </a:fgClr>
              <a:bgClr>
                <a:schemeClr val="tx1"/>
              </a:bgClr>
            </a:pattFill>
            <a:ln w="12700" cmpd="sng">
              <a:solidFill>
                <a:schemeClr val="tx1"/>
              </a:solidFill>
              <a:prstDash val="solid"/>
              <a:round/>
              <a:headEnd/>
              <a:tailEnd/>
            </a:ln>
          </p:spPr>
          <p:txBody>
            <a:bodyPr/>
            <a:lstStyle/>
            <a:p>
              <a:endParaRPr lang="en-US" sz="2400">
                <a:solidFill>
                  <a:srgbClr val="000000"/>
                </a:solidFill>
                <a:latin typeface="Times New Roman" pitchFamily="18" charset="0"/>
                <a:cs typeface="Arial" charset="0"/>
              </a:endParaRPr>
            </a:p>
          </p:txBody>
        </p:sp>
        <p:sp>
          <p:nvSpPr>
            <p:cNvPr id="62496" name="Freeform 33" descr="20%"/>
            <p:cNvSpPr>
              <a:spLocks/>
            </p:cNvSpPr>
            <p:nvPr/>
          </p:nvSpPr>
          <p:spPr bwMode="auto">
            <a:xfrm>
              <a:off x="5322888" y="3127375"/>
              <a:ext cx="730250" cy="603250"/>
            </a:xfrm>
            <a:custGeom>
              <a:avLst/>
              <a:gdLst>
                <a:gd name="T0" fmla="*/ 76 w 90"/>
                <a:gd name="T1" fmla="*/ 69 h 78"/>
                <a:gd name="T2" fmla="*/ 77 w 90"/>
                <a:gd name="T3" fmla="*/ 71 h 78"/>
                <a:gd name="T4" fmla="*/ 77 w 90"/>
                <a:gd name="T5" fmla="*/ 74 h 78"/>
                <a:gd name="T6" fmla="*/ 74 w 90"/>
                <a:gd name="T7" fmla="*/ 77 h 78"/>
                <a:gd name="T8" fmla="*/ 83 w 90"/>
                <a:gd name="T9" fmla="*/ 78 h 78"/>
                <a:gd name="T10" fmla="*/ 83 w 90"/>
                <a:gd name="T11" fmla="*/ 74 h 78"/>
                <a:gd name="T12" fmla="*/ 85 w 90"/>
                <a:gd name="T13" fmla="*/ 69 h 78"/>
                <a:gd name="T14" fmla="*/ 88 w 90"/>
                <a:gd name="T15" fmla="*/ 67 h 78"/>
                <a:gd name="T16" fmla="*/ 89 w 90"/>
                <a:gd name="T17" fmla="*/ 67 h 78"/>
                <a:gd name="T18" fmla="*/ 90 w 90"/>
                <a:gd name="T19" fmla="*/ 61 h 78"/>
                <a:gd name="T20" fmla="*/ 89 w 90"/>
                <a:gd name="T21" fmla="*/ 60 h 78"/>
                <a:gd name="T22" fmla="*/ 88 w 90"/>
                <a:gd name="T23" fmla="*/ 59 h 78"/>
                <a:gd name="T24" fmla="*/ 87 w 90"/>
                <a:gd name="T25" fmla="*/ 60 h 78"/>
                <a:gd name="T26" fmla="*/ 84 w 90"/>
                <a:gd name="T27" fmla="*/ 56 h 78"/>
                <a:gd name="T28" fmla="*/ 85 w 90"/>
                <a:gd name="T29" fmla="*/ 54 h 78"/>
                <a:gd name="T30" fmla="*/ 84 w 90"/>
                <a:gd name="T31" fmla="*/ 52 h 78"/>
                <a:gd name="T32" fmla="*/ 79 w 90"/>
                <a:gd name="T33" fmla="*/ 46 h 78"/>
                <a:gd name="T34" fmla="*/ 74 w 90"/>
                <a:gd name="T35" fmla="*/ 43 h 78"/>
                <a:gd name="T36" fmla="*/ 71 w 90"/>
                <a:gd name="T37" fmla="*/ 38 h 78"/>
                <a:gd name="T38" fmla="*/ 74 w 90"/>
                <a:gd name="T39" fmla="*/ 34 h 78"/>
                <a:gd name="T40" fmla="*/ 74 w 90"/>
                <a:gd name="T41" fmla="*/ 30 h 78"/>
                <a:gd name="T42" fmla="*/ 70 w 90"/>
                <a:gd name="T43" fmla="*/ 27 h 78"/>
                <a:gd name="T44" fmla="*/ 68 w 90"/>
                <a:gd name="T45" fmla="*/ 29 h 78"/>
                <a:gd name="T46" fmla="*/ 65 w 90"/>
                <a:gd name="T47" fmla="*/ 22 h 78"/>
                <a:gd name="T48" fmla="*/ 60 w 90"/>
                <a:gd name="T49" fmla="*/ 18 h 78"/>
                <a:gd name="T50" fmla="*/ 56 w 90"/>
                <a:gd name="T51" fmla="*/ 13 h 78"/>
                <a:gd name="T52" fmla="*/ 55 w 90"/>
                <a:gd name="T53" fmla="*/ 6 h 78"/>
                <a:gd name="T54" fmla="*/ 55 w 90"/>
                <a:gd name="T55" fmla="*/ 4 h 78"/>
                <a:gd name="T56" fmla="*/ 0 w 90"/>
                <a:gd name="T57" fmla="*/ 2 h 78"/>
                <a:gd name="T58" fmla="*/ 2 w 90"/>
                <a:gd name="T59" fmla="*/ 5 h 78"/>
                <a:gd name="T60" fmla="*/ 5 w 90"/>
                <a:gd name="T61" fmla="*/ 9 h 78"/>
                <a:gd name="T62" fmla="*/ 5 w 90"/>
                <a:gd name="T63" fmla="*/ 11 h 78"/>
                <a:gd name="T64" fmla="*/ 11 w 90"/>
                <a:gd name="T65" fmla="*/ 16 h 78"/>
                <a:gd name="T66" fmla="*/ 9 w 90"/>
                <a:gd name="T67" fmla="*/ 20 h 78"/>
                <a:gd name="T68" fmla="*/ 11 w 90"/>
                <a:gd name="T69" fmla="*/ 22 h 78"/>
                <a:gd name="T70" fmla="*/ 13 w 90"/>
                <a:gd name="T71" fmla="*/ 26 h 78"/>
                <a:gd name="T72" fmla="*/ 15 w 90"/>
                <a:gd name="T73" fmla="*/ 27 h 78"/>
                <a:gd name="T74" fmla="*/ 16 w 90"/>
                <a:gd name="T75" fmla="*/ 72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sz="2400">
                <a:solidFill>
                  <a:srgbClr val="000000"/>
                </a:solidFill>
                <a:latin typeface="Times New Roman" pitchFamily="18" charset="0"/>
                <a:cs typeface="Arial" charset="0"/>
              </a:endParaRPr>
            </a:p>
          </p:txBody>
        </p:sp>
        <p:sp>
          <p:nvSpPr>
            <p:cNvPr id="62497" name="Freeform 34" descr="20%"/>
            <p:cNvSpPr>
              <a:spLocks/>
            </p:cNvSpPr>
            <p:nvPr/>
          </p:nvSpPr>
          <p:spPr bwMode="auto">
            <a:xfrm>
              <a:off x="6011863" y="3265488"/>
              <a:ext cx="809625" cy="395287"/>
            </a:xfrm>
            <a:custGeom>
              <a:avLst/>
              <a:gdLst>
                <a:gd name="T0" fmla="*/ 20 w 99"/>
                <a:gd name="T1" fmla="*/ 49 h 51"/>
                <a:gd name="T2" fmla="*/ 19 w 99"/>
                <a:gd name="T3" fmla="*/ 47 h 51"/>
                <a:gd name="T4" fmla="*/ 22 w 99"/>
                <a:gd name="T5" fmla="*/ 47 h 51"/>
                <a:gd name="T6" fmla="*/ 80 w 99"/>
                <a:gd name="T7" fmla="*/ 41 h 51"/>
                <a:gd name="T8" fmla="*/ 85 w 99"/>
                <a:gd name="T9" fmla="*/ 38 h 51"/>
                <a:gd name="T10" fmla="*/ 89 w 99"/>
                <a:gd name="T11" fmla="*/ 35 h 51"/>
                <a:gd name="T12" fmla="*/ 89 w 99"/>
                <a:gd name="T13" fmla="*/ 33 h 51"/>
                <a:gd name="T14" fmla="*/ 90 w 99"/>
                <a:gd name="T15" fmla="*/ 31 h 51"/>
                <a:gd name="T16" fmla="*/ 99 w 99"/>
                <a:gd name="T17" fmla="*/ 23 h 51"/>
                <a:gd name="T18" fmla="*/ 98 w 99"/>
                <a:gd name="T19" fmla="*/ 22 h 51"/>
                <a:gd name="T20" fmla="*/ 97 w 99"/>
                <a:gd name="T21" fmla="*/ 21 h 51"/>
                <a:gd name="T22" fmla="*/ 95 w 99"/>
                <a:gd name="T23" fmla="*/ 20 h 51"/>
                <a:gd name="T24" fmla="*/ 94 w 99"/>
                <a:gd name="T25" fmla="*/ 20 h 51"/>
                <a:gd name="T26" fmla="*/ 90 w 99"/>
                <a:gd name="T27" fmla="*/ 14 h 51"/>
                <a:gd name="T28" fmla="*/ 89 w 99"/>
                <a:gd name="T29" fmla="*/ 12 h 51"/>
                <a:gd name="T30" fmla="*/ 89 w 99"/>
                <a:gd name="T31" fmla="*/ 8 h 51"/>
                <a:gd name="T32" fmla="*/ 87 w 99"/>
                <a:gd name="T33" fmla="*/ 7 h 51"/>
                <a:gd name="T34" fmla="*/ 84 w 99"/>
                <a:gd name="T35" fmla="*/ 4 h 51"/>
                <a:gd name="T36" fmla="*/ 82 w 99"/>
                <a:gd name="T37" fmla="*/ 4 h 51"/>
                <a:gd name="T38" fmla="*/ 81 w 99"/>
                <a:gd name="T39" fmla="*/ 6 h 51"/>
                <a:gd name="T40" fmla="*/ 78 w 99"/>
                <a:gd name="T41" fmla="*/ 6 h 51"/>
                <a:gd name="T42" fmla="*/ 75 w 99"/>
                <a:gd name="T43" fmla="*/ 6 h 51"/>
                <a:gd name="T44" fmla="*/ 71 w 99"/>
                <a:gd name="T45" fmla="*/ 5 h 51"/>
                <a:gd name="T46" fmla="*/ 66 w 99"/>
                <a:gd name="T47" fmla="*/ 4 h 51"/>
                <a:gd name="T48" fmla="*/ 63 w 99"/>
                <a:gd name="T49" fmla="*/ 0 h 51"/>
                <a:gd name="T50" fmla="*/ 61 w 99"/>
                <a:gd name="T51" fmla="*/ 1 h 51"/>
                <a:gd name="T52" fmla="*/ 58 w 99"/>
                <a:gd name="T53" fmla="*/ 0 h 51"/>
                <a:gd name="T54" fmla="*/ 58 w 99"/>
                <a:gd name="T55" fmla="*/ 2 h 51"/>
                <a:gd name="T56" fmla="*/ 58 w 99"/>
                <a:gd name="T57" fmla="*/ 6 h 51"/>
                <a:gd name="T58" fmla="*/ 55 w 99"/>
                <a:gd name="T59" fmla="*/ 8 h 51"/>
                <a:gd name="T60" fmla="*/ 51 w 99"/>
                <a:gd name="T61" fmla="*/ 8 h 51"/>
                <a:gd name="T62" fmla="*/ 46 w 99"/>
                <a:gd name="T63" fmla="*/ 18 h 51"/>
                <a:gd name="T64" fmla="*/ 42 w 99"/>
                <a:gd name="T65" fmla="*/ 21 h 51"/>
                <a:gd name="T66" fmla="*/ 39 w 99"/>
                <a:gd name="T67" fmla="*/ 19 h 51"/>
                <a:gd name="T68" fmla="*/ 37 w 99"/>
                <a:gd name="T69" fmla="*/ 24 h 51"/>
                <a:gd name="T70" fmla="*/ 35 w 99"/>
                <a:gd name="T71" fmla="*/ 24 h 51"/>
                <a:gd name="T72" fmla="*/ 32 w 99"/>
                <a:gd name="T73" fmla="*/ 23 h 51"/>
                <a:gd name="T74" fmla="*/ 30 w 99"/>
                <a:gd name="T75" fmla="*/ 26 h 51"/>
                <a:gd name="T76" fmla="*/ 26 w 99"/>
                <a:gd name="T77" fmla="*/ 24 h 51"/>
                <a:gd name="T78" fmla="*/ 20 w 99"/>
                <a:gd name="T79" fmla="*/ 25 h 51"/>
                <a:gd name="T80" fmla="*/ 20 w 99"/>
                <a:gd name="T81" fmla="*/ 27 h 51"/>
                <a:gd name="T82" fmla="*/ 18 w 99"/>
                <a:gd name="T83" fmla="*/ 27 h 51"/>
                <a:gd name="T84" fmla="*/ 18 w 99"/>
                <a:gd name="T85" fmla="*/ 27 h 51"/>
                <a:gd name="T86" fmla="*/ 17 w 99"/>
                <a:gd name="T87" fmla="*/ 30 h 51"/>
                <a:gd name="T88" fmla="*/ 17 w 99"/>
                <a:gd name="T89" fmla="*/ 30 h 51"/>
                <a:gd name="T90" fmla="*/ 18 w 99"/>
                <a:gd name="T91" fmla="*/ 33 h 51"/>
                <a:gd name="T92" fmla="*/ 12 w 99"/>
                <a:gd name="T93" fmla="*/ 34 h 51"/>
                <a:gd name="T94" fmla="*/ 13 w 99"/>
                <a:gd name="T95" fmla="*/ 40 h 51"/>
                <a:gd name="T96" fmla="*/ 10 w 99"/>
                <a:gd name="T97" fmla="*/ 39 h 51"/>
                <a:gd name="T98" fmla="*/ 6 w 99"/>
                <a:gd name="T99" fmla="*/ 38 h 51"/>
                <a:gd name="T100" fmla="*/ 4 w 99"/>
                <a:gd name="T101" fmla="*/ 42 h 51"/>
                <a:gd name="T102" fmla="*/ 4 w 99"/>
                <a:gd name="T103" fmla="*/ 42 h 51"/>
                <a:gd name="T104" fmla="*/ 5 w 99"/>
                <a:gd name="T105" fmla="*/ 44 h 51"/>
                <a:gd name="T106" fmla="*/ 3 w 99"/>
                <a:gd name="T107" fmla="*/ 49 h 51"/>
                <a:gd name="T108" fmla="*/ 1 w 99"/>
                <a:gd name="T109" fmla="*/ 49 h 51"/>
                <a:gd name="T110" fmla="*/ 0 w 99"/>
                <a:gd name="T111" fmla="*/ 51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sz="2400">
                <a:solidFill>
                  <a:srgbClr val="000000"/>
                </a:solidFill>
                <a:latin typeface="Times New Roman" pitchFamily="18" charset="0"/>
                <a:cs typeface="Arial" charset="0"/>
              </a:endParaRPr>
            </a:p>
          </p:txBody>
        </p:sp>
        <p:sp>
          <p:nvSpPr>
            <p:cNvPr id="62498" name="Freeform 35" descr="20%"/>
            <p:cNvSpPr>
              <a:spLocks/>
            </p:cNvSpPr>
            <p:nvPr/>
          </p:nvSpPr>
          <p:spPr bwMode="auto">
            <a:xfrm>
              <a:off x="5940425" y="3560763"/>
              <a:ext cx="901700" cy="301625"/>
            </a:xfrm>
            <a:custGeom>
              <a:avLst/>
              <a:gdLst>
                <a:gd name="T0" fmla="*/ 111 w 111"/>
                <a:gd name="T1" fmla="*/ 0 h 39"/>
                <a:gd name="T2" fmla="*/ 89 w 111"/>
                <a:gd name="T3" fmla="*/ 3 h 39"/>
                <a:gd name="T4" fmla="*/ 87 w 111"/>
                <a:gd name="T5" fmla="*/ 4 h 39"/>
                <a:gd name="T6" fmla="*/ 31 w 111"/>
                <a:gd name="T7" fmla="*/ 9 h 39"/>
                <a:gd name="T8" fmla="*/ 31 w 111"/>
                <a:gd name="T9" fmla="*/ 8 h 39"/>
                <a:gd name="T10" fmla="*/ 28 w 111"/>
                <a:gd name="T11" fmla="*/ 9 h 39"/>
                <a:gd name="T12" fmla="*/ 29 w 111"/>
                <a:gd name="T13" fmla="*/ 10 h 39"/>
                <a:gd name="T14" fmla="*/ 29 w 111"/>
                <a:gd name="T15" fmla="*/ 11 h 39"/>
                <a:gd name="T16" fmla="*/ 9 w 111"/>
                <a:gd name="T17" fmla="*/ 13 h 39"/>
                <a:gd name="T18" fmla="*/ 8 w 111"/>
                <a:gd name="T19" fmla="*/ 15 h 39"/>
                <a:gd name="T20" fmla="*/ 7 w 111"/>
                <a:gd name="T21" fmla="*/ 18 h 39"/>
                <a:gd name="T22" fmla="*/ 8 w 111"/>
                <a:gd name="T23" fmla="*/ 19 h 39"/>
                <a:gd name="T24" fmla="*/ 7 w 111"/>
                <a:gd name="T25" fmla="*/ 22 h 39"/>
                <a:gd name="T26" fmla="*/ 7 w 111"/>
                <a:gd name="T27" fmla="*/ 22 h 39"/>
                <a:gd name="T28" fmla="*/ 7 w 111"/>
                <a:gd name="T29" fmla="*/ 23 h 39"/>
                <a:gd name="T30" fmla="*/ 6 w 111"/>
                <a:gd name="T31" fmla="*/ 25 h 39"/>
                <a:gd name="T32" fmla="*/ 5 w 111"/>
                <a:gd name="T33" fmla="*/ 26 h 39"/>
                <a:gd name="T34" fmla="*/ 4 w 111"/>
                <a:gd name="T35" fmla="*/ 30 h 39"/>
                <a:gd name="T36" fmla="*/ 2 w 111"/>
                <a:gd name="T37" fmla="*/ 32 h 39"/>
                <a:gd name="T38" fmla="*/ 2 w 111"/>
                <a:gd name="T39" fmla="*/ 35 h 39"/>
                <a:gd name="T40" fmla="*/ 2 w 111"/>
                <a:gd name="T41" fmla="*/ 38 h 39"/>
                <a:gd name="T42" fmla="*/ 2 w 111"/>
                <a:gd name="T43" fmla="*/ 38 h 39"/>
                <a:gd name="T44" fmla="*/ 0 w 111"/>
                <a:gd name="T45" fmla="*/ 39 h 39"/>
                <a:gd name="T46" fmla="*/ 29 w 111"/>
                <a:gd name="T47" fmla="*/ 37 h 39"/>
                <a:gd name="T48" fmla="*/ 65 w 111"/>
                <a:gd name="T49" fmla="*/ 34 h 39"/>
                <a:gd name="T50" fmla="*/ 78 w 111"/>
                <a:gd name="T51" fmla="*/ 32 h 39"/>
                <a:gd name="T52" fmla="*/ 79 w 111"/>
                <a:gd name="T53" fmla="*/ 28 h 39"/>
                <a:gd name="T54" fmla="*/ 80 w 111"/>
                <a:gd name="T55" fmla="*/ 28 h 39"/>
                <a:gd name="T56" fmla="*/ 80 w 111"/>
                <a:gd name="T57" fmla="*/ 28 h 39"/>
                <a:gd name="T58" fmla="*/ 81 w 111"/>
                <a:gd name="T59" fmla="*/ 27 h 39"/>
                <a:gd name="T60" fmla="*/ 82 w 111"/>
                <a:gd name="T61" fmla="*/ 26 h 39"/>
                <a:gd name="T62" fmla="*/ 81 w 111"/>
                <a:gd name="T63" fmla="*/ 25 h 39"/>
                <a:gd name="T64" fmla="*/ 82 w 111"/>
                <a:gd name="T65" fmla="*/ 24 h 39"/>
                <a:gd name="T66" fmla="*/ 83 w 111"/>
                <a:gd name="T67" fmla="*/ 23 h 39"/>
                <a:gd name="T68" fmla="*/ 86 w 111"/>
                <a:gd name="T69" fmla="*/ 22 h 39"/>
                <a:gd name="T70" fmla="*/ 89 w 111"/>
                <a:gd name="T71" fmla="*/ 21 h 39"/>
                <a:gd name="T72" fmla="*/ 92 w 111"/>
                <a:gd name="T73" fmla="*/ 18 h 39"/>
                <a:gd name="T74" fmla="*/ 93 w 111"/>
                <a:gd name="T75" fmla="*/ 18 h 39"/>
                <a:gd name="T76" fmla="*/ 95 w 111"/>
                <a:gd name="T77" fmla="*/ 16 h 39"/>
                <a:gd name="T78" fmla="*/ 96 w 111"/>
                <a:gd name="T79" fmla="*/ 14 h 39"/>
                <a:gd name="T80" fmla="*/ 96 w 111"/>
                <a:gd name="T81" fmla="*/ 14 h 39"/>
                <a:gd name="T82" fmla="*/ 97 w 111"/>
                <a:gd name="T83" fmla="*/ 14 h 39"/>
                <a:gd name="T84" fmla="*/ 98 w 111"/>
                <a:gd name="T85" fmla="*/ 14 h 39"/>
                <a:gd name="T86" fmla="*/ 98 w 111"/>
                <a:gd name="T87" fmla="*/ 13 h 39"/>
                <a:gd name="T88" fmla="*/ 99 w 111"/>
                <a:gd name="T89" fmla="*/ 12 h 39"/>
                <a:gd name="T90" fmla="*/ 99 w 111"/>
                <a:gd name="T91" fmla="*/ 12 h 39"/>
                <a:gd name="T92" fmla="*/ 100 w 111"/>
                <a:gd name="T93" fmla="*/ 13 h 39"/>
                <a:gd name="T94" fmla="*/ 101 w 111"/>
                <a:gd name="T95" fmla="*/ 12 h 39"/>
                <a:gd name="T96" fmla="*/ 101 w 111"/>
                <a:gd name="T97" fmla="*/ 12 h 39"/>
                <a:gd name="T98" fmla="*/ 103 w 111"/>
                <a:gd name="T99" fmla="*/ 10 h 39"/>
                <a:gd name="T100" fmla="*/ 104 w 111"/>
                <a:gd name="T101" fmla="*/ 10 h 39"/>
                <a:gd name="T102" fmla="*/ 106 w 111"/>
                <a:gd name="T103" fmla="*/ 10 h 39"/>
                <a:gd name="T104" fmla="*/ 109 w 111"/>
                <a:gd name="T105" fmla="*/ 6 h 39"/>
                <a:gd name="T106" fmla="*/ 110 w 111"/>
                <a:gd name="T107" fmla="*/ 5 h 39"/>
                <a:gd name="T108" fmla="*/ 111 w 111"/>
                <a:gd name="T109" fmla="*/ 4 h 39"/>
                <a:gd name="T110" fmla="*/ 111 w 111"/>
                <a:gd name="T111" fmla="*/ 3 h 39"/>
                <a:gd name="T112" fmla="*/ 111 w 111"/>
                <a:gd name="T113" fmla="*/ 1 h 39"/>
                <a:gd name="T114" fmla="*/ 111 w 111"/>
                <a:gd name="T115" fmla="*/ 0 h 39"/>
                <a:gd name="T116" fmla="*/ 111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sz="2400">
                <a:solidFill>
                  <a:srgbClr val="000000"/>
                </a:solidFill>
                <a:latin typeface="Times New Roman" pitchFamily="18" charset="0"/>
                <a:cs typeface="Arial" charset="0"/>
              </a:endParaRPr>
            </a:p>
          </p:txBody>
        </p:sp>
        <p:sp>
          <p:nvSpPr>
            <p:cNvPr id="62499" name="Freeform 36" descr="20%"/>
            <p:cNvSpPr>
              <a:spLocks/>
            </p:cNvSpPr>
            <p:nvPr/>
          </p:nvSpPr>
          <p:spPr bwMode="auto">
            <a:xfrm>
              <a:off x="6175375" y="3824288"/>
              <a:ext cx="423863" cy="641350"/>
            </a:xfrm>
            <a:custGeom>
              <a:avLst/>
              <a:gdLst>
                <a:gd name="T0" fmla="*/ 0 w 52"/>
                <a:gd name="T1" fmla="*/ 3 h 83"/>
                <a:gd name="T2" fmla="*/ 1 w 52"/>
                <a:gd name="T3" fmla="*/ 5 h 83"/>
                <a:gd name="T4" fmla="*/ 0 w 52"/>
                <a:gd name="T5" fmla="*/ 55 h 83"/>
                <a:gd name="T6" fmla="*/ 0 w 52"/>
                <a:gd name="T7" fmla="*/ 57 h 83"/>
                <a:gd name="T8" fmla="*/ 3 w 52"/>
                <a:gd name="T9" fmla="*/ 82 h 83"/>
                <a:gd name="T10" fmla="*/ 4 w 52"/>
                <a:gd name="T11" fmla="*/ 82 h 83"/>
                <a:gd name="T12" fmla="*/ 5 w 52"/>
                <a:gd name="T13" fmla="*/ 81 h 83"/>
                <a:gd name="T14" fmla="*/ 7 w 52"/>
                <a:gd name="T15" fmla="*/ 82 h 83"/>
                <a:gd name="T16" fmla="*/ 8 w 52"/>
                <a:gd name="T17" fmla="*/ 81 h 83"/>
                <a:gd name="T18" fmla="*/ 8 w 52"/>
                <a:gd name="T19" fmla="*/ 77 h 83"/>
                <a:gd name="T20" fmla="*/ 9 w 52"/>
                <a:gd name="T21" fmla="*/ 75 h 83"/>
                <a:gd name="T22" fmla="*/ 10 w 52"/>
                <a:gd name="T23" fmla="*/ 77 h 83"/>
                <a:gd name="T24" fmla="*/ 10 w 52"/>
                <a:gd name="T25" fmla="*/ 78 h 83"/>
                <a:gd name="T26" fmla="*/ 11 w 52"/>
                <a:gd name="T27" fmla="*/ 80 h 83"/>
                <a:gd name="T28" fmla="*/ 13 w 52"/>
                <a:gd name="T29" fmla="*/ 83 h 83"/>
                <a:gd name="T30" fmla="*/ 14 w 52"/>
                <a:gd name="T31" fmla="*/ 83 h 83"/>
                <a:gd name="T32" fmla="*/ 15 w 52"/>
                <a:gd name="T33" fmla="*/ 83 h 83"/>
                <a:gd name="T34" fmla="*/ 17 w 52"/>
                <a:gd name="T35" fmla="*/ 81 h 83"/>
                <a:gd name="T36" fmla="*/ 17 w 52"/>
                <a:gd name="T37" fmla="*/ 81 h 83"/>
                <a:gd name="T38" fmla="*/ 18 w 52"/>
                <a:gd name="T39" fmla="*/ 80 h 83"/>
                <a:gd name="T40" fmla="*/ 18 w 52"/>
                <a:gd name="T41" fmla="*/ 80 h 83"/>
                <a:gd name="T42" fmla="*/ 18 w 52"/>
                <a:gd name="T43" fmla="*/ 79 h 83"/>
                <a:gd name="T44" fmla="*/ 17 w 52"/>
                <a:gd name="T45" fmla="*/ 79 h 83"/>
                <a:gd name="T46" fmla="*/ 17 w 52"/>
                <a:gd name="T47" fmla="*/ 78 h 83"/>
                <a:gd name="T48" fmla="*/ 18 w 52"/>
                <a:gd name="T49" fmla="*/ 77 h 83"/>
                <a:gd name="T50" fmla="*/ 18 w 52"/>
                <a:gd name="T51" fmla="*/ 76 h 83"/>
                <a:gd name="T52" fmla="*/ 16 w 52"/>
                <a:gd name="T53" fmla="*/ 75 h 83"/>
                <a:gd name="T54" fmla="*/ 16 w 52"/>
                <a:gd name="T55" fmla="*/ 75 h 83"/>
                <a:gd name="T56" fmla="*/ 15 w 52"/>
                <a:gd name="T57" fmla="*/ 75 h 83"/>
                <a:gd name="T58" fmla="*/ 14 w 52"/>
                <a:gd name="T59" fmla="*/ 73 h 83"/>
                <a:gd name="T60" fmla="*/ 14 w 52"/>
                <a:gd name="T61" fmla="*/ 72 h 83"/>
                <a:gd name="T62" fmla="*/ 14 w 52"/>
                <a:gd name="T63" fmla="*/ 71 h 83"/>
                <a:gd name="T64" fmla="*/ 14 w 52"/>
                <a:gd name="T65" fmla="*/ 71 h 83"/>
                <a:gd name="T66" fmla="*/ 14 w 52"/>
                <a:gd name="T67" fmla="*/ 70 h 83"/>
                <a:gd name="T68" fmla="*/ 52 w 52"/>
                <a:gd name="T69" fmla="*/ 66 h 83"/>
                <a:gd name="T70" fmla="*/ 52 w 52"/>
                <a:gd name="T71" fmla="*/ 65 h 83"/>
                <a:gd name="T72" fmla="*/ 50 w 52"/>
                <a:gd name="T73" fmla="*/ 63 h 83"/>
                <a:gd name="T74" fmla="*/ 50 w 52"/>
                <a:gd name="T75" fmla="*/ 58 h 83"/>
                <a:gd name="T76" fmla="*/ 48 w 52"/>
                <a:gd name="T77" fmla="*/ 55 h 83"/>
                <a:gd name="T78" fmla="*/ 48 w 52"/>
                <a:gd name="T79" fmla="*/ 52 h 83"/>
                <a:gd name="T80" fmla="*/ 49 w 52"/>
                <a:gd name="T81" fmla="*/ 50 h 83"/>
                <a:gd name="T82" fmla="*/ 49 w 52"/>
                <a:gd name="T83" fmla="*/ 47 h 83"/>
                <a:gd name="T84" fmla="*/ 50 w 52"/>
                <a:gd name="T85" fmla="*/ 45 h 83"/>
                <a:gd name="T86" fmla="*/ 51 w 52"/>
                <a:gd name="T87" fmla="*/ 45 h 83"/>
                <a:gd name="T88" fmla="*/ 49 w 52"/>
                <a:gd name="T89" fmla="*/ 44 h 83"/>
                <a:gd name="T90" fmla="*/ 50 w 52"/>
                <a:gd name="T91" fmla="*/ 42 h 83"/>
                <a:gd name="T92" fmla="*/ 49 w 52"/>
                <a:gd name="T93" fmla="*/ 41 h 83"/>
                <a:gd name="T94" fmla="*/ 48 w 52"/>
                <a:gd name="T95" fmla="*/ 40 h 83"/>
                <a:gd name="T96" fmla="*/ 47 w 52"/>
                <a:gd name="T97" fmla="*/ 39 h 83"/>
                <a:gd name="T98" fmla="*/ 46 w 52"/>
                <a:gd name="T99" fmla="*/ 37 h 83"/>
                <a:gd name="T100" fmla="*/ 45 w 52"/>
                <a:gd name="T101" fmla="*/ 36 h 83"/>
                <a:gd name="T102" fmla="*/ 36 w 52"/>
                <a:gd name="T103" fmla="*/ 0 h 83"/>
                <a:gd name="T104" fmla="*/ 0 w 52"/>
                <a:gd name="T105" fmla="*/ 3 h 83"/>
                <a:gd name="T106" fmla="*/ 0 w 52"/>
                <a:gd name="T107" fmla="*/ 3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sz="2400">
                <a:solidFill>
                  <a:srgbClr val="000000"/>
                </a:solidFill>
                <a:latin typeface="Times New Roman" pitchFamily="18" charset="0"/>
                <a:cs typeface="Arial" charset="0"/>
              </a:endParaRPr>
            </a:p>
          </p:txBody>
        </p:sp>
        <p:sp>
          <p:nvSpPr>
            <p:cNvPr id="62500" name="Freeform 37"/>
            <p:cNvSpPr>
              <a:spLocks/>
            </p:cNvSpPr>
            <p:nvPr/>
          </p:nvSpPr>
          <p:spPr bwMode="auto">
            <a:xfrm>
              <a:off x="6575425" y="3459163"/>
              <a:ext cx="968375" cy="395287"/>
            </a:xfrm>
            <a:custGeom>
              <a:avLst/>
              <a:gdLst>
                <a:gd name="T0" fmla="*/ 2 w 119"/>
                <a:gd name="T1" fmla="*/ 41 h 51"/>
                <a:gd name="T2" fmla="*/ 4 w 119"/>
                <a:gd name="T3" fmla="*/ 39 h 51"/>
                <a:gd name="T4" fmla="*/ 5 w 119"/>
                <a:gd name="T5" fmla="*/ 36 h 51"/>
                <a:gd name="T6" fmla="*/ 14 w 119"/>
                <a:gd name="T7" fmla="*/ 31 h 51"/>
                <a:gd name="T8" fmla="*/ 18 w 119"/>
                <a:gd name="T9" fmla="*/ 27 h 51"/>
                <a:gd name="T10" fmla="*/ 20 w 119"/>
                <a:gd name="T11" fmla="*/ 27 h 51"/>
                <a:gd name="T12" fmla="*/ 21 w 119"/>
                <a:gd name="T13" fmla="*/ 25 h 51"/>
                <a:gd name="T14" fmla="*/ 23 w 119"/>
                <a:gd name="T15" fmla="*/ 25 h 51"/>
                <a:gd name="T16" fmla="*/ 28 w 119"/>
                <a:gd name="T17" fmla="*/ 23 h 51"/>
                <a:gd name="T18" fmla="*/ 33 w 119"/>
                <a:gd name="T19" fmla="*/ 17 h 51"/>
                <a:gd name="T20" fmla="*/ 33 w 119"/>
                <a:gd name="T21" fmla="*/ 13 h 51"/>
                <a:gd name="T22" fmla="*/ 37 w 119"/>
                <a:gd name="T23" fmla="*/ 13 h 51"/>
                <a:gd name="T24" fmla="*/ 42 w 119"/>
                <a:gd name="T25" fmla="*/ 12 h 51"/>
                <a:gd name="T26" fmla="*/ 113 w 119"/>
                <a:gd name="T27" fmla="*/ 1 h 51"/>
                <a:gd name="T28" fmla="*/ 114 w 119"/>
                <a:gd name="T29" fmla="*/ 2 h 51"/>
                <a:gd name="T30" fmla="*/ 116 w 119"/>
                <a:gd name="T31" fmla="*/ 5 h 51"/>
                <a:gd name="T32" fmla="*/ 116 w 119"/>
                <a:gd name="T33" fmla="*/ 6 h 51"/>
                <a:gd name="T34" fmla="*/ 114 w 119"/>
                <a:gd name="T35" fmla="*/ 5 h 51"/>
                <a:gd name="T36" fmla="*/ 113 w 119"/>
                <a:gd name="T37" fmla="*/ 6 h 51"/>
                <a:gd name="T38" fmla="*/ 109 w 119"/>
                <a:gd name="T39" fmla="*/ 8 h 51"/>
                <a:gd name="T40" fmla="*/ 105 w 119"/>
                <a:gd name="T41" fmla="*/ 11 h 51"/>
                <a:gd name="T42" fmla="*/ 106 w 119"/>
                <a:gd name="T43" fmla="*/ 12 h 51"/>
                <a:gd name="T44" fmla="*/ 112 w 119"/>
                <a:gd name="T45" fmla="*/ 9 h 51"/>
                <a:gd name="T46" fmla="*/ 114 w 119"/>
                <a:gd name="T47" fmla="*/ 11 h 51"/>
                <a:gd name="T48" fmla="*/ 115 w 119"/>
                <a:gd name="T49" fmla="*/ 11 h 51"/>
                <a:gd name="T50" fmla="*/ 118 w 119"/>
                <a:gd name="T51" fmla="*/ 9 h 51"/>
                <a:gd name="T52" fmla="*/ 119 w 119"/>
                <a:gd name="T53" fmla="*/ 14 h 51"/>
                <a:gd name="T54" fmla="*/ 117 w 119"/>
                <a:gd name="T55" fmla="*/ 17 h 51"/>
                <a:gd name="T56" fmla="*/ 114 w 119"/>
                <a:gd name="T57" fmla="*/ 19 h 51"/>
                <a:gd name="T58" fmla="*/ 110 w 119"/>
                <a:gd name="T59" fmla="*/ 20 h 51"/>
                <a:gd name="T60" fmla="*/ 109 w 119"/>
                <a:gd name="T61" fmla="*/ 19 h 51"/>
                <a:gd name="T62" fmla="*/ 108 w 119"/>
                <a:gd name="T63" fmla="*/ 18 h 51"/>
                <a:gd name="T64" fmla="*/ 108 w 119"/>
                <a:gd name="T65" fmla="*/ 21 h 51"/>
                <a:gd name="T66" fmla="*/ 109 w 119"/>
                <a:gd name="T67" fmla="*/ 22 h 51"/>
                <a:gd name="T68" fmla="*/ 110 w 119"/>
                <a:gd name="T69" fmla="*/ 24 h 51"/>
                <a:gd name="T70" fmla="*/ 105 w 119"/>
                <a:gd name="T71" fmla="*/ 27 h 51"/>
                <a:gd name="T72" fmla="*/ 105 w 119"/>
                <a:gd name="T73" fmla="*/ 29 h 51"/>
                <a:gd name="T74" fmla="*/ 112 w 119"/>
                <a:gd name="T75" fmla="*/ 27 h 51"/>
                <a:gd name="T76" fmla="*/ 114 w 119"/>
                <a:gd name="T77" fmla="*/ 27 h 51"/>
                <a:gd name="T78" fmla="*/ 109 w 119"/>
                <a:gd name="T79" fmla="*/ 32 h 51"/>
                <a:gd name="T80" fmla="*/ 103 w 119"/>
                <a:gd name="T81" fmla="*/ 36 h 51"/>
                <a:gd name="T82" fmla="*/ 102 w 119"/>
                <a:gd name="T83" fmla="*/ 37 h 51"/>
                <a:gd name="T84" fmla="*/ 96 w 119"/>
                <a:gd name="T85" fmla="*/ 44 h 51"/>
                <a:gd name="T86" fmla="*/ 93 w 119"/>
                <a:gd name="T87" fmla="*/ 50 h 51"/>
                <a:gd name="T88" fmla="*/ 69 w 119"/>
                <a:gd name="T89" fmla="*/ 39 h 51"/>
                <a:gd name="T90" fmla="*/ 50 w 119"/>
                <a:gd name="T91" fmla="*/ 36 h 51"/>
                <a:gd name="T92" fmla="*/ 49 w 119"/>
                <a:gd name="T93" fmla="*/ 36 h 51"/>
                <a:gd name="T94" fmla="*/ 30 w 119"/>
                <a:gd name="T95" fmla="*/ 37 h 51"/>
                <a:gd name="T96" fmla="*/ 26 w 119"/>
                <a:gd name="T97" fmla="*/ 40 h 51"/>
                <a:gd name="T98" fmla="*/ 0 w 119"/>
                <a:gd name="T99" fmla="*/ 45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ED4213"/>
            </a:solidFill>
            <a:ln w="12700" cmpd="sng">
              <a:solidFill>
                <a:schemeClr val="tx1"/>
              </a:solidFill>
              <a:prstDash val="solid"/>
              <a:round/>
              <a:headEnd/>
              <a:tailEnd/>
            </a:ln>
          </p:spPr>
          <p:txBody>
            <a:bodyPr/>
            <a:lstStyle/>
            <a:p>
              <a:endParaRPr lang="en-US" sz="2400">
                <a:solidFill>
                  <a:srgbClr val="000000"/>
                </a:solidFill>
                <a:latin typeface="Times New Roman" pitchFamily="18" charset="0"/>
                <a:cs typeface="Arial" charset="0"/>
              </a:endParaRPr>
            </a:p>
          </p:txBody>
        </p:sp>
        <p:sp>
          <p:nvSpPr>
            <p:cNvPr id="62501" name="Freeform 38" descr="20%"/>
            <p:cNvSpPr>
              <a:spLocks/>
            </p:cNvSpPr>
            <p:nvPr/>
          </p:nvSpPr>
          <p:spPr bwMode="auto">
            <a:xfrm>
              <a:off x="5449888" y="3660775"/>
              <a:ext cx="547687" cy="479425"/>
            </a:xfrm>
            <a:custGeom>
              <a:avLst/>
              <a:gdLst>
                <a:gd name="T0" fmla="*/ 0 w 67"/>
                <a:gd name="T1" fmla="*/ 3 h 62"/>
                <a:gd name="T2" fmla="*/ 60 w 67"/>
                <a:gd name="T3" fmla="*/ 0 h 62"/>
                <a:gd name="T4" fmla="*/ 60 w 67"/>
                <a:gd name="T5" fmla="*/ 1 h 62"/>
                <a:gd name="T6" fmla="*/ 61 w 67"/>
                <a:gd name="T7" fmla="*/ 2 h 62"/>
                <a:gd name="T8" fmla="*/ 62 w 67"/>
                <a:gd name="T9" fmla="*/ 3 h 62"/>
                <a:gd name="T10" fmla="*/ 61 w 67"/>
                <a:gd name="T11" fmla="*/ 5 h 62"/>
                <a:gd name="T12" fmla="*/ 60 w 67"/>
                <a:gd name="T13" fmla="*/ 6 h 62"/>
                <a:gd name="T14" fmla="*/ 58 w 67"/>
                <a:gd name="T15" fmla="*/ 8 h 62"/>
                <a:gd name="T16" fmla="*/ 58 w 67"/>
                <a:gd name="T17" fmla="*/ 9 h 62"/>
                <a:gd name="T18" fmla="*/ 67 w 67"/>
                <a:gd name="T19" fmla="*/ 9 h 62"/>
                <a:gd name="T20" fmla="*/ 67 w 67"/>
                <a:gd name="T21" fmla="*/ 9 h 62"/>
                <a:gd name="T22" fmla="*/ 67 w 67"/>
                <a:gd name="T23" fmla="*/ 10 h 62"/>
                <a:gd name="T24" fmla="*/ 66 w 67"/>
                <a:gd name="T25" fmla="*/ 12 h 62"/>
                <a:gd name="T26" fmla="*/ 65 w 67"/>
                <a:gd name="T27" fmla="*/ 13 h 62"/>
                <a:gd name="T28" fmla="*/ 64 w 67"/>
                <a:gd name="T29" fmla="*/ 17 h 62"/>
                <a:gd name="T30" fmla="*/ 62 w 67"/>
                <a:gd name="T31" fmla="*/ 19 h 62"/>
                <a:gd name="T32" fmla="*/ 62 w 67"/>
                <a:gd name="T33" fmla="*/ 22 h 62"/>
                <a:gd name="T34" fmla="*/ 62 w 67"/>
                <a:gd name="T35" fmla="*/ 25 h 62"/>
                <a:gd name="T36" fmla="*/ 62 w 67"/>
                <a:gd name="T37" fmla="*/ 25 h 62"/>
                <a:gd name="T38" fmla="*/ 60 w 67"/>
                <a:gd name="T39" fmla="*/ 26 h 62"/>
                <a:gd name="T40" fmla="*/ 60 w 67"/>
                <a:gd name="T41" fmla="*/ 27 h 62"/>
                <a:gd name="T42" fmla="*/ 57 w 67"/>
                <a:gd name="T43" fmla="*/ 29 h 62"/>
                <a:gd name="T44" fmla="*/ 57 w 67"/>
                <a:gd name="T45" fmla="*/ 32 h 62"/>
                <a:gd name="T46" fmla="*/ 57 w 67"/>
                <a:gd name="T47" fmla="*/ 35 h 62"/>
                <a:gd name="T48" fmla="*/ 56 w 67"/>
                <a:gd name="T49" fmla="*/ 36 h 62"/>
                <a:gd name="T50" fmla="*/ 54 w 67"/>
                <a:gd name="T51" fmla="*/ 38 h 62"/>
                <a:gd name="T52" fmla="*/ 52 w 67"/>
                <a:gd name="T53" fmla="*/ 40 h 62"/>
                <a:gd name="T54" fmla="*/ 51 w 67"/>
                <a:gd name="T55" fmla="*/ 41 h 62"/>
                <a:gd name="T56" fmla="*/ 51 w 67"/>
                <a:gd name="T57" fmla="*/ 43 h 62"/>
                <a:gd name="T58" fmla="*/ 50 w 67"/>
                <a:gd name="T59" fmla="*/ 45 h 62"/>
                <a:gd name="T60" fmla="*/ 50 w 67"/>
                <a:gd name="T61" fmla="*/ 46 h 62"/>
                <a:gd name="T62" fmla="*/ 49 w 67"/>
                <a:gd name="T63" fmla="*/ 49 h 62"/>
                <a:gd name="T64" fmla="*/ 48 w 67"/>
                <a:gd name="T65" fmla="*/ 51 h 62"/>
                <a:gd name="T66" fmla="*/ 49 w 67"/>
                <a:gd name="T67" fmla="*/ 54 h 62"/>
                <a:gd name="T68" fmla="*/ 50 w 67"/>
                <a:gd name="T69" fmla="*/ 55 h 62"/>
                <a:gd name="T70" fmla="*/ 50 w 67"/>
                <a:gd name="T71" fmla="*/ 57 h 62"/>
                <a:gd name="T72" fmla="*/ 50 w 67"/>
                <a:gd name="T73" fmla="*/ 57 h 62"/>
                <a:gd name="T74" fmla="*/ 50 w 67"/>
                <a:gd name="T75" fmla="*/ 58 h 62"/>
                <a:gd name="T76" fmla="*/ 50 w 67"/>
                <a:gd name="T77" fmla="*/ 58 h 62"/>
                <a:gd name="T78" fmla="*/ 49 w 67"/>
                <a:gd name="T79" fmla="*/ 60 h 62"/>
                <a:gd name="T80" fmla="*/ 50 w 67"/>
                <a:gd name="T81" fmla="*/ 61 h 62"/>
                <a:gd name="T82" fmla="*/ 8 w 67"/>
                <a:gd name="T83" fmla="*/ 62 h 62"/>
                <a:gd name="T84" fmla="*/ 8 w 67"/>
                <a:gd name="T85" fmla="*/ 53 h 62"/>
                <a:gd name="T86" fmla="*/ 6 w 67"/>
                <a:gd name="T87" fmla="*/ 52 h 62"/>
                <a:gd name="T88" fmla="*/ 4 w 67"/>
                <a:gd name="T89" fmla="*/ 53 h 62"/>
                <a:gd name="T90" fmla="*/ 4 w 67"/>
                <a:gd name="T91" fmla="*/ 53 h 62"/>
                <a:gd name="T92" fmla="*/ 2 w 67"/>
                <a:gd name="T93" fmla="*/ 51 h 62"/>
                <a:gd name="T94" fmla="*/ 2 w 67"/>
                <a:gd name="T95" fmla="*/ 22 h 62"/>
                <a:gd name="T96" fmla="*/ 0 w 67"/>
                <a:gd name="T97" fmla="*/ 3 h 62"/>
                <a:gd name="T98" fmla="*/ 0 w 67"/>
                <a:gd name="T99" fmla="*/ 3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sz="2400">
                <a:solidFill>
                  <a:srgbClr val="000000"/>
                </a:solidFill>
                <a:latin typeface="Times New Roman" pitchFamily="18" charset="0"/>
                <a:cs typeface="Arial" charset="0"/>
              </a:endParaRPr>
            </a:p>
          </p:txBody>
        </p:sp>
        <p:grpSp>
          <p:nvGrpSpPr>
            <p:cNvPr id="3" name="Group 39"/>
            <p:cNvGrpSpPr>
              <a:grpSpLocks/>
            </p:cNvGrpSpPr>
            <p:nvPr/>
          </p:nvGrpSpPr>
          <p:grpSpPr bwMode="auto">
            <a:xfrm>
              <a:off x="1155700" y="3886200"/>
              <a:ext cx="2009775" cy="1390650"/>
              <a:chOff x="768" y="2832"/>
              <a:chExt cx="1203" cy="876"/>
            </a:xfrm>
          </p:grpSpPr>
          <p:sp>
            <p:nvSpPr>
              <p:cNvPr id="62536" name="Freeform 40"/>
              <p:cNvSpPr>
                <a:spLocks/>
              </p:cNvSpPr>
              <p:nvPr/>
            </p:nvSpPr>
            <p:spPr bwMode="auto">
              <a:xfrm>
                <a:off x="1056" y="2832"/>
                <a:ext cx="915" cy="780"/>
              </a:xfrm>
              <a:custGeom>
                <a:avLst/>
                <a:gdLst>
                  <a:gd name="T0" fmla="*/ 14 w 188"/>
                  <a:gd name="T1" fmla="*/ 31 h 160"/>
                  <a:gd name="T2" fmla="*/ 26 w 188"/>
                  <a:gd name="T3" fmla="*/ 40 h 160"/>
                  <a:gd name="T4" fmla="*/ 18 w 188"/>
                  <a:gd name="T5" fmla="*/ 50 h 160"/>
                  <a:gd name="T6" fmla="*/ 16 w 188"/>
                  <a:gd name="T7" fmla="*/ 43 h 160"/>
                  <a:gd name="T8" fmla="*/ 5 w 188"/>
                  <a:gd name="T9" fmla="*/ 55 h 160"/>
                  <a:gd name="T10" fmla="*/ 11 w 188"/>
                  <a:gd name="T11" fmla="*/ 64 h 160"/>
                  <a:gd name="T12" fmla="*/ 27 w 188"/>
                  <a:gd name="T13" fmla="*/ 61 h 160"/>
                  <a:gd name="T14" fmla="*/ 22 w 188"/>
                  <a:gd name="T15" fmla="*/ 74 h 160"/>
                  <a:gd name="T16" fmla="*/ 18 w 188"/>
                  <a:gd name="T17" fmla="*/ 79 h 160"/>
                  <a:gd name="T18" fmla="*/ 10 w 188"/>
                  <a:gd name="T19" fmla="*/ 82 h 160"/>
                  <a:gd name="T20" fmla="*/ 6 w 188"/>
                  <a:gd name="T21" fmla="*/ 98 h 160"/>
                  <a:gd name="T22" fmla="*/ 11 w 188"/>
                  <a:gd name="T23" fmla="*/ 107 h 160"/>
                  <a:gd name="T24" fmla="*/ 22 w 188"/>
                  <a:gd name="T25" fmla="*/ 112 h 160"/>
                  <a:gd name="T26" fmla="*/ 22 w 188"/>
                  <a:gd name="T27" fmla="*/ 120 h 160"/>
                  <a:gd name="T28" fmla="*/ 35 w 188"/>
                  <a:gd name="T29" fmla="*/ 123 h 160"/>
                  <a:gd name="T30" fmla="*/ 42 w 188"/>
                  <a:gd name="T31" fmla="*/ 125 h 160"/>
                  <a:gd name="T32" fmla="*/ 29 w 188"/>
                  <a:gd name="T33" fmla="*/ 141 h 160"/>
                  <a:gd name="T34" fmla="*/ 19 w 188"/>
                  <a:gd name="T35" fmla="*/ 147 h 160"/>
                  <a:gd name="T36" fmla="*/ 3 w 188"/>
                  <a:gd name="T37" fmla="*/ 155 h 160"/>
                  <a:gd name="T38" fmla="*/ 3 w 188"/>
                  <a:gd name="T39" fmla="*/ 160 h 160"/>
                  <a:gd name="T40" fmla="*/ 29 w 188"/>
                  <a:gd name="T41" fmla="*/ 149 h 160"/>
                  <a:gd name="T42" fmla="*/ 62 w 188"/>
                  <a:gd name="T43" fmla="*/ 120 h 160"/>
                  <a:gd name="T44" fmla="*/ 59 w 188"/>
                  <a:gd name="T45" fmla="*/ 117 h 160"/>
                  <a:gd name="T46" fmla="*/ 77 w 188"/>
                  <a:gd name="T47" fmla="*/ 95 h 160"/>
                  <a:gd name="T48" fmla="*/ 72 w 188"/>
                  <a:gd name="T49" fmla="*/ 101 h 160"/>
                  <a:gd name="T50" fmla="*/ 73 w 188"/>
                  <a:gd name="T51" fmla="*/ 109 h 160"/>
                  <a:gd name="T52" fmla="*/ 72 w 188"/>
                  <a:gd name="T53" fmla="*/ 114 h 160"/>
                  <a:gd name="T54" fmla="*/ 86 w 188"/>
                  <a:gd name="T55" fmla="*/ 106 h 160"/>
                  <a:gd name="T56" fmla="*/ 86 w 188"/>
                  <a:gd name="T57" fmla="*/ 98 h 160"/>
                  <a:gd name="T58" fmla="*/ 107 w 188"/>
                  <a:gd name="T59" fmla="*/ 103 h 160"/>
                  <a:gd name="T60" fmla="*/ 121 w 188"/>
                  <a:gd name="T61" fmla="*/ 101 h 160"/>
                  <a:gd name="T62" fmla="*/ 145 w 188"/>
                  <a:gd name="T63" fmla="*/ 109 h 160"/>
                  <a:gd name="T64" fmla="*/ 153 w 188"/>
                  <a:gd name="T65" fmla="*/ 119 h 160"/>
                  <a:gd name="T66" fmla="*/ 166 w 188"/>
                  <a:gd name="T67" fmla="*/ 128 h 160"/>
                  <a:gd name="T68" fmla="*/ 188 w 188"/>
                  <a:gd name="T69" fmla="*/ 130 h 160"/>
                  <a:gd name="T70" fmla="*/ 185 w 188"/>
                  <a:gd name="T71" fmla="*/ 117 h 160"/>
                  <a:gd name="T72" fmla="*/ 176 w 188"/>
                  <a:gd name="T73" fmla="*/ 115 h 160"/>
                  <a:gd name="T74" fmla="*/ 163 w 188"/>
                  <a:gd name="T75" fmla="*/ 106 h 160"/>
                  <a:gd name="T76" fmla="*/ 147 w 188"/>
                  <a:gd name="T77" fmla="*/ 95 h 160"/>
                  <a:gd name="T78" fmla="*/ 141 w 188"/>
                  <a:gd name="T79" fmla="*/ 103 h 160"/>
                  <a:gd name="T80" fmla="*/ 129 w 188"/>
                  <a:gd name="T81" fmla="*/ 93 h 160"/>
                  <a:gd name="T82" fmla="*/ 117 w 188"/>
                  <a:gd name="T83" fmla="*/ 80 h 160"/>
                  <a:gd name="T84" fmla="*/ 102 w 188"/>
                  <a:gd name="T85" fmla="*/ 21 h 160"/>
                  <a:gd name="T86" fmla="*/ 90 w 188"/>
                  <a:gd name="T87" fmla="*/ 5 h 160"/>
                  <a:gd name="T88" fmla="*/ 69 w 188"/>
                  <a:gd name="T89" fmla="*/ 5 h 160"/>
                  <a:gd name="T90" fmla="*/ 59 w 188"/>
                  <a:gd name="T91" fmla="*/ 5 h 160"/>
                  <a:gd name="T92" fmla="*/ 45 w 188"/>
                  <a:gd name="T93" fmla="*/ 0 h 160"/>
                  <a:gd name="T94" fmla="*/ 35 w 188"/>
                  <a:gd name="T95" fmla="*/ 4 h 160"/>
                  <a:gd name="T96" fmla="*/ 24 w 188"/>
                  <a:gd name="T97" fmla="*/ 13 h 160"/>
                  <a:gd name="T98" fmla="*/ 19 w 188"/>
                  <a:gd name="T99" fmla="*/ 21 h 160"/>
                  <a:gd name="T100" fmla="*/ 10 w 188"/>
                  <a:gd name="T101" fmla="*/ 26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rgbClr val="FFC66D"/>
              </a:solidFill>
              <a:ln w="12700" cmpd="sng">
                <a:solidFill>
                  <a:schemeClr val="tx1"/>
                </a:solidFill>
                <a:prstDash val="solid"/>
                <a:round/>
                <a:headEnd/>
                <a:tailEnd/>
              </a:ln>
            </p:spPr>
            <p:txBody>
              <a:bodyPr/>
              <a:lstStyle/>
              <a:p>
                <a:endParaRPr lang="en-US" sz="2400">
                  <a:solidFill>
                    <a:srgbClr val="000000"/>
                  </a:solidFill>
                  <a:latin typeface="Times New Roman" pitchFamily="18" charset="0"/>
                  <a:cs typeface="Arial" charset="0"/>
                </a:endParaRPr>
              </a:p>
            </p:txBody>
          </p:sp>
          <p:sp>
            <p:nvSpPr>
              <p:cNvPr id="62537" name="Freeform 41"/>
              <p:cNvSpPr>
                <a:spLocks/>
              </p:cNvSpPr>
              <p:nvPr/>
            </p:nvSpPr>
            <p:spPr bwMode="auto">
              <a:xfrm>
                <a:off x="1021" y="3608"/>
                <a:ext cx="20" cy="14"/>
              </a:xfrm>
              <a:custGeom>
                <a:avLst/>
                <a:gdLst>
                  <a:gd name="T0" fmla="*/ 2 w 4"/>
                  <a:gd name="T1" fmla="*/ 2 h 3"/>
                  <a:gd name="T2" fmla="*/ 2 w 4"/>
                  <a:gd name="T3" fmla="*/ 1 h 3"/>
                  <a:gd name="T4" fmla="*/ 2 w 4"/>
                  <a:gd name="T5" fmla="*/ 1 h 3"/>
                  <a:gd name="T6" fmla="*/ 2 w 4"/>
                  <a:gd name="T7" fmla="*/ 1 h 3"/>
                  <a:gd name="T8" fmla="*/ 2 w 4"/>
                  <a:gd name="T9" fmla="*/ 1 h 3"/>
                  <a:gd name="T10" fmla="*/ 2 w 4"/>
                  <a:gd name="T11" fmla="*/ 1 h 3"/>
                  <a:gd name="T12" fmla="*/ 2 w 4"/>
                  <a:gd name="T13" fmla="*/ 1 h 3"/>
                  <a:gd name="T14" fmla="*/ 1 w 4"/>
                  <a:gd name="T15" fmla="*/ 0 h 3"/>
                  <a:gd name="T16" fmla="*/ 1 w 4"/>
                  <a:gd name="T17" fmla="*/ 0 h 3"/>
                  <a:gd name="T18" fmla="*/ 0 w 4"/>
                  <a:gd name="T19" fmla="*/ 1 h 3"/>
                  <a:gd name="T20" fmla="*/ 0 w 4"/>
                  <a:gd name="T21" fmla="*/ 1 h 3"/>
                  <a:gd name="T22" fmla="*/ 0 w 4"/>
                  <a:gd name="T23" fmla="*/ 1 h 3"/>
                  <a:gd name="T24" fmla="*/ 0 w 4"/>
                  <a:gd name="T25" fmla="*/ 1 h 3"/>
                  <a:gd name="T26" fmla="*/ 0 w 4"/>
                  <a:gd name="T27" fmla="*/ 1 h 3"/>
                  <a:gd name="T28" fmla="*/ 0 w 4"/>
                  <a:gd name="T29" fmla="*/ 1 h 3"/>
                  <a:gd name="T30" fmla="*/ 0 w 4"/>
                  <a:gd name="T31" fmla="*/ 2 h 3"/>
                  <a:gd name="T32" fmla="*/ 0 w 4"/>
                  <a:gd name="T33" fmla="*/ 2 h 3"/>
                  <a:gd name="T34" fmla="*/ 1 w 4"/>
                  <a:gd name="T35" fmla="*/ 2 h 3"/>
                  <a:gd name="T36" fmla="*/ 1 w 4"/>
                  <a:gd name="T37" fmla="*/ 2 h 3"/>
                  <a:gd name="T38" fmla="*/ 1 w 4"/>
                  <a:gd name="T39" fmla="*/ 3 h 3"/>
                  <a:gd name="T40" fmla="*/ 2 w 4"/>
                  <a:gd name="T41" fmla="*/ 3 h 3"/>
                  <a:gd name="T42" fmla="*/ 2 w 4"/>
                  <a:gd name="T43" fmla="*/ 3 h 3"/>
                  <a:gd name="T44" fmla="*/ 3 w 4"/>
                  <a:gd name="T45" fmla="*/ 3 h 3"/>
                  <a:gd name="T46" fmla="*/ 3 w 4"/>
                  <a:gd name="T47" fmla="*/ 3 h 3"/>
                  <a:gd name="T48" fmla="*/ 4 w 4"/>
                  <a:gd name="T49" fmla="*/ 2 h 3"/>
                  <a:gd name="T50" fmla="*/ 4 w 4"/>
                  <a:gd name="T51" fmla="*/ 2 h 3"/>
                  <a:gd name="T52" fmla="*/ 4 w 4"/>
                  <a:gd name="T53" fmla="*/ 2 h 3"/>
                  <a:gd name="T54" fmla="*/ 4 w 4"/>
                  <a:gd name="T55" fmla="*/ 1 h 3"/>
                  <a:gd name="T56" fmla="*/ 4 w 4"/>
                  <a:gd name="T57" fmla="*/ 1 h 3"/>
                  <a:gd name="T58" fmla="*/ 4 w 4"/>
                  <a:gd name="T59" fmla="*/ 1 h 3"/>
                  <a:gd name="T60" fmla="*/ 4 w 4"/>
                  <a:gd name="T61" fmla="*/ 1 h 3"/>
                  <a:gd name="T62" fmla="*/ 4 w 4"/>
                  <a:gd name="T63" fmla="*/ 1 h 3"/>
                  <a:gd name="T64" fmla="*/ 4 w 4"/>
                  <a:gd name="T65" fmla="*/ 0 h 3"/>
                  <a:gd name="T66" fmla="*/ 4 w 4"/>
                  <a:gd name="T67" fmla="*/ 0 h 3"/>
                  <a:gd name="T68" fmla="*/ 4 w 4"/>
                  <a:gd name="T69" fmla="*/ 0 h 3"/>
                  <a:gd name="T70" fmla="*/ 4 w 4"/>
                  <a:gd name="T71" fmla="*/ 0 h 3"/>
                  <a:gd name="T72" fmla="*/ 4 w 4"/>
                  <a:gd name="T73" fmla="*/ 1 h 3"/>
                  <a:gd name="T74" fmla="*/ 3 w 4"/>
                  <a:gd name="T75" fmla="*/ 1 h 3"/>
                  <a:gd name="T76" fmla="*/ 3 w 4"/>
                  <a:gd name="T77" fmla="*/ 1 h 3"/>
                  <a:gd name="T78" fmla="*/ 2 w 4"/>
                  <a:gd name="T79" fmla="*/ 2 h 3"/>
                  <a:gd name="T80" fmla="*/ 2 w 4"/>
                  <a:gd name="T81" fmla="*/ 2 h 3"/>
                  <a:gd name="T82" fmla="*/ 2 w 4"/>
                  <a:gd name="T83" fmla="*/ 2 h 3"/>
                  <a:gd name="T84" fmla="*/ 2 w 4"/>
                  <a:gd name="T85" fmla="*/ 2 h 3"/>
                  <a:gd name="T86" fmla="*/ 2 w 4"/>
                  <a:gd name="T87" fmla="*/ 3 h 3"/>
                  <a:gd name="T88" fmla="*/ 3 w 4"/>
                  <a:gd name="T89" fmla="*/ 3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rgbClr val="FFC66D"/>
              </a:solidFill>
              <a:ln w="12700" cmpd="sng">
                <a:solidFill>
                  <a:schemeClr val="tx1"/>
                </a:solidFill>
                <a:prstDash val="solid"/>
                <a:round/>
                <a:headEnd/>
                <a:tailEnd/>
              </a:ln>
            </p:spPr>
            <p:txBody>
              <a:bodyPr/>
              <a:lstStyle/>
              <a:p>
                <a:endParaRPr lang="en-US" sz="2400">
                  <a:solidFill>
                    <a:srgbClr val="000000"/>
                  </a:solidFill>
                  <a:latin typeface="Times New Roman" pitchFamily="18" charset="0"/>
                  <a:cs typeface="Arial" charset="0"/>
                </a:endParaRPr>
              </a:p>
            </p:txBody>
          </p:sp>
          <p:sp>
            <p:nvSpPr>
              <p:cNvPr id="62538" name="Freeform 42"/>
              <p:cNvSpPr>
                <a:spLocks/>
              </p:cNvSpPr>
              <p:nvPr/>
            </p:nvSpPr>
            <p:spPr bwMode="auto">
              <a:xfrm>
                <a:off x="978" y="3610"/>
                <a:ext cx="43" cy="30"/>
              </a:xfrm>
              <a:custGeom>
                <a:avLst/>
                <a:gdLst>
                  <a:gd name="T0" fmla="*/ 7 w 9"/>
                  <a:gd name="T1" fmla="*/ 0 h 6"/>
                  <a:gd name="T2" fmla="*/ 4 w 9"/>
                  <a:gd name="T3" fmla="*/ 0 h 6"/>
                  <a:gd name="T4" fmla="*/ 3 w 9"/>
                  <a:gd name="T5" fmla="*/ 1 h 6"/>
                  <a:gd name="T6" fmla="*/ 3 w 9"/>
                  <a:gd name="T7" fmla="*/ 1 h 6"/>
                  <a:gd name="T8" fmla="*/ 3 w 9"/>
                  <a:gd name="T9" fmla="*/ 2 h 6"/>
                  <a:gd name="T10" fmla="*/ 3 w 9"/>
                  <a:gd name="T11" fmla="*/ 3 h 6"/>
                  <a:gd name="T12" fmla="*/ 2 w 9"/>
                  <a:gd name="T13" fmla="*/ 3 h 6"/>
                  <a:gd name="T14" fmla="*/ 2 w 9"/>
                  <a:gd name="T15" fmla="*/ 3 h 6"/>
                  <a:gd name="T16" fmla="*/ 1 w 9"/>
                  <a:gd name="T17" fmla="*/ 3 h 6"/>
                  <a:gd name="T18" fmla="*/ 1 w 9"/>
                  <a:gd name="T19" fmla="*/ 4 h 6"/>
                  <a:gd name="T20" fmla="*/ 1 w 9"/>
                  <a:gd name="T21" fmla="*/ 5 h 6"/>
                  <a:gd name="T22" fmla="*/ 0 w 9"/>
                  <a:gd name="T23" fmla="*/ 5 h 6"/>
                  <a:gd name="T24" fmla="*/ 0 w 9"/>
                  <a:gd name="T25" fmla="*/ 6 h 6"/>
                  <a:gd name="T26" fmla="*/ 0 w 9"/>
                  <a:gd name="T27" fmla="*/ 6 h 6"/>
                  <a:gd name="T28" fmla="*/ 0 w 9"/>
                  <a:gd name="T29" fmla="*/ 6 h 6"/>
                  <a:gd name="T30" fmla="*/ 0 w 9"/>
                  <a:gd name="T31" fmla="*/ 6 h 6"/>
                  <a:gd name="T32" fmla="*/ 0 w 9"/>
                  <a:gd name="T33" fmla="*/ 6 h 6"/>
                  <a:gd name="T34" fmla="*/ 0 w 9"/>
                  <a:gd name="T35" fmla="*/ 6 h 6"/>
                  <a:gd name="T36" fmla="*/ 0 w 9"/>
                  <a:gd name="T37" fmla="*/ 6 h 6"/>
                  <a:gd name="T38" fmla="*/ 1 w 9"/>
                  <a:gd name="T39" fmla="*/ 6 h 6"/>
                  <a:gd name="T40" fmla="*/ 2 w 9"/>
                  <a:gd name="T41" fmla="*/ 6 h 6"/>
                  <a:gd name="T42" fmla="*/ 3 w 9"/>
                  <a:gd name="T43" fmla="*/ 5 h 6"/>
                  <a:gd name="T44" fmla="*/ 6 w 9"/>
                  <a:gd name="T45" fmla="*/ 3 h 6"/>
                  <a:gd name="T46" fmla="*/ 7 w 9"/>
                  <a:gd name="T47" fmla="*/ 2 h 6"/>
                  <a:gd name="T48" fmla="*/ 8 w 9"/>
                  <a:gd name="T49" fmla="*/ 2 h 6"/>
                  <a:gd name="T50" fmla="*/ 9 w 9"/>
                  <a:gd name="T51" fmla="*/ 1 h 6"/>
                  <a:gd name="T52" fmla="*/ 9 w 9"/>
                  <a:gd name="T53" fmla="*/ 1 h 6"/>
                  <a:gd name="T54" fmla="*/ 9 w 9"/>
                  <a:gd name="T55" fmla="*/ 1 h 6"/>
                  <a:gd name="T56" fmla="*/ 8 w 9"/>
                  <a:gd name="T57" fmla="*/ 0 h 6"/>
                  <a:gd name="T58" fmla="*/ 8 w 9"/>
                  <a:gd name="T59" fmla="*/ 0 h 6"/>
                  <a:gd name="T60" fmla="*/ 8 w 9"/>
                  <a:gd name="T61" fmla="*/ 0 h 6"/>
                  <a:gd name="T62" fmla="*/ 8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rgbClr val="FFC66D"/>
              </a:solidFill>
              <a:ln w="12700" cmpd="sng">
                <a:solidFill>
                  <a:schemeClr val="tx1"/>
                </a:solidFill>
                <a:prstDash val="solid"/>
                <a:round/>
                <a:headEnd/>
                <a:tailEnd/>
              </a:ln>
            </p:spPr>
            <p:txBody>
              <a:bodyPr/>
              <a:lstStyle/>
              <a:p>
                <a:endParaRPr lang="en-US" sz="2400">
                  <a:solidFill>
                    <a:srgbClr val="000000"/>
                  </a:solidFill>
                  <a:latin typeface="Times New Roman" pitchFamily="18" charset="0"/>
                  <a:cs typeface="Arial" charset="0"/>
                </a:endParaRPr>
              </a:p>
            </p:txBody>
          </p:sp>
          <p:sp>
            <p:nvSpPr>
              <p:cNvPr id="62539" name="Freeform 43"/>
              <p:cNvSpPr>
                <a:spLocks/>
              </p:cNvSpPr>
              <p:nvPr/>
            </p:nvSpPr>
            <p:spPr bwMode="auto">
              <a:xfrm>
                <a:off x="934" y="3632"/>
                <a:ext cx="44" cy="34"/>
              </a:xfrm>
              <a:custGeom>
                <a:avLst/>
                <a:gdLst>
                  <a:gd name="T0" fmla="*/ 8 w 9"/>
                  <a:gd name="T1" fmla="*/ 3 h 7"/>
                  <a:gd name="T2" fmla="*/ 8 w 9"/>
                  <a:gd name="T3" fmla="*/ 1 h 7"/>
                  <a:gd name="T4" fmla="*/ 5 w 9"/>
                  <a:gd name="T5" fmla="*/ 3 h 7"/>
                  <a:gd name="T6" fmla="*/ 4 w 9"/>
                  <a:gd name="T7" fmla="*/ 4 h 7"/>
                  <a:gd name="T8" fmla="*/ 4 w 9"/>
                  <a:gd name="T9" fmla="*/ 4 h 7"/>
                  <a:gd name="T10" fmla="*/ 2 w 9"/>
                  <a:gd name="T11" fmla="*/ 5 h 7"/>
                  <a:gd name="T12" fmla="*/ 1 w 9"/>
                  <a:gd name="T13" fmla="*/ 6 h 7"/>
                  <a:gd name="T14" fmla="*/ 0 w 9"/>
                  <a:gd name="T15" fmla="*/ 6 h 7"/>
                  <a:gd name="T16" fmla="*/ 2 w 9"/>
                  <a:gd name="T17" fmla="*/ 6 h 7"/>
                  <a:gd name="T18" fmla="*/ 3 w 9"/>
                  <a:gd name="T19" fmla="*/ 5 h 7"/>
                  <a:gd name="T20" fmla="*/ 6 w 9"/>
                  <a:gd name="T21" fmla="*/ 4 h 7"/>
                  <a:gd name="T22" fmla="*/ 8 w 9"/>
                  <a:gd name="T23" fmla="*/ 3 h 7"/>
                  <a:gd name="T24" fmla="*/ 8 w 9"/>
                  <a:gd name="T25" fmla="*/ 3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FFC66D"/>
              </a:solidFill>
              <a:ln w="12700" cmpd="sng">
                <a:solidFill>
                  <a:schemeClr val="tx1"/>
                </a:solidFill>
                <a:prstDash val="solid"/>
                <a:round/>
                <a:headEnd/>
                <a:tailEnd/>
              </a:ln>
            </p:spPr>
            <p:txBody>
              <a:bodyPr/>
              <a:lstStyle/>
              <a:p>
                <a:endParaRPr lang="en-US" sz="2400">
                  <a:solidFill>
                    <a:srgbClr val="000000"/>
                  </a:solidFill>
                  <a:latin typeface="Times New Roman" pitchFamily="18" charset="0"/>
                  <a:cs typeface="Arial" charset="0"/>
                </a:endParaRPr>
              </a:p>
            </p:txBody>
          </p:sp>
          <p:sp>
            <p:nvSpPr>
              <p:cNvPr id="62540" name="Freeform 44"/>
              <p:cNvSpPr>
                <a:spLocks/>
              </p:cNvSpPr>
              <p:nvPr/>
            </p:nvSpPr>
            <p:spPr bwMode="auto">
              <a:xfrm>
                <a:off x="934" y="3637"/>
                <a:ext cx="39" cy="29"/>
              </a:xfrm>
              <a:custGeom>
                <a:avLst/>
                <a:gdLst>
                  <a:gd name="T0" fmla="*/ 8 w 8"/>
                  <a:gd name="T1" fmla="*/ 2 h 6"/>
                  <a:gd name="T2" fmla="*/ 8 w 8"/>
                  <a:gd name="T3" fmla="*/ 1 h 6"/>
                  <a:gd name="T4" fmla="*/ 8 w 8"/>
                  <a:gd name="T5" fmla="*/ 1 h 6"/>
                  <a:gd name="T6" fmla="*/ 8 w 8"/>
                  <a:gd name="T7" fmla="*/ 0 h 6"/>
                  <a:gd name="T8" fmla="*/ 8 w 8"/>
                  <a:gd name="T9" fmla="*/ 0 h 6"/>
                  <a:gd name="T10" fmla="*/ 8 w 8"/>
                  <a:gd name="T11" fmla="*/ 0 h 6"/>
                  <a:gd name="T12" fmla="*/ 8 w 8"/>
                  <a:gd name="T13" fmla="*/ 0 h 6"/>
                  <a:gd name="T14" fmla="*/ 8 w 8"/>
                  <a:gd name="T15" fmla="*/ 0 h 6"/>
                  <a:gd name="T16" fmla="*/ 8 w 8"/>
                  <a:gd name="T17" fmla="*/ 0 h 6"/>
                  <a:gd name="T18" fmla="*/ 8 w 8"/>
                  <a:gd name="T19" fmla="*/ 0 h 6"/>
                  <a:gd name="T20" fmla="*/ 7 w 8"/>
                  <a:gd name="T21" fmla="*/ 0 h 6"/>
                  <a:gd name="T22" fmla="*/ 7 w 8"/>
                  <a:gd name="T23" fmla="*/ 0 h 6"/>
                  <a:gd name="T24" fmla="*/ 6 w 8"/>
                  <a:gd name="T25" fmla="*/ 0 h 6"/>
                  <a:gd name="T26" fmla="*/ 5 w 8"/>
                  <a:gd name="T27" fmla="*/ 1 h 6"/>
                  <a:gd name="T28" fmla="*/ 5 w 8"/>
                  <a:gd name="T29" fmla="*/ 2 h 6"/>
                  <a:gd name="T30" fmla="*/ 5 w 8"/>
                  <a:gd name="T31" fmla="*/ 2 h 6"/>
                  <a:gd name="T32" fmla="*/ 4 w 8"/>
                  <a:gd name="T33" fmla="*/ 2 h 6"/>
                  <a:gd name="T34" fmla="*/ 4 w 8"/>
                  <a:gd name="T35" fmla="*/ 2 h 6"/>
                  <a:gd name="T36" fmla="*/ 4 w 8"/>
                  <a:gd name="T37" fmla="*/ 2 h 6"/>
                  <a:gd name="T38" fmla="*/ 4 w 8"/>
                  <a:gd name="T39" fmla="*/ 3 h 6"/>
                  <a:gd name="T40" fmla="*/ 4 w 8"/>
                  <a:gd name="T41" fmla="*/ 3 h 6"/>
                  <a:gd name="T42" fmla="*/ 4 w 8"/>
                  <a:gd name="T43" fmla="*/ 3 h 6"/>
                  <a:gd name="T44" fmla="*/ 4 w 8"/>
                  <a:gd name="T45" fmla="*/ 3 h 6"/>
                  <a:gd name="T46" fmla="*/ 2 w 8"/>
                  <a:gd name="T47" fmla="*/ 4 h 6"/>
                  <a:gd name="T48" fmla="*/ 2 w 8"/>
                  <a:gd name="T49" fmla="*/ 4 h 6"/>
                  <a:gd name="T50" fmla="*/ 2 w 8"/>
                  <a:gd name="T51" fmla="*/ 4 h 6"/>
                  <a:gd name="T52" fmla="*/ 2 w 8"/>
                  <a:gd name="T53" fmla="*/ 4 h 6"/>
                  <a:gd name="T54" fmla="*/ 1 w 8"/>
                  <a:gd name="T55" fmla="*/ 4 h 6"/>
                  <a:gd name="T56" fmla="*/ 1 w 8"/>
                  <a:gd name="T57" fmla="*/ 5 h 6"/>
                  <a:gd name="T58" fmla="*/ 1 w 8"/>
                  <a:gd name="T59" fmla="*/ 5 h 6"/>
                  <a:gd name="T60" fmla="*/ 0 w 8"/>
                  <a:gd name="T61" fmla="*/ 5 h 6"/>
                  <a:gd name="T62" fmla="*/ 0 w 8"/>
                  <a:gd name="T63" fmla="*/ 5 h 6"/>
                  <a:gd name="T64" fmla="*/ 0 w 8"/>
                  <a:gd name="T65" fmla="*/ 5 h 6"/>
                  <a:gd name="T66" fmla="*/ 1 w 8"/>
                  <a:gd name="T67" fmla="*/ 6 h 6"/>
                  <a:gd name="T68" fmla="*/ 1 w 8"/>
                  <a:gd name="T69" fmla="*/ 6 h 6"/>
                  <a:gd name="T70" fmla="*/ 1 w 8"/>
                  <a:gd name="T71" fmla="*/ 6 h 6"/>
                  <a:gd name="T72" fmla="*/ 1 w 8"/>
                  <a:gd name="T73" fmla="*/ 6 h 6"/>
                  <a:gd name="T74" fmla="*/ 2 w 8"/>
                  <a:gd name="T75" fmla="*/ 5 h 6"/>
                  <a:gd name="T76" fmla="*/ 2 w 8"/>
                  <a:gd name="T77" fmla="*/ 5 h 6"/>
                  <a:gd name="T78" fmla="*/ 3 w 8"/>
                  <a:gd name="T79" fmla="*/ 5 h 6"/>
                  <a:gd name="T80" fmla="*/ 3 w 8"/>
                  <a:gd name="T81" fmla="*/ 4 h 6"/>
                  <a:gd name="T82" fmla="*/ 3 w 8"/>
                  <a:gd name="T83" fmla="*/ 4 h 6"/>
                  <a:gd name="T84" fmla="*/ 5 w 8"/>
                  <a:gd name="T85" fmla="*/ 4 h 6"/>
                  <a:gd name="T86" fmla="*/ 5 w 8"/>
                  <a:gd name="T87" fmla="*/ 3 h 6"/>
                  <a:gd name="T88" fmla="*/ 6 w 8"/>
                  <a:gd name="T89" fmla="*/ 3 h 6"/>
                  <a:gd name="T90" fmla="*/ 7 w 8"/>
                  <a:gd name="T91" fmla="*/ 3 h 6"/>
                  <a:gd name="T92" fmla="*/ 7 w 8"/>
                  <a:gd name="T93" fmla="*/ 2 h 6"/>
                  <a:gd name="T94" fmla="*/ 7 w 8"/>
                  <a:gd name="T95" fmla="*/ 2 h 6"/>
                  <a:gd name="T96" fmla="*/ 8 w 8"/>
                  <a:gd name="T97" fmla="*/ 2 h 6"/>
                  <a:gd name="T98" fmla="*/ 8 w 8"/>
                  <a:gd name="T99" fmla="*/ 2 h 6"/>
                  <a:gd name="T100" fmla="*/ 8 w 8"/>
                  <a:gd name="T101" fmla="*/ 2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rgbClr val="FFC66D"/>
              </a:solidFill>
              <a:ln w="12700" cmpd="sng">
                <a:solidFill>
                  <a:schemeClr val="tx1"/>
                </a:solidFill>
                <a:prstDash val="solid"/>
                <a:round/>
                <a:headEnd/>
                <a:tailEnd/>
              </a:ln>
            </p:spPr>
            <p:txBody>
              <a:bodyPr/>
              <a:lstStyle/>
              <a:p>
                <a:endParaRPr lang="en-US" sz="2400">
                  <a:solidFill>
                    <a:srgbClr val="000000"/>
                  </a:solidFill>
                  <a:latin typeface="Times New Roman" pitchFamily="18" charset="0"/>
                  <a:cs typeface="Arial" charset="0"/>
                </a:endParaRPr>
              </a:p>
            </p:txBody>
          </p:sp>
          <p:sp>
            <p:nvSpPr>
              <p:cNvPr id="62541" name="Freeform 45"/>
              <p:cNvSpPr>
                <a:spLocks/>
              </p:cNvSpPr>
              <p:nvPr/>
            </p:nvSpPr>
            <p:spPr bwMode="auto">
              <a:xfrm>
                <a:off x="909" y="3676"/>
                <a:ext cx="5" cy="5"/>
              </a:xfrm>
              <a:custGeom>
                <a:avLst/>
                <a:gdLst>
                  <a:gd name="T0" fmla="*/ 1 w 1"/>
                  <a:gd name="T1" fmla="*/ 0 h 1"/>
                  <a:gd name="T2" fmla="*/ 0 w 1"/>
                  <a:gd name="T3" fmla="*/ 0 h 1"/>
                  <a:gd name="T4" fmla="*/ 0 w 1"/>
                  <a:gd name="T5" fmla="*/ 1 h 1"/>
                  <a:gd name="T6" fmla="*/ 1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rgbClr val="FFC66D"/>
              </a:solidFill>
              <a:ln w="12700" cmpd="sng">
                <a:solidFill>
                  <a:schemeClr val="tx1"/>
                </a:solidFill>
                <a:prstDash val="solid"/>
                <a:round/>
                <a:headEnd/>
                <a:tailEnd/>
              </a:ln>
            </p:spPr>
            <p:txBody>
              <a:bodyPr/>
              <a:lstStyle/>
              <a:p>
                <a:endParaRPr lang="en-US" sz="2400">
                  <a:solidFill>
                    <a:srgbClr val="000000"/>
                  </a:solidFill>
                  <a:latin typeface="Times New Roman" pitchFamily="18" charset="0"/>
                  <a:cs typeface="Arial" charset="0"/>
                </a:endParaRPr>
              </a:p>
            </p:txBody>
          </p:sp>
          <p:sp>
            <p:nvSpPr>
              <p:cNvPr id="62542" name="Freeform 46"/>
              <p:cNvSpPr>
                <a:spLocks/>
              </p:cNvSpPr>
              <p:nvPr/>
            </p:nvSpPr>
            <p:spPr bwMode="auto">
              <a:xfrm>
                <a:off x="909" y="3676"/>
                <a:ext cx="5" cy="5"/>
              </a:xfrm>
              <a:custGeom>
                <a:avLst/>
                <a:gdLst>
                  <a:gd name="T0" fmla="*/ 1 w 1"/>
                  <a:gd name="T1" fmla="*/ 0 h 1"/>
                  <a:gd name="T2" fmla="*/ 1 w 1"/>
                  <a:gd name="T3" fmla="*/ 0 h 1"/>
                  <a:gd name="T4" fmla="*/ 1 w 1"/>
                  <a:gd name="T5" fmla="*/ 0 h 1"/>
                  <a:gd name="T6" fmla="*/ 1 w 1"/>
                  <a:gd name="T7" fmla="*/ 0 h 1"/>
                  <a:gd name="T8" fmla="*/ 0 w 1"/>
                  <a:gd name="T9" fmla="*/ 0 h 1"/>
                  <a:gd name="T10" fmla="*/ 0 w 1"/>
                  <a:gd name="T11" fmla="*/ 0 h 1"/>
                  <a:gd name="T12" fmla="*/ 0 w 1"/>
                  <a:gd name="T13" fmla="*/ 0 h 1"/>
                  <a:gd name="T14" fmla="*/ 0 w 1"/>
                  <a:gd name="T15" fmla="*/ 0 h 1"/>
                  <a:gd name="T16" fmla="*/ 0 w 1"/>
                  <a:gd name="T17" fmla="*/ 1 h 1"/>
                  <a:gd name="T18" fmla="*/ 0 w 1"/>
                  <a:gd name="T19" fmla="*/ 1 h 1"/>
                  <a:gd name="T20" fmla="*/ 0 w 1"/>
                  <a:gd name="T21" fmla="*/ 1 h 1"/>
                  <a:gd name="T22" fmla="*/ 0 w 1"/>
                  <a:gd name="T23" fmla="*/ 1 h 1"/>
                  <a:gd name="T24" fmla="*/ 0 w 1"/>
                  <a:gd name="T25" fmla="*/ 1 h 1"/>
                  <a:gd name="T26" fmla="*/ 1 w 1"/>
                  <a:gd name="T27" fmla="*/ 1 h 1"/>
                  <a:gd name="T28" fmla="*/ 1 w 1"/>
                  <a:gd name="T29" fmla="*/ 0 h 1"/>
                  <a:gd name="T30" fmla="*/ 1 w 1"/>
                  <a:gd name="T31" fmla="*/ 0 h 1"/>
                  <a:gd name="T32" fmla="*/ 1 w 1"/>
                  <a:gd name="T33" fmla="*/ 0 h 1"/>
                  <a:gd name="T34" fmla="*/ 1 w 1"/>
                  <a:gd name="T35" fmla="*/ 0 h 1"/>
                  <a:gd name="T36" fmla="*/ 1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rgbClr val="FFC66D"/>
              </a:solidFill>
              <a:ln w="12700" cmpd="sng">
                <a:solidFill>
                  <a:schemeClr val="tx1"/>
                </a:solidFill>
                <a:prstDash val="solid"/>
                <a:round/>
                <a:headEnd/>
                <a:tailEnd/>
              </a:ln>
            </p:spPr>
            <p:txBody>
              <a:bodyPr/>
              <a:lstStyle/>
              <a:p>
                <a:endParaRPr lang="en-US" sz="2400">
                  <a:solidFill>
                    <a:srgbClr val="000000"/>
                  </a:solidFill>
                  <a:latin typeface="Times New Roman" pitchFamily="18" charset="0"/>
                  <a:cs typeface="Arial" charset="0"/>
                </a:endParaRPr>
              </a:p>
            </p:txBody>
          </p:sp>
          <p:sp>
            <p:nvSpPr>
              <p:cNvPr id="62543" name="Freeform 47"/>
              <p:cNvSpPr>
                <a:spLocks/>
              </p:cNvSpPr>
              <p:nvPr/>
            </p:nvSpPr>
            <p:spPr bwMode="auto">
              <a:xfrm>
                <a:off x="870" y="3682"/>
                <a:ext cx="14" cy="14"/>
              </a:xfrm>
              <a:custGeom>
                <a:avLst/>
                <a:gdLst>
                  <a:gd name="T0" fmla="*/ 2 w 3"/>
                  <a:gd name="T1" fmla="*/ 1 h 3"/>
                  <a:gd name="T2" fmla="*/ 3 w 3"/>
                  <a:gd name="T3" fmla="*/ 1 h 3"/>
                  <a:gd name="T4" fmla="*/ 2 w 3"/>
                  <a:gd name="T5" fmla="*/ 1 h 3"/>
                  <a:gd name="T6" fmla="*/ 3 w 3"/>
                  <a:gd name="T7" fmla="*/ 2 h 3"/>
                  <a:gd name="T8" fmla="*/ 2 w 3"/>
                  <a:gd name="T9" fmla="*/ 2 h 3"/>
                  <a:gd name="T10" fmla="*/ 1 w 3"/>
                  <a:gd name="T11" fmla="*/ 3 h 3"/>
                  <a:gd name="T12" fmla="*/ 0 w 3"/>
                  <a:gd name="T13" fmla="*/ 3 h 3"/>
                  <a:gd name="T14" fmla="*/ 1 w 3"/>
                  <a:gd name="T15" fmla="*/ 1 h 3"/>
                  <a:gd name="T16" fmla="*/ 2 w 3"/>
                  <a:gd name="T17" fmla="*/ 1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FFC66D"/>
              </a:solidFill>
              <a:ln w="12700" cmpd="sng">
                <a:solidFill>
                  <a:schemeClr val="tx1"/>
                </a:solidFill>
                <a:prstDash val="solid"/>
                <a:round/>
                <a:headEnd/>
                <a:tailEnd/>
              </a:ln>
            </p:spPr>
            <p:txBody>
              <a:bodyPr/>
              <a:lstStyle/>
              <a:p>
                <a:endParaRPr lang="en-US" sz="2400">
                  <a:solidFill>
                    <a:srgbClr val="000000"/>
                  </a:solidFill>
                  <a:latin typeface="Times New Roman" pitchFamily="18" charset="0"/>
                  <a:cs typeface="Arial" charset="0"/>
                </a:endParaRPr>
              </a:p>
            </p:txBody>
          </p:sp>
          <p:sp>
            <p:nvSpPr>
              <p:cNvPr id="62544" name="Freeform 48"/>
              <p:cNvSpPr>
                <a:spLocks/>
              </p:cNvSpPr>
              <p:nvPr/>
            </p:nvSpPr>
            <p:spPr bwMode="auto">
              <a:xfrm>
                <a:off x="875" y="3684"/>
                <a:ext cx="14" cy="9"/>
              </a:xfrm>
              <a:custGeom>
                <a:avLst/>
                <a:gdLst>
                  <a:gd name="T0" fmla="*/ 2 w 3"/>
                  <a:gd name="T1" fmla="*/ 0 h 2"/>
                  <a:gd name="T2" fmla="*/ 2 w 3"/>
                  <a:gd name="T3" fmla="*/ 0 h 2"/>
                  <a:gd name="T4" fmla="*/ 2 w 3"/>
                  <a:gd name="T5" fmla="*/ 0 h 2"/>
                  <a:gd name="T6" fmla="*/ 2 w 3"/>
                  <a:gd name="T7" fmla="*/ 0 h 2"/>
                  <a:gd name="T8" fmla="*/ 3 w 3"/>
                  <a:gd name="T9" fmla="*/ 0 h 2"/>
                  <a:gd name="T10" fmla="*/ 3 w 3"/>
                  <a:gd name="T11" fmla="*/ 0 h 2"/>
                  <a:gd name="T12" fmla="*/ 3 w 3"/>
                  <a:gd name="T13" fmla="*/ 0 h 2"/>
                  <a:gd name="T14" fmla="*/ 3 w 3"/>
                  <a:gd name="T15" fmla="*/ 0 h 2"/>
                  <a:gd name="T16" fmla="*/ 3 w 3"/>
                  <a:gd name="T17" fmla="*/ 0 h 2"/>
                  <a:gd name="T18" fmla="*/ 3 w 3"/>
                  <a:gd name="T19" fmla="*/ 0 h 2"/>
                  <a:gd name="T20" fmla="*/ 3 w 3"/>
                  <a:gd name="T21" fmla="*/ 0 h 2"/>
                  <a:gd name="T22" fmla="*/ 2 w 3"/>
                  <a:gd name="T23" fmla="*/ 0 h 2"/>
                  <a:gd name="T24" fmla="*/ 2 w 3"/>
                  <a:gd name="T25" fmla="*/ 1 h 2"/>
                  <a:gd name="T26" fmla="*/ 3 w 3"/>
                  <a:gd name="T27" fmla="*/ 1 h 2"/>
                  <a:gd name="T28" fmla="*/ 3 w 3"/>
                  <a:gd name="T29" fmla="*/ 1 h 2"/>
                  <a:gd name="T30" fmla="*/ 3 w 3"/>
                  <a:gd name="T31" fmla="*/ 1 h 2"/>
                  <a:gd name="T32" fmla="*/ 2 w 3"/>
                  <a:gd name="T33" fmla="*/ 1 h 2"/>
                  <a:gd name="T34" fmla="*/ 2 w 3"/>
                  <a:gd name="T35" fmla="*/ 1 h 2"/>
                  <a:gd name="T36" fmla="*/ 2 w 3"/>
                  <a:gd name="T37" fmla="*/ 1 h 2"/>
                  <a:gd name="T38" fmla="*/ 2 w 3"/>
                  <a:gd name="T39" fmla="*/ 1 h 2"/>
                  <a:gd name="T40" fmla="*/ 2 w 3"/>
                  <a:gd name="T41" fmla="*/ 1 h 2"/>
                  <a:gd name="T42" fmla="*/ 1 w 3"/>
                  <a:gd name="T43" fmla="*/ 2 h 2"/>
                  <a:gd name="T44" fmla="*/ 1 w 3"/>
                  <a:gd name="T45" fmla="*/ 2 h 2"/>
                  <a:gd name="T46" fmla="*/ 1 w 3"/>
                  <a:gd name="T47" fmla="*/ 2 h 2"/>
                  <a:gd name="T48" fmla="*/ 0 w 3"/>
                  <a:gd name="T49" fmla="*/ 2 h 2"/>
                  <a:gd name="T50" fmla="*/ 0 w 3"/>
                  <a:gd name="T51" fmla="*/ 2 h 2"/>
                  <a:gd name="T52" fmla="*/ 0 w 3"/>
                  <a:gd name="T53" fmla="*/ 1 h 2"/>
                  <a:gd name="T54" fmla="*/ 1 w 3"/>
                  <a:gd name="T55" fmla="*/ 1 h 2"/>
                  <a:gd name="T56" fmla="*/ 1 w 3"/>
                  <a:gd name="T57" fmla="*/ 1 h 2"/>
                  <a:gd name="T58" fmla="*/ 1 w 3"/>
                  <a:gd name="T59" fmla="*/ 1 h 2"/>
                  <a:gd name="T60" fmla="*/ 1 w 3"/>
                  <a:gd name="T61" fmla="*/ 0 h 2"/>
                  <a:gd name="T62" fmla="*/ 2 w 3"/>
                  <a:gd name="T63" fmla="*/ 0 h 2"/>
                  <a:gd name="T64" fmla="*/ 2 w 3"/>
                  <a:gd name="T65" fmla="*/ 0 h 2"/>
                  <a:gd name="T66" fmla="*/ 2 w 3"/>
                  <a:gd name="T67" fmla="*/ 0 h 2"/>
                  <a:gd name="T68" fmla="*/ 2 w 3"/>
                  <a:gd name="T69" fmla="*/ 0 h 2"/>
                  <a:gd name="T70" fmla="*/ 2 w 3"/>
                  <a:gd name="T71" fmla="*/ 0 h 2"/>
                  <a:gd name="T72" fmla="*/ 2 w 3"/>
                  <a:gd name="T73" fmla="*/ 0 h 2"/>
                  <a:gd name="T74" fmla="*/ 2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rgbClr val="FFC66D"/>
              </a:solidFill>
              <a:ln w="12700" cmpd="sng">
                <a:solidFill>
                  <a:schemeClr val="tx1"/>
                </a:solidFill>
                <a:prstDash val="solid"/>
                <a:round/>
                <a:headEnd/>
                <a:tailEnd/>
              </a:ln>
            </p:spPr>
            <p:txBody>
              <a:bodyPr/>
              <a:lstStyle/>
              <a:p>
                <a:endParaRPr lang="en-US" sz="2400">
                  <a:solidFill>
                    <a:srgbClr val="000000"/>
                  </a:solidFill>
                  <a:latin typeface="Times New Roman" pitchFamily="18" charset="0"/>
                  <a:cs typeface="Arial" charset="0"/>
                </a:endParaRPr>
              </a:p>
            </p:txBody>
          </p:sp>
          <p:sp>
            <p:nvSpPr>
              <p:cNvPr id="62545" name="Freeform 49"/>
              <p:cNvSpPr>
                <a:spLocks/>
              </p:cNvSpPr>
              <p:nvPr/>
            </p:nvSpPr>
            <p:spPr bwMode="auto">
              <a:xfrm>
                <a:off x="833" y="3690"/>
                <a:ext cx="19" cy="10"/>
              </a:xfrm>
              <a:custGeom>
                <a:avLst/>
                <a:gdLst>
                  <a:gd name="T0" fmla="*/ 3 w 4"/>
                  <a:gd name="T1" fmla="*/ 1 h 2"/>
                  <a:gd name="T2" fmla="*/ 3 w 4"/>
                  <a:gd name="T3" fmla="*/ 0 h 2"/>
                  <a:gd name="T4" fmla="*/ 4 w 4"/>
                  <a:gd name="T5" fmla="*/ 0 h 2"/>
                  <a:gd name="T6" fmla="*/ 4 w 4"/>
                  <a:gd name="T7" fmla="*/ 1 h 2"/>
                  <a:gd name="T8" fmla="*/ 1 w 4"/>
                  <a:gd name="T9" fmla="*/ 2 h 2"/>
                  <a:gd name="T10" fmla="*/ 3 w 4"/>
                  <a:gd name="T11" fmla="*/ 1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FFC66D"/>
              </a:solidFill>
              <a:ln w="12700" cmpd="sng">
                <a:solidFill>
                  <a:schemeClr val="tx1"/>
                </a:solidFill>
                <a:prstDash val="solid"/>
                <a:round/>
                <a:headEnd/>
                <a:tailEnd/>
              </a:ln>
            </p:spPr>
            <p:txBody>
              <a:bodyPr/>
              <a:lstStyle/>
              <a:p>
                <a:endParaRPr lang="en-US" sz="2400">
                  <a:solidFill>
                    <a:srgbClr val="000000"/>
                  </a:solidFill>
                  <a:latin typeface="Times New Roman" pitchFamily="18" charset="0"/>
                  <a:cs typeface="Arial" charset="0"/>
                </a:endParaRPr>
              </a:p>
            </p:txBody>
          </p:sp>
          <p:sp>
            <p:nvSpPr>
              <p:cNvPr id="62546" name="Freeform 50"/>
              <p:cNvSpPr>
                <a:spLocks/>
              </p:cNvSpPr>
              <p:nvPr/>
            </p:nvSpPr>
            <p:spPr bwMode="auto">
              <a:xfrm>
                <a:off x="838" y="3690"/>
                <a:ext cx="14" cy="10"/>
              </a:xfrm>
              <a:custGeom>
                <a:avLst/>
                <a:gdLst>
                  <a:gd name="T0" fmla="*/ 2 w 3"/>
                  <a:gd name="T1" fmla="*/ 1 h 2"/>
                  <a:gd name="T2" fmla="*/ 2 w 3"/>
                  <a:gd name="T3" fmla="*/ 1 h 2"/>
                  <a:gd name="T4" fmla="*/ 2 w 3"/>
                  <a:gd name="T5" fmla="*/ 0 h 2"/>
                  <a:gd name="T6" fmla="*/ 2 w 3"/>
                  <a:gd name="T7" fmla="*/ 0 h 2"/>
                  <a:gd name="T8" fmla="*/ 2 w 3"/>
                  <a:gd name="T9" fmla="*/ 0 h 2"/>
                  <a:gd name="T10" fmla="*/ 2 w 3"/>
                  <a:gd name="T11" fmla="*/ 0 h 2"/>
                  <a:gd name="T12" fmla="*/ 2 w 3"/>
                  <a:gd name="T13" fmla="*/ 0 h 2"/>
                  <a:gd name="T14" fmla="*/ 3 w 3"/>
                  <a:gd name="T15" fmla="*/ 0 h 2"/>
                  <a:gd name="T16" fmla="*/ 3 w 3"/>
                  <a:gd name="T17" fmla="*/ 0 h 2"/>
                  <a:gd name="T18" fmla="*/ 3 w 3"/>
                  <a:gd name="T19" fmla="*/ 0 h 2"/>
                  <a:gd name="T20" fmla="*/ 3 w 3"/>
                  <a:gd name="T21" fmla="*/ 1 h 2"/>
                  <a:gd name="T22" fmla="*/ 3 w 3"/>
                  <a:gd name="T23" fmla="*/ 1 h 2"/>
                  <a:gd name="T24" fmla="*/ 3 w 3"/>
                  <a:gd name="T25" fmla="*/ 1 h 2"/>
                  <a:gd name="T26" fmla="*/ 3 w 3"/>
                  <a:gd name="T27" fmla="*/ 1 h 2"/>
                  <a:gd name="T28" fmla="*/ 2 w 3"/>
                  <a:gd name="T29" fmla="*/ 2 h 2"/>
                  <a:gd name="T30" fmla="*/ 1 w 3"/>
                  <a:gd name="T31" fmla="*/ 2 h 2"/>
                  <a:gd name="T32" fmla="*/ 0 w 3"/>
                  <a:gd name="T33" fmla="*/ 2 h 2"/>
                  <a:gd name="T34" fmla="*/ 0 w 3"/>
                  <a:gd name="T35" fmla="*/ 2 h 2"/>
                  <a:gd name="T36" fmla="*/ 0 w 3"/>
                  <a:gd name="T37" fmla="*/ 2 h 2"/>
                  <a:gd name="T38" fmla="*/ 0 w 3"/>
                  <a:gd name="T39" fmla="*/ 2 h 2"/>
                  <a:gd name="T40" fmla="*/ 0 w 3"/>
                  <a:gd name="T41" fmla="*/ 2 h 2"/>
                  <a:gd name="T42" fmla="*/ 0 w 3"/>
                  <a:gd name="T43" fmla="*/ 2 h 2"/>
                  <a:gd name="T44" fmla="*/ 1 w 3"/>
                  <a:gd name="T45" fmla="*/ 2 h 2"/>
                  <a:gd name="T46" fmla="*/ 2 w 3"/>
                  <a:gd name="T47" fmla="*/ 1 h 2"/>
                  <a:gd name="T48" fmla="*/ 2 w 3"/>
                  <a:gd name="T49" fmla="*/ 1 h 2"/>
                  <a:gd name="T50" fmla="*/ 2 w 3"/>
                  <a:gd name="T51" fmla="*/ 1 h 2"/>
                  <a:gd name="T52" fmla="*/ 2 w 3"/>
                  <a:gd name="T53" fmla="*/ 1 h 2"/>
                  <a:gd name="T54" fmla="*/ 2 w 3"/>
                  <a:gd name="T55" fmla="*/ 1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rgbClr val="FFC66D"/>
              </a:solidFill>
              <a:ln w="12700" cmpd="sng">
                <a:solidFill>
                  <a:schemeClr val="tx1"/>
                </a:solidFill>
                <a:prstDash val="solid"/>
                <a:round/>
                <a:headEnd/>
                <a:tailEnd/>
              </a:ln>
            </p:spPr>
            <p:txBody>
              <a:bodyPr/>
              <a:lstStyle/>
              <a:p>
                <a:endParaRPr lang="en-US" sz="2400">
                  <a:solidFill>
                    <a:srgbClr val="000000"/>
                  </a:solidFill>
                  <a:latin typeface="Times New Roman" pitchFamily="18" charset="0"/>
                  <a:cs typeface="Arial" charset="0"/>
                </a:endParaRPr>
              </a:p>
            </p:txBody>
          </p:sp>
          <p:sp>
            <p:nvSpPr>
              <p:cNvPr id="62547" name="Freeform 51"/>
              <p:cNvSpPr>
                <a:spLocks/>
              </p:cNvSpPr>
              <p:nvPr/>
            </p:nvSpPr>
            <p:spPr bwMode="auto">
              <a:xfrm>
                <a:off x="814" y="3691"/>
                <a:ext cx="10" cy="15"/>
              </a:xfrm>
              <a:custGeom>
                <a:avLst/>
                <a:gdLst>
                  <a:gd name="T0" fmla="*/ 1 w 2"/>
                  <a:gd name="T1" fmla="*/ 1 h 3"/>
                  <a:gd name="T2" fmla="*/ 0 w 2"/>
                  <a:gd name="T3" fmla="*/ 0 h 3"/>
                  <a:gd name="T4" fmla="*/ 0 w 2"/>
                  <a:gd name="T5" fmla="*/ 0 h 3"/>
                  <a:gd name="T6" fmla="*/ 1 w 2"/>
                  <a:gd name="T7" fmla="*/ 2 h 3"/>
                  <a:gd name="T8" fmla="*/ 0 w 2"/>
                  <a:gd name="T9" fmla="*/ 2 h 3"/>
                  <a:gd name="T10" fmla="*/ 0 w 2"/>
                  <a:gd name="T11" fmla="*/ 2 h 3"/>
                  <a:gd name="T12" fmla="*/ 0 w 2"/>
                  <a:gd name="T13" fmla="*/ 3 h 3"/>
                  <a:gd name="T14" fmla="*/ 1 w 2"/>
                  <a:gd name="T15" fmla="*/ 3 h 3"/>
                  <a:gd name="T16" fmla="*/ 1 w 2"/>
                  <a:gd name="T17" fmla="*/ 3 h 3"/>
                  <a:gd name="T18" fmla="*/ 2 w 2"/>
                  <a:gd name="T19" fmla="*/ 3 h 3"/>
                  <a:gd name="T20" fmla="*/ 2 w 2"/>
                  <a:gd name="T21" fmla="*/ 1 h 3"/>
                  <a:gd name="T22" fmla="*/ 2 w 2"/>
                  <a:gd name="T23" fmla="*/ 0 h 3"/>
                  <a:gd name="T24" fmla="*/ 1 w 2"/>
                  <a:gd name="T25" fmla="*/ 0 h 3"/>
                  <a:gd name="T26" fmla="*/ 1 w 2"/>
                  <a:gd name="T27" fmla="*/ 1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FFC66D"/>
              </a:solidFill>
              <a:ln w="12700" cmpd="sng">
                <a:solidFill>
                  <a:schemeClr val="tx1"/>
                </a:solidFill>
                <a:prstDash val="solid"/>
                <a:round/>
                <a:headEnd/>
                <a:tailEnd/>
              </a:ln>
            </p:spPr>
            <p:txBody>
              <a:bodyPr/>
              <a:lstStyle/>
              <a:p>
                <a:endParaRPr lang="en-US" sz="2400">
                  <a:solidFill>
                    <a:srgbClr val="000000"/>
                  </a:solidFill>
                  <a:latin typeface="Times New Roman" pitchFamily="18" charset="0"/>
                  <a:cs typeface="Arial" charset="0"/>
                </a:endParaRPr>
              </a:p>
            </p:txBody>
          </p:sp>
          <p:sp>
            <p:nvSpPr>
              <p:cNvPr id="62548" name="Freeform 52"/>
              <p:cNvSpPr>
                <a:spLocks/>
              </p:cNvSpPr>
              <p:nvPr/>
            </p:nvSpPr>
            <p:spPr bwMode="auto">
              <a:xfrm>
                <a:off x="814" y="3691"/>
                <a:ext cx="10" cy="15"/>
              </a:xfrm>
              <a:custGeom>
                <a:avLst/>
                <a:gdLst>
                  <a:gd name="T0" fmla="*/ 1 w 2"/>
                  <a:gd name="T1" fmla="*/ 1 h 3"/>
                  <a:gd name="T2" fmla="*/ 1 w 2"/>
                  <a:gd name="T3" fmla="*/ 0 h 3"/>
                  <a:gd name="T4" fmla="*/ 1 w 2"/>
                  <a:gd name="T5" fmla="*/ 0 h 3"/>
                  <a:gd name="T6" fmla="*/ 1 w 2"/>
                  <a:gd name="T7" fmla="*/ 0 h 3"/>
                  <a:gd name="T8" fmla="*/ 0 w 2"/>
                  <a:gd name="T9" fmla="*/ 0 h 3"/>
                  <a:gd name="T10" fmla="*/ 0 w 2"/>
                  <a:gd name="T11" fmla="*/ 0 h 3"/>
                  <a:gd name="T12" fmla="*/ 0 w 2"/>
                  <a:gd name="T13" fmla="*/ 1 h 3"/>
                  <a:gd name="T14" fmla="*/ 1 w 2"/>
                  <a:gd name="T15" fmla="*/ 1 h 3"/>
                  <a:gd name="T16" fmla="*/ 1 w 2"/>
                  <a:gd name="T17" fmla="*/ 1 h 3"/>
                  <a:gd name="T18" fmla="*/ 1 w 2"/>
                  <a:gd name="T19" fmla="*/ 2 h 3"/>
                  <a:gd name="T20" fmla="*/ 0 w 2"/>
                  <a:gd name="T21" fmla="*/ 2 h 3"/>
                  <a:gd name="T22" fmla="*/ 0 w 2"/>
                  <a:gd name="T23" fmla="*/ 2 h 3"/>
                  <a:gd name="T24" fmla="*/ 0 w 2"/>
                  <a:gd name="T25" fmla="*/ 2 h 3"/>
                  <a:gd name="T26" fmla="*/ 0 w 2"/>
                  <a:gd name="T27" fmla="*/ 2 h 3"/>
                  <a:gd name="T28" fmla="*/ 0 w 2"/>
                  <a:gd name="T29" fmla="*/ 2 h 3"/>
                  <a:gd name="T30" fmla="*/ 0 w 2"/>
                  <a:gd name="T31" fmla="*/ 2 h 3"/>
                  <a:gd name="T32" fmla="*/ 0 w 2"/>
                  <a:gd name="T33" fmla="*/ 3 h 3"/>
                  <a:gd name="T34" fmla="*/ 1 w 2"/>
                  <a:gd name="T35" fmla="*/ 3 h 3"/>
                  <a:gd name="T36" fmla="*/ 1 w 2"/>
                  <a:gd name="T37" fmla="*/ 3 h 3"/>
                  <a:gd name="T38" fmla="*/ 1 w 2"/>
                  <a:gd name="T39" fmla="*/ 3 h 3"/>
                  <a:gd name="T40" fmla="*/ 1 w 2"/>
                  <a:gd name="T41" fmla="*/ 3 h 3"/>
                  <a:gd name="T42" fmla="*/ 1 w 2"/>
                  <a:gd name="T43" fmla="*/ 3 h 3"/>
                  <a:gd name="T44" fmla="*/ 2 w 2"/>
                  <a:gd name="T45" fmla="*/ 3 h 3"/>
                  <a:gd name="T46" fmla="*/ 2 w 2"/>
                  <a:gd name="T47" fmla="*/ 2 h 3"/>
                  <a:gd name="T48" fmla="*/ 2 w 2"/>
                  <a:gd name="T49" fmla="*/ 1 h 3"/>
                  <a:gd name="T50" fmla="*/ 2 w 2"/>
                  <a:gd name="T51" fmla="*/ 1 h 3"/>
                  <a:gd name="T52" fmla="*/ 2 w 2"/>
                  <a:gd name="T53" fmla="*/ 1 h 3"/>
                  <a:gd name="T54" fmla="*/ 2 w 2"/>
                  <a:gd name="T55" fmla="*/ 0 h 3"/>
                  <a:gd name="T56" fmla="*/ 2 w 2"/>
                  <a:gd name="T57" fmla="*/ 0 h 3"/>
                  <a:gd name="T58" fmla="*/ 2 w 2"/>
                  <a:gd name="T59" fmla="*/ 0 h 3"/>
                  <a:gd name="T60" fmla="*/ 1 w 2"/>
                  <a:gd name="T61" fmla="*/ 0 h 3"/>
                  <a:gd name="T62" fmla="*/ 1 w 2"/>
                  <a:gd name="T63" fmla="*/ 0 h 3"/>
                  <a:gd name="T64" fmla="*/ 1 w 2"/>
                  <a:gd name="T65" fmla="*/ 1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rgbClr val="FFC66D"/>
              </a:solidFill>
              <a:ln w="12700" cmpd="sng">
                <a:solidFill>
                  <a:schemeClr val="tx1"/>
                </a:solidFill>
                <a:prstDash val="solid"/>
                <a:round/>
                <a:headEnd/>
                <a:tailEnd/>
              </a:ln>
            </p:spPr>
            <p:txBody>
              <a:bodyPr/>
              <a:lstStyle/>
              <a:p>
                <a:endParaRPr lang="en-US" sz="2400">
                  <a:solidFill>
                    <a:srgbClr val="000000"/>
                  </a:solidFill>
                  <a:latin typeface="Times New Roman" pitchFamily="18" charset="0"/>
                  <a:cs typeface="Arial" charset="0"/>
                </a:endParaRPr>
              </a:p>
            </p:txBody>
          </p:sp>
          <p:sp>
            <p:nvSpPr>
              <p:cNvPr id="62549" name="Freeform 53"/>
              <p:cNvSpPr>
                <a:spLocks/>
              </p:cNvSpPr>
              <p:nvPr/>
            </p:nvSpPr>
            <p:spPr bwMode="auto">
              <a:xfrm>
                <a:off x="795" y="3693"/>
                <a:ext cx="15" cy="15"/>
              </a:xfrm>
              <a:custGeom>
                <a:avLst/>
                <a:gdLst>
                  <a:gd name="T0" fmla="*/ 3 w 3"/>
                  <a:gd name="T1" fmla="*/ 3 h 3"/>
                  <a:gd name="T2" fmla="*/ 3 w 3"/>
                  <a:gd name="T3" fmla="*/ 3 h 3"/>
                  <a:gd name="T4" fmla="*/ 3 w 3"/>
                  <a:gd name="T5" fmla="*/ 3 h 3"/>
                  <a:gd name="T6" fmla="*/ 3 w 3"/>
                  <a:gd name="T7" fmla="*/ 3 h 3"/>
                  <a:gd name="T8" fmla="*/ 3 w 3"/>
                  <a:gd name="T9" fmla="*/ 3 h 3"/>
                  <a:gd name="T10" fmla="*/ 3 w 3"/>
                  <a:gd name="T11" fmla="*/ 3 h 3"/>
                  <a:gd name="T12" fmla="*/ 2 w 3"/>
                  <a:gd name="T13" fmla="*/ 2 h 3"/>
                  <a:gd name="T14" fmla="*/ 1 w 3"/>
                  <a:gd name="T15" fmla="*/ 1 h 3"/>
                  <a:gd name="T16" fmla="*/ 1 w 3"/>
                  <a:gd name="T17" fmla="*/ 1 h 3"/>
                  <a:gd name="T18" fmla="*/ 1 w 3"/>
                  <a:gd name="T19" fmla="*/ 1 h 3"/>
                  <a:gd name="T20" fmla="*/ 1 w 3"/>
                  <a:gd name="T21" fmla="*/ 1 h 3"/>
                  <a:gd name="T22" fmla="*/ 1 w 3"/>
                  <a:gd name="T23" fmla="*/ 1 h 3"/>
                  <a:gd name="T24" fmla="*/ 1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1 h 3"/>
                  <a:gd name="T42" fmla="*/ 0 w 3"/>
                  <a:gd name="T43" fmla="*/ 1 h 3"/>
                  <a:gd name="T44" fmla="*/ 0 w 3"/>
                  <a:gd name="T45" fmla="*/ 1 h 3"/>
                  <a:gd name="T46" fmla="*/ 0 w 3"/>
                  <a:gd name="T47" fmla="*/ 1 h 3"/>
                  <a:gd name="T48" fmla="*/ 1 w 3"/>
                  <a:gd name="T49" fmla="*/ 1 h 3"/>
                  <a:gd name="T50" fmla="*/ 1 w 3"/>
                  <a:gd name="T51" fmla="*/ 2 h 3"/>
                  <a:gd name="T52" fmla="*/ 1 w 3"/>
                  <a:gd name="T53" fmla="*/ 2 h 3"/>
                  <a:gd name="T54" fmla="*/ 2 w 3"/>
                  <a:gd name="T55" fmla="*/ 3 h 3"/>
                  <a:gd name="T56" fmla="*/ 2 w 3"/>
                  <a:gd name="T57" fmla="*/ 3 h 3"/>
                  <a:gd name="T58" fmla="*/ 3 w 3"/>
                  <a:gd name="T59" fmla="*/ 3 h 3"/>
                  <a:gd name="T60" fmla="*/ 3 w 3"/>
                  <a:gd name="T61" fmla="*/ 3 h 3"/>
                  <a:gd name="T62" fmla="*/ 3 w 3"/>
                  <a:gd name="T63" fmla="*/ 3 h 3"/>
                  <a:gd name="T64" fmla="*/ 3 w 3"/>
                  <a:gd name="T65" fmla="*/ 3 h 3"/>
                  <a:gd name="T66" fmla="*/ 3 w 3"/>
                  <a:gd name="T67" fmla="*/ 3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rgbClr val="FFC66D"/>
              </a:solidFill>
              <a:ln w="12700" cmpd="sng">
                <a:solidFill>
                  <a:schemeClr val="tx1"/>
                </a:solidFill>
                <a:prstDash val="solid"/>
                <a:round/>
                <a:headEnd/>
                <a:tailEnd/>
              </a:ln>
            </p:spPr>
            <p:txBody>
              <a:bodyPr/>
              <a:lstStyle/>
              <a:p>
                <a:endParaRPr lang="en-US" sz="2400">
                  <a:solidFill>
                    <a:srgbClr val="000000"/>
                  </a:solidFill>
                  <a:latin typeface="Times New Roman" pitchFamily="18" charset="0"/>
                  <a:cs typeface="Arial" charset="0"/>
                </a:endParaRPr>
              </a:p>
            </p:txBody>
          </p:sp>
          <p:sp>
            <p:nvSpPr>
              <p:cNvPr id="62550" name="Freeform 54"/>
              <p:cNvSpPr>
                <a:spLocks/>
              </p:cNvSpPr>
              <p:nvPr/>
            </p:nvSpPr>
            <p:spPr bwMode="auto">
              <a:xfrm>
                <a:off x="768" y="3683"/>
                <a:ext cx="19" cy="10"/>
              </a:xfrm>
              <a:custGeom>
                <a:avLst/>
                <a:gdLst>
                  <a:gd name="T0" fmla="*/ 0 w 4"/>
                  <a:gd name="T1" fmla="*/ 1 h 2"/>
                  <a:gd name="T2" fmla="*/ 0 w 4"/>
                  <a:gd name="T3" fmla="*/ 1 h 2"/>
                  <a:gd name="T4" fmla="*/ 1 w 4"/>
                  <a:gd name="T5" fmla="*/ 0 h 2"/>
                  <a:gd name="T6" fmla="*/ 1 w 4"/>
                  <a:gd name="T7" fmla="*/ 0 h 2"/>
                  <a:gd name="T8" fmla="*/ 2 w 4"/>
                  <a:gd name="T9" fmla="*/ 0 h 2"/>
                  <a:gd name="T10" fmla="*/ 3 w 4"/>
                  <a:gd name="T11" fmla="*/ 0 h 2"/>
                  <a:gd name="T12" fmla="*/ 3 w 4"/>
                  <a:gd name="T13" fmla="*/ 0 h 2"/>
                  <a:gd name="T14" fmla="*/ 3 w 4"/>
                  <a:gd name="T15" fmla="*/ 0 h 2"/>
                  <a:gd name="T16" fmla="*/ 3 w 4"/>
                  <a:gd name="T17" fmla="*/ 1 h 2"/>
                  <a:gd name="T18" fmla="*/ 4 w 4"/>
                  <a:gd name="T19" fmla="*/ 1 h 2"/>
                  <a:gd name="T20" fmla="*/ 4 w 4"/>
                  <a:gd name="T21" fmla="*/ 1 h 2"/>
                  <a:gd name="T22" fmla="*/ 4 w 4"/>
                  <a:gd name="T23" fmla="*/ 1 h 2"/>
                  <a:gd name="T24" fmla="*/ 4 w 4"/>
                  <a:gd name="T25" fmla="*/ 1 h 2"/>
                  <a:gd name="T26" fmla="*/ 4 w 4"/>
                  <a:gd name="T27" fmla="*/ 1 h 2"/>
                  <a:gd name="T28" fmla="*/ 4 w 4"/>
                  <a:gd name="T29" fmla="*/ 1 h 2"/>
                  <a:gd name="T30" fmla="*/ 4 w 4"/>
                  <a:gd name="T31" fmla="*/ 1 h 2"/>
                  <a:gd name="T32" fmla="*/ 4 w 4"/>
                  <a:gd name="T33" fmla="*/ 2 h 2"/>
                  <a:gd name="T34" fmla="*/ 4 w 4"/>
                  <a:gd name="T35" fmla="*/ 2 h 2"/>
                  <a:gd name="T36" fmla="*/ 4 w 4"/>
                  <a:gd name="T37" fmla="*/ 2 h 2"/>
                  <a:gd name="T38" fmla="*/ 4 w 4"/>
                  <a:gd name="T39" fmla="*/ 2 h 2"/>
                  <a:gd name="T40" fmla="*/ 3 w 4"/>
                  <a:gd name="T41" fmla="*/ 1 h 2"/>
                  <a:gd name="T42" fmla="*/ 3 w 4"/>
                  <a:gd name="T43" fmla="*/ 1 h 2"/>
                  <a:gd name="T44" fmla="*/ 3 w 4"/>
                  <a:gd name="T45" fmla="*/ 2 h 2"/>
                  <a:gd name="T46" fmla="*/ 3 w 4"/>
                  <a:gd name="T47" fmla="*/ 2 h 2"/>
                  <a:gd name="T48" fmla="*/ 3 w 4"/>
                  <a:gd name="T49" fmla="*/ 2 h 2"/>
                  <a:gd name="T50" fmla="*/ 2 w 4"/>
                  <a:gd name="T51" fmla="*/ 2 h 2"/>
                  <a:gd name="T52" fmla="*/ 2 w 4"/>
                  <a:gd name="T53" fmla="*/ 2 h 2"/>
                  <a:gd name="T54" fmla="*/ 2 w 4"/>
                  <a:gd name="T55" fmla="*/ 2 h 2"/>
                  <a:gd name="T56" fmla="*/ 2 w 4"/>
                  <a:gd name="T57" fmla="*/ 2 h 2"/>
                  <a:gd name="T58" fmla="*/ 2 w 4"/>
                  <a:gd name="T59" fmla="*/ 2 h 2"/>
                  <a:gd name="T60" fmla="*/ 2 w 4"/>
                  <a:gd name="T61" fmla="*/ 2 h 2"/>
                  <a:gd name="T62" fmla="*/ 2 w 4"/>
                  <a:gd name="T63" fmla="*/ 2 h 2"/>
                  <a:gd name="T64" fmla="*/ 1 w 4"/>
                  <a:gd name="T65" fmla="*/ 2 h 2"/>
                  <a:gd name="T66" fmla="*/ 1 w 4"/>
                  <a:gd name="T67" fmla="*/ 2 h 2"/>
                  <a:gd name="T68" fmla="*/ 1 w 4"/>
                  <a:gd name="T69" fmla="*/ 1 h 2"/>
                  <a:gd name="T70" fmla="*/ 1 w 4"/>
                  <a:gd name="T71" fmla="*/ 1 h 2"/>
                  <a:gd name="T72" fmla="*/ 1 w 4"/>
                  <a:gd name="T73" fmla="*/ 1 h 2"/>
                  <a:gd name="T74" fmla="*/ 1 w 4"/>
                  <a:gd name="T75" fmla="*/ 1 h 2"/>
                  <a:gd name="T76" fmla="*/ 1 w 4"/>
                  <a:gd name="T77" fmla="*/ 1 h 2"/>
                  <a:gd name="T78" fmla="*/ 1 w 4"/>
                  <a:gd name="T79" fmla="*/ 1 h 2"/>
                  <a:gd name="T80" fmla="*/ 1 w 4"/>
                  <a:gd name="T81" fmla="*/ 1 h 2"/>
                  <a:gd name="T82" fmla="*/ 1 w 4"/>
                  <a:gd name="T83" fmla="*/ 1 h 2"/>
                  <a:gd name="T84" fmla="*/ 1 w 4"/>
                  <a:gd name="T85" fmla="*/ 1 h 2"/>
                  <a:gd name="T86" fmla="*/ 1 w 4"/>
                  <a:gd name="T87" fmla="*/ 1 h 2"/>
                  <a:gd name="T88" fmla="*/ 1 w 4"/>
                  <a:gd name="T89" fmla="*/ 1 h 2"/>
                  <a:gd name="T90" fmla="*/ 1 w 4"/>
                  <a:gd name="T91" fmla="*/ 1 h 2"/>
                  <a:gd name="T92" fmla="*/ 1 w 4"/>
                  <a:gd name="T93" fmla="*/ 1 h 2"/>
                  <a:gd name="T94" fmla="*/ 0 w 4"/>
                  <a:gd name="T95" fmla="*/ 1 h 2"/>
                  <a:gd name="T96" fmla="*/ 0 w 4"/>
                  <a:gd name="T97" fmla="*/ 1 h 2"/>
                  <a:gd name="T98" fmla="*/ 0 w 4"/>
                  <a:gd name="T99" fmla="*/ 1 h 2"/>
                  <a:gd name="T100" fmla="*/ 0 w 4"/>
                  <a:gd name="T101" fmla="*/ 1 h 2"/>
                  <a:gd name="T102" fmla="*/ 0 w 4"/>
                  <a:gd name="T103" fmla="*/ 1 h 2"/>
                  <a:gd name="T104" fmla="*/ 0 w 4"/>
                  <a:gd name="T105" fmla="*/ 1 h 2"/>
                  <a:gd name="T106" fmla="*/ 0 w 4"/>
                  <a:gd name="T107" fmla="*/ 1 h 2"/>
                  <a:gd name="T108" fmla="*/ 0 w 4"/>
                  <a:gd name="T109" fmla="*/ 1 h 2"/>
                  <a:gd name="T110" fmla="*/ 0 w 4"/>
                  <a:gd name="T111" fmla="*/ 1 h 2"/>
                  <a:gd name="T112" fmla="*/ 0 w 4"/>
                  <a:gd name="T113" fmla="*/ 1 h 2"/>
                  <a:gd name="T114" fmla="*/ 0 w 4"/>
                  <a:gd name="T115" fmla="*/ 1 h 2"/>
                  <a:gd name="T116" fmla="*/ 0 w 4"/>
                  <a:gd name="T117" fmla="*/ 1 h 2"/>
                  <a:gd name="T118" fmla="*/ 0 w 4"/>
                  <a:gd name="T119" fmla="*/ 1 h 2"/>
                  <a:gd name="T120" fmla="*/ 0 w 4"/>
                  <a:gd name="T121" fmla="*/ 1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rgbClr val="FFC66D"/>
              </a:solidFill>
              <a:ln w="12700" cmpd="sng">
                <a:solidFill>
                  <a:schemeClr val="tx1"/>
                </a:solidFill>
                <a:prstDash val="solid"/>
                <a:round/>
                <a:headEnd/>
                <a:tailEnd/>
              </a:ln>
            </p:spPr>
            <p:txBody>
              <a:bodyPr/>
              <a:lstStyle/>
              <a:p>
                <a:endParaRPr lang="en-US" sz="2400">
                  <a:solidFill>
                    <a:srgbClr val="000000"/>
                  </a:solidFill>
                  <a:latin typeface="Times New Roman" pitchFamily="18" charset="0"/>
                  <a:cs typeface="Arial" charset="0"/>
                </a:endParaRPr>
              </a:p>
            </p:txBody>
          </p:sp>
        </p:grpSp>
        <p:grpSp>
          <p:nvGrpSpPr>
            <p:cNvPr id="4" name="Group 55"/>
            <p:cNvGrpSpPr>
              <a:grpSpLocks/>
            </p:cNvGrpSpPr>
            <p:nvPr/>
          </p:nvGrpSpPr>
          <p:grpSpPr bwMode="auto">
            <a:xfrm>
              <a:off x="5824538" y="2197100"/>
              <a:ext cx="830262" cy="742950"/>
              <a:chOff x="3562" y="1636"/>
              <a:chExt cx="497" cy="468"/>
            </a:xfrm>
          </p:grpSpPr>
          <p:sp>
            <p:nvSpPr>
              <p:cNvPr id="62534" name="Freeform 56"/>
              <p:cNvSpPr>
                <a:spLocks/>
              </p:cNvSpPr>
              <p:nvPr/>
            </p:nvSpPr>
            <p:spPr bwMode="auto">
              <a:xfrm>
                <a:off x="3806" y="1758"/>
                <a:ext cx="253" cy="346"/>
              </a:xfrm>
              <a:custGeom>
                <a:avLst/>
                <a:gdLst>
                  <a:gd name="T0" fmla="*/ 26 w 52"/>
                  <a:gd name="T1" fmla="*/ 68 h 71"/>
                  <a:gd name="T2" fmla="*/ 43 w 52"/>
                  <a:gd name="T3" fmla="*/ 67 h 71"/>
                  <a:gd name="T4" fmla="*/ 45 w 52"/>
                  <a:gd name="T5" fmla="*/ 62 h 71"/>
                  <a:gd name="T6" fmla="*/ 45 w 52"/>
                  <a:gd name="T7" fmla="*/ 58 h 71"/>
                  <a:gd name="T8" fmla="*/ 48 w 52"/>
                  <a:gd name="T9" fmla="*/ 55 h 71"/>
                  <a:gd name="T10" fmla="*/ 49 w 52"/>
                  <a:gd name="T11" fmla="*/ 52 h 71"/>
                  <a:gd name="T12" fmla="*/ 50 w 52"/>
                  <a:gd name="T13" fmla="*/ 50 h 71"/>
                  <a:gd name="T14" fmla="*/ 51 w 52"/>
                  <a:gd name="T15" fmla="*/ 51 h 71"/>
                  <a:gd name="T16" fmla="*/ 52 w 52"/>
                  <a:gd name="T17" fmla="*/ 50 h 71"/>
                  <a:gd name="T18" fmla="*/ 52 w 52"/>
                  <a:gd name="T19" fmla="*/ 46 h 71"/>
                  <a:gd name="T20" fmla="*/ 51 w 52"/>
                  <a:gd name="T21" fmla="*/ 42 h 71"/>
                  <a:gd name="T22" fmla="*/ 47 w 52"/>
                  <a:gd name="T23" fmla="*/ 28 h 71"/>
                  <a:gd name="T24" fmla="*/ 42 w 52"/>
                  <a:gd name="T25" fmla="*/ 28 h 71"/>
                  <a:gd name="T26" fmla="*/ 36 w 52"/>
                  <a:gd name="T27" fmla="*/ 36 h 71"/>
                  <a:gd name="T28" fmla="*/ 35 w 52"/>
                  <a:gd name="T29" fmla="*/ 35 h 71"/>
                  <a:gd name="T30" fmla="*/ 33 w 52"/>
                  <a:gd name="T31" fmla="*/ 34 h 71"/>
                  <a:gd name="T32" fmla="*/ 33 w 52"/>
                  <a:gd name="T33" fmla="*/ 30 h 71"/>
                  <a:gd name="T34" fmla="*/ 36 w 52"/>
                  <a:gd name="T35" fmla="*/ 28 h 71"/>
                  <a:gd name="T36" fmla="*/ 36 w 52"/>
                  <a:gd name="T37" fmla="*/ 26 h 71"/>
                  <a:gd name="T38" fmla="*/ 38 w 52"/>
                  <a:gd name="T39" fmla="*/ 24 h 71"/>
                  <a:gd name="T40" fmla="*/ 38 w 52"/>
                  <a:gd name="T41" fmla="*/ 17 h 71"/>
                  <a:gd name="T42" fmla="*/ 37 w 52"/>
                  <a:gd name="T43" fmla="*/ 14 h 71"/>
                  <a:gd name="T44" fmla="*/ 35 w 52"/>
                  <a:gd name="T45" fmla="*/ 12 h 71"/>
                  <a:gd name="T46" fmla="*/ 37 w 52"/>
                  <a:gd name="T47" fmla="*/ 10 h 71"/>
                  <a:gd name="T48" fmla="*/ 36 w 52"/>
                  <a:gd name="T49" fmla="*/ 7 h 71"/>
                  <a:gd name="T50" fmla="*/ 30 w 52"/>
                  <a:gd name="T51" fmla="*/ 4 h 71"/>
                  <a:gd name="T52" fmla="*/ 26 w 52"/>
                  <a:gd name="T53" fmla="*/ 2 h 71"/>
                  <a:gd name="T54" fmla="*/ 21 w 52"/>
                  <a:gd name="T55" fmla="*/ 1 h 71"/>
                  <a:gd name="T56" fmla="*/ 18 w 52"/>
                  <a:gd name="T57" fmla="*/ 1 h 71"/>
                  <a:gd name="T58" fmla="*/ 15 w 52"/>
                  <a:gd name="T59" fmla="*/ 3 h 71"/>
                  <a:gd name="T60" fmla="*/ 15 w 52"/>
                  <a:gd name="T61" fmla="*/ 6 h 71"/>
                  <a:gd name="T62" fmla="*/ 16 w 52"/>
                  <a:gd name="T63" fmla="*/ 7 h 71"/>
                  <a:gd name="T64" fmla="*/ 15 w 52"/>
                  <a:gd name="T65" fmla="*/ 8 h 71"/>
                  <a:gd name="T66" fmla="*/ 13 w 52"/>
                  <a:gd name="T67" fmla="*/ 10 h 71"/>
                  <a:gd name="T68" fmla="*/ 12 w 52"/>
                  <a:gd name="T69" fmla="*/ 13 h 71"/>
                  <a:gd name="T70" fmla="*/ 12 w 52"/>
                  <a:gd name="T71" fmla="*/ 17 h 71"/>
                  <a:gd name="T72" fmla="*/ 10 w 52"/>
                  <a:gd name="T73" fmla="*/ 16 h 71"/>
                  <a:gd name="T74" fmla="*/ 10 w 52"/>
                  <a:gd name="T75" fmla="*/ 13 h 71"/>
                  <a:gd name="T76" fmla="*/ 10 w 52"/>
                  <a:gd name="T77" fmla="*/ 11 h 71"/>
                  <a:gd name="T78" fmla="*/ 8 w 52"/>
                  <a:gd name="T79" fmla="*/ 13 h 71"/>
                  <a:gd name="T80" fmla="*/ 8 w 52"/>
                  <a:gd name="T81" fmla="*/ 16 h 71"/>
                  <a:gd name="T82" fmla="*/ 5 w 52"/>
                  <a:gd name="T83" fmla="*/ 17 h 71"/>
                  <a:gd name="T84" fmla="*/ 4 w 52"/>
                  <a:gd name="T85" fmla="*/ 19 h 71"/>
                  <a:gd name="T86" fmla="*/ 3 w 52"/>
                  <a:gd name="T87" fmla="*/ 23 h 71"/>
                  <a:gd name="T88" fmla="*/ 2 w 52"/>
                  <a:gd name="T89" fmla="*/ 28 h 71"/>
                  <a:gd name="T90" fmla="*/ 1 w 52"/>
                  <a:gd name="T91" fmla="*/ 32 h 71"/>
                  <a:gd name="T92" fmla="*/ 2 w 52"/>
                  <a:gd name="T93" fmla="*/ 37 h 71"/>
                  <a:gd name="T94" fmla="*/ 2 w 52"/>
                  <a:gd name="T95" fmla="*/ 41 h 71"/>
                  <a:gd name="T96" fmla="*/ 6 w 52"/>
                  <a:gd name="T97" fmla="*/ 50 h 71"/>
                  <a:gd name="T98" fmla="*/ 7 w 52"/>
                  <a:gd name="T99" fmla="*/ 55 h 71"/>
                  <a:gd name="T100" fmla="*/ 7 w 52"/>
                  <a:gd name="T101" fmla="*/ 56 h 71"/>
                  <a:gd name="T102" fmla="*/ 6 w 52"/>
                  <a:gd name="T103" fmla="*/ 62 h 71"/>
                  <a:gd name="T104" fmla="*/ 2 w 52"/>
                  <a:gd name="T105" fmla="*/ 69 h 71"/>
                  <a:gd name="T106" fmla="*/ 0 w 52"/>
                  <a:gd name="T107" fmla="*/ 71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ED4213"/>
              </a:solidFill>
              <a:ln w="12700" cmpd="sng">
                <a:solidFill>
                  <a:schemeClr val="tx1"/>
                </a:solidFill>
                <a:prstDash val="solid"/>
                <a:round/>
                <a:headEnd/>
                <a:tailEnd/>
              </a:ln>
            </p:spPr>
            <p:txBody>
              <a:bodyPr/>
              <a:lstStyle/>
              <a:p>
                <a:endParaRPr lang="en-US" sz="2400">
                  <a:solidFill>
                    <a:srgbClr val="000000"/>
                  </a:solidFill>
                  <a:latin typeface="Times New Roman" pitchFamily="18" charset="0"/>
                  <a:cs typeface="Arial" charset="0"/>
                </a:endParaRPr>
              </a:p>
            </p:txBody>
          </p:sp>
          <p:sp>
            <p:nvSpPr>
              <p:cNvPr id="62535" name="Freeform 57"/>
              <p:cNvSpPr>
                <a:spLocks/>
              </p:cNvSpPr>
              <p:nvPr/>
            </p:nvSpPr>
            <p:spPr bwMode="auto">
              <a:xfrm>
                <a:off x="3562" y="1636"/>
                <a:ext cx="405" cy="200"/>
              </a:xfrm>
              <a:custGeom>
                <a:avLst/>
                <a:gdLst>
                  <a:gd name="T0" fmla="*/ 4 w 83"/>
                  <a:gd name="T1" fmla="*/ 16 h 41"/>
                  <a:gd name="T2" fmla="*/ 8 w 83"/>
                  <a:gd name="T3" fmla="*/ 13 h 41"/>
                  <a:gd name="T4" fmla="*/ 20 w 83"/>
                  <a:gd name="T5" fmla="*/ 6 h 41"/>
                  <a:gd name="T6" fmla="*/ 26 w 83"/>
                  <a:gd name="T7" fmla="*/ 1 h 41"/>
                  <a:gd name="T8" fmla="*/ 31 w 83"/>
                  <a:gd name="T9" fmla="*/ 1 h 41"/>
                  <a:gd name="T10" fmla="*/ 28 w 83"/>
                  <a:gd name="T11" fmla="*/ 4 h 41"/>
                  <a:gd name="T12" fmla="*/ 23 w 83"/>
                  <a:gd name="T13" fmla="*/ 9 h 41"/>
                  <a:gd name="T14" fmla="*/ 23 w 83"/>
                  <a:gd name="T15" fmla="*/ 12 h 41"/>
                  <a:gd name="T16" fmla="*/ 28 w 83"/>
                  <a:gd name="T17" fmla="*/ 10 h 41"/>
                  <a:gd name="T18" fmla="*/ 39 w 83"/>
                  <a:gd name="T19" fmla="*/ 15 h 41"/>
                  <a:gd name="T20" fmla="*/ 43 w 83"/>
                  <a:gd name="T21" fmla="*/ 16 h 41"/>
                  <a:gd name="T22" fmla="*/ 44 w 83"/>
                  <a:gd name="T23" fmla="*/ 17 h 41"/>
                  <a:gd name="T24" fmla="*/ 49 w 83"/>
                  <a:gd name="T25" fmla="*/ 13 h 41"/>
                  <a:gd name="T26" fmla="*/ 64 w 83"/>
                  <a:gd name="T27" fmla="*/ 8 h 41"/>
                  <a:gd name="T28" fmla="*/ 63 w 83"/>
                  <a:gd name="T29" fmla="*/ 11 h 41"/>
                  <a:gd name="T30" fmla="*/ 66 w 83"/>
                  <a:gd name="T31" fmla="*/ 14 h 41"/>
                  <a:gd name="T32" fmla="*/ 72 w 83"/>
                  <a:gd name="T33" fmla="*/ 13 h 41"/>
                  <a:gd name="T34" fmla="*/ 76 w 83"/>
                  <a:gd name="T35" fmla="*/ 18 h 41"/>
                  <a:gd name="T36" fmla="*/ 82 w 83"/>
                  <a:gd name="T37" fmla="*/ 19 h 41"/>
                  <a:gd name="T38" fmla="*/ 82 w 83"/>
                  <a:gd name="T39" fmla="*/ 21 h 41"/>
                  <a:gd name="T40" fmla="*/ 79 w 83"/>
                  <a:gd name="T41" fmla="*/ 21 h 41"/>
                  <a:gd name="T42" fmla="*/ 75 w 83"/>
                  <a:gd name="T43" fmla="*/ 21 h 41"/>
                  <a:gd name="T44" fmla="*/ 69 w 83"/>
                  <a:gd name="T45" fmla="*/ 21 h 41"/>
                  <a:gd name="T46" fmla="*/ 69 w 83"/>
                  <a:gd name="T47" fmla="*/ 24 h 41"/>
                  <a:gd name="T48" fmla="*/ 62 w 83"/>
                  <a:gd name="T49" fmla="*/ 21 h 41"/>
                  <a:gd name="T50" fmla="*/ 57 w 83"/>
                  <a:gd name="T51" fmla="*/ 23 h 41"/>
                  <a:gd name="T52" fmla="*/ 55 w 83"/>
                  <a:gd name="T53" fmla="*/ 25 h 41"/>
                  <a:gd name="T54" fmla="*/ 50 w 83"/>
                  <a:gd name="T55" fmla="*/ 25 h 41"/>
                  <a:gd name="T56" fmla="*/ 46 w 83"/>
                  <a:gd name="T57" fmla="*/ 30 h 41"/>
                  <a:gd name="T58" fmla="*/ 47 w 83"/>
                  <a:gd name="T59" fmla="*/ 28 h 41"/>
                  <a:gd name="T60" fmla="*/ 44 w 83"/>
                  <a:gd name="T61" fmla="*/ 28 h 41"/>
                  <a:gd name="T62" fmla="*/ 42 w 83"/>
                  <a:gd name="T63" fmla="*/ 27 h 41"/>
                  <a:gd name="T64" fmla="*/ 40 w 83"/>
                  <a:gd name="T65" fmla="*/ 32 h 41"/>
                  <a:gd name="T66" fmla="*/ 36 w 83"/>
                  <a:gd name="T67" fmla="*/ 38 h 41"/>
                  <a:gd name="T68" fmla="*/ 34 w 83"/>
                  <a:gd name="T69" fmla="*/ 39 h 41"/>
                  <a:gd name="T70" fmla="*/ 35 w 83"/>
                  <a:gd name="T71" fmla="*/ 36 h 41"/>
                  <a:gd name="T72" fmla="*/ 32 w 83"/>
                  <a:gd name="T73" fmla="*/ 36 h 41"/>
                  <a:gd name="T74" fmla="*/ 30 w 83"/>
                  <a:gd name="T75" fmla="*/ 29 h 41"/>
                  <a:gd name="T76" fmla="*/ 29 w 83"/>
                  <a:gd name="T77" fmla="*/ 28 h 41"/>
                  <a:gd name="T78" fmla="*/ 23 w 83"/>
                  <a:gd name="T79" fmla="*/ 26 h 41"/>
                  <a:gd name="T80" fmla="*/ 22 w 83"/>
                  <a:gd name="T81" fmla="*/ 26 h 41"/>
                  <a:gd name="T82" fmla="*/ 16 w 83"/>
                  <a:gd name="T83" fmla="*/ 24 h 41"/>
                  <a:gd name="T84" fmla="*/ 4 w 83"/>
                  <a:gd name="T85" fmla="*/ 19 h 41"/>
                  <a:gd name="T86" fmla="*/ 0 w 83"/>
                  <a:gd name="T87" fmla="*/ 17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ED4213"/>
              </a:solidFill>
              <a:ln w="12700" cmpd="sng">
                <a:solidFill>
                  <a:schemeClr val="tx1"/>
                </a:solidFill>
                <a:prstDash val="solid"/>
                <a:round/>
                <a:headEnd/>
                <a:tailEnd/>
              </a:ln>
            </p:spPr>
            <p:txBody>
              <a:bodyPr/>
              <a:lstStyle/>
              <a:p>
                <a:endParaRPr lang="en-US" sz="2400">
                  <a:solidFill>
                    <a:srgbClr val="000000"/>
                  </a:solidFill>
                  <a:latin typeface="Times New Roman" pitchFamily="18" charset="0"/>
                  <a:cs typeface="Arial" charset="0"/>
                </a:endParaRPr>
              </a:p>
            </p:txBody>
          </p:sp>
        </p:grpSp>
        <p:sp>
          <p:nvSpPr>
            <p:cNvPr id="62504" name="Freeform 58"/>
            <p:cNvSpPr>
              <a:spLocks/>
            </p:cNvSpPr>
            <p:nvPr/>
          </p:nvSpPr>
          <p:spPr bwMode="auto">
            <a:xfrm>
              <a:off x="6159500" y="2917825"/>
              <a:ext cx="327025" cy="557213"/>
            </a:xfrm>
            <a:custGeom>
              <a:avLst/>
              <a:gdLst>
                <a:gd name="T0" fmla="*/ 1 w 40"/>
                <a:gd name="T1" fmla="*/ 5 h 72"/>
                <a:gd name="T2" fmla="*/ 4 w 40"/>
                <a:gd name="T3" fmla="*/ 45 h 72"/>
                <a:gd name="T4" fmla="*/ 4 w 40"/>
                <a:gd name="T5" fmla="*/ 46 h 72"/>
                <a:gd name="T6" fmla="*/ 4 w 40"/>
                <a:gd name="T7" fmla="*/ 47 h 72"/>
                <a:gd name="T8" fmla="*/ 4 w 40"/>
                <a:gd name="T9" fmla="*/ 49 h 72"/>
                <a:gd name="T10" fmla="*/ 5 w 40"/>
                <a:gd name="T11" fmla="*/ 52 h 72"/>
                <a:gd name="T12" fmla="*/ 6 w 40"/>
                <a:gd name="T13" fmla="*/ 56 h 72"/>
                <a:gd name="T14" fmla="*/ 4 w 40"/>
                <a:gd name="T15" fmla="*/ 59 h 72"/>
                <a:gd name="T16" fmla="*/ 4 w 40"/>
                <a:gd name="T17" fmla="*/ 60 h 72"/>
                <a:gd name="T18" fmla="*/ 2 w 40"/>
                <a:gd name="T19" fmla="*/ 63 h 72"/>
                <a:gd name="T20" fmla="*/ 0 w 40"/>
                <a:gd name="T21" fmla="*/ 65 h 72"/>
                <a:gd name="T22" fmla="*/ 0 w 40"/>
                <a:gd name="T23" fmla="*/ 68 h 72"/>
                <a:gd name="T24" fmla="*/ 0 w 40"/>
                <a:gd name="T25" fmla="*/ 71 h 72"/>
                <a:gd name="T26" fmla="*/ 0 w 40"/>
                <a:gd name="T27" fmla="*/ 71 h 72"/>
                <a:gd name="T28" fmla="*/ 0 w 40"/>
                <a:gd name="T29" fmla="*/ 72 h 72"/>
                <a:gd name="T30" fmla="*/ 0 w 40"/>
                <a:gd name="T31" fmla="*/ 72 h 72"/>
                <a:gd name="T32" fmla="*/ 1 w 40"/>
                <a:gd name="T33" fmla="*/ 72 h 72"/>
                <a:gd name="T34" fmla="*/ 2 w 40"/>
                <a:gd name="T35" fmla="*/ 72 h 72"/>
                <a:gd name="T36" fmla="*/ 2 w 40"/>
                <a:gd name="T37" fmla="*/ 71 h 72"/>
                <a:gd name="T38" fmla="*/ 2 w 40"/>
                <a:gd name="T39" fmla="*/ 70 h 72"/>
                <a:gd name="T40" fmla="*/ 5 w 40"/>
                <a:gd name="T41" fmla="*/ 70 h 72"/>
                <a:gd name="T42" fmla="*/ 8 w 40"/>
                <a:gd name="T43" fmla="*/ 69 h 72"/>
                <a:gd name="T44" fmla="*/ 12 w 40"/>
                <a:gd name="T45" fmla="*/ 71 h 72"/>
                <a:gd name="T46" fmla="*/ 12 w 40"/>
                <a:gd name="T47" fmla="*/ 71 h 72"/>
                <a:gd name="T48" fmla="*/ 13 w 40"/>
                <a:gd name="T49" fmla="*/ 71 h 72"/>
                <a:gd name="T50" fmla="*/ 14 w 40"/>
                <a:gd name="T51" fmla="*/ 68 h 72"/>
                <a:gd name="T52" fmla="*/ 16 w 40"/>
                <a:gd name="T53" fmla="*/ 68 h 72"/>
                <a:gd name="T54" fmla="*/ 17 w 40"/>
                <a:gd name="T55" fmla="*/ 69 h 72"/>
                <a:gd name="T56" fmla="*/ 18 w 40"/>
                <a:gd name="T57" fmla="*/ 70 h 72"/>
                <a:gd name="T58" fmla="*/ 19 w 40"/>
                <a:gd name="T59" fmla="*/ 69 h 72"/>
                <a:gd name="T60" fmla="*/ 20 w 40"/>
                <a:gd name="T61" fmla="*/ 65 h 72"/>
                <a:gd name="T62" fmla="*/ 21 w 40"/>
                <a:gd name="T63" fmla="*/ 64 h 72"/>
                <a:gd name="T64" fmla="*/ 22 w 40"/>
                <a:gd name="T65" fmla="*/ 64 h 72"/>
                <a:gd name="T66" fmla="*/ 24 w 40"/>
                <a:gd name="T67" fmla="*/ 66 h 72"/>
                <a:gd name="T68" fmla="*/ 27 w 40"/>
                <a:gd name="T69" fmla="*/ 66 h 72"/>
                <a:gd name="T70" fmla="*/ 28 w 40"/>
                <a:gd name="T71" fmla="*/ 63 h 72"/>
                <a:gd name="T72" fmla="*/ 33 w 40"/>
                <a:gd name="T73" fmla="*/ 56 h 72"/>
                <a:gd name="T74" fmla="*/ 33 w 40"/>
                <a:gd name="T75" fmla="*/ 53 h 72"/>
                <a:gd name="T76" fmla="*/ 34 w 40"/>
                <a:gd name="T77" fmla="*/ 53 h 72"/>
                <a:gd name="T78" fmla="*/ 37 w 40"/>
                <a:gd name="T79" fmla="*/ 53 h 72"/>
                <a:gd name="T80" fmla="*/ 38 w 40"/>
                <a:gd name="T81" fmla="*/ 52 h 72"/>
                <a:gd name="T82" fmla="*/ 40 w 40"/>
                <a:gd name="T83" fmla="*/ 51 h 72"/>
                <a:gd name="T84" fmla="*/ 40 w 40"/>
                <a:gd name="T85" fmla="*/ 50 h 72"/>
                <a:gd name="T86" fmla="*/ 40 w 40"/>
                <a:gd name="T87" fmla="*/ 47 h 72"/>
                <a:gd name="T88" fmla="*/ 40 w 40"/>
                <a:gd name="T89" fmla="*/ 47 h 72"/>
                <a:gd name="T90" fmla="*/ 40 w 40"/>
                <a:gd name="T91" fmla="*/ 45 h 72"/>
                <a:gd name="T92" fmla="*/ 35 w 40"/>
                <a:gd name="T93" fmla="*/ 1 h 72"/>
                <a:gd name="T94" fmla="*/ 35 w 40"/>
                <a:gd name="T95" fmla="*/ 0 h 72"/>
                <a:gd name="T96" fmla="*/ 9 w 40"/>
                <a:gd name="T97" fmla="*/ 3 h 72"/>
                <a:gd name="T98" fmla="*/ 8 w 40"/>
                <a:gd name="T99" fmla="*/ 4 h 72"/>
                <a:gd name="T100" fmla="*/ 6 w 40"/>
                <a:gd name="T101" fmla="*/ 5 h 72"/>
                <a:gd name="T102" fmla="*/ 5 w 40"/>
                <a:gd name="T103" fmla="*/ 6 h 72"/>
                <a:gd name="T104" fmla="*/ 3 w 40"/>
                <a:gd name="T105" fmla="*/ 6 h 72"/>
                <a:gd name="T106" fmla="*/ 1 w 40"/>
                <a:gd name="T107" fmla="*/ 5 h 72"/>
                <a:gd name="T108" fmla="*/ 1 w 40"/>
                <a:gd name="T109" fmla="*/ 5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ED4213"/>
            </a:solidFill>
            <a:ln w="12700" cmpd="sng">
              <a:solidFill>
                <a:schemeClr val="tx1"/>
              </a:solidFill>
              <a:prstDash val="solid"/>
              <a:round/>
              <a:headEnd/>
              <a:tailEnd/>
            </a:ln>
          </p:spPr>
          <p:txBody>
            <a:bodyPr/>
            <a:lstStyle/>
            <a:p>
              <a:endParaRPr lang="en-US" sz="2400">
                <a:solidFill>
                  <a:srgbClr val="000000"/>
                </a:solidFill>
                <a:latin typeface="Times New Roman" pitchFamily="18" charset="0"/>
                <a:cs typeface="Arial" charset="0"/>
              </a:endParaRPr>
            </a:p>
          </p:txBody>
        </p:sp>
        <p:sp>
          <p:nvSpPr>
            <p:cNvPr id="62505" name="Freeform 59" descr="75%"/>
            <p:cNvSpPr>
              <a:spLocks/>
            </p:cNvSpPr>
            <p:nvPr/>
          </p:nvSpPr>
          <p:spPr bwMode="auto">
            <a:xfrm>
              <a:off x="6721475" y="3730625"/>
              <a:ext cx="560388" cy="409575"/>
            </a:xfrm>
            <a:custGeom>
              <a:avLst/>
              <a:gdLst>
                <a:gd name="T0" fmla="*/ 41 w 69"/>
                <a:gd name="T1" fmla="*/ 53 h 53"/>
                <a:gd name="T2" fmla="*/ 38 w 69"/>
                <a:gd name="T3" fmla="*/ 52 h 53"/>
                <a:gd name="T4" fmla="*/ 37 w 69"/>
                <a:gd name="T5" fmla="*/ 48 h 53"/>
                <a:gd name="T6" fmla="*/ 33 w 69"/>
                <a:gd name="T7" fmla="*/ 44 h 53"/>
                <a:gd name="T8" fmla="*/ 31 w 69"/>
                <a:gd name="T9" fmla="*/ 39 h 53"/>
                <a:gd name="T10" fmla="*/ 29 w 69"/>
                <a:gd name="T11" fmla="*/ 37 h 53"/>
                <a:gd name="T12" fmla="*/ 25 w 69"/>
                <a:gd name="T13" fmla="*/ 34 h 53"/>
                <a:gd name="T14" fmla="*/ 23 w 69"/>
                <a:gd name="T15" fmla="*/ 32 h 53"/>
                <a:gd name="T16" fmla="*/ 22 w 69"/>
                <a:gd name="T17" fmla="*/ 30 h 53"/>
                <a:gd name="T18" fmla="*/ 15 w 69"/>
                <a:gd name="T19" fmla="*/ 25 h 53"/>
                <a:gd name="T20" fmla="*/ 13 w 69"/>
                <a:gd name="T21" fmla="*/ 23 h 53"/>
                <a:gd name="T22" fmla="*/ 10 w 69"/>
                <a:gd name="T23" fmla="*/ 19 h 53"/>
                <a:gd name="T24" fmla="*/ 8 w 69"/>
                <a:gd name="T25" fmla="*/ 16 h 53"/>
                <a:gd name="T26" fmla="*/ 1 w 69"/>
                <a:gd name="T27" fmla="*/ 14 h 53"/>
                <a:gd name="T28" fmla="*/ 1 w 69"/>
                <a:gd name="T29" fmla="*/ 10 h 53"/>
                <a:gd name="T30" fmla="*/ 3 w 69"/>
                <a:gd name="T31" fmla="*/ 8 h 53"/>
                <a:gd name="T32" fmla="*/ 3 w 69"/>
                <a:gd name="T33" fmla="*/ 7 h 53"/>
                <a:gd name="T34" fmla="*/ 8 w 69"/>
                <a:gd name="T35" fmla="*/ 5 h 53"/>
                <a:gd name="T36" fmla="*/ 12 w 69"/>
                <a:gd name="T37" fmla="*/ 3 h 53"/>
                <a:gd name="T38" fmla="*/ 13 w 69"/>
                <a:gd name="T39" fmla="*/ 2 h 53"/>
                <a:gd name="T40" fmla="*/ 31 w 69"/>
                <a:gd name="T41" fmla="*/ 1 h 53"/>
                <a:gd name="T42" fmla="*/ 31 w 69"/>
                <a:gd name="T43" fmla="*/ 2 h 53"/>
                <a:gd name="T44" fmla="*/ 35 w 69"/>
                <a:gd name="T45" fmla="*/ 4 h 53"/>
                <a:gd name="T46" fmla="*/ 51 w 69"/>
                <a:gd name="T47" fmla="*/ 4 h 53"/>
                <a:gd name="T48" fmla="*/ 68 w 69"/>
                <a:gd name="T49" fmla="*/ 17 h 53"/>
                <a:gd name="T50" fmla="*/ 66 w 69"/>
                <a:gd name="T51" fmla="*/ 19 h 53"/>
                <a:gd name="T52" fmla="*/ 63 w 69"/>
                <a:gd name="T53" fmla="*/ 24 h 53"/>
                <a:gd name="T54" fmla="*/ 62 w 69"/>
                <a:gd name="T55" fmla="*/ 28 h 53"/>
                <a:gd name="T56" fmla="*/ 62 w 69"/>
                <a:gd name="T57" fmla="*/ 30 h 53"/>
                <a:gd name="T58" fmla="*/ 60 w 69"/>
                <a:gd name="T59" fmla="*/ 31 h 53"/>
                <a:gd name="T60" fmla="*/ 59 w 69"/>
                <a:gd name="T61" fmla="*/ 33 h 53"/>
                <a:gd name="T62" fmla="*/ 57 w 69"/>
                <a:gd name="T63" fmla="*/ 35 h 53"/>
                <a:gd name="T64" fmla="*/ 53 w 69"/>
                <a:gd name="T65" fmla="*/ 39 h 53"/>
                <a:gd name="T66" fmla="*/ 50 w 69"/>
                <a:gd name="T67" fmla="*/ 41 h 53"/>
                <a:gd name="T68" fmla="*/ 49 w 69"/>
                <a:gd name="T69" fmla="*/ 43 h 53"/>
                <a:gd name="T70" fmla="*/ 46 w 69"/>
                <a:gd name="T71" fmla="*/ 44 h 53"/>
                <a:gd name="T72" fmla="*/ 46 w 69"/>
                <a:gd name="T73" fmla="*/ 45 h 53"/>
                <a:gd name="T74" fmla="*/ 45 w 69"/>
                <a:gd name="T75" fmla="*/ 47 h 53"/>
                <a:gd name="T76" fmla="*/ 43 w 69"/>
                <a:gd name="T77" fmla="*/ 48 h 53"/>
                <a:gd name="T78" fmla="*/ 43 w 69"/>
                <a:gd name="T79" fmla="*/ 48 h 53"/>
                <a:gd name="T80" fmla="*/ 43 w 69"/>
                <a:gd name="T81" fmla="*/ 49 h 53"/>
                <a:gd name="T82" fmla="*/ 44 w 69"/>
                <a:gd name="T83" fmla="*/ 50 h 53"/>
                <a:gd name="T84" fmla="*/ 42 w 69"/>
                <a:gd name="T85" fmla="*/ 51 h 53"/>
                <a:gd name="T86" fmla="*/ 41 w 69"/>
                <a:gd name="T87" fmla="*/ 52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ED4213"/>
            </a:solidFill>
            <a:ln w="12700" cmpd="sng">
              <a:solidFill>
                <a:schemeClr val="tx1"/>
              </a:solidFill>
              <a:prstDash val="solid"/>
              <a:round/>
              <a:headEnd/>
              <a:tailEnd/>
            </a:ln>
          </p:spPr>
          <p:txBody>
            <a:bodyPr/>
            <a:lstStyle/>
            <a:p>
              <a:endParaRPr lang="en-US" sz="2400">
                <a:solidFill>
                  <a:srgbClr val="000000"/>
                </a:solidFill>
                <a:latin typeface="Times New Roman" pitchFamily="18" charset="0"/>
                <a:cs typeface="Arial" charset="0"/>
              </a:endParaRPr>
            </a:p>
          </p:txBody>
        </p:sp>
        <p:sp>
          <p:nvSpPr>
            <p:cNvPr id="62506" name="Freeform 60"/>
            <p:cNvSpPr>
              <a:spLocks/>
            </p:cNvSpPr>
            <p:nvPr/>
          </p:nvSpPr>
          <p:spPr bwMode="auto">
            <a:xfrm>
              <a:off x="6467475" y="3784600"/>
              <a:ext cx="596900" cy="596900"/>
            </a:xfrm>
            <a:custGeom>
              <a:avLst/>
              <a:gdLst>
                <a:gd name="T0" fmla="*/ 9 w 73"/>
                <a:gd name="T1" fmla="*/ 41 h 77"/>
                <a:gd name="T2" fmla="*/ 11 w 73"/>
                <a:gd name="T3" fmla="*/ 44 h 77"/>
                <a:gd name="T4" fmla="*/ 13 w 73"/>
                <a:gd name="T5" fmla="*/ 46 h 77"/>
                <a:gd name="T6" fmla="*/ 13 w 73"/>
                <a:gd name="T7" fmla="*/ 49 h 77"/>
                <a:gd name="T8" fmla="*/ 14 w 73"/>
                <a:gd name="T9" fmla="*/ 50 h 77"/>
                <a:gd name="T10" fmla="*/ 13 w 73"/>
                <a:gd name="T11" fmla="*/ 55 h 77"/>
                <a:gd name="T12" fmla="*/ 12 w 73"/>
                <a:gd name="T13" fmla="*/ 60 h 77"/>
                <a:gd name="T14" fmla="*/ 14 w 73"/>
                <a:gd name="T15" fmla="*/ 68 h 77"/>
                <a:gd name="T16" fmla="*/ 16 w 73"/>
                <a:gd name="T17" fmla="*/ 71 h 77"/>
                <a:gd name="T18" fmla="*/ 17 w 73"/>
                <a:gd name="T19" fmla="*/ 74 h 77"/>
                <a:gd name="T20" fmla="*/ 18 w 73"/>
                <a:gd name="T21" fmla="*/ 76 h 77"/>
                <a:gd name="T22" fmla="*/ 58 w 73"/>
                <a:gd name="T23" fmla="*/ 76 h 77"/>
                <a:gd name="T24" fmla="*/ 60 w 73"/>
                <a:gd name="T25" fmla="*/ 77 h 77"/>
                <a:gd name="T26" fmla="*/ 59 w 73"/>
                <a:gd name="T27" fmla="*/ 71 h 77"/>
                <a:gd name="T28" fmla="*/ 60 w 73"/>
                <a:gd name="T29" fmla="*/ 69 h 77"/>
                <a:gd name="T30" fmla="*/ 64 w 73"/>
                <a:gd name="T31" fmla="*/ 69 h 77"/>
                <a:gd name="T32" fmla="*/ 67 w 73"/>
                <a:gd name="T33" fmla="*/ 69 h 77"/>
                <a:gd name="T34" fmla="*/ 67 w 73"/>
                <a:gd name="T35" fmla="*/ 65 h 77"/>
                <a:gd name="T36" fmla="*/ 67 w 73"/>
                <a:gd name="T37" fmla="*/ 62 h 77"/>
                <a:gd name="T38" fmla="*/ 69 w 73"/>
                <a:gd name="T39" fmla="*/ 53 h 77"/>
                <a:gd name="T40" fmla="*/ 71 w 73"/>
                <a:gd name="T41" fmla="*/ 48 h 77"/>
                <a:gd name="T42" fmla="*/ 73 w 73"/>
                <a:gd name="T43" fmla="*/ 47 h 77"/>
                <a:gd name="T44" fmla="*/ 73 w 73"/>
                <a:gd name="T45" fmla="*/ 46 h 77"/>
                <a:gd name="T46" fmla="*/ 72 w 73"/>
                <a:gd name="T47" fmla="*/ 46 h 77"/>
                <a:gd name="T48" fmla="*/ 69 w 73"/>
                <a:gd name="T49" fmla="*/ 45 h 77"/>
                <a:gd name="T50" fmla="*/ 68 w 73"/>
                <a:gd name="T51" fmla="*/ 41 h 77"/>
                <a:gd name="T52" fmla="*/ 64 w 73"/>
                <a:gd name="T53" fmla="*/ 37 h 77"/>
                <a:gd name="T54" fmla="*/ 62 w 73"/>
                <a:gd name="T55" fmla="*/ 32 h 77"/>
                <a:gd name="T56" fmla="*/ 60 w 73"/>
                <a:gd name="T57" fmla="*/ 30 h 77"/>
                <a:gd name="T58" fmla="*/ 56 w 73"/>
                <a:gd name="T59" fmla="*/ 27 h 77"/>
                <a:gd name="T60" fmla="*/ 54 w 73"/>
                <a:gd name="T61" fmla="*/ 25 h 77"/>
                <a:gd name="T62" fmla="*/ 53 w 73"/>
                <a:gd name="T63" fmla="*/ 23 h 77"/>
                <a:gd name="T64" fmla="*/ 46 w 73"/>
                <a:gd name="T65" fmla="*/ 18 h 77"/>
                <a:gd name="T66" fmla="*/ 44 w 73"/>
                <a:gd name="T67" fmla="*/ 16 h 77"/>
                <a:gd name="T68" fmla="*/ 41 w 73"/>
                <a:gd name="T69" fmla="*/ 12 h 77"/>
                <a:gd name="T70" fmla="*/ 39 w 73"/>
                <a:gd name="T71" fmla="*/ 9 h 77"/>
                <a:gd name="T72" fmla="*/ 32 w 73"/>
                <a:gd name="T73" fmla="*/ 7 h 77"/>
                <a:gd name="T74" fmla="*/ 32 w 73"/>
                <a:gd name="T75" fmla="*/ 3 h 77"/>
                <a:gd name="T76" fmla="*/ 34 w 73"/>
                <a:gd name="T77" fmla="*/ 1 h 77"/>
                <a:gd name="T78" fmla="*/ 34 w 73"/>
                <a:gd name="T79" fmla="*/ 0 h 77"/>
                <a:gd name="T80" fmla="*/ 0 w 73"/>
                <a:gd name="T81" fmla="*/ 5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ED4213"/>
            </a:solidFill>
            <a:ln w="12700" cmpd="sng">
              <a:solidFill>
                <a:schemeClr val="tx1"/>
              </a:solidFill>
              <a:prstDash val="solid"/>
              <a:round/>
              <a:headEnd/>
              <a:tailEnd/>
            </a:ln>
          </p:spPr>
          <p:txBody>
            <a:bodyPr/>
            <a:lstStyle/>
            <a:p>
              <a:endParaRPr lang="en-US" sz="2400">
                <a:solidFill>
                  <a:srgbClr val="000000"/>
                </a:solidFill>
                <a:latin typeface="Times New Roman" pitchFamily="18" charset="0"/>
                <a:cs typeface="Arial" charset="0"/>
              </a:endParaRPr>
            </a:p>
          </p:txBody>
        </p:sp>
        <p:sp>
          <p:nvSpPr>
            <p:cNvPr id="62507" name="Freeform 61"/>
            <p:cNvSpPr>
              <a:spLocks/>
            </p:cNvSpPr>
            <p:nvPr/>
          </p:nvSpPr>
          <p:spPr bwMode="auto">
            <a:xfrm>
              <a:off x="7029450" y="3041650"/>
              <a:ext cx="506413" cy="223838"/>
            </a:xfrm>
            <a:custGeom>
              <a:avLst/>
              <a:gdLst>
                <a:gd name="T0" fmla="*/ 36 w 62"/>
                <a:gd name="T1" fmla="*/ 2 h 29"/>
                <a:gd name="T2" fmla="*/ 2 w 62"/>
                <a:gd name="T3" fmla="*/ 17 h 29"/>
                <a:gd name="T4" fmla="*/ 4 w 62"/>
                <a:gd name="T5" fmla="*/ 16 h 29"/>
                <a:gd name="T6" fmla="*/ 8 w 62"/>
                <a:gd name="T7" fmla="*/ 13 h 29"/>
                <a:gd name="T8" fmla="*/ 10 w 62"/>
                <a:gd name="T9" fmla="*/ 11 h 29"/>
                <a:gd name="T10" fmla="*/ 11 w 62"/>
                <a:gd name="T11" fmla="*/ 10 h 29"/>
                <a:gd name="T12" fmla="*/ 14 w 62"/>
                <a:gd name="T13" fmla="*/ 9 h 29"/>
                <a:gd name="T14" fmla="*/ 19 w 62"/>
                <a:gd name="T15" fmla="*/ 7 h 29"/>
                <a:gd name="T16" fmla="*/ 21 w 62"/>
                <a:gd name="T17" fmla="*/ 8 h 29"/>
                <a:gd name="T18" fmla="*/ 23 w 62"/>
                <a:gd name="T19" fmla="*/ 8 h 29"/>
                <a:gd name="T20" fmla="*/ 25 w 62"/>
                <a:gd name="T21" fmla="*/ 12 h 29"/>
                <a:gd name="T22" fmla="*/ 27 w 62"/>
                <a:gd name="T23" fmla="*/ 12 h 29"/>
                <a:gd name="T24" fmla="*/ 27 w 62"/>
                <a:gd name="T25" fmla="*/ 14 h 29"/>
                <a:gd name="T26" fmla="*/ 31 w 62"/>
                <a:gd name="T27" fmla="*/ 15 h 29"/>
                <a:gd name="T28" fmla="*/ 34 w 62"/>
                <a:gd name="T29" fmla="*/ 17 h 29"/>
                <a:gd name="T30" fmla="*/ 35 w 62"/>
                <a:gd name="T31" fmla="*/ 19 h 29"/>
                <a:gd name="T32" fmla="*/ 32 w 62"/>
                <a:gd name="T33" fmla="*/ 25 h 29"/>
                <a:gd name="T34" fmla="*/ 35 w 62"/>
                <a:gd name="T35" fmla="*/ 27 h 29"/>
                <a:gd name="T36" fmla="*/ 38 w 62"/>
                <a:gd name="T37" fmla="*/ 28 h 29"/>
                <a:gd name="T38" fmla="*/ 39 w 62"/>
                <a:gd name="T39" fmla="*/ 28 h 29"/>
                <a:gd name="T40" fmla="*/ 42 w 62"/>
                <a:gd name="T41" fmla="*/ 27 h 29"/>
                <a:gd name="T42" fmla="*/ 46 w 62"/>
                <a:gd name="T43" fmla="*/ 29 h 29"/>
                <a:gd name="T44" fmla="*/ 47 w 62"/>
                <a:gd name="T45" fmla="*/ 28 h 29"/>
                <a:gd name="T46" fmla="*/ 45 w 62"/>
                <a:gd name="T47" fmla="*/ 26 h 29"/>
                <a:gd name="T48" fmla="*/ 44 w 62"/>
                <a:gd name="T49" fmla="*/ 25 h 29"/>
                <a:gd name="T50" fmla="*/ 45 w 62"/>
                <a:gd name="T51" fmla="*/ 24 h 29"/>
                <a:gd name="T52" fmla="*/ 44 w 62"/>
                <a:gd name="T53" fmla="*/ 23 h 29"/>
                <a:gd name="T54" fmla="*/ 41 w 62"/>
                <a:gd name="T55" fmla="*/ 19 h 29"/>
                <a:gd name="T56" fmla="*/ 41 w 62"/>
                <a:gd name="T57" fmla="*/ 16 h 29"/>
                <a:gd name="T58" fmla="*/ 41 w 62"/>
                <a:gd name="T59" fmla="*/ 12 h 29"/>
                <a:gd name="T60" fmla="*/ 41 w 62"/>
                <a:gd name="T61" fmla="*/ 10 h 29"/>
                <a:gd name="T62" fmla="*/ 41 w 62"/>
                <a:gd name="T63" fmla="*/ 9 h 29"/>
                <a:gd name="T64" fmla="*/ 44 w 62"/>
                <a:gd name="T65" fmla="*/ 6 h 29"/>
                <a:gd name="T66" fmla="*/ 45 w 62"/>
                <a:gd name="T67" fmla="*/ 4 h 29"/>
                <a:gd name="T68" fmla="*/ 47 w 62"/>
                <a:gd name="T69" fmla="*/ 4 h 29"/>
                <a:gd name="T70" fmla="*/ 45 w 62"/>
                <a:gd name="T71" fmla="*/ 8 h 29"/>
                <a:gd name="T72" fmla="*/ 44 w 62"/>
                <a:gd name="T73" fmla="*/ 10 h 29"/>
                <a:gd name="T74" fmla="*/ 46 w 62"/>
                <a:gd name="T75" fmla="*/ 12 h 29"/>
                <a:gd name="T76" fmla="*/ 46 w 62"/>
                <a:gd name="T77" fmla="*/ 16 h 29"/>
                <a:gd name="T78" fmla="*/ 45 w 62"/>
                <a:gd name="T79" fmla="*/ 18 h 29"/>
                <a:gd name="T80" fmla="*/ 46 w 62"/>
                <a:gd name="T81" fmla="*/ 19 h 29"/>
                <a:gd name="T82" fmla="*/ 46 w 62"/>
                <a:gd name="T83" fmla="*/ 21 h 29"/>
                <a:gd name="T84" fmla="*/ 47 w 62"/>
                <a:gd name="T85" fmla="*/ 24 h 29"/>
                <a:gd name="T86" fmla="*/ 50 w 62"/>
                <a:gd name="T87" fmla="*/ 25 h 29"/>
                <a:gd name="T88" fmla="*/ 52 w 62"/>
                <a:gd name="T89" fmla="*/ 24 h 29"/>
                <a:gd name="T90" fmla="*/ 52 w 62"/>
                <a:gd name="T91" fmla="*/ 26 h 29"/>
                <a:gd name="T92" fmla="*/ 53 w 62"/>
                <a:gd name="T93" fmla="*/ 28 h 29"/>
                <a:gd name="T94" fmla="*/ 55 w 62"/>
                <a:gd name="T95" fmla="*/ 29 h 29"/>
                <a:gd name="T96" fmla="*/ 56 w 62"/>
                <a:gd name="T97" fmla="*/ 28 h 29"/>
                <a:gd name="T98" fmla="*/ 61 w 62"/>
                <a:gd name="T99" fmla="*/ 26 h 29"/>
                <a:gd name="T100" fmla="*/ 62 w 62"/>
                <a:gd name="T101" fmla="*/ 19 h 29"/>
                <a:gd name="T102" fmla="*/ 54 w 62"/>
                <a:gd name="T103" fmla="*/ 21 h 29"/>
                <a:gd name="T104" fmla="*/ 47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ED4213"/>
            </a:solidFill>
            <a:ln w="12700" cmpd="sng">
              <a:solidFill>
                <a:schemeClr val="tx1"/>
              </a:solidFill>
              <a:prstDash val="solid"/>
              <a:round/>
              <a:headEnd/>
              <a:tailEnd/>
            </a:ln>
          </p:spPr>
          <p:txBody>
            <a:bodyPr/>
            <a:lstStyle/>
            <a:p>
              <a:endParaRPr lang="en-US" sz="2400">
                <a:solidFill>
                  <a:srgbClr val="000000"/>
                </a:solidFill>
                <a:latin typeface="Times New Roman" pitchFamily="18" charset="0"/>
                <a:cs typeface="Arial" charset="0"/>
              </a:endParaRPr>
            </a:p>
          </p:txBody>
        </p:sp>
        <p:sp>
          <p:nvSpPr>
            <p:cNvPr id="62508" name="Freeform 62"/>
            <p:cNvSpPr>
              <a:spLocks/>
            </p:cNvSpPr>
            <p:nvPr/>
          </p:nvSpPr>
          <p:spPr bwMode="auto">
            <a:xfrm>
              <a:off x="7413625" y="3017838"/>
              <a:ext cx="122238" cy="185737"/>
            </a:xfrm>
            <a:custGeom>
              <a:avLst/>
              <a:gdLst>
                <a:gd name="T0" fmla="*/ 15 w 15"/>
                <a:gd name="T1" fmla="*/ 22 h 24"/>
                <a:gd name="T2" fmla="*/ 15 w 15"/>
                <a:gd name="T3" fmla="*/ 20 h 24"/>
                <a:gd name="T4" fmla="*/ 14 w 15"/>
                <a:gd name="T5" fmla="*/ 18 h 24"/>
                <a:gd name="T6" fmla="*/ 12 w 15"/>
                <a:gd name="T7" fmla="*/ 16 h 24"/>
                <a:gd name="T8" fmla="*/ 10 w 15"/>
                <a:gd name="T9" fmla="*/ 15 h 24"/>
                <a:gd name="T10" fmla="*/ 9 w 15"/>
                <a:gd name="T11" fmla="*/ 14 h 24"/>
                <a:gd name="T12" fmla="*/ 9 w 15"/>
                <a:gd name="T13" fmla="*/ 12 h 24"/>
                <a:gd name="T14" fmla="*/ 7 w 15"/>
                <a:gd name="T15" fmla="*/ 9 h 24"/>
                <a:gd name="T16" fmla="*/ 6 w 15"/>
                <a:gd name="T17" fmla="*/ 8 h 24"/>
                <a:gd name="T18" fmla="*/ 5 w 15"/>
                <a:gd name="T19" fmla="*/ 6 h 24"/>
                <a:gd name="T20" fmla="*/ 4 w 15"/>
                <a:gd name="T21" fmla="*/ 5 h 24"/>
                <a:gd name="T22" fmla="*/ 4 w 15"/>
                <a:gd name="T23" fmla="*/ 4 h 24"/>
                <a:gd name="T24" fmla="*/ 4 w 15"/>
                <a:gd name="T25" fmla="*/ 4 h 24"/>
                <a:gd name="T26" fmla="*/ 4 w 15"/>
                <a:gd name="T27" fmla="*/ 3 h 24"/>
                <a:gd name="T28" fmla="*/ 5 w 15"/>
                <a:gd name="T29" fmla="*/ 0 h 24"/>
                <a:gd name="T30" fmla="*/ 4 w 15"/>
                <a:gd name="T31" fmla="*/ 0 h 24"/>
                <a:gd name="T32" fmla="*/ 2 w 15"/>
                <a:gd name="T33" fmla="*/ 0 h 24"/>
                <a:gd name="T34" fmla="*/ 1 w 15"/>
                <a:gd name="T35" fmla="*/ 1 h 24"/>
                <a:gd name="T36" fmla="*/ 1 w 15"/>
                <a:gd name="T37" fmla="*/ 2 h 24"/>
                <a:gd name="T38" fmla="*/ 1 w 15"/>
                <a:gd name="T39" fmla="*/ 3 h 24"/>
                <a:gd name="T40" fmla="*/ 0 w 15"/>
                <a:gd name="T41" fmla="*/ 3 h 24"/>
                <a:gd name="T42" fmla="*/ 7 w 15"/>
                <a:gd name="T43" fmla="*/ 24 h 24"/>
                <a:gd name="T44" fmla="*/ 15 w 15"/>
                <a:gd name="T45" fmla="*/ 22 h 24"/>
                <a:gd name="T46" fmla="*/ 15 w 15"/>
                <a:gd name="T47" fmla="*/ 22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ED4213"/>
            </a:solidFill>
            <a:ln w="12700" cmpd="sng">
              <a:solidFill>
                <a:schemeClr val="tx1"/>
              </a:solidFill>
              <a:prstDash val="solid"/>
              <a:round/>
              <a:headEnd/>
              <a:tailEnd/>
            </a:ln>
          </p:spPr>
          <p:txBody>
            <a:bodyPr/>
            <a:lstStyle/>
            <a:p>
              <a:endParaRPr lang="en-US" sz="2400">
                <a:solidFill>
                  <a:srgbClr val="000000"/>
                </a:solidFill>
                <a:latin typeface="Times New Roman" pitchFamily="18" charset="0"/>
                <a:cs typeface="Arial" charset="0"/>
              </a:endParaRPr>
            </a:p>
          </p:txBody>
        </p:sp>
        <p:sp>
          <p:nvSpPr>
            <p:cNvPr id="62509" name="Freeform 63"/>
            <p:cNvSpPr>
              <a:spLocks/>
            </p:cNvSpPr>
            <p:nvPr/>
          </p:nvSpPr>
          <p:spPr bwMode="auto">
            <a:xfrm>
              <a:off x="7445375" y="2801938"/>
              <a:ext cx="153988" cy="325437"/>
            </a:xfrm>
            <a:custGeom>
              <a:avLst/>
              <a:gdLst>
                <a:gd name="T0" fmla="*/ 0 w 19"/>
                <a:gd name="T1" fmla="*/ 31 h 42"/>
                <a:gd name="T2" fmla="*/ 0 w 19"/>
                <a:gd name="T3" fmla="*/ 32 h 42"/>
                <a:gd name="T4" fmla="*/ 2 w 19"/>
                <a:gd name="T5" fmla="*/ 34 h 42"/>
                <a:gd name="T6" fmla="*/ 6 w 19"/>
                <a:gd name="T7" fmla="*/ 37 h 42"/>
                <a:gd name="T8" fmla="*/ 9 w 19"/>
                <a:gd name="T9" fmla="*/ 38 h 42"/>
                <a:gd name="T10" fmla="*/ 10 w 19"/>
                <a:gd name="T11" fmla="*/ 40 h 42"/>
                <a:gd name="T12" fmla="*/ 11 w 19"/>
                <a:gd name="T13" fmla="*/ 42 h 42"/>
                <a:gd name="T14" fmla="*/ 13 w 19"/>
                <a:gd name="T15" fmla="*/ 39 h 42"/>
                <a:gd name="T16" fmla="*/ 14 w 19"/>
                <a:gd name="T17" fmla="*/ 35 h 42"/>
                <a:gd name="T18" fmla="*/ 17 w 19"/>
                <a:gd name="T19" fmla="*/ 30 h 42"/>
                <a:gd name="T20" fmla="*/ 19 w 19"/>
                <a:gd name="T21" fmla="*/ 26 h 42"/>
                <a:gd name="T22" fmla="*/ 18 w 19"/>
                <a:gd name="T23" fmla="*/ 19 h 42"/>
                <a:gd name="T24" fmla="*/ 17 w 19"/>
                <a:gd name="T25" fmla="*/ 13 h 42"/>
                <a:gd name="T26" fmla="*/ 14 w 19"/>
                <a:gd name="T27" fmla="*/ 14 h 42"/>
                <a:gd name="T28" fmla="*/ 13 w 19"/>
                <a:gd name="T29" fmla="*/ 14 h 42"/>
                <a:gd name="T30" fmla="*/ 12 w 19"/>
                <a:gd name="T31" fmla="*/ 14 h 42"/>
                <a:gd name="T32" fmla="*/ 13 w 19"/>
                <a:gd name="T33" fmla="*/ 11 h 42"/>
                <a:gd name="T34" fmla="*/ 14 w 19"/>
                <a:gd name="T35" fmla="*/ 11 h 42"/>
                <a:gd name="T36" fmla="*/ 15 w 19"/>
                <a:gd name="T37" fmla="*/ 8 h 42"/>
                <a:gd name="T38" fmla="*/ 16 w 19"/>
                <a:gd name="T39" fmla="*/ 6 h 42"/>
                <a:gd name="T40" fmla="*/ 4 w 19"/>
                <a:gd name="T41" fmla="*/ 0 h 42"/>
                <a:gd name="T42" fmla="*/ 3 w 19"/>
                <a:gd name="T43" fmla="*/ 2 h 42"/>
                <a:gd name="T44" fmla="*/ 2 w 19"/>
                <a:gd name="T45" fmla="*/ 6 h 42"/>
                <a:gd name="T46" fmla="*/ 0 w 19"/>
                <a:gd name="T47" fmla="*/ 8 h 42"/>
                <a:gd name="T48" fmla="*/ 1 w 19"/>
                <a:gd name="T49" fmla="*/ 9 h 42"/>
                <a:gd name="T50" fmla="*/ 1 w 19"/>
                <a:gd name="T51" fmla="*/ 11 h 42"/>
                <a:gd name="T52" fmla="*/ 1 w 19"/>
                <a:gd name="T53" fmla="*/ 15 h 42"/>
                <a:gd name="T54" fmla="*/ 3 w 19"/>
                <a:gd name="T55" fmla="*/ 17 h 42"/>
                <a:gd name="T56" fmla="*/ 5 w 19"/>
                <a:gd name="T57" fmla="*/ 18 h 42"/>
                <a:gd name="T58" fmla="*/ 7 w 19"/>
                <a:gd name="T59" fmla="*/ 19 h 42"/>
                <a:gd name="T60" fmla="*/ 9 w 19"/>
                <a:gd name="T61" fmla="*/ 21 h 42"/>
                <a:gd name="T62" fmla="*/ 4 w 19"/>
                <a:gd name="T63" fmla="*/ 24 h 42"/>
                <a:gd name="T64" fmla="*/ 1 w 19"/>
                <a:gd name="T65" fmla="*/ 28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rgbClr val="FFC66D"/>
            </a:solidFill>
            <a:ln w="12700" cmpd="sng">
              <a:solidFill>
                <a:schemeClr val="tx1"/>
              </a:solidFill>
              <a:prstDash val="solid"/>
              <a:round/>
              <a:headEnd/>
              <a:tailEnd/>
            </a:ln>
          </p:spPr>
          <p:txBody>
            <a:bodyPr/>
            <a:lstStyle/>
            <a:p>
              <a:endParaRPr lang="en-US" sz="2400">
                <a:solidFill>
                  <a:srgbClr val="000000"/>
                </a:solidFill>
                <a:latin typeface="Times New Roman" pitchFamily="18" charset="0"/>
                <a:cs typeface="Arial" charset="0"/>
              </a:endParaRPr>
            </a:p>
          </p:txBody>
        </p:sp>
        <p:sp>
          <p:nvSpPr>
            <p:cNvPr id="62510" name="Freeform 64"/>
            <p:cNvSpPr>
              <a:spLocks/>
            </p:cNvSpPr>
            <p:nvPr/>
          </p:nvSpPr>
          <p:spPr bwMode="auto">
            <a:xfrm>
              <a:off x="7583488" y="2654300"/>
              <a:ext cx="187325" cy="169863"/>
            </a:xfrm>
            <a:custGeom>
              <a:avLst/>
              <a:gdLst>
                <a:gd name="T0" fmla="*/ 0 w 23"/>
                <a:gd name="T1" fmla="*/ 4 h 22"/>
                <a:gd name="T2" fmla="*/ 8 w 23"/>
                <a:gd name="T3" fmla="*/ 2 h 22"/>
                <a:gd name="T4" fmla="*/ 8 w 23"/>
                <a:gd name="T5" fmla="*/ 3 h 22"/>
                <a:gd name="T6" fmla="*/ 9 w 23"/>
                <a:gd name="T7" fmla="*/ 3 h 22"/>
                <a:gd name="T8" fmla="*/ 9 w 23"/>
                <a:gd name="T9" fmla="*/ 3 h 22"/>
                <a:gd name="T10" fmla="*/ 20 w 23"/>
                <a:gd name="T11" fmla="*/ 0 h 22"/>
                <a:gd name="T12" fmla="*/ 23 w 23"/>
                <a:gd name="T13" fmla="*/ 9 h 22"/>
                <a:gd name="T14" fmla="*/ 23 w 23"/>
                <a:gd name="T15" fmla="*/ 10 h 22"/>
                <a:gd name="T16" fmla="*/ 22 w 23"/>
                <a:gd name="T17" fmla="*/ 10 h 22"/>
                <a:gd name="T18" fmla="*/ 23 w 23"/>
                <a:gd name="T19" fmla="*/ 11 h 22"/>
                <a:gd name="T20" fmla="*/ 23 w 23"/>
                <a:gd name="T21" fmla="*/ 11 h 22"/>
                <a:gd name="T22" fmla="*/ 21 w 23"/>
                <a:gd name="T23" fmla="*/ 12 h 22"/>
                <a:gd name="T24" fmla="*/ 17 w 23"/>
                <a:gd name="T25" fmla="*/ 13 h 22"/>
                <a:gd name="T26" fmla="*/ 16 w 23"/>
                <a:gd name="T27" fmla="*/ 13 h 22"/>
                <a:gd name="T28" fmla="*/ 16 w 23"/>
                <a:gd name="T29" fmla="*/ 13 h 22"/>
                <a:gd name="T30" fmla="*/ 16 w 23"/>
                <a:gd name="T31" fmla="*/ 14 h 22"/>
                <a:gd name="T32" fmla="*/ 16 w 23"/>
                <a:gd name="T33" fmla="*/ 14 h 22"/>
                <a:gd name="T34" fmla="*/ 13 w 23"/>
                <a:gd name="T35" fmla="*/ 15 h 22"/>
                <a:gd name="T36" fmla="*/ 10 w 23"/>
                <a:gd name="T37" fmla="*/ 16 h 22"/>
                <a:gd name="T38" fmla="*/ 10 w 23"/>
                <a:gd name="T39" fmla="*/ 16 h 22"/>
                <a:gd name="T40" fmla="*/ 8 w 23"/>
                <a:gd name="T41" fmla="*/ 18 h 22"/>
                <a:gd name="T42" fmla="*/ 3 w 23"/>
                <a:gd name="T43" fmla="*/ 21 h 22"/>
                <a:gd name="T44" fmla="*/ 2 w 23"/>
                <a:gd name="T45" fmla="*/ 22 h 22"/>
                <a:gd name="T46" fmla="*/ 0 w 23"/>
                <a:gd name="T47" fmla="*/ 21 h 22"/>
                <a:gd name="T48" fmla="*/ 2 w 23"/>
                <a:gd name="T49" fmla="*/ 19 h 22"/>
                <a:gd name="T50" fmla="*/ 2 w 23"/>
                <a:gd name="T51" fmla="*/ 18 h 22"/>
                <a:gd name="T52" fmla="*/ 2 w 23"/>
                <a:gd name="T53" fmla="*/ 17 h 22"/>
                <a:gd name="T54" fmla="*/ 0 w 23"/>
                <a:gd name="T55" fmla="*/ 4 h 22"/>
                <a:gd name="T56" fmla="*/ 0 w 23"/>
                <a:gd name="T57" fmla="*/ 4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FFC66D"/>
            </a:solidFill>
            <a:ln w="12700" cmpd="sng">
              <a:solidFill>
                <a:schemeClr val="tx1"/>
              </a:solidFill>
              <a:prstDash val="solid"/>
              <a:round/>
              <a:headEnd/>
              <a:tailEnd/>
            </a:ln>
          </p:spPr>
          <p:txBody>
            <a:bodyPr/>
            <a:lstStyle/>
            <a:p>
              <a:endParaRPr lang="en-US" sz="2400">
                <a:solidFill>
                  <a:srgbClr val="000000"/>
                </a:solidFill>
                <a:latin typeface="Times New Roman" pitchFamily="18" charset="0"/>
                <a:cs typeface="Arial" charset="0"/>
              </a:endParaRPr>
            </a:p>
          </p:txBody>
        </p:sp>
        <p:sp>
          <p:nvSpPr>
            <p:cNvPr id="62511" name="Freeform 65"/>
            <p:cNvSpPr>
              <a:spLocks/>
            </p:cNvSpPr>
            <p:nvPr/>
          </p:nvSpPr>
          <p:spPr bwMode="auto">
            <a:xfrm>
              <a:off x="7575550" y="2522538"/>
              <a:ext cx="368300" cy="177800"/>
            </a:xfrm>
            <a:custGeom>
              <a:avLst/>
              <a:gdLst>
                <a:gd name="T0" fmla="*/ 10 w 45"/>
                <a:gd name="T1" fmla="*/ 7 h 23"/>
                <a:gd name="T2" fmla="*/ 24 w 45"/>
                <a:gd name="T3" fmla="*/ 3 h 23"/>
                <a:gd name="T4" fmla="*/ 25 w 45"/>
                <a:gd name="T5" fmla="*/ 3 h 23"/>
                <a:gd name="T6" fmla="*/ 25 w 45"/>
                <a:gd name="T7" fmla="*/ 2 h 23"/>
                <a:gd name="T8" fmla="*/ 27 w 45"/>
                <a:gd name="T9" fmla="*/ 0 h 23"/>
                <a:gd name="T10" fmla="*/ 29 w 45"/>
                <a:gd name="T11" fmla="*/ 0 h 23"/>
                <a:gd name="T12" fmla="*/ 31 w 45"/>
                <a:gd name="T13" fmla="*/ 3 h 23"/>
                <a:gd name="T14" fmla="*/ 32 w 45"/>
                <a:gd name="T15" fmla="*/ 5 h 23"/>
                <a:gd name="T16" fmla="*/ 30 w 45"/>
                <a:gd name="T17" fmla="*/ 7 h 23"/>
                <a:gd name="T18" fmla="*/ 29 w 45"/>
                <a:gd name="T19" fmla="*/ 10 h 23"/>
                <a:gd name="T20" fmla="*/ 33 w 45"/>
                <a:gd name="T21" fmla="*/ 10 h 23"/>
                <a:gd name="T22" fmla="*/ 36 w 45"/>
                <a:gd name="T23" fmla="*/ 15 h 23"/>
                <a:gd name="T24" fmla="*/ 41 w 45"/>
                <a:gd name="T25" fmla="*/ 16 h 23"/>
                <a:gd name="T26" fmla="*/ 43 w 45"/>
                <a:gd name="T27" fmla="*/ 14 h 23"/>
                <a:gd name="T28" fmla="*/ 42 w 45"/>
                <a:gd name="T29" fmla="*/ 12 h 23"/>
                <a:gd name="T30" fmla="*/ 40 w 45"/>
                <a:gd name="T31" fmla="*/ 10 h 23"/>
                <a:gd name="T32" fmla="*/ 42 w 45"/>
                <a:gd name="T33" fmla="*/ 11 h 23"/>
                <a:gd name="T34" fmla="*/ 45 w 45"/>
                <a:gd name="T35" fmla="*/ 16 h 23"/>
                <a:gd name="T36" fmla="*/ 44 w 45"/>
                <a:gd name="T37" fmla="*/ 17 h 23"/>
                <a:gd name="T38" fmla="*/ 40 w 45"/>
                <a:gd name="T39" fmla="*/ 19 h 23"/>
                <a:gd name="T40" fmla="*/ 37 w 45"/>
                <a:gd name="T41" fmla="*/ 21 h 23"/>
                <a:gd name="T42" fmla="*/ 37 w 45"/>
                <a:gd name="T43" fmla="*/ 20 h 23"/>
                <a:gd name="T44" fmla="*/ 36 w 45"/>
                <a:gd name="T45" fmla="*/ 18 h 23"/>
                <a:gd name="T46" fmla="*/ 34 w 45"/>
                <a:gd name="T47" fmla="*/ 22 h 23"/>
                <a:gd name="T48" fmla="*/ 32 w 45"/>
                <a:gd name="T49" fmla="*/ 22 h 23"/>
                <a:gd name="T50" fmla="*/ 32 w 45"/>
                <a:gd name="T51" fmla="*/ 21 h 23"/>
                <a:gd name="T52" fmla="*/ 30 w 45"/>
                <a:gd name="T53" fmla="*/ 20 h 23"/>
                <a:gd name="T54" fmla="*/ 28 w 45"/>
                <a:gd name="T55" fmla="*/ 19 h 23"/>
                <a:gd name="T56" fmla="*/ 27 w 45"/>
                <a:gd name="T57" fmla="*/ 17 h 23"/>
                <a:gd name="T58" fmla="*/ 21 w 45"/>
                <a:gd name="T59" fmla="*/ 17 h 23"/>
                <a:gd name="T60" fmla="*/ 10 w 45"/>
                <a:gd name="T61" fmla="*/ 20 h 23"/>
                <a:gd name="T62" fmla="*/ 9 w 45"/>
                <a:gd name="T63" fmla="*/ 19 h 23"/>
                <a:gd name="T64" fmla="*/ 0 w 45"/>
                <a:gd name="T65" fmla="*/ 21 h 23"/>
                <a:gd name="T66" fmla="*/ 0 w 45"/>
                <a:gd name="T67" fmla="*/ 9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FFC66D"/>
            </a:solidFill>
            <a:ln w="12700" cmpd="sng">
              <a:solidFill>
                <a:schemeClr val="tx1"/>
              </a:solidFill>
              <a:prstDash val="solid"/>
              <a:round/>
              <a:headEnd/>
              <a:tailEnd/>
            </a:ln>
          </p:spPr>
          <p:txBody>
            <a:bodyPr/>
            <a:lstStyle/>
            <a:p>
              <a:endParaRPr lang="en-US" sz="2400">
                <a:solidFill>
                  <a:srgbClr val="000000"/>
                </a:solidFill>
                <a:latin typeface="Times New Roman" pitchFamily="18" charset="0"/>
                <a:cs typeface="Arial" charset="0"/>
              </a:endParaRPr>
            </a:p>
          </p:txBody>
        </p:sp>
        <p:sp>
          <p:nvSpPr>
            <p:cNvPr id="62512" name="Freeform 66"/>
            <p:cNvSpPr>
              <a:spLocks/>
            </p:cNvSpPr>
            <p:nvPr/>
          </p:nvSpPr>
          <p:spPr bwMode="auto">
            <a:xfrm>
              <a:off x="7747000" y="2638425"/>
              <a:ext cx="96838" cy="101600"/>
            </a:xfrm>
            <a:custGeom>
              <a:avLst/>
              <a:gdLst>
                <a:gd name="T0" fmla="*/ 0 w 12"/>
                <a:gd name="T1" fmla="*/ 2 h 13"/>
                <a:gd name="T2" fmla="*/ 3 w 12"/>
                <a:gd name="T3" fmla="*/ 11 h 13"/>
                <a:gd name="T4" fmla="*/ 3 w 12"/>
                <a:gd name="T5" fmla="*/ 12 h 13"/>
                <a:gd name="T6" fmla="*/ 2 w 12"/>
                <a:gd name="T7" fmla="*/ 12 h 13"/>
                <a:gd name="T8" fmla="*/ 3 w 12"/>
                <a:gd name="T9" fmla="*/ 13 h 13"/>
                <a:gd name="T10" fmla="*/ 3 w 12"/>
                <a:gd name="T11" fmla="*/ 13 h 13"/>
                <a:gd name="T12" fmla="*/ 3 w 12"/>
                <a:gd name="T13" fmla="*/ 13 h 13"/>
                <a:gd name="T14" fmla="*/ 6 w 12"/>
                <a:gd name="T15" fmla="*/ 12 h 13"/>
                <a:gd name="T16" fmla="*/ 7 w 12"/>
                <a:gd name="T17" fmla="*/ 11 h 13"/>
                <a:gd name="T18" fmla="*/ 7 w 12"/>
                <a:gd name="T19" fmla="*/ 10 h 13"/>
                <a:gd name="T20" fmla="*/ 7 w 12"/>
                <a:gd name="T21" fmla="*/ 9 h 13"/>
                <a:gd name="T22" fmla="*/ 7 w 12"/>
                <a:gd name="T23" fmla="*/ 7 h 13"/>
                <a:gd name="T24" fmla="*/ 8 w 12"/>
                <a:gd name="T25" fmla="*/ 6 h 13"/>
                <a:gd name="T26" fmla="*/ 8 w 12"/>
                <a:gd name="T27" fmla="*/ 7 h 13"/>
                <a:gd name="T28" fmla="*/ 8 w 12"/>
                <a:gd name="T29" fmla="*/ 8 h 13"/>
                <a:gd name="T30" fmla="*/ 8 w 12"/>
                <a:gd name="T31" fmla="*/ 10 h 13"/>
                <a:gd name="T32" fmla="*/ 9 w 12"/>
                <a:gd name="T33" fmla="*/ 10 h 13"/>
                <a:gd name="T34" fmla="*/ 9 w 12"/>
                <a:gd name="T35" fmla="*/ 10 h 13"/>
                <a:gd name="T36" fmla="*/ 9 w 12"/>
                <a:gd name="T37" fmla="*/ 9 h 13"/>
                <a:gd name="T38" fmla="*/ 10 w 12"/>
                <a:gd name="T39" fmla="*/ 9 h 13"/>
                <a:gd name="T40" fmla="*/ 11 w 12"/>
                <a:gd name="T41" fmla="*/ 8 h 13"/>
                <a:gd name="T42" fmla="*/ 12 w 12"/>
                <a:gd name="T43" fmla="*/ 8 h 13"/>
                <a:gd name="T44" fmla="*/ 12 w 12"/>
                <a:gd name="T45" fmla="*/ 8 h 13"/>
                <a:gd name="T46" fmla="*/ 11 w 12"/>
                <a:gd name="T47" fmla="*/ 7 h 13"/>
                <a:gd name="T48" fmla="*/ 11 w 12"/>
                <a:gd name="T49" fmla="*/ 6 h 13"/>
                <a:gd name="T50" fmla="*/ 11 w 12"/>
                <a:gd name="T51" fmla="*/ 6 h 13"/>
                <a:gd name="T52" fmla="*/ 10 w 12"/>
                <a:gd name="T53" fmla="*/ 6 h 13"/>
                <a:gd name="T54" fmla="*/ 9 w 12"/>
                <a:gd name="T55" fmla="*/ 5 h 13"/>
                <a:gd name="T56" fmla="*/ 9 w 12"/>
                <a:gd name="T57" fmla="*/ 5 h 13"/>
                <a:gd name="T58" fmla="*/ 7 w 12"/>
                <a:gd name="T59" fmla="*/ 4 h 13"/>
                <a:gd name="T60" fmla="*/ 6 w 12"/>
                <a:gd name="T61" fmla="*/ 2 h 13"/>
                <a:gd name="T62" fmla="*/ 6 w 12"/>
                <a:gd name="T63" fmla="*/ 2 h 13"/>
                <a:gd name="T64" fmla="*/ 5 w 12"/>
                <a:gd name="T65" fmla="*/ 0 h 13"/>
                <a:gd name="T66" fmla="*/ 0 w 12"/>
                <a:gd name="T67" fmla="*/ 2 h 13"/>
                <a:gd name="T68" fmla="*/ 0 w 12"/>
                <a:gd name="T69" fmla="*/ 2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FFC66D"/>
            </a:solidFill>
            <a:ln w="12700" cmpd="sng">
              <a:solidFill>
                <a:schemeClr val="tx1"/>
              </a:solidFill>
              <a:prstDash val="solid"/>
              <a:round/>
              <a:headEnd/>
              <a:tailEnd/>
            </a:ln>
          </p:spPr>
          <p:txBody>
            <a:bodyPr/>
            <a:lstStyle/>
            <a:p>
              <a:endParaRPr lang="en-US" sz="2400">
                <a:solidFill>
                  <a:srgbClr val="000000"/>
                </a:solidFill>
                <a:latin typeface="Times New Roman" pitchFamily="18" charset="0"/>
                <a:cs typeface="Arial" charset="0"/>
              </a:endParaRPr>
            </a:p>
          </p:txBody>
        </p:sp>
        <p:sp>
          <p:nvSpPr>
            <p:cNvPr id="62513" name="Freeform 67"/>
            <p:cNvSpPr>
              <a:spLocks/>
            </p:cNvSpPr>
            <p:nvPr/>
          </p:nvSpPr>
          <p:spPr bwMode="auto">
            <a:xfrm>
              <a:off x="7640638" y="2212975"/>
              <a:ext cx="171450" cy="363538"/>
            </a:xfrm>
            <a:custGeom>
              <a:avLst/>
              <a:gdLst>
                <a:gd name="T0" fmla="*/ 21 w 21"/>
                <a:gd name="T1" fmla="*/ 40 h 47"/>
                <a:gd name="T2" fmla="*/ 20 w 21"/>
                <a:gd name="T3" fmla="*/ 40 h 47"/>
                <a:gd name="T4" fmla="*/ 19 w 21"/>
                <a:gd name="T5" fmla="*/ 40 h 47"/>
                <a:gd name="T6" fmla="*/ 18 w 21"/>
                <a:gd name="T7" fmla="*/ 42 h 47"/>
                <a:gd name="T8" fmla="*/ 17 w 21"/>
                <a:gd name="T9" fmla="*/ 42 h 47"/>
                <a:gd name="T10" fmla="*/ 17 w 21"/>
                <a:gd name="T11" fmla="*/ 43 h 47"/>
                <a:gd name="T12" fmla="*/ 17 w 21"/>
                <a:gd name="T13" fmla="*/ 43 h 47"/>
                <a:gd name="T14" fmla="*/ 17 w 21"/>
                <a:gd name="T15" fmla="*/ 43 h 47"/>
                <a:gd name="T16" fmla="*/ 16 w 21"/>
                <a:gd name="T17" fmla="*/ 43 h 47"/>
                <a:gd name="T18" fmla="*/ 16 w 21"/>
                <a:gd name="T19" fmla="*/ 44 h 47"/>
                <a:gd name="T20" fmla="*/ 2 w 21"/>
                <a:gd name="T21" fmla="*/ 47 h 47"/>
                <a:gd name="T22" fmla="*/ 1 w 21"/>
                <a:gd name="T23" fmla="*/ 46 h 47"/>
                <a:gd name="T24" fmla="*/ 0 w 21"/>
                <a:gd name="T25" fmla="*/ 45 h 47"/>
                <a:gd name="T26" fmla="*/ 0 w 21"/>
                <a:gd name="T27" fmla="*/ 44 h 47"/>
                <a:gd name="T28" fmla="*/ 1 w 21"/>
                <a:gd name="T29" fmla="*/ 43 h 47"/>
                <a:gd name="T30" fmla="*/ 0 w 21"/>
                <a:gd name="T31" fmla="*/ 41 h 47"/>
                <a:gd name="T32" fmla="*/ 0 w 21"/>
                <a:gd name="T33" fmla="*/ 34 h 47"/>
                <a:gd name="T34" fmla="*/ 0 w 21"/>
                <a:gd name="T35" fmla="*/ 32 h 47"/>
                <a:gd name="T36" fmla="*/ 1 w 21"/>
                <a:gd name="T37" fmla="*/ 28 h 47"/>
                <a:gd name="T38" fmla="*/ 1 w 21"/>
                <a:gd name="T39" fmla="*/ 26 h 47"/>
                <a:gd name="T40" fmla="*/ 1 w 21"/>
                <a:gd name="T41" fmla="*/ 24 h 47"/>
                <a:gd name="T42" fmla="*/ 1 w 21"/>
                <a:gd name="T43" fmla="*/ 22 h 47"/>
                <a:gd name="T44" fmla="*/ 1 w 21"/>
                <a:gd name="T45" fmla="*/ 21 h 47"/>
                <a:gd name="T46" fmla="*/ 1 w 21"/>
                <a:gd name="T47" fmla="*/ 20 h 47"/>
                <a:gd name="T48" fmla="*/ 4 w 21"/>
                <a:gd name="T49" fmla="*/ 18 h 47"/>
                <a:gd name="T50" fmla="*/ 5 w 21"/>
                <a:gd name="T51" fmla="*/ 14 h 47"/>
                <a:gd name="T52" fmla="*/ 4 w 21"/>
                <a:gd name="T53" fmla="*/ 12 h 47"/>
                <a:gd name="T54" fmla="*/ 4 w 21"/>
                <a:gd name="T55" fmla="*/ 10 h 47"/>
                <a:gd name="T56" fmla="*/ 4 w 21"/>
                <a:gd name="T57" fmla="*/ 10 h 47"/>
                <a:gd name="T58" fmla="*/ 4 w 21"/>
                <a:gd name="T59" fmla="*/ 9 h 47"/>
                <a:gd name="T60" fmla="*/ 3 w 21"/>
                <a:gd name="T61" fmla="*/ 7 h 47"/>
                <a:gd name="T62" fmla="*/ 4 w 21"/>
                <a:gd name="T63" fmla="*/ 4 h 47"/>
                <a:gd name="T64" fmla="*/ 3 w 21"/>
                <a:gd name="T65" fmla="*/ 3 h 47"/>
                <a:gd name="T66" fmla="*/ 3 w 21"/>
                <a:gd name="T67" fmla="*/ 2 h 47"/>
                <a:gd name="T68" fmla="*/ 4 w 21"/>
                <a:gd name="T69" fmla="*/ 2 h 47"/>
                <a:gd name="T70" fmla="*/ 5 w 21"/>
                <a:gd name="T71" fmla="*/ 1 h 47"/>
                <a:gd name="T72" fmla="*/ 6 w 21"/>
                <a:gd name="T73" fmla="*/ 1 h 47"/>
                <a:gd name="T74" fmla="*/ 6 w 21"/>
                <a:gd name="T75" fmla="*/ 1 h 47"/>
                <a:gd name="T76" fmla="*/ 7 w 21"/>
                <a:gd name="T77" fmla="*/ 0 h 47"/>
                <a:gd name="T78" fmla="*/ 17 w 21"/>
                <a:gd name="T79" fmla="*/ 29 h 47"/>
                <a:gd name="T80" fmla="*/ 17 w 21"/>
                <a:gd name="T81" fmla="*/ 30 h 47"/>
                <a:gd name="T82" fmla="*/ 17 w 21"/>
                <a:gd name="T83" fmla="*/ 31 h 47"/>
                <a:gd name="T84" fmla="*/ 17 w 21"/>
                <a:gd name="T85" fmla="*/ 31 h 47"/>
                <a:gd name="T86" fmla="*/ 19 w 21"/>
                <a:gd name="T87" fmla="*/ 33 h 47"/>
                <a:gd name="T88" fmla="*/ 20 w 21"/>
                <a:gd name="T89" fmla="*/ 33 h 47"/>
                <a:gd name="T90" fmla="*/ 20 w 21"/>
                <a:gd name="T91" fmla="*/ 34 h 47"/>
                <a:gd name="T92" fmla="*/ 20 w 21"/>
                <a:gd name="T93" fmla="*/ 35 h 47"/>
                <a:gd name="T94" fmla="*/ 21 w 21"/>
                <a:gd name="T95" fmla="*/ 37 h 47"/>
                <a:gd name="T96" fmla="*/ 21 w 21"/>
                <a:gd name="T97" fmla="*/ 38 h 47"/>
                <a:gd name="T98" fmla="*/ 21 w 21"/>
                <a:gd name="T99" fmla="*/ 39 h 47"/>
                <a:gd name="T100" fmla="*/ 21 w 21"/>
                <a:gd name="T101" fmla="*/ 40 h 47"/>
                <a:gd name="T102" fmla="*/ 21 w 21"/>
                <a:gd name="T103" fmla="*/ 40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ED4213"/>
            </a:solidFill>
            <a:ln w="12700" cmpd="sng">
              <a:solidFill>
                <a:schemeClr val="tx1"/>
              </a:solidFill>
              <a:prstDash val="solid"/>
              <a:round/>
              <a:headEnd/>
              <a:tailEnd/>
            </a:ln>
          </p:spPr>
          <p:txBody>
            <a:bodyPr/>
            <a:lstStyle/>
            <a:p>
              <a:endParaRPr lang="en-US" sz="2400">
                <a:solidFill>
                  <a:srgbClr val="000000"/>
                </a:solidFill>
                <a:latin typeface="Times New Roman" pitchFamily="18" charset="0"/>
                <a:cs typeface="Arial" charset="0"/>
              </a:endParaRPr>
            </a:p>
          </p:txBody>
        </p:sp>
        <p:grpSp>
          <p:nvGrpSpPr>
            <p:cNvPr id="5" name="Group 68"/>
            <p:cNvGrpSpPr>
              <a:grpSpLocks/>
            </p:cNvGrpSpPr>
            <p:nvPr/>
          </p:nvGrpSpPr>
          <p:grpSpPr bwMode="auto">
            <a:xfrm>
              <a:off x="3159125" y="4589463"/>
              <a:ext cx="1044575" cy="635000"/>
              <a:chOff x="1991" y="3321"/>
              <a:chExt cx="361" cy="231"/>
            </a:xfrm>
          </p:grpSpPr>
          <p:sp>
            <p:nvSpPr>
              <p:cNvPr id="62526" name="Freeform 69"/>
              <p:cNvSpPr>
                <a:spLocks/>
              </p:cNvSpPr>
              <p:nvPr/>
            </p:nvSpPr>
            <p:spPr bwMode="auto">
              <a:xfrm>
                <a:off x="2274" y="3459"/>
                <a:ext cx="78" cy="93"/>
              </a:xfrm>
              <a:custGeom>
                <a:avLst/>
                <a:gdLst>
                  <a:gd name="T0" fmla="*/ 0 w 16"/>
                  <a:gd name="T1" fmla="*/ 7 h 19"/>
                  <a:gd name="T2" fmla="*/ 1 w 16"/>
                  <a:gd name="T3" fmla="*/ 13 h 19"/>
                  <a:gd name="T4" fmla="*/ 1 w 16"/>
                  <a:gd name="T5" fmla="*/ 16 h 19"/>
                  <a:gd name="T6" fmla="*/ 6 w 16"/>
                  <a:gd name="T7" fmla="*/ 19 h 19"/>
                  <a:gd name="T8" fmla="*/ 8 w 16"/>
                  <a:gd name="T9" fmla="*/ 16 h 19"/>
                  <a:gd name="T10" fmla="*/ 16 w 16"/>
                  <a:gd name="T11" fmla="*/ 11 h 19"/>
                  <a:gd name="T12" fmla="*/ 13 w 16"/>
                  <a:gd name="T13" fmla="*/ 5 h 19"/>
                  <a:gd name="T14" fmla="*/ 3 w 16"/>
                  <a:gd name="T15" fmla="*/ 0 h 19"/>
                  <a:gd name="T16" fmla="*/ 3 w 16"/>
                  <a:gd name="T17" fmla="*/ 5 h 19"/>
                  <a:gd name="T18" fmla="*/ 0 w 16"/>
                  <a:gd name="T19" fmla="*/ 7 h 19"/>
                  <a:gd name="T20" fmla="*/ 0 w 16"/>
                  <a:gd name="T21" fmla="*/ 7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FFC66D"/>
              </a:solidFill>
              <a:ln w="12700" cmpd="sng">
                <a:solidFill>
                  <a:schemeClr val="tx1"/>
                </a:solidFill>
                <a:prstDash val="solid"/>
                <a:round/>
                <a:headEnd/>
                <a:tailEnd/>
              </a:ln>
            </p:spPr>
            <p:txBody>
              <a:bodyPr/>
              <a:lstStyle/>
              <a:p>
                <a:endParaRPr lang="en-US" sz="2400">
                  <a:solidFill>
                    <a:srgbClr val="000000"/>
                  </a:solidFill>
                  <a:latin typeface="Times New Roman" pitchFamily="18" charset="0"/>
                  <a:cs typeface="Arial" charset="0"/>
                </a:endParaRPr>
              </a:p>
            </p:txBody>
          </p:sp>
          <p:sp>
            <p:nvSpPr>
              <p:cNvPr id="62527" name="Freeform 70"/>
              <p:cNvSpPr>
                <a:spLocks/>
              </p:cNvSpPr>
              <p:nvPr/>
            </p:nvSpPr>
            <p:spPr bwMode="auto">
              <a:xfrm>
                <a:off x="2235" y="3409"/>
                <a:ext cx="44" cy="29"/>
              </a:xfrm>
              <a:custGeom>
                <a:avLst/>
                <a:gdLst>
                  <a:gd name="T0" fmla="*/ 3 w 9"/>
                  <a:gd name="T1" fmla="*/ 6 h 6"/>
                  <a:gd name="T2" fmla="*/ 8 w 9"/>
                  <a:gd name="T3" fmla="*/ 6 h 6"/>
                  <a:gd name="T4" fmla="*/ 9 w 9"/>
                  <a:gd name="T5" fmla="*/ 3 h 6"/>
                  <a:gd name="T6" fmla="*/ 5 w 9"/>
                  <a:gd name="T7" fmla="*/ 2 h 6"/>
                  <a:gd name="T8" fmla="*/ 3 w 9"/>
                  <a:gd name="T9" fmla="*/ 2 h 6"/>
                  <a:gd name="T10" fmla="*/ 2 w 9"/>
                  <a:gd name="T11" fmla="*/ 0 h 6"/>
                  <a:gd name="T12" fmla="*/ 0 w 9"/>
                  <a:gd name="T13" fmla="*/ 2 h 6"/>
                  <a:gd name="T14" fmla="*/ 2 w 9"/>
                  <a:gd name="T15" fmla="*/ 5 h 6"/>
                  <a:gd name="T16" fmla="*/ 3 w 9"/>
                  <a:gd name="T17" fmla="*/ 6 h 6"/>
                  <a:gd name="T18" fmla="*/ 3 w 9"/>
                  <a:gd name="T19" fmla="*/ 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FFC66D"/>
              </a:solidFill>
              <a:ln w="12700" cmpd="sng">
                <a:solidFill>
                  <a:schemeClr val="tx1"/>
                </a:solidFill>
                <a:prstDash val="solid"/>
                <a:round/>
                <a:headEnd/>
                <a:tailEnd/>
              </a:ln>
            </p:spPr>
            <p:txBody>
              <a:bodyPr/>
              <a:lstStyle/>
              <a:p>
                <a:endParaRPr lang="en-US" sz="2400">
                  <a:solidFill>
                    <a:srgbClr val="000000"/>
                  </a:solidFill>
                  <a:latin typeface="Times New Roman" pitchFamily="18" charset="0"/>
                  <a:cs typeface="Arial" charset="0"/>
                </a:endParaRPr>
              </a:p>
            </p:txBody>
          </p:sp>
          <p:sp>
            <p:nvSpPr>
              <p:cNvPr id="62528" name="Freeform 71"/>
              <p:cNvSpPr>
                <a:spLocks/>
              </p:cNvSpPr>
              <p:nvPr/>
            </p:nvSpPr>
            <p:spPr bwMode="auto">
              <a:xfrm>
                <a:off x="2225" y="3438"/>
                <a:ext cx="20" cy="10"/>
              </a:xfrm>
              <a:custGeom>
                <a:avLst/>
                <a:gdLst>
                  <a:gd name="T0" fmla="*/ 0 w 4"/>
                  <a:gd name="T1" fmla="*/ 2 h 2"/>
                  <a:gd name="T2" fmla="*/ 4 w 4"/>
                  <a:gd name="T3" fmla="*/ 0 h 2"/>
                  <a:gd name="T4" fmla="*/ 4 w 4"/>
                  <a:gd name="T5" fmla="*/ 2 h 2"/>
                  <a:gd name="T6" fmla="*/ 0 w 4"/>
                  <a:gd name="T7" fmla="*/ 2 h 2"/>
                  <a:gd name="T8" fmla="*/ 0 w 4"/>
                  <a:gd name="T9" fmla="*/ 2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FFC66D"/>
              </a:solidFill>
              <a:ln w="12700" cmpd="sng">
                <a:solidFill>
                  <a:schemeClr val="tx1"/>
                </a:solidFill>
                <a:prstDash val="solid"/>
                <a:round/>
                <a:headEnd/>
                <a:tailEnd/>
              </a:ln>
            </p:spPr>
            <p:txBody>
              <a:bodyPr/>
              <a:lstStyle/>
              <a:p>
                <a:endParaRPr lang="en-US" sz="2400">
                  <a:solidFill>
                    <a:srgbClr val="000000"/>
                  </a:solidFill>
                  <a:latin typeface="Times New Roman" pitchFamily="18" charset="0"/>
                  <a:cs typeface="Arial" charset="0"/>
                </a:endParaRPr>
              </a:p>
            </p:txBody>
          </p:sp>
          <p:sp>
            <p:nvSpPr>
              <p:cNvPr id="62529" name="Freeform 72"/>
              <p:cNvSpPr>
                <a:spLocks/>
              </p:cNvSpPr>
              <p:nvPr/>
            </p:nvSpPr>
            <p:spPr bwMode="auto">
              <a:xfrm>
                <a:off x="2211" y="3419"/>
                <a:ext cx="19" cy="14"/>
              </a:xfrm>
              <a:custGeom>
                <a:avLst/>
                <a:gdLst>
                  <a:gd name="T0" fmla="*/ 2 w 4"/>
                  <a:gd name="T1" fmla="*/ 0 h 3"/>
                  <a:gd name="T2" fmla="*/ 2 w 4"/>
                  <a:gd name="T3" fmla="*/ 0 h 3"/>
                  <a:gd name="T4" fmla="*/ 3 w 4"/>
                  <a:gd name="T5" fmla="*/ 0 h 3"/>
                  <a:gd name="T6" fmla="*/ 3 w 4"/>
                  <a:gd name="T7" fmla="*/ 0 h 3"/>
                  <a:gd name="T8" fmla="*/ 3 w 4"/>
                  <a:gd name="T9" fmla="*/ 0 h 3"/>
                  <a:gd name="T10" fmla="*/ 3 w 4"/>
                  <a:gd name="T11" fmla="*/ 1 h 3"/>
                  <a:gd name="T12" fmla="*/ 3 w 4"/>
                  <a:gd name="T13" fmla="*/ 1 h 3"/>
                  <a:gd name="T14" fmla="*/ 3 w 4"/>
                  <a:gd name="T15" fmla="*/ 1 h 3"/>
                  <a:gd name="T16" fmla="*/ 4 w 4"/>
                  <a:gd name="T17" fmla="*/ 1 h 3"/>
                  <a:gd name="T18" fmla="*/ 3 w 4"/>
                  <a:gd name="T19" fmla="*/ 2 h 3"/>
                  <a:gd name="T20" fmla="*/ 3 w 4"/>
                  <a:gd name="T21" fmla="*/ 2 h 3"/>
                  <a:gd name="T22" fmla="*/ 3 w 4"/>
                  <a:gd name="T23" fmla="*/ 2 h 3"/>
                  <a:gd name="T24" fmla="*/ 3 w 4"/>
                  <a:gd name="T25" fmla="*/ 3 h 3"/>
                  <a:gd name="T26" fmla="*/ 3 w 4"/>
                  <a:gd name="T27" fmla="*/ 3 h 3"/>
                  <a:gd name="T28" fmla="*/ 3 w 4"/>
                  <a:gd name="T29" fmla="*/ 3 h 3"/>
                  <a:gd name="T30" fmla="*/ 2 w 4"/>
                  <a:gd name="T31" fmla="*/ 3 h 3"/>
                  <a:gd name="T32" fmla="*/ 2 w 4"/>
                  <a:gd name="T33" fmla="*/ 3 h 3"/>
                  <a:gd name="T34" fmla="*/ 2 w 4"/>
                  <a:gd name="T35" fmla="*/ 3 h 3"/>
                  <a:gd name="T36" fmla="*/ 1 w 4"/>
                  <a:gd name="T37" fmla="*/ 3 h 3"/>
                  <a:gd name="T38" fmla="*/ 1 w 4"/>
                  <a:gd name="T39" fmla="*/ 3 h 3"/>
                  <a:gd name="T40" fmla="*/ 1 w 4"/>
                  <a:gd name="T41" fmla="*/ 3 h 3"/>
                  <a:gd name="T42" fmla="*/ 1 w 4"/>
                  <a:gd name="T43" fmla="*/ 2 h 3"/>
                  <a:gd name="T44" fmla="*/ 0 w 4"/>
                  <a:gd name="T45" fmla="*/ 2 h 3"/>
                  <a:gd name="T46" fmla="*/ 0 w 4"/>
                  <a:gd name="T47" fmla="*/ 2 h 3"/>
                  <a:gd name="T48" fmla="*/ 0 w 4"/>
                  <a:gd name="T49" fmla="*/ 1 h 3"/>
                  <a:gd name="T50" fmla="*/ 0 w 4"/>
                  <a:gd name="T51" fmla="*/ 1 h 3"/>
                  <a:gd name="T52" fmla="*/ 0 w 4"/>
                  <a:gd name="T53" fmla="*/ 1 h 3"/>
                  <a:gd name="T54" fmla="*/ 1 w 4"/>
                  <a:gd name="T55" fmla="*/ 1 h 3"/>
                  <a:gd name="T56" fmla="*/ 1 w 4"/>
                  <a:gd name="T57" fmla="*/ 0 h 3"/>
                  <a:gd name="T58" fmla="*/ 1 w 4"/>
                  <a:gd name="T59" fmla="*/ 0 h 3"/>
                  <a:gd name="T60" fmla="*/ 1 w 4"/>
                  <a:gd name="T61" fmla="*/ 0 h 3"/>
                  <a:gd name="T62" fmla="*/ 2 w 4"/>
                  <a:gd name="T63" fmla="*/ 0 h 3"/>
                  <a:gd name="T64" fmla="*/ 2 w 4"/>
                  <a:gd name="T65" fmla="*/ 0 h 3"/>
                  <a:gd name="T66" fmla="*/ 2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FFC66D"/>
              </a:solidFill>
              <a:ln w="12700" cmpd="sng">
                <a:solidFill>
                  <a:schemeClr val="tx1"/>
                </a:solidFill>
                <a:prstDash val="solid"/>
                <a:round/>
                <a:headEnd/>
                <a:tailEnd/>
              </a:ln>
            </p:spPr>
            <p:txBody>
              <a:bodyPr/>
              <a:lstStyle/>
              <a:p>
                <a:endParaRPr lang="en-US" sz="2400">
                  <a:solidFill>
                    <a:srgbClr val="000000"/>
                  </a:solidFill>
                  <a:latin typeface="Times New Roman" pitchFamily="18" charset="0"/>
                  <a:cs typeface="Arial" charset="0"/>
                </a:endParaRPr>
              </a:p>
            </p:txBody>
          </p:sp>
          <p:sp>
            <p:nvSpPr>
              <p:cNvPr id="62530" name="Freeform 73"/>
              <p:cNvSpPr>
                <a:spLocks/>
              </p:cNvSpPr>
              <p:nvPr/>
            </p:nvSpPr>
            <p:spPr bwMode="auto">
              <a:xfrm>
                <a:off x="2186" y="3394"/>
                <a:ext cx="39" cy="15"/>
              </a:xfrm>
              <a:custGeom>
                <a:avLst/>
                <a:gdLst>
                  <a:gd name="T0" fmla="*/ 0 w 8"/>
                  <a:gd name="T1" fmla="*/ 3 h 3"/>
                  <a:gd name="T2" fmla="*/ 7 w 8"/>
                  <a:gd name="T3" fmla="*/ 3 h 3"/>
                  <a:gd name="T4" fmla="*/ 8 w 8"/>
                  <a:gd name="T5" fmla="*/ 0 h 3"/>
                  <a:gd name="T6" fmla="*/ 2 w 8"/>
                  <a:gd name="T7" fmla="*/ 0 h 3"/>
                  <a:gd name="T8" fmla="*/ 0 w 8"/>
                  <a:gd name="T9" fmla="*/ 3 h 3"/>
                  <a:gd name="T10" fmla="*/ 0 w 8"/>
                  <a:gd name="T11" fmla="*/ 3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FFC66D"/>
              </a:solidFill>
              <a:ln w="12700" cmpd="sng">
                <a:solidFill>
                  <a:schemeClr val="tx1"/>
                </a:solidFill>
                <a:prstDash val="solid"/>
                <a:round/>
                <a:headEnd/>
                <a:tailEnd/>
              </a:ln>
            </p:spPr>
            <p:txBody>
              <a:bodyPr/>
              <a:lstStyle/>
              <a:p>
                <a:endParaRPr lang="en-US" sz="2400">
                  <a:solidFill>
                    <a:srgbClr val="000000"/>
                  </a:solidFill>
                  <a:latin typeface="Times New Roman" pitchFamily="18" charset="0"/>
                  <a:cs typeface="Arial" charset="0"/>
                </a:endParaRPr>
              </a:p>
            </p:txBody>
          </p:sp>
          <p:sp>
            <p:nvSpPr>
              <p:cNvPr id="62531" name="Freeform 74"/>
              <p:cNvSpPr>
                <a:spLocks/>
              </p:cNvSpPr>
              <p:nvPr/>
            </p:nvSpPr>
            <p:spPr bwMode="auto">
              <a:xfrm>
                <a:off x="2026" y="3321"/>
                <a:ext cx="38" cy="24"/>
              </a:xfrm>
              <a:custGeom>
                <a:avLst/>
                <a:gdLst>
                  <a:gd name="T0" fmla="*/ 0 w 8"/>
                  <a:gd name="T1" fmla="*/ 4 h 5"/>
                  <a:gd name="T2" fmla="*/ 3 w 8"/>
                  <a:gd name="T3" fmla="*/ 5 h 5"/>
                  <a:gd name="T4" fmla="*/ 6 w 8"/>
                  <a:gd name="T5" fmla="*/ 5 h 5"/>
                  <a:gd name="T6" fmla="*/ 8 w 8"/>
                  <a:gd name="T7" fmla="*/ 2 h 5"/>
                  <a:gd name="T8" fmla="*/ 5 w 8"/>
                  <a:gd name="T9" fmla="*/ 0 h 5"/>
                  <a:gd name="T10" fmla="*/ 1 w 8"/>
                  <a:gd name="T11" fmla="*/ 2 h 5"/>
                  <a:gd name="T12" fmla="*/ 0 w 8"/>
                  <a:gd name="T13" fmla="*/ 4 h 5"/>
                  <a:gd name="T14" fmla="*/ 0 w 8"/>
                  <a:gd name="T15" fmla="*/ 4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FFC66D"/>
              </a:solidFill>
              <a:ln w="12700" cmpd="sng">
                <a:solidFill>
                  <a:schemeClr val="tx1"/>
                </a:solidFill>
                <a:prstDash val="solid"/>
                <a:round/>
                <a:headEnd/>
                <a:tailEnd/>
              </a:ln>
            </p:spPr>
            <p:txBody>
              <a:bodyPr/>
              <a:lstStyle/>
              <a:p>
                <a:endParaRPr lang="en-US" sz="2400">
                  <a:solidFill>
                    <a:srgbClr val="000000"/>
                  </a:solidFill>
                  <a:latin typeface="Times New Roman" pitchFamily="18" charset="0"/>
                  <a:cs typeface="Arial" charset="0"/>
                </a:endParaRPr>
              </a:p>
            </p:txBody>
          </p:sp>
          <p:sp>
            <p:nvSpPr>
              <p:cNvPr id="62532" name="Freeform 75"/>
              <p:cNvSpPr>
                <a:spLocks/>
              </p:cNvSpPr>
              <p:nvPr/>
            </p:nvSpPr>
            <p:spPr bwMode="auto">
              <a:xfrm>
                <a:off x="1991" y="3321"/>
                <a:ext cx="20" cy="24"/>
              </a:xfrm>
              <a:custGeom>
                <a:avLst/>
                <a:gdLst>
                  <a:gd name="T0" fmla="*/ 0 w 4"/>
                  <a:gd name="T1" fmla="*/ 5 h 5"/>
                  <a:gd name="T2" fmla="*/ 4 w 4"/>
                  <a:gd name="T3" fmla="*/ 2 h 5"/>
                  <a:gd name="T4" fmla="*/ 4 w 4"/>
                  <a:gd name="T5" fmla="*/ 0 h 5"/>
                  <a:gd name="T6" fmla="*/ 0 w 4"/>
                  <a:gd name="T7" fmla="*/ 4 h 5"/>
                  <a:gd name="T8" fmla="*/ 0 w 4"/>
                  <a:gd name="T9" fmla="*/ 5 h 5"/>
                  <a:gd name="T10" fmla="*/ 0 w 4"/>
                  <a:gd name="T11" fmla="*/ 5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FFC66D"/>
              </a:solidFill>
              <a:ln w="12700" cmpd="sng">
                <a:solidFill>
                  <a:schemeClr val="tx1"/>
                </a:solidFill>
                <a:prstDash val="solid"/>
                <a:round/>
                <a:headEnd/>
                <a:tailEnd/>
              </a:ln>
            </p:spPr>
            <p:txBody>
              <a:bodyPr/>
              <a:lstStyle/>
              <a:p>
                <a:endParaRPr lang="en-US" sz="2400">
                  <a:solidFill>
                    <a:srgbClr val="000000"/>
                  </a:solidFill>
                  <a:latin typeface="Times New Roman" pitchFamily="18" charset="0"/>
                  <a:cs typeface="Arial" charset="0"/>
                </a:endParaRPr>
              </a:p>
            </p:txBody>
          </p:sp>
          <p:sp>
            <p:nvSpPr>
              <p:cNvPr id="62533" name="Freeform 76"/>
              <p:cNvSpPr>
                <a:spLocks/>
              </p:cNvSpPr>
              <p:nvPr/>
            </p:nvSpPr>
            <p:spPr bwMode="auto">
              <a:xfrm>
                <a:off x="2128" y="3360"/>
                <a:ext cx="39" cy="34"/>
              </a:xfrm>
              <a:custGeom>
                <a:avLst/>
                <a:gdLst>
                  <a:gd name="T0" fmla="*/ 3 w 8"/>
                  <a:gd name="T1" fmla="*/ 7 h 7"/>
                  <a:gd name="T2" fmla="*/ 8 w 8"/>
                  <a:gd name="T3" fmla="*/ 7 h 7"/>
                  <a:gd name="T4" fmla="*/ 8 w 8"/>
                  <a:gd name="T5" fmla="*/ 4 h 7"/>
                  <a:gd name="T6" fmla="*/ 4 w 8"/>
                  <a:gd name="T7" fmla="*/ 0 h 7"/>
                  <a:gd name="T8" fmla="*/ 0 w 8"/>
                  <a:gd name="T9" fmla="*/ 2 h 7"/>
                  <a:gd name="T10" fmla="*/ 3 w 8"/>
                  <a:gd name="T11" fmla="*/ 7 h 7"/>
                  <a:gd name="T12" fmla="*/ 3 w 8"/>
                  <a:gd name="T13" fmla="*/ 7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FFC66D"/>
              </a:solidFill>
              <a:ln w="12700" cmpd="sng">
                <a:solidFill>
                  <a:schemeClr val="tx1"/>
                </a:solidFill>
                <a:prstDash val="solid"/>
                <a:round/>
                <a:headEnd/>
                <a:tailEnd/>
              </a:ln>
            </p:spPr>
            <p:txBody>
              <a:bodyPr/>
              <a:lstStyle/>
              <a:p>
                <a:endParaRPr lang="en-US" sz="2400">
                  <a:solidFill>
                    <a:srgbClr val="000000"/>
                  </a:solidFill>
                  <a:latin typeface="Times New Roman" pitchFamily="18" charset="0"/>
                  <a:cs typeface="Arial" charset="0"/>
                </a:endParaRPr>
              </a:p>
            </p:txBody>
          </p:sp>
        </p:grpSp>
      </p:grpSp>
      <p:sp>
        <p:nvSpPr>
          <p:cNvPr id="62515" name="Rectangle 77"/>
          <p:cNvSpPr>
            <a:spLocks noGrp="1" noChangeArrowheads="1"/>
          </p:cNvSpPr>
          <p:nvPr>
            <p:ph type="title"/>
          </p:nvPr>
        </p:nvSpPr>
        <p:spPr>
          <a:xfrm>
            <a:off x="0" y="381000"/>
            <a:ext cx="9144000" cy="1143000"/>
          </a:xfrm>
        </p:spPr>
        <p:txBody>
          <a:bodyPr/>
          <a:lstStyle/>
          <a:p>
            <a:pPr eaLnBrk="1" hangingPunct="1"/>
            <a:r>
              <a:rPr lang="en-US" sz="2400" dirty="0" smtClean="0"/>
              <a:t>Obesity Trends* Among U.S. Adults</a:t>
            </a:r>
            <a:br>
              <a:rPr lang="en-US" sz="2400" dirty="0" smtClean="0"/>
            </a:br>
            <a:r>
              <a:rPr lang="en-US" sz="2400" dirty="0" smtClean="0">
                <a:solidFill>
                  <a:srgbClr val="DE3021"/>
                </a:solidFill>
              </a:rPr>
              <a:t>BRFSS, 2009</a:t>
            </a:r>
          </a:p>
        </p:txBody>
      </p:sp>
      <p:sp>
        <p:nvSpPr>
          <p:cNvPr id="62516" name="Text Box 78"/>
          <p:cNvSpPr txBox="1">
            <a:spLocks noChangeArrowheads="1"/>
          </p:cNvSpPr>
          <p:nvPr/>
        </p:nvSpPr>
        <p:spPr bwMode="auto">
          <a:xfrm>
            <a:off x="2119489" y="1200154"/>
            <a:ext cx="5519460" cy="307777"/>
          </a:xfrm>
          <a:prstGeom prst="rect">
            <a:avLst/>
          </a:prstGeom>
          <a:noFill/>
          <a:ln w="9525">
            <a:noFill/>
            <a:miter lim="800000"/>
            <a:headEnd/>
            <a:tailEnd/>
          </a:ln>
        </p:spPr>
        <p:txBody>
          <a:bodyPr wrap="none">
            <a:spAutoFit/>
          </a:bodyPr>
          <a:lstStyle/>
          <a:p>
            <a:pPr eaLnBrk="0" hangingPunct="0"/>
            <a:r>
              <a:rPr lang="en-US" sz="1400" b="1">
                <a:solidFill>
                  <a:srgbClr val="000000"/>
                </a:solidFill>
                <a:latin typeface="Verdana" pitchFamily="34" charset="0"/>
                <a:cs typeface="Arial" charset="0"/>
              </a:rPr>
              <a:t>(*BMI ≥30, or ~ 30 lbs. overweight for 5’ 4” person)</a:t>
            </a:r>
          </a:p>
        </p:txBody>
      </p:sp>
      <p:sp>
        <p:nvSpPr>
          <p:cNvPr id="62517" name="Text Box 79"/>
          <p:cNvSpPr txBox="1">
            <a:spLocks noChangeArrowheads="1"/>
          </p:cNvSpPr>
          <p:nvPr/>
        </p:nvSpPr>
        <p:spPr bwMode="auto">
          <a:xfrm>
            <a:off x="653347" y="5894388"/>
            <a:ext cx="7240411" cy="304800"/>
          </a:xfrm>
          <a:prstGeom prst="rect">
            <a:avLst/>
          </a:prstGeom>
          <a:noFill/>
          <a:ln w="9525">
            <a:noFill/>
            <a:miter lim="800000"/>
            <a:headEnd/>
            <a:tailEnd/>
          </a:ln>
        </p:spPr>
        <p:txBody>
          <a:bodyPr>
            <a:spAutoFit/>
          </a:bodyPr>
          <a:lstStyle/>
          <a:p>
            <a:pPr eaLnBrk="0" hangingPunct="0"/>
            <a:r>
              <a:rPr lang="en-US" sz="1400" b="1" dirty="0">
                <a:solidFill>
                  <a:srgbClr val="000000"/>
                </a:solidFill>
                <a:latin typeface="Arial Narrow" pitchFamily="34" charset="0"/>
                <a:cs typeface="Arial" charset="0"/>
              </a:rPr>
              <a:t> No Data          &lt;10%           10%–14%	    15%–19%           20%–24%          25%–29%           ≥30%</a:t>
            </a:r>
            <a:r>
              <a:rPr lang="en-US" sz="1400" dirty="0">
                <a:solidFill>
                  <a:srgbClr val="000000"/>
                </a:solidFill>
                <a:latin typeface="Arial Narrow" pitchFamily="34" charset="0"/>
                <a:cs typeface="Arial" charset="0"/>
              </a:rPr>
              <a:t> </a:t>
            </a:r>
          </a:p>
        </p:txBody>
      </p:sp>
      <p:sp>
        <p:nvSpPr>
          <p:cNvPr id="62518" name="Rectangle 80"/>
          <p:cNvSpPr>
            <a:spLocks noChangeArrowheads="1"/>
          </p:cNvSpPr>
          <p:nvPr/>
        </p:nvSpPr>
        <p:spPr bwMode="auto">
          <a:xfrm>
            <a:off x="488245" y="5956300"/>
            <a:ext cx="208844" cy="234950"/>
          </a:xfrm>
          <a:prstGeom prst="rect">
            <a:avLst/>
          </a:prstGeom>
          <a:solidFill>
            <a:schemeClr val="bg1"/>
          </a:solidFill>
          <a:ln w="9525">
            <a:solidFill>
              <a:schemeClr val="tx1"/>
            </a:solidFill>
            <a:miter lim="800000"/>
            <a:headEnd/>
            <a:tailEnd/>
          </a:ln>
        </p:spPr>
        <p:txBody>
          <a:bodyPr wrap="none" anchor="ctr"/>
          <a:lstStyle/>
          <a:p>
            <a:pPr eaLnBrk="0" hangingPunct="0"/>
            <a:endParaRPr lang="en-US" sz="2400">
              <a:solidFill>
                <a:srgbClr val="000000"/>
              </a:solidFill>
              <a:latin typeface="Times New Roman" pitchFamily="18" charset="0"/>
              <a:cs typeface="Arial" charset="0"/>
            </a:endParaRPr>
          </a:p>
        </p:txBody>
      </p:sp>
      <p:sp>
        <p:nvSpPr>
          <p:cNvPr id="62519" name="Rectangle 81"/>
          <p:cNvSpPr>
            <a:spLocks noChangeArrowheads="1"/>
          </p:cNvSpPr>
          <p:nvPr/>
        </p:nvSpPr>
        <p:spPr bwMode="auto">
          <a:xfrm>
            <a:off x="1524000" y="5953125"/>
            <a:ext cx="208844" cy="234950"/>
          </a:xfrm>
          <a:prstGeom prst="rect">
            <a:avLst/>
          </a:prstGeom>
          <a:solidFill>
            <a:srgbClr val="99CCFF"/>
          </a:solidFill>
          <a:ln w="9525">
            <a:solidFill>
              <a:schemeClr val="tx1"/>
            </a:solidFill>
            <a:miter lim="800000"/>
            <a:headEnd/>
            <a:tailEnd/>
          </a:ln>
        </p:spPr>
        <p:txBody>
          <a:bodyPr wrap="none" anchor="ctr"/>
          <a:lstStyle/>
          <a:p>
            <a:pPr eaLnBrk="0" hangingPunct="0"/>
            <a:endParaRPr lang="en-US" sz="2400">
              <a:solidFill>
                <a:srgbClr val="000000"/>
              </a:solidFill>
              <a:latin typeface="Times New Roman" pitchFamily="18" charset="0"/>
              <a:cs typeface="Arial" charset="0"/>
            </a:endParaRPr>
          </a:p>
        </p:txBody>
      </p:sp>
      <p:sp>
        <p:nvSpPr>
          <p:cNvPr id="62520" name="Rectangle 82"/>
          <p:cNvSpPr>
            <a:spLocks noChangeArrowheads="1"/>
          </p:cNvSpPr>
          <p:nvPr/>
        </p:nvSpPr>
        <p:spPr bwMode="auto">
          <a:xfrm>
            <a:off x="2366588" y="5951538"/>
            <a:ext cx="208844" cy="234950"/>
          </a:xfrm>
          <a:prstGeom prst="rect">
            <a:avLst/>
          </a:prstGeom>
          <a:solidFill>
            <a:srgbClr val="6699FF"/>
          </a:solidFill>
          <a:ln w="9525">
            <a:solidFill>
              <a:schemeClr val="tx1"/>
            </a:solidFill>
            <a:miter lim="800000"/>
            <a:headEnd/>
            <a:tailEnd/>
          </a:ln>
        </p:spPr>
        <p:txBody>
          <a:bodyPr wrap="none" anchor="ctr"/>
          <a:lstStyle/>
          <a:p>
            <a:pPr algn="ctr" eaLnBrk="0" hangingPunct="0"/>
            <a:endParaRPr lang="en-US" sz="2400">
              <a:solidFill>
                <a:srgbClr val="000000"/>
              </a:solidFill>
              <a:latin typeface="Times New Roman" pitchFamily="18" charset="0"/>
              <a:cs typeface="Arial" charset="0"/>
            </a:endParaRPr>
          </a:p>
        </p:txBody>
      </p:sp>
      <p:sp>
        <p:nvSpPr>
          <p:cNvPr id="62521" name="Rectangle 83"/>
          <p:cNvSpPr>
            <a:spLocks noChangeArrowheads="1"/>
          </p:cNvSpPr>
          <p:nvPr/>
        </p:nvSpPr>
        <p:spPr bwMode="auto">
          <a:xfrm>
            <a:off x="3429000" y="5961063"/>
            <a:ext cx="208844" cy="234950"/>
          </a:xfrm>
          <a:prstGeom prst="rect">
            <a:avLst/>
          </a:prstGeom>
          <a:solidFill>
            <a:srgbClr val="0000A0"/>
          </a:solidFill>
          <a:ln w="9525">
            <a:solidFill>
              <a:schemeClr val="tx1"/>
            </a:solidFill>
            <a:miter lim="800000"/>
            <a:headEnd/>
            <a:tailEnd/>
          </a:ln>
        </p:spPr>
        <p:txBody>
          <a:bodyPr wrap="none" anchor="ctr"/>
          <a:lstStyle/>
          <a:p>
            <a:pPr eaLnBrk="0" hangingPunct="0"/>
            <a:endParaRPr lang="en-US" sz="2400">
              <a:solidFill>
                <a:srgbClr val="000000"/>
              </a:solidFill>
              <a:latin typeface="Times New Roman" pitchFamily="18" charset="0"/>
              <a:cs typeface="Arial" charset="0"/>
            </a:endParaRPr>
          </a:p>
        </p:txBody>
      </p:sp>
      <p:sp>
        <p:nvSpPr>
          <p:cNvPr id="62522" name="Rectangle 84"/>
          <p:cNvSpPr>
            <a:spLocks noChangeArrowheads="1"/>
          </p:cNvSpPr>
          <p:nvPr/>
        </p:nvSpPr>
        <p:spPr bwMode="auto">
          <a:xfrm>
            <a:off x="5582356" y="5948363"/>
            <a:ext cx="208844" cy="234950"/>
          </a:xfrm>
          <a:prstGeom prst="rect">
            <a:avLst/>
          </a:prstGeom>
          <a:solidFill>
            <a:srgbClr val="ED4213"/>
          </a:solidFill>
          <a:ln w="9525">
            <a:solidFill>
              <a:schemeClr val="tx1"/>
            </a:solidFill>
            <a:miter lim="800000"/>
            <a:headEnd/>
            <a:tailEnd/>
          </a:ln>
        </p:spPr>
        <p:txBody>
          <a:bodyPr wrap="none" anchor="ctr"/>
          <a:lstStyle/>
          <a:p>
            <a:pPr eaLnBrk="0" hangingPunct="0"/>
            <a:endParaRPr lang="en-US" sz="2400">
              <a:solidFill>
                <a:srgbClr val="000000"/>
              </a:solidFill>
              <a:latin typeface="Times New Roman" pitchFamily="18" charset="0"/>
              <a:cs typeface="Arial" charset="0"/>
            </a:endParaRPr>
          </a:p>
        </p:txBody>
      </p:sp>
      <p:sp>
        <p:nvSpPr>
          <p:cNvPr id="62523" name="Rectangle 85"/>
          <p:cNvSpPr>
            <a:spLocks noChangeArrowheads="1"/>
          </p:cNvSpPr>
          <p:nvPr/>
        </p:nvSpPr>
        <p:spPr bwMode="auto">
          <a:xfrm>
            <a:off x="4515556" y="5945188"/>
            <a:ext cx="208844" cy="234950"/>
          </a:xfrm>
          <a:prstGeom prst="rect">
            <a:avLst/>
          </a:prstGeom>
          <a:solidFill>
            <a:srgbClr val="FFC66D"/>
          </a:solidFill>
          <a:ln w="9525">
            <a:solidFill>
              <a:schemeClr val="tx1"/>
            </a:solidFill>
            <a:miter lim="800000"/>
            <a:headEnd/>
            <a:tailEnd/>
          </a:ln>
        </p:spPr>
        <p:txBody>
          <a:bodyPr wrap="none" anchor="ctr"/>
          <a:lstStyle/>
          <a:p>
            <a:pPr eaLnBrk="0" hangingPunct="0"/>
            <a:endParaRPr lang="en-US" sz="2400">
              <a:solidFill>
                <a:srgbClr val="000000"/>
              </a:solidFill>
              <a:latin typeface="Times New Roman" pitchFamily="18" charset="0"/>
              <a:cs typeface="Arial" charset="0"/>
            </a:endParaRPr>
          </a:p>
        </p:txBody>
      </p:sp>
      <p:sp>
        <p:nvSpPr>
          <p:cNvPr id="62524" name="Rectangle 86"/>
          <p:cNvSpPr>
            <a:spLocks noChangeArrowheads="1"/>
          </p:cNvSpPr>
          <p:nvPr/>
        </p:nvSpPr>
        <p:spPr bwMode="auto">
          <a:xfrm>
            <a:off x="395110" y="5892800"/>
            <a:ext cx="7148689" cy="350838"/>
          </a:xfrm>
          <a:prstGeom prst="rect">
            <a:avLst/>
          </a:prstGeom>
          <a:noFill/>
          <a:ln w="9525">
            <a:solidFill>
              <a:schemeClr val="tx1"/>
            </a:solidFill>
            <a:miter lim="800000"/>
            <a:headEnd/>
            <a:tailEnd/>
          </a:ln>
        </p:spPr>
        <p:txBody>
          <a:bodyPr wrap="none" anchor="ctr"/>
          <a:lstStyle/>
          <a:p>
            <a:pPr eaLnBrk="0" hangingPunct="0"/>
            <a:endParaRPr lang="en-US" sz="2400">
              <a:solidFill>
                <a:srgbClr val="000000"/>
              </a:solidFill>
              <a:latin typeface="Times New Roman" pitchFamily="18" charset="0"/>
              <a:cs typeface="Arial" charset="0"/>
            </a:endParaRPr>
          </a:p>
        </p:txBody>
      </p:sp>
      <p:sp>
        <p:nvSpPr>
          <p:cNvPr id="62525" name="Rectangle 87" descr="20%"/>
          <p:cNvSpPr>
            <a:spLocks noChangeArrowheads="1"/>
          </p:cNvSpPr>
          <p:nvPr/>
        </p:nvSpPr>
        <p:spPr bwMode="auto">
          <a:xfrm>
            <a:off x="6725356" y="5948363"/>
            <a:ext cx="208844" cy="234950"/>
          </a:xfrm>
          <a:prstGeom prst="rect">
            <a:avLst/>
          </a:prstGeom>
          <a:pattFill prst="pct20">
            <a:fgClr>
              <a:schemeClr val="tx2"/>
            </a:fgClr>
            <a:bgClr>
              <a:srgbClr val="AA1202"/>
            </a:bgClr>
          </a:pattFill>
          <a:ln w="9525">
            <a:solidFill>
              <a:schemeClr val="tx1"/>
            </a:solidFill>
            <a:miter lim="800000"/>
            <a:headEnd/>
            <a:tailEnd/>
          </a:ln>
        </p:spPr>
        <p:txBody>
          <a:bodyPr wrap="none" anchor="ctr"/>
          <a:lstStyle/>
          <a:p>
            <a:pPr eaLnBrk="0" hangingPunct="0"/>
            <a:endParaRPr lang="en-US" sz="2400">
              <a:solidFill>
                <a:srgbClr val="000000"/>
              </a:solidFill>
              <a:latin typeface="Times New Roman" pitchFamily="18" charset="0"/>
              <a:cs typeface="Arial" charset="0"/>
            </a:endParaRPr>
          </a:p>
        </p:txBody>
      </p:sp>
      <p:sp>
        <p:nvSpPr>
          <p:cNvPr id="89" name="Date Placeholder 88"/>
          <p:cNvSpPr>
            <a:spLocks noGrp="1"/>
          </p:cNvSpPr>
          <p:nvPr>
            <p:ph type="dt" sz="half" idx="10"/>
          </p:nvPr>
        </p:nvSpPr>
        <p:spPr/>
        <p:txBody>
          <a:bodyPr/>
          <a:lstStyle/>
          <a:p>
            <a:pPr>
              <a:defRPr/>
            </a:pPr>
            <a:r>
              <a:rPr lang="en-US" smtClean="0"/>
              <a:t>July 2011</a:t>
            </a:r>
            <a:endParaRPr lang="en-US"/>
          </a:p>
        </p:txBody>
      </p:sp>
      <p:sp>
        <p:nvSpPr>
          <p:cNvPr id="90" name="Slide Number Placeholder 89"/>
          <p:cNvSpPr>
            <a:spLocks noGrp="1"/>
          </p:cNvSpPr>
          <p:nvPr>
            <p:ph type="sldNum" sz="quarter" idx="12"/>
          </p:nvPr>
        </p:nvSpPr>
        <p:spPr/>
        <p:txBody>
          <a:bodyPr/>
          <a:lstStyle/>
          <a:p>
            <a:pPr>
              <a:defRPr/>
            </a:pPr>
            <a:r>
              <a:rPr lang="en-US" smtClean="0"/>
              <a:t>Slide </a:t>
            </a:r>
            <a:fld id="{490B69A2-DAE6-4488-A29A-CAF8836F4AD9}" type="slidenum">
              <a:rPr lang="en-US" smtClean="0"/>
              <a:pPr>
                <a:defRPr/>
              </a:pPr>
              <a:t>7</a:t>
            </a:fld>
            <a:endParaRPr lang="en-US"/>
          </a:p>
        </p:txBody>
      </p:sp>
      <p:sp>
        <p:nvSpPr>
          <p:cNvPr id="91" name="Footer Placeholder 90"/>
          <p:cNvSpPr>
            <a:spLocks noGrp="1"/>
          </p:cNvSpPr>
          <p:nvPr>
            <p:ph type="ftr" sz="quarter" idx="11"/>
          </p:nvPr>
        </p:nvSpPr>
        <p:spPr/>
        <p:txBody>
          <a:bodyPr/>
          <a:lstStyle/>
          <a:p>
            <a:pPr>
              <a:defRPr/>
            </a:pPr>
            <a:r>
              <a:rPr lang="en-US" smtClean="0"/>
              <a:t>Darrell M. Wilson, MD (Stanford)</a:t>
            </a:r>
            <a:endParaRPr lang="en-US"/>
          </a:p>
        </p:txBody>
      </p:sp>
    </p:spTree>
    <p:extLst>
      <p:ext uri="{BB962C8B-B14F-4D97-AF65-F5344CB8AC3E}">
        <p14:creationId xmlns:p14="http://schemas.microsoft.com/office/powerpoint/2010/main" xmlns="" val="427010717"/>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Regulatory</a:t>
            </a:r>
            <a:endParaRPr lang="en-US" dirty="0"/>
          </a:p>
        </p:txBody>
      </p:sp>
      <p:sp>
        <p:nvSpPr>
          <p:cNvPr id="3" name="Content Placeholder 2"/>
          <p:cNvSpPr>
            <a:spLocks noGrp="1"/>
          </p:cNvSpPr>
          <p:nvPr>
            <p:ph idx="1"/>
          </p:nvPr>
        </p:nvSpPr>
        <p:spPr/>
        <p:txBody>
          <a:bodyPr/>
          <a:lstStyle/>
          <a:p>
            <a:r>
              <a:rPr lang="en-US" sz="2400" dirty="0" smtClean="0"/>
              <a:t>Medical Device Data Systems are off-the-shelf or custom hardware or software products used alone or in combination that display unaltered medical device data, or transfer, store or convert medical device data for future use, in accordance with a preset specification.</a:t>
            </a:r>
          </a:p>
          <a:p>
            <a:r>
              <a:rPr lang="en-US" sz="2400" dirty="0" smtClean="0"/>
              <a:t>Examples of MDDS products include: devices that collect and store data from a blood pressure cuff for future use or that transfer thermometer readings to be displayed at a nursing station for future use.</a:t>
            </a:r>
            <a:endParaRPr lang="en-US" sz="2400" dirty="0"/>
          </a:p>
        </p:txBody>
      </p:sp>
      <p:sp>
        <p:nvSpPr>
          <p:cNvPr id="4" name="Rectangle 3"/>
          <p:cNvSpPr/>
          <p:nvPr/>
        </p:nvSpPr>
        <p:spPr>
          <a:xfrm>
            <a:off x="457200" y="5943600"/>
            <a:ext cx="7924800" cy="338554"/>
          </a:xfrm>
          <a:prstGeom prst="rect">
            <a:avLst/>
          </a:prstGeom>
        </p:spPr>
        <p:txBody>
          <a:bodyPr wrap="square">
            <a:spAutoFit/>
          </a:bodyPr>
          <a:lstStyle/>
          <a:p>
            <a:r>
              <a:rPr lang="en-US" sz="1600" dirty="0" smtClean="0"/>
              <a:t>http://www.fda.gov/NewsEvents/Newsroom/PressAnnouncements/ucm243283.htm</a:t>
            </a:r>
            <a:endParaRPr lang="en-US" sz="1600" dirty="0"/>
          </a:p>
        </p:txBody>
      </p:sp>
      <p:sp>
        <p:nvSpPr>
          <p:cNvPr id="5" name="Date Placeholder 4"/>
          <p:cNvSpPr>
            <a:spLocks noGrp="1"/>
          </p:cNvSpPr>
          <p:nvPr>
            <p:ph type="dt" sz="half" idx="10"/>
          </p:nvPr>
        </p:nvSpPr>
        <p:spPr/>
        <p:txBody>
          <a:bodyPr/>
          <a:lstStyle/>
          <a:p>
            <a:pPr>
              <a:defRPr/>
            </a:pPr>
            <a:r>
              <a:rPr lang="en-US" smtClean="0"/>
              <a:t>July 2011</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490B69A2-DAE6-4488-A29A-CAF8836F4AD9}" type="slidenum">
              <a:rPr lang="en-US" smtClean="0"/>
              <a:pPr>
                <a:defRPr/>
              </a:pPr>
              <a:t>70</a:t>
            </a:fld>
            <a:endParaRPr lang="en-US"/>
          </a:p>
        </p:txBody>
      </p:sp>
      <p:sp>
        <p:nvSpPr>
          <p:cNvPr id="7" name="Footer Placeholder 6"/>
          <p:cNvSpPr>
            <a:spLocks noGrp="1"/>
          </p:cNvSpPr>
          <p:nvPr>
            <p:ph type="ftr" sz="quarter" idx="11"/>
          </p:nvPr>
        </p:nvSpPr>
        <p:spPr/>
        <p:txBody>
          <a:bodyPr/>
          <a:lstStyle/>
          <a:p>
            <a:pPr>
              <a:defRPr/>
            </a:pPr>
            <a:r>
              <a:rPr lang="en-US" smtClean="0"/>
              <a:t>Darrell M. Wilson, MD (Stanford)</a:t>
            </a:r>
            <a:endParaRPr lang="en-US"/>
          </a:p>
        </p:txBody>
      </p:sp>
    </p:spTree>
    <p:extLst>
      <p:ext uri="{BB962C8B-B14F-4D97-AF65-F5344CB8AC3E}">
        <p14:creationId xmlns:p14="http://schemas.microsoft.com/office/powerpoint/2010/main" xmlns="" val="112578750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Regulatory</a:t>
            </a:r>
            <a:endParaRPr lang="en-US" dirty="0"/>
          </a:p>
        </p:txBody>
      </p:sp>
      <p:sp>
        <p:nvSpPr>
          <p:cNvPr id="3" name="Content Placeholder 2"/>
          <p:cNvSpPr>
            <a:spLocks noGrp="1"/>
          </p:cNvSpPr>
          <p:nvPr>
            <p:ph idx="1"/>
          </p:nvPr>
        </p:nvSpPr>
        <p:spPr/>
        <p:txBody>
          <a:bodyPr/>
          <a:lstStyle/>
          <a:p>
            <a:r>
              <a:rPr lang="en-US" sz="2400" dirty="0"/>
              <a:t>Premarket approval (PMA) is the FDA process of scientific and regulatory review to evaluate the safety and effectiveness of Class III medical devices. </a:t>
            </a:r>
            <a:endParaRPr lang="en-US" sz="2400" dirty="0" smtClean="0"/>
          </a:p>
          <a:p>
            <a:r>
              <a:rPr lang="en-US" sz="2400" dirty="0" smtClean="0"/>
              <a:t>Class </a:t>
            </a:r>
            <a:r>
              <a:rPr lang="en-US" sz="2400" dirty="0"/>
              <a:t>III devices are those that support or sustain human life, are of substantial importance in preventing impairment of human health, or which present a potential, unreasonable risk of illness or injury.</a:t>
            </a:r>
          </a:p>
        </p:txBody>
      </p:sp>
      <p:sp>
        <p:nvSpPr>
          <p:cNvPr id="4" name="Date Placeholder 3"/>
          <p:cNvSpPr>
            <a:spLocks noGrp="1"/>
          </p:cNvSpPr>
          <p:nvPr>
            <p:ph type="dt" sz="half" idx="10"/>
          </p:nvPr>
        </p:nvSpPr>
        <p:spPr/>
        <p:txBody>
          <a:bodyPr/>
          <a:lstStyle/>
          <a:p>
            <a:pPr>
              <a:defRPr/>
            </a:pPr>
            <a:r>
              <a:rPr lang="en-US" smtClean="0"/>
              <a:t>July 2011</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490B69A2-DAE6-4488-A29A-CAF8836F4AD9}" type="slidenum">
              <a:rPr lang="en-US" smtClean="0"/>
              <a:pPr>
                <a:defRPr/>
              </a:pPr>
              <a:t>71</a:t>
            </a:fld>
            <a:endParaRPr lang="en-US"/>
          </a:p>
        </p:txBody>
      </p:sp>
      <p:sp>
        <p:nvSpPr>
          <p:cNvPr id="6" name="Footer Placeholder 5"/>
          <p:cNvSpPr>
            <a:spLocks noGrp="1"/>
          </p:cNvSpPr>
          <p:nvPr>
            <p:ph type="ftr" sz="quarter" idx="11"/>
          </p:nvPr>
        </p:nvSpPr>
        <p:spPr/>
        <p:txBody>
          <a:bodyPr/>
          <a:lstStyle/>
          <a:p>
            <a:pPr>
              <a:defRPr/>
            </a:pPr>
            <a:r>
              <a:rPr lang="en-US" smtClean="0"/>
              <a:t>Darrell M. Wilson, MD (Stanford)</a:t>
            </a:r>
            <a:endParaRPr lang="en-US"/>
          </a:p>
        </p:txBody>
      </p:sp>
    </p:spTree>
    <p:extLst>
      <p:ext uri="{BB962C8B-B14F-4D97-AF65-F5344CB8AC3E}">
        <p14:creationId xmlns:p14="http://schemas.microsoft.com/office/powerpoint/2010/main" xmlns="" val="170540417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err="1" smtClean="0"/>
              <a:t>Guidances</a:t>
            </a:r>
            <a:endParaRPr lang="en-US" dirty="0"/>
          </a:p>
        </p:txBody>
      </p:sp>
      <p:sp>
        <p:nvSpPr>
          <p:cNvPr id="3" name="Content Placeholder 2"/>
          <p:cNvSpPr>
            <a:spLocks noGrp="1"/>
          </p:cNvSpPr>
          <p:nvPr>
            <p:ph idx="1"/>
          </p:nvPr>
        </p:nvSpPr>
        <p:spPr/>
        <p:txBody>
          <a:bodyPr/>
          <a:lstStyle/>
          <a:p>
            <a:r>
              <a:rPr lang="en-US" dirty="0" smtClean="0"/>
              <a:t>“</a:t>
            </a:r>
            <a:r>
              <a:rPr lang="en-US" dirty="0"/>
              <a:t>Guidance for the Content of Premarket Submissions for Software Contained in Medical Devices</a:t>
            </a:r>
            <a:r>
              <a:rPr lang="en-US" dirty="0" smtClean="0"/>
              <a:t>”</a:t>
            </a:r>
          </a:p>
          <a:p>
            <a:pPr lvl="1"/>
            <a:r>
              <a:rPr lang="en-US" dirty="0" smtClean="0">
                <a:hlinkClick r:id="rId2"/>
              </a:rPr>
              <a:t>http</a:t>
            </a:r>
            <a:r>
              <a:rPr lang="en-US" dirty="0">
                <a:hlinkClick r:id="rId2"/>
              </a:rPr>
              <a:t>://</a:t>
            </a:r>
            <a:r>
              <a:rPr lang="en-US" dirty="0" smtClean="0">
                <a:hlinkClick r:id="rId2"/>
              </a:rPr>
              <a:t>www.fda.gov/downloads/MedicalDevices/DeviceRegulationandGuidance/GuidanceDocuments/ucm089593.pdf</a:t>
            </a:r>
            <a:r>
              <a:rPr lang="en-US" dirty="0" smtClean="0"/>
              <a:t> 5/11/05</a:t>
            </a:r>
            <a:endParaRPr lang="en-US" dirty="0"/>
          </a:p>
        </p:txBody>
      </p:sp>
      <p:sp>
        <p:nvSpPr>
          <p:cNvPr id="4" name="Date Placeholder 3"/>
          <p:cNvSpPr>
            <a:spLocks noGrp="1"/>
          </p:cNvSpPr>
          <p:nvPr>
            <p:ph type="dt" sz="half" idx="10"/>
          </p:nvPr>
        </p:nvSpPr>
        <p:spPr/>
        <p:txBody>
          <a:bodyPr/>
          <a:lstStyle/>
          <a:p>
            <a:pPr>
              <a:defRPr/>
            </a:pPr>
            <a:r>
              <a:rPr lang="en-US" smtClean="0"/>
              <a:t>July 2011</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490B69A2-DAE6-4488-A29A-CAF8836F4AD9}" type="slidenum">
              <a:rPr lang="en-US" smtClean="0"/>
              <a:pPr>
                <a:defRPr/>
              </a:pPr>
              <a:t>72</a:t>
            </a:fld>
            <a:endParaRPr lang="en-US"/>
          </a:p>
        </p:txBody>
      </p:sp>
      <p:sp>
        <p:nvSpPr>
          <p:cNvPr id="6" name="Footer Placeholder 5"/>
          <p:cNvSpPr>
            <a:spLocks noGrp="1"/>
          </p:cNvSpPr>
          <p:nvPr>
            <p:ph type="ftr" sz="quarter" idx="11"/>
          </p:nvPr>
        </p:nvSpPr>
        <p:spPr/>
        <p:txBody>
          <a:bodyPr/>
          <a:lstStyle/>
          <a:p>
            <a:pPr>
              <a:defRPr/>
            </a:pPr>
            <a:r>
              <a:rPr lang="en-US" smtClean="0"/>
              <a:t>Darrell M. Wilson, MD (Stanford)</a:t>
            </a:r>
            <a:endParaRPr lang="en-US"/>
          </a:p>
        </p:txBody>
      </p:sp>
    </p:spTree>
    <p:extLst>
      <p:ext uri="{BB962C8B-B14F-4D97-AF65-F5344CB8AC3E}">
        <p14:creationId xmlns:p14="http://schemas.microsoft.com/office/powerpoint/2010/main" xmlns="" val="422553236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err="1" smtClean="0"/>
              <a:t>Guidances</a:t>
            </a:r>
            <a:endParaRPr lang="en-US" dirty="0"/>
          </a:p>
        </p:txBody>
      </p:sp>
      <p:sp>
        <p:nvSpPr>
          <p:cNvPr id="3" name="Content Placeholder 2"/>
          <p:cNvSpPr>
            <a:spLocks noGrp="1"/>
          </p:cNvSpPr>
          <p:nvPr>
            <p:ph idx="1"/>
          </p:nvPr>
        </p:nvSpPr>
        <p:spPr/>
        <p:txBody>
          <a:bodyPr/>
          <a:lstStyle/>
          <a:p>
            <a:r>
              <a:rPr lang="en-US" dirty="0" smtClean="0"/>
              <a:t>“</a:t>
            </a:r>
            <a:r>
              <a:rPr lang="en-US" dirty="0"/>
              <a:t>Guidance for Industry, FDA Reviewers and Compliance on Off-The-Shelf Software Use in Medical Devices</a:t>
            </a:r>
            <a:r>
              <a:rPr lang="en-US" dirty="0" smtClean="0"/>
              <a:t>”</a:t>
            </a:r>
          </a:p>
          <a:p>
            <a:pPr lvl="1"/>
            <a:r>
              <a:rPr lang="en-US" dirty="0" smtClean="0">
                <a:hlinkClick r:id="rId2"/>
              </a:rPr>
              <a:t>http</a:t>
            </a:r>
            <a:r>
              <a:rPr lang="en-US" dirty="0">
                <a:hlinkClick r:id="rId2"/>
              </a:rPr>
              <a:t>://</a:t>
            </a:r>
            <a:r>
              <a:rPr lang="en-US" dirty="0" smtClean="0">
                <a:hlinkClick r:id="rId2"/>
              </a:rPr>
              <a:t>www.fda.gov/downloads/MedicalDevices/DeviceRegulationandGuidance/GuidanceDocuments/ucm073779.pdf</a:t>
            </a:r>
            <a:r>
              <a:rPr lang="en-US" dirty="0" smtClean="0"/>
              <a:t>  </a:t>
            </a:r>
            <a:r>
              <a:rPr lang="en-US" dirty="0"/>
              <a:t>(issued 9/9/1999</a:t>
            </a:r>
            <a:r>
              <a:rPr lang="en-US" dirty="0" smtClean="0"/>
              <a:t>)</a:t>
            </a:r>
            <a:endParaRPr lang="en-US" dirty="0"/>
          </a:p>
        </p:txBody>
      </p:sp>
      <p:sp>
        <p:nvSpPr>
          <p:cNvPr id="4" name="Date Placeholder 3"/>
          <p:cNvSpPr>
            <a:spLocks noGrp="1"/>
          </p:cNvSpPr>
          <p:nvPr>
            <p:ph type="dt" sz="half" idx="10"/>
          </p:nvPr>
        </p:nvSpPr>
        <p:spPr/>
        <p:txBody>
          <a:bodyPr/>
          <a:lstStyle/>
          <a:p>
            <a:pPr>
              <a:defRPr/>
            </a:pPr>
            <a:r>
              <a:rPr lang="en-US" smtClean="0"/>
              <a:t>July 2011</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490B69A2-DAE6-4488-A29A-CAF8836F4AD9}" type="slidenum">
              <a:rPr lang="en-US" smtClean="0"/>
              <a:pPr>
                <a:defRPr/>
              </a:pPr>
              <a:t>73</a:t>
            </a:fld>
            <a:endParaRPr lang="en-US"/>
          </a:p>
        </p:txBody>
      </p:sp>
      <p:sp>
        <p:nvSpPr>
          <p:cNvPr id="6" name="Footer Placeholder 5"/>
          <p:cNvSpPr>
            <a:spLocks noGrp="1"/>
          </p:cNvSpPr>
          <p:nvPr>
            <p:ph type="ftr" sz="quarter" idx="11"/>
          </p:nvPr>
        </p:nvSpPr>
        <p:spPr/>
        <p:txBody>
          <a:bodyPr/>
          <a:lstStyle/>
          <a:p>
            <a:pPr>
              <a:defRPr/>
            </a:pPr>
            <a:r>
              <a:rPr lang="en-US" smtClean="0"/>
              <a:t>Darrell M. Wilson, MD (Stanford)</a:t>
            </a:r>
            <a:endParaRPr lang="en-US"/>
          </a:p>
        </p:txBody>
      </p:sp>
    </p:spTree>
    <p:extLst>
      <p:ext uri="{BB962C8B-B14F-4D97-AF65-F5344CB8AC3E}">
        <p14:creationId xmlns:p14="http://schemas.microsoft.com/office/powerpoint/2010/main" xmlns="" val="318965636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err="1" smtClean="0"/>
              <a:t>Guidances</a:t>
            </a:r>
            <a:endParaRPr lang="en-US" dirty="0"/>
          </a:p>
        </p:txBody>
      </p:sp>
      <p:sp>
        <p:nvSpPr>
          <p:cNvPr id="3" name="Content Placeholder 2"/>
          <p:cNvSpPr>
            <a:spLocks noGrp="1"/>
          </p:cNvSpPr>
          <p:nvPr>
            <p:ph idx="1"/>
          </p:nvPr>
        </p:nvSpPr>
        <p:spPr/>
        <p:txBody>
          <a:bodyPr/>
          <a:lstStyle/>
          <a:p>
            <a:r>
              <a:rPr lang="en-US" dirty="0" smtClean="0"/>
              <a:t>“</a:t>
            </a:r>
            <a:r>
              <a:rPr lang="en-US" dirty="0"/>
              <a:t>General Principles of Software Validation; Final Guidance for Industry and FDA Staff” (issued 1/11/2002) </a:t>
            </a:r>
          </a:p>
          <a:p>
            <a:pPr lvl="1"/>
            <a:r>
              <a:rPr lang="en-US" dirty="0" smtClean="0"/>
              <a:t>http</a:t>
            </a:r>
            <a:r>
              <a:rPr lang="en-US" dirty="0"/>
              <a:t>://</a:t>
            </a:r>
            <a:r>
              <a:rPr lang="en-US" dirty="0" smtClean="0"/>
              <a:t>www.fda.gov/downloads/MedicalDevices/DeviceRegulationandGuidance/GuidanceDocuments/UCM085371.pdf</a:t>
            </a:r>
            <a:endParaRPr lang="en-US" dirty="0"/>
          </a:p>
        </p:txBody>
      </p:sp>
      <p:sp>
        <p:nvSpPr>
          <p:cNvPr id="4" name="Date Placeholder 3"/>
          <p:cNvSpPr>
            <a:spLocks noGrp="1"/>
          </p:cNvSpPr>
          <p:nvPr>
            <p:ph type="dt" sz="half" idx="10"/>
          </p:nvPr>
        </p:nvSpPr>
        <p:spPr/>
        <p:txBody>
          <a:bodyPr/>
          <a:lstStyle/>
          <a:p>
            <a:pPr>
              <a:defRPr/>
            </a:pPr>
            <a:r>
              <a:rPr lang="en-US" smtClean="0"/>
              <a:t>July 2011</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490B69A2-DAE6-4488-A29A-CAF8836F4AD9}" type="slidenum">
              <a:rPr lang="en-US" smtClean="0"/>
              <a:pPr>
                <a:defRPr/>
              </a:pPr>
              <a:t>74</a:t>
            </a:fld>
            <a:endParaRPr lang="en-US"/>
          </a:p>
        </p:txBody>
      </p:sp>
      <p:sp>
        <p:nvSpPr>
          <p:cNvPr id="6" name="Footer Placeholder 5"/>
          <p:cNvSpPr>
            <a:spLocks noGrp="1"/>
          </p:cNvSpPr>
          <p:nvPr>
            <p:ph type="ftr" sz="quarter" idx="11"/>
          </p:nvPr>
        </p:nvSpPr>
        <p:spPr/>
        <p:txBody>
          <a:bodyPr/>
          <a:lstStyle/>
          <a:p>
            <a:pPr>
              <a:defRPr/>
            </a:pPr>
            <a:r>
              <a:rPr lang="en-US" smtClean="0"/>
              <a:t>Darrell M. Wilson, MD (Stanford)</a:t>
            </a:r>
            <a:endParaRPr lang="en-US"/>
          </a:p>
        </p:txBody>
      </p:sp>
    </p:spTree>
    <p:extLst>
      <p:ext uri="{BB962C8B-B14F-4D97-AF65-F5344CB8AC3E}">
        <p14:creationId xmlns:p14="http://schemas.microsoft.com/office/powerpoint/2010/main" xmlns="" val="221719396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err="1" smtClean="0"/>
              <a:t>Guidances</a:t>
            </a:r>
            <a:endParaRPr lang="en-US" dirty="0"/>
          </a:p>
        </p:txBody>
      </p:sp>
      <p:sp>
        <p:nvSpPr>
          <p:cNvPr id="3" name="Content Placeholder 2"/>
          <p:cNvSpPr>
            <a:spLocks noGrp="1"/>
          </p:cNvSpPr>
          <p:nvPr>
            <p:ph idx="1"/>
          </p:nvPr>
        </p:nvSpPr>
        <p:spPr/>
        <p:txBody>
          <a:bodyPr/>
          <a:lstStyle/>
          <a:p>
            <a:r>
              <a:rPr lang="en-US" dirty="0" smtClean="0"/>
              <a:t>“</a:t>
            </a:r>
            <a:r>
              <a:rPr lang="en-US" dirty="0"/>
              <a:t>Guidance for Industry.  </a:t>
            </a:r>
            <a:r>
              <a:rPr lang="en-US" dirty="0" err="1"/>
              <a:t>Cybersecurity</a:t>
            </a:r>
            <a:r>
              <a:rPr lang="en-US" dirty="0"/>
              <a:t> for Networked Medical Devices Containing Off-The-Shelf (OTS) Software”.   (issued 1/14/05)</a:t>
            </a:r>
          </a:p>
          <a:p>
            <a:pPr lvl="1"/>
            <a:r>
              <a:rPr lang="en-US" dirty="0" smtClean="0"/>
              <a:t>http</a:t>
            </a:r>
            <a:r>
              <a:rPr lang="en-US" dirty="0"/>
              <a:t>://</a:t>
            </a:r>
            <a:r>
              <a:rPr lang="en-US" dirty="0" smtClean="0"/>
              <a:t>www.fda.gov/downloads/MedicalDevices/DeviceRegulationandGuidance/GuidanceDocuments/ucm077823.pdf</a:t>
            </a:r>
            <a:endParaRPr lang="en-US" dirty="0"/>
          </a:p>
        </p:txBody>
      </p:sp>
      <p:sp>
        <p:nvSpPr>
          <p:cNvPr id="4" name="Date Placeholder 3"/>
          <p:cNvSpPr>
            <a:spLocks noGrp="1"/>
          </p:cNvSpPr>
          <p:nvPr>
            <p:ph type="dt" sz="half" idx="10"/>
          </p:nvPr>
        </p:nvSpPr>
        <p:spPr/>
        <p:txBody>
          <a:bodyPr/>
          <a:lstStyle/>
          <a:p>
            <a:pPr>
              <a:defRPr/>
            </a:pPr>
            <a:r>
              <a:rPr lang="en-US" smtClean="0"/>
              <a:t>July 2011</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490B69A2-DAE6-4488-A29A-CAF8836F4AD9}" type="slidenum">
              <a:rPr lang="en-US" smtClean="0"/>
              <a:pPr>
                <a:defRPr/>
              </a:pPr>
              <a:t>75</a:t>
            </a:fld>
            <a:endParaRPr lang="en-US"/>
          </a:p>
        </p:txBody>
      </p:sp>
      <p:sp>
        <p:nvSpPr>
          <p:cNvPr id="6" name="Footer Placeholder 5"/>
          <p:cNvSpPr>
            <a:spLocks noGrp="1"/>
          </p:cNvSpPr>
          <p:nvPr>
            <p:ph type="ftr" sz="quarter" idx="11"/>
          </p:nvPr>
        </p:nvSpPr>
        <p:spPr/>
        <p:txBody>
          <a:bodyPr/>
          <a:lstStyle/>
          <a:p>
            <a:pPr>
              <a:defRPr/>
            </a:pPr>
            <a:r>
              <a:rPr lang="en-US" smtClean="0"/>
              <a:t>Darrell M. Wilson, MD (Stanford)</a:t>
            </a:r>
            <a:endParaRPr lang="en-US"/>
          </a:p>
        </p:txBody>
      </p:sp>
    </p:spTree>
    <p:extLst>
      <p:ext uri="{BB962C8B-B14F-4D97-AF65-F5344CB8AC3E}">
        <p14:creationId xmlns:p14="http://schemas.microsoft.com/office/powerpoint/2010/main" xmlns="" val="206712455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a:t>
            </a:r>
            <a:endParaRPr lang="en-US" dirty="0"/>
          </a:p>
        </p:txBody>
      </p:sp>
      <p:sp>
        <p:nvSpPr>
          <p:cNvPr id="3" name="Content Placeholder 2"/>
          <p:cNvSpPr>
            <a:spLocks noGrp="1"/>
          </p:cNvSpPr>
          <p:nvPr>
            <p:ph idx="1"/>
          </p:nvPr>
        </p:nvSpPr>
        <p:spPr/>
        <p:txBody>
          <a:bodyPr/>
          <a:lstStyle/>
          <a:p>
            <a:r>
              <a:rPr lang="en-US" dirty="0" smtClean="0"/>
              <a:t>IEC </a:t>
            </a:r>
            <a:r>
              <a:rPr lang="en-US" dirty="0"/>
              <a:t>62304:2006 (Medical device software – Software life-cycle processes) </a:t>
            </a:r>
            <a:endParaRPr lang="en-US" dirty="0" smtClean="0"/>
          </a:p>
          <a:p>
            <a:r>
              <a:rPr lang="en-US" dirty="0" smtClean="0"/>
              <a:t>ISO </a:t>
            </a:r>
            <a:r>
              <a:rPr lang="en-US" dirty="0"/>
              <a:t>14971:2000 (Medical devices - Application of risk management to medical devices).</a:t>
            </a:r>
          </a:p>
        </p:txBody>
      </p:sp>
      <p:sp>
        <p:nvSpPr>
          <p:cNvPr id="4" name="Date Placeholder 3"/>
          <p:cNvSpPr>
            <a:spLocks noGrp="1"/>
          </p:cNvSpPr>
          <p:nvPr>
            <p:ph type="dt" sz="half" idx="10"/>
          </p:nvPr>
        </p:nvSpPr>
        <p:spPr/>
        <p:txBody>
          <a:bodyPr/>
          <a:lstStyle/>
          <a:p>
            <a:pPr>
              <a:defRPr/>
            </a:pPr>
            <a:r>
              <a:rPr lang="en-US" smtClean="0"/>
              <a:t>July 2011</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490B69A2-DAE6-4488-A29A-CAF8836F4AD9}" type="slidenum">
              <a:rPr lang="en-US" smtClean="0"/>
              <a:pPr>
                <a:defRPr/>
              </a:pPr>
              <a:t>76</a:t>
            </a:fld>
            <a:endParaRPr lang="en-US"/>
          </a:p>
        </p:txBody>
      </p:sp>
      <p:sp>
        <p:nvSpPr>
          <p:cNvPr id="6" name="Footer Placeholder 5"/>
          <p:cNvSpPr>
            <a:spLocks noGrp="1"/>
          </p:cNvSpPr>
          <p:nvPr>
            <p:ph type="ftr" sz="quarter" idx="11"/>
          </p:nvPr>
        </p:nvSpPr>
        <p:spPr/>
        <p:txBody>
          <a:bodyPr/>
          <a:lstStyle/>
          <a:p>
            <a:pPr>
              <a:defRPr/>
            </a:pPr>
            <a:r>
              <a:rPr lang="en-US" smtClean="0"/>
              <a:t>Darrell M. Wilson, MD (Stanford)</a:t>
            </a:r>
            <a:endParaRPr lang="en-US"/>
          </a:p>
        </p:txBody>
      </p:sp>
    </p:spTree>
    <p:extLst>
      <p:ext uri="{BB962C8B-B14F-4D97-AF65-F5344CB8AC3E}">
        <p14:creationId xmlns:p14="http://schemas.microsoft.com/office/powerpoint/2010/main" xmlns="" val="429486273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EMC and Wireless Technology</a:t>
            </a:r>
          </a:p>
        </p:txBody>
      </p:sp>
      <p:sp>
        <p:nvSpPr>
          <p:cNvPr id="3" name="Content Placeholder 2"/>
          <p:cNvSpPr>
            <a:spLocks noGrp="1"/>
          </p:cNvSpPr>
          <p:nvPr>
            <p:ph idx="1"/>
          </p:nvPr>
        </p:nvSpPr>
        <p:spPr/>
        <p:txBody>
          <a:bodyPr/>
          <a:lstStyle/>
          <a:p>
            <a:r>
              <a:rPr lang="en-US" dirty="0"/>
              <a:t>Many CGM devices use wireless technology to upload the sensor signal to the receiver. The following information should be included in your submission</a:t>
            </a:r>
            <a:r>
              <a:rPr lang="en-US" dirty="0" smtClean="0"/>
              <a:t>:</a:t>
            </a:r>
          </a:p>
          <a:p>
            <a:r>
              <a:rPr lang="en-US" dirty="0" smtClean="0"/>
              <a:t>Then many pages…</a:t>
            </a:r>
            <a:endParaRPr lang="en-US" dirty="0"/>
          </a:p>
        </p:txBody>
      </p:sp>
      <p:sp>
        <p:nvSpPr>
          <p:cNvPr id="4" name="Date Placeholder 3"/>
          <p:cNvSpPr>
            <a:spLocks noGrp="1"/>
          </p:cNvSpPr>
          <p:nvPr>
            <p:ph type="dt" sz="half" idx="10"/>
          </p:nvPr>
        </p:nvSpPr>
        <p:spPr/>
        <p:txBody>
          <a:bodyPr/>
          <a:lstStyle/>
          <a:p>
            <a:pPr>
              <a:defRPr/>
            </a:pPr>
            <a:r>
              <a:rPr lang="en-US" smtClean="0"/>
              <a:t>July 2011</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490B69A2-DAE6-4488-A29A-CAF8836F4AD9}" type="slidenum">
              <a:rPr lang="en-US" smtClean="0"/>
              <a:pPr>
                <a:defRPr/>
              </a:pPr>
              <a:t>77</a:t>
            </a:fld>
            <a:endParaRPr lang="en-US"/>
          </a:p>
        </p:txBody>
      </p:sp>
      <p:sp>
        <p:nvSpPr>
          <p:cNvPr id="6" name="Footer Placeholder 5"/>
          <p:cNvSpPr>
            <a:spLocks noGrp="1"/>
          </p:cNvSpPr>
          <p:nvPr>
            <p:ph type="ftr" sz="quarter" idx="11"/>
          </p:nvPr>
        </p:nvSpPr>
        <p:spPr/>
        <p:txBody>
          <a:bodyPr/>
          <a:lstStyle/>
          <a:p>
            <a:pPr>
              <a:defRPr/>
            </a:pPr>
            <a:r>
              <a:rPr lang="en-US" smtClean="0"/>
              <a:t>Darrell M. Wilson, MD (Stanford)</a:t>
            </a:r>
            <a:endParaRPr lang="en-US"/>
          </a:p>
        </p:txBody>
      </p:sp>
    </p:spTree>
    <p:extLst>
      <p:ext uri="{BB962C8B-B14F-4D97-AF65-F5344CB8AC3E}">
        <p14:creationId xmlns:p14="http://schemas.microsoft.com/office/powerpoint/2010/main" xmlns="" val="1083154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July 2011</a:t>
            </a:r>
            <a:endParaRPr lang="en-US"/>
          </a:p>
        </p:txBody>
      </p:sp>
      <p:sp>
        <p:nvSpPr>
          <p:cNvPr id="5" name="Footer Placeholder 4"/>
          <p:cNvSpPr>
            <a:spLocks noGrp="1"/>
          </p:cNvSpPr>
          <p:nvPr>
            <p:ph type="ftr" sz="quarter" idx="11"/>
          </p:nvPr>
        </p:nvSpPr>
        <p:spPr/>
        <p:txBody>
          <a:bodyPr/>
          <a:lstStyle/>
          <a:p>
            <a:pPr>
              <a:defRPr/>
            </a:pPr>
            <a:r>
              <a:rPr lang="en-US" smtClean="0"/>
              <a:t>Darrell M. Wilson, MD (Stanford)</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490B69A2-DAE6-4488-A29A-CAF8836F4AD9}" type="slidenum">
              <a:rPr lang="en-US" smtClean="0"/>
              <a:pPr>
                <a:defRPr/>
              </a:pPr>
              <a:t>78</a:t>
            </a:fld>
            <a:endParaRPr lang="en-US"/>
          </a:p>
        </p:txBody>
      </p:sp>
      <p:sp>
        <p:nvSpPr>
          <p:cNvPr id="7" name="TextBox 6"/>
          <p:cNvSpPr txBox="1"/>
          <p:nvPr/>
        </p:nvSpPr>
        <p:spPr>
          <a:xfrm>
            <a:off x="685800" y="1295400"/>
            <a:ext cx="7924800" cy="4154984"/>
          </a:xfrm>
          <a:prstGeom prst="rect">
            <a:avLst/>
          </a:prstGeom>
          <a:noFill/>
        </p:spPr>
        <p:txBody>
          <a:bodyPr wrap="square" rtlCol="0">
            <a:spAutoFit/>
          </a:bodyPr>
          <a:lstStyle/>
          <a:p>
            <a:r>
              <a:rPr lang="en-US" sz="1200" dirty="0" smtClean="0"/>
              <a:t>A.    Electromagnetic Compatibility (EMC).  Explain what was tested and why, the modes and functions tested and why, the configurations used for such testing and why, and the pass/fail criteria for these functions or modes.  This should include a brief summary of all device functional modes, how EMC has been addressed for each mode, and a brief description of the test protocol and results.  This information should address the following points.</a:t>
            </a:r>
          </a:p>
          <a:p>
            <a:endParaRPr lang="en-US" sz="1200" dirty="0" smtClean="0"/>
          </a:p>
          <a:p>
            <a:r>
              <a:rPr lang="en-US" sz="1200" dirty="0" err="1" smtClean="0"/>
              <a:t>i</a:t>
            </a:r>
            <a:r>
              <a:rPr lang="en-US" sz="1200" dirty="0" smtClean="0"/>
              <a:t>.       A clear summary of all EMC testing (emissions and immunity) of this device with the test results and data to support their claims for immunity to electromagnetic interference (EMI).  </a:t>
            </a:r>
          </a:p>
          <a:p>
            <a:endParaRPr lang="en-US" sz="1200" dirty="0" smtClean="0"/>
          </a:p>
          <a:p>
            <a:r>
              <a:rPr lang="en-US" sz="1200" dirty="0" smtClean="0"/>
              <a:t>ii.      A brief explanation of how each EMC test was performed and how the testing for each mode addresses the risks for EMI and demonstrates EMC to the claimed levels.  This should include a brief explanation of how the testing addresses connections to the patient, alarms, and the time for the device to perform its function.</a:t>
            </a:r>
          </a:p>
          <a:p>
            <a:endParaRPr lang="en-US" sz="1200" dirty="0" smtClean="0"/>
          </a:p>
          <a:p>
            <a:r>
              <a:rPr lang="en-US" sz="1200" dirty="0" smtClean="0"/>
              <a:t>iii.    References to appropriate EMC testing standards such as the IEC 60601-1-2 standard.  If there were any deviations from the referenced standards or modifications to the device under test these must be explained and justified.</a:t>
            </a:r>
          </a:p>
          <a:p>
            <a:endParaRPr lang="en-US" sz="1200" dirty="0" smtClean="0"/>
          </a:p>
          <a:p>
            <a:r>
              <a:rPr lang="en-US" sz="1200" dirty="0" smtClean="0"/>
              <a:t>iv.    The pass/fail criteria for each of the EMC tests, how these were quantified and measured, and justifications for these criteria. </a:t>
            </a:r>
          </a:p>
          <a:p>
            <a:endParaRPr lang="en-US" sz="1200" dirty="0" smtClean="0"/>
          </a:p>
          <a:p>
            <a:r>
              <a:rPr lang="en-US" sz="1200" dirty="0" smtClean="0"/>
              <a:t>v.      If there were any modifications to the device in order to pass any of the EMC tests then the sponsor should provide brief summary explanations of the modification and a clear statement that all modifications will be incorporated into all production units.  </a:t>
            </a:r>
            <a:endParaRPr lang="en-US" sz="1200"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July 2011</a:t>
            </a:r>
            <a:endParaRPr lang="en-US"/>
          </a:p>
        </p:txBody>
      </p:sp>
      <p:sp>
        <p:nvSpPr>
          <p:cNvPr id="5" name="Footer Placeholder 4"/>
          <p:cNvSpPr>
            <a:spLocks noGrp="1"/>
          </p:cNvSpPr>
          <p:nvPr>
            <p:ph type="ftr" sz="quarter" idx="11"/>
          </p:nvPr>
        </p:nvSpPr>
        <p:spPr/>
        <p:txBody>
          <a:bodyPr/>
          <a:lstStyle/>
          <a:p>
            <a:pPr>
              <a:defRPr/>
            </a:pPr>
            <a:r>
              <a:rPr lang="en-US" smtClean="0"/>
              <a:t>Darrell M. Wilson, MD (Stanford)</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490B69A2-DAE6-4488-A29A-CAF8836F4AD9}" type="slidenum">
              <a:rPr lang="en-US" smtClean="0"/>
              <a:pPr>
                <a:defRPr/>
              </a:pPr>
              <a:t>79</a:t>
            </a:fld>
            <a:endParaRPr lang="en-US"/>
          </a:p>
        </p:txBody>
      </p:sp>
      <p:sp>
        <p:nvSpPr>
          <p:cNvPr id="9" name="TextBox 8"/>
          <p:cNvSpPr txBox="1"/>
          <p:nvPr/>
        </p:nvSpPr>
        <p:spPr>
          <a:xfrm>
            <a:off x="381000" y="1219200"/>
            <a:ext cx="8153400" cy="4778231"/>
          </a:xfrm>
          <a:prstGeom prst="rect">
            <a:avLst/>
          </a:prstGeom>
          <a:noFill/>
        </p:spPr>
        <p:txBody>
          <a:bodyPr wrap="square" rtlCol="0">
            <a:spAutoFit/>
          </a:bodyPr>
          <a:lstStyle/>
          <a:p>
            <a:r>
              <a:rPr lang="en-US" sz="1050" dirty="0" smtClean="0"/>
              <a:t>B.    Device EMC labeling.  The EMC related labeling recommended in the FDA recognized IEC 60601-1-2 standard should be part of the device labeling.  In addition, the labeling should be clear about risks for patients and to other devices and what can be done if electromagnetic interference affects are encountered.</a:t>
            </a:r>
          </a:p>
          <a:p>
            <a:r>
              <a:rPr lang="en-US" sz="1050" dirty="0" smtClean="0"/>
              <a:t> </a:t>
            </a:r>
          </a:p>
          <a:p>
            <a:r>
              <a:rPr lang="en-US" sz="1050" dirty="0" smtClean="0"/>
              <a:t>Additionally, if the device system contains or is linked via any wireless technology connections to other devices or systems, then the following points should also be addressed.  </a:t>
            </a:r>
          </a:p>
          <a:p>
            <a:endParaRPr lang="en-US" sz="1050" dirty="0" smtClean="0"/>
          </a:p>
          <a:p>
            <a:r>
              <a:rPr lang="en-US" sz="1050" dirty="0" smtClean="0"/>
              <a:t>C.     Device description regarding wireless technology: Provide a description of all RF wireless technology used in the device system including specifications for the operating frequencies, operating distances and ranges, and device system wireless functions and capabilities.  The labeling for each device system component incorporating wireless technology should contain a summary of this information as well.</a:t>
            </a:r>
          </a:p>
          <a:p>
            <a:endParaRPr lang="en-US" sz="1050" dirty="0" smtClean="0"/>
          </a:p>
          <a:p>
            <a:r>
              <a:rPr lang="en-US" sz="1050" dirty="0" smtClean="0"/>
              <a:t>D.     Address safety and effectiveness concerns involving the wireless technology, which are largely outside the scope of the IEC 60601-1-2 standard for EMC. This includes the following areas with testing and information that describes: the device wireless specifications and characteristics, the device functions and associated risks, testing results, and acceptable tolerances for: data integrity (ensuring proper wireless function), data latency (ensuring functions occur in a timely fashion), coexistence with other RF wireless (see point 3 for details), EMC of the wireless signals, and data security.  A brief summary of the testing and results should include the following points:</a:t>
            </a:r>
          </a:p>
          <a:p>
            <a:endParaRPr lang="en-US" sz="1050" dirty="0" smtClean="0"/>
          </a:p>
          <a:p>
            <a:r>
              <a:rPr lang="en-US" sz="1050" dirty="0" err="1" smtClean="0"/>
              <a:t>i</a:t>
            </a:r>
            <a:r>
              <a:rPr lang="en-US" sz="1050" dirty="0" smtClean="0"/>
              <a:t>.	Provide detailed information on the RF wireless technology implemented on the device, including: transfer power, RF frequency (and scheme), modulation, data rate, data flow, protocol, security.  The information should indicate whether other devices (medical or non-medical) can operate on the same network.</a:t>
            </a:r>
          </a:p>
          <a:p>
            <a:endParaRPr lang="en-US" sz="1050" dirty="0" smtClean="0"/>
          </a:p>
          <a:p>
            <a:r>
              <a:rPr lang="en-US" sz="1050" dirty="0" smtClean="0"/>
              <a:t>ii.	Summary of claims for the device wireless function and performance, including safeguards and redundancy.  The claims should be related to the risks for the device functions and their failure.</a:t>
            </a:r>
          </a:p>
          <a:p>
            <a:endParaRPr lang="en-US" sz="1050" dirty="0" smtClean="0"/>
          </a:p>
          <a:p>
            <a:r>
              <a:rPr lang="en-US" sz="1050" dirty="0" smtClean="0"/>
              <a:t>iii.	A summary of all wireless data integrity, coexistence, EMC, and security testing of this device, with justifications for what was done, test results and data to support all claims, and the pass/fail criteria. </a:t>
            </a:r>
          </a:p>
          <a:p>
            <a:endParaRPr lang="en-US" sz="10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026"/>
          <p:cNvSpPr txBox="1">
            <a:spLocks noChangeArrowheads="1"/>
          </p:cNvSpPr>
          <p:nvPr/>
        </p:nvSpPr>
        <p:spPr bwMode="auto">
          <a:xfrm>
            <a:off x="1584325" y="598488"/>
            <a:ext cx="148590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2800" b="1">
                <a:solidFill>
                  <a:srgbClr val="0066FF"/>
                </a:solidFill>
                <a:latin typeface="Times New Roman" pitchFamily="18" charset="0"/>
              </a:rPr>
              <a:t>Genetics</a:t>
            </a:r>
            <a:endParaRPr lang="en-US" sz="2800" b="1">
              <a:latin typeface="Times New Roman" pitchFamily="18" charset="0"/>
            </a:endParaRPr>
          </a:p>
        </p:txBody>
      </p:sp>
      <p:sp>
        <p:nvSpPr>
          <p:cNvPr id="22531" name="Text Box 1027"/>
          <p:cNvSpPr txBox="1">
            <a:spLocks noChangeArrowheads="1"/>
          </p:cNvSpPr>
          <p:nvPr/>
        </p:nvSpPr>
        <p:spPr bwMode="auto">
          <a:xfrm>
            <a:off x="5257800" y="533400"/>
            <a:ext cx="2476500"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sz="2800" b="1" dirty="0">
                <a:solidFill>
                  <a:srgbClr val="0066FF"/>
                </a:solidFill>
                <a:latin typeface="Times New Roman" pitchFamily="18" charset="0"/>
              </a:rPr>
              <a:t>Environmental</a:t>
            </a:r>
          </a:p>
          <a:p>
            <a:pPr algn="ctr"/>
            <a:r>
              <a:rPr lang="en-US" sz="2800" b="1" dirty="0">
                <a:solidFill>
                  <a:srgbClr val="0066FF"/>
                </a:solidFill>
                <a:latin typeface="Times New Roman" pitchFamily="18" charset="0"/>
              </a:rPr>
              <a:t>triggers</a:t>
            </a:r>
            <a:endParaRPr lang="en-US" sz="2800" b="1" dirty="0">
              <a:latin typeface="Times New Roman" pitchFamily="18" charset="0"/>
            </a:endParaRPr>
          </a:p>
        </p:txBody>
      </p:sp>
      <p:sp>
        <p:nvSpPr>
          <p:cNvPr id="22532" name="Text Box 1028"/>
          <p:cNvSpPr txBox="1">
            <a:spLocks noChangeArrowheads="1"/>
          </p:cNvSpPr>
          <p:nvPr/>
        </p:nvSpPr>
        <p:spPr bwMode="auto">
          <a:xfrm>
            <a:off x="3810000" y="1778000"/>
            <a:ext cx="14097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2800" b="1">
                <a:solidFill>
                  <a:srgbClr val="0066FF"/>
                </a:solidFill>
                <a:latin typeface="Times New Roman" pitchFamily="18" charset="0"/>
              </a:rPr>
              <a:t>Insulitis</a:t>
            </a:r>
            <a:endParaRPr lang="en-US" sz="2800" b="1">
              <a:latin typeface="Times New Roman" pitchFamily="18" charset="0"/>
            </a:endParaRPr>
          </a:p>
        </p:txBody>
      </p:sp>
      <p:sp>
        <p:nvSpPr>
          <p:cNvPr id="22533" name="Text Box 1029"/>
          <p:cNvSpPr txBox="1">
            <a:spLocks noChangeArrowheads="1"/>
          </p:cNvSpPr>
          <p:nvPr/>
        </p:nvSpPr>
        <p:spPr bwMode="auto">
          <a:xfrm>
            <a:off x="3249613" y="3124200"/>
            <a:ext cx="2613025"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sz="2800" b="1">
                <a:solidFill>
                  <a:srgbClr val="CC00CC"/>
                </a:solidFill>
                <a:latin typeface="Times New Roman" pitchFamily="18" charset="0"/>
              </a:rPr>
              <a:t>Type 1 Diabetes</a:t>
            </a:r>
            <a:endParaRPr lang="en-US" sz="2800" b="1">
              <a:latin typeface="Times New Roman" pitchFamily="18" charset="0"/>
            </a:endParaRPr>
          </a:p>
        </p:txBody>
      </p:sp>
      <p:sp>
        <p:nvSpPr>
          <p:cNvPr id="22534" name="Text Box 1030"/>
          <p:cNvSpPr txBox="1">
            <a:spLocks noChangeArrowheads="1"/>
          </p:cNvSpPr>
          <p:nvPr/>
        </p:nvSpPr>
        <p:spPr bwMode="auto">
          <a:xfrm>
            <a:off x="3181350" y="4368800"/>
            <a:ext cx="3017838"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2800" b="1">
                <a:solidFill>
                  <a:srgbClr val="FF9900"/>
                </a:solidFill>
                <a:latin typeface="Times New Roman" pitchFamily="18" charset="0"/>
              </a:rPr>
              <a:t>Diabetes Exposure</a:t>
            </a:r>
            <a:endParaRPr lang="en-US" sz="2800" b="1">
              <a:latin typeface="Times New Roman" pitchFamily="18" charset="0"/>
            </a:endParaRPr>
          </a:p>
        </p:txBody>
      </p:sp>
      <p:sp>
        <p:nvSpPr>
          <p:cNvPr id="22535" name="Text Box 1031"/>
          <p:cNvSpPr txBox="1">
            <a:spLocks noChangeArrowheads="1"/>
          </p:cNvSpPr>
          <p:nvPr/>
        </p:nvSpPr>
        <p:spPr bwMode="auto">
          <a:xfrm>
            <a:off x="3352800" y="5546725"/>
            <a:ext cx="2378075"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sz="2800" b="1" dirty="0">
                <a:solidFill>
                  <a:srgbClr val="FF0000"/>
                </a:solidFill>
                <a:latin typeface="Times New Roman" pitchFamily="18" charset="0"/>
              </a:rPr>
              <a:t>Renal</a:t>
            </a:r>
          </a:p>
          <a:p>
            <a:pPr algn="ctr"/>
            <a:r>
              <a:rPr lang="en-US" sz="2800" b="1" dirty="0">
                <a:solidFill>
                  <a:srgbClr val="FF0000"/>
                </a:solidFill>
                <a:latin typeface="Times New Roman" pitchFamily="18" charset="0"/>
              </a:rPr>
              <a:t>Complications</a:t>
            </a:r>
            <a:endParaRPr lang="en-US" sz="2800" b="1" dirty="0">
              <a:latin typeface="Times New Roman" pitchFamily="18" charset="0"/>
            </a:endParaRPr>
          </a:p>
        </p:txBody>
      </p:sp>
      <p:sp>
        <p:nvSpPr>
          <p:cNvPr id="22536" name="Text Box 1032"/>
          <p:cNvSpPr txBox="1">
            <a:spLocks noChangeArrowheads="1"/>
          </p:cNvSpPr>
          <p:nvPr/>
        </p:nvSpPr>
        <p:spPr bwMode="auto">
          <a:xfrm>
            <a:off x="838200" y="5562600"/>
            <a:ext cx="2378075"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sz="2800" b="1" dirty="0">
                <a:solidFill>
                  <a:srgbClr val="FF0000"/>
                </a:solidFill>
                <a:latin typeface="Times New Roman" pitchFamily="18" charset="0"/>
              </a:rPr>
              <a:t>Eye</a:t>
            </a:r>
          </a:p>
          <a:p>
            <a:pPr algn="ctr"/>
            <a:r>
              <a:rPr lang="en-US" sz="2800" b="1" dirty="0">
                <a:solidFill>
                  <a:srgbClr val="FF0000"/>
                </a:solidFill>
                <a:latin typeface="Times New Roman" pitchFamily="18" charset="0"/>
              </a:rPr>
              <a:t>Complications</a:t>
            </a:r>
            <a:endParaRPr lang="en-US" sz="2800" b="1" dirty="0">
              <a:solidFill>
                <a:schemeClr val="accent1"/>
              </a:solidFill>
              <a:latin typeface="Times New Roman" pitchFamily="18" charset="0"/>
            </a:endParaRPr>
          </a:p>
        </p:txBody>
      </p:sp>
      <p:sp>
        <p:nvSpPr>
          <p:cNvPr id="22537" name="Text Box 1033"/>
          <p:cNvSpPr txBox="1">
            <a:spLocks noChangeArrowheads="1"/>
          </p:cNvSpPr>
          <p:nvPr/>
        </p:nvSpPr>
        <p:spPr bwMode="auto">
          <a:xfrm>
            <a:off x="6456362" y="5562600"/>
            <a:ext cx="1268413"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sz="2800" b="1" dirty="0">
                <a:solidFill>
                  <a:srgbClr val="FF0000"/>
                </a:solidFill>
                <a:latin typeface="Times New Roman" pitchFamily="18" charset="0"/>
              </a:rPr>
              <a:t>Large</a:t>
            </a:r>
          </a:p>
          <a:p>
            <a:pPr algn="ctr"/>
            <a:r>
              <a:rPr lang="en-US" sz="2800" b="1" dirty="0">
                <a:solidFill>
                  <a:srgbClr val="FF0000"/>
                </a:solidFill>
                <a:latin typeface="Times New Roman" pitchFamily="18" charset="0"/>
              </a:rPr>
              <a:t>Vessels</a:t>
            </a:r>
            <a:endParaRPr lang="en-US" sz="2800" b="1" dirty="0">
              <a:latin typeface="Times New Roman" pitchFamily="18" charset="0"/>
            </a:endParaRPr>
          </a:p>
        </p:txBody>
      </p:sp>
      <p:sp>
        <p:nvSpPr>
          <p:cNvPr id="22538" name="Line 1034"/>
          <p:cNvSpPr>
            <a:spLocks noChangeShapeType="1"/>
          </p:cNvSpPr>
          <p:nvPr/>
        </p:nvSpPr>
        <p:spPr bwMode="auto">
          <a:xfrm>
            <a:off x="3276600" y="1143000"/>
            <a:ext cx="914400" cy="685800"/>
          </a:xfrm>
          <a:prstGeom prst="line">
            <a:avLst/>
          </a:prstGeom>
          <a:noFill/>
          <a:ln w="88900">
            <a:solidFill>
              <a:srgbClr val="0066FF"/>
            </a:solidFill>
            <a:round/>
            <a:headEnd type="none" w="sm" len="sm"/>
            <a:tailEnd type="triangl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22539" name="Line 1035"/>
          <p:cNvSpPr>
            <a:spLocks noChangeShapeType="1"/>
          </p:cNvSpPr>
          <p:nvPr/>
        </p:nvSpPr>
        <p:spPr bwMode="auto">
          <a:xfrm flipH="1">
            <a:off x="5105400" y="1219200"/>
            <a:ext cx="685800" cy="609600"/>
          </a:xfrm>
          <a:prstGeom prst="line">
            <a:avLst/>
          </a:prstGeom>
          <a:noFill/>
          <a:ln w="88900">
            <a:solidFill>
              <a:srgbClr val="0066FF"/>
            </a:solidFill>
            <a:round/>
            <a:headEnd type="none" w="sm" len="sm"/>
            <a:tailEnd type="triangl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22540" name="Line 1036"/>
          <p:cNvSpPr>
            <a:spLocks noChangeShapeType="1"/>
          </p:cNvSpPr>
          <p:nvPr/>
        </p:nvSpPr>
        <p:spPr bwMode="auto">
          <a:xfrm>
            <a:off x="4572000" y="2362200"/>
            <a:ext cx="0" cy="762000"/>
          </a:xfrm>
          <a:prstGeom prst="line">
            <a:avLst/>
          </a:prstGeom>
          <a:noFill/>
          <a:ln w="88900">
            <a:solidFill>
              <a:srgbClr val="0066FF"/>
            </a:solidFill>
            <a:round/>
            <a:headEnd type="none" w="sm" len="sm"/>
            <a:tailEnd type="triangl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22541" name="Line 1037"/>
          <p:cNvSpPr>
            <a:spLocks noChangeShapeType="1"/>
          </p:cNvSpPr>
          <p:nvPr/>
        </p:nvSpPr>
        <p:spPr bwMode="auto">
          <a:xfrm>
            <a:off x="4572000" y="3657600"/>
            <a:ext cx="0" cy="762000"/>
          </a:xfrm>
          <a:prstGeom prst="line">
            <a:avLst/>
          </a:prstGeom>
          <a:noFill/>
          <a:ln w="88900">
            <a:solidFill>
              <a:srgbClr val="FF6600"/>
            </a:solidFill>
            <a:round/>
            <a:headEnd type="none" w="sm" len="sm"/>
            <a:tailEnd type="triangl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22542" name="Line 1038"/>
          <p:cNvSpPr>
            <a:spLocks noChangeShapeType="1"/>
          </p:cNvSpPr>
          <p:nvPr/>
        </p:nvSpPr>
        <p:spPr bwMode="auto">
          <a:xfrm>
            <a:off x="4572000" y="4953000"/>
            <a:ext cx="0" cy="762000"/>
          </a:xfrm>
          <a:prstGeom prst="line">
            <a:avLst/>
          </a:prstGeom>
          <a:noFill/>
          <a:ln w="88900">
            <a:solidFill>
              <a:srgbClr val="FF6600"/>
            </a:solidFill>
            <a:round/>
            <a:headEnd type="none" w="sm" len="sm"/>
            <a:tailEnd type="triangl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22543" name="Line 1039"/>
          <p:cNvSpPr>
            <a:spLocks noChangeShapeType="1"/>
          </p:cNvSpPr>
          <p:nvPr/>
        </p:nvSpPr>
        <p:spPr bwMode="auto">
          <a:xfrm flipH="1">
            <a:off x="2362200" y="4981575"/>
            <a:ext cx="762000" cy="533400"/>
          </a:xfrm>
          <a:prstGeom prst="line">
            <a:avLst/>
          </a:prstGeom>
          <a:noFill/>
          <a:ln w="88900">
            <a:solidFill>
              <a:srgbClr val="FF6600"/>
            </a:solidFill>
            <a:round/>
            <a:headEnd type="none" w="sm" len="sm"/>
            <a:tailEnd type="triangl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22544" name="Line 1040"/>
          <p:cNvSpPr>
            <a:spLocks noChangeShapeType="1"/>
          </p:cNvSpPr>
          <p:nvPr/>
        </p:nvSpPr>
        <p:spPr bwMode="auto">
          <a:xfrm>
            <a:off x="6477000" y="4953000"/>
            <a:ext cx="533400" cy="533400"/>
          </a:xfrm>
          <a:prstGeom prst="line">
            <a:avLst/>
          </a:prstGeom>
          <a:noFill/>
          <a:ln w="88900">
            <a:solidFill>
              <a:srgbClr val="FF6600"/>
            </a:solidFill>
            <a:round/>
            <a:headEnd type="none" w="sm" len="sm"/>
            <a:tailEnd type="triangl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17" name="Date Placeholder 16"/>
          <p:cNvSpPr>
            <a:spLocks noGrp="1"/>
          </p:cNvSpPr>
          <p:nvPr>
            <p:ph type="dt" sz="half" idx="10"/>
          </p:nvPr>
        </p:nvSpPr>
        <p:spPr/>
        <p:txBody>
          <a:bodyPr/>
          <a:lstStyle/>
          <a:p>
            <a:pPr>
              <a:defRPr/>
            </a:pPr>
            <a:r>
              <a:rPr lang="en-US" smtClean="0"/>
              <a:t>July 2011</a:t>
            </a:r>
            <a:endParaRPr lang="en-US"/>
          </a:p>
        </p:txBody>
      </p:sp>
      <p:sp>
        <p:nvSpPr>
          <p:cNvPr id="18" name="Slide Number Placeholder 17"/>
          <p:cNvSpPr>
            <a:spLocks noGrp="1"/>
          </p:cNvSpPr>
          <p:nvPr>
            <p:ph type="sldNum" sz="quarter" idx="12"/>
          </p:nvPr>
        </p:nvSpPr>
        <p:spPr/>
        <p:txBody>
          <a:bodyPr/>
          <a:lstStyle/>
          <a:p>
            <a:pPr>
              <a:defRPr/>
            </a:pPr>
            <a:r>
              <a:rPr lang="en-US" smtClean="0"/>
              <a:t>Slide </a:t>
            </a:r>
            <a:fld id="{F634E779-E858-4DC4-8E0D-6120F8061943}" type="slidenum">
              <a:rPr lang="en-US" smtClean="0"/>
              <a:pPr>
                <a:defRPr/>
              </a:pPr>
              <a:t>8</a:t>
            </a:fld>
            <a:endParaRPr lang="en-US"/>
          </a:p>
        </p:txBody>
      </p:sp>
      <p:sp>
        <p:nvSpPr>
          <p:cNvPr id="19" name="Footer Placeholder 18"/>
          <p:cNvSpPr>
            <a:spLocks noGrp="1"/>
          </p:cNvSpPr>
          <p:nvPr>
            <p:ph type="ftr" sz="quarter" idx="11"/>
          </p:nvPr>
        </p:nvSpPr>
        <p:spPr/>
        <p:txBody>
          <a:bodyPr/>
          <a:lstStyle/>
          <a:p>
            <a:pPr>
              <a:defRPr/>
            </a:pPr>
            <a:r>
              <a:rPr lang="en-US" smtClean="0"/>
              <a:t>Darrell M. Wilson, MD (Stanford)</a:t>
            </a:r>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pPr>
              <a:defRPr/>
            </a:pPr>
            <a:r>
              <a:rPr lang="en-US" smtClean="0"/>
              <a:t>July 2011</a:t>
            </a:r>
            <a:endParaRPr lang="en-US"/>
          </a:p>
        </p:txBody>
      </p:sp>
      <p:sp>
        <p:nvSpPr>
          <p:cNvPr id="7" name="Slide Number Placeholder 6"/>
          <p:cNvSpPr>
            <a:spLocks noGrp="1"/>
          </p:cNvSpPr>
          <p:nvPr>
            <p:ph type="sldNum" sz="quarter" idx="12"/>
          </p:nvPr>
        </p:nvSpPr>
        <p:spPr/>
        <p:txBody>
          <a:bodyPr/>
          <a:lstStyle/>
          <a:p>
            <a:pPr>
              <a:defRPr/>
            </a:pPr>
            <a:r>
              <a:rPr lang="en-US" smtClean="0"/>
              <a:t>Slide </a:t>
            </a:r>
            <a:fld id="{F634E779-E858-4DC4-8E0D-6120F8061943}" type="slidenum">
              <a:rPr lang="en-US" smtClean="0"/>
              <a:pPr>
                <a:defRPr/>
              </a:pPr>
              <a:t>80</a:t>
            </a:fld>
            <a:endParaRPr lang="en-US"/>
          </a:p>
        </p:txBody>
      </p:sp>
      <p:sp>
        <p:nvSpPr>
          <p:cNvPr id="8" name="Footer Placeholder 7"/>
          <p:cNvSpPr>
            <a:spLocks noGrp="1"/>
          </p:cNvSpPr>
          <p:nvPr>
            <p:ph type="ftr" sz="quarter" idx="11"/>
          </p:nvPr>
        </p:nvSpPr>
        <p:spPr/>
        <p:txBody>
          <a:bodyPr/>
          <a:lstStyle/>
          <a:p>
            <a:pPr>
              <a:defRPr/>
            </a:pPr>
            <a:r>
              <a:rPr lang="en-US" smtClean="0"/>
              <a:t>Darrell M. Wilson, MD (Stanford)</a:t>
            </a:r>
            <a:endParaRPr lang="en-US"/>
          </a:p>
        </p:txBody>
      </p:sp>
      <p:sp>
        <p:nvSpPr>
          <p:cNvPr id="9" name="Rectangle 8"/>
          <p:cNvSpPr/>
          <p:nvPr/>
        </p:nvSpPr>
        <p:spPr>
          <a:xfrm>
            <a:off x="533400" y="990600"/>
            <a:ext cx="8001000" cy="4708981"/>
          </a:xfrm>
          <a:prstGeom prst="rect">
            <a:avLst/>
          </a:prstGeom>
        </p:spPr>
        <p:txBody>
          <a:bodyPr wrap="square">
            <a:spAutoFit/>
          </a:bodyPr>
          <a:lstStyle/>
          <a:p>
            <a:r>
              <a:rPr lang="en-US" sz="1200" dirty="0" smtClean="0"/>
              <a:t>E.    Wireless coexistence.  Wireless coexistence is the ability of one system to perform a task in a given shared environment where other systems have an ability to perform their tasks and may or may not be using the same set of rules.  To address this concern the sponsor should speak to the likelihood of other wireless devices operating in the same vicinity as the device and perform reasonable testing with such devices.  In addition, if the sponsor foresees multiple devices to be operated in the same vicinity then multiple devices should also be included in this testing.  A brief summary of the wireless coexistence testing should include the following points.   </a:t>
            </a:r>
          </a:p>
          <a:p>
            <a:endParaRPr lang="en-US" sz="1200" dirty="0" smtClean="0"/>
          </a:p>
          <a:p>
            <a:r>
              <a:rPr lang="en-US" sz="1200" dirty="0" err="1" smtClean="0"/>
              <a:t>i</a:t>
            </a:r>
            <a:r>
              <a:rPr lang="en-US" sz="1200" dirty="0" smtClean="0"/>
              <a:t>.	Describe all devices or equipment to be included in the coexistence test plan and justify their choice and how they represent a worst case scenario.  Include all pertinent information such as transfer power, frequency (and scheme), modulation, data rate, data flow, protocol, and security for </a:t>
            </a:r>
            <a:r>
              <a:rPr lang="en-US" sz="1200" dirty="0" smtClean="0">
                <a:solidFill>
                  <a:srgbClr val="FF0000"/>
                </a:solidFill>
              </a:rPr>
              <a:t>all</a:t>
            </a:r>
            <a:r>
              <a:rPr lang="en-US" sz="1200" dirty="0" smtClean="0"/>
              <a:t> the interfering devices.</a:t>
            </a:r>
          </a:p>
          <a:p>
            <a:r>
              <a:rPr lang="en-US" sz="1200" dirty="0" smtClean="0"/>
              <a:t>ii.	Provide the pass/fail criteria for the device and the interfering devices with justifications on how these criteria were chosen and how they will be quantified and measured.  Important parameters to keep in mind while testing are data integrity and latency.</a:t>
            </a:r>
          </a:p>
          <a:p>
            <a:endParaRPr lang="en-US" sz="1200" dirty="0" smtClean="0"/>
          </a:p>
          <a:p>
            <a:r>
              <a:rPr lang="en-US" sz="1200" dirty="0" smtClean="0"/>
              <a:t>ii.	Explain how the wireless coexistence testing was performed and how the testing addresses the potential risks from other wireless devices.  Important parameters include separation distances, number of interferers, test configuration and location, and orientation.</a:t>
            </a:r>
          </a:p>
          <a:p>
            <a:endParaRPr lang="en-US" sz="1200" dirty="0" smtClean="0"/>
          </a:p>
          <a:p>
            <a:endParaRPr lang="en-US" sz="1200" dirty="0" smtClean="0"/>
          </a:p>
          <a:p>
            <a:r>
              <a:rPr lang="en-US" sz="1200" dirty="0" smtClean="0"/>
              <a:t>F.  Wireless labeling.  Labeling for medical devices and systems incorporating wireless technology should include a description of the wireless technology and information about how the system should be configured and operated with details such as the needed quality of service, security requirements, and how to deal with risks and problems that may arise.  This information should be added to the labeling for the device system.</a:t>
            </a:r>
          </a:p>
          <a:p>
            <a:r>
              <a:rPr lang="en-US" sz="1200" dirty="0" smtClean="0"/>
              <a:t> </a:t>
            </a:r>
          </a:p>
          <a:p>
            <a:r>
              <a:rPr lang="en-US" sz="1200" dirty="0" smtClean="0"/>
              <a:t> </a:t>
            </a:r>
            <a:endParaRPr lang="en-US" sz="1200" dirty="0"/>
          </a:p>
        </p:txBody>
      </p:sp>
    </p:spTree>
    <p:extLst>
      <p:ext uri="{BB962C8B-B14F-4D97-AF65-F5344CB8AC3E}">
        <p14:creationId xmlns:p14="http://schemas.microsoft.com/office/powerpoint/2010/main" xmlns="" val="335824406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EMC and Wireless Technology</a:t>
            </a:r>
          </a:p>
        </p:txBody>
      </p:sp>
      <p:sp>
        <p:nvSpPr>
          <p:cNvPr id="3" name="Content Placeholder 2"/>
          <p:cNvSpPr>
            <a:spLocks noGrp="1"/>
          </p:cNvSpPr>
          <p:nvPr>
            <p:ph idx="1"/>
          </p:nvPr>
        </p:nvSpPr>
        <p:spPr/>
        <p:txBody>
          <a:bodyPr/>
          <a:lstStyle/>
          <a:p>
            <a:r>
              <a:rPr lang="en-US" dirty="0" smtClean="0"/>
              <a:t>So how will FDA look at an “open” network?</a:t>
            </a:r>
          </a:p>
          <a:p>
            <a:r>
              <a:rPr lang="en-US" dirty="0" smtClean="0"/>
              <a:t>How will device companies form their applications to the FDA?</a:t>
            </a:r>
          </a:p>
          <a:p>
            <a:r>
              <a:rPr lang="en-US" dirty="0" smtClean="0"/>
              <a:t>Will there need to be procedures</a:t>
            </a:r>
          </a:p>
          <a:p>
            <a:pPr lvl="1"/>
            <a:r>
              <a:rPr lang="en-US" dirty="0" smtClean="0"/>
              <a:t>Restricting interactions between </a:t>
            </a:r>
            <a:r>
              <a:rPr lang="en-US" smtClean="0"/>
              <a:t>some devices?</a:t>
            </a:r>
            <a:endParaRPr lang="en-US" dirty="0" smtClean="0"/>
          </a:p>
          <a:p>
            <a:pPr lvl="1"/>
            <a:r>
              <a:rPr lang="en-US" dirty="0" smtClean="0"/>
              <a:t>Sort of a </a:t>
            </a:r>
            <a:r>
              <a:rPr lang="en-US" dirty="0" err="1" smtClean="0"/>
              <a:t>VPNish</a:t>
            </a:r>
            <a:r>
              <a:rPr lang="en-US" dirty="0" smtClean="0"/>
              <a:t> system?</a:t>
            </a:r>
          </a:p>
        </p:txBody>
      </p:sp>
      <p:sp>
        <p:nvSpPr>
          <p:cNvPr id="4" name="Date Placeholder 3"/>
          <p:cNvSpPr>
            <a:spLocks noGrp="1"/>
          </p:cNvSpPr>
          <p:nvPr>
            <p:ph type="dt" sz="half" idx="10"/>
          </p:nvPr>
        </p:nvSpPr>
        <p:spPr/>
        <p:txBody>
          <a:bodyPr/>
          <a:lstStyle/>
          <a:p>
            <a:pPr>
              <a:defRPr/>
            </a:pPr>
            <a:r>
              <a:rPr lang="en-US" smtClean="0"/>
              <a:t>July 2011</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490B69A2-DAE6-4488-A29A-CAF8836F4AD9}" type="slidenum">
              <a:rPr lang="en-US" smtClean="0"/>
              <a:pPr>
                <a:defRPr/>
              </a:pPr>
              <a:t>81</a:t>
            </a:fld>
            <a:endParaRPr lang="en-US"/>
          </a:p>
        </p:txBody>
      </p:sp>
      <p:sp>
        <p:nvSpPr>
          <p:cNvPr id="6" name="Footer Placeholder 5"/>
          <p:cNvSpPr>
            <a:spLocks noGrp="1"/>
          </p:cNvSpPr>
          <p:nvPr>
            <p:ph type="ftr" sz="quarter" idx="11"/>
          </p:nvPr>
        </p:nvSpPr>
        <p:spPr/>
        <p:txBody>
          <a:bodyPr/>
          <a:lstStyle/>
          <a:p>
            <a:pPr>
              <a:defRPr/>
            </a:pPr>
            <a:r>
              <a:rPr lang="en-US" smtClean="0"/>
              <a:t>Darrell M. Wilson, MD (Stanford)</a:t>
            </a:r>
            <a:endParaRPr lang="en-US"/>
          </a:p>
        </p:txBody>
      </p:sp>
    </p:spTree>
    <p:extLst>
      <p:ext uri="{BB962C8B-B14F-4D97-AF65-F5344CB8AC3E}">
        <p14:creationId xmlns:p14="http://schemas.microsoft.com/office/powerpoint/2010/main" xmlns="" val="267025116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 y="838200"/>
            <a:ext cx="8242498" cy="46341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152400" y="5657672"/>
            <a:ext cx="8991600" cy="261610"/>
          </a:xfrm>
          <a:prstGeom prst="rect">
            <a:avLst/>
          </a:prstGeom>
        </p:spPr>
        <p:txBody>
          <a:bodyPr wrap="square">
            <a:spAutoFit/>
          </a:bodyPr>
          <a:lstStyle/>
          <a:p>
            <a:r>
              <a:rPr lang="en-US" sz="1100" dirty="0" smtClean="0"/>
              <a:t>http://www.fda.gov/MedicalDevices/ProductsandMedicalProcedures/GeneralHospitalDevicesandSupplies/InfusionPumps/ucm202511.htm</a:t>
            </a:r>
            <a:endParaRPr lang="en-US" sz="1100" dirty="0"/>
          </a:p>
        </p:txBody>
      </p:sp>
      <p:sp>
        <p:nvSpPr>
          <p:cNvPr id="4" name="Date Placeholder 3"/>
          <p:cNvSpPr>
            <a:spLocks noGrp="1"/>
          </p:cNvSpPr>
          <p:nvPr>
            <p:ph type="dt" sz="half" idx="10"/>
          </p:nvPr>
        </p:nvSpPr>
        <p:spPr/>
        <p:txBody>
          <a:bodyPr/>
          <a:lstStyle/>
          <a:p>
            <a:pPr>
              <a:defRPr/>
            </a:pPr>
            <a:r>
              <a:rPr lang="en-US" smtClean="0"/>
              <a:t>July 2011</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F634E779-E858-4DC4-8E0D-6120F8061943}" type="slidenum">
              <a:rPr lang="en-US" smtClean="0"/>
              <a:pPr>
                <a:defRPr/>
              </a:pPr>
              <a:t>82</a:t>
            </a:fld>
            <a:endParaRPr lang="en-US"/>
          </a:p>
        </p:txBody>
      </p:sp>
      <p:sp>
        <p:nvSpPr>
          <p:cNvPr id="6" name="Footer Placeholder 5"/>
          <p:cNvSpPr>
            <a:spLocks noGrp="1"/>
          </p:cNvSpPr>
          <p:nvPr>
            <p:ph type="ftr" sz="quarter" idx="11"/>
          </p:nvPr>
        </p:nvSpPr>
        <p:spPr/>
        <p:txBody>
          <a:bodyPr/>
          <a:lstStyle/>
          <a:p>
            <a:pPr>
              <a:defRPr/>
            </a:pPr>
            <a:r>
              <a:rPr lang="en-US" smtClean="0"/>
              <a:t>Darrell M. Wilson, MD (Stanford)</a:t>
            </a:r>
            <a:endParaRPr lang="en-US"/>
          </a:p>
        </p:txBody>
      </p:sp>
    </p:spTree>
    <p:extLst>
      <p:ext uri="{BB962C8B-B14F-4D97-AF65-F5344CB8AC3E}">
        <p14:creationId xmlns:p14="http://schemas.microsoft.com/office/powerpoint/2010/main" xmlns="" val="411931326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cstate="print"/>
          <a:srcRect/>
          <a:stretch>
            <a:fillRect/>
          </a:stretch>
        </p:blipFill>
        <p:spPr bwMode="auto">
          <a:xfrm>
            <a:off x="762000" y="838200"/>
            <a:ext cx="8077200" cy="5048250"/>
          </a:xfrm>
          <a:prstGeom prst="rect">
            <a:avLst/>
          </a:prstGeom>
          <a:noFill/>
          <a:ln w="9525">
            <a:noFill/>
            <a:miter lim="800000"/>
            <a:headEnd/>
            <a:tailEnd/>
          </a:ln>
        </p:spPr>
      </p:pic>
      <p:sp>
        <p:nvSpPr>
          <p:cNvPr id="5" name="Oval 4"/>
          <p:cNvSpPr/>
          <p:nvPr/>
        </p:nvSpPr>
        <p:spPr>
          <a:xfrm>
            <a:off x="1752600" y="1066800"/>
            <a:ext cx="1066800" cy="457200"/>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293" name="TextBox 5"/>
          <p:cNvSpPr txBox="1">
            <a:spLocks noChangeArrowheads="1"/>
          </p:cNvSpPr>
          <p:nvPr/>
        </p:nvSpPr>
        <p:spPr bwMode="auto">
          <a:xfrm>
            <a:off x="1143000" y="5943600"/>
            <a:ext cx="3802063" cy="584200"/>
          </a:xfrm>
          <a:prstGeom prst="rect">
            <a:avLst/>
          </a:prstGeom>
          <a:noFill/>
          <a:ln w="9525">
            <a:noFill/>
            <a:miter lim="800000"/>
            <a:headEnd/>
            <a:tailEnd/>
          </a:ln>
        </p:spPr>
        <p:txBody>
          <a:bodyPr wrap="none">
            <a:spAutoFit/>
          </a:bodyPr>
          <a:lstStyle/>
          <a:p>
            <a:r>
              <a:rPr lang="en-US" sz="3200" b="1" dirty="0"/>
              <a:t>dped.stanford.edu</a:t>
            </a:r>
          </a:p>
        </p:txBody>
      </p:sp>
      <p:sp>
        <p:nvSpPr>
          <p:cNvPr id="3" name="Oval 2"/>
          <p:cNvSpPr/>
          <p:nvPr/>
        </p:nvSpPr>
        <p:spPr>
          <a:xfrm>
            <a:off x="7620000" y="5562600"/>
            <a:ext cx="1066800" cy="457200"/>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Date Placeholder 5"/>
          <p:cNvSpPr>
            <a:spLocks noGrp="1"/>
          </p:cNvSpPr>
          <p:nvPr>
            <p:ph type="dt" sz="half" idx="10"/>
          </p:nvPr>
        </p:nvSpPr>
        <p:spPr/>
        <p:txBody>
          <a:bodyPr/>
          <a:lstStyle/>
          <a:p>
            <a:pPr>
              <a:defRPr/>
            </a:pPr>
            <a:r>
              <a:rPr lang="en-US" smtClean="0"/>
              <a:t>July 2011</a:t>
            </a:r>
            <a:endParaRPr lang="en-US"/>
          </a:p>
        </p:txBody>
      </p:sp>
      <p:sp>
        <p:nvSpPr>
          <p:cNvPr id="7" name="Slide Number Placeholder 6"/>
          <p:cNvSpPr>
            <a:spLocks noGrp="1"/>
          </p:cNvSpPr>
          <p:nvPr>
            <p:ph type="sldNum" sz="quarter" idx="12"/>
          </p:nvPr>
        </p:nvSpPr>
        <p:spPr/>
        <p:txBody>
          <a:bodyPr/>
          <a:lstStyle/>
          <a:p>
            <a:pPr>
              <a:defRPr/>
            </a:pPr>
            <a:r>
              <a:rPr lang="en-US" smtClean="0"/>
              <a:t>Slide </a:t>
            </a:r>
            <a:fld id="{F634E779-E858-4DC4-8E0D-6120F8061943}" type="slidenum">
              <a:rPr lang="en-US" smtClean="0"/>
              <a:pPr>
                <a:defRPr/>
              </a:pPr>
              <a:t>83</a:t>
            </a:fld>
            <a:endParaRPr lang="en-US"/>
          </a:p>
        </p:txBody>
      </p:sp>
      <p:sp>
        <p:nvSpPr>
          <p:cNvPr id="8" name="Footer Placeholder 7"/>
          <p:cNvSpPr>
            <a:spLocks noGrp="1"/>
          </p:cNvSpPr>
          <p:nvPr>
            <p:ph type="ftr" sz="quarter" idx="11"/>
          </p:nvPr>
        </p:nvSpPr>
        <p:spPr/>
        <p:txBody>
          <a:bodyPr/>
          <a:lstStyle/>
          <a:p>
            <a:pPr>
              <a:defRPr/>
            </a:pPr>
            <a:r>
              <a:rPr lang="en-US" smtClean="0"/>
              <a:t>Darrell M. Wilson, MD (Stanford)</a:t>
            </a:r>
            <a:endParaRPr lang="en-US"/>
          </a:p>
        </p:txBody>
      </p:sp>
    </p:spTree>
    <p:extLst>
      <p:ext uri="{BB962C8B-B14F-4D97-AF65-F5344CB8AC3E}">
        <p14:creationId xmlns:p14="http://schemas.microsoft.com/office/powerpoint/2010/main" xmlns="" val="91350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1143000" y="990600"/>
            <a:ext cx="7086600" cy="4429125"/>
          </a:xfrm>
          <a:prstGeom prst="rect">
            <a:avLst/>
          </a:prstGeom>
          <a:noFill/>
          <a:ln w="9525">
            <a:noFill/>
            <a:miter lim="800000"/>
            <a:headEnd/>
            <a:tailEnd/>
          </a:ln>
        </p:spPr>
      </p:pic>
      <p:sp>
        <p:nvSpPr>
          <p:cNvPr id="6" name="TextBox 5"/>
          <p:cNvSpPr txBox="1">
            <a:spLocks noChangeArrowheads="1"/>
          </p:cNvSpPr>
          <p:nvPr/>
        </p:nvSpPr>
        <p:spPr bwMode="auto">
          <a:xfrm>
            <a:off x="2743200" y="5791200"/>
            <a:ext cx="3802063" cy="584200"/>
          </a:xfrm>
          <a:prstGeom prst="rect">
            <a:avLst/>
          </a:prstGeom>
          <a:noFill/>
          <a:ln w="9525">
            <a:noFill/>
            <a:miter lim="800000"/>
            <a:headEnd/>
            <a:tailEnd/>
          </a:ln>
        </p:spPr>
        <p:txBody>
          <a:bodyPr wrap="none">
            <a:spAutoFit/>
          </a:bodyPr>
          <a:lstStyle/>
          <a:p>
            <a:r>
              <a:rPr lang="en-US" sz="3200" b="1"/>
              <a:t>dped.stanford.edu</a:t>
            </a:r>
          </a:p>
        </p:txBody>
      </p:sp>
      <p:sp>
        <p:nvSpPr>
          <p:cNvPr id="4" name="Date Placeholder 3"/>
          <p:cNvSpPr>
            <a:spLocks noGrp="1"/>
          </p:cNvSpPr>
          <p:nvPr>
            <p:ph type="dt" sz="half" idx="10"/>
          </p:nvPr>
        </p:nvSpPr>
        <p:spPr/>
        <p:txBody>
          <a:bodyPr/>
          <a:lstStyle/>
          <a:p>
            <a:pPr>
              <a:defRPr/>
            </a:pPr>
            <a:r>
              <a:rPr lang="en-US" smtClean="0"/>
              <a:t>July 2011</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F634E779-E858-4DC4-8E0D-6120F8061943}" type="slidenum">
              <a:rPr lang="en-US" smtClean="0"/>
              <a:pPr>
                <a:defRPr/>
              </a:pPr>
              <a:t>84</a:t>
            </a:fld>
            <a:endParaRPr lang="en-US"/>
          </a:p>
        </p:txBody>
      </p:sp>
      <p:sp>
        <p:nvSpPr>
          <p:cNvPr id="7" name="Footer Placeholder 6"/>
          <p:cNvSpPr>
            <a:spLocks noGrp="1"/>
          </p:cNvSpPr>
          <p:nvPr>
            <p:ph type="ftr" sz="quarter" idx="11"/>
          </p:nvPr>
        </p:nvSpPr>
        <p:spPr/>
        <p:txBody>
          <a:bodyPr/>
          <a:lstStyle/>
          <a:p>
            <a:pPr>
              <a:defRPr/>
            </a:pPr>
            <a:r>
              <a:rPr lang="en-US" smtClean="0"/>
              <a:t>Darrell M. Wilson, MD (Stanford)</a:t>
            </a:r>
            <a:endParaRPr lang="en-US"/>
          </a:p>
        </p:txBody>
      </p:sp>
    </p:spTree>
    <p:extLst>
      <p:ext uri="{BB962C8B-B14F-4D97-AF65-F5344CB8AC3E}">
        <p14:creationId xmlns:p14="http://schemas.microsoft.com/office/powerpoint/2010/main" xmlns="" val="3297835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smtClean="0"/>
              <a:t>What we would like to see in a Body Area Network</a:t>
            </a:r>
          </a:p>
        </p:txBody>
      </p:sp>
      <p:sp>
        <p:nvSpPr>
          <p:cNvPr id="70659" name="Content Placeholder 2"/>
          <p:cNvSpPr>
            <a:spLocks noGrp="1"/>
          </p:cNvSpPr>
          <p:nvPr>
            <p:ph idx="1"/>
          </p:nvPr>
        </p:nvSpPr>
        <p:spPr/>
        <p:txBody>
          <a:bodyPr/>
          <a:lstStyle/>
          <a:p>
            <a:r>
              <a:rPr lang="en-US" dirty="0" smtClean="0"/>
              <a:t>And of course</a:t>
            </a:r>
          </a:p>
          <a:p>
            <a:pPr lvl="1"/>
            <a:r>
              <a:rPr lang="en-US" dirty="0" smtClean="0"/>
              <a:t>Adopted by all</a:t>
            </a:r>
          </a:p>
          <a:p>
            <a:pPr lvl="1"/>
            <a:r>
              <a:rPr lang="en-US" dirty="0" smtClean="0"/>
              <a:t>Cheap</a:t>
            </a:r>
          </a:p>
          <a:p>
            <a:pPr lvl="1"/>
            <a:r>
              <a:rPr lang="en-US" dirty="0" smtClean="0"/>
              <a:t>Low energy requiring</a:t>
            </a:r>
          </a:p>
          <a:p>
            <a:pPr lvl="1"/>
            <a:r>
              <a:rPr lang="en-US" dirty="0" smtClean="0"/>
              <a:t>Long lasting</a:t>
            </a:r>
          </a:p>
          <a:p>
            <a:pPr lvl="1"/>
            <a:r>
              <a:rPr lang="en-US" dirty="0" smtClean="0"/>
              <a:t>Green</a:t>
            </a:r>
          </a:p>
          <a:p>
            <a:pPr lvl="1"/>
            <a:r>
              <a:rPr lang="en-US" dirty="0" smtClean="0"/>
              <a:t>Easy to use while safe and secure</a:t>
            </a:r>
          </a:p>
        </p:txBody>
      </p:sp>
      <p:sp>
        <p:nvSpPr>
          <p:cNvPr id="5" name="Date Placeholder 4"/>
          <p:cNvSpPr>
            <a:spLocks noGrp="1"/>
          </p:cNvSpPr>
          <p:nvPr>
            <p:ph type="dt" sz="half" idx="10"/>
          </p:nvPr>
        </p:nvSpPr>
        <p:spPr/>
        <p:txBody>
          <a:bodyPr/>
          <a:lstStyle/>
          <a:p>
            <a:pPr>
              <a:defRPr/>
            </a:pPr>
            <a:r>
              <a:rPr lang="en-US" smtClean="0"/>
              <a:t>July 2011</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490B69A2-DAE6-4488-A29A-CAF8836F4AD9}" type="slidenum">
              <a:rPr lang="en-US" smtClean="0"/>
              <a:pPr>
                <a:defRPr/>
              </a:pPr>
              <a:t>85</a:t>
            </a:fld>
            <a:endParaRPr lang="en-US"/>
          </a:p>
        </p:txBody>
      </p:sp>
      <p:sp>
        <p:nvSpPr>
          <p:cNvPr id="7" name="Footer Placeholder 6"/>
          <p:cNvSpPr>
            <a:spLocks noGrp="1"/>
          </p:cNvSpPr>
          <p:nvPr>
            <p:ph type="ftr" sz="quarter" idx="11"/>
          </p:nvPr>
        </p:nvSpPr>
        <p:spPr/>
        <p:txBody>
          <a:bodyPr/>
          <a:lstStyle/>
          <a:p>
            <a:pPr>
              <a:defRPr/>
            </a:pPr>
            <a:r>
              <a:rPr lang="en-US" smtClean="0"/>
              <a:t>Darrell M. Wilson, MD (Stanford)</a:t>
            </a:r>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Date Placeholder 3"/>
          <p:cNvSpPr>
            <a:spLocks noGrp="1"/>
          </p:cNvSpPr>
          <p:nvPr>
            <p:ph type="dt" sz="quarter" idx="10"/>
          </p:nvPr>
        </p:nvSpPr>
        <p:spPr/>
        <p:txBody>
          <a:bodyPr/>
          <a:lstStyle/>
          <a:p>
            <a:pPr>
              <a:defRPr/>
            </a:pPr>
            <a:r>
              <a:rPr lang="en-US" smtClean="0"/>
              <a:t>July 2011</a:t>
            </a:r>
            <a:endParaRPr lang="en-US"/>
          </a:p>
        </p:txBody>
      </p:sp>
      <p:sp>
        <p:nvSpPr>
          <p:cNvPr id="22532" name="Footer Placeholder 4"/>
          <p:cNvSpPr>
            <a:spLocks noGrp="1"/>
          </p:cNvSpPr>
          <p:nvPr>
            <p:ph type="ftr" sz="quarter" idx="11"/>
          </p:nvPr>
        </p:nvSpPr>
        <p:spPr/>
        <p:txBody>
          <a:bodyPr/>
          <a:lstStyle/>
          <a:p>
            <a:pPr>
              <a:defRPr/>
            </a:pPr>
            <a:r>
              <a:rPr lang="en-US" smtClean="0"/>
              <a:t>Darrell M. Wilson, MD (Stanford)</a:t>
            </a:r>
          </a:p>
        </p:txBody>
      </p:sp>
      <p:sp>
        <p:nvSpPr>
          <p:cNvPr id="22533" name="Slide Number Placeholder 5"/>
          <p:cNvSpPr>
            <a:spLocks noGrp="1"/>
          </p:cNvSpPr>
          <p:nvPr>
            <p:ph type="sldNum" sz="quarter" idx="12"/>
          </p:nvPr>
        </p:nvSpPr>
        <p:spPr/>
        <p:txBody>
          <a:bodyPr/>
          <a:lstStyle/>
          <a:p>
            <a:pPr>
              <a:defRPr/>
            </a:pPr>
            <a:r>
              <a:rPr lang="en-US" smtClean="0"/>
              <a:t>Slide </a:t>
            </a:r>
            <a:fld id="{5457B322-6500-4F4D-B48E-C1A059086421}" type="slidenum">
              <a:rPr lang="en-US" smtClean="0"/>
              <a:pPr>
                <a:defRPr/>
              </a:pPr>
              <a:t>86</a:t>
            </a:fld>
            <a:endParaRPr lang="en-US" smtClean="0"/>
          </a:p>
        </p:txBody>
      </p:sp>
      <p:sp>
        <p:nvSpPr>
          <p:cNvPr id="17" name="TextBox 16"/>
          <p:cNvSpPr txBox="1">
            <a:spLocks noChangeArrowheads="1"/>
          </p:cNvSpPr>
          <p:nvPr/>
        </p:nvSpPr>
        <p:spPr bwMode="auto">
          <a:xfrm>
            <a:off x="2133600" y="3276600"/>
            <a:ext cx="4903788" cy="157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9600" b="1" dirty="0">
                <a:solidFill>
                  <a:srgbClr val="FF0000"/>
                </a:solidFill>
              </a:rPr>
              <a:t>Thanks!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2925" y="306388"/>
            <a:ext cx="8216900" cy="6127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pic>
      <p:grpSp>
        <p:nvGrpSpPr>
          <p:cNvPr id="2" name="Group 3"/>
          <p:cNvGrpSpPr>
            <a:grpSpLocks/>
          </p:cNvGrpSpPr>
          <p:nvPr/>
        </p:nvGrpSpPr>
        <p:grpSpPr bwMode="auto">
          <a:xfrm>
            <a:off x="4786313" y="4760913"/>
            <a:ext cx="3171825" cy="1311275"/>
            <a:chOff x="3015" y="2999"/>
            <a:chExt cx="1998" cy="826"/>
          </a:xfrm>
        </p:grpSpPr>
        <p:sp>
          <p:nvSpPr>
            <p:cNvPr id="23556" name="Oval 4"/>
            <p:cNvSpPr>
              <a:spLocks noChangeArrowheads="1"/>
            </p:cNvSpPr>
            <p:nvPr/>
          </p:nvSpPr>
          <p:spPr bwMode="auto">
            <a:xfrm>
              <a:off x="3015" y="2999"/>
              <a:ext cx="686" cy="728"/>
            </a:xfrm>
            <a:prstGeom prst="ellipse">
              <a:avLst/>
            </a:prstGeom>
            <a:noFill/>
            <a:ln w="50800">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anchor="ctr">
              <a:spAutoFit/>
            </a:bodyPr>
            <a:lstStyle/>
            <a:p>
              <a:endParaRPr lang="en-US"/>
            </a:p>
          </p:txBody>
        </p:sp>
        <p:sp>
          <p:nvSpPr>
            <p:cNvPr id="23557" name="Text Box 5"/>
            <p:cNvSpPr txBox="1">
              <a:spLocks noChangeArrowheads="1"/>
            </p:cNvSpPr>
            <p:nvPr/>
          </p:nvSpPr>
          <p:spPr bwMode="auto">
            <a:xfrm>
              <a:off x="3788" y="3537"/>
              <a:ext cx="1225"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2400" b="1"/>
                <a:t>Honeymoon</a:t>
              </a:r>
            </a:p>
          </p:txBody>
        </p:sp>
      </p:grpSp>
      <p:sp>
        <p:nvSpPr>
          <p:cNvPr id="6" name="Date Placeholder 5"/>
          <p:cNvSpPr>
            <a:spLocks noGrp="1"/>
          </p:cNvSpPr>
          <p:nvPr>
            <p:ph type="dt" sz="half" idx="10"/>
          </p:nvPr>
        </p:nvSpPr>
        <p:spPr/>
        <p:txBody>
          <a:bodyPr/>
          <a:lstStyle/>
          <a:p>
            <a:pPr>
              <a:defRPr/>
            </a:pPr>
            <a:r>
              <a:rPr lang="en-US" smtClean="0"/>
              <a:t>July 2011</a:t>
            </a:r>
            <a:endParaRPr lang="en-US"/>
          </a:p>
        </p:txBody>
      </p:sp>
      <p:sp>
        <p:nvSpPr>
          <p:cNvPr id="7" name="Slide Number Placeholder 6"/>
          <p:cNvSpPr>
            <a:spLocks noGrp="1"/>
          </p:cNvSpPr>
          <p:nvPr>
            <p:ph type="sldNum" sz="quarter" idx="12"/>
          </p:nvPr>
        </p:nvSpPr>
        <p:spPr/>
        <p:txBody>
          <a:bodyPr/>
          <a:lstStyle/>
          <a:p>
            <a:pPr>
              <a:defRPr/>
            </a:pPr>
            <a:r>
              <a:rPr lang="en-US" smtClean="0"/>
              <a:t>Slide </a:t>
            </a:r>
            <a:fld id="{F634E779-E858-4DC4-8E0D-6120F8061943}" type="slidenum">
              <a:rPr lang="en-US" smtClean="0"/>
              <a:pPr>
                <a:defRPr/>
              </a:pPr>
              <a:t>9</a:t>
            </a:fld>
            <a:endParaRPr lang="en-US"/>
          </a:p>
        </p:txBody>
      </p:sp>
      <p:sp>
        <p:nvSpPr>
          <p:cNvPr id="8" name="Footer Placeholder 7"/>
          <p:cNvSpPr>
            <a:spLocks noGrp="1"/>
          </p:cNvSpPr>
          <p:nvPr>
            <p:ph type="ftr" sz="quarter" idx="11"/>
          </p:nvPr>
        </p:nvSpPr>
        <p:spPr/>
        <p:txBody>
          <a:bodyPr/>
          <a:lstStyle/>
          <a:p>
            <a:pPr>
              <a:defRPr/>
            </a:pPr>
            <a:r>
              <a:rPr lang="en-US" smtClean="0"/>
              <a:t>Darrell M. Wilson, MD (Stanford)</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
</p:tagLst>
</file>

<file path=ppt/tags/tag2.xml><?xml version="1.0" encoding="utf-8"?>
<p:tagLst xmlns:a="http://schemas.openxmlformats.org/drawingml/2006/main" xmlns:r="http://schemas.openxmlformats.org/officeDocument/2006/relationships" xmlns:p="http://schemas.openxmlformats.org/presentationml/2006/main">
  <p:tag name="TIMING" val="|1.7|2.9|8.9|5.3"/>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5284</TotalTime>
  <Words>3741</Words>
  <Application>Microsoft Office PowerPoint</Application>
  <PresentationFormat>On-screen Show (4:3)</PresentationFormat>
  <Paragraphs>722</Paragraphs>
  <Slides>86</Slides>
  <Notes>18</Notes>
  <HiddenSlides>0</HiddenSlides>
  <MMClips>0</MMClips>
  <ScaleCrop>false</ScaleCrop>
  <HeadingPairs>
    <vt:vector size="6" baseType="variant">
      <vt:variant>
        <vt:lpstr>Theme</vt:lpstr>
      </vt:variant>
      <vt:variant>
        <vt:i4>1</vt:i4>
      </vt:variant>
      <vt:variant>
        <vt:lpstr>Embedded OLE Servers</vt:lpstr>
      </vt:variant>
      <vt:variant>
        <vt:i4>9</vt:i4>
      </vt:variant>
      <vt:variant>
        <vt:lpstr>Slide Titles</vt:lpstr>
      </vt:variant>
      <vt:variant>
        <vt:i4>86</vt:i4>
      </vt:variant>
    </vt:vector>
  </HeadingPairs>
  <TitlesOfParts>
    <vt:vector size="96" baseType="lpstr">
      <vt:lpstr>Default Design</vt:lpstr>
      <vt:lpstr>Chart</vt:lpstr>
      <vt:lpstr>Jandel Graphic</vt:lpstr>
      <vt:lpstr>SPW 10.0 Graph</vt:lpstr>
      <vt:lpstr>SPW 6.0 Graph</vt:lpstr>
      <vt:lpstr>SPW 8.0 Graph</vt:lpstr>
      <vt:lpstr>SPW 9.0 Graph</vt:lpstr>
      <vt:lpstr>Microsoft Office Excel 97-2003 Worksheet</vt:lpstr>
      <vt:lpstr>Visio</vt:lpstr>
      <vt:lpstr>Equation</vt:lpstr>
      <vt:lpstr>Slide 1</vt:lpstr>
      <vt:lpstr>IEEE Body Area Network Diabetes - July 11</vt:lpstr>
      <vt:lpstr>Goals</vt:lpstr>
      <vt:lpstr>Goals</vt:lpstr>
      <vt:lpstr>Diabetes Mellitus Major Forms</vt:lpstr>
      <vt:lpstr>What’s New in Type 2?</vt:lpstr>
      <vt:lpstr>Obesity Trends* Among U.S. Adults BRFSS, 2009</vt:lpstr>
      <vt:lpstr>Slide 8</vt:lpstr>
      <vt:lpstr>Slide 9</vt:lpstr>
      <vt:lpstr>Slide 10</vt:lpstr>
      <vt:lpstr>Diabetes Impact</vt:lpstr>
      <vt:lpstr>Costs Continue to Increase (U.S.) (in Billions of Dollars) </vt:lpstr>
      <vt:lpstr>Single Subject without DM</vt:lpstr>
      <vt:lpstr>Single Subject With DM</vt:lpstr>
      <vt:lpstr>Hemoglobin A1c</vt:lpstr>
      <vt:lpstr>Hemoglobin A1c</vt:lpstr>
      <vt:lpstr>Slide 17</vt:lpstr>
      <vt:lpstr>DCCT</vt:lpstr>
      <vt:lpstr>Glucose Control Glycosylated Hemoglobin</vt:lpstr>
      <vt:lpstr>Retinopathy Primary Prevention</vt:lpstr>
      <vt:lpstr>Slide 21</vt:lpstr>
      <vt:lpstr>Average Daily Risk Range</vt:lpstr>
      <vt:lpstr>Slide 23</vt:lpstr>
      <vt:lpstr>17 yo Female, A1c 6.2</vt:lpstr>
      <vt:lpstr>‘DEAD-IN-BED’ SYNDROME Tanenberg, Endocr Pract 2009; 15:1-13</vt:lpstr>
      <vt:lpstr>Dead in Bed Tattersall, Diabet Med 8:49, 1991 Thordarson, Diabet Med 12: 782, 1995 Koltin, Ped Diabetes 9:504, 2008 Secrest, Diabet Med 28: 293, 2011</vt:lpstr>
      <vt:lpstr>Response to Videotaped Nocturnal Alarms Buckingham, DTT 7:440, 2005</vt:lpstr>
      <vt:lpstr>Insulin Action Curves</vt:lpstr>
      <vt:lpstr>Four Shots</vt:lpstr>
      <vt:lpstr>Pumps</vt:lpstr>
      <vt:lpstr>Pumps</vt:lpstr>
      <vt:lpstr>Pump Example</vt:lpstr>
      <vt:lpstr>How to Select the Correct Amount of Insulin</vt:lpstr>
      <vt:lpstr>Insulin Variability</vt:lpstr>
      <vt:lpstr>Maximizing Bolus Delivery Getting the Bolus</vt:lpstr>
      <vt:lpstr>Kinetics vs Dynamics</vt:lpstr>
      <vt:lpstr>Sensor Lag</vt:lpstr>
      <vt:lpstr>Feature Summary</vt:lpstr>
      <vt:lpstr>FreeStyle Navigator™  Continuous Glucose Monitor</vt:lpstr>
      <vt:lpstr>FreeStyle Navigator™  System </vt:lpstr>
      <vt:lpstr>Pilot Study to Evaluate the Navigator in Children with T1D </vt:lpstr>
      <vt:lpstr> </vt:lpstr>
      <vt:lpstr>Slide 43</vt:lpstr>
      <vt:lpstr>Slide 44</vt:lpstr>
      <vt:lpstr>MiniMed Paradigm REAL-Time Insulin Pump and Continuous Glucose Monitoring System</vt:lpstr>
      <vt:lpstr>Results</vt:lpstr>
      <vt:lpstr>Sensors are a behavior modification tool!</vt:lpstr>
      <vt:lpstr>Slide 48</vt:lpstr>
      <vt:lpstr>Artificial Pancreas (b-cell) </vt:lpstr>
      <vt:lpstr>Proportional-Integral-Derivative (PID) Control</vt:lpstr>
      <vt:lpstr>Internal Model Control (IMC)</vt:lpstr>
      <vt:lpstr>Closed-loop vs. hybrid control </vt:lpstr>
      <vt:lpstr>Steps to Artificial Pancreas</vt:lpstr>
      <vt:lpstr>Preventing Nocturnal Hypoglycemia with a Partial Closed Loop System</vt:lpstr>
      <vt:lpstr>Algorithm Prediction of Hypoglycemia </vt:lpstr>
      <vt:lpstr>Regulatory item 1</vt:lpstr>
      <vt:lpstr>What we would like to see in a Body Area Network</vt:lpstr>
      <vt:lpstr>What we would like to see in a Body Area Network</vt:lpstr>
      <vt:lpstr>The All-In-One Device</vt:lpstr>
      <vt:lpstr>What we would like to see in a Body Area Network</vt:lpstr>
      <vt:lpstr>What we would like to see in a Body Area Network</vt:lpstr>
      <vt:lpstr>What we would like to see in a Body Area Network</vt:lpstr>
      <vt:lpstr>What we would like to see in a Body Area Network</vt:lpstr>
      <vt:lpstr>What we would like to see in a Body Area Network</vt:lpstr>
      <vt:lpstr>FDA Disclosures</vt:lpstr>
      <vt:lpstr>Assumptions</vt:lpstr>
      <vt:lpstr>Regulatory</vt:lpstr>
      <vt:lpstr>Regulatory</vt:lpstr>
      <vt:lpstr>Regulatory</vt:lpstr>
      <vt:lpstr>Regulatory</vt:lpstr>
      <vt:lpstr>Regulatory</vt:lpstr>
      <vt:lpstr> Guidances</vt:lpstr>
      <vt:lpstr> Guidances</vt:lpstr>
      <vt:lpstr> Guidances</vt:lpstr>
      <vt:lpstr> Guidances</vt:lpstr>
      <vt:lpstr>More</vt:lpstr>
      <vt:lpstr>EMC and Wireless Technology</vt:lpstr>
      <vt:lpstr>Slide 78</vt:lpstr>
      <vt:lpstr>Slide 79</vt:lpstr>
      <vt:lpstr>Slide 80</vt:lpstr>
      <vt:lpstr>EMC and Wireless Technology</vt:lpstr>
      <vt:lpstr>Slide 82</vt:lpstr>
      <vt:lpstr>Slide 83</vt:lpstr>
      <vt:lpstr>Slide 84</vt:lpstr>
      <vt:lpstr>What we would like to see in a Body Area Network</vt:lpstr>
      <vt:lpstr>Slide 86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Arthur Astrin</dc:creator>
  <cp:lastModifiedBy>Art</cp:lastModifiedBy>
  <cp:revision>542</cp:revision>
  <dcterms:created xsi:type="dcterms:W3CDTF">2007-03-15T15:04:56Z</dcterms:created>
  <dcterms:modified xsi:type="dcterms:W3CDTF">2011-08-09T05:00:09Z</dcterms:modified>
</cp:coreProperties>
</file>