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9" r:id="rId2"/>
    <p:sldId id="258" r:id="rId3"/>
    <p:sldId id="261" r:id="rId4"/>
    <p:sldId id="269" r:id="rId5"/>
    <p:sldId id="262" r:id="rId6"/>
    <p:sldId id="268" r:id="rId7"/>
    <p:sldId id="260" r:id="rId8"/>
    <p:sldId id="270" r:id="rId9"/>
    <p:sldId id="264" r:id="rId10"/>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howGuides="1">
      <p:cViewPr varScale="1">
        <p:scale>
          <a:sx n="82" d="100"/>
          <a:sy n="82" d="100"/>
        </p:scale>
        <p:origin x="-7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a:t>&lt;month year&gt;</a:t>
            </a:r>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a:t>&lt;author&gt;, &lt;company&gt;</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a:t>Page </a:t>
            </a:r>
            <a:fld id="{CF8CAEB2-0B36-4CC1-8C93-6B5B126E825A}" type="slidenum">
              <a:rPr lang="en-US" altLang="ja-JP"/>
              <a:pPr/>
              <a:t>&lt;#&gt;</a:t>
            </a:fld>
            <a:endParaRPr lang="en-US" altLang="ja-JP"/>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defTabSz="933450"/>
            <a:r>
              <a:rPr lang="en-US" altLang="ja-JP"/>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xmlns="" val="3440020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a:t>doc.: IEEE 802.15-&lt;doc#&gt;</a:t>
            </a:r>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a:t>&lt;month year&gt;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a:t>Page </a:t>
            </a:r>
            <a:fld id="{96EE4588-3B8D-4F7B-BB88-1B3DB72C914E}" type="slidenum">
              <a:rPr lang="en-US" altLang="ja-JP"/>
              <a:pPr/>
              <a:t>&lt;#&gt;</a:t>
            </a:fld>
            <a:endParaRPr lang="en-US" altLang="ja-JP"/>
          </a:p>
        </p:txBody>
      </p:sp>
      <p:sp>
        <p:nvSpPr>
          <p:cNvPr id="2056"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xmlns="" val="89620005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a:t>doc.: IEEE 802.15-&lt;doc#&gt;</a:t>
            </a:r>
          </a:p>
        </p:txBody>
      </p:sp>
      <p:sp>
        <p:nvSpPr>
          <p:cNvPr id="5" name="Rectangle 3"/>
          <p:cNvSpPr>
            <a:spLocks noGrp="1" noChangeArrowheads="1"/>
          </p:cNvSpPr>
          <p:nvPr>
            <p:ph type="dt" idx="1"/>
          </p:nvPr>
        </p:nvSpPr>
        <p:spPr>
          <a:ln/>
        </p:spPr>
        <p:txBody>
          <a:bodyPr/>
          <a:lstStyle/>
          <a:p>
            <a:r>
              <a:rPr lang="en-US" altLang="ja-JP"/>
              <a:t>&lt;month year&gt;</a:t>
            </a:r>
          </a:p>
        </p:txBody>
      </p:sp>
      <p:sp>
        <p:nvSpPr>
          <p:cNvPr id="6" name="Rectangle 6"/>
          <p:cNvSpPr>
            <a:spLocks noGrp="1" noChangeArrowheads="1"/>
          </p:cNvSpPr>
          <p:nvPr>
            <p:ph type="ftr" sz="quarter" idx="4"/>
          </p:nvPr>
        </p:nvSpPr>
        <p:spPr>
          <a:ln/>
        </p:spPr>
        <p:txBody>
          <a:bodyPr/>
          <a:lstStyle/>
          <a:p>
            <a:pPr lvl="4"/>
            <a:r>
              <a:rPr lang="en-US" altLang="ja-JP"/>
              <a:t>&lt;author&gt;, &lt;company&gt;</a:t>
            </a:r>
          </a:p>
        </p:txBody>
      </p:sp>
      <p:sp>
        <p:nvSpPr>
          <p:cNvPr id="7" name="Rectangle 7"/>
          <p:cNvSpPr>
            <a:spLocks noGrp="1" noChangeArrowheads="1"/>
          </p:cNvSpPr>
          <p:nvPr>
            <p:ph type="sldNum" sz="quarter" idx="5"/>
          </p:nvPr>
        </p:nvSpPr>
        <p:spPr>
          <a:ln/>
        </p:spPr>
        <p:txBody>
          <a:bodyPr/>
          <a:lstStyle/>
          <a:p>
            <a:r>
              <a:rPr lang="en-US" altLang="ja-JP"/>
              <a:t>Page </a:t>
            </a:r>
            <a:fld id="{AE1A3211-1524-4938-8328-3BEA371C3A83}" type="slidenum">
              <a:rPr lang="en-US" altLang="ja-JP"/>
              <a:pPr/>
              <a:t>3</a:t>
            </a:fld>
            <a:endParaRPr lang="en-US" altLang="ja-JP"/>
          </a:p>
        </p:txBody>
      </p:sp>
      <p:sp>
        <p:nvSpPr>
          <p:cNvPr id="24578" name="Rectangle 2"/>
          <p:cNvSpPr>
            <a:spLocks noGrp="1" noRot="1" noChangeAspect="1" noChangeArrowheads="1" noTextEdit="1"/>
          </p:cNvSpPr>
          <p:nvPr>
            <p:ph type="sldImg"/>
          </p:nvPr>
        </p:nvSpPr>
        <p:spPr>
          <a:xfrm>
            <a:off x="909638" y="746125"/>
            <a:ext cx="4916487" cy="3687763"/>
          </a:xfrm>
          <a:ln/>
        </p:spPr>
      </p:sp>
      <p:sp>
        <p:nvSpPr>
          <p:cNvPr id="24579"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75BEC1C-F74E-4D84-B34B-69F746FACAD8}" type="slidenum">
              <a:rPr lang="en-US" altLang="ja-JP"/>
              <a:pPr/>
              <a:t>&lt;#&gt;</a:t>
            </a:fld>
            <a:endParaRPr lang="en-US" altLang="ja-JP"/>
          </a:p>
        </p:txBody>
      </p:sp>
    </p:spTree>
    <p:extLst>
      <p:ext uri="{BB962C8B-B14F-4D97-AF65-F5344CB8AC3E}">
        <p14:creationId xmlns:p14="http://schemas.microsoft.com/office/powerpoint/2010/main" xmlns="" val="96956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53BC68CA-84F8-456C-A91B-AEF595BB3BE8}" type="slidenum">
              <a:rPr lang="en-US" altLang="ja-JP"/>
              <a:pPr/>
              <a:t>&lt;#&gt;</a:t>
            </a:fld>
            <a:endParaRPr lang="en-US" altLang="ja-JP"/>
          </a:p>
        </p:txBody>
      </p:sp>
    </p:spTree>
    <p:extLst>
      <p:ext uri="{BB962C8B-B14F-4D97-AF65-F5344CB8AC3E}">
        <p14:creationId xmlns:p14="http://schemas.microsoft.com/office/powerpoint/2010/main" xmlns="" val="57891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D1AD5FEF-EC56-4E11-BFDB-ABAAED39ADC3}" type="slidenum">
              <a:rPr lang="en-US" altLang="ja-JP"/>
              <a:pPr/>
              <a:t>&lt;#&gt;</a:t>
            </a:fld>
            <a:endParaRPr lang="en-US" altLang="ja-JP"/>
          </a:p>
        </p:txBody>
      </p:sp>
    </p:spTree>
    <p:extLst>
      <p:ext uri="{BB962C8B-B14F-4D97-AF65-F5344CB8AC3E}">
        <p14:creationId xmlns:p14="http://schemas.microsoft.com/office/powerpoint/2010/main" xmlns="" val="413934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EB30D506-CBF4-48D8-B7A7-738978F4A766}" type="slidenum">
              <a:rPr lang="en-US" altLang="ja-JP"/>
              <a:pPr/>
              <a:t>&lt;#&gt;</a:t>
            </a:fld>
            <a:endParaRPr lang="en-US" altLang="ja-JP"/>
          </a:p>
        </p:txBody>
      </p:sp>
    </p:spTree>
    <p:extLst>
      <p:ext uri="{BB962C8B-B14F-4D97-AF65-F5344CB8AC3E}">
        <p14:creationId xmlns:p14="http://schemas.microsoft.com/office/powerpoint/2010/main" xmlns="" val="22021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0CCFDFEC-D4F6-4274-883B-7E04906A61B2}" type="slidenum">
              <a:rPr lang="en-US" altLang="ja-JP"/>
              <a:pPr/>
              <a:t>&lt;#&gt;</a:t>
            </a:fld>
            <a:endParaRPr lang="en-US" altLang="ja-JP"/>
          </a:p>
        </p:txBody>
      </p:sp>
    </p:spTree>
    <p:extLst>
      <p:ext uri="{BB962C8B-B14F-4D97-AF65-F5344CB8AC3E}">
        <p14:creationId xmlns:p14="http://schemas.microsoft.com/office/powerpoint/2010/main" xmlns="" val="342096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July, 2011</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C48F88ED-4D6D-46E4-8628-9815E325FF4E}" type="slidenum">
              <a:rPr lang="en-US" altLang="ja-JP"/>
              <a:pPr/>
              <a:t>&lt;#&gt;</a:t>
            </a:fld>
            <a:endParaRPr lang="en-US" altLang="ja-JP"/>
          </a:p>
        </p:txBody>
      </p:sp>
    </p:spTree>
    <p:extLst>
      <p:ext uri="{BB962C8B-B14F-4D97-AF65-F5344CB8AC3E}">
        <p14:creationId xmlns:p14="http://schemas.microsoft.com/office/powerpoint/2010/main" xmlns="" val="427759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July, 2011</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4CB2FD39-88DE-47A5-A83B-96A331D36785}" type="slidenum">
              <a:rPr lang="en-US" altLang="ja-JP"/>
              <a:pPr/>
              <a:t>&lt;#&gt;</a:t>
            </a:fld>
            <a:endParaRPr lang="en-US" altLang="ja-JP"/>
          </a:p>
        </p:txBody>
      </p:sp>
    </p:spTree>
    <p:extLst>
      <p:ext uri="{BB962C8B-B14F-4D97-AF65-F5344CB8AC3E}">
        <p14:creationId xmlns:p14="http://schemas.microsoft.com/office/powerpoint/2010/main" xmlns="" val="177826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July, 2011</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306E3A46-1E02-4C34-B1F0-51E704865DC9}" type="slidenum">
              <a:rPr lang="en-US" altLang="ja-JP"/>
              <a:pPr/>
              <a:t>&lt;#&gt;</a:t>
            </a:fld>
            <a:endParaRPr lang="en-US" altLang="ja-JP"/>
          </a:p>
        </p:txBody>
      </p:sp>
    </p:spTree>
    <p:extLst>
      <p:ext uri="{BB962C8B-B14F-4D97-AF65-F5344CB8AC3E}">
        <p14:creationId xmlns:p14="http://schemas.microsoft.com/office/powerpoint/2010/main" xmlns="" val="203405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July, 2011</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8B8C25FD-C4B1-4162-A02F-879C9A45231B}" type="slidenum">
              <a:rPr lang="en-US" altLang="ja-JP"/>
              <a:pPr/>
              <a:t>&lt;#&gt;</a:t>
            </a:fld>
            <a:endParaRPr lang="en-US" altLang="ja-JP"/>
          </a:p>
        </p:txBody>
      </p:sp>
    </p:spTree>
    <p:extLst>
      <p:ext uri="{BB962C8B-B14F-4D97-AF65-F5344CB8AC3E}">
        <p14:creationId xmlns:p14="http://schemas.microsoft.com/office/powerpoint/2010/main" xmlns="" val="35392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2011</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E9B828EA-C698-41A4-A933-3B062D4EFC6F}" type="slidenum">
              <a:rPr lang="en-US" altLang="ja-JP"/>
              <a:pPr/>
              <a:t>&lt;#&gt;</a:t>
            </a:fld>
            <a:endParaRPr lang="en-US" altLang="ja-JP"/>
          </a:p>
        </p:txBody>
      </p:sp>
    </p:spTree>
    <p:extLst>
      <p:ext uri="{BB962C8B-B14F-4D97-AF65-F5344CB8AC3E}">
        <p14:creationId xmlns:p14="http://schemas.microsoft.com/office/powerpoint/2010/main" xmlns="" val="366932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2011</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461F8578-3D36-4F97-A269-40AEE9E30CBA}" type="slidenum">
              <a:rPr lang="en-US" altLang="ja-JP"/>
              <a:pPr/>
              <a:t>&lt;#&gt;</a:t>
            </a:fld>
            <a:endParaRPr lang="en-US" altLang="ja-JP"/>
          </a:p>
        </p:txBody>
      </p:sp>
    </p:spTree>
    <p:extLst>
      <p:ext uri="{BB962C8B-B14F-4D97-AF65-F5344CB8AC3E}">
        <p14:creationId xmlns:p14="http://schemas.microsoft.com/office/powerpoint/2010/main" xmlns="" val="283410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July, 2011</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ABA36895-39D4-404A-B4F0-EB804D35C6E4}" type="slidenum">
              <a:rPr lang="en-US" altLang="ja-JP"/>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717550" lvl="4" indent="0" algn="r"/>
            <a:r>
              <a:rPr lang="en-US" altLang="ja-JP" sz="1400" b="1" dirty="0">
                <a:ea typeface="ＭＳ Ｐゴシック" charset="-128"/>
              </a:rPr>
              <a:t>doc.: IEEE </a:t>
            </a:r>
            <a:r>
              <a:rPr lang="en-US" altLang="ja-JP" sz="1400" b="1" dirty="0" smtClean="0">
                <a:ea typeface="ＭＳ Ｐゴシック" charset="-128"/>
              </a:rPr>
              <a:t>802.15</a:t>
            </a:r>
            <a:r>
              <a:rPr lang="en-US" altLang="ja-JP" sz="1400" b="1" dirty="0" smtClean="0"/>
              <a:t>-11-0508-00-0sru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2003___1.doc"/><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3"/>
          <p:cNvSpPr>
            <a:spLocks noGrp="1"/>
          </p:cNvSpPr>
          <p:nvPr>
            <p:ph type="sldNum" sz="quarter" idx="12"/>
          </p:nvPr>
        </p:nvSpPr>
        <p:spPr/>
        <p:txBody>
          <a:bodyPr/>
          <a:lstStyle/>
          <a:p>
            <a:r>
              <a:rPr lang="en-US" altLang="ja-JP"/>
              <a:t>Slide </a:t>
            </a:r>
            <a:fld id="{C2FC62EC-F107-4EF9-B8B1-12B295E383B2}" type="slidenum">
              <a:rPr lang="en-US" altLang="ja-JP"/>
              <a:pPr/>
              <a:t>1</a:t>
            </a:fld>
            <a:endParaRPr lang="en-US" altLang="ja-JP"/>
          </a:p>
        </p:txBody>
      </p:sp>
      <p:sp>
        <p:nvSpPr>
          <p:cNvPr id="27651" name="Rectangle 3"/>
          <p:cNvSpPr>
            <a:spLocks noChangeArrowheads="1"/>
          </p:cNvSpPr>
          <p:nvPr/>
        </p:nvSpPr>
        <p:spPr bwMode="auto">
          <a:xfrm>
            <a:off x="152400" y="609600"/>
            <a:ext cx="8991600" cy="4980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smtClean="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[Current situation in 2.4GHz ISM band]	</a:t>
            </a:r>
          </a:p>
          <a:p>
            <a:r>
              <a:rPr lang="en-US" altLang="ja-JP" sz="1600" b="1" dirty="0" smtClean="0">
                <a:ea typeface="ＭＳ Ｐゴシック" charset="-128"/>
              </a:rPr>
              <a:t>Date Submitted: </a:t>
            </a:r>
            <a:r>
              <a:rPr lang="en-US" altLang="ja-JP" sz="1600" dirty="0" smtClean="0">
                <a:ea typeface="ＭＳ Ｐゴシック" charset="-128"/>
              </a:rPr>
              <a:t>[18 July, 2011]	</a:t>
            </a:r>
          </a:p>
          <a:p>
            <a:r>
              <a:rPr lang="en-US" altLang="ja-JP" sz="1600" b="1" dirty="0" smtClean="0">
                <a:ea typeface="ＭＳ Ｐゴシック" charset="-128"/>
              </a:rPr>
              <a:t>Source:</a:t>
            </a:r>
            <a:r>
              <a:rPr lang="en-US" altLang="ja-JP" sz="1600" dirty="0" smtClean="0">
                <a:ea typeface="ＭＳ Ｐゴシック" charset="-128"/>
              </a:rPr>
              <a:t> [Shoichi Kitazawa] Company [ATR]</a:t>
            </a:r>
          </a:p>
          <a:p>
            <a:r>
              <a:rPr lang="en-US" altLang="ja-JP" sz="1600" dirty="0" smtClean="0">
                <a:ea typeface="ＭＳ Ｐゴシック" charset="-128"/>
              </a:rPr>
              <a:t>Address [2-2-2 Hikaridai Seika, Kyoto 619-0288 Japan]</a:t>
            </a:r>
            <a:endParaRPr lang="en-US" altLang="ja-JP" sz="1600" dirty="0">
              <a:ea typeface="ＭＳ Ｐゴシック" charset="-128"/>
            </a:endParaRPr>
          </a:p>
          <a:p>
            <a:r>
              <a:rPr lang="en-US" altLang="ja-JP" sz="1600" dirty="0">
                <a:ea typeface="ＭＳ Ｐゴシック" charset="-128"/>
              </a:rPr>
              <a:t>Voice</a:t>
            </a:r>
            <a:r>
              <a:rPr lang="en-US" altLang="ja-JP" sz="1600" dirty="0" smtClean="0">
                <a:ea typeface="ＭＳ Ｐゴシック" charset="-128"/>
              </a:rPr>
              <a:t>:[+81-774-95-1511], </a:t>
            </a:r>
            <a:r>
              <a:rPr lang="en-US" altLang="ja-JP" sz="1600" dirty="0">
                <a:ea typeface="ＭＳ Ｐゴシック" charset="-128"/>
              </a:rPr>
              <a:t>FAX: </a:t>
            </a:r>
            <a:r>
              <a:rPr lang="en-US" altLang="ja-JP" sz="1600" dirty="0" smtClean="0">
                <a:ea typeface="ＭＳ Ｐゴシック" charset="-128"/>
              </a:rPr>
              <a:t>[+81-774-95-1508], </a:t>
            </a:r>
            <a:r>
              <a:rPr lang="en-US" altLang="ja-JP" sz="1600" dirty="0">
                <a:ea typeface="ＭＳ Ｐゴシック" charset="-128"/>
              </a:rPr>
              <a:t>E-Mail</a:t>
            </a:r>
            <a:r>
              <a:rPr lang="en-US" altLang="ja-JP" sz="1600" dirty="0" smtClean="0">
                <a:ea typeface="ＭＳ Ｐゴシック" charset="-128"/>
              </a:rPr>
              <a:t>:[kitazawa@atr.jp]</a:t>
            </a:r>
            <a:r>
              <a:rPr lang="en-US" altLang="ja-JP" sz="1600" dirty="0">
                <a:solidFill>
                  <a:schemeClr val="tx2"/>
                </a:solidFill>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[In order to understand congestion situation in 2.4GHz ISM band, spectrum use at Airport and home environment has been taken.]</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For discussion]</a:t>
            </a:r>
            <a:endParaRPr lang="en-US" altLang="ja-JP" sz="1600" dirty="0">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84FFF8BC-EC4D-4A7A-B7A8-416A5D465EE3}" type="slidenum">
              <a:rPr lang="en-US" altLang="ja-JP"/>
              <a:pPr/>
              <a:t>2</a:t>
            </a:fld>
            <a:endParaRPr lang="en-US" altLang="ja-JP"/>
          </a:p>
        </p:txBody>
      </p:sp>
      <p:sp>
        <p:nvSpPr>
          <p:cNvPr id="26626" name="Rectangle 2"/>
          <p:cNvSpPr>
            <a:spLocks noGrp="1" noChangeArrowheads="1"/>
          </p:cNvSpPr>
          <p:nvPr>
            <p:ph type="ctrTitle"/>
          </p:nvPr>
        </p:nvSpPr>
        <p:spPr>
          <a:xfrm>
            <a:off x="685800" y="1268760"/>
            <a:ext cx="7772400" cy="1143000"/>
          </a:xfrm>
        </p:spPr>
        <p:txBody>
          <a:bodyPr/>
          <a:lstStyle/>
          <a:p>
            <a:r>
              <a:rPr lang="en-US" altLang="ja-JP" dirty="0" smtClean="0">
                <a:solidFill>
                  <a:schemeClr val="tx2"/>
                </a:solidFill>
                <a:ea typeface="ＭＳ Ｐゴシック" charset="-128"/>
              </a:rPr>
              <a:t>Current situation in 2.4</a:t>
            </a:r>
            <a:r>
              <a:rPr lang="ja-JP" altLang="en-US" dirty="0">
                <a:ea typeface="ＭＳ Ｐゴシック" charset="-128"/>
              </a:rPr>
              <a:t> </a:t>
            </a:r>
            <a:r>
              <a:rPr lang="en-US" altLang="ja-JP" dirty="0" smtClean="0">
                <a:solidFill>
                  <a:schemeClr val="tx2"/>
                </a:solidFill>
                <a:ea typeface="ＭＳ Ｐゴシック" charset="-128"/>
              </a:rPr>
              <a:t>GHz ISM band</a:t>
            </a:r>
            <a:endParaRPr lang="ja-JP" altLang="ja-JP" dirty="0"/>
          </a:p>
        </p:txBody>
      </p:sp>
      <p:graphicFrame>
        <p:nvGraphicFramePr>
          <p:cNvPr id="11" name="Object 44"/>
          <p:cNvGraphicFramePr>
            <a:graphicFrameLocks noChangeAspect="1"/>
          </p:cNvGraphicFramePr>
          <p:nvPr>
            <p:extLst>
              <p:ext uri="{D42A27DB-BD31-4B8C-83A1-F6EECF244321}">
                <p14:modId xmlns:p14="http://schemas.microsoft.com/office/powerpoint/2010/main" xmlns="" val="2552203379"/>
              </p:ext>
            </p:extLst>
          </p:nvPr>
        </p:nvGraphicFramePr>
        <p:xfrm>
          <a:off x="995363" y="3536950"/>
          <a:ext cx="7207250" cy="2366963"/>
        </p:xfrm>
        <a:graphic>
          <a:graphicData uri="http://schemas.openxmlformats.org/presentationml/2006/ole">
            <p:oleObj spid="_x0000_s2075" name="Document" r:id="rId3" imgW="8517357" imgH="2809064" progId="Word.Document.8">
              <p:embed/>
            </p:oleObj>
          </a:graphicData>
        </a:graphic>
      </p:graphicFrame>
      <p:sp>
        <p:nvSpPr>
          <p:cNvPr id="12" name="Rectangle 12"/>
          <p:cNvSpPr>
            <a:spLocks noChangeArrowheads="1"/>
          </p:cNvSpPr>
          <p:nvPr/>
        </p:nvSpPr>
        <p:spPr bwMode="auto">
          <a:xfrm>
            <a:off x="539552" y="3120008"/>
            <a:ext cx="1447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spcBef>
                <a:spcPct val="20000"/>
              </a:spcBef>
            </a:pPr>
            <a:r>
              <a:rPr lang="en-US" altLang="ja-JP" sz="2000" b="1" dirty="0">
                <a:latin typeface="Times New Roman" pitchFamily="18" charset="0"/>
              </a:rPr>
              <a:t>Authors:</a:t>
            </a:r>
            <a:endParaRPr lang="en-US" altLang="ja-JP" sz="2000"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5390BA4B-4FD2-41CE-9CDA-6A16268366CF}" type="slidenum">
              <a:rPr lang="en-US" altLang="ja-JP"/>
              <a:pPr/>
              <a:t>3</a:t>
            </a:fld>
            <a:endParaRPr lang="en-US" altLang="ja-JP"/>
          </a:p>
        </p:txBody>
      </p:sp>
      <p:sp>
        <p:nvSpPr>
          <p:cNvPr id="4098" name="Rectangle 2"/>
          <p:cNvSpPr>
            <a:spLocks noGrp="1" noChangeArrowheads="1"/>
          </p:cNvSpPr>
          <p:nvPr>
            <p:ph type="title"/>
          </p:nvPr>
        </p:nvSpPr>
        <p:spPr>
          <a:ln/>
        </p:spPr>
        <p:txBody>
          <a:bodyPr/>
          <a:lstStyle/>
          <a:p>
            <a:r>
              <a:rPr lang="en-US" altLang="ja-JP" sz="3200" dirty="0" smtClean="0"/>
              <a:t>Introduction</a:t>
            </a:r>
            <a:endParaRPr lang="ja-JP" altLang="ja-JP" sz="3200" dirty="0"/>
          </a:p>
        </p:txBody>
      </p:sp>
      <p:sp>
        <p:nvSpPr>
          <p:cNvPr id="4099" name="Rectangle 3"/>
          <p:cNvSpPr>
            <a:spLocks noGrp="1" noChangeArrowheads="1"/>
          </p:cNvSpPr>
          <p:nvPr>
            <p:ph type="body" idx="1"/>
          </p:nvPr>
        </p:nvSpPr>
        <p:spPr>
          <a:ln/>
        </p:spPr>
        <p:txBody>
          <a:bodyPr/>
          <a:lstStyle/>
          <a:p>
            <a:r>
              <a:rPr lang="en-US" altLang="ja-JP" sz="2400" dirty="0" smtClean="0"/>
              <a:t>2.4GHz ISM band is getting more and more crowded.</a:t>
            </a:r>
          </a:p>
          <a:p>
            <a:r>
              <a:rPr lang="en-US" altLang="ja-JP" sz="2400" dirty="0" smtClean="0"/>
              <a:t>We have reported high traffic load situation in anechoic chamber. (15-10-0886 )</a:t>
            </a:r>
          </a:p>
          <a:p>
            <a:r>
              <a:rPr lang="en-US" altLang="ja-JP" sz="2400" dirty="0" smtClean="0"/>
              <a:t>To understand current situation in 2.4GHz ISM band, measurement of spectrum use at hotspot and home environment was carried out.</a:t>
            </a:r>
            <a:endParaRPr lang="ja-JP" altLang="ja-JP" sz="2400" dirty="0"/>
          </a:p>
        </p:txBody>
      </p:sp>
    </p:spTree>
    <p:extLst>
      <p:ext uri="{BB962C8B-B14F-4D97-AF65-F5344CB8AC3E}">
        <p14:creationId xmlns:p14="http://schemas.microsoft.com/office/powerpoint/2010/main" xmlns="" val="3577540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Airport environment</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EB30D506-CBF4-48D8-B7A7-738978F4A766}" type="slidenum">
              <a:rPr lang="en-US" altLang="ja-JP" smtClean="0"/>
              <a:pPr/>
              <a:t>4</a:t>
            </a:fld>
            <a:endParaRPr lang="en-US" altLang="ja-JP"/>
          </a:p>
        </p:txBody>
      </p:sp>
      <p:sp>
        <p:nvSpPr>
          <p:cNvPr id="9" name="コンテンツ プレースホルダー 2"/>
          <p:cNvSpPr txBox="1">
            <a:spLocks/>
          </p:cNvSpPr>
          <p:nvPr/>
        </p:nvSpPr>
        <p:spPr>
          <a:xfrm>
            <a:off x="685800" y="1981200"/>
            <a:ext cx="7772400"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Two places(</a:t>
            </a:r>
            <a:r>
              <a:rPr lang="en-US" altLang="ja-JP" sz="2400" dirty="0" err="1" smtClean="0"/>
              <a:t>Haneda</a:t>
            </a:r>
            <a:r>
              <a:rPr lang="en-US" altLang="ja-JP" sz="2400" dirty="0" smtClean="0"/>
              <a:t> and Narita Airport) were selected for measurement of the ISM band.</a:t>
            </a:r>
            <a:endParaRPr lang="de-DE" altLang="ja-JP" sz="2400" dirty="0"/>
          </a:p>
          <a:p>
            <a:endParaRPr lang="en-US" altLang="ja-JP" sz="2400" dirty="0" smtClean="0"/>
          </a:p>
        </p:txBody>
      </p:sp>
      <p:sp>
        <p:nvSpPr>
          <p:cNvPr id="8" name="テキスト ボックス 7"/>
          <p:cNvSpPr txBox="1"/>
          <p:nvPr/>
        </p:nvSpPr>
        <p:spPr>
          <a:xfrm>
            <a:off x="1619672" y="6165304"/>
            <a:ext cx="2010487" cy="307777"/>
          </a:xfrm>
          <a:prstGeom prst="rect">
            <a:avLst/>
          </a:prstGeom>
          <a:noFill/>
        </p:spPr>
        <p:txBody>
          <a:bodyPr wrap="none" rtlCol="0">
            <a:spAutoFit/>
          </a:bodyPr>
          <a:lstStyle/>
          <a:p>
            <a:r>
              <a:rPr kumimoji="1" lang="en-US" altLang="ja-JP" sz="1400" dirty="0" err="1" smtClean="0"/>
              <a:t>Haneda</a:t>
            </a:r>
            <a:r>
              <a:rPr kumimoji="1" lang="en-US" altLang="ja-JP" sz="1400" dirty="0" smtClean="0"/>
              <a:t> Departure Lobby</a:t>
            </a:r>
            <a:endParaRPr kumimoji="1" lang="ja-JP" altLang="en-US" sz="1400" dirty="0"/>
          </a:p>
        </p:txBody>
      </p:sp>
      <p:sp>
        <p:nvSpPr>
          <p:cNvPr id="11" name="テキスト ボックス 10"/>
          <p:cNvSpPr txBox="1"/>
          <p:nvPr/>
        </p:nvSpPr>
        <p:spPr>
          <a:xfrm>
            <a:off x="5940152" y="6165304"/>
            <a:ext cx="1909497" cy="307777"/>
          </a:xfrm>
          <a:prstGeom prst="rect">
            <a:avLst/>
          </a:prstGeom>
          <a:noFill/>
        </p:spPr>
        <p:txBody>
          <a:bodyPr wrap="none" rtlCol="0">
            <a:spAutoFit/>
          </a:bodyPr>
          <a:lstStyle/>
          <a:p>
            <a:r>
              <a:rPr kumimoji="1" lang="en-US" altLang="ja-JP" sz="1400" dirty="0" smtClean="0"/>
              <a:t>Narita Departure Lobby</a:t>
            </a:r>
            <a:endParaRPr kumimoji="1" lang="ja-JP" altLang="en-US" sz="1400" dirty="0"/>
          </a:p>
        </p:txBody>
      </p:sp>
      <p:pic>
        <p:nvPicPr>
          <p:cNvPr id="13" name="図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3429000"/>
            <a:ext cx="3600000" cy="2715025"/>
          </a:xfrm>
          <a:prstGeom prst="rect">
            <a:avLst/>
          </a:prstGeom>
        </p:spPr>
      </p:pic>
      <p:pic>
        <p:nvPicPr>
          <p:cNvPr id="17" name="コンテンツ プレースホルダー 1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858232" y="3429000"/>
            <a:ext cx="3600000" cy="2666156"/>
          </a:xfrm>
        </p:spPr>
      </p:pic>
    </p:spTree>
    <p:extLst>
      <p:ext uri="{BB962C8B-B14F-4D97-AF65-F5344CB8AC3E}">
        <p14:creationId xmlns:p14="http://schemas.microsoft.com/office/powerpoint/2010/main" xmlns="" val="282189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Measurement results at Airport</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a:xfrm>
            <a:off x="4306887" y="6475413"/>
            <a:ext cx="530225" cy="182562"/>
          </a:xfrm>
        </p:spPr>
        <p:txBody>
          <a:bodyPr/>
          <a:lstStyle/>
          <a:p>
            <a:r>
              <a:rPr lang="en-US" altLang="ja-JP" dirty="0" smtClean="0"/>
              <a:t>Slide </a:t>
            </a:r>
            <a:fld id="{BE0D8266-E8A8-461E-BA32-5E348F6B5E45}" type="slidenum">
              <a:rPr lang="en-US" altLang="ja-JP" smtClean="0"/>
              <a:pPr/>
              <a:t>5</a:t>
            </a:fld>
            <a:endParaRPr lang="en-US" altLang="ja-JP" dirty="0"/>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429304" y="3789043"/>
            <a:ext cx="3960000" cy="2429963"/>
          </a:xfrm>
          <a:prstGeom prst="rect">
            <a:avLst/>
          </a:prstGeom>
        </p:spPr>
      </p:pic>
      <p:sp>
        <p:nvSpPr>
          <p:cNvPr id="8" name="テキスト ボックス 7"/>
          <p:cNvSpPr txBox="1"/>
          <p:nvPr/>
        </p:nvSpPr>
        <p:spPr>
          <a:xfrm>
            <a:off x="-36512" y="3893566"/>
            <a:ext cx="593432" cy="307777"/>
          </a:xfrm>
          <a:prstGeom prst="rect">
            <a:avLst/>
          </a:prstGeom>
          <a:noFill/>
        </p:spPr>
        <p:txBody>
          <a:bodyPr wrap="none" rtlCol="0">
            <a:spAutoFit/>
          </a:bodyPr>
          <a:lstStyle/>
          <a:p>
            <a:r>
              <a:rPr kumimoji="1" lang="en-US" altLang="ja-JP" sz="1400" dirty="0" smtClean="0"/>
              <a:t>10:00</a:t>
            </a:r>
            <a:endParaRPr kumimoji="1" lang="ja-JP" altLang="en-US" sz="1400" dirty="0"/>
          </a:p>
        </p:txBody>
      </p:sp>
      <p:sp>
        <p:nvSpPr>
          <p:cNvPr id="10" name="テキスト ボックス 9"/>
          <p:cNvSpPr txBox="1"/>
          <p:nvPr/>
        </p:nvSpPr>
        <p:spPr>
          <a:xfrm>
            <a:off x="-36512" y="5929535"/>
            <a:ext cx="593432" cy="307777"/>
          </a:xfrm>
          <a:prstGeom prst="rect">
            <a:avLst/>
          </a:prstGeom>
          <a:noFill/>
        </p:spPr>
        <p:txBody>
          <a:bodyPr wrap="none" rtlCol="0">
            <a:spAutoFit/>
          </a:bodyPr>
          <a:lstStyle/>
          <a:p>
            <a:r>
              <a:rPr kumimoji="1" lang="en-US" altLang="ja-JP" sz="1400" dirty="0" smtClean="0"/>
              <a:t>10:15</a:t>
            </a:r>
            <a:endParaRPr kumimoji="1" lang="ja-JP" altLang="en-US" sz="1400" dirty="0"/>
          </a:p>
        </p:txBody>
      </p:sp>
      <p:sp>
        <p:nvSpPr>
          <p:cNvPr id="11" name="テキスト ボックス 10"/>
          <p:cNvSpPr txBox="1"/>
          <p:nvPr/>
        </p:nvSpPr>
        <p:spPr>
          <a:xfrm>
            <a:off x="285048" y="6145360"/>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2" name="テキスト ボックス 11"/>
          <p:cNvSpPr txBox="1"/>
          <p:nvPr/>
        </p:nvSpPr>
        <p:spPr>
          <a:xfrm>
            <a:off x="3912453" y="6145360"/>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13" name="テキスト ボックス 12"/>
          <p:cNvSpPr txBox="1"/>
          <p:nvPr/>
        </p:nvSpPr>
        <p:spPr>
          <a:xfrm>
            <a:off x="2041983" y="6145360"/>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14" name="テキスト ボックス 13"/>
          <p:cNvSpPr txBox="1"/>
          <p:nvPr/>
        </p:nvSpPr>
        <p:spPr>
          <a:xfrm rot="16200000" flipH="1">
            <a:off x="124686" y="4703816"/>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sp>
        <p:nvSpPr>
          <p:cNvPr id="21" name="コンテンツ プレースホルダー 2"/>
          <p:cNvSpPr txBox="1">
            <a:spLocks/>
          </p:cNvSpPr>
          <p:nvPr/>
        </p:nvSpPr>
        <p:spPr>
          <a:xfrm>
            <a:off x="685800" y="1981200"/>
            <a:ext cx="7772400"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3 channels have been continuously used by WLAN.</a:t>
            </a:r>
          </a:p>
          <a:p>
            <a:r>
              <a:rPr lang="en-US" altLang="ja-JP" sz="2400" dirty="0" smtClean="0"/>
              <a:t>Sometimes other channel was used.</a:t>
            </a:r>
          </a:p>
        </p:txBody>
      </p:sp>
      <p:pic>
        <p:nvPicPr>
          <p:cNvPr id="22" name="図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76944" y="3805447"/>
            <a:ext cx="3960000" cy="2363969"/>
          </a:xfrm>
          <a:prstGeom prst="rect">
            <a:avLst/>
          </a:prstGeom>
        </p:spPr>
      </p:pic>
      <p:sp>
        <p:nvSpPr>
          <p:cNvPr id="23" name="テキスト ボックス 22"/>
          <p:cNvSpPr txBox="1"/>
          <p:nvPr/>
        </p:nvSpPr>
        <p:spPr>
          <a:xfrm>
            <a:off x="4525789" y="3780181"/>
            <a:ext cx="593432" cy="307777"/>
          </a:xfrm>
          <a:prstGeom prst="rect">
            <a:avLst/>
          </a:prstGeom>
          <a:noFill/>
        </p:spPr>
        <p:txBody>
          <a:bodyPr wrap="none" rtlCol="0">
            <a:spAutoFit/>
          </a:bodyPr>
          <a:lstStyle/>
          <a:p>
            <a:r>
              <a:rPr kumimoji="1" lang="en-US" altLang="ja-JP" sz="1400" dirty="0" smtClean="0"/>
              <a:t>16:00</a:t>
            </a:r>
            <a:endParaRPr kumimoji="1" lang="ja-JP" altLang="en-US" sz="1400" dirty="0"/>
          </a:p>
        </p:txBody>
      </p:sp>
      <p:sp>
        <p:nvSpPr>
          <p:cNvPr id="24" name="テキスト ボックス 23"/>
          <p:cNvSpPr txBox="1"/>
          <p:nvPr/>
        </p:nvSpPr>
        <p:spPr>
          <a:xfrm>
            <a:off x="4471149" y="5909790"/>
            <a:ext cx="593432" cy="307777"/>
          </a:xfrm>
          <a:prstGeom prst="rect">
            <a:avLst/>
          </a:prstGeom>
          <a:noFill/>
        </p:spPr>
        <p:txBody>
          <a:bodyPr wrap="none" rtlCol="0">
            <a:spAutoFit/>
          </a:bodyPr>
          <a:lstStyle/>
          <a:p>
            <a:r>
              <a:rPr kumimoji="1" lang="en-US" altLang="ja-JP" sz="1400" dirty="0" smtClean="0"/>
              <a:t>16:15</a:t>
            </a:r>
            <a:endParaRPr kumimoji="1" lang="ja-JP" altLang="en-US" sz="1400" dirty="0"/>
          </a:p>
        </p:txBody>
      </p:sp>
      <p:sp>
        <p:nvSpPr>
          <p:cNvPr id="25" name="テキスト ボックス 24"/>
          <p:cNvSpPr txBox="1"/>
          <p:nvPr/>
        </p:nvSpPr>
        <p:spPr>
          <a:xfrm>
            <a:off x="4802346" y="6145360"/>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26" name="テキスト ボックス 25"/>
          <p:cNvSpPr txBox="1"/>
          <p:nvPr/>
        </p:nvSpPr>
        <p:spPr>
          <a:xfrm>
            <a:off x="8503597" y="6145360"/>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27" name="テキスト ボックス 26"/>
          <p:cNvSpPr txBox="1"/>
          <p:nvPr/>
        </p:nvSpPr>
        <p:spPr>
          <a:xfrm>
            <a:off x="6491142" y="6145360"/>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28" name="テキスト ボックス 27"/>
          <p:cNvSpPr txBox="1"/>
          <p:nvPr/>
        </p:nvSpPr>
        <p:spPr>
          <a:xfrm rot="16200000" flipH="1">
            <a:off x="4643822" y="4811971"/>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cxnSp>
        <p:nvCxnSpPr>
          <p:cNvPr id="29" name="直線コネクタ 28"/>
          <p:cNvCxnSpPr/>
          <p:nvPr/>
        </p:nvCxnSpPr>
        <p:spPr bwMode="auto">
          <a:xfrm flipV="1">
            <a:off x="8639576" y="3733434"/>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直線コネクタ 29"/>
          <p:cNvCxnSpPr/>
          <p:nvPr/>
        </p:nvCxnSpPr>
        <p:spPr bwMode="auto">
          <a:xfrm flipV="1">
            <a:off x="5211035" y="3733434"/>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1" name="テキスト ボックス 30"/>
          <p:cNvSpPr txBox="1"/>
          <p:nvPr/>
        </p:nvSpPr>
        <p:spPr>
          <a:xfrm>
            <a:off x="4768948" y="3492149"/>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32" name="テキスト ボックス 31"/>
          <p:cNvSpPr txBox="1"/>
          <p:nvPr/>
        </p:nvSpPr>
        <p:spPr>
          <a:xfrm>
            <a:off x="8244408" y="3492149"/>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33" name="テキスト ボックス 32"/>
          <p:cNvSpPr txBox="1"/>
          <p:nvPr/>
        </p:nvSpPr>
        <p:spPr>
          <a:xfrm>
            <a:off x="6489112" y="3492149"/>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cxnSp>
        <p:nvCxnSpPr>
          <p:cNvPr id="34" name="直線コネクタ 33"/>
          <p:cNvCxnSpPr/>
          <p:nvPr/>
        </p:nvCxnSpPr>
        <p:spPr bwMode="auto">
          <a:xfrm flipV="1">
            <a:off x="4067944" y="3733434"/>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5" name="直線コネクタ 34"/>
          <p:cNvCxnSpPr/>
          <p:nvPr/>
        </p:nvCxnSpPr>
        <p:spPr bwMode="auto">
          <a:xfrm flipV="1">
            <a:off x="701635" y="3733434"/>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テキスト ボックス 35"/>
          <p:cNvSpPr txBox="1"/>
          <p:nvPr/>
        </p:nvSpPr>
        <p:spPr>
          <a:xfrm>
            <a:off x="259548" y="3492149"/>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37" name="テキスト ボックス 36"/>
          <p:cNvSpPr txBox="1"/>
          <p:nvPr/>
        </p:nvSpPr>
        <p:spPr>
          <a:xfrm>
            <a:off x="3707904" y="3492149"/>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38" name="テキスト ボックス 37"/>
          <p:cNvSpPr txBox="1"/>
          <p:nvPr/>
        </p:nvSpPr>
        <p:spPr>
          <a:xfrm>
            <a:off x="1842701" y="3492149"/>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spTree>
    <p:extLst>
      <p:ext uri="{BB962C8B-B14F-4D97-AF65-F5344CB8AC3E}">
        <p14:creationId xmlns:p14="http://schemas.microsoft.com/office/powerpoint/2010/main" xmlns="" val="685174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Home environment</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2011</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06E3A46-1E02-4C34-B1F0-51E704865DC9}" type="slidenum">
              <a:rPr lang="en-US" altLang="ja-JP" smtClean="0"/>
              <a:pPr/>
              <a:t>6</a:t>
            </a:fld>
            <a:endParaRPr lang="en-US" altLang="ja-JP"/>
          </a:p>
        </p:txBody>
      </p:sp>
      <p:pic>
        <p:nvPicPr>
          <p:cNvPr id="6" name="Picture 12" descr="Home with scal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658" r="10250"/>
          <a:stretch/>
        </p:blipFill>
        <p:spPr bwMode="auto">
          <a:xfrm>
            <a:off x="1524000" y="2935224"/>
            <a:ext cx="5471160" cy="337409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円/楕円 6"/>
          <p:cNvSpPr>
            <a:spLocks noChangeAspect="1"/>
          </p:cNvSpPr>
          <p:nvPr/>
        </p:nvSpPr>
        <p:spPr>
          <a:xfrm>
            <a:off x="3264480" y="3650774"/>
            <a:ext cx="2304000" cy="230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a:stCxn id="7" idx="0"/>
            <a:endCxn id="7" idx="4"/>
          </p:cNvCxnSpPr>
          <p:nvPr/>
        </p:nvCxnSpPr>
        <p:spPr>
          <a:xfrm>
            <a:off x="4416480" y="3650774"/>
            <a:ext cx="0" cy="23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7" idx="2"/>
            <a:endCxn id="7" idx="6"/>
          </p:cNvCxnSpPr>
          <p:nvPr/>
        </p:nvCxnSpPr>
        <p:spPr>
          <a:xfrm>
            <a:off x="3264480" y="4802774"/>
            <a:ext cx="23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コンテンツ プレースホルダー 2"/>
          <p:cNvSpPr txBox="1">
            <a:spLocks/>
          </p:cNvSpPr>
          <p:nvPr/>
        </p:nvSpPr>
        <p:spPr>
          <a:xfrm>
            <a:off x="685800" y="1981200"/>
            <a:ext cx="7772400" cy="1735832"/>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There </a:t>
            </a:r>
            <a:r>
              <a:rPr lang="en-US" altLang="ja-JP" sz="2400" dirty="0"/>
              <a:t>are about 20 </a:t>
            </a:r>
            <a:r>
              <a:rPr lang="en-US" altLang="ja-JP" sz="2400" dirty="0" smtClean="0"/>
              <a:t>homes </a:t>
            </a:r>
            <a:r>
              <a:rPr lang="en-US" altLang="ja-JP" sz="2400" dirty="0"/>
              <a:t>and </a:t>
            </a:r>
            <a:r>
              <a:rPr lang="en-US" altLang="ja-JP" sz="2400" dirty="0" smtClean="0"/>
              <a:t>apartment houses </a:t>
            </a:r>
            <a:r>
              <a:rPr lang="de-DE" altLang="ja-JP" sz="2400" dirty="0" smtClean="0"/>
              <a:t>within </a:t>
            </a:r>
            <a:r>
              <a:rPr lang="de-DE" altLang="ja-JP" sz="2400" dirty="0"/>
              <a:t>a </a:t>
            </a:r>
            <a:r>
              <a:rPr lang="de-DE" altLang="ja-JP" sz="2400" dirty="0" smtClean="0"/>
              <a:t>50 meter radius.</a:t>
            </a:r>
            <a:endParaRPr lang="de-DE" altLang="ja-JP" sz="2400" dirty="0"/>
          </a:p>
          <a:p>
            <a:endParaRPr lang="en-US" altLang="ja-JP" sz="2400" dirty="0" smtClean="0"/>
          </a:p>
        </p:txBody>
      </p:sp>
    </p:spTree>
    <p:extLst>
      <p:ext uri="{BB962C8B-B14F-4D97-AF65-F5344CB8AC3E}">
        <p14:creationId xmlns:p14="http://schemas.microsoft.com/office/powerpoint/2010/main" xmlns="" val="227807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Measurement results at </a:t>
            </a:r>
            <a:r>
              <a:rPr lang="en-US" altLang="ja-JP" dirty="0" smtClean="0"/>
              <a:t/>
            </a:r>
            <a:br>
              <a:rPr lang="en-US" altLang="ja-JP" dirty="0" smtClean="0"/>
            </a:br>
            <a:r>
              <a:rPr lang="en-US" altLang="ja-JP" dirty="0" smtClean="0"/>
              <a:t>Home environment</a:t>
            </a:r>
            <a:endParaRPr kumimoji="1" lang="ja-JP" altLang="en-US" dirty="0"/>
          </a:p>
        </p:txBody>
      </p:sp>
      <p:sp>
        <p:nvSpPr>
          <p:cNvPr id="3" name="コンテンツ プレースホルダー 2"/>
          <p:cNvSpPr>
            <a:spLocks noGrp="1"/>
          </p:cNvSpPr>
          <p:nvPr>
            <p:ph idx="1"/>
          </p:nvPr>
        </p:nvSpPr>
        <p:spPr>
          <a:xfrm>
            <a:off x="685800" y="1981200"/>
            <a:ext cx="7772400" cy="1735832"/>
          </a:xfrm>
        </p:spPr>
        <p:txBody>
          <a:bodyPr/>
          <a:lstStyle/>
          <a:p>
            <a:r>
              <a:rPr lang="en-US" altLang="ja-JP" sz="2400" dirty="0" smtClean="0"/>
              <a:t>There was not high traffic load at this time.</a:t>
            </a:r>
          </a:p>
          <a:p>
            <a:r>
              <a:rPr lang="en-US" altLang="ja-JP" sz="2400" dirty="0" smtClean="0"/>
              <a:t>Various systems were observed.</a:t>
            </a:r>
          </a:p>
          <a:p>
            <a:pPr lvl="1"/>
            <a:r>
              <a:rPr lang="en-US" altLang="ja-JP" sz="2000" dirty="0" smtClean="0"/>
              <a:t>WLAN 15</a:t>
            </a:r>
            <a:r>
              <a:rPr kumimoji="1" lang="en-US" altLang="ja-JP" sz="2000" dirty="0" smtClean="0"/>
              <a:t> AP’s </a:t>
            </a:r>
            <a:r>
              <a:rPr lang="en-US" altLang="ja-JP" sz="2000" dirty="0" smtClean="0"/>
              <a:t>at </a:t>
            </a:r>
            <a:r>
              <a:rPr kumimoji="1" lang="en-US" altLang="ja-JP" sz="2000" dirty="0" smtClean="0"/>
              <a:t>CH1, 2, 5, 6, 7, 11.</a:t>
            </a:r>
            <a:endParaRPr lang="en-US" altLang="ja-JP" sz="2000" dirty="0"/>
          </a:p>
          <a:p>
            <a:pPr lvl="1"/>
            <a:r>
              <a:rPr lang="en-US" altLang="ja-JP" sz="2000" dirty="0" smtClean="0"/>
              <a:t>FH systems (codeless telephone and other system)</a:t>
            </a:r>
            <a:endParaRPr kumimoji="1" lang="en-US" altLang="ja-JP" sz="2000" dirty="0" smtClean="0"/>
          </a:p>
        </p:txBody>
      </p:sp>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EB30D506-CBF4-48D8-B7A7-738978F4A766}" type="slidenum">
              <a:rPr lang="en-US" altLang="ja-JP" smtClean="0"/>
              <a:pPr/>
              <a:t>7</a:t>
            </a:fld>
            <a:endParaRPr lang="en-US" altLang="ja-JP" dirty="0"/>
          </a:p>
        </p:txBody>
      </p:sp>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643"/>
          <a:stretch/>
        </p:blipFill>
        <p:spPr bwMode="auto">
          <a:xfrm>
            <a:off x="683568" y="3969082"/>
            <a:ext cx="3960000" cy="1988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テキスト ボックス 7"/>
          <p:cNvSpPr txBox="1"/>
          <p:nvPr/>
        </p:nvSpPr>
        <p:spPr>
          <a:xfrm>
            <a:off x="309106" y="6001543"/>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9" name="テキスト ボックス 8"/>
          <p:cNvSpPr txBox="1"/>
          <p:nvPr/>
        </p:nvSpPr>
        <p:spPr>
          <a:xfrm>
            <a:off x="4237365" y="5943827"/>
            <a:ext cx="838691" cy="307777"/>
          </a:xfrm>
          <a:prstGeom prst="rect">
            <a:avLst/>
          </a:prstGeom>
          <a:noFill/>
        </p:spPr>
        <p:txBody>
          <a:bodyPr wrap="none" rtlCol="0">
            <a:spAutoFit/>
          </a:bodyPr>
          <a:lstStyle/>
          <a:p>
            <a:r>
              <a:rPr kumimoji="1" lang="en-US" altLang="ja-JP" sz="1400" dirty="0" smtClean="0"/>
              <a:t>2.48GHz</a:t>
            </a:r>
            <a:endParaRPr kumimoji="1" lang="ja-JP" altLang="en-US" sz="1400" dirty="0"/>
          </a:p>
        </p:txBody>
      </p:sp>
      <p:sp>
        <p:nvSpPr>
          <p:cNvPr id="10" name="テキスト ボックス 9"/>
          <p:cNvSpPr txBox="1"/>
          <p:nvPr/>
        </p:nvSpPr>
        <p:spPr>
          <a:xfrm>
            <a:off x="2123728" y="6001543"/>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11" name="テキスト ボックス 10"/>
          <p:cNvSpPr txBox="1"/>
          <p:nvPr/>
        </p:nvSpPr>
        <p:spPr>
          <a:xfrm>
            <a:off x="204858" y="5785519"/>
            <a:ext cx="593432" cy="307777"/>
          </a:xfrm>
          <a:prstGeom prst="rect">
            <a:avLst/>
          </a:prstGeom>
          <a:noFill/>
        </p:spPr>
        <p:txBody>
          <a:bodyPr wrap="none" rtlCol="0">
            <a:spAutoFit/>
          </a:bodyPr>
          <a:lstStyle/>
          <a:p>
            <a:r>
              <a:rPr kumimoji="1" lang="en-US" altLang="ja-JP" sz="1400" dirty="0" smtClean="0"/>
              <a:t>23:10</a:t>
            </a:r>
            <a:endParaRPr kumimoji="1" lang="ja-JP" altLang="en-US" sz="1400" dirty="0"/>
          </a:p>
        </p:txBody>
      </p:sp>
      <p:sp>
        <p:nvSpPr>
          <p:cNvPr id="12" name="テキスト ボックス 11"/>
          <p:cNvSpPr txBox="1"/>
          <p:nvPr/>
        </p:nvSpPr>
        <p:spPr>
          <a:xfrm>
            <a:off x="204858" y="3815191"/>
            <a:ext cx="593432" cy="307777"/>
          </a:xfrm>
          <a:prstGeom prst="rect">
            <a:avLst/>
          </a:prstGeom>
          <a:noFill/>
        </p:spPr>
        <p:txBody>
          <a:bodyPr wrap="none" rtlCol="0">
            <a:spAutoFit/>
          </a:bodyPr>
          <a:lstStyle/>
          <a:p>
            <a:r>
              <a:rPr kumimoji="1" lang="en-US" altLang="ja-JP" sz="1400" dirty="0" smtClean="0"/>
              <a:t>23:50</a:t>
            </a:r>
            <a:endParaRPr kumimoji="1" lang="ja-JP" altLang="en-US" sz="1400" dirty="0"/>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xmlns="" val="0"/>
              </a:ext>
            </a:extLst>
          </a:blip>
          <a:srcRect t="5650"/>
          <a:stretch/>
        </p:blipFill>
        <p:spPr>
          <a:xfrm>
            <a:off x="4932040" y="3888383"/>
            <a:ext cx="3960000" cy="2060897"/>
          </a:xfrm>
          <a:prstGeom prst="rect">
            <a:avLst/>
          </a:prstGeom>
        </p:spPr>
      </p:pic>
      <p:sp>
        <p:nvSpPr>
          <p:cNvPr id="13" name="テキスト ボックス 12"/>
          <p:cNvSpPr txBox="1"/>
          <p:nvPr/>
        </p:nvSpPr>
        <p:spPr>
          <a:xfrm>
            <a:off x="7450056" y="4362604"/>
            <a:ext cx="864096" cy="276999"/>
          </a:xfrm>
          <a:prstGeom prst="rect">
            <a:avLst/>
          </a:prstGeom>
          <a:noFill/>
        </p:spPr>
        <p:txBody>
          <a:bodyPr wrap="square" rtlCol="0">
            <a:spAutoFit/>
          </a:bodyPr>
          <a:lstStyle/>
          <a:p>
            <a:r>
              <a:rPr kumimoji="1" lang="en-US" altLang="ja-JP" dirty="0" smtClean="0">
                <a:solidFill>
                  <a:schemeClr val="bg1"/>
                </a:solidFill>
              </a:rPr>
              <a:t>Max Hold</a:t>
            </a:r>
            <a:endParaRPr kumimoji="1" lang="ja-JP" altLang="en-US" dirty="0">
              <a:solidFill>
                <a:schemeClr val="bg1"/>
              </a:solidFill>
            </a:endParaRPr>
          </a:p>
        </p:txBody>
      </p:sp>
      <p:cxnSp>
        <p:nvCxnSpPr>
          <p:cNvPr id="15" name="直線コネクタ 14"/>
          <p:cNvCxnSpPr/>
          <p:nvPr/>
        </p:nvCxnSpPr>
        <p:spPr bwMode="auto">
          <a:xfrm flipH="1">
            <a:off x="7018008" y="4501104"/>
            <a:ext cx="504056" cy="224040"/>
          </a:xfrm>
          <a:prstGeom prst="line">
            <a:avLst/>
          </a:prstGeom>
          <a:solidFill>
            <a:schemeClr val="accent1"/>
          </a:solidFill>
          <a:ln w="12700" cap="flat" cmpd="sng" algn="ctr">
            <a:solidFill>
              <a:schemeClr val="bg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テキスト ボックス 20"/>
          <p:cNvSpPr txBox="1"/>
          <p:nvPr/>
        </p:nvSpPr>
        <p:spPr>
          <a:xfrm>
            <a:off x="204858" y="4809621"/>
            <a:ext cx="593432" cy="307777"/>
          </a:xfrm>
          <a:prstGeom prst="rect">
            <a:avLst/>
          </a:prstGeom>
          <a:noFill/>
        </p:spPr>
        <p:txBody>
          <a:bodyPr wrap="none" rtlCol="0">
            <a:spAutoFit/>
          </a:bodyPr>
          <a:lstStyle/>
          <a:p>
            <a:r>
              <a:rPr kumimoji="1" lang="en-US" altLang="ja-JP" sz="1400" dirty="0" smtClean="0"/>
              <a:t>23:30</a:t>
            </a:r>
            <a:endParaRPr kumimoji="1" lang="ja-JP" altLang="en-US" sz="1400" dirty="0"/>
          </a:p>
        </p:txBody>
      </p:sp>
      <p:sp>
        <p:nvSpPr>
          <p:cNvPr id="22" name="テキスト ボックス 21"/>
          <p:cNvSpPr txBox="1"/>
          <p:nvPr/>
        </p:nvSpPr>
        <p:spPr>
          <a:xfrm>
            <a:off x="204858" y="4305347"/>
            <a:ext cx="593432" cy="307777"/>
          </a:xfrm>
          <a:prstGeom prst="rect">
            <a:avLst/>
          </a:prstGeom>
          <a:noFill/>
        </p:spPr>
        <p:txBody>
          <a:bodyPr wrap="none" rtlCol="0">
            <a:spAutoFit/>
          </a:bodyPr>
          <a:lstStyle/>
          <a:p>
            <a:r>
              <a:rPr kumimoji="1" lang="en-US" altLang="ja-JP" sz="1400" dirty="0" smtClean="0"/>
              <a:t>23:40</a:t>
            </a:r>
            <a:endParaRPr kumimoji="1" lang="ja-JP" altLang="en-US" sz="1400" dirty="0"/>
          </a:p>
        </p:txBody>
      </p:sp>
      <p:sp>
        <p:nvSpPr>
          <p:cNvPr id="24" name="テキスト ボックス 23"/>
          <p:cNvSpPr txBox="1"/>
          <p:nvPr/>
        </p:nvSpPr>
        <p:spPr>
          <a:xfrm>
            <a:off x="204858" y="5292726"/>
            <a:ext cx="593432" cy="307777"/>
          </a:xfrm>
          <a:prstGeom prst="rect">
            <a:avLst/>
          </a:prstGeom>
          <a:noFill/>
        </p:spPr>
        <p:txBody>
          <a:bodyPr wrap="none" rtlCol="0">
            <a:spAutoFit/>
          </a:bodyPr>
          <a:lstStyle/>
          <a:p>
            <a:r>
              <a:rPr kumimoji="1" lang="en-US" altLang="ja-JP" sz="1400" dirty="0" smtClean="0"/>
              <a:t>23:20</a:t>
            </a:r>
            <a:endParaRPr kumimoji="1" lang="ja-JP" altLang="en-US" sz="1400" dirty="0"/>
          </a:p>
        </p:txBody>
      </p:sp>
      <p:sp>
        <p:nvSpPr>
          <p:cNvPr id="20" name="テキスト ボックス 19"/>
          <p:cNvSpPr txBox="1"/>
          <p:nvPr/>
        </p:nvSpPr>
        <p:spPr>
          <a:xfrm>
            <a:off x="6331592" y="5974605"/>
            <a:ext cx="1443024" cy="276999"/>
          </a:xfrm>
          <a:prstGeom prst="rect">
            <a:avLst/>
          </a:prstGeom>
          <a:noFill/>
        </p:spPr>
        <p:txBody>
          <a:bodyPr wrap="none" rtlCol="0">
            <a:spAutoFit/>
          </a:bodyPr>
          <a:lstStyle/>
          <a:p>
            <a:r>
              <a:rPr kumimoji="1" lang="en-US" altLang="ja-JP" dirty="0" smtClean="0"/>
              <a:t>20 minutes snapshot</a:t>
            </a:r>
            <a:endParaRPr kumimoji="1" lang="ja-JP" altLang="en-US" dirty="0"/>
          </a:p>
        </p:txBody>
      </p:sp>
    </p:spTree>
    <p:extLst>
      <p:ext uri="{BB962C8B-B14F-4D97-AF65-F5344CB8AC3E}">
        <p14:creationId xmlns:p14="http://schemas.microsoft.com/office/powerpoint/2010/main" xmlns="" val="608988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Measurement results at </a:t>
            </a:r>
            <a:br>
              <a:rPr lang="en-US" altLang="ja-JP" dirty="0"/>
            </a:br>
            <a:r>
              <a:rPr lang="en-US" altLang="ja-JP" dirty="0"/>
              <a:t>Home </a:t>
            </a:r>
            <a:r>
              <a:rPr lang="en-US" altLang="ja-JP" dirty="0" smtClean="0"/>
              <a:t>environment (</a:t>
            </a:r>
            <a:r>
              <a:rPr lang="en-US" altLang="ja-JP" dirty="0" err="1" smtClean="0"/>
              <a:t>cnt’d</a:t>
            </a:r>
            <a:r>
              <a:rPr lang="en-US" altLang="ja-JP" dirty="0" smtClean="0"/>
              <a:t>)</a:t>
            </a:r>
            <a:endParaRPr kumimoji="1" lang="ja-JP" altLang="en-US" dirty="0"/>
          </a:p>
        </p:txBody>
      </p:sp>
      <p:pic>
        <p:nvPicPr>
          <p:cNvPr id="7" name="コンテンツ プレースホルダー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47085" y="2492896"/>
            <a:ext cx="4873187" cy="3420000"/>
          </a:xfrm>
        </p:spPr>
      </p:pic>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EB30D506-CBF4-48D8-B7A7-738978F4A766}" type="slidenum">
              <a:rPr lang="en-US" altLang="ja-JP" smtClean="0"/>
              <a:pPr/>
              <a:t>8</a:t>
            </a:fld>
            <a:endParaRPr lang="en-US" altLang="ja-JP"/>
          </a:p>
        </p:txBody>
      </p:sp>
      <p:sp>
        <p:nvSpPr>
          <p:cNvPr id="9" name="コンテンツ プレースホルダー 2"/>
          <p:cNvSpPr txBox="1">
            <a:spLocks/>
          </p:cNvSpPr>
          <p:nvPr/>
        </p:nvSpPr>
        <p:spPr bwMode="auto">
          <a:xfrm>
            <a:off x="3059832" y="5949280"/>
            <a:ext cx="3024336" cy="43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0" indent="0" algn="ctr">
              <a:buNone/>
            </a:pPr>
            <a:r>
              <a:rPr lang="en-US" altLang="ja-JP" sz="2000" dirty="0" smtClean="0"/>
              <a:t>30 second snapshot</a:t>
            </a:r>
          </a:p>
        </p:txBody>
      </p:sp>
      <p:cxnSp>
        <p:nvCxnSpPr>
          <p:cNvPr id="10" name="直線コネクタ 9"/>
          <p:cNvCxnSpPr/>
          <p:nvPr/>
        </p:nvCxnSpPr>
        <p:spPr bwMode="auto">
          <a:xfrm>
            <a:off x="2051720" y="4400728"/>
            <a:ext cx="432048" cy="0"/>
          </a:xfrm>
          <a:prstGeom prst="line">
            <a:avLst/>
          </a:prstGeom>
          <a:solidFill>
            <a:schemeClr val="accent1"/>
          </a:solidFill>
          <a:ln w="12700" cap="flat" cmpd="sng" algn="ctr">
            <a:solidFill>
              <a:schemeClr val="accent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直線コネクタ 11"/>
          <p:cNvCxnSpPr/>
          <p:nvPr/>
        </p:nvCxnSpPr>
        <p:spPr bwMode="auto">
          <a:xfrm>
            <a:off x="2051720" y="5840888"/>
            <a:ext cx="432048" cy="0"/>
          </a:xfrm>
          <a:prstGeom prst="line">
            <a:avLst/>
          </a:prstGeom>
          <a:solidFill>
            <a:schemeClr val="accent1"/>
          </a:solidFill>
          <a:ln w="12700" cap="flat" cmpd="sng" algn="ctr">
            <a:solidFill>
              <a:schemeClr val="accent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直線矢印コネクタ 12"/>
          <p:cNvCxnSpPr/>
          <p:nvPr/>
        </p:nvCxnSpPr>
        <p:spPr bwMode="auto">
          <a:xfrm>
            <a:off x="2267744" y="4400728"/>
            <a:ext cx="0" cy="1440160"/>
          </a:xfrm>
          <a:prstGeom prst="straightConnector1">
            <a:avLst/>
          </a:prstGeom>
          <a:solidFill>
            <a:schemeClr val="accent1"/>
          </a:solidFill>
          <a:ln w="12700" cap="flat" cmpd="sng" algn="ctr">
            <a:solidFill>
              <a:schemeClr val="accent3"/>
            </a:solidFill>
            <a:prstDash val="solid"/>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テキスト ボックス 15"/>
          <p:cNvSpPr txBox="1"/>
          <p:nvPr/>
        </p:nvSpPr>
        <p:spPr>
          <a:xfrm rot="16200000">
            <a:off x="1652953" y="4871502"/>
            <a:ext cx="704039" cy="338554"/>
          </a:xfrm>
          <a:prstGeom prst="rect">
            <a:avLst/>
          </a:prstGeom>
          <a:noFill/>
        </p:spPr>
        <p:txBody>
          <a:bodyPr wrap="none" rtlCol="0">
            <a:spAutoFit/>
          </a:bodyPr>
          <a:lstStyle/>
          <a:p>
            <a:r>
              <a:rPr kumimoji="1" lang="en-US" altLang="ja-JP" sz="1600" dirty="0" smtClean="0"/>
              <a:t>30 sec</a:t>
            </a:r>
            <a:endParaRPr kumimoji="1" lang="ja-JP" altLang="en-US" sz="1600" dirty="0"/>
          </a:p>
        </p:txBody>
      </p:sp>
    </p:spTree>
    <p:extLst>
      <p:ext uri="{BB962C8B-B14F-4D97-AF65-F5344CB8AC3E}">
        <p14:creationId xmlns:p14="http://schemas.microsoft.com/office/powerpoint/2010/main" xmlns="" val="456752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800" dirty="0" smtClean="0"/>
              <a:t>High traffic situation were observed in hotspot area.</a:t>
            </a:r>
          </a:p>
          <a:p>
            <a:r>
              <a:rPr lang="en-US" altLang="ja-JP" sz="2800" dirty="0" smtClean="0"/>
              <a:t>In a home environment, many WLAN and other FH </a:t>
            </a:r>
            <a:r>
              <a:rPr lang="en-US" altLang="ja-JP" sz="2800" dirty="0"/>
              <a:t>systems </a:t>
            </a:r>
            <a:r>
              <a:rPr lang="en-US" altLang="ja-JP" sz="2800" dirty="0" smtClean="0"/>
              <a:t>were operated. And the congestion situation was observed.</a:t>
            </a:r>
          </a:p>
          <a:p>
            <a:r>
              <a:rPr lang="en-US" altLang="ja-JP" sz="2800" dirty="0" smtClean="0"/>
              <a:t>A technology for better use of spectrum resources is required for future WPAN system. </a:t>
            </a:r>
            <a:endParaRPr kumimoji="1" lang="ja-JP" altLang="en-US" sz="2800" dirty="0"/>
          </a:p>
        </p:txBody>
      </p:sp>
      <p:sp>
        <p:nvSpPr>
          <p:cNvPr id="4" name="日付プレースホルダー 3"/>
          <p:cNvSpPr>
            <a:spLocks noGrp="1"/>
          </p:cNvSpPr>
          <p:nvPr>
            <p:ph type="dt" sz="half" idx="10"/>
          </p:nvPr>
        </p:nvSpPr>
        <p:spPr/>
        <p:txBody>
          <a:bodyPr/>
          <a:lstStyle/>
          <a:p>
            <a:r>
              <a:rPr lang="en-US" altLang="ja-JP" smtClean="0"/>
              <a:t>July, 2011</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EB30D506-CBF4-48D8-B7A7-738978F4A766}" type="slidenum">
              <a:rPr lang="en-US" altLang="ja-JP" smtClean="0"/>
              <a:pPr/>
              <a:t>9</a:t>
            </a:fld>
            <a:endParaRPr lang="en-US" altLang="ja-JP"/>
          </a:p>
        </p:txBody>
      </p:sp>
      <p:sp>
        <p:nvSpPr>
          <p:cNvPr id="7" name="Text Box 4"/>
          <p:cNvSpPr txBox="1">
            <a:spLocks noChangeArrowheads="1"/>
          </p:cNvSpPr>
          <p:nvPr/>
        </p:nvSpPr>
        <p:spPr bwMode="auto">
          <a:xfrm>
            <a:off x="250825" y="5614988"/>
            <a:ext cx="8642350" cy="730250"/>
          </a:xfrm>
          <a:prstGeom prst="rect">
            <a:avLst/>
          </a:prstGeom>
          <a:noFill/>
          <a:ln w="12700">
            <a:noFill/>
            <a:miter lim="800000"/>
            <a:headEnd type="none" w="sm" len="sm"/>
            <a:tailEnd type="none" w="sm" len="sm"/>
          </a:ln>
        </p:spPr>
        <p:txBody>
          <a:bodyPr>
            <a:spAutoFit/>
          </a:bodyPr>
          <a:lstStyle/>
          <a:p>
            <a:r>
              <a:rPr lang="en-US" altLang="ja-JP" sz="1400" b="1" dirty="0">
                <a:ea typeface="ＭＳ Ｐゴシック" charset="-128"/>
              </a:rPr>
              <a:t>Acknowledgment </a:t>
            </a:r>
            <a:endParaRPr lang="en-US" altLang="ja-JP" sz="1400" dirty="0">
              <a:ea typeface="ＭＳ Ｐゴシック" charset="-128"/>
            </a:endParaRPr>
          </a:p>
          <a:p>
            <a:r>
              <a:rPr lang="en-US" altLang="ja-JP" sz="1400" dirty="0">
                <a:ea typeface="ＭＳ Ｐゴシック" charset="-128"/>
              </a:rPr>
              <a:t>This work is supported by the Ministry of Internal Affairs and Communications under a grant “Research and development on radio resource control technologies among multiple radio systems on same frequency band.” </a:t>
            </a:r>
            <a:endParaRPr lang="ja-JP" altLang="en-US" sz="1400" dirty="0">
              <a:ea typeface="ＭＳ Ｐゴシック" charset="-128"/>
            </a:endParaRPr>
          </a:p>
        </p:txBody>
      </p:sp>
    </p:spTree>
    <p:extLst>
      <p:ext uri="{BB962C8B-B14F-4D97-AF65-F5344CB8AC3E}">
        <p14:creationId xmlns:p14="http://schemas.microsoft.com/office/powerpoint/2010/main" xmlns="" val="2502818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1889</TotalTime>
  <Words>416</Words>
  <Application>Microsoft Office PowerPoint</Application>
  <PresentationFormat>画面に合わせる (4:3)</PresentationFormat>
  <Paragraphs>101</Paragraphs>
  <Slides>9</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1" baseType="lpstr">
      <vt:lpstr>IEEE-P802_15</vt:lpstr>
      <vt:lpstr>Document</vt:lpstr>
      <vt:lpstr>スライド 1</vt:lpstr>
      <vt:lpstr>Current situation in 2.4 GHz ISM band</vt:lpstr>
      <vt:lpstr>Introduction</vt:lpstr>
      <vt:lpstr>Airport environment</vt:lpstr>
      <vt:lpstr>Measurement results at Airport</vt:lpstr>
      <vt:lpstr>Home environment</vt:lpstr>
      <vt:lpstr>Measurement results at  Home environment</vt:lpstr>
      <vt:lpstr>Measurement results at  Home environment (cnt’d)</vt:lpstr>
      <vt:lpstr>Conclusions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kitazawa</dc:creator>
  <dc:description>&lt;doc#&gt;</dc:description>
  <cp:lastModifiedBy>kitazawa</cp:lastModifiedBy>
  <cp:revision>76</cp:revision>
  <cp:lastPrinted>2011-07-07T08:54:04Z</cp:lastPrinted>
  <dcterms:created xsi:type="dcterms:W3CDTF">2011-07-06T00:43:41Z</dcterms:created>
  <dcterms:modified xsi:type="dcterms:W3CDTF">2011-07-19T01:39:42Z</dcterms:modified>
</cp:coreProperties>
</file>