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8"/>
  </p:notesMasterIdLst>
  <p:handoutMasterIdLst>
    <p:handoutMasterId r:id="rId19"/>
  </p:handoutMasterIdLst>
  <p:sldIdLst>
    <p:sldId id="370" r:id="rId7"/>
    <p:sldId id="373" r:id="rId8"/>
    <p:sldId id="372" r:id="rId9"/>
    <p:sldId id="374" r:id="rId10"/>
    <p:sldId id="376" r:id="rId11"/>
    <p:sldId id="377" r:id="rId12"/>
    <p:sldId id="378" r:id="rId13"/>
    <p:sldId id="379" r:id="rId14"/>
    <p:sldId id="380" r:id="rId15"/>
    <p:sldId id="381" r:id="rId16"/>
    <p:sldId id="382" r:id="rId17"/>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660"/>
  </p:normalViewPr>
  <p:slideViewPr>
    <p:cSldViewPr>
      <p:cViewPr varScale="1">
        <p:scale>
          <a:sx n="71" d="100"/>
          <a:sy n="71" d="100"/>
        </p:scale>
        <p:origin x="-1182" y="-9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1/15/2011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1/15/2011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4</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4</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5</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5</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6</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6</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11</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11</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 </a:t>
            </a:r>
            <a:r>
              <a:rPr lang="en-US" dirty="0" err="1" smtClean="0"/>
              <a:t>Choi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dirty="0" smtClean="0"/>
              <a:t>January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E02A29-3041-4DE2-9B12-3F768CD75E79}"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02A29-3041-4DE2-9B12-3F768CD75E79}"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02A29-3041-4DE2-9B12-3F768CD75E79}"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E02A29-3041-4DE2-9B12-3F768CD75E79}"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E02A29-3041-4DE2-9B12-3F768CD75E79}" type="datetimeFigureOut">
              <a:rPr lang="en-US" smtClean="0"/>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E02A29-3041-4DE2-9B12-3F768CD75E79}"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02A29-3041-4DE2-9B12-3F768CD75E79}" type="datetimeFigureOut">
              <a:rPr lang="en-US" smtClean="0"/>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02A29-3041-4DE2-9B12-3F768CD75E79}"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 </a:t>
            </a:r>
            <a:r>
              <a:rPr lang="en-US" dirty="0" err="1" smtClean="0"/>
              <a:t>Choi</a:t>
            </a:r>
            <a:r>
              <a:rPr lang="en-US" dirty="0" smtClean="0"/>
              <a:t>,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dirty="0" smtClean="0"/>
              <a:t>January 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E02A29-3041-4DE2-9B12-3F768CD75E79}"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02A29-3041-4DE2-9B12-3F768CD75E79}"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E02A29-3041-4DE2-9B12-3F768CD75E79}"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123ED6-85AC-419F-9B03-DC59088B8B9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23ED6-85AC-419F-9B03-DC59088B8B9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23ED6-85AC-419F-9B03-DC59088B8B9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123ED6-85AC-419F-9B03-DC59088B8B90}"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123ED6-85AC-419F-9B03-DC59088B8B90}" type="datetimeFigureOut">
              <a:rPr lang="en-US" smtClean="0"/>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23ED6-85AC-419F-9B03-DC59088B8B90}"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23ED6-85AC-419F-9B03-DC59088B8B90}" type="datetimeFigureOut">
              <a:rPr lang="en-US" smtClean="0"/>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 </a:t>
            </a:r>
            <a:r>
              <a:rPr lang="en-US" dirty="0" err="1" smtClean="0"/>
              <a:t>Choi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dirty="0" smtClean="0"/>
              <a:t>January 2011</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23ED6-85AC-419F-9B03-DC59088B8B90}"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23ED6-85AC-419F-9B03-DC59088B8B90}"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23ED6-85AC-419F-9B03-DC59088B8B9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23ED6-85AC-419F-9B03-DC59088B8B9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42A324-9850-4D31-81CF-D2988D96908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2A324-9850-4D31-81CF-D2988D96908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42A324-9850-4D31-81CF-D2988D96908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42A324-9850-4D31-81CF-D2988D96908D}"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42A324-9850-4D31-81CF-D2988D96908D}" type="datetimeFigureOut">
              <a:rPr lang="en-US" smtClean="0"/>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42A324-9850-4D31-81CF-D2988D96908D}"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2A324-9850-4D31-81CF-D2988D96908D}" type="datetimeFigureOut">
              <a:rPr lang="en-US" smtClean="0"/>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2A324-9850-4D31-81CF-D2988D96908D}"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2A324-9850-4D31-81CF-D2988D96908D}"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2A324-9850-4D31-81CF-D2988D96908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2A324-9850-4D31-81CF-D2988D96908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C80B4A-34B4-4D4F-8072-5B928D7E91C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80B4A-34B4-4D4F-8072-5B928D7E91C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80B4A-34B4-4D4F-8072-5B928D7E91C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C80B4A-34B4-4D4F-8072-5B928D7E91C0}"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C80B4A-34B4-4D4F-8072-5B928D7E91C0}" type="datetimeFigureOut">
              <a:rPr lang="en-US" smtClean="0"/>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C80B4A-34B4-4D4F-8072-5B928D7E91C0}"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80B4A-34B4-4D4F-8072-5B928D7E91C0}" type="datetimeFigureOut">
              <a:rPr lang="en-US" smtClean="0"/>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80B4A-34B4-4D4F-8072-5B928D7E91C0}"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80B4A-34B4-4D4F-8072-5B928D7E91C0}"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80B4A-34B4-4D4F-8072-5B928D7E91C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80B4A-34B4-4D4F-8072-5B928D7E91C0}"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DF742-8B5A-4EAB-9F94-4CEA9A6CCB7C}"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DF742-8B5A-4EAB-9F94-4CEA9A6CCB7C}"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DF742-8B5A-4EAB-9F94-4CEA9A6CCB7C}"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DF742-8B5A-4EAB-9F94-4CEA9A6CCB7C}"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DF742-8B5A-4EAB-9F94-4CEA9A6CCB7C}" type="datetimeFigureOut">
              <a:rPr lang="en-US" smtClean="0"/>
              <a:t>1/15/2011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DF742-8B5A-4EAB-9F94-4CEA9A6CCB7C}"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DF742-8B5A-4EAB-9F94-4CEA9A6CCB7C}" type="datetimeFigureOut">
              <a:rPr lang="en-US" smtClean="0"/>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DF742-8B5A-4EAB-9F94-4CEA9A6CCB7C}"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DF742-8B5A-4EAB-9F94-4CEA9A6CCB7C}"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DF742-8B5A-4EAB-9F94-4CEA9A6CCB7C}"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DF742-8B5A-4EAB-9F94-4CEA9A6CCB7C}"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DF742-8B5A-4EAB-9F94-4CEA9A6CCB7C}"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 </a:t>
            </a:r>
            <a:r>
              <a:rPr lang="en-US" dirty="0" err="1" smtClean="0"/>
              <a:t>Choi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15-11-0xxx-00-04tv</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4TV</a:t>
            </a:r>
            <a:r>
              <a:rPr lang="en-US" baseline="0" dirty="0" smtClean="0"/>
              <a:t> S</a:t>
            </a:r>
            <a:r>
              <a:rPr lang="en-US" dirty="0" smtClean="0"/>
              <a:t>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January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02A29-3041-4DE2-9B12-3F768CD75E79}" type="datetimeFigureOut">
              <a:rPr lang="en-US" smtClean="0"/>
              <a:t>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23ED6-85AC-419F-9B03-DC59088B8B90}" type="datetimeFigureOut">
              <a:rPr lang="en-US" smtClean="0"/>
              <a:t>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2A324-9850-4D31-81CF-D2988D96908D}" type="datetimeFigureOut">
              <a:rPr lang="en-US" smtClean="0"/>
              <a:t>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80B4A-34B4-4D4F-8072-5B928D7E91C0}" type="datetimeFigureOut">
              <a:rPr lang="en-US" smtClean="0"/>
              <a:t>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DF742-8B5A-4EAB-9F94-4CEA9A6CCB7C}" type="datetimeFigureOut">
              <a:rPr lang="en-US" smtClean="0"/>
              <a:t>1/15/2011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609600" y="304800"/>
            <a:ext cx="1905000" cy="304800"/>
          </a:xfrm>
          <a:noFill/>
        </p:spPr>
        <p:txBody>
          <a:bodyPr/>
          <a:lstStyle/>
          <a:p>
            <a:r>
              <a:rPr lang="en-US" dirty="0" smtClean="0"/>
              <a:t>January </a:t>
            </a:r>
            <a:r>
              <a:rPr lang="en-US" dirty="0" smtClean="0"/>
              <a:t>2011</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4TV</a:t>
            </a:r>
            <a:r>
              <a:rPr lang="en-US" sz="1800" dirty="0" smtClean="0"/>
              <a:t>-SG </a:t>
            </a:r>
            <a:r>
              <a:rPr lang="en-US" sz="1800" dirty="0" smtClean="0"/>
              <a:t>Opening </a:t>
            </a:r>
            <a:r>
              <a:rPr lang="en-US" sz="1800" dirty="0"/>
              <a:t>Report for </a:t>
            </a:r>
            <a:r>
              <a:rPr lang="en-US" sz="1800" dirty="0" smtClean="0"/>
              <a:t>Los Angeles</a:t>
            </a:r>
            <a:r>
              <a:rPr lang="en-US" sz="1800" dirty="0" smtClean="0"/>
              <a:t>, January 2011</a:t>
            </a:r>
            <a:endParaRPr lang="en-US" sz="1800" dirty="0"/>
          </a:p>
          <a:p>
            <a:pPr marL="914400" indent="-914400" eaLnBrk="0" hangingPunct="0">
              <a:defRPr/>
            </a:pPr>
            <a:r>
              <a:rPr lang="en-US" sz="1800" b="1" dirty="0"/>
              <a:t>Date Submitted: </a:t>
            </a:r>
            <a:r>
              <a:rPr lang="en-US" sz="1800" dirty="0" smtClean="0"/>
              <a:t>January</a:t>
            </a:r>
            <a:r>
              <a:rPr lang="en-US" sz="1800" dirty="0" smtClean="0"/>
              <a:t> 2011</a:t>
            </a:r>
            <a:endParaRPr lang="en-US" sz="1800" dirty="0"/>
          </a:p>
          <a:p>
            <a:pPr marL="914400" indent="-914400" eaLnBrk="0" hangingPunct="0">
              <a:defRPr/>
            </a:pPr>
            <a:r>
              <a:rPr lang="en-US" sz="1800" b="1" dirty="0"/>
              <a:t>Source:</a:t>
            </a:r>
            <a:r>
              <a:rPr lang="en-US" sz="1800" dirty="0"/>
              <a:t> 	</a:t>
            </a:r>
            <a:r>
              <a:rPr lang="en-US" sz="1800" dirty="0" smtClean="0"/>
              <a:t>S. </a:t>
            </a:r>
            <a:r>
              <a:rPr lang="en-US" sz="1800" dirty="0" err="1" smtClean="0"/>
              <a:t>Choi</a:t>
            </a:r>
            <a:r>
              <a:rPr lang="en-US" sz="1800" dirty="0" smtClean="0"/>
              <a:t>, ETRI</a:t>
            </a:r>
            <a:endParaRPr lang="en-US" sz="1800" dirty="0"/>
          </a:p>
          <a:p>
            <a:pPr marL="914400" indent="-914400" eaLnBrk="0" hangingPunct="0">
              <a:defRPr/>
            </a:pPr>
            <a:r>
              <a:rPr lang="en-US" sz="1800" b="1" dirty="0"/>
              <a:t>Contact: </a:t>
            </a:r>
            <a:r>
              <a:rPr lang="en-US" sz="1800" dirty="0" smtClean="0"/>
              <a:t>S. </a:t>
            </a:r>
            <a:r>
              <a:rPr lang="en-US" sz="1800" dirty="0" err="1" smtClean="0"/>
              <a:t>Choi</a:t>
            </a:r>
            <a:r>
              <a:rPr lang="en-US" sz="1800" dirty="0" smtClean="0"/>
              <a:t>, ETRI</a:t>
            </a:r>
            <a:endParaRPr lang="en-US" sz="1800" dirty="0"/>
          </a:p>
          <a:p>
            <a:pPr marL="914400" indent="-914400" eaLnBrk="0" hangingPunct="0">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defRPr/>
            </a:pPr>
            <a:r>
              <a:rPr lang="en-US" sz="1800" b="1" dirty="0"/>
              <a:t>Re:</a:t>
            </a:r>
            <a:r>
              <a:rPr lang="en-US" sz="1800" dirty="0"/>
              <a:t> 	</a:t>
            </a:r>
            <a:r>
              <a:rPr lang="en-US" sz="1800" dirty="0" smtClean="0"/>
              <a:t>SG 4TV</a:t>
            </a:r>
            <a:r>
              <a:rPr lang="en-US" sz="1800" dirty="0" smtClean="0"/>
              <a:t> </a:t>
            </a:r>
            <a:r>
              <a:rPr lang="en-US" sz="1800" dirty="0" smtClean="0"/>
              <a:t>Opening </a:t>
            </a:r>
            <a:r>
              <a:rPr lang="en-US" sz="1800" dirty="0"/>
              <a:t>Report for </a:t>
            </a:r>
            <a:r>
              <a:rPr lang="en-US" sz="1800" dirty="0" smtClean="0"/>
              <a:t>January</a:t>
            </a:r>
            <a:r>
              <a:rPr lang="en-US" sz="1800" dirty="0" smtClean="0"/>
              <a:t> 2011 </a:t>
            </a:r>
            <a:r>
              <a:rPr lang="en-US" sz="1800" dirty="0"/>
              <a:t>Session</a:t>
            </a:r>
          </a:p>
          <a:p>
            <a:pPr marL="914400" indent="-914400" eaLnBrk="0" hangingPunct="0">
              <a:defRPr/>
            </a:pPr>
            <a:r>
              <a:rPr lang="en-US" sz="1800" b="1" dirty="0"/>
              <a:t>Abstract: </a:t>
            </a:r>
            <a:r>
              <a:rPr lang="en-US" sz="1800" dirty="0" smtClean="0"/>
              <a:t>SG 4TV </a:t>
            </a:r>
            <a:r>
              <a:rPr lang="en-US" sz="1800" dirty="0" smtClean="0"/>
              <a:t>Opening </a:t>
            </a:r>
            <a:r>
              <a:rPr lang="en-US" sz="1800" dirty="0"/>
              <a:t>Report for </a:t>
            </a:r>
            <a:r>
              <a:rPr lang="en-US" sz="1800" dirty="0" smtClean="0"/>
              <a:t>LA meeting 2011</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 </a:t>
            </a:r>
            <a:r>
              <a:rPr lang="en-US" dirty="0" err="1" smtClean="0"/>
              <a:t>Choi</a:t>
            </a:r>
            <a:r>
              <a:rPr lang="en-US" dirty="0" smtClean="0"/>
              <a:t>, ETRI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dirty="0" smtClean="0"/>
              <a:t>Call for </a:t>
            </a:r>
            <a:r>
              <a:rPr lang="en-US" dirty="0" smtClean="0"/>
              <a:t>Applications/Contributions</a:t>
            </a:r>
            <a:endParaRPr lang="en-US" dirty="0" smtClean="0"/>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28600" indent="-228600" fontAlgn="t">
              <a:buFont typeface="Arial" pitchFamily="34" charset="0"/>
              <a:buChar char="•"/>
            </a:pPr>
            <a:r>
              <a:rPr lang="en-US" sz="2400" dirty="0" smtClean="0">
                <a:cs typeface="Arial" pitchFamily="34" charset="0"/>
              </a:rPr>
              <a:t>4TV </a:t>
            </a:r>
            <a:r>
              <a:rPr lang="en-US" sz="2400" dirty="0" smtClean="0">
                <a:cs typeface="Arial" pitchFamily="34" charset="0"/>
              </a:rPr>
              <a:t>Scope</a:t>
            </a:r>
          </a:p>
          <a:p>
            <a:pPr marL="228600" indent="-228600" fontAlgn="t">
              <a:buFont typeface="Arial" pitchFamily="34" charset="0"/>
              <a:buChar char="•"/>
            </a:pPr>
            <a:r>
              <a:rPr lang="en-US" sz="2400" dirty="0" smtClean="0">
                <a:cs typeface="Arial" pitchFamily="34" charset="0"/>
              </a:rPr>
              <a:t>Market characteristics and requirements</a:t>
            </a:r>
          </a:p>
          <a:p>
            <a:pPr marL="228600" indent="-228600" fontAlgn="t">
              <a:buFont typeface="Arial" pitchFamily="34" charset="0"/>
              <a:buChar char="•"/>
            </a:pPr>
            <a:r>
              <a:rPr lang="en-US" sz="2400" dirty="0" smtClean="0">
                <a:cs typeface="Arial" pitchFamily="34" charset="0"/>
              </a:rPr>
              <a:t>Usage scenarios and applications</a:t>
            </a:r>
          </a:p>
          <a:p>
            <a:pPr marL="228600" indent="-228600" fontAlgn="t">
              <a:buFont typeface="Arial" pitchFamily="34" charset="0"/>
              <a:buChar char="•"/>
            </a:pPr>
            <a:r>
              <a:rPr lang="en-US" sz="2400" dirty="0" smtClean="0">
                <a:cs typeface="Arial" pitchFamily="34" charset="0"/>
              </a:rPr>
              <a:t>Device classes, Application specific devices and services</a:t>
            </a:r>
          </a:p>
          <a:p>
            <a:pPr marL="228600" indent="-228600" fontAlgn="t">
              <a:buFont typeface="Arial" pitchFamily="34" charset="0"/>
              <a:buChar char="•"/>
            </a:pPr>
            <a:r>
              <a:rPr lang="en-US" sz="2400" dirty="0" smtClean="0">
                <a:cs typeface="Arial" pitchFamily="34" charset="0"/>
              </a:rPr>
              <a:t>4TV </a:t>
            </a:r>
            <a:r>
              <a:rPr lang="en-US" sz="2400" dirty="0" smtClean="0">
                <a:cs typeface="Arial" pitchFamily="34" charset="0"/>
              </a:rPr>
              <a:t>topography </a:t>
            </a:r>
          </a:p>
          <a:p>
            <a:pPr marL="228600" indent="-228600" fontAlgn="t">
              <a:buFont typeface="Arial" pitchFamily="34" charset="0"/>
              <a:buChar char="•"/>
            </a:pPr>
            <a:r>
              <a:rPr lang="en-US" sz="2400" dirty="0" smtClean="0">
                <a:cs typeface="Arial" pitchFamily="34" charset="0"/>
              </a:rPr>
              <a:t>4TV </a:t>
            </a:r>
            <a:r>
              <a:rPr lang="en-US" sz="2400" dirty="0" smtClean="0">
                <a:cs typeface="Arial" pitchFamily="34" charset="0"/>
              </a:rPr>
              <a:t>Scalability, </a:t>
            </a:r>
            <a:r>
              <a:rPr lang="en-US" sz="2400" dirty="0" smtClean="0">
                <a:cs typeface="Arial" pitchFamily="34" charset="0"/>
              </a:rPr>
              <a:t>bit rate </a:t>
            </a:r>
            <a:r>
              <a:rPr lang="en-US" sz="2400" dirty="0" smtClean="0">
                <a:cs typeface="Arial" pitchFamily="34" charset="0"/>
              </a:rPr>
              <a:t>/ throughput, range, </a:t>
            </a:r>
            <a:r>
              <a:rPr lang="en-US" sz="2400" dirty="0" err="1" smtClean="0">
                <a:cs typeface="Arial" pitchFamily="34" charset="0"/>
              </a:rPr>
              <a:t>QoS</a:t>
            </a:r>
            <a:r>
              <a:rPr lang="en-US" sz="2400" dirty="0" smtClean="0">
                <a:cs typeface="Arial" pitchFamily="34" charset="0"/>
              </a:rPr>
              <a:t>, power consumption, power saving support</a:t>
            </a:r>
          </a:p>
          <a:p>
            <a:pPr marL="228600" indent="-228600" fontAlgn="t">
              <a:buFont typeface="Arial" pitchFamily="34" charset="0"/>
              <a:buChar char="•"/>
            </a:pPr>
            <a:r>
              <a:rPr lang="en-US" sz="2400" dirty="0" smtClean="0">
                <a:cs typeface="Arial" pitchFamily="34" charset="0"/>
              </a:rPr>
              <a:t>4TV </a:t>
            </a:r>
            <a:r>
              <a:rPr lang="en-US" sz="2400" dirty="0" smtClean="0">
                <a:cs typeface="Arial" pitchFamily="34" charset="0"/>
              </a:rPr>
              <a:t>Security, safety requirements and models</a:t>
            </a:r>
          </a:p>
          <a:p>
            <a:pPr marL="228600" indent="-228600" fontAlgn="t">
              <a:buFont typeface="Arial" pitchFamily="34" charset="0"/>
              <a:buChar char="•"/>
            </a:pPr>
            <a:r>
              <a:rPr lang="en-US" sz="2400" dirty="0" smtClean="0">
                <a:cs typeface="Arial" pitchFamily="34" charset="0"/>
              </a:rPr>
              <a:t>Regulatory compliance, Spectrum allocation and </a:t>
            </a:r>
            <a:r>
              <a:rPr lang="en-US" sz="2400" dirty="0" smtClean="0">
                <a:cs typeface="Arial" pitchFamily="34" charset="0"/>
              </a:rPr>
              <a:t>coexistence</a:t>
            </a:r>
          </a:p>
          <a:p>
            <a:pPr marL="228600" indent="-228600" fontAlgn="t">
              <a:buFont typeface="Arial" pitchFamily="34" charset="0"/>
              <a:buChar char="•"/>
            </a:pPr>
            <a:endParaRPr lang="en-US" sz="2400" dirty="0" smtClean="0">
              <a:cs typeface="Arial" pitchFamily="34" charset="0"/>
            </a:endParaRPr>
          </a:p>
          <a:p>
            <a:pPr fontAlgn="t"/>
            <a:r>
              <a:rPr lang="en-US" sz="2000" b="1" dirty="0" smtClean="0">
                <a:solidFill>
                  <a:srgbClr val="0070C0"/>
                </a:solidFill>
                <a:cs typeface="Arial" pitchFamily="34" charset="0"/>
              </a:rPr>
              <a:t>This call will be distributed through the WG 15 and SG 4TV email reflectors to solicit more contributions from members of WG 15 after Jan. 2011 meeting to listen to responses to this call in Mar. 2011 meeting.</a:t>
            </a:r>
            <a:endParaRPr lang="en-US" sz="2000" b="1" dirty="0">
              <a:solidFill>
                <a:srgbClr val="0070C0"/>
              </a:solidFill>
              <a:cs typeface="Arial" pitchFamily="34"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dirty="0" smtClean="0"/>
              <a:t>Future Plan</a:t>
            </a:r>
            <a:endParaRPr lang="en-US" dirty="0" smtClean="0"/>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28600" indent="-228600">
              <a:lnSpc>
                <a:spcPct val="80000"/>
              </a:lnSpc>
              <a:buFont typeface="Arial" pitchFamily="34" charset="0"/>
              <a:buChar char="•"/>
            </a:pPr>
            <a:r>
              <a:rPr lang="en-US" sz="2400" dirty="0" smtClean="0"/>
              <a:t>Jan 11</a:t>
            </a:r>
            <a:endParaRPr lang="en-US" sz="2400" dirty="0" smtClean="0"/>
          </a:p>
          <a:p>
            <a:pPr marL="685800" lvl="2" indent="-228600">
              <a:lnSpc>
                <a:spcPct val="80000"/>
              </a:lnSpc>
              <a:buFont typeface="Arial" pitchFamily="34" charset="0"/>
              <a:buChar char="•"/>
            </a:pPr>
            <a:r>
              <a:rPr lang="en-US" sz="2000" dirty="0" smtClean="0"/>
              <a:t>Issue and Submit </a:t>
            </a:r>
            <a:r>
              <a:rPr lang="en-US" sz="2000" dirty="0" smtClean="0"/>
              <a:t>Call for Applications </a:t>
            </a:r>
            <a:r>
              <a:rPr lang="en-US" sz="2000" dirty="0" smtClean="0"/>
              <a:t>/Call for Contributions</a:t>
            </a:r>
            <a:endParaRPr lang="en-US" sz="2000" dirty="0" smtClean="0"/>
          </a:p>
          <a:p>
            <a:pPr marL="228600" indent="-228600">
              <a:lnSpc>
                <a:spcPct val="80000"/>
              </a:lnSpc>
              <a:buFont typeface="Arial" pitchFamily="34" charset="0"/>
              <a:buChar char="•"/>
            </a:pPr>
            <a:r>
              <a:rPr lang="en-US" sz="2400" dirty="0" smtClean="0"/>
              <a:t>Mar 11</a:t>
            </a:r>
            <a:endParaRPr lang="en-US" sz="2400" dirty="0" smtClean="0"/>
          </a:p>
          <a:p>
            <a:pPr marL="685800" lvl="2" indent="-228600">
              <a:lnSpc>
                <a:spcPct val="80000"/>
              </a:lnSpc>
              <a:buFont typeface="Arial" pitchFamily="34" charset="0"/>
              <a:buChar char="•"/>
            </a:pPr>
            <a:r>
              <a:rPr lang="en-US" sz="2000" dirty="0" smtClean="0"/>
              <a:t>Presentation </a:t>
            </a:r>
            <a:r>
              <a:rPr lang="en-US" sz="2000" dirty="0" smtClean="0"/>
              <a:t>of Call responses </a:t>
            </a:r>
          </a:p>
          <a:p>
            <a:pPr marL="685800" lvl="2" indent="-228600">
              <a:lnSpc>
                <a:spcPct val="80000"/>
              </a:lnSpc>
              <a:buFont typeface="Arial" pitchFamily="34" charset="0"/>
              <a:buChar char="•"/>
            </a:pPr>
            <a:r>
              <a:rPr lang="en-US" sz="2000" dirty="0" smtClean="0"/>
              <a:t>Submit Call for Technology and Regulatory issues </a:t>
            </a:r>
          </a:p>
          <a:p>
            <a:pPr marL="228600" indent="-228600">
              <a:lnSpc>
                <a:spcPct val="80000"/>
              </a:lnSpc>
              <a:buFont typeface="Arial" pitchFamily="34" charset="0"/>
              <a:buChar char="•"/>
            </a:pPr>
            <a:r>
              <a:rPr lang="en-US" sz="2400" dirty="0" smtClean="0"/>
              <a:t>May 11</a:t>
            </a:r>
            <a:endParaRPr lang="en-US" sz="2400" dirty="0" smtClean="0"/>
          </a:p>
          <a:p>
            <a:pPr marL="685800" lvl="2" indent="-228600">
              <a:lnSpc>
                <a:spcPct val="80000"/>
              </a:lnSpc>
              <a:buFont typeface="Arial" pitchFamily="34" charset="0"/>
              <a:buChar char="•"/>
            </a:pPr>
            <a:r>
              <a:rPr lang="en-US" sz="2000" dirty="0" smtClean="0"/>
              <a:t>Tutorial </a:t>
            </a:r>
            <a:r>
              <a:rPr lang="en-US" sz="2000" dirty="0" smtClean="0"/>
              <a:t>session</a:t>
            </a:r>
            <a:endParaRPr lang="en-US" sz="2000" dirty="0" smtClean="0"/>
          </a:p>
          <a:p>
            <a:pPr marL="685800" lvl="2" indent="-228600">
              <a:lnSpc>
                <a:spcPct val="80000"/>
              </a:lnSpc>
              <a:buFont typeface="Arial" pitchFamily="34" charset="0"/>
              <a:buChar char="•"/>
            </a:pPr>
            <a:r>
              <a:rPr lang="en-US" sz="2000" dirty="0" smtClean="0"/>
              <a:t>Presentation of Call responses</a:t>
            </a:r>
          </a:p>
          <a:p>
            <a:pPr marL="685800" lvl="2" indent="-228600">
              <a:lnSpc>
                <a:spcPct val="80000"/>
              </a:lnSpc>
              <a:buFont typeface="Arial" pitchFamily="34" charset="0"/>
              <a:buChar char="•"/>
            </a:pPr>
            <a:r>
              <a:rPr lang="en-US" sz="2000" dirty="0" smtClean="0"/>
              <a:t>1</a:t>
            </a:r>
            <a:r>
              <a:rPr lang="en-US" sz="2000" baseline="30000" dirty="0" smtClean="0"/>
              <a:t>st</a:t>
            </a:r>
            <a:r>
              <a:rPr lang="en-US" sz="2000" dirty="0" smtClean="0"/>
              <a:t> draft PAR &amp; 5C (editors)</a:t>
            </a:r>
          </a:p>
          <a:p>
            <a:pPr marL="228600" indent="-228600">
              <a:lnSpc>
                <a:spcPct val="80000"/>
              </a:lnSpc>
              <a:buFont typeface="Arial" pitchFamily="34" charset="0"/>
              <a:buChar char="•"/>
            </a:pPr>
            <a:r>
              <a:rPr lang="en-US" sz="2400" dirty="0" smtClean="0"/>
              <a:t>July 11</a:t>
            </a:r>
            <a:endParaRPr lang="en-US" sz="2400" dirty="0" smtClean="0"/>
          </a:p>
          <a:p>
            <a:pPr marL="685800" lvl="2" indent="-228600">
              <a:lnSpc>
                <a:spcPct val="80000"/>
              </a:lnSpc>
              <a:buFont typeface="Arial" pitchFamily="34" charset="0"/>
              <a:buChar char="•"/>
            </a:pPr>
            <a:r>
              <a:rPr lang="en-US" sz="2000" dirty="0" smtClean="0"/>
              <a:t>2</a:t>
            </a:r>
            <a:r>
              <a:rPr lang="en-US" sz="2000" baseline="30000" dirty="0" smtClean="0"/>
              <a:t>nd</a:t>
            </a:r>
            <a:r>
              <a:rPr lang="en-US" sz="2000" dirty="0" smtClean="0"/>
              <a:t> draft PAR &amp; 5C</a:t>
            </a:r>
          </a:p>
          <a:p>
            <a:pPr marL="228600" indent="-228600">
              <a:lnSpc>
                <a:spcPct val="80000"/>
              </a:lnSpc>
              <a:buFont typeface="Arial" pitchFamily="34" charset="0"/>
              <a:buChar char="•"/>
            </a:pPr>
            <a:r>
              <a:rPr lang="en-US" sz="2400" dirty="0" smtClean="0"/>
              <a:t>Sep 11</a:t>
            </a:r>
            <a:endParaRPr lang="en-US" sz="2400" dirty="0" smtClean="0"/>
          </a:p>
          <a:p>
            <a:pPr marL="685800" lvl="2" indent="-228600">
              <a:lnSpc>
                <a:spcPct val="80000"/>
              </a:lnSpc>
              <a:buFont typeface="Arial" pitchFamily="34" charset="0"/>
              <a:buChar char="•"/>
            </a:pPr>
            <a:r>
              <a:rPr lang="en-US" sz="2000" dirty="0" smtClean="0"/>
              <a:t>Final draft PAR &amp; 5C</a:t>
            </a:r>
            <a:endParaRPr lang="en-US" sz="2000" dirty="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685800"/>
            <a:ext cx="7772400" cy="762000"/>
          </a:xfrm>
        </p:spPr>
        <p:txBody>
          <a:bodyPr/>
          <a:lstStyle/>
          <a:p>
            <a:r>
              <a:rPr lang="en-US" dirty="0" smtClean="0">
                <a:ea typeface="ＭＳ Ｐゴシック" pitchFamily="-65" charset="-128"/>
              </a:rPr>
              <a:t>SG 4TV </a:t>
            </a:r>
            <a:r>
              <a:rPr lang="en-US" dirty="0" smtClean="0">
                <a:ea typeface="ＭＳ Ｐゴシック" pitchFamily="-65" charset="-128"/>
              </a:rPr>
              <a:t>Status</a:t>
            </a:r>
          </a:p>
        </p:txBody>
      </p:sp>
      <p:sp>
        <p:nvSpPr>
          <p:cNvPr id="3075" name="Content Placeholder 2"/>
          <p:cNvSpPr>
            <a:spLocks noGrp="1"/>
          </p:cNvSpPr>
          <p:nvPr>
            <p:ph idx="1"/>
          </p:nvPr>
        </p:nvSpPr>
        <p:spPr>
          <a:xfrm>
            <a:off x="304800" y="1905000"/>
            <a:ext cx="8686800" cy="4648200"/>
          </a:xfrm>
        </p:spPr>
        <p:txBody>
          <a:bodyPr/>
          <a:lstStyle/>
          <a:p>
            <a:r>
              <a:rPr lang="en-US" dirty="0" smtClean="0">
                <a:ea typeface="ＭＳ Ｐゴシック" pitchFamily="-65" charset="-128"/>
              </a:rPr>
              <a:t>This SG approved before Jan. 2011 meeting.</a:t>
            </a:r>
          </a:p>
          <a:p>
            <a:pPr lvl="1"/>
            <a:r>
              <a:rPr lang="en-US" dirty="0" smtClean="0">
                <a:ea typeface="ＭＳ Ｐゴシック" pitchFamily="-65" charset="-128"/>
              </a:rPr>
              <a:t>Jan. 2011 sessions are the first sessions.</a:t>
            </a:r>
          </a:p>
          <a:p>
            <a:pPr lvl="1"/>
            <a:r>
              <a:rPr lang="en-US" dirty="0" smtClean="0">
                <a:ea typeface="ＭＳ Ｐゴシック" pitchFamily="-65" charset="-128"/>
              </a:rPr>
              <a:t>Need to study utilization of TV </a:t>
            </a:r>
            <a:r>
              <a:rPr lang="en-US" dirty="0" smtClean="0">
                <a:ea typeface="ＭＳ Ｐゴシック" pitchFamily="-65" charset="-128"/>
              </a:rPr>
              <a:t>White Space </a:t>
            </a:r>
            <a:r>
              <a:rPr lang="en-US" dirty="0" smtClean="0">
                <a:ea typeface="ＭＳ Ｐゴシック" pitchFamily="-65" charset="-128"/>
              </a:rPr>
              <a:t>for </a:t>
            </a:r>
            <a:r>
              <a:rPr lang="en-US" dirty="0" smtClean="0">
                <a:ea typeface="ＭＳ Ｐゴシック" pitchFamily="-65" charset="-128"/>
              </a:rPr>
              <a:t>low rate </a:t>
            </a:r>
            <a:r>
              <a:rPr lang="en-US" dirty="0" smtClean="0">
                <a:ea typeface="ＭＳ Ｐゴシック" pitchFamily="-65" charset="-128"/>
              </a:rPr>
              <a:t>applications.</a:t>
            </a:r>
          </a:p>
          <a:p>
            <a:pPr lvl="1"/>
            <a:r>
              <a:rPr lang="en-US" dirty="0" smtClean="0">
                <a:ea typeface="ＭＳ Ｐゴシック" pitchFamily="-65" charset="-128"/>
              </a:rPr>
              <a:t>Need to determine how to proceed to prepare PAR and 5C if needed.</a:t>
            </a:r>
            <a:endParaRPr lang="en-US" dirty="0" smtClean="0">
              <a:ea typeface="ＭＳ Ｐゴシック" pitchFamily="-65" charset="-128"/>
            </a:endParaRPr>
          </a:p>
          <a:p>
            <a:pPr lvl="1"/>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 </a:t>
            </a:r>
            <a:r>
              <a:rPr lang="en-US" dirty="0" err="1" smtClean="0"/>
              <a:t>Choi</a:t>
            </a:r>
            <a:r>
              <a:rPr lang="en-US" dirty="0" smtClean="0"/>
              <a:t>, ETRI</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dirty="0" smtClean="0"/>
              <a:t>January</a:t>
            </a:r>
            <a:r>
              <a:rPr lang="en-US" dirty="0" smtClean="0"/>
              <a:t>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 4TV</a:t>
            </a:r>
            <a:r>
              <a:rPr lang="en-US" dirty="0" smtClean="0"/>
              <a:t> </a:t>
            </a:r>
            <a:r>
              <a:rPr lang="en-US" dirty="0" smtClean="0"/>
              <a:t>Meeting Goals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Meeting Objectives / Session </a:t>
            </a:r>
            <a:r>
              <a:rPr lang="en-US" dirty="0" smtClean="0">
                <a:ea typeface="ＭＳ Ｐゴシック" pitchFamily="-65" charset="-128"/>
              </a:rPr>
              <a:t>Focus </a:t>
            </a:r>
          </a:p>
          <a:p>
            <a:pPr lvl="1"/>
            <a:r>
              <a:rPr lang="en-US" dirty="0" smtClean="0">
                <a:ea typeface="ＭＳ Ｐゴシック" pitchFamily="-65" charset="-128"/>
              </a:rPr>
              <a:t>Introduce </a:t>
            </a:r>
            <a:r>
              <a:rPr lang="en-US" dirty="0" smtClean="0">
                <a:ea typeface="ＭＳ Ｐゴシック" pitchFamily="-65" charset="-128"/>
              </a:rPr>
              <a:t>backgrounds and motivations for use of TV white space by amending </a:t>
            </a:r>
            <a:r>
              <a:rPr lang="en-US" dirty="0" smtClean="0">
                <a:ea typeface="ＭＳ Ｐゴシック" pitchFamily="-65" charset="-128"/>
              </a:rPr>
              <a:t>15.4.</a:t>
            </a:r>
          </a:p>
          <a:p>
            <a:pPr lvl="1"/>
            <a:r>
              <a:rPr lang="en-US" dirty="0" smtClean="0">
                <a:ea typeface="ＭＳ Ｐゴシック" pitchFamily="-65" charset="-128"/>
              </a:rPr>
              <a:t>Determine/Verify requirement uniqueness from other </a:t>
            </a:r>
            <a:r>
              <a:rPr lang="en-US" dirty="0" smtClean="0">
                <a:ea typeface="ＭＳ Ｐゴシック" pitchFamily="-65" charset="-128"/>
              </a:rPr>
              <a:t>standards/drafts.</a:t>
            </a:r>
          </a:p>
          <a:p>
            <a:pPr lvl="1"/>
            <a:r>
              <a:rPr lang="en-US" dirty="0" smtClean="0">
                <a:ea typeface="ＭＳ Ｐゴシック" pitchFamily="-65" charset="-128"/>
              </a:rPr>
              <a:t>Discussion on how to proceed to prepare PAR and </a:t>
            </a:r>
            <a:r>
              <a:rPr lang="en-US" dirty="0" smtClean="0">
                <a:ea typeface="ＭＳ Ｐゴシック" pitchFamily="-65" charset="-128"/>
              </a:rPr>
              <a:t>5C.</a:t>
            </a:r>
          </a:p>
          <a:p>
            <a:pPr lvl="1"/>
            <a:r>
              <a:rPr lang="en-US" dirty="0" smtClean="0">
                <a:ea typeface="ＭＳ Ｐゴシック" pitchFamily="-65" charset="-128"/>
              </a:rPr>
              <a:t>Discussion on Technical Requirements and future </a:t>
            </a:r>
            <a:r>
              <a:rPr lang="en-US" dirty="0" smtClean="0">
                <a:ea typeface="ＭＳ Ｐゴシック" pitchFamily="-65" charset="-128"/>
              </a:rPr>
              <a:t>plan.</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dirty="0" smtClean="0"/>
              <a:t>S.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4</a:t>
            </a:fld>
            <a:endParaRPr lang="en-US" dirty="0"/>
          </a:p>
        </p:txBody>
      </p:sp>
      <p:sp>
        <p:nvSpPr>
          <p:cNvPr id="7174" name="Rectangle 4"/>
          <p:cNvSpPr>
            <a:spLocks noGrp="1" noChangeArrowheads="1"/>
          </p:cNvSpPr>
          <p:nvPr>
            <p:ph type="title" idx="4294967295"/>
          </p:nvPr>
        </p:nvSpPr>
        <p:spPr>
          <a:xfrm>
            <a:off x="762000" y="533400"/>
            <a:ext cx="7772400" cy="990600"/>
          </a:xfrm>
        </p:spPr>
        <p:txBody>
          <a:bodyPr/>
          <a:lstStyle/>
          <a:p>
            <a:r>
              <a:rPr lang="en-US" dirty="0" smtClean="0"/>
              <a:t>SG 4TV</a:t>
            </a:r>
            <a:r>
              <a:rPr lang="en-US" dirty="0" smtClean="0"/>
              <a:t> </a:t>
            </a:r>
            <a:r>
              <a:rPr lang="en-US" dirty="0" smtClean="0"/>
              <a:t>Meetings This Week</a:t>
            </a:r>
          </a:p>
        </p:txBody>
      </p:sp>
      <p:graphicFrame>
        <p:nvGraphicFramePr>
          <p:cNvPr id="37978" name="Group 90"/>
          <p:cNvGraphicFramePr>
            <a:graphicFrameLocks noGrp="1"/>
          </p:cNvGraphicFramePr>
          <p:nvPr>
            <p:ph type="tbl" idx="4294967295"/>
          </p:nvPr>
        </p:nvGraphicFramePr>
        <p:xfrm>
          <a:off x="304800" y="1828801"/>
          <a:ext cx="8534400" cy="4376815"/>
        </p:xfrm>
        <a:graphic>
          <a:graphicData uri="http://schemas.openxmlformats.org/drawingml/2006/table">
            <a:tbl>
              <a:tblPr/>
              <a:tblGrid>
                <a:gridCol w="742235"/>
                <a:gridCol w="2127740"/>
                <a:gridCol w="1888142"/>
                <a:gridCol w="1847775"/>
                <a:gridCol w="1928508"/>
              </a:tblGrid>
              <a:tr h="4030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7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(cancel)</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289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kumimoji="0" lang="en-US" sz="1800" b="0" i="0" u="none" strike="noStrike" cap="none" normalizeH="0" baseline="0" dirty="0" smtClean="0">
                          <a:ln>
                            <a:noFill/>
                          </a:ln>
                          <a:solidFill>
                            <a:schemeClr val="tx1"/>
                          </a:solidFill>
                          <a:effectLst/>
                          <a:latin typeface="+mn-lt"/>
                          <a:ea typeface="ＭＳ Ｐゴシック" pitchFamily="-65" charset="-128"/>
                        </a:rPr>
                        <a:t>Opening Logistics,</a:t>
                      </a:r>
                    </a:p>
                    <a:p>
                      <a:r>
                        <a:rPr lang="en-US" dirty="0" smtClean="0">
                          <a:latin typeface="+mn-lt"/>
                        </a:rPr>
                        <a:t>Discussion on application needs and future plan.</a:t>
                      </a:r>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(cancel)</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9289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986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9"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5</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Arial" pitchFamily="34" charset="0"/>
              </a:rPr>
              <a:t> </a:t>
            </a:r>
            <a:r>
              <a:rPr lang="en-US" sz="1400" b="1" dirty="0">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The above does not apply if the patent</a:t>
            </a:r>
            <a:r>
              <a:rPr lang="en-US" sz="1600" b="1" dirty="0">
                <a:solidFill>
                  <a:srgbClr val="FF3300"/>
                </a:solidFill>
                <a:latin typeface="Arial" pitchFamily="34" charset="0"/>
              </a:rPr>
              <a:t> </a:t>
            </a:r>
            <a:r>
              <a:rPr lang="en-US" sz="1600"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solidFill>
                  <a:srgbClr val="000099"/>
                </a:solidFill>
                <a:latin typeface="Arial" pitchFamily="34" charset="0"/>
              </a:rPr>
              <a:t>		Quoted text excerpted from IEEE-SA Standards Board Bylaws </a:t>
            </a:r>
            <a:r>
              <a:rPr lang="en-GB" sz="1600" dirty="0" err="1">
                <a:solidFill>
                  <a:srgbClr val="000099"/>
                </a:solidFill>
                <a:latin typeface="Arial" pitchFamily="34" charset="0"/>
              </a:rPr>
              <a:t>subclause</a:t>
            </a:r>
            <a:r>
              <a:rPr lang="en-GB" sz="1600" dirty="0">
                <a:solidFill>
                  <a:srgbClr val="000099"/>
                </a:solidFill>
                <a:latin typeface="Arial" pitchFamily="34" charset="0"/>
              </a:rPr>
              <a:t> 6.2</a:t>
            </a:r>
            <a:endParaRPr lang="en-US" sz="1600" dirty="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No duty to perform a patent search</a:t>
            </a:r>
            <a:endParaRPr lang="en-GB" sz="1600" b="1" dirty="0">
              <a:solidFill>
                <a:srgbClr val="000099"/>
              </a:solidFill>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#1</a:t>
            </a:r>
            <a:endParaRPr lang="en-US" dirty="0"/>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#2</a:t>
            </a:r>
            <a:endParaRPr lang="en-US" dirty="0"/>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8</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#4</a:t>
            </a:r>
            <a:endParaRPr lang="en-US" dirty="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dirty="0" smtClean="0"/>
              <a:t>January</a:t>
            </a:r>
            <a:r>
              <a:rPr lang="en-US" dirty="0" smtClean="0"/>
              <a:t>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 </a:t>
            </a:r>
            <a:r>
              <a:rPr lang="en-US" dirty="0" err="1" smtClean="0"/>
              <a:t>Choi</a:t>
            </a:r>
            <a:r>
              <a:rPr lang="en-US" dirty="0" smtClean="0"/>
              <a:t>, ETRI</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16399</TotalTime>
  <Words>822</Words>
  <Application>Microsoft Office PowerPoint</Application>
  <PresentationFormat>On-screen Show (4:3)</PresentationFormat>
  <Paragraphs>184</Paragraphs>
  <Slides>11</Slides>
  <Notes>7</Notes>
  <HiddenSlides>0</HiddenSlides>
  <MMClips>0</MMClips>
  <ScaleCrop>false</ScaleCrop>
  <HeadingPairs>
    <vt:vector size="4" baseType="variant">
      <vt:variant>
        <vt:lpstr>Theme</vt:lpstr>
      </vt:variant>
      <vt:variant>
        <vt:i4>6</vt:i4>
      </vt:variant>
      <vt:variant>
        <vt:lpstr>Slide Titles</vt:lpstr>
      </vt:variant>
      <vt:variant>
        <vt:i4>11</vt:i4>
      </vt:variant>
    </vt:vector>
  </HeadingPairs>
  <TitlesOfParts>
    <vt:vector size="17" baseType="lpstr">
      <vt:lpstr>Default Design</vt:lpstr>
      <vt:lpstr>4_Custom Design</vt:lpstr>
      <vt:lpstr>Custom Design</vt:lpstr>
      <vt:lpstr>1_Custom Design</vt:lpstr>
      <vt:lpstr>2_Custom Design</vt:lpstr>
      <vt:lpstr>3_Custom Design</vt:lpstr>
      <vt:lpstr>Slide 1</vt:lpstr>
      <vt:lpstr>SG 4TV Status</vt:lpstr>
      <vt:lpstr>SG 4TV Meeting Goals</vt:lpstr>
      <vt:lpstr>SG 4TV Meetings This Week</vt:lpstr>
      <vt:lpstr>Instructions for the WG Chair</vt:lpstr>
      <vt:lpstr>Participants, Patents, and Duty to Inform</vt:lpstr>
      <vt:lpstr>Patent Related Links</vt:lpstr>
      <vt:lpstr>Call for Potentially Essential Patents</vt:lpstr>
      <vt:lpstr>Other Guidelines for IEEE WG Meetings</vt:lpstr>
      <vt:lpstr>Call for Applications/Contributions</vt:lpstr>
      <vt:lpstr>Future Plan</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Opening Report</dc:title>
  <dc:creator>David Howard</dc:creator>
  <cp:lastModifiedBy>Soo-Young Chang</cp:lastModifiedBy>
  <cp:revision>817</cp:revision>
  <cp:lastPrinted>2000-03-07T00:55:37Z</cp:lastPrinted>
  <dcterms:created xsi:type="dcterms:W3CDTF">2008-07-14T18:46:05Z</dcterms:created>
  <dcterms:modified xsi:type="dcterms:W3CDTF">2011-01-15T21:18:06Z</dcterms:modified>
  <cp:category>15-10-0298-00-leci</cp:category>
</cp:coreProperties>
</file>