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334" r:id="rId2"/>
    <p:sldId id="335" r:id="rId3"/>
    <p:sldId id="344" r:id="rId4"/>
    <p:sldId id="336" r:id="rId5"/>
    <p:sldId id="343" r:id="rId6"/>
    <p:sldId id="340" r:id="rId7"/>
    <p:sldId id="342" r:id="rId8"/>
    <p:sldId id="337" r:id="rId9"/>
    <p:sldId id="341" r:id="rId10"/>
    <p:sldId id="338" r:id="rId11"/>
    <p:sldId id="346" r:id="rId12"/>
    <p:sldId id="339" r:id="rId13"/>
    <p:sldId id="347" r:id="rId14"/>
    <p:sldId id="345"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9933"/>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44" autoAdjust="0"/>
    <p:restoredTop sz="94747" autoAdjust="0"/>
  </p:normalViewPr>
  <p:slideViewPr>
    <p:cSldViewPr>
      <p:cViewPr varScale="1">
        <p:scale>
          <a:sx n="63" d="100"/>
          <a:sy n="63" d="100"/>
        </p:scale>
        <p:origin x="-1266" y="-108"/>
      </p:cViewPr>
      <p:guideLst>
        <p:guide orient="horz" pos="2160"/>
        <p:guide pos="839"/>
        <p:guide pos="726"/>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2568" y="-96"/>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ko-KR" altLang="en-US"/>
              <a:t>doc.: IEEE 802.15-&lt;doc#&gt;</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ko-KR" altLang="en-US"/>
              <a:t>&lt;month year&gt;</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FBF2D987-F991-4E89-9F5F-2BE87D22E335}"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ko-KR" altLang="en-US"/>
              <a:t>doc.: IEEE 802.15-&lt;doc#&gt;</a:t>
            </a:r>
            <a:endParaRPr lang="en-US" altLang="ko-K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ko-KR" altLang="en-US"/>
              <a:t>&lt;month year&gt;</a:t>
            </a:r>
            <a:endParaRPr lang="en-US" altLang="ko-KR"/>
          </a:p>
        </p:txBody>
      </p:sp>
      <p:sp>
        <p:nvSpPr>
          <p:cNvPr id="1843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E52F446B-A2BD-45FA-82A2-181BC16F984F}"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1pPr>
    <a:lvl2pPr marL="114300" algn="l" defTabSz="933450"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2pPr>
    <a:lvl3pPr marL="228600" algn="l" defTabSz="933450"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3pPr>
    <a:lvl4pPr marL="342900" algn="l" defTabSz="933450"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4pPr>
    <a:lvl5pPr marL="457200" algn="l" defTabSz="933450"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슬라이드 이미지 개체 틀 1"/>
          <p:cNvSpPr>
            <a:spLocks noGrp="1" noRot="1" noChangeAspect="1" noTextEdit="1"/>
          </p:cNvSpPr>
          <p:nvPr>
            <p:ph type="sldImg"/>
          </p:nvPr>
        </p:nvSpPr>
        <p:spPr>
          <a:xfrm>
            <a:off x="1154113" y="701675"/>
            <a:ext cx="4625975" cy="3468688"/>
          </a:xfrm>
          <a:ln/>
        </p:spPr>
      </p:sp>
      <p:sp>
        <p:nvSpPr>
          <p:cNvPr id="19459" name="슬라이드 노트 개체 틀 2"/>
          <p:cNvSpPr>
            <a:spLocks noGrp="1"/>
          </p:cNvSpPr>
          <p:nvPr>
            <p:ph type="body" idx="1"/>
          </p:nvPr>
        </p:nvSpPr>
        <p:spPr>
          <a:noFill/>
          <a:ln/>
        </p:spPr>
        <p:txBody>
          <a:bodyPr/>
          <a:lstStyle/>
          <a:p>
            <a:endParaRPr lang="en-US" altLang="ko-KR" dirty="0" smtClean="0">
              <a:latin typeface="굴림" charset="-127"/>
              <a:ea typeface="굴림" charset="-127"/>
            </a:endParaRPr>
          </a:p>
        </p:txBody>
      </p:sp>
      <p:sp>
        <p:nvSpPr>
          <p:cNvPr id="19460" name="머리글 개체 틀 3"/>
          <p:cNvSpPr>
            <a:spLocks noGrp="1"/>
          </p:cNvSpPr>
          <p:nvPr>
            <p:ph type="hdr" sz="quarter"/>
          </p:nvPr>
        </p:nvSpPr>
        <p:spPr>
          <a:noFill/>
        </p:spPr>
        <p:txBody>
          <a:bodyPr/>
          <a:lstStyle/>
          <a:p>
            <a:r>
              <a:rPr lang="ko-KR" altLang="en-US" smtClean="0">
                <a:ea typeface="굴림" charset="-127"/>
              </a:rPr>
              <a:t>doc.: IEEE 802.15-&lt;doc#&gt;</a:t>
            </a:r>
            <a:endParaRPr lang="en-US" altLang="ko-KR" smtClean="0">
              <a:ea typeface="굴림" charset="-127"/>
            </a:endParaRPr>
          </a:p>
        </p:txBody>
      </p:sp>
      <p:sp>
        <p:nvSpPr>
          <p:cNvPr id="19461" name="날짜 개체 틀 4"/>
          <p:cNvSpPr>
            <a:spLocks noGrp="1"/>
          </p:cNvSpPr>
          <p:nvPr>
            <p:ph type="dt" sz="quarter" idx="1"/>
          </p:nvPr>
        </p:nvSpPr>
        <p:spPr>
          <a:noFill/>
        </p:spPr>
        <p:txBody>
          <a:bodyPr/>
          <a:lstStyle/>
          <a:p>
            <a:r>
              <a:rPr lang="ko-KR" altLang="en-US" smtClean="0">
                <a:ea typeface="굴림" charset="-127"/>
              </a:rPr>
              <a:t>&lt;month year&gt;</a:t>
            </a:r>
            <a:endParaRPr lang="en-US" altLang="ko-KR" smtClean="0">
              <a:ea typeface="굴림" charset="-127"/>
            </a:endParaRPr>
          </a:p>
        </p:txBody>
      </p:sp>
      <p:sp>
        <p:nvSpPr>
          <p:cNvPr id="19462" name="바닥글 개체 틀 5"/>
          <p:cNvSpPr>
            <a:spLocks noGrp="1"/>
          </p:cNvSpPr>
          <p:nvPr>
            <p:ph type="ftr" sz="quarter" idx="4"/>
          </p:nvPr>
        </p:nvSpPr>
        <p:spPr>
          <a:noFill/>
        </p:spPr>
        <p:txBody>
          <a:bodyPr/>
          <a:lstStyle/>
          <a:p>
            <a:pPr lvl="4"/>
            <a:r>
              <a:rPr lang="ko-KR" altLang="en-US" smtClean="0">
                <a:ea typeface="굴림" charset="-127"/>
              </a:rPr>
              <a:t>&lt;author&gt;, &lt;company&gt;</a:t>
            </a:r>
            <a:endParaRPr lang="en-US" altLang="ko-KR" smtClean="0">
              <a:ea typeface="굴림" charset="-127"/>
            </a:endParaRPr>
          </a:p>
        </p:txBody>
      </p:sp>
      <p:sp>
        <p:nvSpPr>
          <p:cNvPr id="19463" name="슬라이드 번호 개체 틀 6"/>
          <p:cNvSpPr>
            <a:spLocks noGrp="1"/>
          </p:cNvSpPr>
          <p:nvPr>
            <p:ph type="sldNum" sz="quarter" idx="5"/>
          </p:nvPr>
        </p:nvSpPr>
        <p:spPr>
          <a:noFill/>
        </p:spPr>
        <p:txBody>
          <a:bodyPr/>
          <a:lstStyle/>
          <a:p>
            <a:r>
              <a:rPr lang="en-US" altLang="ko-KR" smtClean="0">
                <a:ea typeface="굴림" charset="-127"/>
              </a:rPr>
              <a:t>Page </a:t>
            </a:r>
            <a:fld id="{298BB172-A0F7-40F2-8F4E-6FDD653EFEFA}" type="slidenum">
              <a:rPr lang="en-US" altLang="ko-KR" smtClean="0">
                <a:ea typeface="굴림" charset="-127"/>
              </a:rPr>
              <a:pPr/>
              <a:t>1</a:t>
            </a:fld>
            <a:endParaRPr lang="en-US" altLang="ko-KR" smtClean="0">
              <a:ea typeface="굴림"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슬라이드 이미지 개체 틀 1"/>
          <p:cNvSpPr>
            <a:spLocks noGrp="1" noRot="1" noChangeAspect="1" noTextEdit="1"/>
          </p:cNvSpPr>
          <p:nvPr>
            <p:ph type="sldImg"/>
          </p:nvPr>
        </p:nvSpPr>
        <p:spPr>
          <a:xfrm>
            <a:off x="1154113" y="701675"/>
            <a:ext cx="4625975" cy="3468688"/>
          </a:xfrm>
          <a:ln/>
        </p:spPr>
      </p:sp>
      <p:sp>
        <p:nvSpPr>
          <p:cNvPr id="20483" name="슬라이드 노트 개체 틀 2"/>
          <p:cNvSpPr>
            <a:spLocks noGrp="1"/>
          </p:cNvSpPr>
          <p:nvPr>
            <p:ph type="body" idx="1"/>
          </p:nvPr>
        </p:nvSpPr>
        <p:spPr>
          <a:noFill/>
          <a:ln/>
        </p:spPr>
        <p:txBody>
          <a:bodyPr/>
          <a:lstStyle/>
          <a:p>
            <a:endParaRPr lang="ko-KR" altLang="en-US" dirty="0" smtClean="0">
              <a:latin typeface="굴림" charset="-127"/>
              <a:ea typeface="굴림" charset="-127"/>
            </a:endParaRPr>
          </a:p>
        </p:txBody>
      </p:sp>
      <p:sp>
        <p:nvSpPr>
          <p:cNvPr id="20484" name="머리글 개체 틀 3"/>
          <p:cNvSpPr>
            <a:spLocks noGrp="1"/>
          </p:cNvSpPr>
          <p:nvPr>
            <p:ph type="hdr" sz="quarter"/>
          </p:nvPr>
        </p:nvSpPr>
        <p:spPr>
          <a:noFill/>
        </p:spPr>
        <p:txBody>
          <a:bodyPr/>
          <a:lstStyle/>
          <a:p>
            <a:r>
              <a:rPr lang="ko-KR" altLang="en-US" smtClean="0">
                <a:ea typeface="굴림" charset="-127"/>
              </a:rPr>
              <a:t>doc.: IEEE 802.15-&lt;doc#&gt;</a:t>
            </a:r>
            <a:endParaRPr lang="en-US" altLang="ko-KR" smtClean="0">
              <a:ea typeface="굴림" charset="-127"/>
            </a:endParaRPr>
          </a:p>
        </p:txBody>
      </p:sp>
      <p:sp>
        <p:nvSpPr>
          <p:cNvPr id="20485" name="날짜 개체 틀 4"/>
          <p:cNvSpPr>
            <a:spLocks noGrp="1"/>
          </p:cNvSpPr>
          <p:nvPr>
            <p:ph type="dt" sz="quarter" idx="1"/>
          </p:nvPr>
        </p:nvSpPr>
        <p:spPr>
          <a:noFill/>
        </p:spPr>
        <p:txBody>
          <a:bodyPr/>
          <a:lstStyle/>
          <a:p>
            <a:r>
              <a:rPr lang="ko-KR" altLang="en-US" smtClean="0">
                <a:ea typeface="굴림" charset="-127"/>
              </a:rPr>
              <a:t>&lt;month year&gt;</a:t>
            </a:r>
            <a:endParaRPr lang="en-US" altLang="ko-KR" smtClean="0">
              <a:ea typeface="굴림" charset="-127"/>
            </a:endParaRPr>
          </a:p>
        </p:txBody>
      </p:sp>
      <p:sp>
        <p:nvSpPr>
          <p:cNvPr id="20486" name="바닥글 개체 틀 5"/>
          <p:cNvSpPr>
            <a:spLocks noGrp="1"/>
          </p:cNvSpPr>
          <p:nvPr>
            <p:ph type="ftr" sz="quarter" idx="4"/>
          </p:nvPr>
        </p:nvSpPr>
        <p:spPr>
          <a:noFill/>
        </p:spPr>
        <p:txBody>
          <a:bodyPr/>
          <a:lstStyle/>
          <a:p>
            <a:pPr lvl="4"/>
            <a:r>
              <a:rPr lang="ko-KR" altLang="en-US" smtClean="0">
                <a:ea typeface="굴림" charset="-127"/>
              </a:rPr>
              <a:t>&lt;author&gt;, &lt;company&gt;</a:t>
            </a:r>
            <a:endParaRPr lang="en-US" altLang="ko-KR" smtClean="0">
              <a:ea typeface="굴림" charset="-127"/>
            </a:endParaRPr>
          </a:p>
        </p:txBody>
      </p:sp>
      <p:sp>
        <p:nvSpPr>
          <p:cNvPr id="20487" name="슬라이드 번호 개체 틀 6"/>
          <p:cNvSpPr>
            <a:spLocks noGrp="1"/>
          </p:cNvSpPr>
          <p:nvPr>
            <p:ph type="sldNum" sz="quarter" idx="5"/>
          </p:nvPr>
        </p:nvSpPr>
        <p:spPr>
          <a:noFill/>
        </p:spPr>
        <p:txBody>
          <a:bodyPr/>
          <a:lstStyle/>
          <a:p>
            <a:r>
              <a:rPr lang="en-US" altLang="ko-KR" smtClean="0">
                <a:ea typeface="굴림" charset="-127"/>
              </a:rPr>
              <a:t>Page </a:t>
            </a:r>
            <a:fld id="{0D673753-963B-4368-8E24-3FAF198AE9A2}" type="slidenum">
              <a:rPr lang="en-US" altLang="ko-KR" smtClean="0">
                <a:ea typeface="굴림" charset="-127"/>
              </a:rPr>
              <a:pPr/>
              <a:t>2</a:t>
            </a:fld>
            <a:endParaRPr lang="en-US" altLang="ko-KR" smtClean="0">
              <a:ea typeface="굴림"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May 2010</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469CF74-4B5F-4E35-9113-D1E40368CBB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E71D3E2B-199D-483D-BF41-A9C0876725E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9F88F7C-8058-4568-8232-E7DB193D5D7E}"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제목, 텍스트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1066800"/>
          </a:xfrm>
        </p:spPr>
        <p:txBody>
          <a:bodyPr/>
          <a:lstStyle/>
          <a:p>
            <a:r>
              <a:rPr lang="ko-KR" altLang="en-US" smtClean="0"/>
              <a:t>마스터 제목 스타일 편집</a:t>
            </a:r>
            <a:endParaRPr lang="ko-KR" altLang="en-US"/>
          </a:p>
        </p:txBody>
      </p:sp>
      <p:sp>
        <p:nvSpPr>
          <p:cNvPr id="3" name="텍스트 개체 틀 2"/>
          <p:cNvSpPr>
            <a:spLocks noGrp="1"/>
          </p:cNvSpPr>
          <p:nvPr>
            <p:ph type="body" sz="half" idx="1"/>
          </p:nvPr>
        </p:nvSpPr>
        <p:spPr>
          <a:xfrm>
            <a:off x="685800" y="1981200"/>
            <a:ext cx="3810000" cy="41148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September 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73D56ECD-F7FE-4D23-B70A-56FBAB948332}"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May 2010</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ADB01E64-024C-444C-AF96-1461AA8BB74E}"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8095F6B4-A560-4102-A2F2-FC5D0D4071C7}"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September 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D3234CE-9BA3-4EE6-B2B8-E37AC24FFD5A}"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September 2009</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04690CD0-CC04-4AB0-983D-313F40E032C2}"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ko-KR" dirty="0" smtClean="0"/>
              <a:t>January 2010</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7749E624-969A-4082-B078-BBD462367151}"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ko-KR" dirty="0" smtClean="0"/>
              <a:t>May 2010</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00F46177-5189-4A21-8D35-91BBC9F8C634}"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September 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80ADE19E-0053-4490-8F6A-B2088EC5773E}"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September 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6935AF11-6EF8-459F-BEFC-83421CEA51BC}"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p>
        </p:txBody>
      </p:sp>
      <p:sp>
        <p:nvSpPr>
          <p:cNvPr id="3075" name="Rectangle 3"/>
          <p:cNvSpPr>
            <a:spLocks noGrp="1" noChangeArrowheads="1"/>
          </p:cNvSpPr>
          <p:nvPr>
            <p:ph type="body" idx="1"/>
          </p:nvPr>
        </p:nvSpPr>
        <p:spPr bwMode="auto">
          <a:xfrm>
            <a:off x="685800" y="1844675"/>
            <a:ext cx="7772400" cy="4537075"/>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pitchFamily="50" charset="-127"/>
              </a:defRPr>
            </a:lvl1pPr>
          </a:lstStyle>
          <a:p>
            <a:pPr>
              <a:defRPr/>
            </a:pPr>
            <a:r>
              <a:rPr lang="en-US" altLang="ko-KR" dirty="0" smtClean="0"/>
              <a:t>May 2010</a:t>
            </a:r>
            <a:endParaRPr lang="en-US" altLang="ko-KR"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a:t>Dae-Ho Kim, ETRI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CCE104D6-181A-4176-8AD8-6A8F6B916E97}" type="slidenum">
              <a:rPr lang="en-US" altLang="ko-KR"/>
              <a:pPr>
                <a:defRPr/>
              </a:pPr>
              <a:t>‹#›</a:t>
            </a:fld>
            <a:endParaRPr lang="en-US" altLang="ko-KR"/>
          </a:p>
        </p:txBody>
      </p:sp>
      <p:sp>
        <p:nvSpPr>
          <p:cNvPr id="1031" name="Rectangle 7"/>
          <p:cNvSpPr>
            <a:spLocks noChangeArrowheads="1"/>
          </p:cNvSpPr>
          <p:nvPr/>
        </p:nvSpPr>
        <p:spPr bwMode="auto">
          <a:xfrm>
            <a:off x="3708400" y="400050"/>
            <a:ext cx="4749800" cy="215900"/>
          </a:xfrm>
          <a:prstGeom prst="rect">
            <a:avLst/>
          </a:prstGeom>
          <a:noFill/>
          <a:ln w="9525">
            <a:noFill/>
            <a:miter lim="800000"/>
            <a:headEnd/>
            <a:tailEnd/>
          </a:ln>
          <a:effectLst/>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a:t>
            </a:r>
            <a:r>
              <a:rPr lang="en-US" altLang="ko-KR" b="1" dirty="0" smtClean="0">
                <a:ea typeface="굴림" pitchFamily="50" charset="-127"/>
              </a:rPr>
              <a:t>-10-0337-00-0007</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1814513" cy="184150"/>
          </a:xfrm>
          <a:prstGeom prst="rect">
            <a:avLst/>
          </a:prstGeom>
          <a:noFill/>
          <a:ln w="9525">
            <a:noFill/>
            <a:miter lim="800000"/>
            <a:headEnd/>
            <a:tailEnd/>
          </a:ln>
          <a:effectLst/>
        </p:spPr>
        <p:txBody>
          <a:bodyPr lIns="0" tIns="0" rIns="0" bIns="0">
            <a:spAutoFit/>
          </a:bodyPr>
          <a:lstStyle/>
          <a:p>
            <a:pPr>
              <a:defRPr/>
            </a:pPr>
            <a:r>
              <a:rPr lang="en-US" altLang="ko-KR" dirty="0" smtClean="0">
                <a:ea typeface="굴림" pitchFamily="50" charset="-127"/>
              </a:rPr>
              <a:t>TG7 </a:t>
            </a:r>
            <a:r>
              <a:rPr lang="en-US" altLang="ko-KR" dirty="0">
                <a:ea typeface="굴림" pitchFamily="50" charset="-127"/>
              </a:rPr>
              <a:t>VLC 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xfrm>
            <a:off x="685800" y="378281"/>
            <a:ext cx="1600200" cy="215444"/>
          </a:xfrm>
          <a:noFill/>
        </p:spPr>
        <p:txBody>
          <a:bodyPr/>
          <a:lstStyle/>
          <a:p>
            <a:r>
              <a:rPr lang="en-US" altLang="ko-KR" dirty="0" smtClean="0">
                <a:ea typeface="굴림" charset="-127"/>
              </a:rPr>
              <a:t>May 2010</a:t>
            </a:r>
          </a:p>
        </p:txBody>
      </p:sp>
      <p:sp>
        <p:nvSpPr>
          <p:cNvPr id="4099" name="바닥글 개체 틀 2"/>
          <p:cNvSpPr>
            <a:spLocks noGrp="1"/>
          </p:cNvSpPr>
          <p:nvPr>
            <p:ph type="ftr" sz="quarter" idx="11"/>
          </p:nvPr>
        </p:nvSpPr>
        <p:spPr>
          <a:noFill/>
        </p:spPr>
        <p:txBody>
          <a:bodyPr/>
          <a:lstStyle/>
          <a:p>
            <a:r>
              <a:rPr lang="en-US" altLang="ko-KR" smtClean="0">
                <a:ea typeface="굴림" charset="-127"/>
              </a:rPr>
              <a:t>Dae-Ho Kim, ETRI</a:t>
            </a: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E27B77E-B6C7-4DDA-AD3B-9B9A9C349804}" type="slidenum">
              <a:rPr lang="en-US" altLang="ko-KR" smtClean="0">
                <a:ea typeface="굴림" charset="-127"/>
              </a:rPr>
              <a:pPr/>
              <a:t>1</a:t>
            </a:fld>
            <a:endParaRPr lang="en-US" altLang="ko-KR" smtClean="0">
              <a:ea typeface="굴림" charset="-127"/>
            </a:endParaRPr>
          </a:p>
        </p:txBody>
      </p:sp>
      <p:sp>
        <p:nvSpPr>
          <p:cNvPr id="5" name="Rectangle 2"/>
          <p:cNvSpPr>
            <a:spLocks noChangeArrowheads="1"/>
          </p:cNvSpPr>
          <p:nvPr/>
        </p:nvSpPr>
        <p:spPr bwMode="auto">
          <a:xfrm>
            <a:off x="152400" y="609600"/>
            <a:ext cx="8991600" cy="4733925"/>
          </a:xfrm>
          <a:prstGeom prst="rect">
            <a:avLst/>
          </a:prstGeom>
          <a:noFill/>
          <a:ln w="12700">
            <a:noFill/>
            <a:miter lim="800000"/>
            <a:headEnd type="none" w="sm" len="sm"/>
            <a:tailEnd type="none" w="sm" len="sm"/>
          </a:ln>
          <a:effectLst/>
        </p:spPr>
        <p:txBody>
          <a:bodyPr>
            <a:spAutoFit/>
          </a:bodyPr>
          <a:lstStyle/>
          <a:p>
            <a:pP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[LB50 comment resolution related to 4B6B and dimming</a:t>
            </a:r>
            <a:r>
              <a:rPr lang="en-US" altLang="ko-KR" sz="1600" dirty="0" smtClean="0">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dirty="0" smtClean="0">
                <a:solidFill>
                  <a:schemeClr val="tx2"/>
                </a:solidFill>
                <a:ea typeface="굴림" pitchFamily="50" charset="-127"/>
              </a:rPr>
              <a:t>[May, 2010]</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err="1">
                <a:ea typeface="굴림" pitchFamily="50" charset="-127"/>
              </a:rPr>
              <a:t>Dae</a:t>
            </a:r>
            <a:r>
              <a:rPr lang="en-US" altLang="ko-KR" sz="1600" dirty="0">
                <a:ea typeface="굴림" pitchFamily="50" charset="-127"/>
              </a:rPr>
              <a:t> Ho Kim, Tae-</a:t>
            </a:r>
            <a:r>
              <a:rPr lang="en-US" altLang="ko-KR" sz="1600" dirty="0" err="1">
                <a:ea typeface="굴림" pitchFamily="50" charset="-127"/>
              </a:rPr>
              <a:t>Gyu</a:t>
            </a:r>
            <a:r>
              <a:rPr lang="en-US" altLang="ko-KR" sz="1600" dirty="0">
                <a:ea typeface="굴림" pitchFamily="50" charset="-127"/>
              </a:rPr>
              <a:t> Kang, Sang-</a:t>
            </a:r>
            <a:r>
              <a:rPr lang="en-US" altLang="ko-KR" sz="1600" dirty="0" err="1">
                <a:ea typeface="굴림" pitchFamily="50" charset="-127"/>
              </a:rPr>
              <a:t>Kyu</a:t>
            </a:r>
            <a:r>
              <a:rPr lang="en-US" altLang="ko-KR" sz="1600" dirty="0">
                <a:ea typeface="굴림" pitchFamily="50" charset="-127"/>
              </a:rPr>
              <a:t> Lim, </a:t>
            </a:r>
            <a:r>
              <a:rPr lang="en-US" altLang="ko-KR" sz="1600" dirty="0" smtClean="0">
                <a:ea typeface="굴림" pitchFamily="50" charset="-127"/>
              </a:rPr>
              <a:t>Il </a:t>
            </a:r>
            <a:r>
              <a:rPr lang="en-US" altLang="ko-KR" sz="1600" dirty="0">
                <a:ea typeface="굴림" pitchFamily="50" charset="-127"/>
              </a:rPr>
              <a:t>Soon </a:t>
            </a:r>
            <a:r>
              <a:rPr lang="en-US" altLang="ko-KR" sz="1600" dirty="0" smtClean="0">
                <a:ea typeface="굴림" pitchFamily="50" charset="-127"/>
              </a:rPr>
              <a:t>Jang, You Jin Kim] </a:t>
            </a:r>
            <a:r>
              <a:rPr lang="en-US" altLang="ko-KR" sz="1600" dirty="0">
                <a:ea typeface="굴림" pitchFamily="50" charset="-127"/>
              </a:rPr>
              <a:t>Company [ETRI]</a:t>
            </a:r>
          </a:p>
          <a:p>
            <a:pPr>
              <a:defRPr/>
            </a:pPr>
            <a:r>
              <a:rPr lang="en-US" altLang="ko-KR" sz="1600" dirty="0">
                <a:solidFill>
                  <a:schemeClr val="tx2"/>
                </a:solidFill>
                <a:ea typeface="굴림" pitchFamily="50" charset="-127"/>
              </a:rPr>
              <a:t>Address [138 </a:t>
            </a:r>
            <a:r>
              <a:rPr lang="en-US" altLang="ko-KR" sz="1600" dirty="0" err="1">
                <a:solidFill>
                  <a:schemeClr val="tx2"/>
                </a:solidFill>
                <a:ea typeface="굴림" pitchFamily="50" charset="-127"/>
              </a:rPr>
              <a:t>Gajeongno</a:t>
            </a:r>
            <a:r>
              <a:rPr lang="en-US" altLang="ko-KR" sz="1600" dirty="0">
                <a:solidFill>
                  <a:schemeClr val="tx2"/>
                </a:solidFill>
                <a:ea typeface="굴림" pitchFamily="50" charset="-127"/>
              </a:rPr>
              <a:t>, </a:t>
            </a:r>
            <a:r>
              <a:rPr lang="en-US" altLang="ko-KR" sz="1600" dirty="0" err="1">
                <a:solidFill>
                  <a:schemeClr val="tx2"/>
                </a:solidFill>
                <a:ea typeface="굴림" pitchFamily="50" charset="-127"/>
              </a:rPr>
              <a:t>Yuseong-gu</a:t>
            </a:r>
            <a:r>
              <a:rPr lang="en-US" altLang="ko-KR" sz="1600" dirty="0">
                <a:solidFill>
                  <a:schemeClr val="tx2"/>
                </a:solidFill>
                <a:ea typeface="굴림" pitchFamily="50" charset="-127"/>
              </a:rPr>
              <a:t>, </a:t>
            </a:r>
            <a:r>
              <a:rPr lang="en-US" altLang="ko-KR" sz="1600" dirty="0" err="1">
                <a:solidFill>
                  <a:schemeClr val="tx2"/>
                </a:solidFill>
                <a:ea typeface="굴림" pitchFamily="50" charset="-127"/>
              </a:rPr>
              <a:t>Daejeon</a:t>
            </a:r>
            <a:r>
              <a:rPr lang="en-US" altLang="ko-KR" sz="1600" dirty="0">
                <a:solidFill>
                  <a:schemeClr val="tx2"/>
                </a:solidFill>
                <a:ea typeface="굴림" pitchFamily="50" charset="-127"/>
              </a:rPr>
              <a:t>, 305-700]</a:t>
            </a:r>
          </a:p>
          <a:p>
            <a:pPr>
              <a:defRPr/>
            </a:pPr>
            <a:r>
              <a:rPr lang="en-US" altLang="ko-KR" sz="1600" dirty="0">
                <a:solidFill>
                  <a:schemeClr val="tx2"/>
                </a:solidFill>
                <a:ea typeface="굴림" pitchFamily="50" charset="-127"/>
              </a:rPr>
              <a:t>Voice:[+82-42-860-5648], FAX: [+82-42-860-5218], E-Mail:[dhkim7256</a:t>
            </a:r>
            <a:r>
              <a:rPr lang="en-US" altLang="ko-KR" sz="1600" dirty="0">
                <a:ea typeface="굴림" pitchFamily="50" charset="-127"/>
              </a:rPr>
              <a:t>@etri.re.kr]</a:t>
            </a:r>
            <a:r>
              <a:rPr lang="en-US" altLang="ko-KR" sz="1600" dirty="0">
                <a:solidFill>
                  <a:schemeClr val="tx2"/>
                </a:solidFill>
                <a:ea typeface="굴림" pitchFamily="50" charset="-127"/>
              </a:rPr>
              <a:t>	</a:t>
            </a: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[Response to </a:t>
            </a:r>
            <a:r>
              <a:rPr lang="en-US" altLang="ko-KR" sz="1600" dirty="0" smtClean="0">
                <a:solidFill>
                  <a:schemeClr val="tx2"/>
                </a:solidFill>
                <a:ea typeface="굴림" pitchFamily="50" charset="-127"/>
              </a:rPr>
              <a:t>LB50 comments]</a:t>
            </a:r>
            <a:endParaRPr lang="en-US" altLang="ko-KR" sz="1600" dirty="0">
              <a:solidFill>
                <a:schemeClr val="tx2"/>
              </a:solidFill>
              <a:ea typeface="굴림" pitchFamily="50" charset="-127"/>
            </a:endParaRP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[This document describes a </a:t>
            </a:r>
            <a:r>
              <a:rPr lang="en-US" altLang="ko-KR" sz="1600" dirty="0" smtClean="0">
                <a:solidFill>
                  <a:schemeClr val="tx2"/>
                </a:solidFill>
                <a:ea typeface="굴림" pitchFamily="50" charset="-127"/>
              </a:rPr>
              <a:t>LB50 comment resolution related to 4B6B and dimming]</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[Proposal </a:t>
            </a:r>
            <a:r>
              <a:rPr lang="en-US" altLang="ko-KR" sz="1600" dirty="0" smtClean="0">
                <a:solidFill>
                  <a:schemeClr val="tx2"/>
                </a:solidFill>
                <a:ea typeface="굴림" pitchFamily="50" charset="-127"/>
              </a:rPr>
              <a:t>to resolve LB50 comments ]</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Dimming issue</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dirty="0" smtClean="0"/>
              <a:t>CID 451 and 467</a:t>
            </a:r>
          </a:p>
          <a:p>
            <a:pPr lvl="1"/>
            <a:r>
              <a:rPr lang="en-US" altLang="ko-KR" dirty="0" smtClean="0"/>
              <a:t>Dimming is mandatory, so does not need any negotiation about dimming</a:t>
            </a:r>
          </a:p>
          <a:p>
            <a:r>
              <a:rPr lang="en-US" altLang="ko-KR" dirty="0" smtClean="0"/>
              <a:t>CID 540</a:t>
            </a:r>
          </a:p>
          <a:p>
            <a:pPr lvl="1"/>
            <a:r>
              <a:rPr lang="en-US" altLang="ko-KR" dirty="0" smtClean="0"/>
              <a:t>Dimming is not mandatory, so need to change expression at 6.9.6 </a:t>
            </a:r>
          </a:p>
          <a:p>
            <a:r>
              <a:rPr lang="en-US" altLang="ko-KR" dirty="0" smtClean="0"/>
              <a:t>At 6.9.6</a:t>
            </a:r>
          </a:p>
          <a:p>
            <a:pPr lvl="1"/>
            <a:r>
              <a:rPr lang="en-US" altLang="ko-KR" dirty="0" smtClean="0"/>
              <a:t>A compliant 802.15.7 device </a:t>
            </a:r>
            <a:r>
              <a:rPr lang="en-US" altLang="ko-KR" dirty="0" smtClean="0">
                <a:solidFill>
                  <a:srgbClr val="FF0000"/>
                </a:solidFill>
              </a:rPr>
              <a:t>shall support dimming</a:t>
            </a:r>
            <a:r>
              <a:rPr lang="en-US" altLang="ko-KR" dirty="0" smtClean="0"/>
              <a:t> using one of the techniques specified in either Clause 6.9.6.1, Clause 6.9.6.2, Clause 6.9.6.3 or Clause 6.9.6.4.</a:t>
            </a:r>
          </a:p>
        </p:txBody>
      </p:sp>
      <p:sp>
        <p:nvSpPr>
          <p:cNvPr id="4" name="날짜 개체 틀 3"/>
          <p:cNvSpPr>
            <a:spLocks noGrp="1"/>
          </p:cNvSpPr>
          <p:nvPr>
            <p:ph type="dt" sz="half" idx="10"/>
          </p:nvPr>
        </p:nvSpPr>
        <p:spPr/>
        <p:txBody>
          <a:bodyPr/>
          <a:lstStyle/>
          <a:p>
            <a:pPr>
              <a:defRPr/>
            </a:pPr>
            <a:r>
              <a:rPr lang="en-US" altLang="ko-KR" smtClean="0"/>
              <a:t>May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200" dirty="0" smtClean="0"/>
              <a:t>Dimming is a mandatory function for VLC</a:t>
            </a:r>
            <a:endParaRPr lang="ko-KR" altLang="en-US" sz="3200" dirty="0"/>
          </a:p>
        </p:txBody>
      </p:sp>
      <p:sp>
        <p:nvSpPr>
          <p:cNvPr id="3" name="내용 개체 틀 2"/>
          <p:cNvSpPr>
            <a:spLocks noGrp="1"/>
          </p:cNvSpPr>
          <p:nvPr>
            <p:ph idx="1"/>
          </p:nvPr>
        </p:nvSpPr>
        <p:spPr>
          <a:xfrm>
            <a:off x="685800" y="1844675"/>
            <a:ext cx="7772400" cy="2441581"/>
          </a:xfrm>
        </p:spPr>
        <p:txBody>
          <a:bodyPr>
            <a:normAutofit fontScale="70000" lnSpcReduction="20000"/>
          </a:bodyPr>
          <a:lstStyle/>
          <a:p>
            <a:r>
              <a:rPr lang="en-US" altLang="ko-KR" dirty="0" smtClean="0"/>
              <a:t>At a illumination and automobile, dimming is a mandatory function.</a:t>
            </a:r>
          </a:p>
          <a:p>
            <a:r>
              <a:rPr lang="en-US" altLang="ko-KR" dirty="0" smtClean="0"/>
              <a:t>At a phone-to-phone communication, dimming is not mandatory.</a:t>
            </a:r>
          </a:p>
          <a:p>
            <a:r>
              <a:rPr lang="en-US" altLang="ko-KR" dirty="0" smtClean="0"/>
              <a:t>At a illumination or automobile to phone communication, receiving function of dimmed signal at phone is a mandatory.</a:t>
            </a:r>
          </a:p>
          <a:p>
            <a:r>
              <a:rPr lang="en-US" altLang="ko-KR" dirty="0" smtClean="0"/>
              <a:t>Phone also needs a dimming function for power saving</a:t>
            </a:r>
          </a:p>
        </p:txBody>
      </p:sp>
      <p:sp>
        <p:nvSpPr>
          <p:cNvPr id="4" name="날짜 개체 틀 3"/>
          <p:cNvSpPr>
            <a:spLocks noGrp="1"/>
          </p:cNvSpPr>
          <p:nvPr>
            <p:ph type="dt" sz="half" idx="10"/>
          </p:nvPr>
        </p:nvSpPr>
        <p:spPr/>
        <p:txBody>
          <a:bodyPr/>
          <a:lstStyle/>
          <a:p>
            <a:pPr>
              <a:defRPr/>
            </a:pPr>
            <a:r>
              <a:rPr lang="en-US" altLang="ko-KR" smtClean="0"/>
              <a:t>May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11</a:t>
            </a:fld>
            <a:endParaRPr lang="en-US" altLang="ko-KR"/>
          </a:p>
        </p:txBody>
      </p:sp>
      <p:sp>
        <p:nvSpPr>
          <p:cNvPr id="7" name="직사각형 6"/>
          <p:cNvSpPr/>
          <p:nvPr/>
        </p:nvSpPr>
        <p:spPr bwMode="auto">
          <a:xfrm>
            <a:off x="857224" y="5072074"/>
            <a:ext cx="2571768" cy="92869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600" dirty="0" smtClean="0"/>
              <a:t>Controlled brightness Period</a:t>
            </a:r>
          </a:p>
        </p:txBody>
      </p:sp>
      <p:sp>
        <p:nvSpPr>
          <p:cNvPr id="8" name="직사각형 7"/>
          <p:cNvSpPr/>
          <p:nvPr/>
        </p:nvSpPr>
        <p:spPr bwMode="auto">
          <a:xfrm>
            <a:off x="3428992" y="5429264"/>
            <a:ext cx="2357454" cy="57150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600" dirty="0" smtClean="0"/>
              <a:t>Default brightness Period</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dirty="0" smtClean="0"/>
              <a:t>f</a:t>
            </a:r>
            <a:r>
              <a:rPr kumimoji="0" lang="en-US" altLang="ko-KR" sz="1600" b="0" i="0" u="none" strike="noStrike" cap="none" normalizeH="0" baseline="0" dirty="0" smtClean="0">
                <a:ln>
                  <a:noFill/>
                </a:ln>
                <a:solidFill>
                  <a:schemeClr val="tx1"/>
                </a:solidFill>
                <a:effectLst/>
                <a:latin typeface="Times New Roman" pitchFamily="18" charset="0"/>
              </a:rPr>
              <a:t>or phone</a:t>
            </a:r>
            <a:endParaRPr kumimoji="0" lang="ko-KR" altLang="en-US" sz="1600" b="0" i="0" u="none" strike="noStrike" cap="none" normalizeH="0" baseline="0" dirty="0" smtClean="0">
              <a:ln>
                <a:noFill/>
              </a:ln>
              <a:solidFill>
                <a:schemeClr val="tx1"/>
              </a:solidFill>
              <a:effectLst/>
              <a:latin typeface="Times New Roman" pitchFamily="18" charset="0"/>
            </a:endParaRPr>
          </a:p>
        </p:txBody>
      </p:sp>
      <p:sp>
        <p:nvSpPr>
          <p:cNvPr id="11" name="직사각형 10"/>
          <p:cNvSpPr/>
          <p:nvPr/>
        </p:nvSpPr>
        <p:spPr bwMode="auto">
          <a:xfrm>
            <a:off x="5786446" y="5072074"/>
            <a:ext cx="2571768" cy="92869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600" dirty="0" smtClean="0"/>
              <a:t>Controlled brightness Period</a:t>
            </a:r>
          </a:p>
        </p:txBody>
      </p:sp>
      <p:cxnSp>
        <p:nvCxnSpPr>
          <p:cNvPr id="13" name="직선 화살표 연결선 12"/>
          <p:cNvCxnSpPr/>
          <p:nvPr/>
        </p:nvCxnSpPr>
        <p:spPr bwMode="auto">
          <a:xfrm>
            <a:off x="642910" y="6000768"/>
            <a:ext cx="8001056"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6" name="직선 화살표 연결선 15"/>
          <p:cNvCxnSpPr/>
          <p:nvPr/>
        </p:nvCxnSpPr>
        <p:spPr bwMode="auto">
          <a:xfrm rot="5400000" flipH="1" flipV="1">
            <a:off x="213488" y="5572140"/>
            <a:ext cx="1286678" cy="794"/>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7" name="TextBox 16"/>
          <p:cNvSpPr txBox="1"/>
          <p:nvPr/>
        </p:nvSpPr>
        <p:spPr>
          <a:xfrm>
            <a:off x="7858148" y="6072206"/>
            <a:ext cx="556691" cy="307777"/>
          </a:xfrm>
          <a:prstGeom prst="rect">
            <a:avLst/>
          </a:prstGeom>
          <a:noFill/>
        </p:spPr>
        <p:txBody>
          <a:bodyPr wrap="none" rtlCol="0">
            <a:spAutoFit/>
          </a:bodyPr>
          <a:lstStyle/>
          <a:p>
            <a:r>
              <a:rPr lang="en-US" altLang="ko-KR" sz="1400" dirty="0" smtClean="0"/>
              <a:t>Time</a:t>
            </a:r>
            <a:endParaRPr lang="ko-KR" altLang="en-US" sz="1400" dirty="0"/>
          </a:p>
        </p:txBody>
      </p:sp>
      <p:sp>
        <p:nvSpPr>
          <p:cNvPr id="18" name="TextBox 17"/>
          <p:cNvSpPr txBox="1"/>
          <p:nvPr/>
        </p:nvSpPr>
        <p:spPr>
          <a:xfrm>
            <a:off x="500034" y="4572008"/>
            <a:ext cx="954107" cy="307777"/>
          </a:xfrm>
          <a:prstGeom prst="rect">
            <a:avLst/>
          </a:prstGeom>
          <a:noFill/>
        </p:spPr>
        <p:txBody>
          <a:bodyPr wrap="none" rtlCol="0">
            <a:spAutoFit/>
          </a:bodyPr>
          <a:lstStyle/>
          <a:p>
            <a:r>
              <a:rPr lang="en-US" altLang="ko-KR" sz="1400" dirty="0" smtClean="0"/>
              <a:t>Brightness</a:t>
            </a:r>
            <a:endParaRPr lang="ko-KR" alt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200" dirty="0" smtClean="0"/>
              <a:t>Comment resolution related CID</a:t>
            </a:r>
            <a:endParaRPr lang="ko-KR" altLang="en-US" sz="3200" dirty="0"/>
          </a:p>
        </p:txBody>
      </p:sp>
      <p:sp>
        <p:nvSpPr>
          <p:cNvPr id="3" name="내용 개체 틀 2"/>
          <p:cNvSpPr>
            <a:spLocks noGrp="1"/>
          </p:cNvSpPr>
          <p:nvPr>
            <p:ph idx="1"/>
          </p:nvPr>
        </p:nvSpPr>
        <p:spPr>
          <a:xfrm>
            <a:off x="614362" y="1844675"/>
            <a:ext cx="7886728" cy="4537075"/>
          </a:xfrm>
        </p:spPr>
        <p:txBody>
          <a:bodyPr>
            <a:noAutofit/>
          </a:bodyPr>
          <a:lstStyle/>
          <a:p>
            <a:r>
              <a:rPr lang="en-US" altLang="ko-KR" sz="2000" dirty="0" smtClean="0"/>
              <a:t>We do not need any negotiation for dimming capability exchange.</a:t>
            </a:r>
          </a:p>
          <a:p>
            <a:pPr lvl="1"/>
            <a:r>
              <a:rPr lang="en-US" altLang="ko-KR" sz="1800" dirty="0" smtClean="0"/>
              <a:t>CID 451, 467 : Accept as a suggested remedy</a:t>
            </a:r>
          </a:p>
          <a:p>
            <a:r>
              <a:rPr lang="en-US" altLang="ko-KR" sz="2000" dirty="0" smtClean="0"/>
              <a:t>Delete a related sentences (text below table 27 and 6.7)</a:t>
            </a:r>
          </a:p>
          <a:p>
            <a:pPr lvl="1"/>
            <a:r>
              <a:rPr lang="en-US" altLang="ko-KR" sz="1800" dirty="0" smtClean="0"/>
              <a:t>By default, a 50% duty cycle shall be used for VPM. If dimming is required to be supported using VPM, the duty cycle shall be first communicated to the receiver by using the visibility frame. After communication, subsequent frames from the transmitter use VPM dimming as specified in 6.9.6. </a:t>
            </a:r>
            <a:r>
              <a:rPr lang="en-US" altLang="ko-KR" sz="1800" strike="sngStrike" dirty="0" smtClean="0"/>
              <a:t>The transmitter should check the receiver’s capability for dimming support before dimming using VPM. </a:t>
            </a:r>
          </a:p>
          <a:p>
            <a:pPr lvl="1"/>
            <a:r>
              <a:rPr lang="en-US" altLang="ko-KR" sz="1800" strike="sngStrike" dirty="0" smtClean="0"/>
              <a:t>The transmitter should check the receiver’s capability for dimming support before dimming using VPM.</a:t>
            </a:r>
          </a:p>
          <a:p>
            <a:r>
              <a:rPr lang="en-US" altLang="ko-KR" sz="2000" dirty="0" smtClean="0"/>
              <a:t>CID 447 and 454 is no more meaning, because a related sentence is deleted</a:t>
            </a:r>
          </a:p>
          <a:p>
            <a:r>
              <a:rPr lang="en-US" altLang="ko-KR" sz="2000" dirty="0" smtClean="0"/>
              <a:t>CID 540 is rejected</a:t>
            </a:r>
          </a:p>
          <a:p>
            <a:pPr lvl="1"/>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May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CID 450 for dimming</a:t>
            </a:r>
            <a:endParaRPr lang="ko-KR" altLang="en-US" dirty="0"/>
          </a:p>
        </p:txBody>
      </p:sp>
      <p:sp>
        <p:nvSpPr>
          <p:cNvPr id="3" name="내용 개체 틀 2"/>
          <p:cNvSpPr>
            <a:spLocks noGrp="1"/>
          </p:cNvSpPr>
          <p:nvPr>
            <p:ph idx="1"/>
          </p:nvPr>
        </p:nvSpPr>
        <p:spPr/>
        <p:txBody>
          <a:bodyPr/>
          <a:lstStyle/>
          <a:p>
            <a:r>
              <a:rPr lang="en-US" altLang="ko-KR" dirty="0" smtClean="0"/>
              <a:t>Suggested remedy</a:t>
            </a:r>
          </a:p>
          <a:p>
            <a:pPr lvl="1"/>
            <a:r>
              <a:rPr lang="en-US" altLang="ko-KR" dirty="0" smtClean="0"/>
              <a:t> Change "After communications, sequent frames …" with "After link establishment, sequent frames …"</a:t>
            </a:r>
          </a:p>
          <a:p>
            <a:r>
              <a:rPr lang="en-US" altLang="ko-KR" dirty="0" smtClean="0"/>
              <a:t>CID 450 : Accept as suggested remedy</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13</a:t>
            </a:fld>
            <a:endParaRPr lang="en-US" altLang="ko-K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of </a:t>
            </a:r>
            <a:br>
              <a:rPr lang="en-US" altLang="ko-KR" dirty="0" smtClean="0"/>
            </a:br>
            <a:r>
              <a:rPr lang="en-US" altLang="ko-KR" dirty="0" smtClean="0"/>
              <a:t>suggested 10 CIDs resolutions</a:t>
            </a:r>
            <a:endParaRPr lang="ko-KR" altLang="en-US" dirty="0"/>
          </a:p>
        </p:txBody>
      </p:sp>
      <p:sp>
        <p:nvSpPr>
          <p:cNvPr id="3" name="내용 개체 틀 2"/>
          <p:cNvSpPr>
            <a:spLocks noGrp="1"/>
          </p:cNvSpPr>
          <p:nvPr>
            <p:ph idx="1"/>
          </p:nvPr>
        </p:nvSpPr>
        <p:spPr/>
        <p:txBody>
          <a:bodyPr>
            <a:noAutofit/>
          </a:bodyPr>
          <a:lstStyle/>
          <a:p>
            <a:r>
              <a:rPr lang="en-US" altLang="ko-KR" sz="2000" dirty="0" smtClean="0"/>
              <a:t>CID 446 : reject</a:t>
            </a:r>
          </a:p>
          <a:p>
            <a:r>
              <a:rPr lang="en-US" altLang="ko-KR" sz="2000" dirty="0" smtClean="0"/>
              <a:t>CID 448 : accept as suggested remedy</a:t>
            </a:r>
          </a:p>
          <a:p>
            <a:r>
              <a:rPr lang="en-US" altLang="ko-KR" sz="2000" dirty="0" smtClean="0"/>
              <a:t>CID 452 : partially accept</a:t>
            </a:r>
          </a:p>
          <a:p>
            <a:r>
              <a:rPr lang="en-US" altLang="ko-KR" sz="2000" dirty="0" smtClean="0"/>
              <a:t>CID 449 : accept</a:t>
            </a:r>
          </a:p>
          <a:p>
            <a:pPr lvl="1"/>
            <a:r>
              <a:rPr lang="en-US" altLang="ko-KR" sz="2000" dirty="0" smtClean="0"/>
              <a:t> relocate the paragraph of the text below table 27 to 6.9.6.2</a:t>
            </a:r>
          </a:p>
          <a:p>
            <a:r>
              <a:rPr lang="en-US" altLang="ko-KR" sz="2000" dirty="0" smtClean="0"/>
              <a:t>CID 450 : accept as suggested remedy</a:t>
            </a:r>
          </a:p>
          <a:p>
            <a:r>
              <a:rPr lang="en-US" altLang="ko-KR" sz="2000" dirty="0" smtClean="0"/>
              <a:t>CID 451 and 467 : accept</a:t>
            </a:r>
          </a:p>
          <a:p>
            <a:pPr lvl="1"/>
            <a:r>
              <a:rPr lang="en-US" altLang="ko-KR" sz="2000" dirty="0" smtClean="0"/>
              <a:t> remove last sentence at  relocated paragraph from 6.6.4.1 by CID 449</a:t>
            </a:r>
          </a:p>
          <a:p>
            <a:pPr lvl="1"/>
            <a:r>
              <a:rPr lang="en-US" altLang="ko-KR" sz="2000" dirty="0" smtClean="0"/>
              <a:t> remove the last sentence at first paragraph of 6.7</a:t>
            </a:r>
          </a:p>
          <a:p>
            <a:r>
              <a:rPr lang="en-US" altLang="ko-KR" sz="2000" dirty="0" smtClean="0"/>
              <a:t>CID 447 and 454 : reject - see CID 451 and 467</a:t>
            </a:r>
          </a:p>
          <a:p>
            <a:r>
              <a:rPr lang="en-US" altLang="ko-KR" sz="2000" dirty="0" smtClean="0"/>
              <a:t>CID 540 : reject – dimming is a mandatory</a:t>
            </a:r>
            <a:endParaRPr lang="ko-KR" altLang="en-US" sz="2000" dirty="0"/>
          </a:p>
        </p:txBody>
      </p:sp>
      <p:sp>
        <p:nvSpPr>
          <p:cNvPr id="4" name="날짜 개체 틀 3"/>
          <p:cNvSpPr>
            <a:spLocks noGrp="1"/>
          </p:cNvSpPr>
          <p:nvPr>
            <p:ph type="dt" sz="half" idx="10"/>
          </p:nvPr>
        </p:nvSpPr>
        <p:spPr/>
        <p:txBody>
          <a:bodyPr/>
          <a:lstStyle/>
          <a:p>
            <a:pPr>
              <a:defRPr/>
            </a:pPr>
            <a:r>
              <a:rPr lang="en-US" altLang="ko-KR" smtClean="0"/>
              <a:t>May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14</a:t>
            </a:fld>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7"/>
          <p:cNvSpPr>
            <a:spLocks noGrp="1"/>
          </p:cNvSpPr>
          <p:nvPr>
            <p:ph type="ctrTitle"/>
          </p:nvPr>
        </p:nvSpPr>
        <p:spPr/>
        <p:txBody>
          <a:bodyPr/>
          <a:lstStyle/>
          <a:p>
            <a:r>
              <a:rPr lang="en-US" altLang="ko-KR" dirty="0" smtClean="0">
                <a:ea typeface="굴림" charset="-127"/>
              </a:rPr>
              <a:t>LB50 comment resolution</a:t>
            </a:r>
            <a:br>
              <a:rPr lang="en-US" altLang="ko-KR" dirty="0" smtClean="0">
                <a:ea typeface="굴림" charset="-127"/>
              </a:rPr>
            </a:br>
            <a:r>
              <a:rPr lang="en-US" altLang="ko-KR" dirty="0" smtClean="0">
                <a:ea typeface="굴림" charset="-127"/>
              </a:rPr>
              <a:t>related to 4B6B and dimming</a:t>
            </a:r>
            <a:endParaRPr lang="ko-KR" altLang="en-US" dirty="0" smtClean="0">
              <a:ea typeface="굴림" charset="-127"/>
            </a:endParaRPr>
          </a:p>
        </p:txBody>
      </p:sp>
      <p:sp>
        <p:nvSpPr>
          <p:cNvPr id="5123" name="부제목 8"/>
          <p:cNvSpPr>
            <a:spLocks noGrp="1"/>
          </p:cNvSpPr>
          <p:nvPr>
            <p:ph type="subTitle" idx="1"/>
          </p:nvPr>
        </p:nvSpPr>
        <p:spPr/>
        <p:txBody>
          <a:bodyPr/>
          <a:lstStyle/>
          <a:p>
            <a:r>
              <a:rPr lang="en-US" altLang="ko-KR" sz="2400" smtClean="0">
                <a:ea typeface="굴림" charset="-127"/>
              </a:rPr>
              <a:t>Dae Ho Kim</a:t>
            </a:r>
          </a:p>
          <a:p>
            <a:r>
              <a:rPr lang="en-US" altLang="ko-KR" sz="2400" smtClean="0">
                <a:ea typeface="굴림" charset="-127"/>
              </a:rPr>
              <a:t>dhkim7256@etri.re.kr</a:t>
            </a:r>
          </a:p>
          <a:p>
            <a:r>
              <a:rPr lang="en-US" altLang="ko-KR" sz="2400" smtClean="0">
                <a:ea typeface="굴림" charset="-127"/>
              </a:rPr>
              <a:t>ETRI</a:t>
            </a:r>
          </a:p>
          <a:p>
            <a:endParaRPr lang="ko-KR" altLang="en-US" sz="2400" smtClean="0">
              <a:ea typeface="굴림" charset="-127"/>
            </a:endParaRPr>
          </a:p>
        </p:txBody>
      </p:sp>
      <p:sp>
        <p:nvSpPr>
          <p:cNvPr id="5125" name="바닥글 개체 틀 4"/>
          <p:cNvSpPr>
            <a:spLocks noGrp="1"/>
          </p:cNvSpPr>
          <p:nvPr>
            <p:ph type="ftr" sz="quarter" idx="11"/>
          </p:nvPr>
        </p:nvSpPr>
        <p:spPr>
          <a:noFill/>
        </p:spPr>
        <p:txBody>
          <a:bodyPr/>
          <a:lstStyle/>
          <a:p>
            <a:r>
              <a:rPr lang="en-US" altLang="ko-KR" smtClean="0">
                <a:ea typeface="굴림" charset="-127"/>
              </a:rPr>
              <a:t>Dae-Ho Kim, ETRI</a:t>
            </a:r>
          </a:p>
        </p:txBody>
      </p:sp>
      <p:sp>
        <p:nvSpPr>
          <p:cNvPr id="5126" name="슬라이드 번호 개체 틀 5"/>
          <p:cNvSpPr>
            <a:spLocks noGrp="1"/>
          </p:cNvSpPr>
          <p:nvPr>
            <p:ph type="sldNum" sz="quarter" idx="12"/>
          </p:nvPr>
        </p:nvSpPr>
        <p:spPr>
          <a:noFill/>
        </p:spPr>
        <p:txBody>
          <a:bodyPr/>
          <a:lstStyle/>
          <a:p>
            <a:r>
              <a:rPr lang="en-US" altLang="ko-KR" smtClean="0">
                <a:ea typeface="굴림" charset="-127"/>
              </a:rPr>
              <a:t>Slide </a:t>
            </a:r>
            <a:fld id="{8FE0BA0E-CD94-44E6-81AC-A87D09AF1BCB}" type="slidenum">
              <a:rPr lang="en-US" altLang="ko-KR" smtClean="0">
                <a:ea typeface="굴림" charset="-127"/>
              </a:rPr>
              <a:pPr/>
              <a:t>2</a:t>
            </a:fld>
            <a:endParaRPr lang="en-US" altLang="ko-KR" smtClean="0">
              <a:ea typeface="굴림" charset="-127"/>
            </a:endParaRPr>
          </a:p>
        </p:txBody>
      </p:sp>
      <p:sp>
        <p:nvSpPr>
          <p:cNvPr id="7" name="날짜 개체 틀 1"/>
          <p:cNvSpPr>
            <a:spLocks noGrp="1"/>
          </p:cNvSpPr>
          <p:nvPr>
            <p:ph type="dt" sz="quarter" idx="10"/>
          </p:nvPr>
        </p:nvSpPr>
        <p:spPr>
          <a:xfrm>
            <a:off x="685800" y="378281"/>
            <a:ext cx="1600200" cy="215444"/>
          </a:xfrm>
          <a:noFill/>
        </p:spPr>
        <p:txBody>
          <a:bodyPr/>
          <a:lstStyle/>
          <a:p>
            <a:r>
              <a:rPr lang="en-US" altLang="ko-KR" dirty="0" smtClean="0">
                <a:ea typeface="굴림" charset="-127"/>
              </a:rPr>
              <a:t>May 2010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10 CIDs of related comments</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4B6B</a:t>
            </a:r>
          </a:p>
          <a:p>
            <a:pPr lvl="1"/>
            <a:r>
              <a:rPr lang="en-US" altLang="ko-KR" dirty="0" smtClean="0"/>
              <a:t> related </a:t>
            </a:r>
            <a:r>
              <a:rPr lang="en-US" altLang="ko-KR" dirty="0" err="1" smtClean="0"/>
              <a:t>subclause</a:t>
            </a:r>
            <a:r>
              <a:rPr lang="en-US" altLang="ko-KR" dirty="0" smtClean="0"/>
              <a:t> 6.6.4.1</a:t>
            </a:r>
          </a:p>
          <a:p>
            <a:pPr lvl="1"/>
            <a:r>
              <a:rPr lang="en-US" altLang="ko-KR" dirty="0" smtClean="0"/>
              <a:t> CID 446 ~ 452</a:t>
            </a:r>
          </a:p>
          <a:p>
            <a:pPr lvl="2"/>
            <a:r>
              <a:rPr lang="en-US" altLang="ko-KR" dirty="0" smtClean="0"/>
              <a:t>CID 447, 449, 450 and 451 of 4B6B is more related to dimming</a:t>
            </a:r>
          </a:p>
          <a:p>
            <a:pPr lvl="2"/>
            <a:r>
              <a:rPr lang="en-US" altLang="ko-KR" dirty="0" smtClean="0"/>
              <a:t>CID 446, 448 and 452 are really related to 4B6B</a:t>
            </a:r>
          </a:p>
          <a:p>
            <a:r>
              <a:rPr lang="en-US" altLang="ko-KR" dirty="0" smtClean="0"/>
              <a:t>Dimming</a:t>
            </a:r>
          </a:p>
          <a:p>
            <a:pPr lvl="1"/>
            <a:r>
              <a:rPr lang="en-US" altLang="ko-KR" dirty="0" smtClean="0"/>
              <a:t> CID 447, 449, 450, 451 of 4B6B and CID 454, 467 and 540</a:t>
            </a:r>
          </a:p>
        </p:txBody>
      </p:sp>
      <p:sp>
        <p:nvSpPr>
          <p:cNvPr id="4" name="날짜 개체 틀 3"/>
          <p:cNvSpPr>
            <a:spLocks noGrp="1"/>
          </p:cNvSpPr>
          <p:nvPr>
            <p:ph type="dt" sz="half" idx="10"/>
          </p:nvPr>
        </p:nvSpPr>
        <p:spPr/>
        <p:txBody>
          <a:bodyPr/>
          <a:lstStyle/>
          <a:p>
            <a:pPr>
              <a:defRPr/>
            </a:pPr>
            <a:r>
              <a:rPr lang="en-US" altLang="ko-KR" smtClean="0"/>
              <a:t>May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CID 446 for 4B6B</a:t>
            </a:r>
            <a:endParaRPr lang="ko-KR" altLang="en-US" dirty="0"/>
          </a:p>
        </p:txBody>
      </p:sp>
      <p:sp>
        <p:nvSpPr>
          <p:cNvPr id="3" name="내용 개체 틀 2"/>
          <p:cNvSpPr>
            <a:spLocks noGrp="1"/>
          </p:cNvSpPr>
          <p:nvPr>
            <p:ph idx="1"/>
          </p:nvPr>
        </p:nvSpPr>
        <p:spPr>
          <a:xfrm>
            <a:off x="685800" y="3357562"/>
            <a:ext cx="7772400" cy="3024188"/>
          </a:xfrm>
        </p:spPr>
        <p:txBody>
          <a:bodyPr>
            <a:normAutofit fontScale="85000" lnSpcReduction="20000"/>
          </a:bodyPr>
          <a:lstStyle/>
          <a:p>
            <a:r>
              <a:rPr lang="en-US" altLang="ko-KR" dirty="0" smtClean="0"/>
              <a:t>“The 4B6B expands 4-bits to 6-bit encoded symbols with 50% duty cycle.”</a:t>
            </a:r>
          </a:p>
          <a:p>
            <a:r>
              <a:rPr lang="en-US" altLang="ko-KR" dirty="0" smtClean="0"/>
              <a:t>CID 446 is related to characteristic of 4B6B.</a:t>
            </a:r>
          </a:p>
          <a:p>
            <a:pPr lvl="1"/>
            <a:r>
              <a:rPr lang="en-US" altLang="ko-KR" dirty="0" smtClean="0"/>
              <a:t> “50% duty cycle” is </a:t>
            </a:r>
            <a:r>
              <a:rPr lang="en-US" altLang="ko-KR" dirty="0" smtClean="0"/>
              <a:t>more exact </a:t>
            </a:r>
            <a:r>
              <a:rPr lang="en-US" altLang="ko-KR" dirty="0" smtClean="0"/>
              <a:t>expression than “DC balance”</a:t>
            </a:r>
          </a:p>
          <a:p>
            <a:pPr lvl="1"/>
            <a:r>
              <a:rPr lang="en-US" altLang="ko-KR" dirty="0" smtClean="0"/>
              <a:t>AMI is a DC balanced code but does not have a 50% duty cycle characteristic.</a:t>
            </a:r>
          </a:p>
          <a:p>
            <a:r>
              <a:rPr lang="en-US" altLang="ko-KR" dirty="0" smtClean="0"/>
              <a:t> CID 446 : Reject</a:t>
            </a:r>
          </a:p>
          <a:p>
            <a:endParaRPr lang="en-US" altLang="ko-KR" dirty="0" smtClean="0"/>
          </a:p>
          <a:p>
            <a:endParaRPr lang="en-US" altLang="ko-KR" dirty="0" smtClean="0"/>
          </a:p>
        </p:txBody>
      </p:sp>
      <p:sp>
        <p:nvSpPr>
          <p:cNvPr id="4" name="날짜 개체 틀 3"/>
          <p:cNvSpPr>
            <a:spLocks noGrp="1"/>
          </p:cNvSpPr>
          <p:nvPr>
            <p:ph type="dt" sz="half" idx="10"/>
          </p:nvPr>
        </p:nvSpPr>
        <p:spPr/>
        <p:txBody>
          <a:bodyPr/>
          <a:lstStyle/>
          <a:p>
            <a:pPr>
              <a:defRPr/>
            </a:pPr>
            <a:r>
              <a:rPr lang="en-US" altLang="ko-KR" dirty="0" smtClean="0"/>
              <a:t>May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4</a:t>
            </a:fld>
            <a:endParaRPr lang="en-US" altLang="ko-KR"/>
          </a:p>
        </p:txBody>
      </p:sp>
      <p:graphicFrame>
        <p:nvGraphicFramePr>
          <p:cNvPr id="10" name="표 9"/>
          <p:cNvGraphicFramePr>
            <a:graphicFrameLocks noGrp="1"/>
          </p:cNvGraphicFramePr>
          <p:nvPr/>
        </p:nvGraphicFramePr>
        <p:xfrm>
          <a:off x="500034" y="2000240"/>
          <a:ext cx="8143933" cy="1280160"/>
        </p:xfrm>
        <a:graphic>
          <a:graphicData uri="http://schemas.openxmlformats.org/drawingml/2006/table">
            <a:tbl>
              <a:tblPr/>
              <a:tblGrid>
                <a:gridCol w="411796"/>
                <a:gridCol w="957007"/>
                <a:gridCol w="648710"/>
                <a:gridCol w="527005"/>
                <a:gridCol w="527005"/>
                <a:gridCol w="527005"/>
                <a:gridCol w="1687884"/>
                <a:gridCol w="2857521"/>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dirty="0">
                          <a:latin typeface="Arial"/>
                        </a:rPr>
                        <a:t>446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R. Roberts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dirty="0">
                          <a:latin typeface="Arial"/>
                        </a:rPr>
                        <a:t>6.6.4.1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ko-KR" altLang="en-US" sz="1400" b="0" i="0" u="none" strike="noStrike" dirty="0">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dirty="0">
                          <a:latin typeface="Arial"/>
                        </a:rPr>
                        <a:t>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dirty="0">
                          <a:latin typeface="Arial"/>
                        </a:rPr>
                        <a:t>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Remove text phrase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Remove the phrase "with 50% duty cycle".  What is meant is the 6 bit code is DC balanced.  We could say "with DC balance".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CID 448 for 4B6B</a:t>
            </a:r>
            <a:endParaRPr lang="ko-KR" altLang="en-US" dirty="0"/>
          </a:p>
        </p:txBody>
      </p:sp>
      <p:sp>
        <p:nvSpPr>
          <p:cNvPr id="3" name="내용 개체 틀 2"/>
          <p:cNvSpPr>
            <a:spLocks noGrp="1"/>
          </p:cNvSpPr>
          <p:nvPr>
            <p:ph idx="1"/>
          </p:nvPr>
        </p:nvSpPr>
        <p:spPr>
          <a:xfrm>
            <a:off x="685800" y="3571876"/>
            <a:ext cx="7772400" cy="2809874"/>
          </a:xfrm>
        </p:spPr>
        <p:txBody>
          <a:bodyPr/>
          <a:lstStyle/>
          <a:p>
            <a:r>
              <a:rPr lang="en-US" altLang="ko-KR" dirty="0" smtClean="0"/>
              <a:t>“Run length is limited 4”</a:t>
            </a:r>
          </a:p>
          <a:p>
            <a:r>
              <a:rPr lang="en-US" altLang="ko-KR" dirty="0" smtClean="0"/>
              <a:t>An </a:t>
            </a:r>
            <a:r>
              <a:rPr lang="en-US" altLang="ko-KR" dirty="0" smtClean="0"/>
              <a:t>English grammar problem</a:t>
            </a:r>
          </a:p>
          <a:p>
            <a:r>
              <a:rPr lang="en-US" altLang="ko-KR" dirty="0" smtClean="0"/>
              <a:t>CID 448 : Accept as a suggested </a:t>
            </a:r>
            <a:r>
              <a:rPr lang="en-US" altLang="ko-KR" dirty="0" smtClean="0"/>
              <a:t>remedy</a:t>
            </a:r>
          </a:p>
          <a:p>
            <a:pPr lvl="1"/>
            <a:r>
              <a:rPr lang="en-US" altLang="ko-KR" dirty="0" smtClean="0"/>
              <a:t>“Run length is limited to four”</a:t>
            </a:r>
            <a:endParaRPr lang="en-US" altLang="ko-KR" dirty="0" smtClean="0"/>
          </a:p>
          <a:p>
            <a:pPr lvl="1"/>
            <a:endParaRPr lang="ko-KR" altLang="en-US" dirty="0"/>
          </a:p>
        </p:txBody>
      </p:sp>
      <p:sp>
        <p:nvSpPr>
          <p:cNvPr id="4" name="날짜 개체 틀 3"/>
          <p:cNvSpPr>
            <a:spLocks noGrp="1"/>
          </p:cNvSpPr>
          <p:nvPr>
            <p:ph type="dt" sz="half" idx="10"/>
          </p:nvPr>
        </p:nvSpPr>
        <p:spPr/>
        <p:txBody>
          <a:bodyPr/>
          <a:lstStyle/>
          <a:p>
            <a:pPr>
              <a:defRPr/>
            </a:pPr>
            <a:r>
              <a:rPr lang="en-US" altLang="ko-KR" dirty="0" smtClean="0"/>
              <a:t>May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5</a:t>
            </a:fld>
            <a:endParaRPr lang="en-US" altLang="ko-KR"/>
          </a:p>
        </p:txBody>
      </p:sp>
      <p:graphicFrame>
        <p:nvGraphicFramePr>
          <p:cNvPr id="8" name="표 7"/>
          <p:cNvGraphicFramePr>
            <a:graphicFrameLocks noGrp="1"/>
          </p:cNvGraphicFramePr>
          <p:nvPr/>
        </p:nvGraphicFramePr>
        <p:xfrm>
          <a:off x="500034" y="1928802"/>
          <a:ext cx="8072495" cy="1143008"/>
        </p:xfrm>
        <a:graphic>
          <a:graphicData uri="http://schemas.openxmlformats.org/drawingml/2006/table">
            <a:tbl>
              <a:tblPr/>
              <a:tblGrid>
                <a:gridCol w="340358"/>
                <a:gridCol w="957007"/>
                <a:gridCol w="560023"/>
                <a:gridCol w="615692"/>
                <a:gridCol w="527005"/>
                <a:gridCol w="527005"/>
                <a:gridCol w="1759322"/>
                <a:gridCol w="2786083"/>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SuggestedRemedy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6288">
                <a:tc>
                  <a:txBody>
                    <a:bodyPr/>
                    <a:lstStyle/>
                    <a:p>
                      <a:pPr algn="ctr" fontAlgn="b"/>
                      <a:r>
                        <a:rPr lang="en-US" altLang="ko-KR" sz="1400" b="0" i="0" u="none" strike="noStrike" dirty="0">
                          <a:latin typeface="Arial"/>
                        </a:rPr>
                        <a:t>448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David </a:t>
                      </a:r>
                      <a:r>
                        <a:rPr lang="en-US" sz="1400" b="0" i="0" u="none" strike="noStrike" dirty="0" err="1">
                          <a:latin typeface="Arial"/>
                        </a:rPr>
                        <a:t>Cypher</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dirty="0">
                          <a:latin typeface="Arial"/>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dirty="0">
                          <a:latin typeface="Arial"/>
                        </a:rPr>
                        <a:t>6.6.4.1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dirty="0">
                          <a:latin typeface="Arial"/>
                        </a:rPr>
                        <a:t>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dirty="0">
                          <a:latin typeface="Arial"/>
                        </a:rPr>
                        <a:t>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What is Run Length is limited 4?  Is 4 to be there?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Run length is limited to four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CID 452 for 4B6B</a:t>
            </a:r>
            <a:endParaRPr lang="ko-KR" altLang="en-US" dirty="0"/>
          </a:p>
        </p:txBody>
      </p:sp>
      <p:sp>
        <p:nvSpPr>
          <p:cNvPr id="3" name="내용 개체 틀 2"/>
          <p:cNvSpPr>
            <a:spLocks noGrp="1"/>
          </p:cNvSpPr>
          <p:nvPr>
            <p:ph idx="1"/>
          </p:nvPr>
        </p:nvSpPr>
        <p:spPr>
          <a:xfrm>
            <a:off x="685800" y="3286124"/>
            <a:ext cx="3886200" cy="3095626"/>
          </a:xfrm>
        </p:spPr>
        <p:txBody>
          <a:bodyPr>
            <a:normAutofit fontScale="70000" lnSpcReduction="20000"/>
          </a:bodyPr>
          <a:lstStyle/>
          <a:p>
            <a:r>
              <a:rPr lang="en-US" altLang="ko-KR" dirty="0" smtClean="0"/>
              <a:t>NRZ-OOK is not related to 4B6B and this standard.</a:t>
            </a:r>
          </a:p>
          <a:p>
            <a:r>
              <a:rPr lang="en-US" altLang="ko-KR" dirty="0" smtClean="0"/>
              <a:t>CID 452 :Partially accept</a:t>
            </a:r>
          </a:p>
          <a:p>
            <a:pPr lvl="1"/>
            <a:r>
              <a:rPr lang="en-US" altLang="ko-KR" dirty="0" smtClean="0"/>
              <a:t>Delete only NRZ-OOK</a:t>
            </a:r>
          </a:p>
          <a:p>
            <a:pPr lvl="1"/>
            <a:r>
              <a:rPr lang="en-US" altLang="ko-KR" dirty="0" smtClean="0"/>
              <a:t>Add 25% (editorial CID 344)</a:t>
            </a:r>
          </a:p>
          <a:p>
            <a:pPr lvl="1"/>
            <a:r>
              <a:rPr lang="en-US" altLang="ko-KR" dirty="0" smtClean="0"/>
              <a:t>Change figure title</a:t>
            </a:r>
          </a:p>
          <a:p>
            <a:pPr lvl="2"/>
            <a:r>
              <a:rPr lang="en-US" altLang="ko-KR" dirty="0" smtClean="0"/>
              <a:t>Figure 35 – A 50% duty cycle waveform of 4B6B encoded data</a:t>
            </a:r>
          </a:p>
          <a:p>
            <a:pPr lvl="2"/>
            <a:r>
              <a:rPr lang="en-US" altLang="ko-KR" dirty="0" smtClean="0"/>
              <a:t>Or any suggestion?</a:t>
            </a:r>
          </a:p>
        </p:txBody>
      </p:sp>
      <p:sp>
        <p:nvSpPr>
          <p:cNvPr id="4" name="날짜 개체 틀 3"/>
          <p:cNvSpPr>
            <a:spLocks noGrp="1"/>
          </p:cNvSpPr>
          <p:nvPr>
            <p:ph type="dt" sz="half" idx="10"/>
          </p:nvPr>
        </p:nvSpPr>
        <p:spPr/>
        <p:txBody>
          <a:bodyPr/>
          <a:lstStyle/>
          <a:p>
            <a:pPr>
              <a:defRPr/>
            </a:pPr>
            <a:r>
              <a:rPr lang="en-US" altLang="ko-KR" smtClean="0"/>
              <a:t>May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a:xfrm>
            <a:off x="4344988" y="6533413"/>
            <a:ext cx="530225" cy="124561"/>
          </a:xfrm>
        </p:spPr>
        <p:txBody>
          <a:bodyPr/>
          <a:lstStyle/>
          <a:p>
            <a:pPr>
              <a:defRPr/>
            </a:pPr>
            <a:r>
              <a:rPr lang="en-US" altLang="ko-KR" smtClean="0"/>
              <a:t>Slide </a:t>
            </a:r>
            <a:fld id="{ADB01E64-024C-444C-AF96-1461AA8BB74E}" type="slidenum">
              <a:rPr lang="en-US" altLang="ko-KR" smtClean="0"/>
              <a:pPr>
                <a:defRPr/>
              </a:pPr>
              <a:t>6</a:t>
            </a:fld>
            <a:endParaRPr lang="en-US" altLang="ko-KR"/>
          </a:p>
        </p:txBody>
      </p:sp>
      <p:pic>
        <p:nvPicPr>
          <p:cNvPr id="7" name="그림 6" descr="4B6B.jpg"/>
          <p:cNvPicPr>
            <a:picLocks noChangeAspect="1"/>
          </p:cNvPicPr>
          <p:nvPr/>
        </p:nvPicPr>
        <p:blipFill>
          <a:blip r:embed="rId2" cstate="print"/>
          <a:stretch>
            <a:fillRect/>
          </a:stretch>
        </p:blipFill>
        <p:spPr>
          <a:xfrm>
            <a:off x="4572000" y="3357562"/>
            <a:ext cx="4143404" cy="3000396"/>
          </a:xfrm>
          <a:prstGeom prst="rect">
            <a:avLst/>
          </a:prstGeom>
        </p:spPr>
      </p:pic>
      <p:graphicFrame>
        <p:nvGraphicFramePr>
          <p:cNvPr id="8" name="표 7"/>
          <p:cNvGraphicFramePr>
            <a:graphicFrameLocks noGrp="1"/>
          </p:cNvGraphicFramePr>
          <p:nvPr/>
        </p:nvGraphicFramePr>
        <p:xfrm>
          <a:off x="500034" y="1928802"/>
          <a:ext cx="8072495" cy="1264920"/>
        </p:xfrm>
        <a:graphic>
          <a:graphicData uri="http://schemas.openxmlformats.org/drawingml/2006/table">
            <a:tbl>
              <a:tblPr/>
              <a:tblGrid>
                <a:gridCol w="340358"/>
                <a:gridCol w="957007"/>
                <a:gridCol w="560023"/>
                <a:gridCol w="615692"/>
                <a:gridCol w="527005"/>
                <a:gridCol w="527005"/>
                <a:gridCol w="1759322"/>
                <a:gridCol w="2786083"/>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err="1">
                          <a:latin typeface="Arial"/>
                        </a:rPr>
                        <a:t>Subclause</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6288">
                <a:tc>
                  <a:txBody>
                    <a:bodyPr/>
                    <a:lstStyle/>
                    <a:p>
                      <a:pPr algn="ctr" fontAlgn="b"/>
                      <a:r>
                        <a:rPr lang="en-US" altLang="ko-KR" sz="1100" b="0" i="0" u="none" strike="noStrike">
                          <a:latin typeface="Arial"/>
                        </a:rPr>
                        <a:t>452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latin typeface="Arial"/>
                        </a:rPr>
                        <a:t>R. Roberts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100" b="0" i="0" u="none" strike="noStrike">
                          <a:latin typeface="Arial"/>
                        </a:rPr>
                        <a:t>6.6.4.1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latin typeface="Arial"/>
                        </a:rPr>
                        <a:t>Figure 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100" b="0" i="0" u="none" strike="noStrike">
                          <a:latin typeface="Arial"/>
                        </a:rPr>
                        <a:t>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ko-KR" altLang="en-US" sz="11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latin typeface="Arial"/>
                        </a:rPr>
                        <a:t>D</a:t>
                      </a:r>
                      <a:r>
                        <a:rPr lang="en-US" altLang="ko-KR" sz="1100" b="0" i="0" u="none" strike="noStrike" dirty="0" smtClean="0">
                          <a:latin typeface="+mn-lt"/>
                        </a:rPr>
                        <a:t>elete figure 35</a:t>
                      </a:r>
                      <a:endParaRPr lang="en-U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Figure 35 discusses some issues that are irrelevant to the standard, such as NRZ OOK (since NRZ OOK is not in the standard) and the illustrative examples really do not add value to what is already in table 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모서리가 둥근 직사각형 8"/>
          <p:cNvSpPr/>
          <p:nvPr/>
        </p:nvSpPr>
        <p:spPr bwMode="auto">
          <a:xfrm>
            <a:off x="5643570" y="3357562"/>
            <a:ext cx="1714512" cy="857256"/>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11" name="직선 화살표 연결선 10"/>
          <p:cNvCxnSpPr>
            <a:endCxn id="9" idx="1"/>
          </p:cNvCxnSpPr>
          <p:nvPr/>
        </p:nvCxnSpPr>
        <p:spPr bwMode="auto">
          <a:xfrm flipV="1">
            <a:off x="4071934" y="3786190"/>
            <a:ext cx="1571636" cy="571504"/>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2" name="모서리가 둥근 직사각형 11"/>
          <p:cNvSpPr/>
          <p:nvPr/>
        </p:nvSpPr>
        <p:spPr bwMode="auto">
          <a:xfrm>
            <a:off x="5857884" y="5214950"/>
            <a:ext cx="428628" cy="357190"/>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14" name="직선 화살표 연결선 13"/>
          <p:cNvCxnSpPr/>
          <p:nvPr/>
        </p:nvCxnSpPr>
        <p:spPr bwMode="auto">
          <a:xfrm>
            <a:off x="4071934" y="4786322"/>
            <a:ext cx="1785950" cy="50006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7 CIDs related to Dimming</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7</a:t>
            </a:fld>
            <a:endParaRPr lang="en-US" altLang="ko-KR"/>
          </a:p>
        </p:txBody>
      </p:sp>
      <p:graphicFrame>
        <p:nvGraphicFramePr>
          <p:cNvPr id="7" name="표 6"/>
          <p:cNvGraphicFramePr>
            <a:graphicFrameLocks noGrp="1"/>
          </p:cNvGraphicFramePr>
          <p:nvPr/>
        </p:nvGraphicFramePr>
        <p:xfrm>
          <a:off x="500034" y="1857364"/>
          <a:ext cx="8072498" cy="4394547"/>
        </p:xfrm>
        <a:graphic>
          <a:graphicData uri="http://schemas.openxmlformats.org/drawingml/2006/table">
            <a:tbl>
              <a:tblPr/>
              <a:tblGrid>
                <a:gridCol w="340356"/>
                <a:gridCol w="1078712"/>
                <a:gridCol w="527005"/>
                <a:gridCol w="625695"/>
                <a:gridCol w="428315"/>
                <a:gridCol w="527005"/>
                <a:gridCol w="2261726"/>
                <a:gridCol w="2283684"/>
              </a:tblGrid>
              <a:tr h="136179">
                <a:tc>
                  <a:txBody>
                    <a:bodyPr/>
                    <a:lstStyle/>
                    <a:p>
                      <a:pPr algn="ctr" fontAlgn="b"/>
                      <a:r>
                        <a:rPr lang="en-US" sz="10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err="1">
                          <a:latin typeface="Arial"/>
                        </a:rPr>
                        <a:t>Subclause</a:t>
                      </a:r>
                      <a:endParaRPr lang="en-U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latin typeface="Arial"/>
                        </a:rPr>
                        <a:t>Suggested Remedy</a:t>
                      </a:r>
                      <a:endParaRPr lang="en-U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8536">
                <a:tc>
                  <a:txBody>
                    <a:bodyPr/>
                    <a:lstStyle/>
                    <a:p>
                      <a:pPr algn="r" fontAlgn="b"/>
                      <a:r>
                        <a:rPr lang="en-US" altLang="ko-KR" sz="1000" b="0" i="0" u="none" strike="noStrike" dirty="0">
                          <a:latin typeface="Arial"/>
                        </a:rPr>
                        <a:t>447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dirty="0" err="1">
                          <a:latin typeface="Arial"/>
                        </a:rPr>
                        <a:t>Soo</a:t>
                      </a:r>
                      <a:r>
                        <a:rPr lang="en-US" sz="1000" b="0" i="0" u="none" strike="noStrike" dirty="0">
                          <a:latin typeface="Arial"/>
                        </a:rPr>
                        <a:t>-Young Chang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altLang="ko-KR" sz="1000" b="0" i="0" u="none" strike="noStrike" dirty="0">
                          <a:latin typeface="Arial"/>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000" b="0" i="0" u="none" strike="noStrike" dirty="0">
                          <a:latin typeface="Arial"/>
                        </a:rPr>
                        <a:t>6.6.4.1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000" b="0" i="0" u="none" strike="noStrike" dirty="0">
                          <a:latin typeface="Arial"/>
                        </a:rPr>
                        <a:t>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000" b="0" i="0" u="none" strike="noStrike" dirty="0">
                          <a:latin typeface="Arial"/>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latin typeface="Arial"/>
                        </a:rPr>
                        <a:t>How can the transmitter check the receiver's capability for dimming support before dimming using VPM?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900" b="0" i="0" u="none" strike="noStrike">
                          <a:latin typeface="Arial"/>
                        </a:rPr>
                        <a:t>Need an explanation.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680893">
                <a:tc>
                  <a:txBody>
                    <a:bodyPr/>
                    <a:lstStyle/>
                    <a:p>
                      <a:pPr algn="r" fontAlgn="b"/>
                      <a:r>
                        <a:rPr lang="en-US" altLang="ko-KR" sz="1000" b="0" i="0" u="none" strike="noStrike" dirty="0">
                          <a:latin typeface="Arial"/>
                        </a:rPr>
                        <a:t>449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dirty="0">
                          <a:latin typeface="Arial"/>
                        </a:rPr>
                        <a:t>R. Roberts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altLang="ko-KR" sz="1000" b="0" i="0" u="none" strike="noStrike" dirty="0">
                          <a:latin typeface="Arial"/>
                        </a:rPr>
                        <a:t>6.6.4.1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ko-KR" altLang="en-US" sz="1000" b="0" i="0" u="none" strike="noStrike" dirty="0">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000" b="0" i="0" u="none" strike="noStrike" dirty="0">
                          <a:latin typeface="Arial"/>
                        </a:rPr>
                        <a:t>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000" b="0" i="0" u="none" strike="noStrike" dirty="0">
                          <a:latin typeface="Arial"/>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latin typeface="Arial"/>
                        </a:rPr>
                        <a:t>Relocate the paragraph of text below table 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900" b="0" i="0" u="none" strike="noStrike" dirty="0">
                          <a:latin typeface="Arial"/>
                        </a:rPr>
                        <a:t>The text below table 27 should be relocated to section 6.6 since this is introductory text.  Currently this text is in the RLL encoding section the content of this paragraph is not about RLL encoding.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408536">
                <a:tc>
                  <a:txBody>
                    <a:bodyPr/>
                    <a:lstStyle/>
                    <a:p>
                      <a:pPr algn="r" fontAlgn="b"/>
                      <a:r>
                        <a:rPr lang="en-US" altLang="ko-KR" sz="1000" b="0" i="0" u="none" strike="noStrike">
                          <a:latin typeface="Arial"/>
                        </a:rPr>
                        <a:t>450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a:latin typeface="Arial"/>
                        </a:rPr>
                        <a:t>R. Roberts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altLang="ko-KR" sz="1000" b="0" i="0" u="none" strike="noStrike">
                          <a:latin typeface="Arial"/>
                        </a:rPr>
                        <a:t>6.6.4.1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ko-KR" altLang="en-US" sz="10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000" b="0" i="0" u="none" strike="noStrike" dirty="0">
                          <a:latin typeface="Arial"/>
                        </a:rPr>
                        <a:t>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ko-KR" altLang="en-US" sz="1000" b="0" i="0" u="none" strike="noStrike" dirty="0">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latin typeface="Arial"/>
                        </a:rPr>
                        <a:t>Make changes to the text below table 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900" b="0" i="0" u="none" strike="noStrike" dirty="0">
                          <a:latin typeface="Arial"/>
                        </a:rPr>
                        <a:t>Change "After communications, sequent frames …" with "After link establishment, sequent frames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361787">
                <a:tc>
                  <a:txBody>
                    <a:bodyPr/>
                    <a:lstStyle/>
                    <a:p>
                      <a:pPr algn="r" fontAlgn="b"/>
                      <a:r>
                        <a:rPr lang="en-US" altLang="ko-KR" sz="1000" b="0" i="0" u="none" strike="noStrike" dirty="0">
                          <a:latin typeface="Arial"/>
                        </a:rPr>
                        <a:t>451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dirty="0">
                          <a:latin typeface="Arial"/>
                        </a:rPr>
                        <a:t>R. Roberts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altLang="ko-KR" sz="1000" b="0" i="0" u="none" strike="noStrike" dirty="0">
                          <a:latin typeface="Arial"/>
                        </a:rPr>
                        <a:t>6.6.4.1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ko-KR" altLang="en-US" sz="1000" b="0" i="0" u="none" strike="noStrike" dirty="0">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000" b="0" i="0" u="none" strike="noStrike" dirty="0">
                          <a:latin typeface="Arial"/>
                        </a:rPr>
                        <a:t>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000" b="0" i="0" u="none" strike="noStrike" dirty="0">
                          <a:latin typeface="Arial"/>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latin typeface="Arial"/>
                        </a:rPr>
                        <a:t>Remove last sentence of the paragraph below table 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900" b="0" i="0" u="none" strike="noStrike" dirty="0">
                          <a:latin typeface="Arial"/>
                        </a:rPr>
                        <a:t>Remove the sentence "The transmitter should check the receiver's capability for dimming support before dimming using VPM".</a:t>
                      </a:r>
                      <a:br>
                        <a:rPr lang="en-US" sz="900" b="0" i="0" u="none" strike="noStrike" dirty="0">
                          <a:latin typeface="Arial"/>
                        </a:rPr>
                      </a:br>
                      <a:r>
                        <a:rPr lang="en-US" sz="900" b="0" i="0" u="none" strike="noStrike" dirty="0">
                          <a:latin typeface="Arial"/>
                        </a:rPr>
                        <a:t/>
                      </a:r>
                      <a:br>
                        <a:rPr lang="en-US" sz="900" b="0" i="0" u="none" strike="noStrike" dirty="0">
                          <a:latin typeface="Arial"/>
                        </a:rPr>
                      </a:br>
                      <a:r>
                        <a:rPr lang="en-US" sz="900" b="0" i="0" u="none" strike="noStrike" dirty="0">
                          <a:latin typeface="Arial"/>
                        </a:rPr>
                        <a:t>I don't understand why the transmitter should check if the receiver supports dimming.  I would think dimming support is mandatory so this sentence should be removed.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544715">
                <a:tc>
                  <a:txBody>
                    <a:bodyPr/>
                    <a:lstStyle/>
                    <a:p>
                      <a:pPr algn="r" fontAlgn="b"/>
                      <a:r>
                        <a:rPr lang="en-US" altLang="ko-KR" sz="1000" b="0" i="0" u="none" strike="noStrike" dirty="0">
                          <a:latin typeface="Arial"/>
                        </a:rPr>
                        <a:t>454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a:latin typeface="Arial"/>
                        </a:rPr>
                        <a:t>Soo-Young Chang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altLang="ko-KR" sz="1000" b="0" i="0" u="none" strike="noStrike">
                          <a:latin typeface="Arial"/>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000" b="0" i="0" u="none" strike="noStrike">
                          <a:latin typeface="Arial"/>
                        </a:rPr>
                        <a:t>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000" b="0" i="0" u="none" strike="noStrike">
                          <a:latin typeface="Arial"/>
                        </a:rPr>
                        <a:t>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000" b="0" i="0" u="none" strike="noStrike" dirty="0">
                          <a:latin typeface="Arial"/>
                        </a:rPr>
                        <a:t>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Same comment as for 6.6.4.1. How can the transmitter check the receiver's capability for dimming support before dimming using VPM?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900" b="0" i="0" u="none" strike="noStrike" dirty="0">
                          <a:latin typeface="Arial"/>
                        </a:rPr>
                        <a:t>Need an explanation.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408536">
                <a:tc>
                  <a:txBody>
                    <a:bodyPr/>
                    <a:lstStyle/>
                    <a:p>
                      <a:pPr algn="r" fontAlgn="b"/>
                      <a:r>
                        <a:rPr lang="en-US" altLang="ko-KR" sz="1000" b="0" i="0" u="none" strike="noStrike" dirty="0">
                          <a:latin typeface="Arial"/>
                        </a:rPr>
                        <a:t>467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a:latin typeface="Arial"/>
                        </a:rPr>
                        <a:t>R. Roberts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altLang="ko-KR" sz="1000" b="0" i="0" u="none" strike="noStrike">
                          <a:latin typeface="Arial"/>
                        </a:rPr>
                        <a:t>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ko-KR" altLang="en-US" sz="10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ko-KR" sz="1000" b="0" i="0" u="none" strike="noStrike">
                          <a:latin typeface="Arial"/>
                        </a:rPr>
                        <a:t>53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ko-KR" sz="1000" b="0" i="0" u="none" strike="noStrike">
                          <a:latin typeface="Arial"/>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latin typeface="Arial"/>
                        </a:rPr>
                        <a:t>Remove last sentence of the paragraph below table 27</a:t>
                      </a:r>
                      <a:r>
                        <a:rPr lang="en-US" sz="900" b="0" i="0" u="none" strike="noStrike" dirty="0" smtClean="0">
                          <a:latin typeface="Arial"/>
                        </a:rPr>
                        <a:t>.</a:t>
                      </a:r>
                      <a:r>
                        <a:rPr lang="en-US" sz="900" b="0" i="0" u="none" strike="noStrike" baseline="0" dirty="0" smtClean="0">
                          <a:latin typeface="Arial"/>
                        </a:rPr>
                        <a:t> </a:t>
                      </a:r>
                      <a:r>
                        <a:rPr lang="en-US" sz="900" b="0" i="0" u="none" strike="noStrike" baseline="0" dirty="0" smtClean="0">
                          <a:latin typeface="Arial"/>
                          <a:sym typeface="Wingdings" pitchFamily="2" charset="2"/>
                        </a:rPr>
                        <a:t> last sentence of </a:t>
                      </a:r>
                      <a:r>
                        <a:rPr lang="en-US" sz="900" b="0" i="0" u="none" strike="noStrike" baseline="0" dirty="0" err="1" smtClean="0">
                          <a:latin typeface="Arial"/>
                          <a:sym typeface="Wingdings" pitchFamily="2" charset="2"/>
                        </a:rPr>
                        <a:t>subclause</a:t>
                      </a:r>
                      <a:r>
                        <a:rPr lang="en-US" sz="900" b="0" i="0" u="none" strike="noStrike" baseline="0" dirty="0" smtClean="0">
                          <a:latin typeface="Arial"/>
                          <a:sym typeface="Wingdings" pitchFamily="2" charset="2"/>
                        </a:rPr>
                        <a:t> 6.7</a:t>
                      </a:r>
                      <a:endParaRPr lang="en-US" sz="900" b="0"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900" b="0" i="0" u="none" strike="noStrike" dirty="0" smtClean="0">
                          <a:latin typeface="Arial"/>
                        </a:rPr>
                        <a:t>.Same with</a:t>
                      </a:r>
                      <a:r>
                        <a:rPr lang="en-US" sz="900" b="0" i="0" u="none" strike="noStrike" baseline="0" dirty="0" smtClean="0">
                          <a:latin typeface="Arial"/>
                        </a:rPr>
                        <a:t> CID 451</a:t>
                      </a:r>
                      <a:endParaRPr lang="en-US" sz="900" b="0"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408536">
                <a:tc>
                  <a:txBody>
                    <a:bodyPr/>
                    <a:lstStyle/>
                    <a:p>
                      <a:pPr algn="r" fontAlgn="b"/>
                      <a:r>
                        <a:rPr lang="en-US" altLang="ko-KR" sz="1000" b="0" i="0" u="none" strike="noStrike">
                          <a:latin typeface="Arial"/>
                        </a:rPr>
                        <a:t>540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a:latin typeface="Arial"/>
                        </a:rPr>
                        <a:t>Sridhar Rajagopal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altLang="ko-KR" sz="1000" b="0" i="0" u="none" strike="noStrike">
                          <a:latin typeface="Arial"/>
                        </a:rPr>
                        <a:t>6.9.6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ko-KR" altLang="en-US" sz="10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ko-KR" sz="1000" b="0" i="0" u="none" strike="noStrike">
                          <a:latin typeface="Arial"/>
                        </a:rPr>
                        <a:t>61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ko-KR" altLang="en-US" sz="10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device "shall support" dimming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900" b="0" i="0" u="none" strike="noStrike" dirty="0">
                          <a:latin typeface="Arial"/>
                        </a:rPr>
                        <a:t>not all devices need to support dimming. Dimming, if supported, should use one of the above clauses.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Issues and related paragraph </a:t>
            </a:r>
            <a:endParaRPr lang="ko-KR" altLang="en-US" dirty="0"/>
          </a:p>
        </p:txBody>
      </p:sp>
      <p:sp>
        <p:nvSpPr>
          <p:cNvPr id="10" name="내용 개체 틀 9"/>
          <p:cNvSpPr>
            <a:spLocks noGrp="1"/>
          </p:cNvSpPr>
          <p:nvPr>
            <p:ph idx="1"/>
          </p:nvPr>
        </p:nvSpPr>
        <p:spPr/>
        <p:txBody>
          <a:bodyPr>
            <a:normAutofit fontScale="77500" lnSpcReduction="20000"/>
          </a:bodyPr>
          <a:lstStyle/>
          <a:p>
            <a:r>
              <a:rPr lang="en-US" altLang="ko-KR" dirty="0" smtClean="0"/>
              <a:t>Main issues</a:t>
            </a:r>
          </a:p>
          <a:p>
            <a:pPr lvl="1"/>
            <a:r>
              <a:rPr lang="en-US" altLang="ko-KR" dirty="0" smtClean="0"/>
              <a:t>the relocation of the text below table 27</a:t>
            </a:r>
          </a:p>
          <a:p>
            <a:pPr lvl="1"/>
            <a:r>
              <a:rPr lang="en-US" altLang="ko-KR" dirty="0" smtClean="0"/>
              <a:t>dimming is mandatory or not.</a:t>
            </a:r>
          </a:p>
          <a:p>
            <a:r>
              <a:rPr lang="en-US" altLang="ko-KR" dirty="0" smtClean="0"/>
              <a:t>Related paragraph (text below table 27 and 6.7)</a:t>
            </a:r>
          </a:p>
          <a:p>
            <a:pPr lvl="1"/>
            <a:r>
              <a:rPr lang="en-US" altLang="ko-KR" dirty="0" smtClean="0"/>
              <a:t>By default, a 50% duty cycle shall be used for VPM. If dimming is required to be supported using VPM, the duty cycle shall be first communicated to the receiver by using the visibility frame. After communication, subsequent frames from the transmitter use VPM dimming as specified in 6.9.6. The transmitter should check the receiver’s capability for dimming support before dimming using VPM. </a:t>
            </a:r>
          </a:p>
          <a:p>
            <a:pPr lvl="1"/>
            <a:r>
              <a:rPr lang="en-US" altLang="ko-KR" dirty="0" smtClean="0"/>
              <a:t>The transmitter should check the receiver’s capability for dimming support before dimming using VPM.</a:t>
            </a:r>
          </a:p>
        </p:txBody>
      </p:sp>
      <p:sp>
        <p:nvSpPr>
          <p:cNvPr id="4" name="날짜 개체 틀 3"/>
          <p:cNvSpPr>
            <a:spLocks noGrp="1"/>
          </p:cNvSpPr>
          <p:nvPr>
            <p:ph type="dt" sz="half" idx="10"/>
          </p:nvPr>
        </p:nvSpPr>
        <p:spPr/>
        <p:txBody>
          <a:bodyPr/>
          <a:lstStyle/>
          <a:p>
            <a:pPr>
              <a:defRPr/>
            </a:pPr>
            <a:r>
              <a:rPr lang="en-US" altLang="ko-KR" smtClean="0"/>
              <a:t>May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1"/>
            <a:r>
              <a:rPr lang="en-US" altLang="ko-KR" dirty="0" smtClean="0"/>
              <a:t>the relocation of the text below table 27</a:t>
            </a:r>
            <a:endParaRPr lang="ko-KR" altLang="en-US" dirty="0"/>
          </a:p>
        </p:txBody>
      </p:sp>
      <p:sp>
        <p:nvSpPr>
          <p:cNvPr id="3" name="내용 개체 틀 2"/>
          <p:cNvSpPr>
            <a:spLocks noGrp="1"/>
          </p:cNvSpPr>
          <p:nvPr>
            <p:ph idx="1"/>
          </p:nvPr>
        </p:nvSpPr>
        <p:spPr/>
        <p:txBody>
          <a:bodyPr/>
          <a:lstStyle/>
          <a:p>
            <a:r>
              <a:rPr lang="en-US" altLang="ko-KR" dirty="0" smtClean="0"/>
              <a:t>The text below table 27 is more related to dimming.</a:t>
            </a:r>
          </a:p>
          <a:p>
            <a:pPr lvl="1"/>
            <a:r>
              <a:rPr lang="en-US" altLang="ko-KR" dirty="0" smtClean="0"/>
              <a:t>Need to move  the related paragraph to VPM  dimming section such as 6.9.6.2</a:t>
            </a:r>
          </a:p>
          <a:p>
            <a:r>
              <a:rPr lang="en-US" altLang="ko-KR" dirty="0" smtClean="0"/>
              <a:t>CID 449 : Accept as a suggested remedy and recommends a relocation to sub clause 6.9.6.2 VPM dimming</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9</a:t>
            </a:fld>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10712</TotalTime>
  <Words>1354</Words>
  <Application>Microsoft Office PowerPoint</Application>
  <PresentationFormat>화면 슬라이드 쇼(4:3)</PresentationFormat>
  <Paragraphs>260</Paragraphs>
  <Slides>14</Slides>
  <Notes>2</Notes>
  <HiddenSlides>0</HiddenSlides>
  <MMClips>0</MMClips>
  <ScaleCrop>false</ScaleCrop>
  <HeadingPairs>
    <vt:vector size="4" baseType="variant">
      <vt:variant>
        <vt:lpstr>테마</vt:lpstr>
      </vt:variant>
      <vt:variant>
        <vt:i4>1</vt:i4>
      </vt:variant>
      <vt:variant>
        <vt:lpstr>슬라이드 제목</vt:lpstr>
      </vt:variant>
      <vt:variant>
        <vt:i4>14</vt:i4>
      </vt:variant>
    </vt:vector>
  </HeadingPairs>
  <TitlesOfParts>
    <vt:vector size="15" baseType="lpstr">
      <vt:lpstr>IEEE-P802_15</vt:lpstr>
      <vt:lpstr>슬라이드 1</vt:lpstr>
      <vt:lpstr>LB50 comment resolution related to 4B6B and dimming</vt:lpstr>
      <vt:lpstr>10 CIDs of related comments</vt:lpstr>
      <vt:lpstr>CID 446 for 4B6B</vt:lpstr>
      <vt:lpstr>CID 448 for 4B6B</vt:lpstr>
      <vt:lpstr>CID 452 for 4B6B</vt:lpstr>
      <vt:lpstr>7 CIDs related to Dimming</vt:lpstr>
      <vt:lpstr>Issues and related paragraph </vt:lpstr>
      <vt:lpstr>the relocation of the text below table 27</vt:lpstr>
      <vt:lpstr>Dimming issue</vt:lpstr>
      <vt:lpstr>Dimming is a mandatory function for VLC</vt:lpstr>
      <vt:lpstr>Comment resolution related CID</vt:lpstr>
      <vt:lpstr>CID 450 for dimming</vt:lpstr>
      <vt:lpstr>Summary of  suggested 10 CIDs resolutions</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dc:title>
  <dc:subject>IEEE 802.15 &lt;subject&gt;</dc:subject>
  <dc:creator>Dae Ho Kim</dc:creator>
  <dc:description>&lt;doc#&gt;</dc:description>
  <cp:lastModifiedBy>dhkim</cp:lastModifiedBy>
  <cp:revision>601</cp:revision>
  <cp:lastPrinted>1998-02-10T13:28:06Z</cp:lastPrinted>
  <dcterms:created xsi:type="dcterms:W3CDTF">2008-01-08T04:57:08Z</dcterms:created>
  <dcterms:modified xsi:type="dcterms:W3CDTF">2010-05-20T00:38:45Z</dcterms:modified>
</cp:coreProperties>
</file>