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3" r:id="rId3"/>
  </p:sldMasterIdLst>
  <p:notesMasterIdLst>
    <p:notesMasterId r:id="rId14"/>
  </p:notesMasterIdLst>
  <p:handoutMasterIdLst>
    <p:handoutMasterId r:id="rId15"/>
  </p:handoutMasterIdLst>
  <p:sldIdLst>
    <p:sldId id="260" r:id="rId4"/>
    <p:sldId id="318" r:id="rId5"/>
    <p:sldId id="313" r:id="rId6"/>
    <p:sldId id="319" r:id="rId7"/>
    <p:sldId id="320" r:id="rId8"/>
    <p:sldId id="321" r:id="rId9"/>
    <p:sldId id="322" r:id="rId10"/>
    <p:sldId id="314" r:id="rId11"/>
    <p:sldId id="323" r:id="rId12"/>
    <p:sldId id="330" r:id="rId13"/>
  </p:sldIdLst>
  <p:sldSz cx="9144000" cy="6858000" type="screen4x3"/>
  <p:notesSz cx="6934200" cy="9280525"/>
  <p:defaultTextStyle>
    <a:defPPr>
      <a:defRPr lang="en-US"/>
    </a:defPPr>
    <a:lvl1pPr algn="l" rtl="0" fontAlgn="base">
      <a:spcBef>
        <a:spcPct val="0"/>
      </a:spcBef>
      <a:spcAft>
        <a:spcPct val="0"/>
      </a:spcAft>
      <a:defRPr sz="1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400" kern="1200">
        <a:solidFill>
          <a:schemeClr val="tx1"/>
        </a:solidFill>
        <a:latin typeface="Times New Roman" pitchFamily="18" charset="0"/>
        <a:ea typeface="+mn-ea"/>
        <a:cs typeface="Arial" pitchFamily="34" charset="0"/>
      </a:defRPr>
    </a:lvl5pPr>
    <a:lvl6pPr marL="2286000" algn="l" defTabSz="914400" rtl="0" eaLnBrk="1" latinLnBrk="0" hangingPunct="1">
      <a:defRPr sz="1400" kern="1200">
        <a:solidFill>
          <a:schemeClr val="tx1"/>
        </a:solidFill>
        <a:latin typeface="Times New Roman" pitchFamily="18" charset="0"/>
        <a:ea typeface="+mn-ea"/>
        <a:cs typeface="Arial" pitchFamily="34" charset="0"/>
      </a:defRPr>
    </a:lvl6pPr>
    <a:lvl7pPr marL="2743200" algn="l" defTabSz="914400" rtl="0" eaLnBrk="1" latinLnBrk="0" hangingPunct="1">
      <a:defRPr sz="1400" kern="1200">
        <a:solidFill>
          <a:schemeClr val="tx1"/>
        </a:solidFill>
        <a:latin typeface="Times New Roman" pitchFamily="18" charset="0"/>
        <a:ea typeface="+mn-ea"/>
        <a:cs typeface="Arial" pitchFamily="34" charset="0"/>
      </a:defRPr>
    </a:lvl7pPr>
    <a:lvl8pPr marL="3200400" algn="l" defTabSz="914400" rtl="0" eaLnBrk="1" latinLnBrk="0" hangingPunct="1">
      <a:defRPr sz="1400" kern="1200">
        <a:solidFill>
          <a:schemeClr val="tx1"/>
        </a:solidFill>
        <a:latin typeface="Times New Roman" pitchFamily="18" charset="0"/>
        <a:ea typeface="+mn-ea"/>
        <a:cs typeface="Arial" pitchFamily="34" charset="0"/>
      </a:defRPr>
    </a:lvl8pPr>
    <a:lvl9pPr marL="3657600" algn="l" defTabSz="914400" rtl="0" eaLnBrk="1" latinLnBrk="0" hangingPunct="1">
      <a:defRPr sz="14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 Howard"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F0F7"/>
    <a:srgbClr val="F9FDC9"/>
    <a:srgbClr val="336699"/>
    <a:srgbClr val="FFCC99"/>
    <a:srgbClr val="CCFFCC"/>
    <a:srgbClr val="4D4D4D"/>
    <a:srgbClr val="6666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3880" autoAdjust="0"/>
    <p:restoredTop sz="94669" autoAdjust="0"/>
  </p:normalViewPr>
  <p:slideViewPr>
    <p:cSldViewPr>
      <p:cViewPr>
        <p:scale>
          <a:sx n="87" d="100"/>
          <a:sy n="87" d="100"/>
        </p:scale>
        <p:origin x="-173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130" y="-120"/>
      </p:cViewPr>
      <p:guideLst>
        <p:guide orient="horz" pos="2923"/>
        <p:guide pos="2184"/>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a:t>
            </a:r>
            <a:r>
              <a:rPr lang="en-US" dirty="0" smtClean="0"/>
              <a:t>IEEE 802.15- 15-09-0448-00-004g</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&lt;July 2009&gt;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7C7520A5-8502-406A-BDA3-B069629A14B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sz="120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&lt;July 2009&gt;</a:t>
            </a:r>
            <a:endParaRPr lang="en-US"/>
          </a:p>
        </p:txBody>
      </p:sp>
      <p:sp>
        <p:nvSpPr>
          <p:cNvPr id="389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sz="1200">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200">
                <a:cs typeface="+mn-cs"/>
              </a:defRPr>
            </a:lvl1pPr>
          </a:lstStyle>
          <a:p>
            <a:pPr>
              <a:defRPr/>
            </a:pPr>
            <a:r>
              <a:rPr lang="en-US"/>
              <a:t>Page </a:t>
            </a:r>
            <a:fld id="{F5ED3500-4963-4A7B-9CD0-689A2B47CF6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sz="120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154113" y="701675"/>
            <a:ext cx="4625975" cy="3468688"/>
          </a:xfrm>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154113" y="701675"/>
            <a:ext cx="4625975" cy="3468688"/>
          </a:xfrm>
          <a:ln/>
        </p:spPr>
      </p:sp>
      <p:sp>
        <p:nvSpPr>
          <p:cNvPr id="195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54113" y="701675"/>
            <a:ext cx="4625975" cy="3468688"/>
          </a:xfrm>
          <a:ln/>
        </p:spPr>
      </p:sp>
      <p:sp>
        <p:nvSpPr>
          <p:cNvPr id="166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54113" y="701675"/>
            <a:ext cx="4625975" cy="3468688"/>
          </a:xfrm>
          <a:ln/>
        </p:spPr>
      </p:sp>
      <p:sp>
        <p:nvSpPr>
          <p:cNvPr id="1566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154113" y="701675"/>
            <a:ext cx="4625975" cy="3468688"/>
          </a:xfrm>
          <a:ln/>
        </p:spPr>
      </p:sp>
      <p:sp>
        <p:nvSpPr>
          <p:cNvPr id="169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4113" y="701675"/>
            <a:ext cx="4625975" cy="3468688"/>
          </a:xfrm>
          <a:ln/>
        </p:spPr>
      </p:sp>
      <p:sp>
        <p:nvSpPr>
          <p:cNvPr id="175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4113" y="701675"/>
            <a:ext cx="4625975" cy="3468688"/>
          </a:xfrm>
          <a:ln/>
        </p:spPr>
      </p:sp>
      <p:sp>
        <p:nvSpPr>
          <p:cNvPr id="177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4113" y="701675"/>
            <a:ext cx="4625975" cy="3468688"/>
          </a:xfrm>
          <a:ln/>
        </p:spPr>
      </p:sp>
      <p:sp>
        <p:nvSpPr>
          <p:cNvPr id="179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1154113" y="701675"/>
            <a:ext cx="4625975" cy="3468688"/>
          </a:xfrm>
          <a:ln/>
        </p:spPr>
      </p:sp>
      <p:sp>
        <p:nvSpPr>
          <p:cNvPr id="158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54113" y="701675"/>
            <a:ext cx="4625975" cy="3468688"/>
          </a:xfrm>
          <a:ln/>
        </p:spPr>
      </p:sp>
      <p:sp>
        <p:nvSpPr>
          <p:cNvPr id="181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3CF6C6E-BC57-4A78-885D-A9BB782C87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D9EE3B-F5CE-4439-AF49-4067A49EB6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CB119A-76E3-4E68-863F-1A1C6B5371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381000"/>
            <a:ext cx="1600200" cy="215900"/>
          </a:xfrm>
          <a:prstGeom prst="rect">
            <a:avLst/>
          </a:prstGeom>
        </p:spPr>
        <p:txBody>
          <a:bodyPr/>
          <a:lstStyle>
            <a:lvl1pPr>
              <a:defRPr/>
            </a:lvl1pPr>
          </a:lstStyle>
          <a:p>
            <a:pPr>
              <a:defRPr/>
            </a:pPr>
            <a:r>
              <a:rPr lang="en-US" smtClean="0"/>
              <a:t>May 2009</a:t>
            </a:r>
            <a:endParaRPr lang="en-US"/>
          </a:p>
        </p:txBody>
      </p:sp>
      <p:sp>
        <p:nvSpPr>
          <p:cNvPr id="7" name="Footer Placeholder 6"/>
          <p:cNvSpPr>
            <a:spLocks noGrp="1"/>
          </p:cNvSpPr>
          <p:nvPr>
            <p:ph type="ftr" sz="quarter" idx="11"/>
          </p:nvPr>
        </p:nvSpPr>
        <p:spPr>
          <a:xfrm>
            <a:off x="5486400" y="6475413"/>
            <a:ext cx="3124200" cy="184150"/>
          </a:xfrm>
        </p:spPr>
        <p:txBody>
          <a:bodyPr/>
          <a:lstStyle>
            <a:lvl1pPr>
              <a:defRPr/>
            </a:lvl1pPr>
          </a:lstStyle>
          <a:p>
            <a:pPr>
              <a:defRPr/>
            </a:pPr>
            <a:r>
              <a:rPr lang="en-US"/>
              <a:t>Howard et al, On-Ramp Wireless</a:t>
            </a:r>
          </a:p>
        </p:txBody>
      </p:sp>
      <p:sp>
        <p:nvSpPr>
          <p:cNvPr id="8" name="Slide Number Placeholder 7"/>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CDB83D1A-B309-4D63-904B-C862389C660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5900"/>
          </a:xfrm>
          <a:prstGeom prst="rect">
            <a:avLst/>
          </a:prstGeom>
        </p:spPr>
        <p:txBody>
          <a:bodyPr/>
          <a:lstStyle>
            <a:lvl1pPr>
              <a:defRPr/>
            </a:lvl1pPr>
          </a:lstStyle>
          <a:p>
            <a:pPr>
              <a:defRPr/>
            </a:pPr>
            <a:r>
              <a:rPr lang="en-US" smtClean="0"/>
              <a:t>May 2009</a:t>
            </a:r>
            <a:endParaRPr lang="en-US"/>
          </a:p>
        </p:txBody>
      </p:sp>
      <p:sp>
        <p:nvSpPr>
          <p:cNvPr id="6" name="Footer Placeholder 5"/>
          <p:cNvSpPr>
            <a:spLocks noGrp="1"/>
          </p:cNvSpPr>
          <p:nvPr>
            <p:ph type="ftr" sz="quarter" idx="11"/>
          </p:nvPr>
        </p:nvSpPr>
        <p:spPr>
          <a:xfrm>
            <a:off x="5486400" y="6475413"/>
            <a:ext cx="3124200" cy="184150"/>
          </a:xfrm>
        </p:spPr>
        <p:txBody>
          <a:bodyPr/>
          <a:lstStyle>
            <a:lvl1pPr>
              <a:defRPr/>
            </a:lvl1pPr>
          </a:lstStyle>
          <a:p>
            <a:pPr>
              <a:defRPr/>
            </a:pPr>
            <a:r>
              <a:rPr lang="en-US"/>
              <a:t>Howard et al, On-Ramp Wireless</a:t>
            </a:r>
          </a:p>
        </p:txBody>
      </p:sp>
      <p:sp>
        <p:nvSpPr>
          <p:cNvPr id="7" name="Slide Number Placeholder 6"/>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37AA6989-6061-4932-8042-2C97A22F0E5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9424BF33-359C-4ADC-8B2C-1FAE0AAC6B3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0E0E1529-28A0-439D-B330-96864ECA718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494BB179-0BD5-4F18-B7BF-B8EE10A0BAA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A7654D57-6E6F-4C87-B5A2-51FB7A2F263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9" name="Slide Number Placeholder 5"/>
          <p:cNvSpPr>
            <a:spLocks noGrp="1"/>
          </p:cNvSpPr>
          <p:nvPr>
            <p:ph type="sldNum" sz="quarter" idx="12"/>
          </p:nvPr>
        </p:nvSpPr>
        <p:spPr/>
        <p:txBody>
          <a:bodyPr/>
          <a:lstStyle>
            <a:lvl1pPr>
              <a:defRPr/>
            </a:lvl1pPr>
          </a:lstStyle>
          <a:p>
            <a:pPr>
              <a:defRPr/>
            </a:pPr>
            <a:fld id="{26908204-0C0A-45C3-8B69-DF2F785833D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4F2520CF-3A9D-49F5-8426-01A868D03F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7324EE6-8AD8-4A17-BA8A-115FF1D68DB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4" name="Slide Number Placeholder 5"/>
          <p:cNvSpPr>
            <a:spLocks noGrp="1"/>
          </p:cNvSpPr>
          <p:nvPr>
            <p:ph type="sldNum" sz="quarter" idx="12"/>
          </p:nvPr>
        </p:nvSpPr>
        <p:spPr/>
        <p:txBody>
          <a:bodyPr/>
          <a:lstStyle>
            <a:lvl1pPr>
              <a:defRPr/>
            </a:lvl1pPr>
          </a:lstStyle>
          <a:p>
            <a:pPr>
              <a:defRPr/>
            </a:pPr>
            <a:fld id="{9471A53A-A25D-4A39-A241-6A2E6A2F6C7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E01C07B8-E389-42B9-BA1B-6B8F4993A9D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B16A4-5718-453B-92A2-050FCBF7747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CB0F182F-23DC-41D3-9C6A-7294B9DC381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5B4A8D4E-5988-46E1-A857-62033FB857E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0BB76212-6F3A-4C9C-8C3B-A600883A194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A5BB2935-27F1-40EE-BAC0-752FAC13931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7ED7F454-CDFF-48DF-A04D-B046987B401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3A9AFE44-7A3A-4EAA-93C1-1D61319AF29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F8C74955-C709-4CC3-83EB-A7F1CD0048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709345D-E0DC-47B1-8D67-C4F18325114D}"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9" name="Slide Number Placeholder 5"/>
          <p:cNvSpPr>
            <a:spLocks noGrp="1"/>
          </p:cNvSpPr>
          <p:nvPr>
            <p:ph type="sldNum" sz="quarter" idx="12"/>
          </p:nvPr>
        </p:nvSpPr>
        <p:spPr/>
        <p:txBody>
          <a:bodyPr/>
          <a:lstStyle>
            <a:lvl1pPr>
              <a:defRPr/>
            </a:lvl1pPr>
          </a:lstStyle>
          <a:p>
            <a:pPr>
              <a:defRPr/>
            </a:pPr>
            <a:fld id="{7560C90E-BFFB-48CB-B35E-98509866577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5" name="Slide Number Placeholder 5"/>
          <p:cNvSpPr>
            <a:spLocks noGrp="1"/>
          </p:cNvSpPr>
          <p:nvPr>
            <p:ph type="sldNum" sz="quarter" idx="12"/>
          </p:nvPr>
        </p:nvSpPr>
        <p:spPr/>
        <p:txBody>
          <a:bodyPr/>
          <a:lstStyle>
            <a:lvl1pPr>
              <a:defRPr/>
            </a:lvl1pPr>
          </a:lstStyle>
          <a:p>
            <a:pPr>
              <a:defRPr/>
            </a:pPr>
            <a:fld id="{9A155C8C-159A-4612-8D04-5F1A9294B38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4" name="Slide Number Placeholder 5"/>
          <p:cNvSpPr>
            <a:spLocks noGrp="1"/>
          </p:cNvSpPr>
          <p:nvPr>
            <p:ph type="sldNum" sz="quarter" idx="12"/>
          </p:nvPr>
        </p:nvSpPr>
        <p:spPr/>
        <p:txBody>
          <a:bodyPr/>
          <a:lstStyle>
            <a:lvl1pPr>
              <a:defRPr/>
            </a:lvl1pPr>
          </a:lstStyle>
          <a:p>
            <a:pPr>
              <a:defRPr/>
            </a:pPr>
            <a:fld id="{C86AD949-B84E-4633-924F-A8053D5304C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A2D75EED-4BC7-43F2-8A57-4844896237E9}"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7" name="Slide Number Placeholder 5"/>
          <p:cNvSpPr>
            <a:spLocks noGrp="1"/>
          </p:cNvSpPr>
          <p:nvPr>
            <p:ph type="sldNum" sz="quarter" idx="12"/>
          </p:nvPr>
        </p:nvSpPr>
        <p:spPr/>
        <p:txBody>
          <a:bodyPr/>
          <a:lstStyle>
            <a:lvl1pPr>
              <a:defRPr/>
            </a:lvl1pPr>
          </a:lstStyle>
          <a:p>
            <a:pPr>
              <a:defRPr/>
            </a:pPr>
            <a:fld id="{88F93DAD-5A88-4B48-807A-4121A4A6330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037A7DC2-9313-4D1C-A5E9-91ABBFDAD09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2009</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Howard et al, On-Ramp Wireless</a:t>
            </a:r>
            <a:endParaRPr lang="en-US"/>
          </a:p>
        </p:txBody>
      </p:sp>
      <p:sp>
        <p:nvSpPr>
          <p:cNvPr id="6" name="Slide Number Placeholder 5"/>
          <p:cNvSpPr>
            <a:spLocks noGrp="1"/>
          </p:cNvSpPr>
          <p:nvPr>
            <p:ph type="sldNum" sz="quarter" idx="12"/>
          </p:nvPr>
        </p:nvSpPr>
        <p:spPr/>
        <p:txBody>
          <a:bodyPr/>
          <a:lstStyle>
            <a:lvl1pPr>
              <a:defRPr/>
            </a:lvl1pPr>
          </a:lstStyle>
          <a:p>
            <a:pPr>
              <a:defRPr/>
            </a:pPr>
            <a:fld id="{2A160524-8859-413C-B164-DF6F3FA837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71FCE12-7714-4B1C-AC14-0D22525B4A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C0B750D-AE56-4787-97DA-2C88DBC4A7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2FE916C-5A64-48C3-986F-468C3E1548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dirty="0" smtClean="0"/>
              <a:t>July 2009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3E4A17A-BBBD-4DCA-8A47-C14269D445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B663837-5F4F-464E-A782-5F99AAC3C1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81000"/>
            <a:ext cx="1600200" cy="215900"/>
          </a:xfrm>
          <a:prstGeom prst="rect">
            <a:avLst/>
          </a:prstGeom>
          <a:ln/>
        </p:spPr>
        <p:txBody>
          <a:bodyPr/>
          <a:lstStyle>
            <a:lvl1pPr>
              <a:defRPr/>
            </a:lvl1pPr>
          </a:lstStyle>
          <a:p>
            <a:pPr>
              <a:defRPr/>
            </a:pPr>
            <a:r>
              <a:rPr lang="en-US" smtClean="0"/>
              <a:t>May 2009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Howard et al, On-Ramp Wireless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32BF661-3743-4DC6-B149-CE5D84103B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819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200" smtClean="0">
                <a:cs typeface="+mn-cs"/>
              </a:defRPr>
            </a:lvl1pPr>
          </a:lstStyle>
          <a:p>
            <a:pPr>
              <a:defRPr/>
            </a:pPr>
            <a:r>
              <a:rPr lang="en-US"/>
              <a:t>Howard et al, On-Ramp Wireless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a:cs typeface="+mn-cs"/>
              </a:defRPr>
            </a:lvl1pPr>
          </a:lstStyle>
          <a:p>
            <a:pPr>
              <a:defRPr/>
            </a:pPr>
            <a:r>
              <a:rPr lang="en-US"/>
              <a:t>Slide </a:t>
            </a:r>
            <a:fld id="{E7EEFF4F-C1F2-46DD-B925-E0D8F4567A6F}" type="slidenum">
              <a:rPr lang="en-US"/>
              <a:pPr>
                <a:defRPr/>
              </a:pPr>
              <a:t>‹#›</a:t>
            </a:fld>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sz="120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cs typeface="+mn-cs"/>
            </a:endParaRPr>
          </a:p>
        </p:txBody>
      </p:sp>
      <p:sp>
        <p:nvSpPr>
          <p:cNvPr id="11" name="Rectangle 7"/>
          <p:cNvSpPr>
            <a:spLocks noChangeArrowheads="1"/>
          </p:cNvSpPr>
          <p:nvPr userDrawn="1"/>
        </p:nvSpPr>
        <p:spPr bwMode="auto">
          <a:xfrm>
            <a:off x="5181600" y="381000"/>
            <a:ext cx="3276600" cy="215444"/>
          </a:xfrm>
          <a:prstGeom prst="rect">
            <a:avLst/>
          </a:prstGeom>
          <a:noFill/>
          <a:ln w="9525">
            <a:noFill/>
            <a:miter lim="800000"/>
            <a:headEnd/>
            <a:tailEnd/>
          </a:ln>
          <a:effectLst/>
        </p:spPr>
        <p:txBody>
          <a:bodyPr lIns="0" tIns="0" rIns="0" bIns="0" anchor="b">
            <a:spAutoFit/>
          </a:bodyPr>
          <a:lstStyle/>
          <a:p>
            <a:pPr marL="468313" lvl="4" indent="3175">
              <a:tabLst>
                <a:tab pos="3417888" algn="r"/>
                <a:tab pos="7764463" algn="r"/>
              </a:tabLst>
            </a:pPr>
            <a:r>
              <a:rPr lang="en-US" sz="1400" b="1" dirty="0"/>
              <a:t>	doc.: IEEE 802. </a:t>
            </a:r>
            <a:r>
              <a:rPr lang="en-US" sz="1400" b="1" dirty="0" smtClean="0">
                <a:solidFill>
                  <a:srgbClr val="000000"/>
                </a:solidFill>
              </a:rPr>
              <a:t>15-09-448-00-004g</a:t>
            </a:r>
            <a:endParaRPr lang="en-US" sz="1400" b="1" dirty="0">
              <a:solidFill>
                <a:srgbClr val="000000"/>
              </a:solidFill>
            </a:endParaRPr>
          </a:p>
        </p:txBody>
      </p:sp>
      <p:sp>
        <p:nvSpPr>
          <p:cNvPr id="12"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Text Box 11"/>
          <p:cNvSpPr txBox="1">
            <a:spLocks noChangeArrowheads="1"/>
          </p:cNvSpPr>
          <p:nvPr userDrawn="1"/>
        </p:nvSpPr>
        <p:spPr bwMode="auto">
          <a:xfrm>
            <a:off x="604838" y="333375"/>
            <a:ext cx="22098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b="1"/>
              <a:t>June 1, 2009</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08" r:id="rId12"/>
    <p:sldLayoutId id="2147483709" r:id="rId13"/>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Calibri" pitchFamily="34" charset="0"/>
        </a:defRPr>
      </a:lvl2pPr>
      <a:lvl3pPr algn="ctr" rtl="0" eaLnBrk="0" fontAlgn="base" hangingPunct="0">
        <a:spcBef>
          <a:spcPct val="0"/>
        </a:spcBef>
        <a:spcAft>
          <a:spcPct val="0"/>
        </a:spcAft>
        <a:defRPr sz="3600">
          <a:solidFill>
            <a:schemeClr val="tx2"/>
          </a:solidFill>
          <a:latin typeface="Calibri" pitchFamily="34" charset="0"/>
        </a:defRPr>
      </a:lvl3pPr>
      <a:lvl4pPr algn="ctr" rtl="0" eaLnBrk="0" fontAlgn="base" hangingPunct="0">
        <a:spcBef>
          <a:spcPct val="0"/>
        </a:spcBef>
        <a:spcAft>
          <a:spcPct val="0"/>
        </a:spcAft>
        <a:defRPr sz="3600">
          <a:solidFill>
            <a:schemeClr val="tx2"/>
          </a:solidFill>
          <a:latin typeface="Calibri" pitchFamily="34" charset="0"/>
        </a:defRPr>
      </a:lvl4pPr>
      <a:lvl5pPr algn="ctr" rtl="0" eaLnBrk="0" fontAlgn="base" hangingPunct="0">
        <a:spcBef>
          <a:spcPct val="0"/>
        </a:spcBef>
        <a:spcAft>
          <a:spcPct val="0"/>
        </a:spcAft>
        <a:defRPr sz="3600">
          <a:solidFill>
            <a:schemeClr val="tx2"/>
          </a:solidFill>
          <a:latin typeface="Calibri" pitchFamily="34"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r>
              <a:rPr lang="en-US" smtClean="0"/>
              <a:t>May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smtClean="0"/>
              <a:t>Howard et al, On-Ramp Wireless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A77913F2-79E2-4ADD-8B50-FF28E4B717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r>
              <a:rPr lang="en-US" smtClean="0"/>
              <a:t>May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smtClean="0"/>
              <a:t>Howard et al, On-Ramp Wireless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AAF23DDB-90C9-48B3-88AD-51CD697FD9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howard@onrampwireles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p:txBody>
          <a:bodyPr/>
          <a:lstStyle/>
          <a:p>
            <a:pPr>
              <a:defRPr/>
            </a:pPr>
            <a:r>
              <a:rPr lang="en-US" dirty="0"/>
              <a:t>Howard et al, On-Ramp Wireless</a:t>
            </a:r>
          </a:p>
        </p:txBody>
      </p:sp>
      <p:sp>
        <p:nvSpPr>
          <p:cNvPr id="3076" name="Slide Number Placeholder 3"/>
          <p:cNvSpPr>
            <a:spLocks noGrp="1"/>
          </p:cNvSpPr>
          <p:nvPr>
            <p:ph type="sldNum" sz="quarter" idx="12"/>
          </p:nvPr>
        </p:nvSpPr>
        <p:spPr/>
        <p:txBody>
          <a:bodyPr/>
          <a:lstStyle/>
          <a:p>
            <a:pPr>
              <a:defRPr/>
            </a:pPr>
            <a:r>
              <a:rPr lang="en-US" smtClean="0"/>
              <a:t>Slide </a:t>
            </a:r>
            <a:fld id="{59CDA9DB-4663-45E5-A4A8-EE3163C035E0}" type="slidenum">
              <a:rPr lang="en-US" smtClean="0"/>
              <a:pPr>
                <a:defRPr/>
              </a:pPr>
              <a:t>1</a:t>
            </a:fld>
            <a:endParaRPr lang="en-US" smtClean="0"/>
          </a:p>
        </p:txBody>
      </p:sp>
      <p:sp>
        <p:nvSpPr>
          <p:cNvPr id="5" name="Rectangle 3"/>
          <p:cNvSpPr>
            <a:spLocks noChangeArrowheads="1"/>
          </p:cNvSpPr>
          <p:nvPr/>
        </p:nvSpPr>
        <p:spPr bwMode="auto">
          <a:xfrm>
            <a:off x="152400" y="620713"/>
            <a:ext cx="8991600" cy="5621337"/>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r>
              <a:rPr lang="en-US" sz="1600" b="1" dirty="0"/>
              <a:t>Submission Title:</a:t>
            </a:r>
            <a:r>
              <a:rPr lang="en-US" sz="1600" dirty="0"/>
              <a:t> Overview of Dynamic DSSS Proposal 802.15.4TG4g SUN</a:t>
            </a:r>
          </a:p>
          <a:p>
            <a:pPr eaLnBrk="0" hangingPunct="0"/>
            <a:r>
              <a:rPr lang="en-US" sz="1600" b="1" dirty="0"/>
              <a:t>Date Submitted: </a:t>
            </a:r>
            <a:r>
              <a:rPr lang="en-US" sz="1600" dirty="0" smtClean="0"/>
              <a:t>6 July, </a:t>
            </a:r>
            <a:r>
              <a:rPr lang="en-US" sz="1600" dirty="0"/>
              <a:t>2009	</a:t>
            </a:r>
          </a:p>
          <a:p>
            <a:pPr eaLnBrk="0" hangingPunct="0"/>
            <a:r>
              <a:rPr lang="en-US" sz="1600" b="1" dirty="0"/>
              <a:t>Source:</a:t>
            </a:r>
            <a:r>
              <a:rPr lang="en-US" sz="1600" dirty="0"/>
              <a:t> David Howard, Ted Myers, On-Ramp Wireless, Inc.,</a:t>
            </a:r>
          </a:p>
          <a:p>
            <a:pPr eaLnBrk="0" hangingPunct="0"/>
            <a:r>
              <a:rPr lang="en-US" sz="1600" b="1" dirty="0"/>
              <a:t>Address</a:t>
            </a:r>
            <a:r>
              <a:rPr lang="en-US" sz="1600" dirty="0"/>
              <a:t>: 16885 West Bernardo Drive, Suite 255, San Diego, CA 92127, USA</a:t>
            </a:r>
          </a:p>
          <a:p>
            <a:pPr eaLnBrk="0" hangingPunct="0"/>
            <a:r>
              <a:rPr lang="en-US" sz="1600" b="1" dirty="0"/>
              <a:t>Voice:</a:t>
            </a:r>
            <a:r>
              <a:rPr lang="en-US" sz="1600" dirty="0"/>
              <a:t> +1-858-592-6008, </a:t>
            </a:r>
            <a:r>
              <a:rPr lang="en-US" sz="1600" b="1" dirty="0"/>
              <a:t>FAX:</a:t>
            </a:r>
            <a:r>
              <a:rPr lang="en-US" sz="1600" dirty="0"/>
              <a:t> +1-858-592-6009, </a:t>
            </a:r>
          </a:p>
          <a:p>
            <a:pPr eaLnBrk="0" hangingPunct="0"/>
            <a:r>
              <a:rPr lang="en-US" sz="1600" b="1" dirty="0"/>
              <a:t>E-Mail:</a:t>
            </a:r>
            <a:r>
              <a:rPr lang="en-US" sz="1600" dirty="0"/>
              <a:t> </a:t>
            </a:r>
            <a:r>
              <a:rPr lang="en-US" sz="1600" dirty="0">
                <a:hlinkClick r:id="rId3"/>
              </a:rPr>
              <a:t>david.howard@onrampwireless.com</a:t>
            </a:r>
            <a:r>
              <a:rPr lang="en-US" sz="1600" dirty="0" smtClean="0"/>
              <a:t>, </a:t>
            </a:r>
            <a:r>
              <a:rPr lang="en-US" sz="1600" dirty="0" smtClean="0">
                <a:hlinkClick r:id="rId4"/>
              </a:rPr>
              <a:t>ted.myers@onrampwireless.com</a:t>
            </a:r>
            <a:r>
              <a:rPr lang="en-US" sz="1600" dirty="0" smtClean="0"/>
              <a:t>  </a:t>
            </a:r>
            <a:r>
              <a:rPr lang="en-US" sz="1600" dirty="0"/>
              <a:t>	</a:t>
            </a:r>
          </a:p>
          <a:p>
            <a:pPr eaLnBrk="0" hangingPunct="0">
              <a:spcBef>
                <a:spcPts val="600"/>
              </a:spcBef>
              <a:spcAft>
                <a:spcPts val="600"/>
              </a:spcAft>
            </a:pPr>
            <a:r>
              <a:rPr lang="en-US" sz="1600" b="1" dirty="0"/>
              <a:t>Re:</a:t>
            </a:r>
            <a:r>
              <a:rPr lang="en-US" sz="1600" dirty="0"/>
              <a:t> TG4g Call For Proposals, document number IEEE 15-09-356-004g 	</a:t>
            </a:r>
          </a:p>
          <a:p>
            <a:pPr eaLnBrk="0" hangingPunct="0">
              <a:spcBef>
                <a:spcPts val="600"/>
              </a:spcBef>
              <a:spcAft>
                <a:spcPts val="600"/>
              </a:spcAft>
            </a:pPr>
            <a:r>
              <a:rPr lang="en-US" sz="1600" b="1" dirty="0"/>
              <a:t>Abstract:</a:t>
            </a:r>
            <a:r>
              <a:rPr lang="en-US" sz="1600" dirty="0"/>
              <a:t>	Overview of the On Ramp Proposal (doc# 15-09-0307-00-004g), including a DSSS PHY where dynamic receive sensitivity, allowing up to 187dB of allowable path loss, and a multiple access option that reduces battery consumption. Testing in real world metropolitan and plant environments validate key performance parameters. </a:t>
            </a:r>
          </a:p>
          <a:p>
            <a:pPr eaLnBrk="0" hangingPunct="0">
              <a:spcBef>
                <a:spcPts val="600"/>
              </a:spcBef>
              <a:spcAft>
                <a:spcPts val="600"/>
              </a:spcAft>
            </a:pPr>
            <a:r>
              <a:rPr lang="en-US" sz="1600" b="1" dirty="0"/>
              <a:t>Purpose:</a:t>
            </a:r>
            <a:r>
              <a:rPr lang="en-US" sz="1600" dirty="0"/>
              <a:t>	This document is intended as an overview of the On Ramp Wireless’ proposal for addressing the requirements of the TG4g standard. </a:t>
            </a:r>
          </a:p>
          <a:p>
            <a:pPr eaLnBrk="0" hangingPunct="0">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smtClean="0"/>
              <a:t>Summary</a:t>
            </a:r>
          </a:p>
        </p:txBody>
      </p:sp>
      <p:sp>
        <p:nvSpPr>
          <p:cNvPr id="194563" name="Rectangle 3"/>
          <p:cNvSpPr>
            <a:spLocks noGrp="1" noChangeArrowheads="1"/>
          </p:cNvSpPr>
          <p:nvPr>
            <p:ph type="body" idx="1"/>
          </p:nvPr>
        </p:nvSpPr>
        <p:spPr/>
        <p:txBody>
          <a:bodyPr/>
          <a:lstStyle/>
          <a:p>
            <a:pPr>
              <a:lnSpc>
                <a:spcPct val="80000"/>
              </a:lnSpc>
            </a:pPr>
            <a:r>
              <a:rPr lang="en-US" sz="2000" dirty="0" smtClean="0"/>
              <a:t>PHY has been designed to provide a very high link margin, low-power, low-complexity solution</a:t>
            </a:r>
          </a:p>
          <a:p>
            <a:pPr>
              <a:lnSpc>
                <a:spcPct val="80000"/>
              </a:lnSpc>
            </a:pPr>
            <a:r>
              <a:rPr lang="en-US" sz="2000" dirty="0" smtClean="0"/>
              <a:t>PHY supports:</a:t>
            </a:r>
          </a:p>
          <a:p>
            <a:pPr lvl="1">
              <a:lnSpc>
                <a:spcPct val="80000"/>
              </a:lnSpc>
            </a:pPr>
            <a:r>
              <a:rPr lang="en-US" sz="1800" dirty="0" smtClean="0"/>
              <a:t>Scalable data rates from 30bps to 250 kbps</a:t>
            </a:r>
          </a:p>
          <a:p>
            <a:pPr lvl="1">
              <a:lnSpc>
                <a:spcPct val="80000"/>
              </a:lnSpc>
            </a:pPr>
            <a:r>
              <a:rPr lang="en-US" sz="1800" dirty="0" smtClean="0"/>
              <a:t>A maximum range of 1.8 miles at 2.4GHz, 2.79 miles at 900MHz (Okumura-</a:t>
            </a:r>
            <a:r>
              <a:rPr lang="en-US" sz="1800" dirty="0" err="1" smtClean="0"/>
              <a:t>Hata</a:t>
            </a:r>
            <a:r>
              <a:rPr lang="en-US" sz="1800" dirty="0" smtClean="0"/>
              <a:t> model), 1.5m antenna height</a:t>
            </a:r>
          </a:p>
          <a:p>
            <a:pPr>
              <a:lnSpc>
                <a:spcPct val="80000"/>
              </a:lnSpc>
            </a:pPr>
            <a:r>
              <a:rPr lang="en-US" sz="2000" dirty="0" smtClean="0"/>
              <a:t>PHY complies with world-wide regulations</a:t>
            </a:r>
          </a:p>
          <a:p>
            <a:pPr>
              <a:lnSpc>
                <a:spcPct val="80000"/>
              </a:lnSpc>
            </a:pPr>
            <a:r>
              <a:rPr lang="en-US" sz="2000" dirty="0" smtClean="0"/>
              <a:t>Dynamic DSSS offers the best solution for hard to reach meters to allow 100% coverage and for battery operated gas meters</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mtClean="0"/>
              <a:t>Outline </a:t>
            </a:r>
          </a:p>
        </p:txBody>
      </p:sp>
      <p:sp>
        <p:nvSpPr>
          <p:cNvPr id="165891" name="Rectangle 3"/>
          <p:cNvSpPr>
            <a:spLocks noGrp="1" noChangeArrowheads="1"/>
          </p:cNvSpPr>
          <p:nvPr>
            <p:ph type="body" idx="1"/>
          </p:nvPr>
        </p:nvSpPr>
        <p:spPr/>
        <p:txBody>
          <a:bodyPr/>
          <a:lstStyle/>
          <a:p>
            <a:pPr>
              <a:lnSpc>
                <a:spcPct val="90000"/>
              </a:lnSpc>
            </a:pPr>
            <a:r>
              <a:rPr lang="en-US" sz="2000" dirty="0" smtClean="0"/>
              <a:t>Requirements of 15.4g</a:t>
            </a:r>
          </a:p>
          <a:p>
            <a:pPr lvl="1">
              <a:lnSpc>
                <a:spcPct val="90000"/>
              </a:lnSpc>
            </a:pPr>
            <a:r>
              <a:rPr lang="en-US" sz="1800" dirty="0" smtClean="0"/>
              <a:t>PAR</a:t>
            </a:r>
          </a:p>
          <a:p>
            <a:pPr lvl="1">
              <a:lnSpc>
                <a:spcPct val="90000"/>
              </a:lnSpc>
            </a:pPr>
            <a:r>
              <a:rPr lang="en-US" sz="1800" dirty="0" smtClean="0"/>
              <a:t>PG&amp;E presentation (15-08-0297)</a:t>
            </a:r>
          </a:p>
          <a:p>
            <a:pPr>
              <a:lnSpc>
                <a:spcPct val="90000"/>
              </a:lnSpc>
            </a:pPr>
            <a:r>
              <a:rPr lang="en-US" sz="2000" dirty="0" smtClean="0"/>
              <a:t>Details of Dynamic DSSS proposal</a:t>
            </a:r>
          </a:p>
          <a:p>
            <a:pPr lvl="1">
              <a:lnSpc>
                <a:spcPct val="90000"/>
              </a:lnSpc>
            </a:pPr>
            <a:r>
              <a:rPr lang="en-US" sz="1800" dirty="0" smtClean="0"/>
              <a:t>TX/RX architecture</a:t>
            </a:r>
          </a:p>
          <a:p>
            <a:pPr lvl="1">
              <a:lnSpc>
                <a:spcPct val="90000"/>
              </a:lnSpc>
            </a:pPr>
            <a:r>
              <a:rPr lang="en-US" sz="1800" dirty="0" smtClean="0"/>
              <a:t>System Parameters</a:t>
            </a:r>
          </a:p>
          <a:p>
            <a:pPr>
              <a:lnSpc>
                <a:spcPct val="90000"/>
              </a:lnSpc>
            </a:pPr>
            <a:r>
              <a:rPr lang="en-US" sz="2000" dirty="0" smtClean="0"/>
              <a:t>Performance results</a:t>
            </a:r>
          </a:p>
          <a:p>
            <a:pPr lvl="1">
              <a:lnSpc>
                <a:spcPct val="90000"/>
              </a:lnSpc>
            </a:pPr>
            <a:r>
              <a:rPr lang="en-US" sz="1800" dirty="0" smtClean="0"/>
              <a:t>Link budget, sensitivity, system performance in multi-path</a:t>
            </a:r>
          </a:p>
          <a:p>
            <a:pPr>
              <a:lnSpc>
                <a:spcPct val="90000"/>
              </a:lnSpc>
            </a:pPr>
            <a:r>
              <a:rPr lang="en-US" sz="2000" dirty="0" smtClean="0"/>
              <a:t>Summary and conclusions </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smtClean="0"/>
              <a:t>Requirements </a:t>
            </a:r>
          </a:p>
        </p:txBody>
      </p:sp>
      <p:sp>
        <p:nvSpPr>
          <p:cNvPr id="155651" name="Rectangle 3"/>
          <p:cNvSpPr>
            <a:spLocks noGrp="1" noChangeArrowheads="1"/>
          </p:cNvSpPr>
          <p:nvPr>
            <p:ph type="body" idx="1"/>
          </p:nvPr>
        </p:nvSpPr>
        <p:spPr>
          <a:xfrm>
            <a:off x="685800" y="1449366"/>
            <a:ext cx="7772400" cy="3913230"/>
          </a:xfrm>
        </p:spPr>
        <p:txBody>
          <a:bodyPr/>
          <a:lstStyle/>
          <a:p>
            <a:r>
              <a:rPr lang="en-US" sz="2400" dirty="0" smtClean="0"/>
              <a:t>PAR</a:t>
            </a:r>
          </a:p>
          <a:p>
            <a:pPr lvl="1"/>
            <a:r>
              <a:rPr lang="en-US" sz="2000" dirty="0" smtClean="0"/>
              <a:t>Data rate at least 40kbps</a:t>
            </a:r>
          </a:p>
          <a:p>
            <a:pPr lvl="1"/>
            <a:r>
              <a:rPr lang="en-US" sz="2000" dirty="0" smtClean="0"/>
              <a:t>Optimal energy efficient link margin</a:t>
            </a:r>
          </a:p>
          <a:p>
            <a:pPr lvl="1"/>
            <a:r>
              <a:rPr lang="en-US" sz="2000" dirty="0" smtClean="0"/>
              <a:t>Connectivity to at least one thousand direct neighbors </a:t>
            </a:r>
          </a:p>
          <a:p>
            <a:pPr lvl="1"/>
            <a:r>
              <a:rPr lang="en-US" sz="2000" dirty="0" smtClean="0"/>
              <a:t>Minimal infrastructure</a:t>
            </a:r>
          </a:p>
          <a:p>
            <a:pPr lvl="1"/>
            <a:r>
              <a:rPr lang="en-US" sz="2000" dirty="0" smtClean="0"/>
              <a:t>Reach every node in the network</a:t>
            </a:r>
          </a:p>
          <a:p>
            <a:pPr lvl="1"/>
            <a:r>
              <a:rPr lang="en-US" sz="2000" dirty="0" smtClean="0"/>
              <a:t>Long range point to point reduces cost</a:t>
            </a:r>
          </a:p>
          <a:p>
            <a:r>
              <a:rPr lang="en-US" sz="2400" dirty="0" smtClean="0"/>
              <a:t>PG&amp;E presentation (15-08-0297)</a:t>
            </a:r>
          </a:p>
          <a:p>
            <a:pPr lvl="1"/>
            <a:r>
              <a:rPr lang="en-US" sz="2000" dirty="0" smtClean="0"/>
              <a:t>Coverage probability: 100%</a:t>
            </a:r>
          </a:p>
          <a:p>
            <a:pPr lvl="1"/>
            <a:r>
              <a:rPr lang="en-US" sz="2000" dirty="0" smtClean="0"/>
              <a:t>Capacity requirements are in 10’s of kbps</a:t>
            </a:r>
          </a:p>
        </p:txBody>
      </p:sp>
      <p:sp>
        <p:nvSpPr>
          <p:cNvPr id="4" name="TextBox 3"/>
          <p:cNvSpPr txBox="1"/>
          <p:nvPr/>
        </p:nvSpPr>
        <p:spPr>
          <a:xfrm>
            <a:off x="520656" y="5546748"/>
            <a:ext cx="8240802" cy="707886"/>
          </a:xfrm>
          <a:prstGeom prst="rect">
            <a:avLst/>
          </a:prstGeom>
          <a:noFill/>
        </p:spPr>
        <p:txBody>
          <a:bodyPr wrap="square" rtlCol="0">
            <a:spAutoFit/>
          </a:bodyPr>
          <a:lstStyle/>
          <a:p>
            <a:r>
              <a:rPr lang="en-US" sz="2000" b="1" dirty="0" smtClean="0">
                <a:solidFill>
                  <a:srgbClr val="FF0000"/>
                </a:solidFill>
              </a:rPr>
              <a:t>High link margin is a fundamental design criteria to reach every node in the network with 100% coverage probability and minimal infrastructure</a:t>
            </a:r>
          </a:p>
        </p:txBody>
      </p:sp>
      <p:sp>
        <p:nvSpPr>
          <p:cNvPr id="5" name="Slide Number Placeholder 4"/>
          <p:cNvSpPr>
            <a:spLocks noGrp="1"/>
          </p:cNvSpPr>
          <p:nvPr>
            <p:ph type="sldNum" sz="quarter" idx="12"/>
          </p:nvPr>
        </p:nvSpPr>
        <p:spPr/>
        <p:txBody>
          <a:bodyPr/>
          <a:lstStyle/>
          <a:p>
            <a:pPr>
              <a:defRPr/>
            </a:pPr>
            <a:r>
              <a:rPr lang="en-US" smtClean="0"/>
              <a:t>Slide </a:t>
            </a:r>
            <a:fld id="{77324EE6-8AD8-4A17-BA8A-115FF1D68DBE}"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8" name="Rectangle 8"/>
          <p:cNvSpPr>
            <a:spLocks noGrp="1" noChangeArrowheads="1"/>
          </p:cNvSpPr>
          <p:nvPr>
            <p:ph type="ctrTitle"/>
          </p:nvPr>
        </p:nvSpPr>
        <p:spPr/>
        <p:txBody>
          <a:bodyPr/>
          <a:lstStyle/>
          <a:p>
            <a:r>
              <a:rPr lang="en-US" smtClean="0"/>
              <a:t>Proposed Dynamic DSSS Physical Layer</a:t>
            </a:r>
          </a:p>
        </p:txBody>
      </p:sp>
      <p:sp>
        <p:nvSpPr>
          <p:cNvPr id="168967" name="Rectangle 7"/>
          <p:cNvSpPr>
            <a:spLocks noGrp="1" noChangeArrowheads="1"/>
          </p:cNvSpPr>
          <p:nvPr>
            <p:ph type="subTitle" idx="1"/>
          </p:nvPr>
        </p:nvSpPr>
        <p:spPr/>
        <p:txBody>
          <a:bodyPr/>
          <a:lstStyle/>
          <a:p>
            <a:r>
              <a:rPr lang="en-US" sz="2800" smtClean="0"/>
              <a:t>More details about the Dynamic DSSS Physical Layer can be found in the latest version of 15-09-0307-00-004g</a:t>
            </a:r>
          </a:p>
        </p:txBody>
      </p:sp>
      <p:sp>
        <p:nvSpPr>
          <p:cNvPr id="4" name="Slide Number Placeholder 3"/>
          <p:cNvSpPr>
            <a:spLocks noGrp="1"/>
          </p:cNvSpPr>
          <p:nvPr>
            <p:ph type="sldNum" sz="quarter" idx="12"/>
          </p:nvPr>
        </p:nvSpPr>
        <p:spPr/>
        <p:txBody>
          <a:bodyPr/>
          <a:lstStyle/>
          <a:p>
            <a:pPr>
              <a:defRPr/>
            </a:pPr>
            <a:r>
              <a:rPr lang="en-US" smtClean="0"/>
              <a:t>Slide </a:t>
            </a:r>
            <a:fld id="{83CF6C6E-BC57-4A78-885D-A9BB782C8779}"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smtClean="0"/>
              <a:t>Overview of Dynamic DSSS Proposal </a:t>
            </a:r>
          </a:p>
        </p:txBody>
      </p:sp>
      <p:sp>
        <p:nvSpPr>
          <p:cNvPr id="174083" name="Rectangle 3"/>
          <p:cNvSpPr>
            <a:spLocks noGrp="1" noChangeArrowheads="1"/>
          </p:cNvSpPr>
          <p:nvPr>
            <p:ph type="body" idx="1"/>
          </p:nvPr>
        </p:nvSpPr>
        <p:spPr/>
        <p:txBody>
          <a:bodyPr/>
          <a:lstStyle/>
          <a:p>
            <a:pPr>
              <a:lnSpc>
                <a:spcPct val="80000"/>
              </a:lnSpc>
            </a:pPr>
            <a:r>
              <a:rPr lang="en-US" sz="1800" dirty="0" smtClean="0"/>
              <a:t>PHY is optimized for wireless meters:</a:t>
            </a:r>
          </a:p>
          <a:p>
            <a:pPr lvl="1">
              <a:lnSpc>
                <a:spcPct val="80000"/>
              </a:lnSpc>
            </a:pPr>
            <a:r>
              <a:rPr lang="en-US" sz="1600" dirty="0" smtClean="0"/>
              <a:t>Very large link margin: up to -146dBm sensitivity– allows connection to the </a:t>
            </a:r>
            <a:r>
              <a:rPr lang="en-US" sz="1600" b="1" dirty="0" smtClean="0">
                <a:solidFill>
                  <a:srgbClr val="FF0000"/>
                </a:solidFill>
              </a:rPr>
              <a:t>hard to reach meters</a:t>
            </a:r>
            <a:r>
              <a:rPr lang="en-US" sz="1600" dirty="0" smtClean="0"/>
              <a:t> – minimal infrastructure </a:t>
            </a:r>
          </a:p>
          <a:p>
            <a:pPr lvl="1">
              <a:lnSpc>
                <a:spcPct val="80000"/>
              </a:lnSpc>
            </a:pPr>
            <a:r>
              <a:rPr lang="en-US" sz="1600" dirty="0" smtClean="0"/>
              <a:t>Scalable data rates: 30bps –250 kbps - allows for tradeoff of range vs. rate</a:t>
            </a:r>
          </a:p>
          <a:p>
            <a:pPr lvl="1">
              <a:lnSpc>
                <a:spcPct val="80000"/>
              </a:lnSpc>
            </a:pPr>
            <a:r>
              <a:rPr lang="en-US" sz="1600" dirty="0" smtClean="0"/>
              <a:t>Support for multiple frequency bands of operation</a:t>
            </a:r>
          </a:p>
          <a:p>
            <a:pPr>
              <a:lnSpc>
                <a:spcPct val="80000"/>
              </a:lnSpc>
            </a:pPr>
            <a:r>
              <a:rPr lang="en-US" sz="1800" dirty="0" smtClean="0"/>
              <a:t>PHY solution enables very low-power consumption </a:t>
            </a:r>
          </a:p>
          <a:p>
            <a:pPr lvl="1">
              <a:lnSpc>
                <a:spcPct val="80000"/>
              </a:lnSpc>
            </a:pPr>
            <a:r>
              <a:rPr lang="en-US" sz="1600" dirty="0" smtClean="0"/>
              <a:t>Large link margin allows longer range and no hops in the mesh – </a:t>
            </a:r>
            <a:r>
              <a:rPr lang="en-US" sz="1600" b="1" dirty="0" smtClean="0">
                <a:solidFill>
                  <a:srgbClr val="FF0000"/>
                </a:solidFill>
              </a:rPr>
              <a:t>ideal for battery operated gas and water meters</a:t>
            </a:r>
          </a:p>
          <a:p>
            <a:pPr lvl="1">
              <a:lnSpc>
                <a:spcPct val="80000"/>
              </a:lnSpc>
            </a:pPr>
            <a:r>
              <a:rPr lang="en-US" sz="1600" dirty="0" smtClean="0"/>
              <a:t>Lower cost and lower power consumption power amplifiers</a:t>
            </a:r>
          </a:p>
          <a:p>
            <a:pPr>
              <a:lnSpc>
                <a:spcPct val="80000"/>
              </a:lnSpc>
            </a:pPr>
            <a:r>
              <a:rPr lang="en-US" sz="1800" dirty="0" smtClean="0"/>
              <a:t>Simple and low complexity modulation parameters:</a:t>
            </a:r>
          </a:p>
          <a:p>
            <a:pPr lvl="1">
              <a:lnSpc>
                <a:spcPct val="80000"/>
              </a:lnSpc>
            </a:pPr>
            <a:r>
              <a:rPr lang="en-US" sz="1600" dirty="0" smtClean="0"/>
              <a:t>Alternative multiple access scheme allows reading 1000 meters at the same time</a:t>
            </a:r>
          </a:p>
          <a:p>
            <a:pPr>
              <a:lnSpc>
                <a:spcPct val="80000"/>
              </a:lnSpc>
            </a:pPr>
            <a:r>
              <a:rPr lang="en-US" sz="1800" dirty="0" smtClean="0"/>
              <a:t>Support for world-wide operation</a:t>
            </a:r>
            <a:endParaRPr lang="en-US" sz="1600" dirty="0" smtClean="0">
              <a:solidFill>
                <a:srgbClr val="FF0000"/>
              </a:solidFill>
            </a:endParaRPr>
          </a:p>
          <a:p>
            <a:pPr lvl="1">
              <a:lnSpc>
                <a:spcPct val="80000"/>
              </a:lnSpc>
            </a:pPr>
            <a:r>
              <a:rPr lang="en-US" sz="1600" dirty="0" smtClean="0"/>
              <a:t>Europe and Asia require lower transmit power that reduces link margin</a:t>
            </a:r>
          </a:p>
        </p:txBody>
      </p:sp>
      <p:sp>
        <p:nvSpPr>
          <p:cNvPr id="4" name="Slide Number Placeholder 3"/>
          <p:cNvSpPr>
            <a:spLocks noGrp="1"/>
          </p:cNvSpPr>
          <p:nvPr>
            <p:ph type="sldNum" sz="quarter" idx="12"/>
          </p:nvPr>
        </p:nvSpPr>
        <p:spPr/>
        <p:txBody>
          <a:bodyPr/>
          <a:lstStyle/>
          <a:p>
            <a:pPr>
              <a:defRPr/>
            </a:pPr>
            <a:r>
              <a:rPr lang="en-US" smtClean="0"/>
              <a:t>Slide </a:t>
            </a:r>
            <a:fld id="{77324EE6-8AD8-4A17-BA8A-115FF1D68DBE}"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smtClean="0"/>
              <a:t>Example TX architecture</a:t>
            </a:r>
          </a:p>
        </p:txBody>
      </p:sp>
      <p:sp>
        <p:nvSpPr>
          <p:cNvPr id="176133" name="Text Box 5"/>
          <p:cNvSpPr txBox="1">
            <a:spLocks noChangeArrowheads="1"/>
          </p:cNvSpPr>
          <p:nvPr/>
        </p:nvSpPr>
        <p:spPr bwMode="auto">
          <a:xfrm>
            <a:off x="1828800" y="3109913"/>
            <a:ext cx="1644650" cy="633412"/>
          </a:xfrm>
          <a:prstGeom prst="rect">
            <a:avLst/>
          </a:prstGeom>
          <a:noFill/>
          <a:ln w="9525">
            <a:solidFill>
              <a:schemeClr val="tx1"/>
            </a:solidFill>
            <a:miter lim="800000"/>
            <a:headEnd/>
            <a:tailEnd/>
          </a:ln>
          <a:effectLst/>
        </p:spPr>
        <p:txBody>
          <a:bodyPr>
            <a:spAutoFit/>
          </a:bodyPr>
          <a:lstStyle/>
          <a:p>
            <a:pPr>
              <a:spcBef>
                <a:spcPct val="50000"/>
              </a:spcBef>
            </a:pPr>
            <a:r>
              <a:rPr lang="en-US"/>
              <a:t>Convolution encode</a:t>
            </a:r>
          </a:p>
          <a:p>
            <a:pPr>
              <a:spcBef>
                <a:spcPct val="50000"/>
              </a:spcBef>
            </a:pPr>
            <a:r>
              <a:rPr lang="en-US"/>
              <a:t>And interleave</a:t>
            </a:r>
          </a:p>
        </p:txBody>
      </p:sp>
      <p:sp>
        <p:nvSpPr>
          <p:cNvPr id="176134" name="Text Box 6"/>
          <p:cNvSpPr txBox="1">
            <a:spLocks noChangeArrowheads="1"/>
          </p:cNvSpPr>
          <p:nvPr/>
        </p:nvSpPr>
        <p:spPr bwMode="auto">
          <a:xfrm>
            <a:off x="3794125"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D-BPSK</a:t>
            </a:r>
          </a:p>
          <a:p>
            <a:pPr>
              <a:spcBef>
                <a:spcPct val="50000"/>
              </a:spcBef>
            </a:pPr>
            <a:r>
              <a:rPr lang="en-US"/>
              <a:t>Modulate</a:t>
            </a:r>
          </a:p>
        </p:txBody>
      </p:sp>
      <p:sp>
        <p:nvSpPr>
          <p:cNvPr id="176135" name="Text Box 7"/>
          <p:cNvSpPr txBox="1">
            <a:spLocks noChangeArrowheads="1"/>
          </p:cNvSpPr>
          <p:nvPr/>
        </p:nvSpPr>
        <p:spPr bwMode="auto">
          <a:xfrm>
            <a:off x="5211763" y="310991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PN</a:t>
            </a:r>
          </a:p>
          <a:p>
            <a:pPr>
              <a:spcBef>
                <a:spcPct val="50000"/>
              </a:spcBef>
            </a:pPr>
            <a:r>
              <a:rPr lang="en-US"/>
              <a:t>Spread</a:t>
            </a:r>
          </a:p>
        </p:txBody>
      </p:sp>
      <p:sp>
        <p:nvSpPr>
          <p:cNvPr id="176136" name="Line 8"/>
          <p:cNvSpPr>
            <a:spLocks noChangeShapeType="1"/>
          </p:cNvSpPr>
          <p:nvPr/>
        </p:nvSpPr>
        <p:spPr bwMode="auto">
          <a:xfrm>
            <a:off x="3475038" y="3430588"/>
            <a:ext cx="319087" cy="0"/>
          </a:xfrm>
          <a:prstGeom prst="line">
            <a:avLst/>
          </a:prstGeom>
          <a:noFill/>
          <a:ln w="9525">
            <a:solidFill>
              <a:schemeClr val="tx1"/>
            </a:solidFill>
            <a:round/>
            <a:headEnd/>
            <a:tailEnd type="triangle" w="med" len="med"/>
          </a:ln>
          <a:effectLst/>
        </p:spPr>
        <p:txBody>
          <a:bodyPr/>
          <a:lstStyle/>
          <a:p>
            <a:endParaRPr lang="en-US"/>
          </a:p>
        </p:txBody>
      </p:sp>
      <p:sp>
        <p:nvSpPr>
          <p:cNvPr id="176137" name="Line 9"/>
          <p:cNvSpPr>
            <a:spLocks noChangeShapeType="1"/>
          </p:cNvSpPr>
          <p:nvPr/>
        </p:nvSpPr>
        <p:spPr bwMode="auto">
          <a:xfrm>
            <a:off x="4800600" y="3430588"/>
            <a:ext cx="411163" cy="0"/>
          </a:xfrm>
          <a:prstGeom prst="line">
            <a:avLst/>
          </a:prstGeom>
          <a:noFill/>
          <a:ln w="9525">
            <a:solidFill>
              <a:schemeClr val="tx1"/>
            </a:solidFill>
            <a:round/>
            <a:headEnd/>
            <a:tailEnd type="triangle" w="med" len="med"/>
          </a:ln>
          <a:effectLst/>
        </p:spPr>
        <p:txBody>
          <a:bodyPr/>
          <a:lstStyle/>
          <a:p>
            <a:endParaRPr lang="en-US"/>
          </a:p>
        </p:txBody>
      </p:sp>
      <p:sp>
        <p:nvSpPr>
          <p:cNvPr id="176138" name="Line 10"/>
          <p:cNvSpPr>
            <a:spLocks noChangeShapeType="1"/>
          </p:cNvSpPr>
          <p:nvPr/>
        </p:nvSpPr>
        <p:spPr bwMode="auto">
          <a:xfrm flipV="1">
            <a:off x="960438" y="3430588"/>
            <a:ext cx="868362" cy="0"/>
          </a:xfrm>
          <a:prstGeom prst="line">
            <a:avLst/>
          </a:prstGeom>
          <a:noFill/>
          <a:ln w="9525">
            <a:solidFill>
              <a:schemeClr val="tx1"/>
            </a:solidFill>
            <a:round/>
            <a:headEnd/>
            <a:tailEnd type="triangle" w="med" len="med"/>
          </a:ln>
          <a:effectLst/>
        </p:spPr>
        <p:txBody>
          <a:bodyPr/>
          <a:lstStyle/>
          <a:p>
            <a:endParaRPr lang="en-US"/>
          </a:p>
        </p:txBody>
      </p:sp>
      <p:sp>
        <p:nvSpPr>
          <p:cNvPr id="176139" name="Text Box 11"/>
          <p:cNvSpPr txBox="1">
            <a:spLocks noChangeArrowheads="1"/>
          </p:cNvSpPr>
          <p:nvPr/>
        </p:nvSpPr>
        <p:spPr bwMode="auto">
          <a:xfrm>
            <a:off x="639763" y="3170238"/>
            <a:ext cx="1417637" cy="304800"/>
          </a:xfrm>
          <a:prstGeom prst="rect">
            <a:avLst/>
          </a:prstGeom>
          <a:noFill/>
          <a:ln w="9525">
            <a:noFill/>
            <a:miter lim="800000"/>
            <a:headEnd/>
            <a:tailEnd/>
          </a:ln>
          <a:effectLst/>
        </p:spPr>
        <p:txBody>
          <a:bodyPr>
            <a:spAutoFit/>
          </a:bodyPr>
          <a:lstStyle/>
          <a:p>
            <a:pPr>
              <a:spcBef>
                <a:spcPct val="50000"/>
              </a:spcBef>
            </a:pPr>
            <a:r>
              <a:rPr lang="en-US"/>
              <a:t>Data stream</a:t>
            </a:r>
          </a:p>
        </p:txBody>
      </p:sp>
      <p:sp>
        <p:nvSpPr>
          <p:cNvPr id="176140" name="Line 12"/>
          <p:cNvSpPr>
            <a:spLocks noChangeShapeType="1"/>
          </p:cNvSpPr>
          <p:nvPr/>
        </p:nvSpPr>
        <p:spPr bwMode="auto">
          <a:xfrm>
            <a:off x="6218238" y="3384550"/>
            <a:ext cx="593725" cy="0"/>
          </a:xfrm>
          <a:prstGeom prst="line">
            <a:avLst/>
          </a:prstGeom>
          <a:noFill/>
          <a:ln w="9525">
            <a:solidFill>
              <a:schemeClr val="tx1"/>
            </a:solidFill>
            <a:round/>
            <a:headEnd/>
            <a:tailEnd type="triangle" w="med" len="med"/>
          </a:ln>
          <a:effectLst/>
        </p:spPr>
        <p:txBody>
          <a:bodyPr/>
          <a:lstStyle/>
          <a:p>
            <a:endParaRPr lang="en-US"/>
          </a:p>
        </p:txBody>
      </p:sp>
      <p:sp>
        <p:nvSpPr>
          <p:cNvPr id="176141" name="Text Box 13"/>
          <p:cNvSpPr txBox="1">
            <a:spLocks noChangeArrowheads="1"/>
          </p:cNvSpPr>
          <p:nvPr/>
        </p:nvSpPr>
        <p:spPr bwMode="auto">
          <a:xfrm>
            <a:off x="6811963"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Analog </a:t>
            </a:r>
          </a:p>
          <a:p>
            <a:pPr>
              <a:spcBef>
                <a:spcPct val="50000"/>
              </a:spcBef>
            </a:pPr>
            <a:r>
              <a:rPr lang="en-US"/>
              <a:t>RF</a:t>
            </a:r>
          </a:p>
        </p:txBody>
      </p:sp>
      <p:sp>
        <p:nvSpPr>
          <p:cNvPr id="176142" name="Line 14"/>
          <p:cNvSpPr>
            <a:spLocks noChangeShapeType="1"/>
          </p:cNvSpPr>
          <p:nvPr/>
        </p:nvSpPr>
        <p:spPr bwMode="auto">
          <a:xfrm>
            <a:off x="7818438" y="3384550"/>
            <a:ext cx="274637" cy="0"/>
          </a:xfrm>
          <a:prstGeom prst="line">
            <a:avLst/>
          </a:prstGeom>
          <a:noFill/>
          <a:ln w="9525">
            <a:solidFill>
              <a:schemeClr val="tx1"/>
            </a:solidFill>
            <a:round/>
            <a:headEnd/>
            <a:tailEnd/>
          </a:ln>
          <a:effectLst/>
        </p:spPr>
        <p:txBody>
          <a:bodyPr/>
          <a:lstStyle/>
          <a:p>
            <a:endParaRPr lang="en-US"/>
          </a:p>
        </p:txBody>
      </p:sp>
      <p:sp>
        <p:nvSpPr>
          <p:cNvPr id="176143" name="Line 15"/>
          <p:cNvSpPr>
            <a:spLocks noChangeShapeType="1"/>
          </p:cNvSpPr>
          <p:nvPr/>
        </p:nvSpPr>
        <p:spPr bwMode="auto">
          <a:xfrm flipV="1">
            <a:off x="8093075" y="2835275"/>
            <a:ext cx="0" cy="549275"/>
          </a:xfrm>
          <a:prstGeom prst="line">
            <a:avLst/>
          </a:prstGeom>
          <a:noFill/>
          <a:ln w="9525">
            <a:solidFill>
              <a:schemeClr val="tx1"/>
            </a:solidFill>
            <a:round/>
            <a:headEnd/>
            <a:tailEnd/>
          </a:ln>
          <a:effectLst/>
        </p:spPr>
        <p:txBody>
          <a:bodyPr/>
          <a:lstStyle/>
          <a:p>
            <a:endParaRPr lang="en-US"/>
          </a:p>
        </p:txBody>
      </p:sp>
      <p:sp>
        <p:nvSpPr>
          <p:cNvPr id="176144" name="Line 16"/>
          <p:cNvSpPr>
            <a:spLocks noChangeShapeType="1"/>
          </p:cNvSpPr>
          <p:nvPr/>
        </p:nvSpPr>
        <p:spPr bwMode="auto">
          <a:xfrm flipH="1" flipV="1">
            <a:off x="7954963" y="2562225"/>
            <a:ext cx="138112" cy="273050"/>
          </a:xfrm>
          <a:prstGeom prst="line">
            <a:avLst/>
          </a:prstGeom>
          <a:noFill/>
          <a:ln w="9525">
            <a:solidFill>
              <a:schemeClr val="tx1"/>
            </a:solidFill>
            <a:round/>
            <a:headEnd/>
            <a:tailEnd/>
          </a:ln>
          <a:effectLst/>
        </p:spPr>
        <p:txBody>
          <a:bodyPr/>
          <a:lstStyle/>
          <a:p>
            <a:endParaRPr lang="en-US"/>
          </a:p>
        </p:txBody>
      </p:sp>
      <p:sp>
        <p:nvSpPr>
          <p:cNvPr id="176145" name="Line 17"/>
          <p:cNvSpPr>
            <a:spLocks noChangeShapeType="1"/>
          </p:cNvSpPr>
          <p:nvPr/>
        </p:nvSpPr>
        <p:spPr bwMode="auto">
          <a:xfrm flipV="1">
            <a:off x="7954963" y="2560638"/>
            <a:ext cx="274637" cy="1587"/>
          </a:xfrm>
          <a:prstGeom prst="line">
            <a:avLst/>
          </a:prstGeom>
          <a:noFill/>
          <a:ln w="9525">
            <a:solidFill>
              <a:schemeClr val="tx1"/>
            </a:solidFill>
            <a:round/>
            <a:headEnd/>
            <a:tailEnd/>
          </a:ln>
          <a:effectLst/>
        </p:spPr>
        <p:txBody>
          <a:bodyPr/>
          <a:lstStyle/>
          <a:p>
            <a:endParaRPr lang="en-US"/>
          </a:p>
        </p:txBody>
      </p:sp>
      <p:sp>
        <p:nvSpPr>
          <p:cNvPr id="176146" name="Line 18"/>
          <p:cNvSpPr>
            <a:spLocks noChangeShapeType="1"/>
          </p:cNvSpPr>
          <p:nvPr/>
        </p:nvSpPr>
        <p:spPr bwMode="auto">
          <a:xfrm flipH="1">
            <a:off x="8093075" y="2560638"/>
            <a:ext cx="136525" cy="274637"/>
          </a:xfrm>
          <a:prstGeom prst="line">
            <a:avLst/>
          </a:prstGeom>
          <a:noFill/>
          <a:ln w="9525">
            <a:solidFill>
              <a:schemeClr val="tx1"/>
            </a:solidFill>
            <a:round/>
            <a:headEnd/>
            <a:tailEnd/>
          </a:ln>
          <a:effectLst/>
        </p:spPr>
        <p:txBody>
          <a:bodyPr/>
          <a:lstStyle/>
          <a:p>
            <a:endParaRPr lang="en-US"/>
          </a:p>
        </p:txBody>
      </p:sp>
      <p:sp>
        <p:nvSpPr>
          <p:cNvPr id="17" name="TextBox 16"/>
          <p:cNvSpPr txBox="1"/>
          <p:nvPr/>
        </p:nvSpPr>
        <p:spPr>
          <a:xfrm>
            <a:off x="2500290" y="4994292"/>
            <a:ext cx="3008388" cy="307777"/>
          </a:xfrm>
          <a:prstGeom prst="rect">
            <a:avLst/>
          </a:prstGeom>
          <a:noFill/>
        </p:spPr>
        <p:txBody>
          <a:bodyPr wrap="none" rtlCol="0">
            <a:spAutoFit/>
          </a:bodyPr>
          <a:lstStyle/>
          <a:p>
            <a:r>
              <a:rPr lang="en-US" dirty="0" smtClean="0"/>
              <a:t>Add some details on encoder,  spreader</a:t>
            </a:r>
            <a:endParaRPr lang="en-US" dirty="0"/>
          </a:p>
        </p:txBody>
      </p:sp>
      <p:sp>
        <p:nvSpPr>
          <p:cNvPr id="18" name="Slide Number Placeholder 17"/>
          <p:cNvSpPr>
            <a:spLocks noGrp="1"/>
          </p:cNvSpPr>
          <p:nvPr>
            <p:ph type="sldNum" sz="quarter" idx="12"/>
          </p:nvPr>
        </p:nvSpPr>
        <p:spPr/>
        <p:txBody>
          <a:bodyPr/>
          <a:lstStyle/>
          <a:p>
            <a:pPr>
              <a:defRPr/>
            </a:pPr>
            <a:r>
              <a:rPr lang="en-US" smtClean="0"/>
              <a:t>Slide </a:t>
            </a:r>
            <a:fld id="{77324EE6-8AD8-4A17-BA8A-115FF1D68DBE}" type="slidenum">
              <a:rPr lang="en-US" smtClean="0"/>
              <a:pPr>
                <a:defRPr/>
              </a:pPr>
              <a:t>6</a:t>
            </a:fld>
            <a:endParaRPr lang="en-US"/>
          </a:p>
        </p:txBody>
      </p:sp>
      <p:sp>
        <p:nvSpPr>
          <p:cNvPr id="19" name="Footer Placeholder 18"/>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smtClean="0"/>
              <a:t>Example RX architecture</a:t>
            </a:r>
          </a:p>
        </p:txBody>
      </p:sp>
      <p:sp>
        <p:nvSpPr>
          <p:cNvPr id="178181" name="Text Box 5"/>
          <p:cNvSpPr txBox="1">
            <a:spLocks noChangeArrowheads="1"/>
          </p:cNvSpPr>
          <p:nvPr/>
        </p:nvSpPr>
        <p:spPr bwMode="auto">
          <a:xfrm flipH="1">
            <a:off x="5626100" y="3109913"/>
            <a:ext cx="1644650" cy="633412"/>
          </a:xfrm>
          <a:prstGeom prst="rect">
            <a:avLst/>
          </a:prstGeom>
          <a:noFill/>
          <a:ln w="9525">
            <a:solidFill>
              <a:schemeClr val="tx1"/>
            </a:solidFill>
            <a:miter lim="800000"/>
            <a:headEnd/>
            <a:tailEnd/>
          </a:ln>
          <a:effectLst/>
        </p:spPr>
        <p:txBody>
          <a:bodyPr>
            <a:spAutoFit/>
          </a:bodyPr>
          <a:lstStyle/>
          <a:p>
            <a:pPr>
              <a:spcBef>
                <a:spcPct val="50000"/>
              </a:spcBef>
            </a:pPr>
            <a:r>
              <a:rPr lang="en-US"/>
              <a:t>Convolution decode</a:t>
            </a:r>
          </a:p>
          <a:p>
            <a:pPr>
              <a:spcBef>
                <a:spcPct val="50000"/>
              </a:spcBef>
            </a:pPr>
            <a:r>
              <a:rPr lang="en-US"/>
              <a:t>And de-interleave</a:t>
            </a:r>
          </a:p>
        </p:txBody>
      </p:sp>
      <p:sp>
        <p:nvSpPr>
          <p:cNvPr id="178182" name="Text Box 6"/>
          <p:cNvSpPr txBox="1">
            <a:spLocks noChangeArrowheads="1"/>
          </p:cNvSpPr>
          <p:nvPr/>
        </p:nvSpPr>
        <p:spPr bwMode="auto">
          <a:xfrm flipH="1">
            <a:off x="4160838" y="3116263"/>
            <a:ext cx="1143000" cy="633412"/>
          </a:xfrm>
          <a:prstGeom prst="rect">
            <a:avLst/>
          </a:prstGeom>
          <a:noFill/>
          <a:ln w="9525">
            <a:solidFill>
              <a:schemeClr val="tx1"/>
            </a:solidFill>
            <a:miter lim="800000"/>
            <a:headEnd/>
            <a:tailEnd/>
          </a:ln>
          <a:effectLst/>
        </p:spPr>
        <p:txBody>
          <a:bodyPr>
            <a:spAutoFit/>
          </a:bodyPr>
          <a:lstStyle/>
          <a:p>
            <a:pPr>
              <a:spcBef>
                <a:spcPct val="50000"/>
              </a:spcBef>
            </a:pPr>
            <a:r>
              <a:rPr lang="en-US"/>
              <a:t>D-BPSK</a:t>
            </a:r>
          </a:p>
          <a:p>
            <a:pPr>
              <a:spcBef>
                <a:spcPct val="50000"/>
              </a:spcBef>
            </a:pPr>
            <a:r>
              <a:rPr lang="en-US"/>
              <a:t>Demodulate</a:t>
            </a:r>
          </a:p>
        </p:txBody>
      </p:sp>
      <p:sp>
        <p:nvSpPr>
          <p:cNvPr id="178183" name="Text Box 7"/>
          <p:cNvSpPr txBox="1">
            <a:spLocks noChangeArrowheads="1"/>
          </p:cNvSpPr>
          <p:nvPr/>
        </p:nvSpPr>
        <p:spPr bwMode="auto">
          <a:xfrm flipH="1">
            <a:off x="2743200" y="310991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PN</a:t>
            </a:r>
          </a:p>
          <a:p>
            <a:pPr>
              <a:spcBef>
                <a:spcPct val="50000"/>
              </a:spcBef>
            </a:pPr>
            <a:r>
              <a:rPr lang="en-US"/>
              <a:t>Despread</a:t>
            </a:r>
          </a:p>
        </p:txBody>
      </p:sp>
      <p:sp>
        <p:nvSpPr>
          <p:cNvPr id="178184" name="Line 8"/>
          <p:cNvSpPr>
            <a:spLocks noChangeShapeType="1"/>
          </p:cNvSpPr>
          <p:nvPr/>
        </p:nvSpPr>
        <p:spPr bwMode="auto">
          <a:xfrm flipH="1">
            <a:off x="5305425" y="3429000"/>
            <a:ext cx="319088" cy="0"/>
          </a:xfrm>
          <a:prstGeom prst="line">
            <a:avLst/>
          </a:prstGeom>
          <a:noFill/>
          <a:ln w="9525">
            <a:solidFill>
              <a:schemeClr val="tx1"/>
            </a:solidFill>
            <a:round/>
            <a:headEnd type="triangle" w="med" len="med"/>
            <a:tailEnd/>
          </a:ln>
          <a:effectLst/>
        </p:spPr>
        <p:txBody>
          <a:bodyPr/>
          <a:lstStyle/>
          <a:p>
            <a:endParaRPr lang="en-US"/>
          </a:p>
        </p:txBody>
      </p:sp>
      <p:sp>
        <p:nvSpPr>
          <p:cNvPr id="178185" name="Line 9"/>
          <p:cNvSpPr>
            <a:spLocks noChangeShapeType="1"/>
          </p:cNvSpPr>
          <p:nvPr/>
        </p:nvSpPr>
        <p:spPr bwMode="auto">
          <a:xfrm flipH="1">
            <a:off x="3749675" y="3429000"/>
            <a:ext cx="411163" cy="0"/>
          </a:xfrm>
          <a:prstGeom prst="line">
            <a:avLst/>
          </a:prstGeom>
          <a:noFill/>
          <a:ln w="9525">
            <a:solidFill>
              <a:schemeClr val="tx1"/>
            </a:solidFill>
            <a:round/>
            <a:headEnd type="triangle" w="med" len="med"/>
            <a:tailEnd/>
          </a:ln>
          <a:effectLst/>
        </p:spPr>
        <p:txBody>
          <a:bodyPr/>
          <a:lstStyle/>
          <a:p>
            <a:endParaRPr lang="en-US"/>
          </a:p>
        </p:txBody>
      </p:sp>
      <p:sp>
        <p:nvSpPr>
          <p:cNvPr id="178186" name="Line 10"/>
          <p:cNvSpPr>
            <a:spLocks noChangeShapeType="1"/>
          </p:cNvSpPr>
          <p:nvPr/>
        </p:nvSpPr>
        <p:spPr bwMode="auto">
          <a:xfrm flipH="1" flipV="1">
            <a:off x="7270750" y="3430588"/>
            <a:ext cx="868363" cy="0"/>
          </a:xfrm>
          <a:prstGeom prst="line">
            <a:avLst/>
          </a:prstGeom>
          <a:noFill/>
          <a:ln w="9525">
            <a:solidFill>
              <a:schemeClr val="tx1"/>
            </a:solidFill>
            <a:round/>
            <a:headEnd type="triangle" w="med" len="med"/>
            <a:tailEnd/>
          </a:ln>
          <a:effectLst/>
        </p:spPr>
        <p:txBody>
          <a:bodyPr/>
          <a:lstStyle/>
          <a:p>
            <a:endParaRPr lang="en-US"/>
          </a:p>
        </p:txBody>
      </p:sp>
      <p:sp>
        <p:nvSpPr>
          <p:cNvPr id="178187" name="Text Box 11"/>
          <p:cNvSpPr txBox="1">
            <a:spLocks noChangeArrowheads="1"/>
          </p:cNvSpPr>
          <p:nvPr/>
        </p:nvSpPr>
        <p:spPr bwMode="auto">
          <a:xfrm flipH="1">
            <a:off x="7269163" y="3168650"/>
            <a:ext cx="1417637" cy="304800"/>
          </a:xfrm>
          <a:prstGeom prst="rect">
            <a:avLst/>
          </a:prstGeom>
          <a:noFill/>
          <a:ln w="9525">
            <a:noFill/>
            <a:miter lim="800000"/>
            <a:headEnd/>
            <a:tailEnd/>
          </a:ln>
          <a:effectLst/>
        </p:spPr>
        <p:txBody>
          <a:bodyPr>
            <a:spAutoFit/>
          </a:bodyPr>
          <a:lstStyle/>
          <a:p>
            <a:pPr>
              <a:spcBef>
                <a:spcPct val="50000"/>
              </a:spcBef>
            </a:pPr>
            <a:r>
              <a:rPr lang="en-US"/>
              <a:t>Data stream</a:t>
            </a:r>
          </a:p>
        </p:txBody>
      </p:sp>
      <p:sp>
        <p:nvSpPr>
          <p:cNvPr id="178188" name="Line 12"/>
          <p:cNvSpPr>
            <a:spLocks noChangeShapeType="1"/>
          </p:cNvSpPr>
          <p:nvPr/>
        </p:nvSpPr>
        <p:spPr bwMode="auto">
          <a:xfrm flipH="1">
            <a:off x="2149475" y="3382963"/>
            <a:ext cx="593725" cy="0"/>
          </a:xfrm>
          <a:prstGeom prst="line">
            <a:avLst/>
          </a:prstGeom>
          <a:noFill/>
          <a:ln w="9525">
            <a:solidFill>
              <a:schemeClr val="tx1"/>
            </a:solidFill>
            <a:round/>
            <a:headEnd type="triangle" w="med" len="med"/>
            <a:tailEnd/>
          </a:ln>
          <a:effectLst/>
        </p:spPr>
        <p:txBody>
          <a:bodyPr/>
          <a:lstStyle/>
          <a:p>
            <a:endParaRPr lang="en-US"/>
          </a:p>
        </p:txBody>
      </p:sp>
      <p:sp>
        <p:nvSpPr>
          <p:cNvPr id="178189" name="Text Box 13"/>
          <p:cNvSpPr txBox="1">
            <a:spLocks noChangeArrowheads="1"/>
          </p:cNvSpPr>
          <p:nvPr/>
        </p:nvSpPr>
        <p:spPr bwMode="auto">
          <a:xfrm flipH="1">
            <a:off x="1143000" y="3116263"/>
            <a:ext cx="1006475" cy="633412"/>
          </a:xfrm>
          <a:prstGeom prst="rect">
            <a:avLst/>
          </a:prstGeom>
          <a:noFill/>
          <a:ln w="9525">
            <a:solidFill>
              <a:schemeClr val="tx1"/>
            </a:solidFill>
            <a:miter lim="800000"/>
            <a:headEnd/>
            <a:tailEnd/>
          </a:ln>
          <a:effectLst/>
        </p:spPr>
        <p:txBody>
          <a:bodyPr>
            <a:spAutoFit/>
          </a:bodyPr>
          <a:lstStyle/>
          <a:p>
            <a:pPr>
              <a:spcBef>
                <a:spcPct val="50000"/>
              </a:spcBef>
            </a:pPr>
            <a:r>
              <a:rPr lang="en-US"/>
              <a:t>Analog </a:t>
            </a:r>
          </a:p>
          <a:p>
            <a:pPr>
              <a:spcBef>
                <a:spcPct val="50000"/>
              </a:spcBef>
            </a:pPr>
            <a:r>
              <a:rPr lang="en-US"/>
              <a:t>RF</a:t>
            </a:r>
          </a:p>
        </p:txBody>
      </p:sp>
      <p:sp>
        <p:nvSpPr>
          <p:cNvPr id="178190" name="Line 14"/>
          <p:cNvSpPr>
            <a:spLocks noChangeShapeType="1"/>
          </p:cNvSpPr>
          <p:nvPr/>
        </p:nvSpPr>
        <p:spPr bwMode="auto">
          <a:xfrm flipH="1">
            <a:off x="868363" y="3384550"/>
            <a:ext cx="274637" cy="0"/>
          </a:xfrm>
          <a:prstGeom prst="line">
            <a:avLst/>
          </a:prstGeom>
          <a:noFill/>
          <a:ln w="9525">
            <a:solidFill>
              <a:schemeClr val="tx1"/>
            </a:solidFill>
            <a:round/>
            <a:headEnd/>
            <a:tailEnd/>
          </a:ln>
          <a:effectLst/>
        </p:spPr>
        <p:txBody>
          <a:bodyPr/>
          <a:lstStyle/>
          <a:p>
            <a:endParaRPr lang="en-US"/>
          </a:p>
        </p:txBody>
      </p:sp>
      <p:sp>
        <p:nvSpPr>
          <p:cNvPr id="178191" name="Line 15"/>
          <p:cNvSpPr>
            <a:spLocks noChangeShapeType="1"/>
          </p:cNvSpPr>
          <p:nvPr/>
        </p:nvSpPr>
        <p:spPr bwMode="auto">
          <a:xfrm flipH="1" flipV="1">
            <a:off x="868363" y="2835275"/>
            <a:ext cx="0" cy="549275"/>
          </a:xfrm>
          <a:prstGeom prst="line">
            <a:avLst/>
          </a:prstGeom>
          <a:noFill/>
          <a:ln w="9525">
            <a:solidFill>
              <a:schemeClr val="tx1"/>
            </a:solidFill>
            <a:round/>
            <a:headEnd/>
            <a:tailEnd/>
          </a:ln>
          <a:effectLst/>
        </p:spPr>
        <p:txBody>
          <a:bodyPr/>
          <a:lstStyle/>
          <a:p>
            <a:endParaRPr lang="en-US"/>
          </a:p>
        </p:txBody>
      </p:sp>
      <p:sp>
        <p:nvSpPr>
          <p:cNvPr id="178192" name="Line 16"/>
          <p:cNvSpPr>
            <a:spLocks noChangeShapeType="1"/>
          </p:cNvSpPr>
          <p:nvPr/>
        </p:nvSpPr>
        <p:spPr bwMode="auto">
          <a:xfrm flipV="1">
            <a:off x="868363" y="2562225"/>
            <a:ext cx="138112" cy="273050"/>
          </a:xfrm>
          <a:prstGeom prst="line">
            <a:avLst/>
          </a:prstGeom>
          <a:noFill/>
          <a:ln w="9525">
            <a:solidFill>
              <a:schemeClr val="tx1"/>
            </a:solidFill>
            <a:round/>
            <a:headEnd/>
            <a:tailEnd/>
          </a:ln>
          <a:effectLst/>
        </p:spPr>
        <p:txBody>
          <a:bodyPr/>
          <a:lstStyle/>
          <a:p>
            <a:endParaRPr lang="en-US"/>
          </a:p>
        </p:txBody>
      </p:sp>
      <p:sp>
        <p:nvSpPr>
          <p:cNvPr id="178193" name="Line 17"/>
          <p:cNvSpPr>
            <a:spLocks noChangeShapeType="1"/>
          </p:cNvSpPr>
          <p:nvPr/>
        </p:nvSpPr>
        <p:spPr bwMode="auto">
          <a:xfrm flipH="1" flipV="1">
            <a:off x="731838" y="2560638"/>
            <a:ext cx="274637" cy="1587"/>
          </a:xfrm>
          <a:prstGeom prst="line">
            <a:avLst/>
          </a:prstGeom>
          <a:noFill/>
          <a:ln w="9525">
            <a:solidFill>
              <a:schemeClr val="tx1"/>
            </a:solidFill>
            <a:round/>
            <a:headEnd/>
            <a:tailEnd/>
          </a:ln>
          <a:effectLst/>
        </p:spPr>
        <p:txBody>
          <a:bodyPr/>
          <a:lstStyle/>
          <a:p>
            <a:endParaRPr lang="en-US"/>
          </a:p>
        </p:txBody>
      </p:sp>
      <p:sp>
        <p:nvSpPr>
          <p:cNvPr id="178194" name="Line 18"/>
          <p:cNvSpPr>
            <a:spLocks noChangeShapeType="1"/>
          </p:cNvSpPr>
          <p:nvPr/>
        </p:nvSpPr>
        <p:spPr bwMode="auto">
          <a:xfrm>
            <a:off x="731838" y="2560638"/>
            <a:ext cx="136525" cy="274637"/>
          </a:xfrm>
          <a:prstGeom prst="line">
            <a:avLst/>
          </a:prstGeom>
          <a:noFill/>
          <a:ln w="9525">
            <a:solidFill>
              <a:schemeClr val="tx1"/>
            </a:solidFill>
            <a:round/>
            <a:headEnd/>
            <a:tailEnd/>
          </a:ln>
          <a:effectLst/>
        </p:spPr>
        <p:txBody>
          <a:bodyPr/>
          <a:lstStyle/>
          <a:p>
            <a:endParaRPr lang="en-US"/>
          </a:p>
        </p:txBody>
      </p:sp>
      <p:sp>
        <p:nvSpPr>
          <p:cNvPr id="17" name="Slide Number Placeholder 16"/>
          <p:cNvSpPr>
            <a:spLocks noGrp="1"/>
          </p:cNvSpPr>
          <p:nvPr>
            <p:ph type="sldNum" sz="quarter" idx="12"/>
          </p:nvPr>
        </p:nvSpPr>
        <p:spPr/>
        <p:txBody>
          <a:bodyPr/>
          <a:lstStyle/>
          <a:p>
            <a:pPr>
              <a:defRPr/>
            </a:pPr>
            <a:r>
              <a:rPr lang="en-US" smtClean="0"/>
              <a:t>Slide </a:t>
            </a:r>
            <a:fld id="{77324EE6-8AD8-4A17-BA8A-115FF1D68DBE}" type="slidenum">
              <a:rPr lang="en-US" smtClean="0"/>
              <a:pPr>
                <a:defRPr/>
              </a:pPr>
              <a:t>7</a:t>
            </a:fld>
            <a:endParaRPr lang="en-US"/>
          </a:p>
        </p:txBody>
      </p:sp>
      <p:sp>
        <p:nvSpPr>
          <p:cNvPr id="18" name="Footer Placeholder 17"/>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idx="4294967295"/>
          </p:nvPr>
        </p:nvSpPr>
        <p:spPr>
          <a:xfrm>
            <a:off x="685800" y="609600"/>
            <a:ext cx="7772400" cy="1066800"/>
          </a:xfrm>
        </p:spPr>
        <p:txBody>
          <a:bodyPr/>
          <a:lstStyle/>
          <a:p>
            <a:r>
              <a:rPr lang="en-US" smtClean="0">
                <a:solidFill>
                  <a:schemeClr val="tx1"/>
                </a:solidFill>
              </a:rPr>
              <a:t>Dynamic DSSS Examples for 2.4 GHz</a:t>
            </a:r>
          </a:p>
        </p:txBody>
      </p:sp>
      <p:sp>
        <p:nvSpPr>
          <p:cNvPr id="157744" name="Footer Placeholder 4"/>
          <p:cNvSpPr txBox="1">
            <a:spLocks noGrp="1"/>
          </p:cNvSpPr>
          <p:nvPr/>
        </p:nvSpPr>
        <p:spPr bwMode="auto">
          <a:xfrm>
            <a:off x="5486400" y="6475413"/>
            <a:ext cx="3124200" cy="184150"/>
          </a:xfrm>
          <a:prstGeom prst="rect">
            <a:avLst/>
          </a:prstGeom>
          <a:noFill/>
          <a:ln w="9525">
            <a:noFill/>
            <a:miter lim="800000"/>
            <a:headEnd/>
            <a:tailEnd/>
          </a:ln>
        </p:spPr>
        <p:txBody>
          <a:bodyPr lIns="0" tIns="0" rIns="0" bIns="0">
            <a:spAutoFit/>
          </a:bodyPr>
          <a:lstStyle/>
          <a:p>
            <a:pPr algn="r" eaLnBrk="0" hangingPunct="0"/>
            <a:r>
              <a:rPr lang="en-US" sz="1200"/>
              <a:t> </a:t>
            </a:r>
          </a:p>
        </p:txBody>
      </p:sp>
      <p:sp>
        <p:nvSpPr>
          <p:cNvPr id="15774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sz="1200" dirty="0"/>
              <a:t>Slide </a:t>
            </a:r>
            <a:fld id="{DCEE45A6-49EF-4437-9117-5AB93B1D89F9}" type="slidenum">
              <a:rPr lang="en-US" sz="1200"/>
              <a:pPr algn="ctr" eaLnBrk="0" hangingPunct="0"/>
              <a:t>8</a:t>
            </a:fld>
            <a:endParaRPr lang="en-US" sz="1200" dirty="0"/>
          </a:p>
        </p:txBody>
      </p:sp>
      <p:pic>
        <p:nvPicPr>
          <p:cNvPr id="157749" name="Picture 53"/>
          <p:cNvPicPr>
            <a:picLocks noChangeAspect="1" noChangeArrowheads="1"/>
          </p:cNvPicPr>
          <p:nvPr/>
        </p:nvPicPr>
        <p:blipFill>
          <a:blip r:embed="rId3"/>
          <a:srcRect/>
          <a:stretch>
            <a:fillRect/>
          </a:stretch>
        </p:blipFill>
        <p:spPr bwMode="auto">
          <a:xfrm>
            <a:off x="934998" y="1863708"/>
            <a:ext cx="6657551" cy="3981315"/>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r>
              <a:rPr lang="en-US" smtClean="0"/>
              <a:t>Slide </a:t>
            </a:r>
            <a:fld id="{83E4A17A-BBBD-4DCA-8A47-C14269D445EA}"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mtClean="0"/>
              <a:t>Link budget and receiver sensitivity</a:t>
            </a:r>
          </a:p>
        </p:txBody>
      </p:sp>
      <p:sp>
        <p:nvSpPr>
          <p:cNvPr id="6" name="Content Placeholder 5"/>
          <p:cNvSpPr>
            <a:spLocks noGrp="1"/>
          </p:cNvSpPr>
          <p:nvPr>
            <p:ph sz="half" idx="2"/>
          </p:nvPr>
        </p:nvSpPr>
        <p:spPr>
          <a:xfrm>
            <a:off x="612732" y="5500710"/>
            <a:ext cx="7845468" cy="595290"/>
          </a:xfrm>
        </p:spPr>
        <p:txBody>
          <a:bodyPr/>
          <a:lstStyle/>
          <a:p>
            <a:r>
              <a:rPr lang="en-US" sz="1800" dirty="0" smtClean="0"/>
              <a:t>Up to 1.8 miles at 2.4GHz and 2.79 miles at 900MHz in Okumura-</a:t>
            </a:r>
            <a:r>
              <a:rPr lang="en-US" sz="1800" dirty="0" err="1" smtClean="0"/>
              <a:t>Hata</a:t>
            </a:r>
            <a:r>
              <a:rPr lang="en-US" sz="1800" dirty="0" smtClean="0"/>
              <a:t> suburban model, 1.5m antenna height</a:t>
            </a:r>
          </a:p>
        </p:txBody>
      </p:sp>
      <p:pic>
        <p:nvPicPr>
          <p:cNvPr id="133122" name="Picture 2"/>
          <p:cNvPicPr>
            <a:picLocks noChangeAspect="1" noChangeArrowheads="1"/>
          </p:cNvPicPr>
          <p:nvPr/>
        </p:nvPicPr>
        <p:blipFill>
          <a:blip r:embed="rId3"/>
          <a:srcRect/>
          <a:stretch>
            <a:fillRect/>
          </a:stretch>
        </p:blipFill>
        <p:spPr bwMode="auto">
          <a:xfrm>
            <a:off x="842922" y="1863708"/>
            <a:ext cx="7135237" cy="287656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pPr>
              <a:defRPr/>
            </a:pPr>
            <a:r>
              <a:rPr lang="en-US" smtClean="0"/>
              <a:t>Slide </a:t>
            </a:r>
            <a:fld id="{37AA6989-6061-4932-8042-2C97A22F0E53}"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Howard et al, On-Ramp Wireless</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4346</TotalTime>
  <Words>513</Words>
  <Application>Microsoft PowerPoint</Application>
  <PresentationFormat>On-screen Show (4:3)</PresentationFormat>
  <Paragraphs>101</Paragraphs>
  <Slides>10</Slides>
  <Notes>10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Default Design</vt:lpstr>
      <vt:lpstr>Custom Design</vt:lpstr>
      <vt:lpstr>1_Custom Design</vt:lpstr>
      <vt:lpstr>Slide 1</vt:lpstr>
      <vt:lpstr>Outline </vt:lpstr>
      <vt:lpstr>Requirements </vt:lpstr>
      <vt:lpstr>Proposed Dynamic DSSS Physical Layer</vt:lpstr>
      <vt:lpstr>Overview of Dynamic DSSS Proposal </vt:lpstr>
      <vt:lpstr>Example TX architecture</vt:lpstr>
      <vt:lpstr>Example RX architecture</vt:lpstr>
      <vt:lpstr>Dynamic DSSS Examples for 2.4 GHz</vt:lpstr>
      <vt:lpstr>Link budget and receiver sensitivity</vt:lpstr>
      <vt:lpstr>Summary</vt:lpstr>
    </vt:vector>
  </TitlesOfParts>
  <Company>On Ramp Wireless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DSSS</dc:title>
  <dc:subject>Proposal Overview</dc:subject>
  <dc:creator>David Howard</dc:creator>
  <dc:description>&lt;doc#&gt;</dc:description>
  <cp:lastModifiedBy>Roberto</cp:lastModifiedBy>
  <cp:revision>290</cp:revision>
  <cp:lastPrinted>1998-02-10T13:28:06Z</cp:lastPrinted>
  <dcterms:created xsi:type="dcterms:W3CDTF">1999-11-08T18:59:45Z</dcterms:created>
  <dcterms:modified xsi:type="dcterms:W3CDTF">2009-07-06T16:46:29Z</dcterms:modified>
</cp:coreProperties>
</file>