
<file path=[Content_Types].xml><?xml version="1.0" encoding="utf-8"?>
<Types xmlns="http://schemas.openxmlformats.org/package/2006/content-types">
  <Override PartName="/ppt/slideMasters/slideMaster3.xml" ContentType="application/vnd.openxmlformats-officedocument.presentationml.slideMaster+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Default Extension="emf" ContentType="image/x-emf"/>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60" r:id="rId2"/>
    <p:sldMasterId id="2147483673" r:id="rId3"/>
  </p:sldMasterIdLst>
  <p:notesMasterIdLst>
    <p:notesMasterId r:id="rId28"/>
  </p:notesMasterIdLst>
  <p:handoutMasterIdLst>
    <p:handoutMasterId r:id="rId29"/>
  </p:handoutMasterIdLst>
  <p:sldIdLst>
    <p:sldId id="260" r:id="rId4"/>
    <p:sldId id="277" r:id="rId5"/>
    <p:sldId id="279" r:id="rId6"/>
    <p:sldId id="302" r:id="rId7"/>
    <p:sldId id="303" r:id="rId8"/>
    <p:sldId id="262" r:id="rId9"/>
    <p:sldId id="281" r:id="rId10"/>
    <p:sldId id="282" r:id="rId11"/>
    <p:sldId id="297" r:id="rId12"/>
    <p:sldId id="304" r:id="rId13"/>
    <p:sldId id="311" r:id="rId14"/>
    <p:sldId id="286" r:id="rId15"/>
    <p:sldId id="310" r:id="rId16"/>
    <p:sldId id="271" r:id="rId17"/>
    <p:sldId id="276" r:id="rId18"/>
    <p:sldId id="298" r:id="rId19"/>
    <p:sldId id="312" r:id="rId20"/>
    <p:sldId id="299" r:id="rId21"/>
    <p:sldId id="300" r:id="rId22"/>
    <p:sldId id="305" r:id="rId23"/>
    <p:sldId id="306" r:id="rId24"/>
    <p:sldId id="307" r:id="rId25"/>
    <p:sldId id="308" r:id="rId26"/>
    <p:sldId id="309" r:id="rId27"/>
  </p:sldIdLst>
  <p:sldSz cx="9144000" cy="6858000" type="screen4x3"/>
  <p:notesSz cx="6934200" cy="9280525"/>
  <p:defaultTextStyle>
    <a:defPPr>
      <a:defRPr lang="en-US"/>
    </a:defPPr>
    <a:lvl1pPr algn="l" rtl="0" fontAlgn="base">
      <a:spcBef>
        <a:spcPct val="0"/>
      </a:spcBef>
      <a:spcAft>
        <a:spcPct val="0"/>
      </a:spcAft>
      <a:defRPr sz="1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1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1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1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1400" kern="1200">
        <a:solidFill>
          <a:schemeClr val="tx1"/>
        </a:solidFill>
        <a:latin typeface="Times New Roman" pitchFamily="18" charset="0"/>
        <a:ea typeface="+mn-ea"/>
        <a:cs typeface="Arial" charset="0"/>
      </a:defRPr>
    </a:lvl5pPr>
    <a:lvl6pPr marL="2286000" algn="l" defTabSz="914400" rtl="0" eaLnBrk="1" latinLnBrk="0" hangingPunct="1">
      <a:defRPr sz="1400" kern="1200">
        <a:solidFill>
          <a:schemeClr val="tx1"/>
        </a:solidFill>
        <a:latin typeface="Times New Roman" pitchFamily="18" charset="0"/>
        <a:ea typeface="+mn-ea"/>
        <a:cs typeface="Arial" charset="0"/>
      </a:defRPr>
    </a:lvl6pPr>
    <a:lvl7pPr marL="2743200" algn="l" defTabSz="914400" rtl="0" eaLnBrk="1" latinLnBrk="0" hangingPunct="1">
      <a:defRPr sz="1400" kern="1200">
        <a:solidFill>
          <a:schemeClr val="tx1"/>
        </a:solidFill>
        <a:latin typeface="Times New Roman" pitchFamily="18" charset="0"/>
        <a:ea typeface="+mn-ea"/>
        <a:cs typeface="Arial" charset="0"/>
      </a:defRPr>
    </a:lvl7pPr>
    <a:lvl8pPr marL="3200400" algn="l" defTabSz="914400" rtl="0" eaLnBrk="1" latinLnBrk="0" hangingPunct="1">
      <a:defRPr sz="1400" kern="1200">
        <a:solidFill>
          <a:schemeClr val="tx1"/>
        </a:solidFill>
        <a:latin typeface="Times New Roman" pitchFamily="18" charset="0"/>
        <a:ea typeface="+mn-ea"/>
        <a:cs typeface="Arial" charset="0"/>
      </a:defRPr>
    </a:lvl8pPr>
    <a:lvl9pPr marL="3657600" algn="l" defTabSz="914400" rtl="0" eaLnBrk="1" latinLnBrk="0" hangingPunct="1">
      <a:defRPr sz="1400" kern="1200">
        <a:solidFill>
          <a:schemeClr val="tx1"/>
        </a:solidFill>
        <a:latin typeface="Times New Roman" pitchFamily="18"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avid A. Howard" initials="DAH" lastIdx="7"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FF0F7"/>
    <a:srgbClr val="F9FDC9"/>
    <a:srgbClr val="336699"/>
    <a:srgbClr val="FFCC99"/>
    <a:srgbClr val="CCFFCC"/>
    <a:srgbClr val="4D4D4D"/>
    <a:srgbClr val="6666FF"/>
    <a:srgbClr val="6699F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58" autoAdjust="0"/>
    <p:restoredTop sz="94679" autoAdjust="0"/>
  </p:normalViewPr>
  <p:slideViewPr>
    <p:cSldViewPr>
      <p:cViewPr varScale="1">
        <p:scale>
          <a:sx n="111" d="100"/>
          <a:sy n="111" d="100"/>
        </p:scale>
        <p:origin x="-1044" y="-9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53" d="100"/>
          <a:sy n="53" d="100"/>
        </p:scale>
        <p:origin x="-2322" y="-96"/>
      </p:cViewPr>
      <p:guideLst>
        <p:guide orient="horz" pos="2923"/>
        <p:guide pos="2184"/>
      </p:guideLst>
    </p:cSldViewPr>
  </p:notesViewPr>
  <p:gridSpacing cx="46816963" cy="46816963"/>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commentAuthors" Target="commentAuthor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44888" y="177800"/>
            <a:ext cx="2693987"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r" defTabSz="933450" eaLnBrk="0" hangingPunct="0">
              <a:defRPr sz="1400" b="1">
                <a:cs typeface="+mn-cs"/>
              </a:defRPr>
            </a:lvl1pPr>
          </a:lstStyle>
          <a:p>
            <a:pPr>
              <a:defRPr/>
            </a:pPr>
            <a:r>
              <a:rPr lang="en-US"/>
              <a:t>doc.: IEEE 802.15-&lt;doc#&gt;</a:t>
            </a:r>
          </a:p>
        </p:txBody>
      </p:sp>
      <p:sp>
        <p:nvSpPr>
          <p:cNvPr id="3075" name="Rectangle 3"/>
          <p:cNvSpPr>
            <a:spLocks noGrp="1" noChangeArrowheads="1"/>
          </p:cNvSpPr>
          <p:nvPr>
            <p:ph type="dt" sz="quarter" idx="1"/>
          </p:nvPr>
        </p:nvSpPr>
        <p:spPr bwMode="auto">
          <a:xfrm>
            <a:off x="695325" y="177800"/>
            <a:ext cx="2309813"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defTabSz="933450" eaLnBrk="0" hangingPunct="0">
              <a:defRPr sz="1400" b="1">
                <a:cs typeface="+mn-cs"/>
              </a:defRPr>
            </a:lvl1pPr>
          </a:lstStyle>
          <a:p>
            <a:pPr>
              <a:defRPr/>
            </a:pPr>
            <a:r>
              <a:rPr lang="en-US"/>
              <a:t>&lt;month year&gt;</a:t>
            </a:r>
          </a:p>
        </p:txBody>
      </p:sp>
      <p:sp>
        <p:nvSpPr>
          <p:cNvPr id="3076" name="Rectangle 4"/>
          <p:cNvSpPr>
            <a:spLocks noGrp="1" noChangeArrowheads="1"/>
          </p:cNvSpPr>
          <p:nvPr>
            <p:ph type="ftr" sz="quarter" idx="2"/>
          </p:nvPr>
        </p:nvSpPr>
        <p:spPr bwMode="auto">
          <a:xfrm>
            <a:off x="4160838" y="8982075"/>
            <a:ext cx="2157412" cy="15240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defTabSz="933450" eaLnBrk="0" hangingPunct="0">
              <a:defRPr sz="1000">
                <a:cs typeface="+mn-cs"/>
              </a:defRPr>
            </a:lvl1pPr>
          </a:lstStyle>
          <a:p>
            <a:pPr>
              <a:defRPr/>
            </a:pPr>
            <a:r>
              <a:rPr lang="en-US"/>
              <a:t>&lt;author&gt;, &lt;company&gt;</a:t>
            </a:r>
          </a:p>
        </p:txBody>
      </p:sp>
      <p:sp>
        <p:nvSpPr>
          <p:cNvPr id="3077" name="Rectangle 5"/>
          <p:cNvSpPr>
            <a:spLocks noGrp="1" noChangeArrowheads="1"/>
          </p:cNvSpPr>
          <p:nvPr>
            <p:ph type="sldNum" sz="quarter" idx="3"/>
          </p:nvPr>
        </p:nvSpPr>
        <p:spPr bwMode="auto">
          <a:xfrm>
            <a:off x="2697163" y="8982075"/>
            <a:ext cx="1385887" cy="15240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defTabSz="933450" eaLnBrk="0" hangingPunct="0">
              <a:defRPr sz="1000">
                <a:cs typeface="+mn-cs"/>
              </a:defRPr>
            </a:lvl1pPr>
          </a:lstStyle>
          <a:p>
            <a:pPr>
              <a:defRPr/>
            </a:pPr>
            <a:r>
              <a:rPr lang="en-US"/>
              <a:t>Page </a:t>
            </a:r>
            <a:fld id="{1F793745-0DD0-4D7F-9803-9CE42A9E9198}" type="slidenum">
              <a:rPr lang="en-US"/>
              <a:pPr>
                <a:defRPr/>
              </a:pPr>
              <a:t>‹#›</a:t>
            </a:fld>
            <a:endParaRPr lang="en-US"/>
          </a:p>
        </p:txBody>
      </p:sp>
      <p:sp>
        <p:nvSpPr>
          <p:cNvPr id="3078"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ffectLst/>
        </p:spPr>
        <p:txBody>
          <a:bodyPr wrap="none" anchor="ctr"/>
          <a:lstStyle/>
          <a:p>
            <a:pPr eaLnBrk="0" hangingPunct="0">
              <a:defRPr/>
            </a:pPr>
            <a:endParaRPr lang="en-US" sz="1200">
              <a:cs typeface="+mn-cs"/>
            </a:endParaRPr>
          </a:p>
        </p:txBody>
      </p:sp>
      <p:sp>
        <p:nvSpPr>
          <p:cNvPr id="3079" name="Rectangle 7"/>
          <p:cNvSpPr>
            <a:spLocks noChangeArrowheads="1"/>
          </p:cNvSpPr>
          <p:nvPr/>
        </p:nvSpPr>
        <p:spPr bwMode="auto">
          <a:xfrm>
            <a:off x="693738" y="8982075"/>
            <a:ext cx="711200" cy="182563"/>
          </a:xfrm>
          <a:prstGeom prst="rect">
            <a:avLst/>
          </a:prstGeom>
          <a:noFill/>
          <a:ln w="9525">
            <a:noFill/>
            <a:miter lim="800000"/>
            <a:headEnd/>
            <a:tailEnd/>
          </a:ln>
          <a:effectLst/>
        </p:spPr>
        <p:txBody>
          <a:bodyPr lIns="0" tIns="0" rIns="0" bIns="0">
            <a:spAutoFit/>
          </a:bodyPr>
          <a:lstStyle/>
          <a:p>
            <a:pPr defTabSz="933450" eaLnBrk="0" hangingPunct="0">
              <a:defRPr/>
            </a:pPr>
            <a:r>
              <a:rPr lang="en-US" sz="1200">
                <a:cs typeface="+mn-cs"/>
              </a:rPr>
              <a:t>Submission</a:t>
            </a:r>
          </a:p>
        </p:txBody>
      </p:sp>
      <p:sp>
        <p:nvSpPr>
          <p:cNvPr id="3080"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ffectLst/>
        </p:spPr>
        <p:txBody>
          <a:bodyPr wrap="none" anchor="ctr"/>
          <a:lstStyle/>
          <a:p>
            <a:pPr eaLnBrk="0" hangingPunct="0">
              <a:defRPr/>
            </a:pPr>
            <a:endParaRPr lang="en-US" sz="1200">
              <a:cs typeface="+mn-cs"/>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3467100" y="98425"/>
            <a:ext cx="2814638"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r" defTabSz="933450" eaLnBrk="0" hangingPunct="0">
              <a:defRPr sz="1400" b="1">
                <a:cs typeface="+mn-cs"/>
              </a:defRPr>
            </a:lvl1pPr>
          </a:lstStyle>
          <a:p>
            <a:pPr>
              <a:defRPr/>
            </a:pPr>
            <a:r>
              <a:rPr lang="en-US"/>
              <a:t>doc.: IEEE 802.15-&lt;doc#&gt;</a:t>
            </a:r>
          </a:p>
        </p:txBody>
      </p:sp>
      <p:sp>
        <p:nvSpPr>
          <p:cNvPr id="2051" name="Rectangle 3"/>
          <p:cNvSpPr>
            <a:spLocks noGrp="1" noChangeArrowheads="1"/>
          </p:cNvSpPr>
          <p:nvPr>
            <p:ph type="dt" idx="1"/>
          </p:nvPr>
        </p:nvSpPr>
        <p:spPr bwMode="auto">
          <a:xfrm>
            <a:off x="654050" y="98425"/>
            <a:ext cx="2736850"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defTabSz="933450" eaLnBrk="0" hangingPunct="0">
              <a:defRPr sz="1400" b="1">
                <a:cs typeface="+mn-cs"/>
              </a:defRPr>
            </a:lvl1pPr>
          </a:lstStyle>
          <a:p>
            <a:pPr>
              <a:defRPr/>
            </a:pPr>
            <a:r>
              <a:rPr lang="en-US"/>
              <a:t>&lt;month year&gt;</a:t>
            </a:r>
          </a:p>
        </p:txBody>
      </p:sp>
      <p:sp>
        <p:nvSpPr>
          <p:cNvPr id="29700"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3771900" y="8985250"/>
            <a:ext cx="2509838" cy="182563"/>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5pPr marL="457200" lvl="4" algn="r" defTabSz="933450" eaLnBrk="0" hangingPunct="0">
              <a:defRPr sz="1200">
                <a:cs typeface="+mn-cs"/>
              </a:defRPr>
            </a:lvl5pPr>
          </a:lstStyle>
          <a:p>
            <a:pPr lvl="4">
              <a:defRPr/>
            </a:pPr>
            <a:r>
              <a:rPr lang="en-US"/>
              <a:t>&lt;author&gt;, &lt;company&gt;</a:t>
            </a:r>
          </a:p>
        </p:txBody>
      </p:sp>
      <p:sp>
        <p:nvSpPr>
          <p:cNvPr id="2055" name="Rectangle 7"/>
          <p:cNvSpPr>
            <a:spLocks noGrp="1" noChangeArrowheads="1"/>
          </p:cNvSpPr>
          <p:nvPr>
            <p:ph type="sldNum" sz="quarter" idx="5"/>
          </p:nvPr>
        </p:nvSpPr>
        <p:spPr bwMode="auto">
          <a:xfrm>
            <a:off x="2933700" y="8985250"/>
            <a:ext cx="801688" cy="182563"/>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defTabSz="933450" eaLnBrk="0" hangingPunct="0">
              <a:defRPr sz="1200">
                <a:cs typeface="+mn-cs"/>
              </a:defRPr>
            </a:lvl1pPr>
          </a:lstStyle>
          <a:p>
            <a:pPr>
              <a:defRPr/>
            </a:pPr>
            <a:r>
              <a:rPr lang="en-US"/>
              <a:t>Page </a:t>
            </a:r>
            <a:fld id="{6EEE873A-2F20-435D-A86B-AEB430CB789D}" type="slidenum">
              <a:rPr lang="en-US"/>
              <a:pPr>
                <a:defRPr/>
              </a:pPr>
              <a:t>‹#›</a:t>
            </a:fld>
            <a:endParaRPr lang="en-US"/>
          </a:p>
        </p:txBody>
      </p:sp>
      <p:sp>
        <p:nvSpPr>
          <p:cNvPr id="2056" name="Rectangle 8"/>
          <p:cNvSpPr>
            <a:spLocks noChangeArrowheads="1"/>
          </p:cNvSpPr>
          <p:nvPr/>
        </p:nvSpPr>
        <p:spPr bwMode="auto">
          <a:xfrm>
            <a:off x="723900" y="8985250"/>
            <a:ext cx="711200" cy="182563"/>
          </a:xfrm>
          <a:prstGeom prst="rect">
            <a:avLst/>
          </a:prstGeom>
          <a:noFill/>
          <a:ln w="9525">
            <a:noFill/>
            <a:miter lim="800000"/>
            <a:headEnd/>
            <a:tailEnd/>
          </a:ln>
          <a:effectLst/>
        </p:spPr>
        <p:txBody>
          <a:bodyPr lIns="0" tIns="0" rIns="0" bIns="0">
            <a:spAutoFit/>
          </a:bodyPr>
          <a:lstStyle/>
          <a:p>
            <a:pPr eaLnBrk="0" hangingPunct="0">
              <a:defRPr/>
            </a:pPr>
            <a:r>
              <a:rPr lang="en-US" sz="1200">
                <a:cs typeface="+mn-cs"/>
              </a:rPr>
              <a:t>Submission</a:t>
            </a:r>
          </a:p>
        </p:txBody>
      </p:sp>
      <p:sp>
        <p:nvSpPr>
          <p:cNvPr id="2057"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ffectLst/>
        </p:spPr>
        <p:txBody>
          <a:bodyPr wrap="none" anchor="ctr"/>
          <a:lstStyle/>
          <a:p>
            <a:pPr eaLnBrk="0" hangingPunct="0">
              <a:defRPr/>
            </a:pPr>
            <a:endParaRPr lang="en-US" sz="1200">
              <a:cs typeface="+mn-cs"/>
            </a:endParaRPr>
          </a:p>
        </p:txBody>
      </p:sp>
      <p:sp>
        <p:nvSpPr>
          <p:cNvPr id="2058"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ffectLst/>
        </p:spPr>
        <p:txBody>
          <a:bodyPr wrap="none" anchor="ctr"/>
          <a:lstStyle/>
          <a:p>
            <a:pPr eaLnBrk="0" hangingPunct="0">
              <a:defRPr/>
            </a:pPr>
            <a:endParaRPr lang="en-US" sz="1200">
              <a:cs typeface="+mn-cs"/>
            </a:endParaRPr>
          </a:p>
        </p:txBody>
      </p:sp>
    </p:spTree>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xfrm>
            <a:off x="1154113" y="701675"/>
            <a:ext cx="4625975" cy="3468688"/>
          </a:xfrm>
          <a:ln/>
        </p:spPr>
      </p:sp>
      <p:sp>
        <p:nvSpPr>
          <p:cNvPr id="30723"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xfrm>
            <a:off x="1154113" y="701675"/>
            <a:ext cx="4625975" cy="3468688"/>
          </a:xfrm>
          <a:ln/>
        </p:spPr>
      </p:sp>
      <p:sp>
        <p:nvSpPr>
          <p:cNvPr id="7373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xfrm>
            <a:off x="1154113" y="701675"/>
            <a:ext cx="4625975" cy="3468688"/>
          </a:xfrm>
          <a:ln/>
        </p:spPr>
      </p:sp>
      <p:sp>
        <p:nvSpPr>
          <p:cNvPr id="7373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xfrm>
            <a:off x="1154113" y="701675"/>
            <a:ext cx="4625975" cy="3468688"/>
          </a:xfrm>
          <a:ln/>
        </p:spPr>
      </p:sp>
      <p:sp>
        <p:nvSpPr>
          <p:cNvPr id="49155"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xfrm>
            <a:off x="1154113" y="701675"/>
            <a:ext cx="4625975" cy="3468688"/>
          </a:xfrm>
          <a:ln/>
        </p:spPr>
      </p:sp>
      <p:sp>
        <p:nvSpPr>
          <p:cNvPr id="49155"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xfrm>
            <a:off x="1154113" y="701675"/>
            <a:ext cx="4625975" cy="3468688"/>
          </a:xfrm>
          <a:ln/>
        </p:spPr>
      </p:sp>
      <p:sp>
        <p:nvSpPr>
          <p:cNvPr id="5222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xfrm>
            <a:off x="1154113" y="701675"/>
            <a:ext cx="4625975" cy="3468688"/>
          </a:xfrm>
          <a:ln/>
        </p:spPr>
      </p:sp>
      <p:sp>
        <p:nvSpPr>
          <p:cNvPr id="5325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xfrm>
            <a:off x="1154113" y="701675"/>
            <a:ext cx="4625975" cy="3468688"/>
          </a:xfrm>
          <a:ln/>
        </p:spPr>
      </p:sp>
      <p:sp>
        <p:nvSpPr>
          <p:cNvPr id="3584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xfrm>
            <a:off x="1154113" y="701675"/>
            <a:ext cx="4625975" cy="3468688"/>
          </a:xfrm>
          <a:ln/>
        </p:spPr>
      </p:sp>
      <p:sp>
        <p:nvSpPr>
          <p:cNvPr id="3584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xfrm>
            <a:off x="1154113" y="701675"/>
            <a:ext cx="4625975" cy="3468688"/>
          </a:xfrm>
          <a:ln/>
        </p:spPr>
      </p:sp>
      <p:sp>
        <p:nvSpPr>
          <p:cNvPr id="3686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a:xfrm>
            <a:off x="1154113" y="701675"/>
            <a:ext cx="4625975" cy="3468688"/>
          </a:xfrm>
          <a:ln/>
        </p:spPr>
      </p:sp>
      <p:sp>
        <p:nvSpPr>
          <p:cNvPr id="3789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xfrm>
            <a:off x="1154113" y="701675"/>
            <a:ext cx="4625975" cy="3468688"/>
          </a:xfrm>
          <a:ln/>
        </p:spPr>
      </p:sp>
      <p:sp>
        <p:nvSpPr>
          <p:cNvPr id="3174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xfrm>
            <a:off x="1154113" y="701675"/>
            <a:ext cx="4625975" cy="3468688"/>
          </a:xfrm>
          <a:ln/>
        </p:spPr>
      </p:sp>
      <p:sp>
        <p:nvSpPr>
          <p:cNvPr id="4301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xfrm>
            <a:off x="1154113" y="701675"/>
            <a:ext cx="4625975" cy="3468688"/>
          </a:xfrm>
          <a:ln/>
        </p:spPr>
      </p:sp>
      <p:sp>
        <p:nvSpPr>
          <p:cNvPr id="44035" name="Notes Placeholder 2"/>
          <p:cNvSpPr>
            <a:spLocks noGrp="1"/>
          </p:cNvSpPr>
          <p:nvPr>
            <p:ph type="body" idx="1"/>
          </p:nvPr>
        </p:nvSpPr>
        <p:spPr>
          <a:noFill/>
          <a:ln/>
        </p:spPr>
        <p:txBody>
          <a:bodyPr/>
          <a:lstStyle/>
          <a:p>
            <a:pPr>
              <a:spcBef>
                <a:spcPct val="0"/>
              </a:spcBef>
            </a:pPr>
            <a:endParaRPr lang="en-US" smtClean="0">
              <a:ea typeface="ＭＳ Ｐゴシック" pitchFamily="34" charset="-128"/>
            </a:endParaRPr>
          </a:p>
        </p:txBody>
      </p:sp>
      <p:sp>
        <p:nvSpPr>
          <p:cNvPr id="68612" name="Slide Number Placeholder 3"/>
          <p:cNvSpPr>
            <a:spLocks noGrp="1"/>
          </p:cNvSpPr>
          <p:nvPr>
            <p:ph type="sldNum" sz="quarter" idx="5"/>
          </p:nvPr>
        </p:nvSpPr>
        <p:spPr>
          <a:xfrm>
            <a:off x="2933700" y="8985250"/>
            <a:ext cx="801688" cy="184150"/>
          </a:xfrm>
        </p:spPr>
        <p:txBody>
          <a:bodyPr/>
          <a:lstStyle/>
          <a:p>
            <a:pPr>
              <a:defRPr/>
            </a:pPr>
            <a:fld id="{C48586B3-985E-4C87-8C5A-AF244E8A9AD8}" type="slidenum">
              <a:rPr lang="en-US"/>
              <a:pPr>
                <a:defRPr/>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xfrm>
            <a:off x="1154113" y="701675"/>
            <a:ext cx="4625975" cy="3468688"/>
          </a:xfrm>
          <a:ln/>
        </p:spPr>
      </p:sp>
      <p:sp>
        <p:nvSpPr>
          <p:cNvPr id="4505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xfrm>
            <a:off x="1154113" y="701675"/>
            <a:ext cx="4625975" cy="3468688"/>
          </a:xfrm>
          <a:ln/>
        </p:spPr>
      </p:sp>
      <p:sp>
        <p:nvSpPr>
          <p:cNvPr id="4608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xfrm>
            <a:off x="1154113" y="701675"/>
            <a:ext cx="4625975" cy="3468688"/>
          </a:xfrm>
          <a:ln/>
        </p:spPr>
      </p:sp>
      <p:sp>
        <p:nvSpPr>
          <p:cNvPr id="4710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xfrm>
            <a:off x="1154113" y="701675"/>
            <a:ext cx="4625975" cy="3468688"/>
          </a:xfrm>
          <a:ln/>
        </p:spPr>
      </p:sp>
      <p:sp>
        <p:nvSpPr>
          <p:cNvPr id="3993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xfrm>
            <a:off x="1154113" y="701675"/>
            <a:ext cx="4625975" cy="3468688"/>
          </a:xfrm>
          <a:ln/>
        </p:spPr>
      </p:sp>
      <p:sp>
        <p:nvSpPr>
          <p:cNvPr id="39939"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xfrm>
            <a:off x="1154113" y="701675"/>
            <a:ext cx="4625975" cy="3468688"/>
          </a:xfrm>
          <a:ln/>
        </p:spPr>
      </p:sp>
      <p:sp>
        <p:nvSpPr>
          <p:cNvPr id="3993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a:xfrm>
            <a:off x="1154113" y="701675"/>
            <a:ext cx="4625975" cy="3468688"/>
          </a:xfrm>
          <a:ln/>
        </p:spPr>
      </p:sp>
      <p:sp>
        <p:nvSpPr>
          <p:cNvPr id="3379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xfrm>
            <a:off x="1154113" y="701675"/>
            <a:ext cx="4625975" cy="3468688"/>
          </a:xfrm>
          <a:ln/>
        </p:spPr>
      </p:sp>
      <p:sp>
        <p:nvSpPr>
          <p:cNvPr id="4096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xfrm>
            <a:off x="1154113" y="701675"/>
            <a:ext cx="4625975" cy="3468688"/>
          </a:xfrm>
          <a:ln/>
        </p:spPr>
      </p:sp>
      <p:sp>
        <p:nvSpPr>
          <p:cNvPr id="4198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xfrm>
            <a:off x="1154113" y="701675"/>
            <a:ext cx="4625975" cy="3468688"/>
          </a:xfrm>
          <a:ln/>
        </p:spPr>
      </p:sp>
      <p:sp>
        <p:nvSpPr>
          <p:cNvPr id="7373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May 2009</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Howard et al, On-Ramp Wireless</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15B986FA-7817-4BB0-A652-4D542A00156F}"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May 2009</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Howard et al, On-Ramp Wireless</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86FEAC57-A5A4-4D43-82FE-A039396B11C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31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85800"/>
            <a:ext cx="5676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May 2009</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Howard et al, On-Ramp Wireless</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90DB9A9A-11E9-47A6-B981-3D69E7630975}"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ED97424-8837-4B1B-AA69-1F573AA57A49}" type="datetimeFigureOut">
              <a:rPr lang="en-US" smtClean="0"/>
              <a:pPr/>
              <a:t>5/8/2009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E83FEE-F1D7-4CC0-9CE0-93583854D45A}"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D97424-8837-4B1B-AA69-1F573AA57A49}" type="datetimeFigureOut">
              <a:rPr lang="en-US" smtClean="0"/>
              <a:pPr/>
              <a:t>5/8/2009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E83FEE-F1D7-4CC0-9CE0-93583854D45A}"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ED97424-8837-4B1B-AA69-1F573AA57A49}" type="datetimeFigureOut">
              <a:rPr lang="en-US" smtClean="0"/>
              <a:pPr/>
              <a:t>5/8/2009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E83FEE-F1D7-4CC0-9CE0-93583854D45A}"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ED97424-8837-4B1B-AA69-1F573AA57A49}" type="datetimeFigureOut">
              <a:rPr lang="en-US" smtClean="0"/>
              <a:pPr/>
              <a:t>5/8/2009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E83FEE-F1D7-4CC0-9CE0-93583854D45A}"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ED97424-8837-4B1B-AA69-1F573AA57A49}" type="datetimeFigureOut">
              <a:rPr lang="en-US" smtClean="0"/>
              <a:pPr/>
              <a:t>5/8/2009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CE83FEE-F1D7-4CC0-9CE0-93583854D45A}"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ED97424-8837-4B1B-AA69-1F573AA57A49}" type="datetimeFigureOut">
              <a:rPr lang="en-US" smtClean="0"/>
              <a:pPr/>
              <a:t>5/8/2009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CE83FEE-F1D7-4CC0-9CE0-93583854D45A}"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D97424-8837-4B1B-AA69-1F573AA57A49}" type="datetimeFigureOut">
              <a:rPr lang="en-US" smtClean="0"/>
              <a:pPr/>
              <a:t>5/8/2009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CE83FEE-F1D7-4CC0-9CE0-93583854D45A}"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D97424-8837-4B1B-AA69-1F573AA57A49}" type="datetimeFigureOut">
              <a:rPr lang="en-US" smtClean="0"/>
              <a:pPr/>
              <a:t>5/8/2009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E83FEE-F1D7-4CC0-9CE0-93583854D45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May 2009</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Howard et al, On-Ramp Wireless</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05AA6BAD-60ED-4F22-822A-858C5A7529ED}"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D97424-8837-4B1B-AA69-1F573AA57A49}" type="datetimeFigureOut">
              <a:rPr lang="en-US" smtClean="0"/>
              <a:pPr/>
              <a:t>5/8/2009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E83FEE-F1D7-4CC0-9CE0-93583854D45A}"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D97424-8837-4B1B-AA69-1F573AA57A49}" type="datetimeFigureOut">
              <a:rPr lang="en-US" smtClean="0"/>
              <a:pPr/>
              <a:t>5/8/2009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E83FEE-F1D7-4CC0-9CE0-93583854D45A}"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D97424-8837-4B1B-AA69-1F573AA57A49}" type="datetimeFigureOut">
              <a:rPr lang="en-US" smtClean="0"/>
              <a:pPr/>
              <a:t>5/8/2009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E83FEE-F1D7-4CC0-9CE0-93583854D45A}"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ED97424-8837-4B1B-AA69-1F573AA57A49}" type="datetimeFigureOut">
              <a:rPr lang="en-US" smtClean="0"/>
              <a:pPr/>
              <a:t>5/8/2009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CE83FEE-F1D7-4CC0-9CE0-93583854D45A}" type="slidenum">
              <a:rPr lang="en-US" smtClean="0"/>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06E1AE9-9BAB-4AEF-8069-3DA3250EEF09}" type="datetimeFigureOut">
              <a:rPr lang="en-US" smtClean="0"/>
              <a:pPr/>
              <a:t>5/8/2009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D25542-8E5E-48E5-9EB0-129B11E2F3F4}" type="slidenum">
              <a:rPr lang="en-US" smtClean="0"/>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6E1AE9-9BAB-4AEF-8069-3DA3250EEF09}" type="datetimeFigureOut">
              <a:rPr lang="en-US" smtClean="0"/>
              <a:pPr/>
              <a:t>5/8/2009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D25542-8E5E-48E5-9EB0-129B11E2F3F4}" type="slidenum">
              <a:rPr lang="en-US" smtClean="0"/>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06E1AE9-9BAB-4AEF-8069-3DA3250EEF09}" type="datetimeFigureOut">
              <a:rPr lang="en-US" smtClean="0"/>
              <a:pPr/>
              <a:t>5/8/2009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D25542-8E5E-48E5-9EB0-129B11E2F3F4}" type="slidenum">
              <a:rPr lang="en-US" smtClean="0"/>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06E1AE9-9BAB-4AEF-8069-3DA3250EEF09}" type="datetimeFigureOut">
              <a:rPr lang="en-US" smtClean="0"/>
              <a:pPr/>
              <a:t>5/8/2009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D25542-8E5E-48E5-9EB0-129B11E2F3F4}" type="slidenum">
              <a:rPr lang="en-US" smtClean="0"/>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06E1AE9-9BAB-4AEF-8069-3DA3250EEF09}" type="datetimeFigureOut">
              <a:rPr lang="en-US" smtClean="0"/>
              <a:pPr/>
              <a:t>5/8/2009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CD25542-8E5E-48E5-9EB0-129B11E2F3F4}" type="slidenum">
              <a:rPr lang="en-US" smtClean="0"/>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06E1AE9-9BAB-4AEF-8069-3DA3250EEF09}" type="datetimeFigureOut">
              <a:rPr lang="en-US" smtClean="0"/>
              <a:pPr/>
              <a:t>5/8/2009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CD25542-8E5E-48E5-9EB0-129B11E2F3F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May 2009</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Howard et al, On-Ramp Wireless</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49DDC9AB-41D8-4443-BE41-36D343D9644C}"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6E1AE9-9BAB-4AEF-8069-3DA3250EEF09}" type="datetimeFigureOut">
              <a:rPr lang="en-US" smtClean="0"/>
              <a:pPr/>
              <a:t>5/8/2009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CD25542-8E5E-48E5-9EB0-129B11E2F3F4}" type="slidenum">
              <a:rPr lang="en-US" smtClean="0"/>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6E1AE9-9BAB-4AEF-8069-3DA3250EEF09}" type="datetimeFigureOut">
              <a:rPr lang="en-US" smtClean="0"/>
              <a:pPr/>
              <a:t>5/8/2009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D25542-8E5E-48E5-9EB0-129B11E2F3F4}" type="slidenum">
              <a:rPr lang="en-US" smtClean="0"/>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6E1AE9-9BAB-4AEF-8069-3DA3250EEF09}" type="datetimeFigureOut">
              <a:rPr lang="en-US" smtClean="0"/>
              <a:pPr/>
              <a:t>5/8/2009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D25542-8E5E-48E5-9EB0-129B11E2F3F4}" type="slidenum">
              <a:rPr lang="en-US" smtClean="0"/>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6E1AE9-9BAB-4AEF-8069-3DA3250EEF09}" type="datetimeFigureOut">
              <a:rPr lang="en-US" smtClean="0"/>
              <a:pPr/>
              <a:t>5/8/2009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D25542-8E5E-48E5-9EB0-129B11E2F3F4}" type="slidenum">
              <a:rPr lang="en-US" smtClean="0"/>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6E1AE9-9BAB-4AEF-8069-3DA3250EEF09}" type="datetimeFigureOut">
              <a:rPr lang="en-US" smtClean="0"/>
              <a:pPr/>
              <a:t>5/8/2009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D25542-8E5E-48E5-9EB0-129B11E2F3F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May 2009</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Howard et al, On-Ramp Wireless</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1C50128D-C3C4-45A1-A54F-57286658100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t>May 2009</a:t>
            </a: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t>Howard et al, On-Ramp Wireless</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r>
              <a:rPr lang="en-US"/>
              <a:t>Slide </a:t>
            </a:r>
            <a:fld id="{161C8383-C3A3-4B5A-9913-12184D1A26CA}"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smtClean="0"/>
              <a:t>May 2009</a:t>
            </a: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t>Howard et al, On-Ramp Wireless</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r>
              <a:rPr lang="en-US"/>
              <a:t>Slide </a:t>
            </a:r>
            <a:fld id="{5818F04F-03B2-4E0A-B3F2-5F149EFA5EF3}"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smtClean="0"/>
              <a:t>May 2009</a:t>
            </a: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t>Howard et al, On-Ramp Wireless</a:t>
            </a: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r>
              <a:rPr lang="en-US"/>
              <a:t>Slide </a:t>
            </a:r>
            <a:fld id="{7EE5E36E-D0DD-4E19-8FF1-99999D02F3C9}"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May 2009</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Howard et al, On-Ramp Wireless</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D21EFC43-8194-46A4-8812-DAFFD86C01F2}"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May 2009</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Howard et al, On-Ramp Wireless</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0DAF7E41-A1F1-4AEB-B22A-A3926F4454C4}"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85800" y="685800"/>
            <a:ext cx="7772400" cy="10668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381000"/>
            <a:ext cx="1600200" cy="215900"/>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eaLnBrk="0" hangingPunct="0">
              <a:defRPr sz="1400" b="1">
                <a:cs typeface="+mn-cs"/>
              </a:defRPr>
            </a:lvl1pPr>
          </a:lstStyle>
          <a:p>
            <a:pPr>
              <a:defRPr/>
            </a:pPr>
            <a:r>
              <a:rPr lang="en-US" smtClean="0"/>
              <a:t>May 2009</a:t>
            </a:r>
            <a:endParaRPr lang="en-US"/>
          </a:p>
        </p:txBody>
      </p:sp>
      <p:sp>
        <p:nvSpPr>
          <p:cNvPr id="1029" name="Rectangle 5"/>
          <p:cNvSpPr>
            <a:spLocks noGrp="1" noChangeArrowheads="1"/>
          </p:cNvSpPr>
          <p:nvPr>
            <p:ph type="ftr" sz="quarter" idx="3"/>
          </p:nvPr>
        </p:nvSpPr>
        <p:spPr bwMode="auto">
          <a:xfrm>
            <a:off x="5486400" y="6475413"/>
            <a:ext cx="3124200" cy="18415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eaLnBrk="0" hangingPunct="0">
              <a:defRPr sz="1200">
                <a:cs typeface="+mn-cs"/>
              </a:defRPr>
            </a:lvl1pPr>
          </a:lstStyle>
          <a:p>
            <a:pPr>
              <a:defRPr/>
            </a:pPr>
            <a:r>
              <a:rPr lang="en-US" smtClean="0"/>
              <a:t>Howard et al, On-Ramp Wireless</a:t>
            </a:r>
            <a:endParaRPr lang="en-US"/>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sz="1200">
                <a:cs typeface="+mn-cs"/>
              </a:defRPr>
            </a:lvl1pPr>
          </a:lstStyle>
          <a:p>
            <a:pPr>
              <a:defRPr/>
            </a:pPr>
            <a:r>
              <a:rPr lang="en-US"/>
              <a:t>Slide </a:t>
            </a:r>
            <a:fld id="{784851E5-06D5-40A2-955A-87F867DF4C7B}" type="slidenum">
              <a:rPr lang="en-US"/>
              <a:pPr>
                <a:defRPr/>
              </a:pPr>
              <a:t>‹#›</a:t>
            </a:fld>
            <a:endParaRPr lang="en-US"/>
          </a:p>
        </p:txBody>
      </p:sp>
      <p:sp>
        <p:nvSpPr>
          <p:cNvPr id="1031" name="Rectangle 7"/>
          <p:cNvSpPr>
            <a:spLocks noChangeArrowheads="1"/>
          </p:cNvSpPr>
          <p:nvPr/>
        </p:nvSpPr>
        <p:spPr bwMode="auto">
          <a:xfrm>
            <a:off x="3657600" y="396875"/>
            <a:ext cx="4800600" cy="215900"/>
          </a:xfrm>
          <a:prstGeom prst="rect">
            <a:avLst/>
          </a:prstGeom>
          <a:noFill/>
          <a:ln w="9525">
            <a:noFill/>
            <a:miter lim="800000"/>
            <a:headEnd/>
            <a:tailEnd/>
          </a:ln>
          <a:effectLst/>
        </p:spPr>
        <p:txBody>
          <a:bodyPr lIns="0" tIns="0" rIns="0" bIns="0" anchor="b">
            <a:spAutoFit/>
          </a:bodyPr>
          <a:lstStyle/>
          <a:p>
            <a:pPr lvl="4" algn="r" eaLnBrk="0" hangingPunct="0">
              <a:defRPr/>
            </a:pPr>
            <a:r>
              <a:rPr lang="en-US" b="1" dirty="0">
                <a:cs typeface="+mn-cs"/>
              </a:rPr>
              <a:t>doc.: </a:t>
            </a:r>
            <a:r>
              <a:rPr lang="en-US" b="1" dirty="0">
                <a:solidFill>
                  <a:srgbClr val="FF0000"/>
                </a:solidFill>
                <a:cs typeface="+mn-cs"/>
              </a:rPr>
              <a:t>IEEE </a:t>
            </a:r>
            <a:r>
              <a:rPr lang="en-US" b="1" dirty="0" smtClean="0">
                <a:solidFill>
                  <a:srgbClr val="FF0000"/>
                </a:solidFill>
                <a:cs typeface="+mn-cs"/>
              </a:rPr>
              <a:t>15-09-0356-00-004g</a:t>
            </a:r>
            <a:endParaRPr lang="en-US" b="1" dirty="0">
              <a:solidFill>
                <a:srgbClr val="FF0000"/>
              </a:solidFill>
              <a:cs typeface="+mn-cs"/>
            </a:endParaRPr>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p:spPr>
        <p:txBody>
          <a:bodyPr wrap="none" anchor="ctr"/>
          <a:lstStyle/>
          <a:p>
            <a:pPr eaLnBrk="0" hangingPunct="0">
              <a:defRPr/>
            </a:pPr>
            <a:endParaRPr lang="en-US" sz="1200">
              <a:cs typeface="+mn-cs"/>
            </a:endParaRPr>
          </a:p>
        </p:txBody>
      </p:sp>
      <p:sp>
        <p:nvSpPr>
          <p:cNvPr id="1033" name="Rectangle 9"/>
          <p:cNvSpPr>
            <a:spLocks noChangeArrowheads="1"/>
          </p:cNvSpPr>
          <p:nvPr/>
        </p:nvSpPr>
        <p:spPr bwMode="auto">
          <a:xfrm>
            <a:off x="685800" y="6475413"/>
            <a:ext cx="711200" cy="182562"/>
          </a:xfrm>
          <a:prstGeom prst="rect">
            <a:avLst/>
          </a:prstGeom>
          <a:noFill/>
          <a:ln w="9525">
            <a:noFill/>
            <a:miter lim="800000"/>
            <a:headEnd/>
            <a:tailEnd/>
          </a:ln>
          <a:effectLst/>
        </p:spPr>
        <p:txBody>
          <a:bodyPr lIns="0" tIns="0" rIns="0" bIns="0">
            <a:spAutoFit/>
          </a:bodyPr>
          <a:lstStyle/>
          <a:p>
            <a:pPr eaLnBrk="0" hangingPunct="0">
              <a:defRPr/>
            </a:pPr>
            <a:r>
              <a:rPr lang="en-US" sz="1200">
                <a:cs typeface="+mn-cs"/>
              </a:rPr>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p:spPr>
        <p:txBody>
          <a:bodyPr wrap="none" anchor="ctr"/>
          <a:lstStyle/>
          <a:p>
            <a:pPr eaLnBrk="0" hangingPunct="0">
              <a:defRPr/>
            </a:pPr>
            <a:endParaRPr lang="en-US" sz="1200">
              <a:cs typeface="+mn-cs"/>
            </a:endParaRPr>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hf hdr="0"/>
  <p:txStyles>
    <p:title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085850" indent="-228600" algn="l" rtl="0" eaLnBrk="0" fontAlgn="base" hangingPunct="0">
        <a:spcBef>
          <a:spcPct val="20000"/>
        </a:spcBef>
        <a:spcAft>
          <a:spcPct val="0"/>
        </a:spcAft>
        <a:buChar char="•"/>
        <a:defRPr sz="2400">
          <a:solidFill>
            <a:schemeClr val="tx1"/>
          </a:solidFill>
          <a:latin typeface="+mn-lt"/>
        </a:defRPr>
      </a:lvl3pPr>
      <a:lvl4pPr marL="1428750" indent="-228600" algn="l" rtl="0" eaLnBrk="0" fontAlgn="base" hangingPunct="0">
        <a:spcBef>
          <a:spcPct val="20000"/>
        </a:spcBef>
        <a:spcAft>
          <a:spcPct val="0"/>
        </a:spcAft>
        <a:buChar char="–"/>
        <a:defRPr sz="2000">
          <a:solidFill>
            <a:schemeClr val="tx1"/>
          </a:solidFill>
          <a:latin typeface="+mn-lt"/>
        </a:defRPr>
      </a:lvl4pPr>
      <a:lvl5pPr marL="1771650" indent="-228600" algn="l" rtl="0" eaLnBrk="0" fontAlgn="base" hangingPunct="0">
        <a:spcBef>
          <a:spcPct val="20000"/>
        </a:spcBef>
        <a:spcAft>
          <a:spcPct val="0"/>
        </a:spcAft>
        <a:buChar char="•"/>
        <a:defRPr sz="2000">
          <a:solidFill>
            <a:schemeClr val="tx1"/>
          </a:solidFill>
          <a:latin typeface="+mn-lt"/>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D97424-8837-4B1B-AA69-1F573AA57A49}" type="datetimeFigureOut">
              <a:rPr lang="en-US" smtClean="0"/>
              <a:pPr/>
              <a:t>5/8/2009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E83FEE-F1D7-4CC0-9CE0-93583854D45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6E1AE9-9BAB-4AEF-8069-3DA3250EEF09}" type="datetimeFigureOut">
              <a:rPr lang="en-US" smtClean="0"/>
              <a:pPr/>
              <a:t>5/8/2009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D25542-8E5E-48E5-9EB0-129B11E2F3F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oleObject" Target="../embeddings/oleObject5.bin"/></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oleObject" Target="../embeddings/oleObject3.bin"/></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oleObject" Target="../embeddings/oleObject4.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Date Placeholder 1"/>
          <p:cNvSpPr>
            <a:spLocks noGrp="1"/>
          </p:cNvSpPr>
          <p:nvPr>
            <p:ph type="dt" sz="half" idx="10"/>
          </p:nvPr>
        </p:nvSpPr>
        <p:spPr/>
        <p:txBody>
          <a:bodyPr/>
          <a:lstStyle/>
          <a:p>
            <a:pPr>
              <a:defRPr/>
            </a:pPr>
            <a:r>
              <a:rPr lang="en-US" smtClean="0"/>
              <a:t>May 2009</a:t>
            </a:r>
            <a:endParaRPr lang="en-US" dirty="0" smtClean="0"/>
          </a:p>
        </p:txBody>
      </p:sp>
      <p:sp>
        <p:nvSpPr>
          <p:cNvPr id="3075" name="Footer Placeholder 2"/>
          <p:cNvSpPr>
            <a:spLocks noGrp="1"/>
          </p:cNvSpPr>
          <p:nvPr>
            <p:ph type="ftr" sz="quarter" idx="11"/>
          </p:nvPr>
        </p:nvSpPr>
        <p:spPr/>
        <p:txBody>
          <a:bodyPr/>
          <a:lstStyle/>
          <a:p>
            <a:pPr>
              <a:defRPr/>
            </a:pPr>
            <a:r>
              <a:rPr lang="en-US" dirty="0" smtClean="0"/>
              <a:t>Howard et al, On-Ramp Wireless</a:t>
            </a:r>
          </a:p>
        </p:txBody>
      </p:sp>
      <p:sp>
        <p:nvSpPr>
          <p:cNvPr id="3076" name="Slide Number Placeholder 3"/>
          <p:cNvSpPr>
            <a:spLocks noGrp="1"/>
          </p:cNvSpPr>
          <p:nvPr>
            <p:ph type="sldNum" sz="quarter" idx="12"/>
          </p:nvPr>
        </p:nvSpPr>
        <p:spPr/>
        <p:txBody>
          <a:bodyPr/>
          <a:lstStyle/>
          <a:p>
            <a:pPr>
              <a:defRPr/>
            </a:pPr>
            <a:r>
              <a:rPr lang="en-US" smtClean="0"/>
              <a:t>Slide </a:t>
            </a:r>
            <a:fld id="{70A8F5ED-D2C2-49A1-9CB5-740CB40939E7}" type="slidenum">
              <a:rPr lang="en-US" smtClean="0"/>
              <a:pPr>
                <a:defRPr/>
              </a:pPr>
              <a:t>1</a:t>
            </a:fld>
            <a:endParaRPr lang="en-US" smtClean="0"/>
          </a:p>
        </p:txBody>
      </p:sp>
      <p:sp>
        <p:nvSpPr>
          <p:cNvPr id="5" name="Rectangle 3"/>
          <p:cNvSpPr>
            <a:spLocks noChangeArrowheads="1"/>
          </p:cNvSpPr>
          <p:nvPr/>
        </p:nvSpPr>
        <p:spPr bwMode="auto">
          <a:xfrm>
            <a:off x="152400" y="620682"/>
            <a:ext cx="8991600" cy="5909310"/>
          </a:xfrm>
          <a:prstGeom prst="rect">
            <a:avLst/>
          </a:prstGeom>
          <a:noFill/>
          <a:ln w="12700">
            <a:noFill/>
            <a:miter lim="800000"/>
            <a:headEnd type="none" w="sm" len="sm"/>
            <a:tailEnd type="none" w="sm" len="sm"/>
          </a:ln>
          <a:effectLst/>
        </p:spPr>
        <p:txBody>
          <a:bodyPr>
            <a:spAutoFit/>
          </a:bodyPr>
          <a:lstStyle/>
          <a:p>
            <a:pPr algn="ctr" eaLnBrk="0" hangingPunct="0">
              <a:defRPr/>
            </a:pPr>
            <a:r>
              <a:rPr lang="en-US" sz="1800" b="1" u="sng" dirty="0">
                <a:solidFill>
                  <a:schemeClr val="tx2"/>
                </a:solidFill>
                <a:effectLst>
                  <a:outerShdw blurRad="38100" dist="38100" dir="2700000" algn="tl">
                    <a:srgbClr val="C0C0C0"/>
                  </a:outerShdw>
                </a:effectLst>
                <a:cs typeface="+mn-cs"/>
              </a:rPr>
              <a:t>Project: IEEE P802.15 Working Group for Wireless Personal Area Networks (WPANs)</a:t>
            </a:r>
            <a:endParaRPr lang="en-US" sz="1600" b="1" dirty="0">
              <a:solidFill>
                <a:schemeClr val="tx2"/>
              </a:solidFill>
              <a:cs typeface="+mn-cs"/>
            </a:endParaRPr>
          </a:p>
          <a:p>
            <a:pPr eaLnBrk="0" hangingPunct="0">
              <a:defRPr/>
            </a:pPr>
            <a:r>
              <a:rPr lang="en-US" sz="1600" b="1" dirty="0">
                <a:cs typeface="+mn-cs"/>
              </a:rPr>
              <a:t>Submission Title:</a:t>
            </a:r>
            <a:r>
              <a:rPr lang="en-US" sz="1600" dirty="0">
                <a:cs typeface="+mn-cs"/>
              </a:rPr>
              <a:t> </a:t>
            </a:r>
            <a:r>
              <a:rPr lang="en-US" sz="1600" dirty="0" smtClean="0">
                <a:cs typeface="+mn-cs"/>
              </a:rPr>
              <a:t>Dynamic Direct Sequence Spread Spectrum Proposal </a:t>
            </a:r>
            <a:r>
              <a:rPr lang="en-US" sz="1600" dirty="0">
                <a:cs typeface="+mn-cs"/>
              </a:rPr>
              <a:t>802.15.4TG4g SUN</a:t>
            </a:r>
          </a:p>
          <a:p>
            <a:pPr eaLnBrk="0" hangingPunct="0">
              <a:defRPr/>
            </a:pPr>
            <a:r>
              <a:rPr lang="en-US" sz="1600" b="1" dirty="0">
                <a:cs typeface="+mn-cs"/>
              </a:rPr>
              <a:t>Date Submitted: </a:t>
            </a:r>
            <a:r>
              <a:rPr lang="en-US" sz="1600" dirty="0" smtClean="0">
                <a:cs typeface="+mn-cs"/>
              </a:rPr>
              <a:t>06 May, </a:t>
            </a:r>
            <a:r>
              <a:rPr lang="en-US" sz="1600" dirty="0">
                <a:cs typeface="+mn-cs"/>
              </a:rPr>
              <a:t>2009	</a:t>
            </a:r>
          </a:p>
          <a:p>
            <a:pPr eaLnBrk="0" hangingPunct="0">
              <a:defRPr/>
            </a:pPr>
            <a:r>
              <a:rPr lang="en-US" sz="1600" b="1" dirty="0">
                <a:cs typeface="+mn-cs"/>
              </a:rPr>
              <a:t>Source:</a:t>
            </a:r>
            <a:r>
              <a:rPr lang="en-US" sz="1600" dirty="0">
                <a:cs typeface="+mn-cs"/>
              </a:rPr>
              <a:t> </a:t>
            </a:r>
            <a:r>
              <a:rPr lang="en-US" sz="1600" dirty="0" smtClean="0">
                <a:cs typeface="+mn-cs"/>
              </a:rPr>
              <a:t>David </a:t>
            </a:r>
            <a:r>
              <a:rPr lang="en-US" sz="1600" dirty="0">
                <a:cs typeface="+mn-cs"/>
              </a:rPr>
              <a:t>Howard</a:t>
            </a:r>
            <a:r>
              <a:rPr lang="en-US" sz="1600" dirty="0" smtClean="0">
                <a:cs typeface="+mn-cs"/>
              </a:rPr>
              <a:t>, Ted Myers, </a:t>
            </a:r>
            <a:r>
              <a:rPr lang="en-US" sz="1600" dirty="0">
                <a:cs typeface="+mn-cs"/>
              </a:rPr>
              <a:t>On-Ramp Wireless, Inc</a:t>
            </a:r>
            <a:r>
              <a:rPr lang="en-US" sz="1600" dirty="0" smtClean="0">
                <a:cs typeface="+mn-cs"/>
              </a:rPr>
              <a:t>.,</a:t>
            </a:r>
            <a:endParaRPr lang="en-US" sz="1600" dirty="0">
              <a:cs typeface="+mn-cs"/>
            </a:endParaRPr>
          </a:p>
          <a:p>
            <a:pPr eaLnBrk="0" hangingPunct="0">
              <a:defRPr/>
            </a:pPr>
            <a:r>
              <a:rPr lang="en-US" sz="1600" b="1" dirty="0">
                <a:cs typeface="+mn-cs"/>
              </a:rPr>
              <a:t>Address</a:t>
            </a:r>
            <a:r>
              <a:rPr lang="en-US" sz="1600" dirty="0">
                <a:cs typeface="+mn-cs"/>
              </a:rPr>
              <a:t>: 16885 West Bernardo Drive, Suite 255, San Diego, CA 92127, USA</a:t>
            </a:r>
          </a:p>
          <a:p>
            <a:pPr eaLnBrk="0" hangingPunct="0">
              <a:defRPr/>
            </a:pPr>
            <a:r>
              <a:rPr lang="en-US" sz="1600" b="1" dirty="0">
                <a:cs typeface="+mn-cs"/>
              </a:rPr>
              <a:t>Voice:</a:t>
            </a:r>
            <a:r>
              <a:rPr lang="en-US" sz="1600" dirty="0">
                <a:cs typeface="+mn-cs"/>
              </a:rPr>
              <a:t> +1-858-592-6008, </a:t>
            </a:r>
            <a:r>
              <a:rPr lang="en-US" sz="1600" b="1" dirty="0">
                <a:cs typeface="+mn-cs"/>
              </a:rPr>
              <a:t>FAX:</a:t>
            </a:r>
            <a:r>
              <a:rPr lang="en-US" sz="1600" dirty="0">
                <a:cs typeface="+mn-cs"/>
              </a:rPr>
              <a:t> +1-858-592-6009, </a:t>
            </a:r>
            <a:endParaRPr lang="en-US" sz="1600" dirty="0" smtClean="0">
              <a:cs typeface="+mn-cs"/>
            </a:endParaRPr>
          </a:p>
          <a:p>
            <a:pPr eaLnBrk="0" hangingPunct="0">
              <a:defRPr/>
            </a:pPr>
            <a:r>
              <a:rPr lang="en-US" sz="1600" b="1" dirty="0" smtClean="0">
                <a:cs typeface="+mn-cs"/>
              </a:rPr>
              <a:t>E-Mail:</a:t>
            </a:r>
            <a:r>
              <a:rPr lang="en-US" sz="1600" dirty="0" smtClean="0">
                <a:cs typeface="+mn-cs"/>
              </a:rPr>
              <a:t> </a:t>
            </a:r>
            <a:r>
              <a:rPr lang="en-US" sz="1600" dirty="0" err="1" smtClean="0">
                <a:cs typeface="+mn-cs"/>
              </a:rPr>
              <a:t>david.howard@onrampwireless.com,</a:t>
            </a:r>
            <a:r>
              <a:rPr lang="en-US" sz="1600" dirty="0" err="1" smtClean="0"/>
              <a:t>ted.myers@onrampwireless.com</a:t>
            </a:r>
            <a:r>
              <a:rPr lang="en-US" sz="1600" dirty="0" smtClean="0"/>
              <a:t> </a:t>
            </a:r>
            <a:r>
              <a:rPr lang="en-US" sz="1600" dirty="0" smtClean="0">
                <a:cs typeface="+mn-cs"/>
              </a:rPr>
              <a:t>	</a:t>
            </a:r>
          </a:p>
          <a:p>
            <a:pPr eaLnBrk="0" hangingPunct="0">
              <a:spcBef>
                <a:spcPts val="600"/>
              </a:spcBef>
              <a:spcAft>
                <a:spcPts val="600"/>
              </a:spcAft>
              <a:defRPr/>
            </a:pPr>
            <a:r>
              <a:rPr lang="en-US" sz="1600" b="1" dirty="0" smtClean="0">
                <a:cs typeface="+mn-cs"/>
              </a:rPr>
              <a:t>Re</a:t>
            </a:r>
            <a:r>
              <a:rPr lang="en-US" sz="1600" b="1" dirty="0">
                <a:cs typeface="+mn-cs"/>
              </a:rPr>
              <a:t>:</a:t>
            </a:r>
            <a:r>
              <a:rPr lang="en-US" sz="1600" dirty="0">
                <a:cs typeface="+mn-cs"/>
              </a:rPr>
              <a:t> TG4g Call For Proposals, document number </a:t>
            </a:r>
            <a:r>
              <a:rPr lang="en-US" sz="1600" dirty="0"/>
              <a:t>IEEE </a:t>
            </a:r>
            <a:r>
              <a:rPr lang="en-US" sz="1600" dirty="0" smtClean="0"/>
              <a:t>15-09-356-004g </a:t>
            </a:r>
            <a:r>
              <a:rPr lang="en-US" sz="1600" dirty="0">
                <a:cs typeface="+mn-cs"/>
              </a:rPr>
              <a:t>	</a:t>
            </a:r>
          </a:p>
          <a:p>
            <a:pPr eaLnBrk="0" hangingPunct="0">
              <a:spcBef>
                <a:spcPts val="600"/>
              </a:spcBef>
              <a:spcAft>
                <a:spcPts val="600"/>
              </a:spcAft>
              <a:defRPr/>
            </a:pPr>
            <a:r>
              <a:rPr lang="en-US" sz="1600" b="1" dirty="0">
                <a:cs typeface="+mn-cs"/>
              </a:rPr>
              <a:t>Abstract:</a:t>
            </a:r>
            <a:r>
              <a:rPr lang="en-US" sz="1600" dirty="0">
                <a:cs typeface="+mn-cs"/>
              </a:rPr>
              <a:t>	Proposing a new multiple access scheme &amp; PHY utilizing DSSS where receive sensitivity can be dynamically adapted to link conditions enabling up to 187dB of allowable path loss. Resulting in greater than 25x range and robustness over existing systems while maintaining low-power. Proposed PHY </a:t>
            </a:r>
            <a:r>
              <a:rPr lang="en-US" sz="1600" dirty="0"/>
              <a:t>provides additional receive sensitivity for  legacy 802.15.4 systems. </a:t>
            </a:r>
            <a:r>
              <a:rPr lang="en-US" sz="1600" dirty="0">
                <a:cs typeface="+mn-cs"/>
              </a:rPr>
              <a:t>Testing in real world metropolitan and plant environments validate key performance claims. </a:t>
            </a:r>
          </a:p>
          <a:p>
            <a:pPr eaLnBrk="0" hangingPunct="0">
              <a:spcBef>
                <a:spcPts val="600"/>
              </a:spcBef>
              <a:spcAft>
                <a:spcPts val="600"/>
              </a:spcAft>
              <a:defRPr/>
            </a:pPr>
            <a:r>
              <a:rPr lang="en-US" sz="1600" b="1" dirty="0">
                <a:cs typeface="+mn-cs"/>
              </a:rPr>
              <a:t>Purpose:</a:t>
            </a:r>
            <a:r>
              <a:rPr lang="en-US" sz="1600" dirty="0">
                <a:cs typeface="+mn-cs"/>
              </a:rPr>
              <a:t>	This document is intended as a preliminary proposal for addressing the requirements of the TG4g standard. </a:t>
            </a:r>
          </a:p>
          <a:p>
            <a:pPr eaLnBrk="0" hangingPunct="0">
              <a:spcBef>
                <a:spcPts val="600"/>
              </a:spcBef>
              <a:spcAft>
                <a:spcPts val="600"/>
              </a:spcAft>
              <a:defRPr/>
            </a:pPr>
            <a:r>
              <a:rPr lang="en-US" sz="1600" b="1" dirty="0">
                <a:solidFill>
                  <a:schemeClr val="tx2"/>
                </a:solidFill>
                <a:cs typeface="+mn-cs"/>
              </a:rPr>
              <a:t>Notice:</a:t>
            </a:r>
            <a:r>
              <a:rPr lang="en-US" sz="1600" dirty="0">
                <a:solidFill>
                  <a:schemeClr val="tx2"/>
                </a:solidFill>
                <a:cs typeface="+mn-cs"/>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0" hangingPunct="0">
              <a:defRPr/>
            </a:pPr>
            <a:r>
              <a:rPr lang="en-US" sz="1600" b="1" dirty="0">
                <a:solidFill>
                  <a:schemeClr val="tx2"/>
                </a:solidFill>
                <a:cs typeface="+mn-cs"/>
              </a:rPr>
              <a:t>Release:</a:t>
            </a:r>
            <a:r>
              <a:rPr lang="en-US" sz="1600" dirty="0">
                <a:solidFill>
                  <a:schemeClr val="tx2"/>
                </a:solidFill>
                <a:cs typeface="+mn-cs"/>
              </a:rPr>
              <a:t>	The contributor acknowledges and accepts that this contribution becomes the property of IEEE and may be made publicly available by P802.15.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8" name="Rectangle 4"/>
          <p:cNvSpPr>
            <a:spLocks noGrp="1" noChangeArrowheads="1"/>
          </p:cNvSpPr>
          <p:nvPr>
            <p:ph type="title"/>
          </p:nvPr>
        </p:nvSpPr>
        <p:spPr>
          <a:xfrm>
            <a:off x="-123876" y="528606"/>
            <a:ext cx="4511724" cy="1066800"/>
          </a:xfrm>
        </p:spPr>
        <p:txBody>
          <a:bodyPr/>
          <a:lstStyle/>
          <a:p>
            <a:r>
              <a:rPr lang="en-US" sz="2400" b="1" dirty="0" smtClean="0"/>
              <a:t>Uplink Frame Structure</a:t>
            </a:r>
          </a:p>
        </p:txBody>
      </p:sp>
      <p:sp>
        <p:nvSpPr>
          <p:cNvPr id="5" name="Date Placeholder 4"/>
          <p:cNvSpPr>
            <a:spLocks noGrp="1"/>
          </p:cNvSpPr>
          <p:nvPr>
            <p:ph type="dt" sz="half" idx="10"/>
          </p:nvPr>
        </p:nvSpPr>
        <p:spPr/>
        <p:txBody>
          <a:bodyPr/>
          <a:lstStyle/>
          <a:p>
            <a:pPr>
              <a:defRPr/>
            </a:pPr>
            <a:r>
              <a:rPr lang="en-US" smtClean="0"/>
              <a:t>May 2009</a:t>
            </a:r>
            <a:endParaRPr lang="en-US"/>
          </a:p>
        </p:txBody>
      </p:sp>
      <p:sp>
        <p:nvSpPr>
          <p:cNvPr id="7" name="Footer Placeholder 6"/>
          <p:cNvSpPr>
            <a:spLocks noGrp="1"/>
          </p:cNvSpPr>
          <p:nvPr>
            <p:ph type="ftr" sz="quarter" idx="11"/>
          </p:nvPr>
        </p:nvSpPr>
        <p:spPr/>
        <p:txBody>
          <a:bodyPr/>
          <a:lstStyle/>
          <a:p>
            <a:pPr>
              <a:defRPr/>
            </a:pPr>
            <a:r>
              <a:rPr lang="en-US" smtClean="0"/>
              <a:t>Howard et al, On-Ramp Wireless</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05AA6BAD-60ED-4F22-822A-858C5A7529ED}" type="slidenum">
              <a:rPr lang="en-US" smtClean="0"/>
              <a:pPr>
                <a:defRPr/>
              </a:pPr>
              <a:t>10</a:t>
            </a:fld>
            <a:endParaRPr lang="en-US"/>
          </a:p>
        </p:txBody>
      </p:sp>
      <p:sp>
        <p:nvSpPr>
          <p:cNvPr id="72712"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4934"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24933" name="Object 5"/>
          <p:cNvGraphicFramePr>
            <a:graphicFrameLocks noChangeAspect="1"/>
          </p:cNvGraphicFramePr>
          <p:nvPr/>
        </p:nvGraphicFramePr>
        <p:xfrm>
          <a:off x="1257264" y="1679556"/>
          <a:ext cx="5476875" cy="2009775"/>
        </p:xfrm>
        <a:graphic>
          <a:graphicData uri="http://schemas.openxmlformats.org/presentationml/2006/ole">
            <p:oleObj spid="_x0000_s124933" name="Visio" r:id="rId4" imgW="5800725" imgH="2122551" progId="Visio.Drawing.11">
              <p:embed/>
            </p:oleObj>
          </a:graphicData>
        </a:graphic>
      </p:graphicFrame>
      <p:sp>
        <p:nvSpPr>
          <p:cNvPr id="13" name="Content Placeholder 2"/>
          <p:cNvSpPr>
            <a:spLocks noGrp="1"/>
          </p:cNvSpPr>
          <p:nvPr>
            <p:ph idx="1"/>
          </p:nvPr>
        </p:nvSpPr>
        <p:spPr>
          <a:xfrm>
            <a:off x="981036" y="4400568"/>
            <a:ext cx="7366080" cy="2457432"/>
          </a:xfrm>
        </p:spPr>
        <p:txBody>
          <a:bodyPr/>
          <a:lstStyle/>
          <a:p>
            <a:pPr>
              <a:buFont typeface="Arial" pitchFamily="34" charset="0"/>
              <a:buChar char="•"/>
            </a:pPr>
            <a:r>
              <a:rPr lang="en-US" sz="1600" dirty="0" smtClean="0"/>
              <a:t>Node chooses minimum processing gain to close link (6 dB to 39 dB) without any a priori coordination with AP</a:t>
            </a:r>
          </a:p>
          <a:p>
            <a:pPr>
              <a:buFont typeface="Arial" pitchFamily="34" charset="0"/>
              <a:buChar char="•"/>
            </a:pPr>
            <a:r>
              <a:rPr lang="en-US" sz="1600" dirty="0" smtClean="0"/>
              <a:t>Node may transmit in multiple sub-slots for increased data rate</a:t>
            </a:r>
          </a:p>
          <a:p>
            <a:pPr>
              <a:buFont typeface="Arial" pitchFamily="34" charset="0"/>
              <a:buChar char="•"/>
            </a:pPr>
            <a:r>
              <a:rPr lang="en-US" sz="1600" dirty="0" smtClean="0"/>
              <a:t>Nodes of vastly different link conditions and data rates may all transmit in same sub-slot as long as aggregate uplink data rate requirement is not exceeded.</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a:defRPr/>
            </a:pPr>
            <a:r>
              <a:rPr lang="en-US" smtClean="0"/>
              <a:t>May 2009</a:t>
            </a:r>
            <a:endParaRPr lang="en-US"/>
          </a:p>
        </p:txBody>
      </p:sp>
      <p:sp>
        <p:nvSpPr>
          <p:cNvPr id="7" name="Footer Placeholder 6"/>
          <p:cNvSpPr>
            <a:spLocks noGrp="1"/>
          </p:cNvSpPr>
          <p:nvPr>
            <p:ph type="ftr" sz="quarter" idx="11"/>
          </p:nvPr>
        </p:nvSpPr>
        <p:spPr/>
        <p:txBody>
          <a:bodyPr/>
          <a:lstStyle/>
          <a:p>
            <a:pPr>
              <a:defRPr/>
            </a:pPr>
            <a:r>
              <a:rPr lang="en-US" smtClean="0"/>
              <a:t>Howard et al, On-Ramp Wireless</a:t>
            </a:r>
            <a:endParaRPr lang="en-US"/>
          </a:p>
        </p:txBody>
      </p:sp>
      <p:sp>
        <p:nvSpPr>
          <p:cNvPr id="6" name="Slide Number Placeholder 5"/>
          <p:cNvSpPr>
            <a:spLocks noGrp="1"/>
          </p:cNvSpPr>
          <p:nvPr>
            <p:ph type="sldNum" sz="quarter" idx="12"/>
          </p:nvPr>
        </p:nvSpPr>
        <p:spPr/>
        <p:txBody>
          <a:bodyPr/>
          <a:lstStyle/>
          <a:p>
            <a:pPr>
              <a:defRPr/>
            </a:pPr>
            <a:r>
              <a:rPr lang="en-US" dirty="0" smtClean="0"/>
              <a:t>Slide </a:t>
            </a:r>
            <a:fld id="{05AA6BAD-60ED-4F22-822A-858C5A7529ED}" type="slidenum">
              <a:rPr lang="en-US" smtClean="0"/>
              <a:pPr>
                <a:defRPr/>
              </a:pPr>
              <a:t>11</a:t>
            </a:fld>
            <a:endParaRPr lang="en-US" dirty="0"/>
          </a:p>
        </p:txBody>
      </p:sp>
      <p:sp>
        <p:nvSpPr>
          <p:cNvPr id="72712"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4934"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1" name="Title 64"/>
          <p:cNvSpPr txBox="1">
            <a:spLocks/>
          </p:cNvSpPr>
          <p:nvPr/>
        </p:nvSpPr>
        <p:spPr bwMode="auto">
          <a:xfrm>
            <a:off x="-1505016" y="574644"/>
            <a:ext cx="8686800" cy="792162"/>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2400" kern="0" dirty="0" smtClean="0">
                <a:solidFill>
                  <a:schemeClr val="tx2"/>
                </a:solidFill>
                <a:latin typeface="+mj-lt"/>
                <a:ea typeface="+mj-ea"/>
                <a:cs typeface="+mj-cs"/>
              </a:rPr>
              <a:t>Dynamic </a:t>
            </a:r>
            <a:r>
              <a:rPr kumimoji="0" lang="en-US" sz="2400" b="0" i="0" u="none" strike="noStrike" kern="0" cap="none" spc="0" normalizeH="0" baseline="0" noProof="0" dirty="0" smtClean="0">
                <a:ln>
                  <a:noFill/>
                </a:ln>
                <a:solidFill>
                  <a:schemeClr val="tx2"/>
                </a:solidFill>
                <a:effectLst/>
                <a:uLnTx/>
                <a:uFillTx/>
                <a:latin typeface="+mj-lt"/>
                <a:ea typeface="+mj-ea"/>
                <a:cs typeface="+mj-cs"/>
              </a:rPr>
              <a:t>DSSS Coverage and Capacity</a:t>
            </a:r>
            <a:endParaRPr kumimoji="0" lang="en-US" sz="2400" b="0" i="0" u="none" strike="noStrike" kern="0" cap="none" spc="0" normalizeH="0" baseline="0" noProof="0" dirty="0">
              <a:ln>
                <a:noFill/>
              </a:ln>
              <a:solidFill>
                <a:schemeClr val="tx2"/>
              </a:solidFill>
              <a:effectLst/>
              <a:uLnTx/>
              <a:uFillTx/>
              <a:latin typeface="+mj-lt"/>
              <a:ea typeface="+mj-ea"/>
              <a:cs typeface="+mj-cs"/>
            </a:endParaRPr>
          </a:p>
        </p:txBody>
      </p:sp>
      <p:sp>
        <p:nvSpPr>
          <p:cNvPr id="14" name="Slide Number Placeholder 3"/>
          <p:cNvSpPr txBox="1">
            <a:spLocks/>
          </p:cNvSpPr>
          <p:nvPr/>
        </p:nvSpPr>
        <p:spPr bwMode="auto">
          <a:xfrm>
            <a:off x="6553200" y="6553200"/>
            <a:ext cx="2133600" cy="168275"/>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fld id="{E55E6C47-EFD9-7749-8F89-F1C5A53C3084}" type="slidenum">
              <a:rPr kumimoji="0" lang="en-US" sz="1200" b="0" i="0" u="none" strike="noStrike" kern="1200" cap="none" spc="0" normalizeH="0" baseline="0" noProof="0" smtClean="0">
                <a:ln>
                  <a:noFill/>
                </a:ln>
                <a:solidFill>
                  <a:schemeClr val="tx1"/>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11</a:t>
            </a:fld>
            <a:endParaRPr kumimoji="0" lang="en-US" sz="12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
        <p:nvSpPr>
          <p:cNvPr id="15" name="Title 64"/>
          <p:cNvSpPr txBox="1">
            <a:spLocks/>
          </p:cNvSpPr>
          <p:nvPr/>
        </p:nvSpPr>
        <p:spPr>
          <a:xfrm>
            <a:off x="2136138" y="1262484"/>
            <a:ext cx="7160262" cy="311287"/>
          </a:xfrm>
          <a:prstGeom prst="rect">
            <a:avLst/>
          </a:prstGeom>
          <a:ln>
            <a:noFill/>
          </a:ln>
        </p:spPr>
        <p:txBody>
          <a:bodyPr vert="horz" lIns="91440" tIns="45720" rIns="91440" bIns="45720" rtlCol="0" anchor="ctr">
            <a:normAutofit fontScale="85000" lnSpcReduction="20000"/>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smtClean="0">
                <a:ln>
                  <a:noFill/>
                </a:ln>
                <a:solidFill>
                  <a:srgbClr val="3B3D3C"/>
                </a:solidFill>
                <a:effectLst/>
                <a:uLnTx/>
                <a:uFillTx/>
                <a:latin typeface="+mj-lt"/>
                <a:ea typeface="+mj-ea"/>
                <a:cs typeface="+mj-cs"/>
              </a:rPr>
              <a:t>Examples of High Volume Applications Enabled by On-Ramp</a:t>
            </a:r>
            <a:endParaRPr kumimoji="0" lang="en-US" sz="2000" b="1" i="0" u="none" strike="noStrike" kern="1200" cap="none" spc="0" normalizeH="0" baseline="0" noProof="0" dirty="0">
              <a:ln>
                <a:noFill/>
              </a:ln>
              <a:solidFill>
                <a:srgbClr val="3B3D3C"/>
              </a:solidFill>
              <a:effectLst/>
              <a:uLnTx/>
              <a:uFillTx/>
              <a:latin typeface="+mj-lt"/>
              <a:ea typeface="+mj-ea"/>
              <a:cs typeface="+mj-cs"/>
            </a:endParaRPr>
          </a:p>
        </p:txBody>
      </p:sp>
      <p:sp>
        <p:nvSpPr>
          <p:cNvPr id="16" name="Rectangle 15"/>
          <p:cNvSpPr/>
          <p:nvPr/>
        </p:nvSpPr>
        <p:spPr>
          <a:xfrm>
            <a:off x="1308518" y="5746994"/>
            <a:ext cx="3311625" cy="74923"/>
          </a:xfrm>
          <a:prstGeom prst="rect">
            <a:avLst/>
          </a:prstGeom>
          <a:solidFill>
            <a:schemeClr val="accent3">
              <a:lumMod val="40000"/>
              <a:lumOff val="60000"/>
            </a:schemeClr>
          </a:solid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712790" y="4467809"/>
            <a:ext cx="517231" cy="217887"/>
          </a:xfrm>
          <a:prstGeom prst="rect">
            <a:avLst/>
          </a:prstGeom>
          <a:noFill/>
        </p:spPr>
        <p:txBody>
          <a:bodyPr wrap="none" rtlCol="0">
            <a:spAutoFit/>
          </a:bodyPr>
          <a:lstStyle/>
          <a:p>
            <a:r>
              <a:rPr lang="en-US" sz="1200" dirty="0" smtClean="0"/>
              <a:t> 50 km</a:t>
            </a:r>
            <a:r>
              <a:rPr lang="en-US" sz="1200" baseline="30000" dirty="0" smtClean="0"/>
              <a:t>2</a:t>
            </a:r>
            <a:endParaRPr lang="en-US" sz="1200" baseline="30000" dirty="0"/>
          </a:p>
        </p:txBody>
      </p:sp>
      <p:sp>
        <p:nvSpPr>
          <p:cNvPr id="18" name="TextBox 17"/>
          <p:cNvSpPr txBox="1"/>
          <p:nvPr/>
        </p:nvSpPr>
        <p:spPr>
          <a:xfrm>
            <a:off x="670463" y="3260311"/>
            <a:ext cx="551275" cy="217887"/>
          </a:xfrm>
          <a:prstGeom prst="rect">
            <a:avLst/>
          </a:prstGeom>
          <a:noFill/>
        </p:spPr>
        <p:txBody>
          <a:bodyPr wrap="none" rtlCol="0">
            <a:spAutoFit/>
          </a:bodyPr>
          <a:lstStyle/>
          <a:p>
            <a:r>
              <a:rPr lang="en-US" sz="1200" dirty="0" smtClean="0"/>
              <a:t>100 km</a:t>
            </a:r>
            <a:r>
              <a:rPr lang="en-US" sz="1200" baseline="30000" dirty="0" smtClean="0"/>
              <a:t>2</a:t>
            </a:r>
            <a:endParaRPr lang="en-US" sz="1200" baseline="30000" dirty="0"/>
          </a:p>
        </p:txBody>
      </p:sp>
      <p:sp>
        <p:nvSpPr>
          <p:cNvPr id="19" name="TextBox 18"/>
          <p:cNvSpPr txBox="1"/>
          <p:nvPr/>
        </p:nvSpPr>
        <p:spPr>
          <a:xfrm>
            <a:off x="673092" y="2261762"/>
            <a:ext cx="551275" cy="217887"/>
          </a:xfrm>
          <a:prstGeom prst="rect">
            <a:avLst/>
          </a:prstGeom>
          <a:noFill/>
        </p:spPr>
        <p:txBody>
          <a:bodyPr wrap="none" rtlCol="0">
            <a:spAutoFit/>
          </a:bodyPr>
          <a:lstStyle/>
          <a:p>
            <a:r>
              <a:rPr lang="en-US" sz="1200" dirty="0"/>
              <a:t>2</a:t>
            </a:r>
            <a:r>
              <a:rPr lang="en-US" sz="1200" dirty="0" smtClean="0"/>
              <a:t>00 km</a:t>
            </a:r>
            <a:r>
              <a:rPr lang="en-US" sz="1200" baseline="30000" dirty="0" smtClean="0"/>
              <a:t>2</a:t>
            </a:r>
            <a:endParaRPr lang="en-US" sz="1200" baseline="30000" dirty="0"/>
          </a:p>
        </p:txBody>
      </p:sp>
      <p:sp>
        <p:nvSpPr>
          <p:cNvPr id="20" name="TextBox 19"/>
          <p:cNvSpPr txBox="1"/>
          <p:nvPr/>
        </p:nvSpPr>
        <p:spPr>
          <a:xfrm>
            <a:off x="690674" y="1776041"/>
            <a:ext cx="551275" cy="217887"/>
          </a:xfrm>
          <a:prstGeom prst="rect">
            <a:avLst/>
          </a:prstGeom>
          <a:noFill/>
        </p:spPr>
        <p:txBody>
          <a:bodyPr wrap="none" rtlCol="0">
            <a:spAutoFit/>
          </a:bodyPr>
          <a:lstStyle/>
          <a:p>
            <a:r>
              <a:rPr lang="en-US" sz="1200" dirty="0" smtClean="0"/>
              <a:t>300 km</a:t>
            </a:r>
            <a:r>
              <a:rPr lang="en-US" sz="1200" baseline="30000" dirty="0" smtClean="0"/>
              <a:t>2</a:t>
            </a:r>
            <a:endParaRPr lang="en-US" sz="1200" baseline="30000" dirty="0"/>
          </a:p>
        </p:txBody>
      </p:sp>
      <p:sp>
        <p:nvSpPr>
          <p:cNvPr id="21" name="TextBox 20"/>
          <p:cNvSpPr txBox="1"/>
          <p:nvPr/>
        </p:nvSpPr>
        <p:spPr>
          <a:xfrm rot="16200000">
            <a:off x="-182828" y="3402700"/>
            <a:ext cx="1417119" cy="338554"/>
          </a:xfrm>
          <a:prstGeom prst="rect">
            <a:avLst/>
          </a:prstGeom>
          <a:noFill/>
        </p:spPr>
        <p:txBody>
          <a:bodyPr wrap="none" rtlCol="0">
            <a:spAutoFit/>
          </a:bodyPr>
          <a:lstStyle/>
          <a:p>
            <a:r>
              <a:rPr lang="en-US" sz="1600" b="1" dirty="0" smtClean="0"/>
              <a:t>Coverage Area</a:t>
            </a:r>
            <a:endParaRPr lang="en-US" sz="1600" b="1" dirty="0"/>
          </a:p>
        </p:txBody>
      </p:sp>
      <p:grpSp>
        <p:nvGrpSpPr>
          <p:cNvPr id="22" name="Group 61"/>
          <p:cNvGrpSpPr/>
          <p:nvPr/>
        </p:nvGrpSpPr>
        <p:grpSpPr>
          <a:xfrm>
            <a:off x="1249824" y="1686131"/>
            <a:ext cx="5812007" cy="4203457"/>
            <a:chOff x="754038" y="761998"/>
            <a:chExt cx="7388569" cy="5343822"/>
          </a:xfrm>
        </p:grpSpPr>
        <p:cxnSp>
          <p:nvCxnSpPr>
            <p:cNvPr id="23" name="Straight Arrow Connector 22"/>
            <p:cNvCxnSpPr/>
            <p:nvPr/>
          </p:nvCxnSpPr>
          <p:spPr>
            <a:xfrm rot="5400000" flipH="1" flipV="1">
              <a:off x="-1791511" y="3390895"/>
              <a:ext cx="5258587" cy="79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827607" y="6019791"/>
              <a:ext cx="7315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761981" y="5714991"/>
              <a:ext cx="76198"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761099" y="5402262"/>
              <a:ext cx="76198"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761100" y="5090416"/>
              <a:ext cx="76198"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760218" y="4777688"/>
              <a:ext cx="76198"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755801" y="4461317"/>
              <a:ext cx="76198"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754919" y="4148589"/>
              <a:ext cx="76198"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754919" y="3836742"/>
              <a:ext cx="76198"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754038" y="3524014"/>
              <a:ext cx="76198"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755801" y="3224395"/>
              <a:ext cx="76198"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754919" y="2911666"/>
              <a:ext cx="76198"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54919" y="2599820"/>
              <a:ext cx="76198"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54038" y="2287091"/>
              <a:ext cx="76198"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62320" y="1970721"/>
              <a:ext cx="76198"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61439" y="1657992"/>
              <a:ext cx="76198"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61440" y="1346146"/>
              <a:ext cx="76198"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763714" y="1028132"/>
              <a:ext cx="76198"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851653" y="6059004"/>
              <a:ext cx="79283"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2905724" y="6065355"/>
              <a:ext cx="79283"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3959795" y="6065356"/>
              <a:ext cx="79283"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5013865" y="6065357"/>
              <a:ext cx="79283"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6080636" y="6065385"/>
              <a:ext cx="79283"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5400000">
              <a:off x="7128554" y="6059006"/>
              <a:ext cx="79283" cy="1588"/>
            </a:xfrm>
            <a:prstGeom prst="line">
              <a:avLst/>
            </a:prstGeom>
          </p:spPr>
          <p:style>
            <a:lnRef idx="1">
              <a:schemeClr val="accent1"/>
            </a:lnRef>
            <a:fillRef idx="0">
              <a:schemeClr val="accent1"/>
            </a:fillRef>
            <a:effectRef idx="0">
              <a:schemeClr val="accent1"/>
            </a:effectRef>
            <a:fontRef idx="minor">
              <a:schemeClr val="tx1"/>
            </a:fontRef>
          </p:style>
        </p:cxnSp>
      </p:grpSp>
      <p:sp>
        <p:nvSpPr>
          <p:cNvPr id="47" name="TextBox 46"/>
          <p:cNvSpPr txBox="1"/>
          <p:nvPr/>
        </p:nvSpPr>
        <p:spPr>
          <a:xfrm>
            <a:off x="2694606" y="5943600"/>
            <a:ext cx="587237" cy="217887"/>
          </a:xfrm>
          <a:prstGeom prst="rect">
            <a:avLst/>
          </a:prstGeom>
          <a:noFill/>
        </p:spPr>
        <p:txBody>
          <a:bodyPr wrap="none" rtlCol="0">
            <a:spAutoFit/>
          </a:bodyPr>
          <a:lstStyle/>
          <a:p>
            <a:r>
              <a:rPr lang="en-US" sz="1200" dirty="0" smtClean="0"/>
              <a:t>125 kbps</a:t>
            </a:r>
            <a:endParaRPr lang="en-US" sz="1200" baseline="30000" dirty="0"/>
          </a:p>
        </p:txBody>
      </p:sp>
      <p:sp>
        <p:nvSpPr>
          <p:cNvPr id="48" name="TextBox 47"/>
          <p:cNvSpPr txBox="1"/>
          <p:nvPr/>
        </p:nvSpPr>
        <p:spPr>
          <a:xfrm>
            <a:off x="3533750" y="5943600"/>
            <a:ext cx="587237" cy="217887"/>
          </a:xfrm>
          <a:prstGeom prst="rect">
            <a:avLst/>
          </a:prstGeom>
          <a:noFill/>
        </p:spPr>
        <p:txBody>
          <a:bodyPr wrap="none" rtlCol="0">
            <a:spAutoFit/>
          </a:bodyPr>
          <a:lstStyle/>
          <a:p>
            <a:r>
              <a:rPr lang="en-US" sz="1200" dirty="0" smtClean="0"/>
              <a:t>250 kbps</a:t>
            </a:r>
            <a:endParaRPr lang="en-US" sz="1200" baseline="30000" dirty="0"/>
          </a:p>
        </p:txBody>
      </p:sp>
      <p:sp>
        <p:nvSpPr>
          <p:cNvPr id="49" name="TextBox 48"/>
          <p:cNvSpPr txBox="1"/>
          <p:nvPr/>
        </p:nvSpPr>
        <p:spPr>
          <a:xfrm>
            <a:off x="4372895" y="5943600"/>
            <a:ext cx="511582" cy="217887"/>
          </a:xfrm>
          <a:prstGeom prst="rect">
            <a:avLst/>
          </a:prstGeom>
          <a:noFill/>
        </p:spPr>
        <p:txBody>
          <a:bodyPr wrap="none" rtlCol="0">
            <a:spAutoFit/>
          </a:bodyPr>
          <a:lstStyle/>
          <a:p>
            <a:r>
              <a:rPr lang="en-US" sz="1200" dirty="0"/>
              <a:t>1</a:t>
            </a:r>
            <a:r>
              <a:rPr lang="en-US" sz="1200" dirty="0" smtClean="0"/>
              <a:t> </a:t>
            </a:r>
            <a:r>
              <a:rPr lang="en-US" sz="1200" dirty="0"/>
              <a:t>M</a:t>
            </a:r>
            <a:r>
              <a:rPr lang="en-US" sz="1200" dirty="0" smtClean="0"/>
              <a:t>bps</a:t>
            </a:r>
            <a:endParaRPr lang="en-US" sz="1200" baseline="30000" dirty="0"/>
          </a:p>
        </p:txBody>
      </p:sp>
      <p:sp>
        <p:nvSpPr>
          <p:cNvPr id="50" name="TextBox 49"/>
          <p:cNvSpPr txBox="1"/>
          <p:nvPr/>
        </p:nvSpPr>
        <p:spPr>
          <a:xfrm>
            <a:off x="5207045" y="5943600"/>
            <a:ext cx="573367" cy="217887"/>
          </a:xfrm>
          <a:prstGeom prst="rect">
            <a:avLst/>
          </a:prstGeom>
          <a:noFill/>
        </p:spPr>
        <p:txBody>
          <a:bodyPr wrap="none" rtlCol="0">
            <a:spAutoFit/>
          </a:bodyPr>
          <a:lstStyle/>
          <a:p>
            <a:r>
              <a:rPr lang="en-US" sz="1200" dirty="0" smtClean="0"/>
              <a:t>10 </a:t>
            </a:r>
            <a:r>
              <a:rPr lang="en-US" sz="1200" dirty="0"/>
              <a:t>M</a:t>
            </a:r>
            <a:r>
              <a:rPr lang="en-US" sz="1200" dirty="0" smtClean="0"/>
              <a:t>bps</a:t>
            </a:r>
            <a:endParaRPr lang="en-US" sz="1200" baseline="30000" dirty="0"/>
          </a:p>
        </p:txBody>
      </p:sp>
      <p:sp>
        <p:nvSpPr>
          <p:cNvPr id="51" name="Rectangle 50"/>
          <p:cNvSpPr/>
          <p:nvPr/>
        </p:nvSpPr>
        <p:spPr>
          <a:xfrm>
            <a:off x="1316011" y="1806011"/>
            <a:ext cx="829029" cy="4015907"/>
          </a:xfrm>
          <a:prstGeom prst="rect">
            <a:avLst/>
          </a:prstGeom>
          <a:solidFill>
            <a:schemeClr val="accent1">
              <a:alpha val="25000"/>
            </a:schemeClr>
          </a:solidFill>
          <a:ln w="15875"/>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cxnSp>
        <p:nvCxnSpPr>
          <p:cNvPr id="52" name="Straight Connector 51"/>
          <p:cNvCxnSpPr/>
          <p:nvPr/>
        </p:nvCxnSpPr>
        <p:spPr>
          <a:xfrm>
            <a:off x="1311016" y="5507238"/>
            <a:ext cx="831526" cy="1900"/>
          </a:xfrm>
          <a:prstGeom prst="line">
            <a:avLst/>
          </a:prstGeom>
          <a:ln w="6350">
            <a:prstDash val="sysDash"/>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1316011" y="5337412"/>
            <a:ext cx="831526" cy="1900"/>
          </a:xfrm>
          <a:prstGeom prst="line">
            <a:avLst/>
          </a:prstGeom>
          <a:ln w="6350">
            <a:prstDash val="sysDash"/>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1311016" y="5212538"/>
            <a:ext cx="831526" cy="1900"/>
          </a:xfrm>
          <a:prstGeom prst="line">
            <a:avLst/>
          </a:prstGeom>
          <a:ln w="6350">
            <a:prstDash val="sysDash"/>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1311016" y="4837921"/>
            <a:ext cx="831526" cy="1900"/>
          </a:xfrm>
          <a:prstGeom prst="line">
            <a:avLst/>
          </a:prstGeom>
          <a:ln w="6350">
            <a:prstDash val="sysDash"/>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1306021" y="4598165"/>
            <a:ext cx="831526" cy="1900"/>
          </a:xfrm>
          <a:prstGeom prst="line">
            <a:avLst/>
          </a:prstGeom>
          <a:ln w="6350">
            <a:prstDash val="sysDash"/>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1311016" y="3873903"/>
            <a:ext cx="831526" cy="1900"/>
          </a:xfrm>
          <a:prstGeom prst="line">
            <a:avLst/>
          </a:prstGeom>
          <a:ln w="6350">
            <a:prstDash val="sysDash"/>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1306021" y="3129661"/>
            <a:ext cx="831526" cy="1900"/>
          </a:xfrm>
          <a:prstGeom prst="line">
            <a:avLst/>
          </a:prstGeom>
          <a:ln w="6350">
            <a:prstDash val="sysDash"/>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1306021" y="2760038"/>
            <a:ext cx="831526" cy="1900"/>
          </a:xfrm>
          <a:prstGeom prst="line">
            <a:avLst/>
          </a:prstGeom>
          <a:ln w="6350">
            <a:prstDash val="sysDash"/>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1311016" y="2145664"/>
            <a:ext cx="831526" cy="1900"/>
          </a:xfrm>
          <a:prstGeom prst="line">
            <a:avLst/>
          </a:prstGeom>
          <a:ln w="6350">
            <a:prstDash val="sysDash"/>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1254128" y="5475498"/>
            <a:ext cx="675473" cy="228524"/>
          </a:xfrm>
          <a:prstGeom prst="rect">
            <a:avLst/>
          </a:prstGeom>
          <a:noFill/>
        </p:spPr>
        <p:txBody>
          <a:bodyPr wrap="none" rtlCol="0">
            <a:spAutoFit/>
          </a:bodyPr>
          <a:lstStyle/>
          <a:p>
            <a:r>
              <a:rPr lang="en-US" sz="1050" b="1" dirty="0" smtClean="0">
                <a:solidFill>
                  <a:schemeClr val="accent1">
                    <a:lumMod val="60000"/>
                    <a:lumOff val="40000"/>
                  </a:schemeClr>
                </a:solidFill>
              </a:rPr>
              <a:t> -115 dBm</a:t>
            </a:r>
            <a:endParaRPr lang="en-US" sz="1050" b="1" baseline="30000" dirty="0">
              <a:solidFill>
                <a:schemeClr val="accent1">
                  <a:lumMod val="60000"/>
                  <a:lumOff val="40000"/>
                </a:schemeClr>
              </a:solidFill>
            </a:endParaRPr>
          </a:p>
        </p:txBody>
      </p:sp>
      <p:sp>
        <p:nvSpPr>
          <p:cNvPr id="62" name="TextBox 61"/>
          <p:cNvSpPr txBox="1"/>
          <p:nvPr/>
        </p:nvSpPr>
        <p:spPr>
          <a:xfrm>
            <a:off x="1254128" y="5310666"/>
            <a:ext cx="675473" cy="228524"/>
          </a:xfrm>
          <a:prstGeom prst="rect">
            <a:avLst/>
          </a:prstGeom>
          <a:noFill/>
        </p:spPr>
        <p:txBody>
          <a:bodyPr wrap="none" rtlCol="0">
            <a:spAutoFit/>
          </a:bodyPr>
          <a:lstStyle/>
          <a:p>
            <a:r>
              <a:rPr lang="en-US" sz="1050" b="1" dirty="0" smtClean="0">
                <a:solidFill>
                  <a:schemeClr val="accent1">
                    <a:lumMod val="60000"/>
                    <a:lumOff val="40000"/>
                  </a:schemeClr>
                </a:solidFill>
              </a:rPr>
              <a:t> -118 dBm</a:t>
            </a:r>
            <a:endParaRPr lang="en-US" sz="1050" b="1" baseline="30000" dirty="0">
              <a:solidFill>
                <a:schemeClr val="accent1">
                  <a:lumMod val="60000"/>
                  <a:lumOff val="40000"/>
                </a:schemeClr>
              </a:solidFill>
            </a:endParaRPr>
          </a:p>
        </p:txBody>
      </p:sp>
      <p:sp>
        <p:nvSpPr>
          <p:cNvPr id="63" name="TextBox 62"/>
          <p:cNvSpPr txBox="1"/>
          <p:nvPr/>
        </p:nvSpPr>
        <p:spPr>
          <a:xfrm>
            <a:off x="1254128" y="5171025"/>
            <a:ext cx="675473" cy="228524"/>
          </a:xfrm>
          <a:prstGeom prst="rect">
            <a:avLst/>
          </a:prstGeom>
          <a:noFill/>
        </p:spPr>
        <p:txBody>
          <a:bodyPr wrap="none" rtlCol="0">
            <a:spAutoFit/>
          </a:bodyPr>
          <a:lstStyle/>
          <a:p>
            <a:r>
              <a:rPr lang="en-US" sz="1050" b="1" dirty="0" smtClean="0">
                <a:solidFill>
                  <a:schemeClr val="accent1">
                    <a:lumMod val="60000"/>
                    <a:lumOff val="40000"/>
                  </a:schemeClr>
                </a:solidFill>
              </a:rPr>
              <a:t> -121 dBm</a:t>
            </a:r>
            <a:endParaRPr lang="en-US" sz="1050" b="1" baseline="30000" dirty="0">
              <a:solidFill>
                <a:schemeClr val="accent1">
                  <a:lumMod val="60000"/>
                  <a:lumOff val="40000"/>
                </a:schemeClr>
              </a:solidFill>
            </a:endParaRPr>
          </a:p>
        </p:txBody>
      </p:sp>
      <p:sp>
        <p:nvSpPr>
          <p:cNvPr id="64" name="TextBox 63"/>
          <p:cNvSpPr txBox="1"/>
          <p:nvPr/>
        </p:nvSpPr>
        <p:spPr>
          <a:xfrm>
            <a:off x="1254128" y="4806180"/>
            <a:ext cx="675473" cy="228524"/>
          </a:xfrm>
          <a:prstGeom prst="rect">
            <a:avLst/>
          </a:prstGeom>
          <a:noFill/>
        </p:spPr>
        <p:txBody>
          <a:bodyPr wrap="none" rtlCol="0">
            <a:spAutoFit/>
          </a:bodyPr>
          <a:lstStyle/>
          <a:p>
            <a:r>
              <a:rPr lang="en-US" sz="1050" b="1" dirty="0" smtClean="0">
                <a:solidFill>
                  <a:schemeClr val="accent1">
                    <a:lumMod val="60000"/>
                    <a:lumOff val="40000"/>
                  </a:schemeClr>
                </a:solidFill>
              </a:rPr>
              <a:t> -124 dBm</a:t>
            </a:r>
            <a:endParaRPr lang="en-US" sz="1050" b="1" baseline="30000" dirty="0">
              <a:solidFill>
                <a:schemeClr val="accent1">
                  <a:lumMod val="60000"/>
                  <a:lumOff val="40000"/>
                </a:schemeClr>
              </a:solidFill>
            </a:endParaRPr>
          </a:p>
        </p:txBody>
      </p:sp>
      <p:sp>
        <p:nvSpPr>
          <p:cNvPr id="65" name="TextBox 64"/>
          <p:cNvSpPr txBox="1"/>
          <p:nvPr/>
        </p:nvSpPr>
        <p:spPr>
          <a:xfrm>
            <a:off x="1254128" y="4586404"/>
            <a:ext cx="675473" cy="228524"/>
          </a:xfrm>
          <a:prstGeom prst="rect">
            <a:avLst/>
          </a:prstGeom>
          <a:noFill/>
        </p:spPr>
        <p:txBody>
          <a:bodyPr wrap="none" rtlCol="0">
            <a:spAutoFit/>
          </a:bodyPr>
          <a:lstStyle/>
          <a:p>
            <a:r>
              <a:rPr lang="en-US" sz="1050" b="1" dirty="0" smtClean="0">
                <a:solidFill>
                  <a:schemeClr val="accent1">
                    <a:lumMod val="60000"/>
                    <a:lumOff val="40000"/>
                  </a:schemeClr>
                </a:solidFill>
              </a:rPr>
              <a:t> -127 dBm</a:t>
            </a:r>
            <a:endParaRPr lang="en-US" sz="1050" b="1" baseline="30000" dirty="0">
              <a:solidFill>
                <a:schemeClr val="accent1">
                  <a:lumMod val="60000"/>
                  <a:lumOff val="40000"/>
                </a:schemeClr>
              </a:solidFill>
            </a:endParaRPr>
          </a:p>
        </p:txBody>
      </p:sp>
      <p:sp>
        <p:nvSpPr>
          <p:cNvPr id="66" name="TextBox 65"/>
          <p:cNvSpPr txBox="1"/>
          <p:nvPr/>
        </p:nvSpPr>
        <p:spPr>
          <a:xfrm>
            <a:off x="1254128" y="3847157"/>
            <a:ext cx="675473" cy="228524"/>
          </a:xfrm>
          <a:prstGeom prst="rect">
            <a:avLst/>
          </a:prstGeom>
          <a:noFill/>
        </p:spPr>
        <p:txBody>
          <a:bodyPr wrap="none" rtlCol="0">
            <a:spAutoFit/>
          </a:bodyPr>
          <a:lstStyle/>
          <a:p>
            <a:r>
              <a:rPr lang="en-US" sz="1050" b="1" dirty="0" smtClean="0">
                <a:solidFill>
                  <a:schemeClr val="accent1">
                    <a:lumMod val="60000"/>
                    <a:lumOff val="40000"/>
                  </a:schemeClr>
                </a:solidFill>
              </a:rPr>
              <a:t> -130 dBm</a:t>
            </a:r>
            <a:endParaRPr lang="en-US" sz="1050" b="1" baseline="30000" dirty="0">
              <a:solidFill>
                <a:schemeClr val="accent1">
                  <a:lumMod val="60000"/>
                  <a:lumOff val="40000"/>
                </a:schemeClr>
              </a:solidFill>
            </a:endParaRPr>
          </a:p>
        </p:txBody>
      </p:sp>
      <p:sp>
        <p:nvSpPr>
          <p:cNvPr id="67" name="TextBox 66"/>
          <p:cNvSpPr txBox="1"/>
          <p:nvPr/>
        </p:nvSpPr>
        <p:spPr>
          <a:xfrm>
            <a:off x="1254128" y="3107911"/>
            <a:ext cx="675473" cy="228524"/>
          </a:xfrm>
          <a:prstGeom prst="rect">
            <a:avLst/>
          </a:prstGeom>
          <a:noFill/>
        </p:spPr>
        <p:txBody>
          <a:bodyPr wrap="none" rtlCol="0">
            <a:spAutoFit/>
          </a:bodyPr>
          <a:lstStyle/>
          <a:p>
            <a:r>
              <a:rPr lang="en-US" sz="1050" b="1" dirty="0" smtClean="0">
                <a:solidFill>
                  <a:schemeClr val="accent1">
                    <a:lumMod val="60000"/>
                    <a:lumOff val="40000"/>
                  </a:schemeClr>
                </a:solidFill>
              </a:rPr>
              <a:t> -133 dBm</a:t>
            </a:r>
            <a:endParaRPr lang="en-US" sz="1050" b="1" baseline="30000" dirty="0">
              <a:solidFill>
                <a:schemeClr val="accent1">
                  <a:lumMod val="60000"/>
                  <a:lumOff val="40000"/>
                </a:schemeClr>
              </a:solidFill>
            </a:endParaRPr>
          </a:p>
        </p:txBody>
      </p:sp>
      <p:sp>
        <p:nvSpPr>
          <p:cNvPr id="68" name="TextBox 67"/>
          <p:cNvSpPr txBox="1"/>
          <p:nvPr/>
        </p:nvSpPr>
        <p:spPr>
          <a:xfrm>
            <a:off x="1254128" y="2733292"/>
            <a:ext cx="675473" cy="228524"/>
          </a:xfrm>
          <a:prstGeom prst="rect">
            <a:avLst/>
          </a:prstGeom>
          <a:noFill/>
        </p:spPr>
        <p:txBody>
          <a:bodyPr wrap="none" rtlCol="0">
            <a:spAutoFit/>
          </a:bodyPr>
          <a:lstStyle/>
          <a:p>
            <a:r>
              <a:rPr lang="en-US" sz="1050" b="1" dirty="0" smtClean="0">
                <a:solidFill>
                  <a:schemeClr val="accent1">
                    <a:lumMod val="60000"/>
                    <a:lumOff val="40000"/>
                  </a:schemeClr>
                </a:solidFill>
              </a:rPr>
              <a:t> -136 dBm</a:t>
            </a:r>
            <a:endParaRPr lang="en-US" sz="1050" b="1" baseline="30000" dirty="0">
              <a:solidFill>
                <a:schemeClr val="accent1">
                  <a:lumMod val="60000"/>
                  <a:lumOff val="40000"/>
                </a:schemeClr>
              </a:solidFill>
            </a:endParaRPr>
          </a:p>
        </p:txBody>
      </p:sp>
      <p:sp>
        <p:nvSpPr>
          <p:cNvPr id="69" name="TextBox 68"/>
          <p:cNvSpPr txBox="1"/>
          <p:nvPr/>
        </p:nvSpPr>
        <p:spPr>
          <a:xfrm>
            <a:off x="1254128" y="2118919"/>
            <a:ext cx="675473" cy="228524"/>
          </a:xfrm>
          <a:prstGeom prst="rect">
            <a:avLst/>
          </a:prstGeom>
          <a:noFill/>
        </p:spPr>
        <p:txBody>
          <a:bodyPr wrap="none" rtlCol="0">
            <a:spAutoFit/>
          </a:bodyPr>
          <a:lstStyle/>
          <a:p>
            <a:r>
              <a:rPr lang="en-US" sz="1050" b="1" dirty="0" smtClean="0">
                <a:solidFill>
                  <a:schemeClr val="accent1">
                    <a:lumMod val="60000"/>
                    <a:lumOff val="40000"/>
                  </a:schemeClr>
                </a:solidFill>
              </a:rPr>
              <a:t> -139 dBm</a:t>
            </a:r>
            <a:endParaRPr lang="en-US" sz="1050" b="1" baseline="30000" dirty="0">
              <a:solidFill>
                <a:schemeClr val="accent1">
                  <a:lumMod val="60000"/>
                  <a:lumOff val="40000"/>
                </a:schemeClr>
              </a:solidFill>
            </a:endParaRPr>
          </a:p>
        </p:txBody>
      </p:sp>
      <p:sp>
        <p:nvSpPr>
          <p:cNvPr id="70" name="TextBox 69"/>
          <p:cNvSpPr txBox="1"/>
          <p:nvPr/>
        </p:nvSpPr>
        <p:spPr>
          <a:xfrm>
            <a:off x="1254128" y="1794249"/>
            <a:ext cx="675473" cy="228524"/>
          </a:xfrm>
          <a:prstGeom prst="rect">
            <a:avLst/>
          </a:prstGeom>
          <a:noFill/>
        </p:spPr>
        <p:txBody>
          <a:bodyPr wrap="none" rtlCol="0">
            <a:spAutoFit/>
          </a:bodyPr>
          <a:lstStyle/>
          <a:p>
            <a:r>
              <a:rPr lang="en-US" sz="1050" b="1" dirty="0" smtClean="0">
                <a:solidFill>
                  <a:schemeClr val="accent1">
                    <a:lumMod val="60000"/>
                    <a:lumOff val="40000"/>
                  </a:schemeClr>
                </a:solidFill>
              </a:rPr>
              <a:t> -142 dBm</a:t>
            </a:r>
            <a:endParaRPr lang="en-US" sz="1050" b="1" baseline="30000" dirty="0">
              <a:solidFill>
                <a:schemeClr val="accent1">
                  <a:lumMod val="60000"/>
                  <a:lumOff val="40000"/>
                </a:schemeClr>
              </a:solidFill>
            </a:endParaRPr>
          </a:p>
        </p:txBody>
      </p:sp>
      <p:cxnSp>
        <p:nvCxnSpPr>
          <p:cNvPr id="71" name="Curved Connector 70"/>
          <p:cNvCxnSpPr/>
          <p:nvPr/>
        </p:nvCxnSpPr>
        <p:spPr>
          <a:xfrm rot="16200000" flipH="1">
            <a:off x="3349680" y="5443529"/>
            <a:ext cx="274591" cy="268350"/>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72" name="TextBox 71"/>
          <p:cNvSpPr txBox="1"/>
          <p:nvPr/>
        </p:nvSpPr>
        <p:spPr>
          <a:xfrm>
            <a:off x="2547083" y="5098602"/>
            <a:ext cx="1339117" cy="387798"/>
          </a:xfrm>
          <a:prstGeom prst="rect">
            <a:avLst/>
          </a:prstGeom>
          <a:noFill/>
        </p:spPr>
        <p:txBody>
          <a:bodyPr wrap="none" rtlCol="0">
            <a:spAutoFit/>
          </a:bodyPr>
          <a:lstStyle/>
          <a:p>
            <a:r>
              <a:rPr lang="en-US" sz="1100" dirty="0" smtClean="0"/>
              <a:t>802.15.4 (@ -100dBm)</a:t>
            </a:r>
          </a:p>
          <a:p>
            <a:r>
              <a:rPr lang="en-US" sz="1100" dirty="0" smtClean="0"/>
              <a:t>1.25 km</a:t>
            </a:r>
            <a:r>
              <a:rPr lang="en-US" sz="1100" baseline="30000" dirty="0" smtClean="0"/>
              <a:t>2</a:t>
            </a:r>
            <a:endParaRPr lang="en-US" sz="1100" baseline="30000" dirty="0"/>
          </a:p>
        </p:txBody>
      </p:sp>
      <p:sp>
        <p:nvSpPr>
          <p:cNvPr id="73" name="TextBox 72"/>
          <p:cNvSpPr txBox="1"/>
          <p:nvPr/>
        </p:nvSpPr>
        <p:spPr>
          <a:xfrm>
            <a:off x="5389408" y="5372376"/>
            <a:ext cx="1380506" cy="430887"/>
          </a:xfrm>
          <a:prstGeom prst="rect">
            <a:avLst/>
          </a:prstGeom>
          <a:noFill/>
        </p:spPr>
        <p:txBody>
          <a:bodyPr wrap="none" rtlCol="0">
            <a:spAutoFit/>
          </a:bodyPr>
          <a:lstStyle/>
          <a:p>
            <a:r>
              <a:rPr lang="en-US" sz="1100" dirty="0" smtClean="0"/>
              <a:t>802.11 (@-100 dBm)</a:t>
            </a:r>
          </a:p>
          <a:p>
            <a:r>
              <a:rPr lang="en-US" sz="1100" dirty="0" smtClean="0"/>
              <a:t>1.25 km</a:t>
            </a:r>
            <a:r>
              <a:rPr lang="en-US" sz="1100" baseline="30000" dirty="0" smtClean="0"/>
              <a:t>2</a:t>
            </a:r>
            <a:endParaRPr lang="en-US" sz="1100" baseline="30000" dirty="0"/>
          </a:p>
        </p:txBody>
      </p:sp>
      <p:cxnSp>
        <p:nvCxnSpPr>
          <p:cNvPr id="74" name="Curved Connector 73"/>
          <p:cNvCxnSpPr>
            <a:stCxn id="73" idx="1"/>
          </p:cNvCxnSpPr>
          <p:nvPr/>
        </p:nvCxnSpPr>
        <p:spPr>
          <a:xfrm rot="10800000" flipV="1">
            <a:off x="4632508" y="5587820"/>
            <a:ext cx="756901" cy="166666"/>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1298448" y="1336937"/>
            <a:ext cx="718466" cy="461665"/>
          </a:xfrm>
          <a:prstGeom prst="rect">
            <a:avLst/>
          </a:prstGeom>
          <a:noFill/>
        </p:spPr>
        <p:txBody>
          <a:bodyPr wrap="none" rtlCol="0">
            <a:spAutoFit/>
          </a:bodyPr>
          <a:lstStyle/>
          <a:p>
            <a:r>
              <a:rPr lang="en-US" sz="1200" b="1" dirty="0" smtClean="0"/>
              <a:t>D-DSSS</a:t>
            </a:r>
          </a:p>
          <a:p>
            <a:r>
              <a:rPr lang="en-US" sz="1200" b="1" dirty="0" smtClean="0"/>
              <a:t>318 km</a:t>
            </a:r>
            <a:r>
              <a:rPr lang="en-US" sz="1200" b="1" baseline="30000" dirty="0" smtClean="0"/>
              <a:t>2</a:t>
            </a:r>
            <a:endParaRPr lang="en-US" sz="1200" b="1" baseline="30000" dirty="0"/>
          </a:p>
        </p:txBody>
      </p:sp>
      <p:cxnSp>
        <p:nvCxnSpPr>
          <p:cNvPr id="76" name="Straight Connector 75"/>
          <p:cNvCxnSpPr/>
          <p:nvPr/>
        </p:nvCxnSpPr>
        <p:spPr>
          <a:xfrm rot="5400000" flipH="1" flipV="1">
            <a:off x="3769760" y="5780710"/>
            <a:ext cx="67432" cy="1249"/>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77" name="Rounded Rectangle 76"/>
          <p:cNvSpPr/>
          <p:nvPr/>
        </p:nvSpPr>
        <p:spPr>
          <a:xfrm>
            <a:off x="2878451" y="2514943"/>
            <a:ext cx="3753412" cy="534707"/>
          </a:xfrm>
          <a:prstGeom prst="roundRect">
            <a:avLst/>
          </a:prstGeom>
          <a:solidFill>
            <a:schemeClr val="accent1">
              <a:alpha val="5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dirty="0" smtClean="0">
                <a:solidFill>
                  <a:schemeClr val="tx1"/>
                </a:solidFill>
              </a:rPr>
              <a:t>Electric AMI </a:t>
            </a:r>
          </a:p>
          <a:p>
            <a:pPr marL="112713" indent="-112713">
              <a:buFont typeface="Arial" pitchFamily="34" charset="0"/>
              <a:buChar char="•"/>
            </a:pPr>
            <a:r>
              <a:rPr lang="en-US" sz="1050" dirty="0" smtClean="0">
                <a:solidFill>
                  <a:schemeClr val="tx1"/>
                </a:solidFill>
              </a:rPr>
              <a:t>5 KB per day/meter payload data requirement</a:t>
            </a:r>
          </a:p>
          <a:p>
            <a:pPr marL="112713" indent="-112713">
              <a:buFont typeface="Arial" pitchFamily="34" charset="0"/>
              <a:buChar char="•"/>
            </a:pPr>
            <a:r>
              <a:rPr lang="en-US" sz="1050" dirty="0" smtClean="0">
                <a:solidFill>
                  <a:schemeClr val="tx1"/>
                </a:solidFill>
              </a:rPr>
              <a:t>20,000 meters per  D-DSSS FFD</a:t>
            </a:r>
            <a:endParaRPr lang="en-US" sz="1050" dirty="0">
              <a:solidFill>
                <a:schemeClr val="tx1"/>
              </a:solidFill>
            </a:endParaRPr>
          </a:p>
        </p:txBody>
      </p:sp>
      <p:sp>
        <p:nvSpPr>
          <p:cNvPr id="80" name="Rounded Rectangle 79"/>
          <p:cNvSpPr/>
          <p:nvPr/>
        </p:nvSpPr>
        <p:spPr>
          <a:xfrm>
            <a:off x="2878451" y="1864130"/>
            <a:ext cx="3753412" cy="534707"/>
          </a:xfrm>
          <a:prstGeom prst="roundRect">
            <a:avLst/>
          </a:prstGeom>
          <a:solidFill>
            <a:schemeClr val="accent1">
              <a:alpha val="5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dirty="0" smtClean="0">
                <a:solidFill>
                  <a:schemeClr val="tx1"/>
                </a:solidFill>
              </a:rPr>
              <a:t>Water/Gas Meter Monitoring</a:t>
            </a:r>
          </a:p>
          <a:p>
            <a:pPr marL="112713" indent="-112713">
              <a:buFont typeface="Arial" pitchFamily="34" charset="0"/>
              <a:buChar char="•"/>
            </a:pPr>
            <a:r>
              <a:rPr lang="en-US" sz="1050" dirty="0" smtClean="0">
                <a:solidFill>
                  <a:schemeClr val="tx1"/>
                </a:solidFill>
              </a:rPr>
              <a:t>500 bytes per day/meter payload data requirement</a:t>
            </a:r>
          </a:p>
          <a:p>
            <a:pPr marL="112713" indent="-112713">
              <a:buFont typeface="Arial" pitchFamily="34" charset="0"/>
              <a:buChar char="•"/>
            </a:pPr>
            <a:r>
              <a:rPr lang="en-US" sz="1050" dirty="0" smtClean="0">
                <a:solidFill>
                  <a:schemeClr val="tx1"/>
                </a:solidFill>
              </a:rPr>
              <a:t>220,000 meters per  D-DSSS FFD.</a:t>
            </a:r>
            <a:endParaRPr lang="en-US" sz="1050" dirty="0">
              <a:solidFill>
                <a:schemeClr val="tx1"/>
              </a:solidFill>
            </a:endParaRPr>
          </a:p>
        </p:txBody>
      </p:sp>
      <p:cxnSp>
        <p:nvCxnSpPr>
          <p:cNvPr id="81" name="Straight Arrow Connector 80"/>
          <p:cNvCxnSpPr>
            <a:endCxn id="80" idx="1"/>
          </p:cNvCxnSpPr>
          <p:nvPr/>
        </p:nvCxnSpPr>
        <p:spPr>
          <a:xfrm>
            <a:off x="2142542" y="1810606"/>
            <a:ext cx="735909" cy="32087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82" name="TextBox 81"/>
          <p:cNvSpPr txBox="1"/>
          <p:nvPr/>
        </p:nvSpPr>
        <p:spPr>
          <a:xfrm>
            <a:off x="1879734" y="5943600"/>
            <a:ext cx="774571" cy="553998"/>
          </a:xfrm>
          <a:prstGeom prst="rect">
            <a:avLst/>
          </a:prstGeom>
          <a:noFill/>
        </p:spPr>
        <p:txBody>
          <a:bodyPr wrap="none" rtlCol="0">
            <a:spAutoFit/>
          </a:bodyPr>
          <a:lstStyle/>
          <a:p>
            <a:r>
              <a:rPr lang="en-US" sz="1200" dirty="0" smtClean="0"/>
              <a:t>60 kbps</a:t>
            </a:r>
            <a:endParaRPr lang="en-US" sz="1200" baseline="30000" dirty="0"/>
          </a:p>
          <a:p>
            <a:r>
              <a:rPr lang="en-US" baseline="30000" dirty="0" smtClean="0"/>
              <a:t>On-Ramp</a:t>
            </a:r>
            <a:endParaRPr lang="en-US" dirty="0" smtClean="0"/>
          </a:p>
        </p:txBody>
      </p:sp>
      <p:cxnSp>
        <p:nvCxnSpPr>
          <p:cNvPr id="83" name="Straight Arrow Connector 82"/>
          <p:cNvCxnSpPr>
            <a:endCxn id="77" idx="1"/>
          </p:cNvCxnSpPr>
          <p:nvPr/>
        </p:nvCxnSpPr>
        <p:spPr>
          <a:xfrm rot="16200000" flipH="1">
            <a:off x="2024650" y="1928496"/>
            <a:ext cx="971692" cy="73591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86" name="TextBox 85"/>
          <p:cNvSpPr txBox="1"/>
          <p:nvPr/>
        </p:nvSpPr>
        <p:spPr>
          <a:xfrm>
            <a:off x="7000874" y="2136673"/>
            <a:ext cx="1685926" cy="1615827"/>
          </a:xfrm>
          <a:prstGeom prst="rect">
            <a:avLst/>
          </a:prstGeom>
          <a:noFill/>
          <a:ln>
            <a:solidFill>
              <a:schemeClr val="accent1">
                <a:shade val="50000"/>
              </a:schemeClr>
            </a:solidFill>
          </a:ln>
        </p:spPr>
        <p:txBody>
          <a:bodyPr wrap="square" rtlCol="0">
            <a:spAutoFit/>
          </a:bodyPr>
          <a:lstStyle/>
          <a:p>
            <a:pPr marL="112713" indent="-112713">
              <a:buFont typeface="Arial" pitchFamily="34" charset="0"/>
              <a:buChar char="•"/>
            </a:pPr>
            <a:r>
              <a:rPr lang="en-US" sz="1100" b="1" dirty="0" smtClean="0"/>
              <a:t>FFD – 13 meter AGL</a:t>
            </a:r>
          </a:p>
          <a:p>
            <a:pPr marL="338138" lvl="1" indent="-107950">
              <a:buFont typeface="Arial" pitchFamily="34" charset="0"/>
              <a:buChar char="•"/>
            </a:pPr>
            <a:r>
              <a:rPr lang="en-US" sz="1100" b="1" dirty="0" smtClean="0"/>
              <a:t> 30 dB PA</a:t>
            </a:r>
          </a:p>
          <a:p>
            <a:pPr marL="338138" lvl="1" indent="-107950">
              <a:buFont typeface="Arial" pitchFamily="34" charset="0"/>
              <a:buChar char="•"/>
            </a:pPr>
            <a:r>
              <a:rPr lang="en-US" sz="1100" b="1" dirty="0" smtClean="0"/>
              <a:t> 6 </a:t>
            </a:r>
            <a:r>
              <a:rPr lang="en-US" sz="1100" b="1" dirty="0" err="1" smtClean="0"/>
              <a:t>dBi</a:t>
            </a:r>
            <a:r>
              <a:rPr lang="en-US" sz="1100" b="1" dirty="0" smtClean="0"/>
              <a:t> antenna</a:t>
            </a:r>
          </a:p>
          <a:p>
            <a:pPr marL="112713" indent="-112713">
              <a:buFont typeface="Arial" pitchFamily="34" charset="0"/>
              <a:buChar char="•"/>
            </a:pPr>
            <a:r>
              <a:rPr lang="en-US" sz="1100" b="1" dirty="0" smtClean="0"/>
              <a:t>RFD – 1.5m AGL</a:t>
            </a:r>
          </a:p>
          <a:p>
            <a:pPr marL="338138" lvl="1" indent="-107950">
              <a:buFont typeface="Arial" pitchFamily="34" charset="0"/>
              <a:buChar char="•"/>
            </a:pPr>
            <a:r>
              <a:rPr lang="en-US" sz="1100" b="1" dirty="0" smtClean="0"/>
              <a:t> 20 dB PA</a:t>
            </a:r>
          </a:p>
          <a:p>
            <a:pPr marL="338138" lvl="1" indent="-107950">
              <a:buFont typeface="Arial" pitchFamily="34" charset="0"/>
              <a:buChar char="•"/>
            </a:pPr>
            <a:r>
              <a:rPr lang="en-US" sz="1100" b="1" dirty="0" smtClean="0"/>
              <a:t> 2 </a:t>
            </a:r>
            <a:r>
              <a:rPr lang="en-US" sz="1100" b="1" dirty="0" err="1" smtClean="0"/>
              <a:t>dBi</a:t>
            </a:r>
            <a:r>
              <a:rPr lang="en-US" sz="1100" b="1" dirty="0" smtClean="0"/>
              <a:t> antenna</a:t>
            </a:r>
          </a:p>
          <a:p>
            <a:pPr marL="112713" indent="-112713">
              <a:buFont typeface="Arial" pitchFamily="34" charset="0"/>
              <a:buChar char="•"/>
            </a:pPr>
            <a:r>
              <a:rPr lang="en-US" sz="1100" b="1" dirty="0" smtClean="0"/>
              <a:t>Suburban propagation</a:t>
            </a:r>
          </a:p>
          <a:p>
            <a:pPr marL="112713" indent="-112713">
              <a:buFont typeface="Arial" pitchFamily="34" charset="0"/>
              <a:buChar char="•"/>
            </a:pPr>
            <a:r>
              <a:rPr lang="en-US" sz="1100" b="1" dirty="0" smtClean="0"/>
              <a:t>Coverage based on Okumura-</a:t>
            </a:r>
            <a:r>
              <a:rPr lang="en-US" sz="1100" b="1" dirty="0" err="1" smtClean="0"/>
              <a:t>Hata</a:t>
            </a:r>
            <a:r>
              <a:rPr lang="en-US" sz="1100" b="1" dirty="0" smtClean="0"/>
              <a:t> model</a:t>
            </a:r>
            <a:endParaRPr lang="en-US" sz="1100" b="1" dirty="0"/>
          </a:p>
        </p:txBody>
      </p:sp>
      <p:sp>
        <p:nvSpPr>
          <p:cNvPr id="87" name="TextBox 86"/>
          <p:cNvSpPr txBox="1"/>
          <p:nvPr/>
        </p:nvSpPr>
        <p:spPr>
          <a:xfrm>
            <a:off x="7000874" y="1863945"/>
            <a:ext cx="1685926" cy="276999"/>
          </a:xfrm>
          <a:prstGeom prst="rect">
            <a:avLst/>
          </a:prstGeom>
          <a:solidFill>
            <a:schemeClr val="accent1"/>
          </a:solidFill>
          <a:ln>
            <a:solidFill>
              <a:schemeClr val="accent1">
                <a:shade val="50000"/>
              </a:schemeClr>
            </a:solidFill>
          </a:ln>
        </p:spPr>
        <p:txBody>
          <a:bodyPr wrap="square" rtlCol="0">
            <a:spAutoFit/>
          </a:bodyPr>
          <a:lstStyle/>
          <a:p>
            <a:pPr algn="ctr"/>
            <a:r>
              <a:rPr lang="en-US" sz="1200" b="1" dirty="0" smtClean="0">
                <a:solidFill>
                  <a:schemeClr val="bg1"/>
                </a:solidFill>
              </a:rPr>
              <a:t>Deployment Scenario</a:t>
            </a:r>
            <a:endParaRPr lang="en-US" sz="1200" b="1" dirty="0">
              <a:solidFill>
                <a:schemeClr val="bg1"/>
              </a:solidFill>
            </a:endParaRPr>
          </a:p>
        </p:txBody>
      </p:sp>
      <p:sp>
        <p:nvSpPr>
          <p:cNvPr id="88" name="TextBox 87"/>
          <p:cNvSpPr txBox="1"/>
          <p:nvPr/>
        </p:nvSpPr>
        <p:spPr>
          <a:xfrm>
            <a:off x="3467088" y="6145242"/>
            <a:ext cx="1510350" cy="338554"/>
          </a:xfrm>
          <a:prstGeom prst="rect">
            <a:avLst/>
          </a:prstGeom>
          <a:noFill/>
        </p:spPr>
        <p:txBody>
          <a:bodyPr wrap="none" rtlCol="0">
            <a:spAutoFit/>
          </a:bodyPr>
          <a:lstStyle/>
          <a:p>
            <a:r>
              <a:rPr lang="en-US" sz="1600" b="1" dirty="0" smtClean="0"/>
              <a:t>Uplink Capacity</a:t>
            </a:r>
            <a:endParaRPr lang="en-US" sz="1600" b="1" dirty="0"/>
          </a:p>
        </p:txBody>
      </p:sp>
      <p:sp>
        <p:nvSpPr>
          <p:cNvPr id="89" name="Rectangle 88"/>
          <p:cNvSpPr/>
          <p:nvPr/>
        </p:nvSpPr>
        <p:spPr>
          <a:xfrm>
            <a:off x="1317374" y="5688586"/>
            <a:ext cx="2788520" cy="131802"/>
          </a:xfrm>
          <a:prstGeom prst="rect">
            <a:avLst/>
          </a:prstGeom>
          <a:solidFill>
            <a:schemeClr val="accent3">
              <a:lumMod val="40000"/>
              <a:lumOff val="60000"/>
            </a:schemeClr>
          </a:solid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p:cNvSpPr txBox="1"/>
          <p:nvPr/>
        </p:nvSpPr>
        <p:spPr>
          <a:xfrm>
            <a:off x="3962400" y="4953000"/>
            <a:ext cx="1380506" cy="430887"/>
          </a:xfrm>
          <a:prstGeom prst="rect">
            <a:avLst/>
          </a:prstGeom>
          <a:noFill/>
        </p:spPr>
        <p:txBody>
          <a:bodyPr wrap="none" rtlCol="0">
            <a:spAutoFit/>
          </a:bodyPr>
          <a:lstStyle/>
          <a:p>
            <a:r>
              <a:rPr lang="en-US" sz="1100" dirty="0" smtClean="0"/>
              <a:t>802.16 (@ -110dBm)</a:t>
            </a:r>
          </a:p>
          <a:p>
            <a:r>
              <a:rPr lang="en-US" sz="1100" dirty="0" smtClean="0"/>
              <a:t>2.5 km</a:t>
            </a:r>
            <a:r>
              <a:rPr lang="en-US" sz="1100" baseline="30000" dirty="0" smtClean="0"/>
              <a:t>2</a:t>
            </a:r>
            <a:endParaRPr lang="en-US" sz="1100" baseline="30000" dirty="0"/>
          </a:p>
        </p:txBody>
      </p:sp>
      <p:cxnSp>
        <p:nvCxnSpPr>
          <p:cNvPr id="91" name="Curved Connector 90"/>
          <p:cNvCxnSpPr/>
          <p:nvPr/>
        </p:nvCxnSpPr>
        <p:spPr>
          <a:xfrm rot="10800000" flipV="1">
            <a:off x="4114801" y="5383887"/>
            <a:ext cx="239755" cy="218179"/>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Date Placeholder 1"/>
          <p:cNvSpPr>
            <a:spLocks noGrp="1"/>
          </p:cNvSpPr>
          <p:nvPr>
            <p:ph type="dt" sz="half" idx="10"/>
          </p:nvPr>
        </p:nvSpPr>
        <p:spPr/>
        <p:txBody>
          <a:bodyPr/>
          <a:lstStyle/>
          <a:p>
            <a:pPr>
              <a:defRPr/>
            </a:pPr>
            <a:r>
              <a:rPr lang="en-US" smtClean="0"/>
              <a:t>May 2009</a:t>
            </a:r>
            <a:endParaRPr lang="en-US" dirty="0" smtClean="0"/>
          </a:p>
        </p:txBody>
      </p:sp>
      <p:sp>
        <p:nvSpPr>
          <p:cNvPr id="9219" name="Footer Placeholder 2"/>
          <p:cNvSpPr>
            <a:spLocks noGrp="1"/>
          </p:cNvSpPr>
          <p:nvPr>
            <p:ph type="ftr" sz="quarter" idx="11"/>
          </p:nvPr>
        </p:nvSpPr>
        <p:spPr/>
        <p:txBody>
          <a:bodyPr/>
          <a:lstStyle/>
          <a:p>
            <a:pPr>
              <a:defRPr/>
            </a:pPr>
            <a:r>
              <a:rPr lang="en-US" smtClean="0"/>
              <a:t>Howard et al, On-Ramp Wireless</a:t>
            </a:r>
            <a:endParaRPr lang="en-US" dirty="0" smtClean="0"/>
          </a:p>
        </p:txBody>
      </p:sp>
      <p:sp>
        <p:nvSpPr>
          <p:cNvPr id="9220" name="Slide Number Placeholder 3"/>
          <p:cNvSpPr>
            <a:spLocks noGrp="1"/>
          </p:cNvSpPr>
          <p:nvPr>
            <p:ph type="sldNum" sz="quarter" idx="12"/>
          </p:nvPr>
        </p:nvSpPr>
        <p:spPr>
          <a:xfrm>
            <a:off x="4357688" y="6475413"/>
            <a:ext cx="504825" cy="182562"/>
          </a:xfrm>
        </p:spPr>
        <p:txBody>
          <a:bodyPr/>
          <a:lstStyle/>
          <a:p>
            <a:pPr>
              <a:defRPr/>
            </a:pPr>
            <a:r>
              <a:rPr lang="en-US" smtClean="0"/>
              <a:t>Slide </a:t>
            </a:r>
            <a:fld id="{D04DFAD5-9B59-4283-BB80-2592C9DF7461}" type="slidenum">
              <a:rPr lang="en-US" smtClean="0"/>
              <a:pPr>
                <a:defRPr/>
              </a:pPr>
              <a:t>12</a:t>
            </a:fld>
            <a:endParaRPr lang="en-US" smtClean="0"/>
          </a:p>
        </p:txBody>
      </p:sp>
      <p:sp>
        <p:nvSpPr>
          <p:cNvPr id="20485" name="TextBox 8"/>
          <p:cNvSpPr txBox="1">
            <a:spLocks noChangeArrowheads="1"/>
          </p:cNvSpPr>
          <p:nvPr/>
        </p:nvSpPr>
        <p:spPr bwMode="auto">
          <a:xfrm>
            <a:off x="244428" y="850872"/>
            <a:ext cx="8215313" cy="461665"/>
          </a:xfrm>
          <a:prstGeom prst="rect">
            <a:avLst/>
          </a:prstGeom>
          <a:noFill/>
          <a:ln w="9525">
            <a:noFill/>
            <a:miter lim="800000"/>
            <a:headEnd/>
            <a:tailEnd/>
          </a:ln>
        </p:spPr>
        <p:txBody>
          <a:bodyPr>
            <a:spAutoFit/>
          </a:bodyPr>
          <a:lstStyle/>
          <a:p>
            <a:pPr eaLnBrk="0" hangingPunct="0"/>
            <a:r>
              <a:rPr lang="en-US" sz="2400" b="1" dirty="0" smtClean="0">
                <a:latin typeface="Calibri" pitchFamily="34" charset="0"/>
                <a:cs typeface="Times New Roman" pitchFamily="18" charset="0"/>
              </a:rPr>
              <a:t>Uplink Data Rate, Coverage, and Capacity</a:t>
            </a:r>
            <a:endParaRPr lang="en-US" sz="2400" b="1" dirty="0">
              <a:latin typeface="Calibri" pitchFamily="34" charset="0"/>
              <a:cs typeface="Times New Roman" pitchFamily="18" charset="0"/>
            </a:endParaRPr>
          </a:p>
        </p:txBody>
      </p:sp>
      <p:graphicFrame>
        <p:nvGraphicFramePr>
          <p:cNvPr id="8" name="Table 7"/>
          <p:cNvGraphicFramePr>
            <a:graphicFrameLocks noGrp="1"/>
          </p:cNvGraphicFramePr>
          <p:nvPr/>
        </p:nvGraphicFramePr>
        <p:xfrm>
          <a:off x="1303302" y="1495404"/>
          <a:ext cx="5943601" cy="3321050"/>
        </p:xfrm>
        <a:graphic>
          <a:graphicData uri="http://schemas.openxmlformats.org/drawingml/2006/table">
            <a:tbl>
              <a:tblPr/>
              <a:tblGrid>
                <a:gridCol w="707276"/>
                <a:gridCol w="794134"/>
                <a:gridCol w="657643"/>
                <a:gridCol w="620418"/>
                <a:gridCol w="694868"/>
                <a:gridCol w="657643"/>
                <a:gridCol w="818951"/>
                <a:gridCol w="992668"/>
              </a:tblGrid>
              <a:tr h="865505">
                <a:tc>
                  <a:txBody>
                    <a:bodyPr/>
                    <a:lstStyle/>
                    <a:p>
                      <a:pPr marL="0" marR="0">
                        <a:spcBef>
                          <a:spcPts val="0"/>
                        </a:spcBef>
                        <a:spcAft>
                          <a:spcPts val="0"/>
                        </a:spcAft>
                      </a:pPr>
                      <a:r>
                        <a:rPr lang="en-US" sz="1100" b="1" dirty="0">
                          <a:latin typeface="Times New Roman"/>
                          <a:ea typeface="Times New Roman"/>
                          <a:cs typeface="Times New Roman"/>
                        </a:rPr>
                        <a:t>UPLINK Spreading Factor </a:t>
                      </a:r>
                      <a:endParaRPr lang="en-US" sz="1100" dirty="0">
                        <a:latin typeface="Times New Roman"/>
                        <a:ea typeface="Times New Roman"/>
                        <a:cs typeface="Times New Roman"/>
                      </a:endParaRPr>
                    </a:p>
                  </a:txBody>
                  <a:tcPr marL="8255" marR="8255" marT="825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B4C2DB"/>
                    </a:solidFill>
                  </a:tcPr>
                </a:tc>
                <a:tc>
                  <a:txBody>
                    <a:bodyPr/>
                    <a:lstStyle/>
                    <a:p>
                      <a:pPr marL="0" marR="0">
                        <a:spcBef>
                          <a:spcPts val="0"/>
                        </a:spcBef>
                        <a:spcAft>
                          <a:spcPts val="0"/>
                        </a:spcAft>
                      </a:pPr>
                      <a:r>
                        <a:rPr lang="en-US" sz="1100" b="1" dirty="0">
                          <a:latin typeface="Times New Roman"/>
                          <a:ea typeface="Times New Roman"/>
                          <a:cs typeface="Times New Roman"/>
                        </a:rPr>
                        <a:t>Uplink Signal Level (</a:t>
                      </a:r>
                      <a:r>
                        <a:rPr lang="en-US" sz="1100" b="1" dirty="0" err="1">
                          <a:latin typeface="Times New Roman"/>
                          <a:ea typeface="Times New Roman"/>
                          <a:cs typeface="Times New Roman"/>
                        </a:rPr>
                        <a:t>dBm</a:t>
                      </a:r>
                      <a:r>
                        <a:rPr lang="en-US" sz="1100" b="1" dirty="0">
                          <a:latin typeface="Times New Roman"/>
                          <a:ea typeface="Times New Roman"/>
                          <a:cs typeface="Times New Roman"/>
                        </a:rPr>
                        <a:t>) </a:t>
                      </a:r>
                      <a:endParaRPr lang="en-US" sz="1100" dirty="0">
                        <a:latin typeface="Times New Roman"/>
                        <a:ea typeface="Times New Roman"/>
                        <a:cs typeface="Times New Roman"/>
                      </a:endParaRPr>
                    </a:p>
                  </a:txBody>
                  <a:tcPr marL="8255" marR="8255" marT="8255" marB="0" anchor="b">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B4C2DB"/>
                    </a:solidFill>
                  </a:tcPr>
                </a:tc>
                <a:tc>
                  <a:txBody>
                    <a:bodyPr/>
                    <a:lstStyle/>
                    <a:p>
                      <a:pPr marL="0" marR="0">
                        <a:spcBef>
                          <a:spcPts val="0"/>
                        </a:spcBef>
                        <a:spcAft>
                          <a:spcPts val="0"/>
                        </a:spcAft>
                      </a:pPr>
                      <a:r>
                        <a:rPr lang="en-US" sz="1100" b="1" dirty="0">
                          <a:latin typeface="Times New Roman"/>
                          <a:ea typeface="Times New Roman"/>
                          <a:cs typeface="Times New Roman"/>
                        </a:rPr>
                        <a:t>Estimated Range (mi) </a:t>
                      </a:r>
                      <a:endParaRPr lang="en-US" sz="1100" dirty="0">
                        <a:latin typeface="Times New Roman"/>
                        <a:ea typeface="Times New Roman"/>
                        <a:cs typeface="Times New Roman"/>
                      </a:endParaRPr>
                    </a:p>
                  </a:txBody>
                  <a:tcPr marL="8255" marR="8255" marT="8255" marB="0" anchor="b">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B4C2DB"/>
                    </a:solidFill>
                  </a:tcPr>
                </a:tc>
                <a:tc>
                  <a:txBody>
                    <a:bodyPr/>
                    <a:lstStyle/>
                    <a:p>
                      <a:pPr marL="0" marR="0">
                        <a:spcBef>
                          <a:spcPts val="0"/>
                        </a:spcBef>
                        <a:spcAft>
                          <a:spcPts val="0"/>
                        </a:spcAft>
                      </a:pPr>
                      <a:r>
                        <a:rPr lang="en-US" sz="1100" b="1" dirty="0">
                          <a:latin typeface="Times New Roman"/>
                          <a:ea typeface="Times New Roman"/>
                          <a:cs typeface="Times New Roman"/>
                        </a:rPr>
                        <a:t>Coverage Area (mi</a:t>
                      </a:r>
                      <a:r>
                        <a:rPr lang="en-US" sz="1100" b="1" baseline="30000" dirty="0">
                          <a:latin typeface="Times New Roman"/>
                          <a:ea typeface="Times New Roman"/>
                          <a:cs typeface="Times New Roman"/>
                        </a:rPr>
                        <a:t>2</a:t>
                      </a:r>
                      <a:r>
                        <a:rPr lang="en-US" sz="1100" b="1" dirty="0">
                          <a:latin typeface="Times New Roman"/>
                          <a:ea typeface="Times New Roman"/>
                          <a:cs typeface="Times New Roman"/>
                        </a:rPr>
                        <a:t>) </a:t>
                      </a:r>
                      <a:endParaRPr lang="en-US" sz="1100" dirty="0">
                        <a:latin typeface="Times New Roman"/>
                        <a:ea typeface="Times New Roman"/>
                        <a:cs typeface="Times New Roman"/>
                      </a:endParaRPr>
                    </a:p>
                  </a:txBody>
                  <a:tcPr marL="8255" marR="8255" marT="8255" marB="0" anchor="b">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B4C2DB"/>
                    </a:solidFill>
                  </a:tcPr>
                </a:tc>
                <a:tc>
                  <a:txBody>
                    <a:bodyPr/>
                    <a:lstStyle/>
                    <a:p>
                      <a:pPr marL="0" marR="0">
                        <a:spcBef>
                          <a:spcPts val="0"/>
                        </a:spcBef>
                        <a:spcAft>
                          <a:spcPts val="0"/>
                        </a:spcAft>
                      </a:pPr>
                      <a:r>
                        <a:rPr lang="en-US" sz="1200" b="1" dirty="0">
                          <a:latin typeface="Times New Roman"/>
                          <a:ea typeface="Times New Roman"/>
                          <a:cs typeface="Times New Roman"/>
                        </a:rPr>
                        <a:t>Estimated Range (mi) </a:t>
                      </a:r>
                      <a:endParaRPr lang="en-US" sz="1200" dirty="0">
                        <a:latin typeface="Times New Roman"/>
                        <a:ea typeface="Times New Roman"/>
                        <a:cs typeface="Times New Roman"/>
                      </a:endParaRPr>
                    </a:p>
                  </a:txBody>
                  <a:tcPr marL="8255" marR="8255" marT="8255" marB="0" anchor="b">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B4C2DB"/>
                    </a:solidFill>
                  </a:tcPr>
                </a:tc>
                <a:tc>
                  <a:txBody>
                    <a:bodyPr/>
                    <a:lstStyle/>
                    <a:p>
                      <a:pPr marL="0" marR="0">
                        <a:spcBef>
                          <a:spcPts val="0"/>
                        </a:spcBef>
                        <a:spcAft>
                          <a:spcPts val="0"/>
                        </a:spcAft>
                      </a:pPr>
                      <a:r>
                        <a:rPr lang="en-US" sz="1200" b="1">
                          <a:latin typeface="Times New Roman"/>
                          <a:ea typeface="Times New Roman"/>
                          <a:cs typeface="Times New Roman"/>
                        </a:rPr>
                        <a:t>Coverage Area (mi</a:t>
                      </a:r>
                      <a:r>
                        <a:rPr lang="en-US" sz="1200" b="1" baseline="30000">
                          <a:latin typeface="Times New Roman"/>
                          <a:ea typeface="Times New Roman"/>
                          <a:cs typeface="Times New Roman"/>
                        </a:rPr>
                        <a:t>2</a:t>
                      </a:r>
                      <a:r>
                        <a:rPr lang="en-US" sz="1200" b="1">
                          <a:latin typeface="Times New Roman"/>
                          <a:ea typeface="Times New Roman"/>
                          <a:cs typeface="Times New Roman"/>
                        </a:rPr>
                        <a:t>) </a:t>
                      </a:r>
                      <a:endParaRPr lang="en-US" sz="1200">
                        <a:latin typeface="Times New Roman"/>
                        <a:ea typeface="Times New Roman"/>
                        <a:cs typeface="Times New Roman"/>
                      </a:endParaRPr>
                    </a:p>
                  </a:txBody>
                  <a:tcPr marL="8255" marR="8255" marT="8255" marB="0" anchor="b">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B4C2DB"/>
                    </a:solidFill>
                  </a:tcPr>
                </a:tc>
                <a:tc>
                  <a:txBody>
                    <a:bodyPr/>
                    <a:lstStyle/>
                    <a:p>
                      <a:pPr marL="0" marR="0">
                        <a:spcBef>
                          <a:spcPts val="0"/>
                        </a:spcBef>
                        <a:spcAft>
                          <a:spcPts val="0"/>
                        </a:spcAft>
                      </a:pPr>
                      <a:r>
                        <a:rPr lang="en-US" sz="1200" b="1">
                          <a:latin typeface="Times New Roman"/>
                          <a:ea typeface="Times New Roman"/>
                          <a:cs typeface="Times New Roman"/>
                        </a:rPr>
                        <a:t>UPLINK Payload Data/Hr (KB/h) Per Node</a:t>
                      </a:r>
                      <a:endParaRPr lang="en-US" sz="1200">
                        <a:latin typeface="Times New Roman"/>
                        <a:ea typeface="Times New Roman"/>
                        <a:cs typeface="Times New Roman"/>
                      </a:endParaRPr>
                    </a:p>
                  </a:txBody>
                  <a:tcPr marL="8255" marR="8255" marT="8255" marB="0" anchor="b">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B4C2DB"/>
                    </a:solidFill>
                  </a:tcPr>
                </a:tc>
                <a:tc>
                  <a:txBody>
                    <a:bodyPr/>
                    <a:lstStyle/>
                    <a:p>
                      <a:pPr marL="0" marR="0">
                        <a:spcBef>
                          <a:spcPts val="0"/>
                        </a:spcBef>
                        <a:spcAft>
                          <a:spcPts val="0"/>
                        </a:spcAft>
                      </a:pPr>
                      <a:r>
                        <a:rPr lang="en-US" sz="1200" b="1">
                          <a:latin typeface="Times New Roman"/>
                          <a:ea typeface="Times New Roman"/>
                          <a:cs typeface="Times New Roman"/>
                        </a:rPr>
                        <a:t>UPLINK Aggregate Data Rate Access Point (KB/h) </a:t>
                      </a:r>
                      <a:endParaRPr lang="en-US" sz="1200">
                        <a:latin typeface="Times New Roman"/>
                        <a:ea typeface="Times New Roman"/>
                        <a:cs typeface="Times New Roman"/>
                      </a:endParaRPr>
                    </a:p>
                  </a:txBody>
                  <a:tcPr marL="8255" marR="8255" marT="825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B4C2DB"/>
                    </a:solidFill>
                  </a:tcPr>
                </a:tc>
              </a:tr>
              <a:tr h="269240">
                <a:tc>
                  <a:txBody>
                    <a:bodyPr/>
                    <a:lstStyle/>
                    <a:p>
                      <a:pPr marL="0" marR="0">
                        <a:spcBef>
                          <a:spcPts val="0"/>
                        </a:spcBef>
                        <a:spcAft>
                          <a:spcPts val="0"/>
                        </a:spcAft>
                      </a:pPr>
                      <a:r>
                        <a:rPr lang="en-US" sz="1200">
                          <a:latin typeface="Times New Roman"/>
                          <a:ea typeface="Times New Roman"/>
                          <a:cs typeface="Times New Roman"/>
                        </a:rPr>
                        <a:t> </a:t>
                      </a:r>
                    </a:p>
                  </a:txBody>
                  <a:tcPr marL="8255" marR="8255" marT="825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a:spcBef>
                          <a:spcPts val="0"/>
                        </a:spcBef>
                        <a:spcAft>
                          <a:spcPts val="0"/>
                        </a:spcAft>
                      </a:pPr>
                      <a:r>
                        <a:rPr lang="en-US" sz="1200">
                          <a:latin typeface="Times New Roman"/>
                          <a:ea typeface="Times New Roman"/>
                          <a:cs typeface="Times New Roman"/>
                        </a:rPr>
                        <a:t> </a:t>
                      </a:r>
                    </a:p>
                  </a:txBody>
                  <a:tcPr marL="8255" marR="8255" marT="8255" marB="0">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gridSpan="2">
                  <a:txBody>
                    <a:bodyPr/>
                    <a:lstStyle/>
                    <a:p>
                      <a:pPr marL="0" marR="0">
                        <a:spcBef>
                          <a:spcPts val="0"/>
                        </a:spcBef>
                        <a:spcAft>
                          <a:spcPts val="0"/>
                        </a:spcAft>
                      </a:pPr>
                      <a:r>
                        <a:rPr lang="en-US" sz="1200">
                          <a:latin typeface="Times New Roman"/>
                          <a:ea typeface="Times New Roman"/>
                          <a:cs typeface="Times New Roman"/>
                        </a:rPr>
                        <a:t>2.4 GHz </a:t>
                      </a:r>
                    </a:p>
                  </a:txBody>
                  <a:tcPr marL="8255" marR="8255" marT="82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hMerge="1">
                  <a:txBody>
                    <a:bodyPr/>
                    <a:lstStyle/>
                    <a:p>
                      <a:endParaRPr lang="en-US"/>
                    </a:p>
                  </a:txBody>
                  <a:tcPr/>
                </a:tc>
                <a:tc gridSpan="2">
                  <a:txBody>
                    <a:bodyPr/>
                    <a:lstStyle/>
                    <a:p>
                      <a:pPr marL="0" marR="0">
                        <a:spcBef>
                          <a:spcPts val="0"/>
                        </a:spcBef>
                        <a:spcAft>
                          <a:spcPts val="0"/>
                        </a:spcAft>
                      </a:pPr>
                      <a:r>
                        <a:rPr lang="en-US" sz="1200">
                          <a:latin typeface="Times New Roman"/>
                          <a:ea typeface="Times New Roman"/>
                          <a:cs typeface="Times New Roman"/>
                        </a:rPr>
                        <a:t>900 MHz </a:t>
                      </a:r>
                    </a:p>
                  </a:txBody>
                  <a:tcPr marL="8255" marR="8255" marT="82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hMerge="1">
                  <a:txBody>
                    <a:bodyPr/>
                    <a:lstStyle/>
                    <a:p>
                      <a:endParaRPr lang="en-US"/>
                    </a:p>
                  </a:txBody>
                  <a:tcPr/>
                </a:tc>
                <a:tc>
                  <a:txBody>
                    <a:bodyPr/>
                    <a:lstStyle/>
                    <a:p>
                      <a:pPr marL="0" marR="0">
                        <a:spcBef>
                          <a:spcPts val="0"/>
                        </a:spcBef>
                        <a:spcAft>
                          <a:spcPts val="0"/>
                        </a:spcAft>
                      </a:pPr>
                      <a:r>
                        <a:rPr lang="en-US" sz="1200">
                          <a:latin typeface="Times New Roman"/>
                          <a:ea typeface="Times New Roman"/>
                          <a:cs typeface="Times New Roman"/>
                        </a:rPr>
                        <a:t> </a:t>
                      </a:r>
                    </a:p>
                  </a:txBody>
                  <a:tcPr marL="8255" marR="8255" marT="8255" marB="0">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a:spcBef>
                          <a:spcPts val="0"/>
                        </a:spcBef>
                        <a:spcAft>
                          <a:spcPts val="0"/>
                        </a:spcAft>
                      </a:pPr>
                      <a:r>
                        <a:rPr lang="en-US" sz="1200">
                          <a:latin typeface="Times New Roman"/>
                          <a:ea typeface="Times New Roman"/>
                          <a:cs typeface="Times New Roman"/>
                        </a:rPr>
                        <a:t> </a:t>
                      </a:r>
                    </a:p>
                  </a:txBody>
                  <a:tcPr marL="8255" marR="8255" marT="825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r>
              <a:tr h="212090">
                <a:tc>
                  <a:txBody>
                    <a:bodyPr/>
                    <a:lstStyle/>
                    <a:p>
                      <a:pPr marL="0" marR="0">
                        <a:spcBef>
                          <a:spcPts val="0"/>
                        </a:spcBef>
                        <a:spcAft>
                          <a:spcPts val="0"/>
                        </a:spcAft>
                      </a:pPr>
                      <a:r>
                        <a:rPr lang="en-US" sz="1200">
                          <a:latin typeface="Times New Roman"/>
                          <a:ea typeface="Times New Roman"/>
                          <a:cs typeface="Times New Roman"/>
                        </a:rPr>
                        <a:t>16</a:t>
                      </a:r>
                    </a:p>
                  </a:txBody>
                  <a:tcPr marL="8255" marR="8255" marT="825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marL="0" marR="0">
                        <a:spcBef>
                          <a:spcPts val="0"/>
                        </a:spcBef>
                        <a:spcAft>
                          <a:spcPts val="0"/>
                        </a:spcAft>
                      </a:pPr>
                      <a:r>
                        <a:rPr lang="en-US" sz="1200">
                          <a:latin typeface="Times New Roman"/>
                          <a:ea typeface="Times New Roman"/>
                          <a:cs typeface="Times New Roman"/>
                        </a:rPr>
                        <a:t>-114</a:t>
                      </a:r>
                    </a:p>
                  </a:txBody>
                  <a:tcPr marL="8255" marR="8255" marT="8255" marB="0">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marL="0" marR="0">
                        <a:spcBef>
                          <a:spcPts val="0"/>
                        </a:spcBef>
                        <a:spcAft>
                          <a:spcPts val="0"/>
                        </a:spcAft>
                      </a:pPr>
                      <a:r>
                        <a:rPr lang="en-US" sz="1200" dirty="0">
                          <a:latin typeface="Times New Roman"/>
                          <a:ea typeface="Times New Roman"/>
                          <a:cs typeface="Times New Roman"/>
                        </a:rPr>
                        <a:t>1.2</a:t>
                      </a:r>
                    </a:p>
                  </a:txBody>
                  <a:tcPr marL="8255" marR="8255" marT="8255" marB="0" anchor="b">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marL="0" marR="0">
                        <a:spcBef>
                          <a:spcPts val="0"/>
                        </a:spcBef>
                        <a:spcAft>
                          <a:spcPts val="0"/>
                        </a:spcAft>
                      </a:pPr>
                      <a:r>
                        <a:rPr lang="en-US" sz="1200">
                          <a:latin typeface="Times New Roman"/>
                          <a:ea typeface="Times New Roman"/>
                          <a:cs typeface="Times New Roman"/>
                        </a:rPr>
                        <a:t>4.9</a:t>
                      </a:r>
                    </a:p>
                  </a:txBody>
                  <a:tcPr marL="8255" marR="8255" marT="8255" marB="0" anchor="b">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marL="0" marR="0">
                        <a:spcBef>
                          <a:spcPts val="0"/>
                        </a:spcBef>
                        <a:spcAft>
                          <a:spcPts val="0"/>
                        </a:spcAft>
                      </a:pPr>
                      <a:r>
                        <a:rPr lang="en-US" sz="1200">
                          <a:latin typeface="Times New Roman"/>
                          <a:ea typeface="Times New Roman"/>
                          <a:cs typeface="Times New Roman"/>
                        </a:rPr>
                        <a:t>2.0</a:t>
                      </a:r>
                    </a:p>
                  </a:txBody>
                  <a:tcPr marL="8255" marR="8255" marT="8255" marB="0" anchor="b">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marL="0" marR="0">
                        <a:spcBef>
                          <a:spcPts val="0"/>
                        </a:spcBef>
                        <a:spcAft>
                          <a:spcPts val="0"/>
                        </a:spcAft>
                      </a:pPr>
                      <a:r>
                        <a:rPr lang="en-US" sz="1200">
                          <a:latin typeface="Times New Roman"/>
                          <a:ea typeface="Times New Roman"/>
                          <a:cs typeface="Times New Roman"/>
                        </a:rPr>
                        <a:t>12.3</a:t>
                      </a:r>
                    </a:p>
                  </a:txBody>
                  <a:tcPr marL="8255" marR="8255" marT="8255" marB="0">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marL="0" marR="0">
                        <a:spcBef>
                          <a:spcPts val="0"/>
                        </a:spcBef>
                        <a:spcAft>
                          <a:spcPts val="0"/>
                        </a:spcAft>
                      </a:pPr>
                      <a:r>
                        <a:rPr lang="en-US" sz="1200">
                          <a:latin typeface="Times New Roman"/>
                          <a:ea typeface="Times New Roman"/>
                          <a:cs typeface="Times New Roman"/>
                        </a:rPr>
                        <a:t>4688</a:t>
                      </a:r>
                    </a:p>
                  </a:txBody>
                  <a:tcPr marL="8255" marR="8255" marT="8255" marB="0" anchor="b">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marL="0" marR="0">
                        <a:spcBef>
                          <a:spcPts val="0"/>
                        </a:spcBef>
                        <a:spcAft>
                          <a:spcPts val="0"/>
                        </a:spcAft>
                      </a:pPr>
                      <a:r>
                        <a:rPr lang="en-US" sz="1200">
                          <a:latin typeface="Times New Roman"/>
                          <a:ea typeface="Times New Roman"/>
                          <a:cs typeface="Times New Roman"/>
                        </a:rPr>
                        <a:t>18750</a:t>
                      </a:r>
                    </a:p>
                  </a:txBody>
                  <a:tcPr marL="8255" marR="8255" marT="825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r>
              <a:tr h="212090">
                <a:tc>
                  <a:txBody>
                    <a:bodyPr/>
                    <a:lstStyle/>
                    <a:p>
                      <a:pPr marL="0" marR="0">
                        <a:spcBef>
                          <a:spcPts val="0"/>
                        </a:spcBef>
                        <a:spcAft>
                          <a:spcPts val="0"/>
                        </a:spcAft>
                      </a:pPr>
                      <a:r>
                        <a:rPr lang="en-US" sz="1200">
                          <a:latin typeface="Times New Roman"/>
                          <a:ea typeface="Times New Roman"/>
                          <a:cs typeface="Times New Roman"/>
                        </a:rPr>
                        <a:t>32</a:t>
                      </a:r>
                    </a:p>
                  </a:txBody>
                  <a:tcPr marL="8255" marR="8255" marT="825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a:spcBef>
                          <a:spcPts val="0"/>
                        </a:spcBef>
                        <a:spcAft>
                          <a:spcPts val="0"/>
                        </a:spcAft>
                      </a:pPr>
                      <a:r>
                        <a:rPr lang="en-US" sz="1200">
                          <a:latin typeface="Times New Roman"/>
                          <a:ea typeface="Times New Roman"/>
                          <a:cs typeface="Times New Roman"/>
                        </a:rPr>
                        <a:t>-117</a:t>
                      </a:r>
                    </a:p>
                  </a:txBody>
                  <a:tcPr marL="8255" marR="8255" marT="8255" marB="0">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a:spcBef>
                          <a:spcPts val="0"/>
                        </a:spcBef>
                        <a:spcAft>
                          <a:spcPts val="0"/>
                        </a:spcAft>
                      </a:pPr>
                      <a:r>
                        <a:rPr lang="en-US" sz="1200">
                          <a:latin typeface="Times New Roman"/>
                          <a:ea typeface="Times New Roman"/>
                          <a:cs typeface="Times New Roman"/>
                        </a:rPr>
                        <a:t>1.6</a:t>
                      </a:r>
                    </a:p>
                  </a:txBody>
                  <a:tcPr marL="8255" marR="8255" marT="8255" marB="0" anchor="b">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a:spcBef>
                          <a:spcPts val="0"/>
                        </a:spcBef>
                        <a:spcAft>
                          <a:spcPts val="0"/>
                        </a:spcAft>
                      </a:pPr>
                      <a:r>
                        <a:rPr lang="en-US" sz="1200">
                          <a:latin typeface="Times New Roman"/>
                          <a:ea typeface="Times New Roman"/>
                          <a:cs typeface="Times New Roman"/>
                        </a:rPr>
                        <a:t>7.7</a:t>
                      </a:r>
                    </a:p>
                  </a:txBody>
                  <a:tcPr marL="8255" marR="8255" marT="8255" marB="0" anchor="b">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a:spcBef>
                          <a:spcPts val="0"/>
                        </a:spcBef>
                        <a:spcAft>
                          <a:spcPts val="0"/>
                        </a:spcAft>
                      </a:pPr>
                      <a:r>
                        <a:rPr lang="en-US" sz="1200">
                          <a:latin typeface="Times New Roman"/>
                          <a:ea typeface="Times New Roman"/>
                          <a:cs typeface="Times New Roman"/>
                        </a:rPr>
                        <a:t>2.5</a:t>
                      </a:r>
                    </a:p>
                  </a:txBody>
                  <a:tcPr marL="8255" marR="8255" marT="8255" marB="0" anchor="b">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a:spcBef>
                          <a:spcPts val="0"/>
                        </a:spcBef>
                        <a:spcAft>
                          <a:spcPts val="0"/>
                        </a:spcAft>
                      </a:pPr>
                      <a:r>
                        <a:rPr lang="en-US" sz="1200">
                          <a:latin typeface="Times New Roman"/>
                          <a:ea typeface="Times New Roman"/>
                          <a:cs typeface="Times New Roman"/>
                        </a:rPr>
                        <a:t>19.4</a:t>
                      </a:r>
                    </a:p>
                  </a:txBody>
                  <a:tcPr marL="8255" marR="8255" marT="8255" marB="0">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a:spcBef>
                          <a:spcPts val="0"/>
                        </a:spcBef>
                        <a:spcAft>
                          <a:spcPts val="0"/>
                        </a:spcAft>
                      </a:pPr>
                      <a:r>
                        <a:rPr lang="en-US" sz="1200">
                          <a:latin typeface="Times New Roman"/>
                          <a:ea typeface="Times New Roman"/>
                          <a:cs typeface="Times New Roman"/>
                        </a:rPr>
                        <a:t>2344</a:t>
                      </a:r>
                    </a:p>
                  </a:txBody>
                  <a:tcPr marL="8255" marR="8255" marT="8255" marB="0" anchor="b">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a:spcBef>
                          <a:spcPts val="0"/>
                        </a:spcBef>
                        <a:spcAft>
                          <a:spcPts val="0"/>
                        </a:spcAft>
                      </a:pPr>
                      <a:r>
                        <a:rPr lang="en-US" sz="1200">
                          <a:latin typeface="Times New Roman"/>
                          <a:ea typeface="Times New Roman"/>
                          <a:cs typeface="Times New Roman"/>
                        </a:rPr>
                        <a:t>18750</a:t>
                      </a:r>
                    </a:p>
                  </a:txBody>
                  <a:tcPr marL="8255" marR="8255" marT="825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r>
              <a:tr h="212090">
                <a:tc>
                  <a:txBody>
                    <a:bodyPr/>
                    <a:lstStyle/>
                    <a:p>
                      <a:pPr marL="0" marR="0">
                        <a:spcBef>
                          <a:spcPts val="0"/>
                        </a:spcBef>
                        <a:spcAft>
                          <a:spcPts val="0"/>
                        </a:spcAft>
                      </a:pPr>
                      <a:r>
                        <a:rPr lang="en-US" sz="1200">
                          <a:latin typeface="Times New Roman"/>
                          <a:ea typeface="Times New Roman"/>
                          <a:cs typeface="Times New Roman"/>
                        </a:rPr>
                        <a:t>64</a:t>
                      </a:r>
                    </a:p>
                  </a:txBody>
                  <a:tcPr marL="8255" marR="8255" marT="825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marL="0" marR="0">
                        <a:spcBef>
                          <a:spcPts val="0"/>
                        </a:spcBef>
                        <a:spcAft>
                          <a:spcPts val="0"/>
                        </a:spcAft>
                      </a:pPr>
                      <a:r>
                        <a:rPr lang="en-US" sz="1200">
                          <a:latin typeface="Times New Roman"/>
                          <a:ea typeface="Times New Roman"/>
                          <a:cs typeface="Times New Roman"/>
                        </a:rPr>
                        <a:t>-120</a:t>
                      </a:r>
                    </a:p>
                  </a:txBody>
                  <a:tcPr marL="8255" marR="8255" marT="8255" marB="0">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marL="0" marR="0">
                        <a:spcBef>
                          <a:spcPts val="0"/>
                        </a:spcBef>
                        <a:spcAft>
                          <a:spcPts val="0"/>
                        </a:spcAft>
                      </a:pPr>
                      <a:r>
                        <a:rPr lang="en-US" sz="1200">
                          <a:latin typeface="Times New Roman"/>
                          <a:ea typeface="Times New Roman"/>
                          <a:cs typeface="Times New Roman"/>
                        </a:rPr>
                        <a:t>1.8</a:t>
                      </a:r>
                    </a:p>
                  </a:txBody>
                  <a:tcPr marL="8255" marR="8255" marT="8255" marB="0" anchor="b">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marL="0" marR="0">
                        <a:spcBef>
                          <a:spcPts val="0"/>
                        </a:spcBef>
                        <a:spcAft>
                          <a:spcPts val="0"/>
                        </a:spcAft>
                      </a:pPr>
                      <a:r>
                        <a:rPr lang="en-US" sz="1200">
                          <a:latin typeface="Times New Roman"/>
                          <a:ea typeface="Times New Roman"/>
                          <a:cs typeface="Times New Roman"/>
                        </a:rPr>
                        <a:t>9.7</a:t>
                      </a:r>
                    </a:p>
                  </a:txBody>
                  <a:tcPr marL="8255" marR="8255" marT="8255" marB="0" anchor="b">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marL="0" marR="0">
                        <a:spcBef>
                          <a:spcPts val="0"/>
                        </a:spcBef>
                        <a:spcAft>
                          <a:spcPts val="0"/>
                        </a:spcAft>
                      </a:pPr>
                      <a:r>
                        <a:rPr lang="en-US" sz="1200">
                          <a:latin typeface="Times New Roman"/>
                          <a:ea typeface="Times New Roman"/>
                          <a:cs typeface="Times New Roman"/>
                        </a:rPr>
                        <a:t>3.1</a:t>
                      </a:r>
                    </a:p>
                  </a:txBody>
                  <a:tcPr marL="8255" marR="8255" marT="8255" marB="0" anchor="b">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marL="0" marR="0">
                        <a:spcBef>
                          <a:spcPts val="0"/>
                        </a:spcBef>
                        <a:spcAft>
                          <a:spcPts val="0"/>
                        </a:spcAft>
                      </a:pPr>
                      <a:r>
                        <a:rPr lang="en-US" sz="1200">
                          <a:latin typeface="Times New Roman"/>
                          <a:ea typeface="Times New Roman"/>
                          <a:cs typeface="Times New Roman"/>
                        </a:rPr>
                        <a:t>30.8</a:t>
                      </a:r>
                    </a:p>
                  </a:txBody>
                  <a:tcPr marL="8255" marR="8255" marT="8255" marB="0">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marL="0" marR="0">
                        <a:spcBef>
                          <a:spcPts val="0"/>
                        </a:spcBef>
                        <a:spcAft>
                          <a:spcPts val="0"/>
                        </a:spcAft>
                      </a:pPr>
                      <a:r>
                        <a:rPr lang="en-US" sz="1200">
                          <a:latin typeface="Times New Roman"/>
                          <a:ea typeface="Times New Roman"/>
                          <a:cs typeface="Times New Roman"/>
                        </a:rPr>
                        <a:t>1172</a:t>
                      </a:r>
                    </a:p>
                  </a:txBody>
                  <a:tcPr marL="8255" marR="8255" marT="8255" marB="0" anchor="b">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marL="0" marR="0">
                        <a:spcBef>
                          <a:spcPts val="0"/>
                        </a:spcBef>
                        <a:spcAft>
                          <a:spcPts val="0"/>
                        </a:spcAft>
                      </a:pPr>
                      <a:r>
                        <a:rPr lang="en-US" sz="1200">
                          <a:latin typeface="Times New Roman"/>
                          <a:ea typeface="Times New Roman"/>
                          <a:cs typeface="Times New Roman"/>
                        </a:rPr>
                        <a:t>18750</a:t>
                      </a:r>
                    </a:p>
                  </a:txBody>
                  <a:tcPr marL="8255" marR="8255" marT="825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r>
              <a:tr h="212090">
                <a:tc>
                  <a:txBody>
                    <a:bodyPr/>
                    <a:lstStyle/>
                    <a:p>
                      <a:pPr marL="0" marR="0">
                        <a:spcBef>
                          <a:spcPts val="0"/>
                        </a:spcBef>
                        <a:spcAft>
                          <a:spcPts val="0"/>
                        </a:spcAft>
                      </a:pPr>
                      <a:r>
                        <a:rPr lang="en-US" sz="1200">
                          <a:latin typeface="Times New Roman"/>
                          <a:ea typeface="Times New Roman"/>
                          <a:cs typeface="Times New Roman"/>
                        </a:rPr>
                        <a:t>128</a:t>
                      </a:r>
                    </a:p>
                  </a:txBody>
                  <a:tcPr marL="8255" marR="8255" marT="825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a:spcBef>
                          <a:spcPts val="0"/>
                        </a:spcBef>
                        <a:spcAft>
                          <a:spcPts val="0"/>
                        </a:spcAft>
                      </a:pPr>
                      <a:r>
                        <a:rPr lang="en-US" sz="1200">
                          <a:latin typeface="Times New Roman"/>
                          <a:ea typeface="Times New Roman"/>
                          <a:cs typeface="Times New Roman"/>
                        </a:rPr>
                        <a:t>-123</a:t>
                      </a:r>
                    </a:p>
                  </a:txBody>
                  <a:tcPr marL="8255" marR="8255" marT="8255" marB="0">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a:spcBef>
                          <a:spcPts val="0"/>
                        </a:spcBef>
                        <a:spcAft>
                          <a:spcPts val="0"/>
                        </a:spcAft>
                      </a:pPr>
                      <a:r>
                        <a:rPr lang="en-US" sz="1200">
                          <a:latin typeface="Times New Roman"/>
                          <a:ea typeface="Times New Roman"/>
                          <a:cs typeface="Times New Roman"/>
                        </a:rPr>
                        <a:t>2.2</a:t>
                      </a:r>
                    </a:p>
                  </a:txBody>
                  <a:tcPr marL="8255" marR="8255" marT="8255" marB="0" anchor="b">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a:spcBef>
                          <a:spcPts val="0"/>
                        </a:spcBef>
                        <a:spcAft>
                          <a:spcPts val="0"/>
                        </a:spcAft>
                      </a:pPr>
                      <a:r>
                        <a:rPr lang="en-US" sz="1200">
                          <a:latin typeface="Times New Roman"/>
                          <a:ea typeface="Times New Roman"/>
                          <a:cs typeface="Times New Roman"/>
                        </a:rPr>
                        <a:t>15.4</a:t>
                      </a:r>
                    </a:p>
                  </a:txBody>
                  <a:tcPr marL="8255" marR="8255" marT="8255" marB="0" anchor="b">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a:spcBef>
                          <a:spcPts val="0"/>
                        </a:spcBef>
                        <a:spcAft>
                          <a:spcPts val="0"/>
                        </a:spcAft>
                      </a:pPr>
                      <a:r>
                        <a:rPr lang="en-US" sz="1200">
                          <a:latin typeface="Times New Roman"/>
                          <a:ea typeface="Times New Roman"/>
                          <a:cs typeface="Times New Roman"/>
                        </a:rPr>
                        <a:t>3.5</a:t>
                      </a:r>
                    </a:p>
                  </a:txBody>
                  <a:tcPr marL="8255" marR="8255" marT="8255" marB="0" anchor="b">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a:spcBef>
                          <a:spcPts val="0"/>
                        </a:spcBef>
                        <a:spcAft>
                          <a:spcPts val="0"/>
                        </a:spcAft>
                      </a:pPr>
                      <a:r>
                        <a:rPr lang="en-US" sz="1200">
                          <a:latin typeface="Times New Roman"/>
                          <a:ea typeface="Times New Roman"/>
                          <a:cs typeface="Times New Roman"/>
                        </a:rPr>
                        <a:t>38.8</a:t>
                      </a:r>
                    </a:p>
                  </a:txBody>
                  <a:tcPr marL="8255" marR="8255" marT="8255" marB="0">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a:spcBef>
                          <a:spcPts val="0"/>
                        </a:spcBef>
                        <a:spcAft>
                          <a:spcPts val="0"/>
                        </a:spcAft>
                      </a:pPr>
                      <a:r>
                        <a:rPr lang="en-US" sz="1200">
                          <a:latin typeface="Times New Roman"/>
                          <a:ea typeface="Times New Roman"/>
                          <a:cs typeface="Times New Roman"/>
                        </a:rPr>
                        <a:t>586</a:t>
                      </a:r>
                    </a:p>
                  </a:txBody>
                  <a:tcPr marL="8255" marR="8255" marT="8255" marB="0" anchor="b">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a:spcBef>
                          <a:spcPts val="0"/>
                        </a:spcBef>
                        <a:spcAft>
                          <a:spcPts val="0"/>
                        </a:spcAft>
                      </a:pPr>
                      <a:r>
                        <a:rPr lang="en-US" sz="1200">
                          <a:latin typeface="Times New Roman"/>
                          <a:ea typeface="Times New Roman"/>
                          <a:cs typeface="Times New Roman"/>
                        </a:rPr>
                        <a:t>18750</a:t>
                      </a:r>
                    </a:p>
                  </a:txBody>
                  <a:tcPr marL="8255" marR="8255" marT="825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r>
              <a:tr h="212090">
                <a:tc>
                  <a:txBody>
                    <a:bodyPr/>
                    <a:lstStyle/>
                    <a:p>
                      <a:pPr marL="0" marR="0">
                        <a:spcBef>
                          <a:spcPts val="0"/>
                        </a:spcBef>
                        <a:spcAft>
                          <a:spcPts val="0"/>
                        </a:spcAft>
                      </a:pPr>
                      <a:r>
                        <a:rPr lang="en-US" sz="1200">
                          <a:latin typeface="Times New Roman"/>
                          <a:ea typeface="Times New Roman"/>
                          <a:cs typeface="Times New Roman"/>
                        </a:rPr>
                        <a:t>256</a:t>
                      </a:r>
                    </a:p>
                  </a:txBody>
                  <a:tcPr marL="8255" marR="8255" marT="825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marL="0" marR="0">
                        <a:spcBef>
                          <a:spcPts val="0"/>
                        </a:spcBef>
                        <a:spcAft>
                          <a:spcPts val="0"/>
                        </a:spcAft>
                      </a:pPr>
                      <a:r>
                        <a:rPr lang="en-US" sz="1200">
                          <a:latin typeface="Times New Roman"/>
                          <a:ea typeface="Times New Roman"/>
                          <a:cs typeface="Times New Roman"/>
                        </a:rPr>
                        <a:t>-126</a:t>
                      </a:r>
                    </a:p>
                  </a:txBody>
                  <a:tcPr marL="8255" marR="8255" marT="8255" marB="0">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marL="0" marR="0">
                        <a:spcBef>
                          <a:spcPts val="0"/>
                        </a:spcBef>
                        <a:spcAft>
                          <a:spcPts val="0"/>
                        </a:spcAft>
                      </a:pPr>
                      <a:r>
                        <a:rPr lang="en-US" sz="1200">
                          <a:latin typeface="Times New Roman"/>
                          <a:ea typeface="Times New Roman"/>
                          <a:cs typeface="Times New Roman"/>
                        </a:rPr>
                        <a:t>2.5</a:t>
                      </a:r>
                    </a:p>
                  </a:txBody>
                  <a:tcPr marL="8255" marR="8255" marT="8255" marB="0" anchor="b">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marL="0" marR="0">
                        <a:spcBef>
                          <a:spcPts val="0"/>
                        </a:spcBef>
                        <a:spcAft>
                          <a:spcPts val="0"/>
                        </a:spcAft>
                      </a:pPr>
                      <a:r>
                        <a:rPr lang="en-US" sz="1200">
                          <a:latin typeface="Times New Roman"/>
                          <a:ea typeface="Times New Roman"/>
                          <a:cs typeface="Times New Roman"/>
                        </a:rPr>
                        <a:t>19.4</a:t>
                      </a:r>
                    </a:p>
                  </a:txBody>
                  <a:tcPr marL="8255" marR="8255" marT="8255" marB="0" anchor="b">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marL="0" marR="0">
                        <a:spcBef>
                          <a:spcPts val="0"/>
                        </a:spcBef>
                        <a:spcAft>
                          <a:spcPts val="0"/>
                        </a:spcAft>
                      </a:pPr>
                      <a:r>
                        <a:rPr lang="en-US" sz="1200">
                          <a:latin typeface="Times New Roman"/>
                          <a:ea typeface="Times New Roman"/>
                          <a:cs typeface="Times New Roman"/>
                        </a:rPr>
                        <a:t>4.4</a:t>
                      </a:r>
                    </a:p>
                  </a:txBody>
                  <a:tcPr marL="8255" marR="8255" marT="8255" marB="0" anchor="b">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marL="0" marR="0">
                        <a:spcBef>
                          <a:spcPts val="0"/>
                        </a:spcBef>
                        <a:spcAft>
                          <a:spcPts val="0"/>
                        </a:spcAft>
                      </a:pPr>
                      <a:r>
                        <a:rPr lang="en-US" sz="1200">
                          <a:latin typeface="Times New Roman"/>
                          <a:ea typeface="Times New Roman"/>
                          <a:cs typeface="Times New Roman"/>
                        </a:rPr>
                        <a:t>61.5</a:t>
                      </a:r>
                    </a:p>
                  </a:txBody>
                  <a:tcPr marL="8255" marR="8255" marT="8255" marB="0">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marL="0" marR="0">
                        <a:spcBef>
                          <a:spcPts val="0"/>
                        </a:spcBef>
                        <a:spcAft>
                          <a:spcPts val="0"/>
                        </a:spcAft>
                      </a:pPr>
                      <a:r>
                        <a:rPr lang="en-US" sz="1200">
                          <a:latin typeface="Times New Roman"/>
                          <a:ea typeface="Times New Roman"/>
                          <a:cs typeface="Times New Roman"/>
                        </a:rPr>
                        <a:t>293</a:t>
                      </a:r>
                    </a:p>
                  </a:txBody>
                  <a:tcPr marL="8255" marR="8255" marT="8255" marB="0" anchor="b">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marL="0" marR="0">
                        <a:spcBef>
                          <a:spcPts val="0"/>
                        </a:spcBef>
                        <a:spcAft>
                          <a:spcPts val="0"/>
                        </a:spcAft>
                      </a:pPr>
                      <a:r>
                        <a:rPr lang="en-US" sz="1200">
                          <a:latin typeface="Times New Roman"/>
                          <a:ea typeface="Times New Roman"/>
                          <a:cs typeface="Times New Roman"/>
                        </a:rPr>
                        <a:t>18750</a:t>
                      </a:r>
                    </a:p>
                  </a:txBody>
                  <a:tcPr marL="8255" marR="8255" marT="825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r>
              <a:tr h="212090">
                <a:tc>
                  <a:txBody>
                    <a:bodyPr/>
                    <a:lstStyle/>
                    <a:p>
                      <a:pPr marL="0" marR="0">
                        <a:spcBef>
                          <a:spcPts val="0"/>
                        </a:spcBef>
                        <a:spcAft>
                          <a:spcPts val="0"/>
                        </a:spcAft>
                      </a:pPr>
                      <a:r>
                        <a:rPr lang="en-US" sz="1200">
                          <a:latin typeface="Times New Roman"/>
                          <a:ea typeface="Times New Roman"/>
                          <a:cs typeface="Times New Roman"/>
                        </a:rPr>
                        <a:t>512</a:t>
                      </a:r>
                    </a:p>
                  </a:txBody>
                  <a:tcPr marL="8255" marR="8255" marT="825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a:spcBef>
                          <a:spcPts val="0"/>
                        </a:spcBef>
                        <a:spcAft>
                          <a:spcPts val="0"/>
                        </a:spcAft>
                      </a:pPr>
                      <a:r>
                        <a:rPr lang="en-US" sz="1200">
                          <a:latin typeface="Times New Roman"/>
                          <a:ea typeface="Times New Roman"/>
                          <a:cs typeface="Times New Roman"/>
                        </a:rPr>
                        <a:t>-129</a:t>
                      </a:r>
                    </a:p>
                  </a:txBody>
                  <a:tcPr marL="8255" marR="8255" marT="8255" marB="0">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a:spcBef>
                          <a:spcPts val="0"/>
                        </a:spcBef>
                        <a:spcAft>
                          <a:spcPts val="0"/>
                        </a:spcAft>
                      </a:pPr>
                      <a:r>
                        <a:rPr lang="en-US" sz="1200">
                          <a:latin typeface="Times New Roman"/>
                          <a:ea typeface="Times New Roman"/>
                          <a:cs typeface="Times New Roman"/>
                        </a:rPr>
                        <a:t>3.1</a:t>
                      </a:r>
                    </a:p>
                  </a:txBody>
                  <a:tcPr marL="8255" marR="8255" marT="8255" marB="0" anchor="b">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a:spcBef>
                          <a:spcPts val="0"/>
                        </a:spcBef>
                        <a:spcAft>
                          <a:spcPts val="0"/>
                        </a:spcAft>
                      </a:pPr>
                      <a:r>
                        <a:rPr lang="en-US" sz="1200">
                          <a:latin typeface="Times New Roman"/>
                          <a:ea typeface="Times New Roman"/>
                          <a:cs typeface="Times New Roman"/>
                        </a:rPr>
                        <a:t>30.8</a:t>
                      </a:r>
                    </a:p>
                  </a:txBody>
                  <a:tcPr marL="8255" marR="8255" marT="8255" marB="0" anchor="b">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a:spcBef>
                          <a:spcPts val="0"/>
                        </a:spcBef>
                        <a:spcAft>
                          <a:spcPts val="0"/>
                        </a:spcAft>
                      </a:pPr>
                      <a:r>
                        <a:rPr lang="en-US" sz="1200">
                          <a:latin typeface="Times New Roman"/>
                          <a:ea typeface="Times New Roman"/>
                          <a:cs typeface="Times New Roman"/>
                        </a:rPr>
                        <a:t>5.0</a:t>
                      </a:r>
                    </a:p>
                  </a:txBody>
                  <a:tcPr marL="8255" marR="8255" marT="8255" marB="0" anchor="b">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a:spcBef>
                          <a:spcPts val="0"/>
                        </a:spcBef>
                        <a:spcAft>
                          <a:spcPts val="0"/>
                        </a:spcAft>
                      </a:pPr>
                      <a:r>
                        <a:rPr lang="en-US" sz="1200">
                          <a:latin typeface="Times New Roman"/>
                          <a:ea typeface="Times New Roman"/>
                          <a:cs typeface="Times New Roman"/>
                        </a:rPr>
                        <a:t>77.4</a:t>
                      </a:r>
                    </a:p>
                  </a:txBody>
                  <a:tcPr marL="8255" marR="8255" marT="8255" marB="0">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a:spcBef>
                          <a:spcPts val="0"/>
                        </a:spcBef>
                        <a:spcAft>
                          <a:spcPts val="0"/>
                        </a:spcAft>
                      </a:pPr>
                      <a:r>
                        <a:rPr lang="en-US" sz="1200">
                          <a:latin typeface="Times New Roman"/>
                          <a:ea typeface="Times New Roman"/>
                          <a:cs typeface="Times New Roman"/>
                        </a:rPr>
                        <a:t>146</a:t>
                      </a:r>
                    </a:p>
                  </a:txBody>
                  <a:tcPr marL="8255" marR="8255" marT="8255" marB="0" anchor="b">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a:spcBef>
                          <a:spcPts val="0"/>
                        </a:spcBef>
                        <a:spcAft>
                          <a:spcPts val="0"/>
                        </a:spcAft>
                      </a:pPr>
                      <a:r>
                        <a:rPr lang="en-US" sz="1200">
                          <a:latin typeface="Times New Roman"/>
                          <a:ea typeface="Times New Roman"/>
                          <a:cs typeface="Times New Roman"/>
                        </a:rPr>
                        <a:t>18750</a:t>
                      </a:r>
                    </a:p>
                  </a:txBody>
                  <a:tcPr marL="8255" marR="8255" marT="825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r>
              <a:tr h="212090">
                <a:tc>
                  <a:txBody>
                    <a:bodyPr/>
                    <a:lstStyle/>
                    <a:p>
                      <a:pPr marL="0" marR="0">
                        <a:spcBef>
                          <a:spcPts val="0"/>
                        </a:spcBef>
                        <a:spcAft>
                          <a:spcPts val="0"/>
                        </a:spcAft>
                      </a:pPr>
                      <a:r>
                        <a:rPr lang="en-US" sz="1200">
                          <a:latin typeface="Times New Roman"/>
                          <a:ea typeface="Times New Roman"/>
                          <a:cs typeface="Times New Roman"/>
                        </a:rPr>
                        <a:t>1024</a:t>
                      </a:r>
                    </a:p>
                  </a:txBody>
                  <a:tcPr marL="8255" marR="8255" marT="825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marL="0" marR="0">
                        <a:spcBef>
                          <a:spcPts val="0"/>
                        </a:spcBef>
                        <a:spcAft>
                          <a:spcPts val="0"/>
                        </a:spcAft>
                      </a:pPr>
                      <a:r>
                        <a:rPr lang="en-US" sz="1200">
                          <a:latin typeface="Times New Roman"/>
                          <a:ea typeface="Times New Roman"/>
                          <a:cs typeface="Times New Roman"/>
                        </a:rPr>
                        <a:t>-132</a:t>
                      </a:r>
                    </a:p>
                  </a:txBody>
                  <a:tcPr marL="8255" marR="8255" marT="8255" marB="0">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marL="0" marR="0">
                        <a:spcBef>
                          <a:spcPts val="0"/>
                        </a:spcBef>
                        <a:spcAft>
                          <a:spcPts val="0"/>
                        </a:spcAft>
                      </a:pPr>
                      <a:r>
                        <a:rPr lang="en-US" sz="1200">
                          <a:latin typeface="Times New Roman"/>
                          <a:ea typeface="Times New Roman"/>
                          <a:cs typeface="Times New Roman"/>
                        </a:rPr>
                        <a:t>3.9</a:t>
                      </a:r>
                    </a:p>
                  </a:txBody>
                  <a:tcPr marL="8255" marR="8255" marT="8255" marB="0" anchor="b">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marL="0" marR="0">
                        <a:spcBef>
                          <a:spcPts val="0"/>
                        </a:spcBef>
                        <a:spcAft>
                          <a:spcPts val="0"/>
                        </a:spcAft>
                      </a:pPr>
                      <a:r>
                        <a:rPr lang="en-US" sz="1200">
                          <a:latin typeface="Times New Roman"/>
                          <a:ea typeface="Times New Roman"/>
                          <a:cs typeface="Times New Roman"/>
                        </a:rPr>
                        <a:t>48.9</a:t>
                      </a:r>
                    </a:p>
                  </a:txBody>
                  <a:tcPr marL="8255" marR="8255" marT="8255" marB="0" anchor="b">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marL="0" marR="0">
                        <a:spcBef>
                          <a:spcPts val="0"/>
                        </a:spcBef>
                        <a:spcAft>
                          <a:spcPts val="0"/>
                        </a:spcAft>
                      </a:pPr>
                      <a:r>
                        <a:rPr lang="en-US" sz="1200">
                          <a:latin typeface="Times New Roman"/>
                          <a:ea typeface="Times New Roman"/>
                          <a:cs typeface="Times New Roman"/>
                        </a:rPr>
                        <a:t>6.3</a:t>
                      </a:r>
                    </a:p>
                  </a:txBody>
                  <a:tcPr marL="8255" marR="8255" marT="8255" marB="0" anchor="b">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marL="0" marR="0">
                        <a:spcBef>
                          <a:spcPts val="0"/>
                        </a:spcBef>
                        <a:spcAft>
                          <a:spcPts val="0"/>
                        </a:spcAft>
                      </a:pPr>
                      <a:r>
                        <a:rPr lang="en-US" sz="1200">
                          <a:latin typeface="Times New Roman"/>
                          <a:ea typeface="Times New Roman"/>
                          <a:cs typeface="Times New Roman"/>
                        </a:rPr>
                        <a:t>122.7</a:t>
                      </a:r>
                    </a:p>
                  </a:txBody>
                  <a:tcPr marL="8255" marR="8255" marT="8255" marB="0">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marL="0" marR="0">
                        <a:spcBef>
                          <a:spcPts val="0"/>
                        </a:spcBef>
                        <a:spcAft>
                          <a:spcPts val="0"/>
                        </a:spcAft>
                      </a:pPr>
                      <a:r>
                        <a:rPr lang="en-US" sz="1200">
                          <a:latin typeface="Times New Roman"/>
                          <a:ea typeface="Times New Roman"/>
                          <a:cs typeface="Times New Roman"/>
                        </a:rPr>
                        <a:t>73</a:t>
                      </a:r>
                    </a:p>
                  </a:txBody>
                  <a:tcPr marL="8255" marR="8255" marT="8255" marB="0" anchor="b">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marL="0" marR="0">
                        <a:spcBef>
                          <a:spcPts val="0"/>
                        </a:spcBef>
                        <a:spcAft>
                          <a:spcPts val="0"/>
                        </a:spcAft>
                      </a:pPr>
                      <a:r>
                        <a:rPr lang="en-US" sz="1200">
                          <a:latin typeface="Times New Roman"/>
                          <a:ea typeface="Times New Roman"/>
                          <a:cs typeface="Times New Roman"/>
                        </a:rPr>
                        <a:t>18750</a:t>
                      </a:r>
                    </a:p>
                  </a:txBody>
                  <a:tcPr marL="8255" marR="8255" marT="825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r>
              <a:tr h="212090">
                <a:tc>
                  <a:txBody>
                    <a:bodyPr/>
                    <a:lstStyle/>
                    <a:p>
                      <a:pPr marL="0" marR="0">
                        <a:spcBef>
                          <a:spcPts val="0"/>
                        </a:spcBef>
                        <a:spcAft>
                          <a:spcPts val="0"/>
                        </a:spcAft>
                      </a:pPr>
                      <a:r>
                        <a:rPr lang="en-US" sz="1200">
                          <a:latin typeface="Times New Roman"/>
                          <a:ea typeface="Times New Roman"/>
                          <a:cs typeface="Times New Roman"/>
                        </a:rPr>
                        <a:t>2048</a:t>
                      </a:r>
                    </a:p>
                  </a:txBody>
                  <a:tcPr marL="8255" marR="8255" marT="825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a:spcBef>
                          <a:spcPts val="0"/>
                        </a:spcBef>
                        <a:spcAft>
                          <a:spcPts val="0"/>
                        </a:spcAft>
                      </a:pPr>
                      <a:r>
                        <a:rPr lang="en-US" sz="1200">
                          <a:latin typeface="Times New Roman"/>
                          <a:ea typeface="Times New Roman"/>
                          <a:cs typeface="Times New Roman"/>
                        </a:rPr>
                        <a:t>-135</a:t>
                      </a:r>
                    </a:p>
                  </a:txBody>
                  <a:tcPr marL="8255" marR="8255" marT="8255" marB="0">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a:spcBef>
                          <a:spcPts val="0"/>
                        </a:spcBef>
                        <a:spcAft>
                          <a:spcPts val="0"/>
                        </a:spcAft>
                      </a:pPr>
                      <a:r>
                        <a:rPr lang="en-US" sz="1200">
                          <a:latin typeface="Times New Roman"/>
                          <a:ea typeface="Times New Roman"/>
                          <a:cs typeface="Times New Roman"/>
                        </a:rPr>
                        <a:t>4.4</a:t>
                      </a:r>
                    </a:p>
                  </a:txBody>
                  <a:tcPr marL="8255" marR="8255" marT="8255" marB="0" anchor="b">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a:spcBef>
                          <a:spcPts val="0"/>
                        </a:spcBef>
                        <a:spcAft>
                          <a:spcPts val="0"/>
                        </a:spcAft>
                      </a:pPr>
                      <a:r>
                        <a:rPr lang="en-US" sz="1200">
                          <a:latin typeface="Times New Roman"/>
                          <a:ea typeface="Times New Roman"/>
                          <a:cs typeface="Times New Roman"/>
                        </a:rPr>
                        <a:t>61.5</a:t>
                      </a:r>
                    </a:p>
                  </a:txBody>
                  <a:tcPr marL="8255" marR="8255" marT="8255" marB="0" anchor="b">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a:spcBef>
                          <a:spcPts val="0"/>
                        </a:spcBef>
                        <a:spcAft>
                          <a:spcPts val="0"/>
                        </a:spcAft>
                      </a:pPr>
                      <a:r>
                        <a:rPr lang="en-US" sz="1200">
                          <a:latin typeface="Times New Roman"/>
                          <a:ea typeface="Times New Roman"/>
                          <a:cs typeface="Times New Roman"/>
                        </a:rPr>
                        <a:t>7.9</a:t>
                      </a:r>
                    </a:p>
                  </a:txBody>
                  <a:tcPr marL="8255" marR="8255" marT="8255" marB="0" anchor="b">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a:spcBef>
                          <a:spcPts val="0"/>
                        </a:spcBef>
                        <a:spcAft>
                          <a:spcPts val="0"/>
                        </a:spcAft>
                      </a:pPr>
                      <a:r>
                        <a:rPr lang="en-US" sz="1200">
                          <a:latin typeface="Times New Roman"/>
                          <a:ea typeface="Times New Roman"/>
                          <a:cs typeface="Times New Roman"/>
                        </a:rPr>
                        <a:t>194.5</a:t>
                      </a:r>
                    </a:p>
                  </a:txBody>
                  <a:tcPr marL="8255" marR="8255" marT="8255" marB="0">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a:spcBef>
                          <a:spcPts val="0"/>
                        </a:spcBef>
                        <a:spcAft>
                          <a:spcPts val="0"/>
                        </a:spcAft>
                      </a:pPr>
                      <a:r>
                        <a:rPr lang="en-US" sz="1200">
                          <a:latin typeface="Times New Roman"/>
                          <a:ea typeface="Times New Roman"/>
                          <a:cs typeface="Times New Roman"/>
                        </a:rPr>
                        <a:t>37</a:t>
                      </a:r>
                    </a:p>
                  </a:txBody>
                  <a:tcPr marL="8255" marR="8255" marT="8255" marB="0" anchor="b">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a:spcBef>
                          <a:spcPts val="0"/>
                        </a:spcBef>
                        <a:spcAft>
                          <a:spcPts val="0"/>
                        </a:spcAft>
                      </a:pPr>
                      <a:r>
                        <a:rPr lang="en-US" sz="1200">
                          <a:latin typeface="Times New Roman"/>
                          <a:ea typeface="Times New Roman"/>
                          <a:cs typeface="Times New Roman"/>
                        </a:rPr>
                        <a:t>18750</a:t>
                      </a:r>
                    </a:p>
                  </a:txBody>
                  <a:tcPr marL="8255" marR="8255" marT="825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r>
              <a:tr h="212090">
                <a:tc>
                  <a:txBody>
                    <a:bodyPr/>
                    <a:lstStyle/>
                    <a:p>
                      <a:pPr marL="0" marR="0">
                        <a:spcBef>
                          <a:spcPts val="0"/>
                        </a:spcBef>
                        <a:spcAft>
                          <a:spcPts val="0"/>
                        </a:spcAft>
                      </a:pPr>
                      <a:r>
                        <a:rPr lang="en-US" sz="1200">
                          <a:latin typeface="Times New Roman"/>
                          <a:ea typeface="Times New Roman"/>
                          <a:cs typeface="Times New Roman"/>
                        </a:rPr>
                        <a:t>4096</a:t>
                      </a:r>
                    </a:p>
                  </a:txBody>
                  <a:tcPr marL="8255" marR="8255" marT="825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marL="0" marR="0">
                        <a:spcBef>
                          <a:spcPts val="0"/>
                        </a:spcBef>
                        <a:spcAft>
                          <a:spcPts val="0"/>
                        </a:spcAft>
                      </a:pPr>
                      <a:r>
                        <a:rPr lang="en-US" sz="1200">
                          <a:latin typeface="Times New Roman"/>
                          <a:ea typeface="Times New Roman"/>
                          <a:cs typeface="Times New Roman"/>
                        </a:rPr>
                        <a:t>-138</a:t>
                      </a:r>
                    </a:p>
                  </a:txBody>
                  <a:tcPr marL="8255" marR="8255" marT="8255" marB="0">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marL="0" marR="0">
                        <a:spcBef>
                          <a:spcPts val="0"/>
                        </a:spcBef>
                        <a:spcAft>
                          <a:spcPts val="0"/>
                        </a:spcAft>
                      </a:pPr>
                      <a:r>
                        <a:rPr lang="en-US" sz="1200">
                          <a:latin typeface="Times New Roman"/>
                          <a:ea typeface="Times New Roman"/>
                          <a:cs typeface="Times New Roman"/>
                        </a:rPr>
                        <a:t>5.6</a:t>
                      </a:r>
                    </a:p>
                  </a:txBody>
                  <a:tcPr marL="8255" marR="8255" marT="8255" marB="0" anchor="b">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marL="0" marR="0">
                        <a:spcBef>
                          <a:spcPts val="0"/>
                        </a:spcBef>
                        <a:spcAft>
                          <a:spcPts val="0"/>
                        </a:spcAft>
                      </a:pPr>
                      <a:r>
                        <a:rPr lang="en-US" sz="1200">
                          <a:latin typeface="Times New Roman"/>
                          <a:ea typeface="Times New Roman"/>
                          <a:cs typeface="Times New Roman"/>
                        </a:rPr>
                        <a:t>97.5</a:t>
                      </a:r>
                    </a:p>
                  </a:txBody>
                  <a:tcPr marL="8255" marR="8255" marT="8255" marB="0" anchor="b">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marL="0" marR="0">
                        <a:spcBef>
                          <a:spcPts val="0"/>
                        </a:spcBef>
                        <a:spcAft>
                          <a:spcPts val="0"/>
                        </a:spcAft>
                      </a:pPr>
                      <a:r>
                        <a:rPr lang="en-US" sz="1200">
                          <a:latin typeface="Times New Roman"/>
                          <a:ea typeface="Times New Roman"/>
                          <a:cs typeface="Times New Roman"/>
                        </a:rPr>
                        <a:t>8.8</a:t>
                      </a:r>
                    </a:p>
                  </a:txBody>
                  <a:tcPr marL="8255" marR="8255" marT="8255" marB="0" anchor="b">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marL="0" marR="0">
                        <a:spcBef>
                          <a:spcPts val="0"/>
                        </a:spcBef>
                        <a:spcAft>
                          <a:spcPts val="0"/>
                        </a:spcAft>
                      </a:pPr>
                      <a:r>
                        <a:rPr lang="en-US" sz="1200">
                          <a:latin typeface="Times New Roman"/>
                          <a:ea typeface="Times New Roman"/>
                          <a:cs typeface="Times New Roman"/>
                        </a:rPr>
                        <a:t>244.8</a:t>
                      </a:r>
                    </a:p>
                  </a:txBody>
                  <a:tcPr marL="8255" marR="8255" marT="8255" marB="0">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marL="0" marR="0">
                        <a:spcBef>
                          <a:spcPts val="0"/>
                        </a:spcBef>
                        <a:spcAft>
                          <a:spcPts val="0"/>
                        </a:spcAft>
                      </a:pPr>
                      <a:r>
                        <a:rPr lang="en-US" sz="1200">
                          <a:latin typeface="Times New Roman"/>
                          <a:ea typeface="Times New Roman"/>
                          <a:cs typeface="Times New Roman"/>
                        </a:rPr>
                        <a:t>18</a:t>
                      </a:r>
                    </a:p>
                  </a:txBody>
                  <a:tcPr marL="8255" marR="8255" marT="8255" marB="0" anchor="b">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marL="0" marR="0">
                        <a:spcBef>
                          <a:spcPts val="0"/>
                        </a:spcBef>
                        <a:spcAft>
                          <a:spcPts val="0"/>
                        </a:spcAft>
                      </a:pPr>
                      <a:r>
                        <a:rPr lang="en-US" sz="1200">
                          <a:latin typeface="Times New Roman"/>
                          <a:ea typeface="Times New Roman"/>
                          <a:cs typeface="Times New Roman"/>
                        </a:rPr>
                        <a:t>18750</a:t>
                      </a:r>
                    </a:p>
                  </a:txBody>
                  <a:tcPr marL="8255" marR="8255" marT="825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r>
              <a:tr h="220345">
                <a:tc>
                  <a:txBody>
                    <a:bodyPr/>
                    <a:lstStyle/>
                    <a:p>
                      <a:pPr marL="0" marR="0">
                        <a:spcBef>
                          <a:spcPts val="0"/>
                        </a:spcBef>
                        <a:spcAft>
                          <a:spcPts val="0"/>
                        </a:spcAft>
                      </a:pPr>
                      <a:r>
                        <a:rPr lang="en-US" sz="1200">
                          <a:latin typeface="Times New Roman"/>
                          <a:ea typeface="Times New Roman"/>
                          <a:cs typeface="Times New Roman"/>
                        </a:rPr>
                        <a:t>8192</a:t>
                      </a:r>
                    </a:p>
                  </a:txBody>
                  <a:tcPr marL="8255" marR="8255" marT="825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a:spcBef>
                          <a:spcPts val="0"/>
                        </a:spcBef>
                        <a:spcAft>
                          <a:spcPts val="0"/>
                        </a:spcAft>
                      </a:pPr>
                      <a:r>
                        <a:rPr lang="en-US" sz="1200" dirty="0">
                          <a:latin typeface="Times New Roman"/>
                          <a:ea typeface="Times New Roman"/>
                          <a:cs typeface="Times New Roman"/>
                        </a:rPr>
                        <a:t>-141</a:t>
                      </a:r>
                    </a:p>
                  </a:txBody>
                  <a:tcPr marL="8255" marR="8255" marT="8255" marB="0">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a:spcBef>
                          <a:spcPts val="0"/>
                        </a:spcBef>
                        <a:spcAft>
                          <a:spcPts val="0"/>
                        </a:spcAft>
                      </a:pPr>
                      <a:r>
                        <a:rPr lang="en-US" sz="1200">
                          <a:latin typeface="Times New Roman"/>
                          <a:ea typeface="Times New Roman"/>
                          <a:cs typeface="Times New Roman"/>
                        </a:rPr>
                        <a:t>6.3</a:t>
                      </a:r>
                    </a:p>
                  </a:txBody>
                  <a:tcPr marL="8255" marR="8255" marT="8255" marB="0" anchor="b">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a:spcBef>
                          <a:spcPts val="0"/>
                        </a:spcBef>
                        <a:spcAft>
                          <a:spcPts val="0"/>
                        </a:spcAft>
                      </a:pPr>
                      <a:r>
                        <a:rPr lang="en-US" sz="1200">
                          <a:latin typeface="Times New Roman"/>
                          <a:ea typeface="Times New Roman"/>
                          <a:cs typeface="Times New Roman"/>
                        </a:rPr>
                        <a:t>122.7</a:t>
                      </a:r>
                    </a:p>
                  </a:txBody>
                  <a:tcPr marL="8255" marR="8255" marT="8255" marB="0" anchor="b">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a:spcBef>
                          <a:spcPts val="0"/>
                        </a:spcBef>
                        <a:spcAft>
                          <a:spcPts val="0"/>
                        </a:spcAft>
                      </a:pPr>
                      <a:r>
                        <a:rPr lang="en-US" sz="1200">
                          <a:latin typeface="Times New Roman"/>
                          <a:ea typeface="Times New Roman"/>
                          <a:cs typeface="Times New Roman"/>
                        </a:rPr>
                        <a:t>11.1</a:t>
                      </a:r>
                    </a:p>
                  </a:txBody>
                  <a:tcPr marL="8255" marR="8255" marT="8255" marB="0" anchor="b">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a:spcBef>
                          <a:spcPts val="0"/>
                        </a:spcBef>
                        <a:spcAft>
                          <a:spcPts val="0"/>
                        </a:spcAft>
                      </a:pPr>
                      <a:r>
                        <a:rPr lang="en-US" sz="1200">
                          <a:latin typeface="Times New Roman"/>
                          <a:ea typeface="Times New Roman"/>
                          <a:cs typeface="Times New Roman"/>
                        </a:rPr>
                        <a:t>388.1</a:t>
                      </a:r>
                    </a:p>
                  </a:txBody>
                  <a:tcPr marL="8255" marR="8255" marT="8255" marB="0" anchor="b">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a:spcBef>
                          <a:spcPts val="0"/>
                        </a:spcBef>
                        <a:spcAft>
                          <a:spcPts val="0"/>
                        </a:spcAft>
                      </a:pPr>
                      <a:r>
                        <a:rPr lang="en-US" sz="1200">
                          <a:latin typeface="Times New Roman"/>
                          <a:ea typeface="Times New Roman"/>
                          <a:cs typeface="Times New Roman"/>
                        </a:rPr>
                        <a:t>9</a:t>
                      </a:r>
                    </a:p>
                  </a:txBody>
                  <a:tcPr marL="8255" marR="8255" marT="8255" marB="0" anchor="b">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a:spcBef>
                          <a:spcPts val="0"/>
                        </a:spcBef>
                        <a:spcAft>
                          <a:spcPts val="0"/>
                        </a:spcAft>
                      </a:pPr>
                      <a:r>
                        <a:rPr lang="en-US" sz="1200" dirty="0">
                          <a:latin typeface="Times New Roman"/>
                          <a:ea typeface="Times New Roman"/>
                          <a:cs typeface="Times New Roman"/>
                        </a:rPr>
                        <a:t>18750</a:t>
                      </a:r>
                    </a:p>
                  </a:txBody>
                  <a:tcPr marL="8255" marR="8255" marT="825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r>
            </a:tbl>
          </a:graphicData>
        </a:graphic>
      </p:graphicFrame>
      <p:sp>
        <p:nvSpPr>
          <p:cNvPr id="10" name="Content Placeholder 2"/>
          <p:cNvSpPr txBox="1">
            <a:spLocks/>
          </p:cNvSpPr>
          <p:nvPr/>
        </p:nvSpPr>
        <p:spPr>
          <a:xfrm>
            <a:off x="981036" y="4400568"/>
            <a:ext cx="7366080" cy="2457432"/>
          </a:xfrm>
          <a:prstGeom prst="rect">
            <a:avLst/>
          </a:prstGeom>
        </p:spPr>
        <p:txBody>
          <a:bodyPr/>
          <a:lstStyle/>
          <a:p>
            <a:pPr marL="342900" marR="0" lvl="0" indent="-342900" algn="l" defTabSz="914400" rtl="0" eaLnBrk="0" fontAlgn="base" latinLnBrk="0" hangingPunct="0">
              <a:lnSpc>
                <a:spcPct val="100000"/>
              </a:lnSpc>
              <a:spcBef>
                <a:spcPct val="20000"/>
              </a:spcBef>
              <a:spcAft>
                <a:spcPct val="0"/>
              </a:spcAft>
              <a:buClrTx/>
              <a:buSzTx/>
              <a:buFont typeface="Arial" pitchFamily="34" charset="0"/>
              <a:buChar char="•"/>
              <a:tabLst/>
              <a:defRPr/>
            </a:pPr>
            <a:endParaRPr kumimoji="0" lang="en-US" sz="1600" b="0" i="0" u="none" strike="noStrike" kern="0" cap="none" spc="0" normalizeH="0" baseline="0" noProof="0" dirty="0" smtClean="0">
              <a:ln>
                <a:noFill/>
              </a:ln>
              <a:solidFill>
                <a:schemeClr val="tx1"/>
              </a:solidFill>
              <a:effectLst/>
              <a:uLnTx/>
              <a:uFillTx/>
              <a:latin typeface="+mn-lt"/>
              <a:ea typeface="+mn-ea"/>
              <a:cs typeface="+mn-cs"/>
            </a:endParaRPr>
          </a:p>
        </p:txBody>
      </p:sp>
      <p:sp>
        <p:nvSpPr>
          <p:cNvPr id="20489" name="Rectangle 9"/>
          <p:cNvSpPr>
            <a:spLocks noChangeArrowheads="1"/>
          </p:cNvSpPr>
          <p:nvPr/>
        </p:nvSpPr>
        <p:spPr bwMode="auto">
          <a:xfrm>
            <a:off x="566694" y="4902216"/>
            <a:ext cx="7688346"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ja-JP" sz="1200" dirty="0" smtClean="0">
                <a:ea typeface="Times New Roman" pitchFamily="18" charset="0"/>
                <a:cs typeface="Arial" pitchFamily="34" charset="0"/>
              </a:rPr>
              <a:t>Node data rates range from 60 bps to 30 kbps.  </a:t>
            </a:r>
            <a:r>
              <a:rPr kumimoji="0" lang="en-US" altLang="ja-JP" sz="1200" b="0"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rPr>
              <a:t> At the extreme point of -141 </a:t>
            </a:r>
            <a:r>
              <a:rPr kumimoji="0" lang="en-US" altLang="ja-JP" sz="1200" b="0" i="0" u="none" strike="noStrike" cap="none" normalizeH="0" baseline="0" dirty="0" err="1" smtClean="0">
                <a:ln>
                  <a:noFill/>
                </a:ln>
                <a:solidFill>
                  <a:schemeClr val="tx1"/>
                </a:solidFill>
                <a:effectLst/>
                <a:latin typeface="Times New Roman" pitchFamily="18" charset="0"/>
                <a:ea typeface="Times New Roman" pitchFamily="18" charset="0"/>
                <a:cs typeface="Arial" pitchFamily="34" charset="0"/>
              </a:rPr>
              <a:t>dBm</a:t>
            </a:r>
            <a:r>
              <a:rPr kumimoji="0" lang="en-US" altLang="ja-JP" sz="1200" b="0"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rPr>
              <a:t> receive sensitivity</a:t>
            </a:r>
            <a:r>
              <a:rPr lang="en-US" altLang="ja-JP" sz="1200" dirty="0" smtClean="0">
                <a:ea typeface="Times New Roman" pitchFamily="18" charset="0"/>
                <a:cs typeface="Arial" pitchFamily="34" charset="0"/>
              </a:rPr>
              <a:t>:</a:t>
            </a:r>
            <a:endParaRPr kumimoji="0" lang="en-US" altLang="ja-JP" sz="1200" b="0"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ja-JP" sz="1200" b="0" i="0" u="none" strike="noStrike" cap="none" normalizeH="0" baseline="0" dirty="0" smtClean="0">
              <a:ln>
                <a:noFill/>
              </a:ln>
              <a:solidFill>
                <a:schemeClr val="tx1"/>
              </a:solidFill>
              <a:effectLst/>
              <a:latin typeface="Times New Roman" pitchFamily="18" charset="0"/>
              <a:cs typeface="Arial" pitchFamily="34" charset="0"/>
            </a:endParaRPr>
          </a:p>
          <a:p>
            <a:pPr lvl="1" eaLnBrk="0" hangingPunct="0">
              <a:buFontTx/>
              <a:buChar char="•"/>
            </a:pPr>
            <a:r>
              <a:rPr lang="en-US" altLang="ja-JP" sz="1200" dirty="0" smtClean="0">
                <a:ea typeface="Calibri" pitchFamily="34" charset="0"/>
                <a:cs typeface="Arial" pitchFamily="34" charset="0"/>
              </a:rPr>
              <a:t>A</a:t>
            </a:r>
            <a:r>
              <a:rPr kumimoji="0" lang="en-US" altLang="ja-JP" sz="1200" b="0" i="0" u="none" strike="noStrike" cap="none" normalizeH="0" baseline="0" dirty="0" smtClean="0">
                <a:ln>
                  <a:noFill/>
                </a:ln>
                <a:solidFill>
                  <a:schemeClr val="tx1"/>
                </a:solidFill>
                <a:effectLst/>
                <a:latin typeface="Times New Roman" pitchFamily="18" charset="0"/>
                <a:ea typeface="Calibri" pitchFamily="34" charset="0"/>
                <a:cs typeface="Arial" pitchFamily="34" charset="0"/>
              </a:rPr>
              <a:t>fter the half-duplex and overhead is factored out – this corresponds to 9 </a:t>
            </a:r>
            <a:r>
              <a:rPr kumimoji="0" lang="en-US" altLang="ja-JP" sz="1200" b="0" i="0" u="none" strike="noStrike" cap="none" normalizeH="0" baseline="0" dirty="0" err="1" smtClean="0">
                <a:ln>
                  <a:noFill/>
                </a:ln>
                <a:solidFill>
                  <a:schemeClr val="tx1"/>
                </a:solidFill>
                <a:effectLst/>
                <a:latin typeface="Times New Roman" pitchFamily="18" charset="0"/>
                <a:ea typeface="Calibri" pitchFamily="34" charset="0"/>
                <a:cs typeface="Arial" pitchFamily="34" charset="0"/>
              </a:rPr>
              <a:t>kbytes</a:t>
            </a:r>
            <a:r>
              <a:rPr kumimoji="0" lang="en-US" altLang="ja-JP" sz="1200" b="0" i="0" u="none" strike="noStrike" cap="none" normalizeH="0" baseline="0" dirty="0" smtClean="0">
                <a:ln>
                  <a:noFill/>
                </a:ln>
                <a:solidFill>
                  <a:schemeClr val="tx1"/>
                </a:solidFill>
                <a:effectLst/>
                <a:latin typeface="Times New Roman" pitchFamily="18" charset="0"/>
                <a:ea typeface="Calibri" pitchFamily="34" charset="0"/>
                <a:cs typeface="Arial" pitchFamily="34" charset="0"/>
              </a:rPr>
              <a:t> per hour which is much more than a lot of applications require.</a:t>
            </a:r>
          </a:p>
          <a:p>
            <a:pPr lvl="1" eaLnBrk="0" hangingPunct="0">
              <a:buFontTx/>
              <a:buChar char="•"/>
            </a:pPr>
            <a:endParaRPr kumimoji="0" lang="en-US" altLang="ja-JP" sz="1200" b="0" i="0" u="none" strike="noStrike" cap="none" normalizeH="0" baseline="0" dirty="0" smtClean="0">
              <a:ln>
                <a:noFill/>
              </a:ln>
              <a:solidFill>
                <a:schemeClr val="tx1"/>
              </a:solidFill>
              <a:effectLst/>
              <a:latin typeface="Times New Roman" pitchFamily="18" charset="0"/>
              <a:cs typeface="Arial" pitchFamily="34" charset="0"/>
            </a:endParaRPr>
          </a:p>
          <a:p>
            <a:pPr lvl="1" eaLnBrk="0" hangingPunct="0">
              <a:buFontTx/>
              <a:buChar char="•"/>
            </a:pPr>
            <a:r>
              <a:rPr kumimoji="0" lang="en-US" altLang="ja-JP" sz="1200" b="0" i="0" u="none" strike="noStrike" cap="none" normalizeH="0" baseline="0" dirty="0" smtClean="0">
                <a:ln>
                  <a:noFill/>
                </a:ln>
                <a:solidFill>
                  <a:schemeClr val="tx1"/>
                </a:solidFill>
                <a:effectLst/>
                <a:latin typeface="Times New Roman" pitchFamily="18" charset="0"/>
                <a:ea typeface="Calibri" pitchFamily="34" charset="0"/>
                <a:cs typeface="Arial" pitchFamily="34" charset="0"/>
              </a:rPr>
              <a:t>The aggregate uplink data rate remains at near 19 Mbytes/per hour or equivalently 60 kbps.  </a:t>
            </a:r>
            <a:r>
              <a:rPr kumimoji="0" lang="en-US" altLang="ja-JP" sz="1200" b="1" i="0" u="none" strike="noStrike" cap="none" normalizeH="0" baseline="0" dirty="0" smtClean="0">
                <a:ln>
                  <a:noFill/>
                </a:ln>
                <a:solidFill>
                  <a:schemeClr val="tx1"/>
                </a:solidFill>
                <a:effectLst/>
                <a:latin typeface="Times New Roman" pitchFamily="18" charset="0"/>
                <a:ea typeface="Calibri" pitchFamily="34" charset="0"/>
                <a:cs typeface="Arial" pitchFamily="34" charset="0"/>
              </a:rPr>
              <a:t>This 60 kbps is the number that is apples-to-apples with the PAR data rate requirement since the intent of the PAR is a capacity requirement, not a peak application data rate requirement.</a:t>
            </a:r>
            <a:endParaRPr kumimoji="0" lang="en-US" altLang="ja-JP" sz="1200" b="0" i="0" u="none" strike="noStrike" cap="none" normalizeH="0" baseline="0" dirty="0" smtClean="0">
              <a:ln>
                <a:noFill/>
              </a:ln>
              <a:solidFill>
                <a:schemeClr val="tx1"/>
              </a:solidFill>
              <a:effectLst/>
              <a:latin typeface="Times New Roman" pitchFamily="18" charset="0"/>
              <a:cs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Date Placeholder 1"/>
          <p:cNvSpPr>
            <a:spLocks noGrp="1"/>
          </p:cNvSpPr>
          <p:nvPr>
            <p:ph type="dt" sz="half" idx="10"/>
          </p:nvPr>
        </p:nvSpPr>
        <p:spPr/>
        <p:txBody>
          <a:bodyPr/>
          <a:lstStyle/>
          <a:p>
            <a:pPr>
              <a:defRPr/>
            </a:pPr>
            <a:r>
              <a:rPr lang="en-US" smtClean="0"/>
              <a:t>May 2009</a:t>
            </a:r>
            <a:endParaRPr lang="en-US" dirty="0" smtClean="0"/>
          </a:p>
        </p:txBody>
      </p:sp>
      <p:sp>
        <p:nvSpPr>
          <p:cNvPr id="9219" name="Footer Placeholder 2"/>
          <p:cNvSpPr>
            <a:spLocks noGrp="1"/>
          </p:cNvSpPr>
          <p:nvPr>
            <p:ph type="ftr" sz="quarter" idx="11"/>
          </p:nvPr>
        </p:nvSpPr>
        <p:spPr/>
        <p:txBody>
          <a:bodyPr/>
          <a:lstStyle/>
          <a:p>
            <a:pPr>
              <a:defRPr/>
            </a:pPr>
            <a:r>
              <a:rPr lang="en-US" smtClean="0"/>
              <a:t>Howard et al, On-Ramp Wireless</a:t>
            </a:r>
            <a:endParaRPr lang="en-US" dirty="0" smtClean="0"/>
          </a:p>
        </p:txBody>
      </p:sp>
      <p:sp>
        <p:nvSpPr>
          <p:cNvPr id="9220" name="Slide Number Placeholder 3"/>
          <p:cNvSpPr>
            <a:spLocks noGrp="1"/>
          </p:cNvSpPr>
          <p:nvPr>
            <p:ph type="sldNum" sz="quarter" idx="12"/>
          </p:nvPr>
        </p:nvSpPr>
        <p:spPr>
          <a:xfrm>
            <a:off x="4357688" y="6475413"/>
            <a:ext cx="504825" cy="182562"/>
          </a:xfrm>
        </p:spPr>
        <p:txBody>
          <a:bodyPr/>
          <a:lstStyle/>
          <a:p>
            <a:pPr>
              <a:defRPr/>
            </a:pPr>
            <a:r>
              <a:rPr lang="en-US" smtClean="0"/>
              <a:t>Slide </a:t>
            </a:r>
            <a:fld id="{D04DFAD5-9B59-4283-BB80-2592C9DF7461}" type="slidenum">
              <a:rPr lang="en-US" smtClean="0"/>
              <a:pPr>
                <a:defRPr/>
              </a:pPr>
              <a:t>13</a:t>
            </a:fld>
            <a:endParaRPr lang="en-US" smtClean="0"/>
          </a:p>
        </p:txBody>
      </p:sp>
      <p:sp>
        <p:nvSpPr>
          <p:cNvPr id="20485" name="TextBox 8"/>
          <p:cNvSpPr txBox="1">
            <a:spLocks noChangeArrowheads="1"/>
          </p:cNvSpPr>
          <p:nvPr/>
        </p:nvSpPr>
        <p:spPr bwMode="auto">
          <a:xfrm>
            <a:off x="244428" y="850872"/>
            <a:ext cx="8215313" cy="461665"/>
          </a:xfrm>
          <a:prstGeom prst="rect">
            <a:avLst/>
          </a:prstGeom>
          <a:noFill/>
          <a:ln w="9525">
            <a:noFill/>
            <a:miter lim="800000"/>
            <a:headEnd/>
            <a:tailEnd/>
          </a:ln>
        </p:spPr>
        <p:txBody>
          <a:bodyPr>
            <a:spAutoFit/>
          </a:bodyPr>
          <a:lstStyle/>
          <a:p>
            <a:pPr eaLnBrk="0" hangingPunct="0"/>
            <a:r>
              <a:rPr lang="en-US" sz="2400" b="1" dirty="0" smtClean="0">
                <a:latin typeface="Calibri" pitchFamily="34" charset="0"/>
                <a:cs typeface="Times New Roman" pitchFamily="18" charset="0"/>
              </a:rPr>
              <a:t>Downlink Data Rate, Coverage, and Capacity</a:t>
            </a:r>
            <a:endParaRPr lang="en-US" sz="2400" b="1" dirty="0">
              <a:latin typeface="Calibri" pitchFamily="34" charset="0"/>
              <a:cs typeface="Times New Roman" pitchFamily="18" charset="0"/>
            </a:endParaRPr>
          </a:p>
        </p:txBody>
      </p:sp>
      <p:sp>
        <p:nvSpPr>
          <p:cNvPr id="10" name="Content Placeholder 2"/>
          <p:cNvSpPr txBox="1">
            <a:spLocks/>
          </p:cNvSpPr>
          <p:nvPr/>
        </p:nvSpPr>
        <p:spPr>
          <a:xfrm>
            <a:off x="981036" y="4400568"/>
            <a:ext cx="7366080" cy="2457432"/>
          </a:xfrm>
          <a:prstGeom prst="rect">
            <a:avLst/>
          </a:prstGeom>
        </p:spPr>
        <p:txBody>
          <a:bodyPr/>
          <a:lstStyle/>
          <a:p>
            <a:pPr marL="342900" marR="0" lvl="0" indent="-342900" algn="l" defTabSz="914400" rtl="0" eaLnBrk="0" fontAlgn="base" latinLnBrk="0" hangingPunct="0">
              <a:lnSpc>
                <a:spcPct val="100000"/>
              </a:lnSpc>
              <a:spcBef>
                <a:spcPct val="20000"/>
              </a:spcBef>
              <a:spcAft>
                <a:spcPct val="0"/>
              </a:spcAft>
              <a:buClrTx/>
              <a:buSzTx/>
              <a:buFont typeface="Arial" pitchFamily="34" charset="0"/>
              <a:buChar char="•"/>
              <a:tabLst/>
              <a:defRPr/>
            </a:pPr>
            <a:endParaRPr kumimoji="0" lang="en-US" sz="1600" b="0" i="0" u="none" strike="noStrike" kern="0" cap="none" spc="0" normalizeH="0" baseline="0" noProof="0" dirty="0" smtClean="0">
              <a:ln>
                <a:noFill/>
              </a:ln>
              <a:solidFill>
                <a:schemeClr val="tx1"/>
              </a:solidFill>
              <a:effectLst/>
              <a:uLnTx/>
              <a:uFillTx/>
              <a:latin typeface="+mn-lt"/>
              <a:ea typeface="+mn-ea"/>
              <a:cs typeface="+mn-cs"/>
            </a:endParaRPr>
          </a:p>
        </p:txBody>
      </p:sp>
      <p:sp>
        <p:nvSpPr>
          <p:cNvPr id="20489" name="Rectangle 9"/>
          <p:cNvSpPr>
            <a:spLocks noChangeArrowheads="1"/>
          </p:cNvSpPr>
          <p:nvPr/>
        </p:nvSpPr>
        <p:spPr bwMode="auto">
          <a:xfrm>
            <a:off x="796884" y="4994292"/>
            <a:ext cx="7688346" cy="141577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1200" dirty="0"/>
              <a:t>The asymmetric uplink/downlink capacity is mitigated by several factors:</a:t>
            </a:r>
          </a:p>
          <a:p>
            <a:pPr lvl="0">
              <a:buFont typeface="Arial" pitchFamily="34" charset="0"/>
              <a:buChar char="•"/>
            </a:pPr>
            <a:r>
              <a:rPr lang="en-US" sz="1200" dirty="0"/>
              <a:t>Tendency of Sensor Networking and Location Tracking Systems to be Uplink Dominated in Data Flow</a:t>
            </a:r>
          </a:p>
          <a:p>
            <a:pPr lvl="0">
              <a:buFont typeface="Arial" pitchFamily="34" charset="0"/>
              <a:buChar char="•"/>
            </a:pPr>
            <a:r>
              <a:rPr lang="en-US" sz="1200" dirty="0" smtClean="0"/>
              <a:t>Micro-Repeaters </a:t>
            </a:r>
            <a:r>
              <a:rPr lang="en-US" sz="1200" dirty="0"/>
              <a:t>near the AP </a:t>
            </a:r>
            <a:r>
              <a:rPr lang="en-US" sz="1200" dirty="0" smtClean="0"/>
              <a:t>serve to additionally increase the downlink data rate</a:t>
            </a:r>
            <a:endParaRPr lang="en-US" sz="1200" dirty="0"/>
          </a:p>
          <a:p>
            <a:pPr lvl="0">
              <a:buFont typeface="Arial" pitchFamily="34" charset="0"/>
              <a:buChar char="•"/>
            </a:pPr>
            <a:r>
              <a:rPr lang="en-US" sz="1200" dirty="0"/>
              <a:t>1 Watt Power Amplifier on Access Point</a:t>
            </a:r>
          </a:p>
          <a:p>
            <a:pPr lvl="0">
              <a:buFont typeface="Arial" pitchFamily="34" charset="0"/>
              <a:buChar char="•"/>
            </a:pPr>
            <a:r>
              <a:rPr lang="en-US" sz="1200" dirty="0"/>
              <a:t>Use of Broadcast is inherently efficient if each node requires the same data (e.g., firmware update) </a:t>
            </a:r>
          </a:p>
          <a:p>
            <a:pPr lvl="0">
              <a:buFont typeface="Arial" pitchFamily="34" charset="0"/>
              <a:buChar char="•"/>
            </a:pPr>
            <a:r>
              <a:rPr lang="en-US" sz="1200" dirty="0"/>
              <a:t>Very Efficient 1-bit uplink Acknowledgement Scheme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ja-JP" b="0" i="0" u="none" strike="noStrike" cap="none" normalizeH="0" baseline="0" dirty="0" smtClean="0">
              <a:ln>
                <a:noFill/>
              </a:ln>
              <a:solidFill>
                <a:schemeClr val="tx1"/>
              </a:solidFill>
              <a:effectLst/>
              <a:latin typeface="Times New Roman" pitchFamily="18" charset="0"/>
              <a:cs typeface="Arial" pitchFamily="34" charset="0"/>
            </a:endParaRPr>
          </a:p>
        </p:txBody>
      </p:sp>
      <p:graphicFrame>
        <p:nvGraphicFramePr>
          <p:cNvPr id="9" name="Table 8"/>
          <p:cNvGraphicFramePr>
            <a:graphicFrameLocks noGrp="1"/>
          </p:cNvGraphicFramePr>
          <p:nvPr/>
        </p:nvGraphicFramePr>
        <p:xfrm>
          <a:off x="1763682" y="1311252"/>
          <a:ext cx="5536497" cy="3550242"/>
        </p:xfrm>
        <a:graphic>
          <a:graphicData uri="http://schemas.openxmlformats.org/drawingml/2006/table">
            <a:tbl>
              <a:tblPr/>
              <a:tblGrid>
                <a:gridCol w="490438"/>
                <a:gridCol w="555829"/>
                <a:gridCol w="457742"/>
                <a:gridCol w="425046"/>
                <a:gridCol w="479539"/>
                <a:gridCol w="457742"/>
                <a:gridCol w="566728"/>
                <a:gridCol w="697511"/>
                <a:gridCol w="752005"/>
                <a:gridCol w="653917"/>
              </a:tblGrid>
              <a:tr h="1035257">
                <a:tc>
                  <a:txBody>
                    <a:bodyPr/>
                    <a:lstStyle/>
                    <a:p>
                      <a:pPr marL="0" marR="0">
                        <a:spcBef>
                          <a:spcPts val="0"/>
                        </a:spcBef>
                        <a:spcAft>
                          <a:spcPts val="0"/>
                        </a:spcAft>
                      </a:pPr>
                      <a:r>
                        <a:rPr lang="en-US" sz="900" b="1" dirty="0">
                          <a:latin typeface="Times New Roman"/>
                          <a:ea typeface="Times New Roman"/>
                        </a:rPr>
                        <a:t>DOWN LINK Spread Factor </a:t>
                      </a:r>
                      <a:endParaRPr lang="en-US" sz="1100" dirty="0">
                        <a:latin typeface="Times New Roman"/>
                        <a:ea typeface="Times New Roman"/>
                      </a:endParaRPr>
                    </a:p>
                  </a:txBody>
                  <a:tcPr marL="5738" marR="5738" marT="5738"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B4C2DB"/>
                    </a:solidFill>
                  </a:tcPr>
                </a:tc>
                <a:tc>
                  <a:txBody>
                    <a:bodyPr/>
                    <a:lstStyle/>
                    <a:p>
                      <a:pPr marL="0" marR="0">
                        <a:spcBef>
                          <a:spcPts val="0"/>
                        </a:spcBef>
                        <a:spcAft>
                          <a:spcPts val="0"/>
                        </a:spcAft>
                      </a:pPr>
                      <a:r>
                        <a:rPr lang="en-US" sz="900" b="1">
                          <a:latin typeface="Times New Roman"/>
                          <a:ea typeface="Times New Roman"/>
                        </a:rPr>
                        <a:t>Uplink Signal Level (dBm) </a:t>
                      </a:r>
                      <a:endParaRPr lang="en-US" sz="1100">
                        <a:latin typeface="Times New Roman"/>
                        <a:ea typeface="Times New Roman"/>
                      </a:endParaRPr>
                    </a:p>
                  </a:txBody>
                  <a:tcPr marL="5738" marR="5738" marT="5738" marB="0" anchor="b">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B4C2DB"/>
                    </a:solidFill>
                  </a:tcPr>
                </a:tc>
                <a:tc>
                  <a:txBody>
                    <a:bodyPr/>
                    <a:lstStyle/>
                    <a:p>
                      <a:pPr marL="0" marR="0">
                        <a:spcBef>
                          <a:spcPts val="0"/>
                        </a:spcBef>
                        <a:spcAft>
                          <a:spcPts val="0"/>
                        </a:spcAft>
                      </a:pPr>
                      <a:r>
                        <a:rPr lang="en-US" sz="900" b="1">
                          <a:latin typeface="Times New Roman"/>
                          <a:ea typeface="Times New Roman"/>
                        </a:rPr>
                        <a:t>Estimated Range (mi) </a:t>
                      </a:r>
                      <a:endParaRPr lang="en-US" sz="1100">
                        <a:latin typeface="Times New Roman"/>
                        <a:ea typeface="Times New Roman"/>
                      </a:endParaRPr>
                    </a:p>
                  </a:txBody>
                  <a:tcPr marL="5738" marR="5738" marT="5738" marB="0" anchor="b">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B4C2DB"/>
                    </a:solidFill>
                  </a:tcPr>
                </a:tc>
                <a:tc>
                  <a:txBody>
                    <a:bodyPr/>
                    <a:lstStyle/>
                    <a:p>
                      <a:pPr marL="0" marR="0">
                        <a:spcBef>
                          <a:spcPts val="0"/>
                        </a:spcBef>
                        <a:spcAft>
                          <a:spcPts val="0"/>
                        </a:spcAft>
                      </a:pPr>
                      <a:r>
                        <a:rPr lang="en-US" sz="900" b="1">
                          <a:latin typeface="Times New Roman"/>
                          <a:ea typeface="Times New Roman"/>
                        </a:rPr>
                        <a:t>Coverage Area (mi</a:t>
                      </a:r>
                      <a:r>
                        <a:rPr lang="en-US" sz="900" b="1" baseline="30000">
                          <a:latin typeface="Times New Roman"/>
                          <a:ea typeface="Times New Roman"/>
                        </a:rPr>
                        <a:t>2</a:t>
                      </a:r>
                      <a:r>
                        <a:rPr lang="en-US" sz="900" b="1">
                          <a:latin typeface="Times New Roman"/>
                          <a:ea typeface="Times New Roman"/>
                        </a:rPr>
                        <a:t>) </a:t>
                      </a:r>
                      <a:endParaRPr lang="en-US" sz="1100">
                        <a:latin typeface="Times New Roman"/>
                        <a:ea typeface="Times New Roman"/>
                      </a:endParaRPr>
                    </a:p>
                  </a:txBody>
                  <a:tcPr marL="5738" marR="5738" marT="5738" marB="0" anchor="b">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B4C2DB"/>
                    </a:solidFill>
                  </a:tcPr>
                </a:tc>
                <a:tc>
                  <a:txBody>
                    <a:bodyPr/>
                    <a:lstStyle/>
                    <a:p>
                      <a:pPr marL="0" marR="0">
                        <a:spcBef>
                          <a:spcPts val="0"/>
                        </a:spcBef>
                        <a:spcAft>
                          <a:spcPts val="0"/>
                        </a:spcAft>
                      </a:pPr>
                      <a:r>
                        <a:rPr lang="en-US" sz="900" b="1">
                          <a:latin typeface="Times New Roman"/>
                          <a:ea typeface="Times New Roman"/>
                        </a:rPr>
                        <a:t>Estimated Range (mi) </a:t>
                      </a:r>
                      <a:endParaRPr lang="en-US" sz="1100">
                        <a:latin typeface="Times New Roman"/>
                        <a:ea typeface="Times New Roman"/>
                      </a:endParaRPr>
                    </a:p>
                  </a:txBody>
                  <a:tcPr marL="5738" marR="5738" marT="5738" marB="0" anchor="b">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B4C2DB"/>
                    </a:solidFill>
                  </a:tcPr>
                </a:tc>
                <a:tc>
                  <a:txBody>
                    <a:bodyPr/>
                    <a:lstStyle/>
                    <a:p>
                      <a:pPr marL="0" marR="0">
                        <a:spcBef>
                          <a:spcPts val="0"/>
                        </a:spcBef>
                        <a:spcAft>
                          <a:spcPts val="0"/>
                        </a:spcAft>
                      </a:pPr>
                      <a:r>
                        <a:rPr lang="en-US" sz="900" b="1">
                          <a:latin typeface="Times New Roman"/>
                          <a:ea typeface="Times New Roman"/>
                        </a:rPr>
                        <a:t>Coverage Area (mi</a:t>
                      </a:r>
                      <a:r>
                        <a:rPr lang="en-US" sz="900" b="1" baseline="30000">
                          <a:latin typeface="Times New Roman"/>
                          <a:ea typeface="Times New Roman"/>
                        </a:rPr>
                        <a:t>2</a:t>
                      </a:r>
                      <a:r>
                        <a:rPr lang="en-US" sz="900" b="1">
                          <a:latin typeface="Times New Roman"/>
                          <a:ea typeface="Times New Roman"/>
                        </a:rPr>
                        <a:t>) </a:t>
                      </a:r>
                      <a:endParaRPr lang="en-US" sz="1100">
                        <a:latin typeface="Times New Roman"/>
                        <a:ea typeface="Times New Roman"/>
                      </a:endParaRPr>
                    </a:p>
                  </a:txBody>
                  <a:tcPr marL="5738" marR="5738" marT="5738" marB="0" anchor="b">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B4C2DB"/>
                    </a:solidFill>
                  </a:tcPr>
                </a:tc>
                <a:tc>
                  <a:txBody>
                    <a:bodyPr/>
                    <a:lstStyle/>
                    <a:p>
                      <a:pPr marL="0" marR="0">
                        <a:spcBef>
                          <a:spcPts val="0"/>
                        </a:spcBef>
                        <a:spcAft>
                          <a:spcPts val="0"/>
                        </a:spcAft>
                      </a:pPr>
                      <a:r>
                        <a:rPr lang="en-US" sz="900" b="1">
                          <a:latin typeface="Times New Roman"/>
                          <a:ea typeface="Times New Roman"/>
                        </a:rPr>
                        <a:t>Example Distribution of Devices As Function of Spreading Factor</a:t>
                      </a:r>
                      <a:endParaRPr lang="en-US" sz="1100">
                        <a:latin typeface="Times New Roman"/>
                        <a:ea typeface="Times New Roman"/>
                      </a:endParaRPr>
                    </a:p>
                  </a:txBody>
                  <a:tcPr marL="5738" marR="5738" marT="573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B4C2DB"/>
                    </a:solidFill>
                  </a:tcPr>
                </a:tc>
                <a:tc>
                  <a:txBody>
                    <a:bodyPr/>
                    <a:lstStyle/>
                    <a:p>
                      <a:pPr marL="0" marR="0">
                        <a:spcBef>
                          <a:spcPts val="0"/>
                        </a:spcBef>
                        <a:spcAft>
                          <a:spcPts val="0"/>
                        </a:spcAft>
                      </a:pPr>
                      <a:r>
                        <a:rPr lang="en-US" sz="900" b="1" dirty="0">
                          <a:latin typeface="Times New Roman"/>
                          <a:ea typeface="Times New Roman"/>
                        </a:rPr>
                        <a:t>DOWNLINK Peak Node Payload Data/Hr Per Node (KB/h)  </a:t>
                      </a:r>
                      <a:endParaRPr lang="en-US" sz="1100" dirty="0">
                        <a:latin typeface="Times New Roman"/>
                        <a:ea typeface="Times New Roman"/>
                      </a:endParaRPr>
                    </a:p>
                  </a:txBody>
                  <a:tcPr marL="5738" marR="5738" marT="5738" marB="0" anchor="b">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B4C2DB"/>
                    </a:solidFill>
                  </a:tcPr>
                </a:tc>
                <a:tc>
                  <a:txBody>
                    <a:bodyPr/>
                    <a:lstStyle/>
                    <a:p>
                      <a:pPr marL="0" marR="0">
                        <a:spcBef>
                          <a:spcPts val="0"/>
                        </a:spcBef>
                        <a:spcAft>
                          <a:spcPts val="0"/>
                        </a:spcAft>
                      </a:pPr>
                      <a:r>
                        <a:rPr lang="en-US" sz="900" b="1">
                          <a:latin typeface="Times New Roman"/>
                          <a:ea typeface="Times New Roman"/>
                        </a:rPr>
                        <a:t>DOWNLINK Aggregate  Data Rate at Access Point (KB/hr)  CALCULATION</a:t>
                      </a:r>
                      <a:endParaRPr lang="en-US" sz="1100">
                        <a:latin typeface="Times New Roman"/>
                        <a:ea typeface="Times New Roman"/>
                      </a:endParaRPr>
                    </a:p>
                  </a:txBody>
                  <a:tcPr marL="5738" marR="5738" marT="5738"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B4C2DB"/>
                    </a:solidFill>
                  </a:tcPr>
                </a:tc>
                <a:tc>
                  <a:txBody>
                    <a:bodyPr/>
                    <a:lstStyle/>
                    <a:p>
                      <a:endParaRPr lang="en-US" sz="900">
                        <a:latin typeface="New York"/>
                      </a:endParaRPr>
                    </a:p>
                  </a:txBody>
                  <a:tcPr marL="5738" marR="5738" marT="5738" marB="0" anchor="b">
                    <a:lnL w="12700" cap="flat" cmpd="sng" algn="ctr">
                      <a:solidFill>
                        <a:srgbClr val="FFFFFF"/>
                      </a:solidFill>
                      <a:prstDash val="solid"/>
                      <a:round/>
                      <a:headEnd type="none" w="med" len="med"/>
                      <a:tailEnd type="none" w="med" len="med"/>
                    </a:lnL>
                    <a:lnR>
                      <a:noFill/>
                    </a:lnR>
                    <a:lnT>
                      <a:noFill/>
                    </a:lnT>
                    <a:lnB>
                      <a:noFill/>
                    </a:lnB>
                  </a:tcPr>
                </a:tc>
              </a:tr>
              <a:tr h="204370">
                <a:tc>
                  <a:txBody>
                    <a:bodyPr/>
                    <a:lstStyle/>
                    <a:p>
                      <a:pPr marL="0" marR="0">
                        <a:spcBef>
                          <a:spcPts val="0"/>
                        </a:spcBef>
                        <a:spcAft>
                          <a:spcPts val="0"/>
                        </a:spcAft>
                      </a:pPr>
                      <a:r>
                        <a:rPr lang="en-US" sz="1100">
                          <a:latin typeface="Times New Roman"/>
                          <a:ea typeface="Times New Roman"/>
                        </a:rPr>
                        <a:t> </a:t>
                      </a:r>
                    </a:p>
                  </a:txBody>
                  <a:tcPr marL="5738" marR="5738" marT="573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a:spcBef>
                          <a:spcPts val="0"/>
                        </a:spcBef>
                        <a:spcAft>
                          <a:spcPts val="0"/>
                        </a:spcAft>
                      </a:pPr>
                      <a:r>
                        <a:rPr lang="en-US" sz="1100">
                          <a:latin typeface="Times New Roman"/>
                          <a:ea typeface="Times New Roman"/>
                        </a:rPr>
                        <a:t> </a:t>
                      </a:r>
                    </a:p>
                  </a:txBody>
                  <a:tcPr marL="5738" marR="5738" marT="5738" marB="0">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gridSpan="2">
                  <a:txBody>
                    <a:bodyPr/>
                    <a:lstStyle/>
                    <a:p>
                      <a:pPr marL="0" marR="0">
                        <a:spcBef>
                          <a:spcPts val="0"/>
                        </a:spcBef>
                        <a:spcAft>
                          <a:spcPts val="0"/>
                        </a:spcAft>
                      </a:pPr>
                      <a:r>
                        <a:rPr lang="en-US" sz="1100">
                          <a:latin typeface="Times New Roman"/>
                          <a:ea typeface="Times New Roman"/>
                        </a:rPr>
                        <a:t>2.4 GHz </a:t>
                      </a:r>
                    </a:p>
                  </a:txBody>
                  <a:tcPr marL="5738" marR="5738" marT="573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hMerge="1">
                  <a:txBody>
                    <a:bodyPr/>
                    <a:lstStyle/>
                    <a:p>
                      <a:endParaRPr lang="en-US"/>
                    </a:p>
                  </a:txBody>
                  <a:tcPr/>
                </a:tc>
                <a:tc gridSpan="2">
                  <a:txBody>
                    <a:bodyPr/>
                    <a:lstStyle/>
                    <a:p>
                      <a:pPr marL="0" marR="0">
                        <a:spcBef>
                          <a:spcPts val="0"/>
                        </a:spcBef>
                        <a:spcAft>
                          <a:spcPts val="0"/>
                        </a:spcAft>
                      </a:pPr>
                      <a:r>
                        <a:rPr lang="en-US" sz="1100">
                          <a:latin typeface="Times New Roman"/>
                          <a:ea typeface="Times New Roman"/>
                        </a:rPr>
                        <a:t>900 MHz </a:t>
                      </a:r>
                    </a:p>
                  </a:txBody>
                  <a:tcPr marL="5738" marR="5738" marT="573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hMerge="1">
                  <a:txBody>
                    <a:bodyPr/>
                    <a:lstStyle/>
                    <a:p>
                      <a:endParaRPr lang="en-US"/>
                    </a:p>
                  </a:txBody>
                  <a:tcPr/>
                </a:tc>
                <a:tc>
                  <a:txBody>
                    <a:bodyPr/>
                    <a:lstStyle/>
                    <a:p>
                      <a:pPr marL="0" marR="0">
                        <a:spcBef>
                          <a:spcPts val="0"/>
                        </a:spcBef>
                        <a:spcAft>
                          <a:spcPts val="0"/>
                        </a:spcAft>
                      </a:pPr>
                      <a:r>
                        <a:rPr lang="en-US" sz="1100">
                          <a:latin typeface="Times New Roman"/>
                          <a:ea typeface="Times New Roman"/>
                        </a:rPr>
                        <a:t> </a:t>
                      </a:r>
                    </a:p>
                  </a:txBody>
                  <a:tcPr marL="5738" marR="5738" marT="573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a:spcBef>
                          <a:spcPts val="0"/>
                        </a:spcBef>
                        <a:spcAft>
                          <a:spcPts val="0"/>
                        </a:spcAft>
                      </a:pPr>
                      <a:r>
                        <a:rPr lang="en-US" sz="1100">
                          <a:latin typeface="Times New Roman"/>
                          <a:ea typeface="Times New Roman"/>
                        </a:rPr>
                        <a:t> </a:t>
                      </a:r>
                    </a:p>
                  </a:txBody>
                  <a:tcPr marL="5738" marR="5738" marT="5738" marB="0">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a:spcBef>
                          <a:spcPts val="0"/>
                        </a:spcBef>
                        <a:spcAft>
                          <a:spcPts val="0"/>
                        </a:spcAft>
                      </a:pPr>
                      <a:r>
                        <a:rPr lang="en-US" sz="1100">
                          <a:latin typeface="Times New Roman"/>
                          <a:ea typeface="Times New Roman"/>
                        </a:rPr>
                        <a:t> </a:t>
                      </a:r>
                    </a:p>
                  </a:txBody>
                  <a:tcPr marL="5738" marR="5738" marT="573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endParaRPr lang="en-US" sz="900">
                        <a:latin typeface="New York"/>
                      </a:endParaRPr>
                    </a:p>
                  </a:txBody>
                  <a:tcPr marL="5738" marR="5738" marT="5738" marB="0" anchor="b">
                    <a:lnL w="12700" cap="flat" cmpd="sng" algn="ctr">
                      <a:solidFill>
                        <a:srgbClr val="FFFFFF"/>
                      </a:solidFill>
                      <a:prstDash val="solid"/>
                      <a:round/>
                      <a:headEnd type="none" w="med" len="med"/>
                      <a:tailEnd type="none" w="med" len="med"/>
                    </a:lnL>
                    <a:lnR>
                      <a:noFill/>
                    </a:lnR>
                    <a:lnT>
                      <a:noFill/>
                    </a:lnT>
                    <a:lnB w="12700" cap="flat" cmpd="sng" algn="ctr">
                      <a:solidFill>
                        <a:srgbClr val="FFFFFF"/>
                      </a:solidFill>
                      <a:prstDash val="solid"/>
                      <a:round/>
                      <a:headEnd type="none" w="med" len="med"/>
                      <a:tailEnd type="none" w="med" len="med"/>
                    </a:lnB>
                  </a:tcPr>
                </a:tc>
              </a:tr>
              <a:tr h="162064">
                <a:tc>
                  <a:txBody>
                    <a:bodyPr/>
                    <a:lstStyle/>
                    <a:p>
                      <a:pPr marL="0" marR="0">
                        <a:spcBef>
                          <a:spcPts val="0"/>
                        </a:spcBef>
                        <a:spcAft>
                          <a:spcPts val="0"/>
                        </a:spcAft>
                      </a:pPr>
                      <a:r>
                        <a:rPr lang="en-US" sz="1100">
                          <a:latin typeface="Times New Roman"/>
                          <a:ea typeface="Times New Roman"/>
                        </a:rPr>
                        <a:t>4</a:t>
                      </a:r>
                    </a:p>
                  </a:txBody>
                  <a:tcPr marL="5738" marR="5738" marT="573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marL="0" marR="0">
                        <a:spcBef>
                          <a:spcPts val="0"/>
                        </a:spcBef>
                        <a:spcAft>
                          <a:spcPts val="0"/>
                        </a:spcAft>
                      </a:pPr>
                      <a:r>
                        <a:rPr lang="en-US" sz="1100">
                          <a:latin typeface="Times New Roman"/>
                          <a:ea typeface="Times New Roman"/>
                        </a:rPr>
                        <a:t>-114</a:t>
                      </a:r>
                    </a:p>
                  </a:txBody>
                  <a:tcPr marL="5738" marR="5738" marT="5738" marB="0">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marL="0" marR="0">
                        <a:spcBef>
                          <a:spcPts val="0"/>
                        </a:spcBef>
                        <a:spcAft>
                          <a:spcPts val="0"/>
                        </a:spcAft>
                      </a:pPr>
                      <a:r>
                        <a:rPr lang="en-US" sz="1100">
                          <a:latin typeface="Times New Roman"/>
                          <a:ea typeface="Times New Roman"/>
                        </a:rPr>
                        <a:t>1.8</a:t>
                      </a:r>
                    </a:p>
                  </a:txBody>
                  <a:tcPr marL="5738" marR="5738" marT="5738" marB="0" anchor="b">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marL="0" marR="0">
                        <a:spcBef>
                          <a:spcPts val="0"/>
                        </a:spcBef>
                        <a:spcAft>
                          <a:spcPts val="0"/>
                        </a:spcAft>
                      </a:pPr>
                      <a:r>
                        <a:rPr lang="en-US" sz="1100">
                          <a:latin typeface="Times New Roman"/>
                          <a:ea typeface="Times New Roman"/>
                        </a:rPr>
                        <a:t>9.7</a:t>
                      </a:r>
                    </a:p>
                  </a:txBody>
                  <a:tcPr marL="5738" marR="5738" marT="5738" marB="0" anchor="b">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marL="0" marR="0">
                        <a:spcBef>
                          <a:spcPts val="0"/>
                        </a:spcBef>
                        <a:spcAft>
                          <a:spcPts val="0"/>
                        </a:spcAft>
                      </a:pPr>
                      <a:r>
                        <a:rPr lang="en-US" sz="1100">
                          <a:latin typeface="Times New Roman"/>
                          <a:ea typeface="Times New Roman"/>
                        </a:rPr>
                        <a:t>3.1</a:t>
                      </a:r>
                    </a:p>
                  </a:txBody>
                  <a:tcPr marL="5738" marR="5738" marT="5738" marB="0" anchor="b">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marL="0" marR="0">
                        <a:spcBef>
                          <a:spcPts val="0"/>
                        </a:spcBef>
                        <a:spcAft>
                          <a:spcPts val="0"/>
                        </a:spcAft>
                      </a:pPr>
                      <a:r>
                        <a:rPr lang="en-US" sz="1100">
                          <a:latin typeface="Times New Roman"/>
                          <a:ea typeface="Times New Roman"/>
                        </a:rPr>
                        <a:t>30.8</a:t>
                      </a:r>
                    </a:p>
                  </a:txBody>
                  <a:tcPr marL="5738" marR="5738" marT="5738" marB="0">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marL="0" marR="0">
                        <a:spcBef>
                          <a:spcPts val="0"/>
                        </a:spcBef>
                        <a:spcAft>
                          <a:spcPts val="0"/>
                        </a:spcAft>
                      </a:pPr>
                      <a:r>
                        <a:rPr lang="en-US" sz="1100">
                          <a:latin typeface="Times New Roman"/>
                          <a:ea typeface="Times New Roman"/>
                        </a:rPr>
                        <a:t>13.0%</a:t>
                      </a:r>
                    </a:p>
                  </a:txBody>
                  <a:tcPr marL="5738" marR="5738" marT="573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marL="0" marR="0">
                        <a:spcBef>
                          <a:spcPts val="0"/>
                        </a:spcBef>
                        <a:spcAft>
                          <a:spcPts val="0"/>
                        </a:spcAft>
                      </a:pPr>
                      <a:r>
                        <a:rPr lang="en-US" sz="1100">
                          <a:latin typeface="Times New Roman"/>
                          <a:ea typeface="Times New Roman"/>
                        </a:rPr>
                        <a:t>18750</a:t>
                      </a:r>
                    </a:p>
                  </a:txBody>
                  <a:tcPr marL="5738" marR="5738" marT="5738" marB="0" anchor="b">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marL="0" marR="0">
                        <a:spcBef>
                          <a:spcPts val="0"/>
                        </a:spcBef>
                        <a:spcAft>
                          <a:spcPts val="0"/>
                        </a:spcAft>
                      </a:pPr>
                      <a:r>
                        <a:rPr lang="en-US" sz="1100">
                          <a:latin typeface="Times New Roman"/>
                          <a:ea typeface="Times New Roman"/>
                        </a:rPr>
                        <a:t>1218.75</a:t>
                      </a:r>
                    </a:p>
                  </a:txBody>
                  <a:tcPr marL="5738" marR="5738" marT="573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marL="0" marR="0">
                        <a:spcBef>
                          <a:spcPts val="0"/>
                        </a:spcBef>
                        <a:spcAft>
                          <a:spcPts val="0"/>
                        </a:spcAft>
                      </a:pPr>
                      <a:r>
                        <a:rPr lang="en-US" sz="1100" b="1" i="1">
                          <a:latin typeface="Times New Roman"/>
                          <a:ea typeface="Times New Roman"/>
                        </a:rPr>
                        <a:t> </a:t>
                      </a:r>
                      <a:endParaRPr lang="en-US" sz="1100">
                        <a:latin typeface="Times New Roman"/>
                        <a:ea typeface="Times New Roman"/>
                      </a:endParaRPr>
                    </a:p>
                  </a:txBody>
                  <a:tcPr marL="5738" marR="5738" marT="5738" marB="0" anchor="b">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a:noFill/>
                    </a:lnB>
                  </a:tcPr>
                </a:tc>
              </a:tr>
              <a:tr h="162064">
                <a:tc>
                  <a:txBody>
                    <a:bodyPr/>
                    <a:lstStyle/>
                    <a:p>
                      <a:pPr marL="0" marR="0">
                        <a:spcBef>
                          <a:spcPts val="0"/>
                        </a:spcBef>
                        <a:spcAft>
                          <a:spcPts val="0"/>
                        </a:spcAft>
                      </a:pPr>
                      <a:r>
                        <a:rPr lang="en-US" sz="1100">
                          <a:latin typeface="Times New Roman"/>
                          <a:ea typeface="Times New Roman"/>
                        </a:rPr>
                        <a:t>8</a:t>
                      </a:r>
                    </a:p>
                  </a:txBody>
                  <a:tcPr marL="5738" marR="5738" marT="573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a:spcBef>
                          <a:spcPts val="0"/>
                        </a:spcBef>
                        <a:spcAft>
                          <a:spcPts val="0"/>
                        </a:spcAft>
                      </a:pPr>
                      <a:r>
                        <a:rPr lang="en-US" sz="1100">
                          <a:latin typeface="Times New Roman"/>
                          <a:ea typeface="Times New Roman"/>
                        </a:rPr>
                        <a:t>-117</a:t>
                      </a:r>
                    </a:p>
                  </a:txBody>
                  <a:tcPr marL="5738" marR="5738" marT="5738" marB="0">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a:spcBef>
                          <a:spcPts val="0"/>
                        </a:spcBef>
                        <a:spcAft>
                          <a:spcPts val="0"/>
                        </a:spcAft>
                      </a:pPr>
                      <a:r>
                        <a:rPr lang="en-US" sz="1100">
                          <a:latin typeface="Times New Roman"/>
                          <a:ea typeface="Times New Roman"/>
                        </a:rPr>
                        <a:t>2.2</a:t>
                      </a:r>
                    </a:p>
                  </a:txBody>
                  <a:tcPr marL="5738" marR="5738" marT="5738" marB="0" anchor="b">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a:spcBef>
                          <a:spcPts val="0"/>
                        </a:spcBef>
                        <a:spcAft>
                          <a:spcPts val="0"/>
                        </a:spcAft>
                      </a:pPr>
                      <a:r>
                        <a:rPr lang="en-US" sz="1100">
                          <a:latin typeface="Times New Roman"/>
                          <a:ea typeface="Times New Roman"/>
                        </a:rPr>
                        <a:t>15.4</a:t>
                      </a:r>
                    </a:p>
                  </a:txBody>
                  <a:tcPr marL="5738" marR="5738" marT="5738" marB="0" anchor="b">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a:spcBef>
                          <a:spcPts val="0"/>
                        </a:spcBef>
                        <a:spcAft>
                          <a:spcPts val="0"/>
                        </a:spcAft>
                      </a:pPr>
                      <a:r>
                        <a:rPr lang="en-US" sz="1100">
                          <a:latin typeface="Times New Roman"/>
                          <a:ea typeface="Times New Roman"/>
                        </a:rPr>
                        <a:t>3.5</a:t>
                      </a:r>
                    </a:p>
                  </a:txBody>
                  <a:tcPr marL="5738" marR="5738" marT="5738" marB="0" anchor="b">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a:spcBef>
                          <a:spcPts val="0"/>
                        </a:spcBef>
                        <a:spcAft>
                          <a:spcPts val="0"/>
                        </a:spcAft>
                      </a:pPr>
                      <a:r>
                        <a:rPr lang="en-US" sz="1100">
                          <a:latin typeface="Times New Roman"/>
                          <a:ea typeface="Times New Roman"/>
                        </a:rPr>
                        <a:t>38.8</a:t>
                      </a:r>
                    </a:p>
                  </a:txBody>
                  <a:tcPr marL="5738" marR="5738" marT="5738" marB="0">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a:spcBef>
                          <a:spcPts val="0"/>
                        </a:spcBef>
                        <a:spcAft>
                          <a:spcPts val="0"/>
                        </a:spcAft>
                      </a:pPr>
                      <a:r>
                        <a:rPr lang="en-US" sz="1100">
                          <a:latin typeface="Times New Roman"/>
                          <a:ea typeface="Times New Roman"/>
                        </a:rPr>
                        <a:t>12.0%</a:t>
                      </a:r>
                    </a:p>
                  </a:txBody>
                  <a:tcPr marL="5738" marR="5738" marT="573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a:spcBef>
                          <a:spcPts val="0"/>
                        </a:spcBef>
                        <a:spcAft>
                          <a:spcPts val="0"/>
                        </a:spcAft>
                      </a:pPr>
                      <a:r>
                        <a:rPr lang="en-US" sz="1100">
                          <a:latin typeface="Times New Roman"/>
                          <a:ea typeface="Times New Roman"/>
                        </a:rPr>
                        <a:t>9375</a:t>
                      </a:r>
                    </a:p>
                  </a:txBody>
                  <a:tcPr marL="5738" marR="5738" marT="5738" marB="0" anchor="b">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a:spcBef>
                          <a:spcPts val="0"/>
                        </a:spcBef>
                        <a:spcAft>
                          <a:spcPts val="0"/>
                        </a:spcAft>
                      </a:pPr>
                      <a:r>
                        <a:rPr lang="en-US" sz="1100">
                          <a:latin typeface="Times New Roman"/>
                          <a:ea typeface="Times New Roman"/>
                        </a:rPr>
                        <a:t>562.50</a:t>
                      </a:r>
                    </a:p>
                  </a:txBody>
                  <a:tcPr marL="5738" marR="5738" marT="573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endParaRPr lang="en-US" sz="900">
                        <a:latin typeface="New York"/>
                      </a:endParaRPr>
                    </a:p>
                  </a:txBody>
                  <a:tcPr marL="5738" marR="5738" marT="5738" marB="0" anchor="b">
                    <a:lnL w="12700" cap="flat" cmpd="sng" algn="ctr">
                      <a:solidFill>
                        <a:srgbClr val="FFFFFF"/>
                      </a:solidFill>
                      <a:prstDash val="solid"/>
                      <a:round/>
                      <a:headEnd type="none" w="med" len="med"/>
                      <a:tailEnd type="none" w="med" len="med"/>
                    </a:lnL>
                    <a:lnR>
                      <a:noFill/>
                    </a:lnR>
                    <a:lnT>
                      <a:noFill/>
                    </a:lnT>
                    <a:lnB>
                      <a:noFill/>
                    </a:lnB>
                  </a:tcPr>
                </a:tc>
              </a:tr>
              <a:tr h="162064">
                <a:tc>
                  <a:txBody>
                    <a:bodyPr/>
                    <a:lstStyle/>
                    <a:p>
                      <a:pPr marL="0" marR="0">
                        <a:spcBef>
                          <a:spcPts val="0"/>
                        </a:spcBef>
                        <a:spcAft>
                          <a:spcPts val="0"/>
                        </a:spcAft>
                      </a:pPr>
                      <a:r>
                        <a:rPr lang="en-US" sz="1100">
                          <a:latin typeface="Times New Roman"/>
                          <a:ea typeface="Times New Roman"/>
                        </a:rPr>
                        <a:t>16</a:t>
                      </a:r>
                    </a:p>
                  </a:txBody>
                  <a:tcPr marL="5738" marR="5738" marT="573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marL="0" marR="0">
                        <a:spcBef>
                          <a:spcPts val="0"/>
                        </a:spcBef>
                        <a:spcAft>
                          <a:spcPts val="0"/>
                        </a:spcAft>
                      </a:pPr>
                      <a:r>
                        <a:rPr lang="en-US" sz="1100">
                          <a:latin typeface="Times New Roman"/>
                          <a:ea typeface="Times New Roman"/>
                        </a:rPr>
                        <a:t>-114</a:t>
                      </a:r>
                    </a:p>
                  </a:txBody>
                  <a:tcPr marL="5738" marR="5738" marT="5738" marB="0">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marL="0" marR="0">
                        <a:spcBef>
                          <a:spcPts val="0"/>
                        </a:spcBef>
                        <a:spcAft>
                          <a:spcPts val="0"/>
                        </a:spcAft>
                      </a:pPr>
                      <a:r>
                        <a:rPr lang="en-US" sz="1100">
                          <a:latin typeface="Times New Roman"/>
                          <a:ea typeface="Times New Roman"/>
                        </a:rPr>
                        <a:t>1.8</a:t>
                      </a:r>
                    </a:p>
                  </a:txBody>
                  <a:tcPr marL="5738" marR="5738" marT="5738" marB="0" anchor="b">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marL="0" marR="0">
                        <a:spcBef>
                          <a:spcPts val="0"/>
                        </a:spcBef>
                        <a:spcAft>
                          <a:spcPts val="0"/>
                        </a:spcAft>
                      </a:pPr>
                      <a:r>
                        <a:rPr lang="en-US" sz="1100">
                          <a:latin typeface="Times New Roman"/>
                          <a:ea typeface="Times New Roman"/>
                        </a:rPr>
                        <a:t>9.7</a:t>
                      </a:r>
                    </a:p>
                  </a:txBody>
                  <a:tcPr marL="5738" marR="5738" marT="5738" marB="0" anchor="b">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marL="0" marR="0">
                        <a:spcBef>
                          <a:spcPts val="0"/>
                        </a:spcBef>
                        <a:spcAft>
                          <a:spcPts val="0"/>
                        </a:spcAft>
                      </a:pPr>
                      <a:r>
                        <a:rPr lang="en-US" sz="1100">
                          <a:latin typeface="Times New Roman"/>
                          <a:ea typeface="Times New Roman"/>
                        </a:rPr>
                        <a:t>3.1</a:t>
                      </a:r>
                    </a:p>
                  </a:txBody>
                  <a:tcPr marL="5738" marR="5738" marT="5738" marB="0" anchor="b">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marL="0" marR="0">
                        <a:spcBef>
                          <a:spcPts val="0"/>
                        </a:spcBef>
                        <a:spcAft>
                          <a:spcPts val="0"/>
                        </a:spcAft>
                      </a:pPr>
                      <a:r>
                        <a:rPr lang="en-US" sz="1100">
                          <a:latin typeface="Times New Roman"/>
                          <a:ea typeface="Times New Roman"/>
                        </a:rPr>
                        <a:t>30.8</a:t>
                      </a:r>
                    </a:p>
                  </a:txBody>
                  <a:tcPr marL="5738" marR="5738" marT="5738" marB="0">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marL="0" marR="0">
                        <a:spcBef>
                          <a:spcPts val="0"/>
                        </a:spcBef>
                        <a:spcAft>
                          <a:spcPts val="0"/>
                        </a:spcAft>
                      </a:pPr>
                      <a:r>
                        <a:rPr lang="en-US" sz="1100">
                          <a:latin typeface="Times New Roman"/>
                          <a:ea typeface="Times New Roman"/>
                        </a:rPr>
                        <a:t>12.0%</a:t>
                      </a:r>
                    </a:p>
                  </a:txBody>
                  <a:tcPr marL="5738" marR="5738" marT="573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marL="0" marR="0">
                        <a:spcBef>
                          <a:spcPts val="0"/>
                        </a:spcBef>
                        <a:spcAft>
                          <a:spcPts val="0"/>
                        </a:spcAft>
                      </a:pPr>
                      <a:r>
                        <a:rPr lang="en-US" sz="1100">
                          <a:latin typeface="Times New Roman"/>
                          <a:ea typeface="Times New Roman"/>
                        </a:rPr>
                        <a:t>4688</a:t>
                      </a:r>
                    </a:p>
                  </a:txBody>
                  <a:tcPr marL="5738" marR="5738" marT="5738" marB="0" anchor="b">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marL="0" marR="0">
                        <a:spcBef>
                          <a:spcPts val="0"/>
                        </a:spcBef>
                        <a:spcAft>
                          <a:spcPts val="0"/>
                        </a:spcAft>
                      </a:pPr>
                      <a:r>
                        <a:rPr lang="en-US" sz="1100">
                          <a:latin typeface="Times New Roman"/>
                          <a:ea typeface="Times New Roman"/>
                        </a:rPr>
                        <a:t>281.25</a:t>
                      </a:r>
                    </a:p>
                  </a:txBody>
                  <a:tcPr marL="5738" marR="5738" marT="573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endParaRPr lang="en-US" sz="900">
                        <a:latin typeface="New York"/>
                      </a:endParaRPr>
                    </a:p>
                  </a:txBody>
                  <a:tcPr marL="5738" marR="5738" marT="5738" marB="0" anchor="b">
                    <a:lnL w="12700" cap="flat" cmpd="sng" algn="ctr">
                      <a:solidFill>
                        <a:srgbClr val="FFFFFF"/>
                      </a:solidFill>
                      <a:prstDash val="solid"/>
                      <a:round/>
                      <a:headEnd type="none" w="med" len="med"/>
                      <a:tailEnd type="none" w="med" len="med"/>
                    </a:lnL>
                    <a:lnR>
                      <a:noFill/>
                    </a:lnR>
                    <a:lnT>
                      <a:noFill/>
                    </a:lnT>
                    <a:lnB>
                      <a:noFill/>
                    </a:lnB>
                  </a:tcPr>
                </a:tc>
              </a:tr>
              <a:tr h="162064">
                <a:tc>
                  <a:txBody>
                    <a:bodyPr/>
                    <a:lstStyle/>
                    <a:p>
                      <a:pPr marL="0" marR="0">
                        <a:spcBef>
                          <a:spcPts val="0"/>
                        </a:spcBef>
                        <a:spcAft>
                          <a:spcPts val="0"/>
                        </a:spcAft>
                      </a:pPr>
                      <a:r>
                        <a:rPr lang="en-US" sz="1100">
                          <a:latin typeface="Times New Roman"/>
                          <a:ea typeface="Times New Roman"/>
                        </a:rPr>
                        <a:t>32</a:t>
                      </a:r>
                    </a:p>
                  </a:txBody>
                  <a:tcPr marL="5738" marR="5738" marT="573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a:spcBef>
                          <a:spcPts val="0"/>
                        </a:spcBef>
                        <a:spcAft>
                          <a:spcPts val="0"/>
                        </a:spcAft>
                      </a:pPr>
                      <a:r>
                        <a:rPr lang="en-US" sz="1100">
                          <a:latin typeface="Times New Roman"/>
                          <a:ea typeface="Times New Roman"/>
                        </a:rPr>
                        <a:t>-117</a:t>
                      </a:r>
                    </a:p>
                  </a:txBody>
                  <a:tcPr marL="5738" marR="5738" marT="5738" marB="0">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a:spcBef>
                          <a:spcPts val="0"/>
                        </a:spcBef>
                        <a:spcAft>
                          <a:spcPts val="0"/>
                        </a:spcAft>
                      </a:pPr>
                      <a:r>
                        <a:rPr lang="en-US" sz="1100">
                          <a:latin typeface="Times New Roman"/>
                          <a:ea typeface="Times New Roman"/>
                        </a:rPr>
                        <a:t>2.2</a:t>
                      </a:r>
                    </a:p>
                  </a:txBody>
                  <a:tcPr marL="5738" marR="5738" marT="5738" marB="0" anchor="b">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a:spcBef>
                          <a:spcPts val="0"/>
                        </a:spcBef>
                        <a:spcAft>
                          <a:spcPts val="0"/>
                        </a:spcAft>
                      </a:pPr>
                      <a:r>
                        <a:rPr lang="en-US" sz="1100">
                          <a:latin typeface="Times New Roman"/>
                          <a:ea typeface="Times New Roman"/>
                        </a:rPr>
                        <a:t>15.4</a:t>
                      </a:r>
                    </a:p>
                  </a:txBody>
                  <a:tcPr marL="5738" marR="5738" marT="5738" marB="0" anchor="b">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a:spcBef>
                          <a:spcPts val="0"/>
                        </a:spcBef>
                        <a:spcAft>
                          <a:spcPts val="0"/>
                        </a:spcAft>
                      </a:pPr>
                      <a:r>
                        <a:rPr lang="en-US" sz="1100">
                          <a:latin typeface="Times New Roman"/>
                          <a:ea typeface="Times New Roman"/>
                        </a:rPr>
                        <a:t>3.5</a:t>
                      </a:r>
                    </a:p>
                  </a:txBody>
                  <a:tcPr marL="5738" marR="5738" marT="5738" marB="0" anchor="b">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a:spcBef>
                          <a:spcPts val="0"/>
                        </a:spcBef>
                        <a:spcAft>
                          <a:spcPts val="0"/>
                        </a:spcAft>
                      </a:pPr>
                      <a:r>
                        <a:rPr lang="en-US" sz="1100" dirty="0">
                          <a:latin typeface="Times New Roman"/>
                          <a:ea typeface="Times New Roman"/>
                        </a:rPr>
                        <a:t>38.8</a:t>
                      </a:r>
                    </a:p>
                  </a:txBody>
                  <a:tcPr marL="5738" marR="5738" marT="5738" marB="0">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a:spcBef>
                          <a:spcPts val="0"/>
                        </a:spcBef>
                        <a:spcAft>
                          <a:spcPts val="0"/>
                        </a:spcAft>
                      </a:pPr>
                      <a:r>
                        <a:rPr lang="en-US" sz="1100">
                          <a:latin typeface="Times New Roman"/>
                          <a:ea typeface="Times New Roman"/>
                        </a:rPr>
                        <a:t>15.0%</a:t>
                      </a:r>
                    </a:p>
                  </a:txBody>
                  <a:tcPr marL="5738" marR="5738" marT="573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a:spcBef>
                          <a:spcPts val="0"/>
                        </a:spcBef>
                        <a:spcAft>
                          <a:spcPts val="0"/>
                        </a:spcAft>
                      </a:pPr>
                      <a:r>
                        <a:rPr lang="en-US" sz="1100">
                          <a:latin typeface="Times New Roman"/>
                          <a:ea typeface="Times New Roman"/>
                        </a:rPr>
                        <a:t>2344</a:t>
                      </a:r>
                    </a:p>
                  </a:txBody>
                  <a:tcPr marL="5738" marR="5738" marT="5738" marB="0" anchor="b">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a:spcBef>
                          <a:spcPts val="0"/>
                        </a:spcBef>
                        <a:spcAft>
                          <a:spcPts val="0"/>
                        </a:spcAft>
                      </a:pPr>
                      <a:r>
                        <a:rPr lang="en-US" sz="1100">
                          <a:latin typeface="Times New Roman"/>
                          <a:ea typeface="Times New Roman"/>
                        </a:rPr>
                        <a:t>175.78</a:t>
                      </a:r>
                    </a:p>
                  </a:txBody>
                  <a:tcPr marL="5738" marR="5738" marT="573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endParaRPr lang="en-US" sz="900">
                        <a:latin typeface="New York"/>
                      </a:endParaRPr>
                    </a:p>
                  </a:txBody>
                  <a:tcPr marL="5738" marR="5738" marT="5738" marB="0" anchor="b">
                    <a:lnL w="12700" cap="flat" cmpd="sng" algn="ctr">
                      <a:solidFill>
                        <a:srgbClr val="FFFFFF"/>
                      </a:solidFill>
                      <a:prstDash val="solid"/>
                      <a:round/>
                      <a:headEnd type="none" w="med" len="med"/>
                      <a:tailEnd type="none" w="med" len="med"/>
                    </a:lnL>
                    <a:lnR>
                      <a:noFill/>
                    </a:lnR>
                    <a:lnT>
                      <a:noFill/>
                    </a:lnT>
                    <a:lnB>
                      <a:noFill/>
                    </a:lnB>
                  </a:tcPr>
                </a:tc>
              </a:tr>
              <a:tr h="162064">
                <a:tc>
                  <a:txBody>
                    <a:bodyPr/>
                    <a:lstStyle/>
                    <a:p>
                      <a:pPr marL="0" marR="0">
                        <a:spcBef>
                          <a:spcPts val="0"/>
                        </a:spcBef>
                        <a:spcAft>
                          <a:spcPts val="0"/>
                        </a:spcAft>
                      </a:pPr>
                      <a:r>
                        <a:rPr lang="en-US" sz="1100">
                          <a:latin typeface="Times New Roman"/>
                          <a:ea typeface="Times New Roman"/>
                        </a:rPr>
                        <a:t>64</a:t>
                      </a:r>
                    </a:p>
                  </a:txBody>
                  <a:tcPr marL="5738" marR="5738" marT="573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marL="0" marR="0">
                        <a:spcBef>
                          <a:spcPts val="0"/>
                        </a:spcBef>
                        <a:spcAft>
                          <a:spcPts val="0"/>
                        </a:spcAft>
                      </a:pPr>
                      <a:r>
                        <a:rPr lang="en-US" sz="1100">
                          <a:latin typeface="Times New Roman"/>
                          <a:ea typeface="Times New Roman"/>
                        </a:rPr>
                        <a:t>-120</a:t>
                      </a:r>
                    </a:p>
                  </a:txBody>
                  <a:tcPr marL="5738" marR="5738" marT="5738" marB="0">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marL="0" marR="0">
                        <a:spcBef>
                          <a:spcPts val="0"/>
                        </a:spcBef>
                        <a:spcAft>
                          <a:spcPts val="0"/>
                        </a:spcAft>
                      </a:pPr>
                      <a:r>
                        <a:rPr lang="en-US" sz="1100">
                          <a:latin typeface="Times New Roman"/>
                          <a:ea typeface="Times New Roman"/>
                        </a:rPr>
                        <a:t>2.5</a:t>
                      </a:r>
                    </a:p>
                  </a:txBody>
                  <a:tcPr marL="5738" marR="5738" marT="5738" marB="0" anchor="b">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marL="0" marR="0">
                        <a:spcBef>
                          <a:spcPts val="0"/>
                        </a:spcBef>
                        <a:spcAft>
                          <a:spcPts val="0"/>
                        </a:spcAft>
                      </a:pPr>
                      <a:r>
                        <a:rPr lang="en-US" sz="1100">
                          <a:latin typeface="Times New Roman"/>
                          <a:ea typeface="Times New Roman"/>
                        </a:rPr>
                        <a:t>19.4</a:t>
                      </a:r>
                    </a:p>
                  </a:txBody>
                  <a:tcPr marL="5738" marR="5738" marT="5738" marB="0" anchor="b">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marL="0" marR="0">
                        <a:spcBef>
                          <a:spcPts val="0"/>
                        </a:spcBef>
                        <a:spcAft>
                          <a:spcPts val="0"/>
                        </a:spcAft>
                      </a:pPr>
                      <a:r>
                        <a:rPr lang="en-US" sz="1100">
                          <a:latin typeface="Times New Roman"/>
                          <a:ea typeface="Times New Roman"/>
                        </a:rPr>
                        <a:t>4.4</a:t>
                      </a:r>
                    </a:p>
                  </a:txBody>
                  <a:tcPr marL="5738" marR="5738" marT="5738" marB="0" anchor="b">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marL="0" marR="0">
                        <a:spcBef>
                          <a:spcPts val="0"/>
                        </a:spcBef>
                        <a:spcAft>
                          <a:spcPts val="0"/>
                        </a:spcAft>
                      </a:pPr>
                      <a:r>
                        <a:rPr lang="en-US" sz="1100">
                          <a:latin typeface="Times New Roman"/>
                          <a:ea typeface="Times New Roman"/>
                        </a:rPr>
                        <a:t>61.5</a:t>
                      </a:r>
                    </a:p>
                  </a:txBody>
                  <a:tcPr marL="5738" marR="5738" marT="5738" marB="0">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marL="0" marR="0">
                        <a:spcBef>
                          <a:spcPts val="0"/>
                        </a:spcBef>
                        <a:spcAft>
                          <a:spcPts val="0"/>
                        </a:spcAft>
                      </a:pPr>
                      <a:r>
                        <a:rPr lang="en-US" sz="1100">
                          <a:latin typeface="Times New Roman"/>
                          <a:ea typeface="Times New Roman"/>
                        </a:rPr>
                        <a:t>15.0%</a:t>
                      </a:r>
                    </a:p>
                  </a:txBody>
                  <a:tcPr marL="5738" marR="5738" marT="573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marL="0" marR="0">
                        <a:spcBef>
                          <a:spcPts val="0"/>
                        </a:spcBef>
                        <a:spcAft>
                          <a:spcPts val="0"/>
                        </a:spcAft>
                      </a:pPr>
                      <a:r>
                        <a:rPr lang="en-US" sz="1100">
                          <a:latin typeface="Times New Roman"/>
                          <a:ea typeface="Times New Roman"/>
                        </a:rPr>
                        <a:t>1172</a:t>
                      </a:r>
                    </a:p>
                  </a:txBody>
                  <a:tcPr marL="5738" marR="5738" marT="5738" marB="0" anchor="b">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marL="0" marR="0">
                        <a:spcBef>
                          <a:spcPts val="0"/>
                        </a:spcBef>
                        <a:spcAft>
                          <a:spcPts val="0"/>
                        </a:spcAft>
                      </a:pPr>
                      <a:r>
                        <a:rPr lang="en-US" sz="1100">
                          <a:latin typeface="Times New Roman"/>
                          <a:ea typeface="Times New Roman"/>
                        </a:rPr>
                        <a:t>87.89</a:t>
                      </a:r>
                    </a:p>
                  </a:txBody>
                  <a:tcPr marL="5738" marR="5738" marT="573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endParaRPr lang="en-US" sz="900">
                        <a:latin typeface="New York"/>
                      </a:endParaRPr>
                    </a:p>
                  </a:txBody>
                  <a:tcPr marL="5738" marR="5738" marT="5738" marB="0" anchor="b">
                    <a:lnL w="12700" cap="flat" cmpd="sng" algn="ctr">
                      <a:solidFill>
                        <a:srgbClr val="FFFFFF"/>
                      </a:solidFill>
                      <a:prstDash val="solid"/>
                      <a:round/>
                      <a:headEnd type="none" w="med" len="med"/>
                      <a:tailEnd type="none" w="med" len="med"/>
                    </a:lnL>
                    <a:lnR>
                      <a:noFill/>
                    </a:lnR>
                    <a:lnT>
                      <a:noFill/>
                    </a:lnT>
                    <a:lnB>
                      <a:noFill/>
                    </a:lnB>
                  </a:tcPr>
                </a:tc>
              </a:tr>
              <a:tr h="162064">
                <a:tc>
                  <a:txBody>
                    <a:bodyPr/>
                    <a:lstStyle/>
                    <a:p>
                      <a:pPr marL="0" marR="0">
                        <a:spcBef>
                          <a:spcPts val="0"/>
                        </a:spcBef>
                        <a:spcAft>
                          <a:spcPts val="0"/>
                        </a:spcAft>
                      </a:pPr>
                      <a:r>
                        <a:rPr lang="en-US" sz="1100">
                          <a:latin typeface="Times New Roman"/>
                          <a:ea typeface="Times New Roman"/>
                        </a:rPr>
                        <a:t>128</a:t>
                      </a:r>
                    </a:p>
                  </a:txBody>
                  <a:tcPr marL="5738" marR="5738" marT="573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a:spcBef>
                          <a:spcPts val="0"/>
                        </a:spcBef>
                        <a:spcAft>
                          <a:spcPts val="0"/>
                        </a:spcAft>
                      </a:pPr>
                      <a:r>
                        <a:rPr lang="en-US" sz="1100">
                          <a:latin typeface="Times New Roman"/>
                          <a:ea typeface="Times New Roman"/>
                        </a:rPr>
                        <a:t>-123</a:t>
                      </a:r>
                    </a:p>
                  </a:txBody>
                  <a:tcPr marL="5738" marR="5738" marT="5738" marB="0">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a:spcBef>
                          <a:spcPts val="0"/>
                        </a:spcBef>
                        <a:spcAft>
                          <a:spcPts val="0"/>
                        </a:spcAft>
                      </a:pPr>
                      <a:r>
                        <a:rPr lang="en-US" sz="1100">
                          <a:latin typeface="Times New Roman"/>
                          <a:ea typeface="Times New Roman"/>
                        </a:rPr>
                        <a:t>3.1</a:t>
                      </a:r>
                    </a:p>
                  </a:txBody>
                  <a:tcPr marL="5738" marR="5738" marT="5738" marB="0" anchor="b">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a:spcBef>
                          <a:spcPts val="0"/>
                        </a:spcBef>
                        <a:spcAft>
                          <a:spcPts val="0"/>
                        </a:spcAft>
                      </a:pPr>
                      <a:r>
                        <a:rPr lang="en-US" sz="1100">
                          <a:latin typeface="Times New Roman"/>
                          <a:ea typeface="Times New Roman"/>
                        </a:rPr>
                        <a:t>30.8</a:t>
                      </a:r>
                    </a:p>
                  </a:txBody>
                  <a:tcPr marL="5738" marR="5738" marT="5738" marB="0" anchor="b">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a:spcBef>
                          <a:spcPts val="0"/>
                        </a:spcBef>
                        <a:spcAft>
                          <a:spcPts val="0"/>
                        </a:spcAft>
                      </a:pPr>
                      <a:r>
                        <a:rPr lang="en-US" sz="1100">
                          <a:latin typeface="Times New Roman"/>
                          <a:ea typeface="Times New Roman"/>
                        </a:rPr>
                        <a:t>5.0</a:t>
                      </a:r>
                    </a:p>
                  </a:txBody>
                  <a:tcPr marL="5738" marR="5738" marT="5738" marB="0" anchor="b">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a:spcBef>
                          <a:spcPts val="0"/>
                        </a:spcBef>
                        <a:spcAft>
                          <a:spcPts val="0"/>
                        </a:spcAft>
                      </a:pPr>
                      <a:r>
                        <a:rPr lang="en-US" sz="1100">
                          <a:latin typeface="Times New Roman"/>
                          <a:ea typeface="Times New Roman"/>
                        </a:rPr>
                        <a:t>77.4</a:t>
                      </a:r>
                    </a:p>
                  </a:txBody>
                  <a:tcPr marL="5738" marR="5738" marT="5738" marB="0">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a:spcBef>
                          <a:spcPts val="0"/>
                        </a:spcBef>
                        <a:spcAft>
                          <a:spcPts val="0"/>
                        </a:spcAft>
                      </a:pPr>
                      <a:r>
                        <a:rPr lang="en-US" sz="1100">
                          <a:latin typeface="Times New Roman"/>
                          <a:ea typeface="Times New Roman"/>
                        </a:rPr>
                        <a:t>10.0%</a:t>
                      </a:r>
                    </a:p>
                  </a:txBody>
                  <a:tcPr marL="5738" marR="5738" marT="573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a:spcBef>
                          <a:spcPts val="0"/>
                        </a:spcBef>
                        <a:spcAft>
                          <a:spcPts val="0"/>
                        </a:spcAft>
                      </a:pPr>
                      <a:r>
                        <a:rPr lang="en-US" sz="1100">
                          <a:latin typeface="Times New Roman"/>
                          <a:ea typeface="Times New Roman"/>
                        </a:rPr>
                        <a:t>586</a:t>
                      </a:r>
                    </a:p>
                  </a:txBody>
                  <a:tcPr marL="5738" marR="5738" marT="5738" marB="0" anchor="b">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a:spcBef>
                          <a:spcPts val="0"/>
                        </a:spcBef>
                        <a:spcAft>
                          <a:spcPts val="0"/>
                        </a:spcAft>
                      </a:pPr>
                      <a:r>
                        <a:rPr lang="en-US" sz="1100">
                          <a:latin typeface="Times New Roman"/>
                          <a:ea typeface="Times New Roman"/>
                        </a:rPr>
                        <a:t>29.30</a:t>
                      </a:r>
                    </a:p>
                  </a:txBody>
                  <a:tcPr marL="5738" marR="5738" marT="573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endParaRPr lang="en-US" sz="900">
                        <a:latin typeface="New York"/>
                      </a:endParaRPr>
                    </a:p>
                  </a:txBody>
                  <a:tcPr marL="5738" marR="5738" marT="5738" marB="0" anchor="b">
                    <a:lnL w="12700" cap="flat" cmpd="sng" algn="ctr">
                      <a:solidFill>
                        <a:srgbClr val="FFFFFF"/>
                      </a:solidFill>
                      <a:prstDash val="solid"/>
                      <a:round/>
                      <a:headEnd type="none" w="med" len="med"/>
                      <a:tailEnd type="none" w="med" len="med"/>
                    </a:lnL>
                    <a:lnR>
                      <a:noFill/>
                    </a:lnR>
                    <a:lnT>
                      <a:noFill/>
                    </a:lnT>
                    <a:lnB>
                      <a:noFill/>
                    </a:lnB>
                  </a:tcPr>
                </a:tc>
              </a:tr>
              <a:tr h="162064">
                <a:tc>
                  <a:txBody>
                    <a:bodyPr/>
                    <a:lstStyle/>
                    <a:p>
                      <a:pPr marL="0" marR="0">
                        <a:spcBef>
                          <a:spcPts val="0"/>
                        </a:spcBef>
                        <a:spcAft>
                          <a:spcPts val="0"/>
                        </a:spcAft>
                      </a:pPr>
                      <a:r>
                        <a:rPr lang="en-US" sz="1100">
                          <a:latin typeface="Times New Roman"/>
                          <a:ea typeface="Times New Roman"/>
                        </a:rPr>
                        <a:t>256</a:t>
                      </a:r>
                    </a:p>
                  </a:txBody>
                  <a:tcPr marL="5738" marR="5738" marT="573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marL="0" marR="0">
                        <a:spcBef>
                          <a:spcPts val="0"/>
                        </a:spcBef>
                        <a:spcAft>
                          <a:spcPts val="0"/>
                        </a:spcAft>
                      </a:pPr>
                      <a:r>
                        <a:rPr lang="en-US" sz="1100">
                          <a:latin typeface="Times New Roman"/>
                          <a:ea typeface="Times New Roman"/>
                        </a:rPr>
                        <a:t>-126</a:t>
                      </a:r>
                    </a:p>
                  </a:txBody>
                  <a:tcPr marL="5738" marR="5738" marT="5738" marB="0">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marL="0" marR="0">
                        <a:spcBef>
                          <a:spcPts val="0"/>
                        </a:spcBef>
                        <a:spcAft>
                          <a:spcPts val="0"/>
                        </a:spcAft>
                      </a:pPr>
                      <a:r>
                        <a:rPr lang="en-US" sz="1100">
                          <a:latin typeface="Times New Roman"/>
                          <a:ea typeface="Times New Roman"/>
                        </a:rPr>
                        <a:t>3.9</a:t>
                      </a:r>
                    </a:p>
                  </a:txBody>
                  <a:tcPr marL="5738" marR="5738" marT="5738" marB="0" anchor="b">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marL="0" marR="0">
                        <a:spcBef>
                          <a:spcPts val="0"/>
                        </a:spcBef>
                        <a:spcAft>
                          <a:spcPts val="0"/>
                        </a:spcAft>
                      </a:pPr>
                      <a:r>
                        <a:rPr lang="en-US" sz="1100">
                          <a:latin typeface="Times New Roman"/>
                          <a:ea typeface="Times New Roman"/>
                        </a:rPr>
                        <a:t>48.9</a:t>
                      </a:r>
                    </a:p>
                  </a:txBody>
                  <a:tcPr marL="5738" marR="5738" marT="5738" marB="0" anchor="b">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marL="0" marR="0">
                        <a:spcBef>
                          <a:spcPts val="0"/>
                        </a:spcBef>
                        <a:spcAft>
                          <a:spcPts val="0"/>
                        </a:spcAft>
                      </a:pPr>
                      <a:r>
                        <a:rPr lang="en-US" sz="1100">
                          <a:latin typeface="Times New Roman"/>
                          <a:ea typeface="Times New Roman"/>
                        </a:rPr>
                        <a:t>6.3</a:t>
                      </a:r>
                    </a:p>
                  </a:txBody>
                  <a:tcPr marL="5738" marR="5738" marT="5738" marB="0" anchor="b">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marL="0" marR="0">
                        <a:spcBef>
                          <a:spcPts val="0"/>
                        </a:spcBef>
                        <a:spcAft>
                          <a:spcPts val="0"/>
                        </a:spcAft>
                      </a:pPr>
                      <a:r>
                        <a:rPr lang="en-US" sz="1100">
                          <a:latin typeface="Times New Roman"/>
                          <a:ea typeface="Times New Roman"/>
                        </a:rPr>
                        <a:t>122.7</a:t>
                      </a:r>
                    </a:p>
                  </a:txBody>
                  <a:tcPr marL="5738" marR="5738" marT="5738" marB="0">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marL="0" marR="0">
                        <a:spcBef>
                          <a:spcPts val="0"/>
                        </a:spcBef>
                        <a:spcAft>
                          <a:spcPts val="0"/>
                        </a:spcAft>
                      </a:pPr>
                      <a:r>
                        <a:rPr lang="en-US" sz="1100">
                          <a:latin typeface="Times New Roman"/>
                          <a:ea typeface="Times New Roman"/>
                        </a:rPr>
                        <a:t>6.0%</a:t>
                      </a:r>
                    </a:p>
                  </a:txBody>
                  <a:tcPr marL="5738" marR="5738" marT="573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E9EDF4"/>
                    </a:solidFill>
                  </a:tcPr>
                </a:tc>
                <a:tc>
                  <a:txBody>
                    <a:bodyPr/>
                    <a:lstStyle/>
                    <a:p>
                      <a:pPr marL="0" marR="0">
                        <a:spcBef>
                          <a:spcPts val="0"/>
                        </a:spcBef>
                        <a:spcAft>
                          <a:spcPts val="0"/>
                        </a:spcAft>
                      </a:pPr>
                      <a:r>
                        <a:rPr lang="en-US" sz="1100">
                          <a:latin typeface="Times New Roman"/>
                          <a:ea typeface="Times New Roman"/>
                        </a:rPr>
                        <a:t>293</a:t>
                      </a:r>
                    </a:p>
                  </a:txBody>
                  <a:tcPr marL="5738" marR="5738" marT="5738" marB="0" anchor="b">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marL="0" marR="0">
                        <a:spcBef>
                          <a:spcPts val="0"/>
                        </a:spcBef>
                        <a:spcAft>
                          <a:spcPts val="0"/>
                        </a:spcAft>
                      </a:pPr>
                      <a:r>
                        <a:rPr lang="en-US" sz="1100">
                          <a:latin typeface="Times New Roman"/>
                          <a:ea typeface="Times New Roman"/>
                        </a:rPr>
                        <a:t>8.79</a:t>
                      </a:r>
                    </a:p>
                  </a:txBody>
                  <a:tcPr marL="5738" marR="5738" marT="573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endParaRPr lang="en-US" sz="900">
                        <a:latin typeface="New York"/>
                      </a:endParaRPr>
                    </a:p>
                  </a:txBody>
                  <a:tcPr marL="5738" marR="5738" marT="5738" marB="0" anchor="b">
                    <a:lnL w="12700" cap="flat" cmpd="sng" algn="ctr">
                      <a:solidFill>
                        <a:srgbClr val="FFFFFF"/>
                      </a:solidFill>
                      <a:prstDash val="solid"/>
                      <a:round/>
                      <a:headEnd type="none" w="med" len="med"/>
                      <a:tailEnd type="none" w="med" len="med"/>
                    </a:lnL>
                    <a:lnR>
                      <a:noFill/>
                    </a:lnR>
                    <a:lnT>
                      <a:noFill/>
                    </a:lnT>
                    <a:lnB>
                      <a:noFill/>
                    </a:lnB>
                  </a:tcPr>
                </a:tc>
              </a:tr>
              <a:tr h="162064">
                <a:tc>
                  <a:txBody>
                    <a:bodyPr/>
                    <a:lstStyle/>
                    <a:p>
                      <a:pPr marL="0" marR="0">
                        <a:spcBef>
                          <a:spcPts val="0"/>
                        </a:spcBef>
                        <a:spcAft>
                          <a:spcPts val="0"/>
                        </a:spcAft>
                      </a:pPr>
                      <a:r>
                        <a:rPr lang="en-US" sz="1100">
                          <a:latin typeface="Times New Roman"/>
                          <a:ea typeface="Times New Roman"/>
                        </a:rPr>
                        <a:t>512</a:t>
                      </a:r>
                    </a:p>
                  </a:txBody>
                  <a:tcPr marL="5738" marR="5738" marT="573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a:spcBef>
                          <a:spcPts val="0"/>
                        </a:spcBef>
                        <a:spcAft>
                          <a:spcPts val="0"/>
                        </a:spcAft>
                      </a:pPr>
                      <a:r>
                        <a:rPr lang="en-US" sz="1100">
                          <a:latin typeface="Times New Roman"/>
                          <a:ea typeface="Times New Roman"/>
                        </a:rPr>
                        <a:t>-129</a:t>
                      </a:r>
                    </a:p>
                  </a:txBody>
                  <a:tcPr marL="5738" marR="5738" marT="5738" marB="0">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a:spcBef>
                          <a:spcPts val="0"/>
                        </a:spcBef>
                        <a:spcAft>
                          <a:spcPts val="0"/>
                        </a:spcAft>
                      </a:pPr>
                      <a:r>
                        <a:rPr lang="en-US" sz="1100">
                          <a:latin typeface="Times New Roman"/>
                          <a:ea typeface="Times New Roman"/>
                        </a:rPr>
                        <a:t>4.4</a:t>
                      </a:r>
                    </a:p>
                  </a:txBody>
                  <a:tcPr marL="5738" marR="5738" marT="5738" marB="0" anchor="b">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a:spcBef>
                          <a:spcPts val="0"/>
                        </a:spcBef>
                        <a:spcAft>
                          <a:spcPts val="0"/>
                        </a:spcAft>
                      </a:pPr>
                      <a:r>
                        <a:rPr lang="en-US" sz="1100">
                          <a:latin typeface="Times New Roman"/>
                          <a:ea typeface="Times New Roman"/>
                        </a:rPr>
                        <a:t>61.5</a:t>
                      </a:r>
                    </a:p>
                  </a:txBody>
                  <a:tcPr marL="5738" marR="5738" marT="5738" marB="0" anchor="b">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a:spcBef>
                          <a:spcPts val="0"/>
                        </a:spcBef>
                        <a:spcAft>
                          <a:spcPts val="0"/>
                        </a:spcAft>
                      </a:pPr>
                      <a:r>
                        <a:rPr lang="en-US" sz="1100">
                          <a:latin typeface="Times New Roman"/>
                          <a:ea typeface="Times New Roman"/>
                        </a:rPr>
                        <a:t>7.9</a:t>
                      </a:r>
                    </a:p>
                  </a:txBody>
                  <a:tcPr marL="5738" marR="5738" marT="5738" marB="0" anchor="b">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a:spcBef>
                          <a:spcPts val="0"/>
                        </a:spcBef>
                        <a:spcAft>
                          <a:spcPts val="0"/>
                        </a:spcAft>
                      </a:pPr>
                      <a:r>
                        <a:rPr lang="en-US" sz="1100">
                          <a:latin typeface="Times New Roman"/>
                          <a:ea typeface="Times New Roman"/>
                        </a:rPr>
                        <a:t>194.5</a:t>
                      </a:r>
                    </a:p>
                  </a:txBody>
                  <a:tcPr marL="5738" marR="5738" marT="5738" marB="0">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a:spcBef>
                          <a:spcPts val="0"/>
                        </a:spcBef>
                        <a:spcAft>
                          <a:spcPts val="0"/>
                        </a:spcAft>
                      </a:pPr>
                      <a:r>
                        <a:rPr lang="en-US" sz="1100">
                          <a:latin typeface="Times New Roman"/>
                          <a:ea typeface="Times New Roman"/>
                        </a:rPr>
                        <a:t>5.0%</a:t>
                      </a:r>
                    </a:p>
                  </a:txBody>
                  <a:tcPr marL="5738" marR="5738" marT="573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0D8E8"/>
                    </a:solidFill>
                  </a:tcPr>
                </a:tc>
                <a:tc>
                  <a:txBody>
                    <a:bodyPr/>
                    <a:lstStyle/>
                    <a:p>
                      <a:pPr marL="0" marR="0">
                        <a:spcBef>
                          <a:spcPts val="0"/>
                        </a:spcBef>
                        <a:spcAft>
                          <a:spcPts val="0"/>
                        </a:spcAft>
                      </a:pPr>
                      <a:r>
                        <a:rPr lang="en-US" sz="1100">
                          <a:latin typeface="Times New Roman"/>
                          <a:ea typeface="Times New Roman"/>
                        </a:rPr>
                        <a:t>146</a:t>
                      </a:r>
                    </a:p>
                  </a:txBody>
                  <a:tcPr marL="5738" marR="5738" marT="5738" marB="0" anchor="b">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a:spcBef>
                          <a:spcPts val="0"/>
                        </a:spcBef>
                        <a:spcAft>
                          <a:spcPts val="0"/>
                        </a:spcAft>
                      </a:pPr>
                      <a:r>
                        <a:rPr lang="en-US" sz="1100">
                          <a:latin typeface="Times New Roman"/>
                          <a:ea typeface="Times New Roman"/>
                        </a:rPr>
                        <a:t>3.66</a:t>
                      </a:r>
                    </a:p>
                  </a:txBody>
                  <a:tcPr marL="5738" marR="5738" marT="573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endParaRPr lang="en-US" sz="900">
                        <a:latin typeface="New York"/>
                      </a:endParaRPr>
                    </a:p>
                  </a:txBody>
                  <a:tcPr marL="5738" marR="5738" marT="5738" marB="0" anchor="b">
                    <a:lnL w="12700" cap="flat" cmpd="sng" algn="ctr">
                      <a:solidFill>
                        <a:srgbClr val="FFFFFF"/>
                      </a:solidFill>
                      <a:prstDash val="solid"/>
                      <a:round/>
                      <a:headEnd type="none" w="med" len="med"/>
                      <a:tailEnd type="none" w="med" len="med"/>
                    </a:lnL>
                    <a:lnR>
                      <a:noFill/>
                    </a:lnR>
                    <a:lnT>
                      <a:noFill/>
                    </a:lnT>
                    <a:lnB>
                      <a:noFill/>
                    </a:lnB>
                  </a:tcPr>
                </a:tc>
              </a:tr>
              <a:tr h="173794">
                <a:tc>
                  <a:txBody>
                    <a:bodyPr/>
                    <a:lstStyle/>
                    <a:p>
                      <a:pPr marL="0" marR="0">
                        <a:spcBef>
                          <a:spcPts val="0"/>
                        </a:spcBef>
                        <a:spcAft>
                          <a:spcPts val="0"/>
                        </a:spcAft>
                      </a:pPr>
                      <a:r>
                        <a:rPr lang="en-US" sz="1100">
                          <a:latin typeface="Times New Roman"/>
                          <a:ea typeface="Times New Roman"/>
                        </a:rPr>
                        <a:t>1024</a:t>
                      </a:r>
                    </a:p>
                  </a:txBody>
                  <a:tcPr marL="5738" marR="5738" marT="573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marL="0" marR="0">
                        <a:spcBef>
                          <a:spcPts val="0"/>
                        </a:spcBef>
                        <a:spcAft>
                          <a:spcPts val="0"/>
                        </a:spcAft>
                      </a:pPr>
                      <a:r>
                        <a:rPr lang="en-US" sz="1100">
                          <a:latin typeface="Times New Roman"/>
                          <a:ea typeface="Times New Roman"/>
                        </a:rPr>
                        <a:t>-132</a:t>
                      </a:r>
                    </a:p>
                  </a:txBody>
                  <a:tcPr marL="5738" marR="5738" marT="5738" marB="0">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marL="0" marR="0">
                        <a:spcBef>
                          <a:spcPts val="0"/>
                        </a:spcBef>
                        <a:spcAft>
                          <a:spcPts val="0"/>
                        </a:spcAft>
                      </a:pPr>
                      <a:r>
                        <a:rPr lang="en-US" sz="1100">
                          <a:latin typeface="Times New Roman"/>
                          <a:ea typeface="Times New Roman"/>
                        </a:rPr>
                        <a:t>5.6</a:t>
                      </a:r>
                    </a:p>
                  </a:txBody>
                  <a:tcPr marL="5738" marR="5738" marT="5738" marB="0" anchor="b">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marL="0" marR="0">
                        <a:spcBef>
                          <a:spcPts val="0"/>
                        </a:spcBef>
                        <a:spcAft>
                          <a:spcPts val="0"/>
                        </a:spcAft>
                      </a:pPr>
                      <a:r>
                        <a:rPr lang="en-US" sz="1100">
                          <a:latin typeface="Times New Roman"/>
                          <a:ea typeface="Times New Roman"/>
                        </a:rPr>
                        <a:t>97.5</a:t>
                      </a:r>
                    </a:p>
                  </a:txBody>
                  <a:tcPr marL="5738" marR="5738" marT="5738" marB="0" anchor="b">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marL="0" marR="0">
                        <a:spcBef>
                          <a:spcPts val="0"/>
                        </a:spcBef>
                        <a:spcAft>
                          <a:spcPts val="0"/>
                        </a:spcAft>
                      </a:pPr>
                      <a:r>
                        <a:rPr lang="en-US" sz="1100" dirty="0">
                          <a:latin typeface="Times New Roman"/>
                          <a:ea typeface="Times New Roman"/>
                        </a:rPr>
                        <a:t>8.8</a:t>
                      </a:r>
                    </a:p>
                  </a:txBody>
                  <a:tcPr marL="5738" marR="5738" marT="5738" marB="0" anchor="b">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marL="0" marR="0">
                        <a:spcBef>
                          <a:spcPts val="0"/>
                        </a:spcBef>
                        <a:spcAft>
                          <a:spcPts val="0"/>
                        </a:spcAft>
                      </a:pPr>
                      <a:r>
                        <a:rPr lang="en-US" sz="1100">
                          <a:latin typeface="Times New Roman"/>
                          <a:ea typeface="Times New Roman"/>
                        </a:rPr>
                        <a:t>244.8</a:t>
                      </a:r>
                    </a:p>
                  </a:txBody>
                  <a:tcPr marL="5738" marR="5738" marT="5738" marB="0">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marL="0" marR="0">
                        <a:spcBef>
                          <a:spcPts val="0"/>
                        </a:spcBef>
                        <a:spcAft>
                          <a:spcPts val="0"/>
                        </a:spcAft>
                      </a:pPr>
                      <a:r>
                        <a:rPr lang="en-US" sz="1100">
                          <a:latin typeface="Times New Roman"/>
                          <a:ea typeface="Times New Roman"/>
                        </a:rPr>
                        <a:t>6.0%</a:t>
                      </a:r>
                    </a:p>
                  </a:txBody>
                  <a:tcPr marL="5738" marR="5738" marT="573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E9EDF4"/>
                    </a:solidFill>
                  </a:tcPr>
                </a:tc>
                <a:tc>
                  <a:txBody>
                    <a:bodyPr/>
                    <a:lstStyle/>
                    <a:p>
                      <a:pPr marL="0" marR="0">
                        <a:spcBef>
                          <a:spcPts val="0"/>
                        </a:spcBef>
                        <a:spcAft>
                          <a:spcPts val="0"/>
                        </a:spcAft>
                      </a:pPr>
                      <a:r>
                        <a:rPr lang="en-US" sz="1100">
                          <a:latin typeface="Times New Roman"/>
                          <a:ea typeface="Times New Roman"/>
                        </a:rPr>
                        <a:t>73</a:t>
                      </a:r>
                    </a:p>
                  </a:txBody>
                  <a:tcPr marL="5738" marR="5738" marT="5738" marB="0" anchor="b">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marL="0" marR="0">
                        <a:spcBef>
                          <a:spcPts val="0"/>
                        </a:spcBef>
                        <a:spcAft>
                          <a:spcPts val="0"/>
                        </a:spcAft>
                      </a:pPr>
                      <a:r>
                        <a:rPr lang="en-US" sz="1100">
                          <a:latin typeface="Times New Roman"/>
                          <a:ea typeface="Times New Roman"/>
                        </a:rPr>
                        <a:t>2.20</a:t>
                      </a:r>
                    </a:p>
                  </a:txBody>
                  <a:tcPr marL="5738" marR="5738" marT="573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endParaRPr lang="en-US" sz="900" dirty="0">
                        <a:latin typeface="New York"/>
                      </a:endParaRPr>
                    </a:p>
                  </a:txBody>
                  <a:tcPr marL="5738" marR="5738" marT="5738" marB="0" anchor="b">
                    <a:lnL w="12700" cap="flat" cmpd="sng" algn="ctr">
                      <a:solidFill>
                        <a:srgbClr val="FFFFFF"/>
                      </a:solidFill>
                      <a:prstDash val="solid"/>
                      <a:round/>
                      <a:headEnd type="none" w="med" len="med"/>
                      <a:tailEnd type="none" w="med" len="med"/>
                    </a:lnL>
                    <a:lnR>
                      <a:noFill/>
                    </a:lnR>
                    <a:lnT>
                      <a:noFill/>
                    </a:lnT>
                    <a:lnB>
                      <a:noFill/>
                    </a:lnB>
                  </a:tcPr>
                </a:tc>
              </a:tr>
              <a:tr h="162064">
                <a:tc>
                  <a:txBody>
                    <a:bodyPr/>
                    <a:lstStyle/>
                    <a:p>
                      <a:pPr marL="0" marR="0">
                        <a:spcBef>
                          <a:spcPts val="0"/>
                        </a:spcBef>
                        <a:spcAft>
                          <a:spcPts val="0"/>
                        </a:spcAft>
                      </a:pPr>
                      <a:r>
                        <a:rPr lang="en-US" sz="1100">
                          <a:latin typeface="Times New Roman"/>
                          <a:ea typeface="Times New Roman"/>
                        </a:rPr>
                        <a:t>2048</a:t>
                      </a:r>
                    </a:p>
                  </a:txBody>
                  <a:tcPr marL="5738" marR="5738" marT="573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a:spcBef>
                          <a:spcPts val="0"/>
                        </a:spcBef>
                        <a:spcAft>
                          <a:spcPts val="0"/>
                        </a:spcAft>
                      </a:pPr>
                      <a:r>
                        <a:rPr lang="en-US" sz="1100">
                          <a:latin typeface="Times New Roman"/>
                          <a:ea typeface="Times New Roman"/>
                        </a:rPr>
                        <a:t>-135</a:t>
                      </a:r>
                    </a:p>
                  </a:txBody>
                  <a:tcPr marL="5738" marR="5738" marT="5738" marB="0">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a:spcBef>
                          <a:spcPts val="0"/>
                        </a:spcBef>
                        <a:spcAft>
                          <a:spcPts val="0"/>
                        </a:spcAft>
                      </a:pPr>
                      <a:r>
                        <a:rPr lang="en-US" sz="1100">
                          <a:latin typeface="Times New Roman"/>
                          <a:ea typeface="Times New Roman"/>
                        </a:rPr>
                        <a:t>6.3</a:t>
                      </a:r>
                    </a:p>
                  </a:txBody>
                  <a:tcPr marL="5738" marR="5738" marT="5738" marB="0" anchor="b">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a:spcBef>
                          <a:spcPts val="0"/>
                        </a:spcBef>
                        <a:spcAft>
                          <a:spcPts val="0"/>
                        </a:spcAft>
                      </a:pPr>
                      <a:r>
                        <a:rPr lang="en-US" sz="1100">
                          <a:latin typeface="Times New Roman"/>
                          <a:ea typeface="Times New Roman"/>
                        </a:rPr>
                        <a:t>122.7</a:t>
                      </a:r>
                    </a:p>
                  </a:txBody>
                  <a:tcPr marL="5738" marR="5738" marT="5738" marB="0" anchor="b">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a:spcBef>
                          <a:spcPts val="0"/>
                        </a:spcBef>
                        <a:spcAft>
                          <a:spcPts val="0"/>
                        </a:spcAft>
                      </a:pPr>
                      <a:r>
                        <a:rPr lang="en-US" sz="1100">
                          <a:latin typeface="Times New Roman"/>
                          <a:ea typeface="Times New Roman"/>
                        </a:rPr>
                        <a:t>11.1</a:t>
                      </a:r>
                    </a:p>
                  </a:txBody>
                  <a:tcPr marL="5738" marR="5738" marT="5738" marB="0" anchor="b">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a:spcBef>
                          <a:spcPts val="0"/>
                        </a:spcBef>
                        <a:spcAft>
                          <a:spcPts val="0"/>
                        </a:spcAft>
                      </a:pPr>
                      <a:r>
                        <a:rPr lang="en-US" sz="1100">
                          <a:latin typeface="Times New Roman"/>
                          <a:ea typeface="Times New Roman"/>
                        </a:rPr>
                        <a:t>388.1</a:t>
                      </a:r>
                    </a:p>
                  </a:txBody>
                  <a:tcPr marL="5738" marR="5738" marT="5738" marB="0" anchor="b">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a:spcBef>
                          <a:spcPts val="0"/>
                        </a:spcBef>
                        <a:spcAft>
                          <a:spcPts val="0"/>
                        </a:spcAft>
                      </a:pPr>
                      <a:r>
                        <a:rPr lang="en-US" sz="1100">
                          <a:latin typeface="Times New Roman"/>
                          <a:ea typeface="Times New Roman"/>
                        </a:rPr>
                        <a:t>6.0%</a:t>
                      </a:r>
                    </a:p>
                  </a:txBody>
                  <a:tcPr marL="5738" marR="5738" marT="573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a:spcBef>
                          <a:spcPts val="0"/>
                        </a:spcBef>
                        <a:spcAft>
                          <a:spcPts val="0"/>
                        </a:spcAft>
                      </a:pPr>
                      <a:r>
                        <a:rPr lang="en-US" sz="1100">
                          <a:latin typeface="Times New Roman"/>
                          <a:ea typeface="Times New Roman"/>
                        </a:rPr>
                        <a:t>37</a:t>
                      </a:r>
                    </a:p>
                  </a:txBody>
                  <a:tcPr marL="5738" marR="5738" marT="5738" marB="0" anchor="b">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a:spcBef>
                          <a:spcPts val="0"/>
                        </a:spcBef>
                        <a:spcAft>
                          <a:spcPts val="0"/>
                        </a:spcAft>
                      </a:pPr>
                      <a:r>
                        <a:rPr lang="en-US" sz="1100">
                          <a:latin typeface="Times New Roman"/>
                          <a:ea typeface="Times New Roman"/>
                        </a:rPr>
                        <a:t>1.10</a:t>
                      </a:r>
                    </a:p>
                  </a:txBody>
                  <a:tcPr marL="5738" marR="5738" marT="573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D8E8"/>
                    </a:solidFill>
                  </a:tcPr>
                </a:tc>
                <a:tc>
                  <a:txBody>
                    <a:bodyPr/>
                    <a:lstStyle/>
                    <a:p>
                      <a:endParaRPr lang="en-US" sz="900">
                        <a:latin typeface="New York"/>
                      </a:endParaRPr>
                    </a:p>
                  </a:txBody>
                  <a:tcPr marL="5738" marR="5738" marT="5738" marB="0" anchor="b">
                    <a:lnL w="12700" cap="flat" cmpd="sng" algn="ctr">
                      <a:solidFill>
                        <a:srgbClr val="FFFFFF"/>
                      </a:solidFill>
                      <a:prstDash val="solid"/>
                      <a:round/>
                      <a:headEnd type="none" w="med" len="med"/>
                      <a:tailEnd type="none" w="med" len="med"/>
                    </a:lnL>
                    <a:lnR>
                      <a:noFill/>
                    </a:lnR>
                    <a:lnT>
                      <a:noFill/>
                    </a:lnT>
                    <a:lnB>
                      <a:noFill/>
                    </a:lnB>
                  </a:tcPr>
                </a:tc>
              </a:tr>
              <a:tr h="475466">
                <a:tc>
                  <a:txBody>
                    <a:bodyPr/>
                    <a:lstStyle/>
                    <a:p>
                      <a:endParaRPr lang="en-US" sz="900">
                        <a:latin typeface="New York"/>
                      </a:endParaRPr>
                    </a:p>
                  </a:txBody>
                  <a:tcPr marL="5738" marR="5738" marT="5738" marB="0" anchor="b">
                    <a:lnL>
                      <a:noFill/>
                    </a:lnL>
                    <a:lnR>
                      <a:noFill/>
                    </a:lnR>
                    <a:lnT w="12700" cap="flat" cmpd="sng" algn="ctr">
                      <a:solidFill>
                        <a:srgbClr val="FFFFFF"/>
                      </a:solidFill>
                      <a:prstDash val="solid"/>
                      <a:round/>
                      <a:headEnd type="none" w="med" len="med"/>
                      <a:tailEnd type="none" w="med" len="med"/>
                    </a:lnT>
                    <a:lnB>
                      <a:noFill/>
                    </a:lnB>
                  </a:tcPr>
                </a:tc>
                <a:tc>
                  <a:txBody>
                    <a:bodyPr/>
                    <a:lstStyle/>
                    <a:p>
                      <a:endParaRPr lang="en-US" sz="900">
                        <a:latin typeface="New York"/>
                      </a:endParaRPr>
                    </a:p>
                  </a:txBody>
                  <a:tcPr marL="5738" marR="5738" marT="5738" marB="0" anchor="b">
                    <a:lnL>
                      <a:noFill/>
                    </a:lnL>
                    <a:lnR>
                      <a:noFill/>
                    </a:lnR>
                    <a:lnT w="12700" cap="flat" cmpd="sng" algn="ctr">
                      <a:solidFill>
                        <a:srgbClr val="FFFFFF"/>
                      </a:solidFill>
                      <a:prstDash val="solid"/>
                      <a:round/>
                      <a:headEnd type="none" w="med" len="med"/>
                      <a:tailEnd type="none" w="med" len="med"/>
                    </a:lnT>
                    <a:lnB>
                      <a:noFill/>
                    </a:lnB>
                  </a:tcPr>
                </a:tc>
                <a:tc>
                  <a:txBody>
                    <a:bodyPr/>
                    <a:lstStyle/>
                    <a:p>
                      <a:endParaRPr lang="en-US" sz="900">
                        <a:latin typeface="New York"/>
                      </a:endParaRPr>
                    </a:p>
                  </a:txBody>
                  <a:tcPr marL="5738" marR="5738" marT="5738" marB="0" anchor="b">
                    <a:lnL>
                      <a:noFill/>
                    </a:lnL>
                    <a:lnR>
                      <a:noFill/>
                    </a:lnR>
                    <a:lnT w="12700" cap="flat" cmpd="sng" algn="ctr">
                      <a:solidFill>
                        <a:srgbClr val="FFFFFF"/>
                      </a:solidFill>
                      <a:prstDash val="solid"/>
                      <a:round/>
                      <a:headEnd type="none" w="med" len="med"/>
                      <a:tailEnd type="none" w="med" len="med"/>
                    </a:lnT>
                    <a:lnB>
                      <a:noFill/>
                    </a:lnB>
                  </a:tcPr>
                </a:tc>
                <a:tc>
                  <a:txBody>
                    <a:bodyPr/>
                    <a:lstStyle/>
                    <a:p>
                      <a:endParaRPr lang="en-US" sz="900">
                        <a:latin typeface="New York"/>
                      </a:endParaRPr>
                    </a:p>
                  </a:txBody>
                  <a:tcPr marL="5738" marR="5738" marT="5738" marB="0" anchor="b">
                    <a:lnL>
                      <a:noFill/>
                    </a:lnL>
                    <a:lnR>
                      <a:noFill/>
                    </a:lnR>
                    <a:lnT w="12700" cap="flat" cmpd="sng" algn="ctr">
                      <a:solidFill>
                        <a:srgbClr val="FFFFFF"/>
                      </a:solidFill>
                      <a:prstDash val="solid"/>
                      <a:round/>
                      <a:headEnd type="none" w="med" len="med"/>
                      <a:tailEnd type="none" w="med" len="med"/>
                    </a:lnT>
                    <a:lnB>
                      <a:noFill/>
                    </a:lnB>
                  </a:tcPr>
                </a:tc>
                <a:tc>
                  <a:txBody>
                    <a:bodyPr/>
                    <a:lstStyle/>
                    <a:p>
                      <a:endParaRPr lang="en-US" sz="900">
                        <a:latin typeface="New York"/>
                      </a:endParaRPr>
                    </a:p>
                  </a:txBody>
                  <a:tcPr marL="5738" marR="5738" marT="5738" marB="0" anchor="b">
                    <a:lnL>
                      <a:noFill/>
                    </a:lnL>
                    <a:lnR>
                      <a:noFill/>
                    </a:lnR>
                    <a:lnT w="12700" cap="flat" cmpd="sng" algn="ctr">
                      <a:solidFill>
                        <a:srgbClr val="FFFFFF"/>
                      </a:solidFill>
                      <a:prstDash val="solid"/>
                      <a:round/>
                      <a:headEnd type="none" w="med" len="med"/>
                      <a:tailEnd type="none" w="med" len="med"/>
                    </a:lnT>
                    <a:lnB>
                      <a:noFill/>
                    </a:lnB>
                  </a:tcPr>
                </a:tc>
                <a:tc gridSpan="3">
                  <a:txBody>
                    <a:bodyPr/>
                    <a:lstStyle/>
                    <a:p>
                      <a:pPr marL="0" marR="0">
                        <a:spcBef>
                          <a:spcPts val="0"/>
                        </a:spcBef>
                        <a:spcAft>
                          <a:spcPts val="0"/>
                        </a:spcAft>
                      </a:pPr>
                      <a:r>
                        <a:rPr lang="en-US" sz="1100" b="1" i="1" dirty="0">
                          <a:latin typeface="Times New Roman"/>
                          <a:ea typeface="Times New Roman"/>
                        </a:rPr>
                        <a:t>Example DOWNLINK Aggregate Payload</a:t>
                      </a:r>
                      <a:endParaRPr lang="en-US" sz="1100" dirty="0">
                        <a:latin typeface="Times New Roman"/>
                        <a:ea typeface="Times New Roman"/>
                      </a:endParaRPr>
                    </a:p>
                    <a:p>
                      <a:pPr marL="0" marR="0">
                        <a:spcBef>
                          <a:spcPts val="0"/>
                        </a:spcBef>
                        <a:spcAft>
                          <a:spcPts val="0"/>
                        </a:spcAft>
                      </a:pPr>
                      <a:r>
                        <a:rPr lang="en-US" sz="1100" b="1" dirty="0">
                          <a:latin typeface="Times New Roman"/>
                          <a:ea typeface="Times New Roman"/>
                        </a:rPr>
                        <a:t>KB/hr</a:t>
                      </a:r>
                      <a:endParaRPr lang="en-US" sz="1100" dirty="0">
                        <a:latin typeface="Times New Roman"/>
                        <a:ea typeface="Times New Roman"/>
                      </a:endParaRPr>
                    </a:p>
                  </a:txBody>
                  <a:tcPr marL="5738" marR="5738" marT="5738" marB="0" anchor="b">
                    <a:lnL>
                      <a:noFill/>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tcPr>
                </a:tc>
                <a:tc hMerge="1">
                  <a:txBody>
                    <a:bodyPr/>
                    <a:lstStyle/>
                    <a:p>
                      <a:endParaRPr lang="en-US" sz="900" dirty="0">
                        <a:latin typeface="New York"/>
                      </a:endParaRPr>
                    </a:p>
                  </a:txBody>
                  <a:tcPr marL="5738" marR="5738" marT="5738" marB="0" anchor="b">
                    <a:lnL>
                      <a:noFill/>
                    </a:lnL>
                    <a:lnR>
                      <a:noFill/>
                    </a:lnR>
                    <a:lnT w="12700" cap="flat" cmpd="sng" algn="ctr">
                      <a:solidFill>
                        <a:srgbClr val="FFFFFF"/>
                      </a:solidFill>
                      <a:prstDash val="solid"/>
                      <a:round/>
                      <a:headEnd type="none" w="med" len="med"/>
                      <a:tailEnd type="none" w="med" len="med"/>
                    </a:lnT>
                    <a:lnB>
                      <a:noFill/>
                    </a:lnB>
                  </a:tcPr>
                </a:tc>
                <a:tc hMerge="1">
                  <a:txBody>
                    <a:bodyPr/>
                    <a:lstStyle/>
                    <a:p>
                      <a:pPr marL="0" marR="0">
                        <a:spcBef>
                          <a:spcPts val="0"/>
                        </a:spcBef>
                        <a:spcAft>
                          <a:spcPts val="0"/>
                        </a:spcAft>
                      </a:pPr>
                      <a:endParaRPr lang="en-US" sz="1100" dirty="0">
                        <a:latin typeface="Times New Roman"/>
                        <a:ea typeface="Times New Roman"/>
                      </a:endParaRPr>
                    </a:p>
                  </a:txBody>
                  <a:tcPr marL="5738" marR="5738" marT="5738" marB="0" anchor="b">
                    <a:lnL>
                      <a:noFill/>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tcPr>
                </a:tc>
                <a:tc>
                  <a:txBody>
                    <a:bodyPr/>
                    <a:lstStyle/>
                    <a:p>
                      <a:pPr marL="0" marR="0">
                        <a:spcBef>
                          <a:spcPts val="0"/>
                        </a:spcBef>
                        <a:spcAft>
                          <a:spcPts val="0"/>
                        </a:spcAft>
                      </a:pPr>
                      <a:r>
                        <a:rPr lang="en-US" sz="1100" b="1" dirty="0">
                          <a:latin typeface="Times New Roman"/>
                          <a:ea typeface="Times New Roman"/>
                        </a:rPr>
                        <a:t>2371</a:t>
                      </a:r>
                      <a:endParaRPr lang="en-US" sz="1100" dirty="0">
                        <a:latin typeface="Times New Roman"/>
                        <a:ea typeface="Times New Roman"/>
                      </a:endParaRPr>
                    </a:p>
                  </a:txBody>
                  <a:tcPr marL="5738" marR="5738" marT="573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DF4"/>
                    </a:solidFill>
                  </a:tcPr>
                </a:tc>
                <a:tc>
                  <a:txBody>
                    <a:bodyPr/>
                    <a:lstStyle/>
                    <a:p>
                      <a:endParaRPr lang="en-US" sz="900" dirty="0">
                        <a:latin typeface="New York"/>
                      </a:endParaRPr>
                    </a:p>
                  </a:txBody>
                  <a:tcPr marL="5738" marR="5738" marT="5738" marB="0" anchor="b">
                    <a:lnL w="12700" cap="flat" cmpd="sng" algn="ctr">
                      <a:solidFill>
                        <a:srgbClr val="000000"/>
                      </a:solidFill>
                      <a:prstDash val="solid"/>
                      <a:round/>
                      <a:headEnd type="none" w="med" len="med"/>
                      <a:tailEnd type="none" w="med" len="med"/>
                    </a:lnL>
                    <a:lnR>
                      <a:noFill/>
                    </a:lnR>
                    <a:lnT>
                      <a:noFill/>
                    </a:lnT>
                    <a:lnB>
                      <a:noFill/>
                    </a:lnB>
                  </a:tcPr>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Date Placeholder 1"/>
          <p:cNvSpPr>
            <a:spLocks noGrp="1"/>
          </p:cNvSpPr>
          <p:nvPr>
            <p:ph type="dt" sz="half" idx="10"/>
          </p:nvPr>
        </p:nvSpPr>
        <p:spPr/>
        <p:txBody>
          <a:bodyPr/>
          <a:lstStyle/>
          <a:p>
            <a:pPr>
              <a:defRPr/>
            </a:pPr>
            <a:r>
              <a:rPr lang="en-US" smtClean="0"/>
              <a:t>May 2009</a:t>
            </a:r>
            <a:endParaRPr lang="en-US" dirty="0" smtClean="0"/>
          </a:p>
        </p:txBody>
      </p:sp>
      <p:sp>
        <p:nvSpPr>
          <p:cNvPr id="14339" name="Footer Placeholder 2"/>
          <p:cNvSpPr>
            <a:spLocks noGrp="1"/>
          </p:cNvSpPr>
          <p:nvPr>
            <p:ph type="ftr" sz="quarter" idx="11"/>
          </p:nvPr>
        </p:nvSpPr>
        <p:spPr/>
        <p:txBody>
          <a:bodyPr/>
          <a:lstStyle/>
          <a:p>
            <a:pPr>
              <a:defRPr/>
            </a:pPr>
            <a:r>
              <a:rPr lang="en-US" smtClean="0"/>
              <a:t>Howard et al, On-Ramp Wireless</a:t>
            </a:r>
            <a:endParaRPr lang="en-US" dirty="0" smtClean="0"/>
          </a:p>
        </p:txBody>
      </p:sp>
      <p:sp>
        <p:nvSpPr>
          <p:cNvPr id="14340" name="Slide Number Placeholder 3"/>
          <p:cNvSpPr>
            <a:spLocks noGrp="1"/>
          </p:cNvSpPr>
          <p:nvPr>
            <p:ph type="sldNum" sz="quarter" idx="12"/>
          </p:nvPr>
        </p:nvSpPr>
        <p:spPr>
          <a:xfrm>
            <a:off x="4357688" y="6475413"/>
            <a:ext cx="504825" cy="182562"/>
          </a:xfrm>
        </p:spPr>
        <p:txBody>
          <a:bodyPr/>
          <a:lstStyle/>
          <a:p>
            <a:pPr>
              <a:defRPr/>
            </a:pPr>
            <a:r>
              <a:rPr lang="en-US" smtClean="0"/>
              <a:t>Slide </a:t>
            </a:r>
            <a:fld id="{305845B1-0289-4943-AA35-51D1368C77A3}" type="slidenum">
              <a:rPr lang="en-US" smtClean="0"/>
              <a:pPr>
                <a:defRPr/>
              </a:pPr>
              <a:t>14</a:t>
            </a:fld>
            <a:endParaRPr lang="en-US" smtClean="0"/>
          </a:p>
        </p:txBody>
      </p:sp>
      <p:sp>
        <p:nvSpPr>
          <p:cNvPr id="23559" name="TextBox 12"/>
          <p:cNvSpPr txBox="1">
            <a:spLocks noChangeArrowheads="1"/>
          </p:cNvSpPr>
          <p:nvPr/>
        </p:nvSpPr>
        <p:spPr bwMode="auto">
          <a:xfrm>
            <a:off x="4724400" y="1249363"/>
            <a:ext cx="3733800" cy="461962"/>
          </a:xfrm>
          <a:prstGeom prst="rect">
            <a:avLst/>
          </a:prstGeom>
          <a:noFill/>
          <a:ln w="9525">
            <a:noFill/>
            <a:miter lim="800000"/>
            <a:headEnd/>
            <a:tailEnd/>
          </a:ln>
        </p:spPr>
        <p:txBody>
          <a:bodyPr>
            <a:spAutoFit/>
          </a:bodyPr>
          <a:lstStyle/>
          <a:p>
            <a:pPr eaLnBrk="0" hangingPunct="0"/>
            <a:endParaRPr lang="en-US" sz="2400" b="1">
              <a:latin typeface="Calibri" pitchFamily="34" charset="0"/>
            </a:endParaRPr>
          </a:p>
        </p:txBody>
      </p:sp>
      <p:sp>
        <p:nvSpPr>
          <p:cNvPr id="22" name="Rectangle 4"/>
          <p:cNvSpPr txBox="1">
            <a:spLocks noChangeArrowheads="1"/>
          </p:cNvSpPr>
          <p:nvPr/>
        </p:nvSpPr>
        <p:spPr>
          <a:xfrm>
            <a:off x="198390" y="2462202"/>
            <a:ext cx="8655050" cy="1657350"/>
          </a:xfrm>
          <a:prstGeom prst="rect">
            <a:avLst/>
          </a:prstGeom>
          <a:noFill/>
          <a:ln/>
        </p:spPr>
        <p:txBody>
          <a:bodyPr/>
          <a:lstStyle/>
          <a:p>
            <a:pPr algn="ctr">
              <a:spcBef>
                <a:spcPct val="50000"/>
              </a:spcBef>
            </a:pPr>
            <a:r>
              <a:rPr lang="en-US" sz="2000" b="1" i="1" dirty="0" smtClean="0"/>
              <a:t>Dynamic Direct Sequence Spread Spectrum (D-DSSS) is a flexible solution satisfying the Smart Utility Network requirements</a:t>
            </a:r>
            <a:endParaRPr lang="en-US" sz="2000" b="1" dirty="0">
              <a:cs typeface="Times New Roman" pitchFamily="18" charset="0"/>
            </a:endParaRPr>
          </a:p>
          <a:p>
            <a:pPr eaLnBrk="0" hangingPunct="0"/>
            <a:endParaRPr lang="en-US" sz="2000" b="1" dirty="0">
              <a:cs typeface="Times New Roman" pitchFamily="18" charset="0"/>
            </a:endParaRPr>
          </a:p>
          <a:p>
            <a:pPr eaLnBrk="0" hangingPunct="0"/>
            <a:r>
              <a:rPr lang="en-US" sz="2000" b="1" dirty="0">
                <a:cs typeface="Times New Roman" pitchFamily="18" charset="0"/>
              </a:rPr>
              <a:t>We welcome collaboration with other proposers and intend to present at the TG4g meeting on </a:t>
            </a:r>
            <a:r>
              <a:rPr lang="en-US" sz="2000" b="1" dirty="0" smtClean="0">
                <a:cs typeface="Times New Roman" pitchFamily="18" charset="0"/>
              </a:rPr>
              <a:t>May 11-15, </a:t>
            </a:r>
            <a:r>
              <a:rPr lang="en-US" sz="2000" b="1" dirty="0">
                <a:cs typeface="Times New Roman" pitchFamily="18" charset="0"/>
              </a:rPr>
              <a:t>2009 in </a:t>
            </a:r>
            <a:r>
              <a:rPr lang="en-US" sz="2000" b="1" dirty="0" smtClean="0">
                <a:cs typeface="Times New Roman" pitchFamily="18" charset="0"/>
              </a:rPr>
              <a:t>Montreal.</a:t>
            </a:r>
            <a:r>
              <a:rPr lang="en-US" sz="2000" b="1" dirty="0">
                <a:cs typeface="Times New Roman" pitchFamily="18" charset="0"/>
              </a:rPr>
              <a:t>	</a:t>
            </a:r>
          </a:p>
          <a:p>
            <a:pPr eaLnBrk="0" hangingPunct="0"/>
            <a:r>
              <a:rPr lang="en-US" sz="2000" b="1" dirty="0">
                <a:cs typeface="Times New Roman" pitchFamily="18" charset="0"/>
              </a:rPr>
              <a:t>			</a:t>
            </a:r>
          </a:p>
          <a:p>
            <a:pPr eaLnBrk="0" hangingPunct="0"/>
            <a:r>
              <a:rPr lang="en-US" sz="2000" b="1" dirty="0">
                <a:cs typeface="Times New Roman" pitchFamily="18" charset="0"/>
              </a:rPr>
              <a:t>							Thank you.</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Date Placeholder 1"/>
          <p:cNvSpPr>
            <a:spLocks noGrp="1"/>
          </p:cNvSpPr>
          <p:nvPr>
            <p:ph type="dt" sz="half" idx="10"/>
          </p:nvPr>
        </p:nvSpPr>
        <p:spPr/>
        <p:txBody>
          <a:bodyPr/>
          <a:lstStyle/>
          <a:p>
            <a:pPr>
              <a:defRPr/>
            </a:pPr>
            <a:r>
              <a:rPr lang="en-US" smtClean="0"/>
              <a:t>May 2009</a:t>
            </a:r>
            <a:endParaRPr lang="en-US" dirty="0" smtClean="0"/>
          </a:p>
        </p:txBody>
      </p:sp>
      <p:sp>
        <p:nvSpPr>
          <p:cNvPr id="15363" name="Footer Placeholder 2"/>
          <p:cNvSpPr>
            <a:spLocks noGrp="1"/>
          </p:cNvSpPr>
          <p:nvPr>
            <p:ph type="ftr" sz="quarter" idx="11"/>
          </p:nvPr>
        </p:nvSpPr>
        <p:spPr/>
        <p:txBody>
          <a:bodyPr/>
          <a:lstStyle/>
          <a:p>
            <a:pPr>
              <a:defRPr/>
            </a:pPr>
            <a:r>
              <a:rPr lang="en-US" smtClean="0"/>
              <a:t>Howard et al, On-Ramp Wireless</a:t>
            </a:r>
            <a:endParaRPr lang="en-US" dirty="0" smtClean="0"/>
          </a:p>
        </p:txBody>
      </p:sp>
      <p:sp>
        <p:nvSpPr>
          <p:cNvPr id="15364" name="Slide Number Placeholder 3"/>
          <p:cNvSpPr>
            <a:spLocks noGrp="1"/>
          </p:cNvSpPr>
          <p:nvPr>
            <p:ph type="sldNum" sz="quarter" idx="12"/>
          </p:nvPr>
        </p:nvSpPr>
        <p:spPr>
          <a:xfrm>
            <a:off x="4357688" y="6475413"/>
            <a:ext cx="504825" cy="182562"/>
          </a:xfrm>
        </p:spPr>
        <p:txBody>
          <a:bodyPr/>
          <a:lstStyle/>
          <a:p>
            <a:pPr>
              <a:defRPr/>
            </a:pPr>
            <a:r>
              <a:rPr lang="en-US" smtClean="0"/>
              <a:t>Slide </a:t>
            </a:r>
            <a:fld id="{C2C350C2-BFB6-49AE-A0B3-3D5EF9EE53CC}" type="slidenum">
              <a:rPr lang="en-US" smtClean="0"/>
              <a:pPr>
                <a:defRPr/>
              </a:pPr>
              <a:t>15</a:t>
            </a:fld>
            <a:endParaRPr lang="en-US" smtClean="0"/>
          </a:p>
        </p:txBody>
      </p:sp>
      <p:sp>
        <p:nvSpPr>
          <p:cNvPr id="7" name="Rectangle 4"/>
          <p:cNvSpPr txBox="1">
            <a:spLocks noChangeArrowheads="1"/>
          </p:cNvSpPr>
          <p:nvPr/>
        </p:nvSpPr>
        <p:spPr>
          <a:xfrm>
            <a:off x="1165225" y="2830513"/>
            <a:ext cx="6491288" cy="685800"/>
          </a:xfrm>
          <a:prstGeom prst="rect">
            <a:avLst/>
          </a:prstGeom>
          <a:noFill/>
          <a:ln/>
        </p:spPr>
        <p:txBody>
          <a:bodyPr/>
          <a:lstStyle/>
          <a:p>
            <a:pPr algn="ctr" eaLnBrk="0" fontAlgn="auto" hangingPunct="0">
              <a:spcAft>
                <a:spcPts val="0"/>
              </a:spcAft>
              <a:defRPr/>
            </a:pPr>
            <a:r>
              <a:rPr lang="en-US" sz="2800" b="1" dirty="0">
                <a:ea typeface="+mj-ea"/>
                <a:cs typeface="Times New Roman" pitchFamily="18" charset="0"/>
              </a:rPr>
              <a:t>Appendix</a:t>
            </a:r>
          </a:p>
        </p:txBody>
      </p:sp>
      <p:sp>
        <p:nvSpPr>
          <p:cNvPr id="24582" name="TextBox 12"/>
          <p:cNvSpPr txBox="1">
            <a:spLocks noChangeArrowheads="1"/>
          </p:cNvSpPr>
          <p:nvPr/>
        </p:nvSpPr>
        <p:spPr bwMode="auto">
          <a:xfrm>
            <a:off x="4724400" y="1249363"/>
            <a:ext cx="3733800" cy="461962"/>
          </a:xfrm>
          <a:prstGeom prst="rect">
            <a:avLst/>
          </a:prstGeom>
          <a:noFill/>
          <a:ln w="9525">
            <a:noFill/>
            <a:miter lim="800000"/>
            <a:headEnd/>
            <a:tailEnd/>
          </a:ln>
        </p:spPr>
        <p:txBody>
          <a:bodyPr>
            <a:spAutoFit/>
          </a:bodyPr>
          <a:lstStyle/>
          <a:p>
            <a:pPr eaLnBrk="0" hangingPunct="0"/>
            <a:endParaRPr lang="en-US" sz="2400" b="1">
              <a:latin typeface="Calibri"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Joaquin\AppData\Local\Microsoft\Windows\Temporary Internet Files\Content.Outlook\S1DIOHBD\soldedad_drive_tesing2.jpg"/>
          <p:cNvPicPr>
            <a:picLocks noChangeAspect="1" noChangeArrowheads="1"/>
          </p:cNvPicPr>
          <p:nvPr/>
        </p:nvPicPr>
        <p:blipFill>
          <a:blip r:embed="rId3"/>
          <a:srcRect/>
          <a:stretch>
            <a:fillRect/>
          </a:stretch>
        </p:blipFill>
        <p:spPr bwMode="auto">
          <a:xfrm>
            <a:off x="0" y="685800"/>
            <a:ext cx="6400800" cy="4210050"/>
          </a:xfrm>
          <a:prstGeom prst="rect">
            <a:avLst/>
          </a:prstGeom>
          <a:noFill/>
          <a:ln w="9525">
            <a:noFill/>
            <a:miter lim="800000"/>
            <a:headEnd/>
            <a:tailEnd/>
          </a:ln>
        </p:spPr>
      </p:pic>
      <p:sp>
        <p:nvSpPr>
          <p:cNvPr id="11267" name="Date Placeholder 1"/>
          <p:cNvSpPr>
            <a:spLocks noGrp="1"/>
          </p:cNvSpPr>
          <p:nvPr>
            <p:ph type="dt" sz="half" idx="10"/>
          </p:nvPr>
        </p:nvSpPr>
        <p:spPr/>
        <p:txBody>
          <a:bodyPr/>
          <a:lstStyle/>
          <a:p>
            <a:pPr>
              <a:defRPr/>
            </a:pPr>
            <a:r>
              <a:rPr lang="en-US" smtClean="0"/>
              <a:t>May 2009</a:t>
            </a:r>
            <a:endParaRPr lang="en-US" dirty="0" smtClean="0"/>
          </a:p>
        </p:txBody>
      </p:sp>
      <p:sp>
        <p:nvSpPr>
          <p:cNvPr id="11268" name="Footer Placeholder 2"/>
          <p:cNvSpPr>
            <a:spLocks noGrp="1"/>
          </p:cNvSpPr>
          <p:nvPr>
            <p:ph type="ftr" sz="quarter" idx="11"/>
          </p:nvPr>
        </p:nvSpPr>
        <p:spPr/>
        <p:txBody>
          <a:bodyPr/>
          <a:lstStyle/>
          <a:p>
            <a:pPr>
              <a:defRPr/>
            </a:pPr>
            <a:r>
              <a:rPr lang="en-US" smtClean="0"/>
              <a:t>Howard et al, On-Ramp Wireless</a:t>
            </a:r>
            <a:endParaRPr lang="en-US" dirty="0" smtClean="0"/>
          </a:p>
        </p:txBody>
      </p:sp>
      <p:sp>
        <p:nvSpPr>
          <p:cNvPr id="11269" name="Slide Number Placeholder 3"/>
          <p:cNvSpPr>
            <a:spLocks noGrp="1"/>
          </p:cNvSpPr>
          <p:nvPr>
            <p:ph type="sldNum" sz="quarter" idx="12"/>
          </p:nvPr>
        </p:nvSpPr>
        <p:spPr/>
        <p:txBody>
          <a:bodyPr/>
          <a:lstStyle/>
          <a:p>
            <a:pPr>
              <a:defRPr/>
            </a:pPr>
            <a:r>
              <a:rPr lang="en-US" smtClean="0"/>
              <a:t>Slide </a:t>
            </a:r>
            <a:fld id="{A324A37A-6B0D-47E1-B44E-4C7038B42375}" type="slidenum">
              <a:rPr lang="en-US" smtClean="0"/>
              <a:pPr>
                <a:defRPr/>
              </a:pPr>
              <a:t>16</a:t>
            </a:fld>
            <a:endParaRPr lang="en-US" smtClean="0"/>
          </a:p>
        </p:txBody>
      </p:sp>
      <p:sp>
        <p:nvSpPr>
          <p:cNvPr id="6" name="Rectangle 5"/>
          <p:cNvSpPr/>
          <p:nvPr/>
        </p:nvSpPr>
        <p:spPr>
          <a:xfrm>
            <a:off x="6413500" y="712788"/>
            <a:ext cx="2667000" cy="3046412"/>
          </a:xfrm>
          <a:prstGeom prst="rect">
            <a:avLst/>
          </a:prstGeom>
          <a:noFill/>
          <a:ln>
            <a:solidFill>
              <a:schemeClr val="tx1"/>
            </a:solidFill>
          </a:ln>
        </p:spPr>
        <p:txBody>
          <a:bodyPr>
            <a:spAutoFit/>
          </a:bodyPr>
          <a:lstStyle/>
          <a:p>
            <a:pPr eaLnBrk="0" fontAlgn="auto" hangingPunct="0">
              <a:lnSpc>
                <a:spcPct val="80000"/>
              </a:lnSpc>
              <a:spcBef>
                <a:spcPts val="0"/>
              </a:spcBef>
              <a:spcAft>
                <a:spcPts val="0"/>
              </a:spcAft>
              <a:defRPr/>
            </a:pPr>
            <a:endParaRPr lang="en-US" altLang="ja-JP" sz="1200" dirty="0">
              <a:solidFill>
                <a:schemeClr val="tx2">
                  <a:lumMod val="50000"/>
                </a:schemeClr>
              </a:solidFill>
              <a:cs typeface="Times New Roman" pitchFamily="18" charset="0"/>
            </a:endParaRPr>
          </a:p>
          <a:p>
            <a:pPr eaLnBrk="0" fontAlgn="auto" hangingPunct="0">
              <a:lnSpc>
                <a:spcPct val="80000"/>
              </a:lnSpc>
              <a:spcBef>
                <a:spcPts val="0"/>
              </a:spcBef>
              <a:spcAft>
                <a:spcPts val="0"/>
              </a:spcAft>
              <a:buFont typeface="Arial" pitchFamily="34" charset="0"/>
              <a:buChar char="•"/>
              <a:defRPr/>
            </a:pPr>
            <a:endParaRPr lang="en-US" altLang="ja-JP" sz="1200" dirty="0">
              <a:solidFill>
                <a:schemeClr val="tx2">
                  <a:lumMod val="50000"/>
                </a:schemeClr>
              </a:solidFill>
              <a:cs typeface="Times New Roman" pitchFamily="18" charset="0"/>
            </a:endParaRPr>
          </a:p>
          <a:p>
            <a:pPr eaLnBrk="0" fontAlgn="auto" hangingPunct="0">
              <a:lnSpc>
                <a:spcPct val="80000"/>
              </a:lnSpc>
              <a:spcBef>
                <a:spcPts val="0"/>
              </a:spcBef>
              <a:spcAft>
                <a:spcPts val="0"/>
              </a:spcAft>
              <a:buFont typeface="Arial" pitchFamily="34" charset="0"/>
              <a:buChar char="•"/>
              <a:defRPr/>
            </a:pPr>
            <a:r>
              <a:rPr lang="en-US" altLang="ja-JP" sz="1200" dirty="0">
                <a:solidFill>
                  <a:schemeClr val="tx2">
                    <a:lumMod val="50000"/>
                  </a:schemeClr>
                </a:solidFill>
                <a:cs typeface="Times New Roman" pitchFamily="18" charset="0"/>
              </a:rPr>
              <a:t>Elevated  single A/P placement on Mount Soledad – 800 Feet</a:t>
            </a:r>
          </a:p>
          <a:p>
            <a:pPr eaLnBrk="0" fontAlgn="auto" hangingPunct="0">
              <a:lnSpc>
                <a:spcPct val="80000"/>
              </a:lnSpc>
              <a:spcBef>
                <a:spcPts val="0"/>
              </a:spcBef>
              <a:spcAft>
                <a:spcPts val="0"/>
              </a:spcAft>
              <a:buFont typeface="Arial" pitchFamily="34" charset="0"/>
              <a:buChar char="•"/>
              <a:defRPr/>
            </a:pPr>
            <a:endParaRPr lang="en-US" altLang="ja-JP" sz="1200" dirty="0">
              <a:solidFill>
                <a:schemeClr val="tx2">
                  <a:lumMod val="50000"/>
                </a:schemeClr>
              </a:solidFill>
              <a:cs typeface="Times New Roman" pitchFamily="18" charset="0"/>
            </a:endParaRPr>
          </a:p>
          <a:p>
            <a:pPr eaLnBrk="0" fontAlgn="auto" hangingPunct="0">
              <a:lnSpc>
                <a:spcPct val="80000"/>
              </a:lnSpc>
              <a:spcBef>
                <a:spcPts val="0"/>
              </a:spcBef>
              <a:spcAft>
                <a:spcPts val="0"/>
              </a:spcAft>
              <a:buFont typeface="Arial" pitchFamily="34" charset="0"/>
              <a:buChar char="•"/>
              <a:defRPr/>
            </a:pPr>
            <a:r>
              <a:rPr lang="en-US" altLang="ja-JP" sz="1200" dirty="0">
                <a:solidFill>
                  <a:schemeClr val="tx2">
                    <a:lumMod val="50000"/>
                  </a:schemeClr>
                </a:solidFill>
                <a:cs typeface="Times New Roman" pitchFamily="18" charset="0"/>
              </a:rPr>
              <a:t> 4 Simultaneous nodes tracking users in vehicles connected with GPS</a:t>
            </a:r>
          </a:p>
          <a:p>
            <a:pPr eaLnBrk="0" fontAlgn="auto" hangingPunct="0">
              <a:lnSpc>
                <a:spcPct val="80000"/>
              </a:lnSpc>
              <a:spcBef>
                <a:spcPts val="0"/>
              </a:spcBef>
              <a:spcAft>
                <a:spcPts val="0"/>
              </a:spcAft>
              <a:buFont typeface="Arial" pitchFamily="34" charset="0"/>
              <a:buChar char="•"/>
              <a:defRPr/>
            </a:pPr>
            <a:endParaRPr lang="en-US" altLang="ja-JP" sz="1200" dirty="0">
              <a:solidFill>
                <a:schemeClr val="tx2">
                  <a:lumMod val="50000"/>
                </a:schemeClr>
              </a:solidFill>
              <a:cs typeface="Times New Roman" pitchFamily="18" charset="0"/>
            </a:endParaRPr>
          </a:p>
          <a:p>
            <a:pPr eaLnBrk="0" fontAlgn="auto" hangingPunct="0">
              <a:lnSpc>
                <a:spcPct val="80000"/>
              </a:lnSpc>
              <a:spcBef>
                <a:spcPts val="0"/>
              </a:spcBef>
              <a:spcAft>
                <a:spcPts val="0"/>
              </a:spcAft>
              <a:buFont typeface="Arial" pitchFamily="34" charset="0"/>
              <a:buChar char="•"/>
              <a:defRPr/>
            </a:pPr>
            <a:r>
              <a:rPr lang="en-US" altLang="ja-JP" sz="1200" dirty="0">
                <a:solidFill>
                  <a:schemeClr val="tx2">
                    <a:lumMod val="50000"/>
                  </a:schemeClr>
                </a:solidFill>
                <a:cs typeface="Times New Roman" pitchFamily="18" charset="0"/>
              </a:rPr>
              <a:t>Closed link consistently at ranges up to 13.9 miles</a:t>
            </a:r>
          </a:p>
          <a:p>
            <a:pPr eaLnBrk="0" fontAlgn="auto" hangingPunct="0">
              <a:lnSpc>
                <a:spcPct val="80000"/>
              </a:lnSpc>
              <a:spcBef>
                <a:spcPts val="0"/>
              </a:spcBef>
              <a:spcAft>
                <a:spcPts val="0"/>
              </a:spcAft>
              <a:buFont typeface="Arial" pitchFamily="34" charset="0"/>
              <a:buChar char="•"/>
              <a:defRPr/>
            </a:pPr>
            <a:endParaRPr lang="en-US" altLang="ja-JP" sz="1200" dirty="0">
              <a:solidFill>
                <a:schemeClr val="tx2">
                  <a:lumMod val="50000"/>
                </a:schemeClr>
              </a:solidFill>
              <a:cs typeface="Times New Roman" pitchFamily="18" charset="0"/>
            </a:endParaRPr>
          </a:p>
          <a:p>
            <a:pPr eaLnBrk="0" fontAlgn="auto" hangingPunct="0">
              <a:lnSpc>
                <a:spcPct val="80000"/>
              </a:lnSpc>
              <a:spcBef>
                <a:spcPts val="0"/>
              </a:spcBef>
              <a:spcAft>
                <a:spcPts val="0"/>
              </a:spcAft>
              <a:buFont typeface="Arial" pitchFamily="34" charset="0"/>
              <a:buChar char="•"/>
              <a:defRPr/>
            </a:pPr>
            <a:r>
              <a:rPr lang="en-US" altLang="ja-JP" sz="1200" dirty="0">
                <a:solidFill>
                  <a:schemeClr val="tx2">
                    <a:lumMod val="50000"/>
                  </a:schemeClr>
                </a:solidFill>
                <a:cs typeface="Times New Roman" pitchFamily="18" charset="0"/>
              </a:rPr>
              <a:t> High noise floor with significant residential 2.4GHz traffic</a:t>
            </a:r>
          </a:p>
          <a:p>
            <a:pPr eaLnBrk="0" fontAlgn="auto" hangingPunct="0">
              <a:lnSpc>
                <a:spcPct val="80000"/>
              </a:lnSpc>
              <a:spcBef>
                <a:spcPts val="0"/>
              </a:spcBef>
              <a:spcAft>
                <a:spcPts val="0"/>
              </a:spcAft>
              <a:buFont typeface="Arial" pitchFamily="34" charset="0"/>
              <a:buChar char="•"/>
              <a:defRPr/>
            </a:pPr>
            <a:endParaRPr lang="en-US" altLang="ja-JP" sz="1200" dirty="0">
              <a:solidFill>
                <a:schemeClr val="tx2">
                  <a:lumMod val="50000"/>
                </a:schemeClr>
              </a:solidFill>
              <a:cs typeface="Times New Roman" pitchFamily="18" charset="0"/>
            </a:endParaRPr>
          </a:p>
          <a:p>
            <a:pPr eaLnBrk="0" fontAlgn="auto" hangingPunct="0">
              <a:lnSpc>
                <a:spcPct val="80000"/>
              </a:lnSpc>
              <a:spcBef>
                <a:spcPts val="0"/>
              </a:spcBef>
              <a:spcAft>
                <a:spcPts val="0"/>
              </a:spcAft>
              <a:buFont typeface="Arial" pitchFamily="34" charset="0"/>
              <a:buChar char="•"/>
              <a:defRPr/>
            </a:pPr>
            <a:r>
              <a:rPr lang="en-US" altLang="ja-JP" sz="1200" dirty="0">
                <a:solidFill>
                  <a:schemeClr val="tx2">
                    <a:lumMod val="50000"/>
                  </a:schemeClr>
                </a:solidFill>
                <a:cs typeface="Times New Roman" pitchFamily="18" charset="0"/>
              </a:rPr>
              <a:t>Significant building and hilly  terrain coverage in several areas impacting signal however link maintained</a:t>
            </a:r>
          </a:p>
          <a:p>
            <a:pPr eaLnBrk="0" fontAlgn="auto" hangingPunct="0">
              <a:lnSpc>
                <a:spcPct val="80000"/>
              </a:lnSpc>
              <a:spcBef>
                <a:spcPts val="0"/>
              </a:spcBef>
              <a:spcAft>
                <a:spcPts val="0"/>
              </a:spcAft>
              <a:buFont typeface="Arial" pitchFamily="34" charset="0"/>
              <a:buChar char="•"/>
              <a:defRPr/>
            </a:pPr>
            <a:endParaRPr lang="en-US" altLang="ja-JP" sz="1200" dirty="0">
              <a:solidFill>
                <a:schemeClr val="tx2">
                  <a:lumMod val="50000"/>
                </a:schemeClr>
              </a:solidFill>
              <a:cs typeface="Times New Roman" pitchFamily="18" charset="0"/>
            </a:endParaRPr>
          </a:p>
          <a:p>
            <a:pPr eaLnBrk="0" fontAlgn="auto" hangingPunct="0">
              <a:lnSpc>
                <a:spcPct val="80000"/>
              </a:lnSpc>
              <a:spcBef>
                <a:spcPts val="0"/>
              </a:spcBef>
              <a:spcAft>
                <a:spcPts val="0"/>
              </a:spcAft>
              <a:buFont typeface="Arial" pitchFamily="34" charset="0"/>
              <a:buChar char="•"/>
              <a:defRPr/>
            </a:pPr>
            <a:r>
              <a:rPr lang="en-US" altLang="ja-JP" sz="1200" dirty="0">
                <a:solidFill>
                  <a:schemeClr val="tx2">
                    <a:lumMod val="50000"/>
                  </a:schemeClr>
                </a:solidFill>
                <a:cs typeface="Times New Roman" pitchFamily="18" charset="0"/>
              </a:rPr>
              <a:t>100s of thousands of homes covered with a single A/P</a:t>
            </a:r>
          </a:p>
        </p:txBody>
      </p:sp>
      <p:sp>
        <p:nvSpPr>
          <p:cNvPr id="8199" name="TextBox 14"/>
          <p:cNvSpPr txBox="1">
            <a:spLocks noChangeArrowheads="1"/>
          </p:cNvSpPr>
          <p:nvPr/>
        </p:nvSpPr>
        <p:spPr bwMode="auto">
          <a:xfrm>
            <a:off x="304800" y="2743200"/>
            <a:ext cx="1524000" cy="646113"/>
          </a:xfrm>
          <a:prstGeom prst="rect">
            <a:avLst/>
          </a:prstGeom>
          <a:noFill/>
          <a:ln w="9525">
            <a:noFill/>
            <a:miter lim="800000"/>
            <a:headEnd/>
            <a:tailEnd/>
          </a:ln>
        </p:spPr>
        <p:txBody>
          <a:bodyPr>
            <a:spAutoFit/>
          </a:bodyPr>
          <a:lstStyle/>
          <a:p>
            <a:pPr eaLnBrk="0" hangingPunct="0"/>
            <a:r>
              <a:rPr lang="en-US" sz="1200">
                <a:solidFill>
                  <a:schemeClr val="bg2"/>
                </a:solidFill>
                <a:latin typeface="Calibri" pitchFamily="34" charset="0"/>
              </a:rPr>
              <a:t>Access Point Location</a:t>
            </a:r>
          </a:p>
        </p:txBody>
      </p:sp>
      <p:sp>
        <p:nvSpPr>
          <p:cNvPr id="8200" name="TextBox 15"/>
          <p:cNvSpPr txBox="1">
            <a:spLocks noChangeArrowheads="1"/>
          </p:cNvSpPr>
          <p:nvPr/>
        </p:nvSpPr>
        <p:spPr bwMode="auto">
          <a:xfrm>
            <a:off x="4019550" y="3521075"/>
            <a:ext cx="1500188" cy="461963"/>
          </a:xfrm>
          <a:prstGeom prst="rect">
            <a:avLst/>
          </a:prstGeom>
          <a:noFill/>
          <a:ln w="9525">
            <a:solidFill>
              <a:schemeClr val="bg1"/>
            </a:solidFill>
            <a:miter lim="800000"/>
            <a:headEnd/>
            <a:tailEnd/>
          </a:ln>
        </p:spPr>
        <p:txBody>
          <a:bodyPr wrap="none">
            <a:spAutoFit/>
          </a:bodyPr>
          <a:lstStyle/>
          <a:p>
            <a:pPr eaLnBrk="0" hangingPunct="0"/>
            <a:r>
              <a:rPr lang="en-US" sz="2400" b="1">
                <a:solidFill>
                  <a:schemeClr val="bg1"/>
                </a:solidFill>
                <a:latin typeface="Calibri" pitchFamily="34" charset="0"/>
              </a:rPr>
              <a:t>13.9 Miles</a:t>
            </a:r>
          </a:p>
        </p:txBody>
      </p:sp>
      <p:sp>
        <p:nvSpPr>
          <p:cNvPr id="8201" name="TextBox 17"/>
          <p:cNvSpPr txBox="1">
            <a:spLocks noChangeArrowheads="1"/>
          </p:cNvSpPr>
          <p:nvPr/>
        </p:nvSpPr>
        <p:spPr bwMode="auto">
          <a:xfrm>
            <a:off x="0" y="4953000"/>
            <a:ext cx="8839200" cy="1384300"/>
          </a:xfrm>
          <a:prstGeom prst="rect">
            <a:avLst/>
          </a:prstGeom>
          <a:noFill/>
          <a:ln w="9525">
            <a:noFill/>
            <a:miter lim="800000"/>
            <a:headEnd/>
            <a:tailEnd/>
          </a:ln>
        </p:spPr>
        <p:txBody>
          <a:bodyPr>
            <a:spAutoFit/>
          </a:bodyPr>
          <a:lstStyle/>
          <a:p>
            <a:pPr marL="342900" indent="-228600" eaLnBrk="0" hangingPunct="0">
              <a:buFont typeface="Courier New" pitchFamily="49" charset="0"/>
              <a:buChar char="o"/>
            </a:pPr>
            <a:r>
              <a:rPr lang="en-US" u="sng" dirty="0">
                <a:cs typeface="Times New Roman" pitchFamily="18" charset="0"/>
              </a:rPr>
              <a:t>Impossible</a:t>
            </a:r>
            <a:r>
              <a:rPr lang="en-US" dirty="0">
                <a:cs typeface="Times New Roman" pitchFamily="18" charset="0"/>
              </a:rPr>
              <a:t> with any existing technology -  Contention between 1000s of </a:t>
            </a:r>
            <a:r>
              <a:rPr lang="en-US" dirty="0" smtClean="0">
                <a:cs typeface="Times New Roman" pitchFamily="18" charset="0"/>
              </a:rPr>
              <a:t> relatively isolated </a:t>
            </a:r>
            <a:r>
              <a:rPr lang="en-US" dirty="0">
                <a:cs typeface="Times New Roman" pitchFamily="18" charset="0"/>
              </a:rPr>
              <a:t>2.4Ghz radio signals in metro areas destroys existing multiple access schemes (e.g., CSMA used in 802.11, 802.15.4)</a:t>
            </a:r>
          </a:p>
          <a:p>
            <a:pPr marL="342900" indent="-228600" eaLnBrk="0" hangingPunct="0">
              <a:buFont typeface="Courier New" pitchFamily="49" charset="0"/>
              <a:buChar char="o"/>
            </a:pPr>
            <a:r>
              <a:rPr lang="en-US" dirty="0" smtClean="0">
                <a:cs typeface="Times New Roman" pitchFamily="18" charset="0"/>
              </a:rPr>
              <a:t>D-DSSS </a:t>
            </a:r>
            <a:r>
              <a:rPr lang="en-US" dirty="0">
                <a:cs typeface="Times New Roman" pitchFamily="18" charset="0"/>
              </a:rPr>
              <a:t>makes Metro Scale Free ISM deployments possible with multiple year battery life on commodity hardware while consuming &lt;1MHz of spectrum</a:t>
            </a:r>
          </a:p>
          <a:p>
            <a:pPr marL="342900" indent="-228600" eaLnBrk="0" hangingPunct="0">
              <a:buFont typeface="Courier New" pitchFamily="49" charset="0"/>
              <a:buChar char="o"/>
            </a:pPr>
            <a:r>
              <a:rPr lang="en-US" dirty="0">
                <a:cs typeface="Times New Roman" pitchFamily="18" charset="0"/>
              </a:rPr>
              <a:t>A Single </a:t>
            </a:r>
            <a:r>
              <a:rPr lang="en-US" dirty="0" smtClean="0">
                <a:cs typeface="Times New Roman" pitchFamily="18" charset="0"/>
              </a:rPr>
              <a:t>D-DSSS </a:t>
            </a:r>
            <a:r>
              <a:rPr lang="en-US" dirty="0">
                <a:cs typeface="Times New Roman" pitchFamily="18" charset="0"/>
              </a:rPr>
              <a:t>A/P can support 1,000 nodes simultaneously or 3.6million at once per hour update rates</a:t>
            </a:r>
          </a:p>
          <a:p>
            <a:pPr marL="342900" indent="-228600" eaLnBrk="0" hangingPunct="0">
              <a:buFont typeface="Courier New" pitchFamily="49" charset="0"/>
              <a:buChar char="o"/>
            </a:pPr>
            <a:endParaRPr lang="en-US" dirty="0">
              <a:cs typeface="Times New Roman" pitchFamily="18" charset="0"/>
            </a:endParaRPr>
          </a:p>
        </p:txBody>
      </p:sp>
      <p:sp>
        <p:nvSpPr>
          <p:cNvPr id="8202" name="TextBox 13"/>
          <p:cNvSpPr txBox="1">
            <a:spLocks noChangeArrowheads="1"/>
          </p:cNvSpPr>
          <p:nvPr/>
        </p:nvSpPr>
        <p:spPr bwMode="auto">
          <a:xfrm>
            <a:off x="106363" y="758825"/>
            <a:ext cx="5553700" cy="954107"/>
          </a:xfrm>
          <a:prstGeom prst="rect">
            <a:avLst/>
          </a:prstGeom>
          <a:noFill/>
          <a:ln w="9525">
            <a:noFill/>
            <a:miter lim="800000"/>
            <a:headEnd/>
            <a:tailEnd/>
          </a:ln>
        </p:spPr>
        <p:txBody>
          <a:bodyPr wrap="none">
            <a:spAutoFit/>
          </a:bodyPr>
          <a:lstStyle/>
          <a:p>
            <a:pPr eaLnBrk="0" hangingPunct="0"/>
            <a:r>
              <a:rPr lang="en-US" sz="2800" b="1" dirty="0" smtClean="0">
                <a:solidFill>
                  <a:schemeClr val="bg1"/>
                </a:solidFill>
              </a:rPr>
              <a:t>D-DSSS </a:t>
            </a:r>
            <a:r>
              <a:rPr lang="en-US" sz="2800" b="1" dirty="0">
                <a:solidFill>
                  <a:schemeClr val="bg1"/>
                </a:solidFill>
              </a:rPr>
              <a:t>Metro-Scale Test 2.4 GHz:</a:t>
            </a:r>
          </a:p>
          <a:p>
            <a:pPr eaLnBrk="0" hangingPunct="0"/>
            <a:r>
              <a:rPr lang="en-US" sz="2800" b="1" dirty="0">
                <a:solidFill>
                  <a:schemeClr val="bg1"/>
                </a:solidFill>
              </a:rPr>
              <a:t>San Diego</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21"/>
          <p:cNvSpPr txBox="1">
            <a:spLocks/>
          </p:cNvSpPr>
          <p:nvPr/>
        </p:nvSpPr>
        <p:spPr>
          <a:xfrm>
            <a:off x="457200" y="4343400"/>
            <a:ext cx="8229600" cy="1981200"/>
          </a:xfrm>
          <a:prstGeom prst="rect">
            <a:avLst/>
          </a:prstGeom>
          <a:ln>
            <a:solidFill>
              <a:schemeClr val="accent1">
                <a:lumMod val="75000"/>
              </a:schemeClr>
            </a:solidFill>
          </a:ln>
        </p:spPr>
        <p:txBody>
          <a:bodyPr>
            <a:noAutofit/>
          </a:bodyPr>
          <a:lstStyle/>
          <a:p>
            <a:pPr marL="225425" marR="0" lvl="0" indent="-225425" algn="l" defTabSz="914400" rtl="0" eaLnBrk="0" fontAlgn="base" latinLnBrk="0" hangingPunct="0">
              <a:lnSpc>
                <a:spcPct val="100000"/>
              </a:lnSpc>
              <a:spcBef>
                <a:spcPct val="20000"/>
              </a:spcBef>
              <a:spcAft>
                <a:spcPct val="0"/>
              </a:spcAft>
              <a:buClrTx/>
              <a:buSzTx/>
              <a:buFontTx/>
              <a:buChar char="•"/>
              <a:tabLst/>
              <a:defRPr/>
            </a:pPr>
            <a:r>
              <a:rPr kumimoji="0" lang="en-US" b="0" i="0" u="none" strike="noStrike" kern="0" cap="none" spc="0" normalizeH="0" baseline="0" noProof="0" dirty="0" smtClean="0">
                <a:ln>
                  <a:noFill/>
                </a:ln>
                <a:solidFill>
                  <a:schemeClr val="tx1"/>
                </a:solidFill>
                <a:effectLst/>
                <a:uLnTx/>
                <a:uFillTx/>
                <a:latin typeface="+mn-lt"/>
                <a:ea typeface="+mn-ea"/>
                <a:cs typeface="+mn-cs"/>
              </a:rPr>
              <a:t>Field Test Sponsored</a:t>
            </a:r>
            <a:r>
              <a:rPr kumimoji="0" lang="en-US" b="0" i="0" u="none" strike="noStrike" kern="0" cap="none" spc="0" normalizeH="0" noProof="0" dirty="0" smtClean="0">
                <a:ln>
                  <a:noFill/>
                </a:ln>
                <a:solidFill>
                  <a:schemeClr val="tx1"/>
                </a:solidFill>
                <a:effectLst/>
                <a:uLnTx/>
                <a:uFillTx/>
                <a:latin typeface="+mn-lt"/>
                <a:ea typeface="+mn-ea"/>
                <a:cs typeface="+mn-cs"/>
              </a:rPr>
              <a:t> by a East-Coast Utility</a:t>
            </a:r>
            <a:endParaRPr kumimoji="0" lang="en-US" b="0" i="0" u="none" strike="noStrike" kern="0" cap="none" spc="0" normalizeH="0" baseline="0" noProof="0" dirty="0" smtClean="0">
              <a:ln>
                <a:noFill/>
              </a:ln>
              <a:solidFill>
                <a:schemeClr val="tx1"/>
              </a:solidFill>
              <a:effectLst/>
              <a:uLnTx/>
              <a:uFillTx/>
              <a:latin typeface="+mn-lt"/>
              <a:ea typeface="+mn-ea"/>
              <a:cs typeface="+mn-cs"/>
            </a:endParaRPr>
          </a:p>
          <a:p>
            <a:pPr marL="225425" marR="0" lvl="0" indent="-225425" algn="l" defTabSz="914400" rtl="0" eaLnBrk="0" fontAlgn="base" latinLnBrk="0" hangingPunct="0">
              <a:lnSpc>
                <a:spcPct val="100000"/>
              </a:lnSpc>
              <a:spcBef>
                <a:spcPct val="20000"/>
              </a:spcBef>
              <a:spcAft>
                <a:spcPct val="0"/>
              </a:spcAft>
              <a:buClrTx/>
              <a:buSzTx/>
              <a:buFontTx/>
              <a:buChar char="•"/>
              <a:tabLst/>
              <a:defRPr/>
            </a:pPr>
            <a:r>
              <a:rPr kumimoji="0" lang="en-US" b="0" i="0" u="none" strike="noStrike" kern="0" cap="none" spc="0" normalizeH="0" baseline="0" noProof="0" dirty="0" smtClean="0">
                <a:ln>
                  <a:noFill/>
                </a:ln>
                <a:solidFill>
                  <a:schemeClr val="tx1"/>
                </a:solidFill>
                <a:effectLst/>
                <a:uLnTx/>
                <a:uFillTx/>
                <a:latin typeface="+mn-lt"/>
                <a:ea typeface="+mn-ea"/>
                <a:cs typeface="+mn-cs"/>
              </a:rPr>
              <a:t>Wireless condition monitoring for fully operational substation</a:t>
            </a:r>
          </a:p>
          <a:p>
            <a:pPr marL="225425" marR="0" lvl="0" indent="-225425" algn="l" defTabSz="914400" rtl="0" eaLnBrk="0" fontAlgn="base" latinLnBrk="0" hangingPunct="0">
              <a:lnSpc>
                <a:spcPct val="100000"/>
              </a:lnSpc>
              <a:spcBef>
                <a:spcPct val="20000"/>
              </a:spcBef>
              <a:spcAft>
                <a:spcPct val="0"/>
              </a:spcAft>
              <a:buClrTx/>
              <a:buSzTx/>
              <a:buFontTx/>
              <a:buChar char="•"/>
              <a:tabLst/>
              <a:defRPr/>
            </a:pPr>
            <a:r>
              <a:rPr kumimoji="0" lang="en-US" b="0" i="0" u="none" strike="noStrike" kern="0" cap="none" spc="0" normalizeH="0" baseline="0" noProof="0" dirty="0" smtClean="0">
                <a:ln>
                  <a:noFill/>
                </a:ln>
                <a:solidFill>
                  <a:schemeClr val="tx1"/>
                </a:solidFill>
                <a:effectLst/>
                <a:uLnTx/>
                <a:uFillTx/>
                <a:latin typeface="+mn-lt"/>
                <a:ea typeface="+mn-ea"/>
                <a:cs typeface="+mn-cs"/>
              </a:rPr>
              <a:t>D-DSSS 2.4 GHz in star topology</a:t>
            </a:r>
          </a:p>
          <a:p>
            <a:pPr marL="225425" marR="0" lvl="0" indent="-225425" algn="l" defTabSz="914400" rtl="0" eaLnBrk="0" fontAlgn="base" latinLnBrk="0" hangingPunct="0">
              <a:lnSpc>
                <a:spcPct val="100000"/>
              </a:lnSpc>
              <a:spcBef>
                <a:spcPct val="20000"/>
              </a:spcBef>
              <a:spcAft>
                <a:spcPct val="0"/>
              </a:spcAft>
              <a:buClrTx/>
              <a:buSzTx/>
              <a:buFontTx/>
              <a:buChar char="•"/>
              <a:tabLst/>
              <a:defRPr/>
            </a:pPr>
            <a:r>
              <a:rPr kumimoji="0" lang="en-US" b="0" i="0" u="none" strike="noStrike" kern="0" cap="none" spc="0" normalizeH="0" baseline="0" noProof="0" dirty="0" smtClean="0">
                <a:ln>
                  <a:noFill/>
                </a:ln>
                <a:solidFill>
                  <a:schemeClr val="tx1"/>
                </a:solidFill>
                <a:effectLst/>
                <a:uLnTx/>
                <a:uFillTx/>
                <a:latin typeface="+mn-lt"/>
                <a:ea typeface="+mn-ea"/>
                <a:cs typeface="+mn-cs"/>
              </a:rPr>
              <a:t>Tested within the perimeter, directly on huge transformers and in metal enclosures</a:t>
            </a:r>
          </a:p>
          <a:p>
            <a:pPr marL="225425" marR="0" lvl="0" indent="-225425" algn="l" defTabSz="914400" rtl="0" eaLnBrk="0" fontAlgn="base" latinLnBrk="0" hangingPunct="0">
              <a:lnSpc>
                <a:spcPct val="100000"/>
              </a:lnSpc>
              <a:spcBef>
                <a:spcPct val="20000"/>
              </a:spcBef>
              <a:spcAft>
                <a:spcPct val="0"/>
              </a:spcAft>
              <a:buClrTx/>
              <a:buSzTx/>
              <a:buFontTx/>
              <a:buChar char="•"/>
              <a:tabLst/>
              <a:defRPr/>
            </a:pPr>
            <a:r>
              <a:rPr kumimoji="0" lang="en-US" b="0" i="0" u="none" strike="noStrike" kern="0" cap="none" spc="0" normalizeH="0" baseline="0" noProof="0" dirty="0" smtClean="0">
                <a:ln>
                  <a:noFill/>
                </a:ln>
                <a:solidFill>
                  <a:schemeClr val="tx1"/>
                </a:solidFill>
                <a:effectLst/>
                <a:uLnTx/>
                <a:uFillTx/>
                <a:latin typeface="+mn-lt"/>
                <a:ea typeface="+mn-ea"/>
                <a:cs typeface="+mn-cs"/>
              </a:rPr>
              <a:t>All nodes connected with at least 60 dB margin, not affected by magnetic and electronic fields</a:t>
            </a:r>
          </a:p>
          <a:p>
            <a:pPr marL="225425" marR="0" lvl="0" indent="-225425" algn="l" defTabSz="914400" rtl="0" eaLnBrk="0" fontAlgn="base" latinLnBrk="0" hangingPunct="0">
              <a:lnSpc>
                <a:spcPct val="100000"/>
              </a:lnSpc>
              <a:spcBef>
                <a:spcPct val="20000"/>
              </a:spcBef>
              <a:spcAft>
                <a:spcPct val="0"/>
              </a:spcAft>
              <a:buClrTx/>
              <a:buSzTx/>
              <a:buFontTx/>
              <a:buChar char="•"/>
              <a:tabLst/>
              <a:defRPr/>
            </a:pPr>
            <a:r>
              <a:rPr kumimoji="0" lang="en-US" b="0" i="0" u="none" strike="noStrike" kern="0" cap="none" spc="0" normalizeH="0" baseline="0" noProof="0" dirty="0" smtClean="0">
                <a:ln>
                  <a:noFill/>
                </a:ln>
                <a:solidFill>
                  <a:schemeClr val="tx1"/>
                </a:solidFill>
                <a:effectLst/>
                <a:uLnTx/>
                <a:uFillTx/>
                <a:latin typeface="+mn-lt"/>
                <a:ea typeface="+mn-ea"/>
                <a:cs typeface="+mn-cs"/>
              </a:rPr>
              <a:t>Literally ALL possible test points can securely and reliable connect to a single access point (AP)</a:t>
            </a:r>
          </a:p>
          <a:p>
            <a:pPr marL="225425" marR="0" lvl="0" indent="-225425" algn="l" defTabSz="914400" rtl="0" eaLnBrk="0" fontAlgn="base" latinLnBrk="0" hangingPunct="0">
              <a:lnSpc>
                <a:spcPct val="100000"/>
              </a:lnSpc>
              <a:spcBef>
                <a:spcPct val="20000"/>
              </a:spcBef>
              <a:spcAft>
                <a:spcPct val="0"/>
              </a:spcAft>
              <a:buClrTx/>
              <a:buSzTx/>
              <a:buFontTx/>
              <a:buChar char="•"/>
              <a:tabLst/>
              <a:defRPr/>
            </a:pPr>
            <a:r>
              <a:rPr kumimoji="0" lang="en-US" b="0" i="0" u="none" strike="noStrike" kern="0" cap="none" spc="0" normalizeH="0" baseline="0" noProof="0" dirty="0" smtClean="0">
                <a:ln>
                  <a:noFill/>
                </a:ln>
                <a:solidFill>
                  <a:schemeClr val="tx1"/>
                </a:solidFill>
                <a:effectLst/>
                <a:uLnTx/>
                <a:uFillTx/>
                <a:latin typeface="+mn-lt"/>
                <a:ea typeface="+mn-ea"/>
                <a:cs typeface="+mn-cs"/>
              </a:rPr>
              <a:t>Customer very satisfied with robust air link and no interference impact as well as range</a:t>
            </a:r>
          </a:p>
        </p:txBody>
      </p:sp>
      <p:sp>
        <p:nvSpPr>
          <p:cNvPr id="14" name="Slide Number Placeholder 6"/>
          <p:cNvSpPr>
            <a:spLocks noGrp="1"/>
          </p:cNvSpPr>
          <p:nvPr>
            <p:ph type="sldNum" sz="quarter" idx="12"/>
          </p:nvPr>
        </p:nvSpPr>
        <p:spPr>
          <a:xfrm>
            <a:off x="6553200" y="6553200"/>
            <a:ext cx="2133600" cy="168275"/>
          </a:xfrm>
        </p:spPr>
        <p:txBody>
          <a:bodyPr/>
          <a:lstStyle/>
          <a:p>
            <a:pPr algn="r"/>
            <a:fld id="{E55E6C47-EFD9-7749-8F89-F1C5A53C3084}" type="slidenum">
              <a:rPr lang="en-US" smtClean="0"/>
              <a:pPr algn="r"/>
              <a:t>17</a:t>
            </a:fld>
            <a:endParaRPr lang="en-US" dirty="0"/>
          </a:p>
        </p:txBody>
      </p:sp>
      <p:pic>
        <p:nvPicPr>
          <p:cNvPr id="16" name="Picture 15" descr="LIPStation.jpg"/>
          <p:cNvPicPr>
            <a:picLocks noChangeAspect="1"/>
          </p:cNvPicPr>
          <p:nvPr/>
        </p:nvPicPr>
        <p:blipFill>
          <a:blip r:embed="rId3"/>
          <a:stretch>
            <a:fillRect/>
          </a:stretch>
        </p:blipFill>
        <p:spPr>
          <a:xfrm>
            <a:off x="990600" y="1295400"/>
            <a:ext cx="7086600" cy="2952750"/>
          </a:xfrm>
          <a:prstGeom prst="rect">
            <a:avLst/>
          </a:prstGeom>
        </p:spPr>
      </p:pic>
      <p:sp>
        <p:nvSpPr>
          <p:cNvPr id="17" name="TextBox 5"/>
          <p:cNvSpPr txBox="1">
            <a:spLocks noChangeArrowheads="1"/>
          </p:cNvSpPr>
          <p:nvPr/>
        </p:nvSpPr>
        <p:spPr bwMode="auto">
          <a:xfrm>
            <a:off x="336550" y="574675"/>
            <a:ext cx="8534400" cy="523875"/>
          </a:xfrm>
          <a:prstGeom prst="rect">
            <a:avLst/>
          </a:prstGeom>
          <a:noFill/>
          <a:ln w="9525">
            <a:noFill/>
            <a:miter lim="800000"/>
            <a:headEnd/>
            <a:tailEnd/>
          </a:ln>
        </p:spPr>
        <p:txBody>
          <a:bodyPr>
            <a:spAutoFit/>
          </a:bodyPr>
          <a:lstStyle/>
          <a:p>
            <a:pPr eaLnBrk="0" hangingPunct="0"/>
            <a:r>
              <a:rPr lang="en-US" sz="2800" b="1" dirty="0" smtClean="0">
                <a:cs typeface="Times New Roman" pitchFamily="18" charset="0"/>
              </a:rPr>
              <a:t>Power Plant Deployment</a:t>
            </a:r>
            <a:endParaRPr lang="en-US" sz="2800" b="1" dirty="0">
              <a:cs typeface="Times New Roman"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Date Placeholder 1"/>
          <p:cNvSpPr>
            <a:spLocks noGrp="1"/>
          </p:cNvSpPr>
          <p:nvPr>
            <p:ph type="dt" sz="half" idx="10"/>
          </p:nvPr>
        </p:nvSpPr>
        <p:spPr/>
        <p:txBody>
          <a:bodyPr/>
          <a:lstStyle/>
          <a:p>
            <a:pPr>
              <a:defRPr/>
            </a:pPr>
            <a:r>
              <a:rPr lang="en-US" smtClean="0"/>
              <a:t>May 2009</a:t>
            </a:r>
            <a:endParaRPr lang="en-US" dirty="0" smtClean="0"/>
          </a:p>
        </p:txBody>
      </p:sp>
      <p:sp>
        <p:nvSpPr>
          <p:cNvPr id="12291" name="Footer Placeholder 2"/>
          <p:cNvSpPr>
            <a:spLocks noGrp="1"/>
          </p:cNvSpPr>
          <p:nvPr>
            <p:ph type="ftr" sz="quarter" idx="11"/>
          </p:nvPr>
        </p:nvSpPr>
        <p:spPr/>
        <p:txBody>
          <a:bodyPr/>
          <a:lstStyle/>
          <a:p>
            <a:pPr>
              <a:defRPr/>
            </a:pPr>
            <a:r>
              <a:rPr lang="en-US" smtClean="0"/>
              <a:t>Howard et al, On-Ramp Wireless</a:t>
            </a:r>
            <a:endParaRPr lang="en-US" dirty="0" smtClean="0"/>
          </a:p>
        </p:txBody>
      </p:sp>
      <p:sp>
        <p:nvSpPr>
          <p:cNvPr id="12292" name="Slide Number Placeholder 3"/>
          <p:cNvSpPr>
            <a:spLocks noGrp="1"/>
          </p:cNvSpPr>
          <p:nvPr>
            <p:ph type="sldNum" sz="quarter" idx="12"/>
          </p:nvPr>
        </p:nvSpPr>
        <p:spPr/>
        <p:txBody>
          <a:bodyPr/>
          <a:lstStyle/>
          <a:p>
            <a:pPr>
              <a:defRPr/>
            </a:pPr>
            <a:r>
              <a:rPr lang="en-US" smtClean="0"/>
              <a:t>Slide </a:t>
            </a:r>
            <a:fld id="{D97D3048-25E5-4A9A-B214-0A821BDAEBE1}" type="slidenum">
              <a:rPr lang="en-US" smtClean="0"/>
              <a:pPr>
                <a:defRPr/>
              </a:pPr>
              <a:t>18</a:t>
            </a:fld>
            <a:endParaRPr lang="en-US" smtClean="0"/>
          </a:p>
        </p:txBody>
      </p:sp>
      <p:grpSp>
        <p:nvGrpSpPr>
          <p:cNvPr id="2" name="Group 4"/>
          <p:cNvGrpSpPr>
            <a:grpSpLocks/>
          </p:cNvGrpSpPr>
          <p:nvPr/>
        </p:nvGrpSpPr>
        <p:grpSpPr bwMode="auto">
          <a:xfrm>
            <a:off x="381000" y="1219200"/>
            <a:ext cx="8001000" cy="3124200"/>
            <a:chOff x="304800" y="457200"/>
            <a:chExt cx="8534400" cy="3505200"/>
          </a:xfrm>
        </p:grpSpPr>
        <p:pic>
          <p:nvPicPr>
            <p:cNvPr id="9224" name="Picture 19" descr="Spruance Test.png"/>
            <p:cNvPicPr>
              <a:picLocks noChangeAspect="1" noChangeArrowheads="1"/>
            </p:cNvPicPr>
            <p:nvPr/>
          </p:nvPicPr>
          <p:blipFill>
            <a:blip r:embed="rId3"/>
            <a:srcRect/>
            <a:stretch>
              <a:fillRect/>
            </a:stretch>
          </p:blipFill>
          <p:spPr bwMode="auto">
            <a:xfrm>
              <a:off x="304800" y="457200"/>
              <a:ext cx="8534400" cy="3505200"/>
            </a:xfrm>
            <a:prstGeom prst="rect">
              <a:avLst/>
            </a:prstGeom>
            <a:noFill/>
            <a:ln w="9525">
              <a:noFill/>
              <a:miter lim="800000"/>
              <a:headEnd/>
              <a:tailEnd/>
            </a:ln>
          </p:spPr>
        </p:pic>
        <p:pic>
          <p:nvPicPr>
            <p:cNvPr id="9225" name="Picture 4"/>
            <p:cNvPicPr>
              <a:picLocks noChangeAspect="1"/>
            </p:cNvPicPr>
            <p:nvPr/>
          </p:nvPicPr>
          <p:blipFill>
            <a:blip r:embed="rId4"/>
            <a:srcRect/>
            <a:stretch>
              <a:fillRect/>
            </a:stretch>
          </p:blipFill>
          <p:spPr bwMode="auto">
            <a:xfrm>
              <a:off x="7812088" y="457200"/>
              <a:ext cx="1027112" cy="1401763"/>
            </a:xfrm>
            <a:prstGeom prst="rect">
              <a:avLst/>
            </a:prstGeom>
            <a:noFill/>
            <a:ln w="9525">
              <a:noFill/>
              <a:miter lim="800000"/>
              <a:headEnd/>
              <a:tailEnd/>
            </a:ln>
          </p:spPr>
        </p:pic>
      </p:grpSp>
      <p:sp>
        <p:nvSpPr>
          <p:cNvPr id="8" name="Content Placeholder 21"/>
          <p:cNvSpPr txBox="1">
            <a:spLocks/>
          </p:cNvSpPr>
          <p:nvPr/>
        </p:nvSpPr>
        <p:spPr bwMode="auto">
          <a:xfrm>
            <a:off x="304800" y="4349750"/>
            <a:ext cx="8839200" cy="2151063"/>
          </a:xfrm>
          <a:prstGeom prst="rect">
            <a:avLst/>
          </a:prstGeom>
          <a:noFill/>
          <a:ln w="9525">
            <a:noFill/>
            <a:miter lim="800000"/>
            <a:headEnd/>
            <a:tailEnd/>
          </a:ln>
          <a:effectLst/>
        </p:spPr>
        <p:txBody>
          <a:bodyPr/>
          <a:lstStyle/>
          <a:p>
            <a:pPr marL="228600" indent="-228600">
              <a:spcBef>
                <a:spcPct val="20000"/>
              </a:spcBef>
              <a:buFontTx/>
              <a:buChar char="•"/>
              <a:defRPr/>
            </a:pPr>
            <a:r>
              <a:rPr lang="en-US" sz="1600" kern="0" dirty="0">
                <a:cs typeface="Times New Roman" pitchFamily="18" charset="0"/>
              </a:rPr>
              <a:t>DuPont Plant, Richmond, VA</a:t>
            </a:r>
          </a:p>
          <a:p>
            <a:pPr marL="228600" indent="-228600">
              <a:spcBef>
                <a:spcPct val="20000"/>
              </a:spcBef>
              <a:buFontTx/>
              <a:buChar char="•"/>
              <a:defRPr/>
            </a:pPr>
            <a:r>
              <a:rPr lang="en-US" sz="1600" kern="0" dirty="0">
                <a:cs typeface="Times New Roman" pitchFamily="18" charset="0"/>
              </a:rPr>
              <a:t>Application: Condition Based Monitoring / Vibration Sensor</a:t>
            </a:r>
          </a:p>
          <a:p>
            <a:pPr marL="228600" indent="-228600">
              <a:spcBef>
                <a:spcPct val="20000"/>
              </a:spcBef>
              <a:buFontTx/>
              <a:buChar char="•"/>
              <a:defRPr/>
            </a:pPr>
            <a:r>
              <a:rPr lang="en-US" sz="1600" kern="0" dirty="0">
                <a:cs typeface="Times New Roman" pitchFamily="18" charset="0"/>
              </a:rPr>
              <a:t>Worst possible propagation environment – 20 separate test points</a:t>
            </a:r>
          </a:p>
          <a:p>
            <a:pPr marL="228600" indent="-228600">
              <a:spcBef>
                <a:spcPct val="20000"/>
              </a:spcBef>
              <a:buFontTx/>
              <a:buChar char="•"/>
              <a:defRPr/>
            </a:pPr>
            <a:r>
              <a:rPr lang="en-US" sz="1600" kern="0" dirty="0">
                <a:cs typeface="Times New Roman" pitchFamily="18" charset="0"/>
              </a:rPr>
              <a:t>Foot wide concrete walls with rebar enforcement - Heavy machinery everywhere</a:t>
            </a:r>
          </a:p>
          <a:p>
            <a:pPr marL="228600" indent="-228600">
              <a:spcBef>
                <a:spcPct val="20000"/>
              </a:spcBef>
              <a:buFontTx/>
              <a:buChar char="•"/>
              <a:defRPr/>
            </a:pPr>
            <a:r>
              <a:rPr lang="en-US" sz="1600" kern="0" dirty="0">
                <a:cs typeface="Times New Roman" pitchFamily="18" charset="0"/>
              </a:rPr>
              <a:t>Multi-level rooms with cable trays, steel railings and doors</a:t>
            </a:r>
          </a:p>
          <a:p>
            <a:pPr marL="228600" indent="-228600">
              <a:spcBef>
                <a:spcPct val="20000"/>
              </a:spcBef>
              <a:buFontTx/>
              <a:buChar char="•"/>
              <a:defRPr/>
            </a:pPr>
            <a:r>
              <a:rPr lang="en-US" sz="1600" kern="0" dirty="0">
                <a:cs typeface="Times New Roman" pitchFamily="18" charset="0"/>
              </a:rPr>
              <a:t>Coverage from basements to 3</a:t>
            </a:r>
            <a:r>
              <a:rPr lang="en-US" sz="1600" kern="0" baseline="30000" dirty="0">
                <a:cs typeface="Times New Roman" pitchFamily="18" charset="0"/>
              </a:rPr>
              <a:t>rd</a:t>
            </a:r>
            <a:r>
              <a:rPr lang="en-US" sz="1600" kern="0" dirty="0">
                <a:cs typeface="Times New Roman" pitchFamily="18" charset="0"/>
              </a:rPr>
              <a:t> floor rooms</a:t>
            </a:r>
          </a:p>
          <a:p>
            <a:pPr marL="228600" indent="-228600">
              <a:spcBef>
                <a:spcPct val="20000"/>
              </a:spcBef>
              <a:buFontTx/>
              <a:buChar char="•"/>
              <a:defRPr/>
            </a:pPr>
            <a:r>
              <a:rPr lang="en-US" sz="1600" kern="0" dirty="0">
                <a:cs typeface="Times New Roman" pitchFamily="18" charset="0"/>
              </a:rPr>
              <a:t>1 A/Ps supports entire coverage and capacity for greater than 1000 sensors</a:t>
            </a:r>
          </a:p>
        </p:txBody>
      </p:sp>
      <p:sp>
        <p:nvSpPr>
          <p:cNvPr id="9223" name="TextBox 5"/>
          <p:cNvSpPr txBox="1">
            <a:spLocks noChangeArrowheads="1"/>
          </p:cNvSpPr>
          <p:nvPr/>
        </p:nvSpPr>
        <p:spPr bwMode="auto">
          <a:xfrm>
            <a:off x="336550" y="574675"/>
            <a:ext cx="8534400" cy="523875"/>
          </a:xfrm>
          <a:prstGeom prst="rect">
            <a:avLst/>
          </a:prstGeom>
          <a:noFill/>
          <a:ln w="9525">
            <a:noFill/>
            <a:miter lim="800000"/>
            <a:headEnd/>
            <a:tailEnd/>
          </a:ln>
        </p:spPr>
        <p:txBody>
          <a:bodyPr>
            <a:spAutoFit/>
          </a:bodyPr>
          <a:lstStyle/>
          <a:p>
            <a:pPr eaLnBrk="0" hangingPunct="0"/>
            <a:r>
              <a:rPr lang="en-US" sz="2800" b="1" dirty="0">
                <a:cs typeface="Times New Roman" pitchFamily="18" charset="0"/>
              </a:rPr>
              <a:t>Chemical Plant Deployment Test</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4"/>
          <p:cNvPicPr>
            <a:picLocks noChangeAspect="1" noChangeArrowheads="1"/>
          </p:cNvPicPr>
          <p:nvPr/>
        </p:nvPicPr>
        <p:blipFill>
          <a:blip r:embed="rId3"/>
          <a:srcRect/>
          <a:stretch>
            <a:fillRect/>
          </a:stretch>
        </p:blipFill>
        <p:spPr bwMode="auto">
          <a:xfrm>
            <a:off x="1349375" y="1219200"/>
            <a:ext cx="2933700" cy="2200275"/>
          </a:xfrm>
          <a:prstGeom prst="rect">
            <a:avLst/>
          </a:prstGeom>
          <a:noFill/>
          <a:ln w="9525">
            <a:noFill/>
            <a:miter lim="800000"/>
            <a:headEnd/>
            <a:tailEnd/>
          </a:ln>
        </p:spPr>
      </p:pic>
      <p:sp>
        <p:nvSpPr>
          <p:cNvPr id="13314" name="Date Placeholder 1"/>
          <p:cNvSpPr txBox="1">
            <a:spLocks noGrp="1"/>
          </p:cNvSpPr>
          <p:nvPr/>
        </p:nvSpPr>
        <p:spPr bwMode="auto">
          <a:xfrm>
            <a:off x="685800" y="381000"/>
            <a:ext cx="1600200" cy="215900"/>
          </a:xfrm>
          <a:prstGeom prst="rect">
            <a:avLst/>
          </a:prstGeom>
          <a:noFill/>
          <a:ln>
            <a:miter lim="800000"/>
            <a:headEnd/>
            <a:tailEnd/>
          </a:ln>
        </p:spPr>
        <p:txBody>
          <a:bodyPr lIns="0" tIns="0" rIns="0" bIns="0" anchor="b">
            <a:spAutoFit/>
          </a:bodyPr>
          <a:lstStyle/>
          <a:p>
            <a:pPr eaLnBrk="0" hangingPunct="0">
              <a:defRPr/>
            </a:pPr>
            <a:r>
              <a:rPr lang="en-US" b="1" dirty="0">
                <a:cs typeface="+mn-cs"/>
              </a:rPr>
              <a:t>February 2009</a:t>
            </a:r>
          </a:p>
        </p:txBody>
      </p:sp>
      <p:sp>
        <p:nvSpPr>
          <p:cNvPr id="13315" name="Footer Placeholder 2"/>
          <p:cNvSpPr txBox="1">
            <a:spLocks noGrp="1"/>
          </p:cNvSpPr>
          <p:nvPr/>
        </p:nvSpPr>
        <p:spPr bwMode="auto">
          <a:xfrm>
            <a:off x="5486400" y="6475413"/>
            <a:ext cx="3124200" cy="184150"/>
          </a:xfrm>
          <a:prstGeom prst="rect">
            <a:avLst/>
          </a:prstGeom>
          <a:noFill/>
          <a:ln>
            <a:miter lim="800000"/>
            <a:headEnd/>
            <a:tailEnd/>
          </a:ln>
        </p:spPr>
        <p:txBody>
          <a:bodyPr lIns="0" tIns="0" rIns="0" bIns="0">
            <a:spAutoFit/>
          </a:bodyPr>
          <a:lstStyle/>
          <a:p>
            <a:pPr algn="r" eaLnBrk="0" hangingPunct="0">
              <a:defRPr/>
            </a:pPr>
            <a:r>
              <a:rPr lang="en-US" sz="1200" dirty="0">
                <a:cs typeface="+mn-cs"/>
              </a:rPr>
              <a:t>Myers et al, On-Ramp Wireless</a:t>
            </a:r>
          </a:p>
        </p:txBody>
      </p:sp>
      <p:sp>
        <p:nvSpPr>
          <p:cNvPr id="13316" name="Slide Number Placeholder 3"/>
          <p:cNvSpPr txBox="1">
            <a:spLocks noGrp="1"/>
          </p:cNvSpPr>
          <p:nvPr/>
        </p:nvSpPr>
        <p:spPr bwMode="auto">
          <a:xfrm>
            <a:off x="4395788" y="6475413"/>
            <a:ext cx="428625" cy="182562"/>
          </a:xfrm>
          <a:prstGeom prst="rect">
            <a:avLst/>
          </a:prstGeom>
          <a:noFill/>
          <a:ln>
            <a:miter lim="800000"/>
            <a:headEnd/>
            <a:tailEnd/>
          </a:ln>
        </p:spPr>
        <p:txBody>
          <a:bodyPr wrap="none" lIns="0" tIns="0" rIns="0" bIns="0">
            <a:spAutoFit/>
          </a:bodyPr>
          <a:lstStyle/>
          <a:p>
            <a:pPr algn="ctr" eaLnBrk="0" hangingPunct="0">
              <a:defRPr/>
            </a:pPr>
            <a:r>
              <a:rPr lang="en-US" sz="1200">
                <a:cs typeface="+mn-cs"/>
              </a:rPr>
              <a:t>Slide </a:t>
            </a:r>
            <a:fld id="{B0518DF5-A070-46E1-BC0B-A7B16A9043CD}" type="slidenum">
              <a:rPr lang="en-US" sz="1200">
                <a:cs typeface="+mn-cs"/>
              </a:rPr>
              <a:pPr algn="ctr" eaLnBrk="0" hangingPunct="0">
                <a:defRPr/>
              </a:pPr>
              <a:t>19</a:t>
            </a:fld>
            <a:endParaRPr lang="en-US" sz="1200">
              <a:cs typeface="+mn-cs"/>
            </a:endParaRPr>
          </a:p>
        </p:txBody>
      </p:sp>
      <p:sp>
        <p:nvSpPr>
          <p:cNvPr id="5" name="Title 1"/>
          <p:cNvSpPr txBox="1">
            <a:spLocks/>
          </p:cNvSpPr>
          <p:nvPr/>
        </p:nvSpPr>
        <p:spPr bwMode="auto">
          <a:xfrm>
            <a:off x="428625" y="528638"/>
            <a:ext cx="8229600" cy="608012"/>
          </a:xfrm>
          <a:prstGeom prst="rect">
            <a:avLst/>
          </a:prstGeom>
          <a:noFill/>
          <a:ln w="9525">
            <a:noFill/>
            <a:miter lim="800000"/>
            <a:headEnd/>
            <a:tailEnd/>
          </a:ln>
          <a:effectLst/>
        </p:spPr>
        <p:txBody>
          <a:bodyPr lIns="92075" tIns="46038" rIns="92075" bIns="46038" anchor="ctr">
            <a:normAutofit/>
          </a:bodyPr>
          <a:lstStyle/>
          <a:p>
            <a:pPr fontAlgn="auto">
              <a:spcAft>
                <a:spcPts val="0"/>
              </a:spcAft>
              <a:defRPr/>
            </a:pPr>
            <a:r>
              <a:rPr lang="en-US" sz="2800" b="1" kern="0" dirty="0">
                <a:solidFill>
                  <a:schemeClr val="tx2"/>
                </a:solidFill>
                <a:ea typeface="+mj-ea"/>
                <a:cs typeface="Times New Roman" pitchFamily="18" charset="0"/>
              </a:rPr>
              <a:t>Indoor Test Office and Hotel Buildings</a:t>
            </a:r>
          </a:p>
        </p:txBody>
      </p:sp>
      <p:sp>
        <p:nvSpPr>
          <p:cNvPr id="10247" name="TextBox 5"/>
          <p:cNvSpPr txBox="1">
            <a:spLocks noChangeArrowheads="1"/>
          </p:cNvSpPr>
          <p:nvPr/>
        </p:nvSpPr>
        <p:spPr bwMode="auto">
          <a:xfrm>
            <a:off x="3236913" y="3152775"/>
            <a:ext cx="1041400" cy="276225"/>
          </a:xfrm>
          <a:prstGeom prst="rect">
            <a:avLst/>
          </a:prstGeom>
          <a:solidFill>
            <a:srgbClr val="BFBFBF">
              <a:alpha val="59999"/>
            </a:srgbClr>
          </a:solidFill>
          <a:ln w="9525">
            <a:noFill/>
            <a:miter lim="800000"/>
            <a:headEnd/>
            <a:tailEnd/>
          </a:ln>
        </p:spPr>
        <p:txBody>
          <a:bodyPr>
            <a:spAutoFit/>
          </a:bodyPr>
          <a:lstStyle/>
          <a:p>
            <a:pPr algn="r" eaLnBrk="0" hangingPunct="0"/>
            <a:r>
              <a:rPr lang="en-US" sz="1200">
                <a:solidFill>
                  <a:schemeClr val="bg1"/>
                </a:solidFill>
                <a:latin typeface="Calibri" pitchFamily="34" charset="0"/>
              </a:rPr>
              <a:t>Palms Tower</a:t>
            </a:r>
          </a:p>
        </p:txBody>
      </p:sp>
      <p:sp>
        <p:nvSpPr>
          <p:cNvPr id="10248" name="TextBox 8"/>
          <p:cNvSpPr txBox="1">
            <a:spLocks noChangeArrowheads="1"/>
          </p:cNvSpPr>
          <p:nvPr/>
        </p:nvSpPr>
        <p:spPr bwMode="auto">
          <a:xfrm>
            <a:off x="179388" y="3659188"/>
            <a:ext cx="5688012" cy="2308225"/>
          </a:xfrm>
          <a:prstGeom prst="rect">
            <a:avLst/>
          </a:prstGeom>
          <a:noFill/>
          <a:ln w="9525">
            <a:noFill/>
            <a:miter lim="800000"/>
            <a:headEnd/>
            <a:tailEnd/>
          </a:ln>
        </p:spPr>
        <p:txBody>
          <a:bodyPr>
            <a:spAutoFit/>
          </a:bodyPr>
          <a:lstStyle/>
          <a:p>
            <a:pPr marL="342900" indent="-228600" eaLnBrk="0" hangingPunct="0">
              <a:buFont typeface="Courier New" pitchFamily="49" charset="0"/>
              <a:buChar char="o"/>
            </a:pPr>
            <a:r>
              <a:rPr lang="en-US" sz="1600" dirty="0">
                <a:cs typeface="Times New Roman" pitchFamily="18" charset="0"/>
              </a:rPr>
              <a:t>Palms Tower</a:t>
            </a:r>
          </a:p>
          <a:p>
            <a:pPr marL="800100" lvl="1" indent="-228600" eaLnBrk="0" hangingPunct="0">
              <a:buFont typeface="Courier New" pitchFamily="49" charset="0"/>
              <a:buChar char="o"/>
            </a:pPr>
            <a:r>
              <a:rPr lang="en-US" sz="1600" dirty="0">
                <a:cs typeface="Times New Roman" pitchFamily="18" charset="0"/>
              </a:rPr>
              <a:t>Access Point in hotel room on 52</a:t>
            </a:r>
            <a:r>
              <a:rPr lang="en-US" sz="1600" baseline="30000" dirty="0">
                <a:cs typeface="Times New Roman" pitchFamily="18" charset="0"/>
              </a:rPr>
              <a:t>nd</a:t>
            </a:r>
            <a:r>
              <a:rPr lang="en-US" sz="1600" dirty="0">
                <a:cs typeface="Times New Roman" pitchFamily="18" charset="0"/>
              </a:rPr>
              <a:t> floor</a:t>
            </a:r>
          </a:p>
          <a:p>
            <a:pPr marL="800100" lvl="1" indent="-228600" eaLnBrk="0" hangingPunct="0">
              <a:buFont typeface="Courier New" pitchFamily="49" charset="0"/>
              <a:buChar char="o"/>
            </a:pPr>
            <a:r>
              <a:rPr lang="en-US" sz="1600" dirty="0">
                <a:cs typeface="Times New Roman" pitchFamily="18" charset="0"/>
              </a:rPr>
              <a:t>Closed link effectively through </a:t>
            </a:r>
            <a:r>
              <a:rPr lang="en-US" sz="1600" b="1" i="1" u="sng" dirty="0">
                <a:cs typeface="Times New Roman" pitchFamily="18" charset="0"/>
              </a:rPr>
              <a:t>all 52</a:t>
            </a:r>
            <a:r>
              <a:rPr lang="en-US" sz="1600" dirty="0">
                <a:cs typeface="Times New Roman" pitchFamily="18" charset="0"/>
              </a:rPr>
              <a:t> floors while never loosing connection</a:t>
            </a:r>
          </a:p>
          <a:p>
            <a:pPr marL="342900" indent="-228600" eaLnBrk="0" hangingPunct="0">
              <a:buFont typeface="Courier New" pitchFamily="49" charset="0"/>
              <a:buChar char="o"/>
            </a:pPr>
            <a:r>
              <a:rPr lang="en-US" sz="1600" dirty="0">
                <a:cs typeface="Times New Roman" pitchFamily="18" charset="0"/>
              </a:rPr>
              <a:t>A single </a:t>
            </a:r>
            <a:r>
              <a:rPr lang="en-US" sz="1600" dirty="0" smtClean="0">
                <a:cs typeface="Times New Roman" pitchFamily="18" charset="0"/>
              </a:rPr>
              <a:t>D-DSSS AP </a:t>
            </a:r>
            <a:r>
              <a:rPr lang="en-US" sz="1600" dirty="0">
                <a:cs typeface="Times New Roman" pitchFamily="18" charset="0"/>
              </a:rPr>
              <a:t>can cover most large buildings effectively with plenty of margin</a:t>
            </a:r>
          </a:p>
          <a:p>
            <a:pPr marL="342900" indent="-228600" eaLnBrk="0" hangingPunct="0">
              <a:buFont typeface="Courier New" pitchFamily="49" charset="0"/>
              <a:buChar char="o"/>
            </a:pPr>
            <a:r>
              <a:rPr lang="en-US" sz="1600" dirty="0">
                <a:cs typeface="Times New Roman" pitchFamily="18" charset="0"/>
              </a:rPr>
              <a:t>Tested </a:t>
            </a:r>
            <a:r>
              <a:rPr lang="en-US" sz="1600" dirty="0" err="1">
                <a:cs typeface="Times New Roman" pitchFamily="18" charset="0"/>
              </a:rPr>
              <a:t>Zigbee</a:t>
            </a:r>
            <a:r>
              <a:rPr lang="en-US" sz="1600" dirty="0">
                <a:cs typeface="Times New Roman" pitchFamily="18" charset="0"/>
              </a:rPr>
              <a:t> and 802.11: dropped connection after one floor – At least 52 powered APs to ensure coverage at a minimum for an indoor location like the Palms Tower</a:t>
            </a:r>
          </a:p>
        </p:txBody>
      </p:sp>
      <p:sp>
        <p:nvSpPr>
          <p:cNvPr id="10249" name="TextBox 10"/>
          <p:cNvSpPr txBox="1">
            <a:spLocks noChangeArrowheads="1"/>
          </p:cNvSpPr>
          <p:nvPr/>
        </p:nvSpPr>
        <p:spPr bwMode="auto">
          <a:xfrm>
            <a:off x="6040438" y="3622675"/>
            <a:ext cx="2798762" cy="1938338"/>
          </a:xfrm>
          <a:prstGeom prst="rect">
            <a:avLst/>
          </a:prstGeom>
          <a:solidFill>
            <a:srgbClr val="3B3D3C"/>
          </a:solidFill>
          <a:ln w="9525">
            <a:solidFill>
              <a:schemeClr val="tx1"/>
            </a:solidFill>
            <a:miter lim="800000"/>
            <a:headEnd/>
            <a:tailEnd/>
          </a:ln>
        </p:spPr>
        <p:txBody>
          <a:bodyPr>
            <a:spAutoFit/>
          </a:bodyPr>
          <a:lstStyle/>
          <a:p>
            <a:pPr algn="ctr" eaLnBrk="0" hangingPunct="0"/>
            <a:r>
              <a:rPr lang="en-US" sz="2000">
                <a:solidFill>
                  <a:srgbClr val="FFFFFF"/>
                </a:solidFill>
                <a:latin typeface="Calibri" pitchFamily="34" charset="0"/>
              </a:rPr>
              <a:t>Whole building HVAC, Security, automation and location tracking applications can be implemented with 10x lower TCO</a:t>
            </a:r>
          </a:p>
        </p:txBody>
      </p:sp>
      <p:pic>
        <p:nvPicPr>
          <p:cNvPr id="10250" name="Picture 15"/>
          <p:cNvPicPr>
            <a:picLocks noChangeAspect="1" noChangeArrowheads="1"/>
          </p:cNvPicPr>
          <p:nvPr/>
        </p:nvPicPr>
        <p:blipFill>
          <a:blip r:embed="rId4"/>
          <a:srcRect/>
          <a:stretch>
            <a:fillRect/>
          </a:stretch>
        </p:blipFill>
        <p:spPr bwMode="auto">
          <a:xfrm>
            <a:off x="5400675" y="1311275"/>
            <a:ext cx="2127250" cy="2127250"/>
          </a:xfrm>
          <a:prstGeom prst="rect">
            <a:avLst/>
          </a:prstGeom>
          <a:noFill/>
          <a:ln w="9525">
            <a:noFill/>
            <a:miter lim="800000"/>
            <a:headEnd/>
            <a:tailEnd/>
          </a:ln>
        </p:spPr>
      </p:pic>
      <p:sp>
        <p:nvSpPr>
          <p:cNvPr id="10251" name="TextBox 6"/>
          <p:cNvSpPr txBox="1">
            <a:spLocks noChangeArrowheads="1"/>
          </p:cNvSpPr>
          <p:nvPr/>
        </p:nvSpPr>
        <p:spPr bwMode="auto">
          <a:xfrm>
            <a:off x="6477000" y="3152775"/>
            <a:ext cx="1041400" cy="276225"/>
          </a:xfrm>
          <a:prstGeom prst="rect">
            <a:avLst/>
          </a:prstGeom>
          <a:solidFill>
            <a:srgbClr val="BFBFBF">
              <a:alpha val="59999"/>
            </a:srgbClr>
          </a:solidFill>
          <a:ln w="9525">
            <a:noFill/>
            <a:miter lim="800000"/>
            <a:headEnd/>
            <a:tailEnd/>
          </a:ln>
        </p:spPr>
        <p:txBody>
          <a:bodyPr>
            <a:spAutoFit/>
          </a:bodyPr>
          <a:lstStyle/>
          <a:p>
            <a:pPr algn="r" eaLnBrk="0" hangingPunct="0"/>
            <a:r>
              <a:rPr lang="en-US" sz="1200">
                <a:solidFill>
                  <a:schemeClr val="bg1"/>
                </a:solidFill>
                <a:latin typeface="Calibri" pitchFamily="34" charset="0"/>
              </a:rPr>
              <a:t>Marriott LAX</a:t>
            </a:r>
          </a:p>
        </p:txBody>
      </p:sp>
      <p:sp>
        <p:nvSpPr>
          <p:cNvPr id="12" name="Date Placeholder 11"/>
          <p:cNvSpPr>
            <a:spLocks noGrp="1"/>
          </p:cNvSpPr>
          <p:nvPr>
            <p:ph type="dt" sz="half" idx="10"/>
          </p:nvPr>
        </p:nvSpPr>
        <p:spPr/>
        <p:txBody>
          <a:bodyPr/>
          <a:lstStyle/>
          <a:p>
            <a:pPr>
              <a:defRPr/>
            </a:pPr>
            <a:r>
              <a:rPr lang="en-US" smtClean="0"/>
              <a:t>May 2009</a:t>
            </a:r>
            <a:endParaRPr lang="en-US"/>
          </a:p>
        </p:txBody>
      </p:sp>
      <p:sp>
        <p:nvSpPr>
          <p:cNvPr id="14" name="Footer Placeholder 13"/>
          <p:cNvSpPr>
            <a:spLocks noGrp="1"/>
          </p:cNvSpPr>
          <p:nvPr>
            <p:ph type="ftr" sz="quarter" idx="11"/>
          </p:nvPr>
        </p:nvSpPr>
        <p:spPr/>
        <p:txBody>
          <a:bodyPr/>
          <a:lstStyle/>
          <a:p>
            <a:pPr>
              <a:defRPr/>
            </a:pPr>
            <a:r>
              <a:rPr lang="en-US" smtClean="0"/>
              <a:t>Howard et al, On-Ramp Wireless</a:t>
            </a:r>
            <a:endParaRPr lang="en-US"/>
          </a:p>
        </p:txBody>
      </p:sp>
      <p:sp>
        <p:nvSpPr>
          <p:cNvPr id="13" name="Slide Number Placeholder 12"/>
          <p:cNvSpPr>
            <a:spLocks noGrp="1"/>
          </p:cNvSpPr>
          <p:nvPr>
            <p:ph type="sldNum" sz="quarter" idx="12"/>
          </p:nvPr>
        </p:nvSpPr>
        <p:spPr/>
        <p:txBody>
          <a:bodyPr/>
          <a:lstStyle/>
          <a:p>
            <a:pPr>
              <a:defRPr/>
            </a:pPr>
            <a:r>
              <a:rPr lang="en-US" smtClean="0"/>
              <a:t>Slide </a:t>
            </a:r>
            <a:fld id="{7EE5E36E-D0DD-4E19-8FF1-99999D02F3C9}" type="slidenum">
              <a:rPr lang="en-US" smtClean="0"/>
              <a:pPr>
                <a:defRPr/>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Date Placeholder 1"/>
          <p:cNvSpPr>
            <a:spLocks noGrp="1"/>
          </p:cNvSpPr>
          <p:nvPr>
            <p:ph type="dt" sz="half" idx="10"/>
          </p:nvPr>
        </p:nvSpPr>
        <p:spPr/>
        <p:txBody>
          <a:bodyPr/>
          <a:lstStyle/>
          <a:p>
            <a:pPr>
              <a:defRPr/>
            </a:pPr>
            <a:r>
              <a:rPr lang="en-US" smtClean="0"/>
              <a:t>May 2009</a:t>
            </a:r>
            <a:endParaRPr lang="en-US" dirty="0" smtClean="0"/>
          </a:p>
        </p:txBody>
      </p:sp>
      <p:sp>
        <p:nvSpPr>
          <p:cNvPr id="4099" name="Footer Placeholder 2"/>
          <p:cNvSpPr>
            <a:spLocks noGrp="1"/>
          </p:cNvSpPr>
          <p:nvPr>
            <p:ph type="ftr" sz="quarter" idx="11"/>
          </p:nvPr>
        </p:nvSpPr>
        <p:spPr/>
        <p:txBody>
          <a:bodyPr/>
          <a:lstStyle/>
          <a:p>
            <a:pPr>
              <a:defRPr/>
            </a:pPr>
            <a:r>
              <a:rPr lang="en-US" smtClean="0"/>
              <a:t>Howard et al, On-Ramp Wireless</a:t>
            </a:r>
            <a:endParaRPr lang="en-US" dirty="0" smtClean="0"/>
          </a:p>
        </p:txBody>
      </p:sp>
      <p:sp>
        <p:nvSpPr>
          <p:cNvPr id="4100" name="Slide Number Placeholder 3"/>
          <p:cNvSpPr>
            <a:spLocks noGrp="1"/>
          </p:cNvSpPr>
          <p:nvPr>
            <p:ph type="sldNum" sz="quarter" idx="12"/>
          </p:nvPr>
        </p:nvSpPr>
        <p:spPr/>
        <p:txBody>
          <a:bodyPr/>
          <a:lstStyle/>
          <a:p>
            <a:pPr>
              <a:defRPr/>
            </a:pPr>
            <a:r>
              <a:rPr lang="en-US" dirty="0" smtClean="0"/>
              <a:t>Slide </a:t>
            </a:r>
            <a:fld id="{D8731715-359B-41C9-B8D8-96A52C0C75CE}" type="slidenum">
              <a:rPr lang="en-US" smtClean="0"/>
              <a:pPr>
                <a:defRPr/>
              </a:pPr>
              <a:t>2</a:t>
            </a:fld>
            <a:endParaRPr lang="en-US" dirty="0" smtClean="0"/>
          </a:p>
        </p:txBody>
      </p:sp>
      <p:sp>
        <p:nvSpPr>
          <p:cNvPr id="11" name="Title 1"/>
          <p:cNvSpPr txBox="1">
            <a:spLocks/>
          </p:cNvSpPr>
          <p:nvPr/>
        </p:nvSpPr>
        <p:spPr>
          <a:xfrm>
            <a:off x="-1044636" y="896910"/>
            <a:ext cx="8229600" cy="792162"/>
          </a:xfrm>
          <a:prstGeom prst="rect">
            <a:avLst/>
          </a:prstGeom>
        </p:spPr>
        <p:txBody>
          <a:bodyPr>
            <a:normAutofit fontScale="97500"/>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0" cap="none" spc="0" normalizeH="0" baseline="0" noProof="0" dirty="0" smtClean="0">
                <a:ln>
                  <a:noFill/>
                </a:ln>
                <a:solidFill>
                  <a:schemeClr val="tx2"/>
                </a:solidFill>
                <a:effectLst/>
                <a:uLnTx/>
                <a:uFillTx/>
                <a:latin typeface="+mj-lt"/>
                <a:ea typeface="+mj-ea"/>
                <a:cs typeface="+mj-cs"/>
              </a:rPr>
              <a:t>Wireless Challenges of Smart Utility Networks</a:t>
            </a:r>
            <a:endParaRPr kumimoji="0" lang="en-US" sz="2400" b="1" i="0" u="none" strike="noStrike" kern="0" cap="none" spc="0" normalizeH="0" baseline="0" noProof="0" dirty="0">
              <a:ln>
                <a:noFill/>
              </a:ln>
              <a:solidFill>
                <a:schemeClr val="tx2"/>
              </a:solidFill>
              <a:effectLst/>
              <a:uLnTx/>
              <a:uFillTx/>
              <a:latin typeface="+mj-lt"/>
              <a:ea typeface="+mj-ea"/>
              <a:cs typeface="+mj-cs"/>
            </a:endParaRPr>
          </a:p>
        </p:txBody>
      </p:sp>
      <p:sp>
        <p:nvSpPr>
          <p:cNvPr id="12" name="Content Placeholder 2"/>
          <p:cNvSpPr txBox="1">
            <a:spLocks/>
          </p:cNvSpPr>
          <p:nvPr/>
        </p:nvSpPr>
        <p:spPr>
          <a:xfrm>
            <a:off x="474618" y="1357290"/>
            <a:ext cx="8229600" cy="4876800"/>
          </a:xfrm>
          <a:prstGeom prst="rect">
            <a:avLst/>
          </a:prstGeom>
        </p:spPr>
        <p:txBody>
          <a:bodyPr>
            <a:normAutofit fontScale="25000" lnSpcReduction="20000"/>
          </a:bodyPr>
          <a:lstStyle/>
          <a:p>
            <a:pPr marL="342900" marR="0" lvl="0" indent="-342900" algn="l" defTabSz="914400" rtl="0" eaLnBrk="0" fontAlgn="base" latinLnBrk="0" hangingPunct="0">
              <a:lnSpc>
                <a:spcPct val="100000"/>
              </a:lnSpc>
              <a:spcBef>
                <a:spcPct val="20000"/>
              </a:spcBef>
              <a:spcAft>
                <a:spcPct val="0"/>
              </a:spcAft>
              <a:buClrTx/>
              <a:buSzTx/>
              <a:buFontTx/>
              <a:buNone/>
              <a:tabLst/>
              <a:defRPr/>
            </a:pPr>
            <a:endParaRPr kumimoji="0" lang="en-US" sz="42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4200" b="1" i="0" u="sng" strike="noStrike" kern="0" cap="none" spc="0" normalizeH="0" baseline="0" noProof="0" dirty="0" smtClean="0">
                <a:ln>
                  <a:noFill/>
                </a:ln>
                <a:solidFill>
                  <a:schemeClr val="tx1"/>
                </a:solidFill>
                <a:effectLst/>
                <a:uLnTx/>
                <a:uFillTx/>
                <a:latin typeface="+mn-lt"/>
                <a:ea typeface="+mn-ea"/>
                <a:cs typeface="+mn-cs"/>
              </a:rPr>
              <a:t>Meters Reach to Neighbors</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kumimoji="0" lang="en-US" sz="4200" b="0" i="0" u="none" strike="noStrike" kern="0" cap="none" spc="0" normalizeH="0" baseline="0" noProof="0" dirty="0" smtClean="0">
                <a:ln>
                  <a:noFill/>
                </a:ln>
                <a:solidFill>
                  <a:schemeClr val="tx1"/>
                </a:solidFill>
                <a:effectLst/>
                <a:uLnTx/>
                <a:uFillTx/>
                <a:latin typeface="+mn-lt"/>
              </a:rPr>
              <a:t>Challenged meter locations will require large link budget to reach nearest neighbor</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kumimoji="0" lang="en-US" sz="4200" b="0" i="0" u="none" strike="noStrike" kern="0" cap="none" spc="0" normalizeH="0" baseline="0" noProof="0" dirty="0" smtClean="0">
                <a:ln>
                  <a:noFill/>
                </a:ln>
                <a:solidFill>
                  <a:schemeClr val="tx1"/>
                </a:solidFill>
                <a:effectLst/>
                <a:uLnTx/>
                <a:uFillTx/>
                <a:latin typeface="+mn-lt"/>
              </a:rPr>
              <a:t>Excess link budget will additionally be required to reach more than nearest neighbor to truly support a “mesh” that has redundancy</a:t>
            </a:r>
          </a:p>
          <a:p>
            <a:pPr marL="742950" lvl="1" indent="-285750" eaLnBrk="0" hangingPunct="0">
              <a:spcBef>
                <a:spcPct val="20000"/>
              </a:spcBef>
              <a:buFontTx/>
              <a:buChar char="–"/>
              <a:defRPr/>
            </a:pPr>
            <a:r>
              <a:rPr lang="en-US" sz="4200" b="1" i="1" dirty="0" smtClean="0"/>
              <a:t>From PAR</a:t>
            </a:r>
            <a:r>
              <a:rPr lang="en-US" sz="4200" i="1" dirty="0" smtClean="0"/>
              <a:t>: “</a:t>
            </a:r>
            <a:r>
              <a:rPr lang="en-US" sz="4200" b="1" i="1" dirty="0" smtClean="0"/>
              <a:t>5.5 Need for the Project</a:t>
            </a:r>
            <a:r>
              <a:rPr lang="en-US" sz="4200" i="1" dirty="0" smtClean="0"/>
              <a:t>: </a:t>
            </a:r>
            <a:r>
              <a:rPr lang="en-US" sz="4200" i="1" u="sng" dirty="0" smtClean="0"/>
              <a:t>.</a:t>
            </a:r>
            <a:r>
              <a:rPr lang="en-US" sz="4200" i="1" dirty="0" smtClean="0"/>
              <a:t> To reach every node in the network a Wireless Smart Metering Utility Network needs the </a:t>
            </a:r>
            <a:r>
              <a:rPr lang="en-US" sz="4200" i="1" u="sng" dirty="0" smtClean="0"/>
              <a:t>capability to vary radio range while providing for high spectral reuse</a:t>
            </a:r>
            <a:r>
              <a:rPr lang="en-US" sz="4200" i="1" dirty="0" smtClean="0"/>
              <a:t>” …Applications for Wireless Smart Metering Utility Network further intensify the need for maximum range as many devices are located sub-optimally. An example is Wireless Smart Metering Utility Network devices located in rural areas as at the end of electricity ‘feeders’ – where doubling range reduces cost by a factor of four as the area covered increases by the same factor   An example is electricity meters located in highly obstructed, high multipath locations with inflexible antenna orientation. “</a:t>
            </a:r>
            <a:endParaRPr kumimoji="0" lang="en-US" sz="4200" b="0" i="0" u="none" strike="noStrike" kern="0" cap="none" spc="0" normalizeH="0" baseline="0" noProof="0" dirty="0" smtClean="0">
              <a:ln>
                <a:noFill/>
              </a:ln>
              <a:solidFill>
                <a:schemeClr val="tx1"/>
              </a:solidFill>
              <a:effectLst/>
              <a:uLnTx/>
              <a:uFillTx/>
              <a:latin typeface="+mn-lt"/>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4200" b="1" i="0" u="sng" strike="noStrike" kern="0" cap="none" spc="0" normalizeH="0" baseline="0" noProof="0" dirty="0" smtClean="0">
                <a:ln>
                  <a:noFill/>
                </a:ln>
                <a:solidFill>
                  <a:schemeClr val="tx1"/>
                </a:solidFill>
                <a:effectLst/>
                <a:uLnTx/>
                <a:uFillTx/>
                <a:latin typeface="+mn-lt"/>
                <a:ea typeface="+mn-ea"/>
                <a:cs typeface="+mn-cs"/>
              </a:rPr>
              <a:t>Support for Battery Powered Devices</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kumimoji="0" lang="en-US" sz="4200" b="0" i="0" u="none" strike="noStrike" kern="0" cap="none" spc="0" normalizeH="0" baseline="0" noProof="0" dirty="0" smtClean="0">
                <a:ln>
                  <a:noFill/>
                </a:ln>
                <a:solidFill>
                  <a:schemeClr val="tx1"/>
                </a:solidFill>
                <a:effectLst/>
                <a:uLnTx/>
                <a:uFillTx/>
                <a:latin typeface="+mn-lt"/>
              </a:rPr>
              <a:t>Battery powered devices typically must operate at less than 1 W.</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kumimoji="0" lang="en-US" sz="4200" b="0" i="0" u="none" strike="noStrike" kern="0" cap="none" spc="0" normalizeH="0" baseline="0" noProof="0" dirty="0" smtClean="0">
                <a:ln>
                  <a:noFill/>
                </a:ln>
                <a:solidFill>
                  <a:schemeClr val="tx1"/>
                </a:solidFill>
                <a:effectLst/>
                <a:uLnTx/>
                <a:uFillTx/>
                <a:latin typeface="+mn-lt"/>
              </a:rPr>
              <a:t>Better receive sensitivity is the only mechanism to reach in difficult propagation environments where, for example, gas meters may be located.</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4200" b="1" i="0" u="sng" strike="noStrike" kern="0" cap="none" spc="0" normalizeH="0" baseline="0" noProof="0" dirty="0" smtClean="0">
                <a:ln>
                  <a:noFill/>
                </a:ln>
                <a:solidFill>
                  <a:schemeClr val="tx1"/>
                </a:solidFill>
                <a:effectLst/>
                <a:uLnTx/>
                <a:uFillTx/>
                <a:latin typeface="+mn-lt"/>
                <a:ea typeface="+mn-ea"/>
                <a:cs typeface="+mn-cs"/>
              </a:rPr>
              <a:t>Support for International Market</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kumimoji="0" lang="en-US" sz="4200" b="0" i="0" u="none" strike="noStrike" kern="0" cap="none" spc="0" normalizeH="0" baseline="0" noProof="0" dirty="0" smtClean="0">
                <a:ln>
                  <a:noFill/>
                </a:ln>
                <a:solidFill>
                  <a:schemeClr val="tx1"/>
                </a:solidFill>
                <a:effectLst/>
                <a:uLnTx/>
                <a:uFillTx/>
                <a:latin typeface="+mn-lt"/>
              </a:rPr>
              <a:t>International regulations limit power to much less than the 36 </a:t>
            </a:r>
            <a:r>
              <a:rPr kumimoji="0" lang="en-US" sz="4200" b="0" i="0" u="none" strike="noStrike" kern="0" cap="none" spc="0" normalizeH="0" baseline="0" noProof="0" dirty="0" err="1" smtClean="0">
                <a:ln>
                  <a:noFill/>
                </a:ln>
                <a:solidFill>
                  <a:schemeClr val="tx1"/>
                </a:solidFill>
                <a:effectLst/>
                <a:uLnTx/>
                <a:uFillTx/>
                <a:latin typeface="+mn-lt"/>
              </a:rPr>
              <a:t>dBm</a:t>
            </a:r>
            <a:r>
              <a:rPr kumimoji="0" lang="en-US" sz="4200" b="0" i="0" u="none" strike="noStrike" kern="0" cap="none" spc="0" normalizeH="0" baseline="0" noProof="0" dirty="0" smtClean="0">
                <a:ln>
                  <a:noFill/>
                </a:ln>
                <a:solidFill>
                  <a:schemeClr val="tx1"/>
                </a:solidFill>
                <a:effectLst/>
                <a:uLnTx/>
                <a:uFillTx/>
                <a:latin typeface="+mn-lt"/>
              </a:rPr>
              <a:t> allowed in the US.  For example, in Europe this limit is 16 dB less; in Japan this limit is 26 dB less.</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kumimoji="0" lang="en-US" sz="4200" b="0" i="0" u="none" strike="noStrike" kern="0" cap="none" spc="0" normalizeH="0" baseline="0" noProof="0" dirty="0" smtClean="0">
                <a:ln>
                  <a:noFill/>
                </a:ln>
                <a:solidFill>
                  <a:schemeClr val="tx1"/>
                </a:solidFill>
                <a:effectLst/>
                <a:uLnTx/>
                <a:uFillTx/>
                <a:latin typeface="+mn-lt"/>
              </a:rPr>
              <a:t>US-style 900 MHz is not typically available, thus most countries will have an additional propagation penalty in using the 2.4 GHz band.</a:t>
            </a:r>
          </a:p>
          <a:p>
            <a:pPr marL="742950" lvl="1" indent="-285750" eaLnBrk="0" hangingPunct="0">
              <a:spcBef>
                <a:spcPct val="20000"/>
              </a:spcBef>
              <a:buFontTx/>
              <a:buChar char="–"/>
              <a:defRPr/>
            </a:pPr>
            <a:r>
              <a:rPr lang="en-US" sz="4200" b="1" i="1" dirty="0" smtClean="0"/>
              <a:t>From PAR:</a:t>
            </a:r>
            <a:r>
              <a:rPr lang="en-US" sz="4200" i="1" dirty="0" smtClean="0"/>
              <a:t>“</a:t>
            </a:r>
            <a:r>
              <a:rPr lang="en-US" sz="4200" b="1" i="1" dirty="0" smtClean="0"/>
              <a:t>5.4 Purpose of Proposed Standard</a:t>
            </a:r>
            <a:r>
              <a:rPr lang="en-US" sz="4200" i="1" dirty="0" smtClean="0"/>
              <a:t>: To </a:t>
            </a:r>
            <a:r>
              <a:rPr lang="en-US" sz="4200" i="1" u="sng" dirty="0" smtClean="0"/>
              <a:t>provide a global standard</a:t>
            </a:r>
            <a:r>
              <a:rPr lang="en-US" sz="4200" i="1" dirty="0" smtClean="0"/>
              <a:t> that facilitates very large scale process control applications such as the utility smart-grid network” …  … Smart Metering Utility Network requirements for complete ubiquity – communicating with all devices within a geographic territory – </a:t>
            </a:r>
            <a:r>
              <a:rPr lang="en-US" sz="4200" i="1" u="sng" dirty="0" smtClean="0"/>
              <a:t>explicitly requires maximum range within existing local regulations.</a:t>
            </a:r>
            <a:endParaRPr kumimoji="0" lang="en-US" sz="4200" b="0" i="0" u="none" strike="noStrike" kern="0" cap="none" spc="0" normalizeH="0" baseline="0" noProof="0" dirty="0" smtClean="0">
              <a:ln>
                <a:noFill/>
              </a:ln>
              <a:solidFill>
                <a:schemeClr val="tx1"/>
              </a:solidFill>
              <a:effectLst/>
              <a:uLnTx/>
              <a:uFillTx/>
              <a:latin typeface="+mn-lt"/>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4200" b="1" i="0" u="sng" strike="noStrike" kern="0" cap="none" spc="0" normalizeH="0" baseline="0" noProof="0" dirty="0" smtClean="0">
                <a:ln>
                  <a:noFill/>
                </a:ln>
                <a:solidFill>
                  <a:schemeClr val="tx1"/>
                </a:solidFill>
                <a:effectLst/>
                <a:uLnTx/>
                <a:uFillTx/>
                <a:latin typeface="+mn-lt"/>
                <a:ea typeface="+mn-ea"/>
                <a:cs typeface="+mn-cs"/>
              </a:rPr>
              <a:t>Capacity</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kumimoji="0" lang="en-US" sz="4200" b="0" i="0" u="none" strike="noStrike" kern="0" cap="none" spc="0" normalizeH="0" baseline="0" noProof="0" dirty="0" smtClean="0">
                <a:ln>
                  <a:noFill/>
                </a:ln>
                <a:solidFill>
                  <a:schemeClr val="tx1"/>
                </a:solidFill>
                <a:effectLst/>
                <a:uLnTx/>
                <a:uFillTx/>
                <a:latin typeface="+mn-lt"/>
              </a:rPr>
              <a:t>Maintaining capacity while providing long reach is key to a market that has millions of devices. </a:t>
            </a:r>
          </a:p>
          <a:p>
            <a:pPr marL="742950" lvl="1" indent="-285750" eaLnBrk="0" hangingPunct="0">
              <a:spcBef>
                <a:spcPct val="20000"/>
              </a:spcBef>
              <a:buFontTx/>
              <a:buChar char="–"/>
              <a:defRPr/>
            </a:pPr>
            <a:r>
              <a:rPr lang="en-US" sz="4200" b="1" i="1" dirty="0" smtClean="0"/>
              <a:t>From PAR</a:t>
            </a:r>
            <a:r>
              <a:rPr lang="en-US" sz="4200" i="1" dirty="0" smtClean="0"/>
              <a:t>: “</a:t>
            </a:r>
            <a:r>
              <a:rPr lang="en-US" sz="4200" b="1" i="1" dirty="0" smtClean="0"/>
              <a:t>5.5 Need for the Project</a:t>
            </a:r>
            <a:r>
              <a:rPr lang="en-US" sz="4200" i="1" dirty="0" smtClean="0"/>
              <a:t>: … Utility networking and very large scale industrial applications have requirements to </a:t>
            </a:r>
            <a:r>
              <a:rPr lang="en-US" sz="4200" i="1" u="sng" dirty="0" smtClean="0"/>
              <a:t>keep infrastructure to a minimum, scale to millions of nodes across diverse geographical environments, and do so with carrier grade reliability</a:t>
            </a:r>
            <a:endParaRPr kumimoji="0" lang="en-US" sz="4200" b="0" i="0" u="none" strike="noStrike" kern="0" cap="none" spc="0" normalizeH="0" baseline="0" noProof="0" dirty="0" smtClean="0">
              <a:ln>
                <a:noFill/>
              </a:ln>
              <a:solidFill>
                <a:schemeClr val="tx1"/>
              </a:solidFill>
              <a:effectLst/>
              <a:uLnTx/>
              <a:uFillTx/>
              <a:latin typeface="+mn-lt"/>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US" sz="3200" b="0" i="0" u="none" strike="noStrike" kern="0" cap="none" spc="0" normalizeH="0" baseline="0" noProof="0" dirty="0">
              <a:ln>
                <a:noFill/>
              </a:ln>
              <a:solidFill>
                <a:schemeClr val="tx1"/>
              </a:solidFill>
              <a:effectLst/>
              <a:uLnTx/>
              <a:uFillTx/>
              <a:latin typeface="+mn-lt"/>
              <a:ea typeface="+mn-ea"/>
              <a:cs typeface="+mn-cs"/>
            </a:endParaRPr>
          </a:p>
        </p:txBody>
      </p:sp>
      <p:sp>
        <p:nvSpPr>
          <p:cNvPr id="14" name="Slide Number Placeholder 4"/>
          <p:cNvSpPr txBox="1">
            <a:spLocks/>
          </p:cNvSpPr>
          <p:nvPr/>
        </p:nvSpPr>
        <p:spPr bwMode="auto">
          <a:xfrm>
            <a:off x="6553200" y="6553200"/>
            <a:ext cx="2133600" cy="168275"/>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fld id="{E55E6C47-EFD9-7749-8F89-F1C5A53C3084}" type="slidenum">
              <a:rPr kumimoji="0" lang="en-US" sz="1200" b="0" i="0" u="none" strike="noStrike" kern="1200" cap="none" spc="0" normalizeH="0" baseline="0" noProof="0" smtClean="0">
                <a:ln>
                  <a:noFill/>
                </a:ln>
                <a:solidFill>
                  <a:schemeClr val="tx1"/>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a:t>
            </a:fld>
            <a:endParaRPr kumimoji="0" lang="en-US" sz="12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
        <p:nvSpPr>
          <p:cNvPr id="15" name="TextBox 14"/>
          <p:cNvSpPr txBox="1"/>
          <p:nvPr/>
        </p:nvSpPr>
        <p:spPr>
          <a:xfrm>
            <a:off x="1487454" y="5869014"/>
            <a:ext cx="6324600" cy="646331"/>
          </a:xfrm>
          <a:prstGeom prst="rect">
            <a:avLst/>
          </a:prstGeom>
          <a:noFill/>
        </p:spPr>
        <p:txBody>
          <a:bodyPr wrap="square" rtlCol="0">
            <a:spAutoFit/>
          </a:bodyPr>
          <a:lstStyle/>
          <a:p>
            <a:pPr algn="ctr"/>
            <a:r>
              <a:rPr lang="en-US" b="1" dirty="0" smtClean="0"/>
              <a:t>Laws of Physics and Regulations Limit Transmit Power, Receive Sensitivity Is Only Degree of Freedom Left for Long Reach</a:t>
            </a:r>
            <a:endParaRPr lang="en-US" b="1"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Date Placeholder 1"/>
          <p:cNvSpPr>
            <a:spLocks noGrp="1"/>
          </p:cNvSpPr>
          <p:nvPr>
            <p:ph type="dt" sz="half" idx="10"/>
          </p:nvPr>
        </p:nvSpPr>
        <p:spPr/>
        <p:txBody>
          <a:bodyPr/>
          <a:lstStyle/>
          <a:p>
            <a:pPr>
              <a:defRPr/>
            </a:pPr>
            <a:r>
              <a:rPr lang="en-US" smtClean="0"/>
              <a:t>May 2009</a:t>
            </a:r>
            <a:endParaRPr lang="en-US" dirty="0" smtClean="0"/>
          </a:p>
        </p:txBody>
      </p:sp>
      <p:sp>
        <p:nvSpPr>
          <p:cNvPr id="7171" name="Footer Placeholder 2"/>
          <p:cNvSpPr>
            <a:spLocks noGrp="1"/>
          </p:cNvSpPr>
          <p:nvPr>
            <p:ph type="ftr" sz="quarter" idx="11"/>
          </p:nvPr>
        </p:nvSpPr>
        <p:spPr/>
        <p:txBody>
          <a:bodyPr/>
          <a:lstStyle/>
          <a:p>
            <a:pPr>
              <a:defRPr/>
            </a:pPr>
            <a:r>
              <a:rPr lang="en-US" smtClean="0"/>
              <a:t>Howard et al, On-Ramp Wireless</a:t>
            </a:r>
            <a:endParaRPr lang="en-US" dirty="0" smtClean="0"/>
          </a:p>
        </p:txBody>
      </p:sp>
      <p:sp>
        <p:nvSpPr>
          <p:cNvPr id="7172" name="Slide Number Placeholder 3"/>
          <p:cNvSpPr>
            <a:spLocks noGrp="1"/>
          </p:cNvSpPr>
          <p:nvPr>
            <p:ph type="sldNum" sz="quarter" idx="12"/>
          </p:nvPr>
        </p:nvSpPr>
        <p:spPr>
          <a:xfrm>
            <a:off x="4357688" y="6475413"/>
            <a:ext cx="504825" cy="182562"/>
          </a:xfrm>
        </p:spPr>
        <p:txBody>
          <a:bodyPr/>
          <a:lstStyle/>
          <a:p>
            <a:pPr>
              <a:defRPr/>
            </a:pPr>
            <a:r>
              <a:rPr lang="en-US" smtClean="0"/>
              <a:t>Slide </a:t>
            </a:r>
            <a:fld id="{1AEBBFD1-9890-4008-BFB4-50BF68634932}" type="slidenum">
              <a:rPr lang="en-US" smtClean="0"/>
              <a:pPr>
                <a:defRPr/>
              </a:pPr>
              <a:t>20</a:t>
            </a:fld>
            <a:endParaRPr lang="en-US" smtClean="0"/>
          </a:p>
        </p:txBody>
      </p:sp>
      <p:sp>
        <p:nvSpPr>
          <p:cNvPr id="14341" name="TextBox 4"/>
          <p:cNvSpPr txBox="1">
            <a:spLocks noChangeArrowheads="1"/>
          </p:cNvSpPr>
          <p:nvPr/>
        </p:nvSpPr>
        <p:spPr bwMode="auto">
          <a:xfrm>
            <a:off x="685800" y="731838"/>
            <a:ext cx="7715250" cy="519112"/>
          </a:xfrm>
          <a:prstGeom prst="rect">
            <a:avLst/>
          </a:prstGeom>
          <a:noFill/>
          <a:ln w="9525">
            <a:noFill/>
            <a:miter lim="800000"/>
            <a:headEnd/>
            <a:tailEnd/>
          </a:ln>
        </p:spPr>
        <p:txBody>
          <a:bodyPr>
            <a:spAutoFit/>
          </a:bodyPr>
          <a:lstStyle/>
          <a:p>
            <a:pPr eaLnBrk="0" hangingPunct="0"/>
            <a:r>
              <a:rPr lang="en-US" sz="2800" b="1">
                <a:cs typeface="Times New Roman" pitchFamily="18" charset="0"/>
              </a:rPr>
              <a:t>RPMA is High Capacity</a:t>
            </a:r>
          </a:p>
        </p:txBody>
      </p:sp>
      <p:sp>
        <p:nvSpPr>
          <p:cNvPr id="14342" name="TextBox 9"/>
          <p:cNvSpPr txBox="1">
            <a:spLocks noChangeArrowheads="1"/>
          </p:cNvSpPr>
          <p:nvPr/>
        </p:nvSpPr>
        <p:spPr bwMode="auto">
          <a:xfrm>
            <a:off x="457200" y="2879725"/>
            <a:ext cx="8516938" cy="3659188"/>
          </a:xfrm>
          <a:prstGeom prst="rect">
            <a:avLst/>
          </a:prstGeom>
          <a:noFill/>
          <a:ln w="9525">
            <a:noFill/>
            <a:miter lim="800000"/>
            <a:headEnd/>
            <a:tailEnd/>
          </a:ln>
        </p:spPr>
        <p:txBody>
          <a:bodyPr>
            <a:spAutoFit/>
          </a:bodyPr>
          <a:lstStyle/>
          <a:p>
            <a:pPr eaLnBrk="0" hangingPunct="0">
              <a:buFont typeface="Arial" charset="0"/>
              <a:buNone/>
            </a:pPr>
            <a:endParaRPr lang="en-US" sz="2000" dirty="0">
              <a:cs typeface="Times New Roman" pitchFamily="18" charset="0"/>
            </a:endParaRPr>
          </a:p>
          <a:p>
            <a:pPr eaLnBrk="0" hangingPunct="0">
              <a:buFont typeface="Arial" charset="0"/>
              <a:buChar char="•"/>
            </a:pPr>
            <a:r>
              <a:rPr lang="en-US" sz="2000" dirty="0">
                <a:cs typeface="Times New Roman" pitchFamily="18" charset="0"/>
              </a:rPr>
              <a:t> Unlike CSMA/CA - No degradation in uplink capacity irrespective of range or link conditions.</a:t>
            </a:r>
          </a:p>
          <a:p>
            <a:pPr eaLnBrk="0" hangingPunct="0"/>
            <a:endParaRPr lang="en-US" sz="2000" b="1" dirty="0">
              <a:cs typeface="Times New Roman" pitchFamily="18" charset="0"/>
            </a:endParaRPr>
          </a:p>
          <a:p>
            <a:pPr eaLnBrk="0" hangingPunct="0">
              <a:buFont typeface="Arial" charset="0"/>
              <a:buChar char="•"/>
            </a:pPr>
            <a:r>
              <a:rPr lang="en-US" sz="2000" dirty="0">
                <a:cs typeface="Times New Roman" pitchFamily="18" charset="0"/>
              </a:rPr>
              <a:t> RPMA resilient to Hidden Node Problem</a:t>
            </a:r>
          </a:p>
          <a:p>
            <a:pPr eaLnBrk="0" hangingPunct="0"/>
            <a:endParaRPr lang="en-US" sz="2000" dirty="0">
              <a:cs typeface="Times New Roman" pitchFamily="18" charset="0"/>
            </a:endParaRPr>
          </a:p>
          <a:p>
            <a:pPr eaLnBrk="0" hangingPunct="0">
              <a:buFont typeface="Arial" charset="0"/>
              <a:buChar char="•"/>
            </a:pPr>
            <a:r>
              <a:rPr lang="en-US" sz="2000" dirty="0">
                <a:cs typeface="Times New Roman" pitchFamily="18" charset="0"/>
              </a:rPr>
              <a:t> RPMA is capacity efficient  - </a:t>
            </a:r>
          </a:p>
          <a:p>
            <a:pPr marL="742950" lvl="1" indent="-285750" eaLnBrk="0" hangingPunct="0">
              <a:buFont typeface="Arial" charset="0"/>
              <a:buChar char="•"/>
            </a:pPr>
            <a:r>
              <a:rPr lang="en-US" sz="1800" dirty="0">
                <a:cs typeface="Times New Roman" pitchFamily="18" charset="0"/>
              </a:rPr>
              <a:t>50% efficient for small packets (10 – 100 byte packets) </a:t>
            </a:r>
          </a:p>
          <a:p>
            <a:pPr marL="742950" lvl="1" indent="-285750" eaLnBrk="0" hangingPunct="0">
              <a:buFont typeface="Arial" charset="0"/>
              <a:buChar char="•"/>
            </a:pPr>
            <a:r>
              <a:rPr lang="en-US" sz="1800" dirty="0">
                <a:cs typeface="Times New Roman" pitchFamily="18" charset="0"/>
              </a:rPr>
              <a:t>CSMA/CA has a great deal of overhead yielding much smaller capacity for small packet sizes which is often the case in wireless sensor networking and telemetry.</a:t>
            </a:r>
          </a:p>
          <a:p>
            <a:pPr eaLnBrk="0" hangingPunct="0">
              <a:buFont typeface="Arial" charset="0"/>
              <a:buNone/>
            </a:pPr>
            <a:endParaRPr lang="en-US" sz="2000" dirty="0">
              <a:cs typeface="Times New Roman" pitchFamily="18" charset="0"/>
            </a:endParaRPr>
          </a:p>
          <a:p>
            <a:pPr marL="1143000" lvl="2" indent="-228600" eaLnBrk="0" hangingPunct="0">
              <a:buFont typeface="Arial" charset="0"/>
              <a:buChar char="•"/>
            </a:pPr>
            <a:endParaRPr lang="en-US" sz="2000" dirty="0">
              <a:cs typeface="Times New Roman" pitchFamily="18" charset="0"/>
            </a:endParaRPr>
          </a:p>
        </p:txBody>
      </p:sp>
      <p:sp>
        <p:nvSpPr>
          <p:cNvPr id="14343" name="Text Box 8"/>
          <p:cNvSpPr txBox="1">
            <a:spLocks noChangeArrowheads="1"/>
          </p:cNvSpPr>
          <p:nvPr/>
        </p:nvSpPr>
        <p:spPr bwMode="auto">
          <a:xfrm>
            <a:off x="1050925" y="1325563"/>
            <a:ext cx="6765925" cy="1758950"/>
          </a:xfrm>
          <a:prstGeom prst="rect">
            <a:avLst/>
          </a:prstGeom>
          <a:noFill/>
          <a:ln w="19050">
            <a:solidFill>
              <a:schemeClr val="tx1"/>
            </a:solidFill>
            <a:miter lim="800000"/>
            <a:headEnd/>
            <a:tailEnd/>
          </a:ln>
        </p:spPr>
        <p:txBody>
          <a:bodyPr>
            <a:spAutoFit/>
          </a:bodyPr>
          <a:lstStyle/>
          <a:p>
            <a:pPr>
              <a:spcBef>
                <a:spcPct val="50000"/>
              </a:spcBef>
            </a:pPr>
            <a:r>
              <a:rPr lang="en-US" sz="1800" b="1"/>
              <a:t>Motivating Question</a:t>
            </a:r>
            <a:r>
              <a:rPr lang="en-US" sz="1800"/>
              <a:t>:  If you have 1,000 transmitters all needing to simultaneously communicate with an access point, is it better from a Shannon Capacity viewpoint to have them take turns and only have 20 dBm of transmit power, or is it better to have them all transmit simultaneously and take advantage of 20 dBm + 10log(1000) = 50 dBm of transmit power?</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198438" y="620713"/>
            <a:ext cx="8853487" cy="792162"/>
          </a:xfrm>
        </p:spPr>
        <p:txBody>
          <a:bodyPr/>
          <a:lstStyle/>
          <a:p>
            <a:pPr algn="l"/>
            <a:r>
              <a:rPr lang="en-US" sz="2800" b="1" smtClean="0">
                <a:ea typeface="ＭＳ Ｐゴシック" pitchFamily="34" charset="-128"/>
              </a:rPr>
              <a:t>Aggregate Access Point Uplink Throughput</a:t>
            </a:r>
            <a:br>
              <a:rPr lang="en-US" sz="2800" b="1" smtClean="0">
                <a:ea typeface="ＭＳ Ｐゴシック" pitchFamily="34" charset="-128"/>
              </a:rPr>
            </a:br>
            <a:r>
              <a:rPr lang="en-US" sz="2000" b="1" smtClean="0">
                <a:ea typeface="ＭＳ Ｐゴシック" pitchFamily="34" charset="-128"/>
              </a:rPr>
              <a:t>Meter or Location Data ~ 10 bytes</a:t>
            </a:r>
          </a:p>
        </p:txBody>
      </p:sp>
      <p:sp>
        <p:nvSpPr>
          <p:cNvPr id="46" name="Date Placeholder 45"/>
          <p:cNvSpPr>
            <a:spLocks noGrp="1"/>
          </p:cNvSpPr>
          <p:nvPr>
            <p:ph type="dt" sz="half" idx="10"/>
          </p:nvPr>
        </p:nvSpPr>
        <p:spPr/>
        <p:txBody>
          <a:bodyPr/>
          <a:lstStyle/>
          <a:p>
            <a:pPr>
              <a:defRPr/>
            </a:pPr>
            <a:r>
              <a:rPr lang="en-US" smtClean="0"/>
              <a:t>May 2009</a:t>
            </a:r>
            <a:endParaRPr lang="en-US"/>
          </a:p>
        </p:txBody>
      </p:sp>
      <p:sp>
        <p:nvSpPr>
          <p:cNvPr id="43" name="Footer Placeholder 2"/>
          <p:cNvSpPr>
            <a:spLocks noGrp="1"/>
          </p:cNvSpPr>
          <p:nvPr>
            <p:ph type="ftr" sz="quarter" idx="11"/>
          </p:nvPr>
        </p:nvSpPr>
        <p:spPr/>
        <p:txBody>
          <a:bodyPr/>
          <a:lstStyle/>
          <a:p>
            <a:pPr>
              <a:defRPr/>
            </a:pPr>
            <a:r>
              <a:rPr lang="en-US" smtClean="0"/>
              <a:t>Howard et al, On-Ramp Wireless</a:t>
            </a:r>
            <a:endParaRPr lang="en-US" dirty="0" smtClean="0"/>
          </a:p>
        </p:txBody>
      </p:sp>
      <p:sp>
        <p:nvSpPr>
          <p:cNvPr id="45" name="Slide Number Placeholder 3"/>
          <p:cNvSpPr>
            <a:spLocks noGrp="1"/>
          </p:cNvSpPr>
          <p:nvPr>
            <p:ph type="sldNum" sz="quarter" idx="12"/>
          </p:nvPr>
        </p:nvSpPr>
        <p:spPr>
          <a:xfrm>
            <a:off x="4357688" y="6475413"/>
            <a:ext cx="504825" cy="182562"/>
          </a:xfrm>
        </p:spPr>
        <p:txBody>
          <a:bodyPr/>
          <a:lstStyle/>
          <a:p>
            <a:pPr>
              <a:defRPr/>
            </a:pPr>
            <a:r>
              <a:rPr lang="en-US" smtClean="0"/>
              <a:t>Slide </a:t>
            </a:r>
            <a:fld id="{50610449-66BB-4918-9B1F-5392164EEB1D}" type="slidenum">
              <a:rPr lang="en-US" smtClean="0"/>
              <a:pPr>
                <a:defRPr/>
              </a:pPr>
              <a:t>21</a:t>
            </a:fld>
            <a:endParaRPr lang="en-US" smtClean="0"/>
          </a:p>
        </p:txBody>
      </p:sp>
      <p:grpSp>
        <p:nvGrpSpPr>
          <p:cNvPr id="2" name="Group 45"/>
          <p:cNvGrpSpPr>
            <a:grpSpLocks/>
          </p:cNvGrpSpPr>
          <p:nvPr/>
        </p:nvGrpSpPr>
        <p:grpSpPr bwMode="auto">
          <a:xfrm>
            <a:off x="566738" y="1541463"/>
            <a:ext cx="6527800" cy="4167187"/>
            <a:chOff x="566694" y="1655792"/>
            <a:chExt cx="6527800" cy="4167184"/>
          </a:xfrm>
        </p:grpSpPr>
        <p:sp>
          <p:nvSpPr>
            <p:cNvPr id="4" name="Oval 3"/>
            <p:cNvSpPr>
              <a:spLocks noChangeArrowheads="1"/>
            </p:cNvSpPr>
            <p:nvPr/>
          </p:nvSpPr>
          <p:spPr bwMode="auto">
            <a:xfrm rot="2824525">
              <a:off x="1673976" y="3312347"/>
              <a:ext cx="1944686" cy="371475"/>
            </a:xfrm>
            <a:prstGeom prst="ellipse">
              <a:avLst/>
            </a:prstGeom>
            <a:gradFill rotWithShape="1">
              <a:gsLst>
                <a:gs pos="0">
                  <a:srgbClr val="8C8E8E"/>
                </a:gs>
                <a:gs pos="53999">
                  <a:srgbClr val="8C8E8E"/>
                </a:gs>
                <a:gs pos="100000">
                  <a:srgbClr val="FFFFFF"/>
                </a:gs>
              </a:gsLst>
              <a:lin ang="0" scaled="1"/>
            </a:gradFill>
            <a:ln w="9525">
              <a:solidFill>
                <a:srgbClr val="3B3D3C"/>
              </a:solidFill>
              <a:round/>
              <a:headEnd/>
              <a:tailEnd/>
            </a:ln>
            <a:effectLst>
              <a:outerShdw blurRad="63500" dist="23000" dir="5400000" rotWithShape="0">
                <a:srgbClr val="000000">
                  <a:alpha val="34999"/>
                </a:srgbClr>
              </a:outerShdw>
            </a:effectLst>
          </p:spPr>
          <p:txBody>
            <a:bodyPr anchor="ctr"/>
            <a:lstStyle/>
            <a:p>
              <a:pPr algn="r" fontAlgn="auto">
                <a:spcBef>
                  <a:spcPts val="0"/>
                </a:spcBef>
                <a:spcAft>
                  <a:spcPts val="0"/>
                </a:spcAft>
                <a:defRPr/>
              </a:pPr>
              <a:r>
                <a:rPr lang="en-US" sz="1600" dirty="0">
                  <a:solidFill>
                    <a:srgbClr val="FFFFFF"/>
                  </a:solidFill>
                  <a:latin typeface="Calibri" pitchFamily="34" charset="0"/>
                  <a:cs typeface="+mn-cs"/>
                </a:rPr>
                <a:t>802.11</a:t>
              </a:r>
            </a:p>
          </p:txBody>
        </p:sp>
        <p:sp>
          <p:nvSpPr>
            <p:cNvPr id="42" name="Rectangle 41"/>
            <p:cNvSpPr/>
            <p:nvPr/>
          </p:nvSpPr>
          <p:spPr bwMode="auto">
            <a:xfrm>
              <a:off x="5800681" y="2773391"/>
              <a:ext cx="817563" cy="4730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cs typeface="Arial" charset="0"/>
              </a:endParaRPr>
            </a:p>
          </p:txBody>
        </p:sp>
        <p:cxnSp>
          <p:nvCxnSpPr>
            <p:cNvPr id="15" name="Straight Connector 14"/>
            <p:cNvCxnSpPr>
              <a:cxnSpLocks noChangeShapeType="1"/>
            </p:cNvCxnSpPr>
            <p:nvPr/>
          </p:nvCxnSpPr>
          <p:spPr bwMode="auto">
            <a:xfrm rot="5400000">
              <a:off x="127751" y="3345685"/>
              <a:ext cx="3381373" cy="1587"/>
            </a:xfrm>
            <a:prstGeom prst="line">
              <a:avLst/>
            </a:prstGeom>
            <a:noFill/>
            <a:ln w="25400">
              <a:solidFill>
                <a:schemeClr val="tx1"/>
              </a:solidFill>
              <a:round/>
              <a:headEnd/>
              <a:tailEnd/>
            </a:ln>
            <a:effectLst>
              <a:outerShdw blurRad="63500" dist="20000" dir="5400000" rotWithShape="0">
                <a:srgbClr val="000000">
                  <a:alpha val="37999"/>
                </a:srgbClr>
              </a:outerShdw>
            </a:effectLst>
          </p:spPr>
        </p:cxnSp>
        <p:cxnSp>
          <p:nvCxnSpPr>
            <p:cNvPr id="16" name="Straight Connector 15"/>
            <p:cNvCxnSpPr>
              <a:cxnSpLocks noChangeShapeType="1"/>
            </p:cNvCxnSpPr>
            <p:nvPr/>
          </p:nvCxnSpPr>
          <p:spPr bwMode="auto">
            <a:xfrm>
              <a:off x="1817644" y="5037165"/>
              <a:ext cx="3913187" cy="1587"/>
            </a:xfrm>
            <a:prstGeom prst="line">
              <a:avLst/>
            </a:prstGeom>
            <a:noFill/>
            <a:ln w="25400">
              <a:solidFill>
                <a:schemeClr val="tx1"/>
              </a:solidFill>
              <a:round/>
              <a:headEnd/>
              <a:tailEnd/>
            </a:ln>
            <a:effectLst>
              <a:outerShdw blurRad="63500" dist="20000" dir="5400000" rotWithShape="0">
                <a:srgbClr val="000000">
                  <a:alpha val="37999"/>
                </a:srgbClr>
              </a:outerShdw>
            </a:effectLst>
          </p:spPr>
        </p:cxnSp>
        <p:grpSp>
          <p:nvGrpSpPr>
            <p:cNvPr id="3" name="Group 18"/>
            <p:cNvGrpSpPr>
              <a:grpSpLocks/>
            </p:cNvGrpSpPr>
            <p:nvPr/>
          </p:nvGrpSpPr>
          <p:grpSpPr bwMode="auto">
            <a:xfrm>
              <a:off x="2352789" y="5035928"/>
              <a:ext cx="2754716" cy="175146"/>
              <a:chOff x="5334794" y="4038600"/>
              <a:chExt cx="2361406" cy="150018"/>
            </a:xfrm>
          </p:grpSpPr>
          <p:cxnSp>
            <p:nvCxnSpPr>
              <p:cNvPr id="36" name="Straight Connector 35"/>
              <p:cNvCxnSpPr>
                <a:cxnSpLocks noChangeShapeType="1"/>
              </p:cNvCxnSpPr>
              <p:nvPr/>
            </p:nvCxnSpPr>
            <p:spPr bwMode="auto">
              <a:xfrm rot="5400000" flipH="1" flipV="1">
                <a:off x="5259873" y="4113085"/>
                <a:ext cx="150932" cy="1361"/>
              </a:xfrm>
              <a:prstGeom prst="line">
                <a:avLst/>
              </a:prstGeom>
              <a:noFill/>
              <a:ln w="25400">
                <a:solidFill>
                  <a:schemeClr val="tx1"/>
                </a:solidFill>
                <a:round/>
                <a:headEnd/>
                <a:tailEnd/>
              </a:ln>
              <a:effectLst>
                <a:outerShdw blurRad="63500" dist="20000" dir="5400000" rotWithShape="0">
                  <a:srgbClr val="000000">
                    <a:alpha val="37999"/>
                  </a:srgbClr>
                </a:outerShdw>
              </a:effectLst>
            </p:spPr>
          </p:cxnSp>
          <p:cxnSp>
            <p:nvCxnSpPr>
              <p:cNvPr id="37" name="Straight Connector 36"/>
              <p:cNvCxnSpPr>
                <a:cxnSpLocks noChangeShapeType="1"/>
              </p:cNvCxnSpPr>
              <p:nvPr/>
            </p:nvCxnSpPr>
            <p:spPr bwMode="auto">
              <a:xfrm rot="5400000" flipH="1" flipV="1">
                <a:off x="5849118" y="4113085"/>
                <a:ext cx="150932" cy="1360"/>
              </a:xfrm>
              <a:prstGeom prst="line">
                <a:avLst/>
              </a:prstGeom>
              <a:noFill/>
              <a:ln w="25400">
                <a:solidFill>
                  <a:schemeClr val="tx1"/>
                </a:solidFill>
                <a:round/>
                <a:headEnd/>
                <a:tailEnd/>
              </a:ln>
              <a:effectLst>
                <a:outerShdw blurRad="63500" dist="20000" dir="5400000" rotWithShape="0">
                  <a:srgbClr val="000000">
                    <a:alpha val="37999"/>
                  </a:srgbClr>
                </a:outerShdw>
              </a:effectLst>
            </p:spPr>
          </p:cxnSp>
          <p:cxnSp>
            <p:nvCxnSpPr>
              <p:cNvPr id="38" name="Straight Connector 15"/>
              <p:cNvCxnSpPr>
                <a:cxnSpLocks noChangeShapeType="1"/>
              </p:cNvCxnSpPr>
              <p:nvPr/>
            </p:nvCxnSpPr>
            <p:spPr bwMode="auto">
              <a:xfrm rot="5400000" flipH="1" flipV="1">
                <a:off x="6439723" y="4113085"/>
                <a:ext cx="150932" cy="1360"/>
              </a:xfrm>
              <a:prstGeom prst="line">
                <a:avLst/>
              </a:prstGeom>
              <a:noFill/>
              <a:ln w="25400">
                <a:solidFill>
                  <a:schemeClr val="tx1"/>
                </a:solidFill>
                <a:round/>
                <a:headEnd/>
                <a:tailEnd/>
              </a:ln>
              <a:effectLst>
                <a:outerShdw blurRad="63500" dist="20000" dir="5400000" rotWithShape="0">
                  <a:srgbClr val="000000">
                    <a:alpha val="37999"/>
                  </a:srgbClr>
                </a:outerShdw>
              </a:effectLst>
            </p:spPr>
          </p:cxnSp>
          <p:cxnSp>
            <p:nvCxnSpPr>
              <p:cNvPr id="39" name="Straight Connector 38"/>
              <p:cNvCxnSpPr>
                <a:cxnSpLocks noChangeShapeType="1"/>
              </p:cNvCxnSpPr>
              <p:nvPr/>
            </p:nvCxnSpPr>
            <p:spPr bwMode="auto">
              <a:xfrm rot="5400000" flipH="1" flipV="1">
                <a:off x="7028967" y="4113085"/>
                <a:ext cx="150932" cy="1361"/>
              </a:xfrm>
              <a:prstGeom prst="line">
                <a:avLst/>
              </a:prstGeom>
              <a:noFill/>
              <a:ln w="25400">
                <a:solidFill>
                  <a:schemeClr val="tx1"/>
                </a:solidFill>
                <a:round/>
                <a:headEnd/>
                <a:tailEnd/>
              </a:ln>
              <a:effectLst>
                <a:outerShdw blurRad="63500" dist="20000" dir="5400000" rotWithShape="0">
                  <a:srgbClr val="000000">
                    <a:alpha val="37999"/>
                  </a:srgbClr>
                </a:outerShdw>
              </a:effectLst>
            </p:spPr>
          </p:cxnSp>
          <p:cxnSp>
            <p:nvCxnSpPr>
              <p:cNvPr id="40" name="Straight Connector 39"/>
              <p:cNvCxnSpPr>
                <a:cxnSpLocks noChangeShapeType="1"/>
              </p:cNvCxnSpPr>
              <p:nvPr/>
            </p:nvCxnSpPr>
            <p:spPr bwMode="auto">
              <a:xfrm rot="5400000" flipH="1" flipV="1">
                <a:off x="7619572" y="4113085"/>
                <a:ext cx="150932" cy="1361"/>
              </a:xfrm>
              <a:prstGeom prst="line">
                <a:avLst/>
              </a:prstGeom>
              <a:noFill/>
              <a:ln w="25400">
                <a:solidFill>
                  <a:schemeClr val="tx1"/>
                </a:solidFill>
                <a:round/>
                <a:headEnd/>
                <a:tailEnd/>
              </a:ln>
              <a:effectLst>
                <a:outerShdw blurRad="63500" dist="20000" dir="5400000" rotWithShape="0">
                  <a:srgbClr val="000000">
                    <a:alpha val="37999"/>
                  </a:srgbClr>
                </a:outerShdw>
              </a:effectLst>
            </p:spPr>
          </p:cxnSp>
        </p:grpSp>
        <p:sp>
          <p:nvSpPr>
            <p:cNvPr id="15372" name="TextBox 17"/>
            <p:cNvSpPr txBox="1">
              <a:spLocks noChangeArrowheads="1"/>
            </p:cNvSpPr>
            <p:nvPr/>
          </p:nvSpPr>
          <p:spPr bwMode="auto">
            <a:xfrm>
              <a:off x="2083335" y="5157348"/>
              <a:ext cx="535203" cy="323395"/>
            </a:xfrm>
            <a:prstGeom prst="rect">
              <a:avLst/>
            </a:prstGeom>
            <a:noFill/>
            <a:ln w="9525">
              <a:noFill/>
              <a:miter lim="800000"/>
              <a:headEnd/>
              <a:tailEnd/>
            </a:ln>
          </p:spPr>
          <p:txBody>
            <a:bodyPr>
              <a:spAutoFit/>
            </a:bodyPr>
            <a:lstStyle/>
            <a:p>
              <a:pPr algn="ctr"/>
              <a:r>
                <a:rPr lang="en-US" sz="1200">
                  <a:solidFill>
                    <a:srgbClr val="005E9E"/>
                  </a:solidFill>
                  <a:latin typeface="Calibri" pitchFamily="34" charset="0"/>
                </a:rPr>
                <a:t>1 m</a:t>
              </a:r>
            </a:p>
          </p:txBody>
        </p:sp>
        <p:sp>
          <p:nvSpPr>
            <p:cNvPr id="15373" name="TextBox 18"/>
            <p:cNvSpPr txBox="1">
              <a:spLocks noChangeArrowheads="1"/>
            </p:cNvSpPr>
            <p:nvPr/>
          </p:nvSpPr>
          <p:spPr bwMode="auto">
            <a:xfrm>
              <a:off x="2638909" y="5157348"/>
              <a:ext cx="712985" cy="323395"/>
            </a:xfrm>
            <a:prstGeom prst="rect">
              <a:avLst/>
            </a:prstGeom>
            <a:noFill/>
            <a:ln w="9525">
              <a:noFill/>
              <a:miter lim="800000"/>
              <a:headEnd/>
              <a:tailEnd/>
            </a:ln>
          </p:spPr>
          <p:txBody>
            <a:bodyPr>
              <a:spAutoFit/>
            </a:bodyPr>
            <a:lstStyle/>
            <a:p>
              <a:pPr algn="ctr"/>
              <a:r>
                <a:rPr lang="en-US" sz="1200">
                  <a:solidFill>
                    <a:srgbClr val="005E9E"/>
                  </a:solidFill>
                  <a:latin typeface="Calibri" pitchFamily="34" charset="0"/>
                </a:rPr>
                <a:t>10 m</a:t>
              </a:r>
            </a:p>
          </p:txBody>
        </p:sp>
        <p:sp>
          <p:nvSpPr>
            <p:cNvPr id="15374" name="TextBox 19"/>
            <p:cNvSpPr txBox="1">
              <a:spLocks noChangeArrowheads="1"/>
            </p:cNvSpPr>
            <p:nvPr/>
          </p:nvSpPr>
          <p:spPr bwMode="auto">
            <a:xfrm>
              <a:off x="3372265" y="5157348"/>
              <a:ext cx="712985" cy="323395"/>
            </a:xfrm>
            <a:prstGeom prst="rect">
              <a:avLst/>
            </a:prstGeom>
            <a:noFill/>
            <a:ln w="9525">
              <a:noFill/>
              <a:miter lim="800000"/>
              <a:headEnd/>
              <a:tailEnd/>
            </a:ln>
          </p:spPr>
          <p:txBody>
            <a:bodyPr>
              <a:spAutoFit/>
            </a:bodyPr>
            <a:lstStyle/>
            <a:p>
              <a:pPr algn="ctr"/>
              <a:r>
                <a:rPr lang="en-US" sz="1200">
                  <a:solidFill>
                    <a:srgbClr val="005E9E"/>
                  </a:solidFill>
                  <a:latin typeface="Calibri" pitchFamily="34" charset="0"/>
                </a:rPr>
                <a:t>100 m</a:t>
              </a:r>
            </a:p>
          </p:txBody>
        </p:sp>
        <p:sp>
          <p:nvSpPr>
            <p:cNvPr id="15375" name="TextBox 20"/>
            <p:cNvSpPr txBox="1">
              <a:spLocks noChangeArrowheads="1"/>
            </p:cNvSpPr>
            <p:nvPr/>
          </p:nvSpPr>
          <p:spPr bwMode="auto">
            <a:xfrm>
              <a:off x="4105621" y="5157348"/>
              <a:ext cx="712985" cy="323395"/>
            </a:xfrm>
            <a:prstGeom prst="rect">
              <a:avLst/>
            </a:prstGeom>
            <a:noFill/>
            <a:ln w="9525">
              <a:noFill/>
              <a:miter lim="800000"/>
              <a:headEnd/>
              <a:tailEnd/>
            </a:ln>
          </p:spPr>
          <p:txBody>
            <a:bodyPr>
              <a:spAutoFit/>
            </a:bodyPr>
            <a:lstStyle/>
            <a:p>
              <a:pPr algn="ctr"/>
              <a:r>
                <a:rPr lang="en-US" sz="1200">
                  <a:solidFill>
                    <a:srgbClr val="005E9E"/>
                  </a:solidFill>
                  <a:latin typeface="Calibri" pitchFamily="34" charset="0"/>
                </a:rPr>
                <a:t>1 km</a:t>
              </a:r>
            </a:p>
          </p:txBody>
        </p:sp>
        <p:sp>
          <p:nvSpPr>
            <p:cNvPr id="15376" name="TextBox 21"/>
            <p:cNvSpPr txBox="1">
              <a:spLocks noChangeArrowheads="1"/>
            </p:cNvSpPr>
            <p:nvPr/>
          </p:nvSpPr>
          <p:spPr bwMode="auto">
            <a:xfrm>
              <a:off x="4838977" y="5157348"/>
              <a:ext cx="712985" cy="323395"/>
            </a:xfrm>
            <a:prstGeom prst="rect">
              <a:avLst/>
            </a:prstGeom>
            <a:noFill/>
            <a:ln w="9525">
              <a:noFill/>
              <a:miter lim="800000"/>
              <a:headEnd/>
              <a:tailEnd/>
            </a:ln>
          </p:spPr>
          <p:txBody>
            <a:bodyPr>
              <a:spAutoFit/>
            </a:bodyPr>
            <a:lstStyle/>
            <a:p>
              <a:pPr algn="ctr"/>
              <a:r>
                <a:rPr lang="en-US" sz="1200">
                  <a:solidFill>
                    <a:srgbClr val="005E9E"/>
                  </a:solidFill>
                  <a:latin typeface="Calibri" pitchFamily="34" charset="0"/>
                </a:rPr>
                <a:t>10 km</a:t>
              </a:r>
            </a:p>
          </p:txBody>
        </p:sp>
        <p:sp>
          <p:nvSpPr>
            <p:cNvPr id="15377" name="TextBox 22"/>
            <p:cNvSpPr txBox="1">
              <a:spLocks noChangeArrowheads="1"/>
            </p:cNvSpPr>
            <p:nvPr/>
          </p:nvSpPr>
          <p:spPr bwMode="auto">
            <a:xfrm>
              <a:off x="1004555" y="4450031"/>
              <a:ext cx="693540" cy="323395"/>
            </a:xfrm>
            <a:prstGeom prst="rect">
              <a:avLst/>
            </a:prstGeom>
            <a:noFill/>
            <a:ln w="9525">
              <a:noFill/>
              <a:miter lim="800000"/>
              <a:headEnd/>
              <a:tailEnd/>
            </a:ln>
          </p:spPr>
          <p:txBody>
            <a:bodyPr>
              <a:spAutoFit/>
            </a:bodyPr>
            <a:lstStyle/>
            <a:p>
              <a:pPr algn="r"/>
              <a:r>
                <a:rPr lang="en-US" sz="1200">
                  <a:solidFill>
                    <a:srgbClr val="005E9E"/>
                  </a:solidFill>
                  <a:latin typeface="Calibri" pitchFamily="34" charset="0"/>
                </a:rPr>
                <a:t>1 kbit</a:t>
              </a:r>
            </a:p>
          </p:txBody>
        </p:sp>
        <p:sp>
          <p:nvSpPr>
            <p:cNvPr id="15378" name="TextBox 23"/>
            <p:cNvSpPr txBox="1">
              <a:spLocks noChangeArrowheads="1"/>
            </p:cNvSpPr>
            <p:nvPr/>
          </p:nvSpPr>
          <p:spPr bwMode="auto">
            <a:xfrm>
              <a:off x="826773" y="3899214"/>
              <a:ext cx="871324" cy="323395"/>
            </a:xfrm>
            <a:prstGeom prst="rect">
              <a:avLst/>
            </a:prstGeom>
            <a:noFill/>
            <a:ln w="9525">
              <a:noFill/>
              <a:miter lim="800000"/>
              <a:headEnd/>
              <a:tailEnd/>
            </a:ln>
          </p:spPr>
          <p:txBody>
            <a:bodyPr>
              <a:spAutoFit/>
            </a:bodyPr>
            <a:lstStyle/>
            <a:p>
              <a:pPr algn="r"/>
              <a:r>
                <a:rPr lang="en-US" sz="1200">
                  <a:solidFill>
                    <a:srgbClr val="005E9E"/>
                  </a:solidFill>
                  <a:latin typeface="Calibri" pitchFamily="34" charset="0"/>
                </a:rPr>
                <a:t>10 kbit</a:t>
              </a:r>
            </a:p>
          </p:txBody>
        </p:sp>
        <p:sp>
          <p:nvSpPr>
            <p:cNvPr id="15379" name="TextBox 24"/>
            <p:cNvSpPr txBox="1">
              <a:spLocks noChangeArrowheads="1"/>
            </p:cNvSpPr>
            <p:nvPr/>
          </p:nvSpPr>
          <p:spPr bwMode="auto">
            <a:xfrm>
              <a:off x="826773" y="3348397"/>
              <a:ext cx="871324" cy="323395"/>
            </a:xfrm>
            <a:prstGeom prst="rect">
              <a:avLst/>
            </a:prstGeom>
            <a:noFill/>
            <a:ln w="9525">
              <a:noFill/>
              <a:miter lim="800000"/>
              <a:headEnd/>
              <a:tailEnd/>
            </a:ln>
          </p:spPr>
          <p:txBody>
            <a:bodyPr>
              <a:spAutoFit/>
            </a:bodyPr>
            <a:lstStyle/>
            <a:p>
              <a:pPr algn="r"/>
              <a:r>
                <a:rPr lang="en-US" sz="1200">
                  <a:solidFill>
                    <a:srgbClr val="005E9E"/>
                  </a:solidFill>
                  <a:latin typeface="Calibri" pitchFamily="34" charset="0"/>
                </a:rPr>
                <a:t>100 kbit</a:t>
              </a:r>
            </a:p>
          </p:txBody>
        </p:sp>
        <p:sp>
          <p:nvSpPr>
            <p:cNvPr id="15380" name="TextBox 25"/>
            <p:cNvSpPr txBox="1">
              <a:spLocks noChangeArrowheads="1"/>
            </p:cNvSpPr>
            <p:nvPr/>
          </p:nvSpPr>
          <p:spPr bwMode="auto">
            <a:xfrm>
              <a:off x="826773" y="2246764"/>
              <a:ext cx="871324" cy="323395"/>
            </a:xfrm>
            <a:prstGeom prst="rect">
              <a:avLst/>
            </a:prstGeom>
            <a:noFill/>
            <a:ln w="9525">
              <a:noFill/>
              <a:miter lim="800000"/>
              <a:headEnd/>
              <a:tailEnd/>
            </a:ln>
          </p:spPr>
          <p:txBody>
            <a:bodyPr>
              <a:spAutoFit/>
            </a:bodyPr>
            <a:lstStyle/>
            <a:p>
              <a:pPr algn="r"/>
              <a:r>
                <a:rPr lang="en-US" sz="1200">
                  <a:solidFill>
                    <a:srgbClr val="005E9E"/>
                  </a:solidFill>
                  <a:latin typeface="Calibri" pitchFamily="34" charset="0"/>
                </a:rPr>
                <a:t>100 Mbit</a:t>
              </a:r>
            </a:p>
          </p:txBody>
        </p:sp>
        <p:sp>
          <p:nvSpPr>
            <p:cNvPr id="15381" name="TextBox 26"/>
            <p:cNvSpPr txBox="1">
              <a:spLocks noChangeArrowheads="1"/>
            </p:cNvSpPr>
            <p:nvPr/>
          </p:nvSpPr>
          <p:spPr bwMode="auto">
            <a:xfrm>
              <a:off x="826773" y="1695947"/>
              <a:ext cx="871324" cy="323395"/>
            </a:xfrm>
            <a:prstGeom prst="rect">
              <a:avLst/>
            </a:prstGeom>
            <a:noFill/>
            <a:ln w="9525">
              <a:noFill/>
              <a:miter lim="800000"/>
              <a:headEnd/>
              <a:tailEnd/>
            </a:ln>
          </p:spPr>
          <p:txBody>
            <a:bodyPr>
              <a:spAutoFit/>
            </a:bodyPr>
            <a:lstStyle/>
            <a:p>
              <a:pPr algn="r"/>
              <a:r>
                <a:rPr lang="en-US" sz="1200">
                  <a:solidFill>
                    <a:srgbClr val="005E9E"/>
                  </a:solidFill>
                  <a:latin typeface="Calibri" pitchFamily="34" charset="0"/>
                </a:rPr>
                <a:t>100 Mbit</a:t>
              </a:r>
            </a:p>
          </p:txBody>
        </p:sp>
        <p:grpSp>
          <p:nvGrpSpPr>
            <p:cNvPr id="5" name="Group 37"/>
            <p:cNvGrpSpPr>
              <a:grpSpLocks/>
            </p:cNvGrpSpPr>
            <p:nvPr/>
          </p:nvGrpSpPr>
          <p:grpSpPr bwMode="auto">
            <a:xfrm>
              <a:off x="1640730" y="1856652"/>
              <a:ext cx="176857" cy="2756932"/>
              <a:chOff x="4724400" y="1315442"/>
              <a:chExt cx="151606" cy="2361406"/>
            </a:xfrm>
          </p:grpSpPr>
          <p:cxnSp>
            <p:nvCxnSpPr>
              <p:cNvPr id="30" name="Straight Connector 29"/>
              <p:cNvCxnSpPr>
                <a:cxnSpLocks noChangeShapeType="1"/>
              </p:cNvCxnSpPr>
              <p:nvPr/>
            </p:nvCxnSpPr>
            <p:spPr bwMode="auto">
              <a:xfrm rot="10800000" flipH="1" flipV="1">
                <a:off x="4726362" y="1316086"/>
                <a:ext cx="149693" cy="1360"/>
              </a:xfrm>
              <a:prstGeom prst="line">
                <a:avLst/>
              </a:prstGeom>
              <a:noFill/>
              <a:ln w="25400">
                <a:solidFill>
                  <a:schemeClr val="tx1"/>
                </a:solidFill>
                <a:round/>
                <a:headEnd/>
                <a:tailEnd/>
              </a:ln>
              <a:effectLst>
                <a:outerShdw blurRad="63500" dist="20000" dir="5400000" rotWithShape="0">
                  <a:srgbClr val="000000">
                    <a:alpha val="37999"/>
                  </a:srgbClr>
                </a:outerShdw>
              </a:effectLst>
            </p:spPr>
          </p:cxnSp>
          <p:cxnSp>
            <p:nvCxnSpPr>
              <p:cNvPr id="31" name="Straight Connector 30"/>
              <p:cNvCxnSpPr>
                <a:cxnSpLocks noChangeShapeType="1"/>
              </p:cNvCxnSpPr>
              <p:nvPr/>
            </p:nvCxnSpPr>
            <p:spPr bwMode="auto">
              <a:xfrm rot="10800000" flipH="1" flipV="1">
                <a:off x="4726362" y="2259750"/>
                <a:ext cx="149693" cy="2719"/>
              </a:xfrm>
              <a:prstGeom prst="line">
                <a:avLst/>
              </a:prstGeom>
              <a:noFill/>
              <a:ln w="25400">
                <a:solidFill>
                  <a:schemeClr val="tx1"/>
                </a:solidFill>
                <a:round/>
                <a:headEnd/>
                <a:tailEnd/>
              </a:ln>
              <a:effectLst>
                <a:outerShdw blurRad="63500" dist="20000" dir="5400000" rotWithShape="0">
                  <a:srgbClr val="000000">
                    <a:alpha val="37999"/>
                  </a:srgbClr>
                </a:outerShdw>
              </a:effectLst>
            </p:spPr>
          </p:cxnSp>
          <p:cxnSp>
            <p:nvCxnSpPr>
              <p:cNvPr id="32" name="Straight Connector 31"/>
              <p:cNvCxnSpPr>
                <a:cxnSpLocks noChangeShapeType="1"/>
              </p:cNvCxnSpPr>
              <p:nvPr/>
            </p:nvCxnSpPr>
            <p:spPr bwMode="auto">
              <a:xfrm rot="10800000" flipH="1" flipV="1">
                <a:off x="4726362" y="2731583"/>
                <a:ext cx="149693" cy="2719"/>
              </a:xfrm>
              <a:prstGeom prst="line">
                <a:avLst/>
              </a:prstGeom>
              <a:noFill/>
              <a:ln w="25400">
                <a:solidFill>
                  <a:schemeClr val="tx1"/>
                </a:solidFill>
                <a:round/>
                <a:headEnd/>
                <a:tailEnd/>
              </a:ln>
              <a:effectLst>
                <a:outerShdw blurRad="63500" dist="20000" dir="5400000" rotWithShape="0">
                  <a:srgbClr val="000000">
                    <a:alpha val="37999"/>
                  </a:srgbClr>
                </a:outerShdw>
              </a:effectLst>
            </p:spPr>
          </p:cxnSp>
          <p:cxnSp>
            <p:nvCxnSpPr>
              <p:cNvPr id="33" name="Straight Connector 32"/>
              <p:cNvCxnSpPr>
                <a:cxnSpLocks noChangeShapeType="1"/>
              </p:cNvCxnSpPr>
              <p:nvPr/>
            </p:nvCxnSpPr>
            <p:spPr bwMode="auto">
              <a:xfrm rot="10800000" flipH="1" flipV="1">
                <a:off x="4726362" y="3203415"/>
                <a:ext cx="149693" cy="1360"/>
              </a:xfrm>
              <a:prstGeom prst="line">
                <a:avLst/>
              </a:prstGeom>
              <a:noFill/>
              <a:ln w="25400">
                <a:solidFill>
                  <a:schemeClr val="tx1"/>
                </a:solidFill>
                <a:round/>
                <a:headEnd/>
                <a:tailEnd/>
              </a:ln>
              <a:effectLst>
                <a:outerShdw blurRad="63500" dist="20000" dir="5400000" rotWithShape="0">
                  <a:srgbClr val="000000">
                    <a:alpha val="37999"/>
                  </a:srgbClr>
                </a:outerShdw>
              </a:effectLst>
            </p:spPr>
          </p:cxnSp>
          <p:cxnSp>
            <p:nvCxnSpPr>
              <p:cNvPr id="34" name="Straight Connector 33"/>
              <p:cNvCxnSpPr>
                <a:cxnSpLocks noChangeShapeType="1"/>
              </p:cNvCxnSpPr>
              <p:nvPr/>
            </p:nvCxnSpPr>
            <p:spPr bwMode="auto">
              <a:xfrm rot="10800000" flipH="1" flipV="1">
                <a:off x="4726362" y="3676606"/>
                <a:ext cx="149693" cy="8158"/>
              </a:xfrm>
              <a:prstGeom prst="line">
                <a:avLst/>
              </a:prstGeom>
              <a:noFill/>
              <a:ln w="25400">
                <a:solidFill>
                  <a:schemeClr val="tx1"/>
                </a:solidFill>
                <a:round/>
                <a:headEnd/>
                <a:tailEnd/>
              </a:ln>
              <a:effectLst>
                <a:outerShdw blurRad="63500" dist="20000" dir="5400000" rotWithShape="0">
                  <a:srgbClr val="000000">
                    <a:alpha val="37999"/>
                  </a:srgbClr>
                </a:outerShdw>
              </a:effectLst>
            </p:spPr>
          </p:cxnSp>
          <p:cxnSp>
            <p:nvCxnSpPr>
              <p:cNvPr id="35" name="Straight Connector 35"/>
              <p:cNvCxnSpPr>
                <a:cxnSpLocks noChangeShapeType="1"/>
              </p:cNvCxnSpPr>
              <p:nvPr/>
            </p:nvCxnSpPr>
            <p:spPr bwMode="auto">
              <a:xfrm rot="10800000" flipH="1" flipV="1">
                <a:off x="4725001" y="1787919"/>
                <a:ext cx="149693" cy="1359"/>
              </a:xfrm>
              <a:prstGeom prst="line">
                <a:avLst/>
              </a:prstGeom>
              <a:noFill/>
              <a:ln w="25400">
                <a:solidFill>
                  <a:schemeClr val="tx1"/>
                </a:solidFill>
                <a:round/>
                <a:headEnd/>
                <a:tailEnd/>
              </a:ln>
              <a:effectLst>
                <a:outerShdw blurRad="63500" dist="20000" dir="5400000" rotWithShape="0">
                  <a:srgbClr val="000000">
                    <a:alpha val="37999"/>
                  </a:srgbClr>
                </a:outerShdw>
              </a:effectLst>
            </p:spPr>
          </p:cxnSp>
        </p:grpSp>
        <p:sp>
          <p:nvSpPr>
            <p:cNvPr id="15383" name="TextBox 28"/>
            <p:cNvSpPr txBox="1">
              <a:spLocks noChangeArrowheads="1"/>
            </p:cNvSpPr>
            <p:nvPr/>
          </p:nvSpPr>
          <p:spPr bwMode="auto">
            <a:xfrm>
              <a:off x="826773" y="2797580"/>
              <a:ext cx="871324" cy="323395"/>
            </a:xfrm>
            <a:prstGeom prst="rect">
              <a:avLst/>
            </a:prstGeom>
            <a:noFill/>
            <a:ln w="9525">
              <a:noFill/>
              <a:miter lim="800000"/>
              <a:headEnd/>
              <a:tailEnd/>
            </a:ln>
          </p:spPr>
          <p:txBody>
            <a:bodyPr>
              <a:spAutoFit/>
            </a:bodyPr>
            <a:lstStyle/>
            <a:p>
              <a:pPr algn="r"/>
              <a:r>
                <a:rPr lang="en-US" sz="1200">
                  <a:solidFill>
                    <a:srgbClr val="005E9E"/>
                  </a:solidFill>
                  <a:latin typeface="Calibri" pitchFamily="34" charset="0"/>
                </a:rPr>
                <a:t>1 Mbit</a:t>
              </a:r>
            </a:p>
          </p:txBody>
        </p:sp>
        <p:sp>
          <p:nvSpPr>
            <p:cNvPr id="6" name="Oval 5"/>
            <p:cNvSpPr>
              <a:spLocks noChangeArrowheads="1"/>
            </p:cNvSpPr>
            <p:nvPr/>
          </p:nvSpPr>
          <p:spPr bwMode="auto">
            <a:xfrm>
              <a:off x="1908131" y="3079778"/>
              <a:ext cx="3048000" cy="371475"/>
            </a:xfrm>
            <a:prstGeom prst="ellipse">
              <a:avLst/>
            </a:prstGeom>
            <a:gradFill rotWithShape="1">
              <a:gsLst>
                <a:gs pos="0">
                  <a:srgbClr val="3F80CD"/>
                </a:gs>
                <a:gs pos="100000">
                  <a:srgbClr val="9BC1FF"/>
                </a:gs>
              </a:gsLst>
              <a:lin ang="16200000"/>
            </a:gradFill>
            <a:ln w="9525">
              <a:solidFill>
                <a:srgbClr val="4A7EBB"/>
              </a:solidFill>
              <a:round/>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r>
                <a:rPr lang="en-US" sz="1600" dirty="0">
                  <a:solidFill>
                    <a:srgbClr val="FFFFFF"/>
                  </a:solidFill>
                  <a:latin typeface="Calibri" pitchFamily="34" charset="0"/>
                  <a:cs typeface="+mn-cs"/>
                </a:rPr>
                <a:t>ULP</a:t>
              </a:r>
            </a:p>
          </p:txBody>
        </p:sp>
        <p:sp>
          <p:nvSpPr>
            <p:cNvPr id="8" name="Oval 7"/>
            <p:cNvSpPr>
              <a:spLocks noChangeArrowheads="1"/>
            </p:cNvSpPr>
            <p:nvPr/>
          </p:nvSpPr>
          <p:spPr bwMode="auto">
            <a:xfrm>
              <a:off x="1908131" y="3895752"/>
              <a:ext cx="1190625" cy="373063"/>
            </a:xfrm>
            <a:prstGeom prst="ellipse">
              <a:avLst/>
            </a:prstGeom>
            <a:gradFill rotWithShape="1">
              <a:gsLst>
                <a:gs pos="0">
                  <a:srgbClr val="8C8E8E"/>
                </a:gs>
                <a:gs pos="53999">
                  <a:srgbClr val="8C8E8E"/>
                </a:gs>
                <a:gs pos="100000">
                  <a:srgbClr val="FFFFFF"/>
                </a:gs>
              </a:gsLst>
              <a:lin ang="0" scaled="1"/>
            </a:gradFill>
            <a:ln w="9525">
              <a:solidFill>
                <a:srgbClr val="3B3D3C"/>
              </a:solidFill>
              <a:round/>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r>
                <a:rPr lang="en-US" dirty="0">
                  <a:solidFill>
                    <a:srgbClr val="FFFFFF"/>
                  </a:solidFill>
                  <a:latin typeface="Calibri" pitchFamily="34" charset="0"/>
                  <a:cs typeface="+mn-cs"/>
                </a:rPr>
                <a:t>802.15.4</a:t>
              </a:r>
            </a:p>
          </p:txBody>
        </p:sp>
        <p:sp>
          <p:nvSpPr>
            <p:cNvPr id="15386" name="TextBox 12"/>
            <p:cNvSpPr txBox="1">
              <a:spLocks noChangeArrowheads="1"/>
            </p:cNvSpPr>
            <p:nvPr/>
          </p:nvSpPr>
          <p:spPr bwMode="auto">
            <a:xfrm>
              <a:off x="3329643" y="5391782"/>
              <a:ext cx="890798" cy="431194"/>
            </a:xfrm>
            <a:prstGeom prst="rect">
              <a:avLst/>
            </a:prstGeom>
            <a:noFill/>
            <a:ln w="9525">
              <a:noFill/>
              <a:miter lim="800000"/>
              <a:headEnd/>
              <a:tailEnd/>
            </a:ln>
          </p:spPr>
          <p:txBody>
            <a:bodyPr wrap="none">
              <a:spAutoFit/>
            </a:bodyPr>
            <a:lstStyle/>
            <a:p>
              <a:r>
                <a:rPr lang="en-US">
                  <a:solidFill>
                    <a:srgbClr val="005E9E"/>
                  </a:solidFill>
                  <a:latin typeface="Calibri" pitchFamily="34" charset="0"/>
                </a:rPr>
                <a:t>Range</a:t>
              </a:r>
            </a:p>
          </p:txBody>
        </p:sp>
        <p:sp>
          <p:nvSpPr>
            <p:cNvPr id="15387" name="TextBox 13"/>
            <p:cNvSpPr txBox="1">
              <a:spLocks noChangeArrowheads="1"/>
            </p:cNvSpPr>
            <p:nvPr/>
          </p:nvSpPr>
          <p:spPr bwMode="auto">
            <a:xfrm rot="-5400000">
              <a:off x="-196363" y="2992906"/>
              <a:ext cx="2103974" cy="577859"/>
            </a:xfrm>
            <a:prstGeom prst="rect">
              <a:avLst/>
            </a:prstGeom>
            <a:noFill/>
            <a:ln w="9525">
              <a:noFill/>
              <a:miter lim="800000"/>
              <a:headEnd/>
              <a:tailEnd/>
            </a:ln>
          </p:spPr>
          <p:txBody>
            <a:bodyPr wrap="none">
              <a:spAutoFit/>
            </a:bodyPr>
            <a:lstStyle/>
            <a:p>
              <a:pPr algn="ctr"/>
              <a:r>
                <a:rPr lang="en-US">
                  <a:solidFill>
                    <a:srgbClr val="005E9E"/>
                  </a:solidFill>
                  <a:latin typeface="Calibri" pitchFamily="34" charset="0"/>
                </a:rPr>
                <a:t>Aggregate Access Point </a:t>
              </a:r>
              <a:br>
                <a:rPr lang="en-US">
                  <a:solidFill>
                    <a:srgbClr val="005E9E"/>
                  </a:solidFill>
                  <a:latin typeface="Calibri" pitchFamily="34" charset="0"/>
                </a:rPr>
              </a:br>
              <a:r>
                <a:rPr lang="en-US">
                  <a:solidFill>
                    <a:srgbClr val="005E9E"/>
                  </a:solidFill>
                  <a:latin typeface="Calibri" pitchFamily="34" charset="0"/>
                </a:rPr>
                <a:t>Throughput</a:t>
              </a:r>
            </a:p>
          </p:txBody>
        </p:sp>
        <p:sp>
          <p:nvSpPr>
            <p:cNvPr id="41" name="Oval 40"/>
            <p:cNvSpPr>
              <a:spLocks noChangeArrowheads="1"/>
            </p:cNvSpPr>
            <p:nvPr/>
          </p:nvSpPr>
          <p:spPr bwMode="auto">
            <a:xfrm>
              <a:off x="4956131" y="3079778"/>
              <a:ext cx="2138363" cy="371475"/>
            </a:xfrm>
            <a:prstGeom prst="ellipse">
              <a:avLst/>
            </a:prstGeom>
            <a:gradFill rotWithShape="1">
              <a:gsLst>
                <a:gs pos="0">
                  <a:srgbClr val="3F80CD"/>
                </a:gs>
                <a:gs pos="100000">
                  <a:srgbClr val="9BC1FF"/>
                </a:gs>
              </a:gsLst>
              <a:lin ang="16200000"/>
            </a:gradFill>
            <a:ln w="9525">
              <a:solidFill>
                <a:srgbClr val="4A7EBB"/>
              </a:solidFill>
              <a:round/>
              <a:headEnd/>
              <a:tailEnd/>
            </a:ln>
            <a:effectLst>
              <a:outerShdw blurRad="63500" dist="23000" dir="5400000" rotWithShape="0">
                <a:srgbClr val="000000">
                  <a:alpha val="34999"/>
                </a:srgbClr>
              </a:outerShdw>
            </a:effectLst>
          </p:spPr>
          <p:txBody>
            <a:bodyPr anchor="ctr"/>
            <a:lstStyle/>
            <a:p>
              <a:pPr fontAlgn="auto">
                <a:spcBef>
                  <a:spcPts val="0"/>
                </a:spcBef>
                <a:spcAft>
                  <a:spcPts val="0"/>
                </a:spcAft>
                <a:defRPr/>
              </a:pPr>
              <a:r>
                <a:rPr lang="en-US" sz="1600" dirty="0">
                  <a:solidFill>
                    <a:srgbClr val="FFFFFF"/>
                  </a:solidFill>
                  <a:latin typeface="Calibri" pitchFamily="34" charset="0"/>
                  <a:cs typeface="+mn-cs"/>
                </a:rPr>
                <a:t>ULP Repeater</a:t>
              </a:r>
            </a:p>
          </p:txBody>
        </p:sp>
        <p:sp>
          <p:nvSpPr>
            <p:cNvPr id="44" name="Oval 43"/>
            <p:cNvSpPr>
              <a:spLocks noChangeArrowheads="1"/>
            </p:cNvSpPr>
            <p:nvPr/>
          </p:nvSpPr>
          <p:spPr bwMode="auto">
            <a:xfrm rot="3347564">
              <a:off x="2739188" y="4310883"/>
              <a:ext cx="1176337" cy="371475"/>
            </a:xfrm>
            <a:prstGeom prst="ellipse">
              <a:avLst/>
            </a:prstGeom>
            <a:gradFill rotWithShape="1">
              <a:gsLst>
                <a:gs pos="0">
                  <a:srgbClr val="8C8E8E"/>
                </a:gs>
                <a:gs pos="53999">
                  <a:srgbClr val="8C8E8E"/>
                </a:gs>
                <a:gs pos="100000">
                  <a:srgbClr val="FFFFFF"/>
                </a:gs>
              </a:gsLst>
              <a:lin ang="0" scaled="1"/>
            </a:gradFill>
            <a:ln w="9525">
              <a:solidFill>
                <a:srgbClr val="3B3D3C"/>
              </a:solidFill>
              <a:round/>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r>
                <a:rPr lang="en-US" dirty="0">
                  <a:solidFill>
                    <a:srgbClr val="FFFFFF"/>
                  </a:solidFill>
                  <a:latin typeface="Calibri" pitchFamily="34" charset="0"/>
                  <a:cs typeface="+mn-cs"/>
                </a:rPr>
                <a:t>802.15.4 Mesh</a:t>
              </a:r>
            </a:p>
          </p:txBody>
        </p:sp>
      </p:grpSp>
      <p:sp>
        <p:nvSpPr>
          <p:cNvPr id="15364" name="TextBox 7"/>
          <p:cNvSpPr txBox="1">
            <a:spLocks noChangeArrowheads="1"/>
          </p:cNvSpPr>
          <p:nvPr/>
        </p:nvSpPr>
        <p:spPr bwMode="auto">
          <a:xfrm>
            <a:off x="1800225" y="5592763"/>
            <a:ext cx="6961188" cy="830262"/>
          </a:xfrm>
          <a:prstGeom prst="rect">
            <a:avLst/>
          </a:prstGeom>
          <a:noFill/>
          <a:ln w="9525">
            <a:noFill/>
            <a:miter lim="800000"/>
            <a:headEnd/>
            <a:tailEnd/>
          </a:ln>
        </p:spPr>
        <p:txBody>
          <a:bodyPr>
            <a:spAutoFit/>
          </a:bodyPr>
          <a:lstStyle/>
          <a:p>
            <a:pPr>
              <a:buFont typeface="Arial" charset="0"/>
              <a:buChar char="•"/>
            </a:pPr>
            <a:r>
              <a:rPr lang="en-US" sz="1600" dirty="0">
                <a:cs typeface="Times New Roman" pitchFamily="18" charset="0"/>
              </a:rPr>
              <a:t> </a:t>
            </a:r>
            <a:r>
              <a:rPr lang="en-US" sz="1600" dirty="0" smtClean="0">
                <a:cs typeface="Times New Roman" pitchFamily="18" charset="0"/>
              </a:rPr>
              <a:t>D-DSSS Estimate </a:t>
            </a:r>
            <a:r>
              <a:rPr lang="en-US" sz="1600" dirty="0">
                <a:cs typeface="Times New Roman" pitchFamily="18" charset="0"/>
              </a:rPr>
              <a:t>for 2.4GHz frequency in 2MHz bandwidth</a:t>
            </a:r>
          </a:p>
          <a:p>
            <a:pPr>
              <a:buFont typeface="Arial" charset="0"/>
              <a:buChar char="•"/>
            </a:pPr>
            <a:r>
              <a:rPr lang="en-US" sz="1600" dirty="0">
                <a:cs typeface="Times New Roman" pitchFamily="18" charset="0"/>
              </a:rPr>
              <a:t> 802.11 Protocol overhead 99% and 20MHz Bandwidth</a:t>
            </a:r>
          </a:p>
          <a:p>
            <a:pPr>
              <a:buFont typeface="Arial" charset="0"/>
              <a:buChar char="•"/>
            </a:pPr>
            <a:r>
              <a:rPr lang="en-US" sz="1600" dirty="0">
                <a:cs typeface="Times New Roman" pitchFamily="18" charset="0"/>
              </a:rPr>
              <a:t> 802.15.4 98% Protocol overhead and 5Mhz Bandwidth</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Date Placeholder 1"/>
          <p:cNvSpPr>
            <a:spLocks noGrp="1"/>
          </p:cNvSpPr>
          <p:nvPr>
            <p:ph type="dt" sz="half" idx="10"/>
          </p:nvPr>
        </p:nvSpPr>
        <p:spPr/>
        <p:txBody>
          <a:bodyPr/>
          <a:lstStyle/>
          <a:p>
            <a:pPr>
              <a:defRPr/>
            </a:pPr>
            <a:r>
              <a:rPr lang="en-US" smtClean="0"/>
              <a:t>May 2009</a:t>
            </a:r>
            <a:endParaRPr lang="en-US" dirty="0" smtClean="0"/>
          </a:p>
        </p:txBody>
      </p:sp>
      <p:sp>
        <p:nvSpPr>
          <p:cNvPr id="8195" name="Footer Placeholder 2"/>
          <p:cNvSpPr>
            <a:spLocks noGrp="1"/>
          </p:cNvSpPr>
          <p:nvPr>
            <p:ph type="ftr" sz="quarter" idx="11"/>
          </p:nvPr>
        </p:nvSpPr>
        <p:spPr/>
        <p:txBody>
          <a:bodyPr/>
          <a:lstStyle/>
          <a:p>
            <a:pPr>
              <a:defRPr/>
            </a:pPr>
            <a:r>
              <a:rPr lang="en-US" smtClean="0"/>
              <a:t>Howard et al, On-Ramp Wireless</a:t>
            </a:r>
            <a:endParaRPr lang="en-US" dirty="0" smtClean="0"/>
          </a:p>
        </p:txBody>
      </p:sp>
      <p:sp>
        <p:nvSpPr>
          <p:cNvPr id="8196" name="Slide Number Placeholder 3"/>
          <p:cNvSpPr>
            <a:spLocks noGrp="1"/>
          </p:cNvSpPr>
          <p:nvPr>
            <p:ph type="sldNum" sz="quarter" idx="12"/>
          </p:nvPr>
        </p:nvSpPr>
        <p:spPr>
          <a:xfrm>
            <a:off x="4357688" y="6475413"/>
            <a:ext cx="504825" cy="182562"/>
          </a:xfrm>
        </p:spPr>
        <p:txBody>
          <a:bodyPr/>
          <a:lstStyle/>
          <a:p>
            <a:pPr>
              <a:defRPr/>
            </a:pPr>
            <a:r>
              <a:rPr lang="en-US" smtClean="0"/>
              <a:t>Slide </a:t>
            </a:r>
            <a:fld id="{F141610E-12C0-45E8-8B71-BD5BB3705540}" type="slidenum">
              <a:rPr lang="en-US" smtClean="0"/>
              <a:pPr>
                <a:defRPr/>
              </a:pPr>
              <a:t>22</a:t>
            </a:fld>
            <a:endParaRPr lang="en-US" smtClean="0"/>
          </a:p>
        </p:txBody>
      </p:sp>
      <p:sp>
        <p:nvSpPr>
          <p:cNvPr id="16389" name="TextBox 6"/>
          <p:cNvSpPr txBox="1">
            <a:spLocks noChangeArrowheads="1"/>
          </p:cNvSpPr>
          <p:nvPr/>
        </p:nvSpPr>
        <p:spPr bwMode="auto">
          <a:xfrm>
            <a:off x="274638" y="1692275"/>
            <a:ext cx="8594725" cy="4740275"/>
          </a:xfrm>
          <a:prstGeom prst="rect">
            <a:avLst/>
          </a:prstGeom>
          <a:noFill/>
          <a:ln w="9525">
            <a:noFill/>
            <a:miter lim="800000"/>
            <a:headEnd/>
            <a:tailEnd/>
          </a:ln>
        </p:spPr>
        <p:txBody>
          <a:bodyPr>
            <a:spAutoFit/>
          </a:bodyPr>
          <a:lstStyle/>
          <a:p>
            <a:pPr eaLnBrk="0" hangingPunct="0">
              <a:buFont typeface="Arial" charset="0"/>
              <a:buChar char="•"/>
            </a:pPr>
            <a:endParaRPr lang="en-US" sz="2000" b="1" i="1">
              <a:cs typeface="Times New Roman" pitchFamily="18" charset="0"/>
            </a:endParaRPr>
          </a:p>
          <a:p>
            <a:pPr lvl="1" eaLnBrk="0" hangingPunct="0">
              <a:buFont typeface="Arial" charset="0"/>
              <a:buChar char="•"/>
            </a:pPr>
            <a:r>
              <a:rPr lang="en-US" sz="2000">
                <a:cs typeface="Times New Roman" pitchFamily="18" charset="0"/>
              </a:rPr>
              <a:t>Several Orders of Magnitude Fewer Gateways and Repeaters</a:t>
            </a:r>
          </a:p>
          <a:p>
            <a:pPr marL="1143000" lvl="2" indent="-228600" eaLnBrk="0" hangingPunct="0">
              <a:buFont typeface="Arial" charset="0"/>
              <a:buChar char="•"/>
            </a:pPr>
            <a:r>
              <a:rPr lang="en-US" sz="1800">
                <a:cs typeface="Times New Roman" pitchFamily="18" charset="0"/>
              </a:rPr>
              <a:t>Reduces System Cost</a:t>
            </a:r>
          </a:p>
          <a:p>
            <a:pPr marL="1143000" lvl="2" indent="-228600" eaLnBrk="0" hangingPunct="0">
              <a:buFont typeface="Arial" charset="0"/>
              <a:buChar char="•"/>
            </a:pPr>
            <a:r>
              <a:rPr lang="en-US" sz="1800">
                <a:cs typeface="Times New Roman" pitchFamily="18" charset="0"/>
              </a:rPr>
              <a:t>Increases Reliability</a:t>
            </a:r>
          </a:p>
          <a:p>
            <a:pPr marL="1143000" lvl="2" indent="-228600" eaLnBrk="0" hangingPunct="0">
              <a:buFont typeface="Arial" charset="0"/>
              <a:buChar char="•"/>
            </a:pPr>
            <a:r>
              <a:rPr lang="en-US" sz="1800">
                <a:cs typeface="Times New Roman" pitchFamily="18" charset="0"/>
              </a:rPr>
              <a:t>Makes Redundancy Much Cheaper</a:t>
            </a:r>
          </a:p>
          <a:p>
            <a:pPr marL="1143000" lvl="2" indent="-228600" eaLnBrk="0" hangingPunct="0">
              <a:buFont typeface="Arial" charset="0"/>
              <a:buChar char="•"/>
            </a:pPr>
            <a:r>
              <a:rPr lang="en-US" sz="1800">
                <a:cs typeface="Times New Roman" pitchFamily="18" charset="0"/>
              </a:rPr>
              <a:t>Much less network planning required</a:t>
            </a:r>
          </a:p>
          <a:p>
            <a:pPr marL="1143000" lvl="2" indent="-228600" eaLnBrk="0" hangingPunct="0">
              <a:buFont typeface="Arial" charset="0"/>
              <a:buChar char="•"/>
            </a:pPr>
            <a:endParaRPr lang="en-US" sz="1800">
              <a:cs typeface="Times New Roman" pitchFamily="18" charset="0"/>
            </a:endParaRPr>
          </a:p>
          <a:p>
            <a:pPr lvl="1" eaLnBrk="0" hangingPunct="0">
              <a:buFont typeface="Arial" charset="0"/>
              <a:buChar char="•"/>
            </a:pPr>
            <a:r>
              <a:rPr lang="en-US" sz="2000"/>
              <a:t>Highly resilience to interference</a:t>
            </a:r>
          </a:p>
          <a:p>
            <a:pPr marL="1143000" lvl="2" indent="-228600" eaLnBrk="0" hangingPunct="0">
              <a:buFont typeface="Arial" charset="0"/>
              <a:buChar char="•"/>
            </a:pPr>
            <a:r>
              <a:rPr lang="en-US" sz="1800"/>
              <a:t>Processing gain of DSSS inherently gives robustness to in-band interference</a:t>
            </a:r>
          </a:p>
          <a:p>
            <a:pPr marL="1143000" lvl="2" indent="-228600" eaLnBrk="0" hangingPunct="0">
              <a:buFont typeface="Arial" charset="0"/>
              <a:buChar char="•"/>
            </a:pPr>
            <a:r>
              <a:rPr lang="en-US" sz="1800"/>
              <a:t>Long frame duration additionally adds an element of time diversity which is useful in interference burst situations (very common in ISM band)</a:t>
            </a:r>
          </a:p>
          <a:p>
            <a:pPr marL="1143000" lvl="2" indent="-228600" eaLnBrk="0" hangingPunct="0">
              <a:buFont typeface="Arial" charset="0"/>
              <a:buChar char="•"/>
            </a:pPr>
            <a:r>
              <a:rPr lang="en-US" sz="1800"/>
              <a:t>Flexible channel bandwidth allows more options.  </a:t>
            </a:r>
          </a:p>
          <a:p>
            <a:pPr marL="1600200" lvl="3" indent="-228600" eaLnBrk="0" hangingPunct="0">
              <a:buFont typeface="Arial" charset="0"/>
              <a:buChar char="•"/>
            </a:pPr>
            <a:r>
              <a:rPr lang="en-US" sz="1600"/>
              <a:t>E.g. for 500 kHz to 2 MHz channel bandwidth, the RPMA signal can be at the right side of the ISM band which is non-interfering to normally deployed 802.11 channels.</a:t>
            </a:r>
          </a:p>
          <a:p>
            <a:pPr marL="1600200" lvl="3" indent="-228600" eaLnBrk="0" hangingPunct="0">
              <a:buFont typeface="Arial" charset="0"/>
              <a:buChar char="•"/>
            </a:pPr>
            <a:r>
              <a:rPr lang="en-US" sz="1600"/>
              <a:t>Can add Frequency Hopping as outer loop process for further interference mitigation.</a:t>
            </a:r>
          </a:p>
        </p:txBody>
      </p:sp>
      <p:sp>
        <p:nvSpPr>
          <p:cNvPr id="16390" name="TextBox 7"/>
          <p:cNvSpPr txBox="1">
            <a:spLocks noChangeArrowheads="1"/>
          </p:cNvSpPr>
          <p:nvPr/>
        </p:nvSpPr>
        <p:spPr bwMode="auto">
          <a:xfrm>
            <a:off x="474663" y="787400"/>
            <a:ext cx="7620000" cy="519113"/>
          </a:xfrm>
          <a:prstGeom prst="rect">
            <a:avLst/>
          </a:prstGeom>
          <a:noFill/>
          <a:ln w="9525">
            <a:noFill/>
            <a:miter lim="800000"/>
            <a:headEnd/>
            <a:tailEnd/>
          </a:ln>
        </p:spPr>
        <p:txBody>
          <a:bodyPr>
            <a:spAutoFit/>
          </a:bodyPr>
          <a:lstStyle/>
          <a:p>
            <a:pPr eaLnBrk="0" hangingPunct="0"/>
            <a:r>
              <a:rPr lang="en-US" sz="2800" b="1">
                <a:cs typeface="Times New Roman" pitchFamily="18" charset="0"/>
              </a:rPr>
              <a:t>RPMA Enables Much Better Link Budget</a:t>
            </a:r>
          </a:p>
        </p:txBody>
      </p:sp>
      <p:sp>
        <p:nvSpPr>
          <p:cNvPr id="16391" name="Rectangle 9"/>
          <p:cNvSpPr>
            <a:spLocks noChangeArrowheads="1"/>
          </p:cNvSpPr>
          <p:nvPr/>
        </p:nvSpPr>
        <p:spPr bwMode="auto">
          <a:xfrm>
            <a:off x="1463675" y="1417638"/>
            <a:ext cx="5838825" cy="457200"/>
          </a:xfrm>
          <a:prstGeom prst="rect">
            <a:avLst/>
          </a:prstGeom>
          <a:noFill/>
          <a:ln w="9525">
            <a:noFill/>
            <a:miter lim="800000"/>
            <a:headEnd/>
            <a:tailEnd/>
          </a:ln>
        </p:spPr>
        <p:txBody>
          <a:bodyPr wrap="none">
            <a:spAutoFit/>
          </a:bodyPr>
          <a:lstStyle/>
          <a:p>
            <a:r>
              <a:rPr lang="en-US" sz="2400" b="1" i="1"/>
              <a:t>What can 187 dB of allowable path loss buy?</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Date Placeholder 1"/>
          <p:cNvSpPr>
            <a:spLocks noGrp="1"/>
          </p:cNvSpPr>
          <p:nvPr>
            <p:ph type="dt" sz="half" idx="10"/>
          </p:nvPr>
        </p:nvSpPr>
        <p:spPr/>
        <p:txBody>
          <a:bodyPr/>
          <a:lstStyle/>
          <a:p>
            <a:pPr>
              <a:defRPr/>
            </a:pPr>
            <a:r>
              <a:rPr lang="en-US" smtClean="0"/>
              <a:t>May 2009</a:t>
            </a:r>
            <a:endParaRPr lang="en-US" dirty="0" smtClean="0"/>
          </a:p>
        </p:txBody>
      </p:sp>
      <p:sp>
        <p:nvSpPr>
          <p:cNvPr id="9219" name="Footer Placeholder 2"/>
          <p:cNvSpPr>
            <a:spLocks noGrp="1"/>
          </p:cNvSpPr>
          <p:nvPr>
            <p:ph type="ftr" sz="quarter" idx="11"/>
          </p:nvPr>
        </p:nvSpPr>
        <p:spPr/>
        <p:txBody>
          <a:bodyPr/>
          <a:lstStyle/>
          <a:p>
            <a:pPr>
              <a:defRPr/>
            </a:pPr>
            <a:r>
              <a:rPr lang="en-US" smtClean="0"/>
              <a:t>Howard et al, On-Ramp Wireless</a:t>
            </a:r>
            <a:endParaRPr lang="en-US" dirty="0" smtClean="0"/>
          </a:p>
        </p:txBody>
      </p:sp>
      <p:sp>
        <p:nvSpPr>
          <p:cNvPr id="9220" name="Slide Number Placeholder 3"/>
          <p:cNvSpPr>
            <a:spLocks noGrp="1"/>
          </p:cNvSpPr>
          <p:nvPr>
            <p:ph type="sldNum" sz="quarter" idx="12"/>
          </p:nvPr>
        </p:nvSpPr>
        <p:spPr>
          <a:xfrm>
            <a:off x="4357688" y="6475413"/>
            <a:ext cx="504825" cy="182562"/>
          </a:xfrm>
        </p:spPr>
        <p:txBody>
          <a:bodyPr/>
          <a:lstStyle/>
          <a:p>
            <a:pPr>
              <a:defRPr/>
            </a:pPr>
            <a:r>
              <a:rPr lang="en-US" smtClean="0"/>
              <a:t>Slide </a:t>
            </a:r>
            <a:fld id="{EA478C84-8A59-4E7D-852C-8C98669DBA4F}" type="slidenum">
              <a:rPr lang="en-US" smtClean="0"/>
              <a:pPr>
                <a:defRPr/>
              </a:pPr>
              <a:t>23</a:t>
            </a:fld>
            <a:endParaRPr lang="en-US" smtClean="0"/>
          </a:p>
        </p:txBody>
      </p:sp>
      <p:sp>
        <p:nvSpPr>
          <p:cNvPr id="17413" name="TextBox 8"/>
          <p:cNvSpPr txBox="1">
            <a:spLocks noChangeArrowheads="1"/>
          </p:cNvSpPr>
          <p:nvPr/>
        </p:nvSpPr>
        <p:spPr bwMode="auto">
          <a:xfrm>
            <a:off x="730250" y="833438"/>
            <a:ext cx="8077200" cy="519112"/>
          </a:xfrm>
          <a:prstGeom prst="rect">
            <a:avLst/>
          </a:prstGeom>
          <a:noFill/>
          <a:ln w="9525">
            <a:noFill/>
            <a:miter lim="800000"/>
            <a:headEnd/>
            <a:tailEnd/>
          </a:ln>
        </p:spPr>
        <p:txBody>
          <a:bodyPr>
            <a:spAutoFit/>
          </a:bodyPr>
          <a:lstStyle/>
          <a:p>
            <a:pPr eaLnBrk="0" hangingPunct="0"/>
            <a:r>
              <a:rPr lang="en-US" sz="2800" b="1">
                <a:cs typeface="Times New Roman" pitchFamily="18" charset="0"/>
              </a:rPr>
              <a:t>RPMA is Difficult to Jam and Intercept</a:t>
            </a:r>
          </a:p>
        </p:txBody>
      </p:sp>
      <p:sp>
        <p:nvSpPr>
          <p:cNvPr id="17414" name="TextBox 10"/>
          <p:cNvSpPr txBox="1">
            <a:spLocks noChangeArrowheads="1"/>
          </p:cNvSpPr>
          <p:nvPr/>
        </p:nvSpPr>
        <p:spPr bwMode="auto">
          <a:xfrm>
            <a:off x="685800" y="1463675"/>
            <a:ext cx="8077200" cy="5153025"/>
          </a:xfrm>
          <a:prstGeom prst="rect">
            <a:avLst/>
          </a:prstGeom>
          <a:noFill/>
          <a:ln w="9525">
            <a:noFill/>
            <a:miter lim="800000"/>
            <a:headEnd/>
            <a:tailEnd/>
          </a:ln>
        </p:spPr>
        <p:txBody>
          <a:bodyPr>
            <a:spAutoFit/>
          </a:bodyPr>
          <a:lstStyle/>
          <a:p>
            <a:pPr eaLnBrk="0" hangingPunct="0">
              <a:buFont typeface="Courier New" pitchFamily="49" charset="0"/>
              <a:buChar char="o"/>
            </a:pPr>
            <a:r>
              <a:rPr lang="en-US" sz="2000">
                <a:cs typeface="Times New Roman" pitchFamily="18" charset="0"/>
              </a:rPr>
              <a:t> Operates well below the noise floor and can not be detected by </a:t>
            </a:r>
          </a:p>
          <a:p>
            <a:pPr eaLnBrk="0" hangingPunct="0"/>
            <a:r>
              <a:rPr lang="en-US" sz="2000">
                <a:cs typeface="Times New Roman" pitchFamily="18" charset="0"/>
              </a:rPr>
              <a:t>   conventional equipment</a:t>
            </a:r>
          </a:p>
          <a:p>
            <a:pPr eaLnBrk="0" hangingPunct="0"/>
            <a:endParaRPr lang="en-US" sz="2000">
              <a:cs typeface="Times New Roman" pitchFamily="18" charset="0"/>
            </a:endParaRPr>
          </a:p>
          <a:p>
            <a:pPr eaLnBrk="0" hangingPunct="0">
              <a:buFont typeface="Courier New" pitchFamily="49" charset="0"/>
              <a:buChar char="o"/>
            </a:pPr>
            <a:r>
              <a:rPr lang="en-US" sz="2000">
                <a:cs typeface="Times New Roman" pitchFamily="18" charset="0"/>
              </a:rPr>
              <a:t> Interfering links causes </a:t>
            </a:r>
            <a:r>
              <a:rPr lang="en-US" sz="2000" i="1">
                <a:cs typeface="Times New Roman" pitchFamily="18" charset="0"/>
              </a:rPr>
              <a:t>only</a:t>
            </a:r>
            <a:r>
              <a:rPr lang="en-US" sz="2000">
                <a:cs typeface="Times New Roman" pitchFamily="18" charset="0"/>
              </a:rPr>
              <a:t> same degradation as noise</a:t>
            </a:r>
          </a:p>
          <a:p>
            <a:pPr marL="742950" lvl="1" indent="-285750" eaLnBrk="0" hangingPunct="0">
              <a:buFont typeface="Courier New" pitchFamily="49" charset="0"/>
              <a:buChar char="o"/>
            </a:pPr>
            <a:r>
              <a:rPr lang="en-US" sz="1800" i="1">
                <a:cs typeface="Times New Roman" pitchFamily="18" charset="0"/>
              </a:rPr>
              <a:t>Doesn’t experience the  “extra” degradation associated with false acquisition on competing systems.</a:t>
            </a:r>
          </a:p>
          <a:p>
            <a:pPr marL="742950" lvl="1" indent="-285750" eaLnBrk="0" hangingPunct="0">
              <a:buFont typeface="Courier New" pitchFamily="49" charset="0"/>
              <a:buChar char="o"/>
            </a:pPr>
            <a:r>
              <a:rPr lang="en-US" sz="1800" i="1">
                <a:cs typeface="Times New Roman" pitchFamily="18" charset="0"/>
              </a:rPr>
              <a:t>Power/Energy Control dramatically further reduces interference from competing systems.</a:t>
            </a:r>
            <a:endParaRPr lang="en-US" sz="2000">
              <a:cs typeface="Times New Roman" pitchFamily="18" charset="0"/>
            </a:endParaRPr>
          </a:p>
          <a:p>
            <a:pPr marL="742950" lvl="1" indent="-285750" eaLnBrk="0" hangingPunct="0">
              <a:buFont typeface="Courier New" pitchFamily="49" charset="0"/>
              <a:buChar char="o"/>
            </a:pPr>
            <a:endParaRPr lang="en-US" sz="2000">
              <a:cs typeface="Times New Roman" pitchFamily="18" charset="0"/>
            </a:endParaRPr>
          </a:p>
          <a:p>
            <a:pPr eaLnBrk="0" hangingPunct="0">
              <a:buFont typeface="Courier New" pitchFamily="49" charset="0"/>
              <a:buChar char="o"/>
            </a:pPr>
            <a:r>
              <a:rPr lang="en-US" sz="2000">
                <a:cs typeface="Times New Roman" pitchFamily="18" charset="0"/>
              </a:rPr>
              <a:t> Link budget provides anti jamming resilience – </a:t>
            </a:r>
            <a:r>
              <a:rPr lang="en-US" sz="2000" i="1">
                <a:cs typeface="Times New Roman" pitchFamily="18" charset="0"/>
              </a:rPr>
              <a:t>basic concept of processing gain of DSSS systems.</a:t>
            </a:r>
          </a:p>
          <a:p>
            <a:pPr eaLnBrk="0" hangingPunct="0">
              <a:buFont typeface="Courier New" pitchFamily="49" charset="0"/>
              <a:buChar char="o"/>
            </a:pPr>
            <a:endParaRPr lang="en-US" sz="2000" i="1">
              <a:cs typeface="Times New Roman" pitchFamily="18" charset="0"/>
            </a:endParaRPr>
          </a:p>
          <a:p>
            <a:pPr eaLnBrk="0" hangingPunct="0">
              <a:buFont typeface="Courier New" pitchFamily="49" charset="0"/>
              <a:buChar char="o"/>
            </a:pPr>
            <a:r>
              <a:rPr lang="en-US" sz="2000">
                <a:cs typeface="Times New Roman" pitchFamily="18" charset="0"/>
              </a:rPr>
              <a:t> DSSS difficult to intercept since spread out and coded with pseudo noise </a:t>
            </a:r>
          </a:p>
          <a:p>
            <a:pPr eaLnBrk="0" hangingPunct="0"/>
            <a:r>
              <a:rPr lang="en-US" sz="2000">
                <a:cs typeface="Times New Roman" pitchFamily="18" charset="0"/>
              </a:rPr>
              <a:t>   codes  -&gt; close to Gaussian White Noise</a:t>
            </a:r>
          </a:p>
          <a:p>
            <a:pPr eaLnBrk="0" hangingPunct="0"/>
            <a:endParaRPr lang="en-US" sz="2000">
              <a:cs typeface="Times New Roman" pitchFamily="18" charset="0"/>
            </a:endParaRPr>
          </a:p>
          <a:p>
            <a:pPr eaLnBrk="0" hangingPunct="0">
              <a:buFont typeface="Courier New" pitchFamily="49" charset="0"/>
              <a:buChar char="o"/>
            </a:pPr>
            <a:r>
              <a:rPr lang="en-US" sz="2000">
                <a:cs typeface="Times New Roman" pitchFamily="18" charset="0"/>
              </a:rPr>
              <a:t> Well suited for PHY level security</a:t>
            </a:r>
          </a:p>
          <a:p>
            <a:pPr eaLnBrk="0" hangingPunct="0"/>
            <a:endParaRPr lang="en-US" sz="2000">
              <a:cs typeface="Times New Roman"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Date Placeholder 1"/>
          <p:cNvSpPr>
            <a:spLocks noGrp="1"/>
          </p:cNvSpPr>
          <p:nvPr>
            <p:ph type="dt" sz="half" idx="10"/>
          </p:nvPr>
        </p:nvSpPr>
        <p:spPr/>
        <p:txBody>
          <a:bodyPr/>
          <a:lstStyle/>
          <a:p>
            <a:pPr>
              <a:defRPr/>
            </a:pPr>
            <a:r>
              <a:rPr lang="en-US" smtClean="0"/>
              <a:t>May 2009</a:t>
            </a:r>
            <a:endParaRPr lang="en-US" dirty="0" smtClean="0"/>
          </a:p>
        </p:txBody>
      </p:sp>
      <p:sp>
        <p:nvSpPr>
          <p:cNvPr id="9219" name="Footer Placeholder 2"/>
          <p:cNvSpPr>
            <a:spLocks noGrp="1"/>
          </p:cNvSpPr>
          <p:nvPr>
            <p:ph type="ftr" sz="quarter" idx="11"/>
          </p:nvPr>
        </p:nvSpPr>
        <p:spPr/>
        <p:txBody>
          <a:bodyPr/>
          <a:lstStyle/>
          <a:p>
            <a:pPr>
              <a:defRPr/>
            </a:pPr>
            <a:r>
              <a:rPr lang="en-US" smtClean="0"/>
              <a:t>Howard et al, On-Ramp Wireless</a:t>
            </a:r>
            <a:endParaRPr lang="en-US" dirty="0" smtClean="0"/>
          </a:p>
        </p:txBody>
      </p:sp>
      <p:sp>
        <p:nvSpPr>
          <p:cNvPr id="9220" name="Slide Number Placeholder 3"/>
          <p:cNvSpPr>
            <a:spLocks noGrp="1"/>
          </p:cNvSpPr>
          <p:nvPr>
            <p:ph type="sldNum" sz="quarter" idx="12"/>
          </p:nvPr>
        </p:nvSpPr>
        <p:spPr>
          <a:xfrm>
            <a:off x="4357688" y="6475413"/>
            <a:ext cx="504825" cy="182562"/>
          </a:xfrm>
        </p:spPr>
        <p:txBody>
          <a:bodyPr/>
          <a:lstStyle/>
          <a:p>
            <a:pPr>
              <a:defRPr/>
            </a:pPr>
            <a:r>
              <a:rPr lang="en-US" smtClean="0"/>
              <a:t>Slide </a:t>
            </a:r>
            <a:fld id="{E371263F-7B33-4877-8176-DE707E2FFC36}" type="slidenum">
              <a:rPr lang="en-US" smtClean="0"/>
              <a:pPr>
                <a:defRPr/>
              </a:pPr>
              <a:t>24</a:t>
            </a:fld>
            <a:endParaRPr lang="en-US" smtClean="0"/>
          </a:p>
        </p:txBody>
      </p:sp>
      <p:sp>
        <p:nvSpPr>
          <p:cNvPr id="18437" name="TextBox 8"/>
          <p:cNvSpPr txBox="1">
            <a:spLocks noChangeArrowheads="1"/>
          </p:cNvSpPr>
          <p:nvPr/>
        </p:nvSpPr>
        <p:spPr bwMode="auto">
          <a:xfrm>
            <a:off x="750888" y="758825"/>
            <a:ext cx="8077200" cy="519113"/>
          </a:xfrm>
          <a:prstGeom prst="rect">
            <a:avLst/>
          </a:prstGeom>
          <a:noFill/>
          <a:ln w="9525">
            <a:noFill/>
            <a:miter lim="800000"/>
            <a:headEnd/>
            <a:tailEnd/>
          </a:ln>
        </p:spPr>
        <p:txBody>
          <a:bodyPr>
            <a:spAutoFit/>
          </a:bodyPr>
          <a:lstStyle/>
          <a:p>
            <a:pPr eaLnBrk="0" hangingPunct="0"/>
            <a:r>
              <a:rPr lang="en-US" sz="2800" b="1">
                <a:cs typeface="Times New Roman" pitchFamily="18" charset="0"/>
              </a:rPr>
              <a:t>RPMA is Low Power</a:t>
            </a:r>
          </a:p>
        </p:txBody>
      </p:sp>
      <p:sp>
        <p:nvSpPr>
          <p:cNvPr id="18438" name="TextBox 10"/>
          <p:cNvSpPr txBox="1">
            <a:spLocks noChangeArrowheads="1"/>
          </p:cNvSpPr>
          <p:nvPr/>
        </p:nvSpPr>
        <p:spPr bwMode="auto">
          <a:xfrm>
            <a:off x="731838" y="1417638"/>
            <a:ext cx="8077200" cy="3908762"/>
          </a:xfrm>
          <a:prstGeom prst="rect">
            <a:avLst/>
          </a:prstGeom>
          <a:noFill/>
          <a:ln w="9525">
            <a:noFill/>
            <a:miter lim="800000"/>
            <a:headEnd/>
            <a:tailEnd/>
          </a:ln>
        </p:spPr>
        <p:txBody>
          <a:bodyPr>
            <a:spAutoFit/>
          </a:bodyPr>
          <a:lstStyle/>
          <a:p>
            <a:pPr eaLnBrk="0" hangingPunct="0">
              <a:buFont typeface="Courier New" pitchFamily="49" charset="0"/>
              <a:buChar char="o"/>
            </a:pPr>
            <a:r>
              <a:rPr lang="en-US" sz="2000" dirty="0">
                <a:cs typeface="Times New Roman" pitchFamily="18" charset="0"/>
              </a:rPr>
              <a:t> Only minimum processing gain required to close link is used.  </a:t>
            </a:r>
          </a:p>
          <a:p>
            <a:pPr marL="742950" lvl="1" indent="-285750" eaLnBrk="0" hangingPunct="0">
              <a:buFont typeface="Courier New" pitchFamily="49" charset="0"/>
              <a:buChar char="o"/>
            </a:pPr>
            <a:r>
              <a:rPr lang="en-US" sz="1600" b="1" i="1" dirty="0">
                <a:cs typeface="Times New Roman" pitchFamily="18" charset="0"/>
              </a:rPr>
              <a:t>Same or lower power consumption as 802.15.4 for most processing gains.</a:t>
            </a:r>
          </a:p>
          <a:p>
            <a:pPr marL="742950" lvl="1" indent="-285750" eaLnBrk="0" hangingPunct="0">
              <a:buFont typeface="Courier New" pitchFamily="49" charset="0"/>
              <a:buChar char="o"/>
            </a:pPr>
            <a:r>
              <a:rPr lang="en-US" sz="1600" b="1" i="1" dirty="0">
                <a:cs typeface="Times New Roman" pitchFamily="18" charset="0"/>
              </a:rPr>
              <a:t>Higher processing gain is only used to mitigate interference or fading nulls.</a:t>
            </a:r>
          </a:p>
          <a:p>
            <a:pPr eaLnBrk="0" hangingPunct="0">
              <a:buFont typeface="Courier New" pitchFamily="49" charset="0"/>
              <a:buChar char="o"/>
            </a:pPr>
            <a:endParaRPr lang="en-US" sz="1600" b="1" i="1" dirty="0">
              <a:cs typeface="Times New Roman" pitchFamily="18" charset="0"/>
            </a:endParaRPr>
          </a:p>
          <a:p>
            <a:pPr eaLnBrk="0" hangingPunct="0">
              <a:buFont typeface="Courier New" pitchFamily="49" charset="0"/>
              <a:buChar char="o"/>
            </a:pPr>
            <a:r>
              <a:rPr lang="en-US" sz="2000" dirty="0">
                <a:cs typeface="Times New Roman" pitchFamily="18" charset="0"/>
              </a:rPr>
              <a:t> Protocol efficiency of up to 50% for small packet size allows for minimal radio on time  (low overhead)</a:t>
            </a:r>
          </a:p>
          <a:p>
            <a:pPr eaLnBrk="0" hangingPunct="0"/>
            <a:endParaRPr lang="en-US" sz="2000" dirty="0">
              <a:cs typeface="Times New Roman" pitchFamily="18" charset="0"/>
            </a:endParaRPr>
          </a:p>
          <a:p>
            <a:pPr eaLnBrk="0" hangingPunct="0">
              <a:buFont typeface="Courier New" pitchFamily="49" charset="0"/>
              <a:buChar char="o"/>
            </a:pPr>
            <a:r>
              <a:rPr lang="en-US" sz="2000" dirty="0">
                <a:cs typeface="Times New Roman" pitchFamily="18" charset="0"/>
              </a:rPr>
              <a:t> Transceiver analog performance requirements can be relaxed due to PHY requirements for even lower power</a:t>
            </a:r>
          </a:p>
          <a:p>
            <a:pPr eaLnBrk="0" hangingPunct="0">
              <a:buFont typeface="Courier New" pitchFamily="49" charset="0"/>
              <a:buChar char="o"/>
            </a:pPr>
            <a:endParaRPr lang="en-US" sz="2000" dirty="0">
              <a:cs typeface="Times New Roman" pitchFamily="18" charset="0"/>
            </a:endParaRPr>
          </a:p>
          <a:p>
            <a:pPr eaLnBrk="0" hangingPunct="0"/>
            <a:endParaRPr lang="en-US" sz="2000" dirty="0">
              <a:cs typeface="Times New Roman" pitchFamily="18" charset="0"/>
            </a:endParaRPr>
          </a:p>
          <a:p>
            <a:pPr eaLnBrk="0" hangingPunct="0"/>
            <a:endParaRPr lang="en-US" sz="2000" dirty="0">
              <a:cs typeface="Times New Roman" pitchFamily="18" charset="0"/>
            </a:endParaRPr>
          </a:p>
          <a:p>
            <a:pPr eaLnBrk="0" hangingPunct="0"/>
            <a:endParaRPr lang="en-US" sz="2000" dirty="0">
              <a:cs typeface="Times New Roman" pitchFamily="18" charset="0"/>
            </a:endParaRPr>
          </a:p>
        </p:txBody>
      </p:sp>
      <p:sp>
        <p:nvSpPr>
          <p:cNvPr id="18439" name="Text Box 9"/>
          <p:cNvSpPr txBox="1">
            <a:spLocks noChangeArrowheads="1"/>
          </p:cNvSpPr>
          <p:nvPr/>
        </p:nvSpPr>
        <p:spPr bwMode="auto">
          <a:xfrm>
            <a:off x="1165188" y="4764102"/>
            <a:ext cx="6858000" cy="915988"/>
          </a:xfrm>
          <a:prstGeom prst="rect">
            <a:avLst/>
          </a:prstGeom>
          <a:noFill/>
          <a:ln w="9525">
            <a:noFill/>
            <a:miter lim="800000"/>
            <a:headEnd/>
            <a:tailEnd/>
          </a:ln>
        </p:spPr>
        <p:txBody>
          <a:bodyPr>
            <a:spAutoFit/>
          </a:bodyPr>
          <a:lstStyle/>
          <a:p>
            <a:pPr algn="ctr">
              <a:spcBef>
                <a:spcPct val="50000"/>
              </a:spcBef>
            </a:pPr>
            <a:r>
              <a:rPr lang="en-US" sz="1800" b="1" i="1" dirty="0"/>
              <a:t>Efficient modem architecture coupled with current Silicon technology allows for power consumption to be dominated by RF Transceiver power consumption as opposed to signal processing power.</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Date Placeholder 1"/>
          <p:cNvSpPr>
            <a:spLocks noGrp="1"/>
          </p:cNvSpPr>
          <p:nvPr>
            <p:ph type="dt" sz="half" idx="10"/>
          </p:nvPr>
        </p:nvSpPr>
        <p:spPr/>
        <p:txBody>
          <a:bodyPr/>
          <a:lstStyle/>
          <a:p>
            <a:pPr>
              <a:defRPr/>
            </a:pPr>
            <a:r>
              <a:rPr lang="en-US" smtClean="0"/>
              <a:t>May 2009</a:t>
            </a:r>
            <a:endParaRPr lang="en-US" dirty="0" smtClean="0"/>
          </a:p>
        </p:txBody>
      </p:sp>
      <p:sp>
        <p:nvSpPr>
          <p:cNvPr id="7171" name="Footer Placeholder 2"/>
          <p:cNvSpPr>
            <a:spLocks noGrp="1"/>
          </p:cNvSpPr>
          <p:nvPr>
            <p:ph type="ftr" sz="quarter" idx="11"/>
          </p:nvPr>
        </p:nvSpPr>
        <p:spPr/>
        <p:txBody>
          <a:bodyPr/>
          <a:lstStyle/>
          <a:p>
            <a:pPr>
              <a:defRPr/>
            </a:pPr>
            <a:r>
              <a:rPr lang="en-US" smtClean="0"/>
              <a:t>Howard et al, On-Ramp Wireless</a:t>
            </a:r>
            <a:endParaRPr lang="en-US" dirty="0" smtClean="0"/>
          </a:p>
        </p:txBody>
      </p:sp>
      <p:sp>
        <p:nvSpPr>
          <p:cNvPr id="7172" name="Slide Number Placeholder 3"/>
          <p:cNvSpPr>
            <a:spLocks noGrp="1"/>
          </p:cNvSpPr>
          <p:nvPr>
            <p:ph type="sldNum" sz="quarter" idx="12"/>
          </p:nvPr>
        </p:nvSpPr>
        <p:spPr>
          <a:xfrm>
            <a:off x="4357688" y="6475413"/>
            <a:ext cx="504825" cy="182562"/>
          </a:xfrm>
        </p:spPr>
        <p:txBody>
          <a:bodyPr/>
          <a:lstStyle/>
          <a:p>
            <a:pPr>
              <a:defRPr/>
            </a:pPr>
            <a:r>
              <a:rPr lang="en-US" smtClean="0"/>
              <a:t>Slide </a:t>
            </a:r>
            <a:fld id="{7EE41D07-1922-4507-9367-5E94FC2F96B1}" type="slidenum">
              <a:rPr lang="en-US" smtClean="0"/>
              <a:pPr>
                <a:defRPr/>
              </a:pPr>
              <a:t>3</a:t>
            </a:fld>
            <a:endParaRPr lang="en-US" smtClean="0"/>
          </a:p>
        </p:txBody>
      </p:sp>
      <p:sp>
        <p:nvSpPr>
          <p:cNvPr id="12293" name="TextBox 4"/>
          <p:cNvSpPr txBox="1">
            <a:spLocks noChangeArrowheads="1"/>
          </p:cNvSpPr>
          <p:nvPr/>
        </p:nvSpPr>
        <p:spPr bwMode="auto">
          <a:xfrm>
            <a:off x="290466" y="758796"/>
            <a:ext cx="8018463" cy="461665"/>
          </a:xfrm>
          <a:prstGeom prst="rect">
            <a:avLst/>
          </a:prstGeom>
          <a:noFill/>
          <a:ln w="9525">
            <a:noFill/>
            <a:miter lim="800000"/>
            <a:headEnd/>
            <a:tailEnd/>
          </a:ln>
        </p:spPr>
        <p:txBody>
          <a:bodyPr>
            <a:spAutoFit/>
          </a:bodyPr>
          <a:lstStyle/>
          <a:p>
            <a:pPr eaLnBrk="0" hangingPunct="0"/>
            <a:r>
              <a:rPr lang="en-US" sz="2400" b="1" dirty="0" smtClean="0">
                <a:latin typeface="Calibri" pitchFamily="34" charset="0"/>
                <a:cs typeface="Times New Roman" pitchFamily="18" charset="0"/>
              </a:rPr>
              <a:t>Dynamic DSSS </a:t>
            </a:r>
            <a:r>
              <a:rPr lang="en-US" sz="2400" b="1" dirty="0">
                <a:latin typeface="Calibri" pitchFamily="34" charset="0"/>
                <a:cs typeface="Times New Roman" pitchFamily="18" charset="0"/>
              </a:rPr>
              <a:t>System Components</a:t>
            </a:r>
          </a:p>
        </p:txBody>
      </p:sp>
      <p:sp>
        <p:nvSpPr>
          <p:cNvPr id="12294" name="Rectangle 3"/>
          <p:cNvSpPr txBox="1">
            <a:spLocks/>
          </p:cNvSpPr>
          <p:nvPr/>
        </p:nvSpPr>
        <p:spPr bwMode="auto">
          <a:xfrm>
            <a:off x="152400" y="1173163"/>
            <a:ext cx="8747125" cy="4800600"/>
          </a:xfrm>
          <a:prstGeom prst="rect">
            <a:avLst/>
          </a:prstGeom>
          <a:noFill/>
          <a:ln w="9525">
            <a:noFill/>
            <a:miter lim="800000"/>
            <a:headEnd/>
            <a:tailEnd/>
          </a:ln>
        </p:spPr>
        <p:txBody>
          <a:bodyPr lIns="92075" tIns="46038" rIns="92075" bIns="46038"/>
          <a:lstStyle/>
          <a:p>
            <a:pPr marL="742950" lvl="1" indent="-285750" eaLnBrk="0" hangingPunct="0">
              <a:lnSpc>
                <a:spcPct val="80000"/>
              </a:lnSpc>
              <a:spcBef>
                <a:spcPct val="20000"/>
              </a:spcBef>
            </a:pPr>
            <a:endParaRPr lang="en-US" sz="1800" dirty="0">
              <a:cs typeface="Times New Roman" pitchFamily="18" charset="0"/>
            </a:endParaRPr>
          </a:p>
          <a:p>
            <a:pPr marL="742950" lvl="1" indent="-285750" eaLnBrk="0" hangingPunct="0">
              <a:lnSpc>
                <a:spcPct val="80000"/>
              </a:lnSpc>
              <a:spcBef>
                <a:spcPct val="20000"/>
              </a:spcBef>
            </a:pPr>
            <a:endParaRPr lang="en-US" sz="1800" dirty="0">
              <a:cs typeface="Times New Roman" pitchFamily="18" charset="0"/>
            </a:endParaRPr>
          </a:p>
          <a:p>
            <a:pPr marL="342900" indent="-342900" eaLnBrk="0" hangingPunct="0">
              <a:lnSpc>
                <a:spcPct val="80000"/>
              </a:lnSpc>
              <a:spcBef>
                <a:spcPct val="20000"/>
              </a:spcBef>
              <a:buFontTx/>
              <a:buChar char="•"/>
            </a:pPr>
            <a:endParaRPr lang="en-US" sz="1800" dirty="0">
              <a:cs typeface="Times New Roman" pitchFamily="18" charset="0"/>
            </a:endParaRPr>
          </a:p>
        </p:txBody>
      </p:sp>
      <p:sp>
        <p:nvSpPr>
          <p:cNvPr id="7" name="Rectangle 6"/>
          <p:cNvSpPr/>
          <p:nvPr/>
        </p:nvSpPr>
        <p:spPr>
          <a:xfrm>
            <a:off x="290466" y="1449366"/>
            <a:ext cx="8332878" cy="4385816"/>
          </a:xfrm>
          <a:prstGeom prst="rect">
            <a:avLst/>
          </a:prstGeom>
        </p:spPr>
        <p:txBody>
          <a:bodyPr wrap="square">
            <a:spAutoFit/>
          </a:bodyPr>
          <a:lstStyle/>
          <a:p>
            <a:pPr>
              <a:lnSpc>
                <a:spcPct val="80000"/>
              </a:lnSpc>
            </a:pPr>
            <a:r>
              <a:rPr lang="en-US" sz="2000" b="1" i="1" dirty="0" smtClean="0">
                <a:latin typeface="Gill Sans MT" pitchFamily="34" charset="0"/>
              </a:rPr>
              <a:t>Access Point</a:t>
            </a:r>
          </a:p>
          <a:p>
            <a:pPr lvl="1">
              <a:lnSpc>
                <a:spcPct val="80000"/>
              </a:lnSpc>
            </a:pPr>
            <a:r>
              <a:rPr lang="en-US" sz="1800" dirty="0" smtClean="0">
                <a:latin typeface="Gill Sans MT" pitchFamily="34" charset="0"/>
              </a:rPr>
              <a:t>This is a </a:t>
            </a:r>
            <a:r>
              <a:rPr lang="en-US" sz="1800" b="1" i="1" dirty="0" smtClean="0">
                <a:solidFill>
                  <a:srgbClr val="C00000"/>
                </a:solidFill>
                <a:latin typeface="Gill Sans MT" pitchFamily="34" charset="0"/>
              </a:rPr>
              <a:t>Full Functioned Device (FFD) </a:t>
            </a:r>
            <a:r>
              <a:rPr lang="en-US" sz="1800" dirty="0" smtClean="0">
                <a:latin typeface="Gill Sans MT" pitchFamily="34" charset="0"/>
              </a:rPr>
              <a:t>that is capable of simultaneously demodulating &gt;1000 node’s signals each at -145 </a:t>
            </a:r>
            <a:r>
              <a:rPr lang="en-US" sz="1800" dirty="0" err="1" smtClean="0">
                <a:latin typeface="Gill Sans MT" pitchFamily="34" charset="0"/>
              </a:rPr>
              <a:t>dBm</a:t>
            </a:r>
            <a:r>
              <a:rPr lang="en-US" sz="1800" dirty="0" smtClean="0">
                <a:latin typeface="Gill Sans MT" pitchFamily="34" charset="0"/>
              </a:rPr>
              <a:t> receive sensitivity.</a:t>
            </a:r>
          </a:p>
          <a:p>
            <a:pPr lvl="1">
              <a:lnSpc>
                <a:spcPct val="80000"/>
              </a:lnSpc>
            </a:pPr>
            <a:r>
              <a:rPr lang="en-US" sz="1800" dirty="0" smtClean="0">
                <a:latin typeface="Gill Sans MT" pitchFamily="34" charset="0"/>
              </a:rPr>
              <a:t>AP demodulates all chip timing hypothesis and spreading factor and uses 32 bit CRC to filter valid frames.</a:t>
            </a:r>
          </a:p>
          <a:p>
            <a:pPr lvl="1">
              <a:lnSpc>
                <a:spcPct val="80000"/>
              </a:lnSpc>
            </a:pPr>
            <a:r>
              <a:rPr lang="en-US" sz="1800" dirty="0" smtClean="0">
                <a:latin typeface="Gill Sans MT" pitchFamily="34" charset="0"/>
              </a:rPr>
              <a:t>Access Point is typically connected to a WAN.</a:t>
            </a:r>
          </a:p>
          <a:p>
            <a:pPr>
              <a:lnSpc>
                <a:spcPct val="80000"/>
              </a:lnSpc>
            </a:pPr>
            <a:r>
              <a:rPr lang="en-US" sz="2000" b="1" i="1" dirty="0" smtClean="0">
                <a:latin typeface="Gill Sans MT" pitchFamily="34" charset="0"/>
              </a:rPr>
              <a:t>Node</a:t>
            </a:r>
          </a:p>
          <a:p>
            <a:pPr lvl="1">
              <a:lnSpc>
                <a:spcPct val="80000"/>
              </a:lnSpc>
            </a:pPr>
            <a:r>
              <a:rPr lang="en-US" sz="1800" dirty="0" smtClean="0">
                <a:latin typeface="Gill Sans MT" pitchFamily="34" charset="0"/>
              </a:rPr>
              <a:t>This is a </a:t>
            </a:r>
            <a:r>
              <a:rPr lang="en-US" sz="1800" b="1" i="1" dirty="0" smtClean="0">
                <a:solidFill>
                  <a:srgbClr val="C00000"/>
                </a:solidFill>
                <a:latin typeface="Gill Sans MT" pitchFamily="34" charset="0"/>
              </a:rPr>
              <a:t>Reduced Function Device (RFD)</a:t>
            </a:r>
            <a:r>
              <a:rPr lang="en-US" sz="1800" i="1" dirty="0" smtClean="0">
                <a:latin typeface="Gill Sans MT" pitchFamily="34" charset="0"/>
              </a:rPr>
              <a:t> </a:t>
            </a:r>
            <a:r>
              <a:rPr lang="en-US" sz="1800" dirty="0" smtClean="0">
                <a:latin typeface="Gill Sans MT" pitchFamily="34" charset="0"/>
              </a:rPr>
              <a:t>that is designed for battery powered operation.</a:t>
            </a:r>
          </a:p>
          <a:p>
            <a:pPr lvl="1">
              <a:lnSpc>
                <a:spcPct val="80000"/>
              </a:lnSpc>
            </a:pPr>
            <a:r>
              <a:rPr lang="en-US" sz="1800" dirty="0" smtClean="0">
                <a:latin typeface="Gill Sans MT" pitchFamily="34" charset="0"/>
              </a:rPr>
              <a:t>Node capable of cold acquiring and demodulating at -139 </a:t>
            </a:r>
            <a:r>
              <a:rPr lang="en-US" sz="1800" dirty="0" err="1" smtClean="0">
                <a:latin typeface="Gill Sans MT" pitchFamily="34" charset="0"/>
              </a:rPr>
              <a:t>dBm</a:t>
            </a:r>
            <a:r>
              <a:rPr lang="en-US" sz="1800" dirty="0" smtClean="0">
                <a:latin typeface="Gill Sans MT" pitchFamily="34" charset="0"/>
              </a:rPr>
              <a:t> receive sensitivity which is -29 dB of SNR at digital baseband.</a:t>
            </a:r>
          </a:p>
          <a:p>
            <a:pPr>
              <a:lnSpc>
                <a:spcPct val="80000"/>
              </a:lnSpc>
            </a:pPr>
            <a:r>
              <a:rPr lang="en-US" sz="2000" b="1" i="1" dirty="0" smtClean="0">
                <a:latin typeface="Gill Sans MT" pitchFamily="34" charset="0"/>
              </a:rPr>
              <a:t>Micro-Repeater</a:t>
            </a:r>
          </a:p>
          <a:p>
            <a:pPr marL="611187" lvl="2" indent="-282575">
              <a:lnSpc>
                <a:spcPct val="80000"/>
              </a:lnSpc>
              <a:spcBef>
                <a:spcPts val="600"/>
              </a:spcBef>
              <a:buSzPct val="80000"/>
              <a:buFont typeface="Wingdings 2" pitchFamily="18" charset="2"/>
              <a:buChar char=""/>
            </a:pPr>
            <a:r>
              <a:rPr lang="en-US" sz="1800" dirty="0" smtClean="0">
                <a:latin typeface="Gill Sans MT" pitchFamily="34" charset="0"/>
              </a:rPr>
              <a:t>This is a </a:t>
            </a:r>
            <a:r>
              <a:rPr lang="en-US" sz="1800" b="1" i="1" dirty="0" smtClean="0">
                <a:solidFill>
                  <a:srgbClr val="C00000"/>
                </a:solidFill>
                <a:latin typeface="Gill Sans MT" pitchFamily="34" charset="0"/>
              </a:rPr>
              <a:t>Full Functioned Device (FFD) </a:t>
            </a:r>
            <a:r>
              <a:rPr lang="en-US" sz="1800" dirty="0" smtClean="0">
                <a:latin typeface="Gill Sans MT" pitchFamily="34" charset="0"/>
              </a:rPr>
              <a:t>that is an integration of the Access Point PHY and Node PHY.</a:t>
            </a:r>
          </a:p>
          <a:p>
            <a:pPr marL="611187" lvl="2" indent="-282575">
              <a:lnSpc>
                <a:spcPct val="80000"/>
              </a:lnSpc>
              <a:spcBef>
                <a:spcPts val="600"/>
              </a:spcBef>
              <a:buSzPct val="80000"/>
              <a:buFont typeface="Wingdings 2" pitchFamily="18" charset="2"/>
              <a:buChar char=""/>
            </a:pPr>
            <a:r>
              <a:rPr lang="en-US" sz="1800" dirty="0" smtClean="0">
                <a:latin typeface="Gill Sans MT" pitchFamily="34" charset="0"/>
              </a:rPr>
              <a:t>Like AP PHY, capable of demodulating &gt;1000 node’s signals each at -145 </a:t>
            </a:r>
            <a:r>
              <a:rPr lang="en-US" sz="1800" dirty="0" err="1" smtClean="0">
                <a:latin typeface="Gill Sans MT" pitchFamily="34" charset="0"/>
              </a:rPr>
              <a:t>dBm</a:t>
            </a:r>
            <a:r>
              <a:rPr lang="en-US" sz="1800" dirty="0" smtClean="0">
                <a:latin typeface="Gill Sans MT" pitchFamily="34" charset="0"/>
              </a:rPr>
              <a:t> receive sensitivity.</a:t>
            </a:r>
          </a:p>
          <a:p>
            <a:pPr marL="611187" lvl="2" indent="-282575">
              <a:lnSpc>
                <a:spcPct val="80000"/>
              </a:lnSpc>
              <a:spcBef>
                <a:spcPts val="600"/>
              </a:spcBef>
              <a:buSzPct val="80000"/>
              <a:buFont typeface="Wingdings 2" pitchFamily="18" charset="2"/>
              <a:buChar char=""/>
            </a:pPr>
            <a:r>
              <a:rPr lang="en-US" sz="1800" dirty="0" smtClean="0">
                <a:latin typeface="Gill Sans MT" pitchFamily="34" charset="0"/>
              </a:rPr>
              <a:t>Like Node PHY,  capable of cold acquiring and demodulating at -139 </a:t>
            </a:r>
            <a:r>
              <a:rPr lang="en-US" sz="1800" dirty="0" err="1" smtClean="0">
                <a:latin typeface="Gill Sans MT" pitchFamily="34" charset="0"/>
              </a:rPr>
              <a:t>dBm</a:t>
            </a:r>
            <a:r>
              <a:rPr lang="en-US" sz="1800" dirty="0" smtClean="0">
                <a:latin typeface="Gill Sans MT" pitchFamily="34" charset="0"/>
              </a:rPr>
              <a:t> receive sensitivity which is -29 dB of SNR at digital baseband.</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Date Placeholder 1"/>
          <p:cNvSpPr>
            <a:spLocks noGrp="1"/>
          </p:cNvSpPr>
          <p:nvPr>
            <p:ph type="dt" sz="half" idx="10"/>
          </p:nvPr>
        </p:nvSpPr>
        <p:spPr/>
        <p:txBody>
          <a:bodyPr/>
          <a:lstStyle/>
          <a:p>
            <a:pPr>
              <a:defRPr/>
            </a:pPr>
            <a:r>
              <a:rPr lang="en-US" smtClean="0"/>
              <a:t>May 2009</a:t>
            </a:r>
            <a:endParaRPr lang="en-US" dirty="0" smtClean="0"/>
          </a:p>
        </p:txBody>
      </p:sp>
      <p:sp>
        <p:nvSpPr>
          <p:cNvPr id="7171" name="Footer Placeholder 2"/>
          <p:cNvSpPr>
            <a:spLocks noGrp="1"/>
          </p:cNvSpPr>
          <p:nvPr>
            <p:ph type="ftr" sz="quarter" idx="11"/>
          </p:nvPr>
        </p:nvSpPr>
        <p:spPr/>
        <p:txBody>
          <a:bodyPr/>
          <a:lstStyle/>
          <a:p>
            <a:pPr>
              <a:defRPr/>
            </a:pPr>
            <a:r>
              <a:rPr lang="en-US" smtClean="0"/>
              <a:t>Howard et al, On-Ramp Wireless</a:t>
            </a:r>
            <a:endParaRPr lang="en-US" dirty="0" smtClean="0"/>
          </a:p>
        </p:txBody>
      </p:sp>
      <p:sp>
        <p:nvSpPr>
          <p:cNvPr id="7172" name="Slide Number Placeholder 3"/>
          <p:cNvSpPr>
            <a:spLocks noGrp="1"/>
          </p:cNvSpPr>
          <p:nvPr>
            <p:ph type="sldNum" sz="quarter" idx="12"/>
          </p:nvPr>
        </p:nvSpPr>
        <p:spPr>
          <a:xfrm>
            <a:off x="4357688" y="6475413"/>
            <a:ext cx="504825" cy="182562"/>
          </a:xfrm>
        </p:spPr>
        <p:txBody>
          <a:bodyPr/>
          <a:lstStyle/>
          <a:p>
            <a:pPr>
              <a:defRPr/>
            </a:pPr>
            <a:r>
              <a:rPr lang="en-US" smtClean="0"/>
              <a:t>Slide </a:t>
            </a:r>
            <a:fld id="{7EE41D07-1922-4507-9367-5E94FC2F96B1}" type="slidenum">
              <a:rPr lang="en-US" smtClean="0"/>
              <a:pPr>
                <a:defRPr/>
              </a:pPr>
              <a:t>4</a:t>
            </a:fld>
            <a:endParaRPr lang="en-US" smtClean="0"/>
          </a:p>
        </p:txBody>
      </p:sp>
      <p:sp>
        <p:nvSpPr>
          <p:cNvPr id="12293" name="TextBox 4"/>
          <p:cNvSpPr txBox="1">
            <a:spLocks noChangeArrowheads="1"/>
          </p:cNvSpPr>
          <p:nvPr/>
        </p:nvSpPr>
        <p:spPr bwMode="auto">
          <a:xfrm>
            <a:off x="198390" y="666720"/>
            <a:ext cx="8018463" cy="461665"/>
          </a:xfrm>
          <a:prstGeom prst="rect">
            <a:avLst/>
          </a:prstGeom>
          <a:noFill/>
          <a:ln w="9525">
            <a:noFill/>
            <a:miter lim="800000"/>
            <a:headEnd/>
            <a:tailEnd/>
          </a:ln>
        </p:spPr>
        <p:txBody>
          <a:bodyPr>
            <a:spAutoFit/>
          </a:bodyPr>
          <a:lstStyle/>
          <a:p>
            <a:pPr eaLnBrk="0" hangingPunct="0"/>
            <a:r>
              <a:rPr lang="en-US" sz="2400" b="1" dirty="0" smtClean="0">
                <a:latin typeface="+mj-lt"/>
                <a:cs typeface="Times New Roman" pitchFamily="18" charset="0"/>
              </a:rPr>
              <a:t>Proposed Smart Grid Topology</a:t>
            </a:r>
            <a:endParaRPr lang="en-US" sz="2400" b="1" dirty="0">
              <a:latin typeface="+mj-lt"/>
              <a:cs typeface="Times New Roman" pitchFamily="18" charset="0"/>
            </a:endParaRPr>
          </a:p>
        </p:txBody>
      </p:sp>
      <p:sp>
        <p:nvSpPr>
          <p:cNvPr id="12294" name="Rectangle 3"/>
          <p:cNvSpPr txBox="1">
            <a:spLocks/>
          </p:cNvSpPr>
          <p:nvPr/>
        </p:nvSpPr>
        <p:spPr bwMode="auto">
          <a:xfrm>
            <a:off x="152400" y="1173163"/>
            <a:ext cx="8747125" cy="4800600"/>
          </a:xfrm>
          <a:prstGeom prst="rect">
            <a:avLst/>
          </a:prstGeom>
          <a:noFill/>
          <a:ln w="9525">
            <a:noFill/>
            <a:miter lim="800000"/>
            <a:headEnd/>
            <a:tailEnd/>
          </a:ln>
        </p:spPr>
        <p:txBody>
          <a:bodyPr lIns="92075" tIns="46038" rIns="92075" bIns="46038"/>
          <a:lstStyle/>
          <a:p>
            <a:pPr marL="742950" lvl="1" indent="-285750" eaLnBrk="0" hangingPunct="0">
              <a:lnSpc>
                <a:spcPct val="80000"/>
              </a:lnSpc>
              <a:spcBef>
                <a:spcPct val="20000"/>
              </a:spcBef>
            </a:pPr>
            <a:endParaRPr lang="en-US" sz="1800" dirty="0">
              <a:cs typeface="Times New Roman" pitchFamily="18" charset="0"/>
            </a:endParaRPr>
          </a:p>
          <a:p>
            <a:pPr marL="742950" lvl="1" indent="-285750" eaLnBrk="0" hangingPunct="0">
              <a:lnSpc>
                <a:spcPct val="80000"/>
              </a:lnSpc>
              <a:spcBef>
                <a:spcPct val="20000"/>
              </a:spcBef>
            </a:pPr>
            <a:endParaRPr lang="en-US" sz="1800" dirty="0">
              <a:cs typeface="Times New Roman" pitchFamily="18" charset="0"/>
            </a:endParaRPr>
          </a:p>
          <a:p>
            <a:pPr marL="342900" indent="-342900" eaLnBrk="0" hangingPunct="0">
              <a:lnSpc>
                <a:spcPct val="80000"/>
              </a:lnSpc>
              <a:spcBef>
                <a:spcPct val="20000"/>
              </a:spcBef>
              <a:buFontTx/>
              <a:buChar char="•"/>
            </a:pPr>
            <a:endParaRPr lang="en-US" sz="1800" dirty="0">
              <a:cs typeface="Times New Roman" pitchFamily="18" charset="0"/>
            </a:endParaRPr>
          </a:p>
        </p:txBody>
      </p:sp>
      <p:sp>
        <p:nvSpPr>
          <p:cNvPr id="7680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6801" name="Object 1"/>
          <p:cNvGraphicFramePr>
            <a:graphicFrameLocks noChangeAspect="1"/>
          </p:cNvGraphicFramePr>
          <p:nvPr/>
        </p:nvGraphicFramePr>
        <p:xfrm>
          <a:off x="0" y="758796"/>
          <a:ext cx="7124041" cy="5294370"/>
        </p:xfrm>
        <a:graphic>
          <a:graphicData uri="http://schemas.openxmlformats.org/presentationml/2006/ole">
            <p:oleObj spid="_x0000_s76801" name="Visio" r:id="rId4" imgW="16140303" imgH="12002643" progId="Visio.Drawing.11">
              <p:embed/>
            </p:oleObj>
          </a:graphicData>
        </a:graphic>
      </p:graphicFrame>
      <p:sp>
        <p:nvSpPr>
          <p:cNvPr id="17" name="Rectangle 16"/>
          <p:cNvSpPr/>
          <p:nvPr/>
        </p:nvSpPr>
        <p:spPr>
          <a:xfrm>
            <a:off x="4125858" y="988986"/>
            <a:ext cx="5018142" cy="3477875"/>
          </a:xfrm>
          <a:prstGeom prst="rect">
            <a:avLst/>
          </a:prstGeom>
        </p:spPr>
        <p:txBody>
          <a:bodyPr wrap="square">
            <a:spAutoFit/>
          </a:bodyPr>
          <a:lstStyle/>
          <a:p>
            <a:pPr>
              <a:buFont typeface="Arial" pitchFamily="34" charset="0"/>
              <a:buChar char="•"/>
            </a:pPr>
            <a:r>
              <a:rPr lang="en-US" sz="1100" b="1" dirty="0" smtClean="0">
                <a:latin typeface="Gill Sans MT" pitchFamily="34" charset="0"/>
              </a:rPr>
              <a:t>Smart Utility Network (SUN)</a:t>
            </a:r>
          </a:p>
          <a:p>
            <a:pPr lvl="1">
              <a:buFont typeface="Arial" pitchFamily="34" charset="0"/>
              <a:buChar char="•"/>
            </a:pPr>
            <a:r>
              <a:rPr lang="en-US" sz="1100" dirty="0" smtClean="0">
                <a:latin typeface="Gill Sans MT" pitchFamily="34" charset="0"/>
              </a:rPr>
              <a:t>Electric Meters could form the FFD mesh for the SUN.</a:t>
            </a:r>
          </a:p>
          <a:p>
            <a:pPr lvl="1">
              <a:buFont typeface="Arial" pitchFamily="34" charset="0"/>
              <a:buChar char="•"/>
            </a:pPr>
            <a:r>
              <a:rPr lang="en-US" sz="1100" dirty="0" smtClean="0">
                <a:latin typeface="Gill Sans MT" pitchFamily="34" charset="0"/>
              </a:rPr>
              <a:t>High aggregate data rate to/from Access Point in excess of the 40 </a:t>
            </a:r>
            <a:r>
              <a:rPr lang="en-US" sz="1100" dirty="0" err="1" smtClean="0">
                <a:latin typeface="Gill Sans MT" pitchFamily="34" charset="0"/>
              </a:rPr>
              <a:t>kpbs</a:t>
            </a:r>
            <a:r>
              <a:rPr lang="en-US" sz="1100" dirty="0" smtClean="0">
                <a:latin typeface="Gill Sans MT" pitchFamily="34" charset="0"/>
              </a:rPr>
              <a:t> </a:t>
            </a:r>
            <a:r>
              <a:rPr lang="en-US" sz="1100" dirty="0" smtClean="0">
                <a:latin typeface="Gill Sans MT" pitchFamily="34" charset="0"/>
              </a:rPr>
              <a:t>specified </a:t>
            </a:r>
            <a:r>
              <a:rPr lang="en-US" sz="1100" dirty="0" smtClean="0">
                <a:latin typeface="Gill Sans MT" pitchFamily="34" charset="0"/>
              </a:rPr>
              <a:t>in the PAR.</a:t>
            </a:r>
          </a:p>
          <a:p>
            <a:pPr lvl="1">
              <a:buFont typeface="Arial" pitchFamily="34" charset="0"/>
              <a:buChar char="•"/>
            </a:pPr>
            <a:r>
              <a:rPr lang="en-US" sz="1100" dirty="0" smtClean="0">
                <a:latin typeface="Gill Sans MT" pitchFamily="34" charset="0"/>
              </a:rPr>
              <a:t>Allows for very large coverage areas with either very dense or very sparse distribution of utility meters.</a:t>
            </a:r>
          </a:p>
          <a:p>
            <a:pPr lvl="1">
              <a:buFont typeface="Arial" pitchFamily="34" charset="0"/>
              <a:buChar char="•"/>
            </a:pPr>
            <a:r>
              <a:rPr lang="en-US" sz="1100" dirty="0" smtClean="0">
                <a:latin typeface="Gill Sans MT" pitchFamily="34" charset="0"/>
              </a:rPr>
              <a:t>MPDUs can be arbitrarily large based on fragmentation/reassembly of PPDUs.</a:t>
            </a:r>
          </a:p>
          <a:p>
            <a:pPr lvl="1">
              <a:buFont typeface="Arial" pitchFamily="34" charset="0"/>
              <a:buChar char="•"/>
            </a:pPr>
            <a:r>
              <a:rPr lang="en-US" sz="1100" dirty="0" smtClean="0">
                <a:latin typeface="Gill Sans MT" pitchFamily="34" charset="0"/>
              </a:rPr>
              <a:t>Gas meters and other battery challenged devices would route to the nearest FFD to make their way to the SUN.</a:t>
            </a:r>
          </a:p>
          <a:p>
            <a:pPr lvl="1">
              <a:buFont typeface="Arial" pitchFamily="34" charset="0"/>
              <a:buChar char="•"/>
            </a:pPr>
            <a:endParaRPr lang="en-US" sz="1100" dirty="0" smtClean="0">
              <a:latin typeface="Gill Sans MT" pitchFamily="34" charset="0"/>
            </a:endParaRPr>
          </a:p>
          <a:p>
            <a:pPr>
              <a:buFont typeface="Arial" pitchFamily="34" charset="0"/>
              <a:buChar char="•"/>
            </a:pPr>
            <a:r>
              <a:rPr lang="en-US" sz="1100" b="1" dirty="0" smtClean="0">
                <a:latin typeface="Gill Sans MT" pitchFamily="34" charset="0"/>
              </a:rPr>
              <a:t>Home Area Network (HAN)</a:t>
            </a:r>
          </a:p>
          <a:p>
            <a:pPr lvl="1">
              <a:buFont typeface="Arial" pitchFamily="34" charset="0"/>
              <a:buChar char="•"/>
            </a:pPr>
            <a:r>
              <a:rPr lang="en-US" sz="1100" dirty="0" smtClean="0">
                <a:latin typeface="Gill Sans MT" pitchFamily="34" charset="0"/>
              </a:rPr>
              <a:t>Electric Meters would simultaneous serve as the routing function for the HAN.</a:t>
            </a:r>
          </a:p>
          <a:p>
            <a:pPr lvl="1">
              <a:buFont typeface="Arial" pitchFamily="34" charset="0"/>
              <a:buChar char="•"/>
            </a:pPr>
            <a:r>
              <a:rPr lang="en-US" sz="1100" dirty="0" smtClean="0">
                <a:latin typeface="Gill Sans MT" pitchFamily="34" charset="0"/>
              </a:rPr>
              <a:t>High data rates and large battery life is enabled by closing the link at the nearest FFD.  FFD will route </a:t>
            </a:r>
          </a:p>
          <a:p>
            <a:pPr lvl="1">
              <a:buFont typeface="Arial" pitchFamily="34" charset="0"/>
              <a:buChar char="•"/>
            </a:pPr>
            <a:r>
              <a:rPr lang="en-US" sz="1100" dirty="0" smtClean="0">
                <a:latin typeface="Gill Sans MT" pitchFamily="34" charset="0"/>
              </a:rPr>
              <a:t>MPDUs </a:t>
            </a:r>
            <a:r>
              <a:rPr lang="en-US" sz="1100" dirty="0" smtClean="0">
                <a:latin typeface="Gill Sans MT" pitchFamily="34" charset="0"/>
              </a:rPr>
              <a:t>can be arbitrarily large based on fragmentation/reassembly of PPDUs.</a:t>
            </a:r>
          </a:p>
          <a:p>
            <a:pPr lvl="1">
              <a:buFont typeface="Arial" pitchFamily="34" charset="0"/>
              <a:buChar char="•"/>
            </a:pPr>
            <a:r>
              <a:rPr lang="en-US" sz="1100" dirty="0" smtClean="0">
                <a:latin typeface="Gill Sans MT" pitchFamily="34" charset="0"/>
              </a:rPr>
              <a:t>Much more link budget than existing 802.15.4 PHYs to guarantee robust coverage especially inside multi-family dwellings.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Date Placeholder 1"/>
          <p:cNvSpPr>
            <a:spLocks noGrp="1"/>
          </p:cNvSpPr>
          <p:nvPr>
            <p:ph type="dt" sz="half" idx="10"/>
          </p:nvPr>
        </p:nvSpPr>
        <p:spPr/>
        <p:txBody>
          <a:bodyPr/>
          <a:lstStyle/>
          <a:p>
            <a:pPr>
              <a:defRPr/>
            </a:pPr>
            <a:r>
              <a:rPr lang="en-US" smtClean="0"/>
              <a:t>May 2009</a:t>
            </a:r>
            <a:endParaRPr lang="en-US" dirty="0" smtClean="0"/>
          </a:p>
        </p:txBody>
      </p:sp>
      <p:sp>
        <p:nvSpPr>
          <p:cNvPr id="7171" name="Footer Placeholder 2"/>
          <p:cNvSpPr>
            <a:spLocks noGrp="1"/>
          </p:cNvSpPr>
          <p:nvPr>
            <p:ph type="ftr" sz="quarter" idx="11"/>
          </p:nvPr>
        </p:nvSpPr>
        <p:spPr/>
        <p:txBody>
          <a:bodyPr/>
          <a:lstStyle/>
          <a:p>
            <a:pPr>
              <a:defRPr/>
            </a:pPr>
            <a:r>
              <a:rPr lang="en-US" smtClean="0"/>
              <a:t>Howard et al, On-Ramp Wireless</a:t>
            </a:r>
            <a:endParaRPr lang="en-US" dirty="0" smtClean="0"/>
          </a:p>
        </p:txBody>
      </p:sp>
      <p:sp>
        <p:nvSpPr>
          <p:cNvPr id="7172" name="Slide Number Placeholder 3"/>
          <p:cNvSpPr>
            <a:spLocks noGrp="1"/>
          </p:cNvSpPr>
          <p:nvPr>
            <p:ph type="sldNum" sz="quarter" idx="12"/>
          </p:nvPr>
        </p:nvSpPr>
        <p:spPr>
          <a:xfrm>
            <a:off x="4357688" y="6475413"/>
            <a:ext cx="504825" cy="182562"/>
          </a:xfrm>
        </p:spPr>
        <p:txBody>
          <a:bodyPr/>
          <a:lstStyle/>
          <a:p>
            <a:pPr>
              <a:defRPr/>
            </a:pPr>
            <a:r>
              <a:rPr lang="en-US" smtClean="0"/>
              <a:t>Slide </a:t>
            </a:r>
            <a:fld id="{7EE41D07-1922-4507-9367-5E94FC2F96B1}" type="slidenum">
              <a:rPr lang="en-US" smtClean="0"/>
              <a:pPr>
                <a:defRPr/>
              </a:pPr>
              <a:t>5</a:t>
            </a:fld>
            <a:endParaRPr lang="en-US" smtClean="0"/>
          </a:p>
        </p:txBody>
      </p:sp>
      <p:sp>
        <p:nvSpPr>
          <p:cNvPr id="12293" name="TextBox 4"/>
          <p:cNvSpPr txBox="1">
            <a:spLocks noChangeArrowheads="1"/>
          </p:cNvSpPr>
          <p:nvPr/>
        </p:nvSpPr>
        <p:spPr bwMode="auto">
          <a:xfrm>
            <a:off x="336550" y="574675"/>
            <a:ext cx="8018463" cy="461665"/>
          </a:xfrm>
          <a:prstGeom prst="rect">
            <a:avLst/>
          </a:prstGeom>
          <a:noFill/>
          <a:ln w="9525">
            <a:noFill/>
            <a:miter lim="800000"/>
            <a:headEnd/>
            <a:tailEnd/>
          </a:ln>
        </p:spPr>
        <p:txBody>
          <a:bodyPr>
            <a:spAutoFit/>
          </a:bodyPr>
          <a:lstStyle/>
          <a:p>
            <a:pPr eaLnBrk="0" hangingPunct="0"/>
            <a:r>
              <a:rPr lang="en-US" sz="2400" b="1" dirty="0" smtClean="0">
                <a:effectLst/>
                <a:latin typeface="Calibri" pitchFamily="34" charset="0"/>
              </a:rPr>
              <a:t>Proposing New ULP PHY as 802.15.4</a:t>
            </a:r>
            <a:endParaRPr lang="en-US" sz="2400" b="1" dirty="0">
              <a:latin typeface="Calibri" pitchFamily="34" charset="0"/>
              <a:cs typeface="Times New Roman" pitchFamily="18" charset="0"/>
            </a:endParaRPr>
          </a:p>
        </p:txBody>
      </p:sp>
      <p:sp>
        <p:nvSpPr>
          <p:cNvPr id="12294" name="Rectangle 3"/>
          <p:cNvSpPr txBox="1">
            <a:spLocks/>
          </p:cNvSpPr>
          <p:nvPr/>
        </p:nvSpPr>
        <p:spPr bwMode="auto">
          <a:xfrm>
            <a:off x="-423906" y="1211251"/>
            <a:ext cx="8747125" cy="4800600"/>
          </a:xfrm>
          <a:prstGeom prst="rect">
            <a:avLst/>
          </a:prstGeom>
          <a:noFill/>
          <a:ln w="9525">
            <a:noFill/>
            <a:miter lim="800000"/>
            <a:headEnd/>
            <a:tailEnd/>
          </a:ln>
        </p:spPr>
        <p:txBody>
          <a:bodyPr lIns="92075" tIns="46038" rIns="92075" bIns="46038"/>
          <a:lstStyle/>
          <a:p>
            <a:pPr marL="742950" lvl="1" indent="-285750" eaLnBrk="0" hangingPunct="0">
              <a:lnSpc>
                <a:spcPct val="80000"/>
              </a:lnSpc>
              <a:spcBef>
                <a:spcPct val="20000"/>
              </a:spcBef>
            </a:pPr>
            <a:endParaRPr lang="en-US" sz="1800" dirty="0">
              <a:cs typeface="Times New Roman" pitchFamily="18" charset="0"/>
            </a:endParaRPr>
          </a:p>
          <a:p>
            <a:pPr marL="742950" lvl="1" indent="-285750" eaLnBrk="0" hangingPunct="0">
              <a:lnSpc>
                <a:spcPct val="80000"/>
              </a:lnSpc>
              <a:spcBef>
                <a:spcPct val="20000"/>
              </a:spcBef>
            </a:pPr>
            <a:endParaRPr lang="en-US" sz="1800" dirty="0">
              <a:cs typeface="Times New Roman" pitchFamily="18" charset="0"/>
            </a:endParaRPr>
          </a:p>
          <a:p>
            <a:pPr marL="342900" indent="-342900" eaLnBrk="0" hangingPunct="0">
              <a:lnSpc>
                <a:spcPct val="80000"/>
              </a:lnSpc>
              <a:spcBef>
                <a:spcPct val="20000"/>
              </a:spcBef>
              <a:buFontTx/>
              <a:buChar char="•"/>
            </a:pPr>
            <a:endParaRPr lang="en-US" sz="1800" dirty="0">
              <a:cs typeface="Times New Roman" pitchFamily="18" charset="0"/>
            </a:endParaRPr>
          </a:p>
        </p:txBody>
      </p:sp>
      <p:sp>
        <p:nvSpPr>
          <p:cNvPr id="7680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1" name="Picture 4"/>
          <p:cNvPicPr>
            <a:picLocks noChangeAspect="1" noChangeArrowheads="1"/>
          </p:cNvPicPr>
          <p:nvPr/>
        </p:nvPicPr>
        <p:blipFill>
          <a:blip r:embed="rId3"/>
          <a:srcRect/>
          <a:stretch>
            <a:fillRect/>
          </a:stretch>
        </p:blipFill>
        <p:spPr bwMode="auto">
          <a:xfrm>
            <a:off x="6476842" y="2400288"/>
            <a:ext cx="2090852" cy="3348038"/>
          </a:xfrm>
          <a:prstGeom prst="rect">
            <a:avLst/>
          </a:prstGeom>
          <a:noFill/>
          <a:ln w="9525">
            <a:noFill/>
            <a:miter lim="800000"/>
            <a:headEnd/>
            <a:tailEnd/>
          </a:ln>
          <a:effectLst/>
        </p:spPr>
      </p:pic>
      <p:pic>
        <p:nvPicPr>
          <p:cNvPr id="12" name="Picture 5"/>
          <p:cNvPicPr>
            <a:picLocks noChangeAspect="1" noChangeArrowheads="1"/>
          </p:cNvPicPr>
          <p:nvPr/>
        </p:nvPicPr>
        <p:blipFill>
          <a:blip r:embed="rId4"/>
          <a:srcRect/>
          <a:stretch>
            <a:fillRect/>
          </a:stretch>
        </p:blipFill>
        <p:spPr bwMode="auto">
          <a:xfrm>
            <a:off x="566694" y="4152888"/>
            <a:ext cx="5181600" cy="1488649"/>
          </a:xfrm>
          <a:prstGeom prst="rect">
            <a:avLst/>
          </a:prstGeom>
          <a:noFill/>
          <a:ln w="9525">
            <a:solidFill>
              <a:schemeClr val="accent1"/>
            </a:solidFill>
            <a:miter lim="800000"/>
            <a:headEnd/>
            <a:tailEnd/>
          </a:ln>
          <a:effectLst/>
        </p:spPr>
      </p:pic>
      <p:pic>
        <p:nvPicPr>
          <p:cNvPr id="13" name="Picture 6"/>
          <p:cNvPicPr>
            <a:picLocks noChangeAspect="1" noChangeArrowheads="1"/>
          </p:cNvPicPr>
          <p:nvPr/>
        </p:nvPicPr>
        <p:blipFill>
          <a:blip r:embed="rId5"/>
          <a:srcRect/>
          <a:stretch>
            <a:fillRect/>
          </a:stretch>
        </p:blipFill>
        <p:spPr bwMode="auto">
          <a:xfrm>
            <a:off x="566694" y="2324088"/>
            <a:ext cx="5334000" cy="1564134"/>
          </a:xfrm>
          <a:prstGeom prst="rect">
            <a:avLst/>
          </a:prstGeom>
          <a:noFill/>
          <a:ln w="9525">
            <a:solidFill>
              <a:schemeClr val="accent1"/>
            </a:solidFill>
            <a:miter lim="800000"/>
            <a:headEnd/>
            <a:tailEnd/>
          </a:ln>
          <a:effectLst/>
        </p:spPr>
      </p:pic>
      <p:sp>
        <p:nvSpPr>
          <p:cNvPr id="14" name="TextBox 13"/>
          <p:cNvSpPr txBox="1"/>
          <p:nvPr/>
        </p:nvSpPr>
        <p:spPr>
          <a:xfrm>
            <a:off x="3305124" y="5861064"/>
            <a:ext cx="3429000" cy="523220"/>
          </a:xfrm>
          <a:prstGeom prst="rect">
            <a:avLst/>
          </a:prstGeom>
          <a:noFill/>
          <a:ln>
            <a:solidFill>
              <a:srgbClr val="C00000"/>
            </a:solidFill>
          </a:ln>
        </p:spPr>
        <p:txBody>
          <a:bodyPr wrap="square" rtlCol="0">
            <a:spAutoFit/>
          </a:bodyPr>
          <a:lstStyle/>
          <a:p>
            <a:r>
              <a:rPr lang="en-US" sz="1400" dirty="0" smtClean="0"/>
              <a:t>Propose D-DSSS PHY to be included in this list of currently supported PHYs</a:t>
            </a:r>
            <a:endParaRPr lang="en-US" sz="1400" dirty="0"/>
          </a:p>
        </p:txBody>
      </p:sp>
      <p:cxnSp>
        <p:nvCxnSpPr>
          <p:cNvPr id="15" name="Straight Arrow Connector 14"/>
          <p:cNvCxnSpPr/>
          <p:nvPr/>
        </p:nvCxnSpPr>
        <p:spPr>
          <a:xfrm>
            <a:off x="5824494" y="4592412"/>
            <a:ext cx="609600" cy="1767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16200000" flipV="1">
            <a:off x="2795544" y="5657838"/>
            <a:ext cx="457200" cy="4953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rot="16200000" flipH="1">
            <a:off x="5633994" y="3505188"/>
            <a:ext cx="1143000"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566694" y="1104888"/>
            <a:ext cx="3429000" cy="523220"/>
          </a:xfrm>
          <a:prstGeom prst="rect">
            <a:avLst/>
          </a:prstGeom>
          <a:noFill/>
          <a:ln>
            <a:solidFill>
              <a:srgbClr val="C00000"/>
            </a:solidFill>
          </a:ln>
        </p:spPr>
        <p:txBody>
          <a:bodyPr wrap="square" rtlCol="0">
            <a:spAutoFit/>
          </a:bodyPr>
          <a:lstStyle/>
          <a:p>
            <a:r>
              <a:rPr lang="en-US" sz="1400" dirty="0" smtClean="0"/>
              <a:t>D-DSSS PHY would support functions/primitives described in 802.15.4</a:t>
            </a:r>
            <a:endParaRPr lang="en-US" sz="1400" dirty="0"/>
          </a:p>
        </p:txBody>
      </p:sp>
      <p:cxnSp>
        <p:nvCxnSpPr>
          <p:cNvPr id="19" name="Straight Arrow Connector 18"/>
          <p:cNvCxnSpPr/>
          <p:nvPr/>
        </p:nvCxnSpPr>
        <p:spPr>
          <a:xfrm rot="16200000" flipH="1">
            <a:off x="2243094" y="1790688"/>
            <a:ext cx="53340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rot="16200000" flipH="1">
            <a:off x="6891294" y="1943088"/>
            <a:ext cx="53340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4986294" y="1104888"/>
            <a:ext cx="3429000" cy="738664"/>
          </a:xfrm>
          <a:prstGeom prst="rect">
            <a:avLst/>
          </a:prstGeom>
          <a:noFill/>
          <a:ln>
            <a:solidFill>
              <a:srgbClr val="C00000"/>
            </a:solidFill>
          </a:ln>
        </p:spPr>
        <p:txBody>
          <a:bodyPr wrap="square" rtlCol="0">
            <a:spAutoFit/>
          </a:bodyPr>
          <a:lstStyle/>
          <a:p>
            <a:r>
              <a:rPr lang="en-US" sz="1400" dirty="0" smtClean="0"/>
              <a:t>Compatible with upper layer software including mesh routing and smart energy profiles</a:t>
            </a:r>
            <a:endParaRPr lang="en-US" sz="14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Date Placeholder 1"/>
          <p:cNvSpPr>
            <a:spLocks noGrp="1"/>
          </p:cNvSpPr>
          <p:nvPr>
            <p:ph type="dt" sz="half" idx="10"/>
          </p:nvPr>
        </p:nvSpPr>
        <p:spPr/>
        <p:txBody>
          <a:bodyPr/>
          <a:lstStyle/>
          <a:p>
            <a:pPr>
              <a:defRPr/>
            </a:pPr>
            <a:r>
              <a:rPr lang="en-US" smtClean="0"/>
              <a:t>May 2009</a:t>
            </a:r>
            <a:endParaRPr lang="en-US" dirty="0" smtClean="0"/>
          </a:p>
        </p:txBody>
      </p:sp>
      <p:sp>
        <p:nvSpPr>
          <p:cNvPr id="1028" name="Footer Placeholder 2"/>
          <p:cNvSpPr>
            <a:spLocks noGrp="1"/>
          </p:cNvSpPr>
          <p:nvPr>
            <p:ph type="ftr" sz="quarter" idx="11"/>
          </p:nvPr>
        </p:nvSpPr>
        <p:spPr/>
        <p:txBody>
          <a:bodyPr/>
          <a:lstStyle/>
          <a:p>
            <a:pPr>
              <a:defRPr/>
            </a:pPr>
            <a:r>
              <a:rPr lang="en-US" smtClean="0"/>
              <a:t>Howard et al, On-Ramp Wireless</a:t>
            </a:r>
            <a:endParaRPr lang="en-US" dirty="0" smtClean="0"/>
          </a:p>
        </p:txBody>
      </p:sp>
      <p:sp>
        <p:nvSpPr>
          <p:cNvPr id="1029" name="Slide Number Placeholder 3"/>
          <p:cNvSpPr>
            <a:spLocks noGrp="1"/>
          </p:cNvSpPr>
          <p:nvPr>
            <p:ph type="sldNum" sz="quarter" idx="12"/>
          </p:nvPr>
        </p:nvSpPr>
        <p:spPr/>
        <p:txBody>
          <a:bodyPr/>
          <a:lstStyle/>
          <a:p>
            <a:pPr>
              <a:defRPr/>
            </a:pPr>
            <a:r>
              <a:rPr lang="en-US" smtClean="0"/>
              <a:t>Slide </a:t>
            </a:r>
            <a:fld id="{6D7931C0-6370-43D3-B411-19B80FBE2DF0}" type="slidenum">
              <a:rPr lang="en-US" smtClean="0"/>
              <a:pPr>
                <a:defRPr/>
              </a:pPr>
              <a:t>6</a:t>
            </a:fld>
            <a:endParaRPr lang="en-US" smtClean="0"/>
          </a:p>
        </p:txBody>
      </p:sp>
      <p:sp>
        <p:nvSpPr>
          <p:cNvPr id="6" name="Title 1"/>
          <p:cNvSpPr txBox="1">
            <a:spLocks/>
          </p:cNvSpPr>
          <p:nvPr/>
        </p:nvSpPr>
        <p:spPr bwMode="auto">
          <a:xfrm>
            <a:off x="336550" y="795338"/>
            <a:ext cx="8229600" cy="792162"/>
          </a:xfrm>
          <a:prstGeom prst="rect">
            <a:avLst/>
          </a:prstGeom>
          <a:noFill/>
          <a:ln w="9525">
            <a:noFill/>
            <a:miter lim="800000"/>
            <a:headEnd/>
            <a:tailEnd/>
          </a:ln>
          <a:effectLst/>
        </p:spPr>
        <p:txBody>
          <a:bodyPr lIns="92075" tIns="46038" rIns="92075" bIns="46038" anchor="ctr"/>
          <a:lstStyle/>
          <a:p>
            <a:pPr>
              <a:defRPr/>
            </a:pPr>
            <a:r>
              <a:rPr lang="en-US" sz="2400" b="1" kern="0" dirty="0" smtClean="0">
                <a:solidFill>
                  <a:schemeClr val="tx2"/>
                </a:solidFill>
                <a:latin typeface="Calibri" pitchFamily="34" charset="0"/>
                <a:ea typeface="+mj-ea"/>
                <a:cs typeface="Times New Roman" pitchFamily="18" charset="0"/>
              </a:rPr>
              <a:t>Dynamic DSSS: </a:t>
            </a:r>
            <a:r>
              <a:rPr lang="en-US" sz="2400" b="1" kern="0" dirty="0">
                <a:solidFill>
                  <a:schemeClr val="tx2"/>
                </a:solidFill>
                <a:latin typeface="Calibri" pitchFamily="34" charset="0"/>
                <a:ea typeface="+mj-ea"/>
                <a:cs typeface="Times New Roman" pitchFamily="18" charset="0"/>
              </a:rPr>
              <a:t>Up to </a:t>
            </a:r>
            <a:r>
              <a:rPr lang="en-US" sz="2400" b="1" kern="0" dirty="0" smtClean="0">
                <a:solidFill>
                  <a:schemeClr val="tx2"/>
                </a:solidFill>
                <a:latin typeface="Calibri" pitchFamily="34" charset="0"/>
                <a:ea typeface="+mj-ea"/>
                <a:cs typeface="Times New Roman" pitchFamily="18" charset="0"/>
              </a:rPr>
              <a:t>39 dB of Processing Gain </a:t>
            </a:r>
            <a:r>
              <a:rPr lang="en-US" sz="2400" b="1" kern="0" dirty="0">
                <a:solidFill>
                  <a:schemeClr val="tx2"/>
                </a:solidFill>
                <a:latin typeface="Calibri" pitchFamily="34" charset="0"/>
                <a:ea typeface="+mj-ea"/>
                <a:cs typeface="Times New Roman" pitchFamily="18" charset="0"/>
              </a:rPr>
              <a:t>Implemented in commodity, low power silicon</a:t>
            </a:r>
          </a:p>
        </p:txBody>
      </p:sp>
      <p:sp>
        <p:nvSpPr>
          <p:cNvPr id="7" name="Content Placeholder 2"/>
          <p:cNvSpPr txBox="1">
            <a:spLocks/>
          </p:cNvSpPr>
          <p:nvPr/>
        </p:nvSpPr>
        <p:spPr bwMode="auto">
          <a:xfrm>
            <a:off x="5257800" y="2308225"/>
            <a:ext cx="3779838" cy="3678238"/>
          </a:xfrm>
          <a:prstGeom prst="rect">
            <a:avLst/>
          </a:prstGeom>
          <a:noFill/>
          <a:ln w="9525">
            <a:noFill/>
            <a:miter lim="800000"/>
            <a:headEnd/>
            <a:tailEnd/>
          </a:ln>
          <a:effectLst/>
        </p:spPr>
        <p:txBody>
          <a:bodyPr lIns="92075" tIns="46038" rIns="92075" bIns="46038">
            <a:normAutofit fontScale="92500" lnSpcReduction="10000"/>
          </a:bodyPr>
          <a:lstStyle/>
          <a:p>
            <a:pPr marL="342900" indent="-342900" fontAlgn="auto">
              <a:spcBef>
                <a:spcPct val="20000"/>
              </a:spcBef>
              <a:spcAft>
                <a:spcPts val="0"/>
              </a:spcAft>
              <a:buFont typeface="Courier New"/>
              <a:buNone/>
              <a:defRPr/>
            </a:pPr>
            <a:r>
              <a:rPr lang="en-US" sz="2000" b="1" kern="0" dirty="0">
                <a:cs typeface="Times New Roman" pitchFamily="18" charset="0"/>
              </a:rPr>
              <a:t>Up to - 145dBm receive sensitivity</a:t>
            </a:r>
          </a:p>
          <a:p>
            <a:pPr marL="342900" indent="-342900" fontAlgn="auto">
              <a:spcBef>
                <a:spcPct val="20000"/>
              </a:spcBef>
              <a:spcAft>
                <a:spcPts val="0"/>
              </a:spcAft>
              <a:buFont typeface="Courier New"/>
              <a:buNone/>
              <a:defRPr/>
            </a:pPr>
            <a:endParaRPr lang="en-US" sz="2000" kern="0" dirty="0">
              <a:cs typeface="Times New Roman" pitchFamily="18" charset="0"/>
            </a:endParaRPr>
          </a:p>
          <a:p>
            <a:pPr marL="342900" indent="-342900" fontAlgn="auto">
              <a:spcBef>
                <a:spcPct val="20000"/>
              </a:spcBef>
              <a:spcAft>
                <a:spcPts val="0"/>
              </a:spcAft>
              <a:buFont typeface="Courier New"/>
              <a:buNone/>
              <a:defRPr/>
            </a:pPr>
            <a:r>
              <a:rPr lang="en-US" sz="2000" b="1" kern="0" dirty="0">
                <a:cs typeface="Times New Roman" pitchFamily="18" charset="0"/>
              </a:rPr>
              <a:t>Up to - 35 dB SNR</a:t>
            </a:r>
          </a:p>
          <a:p>
            <a:pPr marL="742950" lvl="1" indent="-285750" fontAlgn="auto">
              <a:spcBef>
                <a:spcPct val="20000"/>
              </a:spcBef>
              <a:spcAft>
                <a:spcPts val="0"/>
              </a:spcAft>
              <a:buFont typeface="Arial"/>
              <a:buNone/>
              <a:defRPr/>
            </a:pPr>
            <a:endParaRPr lang="en-US" sz="1800" kern="0" dirty="0">
              <a:cs typeface="Times New Roman" pitchFamily="18" charset="0"/>
            </a:endParaRPr>
          </a:p>
          <a:p>
            <a:pPr marL="342900" indent="-342900" fontAlgn="auto">
              <a:spcBef>
                <a:spcPct val="20000"/>
              </a:spcBef>
              <a:spcAft>
                <a:spcPts val="0"/>
              </a:spcAft>
              <a:buFont typeface="Courier New"/>
              <a:buNone/>
              <a:defRPr/>
            </a:pPr>
            <a:r>
              <a:rPr lang="en-US" sz="2000" b="1" kern="0" dirty="0">
                <a:cs typeface="Times New Roman" pitchFamily="18" charset="0"/>
              </a:rPr>
              <a:t>- Novel Multiple Access Scheme</a:t>
            </a:r>
          </a:p>
          <a:p>
            <a:pPr marL="742950" lvl="1" indent="-285750" fontAlgn="auto">
              <a:spcBef>
                <a:spcPct val="20000"/>
              </a:spcBef>
              <a:spcAft>
                <a:spcPts val="0"/>
              </a:spcAft>
              <a:buFont typeface="Courier New" pitchFamily="49" charset="0"/>
              <a:buChar char="o"/>
              <a:defRPr/>
            </a:pPr>
            <a:r>
              <a:rPr lang="en-US" sz="1900" kern="0" dirty="0">
                <a:cs typeface="Times New Roman" pitchFamily="18" charset="0"/>
              </a:rPr>
              <a:t>Simultaneously demodulating up to 1000 links</a:t>
            </a:r>
          </a:p>
          <a:p>
            <a:pPr marL="742950" lvl="1" indent="-285750" fontAlgn="auto">
              <a:spcBef>
                <a:spcPct val="20000"/>
              </a:spcBef>
              <a:spcAft>
                <a:spcPts val="0"/>
              </a:spcAft>
              <a:buFont typeface="Courier New" pitchFamily="49" charset="0"/>
              <a:buChar char="o"/>
              <a:defRPr/>
            </a:pPr>
            <a:r>
              <a:rPr lang="en-US" sz="1900" kern="0" dirty="0">
                <a:cs typeface="Times New Roman" pitchFamily="18" charset="0"/>
              </a:rPr>
              <a:t>Resilient to link contention allowing demodulation in face of extreme noise</a:t>
            </a:r>
          </a:p>
          <a:p>
            <a:pPr marL="742950" lvl="1" indent="-285750" fontAlgn="auto">
              <a:spcBef>
                <a:spcPct val="20000"/>
              </a:spcBef>
              <a:spcAft>
                <a:spcPts val="0"/>
              </a:spcAft>
              <a:buFont typeface="Courier New" pitchFamily="49" charset="0"/>
              <a:buChar char="o"/>
              <a:defRPr/>
            </a:pPr>
            <a:r>
              <a:rPr lang="en-US" sz="1900" kern="0" dirty="0">
                <a:cs typeface="Times New Roman" pitchFamily="18" charset="0"/>
              </a:rPr>
              <a:t>Results in 25x capacity improvement</a:t>
            </a:r>
          </a:p>
          <a:p>
            <a:pPr marL="342900" indent="-342900" fontAlgn="auto">
              <a:spcBef>
                <a:spcPct val="20000"/>
              </a:spcBef>
              <a:spcAft>
                <a:spcPts val="0"/>
              </a:spcAft>
              <a:buFont typeface="Courier New"/>
              <a:buNone/>
              <a:defRPr/>
            </a:pPr>
            <a:endParaRPr lang="en-US" sz="2000" kern="0" dirty="0">
              <a:cs typeface="Times New Roman" pitchFamily="18" charset="0"/>
            </a:endParaRPr>
          </a:p>
          <a:p>
            <a:pPr marL="342900" indent="-342900" fontAlgn="auto">
              <a:spcBef>
                <a:spcPct val="20000"/>
              </a:spcBef>
              <a:spcAft>
                <a:spcPts val="0"/>
              </a:spcAft>
              <a:buFont typeface="Courier New"/>
              <a:buChar char="o"/>
              <a:defRPr/>
            </a:pPr>
            <a:endParaRPr lang="en-US" sz="2000" kern="0" dirty="0">
              <a:cs typeface="Times New Roman" pitchFamily="18" charset="0"/>
            </a:endParaRPr>
          </a:p>
        </p:txBody>
      </p:sp>
      <p:graphicFrame>
        <p:nvGraphicFramePr>
          <p:cNvPr id="1026" name="Object 4"/>
          <p:cNvGraphicFramePr>
            <a:graphicFrameLocks noChangeAspect="1"/>
          </p:cNvGraphicFramePr>
          <p:nvPr/>
        </p:nvGraphicFramePr>
        <p:xfrm>
          <a:off x="244428" y="1955784"/>
          <a:ext cx="4876800" cy="3678238"/>
        </p:xfrm>
        <a:graphic>
          <a:graphicData uri="http://schemas.openxmlformats.org/presentationml/2006/ole">
            <p:oleObj spid="_x0000_s1026" name="Visio" r:id="rId4" imgW="4779552" imgH="3611532" progId="Visio.Drawing.11">
              <p:embed/>
            </p:oleObj>
          </a:graphicData>
        </a:graphic>
      </p:graphicFrame>
      <p:sp>
        <p:nvSpPr>
          <p:cNvPr id="8" name="Rectangle 7"/>
          <p:cNvSpPr/>
          <p:nvPr/>
        </p:nvSpPr>
        <p:spPr>
          <a:xfrm>
            <a:off x="750846" y="5776938"/>
            <a:ext cx="7181928" cy="584775"/>
          </a:xfrm>
          <a:prstGeom prst="rect">
            <a:avLst/>
          </a:prstGeom>
        </p:spPr>
        <p:txBody>
          <a:bodyPr wrap="square">
            <a:spAutoFit/>
          </a:bodyPr>
          <a:lstStyle/>
          <a:p>
            <a:pPr algn="ctr"/>
            <a:r>
              <a:rPr lang="en-US" sz="1600" b="1" dirty="0" smtClean="0">
                <a:solidFill>
                  <a:srgbClr val="005E9E"/>
                </a:solidFill>
              </a:rPr>
              <a:t>39 dB of Processing Gain </a:t>
            </a:r>
            <a:r>
              <a:rPr lang="en-US" sz="1600" b="1" dirty="0" smtClean="0">
                <a:solidFill>
                  <a:srgbClr val="005E9E"/>
                </a:solidFill>
                <a:sym typeface="Wingdings" pitchFamily="2" charset="2"/>
              </a:rPr>
              <a:t> 185 dB of Link Budget in US</a:t>
            </a:r>
          </a:p>
          <a:p>
            <a:pPr algn="ctr"/>
            <a:r>
              <a:rPr lang="en-US" sz="1600" b="1" dirty="0" smtClean="0">
                <a:solidFill>
                  <a:srgbClr val="005E9E"/>
                </a:solidFill>
                <a:sym typeface="Wingdings" pitchFamily="2" charset="2"/>
              </a:rPr>
              <a:t>Processing gain even more important in TX power restricted regions</a:t>
            </a:r>
            <a:endParaRPr lang="en-US" sz="1600" dirty="0" smtClean="0">
              <a:solidFill>
                <a:srgbClr val="005E9E"/>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Date Placeholder 1"/>
          <p:cNvSpPr>
            <a:spLocks noGrp="1"/>
          </p:cNvSpPr>
          <p:nvPr>
            <p:ph type="dt" sz="half" idx="10"/>
          </p:nvPr>
        </p:nvSpPr>
        <p:spPr/>
        <p:txBody>
          <a:bodyPr/>
          <a:lstStyle/>
          <a:p>
            <a:pPr>
              <a:defRPr/>
            </a:pPr>
            <a:r>
              <a:rPr lang="en-US" smtClean="0"/>
              <a:t>May 2009</a:t>
            </a:r>
            <a:endParaRPr lang="en-US" dirty="0" smtClean="0"/>
          </a:p>
        </p:txBody>
      </p:sp>
      <p:sp>
        <p:nvSpPr>
          <p:cNvPr id="7171" name="Footer Placeholder 2"/>
          <p:cNvSpPr>
            <a:spLocks noGrp="1"/>
          </p:cNvSpPr>
          <p:nvPr>
            <p:ph type="ftr" sz="quarter" idx="11"/>
          </p:nvPr>
        </p:nvSpPr>
        <p:spPr/>
        <p:txBody>
          <a:bodyPr/>
          <a:lstStyle/>
          <a:p>
            <a:pPr>
              <a:defRPr/>
            </a:pPr>
            <a:r>
              <a:rPr lang="en-US" smtClean="0"/>
              <a:t>Howard et al, On-Ramp Wireless</a:t>
            </a:r>
            <a:endParaRPr lang="en-US" dirty="0" smtClean="0"/>
          </a:p>
        </p:txBody>
      </p:sp>
      <p:sp>
        <p:nvSpPr>
          <p:cNvPr id="7172" name="Slide Number Placeholder 3"/>
          <p:cNvSpPr>
            <a:spLocks noGrp="1"/>
          </p:cNvSpPr>
          <p:nvPr>
            <p:ph type="sldNum" sz="quarter" idx="12"/>
          </p:nvPr>
        </p:nvSpPr>
        <p:spPr>
          <a:xfrm>
            <a:off x="4357688" y="6475413"/>
            <a:ext cx="504825" cy="182562"/>
          </a:xfrm>
        </p:spPr>
        <p:txBody>
          <a:bodyPr/>
          <a:lstStyle/>
          <a:p>
            <a:pPr>
              <a:defRPr/>
            </a:pPr>
            <a:r>
              <a:rPr lang="en-US" smtClean="0"/>
              <a:t>Slide </a:t>
            </a:r>
            <a:fld id="{B2736FD9-B25A-4A75-9B12-939C9CDBE1DA}" type="slidenum">
              <a:rPr lang="en-US" smtClean="0"/>
              <a:pPr>
                <a:defRPr/>
              </a:pPr>
              <a:t>7</a:t>
            </a:fld>
            <a:endParaRPr lang="en-US" smtClean="0"/>
          </a:p>
        </p:txBody>
      </p:sp>
      <p:sp>
        <p:nvSpPr>
          <p:cNvPr id="2054" name="TextBox 4"/>
          <p:cNvSpPr txBox="1">
            <a:spLocks noChangeArrowheads="1"/>
          </p:cNvSpPr>
          <p:nvPr/>
        </p:nvSpPr>
        <p:spPr bwMode="auto">
          <a:xfrm>
            <a:off x="244475" y="1771650"/>
            <a:ext cx="2670175" cy="461665"/>
          </a:xfrm>
          <a:prstGeom prst="rect">
            <a:avLst/>
          </a:prstGeom>
          <a:noFill/>
          <a:ln w="9525">
            <a:noFill/>
            <a:miter lim="800000"/>
            <a:headEnd/>
            <a:tailEnd/>
          </a:ln>
        </p:spPr>
        <p:txBody>
          <a:bodyPr>
            <a:spAutoFit/>
          </a:bodyPr>
          <a:lstStyle/>
          <a:p>
            <a:pPr eaLnBrk="0" hangingPunct="0"/>
            <a:r>
              <a:rPr lang="en-US" sz="2400" b="1" dirty="0">
                <a:latin typeface="+mj-lt"/>
                <a:cs typeface="Times New Roman" pitchFamily="18" charset="0"/>
              </a:rPr>
              <a:t>What is RPMA?</a:t>
            </a:r>
          </a:p>
        </p:txBody>
      </p:sp>
      <p:graphicFrame>
        <p:nvGraphicFramePr>
          <p:cNvPr id="2050" name="Object 9"/>
          <p:cNvGraphicFramePr>
            <a:graphicFrameLocks noChangeAspect="1"/>
          </p:cNvGraphicFramePr>
          <p:nvPr/>
        </p:nvGraphicFramePr>
        <p:xfrm>
          <a:off x="2638425" y="758825"/>
          <a:ext cx="6249988" cy="2486025"/>
        </p:xfrm>
        <a:graphic>
          <a:graphicData uri="http://schemas.openxmlformats.org/presentationml/2006/ole">
            <p:oleObj spid="_x0000_s2050" name="Visio" r:id="rId4" imgW="17914684" imgH="6743275" progId="Visio.Drawing.11">
              <p:embed/>
            </p:oleObj>
          </a:graphicData>
        </a:graphic>
      </p:graphicFrame>
      <p:sp>
        <p:nvSpPr>
          <p:cNvPr id="2055" name="Text Box 11"/>
          <p:cNvSpPr txBox="1">
            <a:spLocks noChangeArrowheads="1"/>
          </p:cNvSpPr>
          <p:nvPr/>
        </p:nvSpPr>
        <p:spPr bwMode="auto">
          <a:xfrm>
            <a:off x="612732" y="3429000"/>
            <a:ext cx="8945562" cy="3046988"/>
          </a:xfrm>
          <a:prstGeom prst="rect">
            <a:avLst/>
          </a:prstGeom>
          <a:noFill/>
          <a:ln w="9525">
            <a:noFill/>
            <a:miter lim="800000"/>
            <a:headEnd/>
            <a:tailEnd/>
          </a:ln>
        </p:spPr>
        <p:txBody>
          <a:bodyPr>
            <a:spAutoFit/>
          </a:bodyPr>
          <a:lstStyle/>
          <a:p>
            <a:pPr>
              <a:buFontTx/>
              <a:buChar char="•"/>
            </a:pPr>
            <a:r>
              <a:rPr lang="en-US" sz="1600" dirty="0" smtClean="0">
                <a:cs typeface="Times New Roman" pitchFamily="18" charset="0"/>
              </a:rPr>
              <a:t>RPMA </a:t>
            </a:r>
            <a:r>
              <a:rPr lang="en-US" sz="1600" dirty="0" smtClean="0">
                <a:cs typeface="Times New Roman" pitchFamily="18" charset="0"/>
                <a:sym typeface="Wingdings" pitchFamily="2" charset="2"/>
              </a:rPr>
              <a:t> Random Phase Multiple Access</a:t>
            </a:r>
            <a:endParaRPr lang="en-US" sz="1600" dirty="0" smtClean="0">
              <a:cs typeface="Times New Roman" pitchFamily="18" charset="0"/>
            </a:endParaRPr>
          </a:p>
          <a:p>
            <a:pPr>
              <a:buFontTx/>
              <a:buChar char="•"/>
            </a:pPr>
            <a:r>
              <a:rPr lang="en-US" sz="1600" dirty="0" smtClean="0">
                <a:cs typeface="Times New Roman" pitchFamily="18" charset="0"/>
              </a:rPr>
              <a:t>A </a:t>
            </a:r>
            <a:r>
              <a:rPr lang="en-US" sz="1600" dirty="0">
                <a:cs typeface="Times New Roman" pitchFamily="18" charset="0"/>
              </a:rPr>
              <a:t>new multiple access scheme used for uplink communication between </a:t>
            </a:r>
            <a:r>
              <a:rPr lang="en-US" sz="1600" i="1" dirty="0">
                <a:cs typeface="Times New Roman" pitchFamily="18" charset="0"/>
              </a:rPr>
              <a:t>node</a:t>
            </a:r>
            <a:r>
              <a:rPr lang="en-US" sz="1600" dirty="0">
                <a:cs typeface="Times New Roman" pitchFamily="18" charset="0"/>
              </a:rPr>
              <a:t> and </a:t>
            </a:r>
            <a:r>
              <a:rPr lang="en-US" sz="1600" i="1" dirty="0">
                <a:cs typeface="Times New Roman" pitchFamily="18" charset="0"/>
              </a:rPr>
              <a:t>AP</a:t>
            </a:r>
            <a:r>
              <a:rPr lang="en-US" sz="1600" dirty="0">
                <a:cs typeface="Times New Roman" pitchFamily="18" charset="0"/>
              </a:rPr>
              <a:t>. </a:t>
            </a:r>
          </a:p>
          <a:p>
            <a:pPr>
              <a:buFontTx/>
              <a:buChar char="•"/>
            </a:pPr>
            <a:r>
              <a:rPr lang="en-US" sz="1600" dirty="0">
                <a:cs typeface="Times New Roman" pitchFamily="18" charset="0"/>
              </a:rPr>
              <a:t>A symbol is a complete BPSK modulated PN sequence - All symbols in all received </a:t>
            </a:r>
          </a:p>
          <a:p>
            <a:r>
              <a:rPr lang="en-US" sz="1600" dirty="0">
                <a:cs typeface="Times New Roman" pitchFamily="18" charset="0"/>
              </a:rPr>
              <a:t>  frames use the exact same PN sequence.</a:t>
            </a:r>
          </a:p>
          <a:p>
            <a:pPr>
              <a:buFontTx/>
              <a:buChar char="•"/>
            </a:pPr>
            <a:r>
              <a:rPr lang="en-US" sz="1600" dirty="0"/>
              <a:t>Channelization is performed by the Node choosing a random chip delay each transmission</a:t>
            </a:r>
            <a:r>
              <a:rPr lang="en-US" sz="1200" dirty="0"/>
              <a:t>.</a:t>
            </a:r>
            <a:endParaRPr lang="en-US" sz="1600" dirty="0">
              <a:cs typeface="Times New Roman" pitchFamily="18" charset="0"/>
            </a:endParaRPr>
          </a:p>
          <a:p>
            <a:pPr>
              <a:buFontTx/>
              <a:buChar char="•"/>
            </a:pPr>
            <a:r>
              <a:rPr lang="en-US" sz="1600" dirty="0">
                <a:cs typeface="Times New Roman" pitchFamily="18" charset="0"/>
              </a:rPr>
              <a:t> Successful demodulation at the AP relies upon frame reception such that time of </a:t>
            </a:r>
          </a:p>
          <a:p>
            <a:r>
              <a:rPr lang="en-US" sz="1600" dirty="0">
                <a:cs typeface="Times New Roman" pitchFamily="18" charset="0"/>
              </a:rPr>
              <a:t>  arrival is a chip or more apart from any other frame – Collisions are resolved based </a:t>
            </a:r>
          </a:p>
          <a:p>
            <a:r>
              <a:rPr lang="en-US" sz="1600" dirty="0">
                <a:cs typeface="Times New Roman" pitchFamily="18" charset="0"/>
              </a:rPr>
              <a:t>  on the re-transmission protocol.  </a:t>
            </a:r>
          </a:p>
          <a:p>
            <a:pPr>
              <a:buFontTx/>
              <a:buChar char="•"/>
            </a:pPr>
            <a:r>
              <a:rPr lang="en-US" sz="1600" dirty="0">
                <a:cs typeface="Times New Roman" pitchFamily="18" charset="0"/>
              </a:rPr>
              <a:t>Using the PN </a:t>
            </a:r>
            <a:r>
              <a:rPr lang="en-US" sz="1600" dirty="0" err="1">
                <a:cs typeface="Times New Roman" pitchFamily="18" charset="0"/>
              </a:rPr>
              <a:t>Despread</a:t>
            </a:r>
            <a:r>
              <a:rPr lang="en-US" sz="1600" dirty="0">
                <a:cs typeface="Times New Roman" pitchFamily="18" charset="0"/>
              </a:rPr>
              <a:t> Array, the AP demodulates </a:t>
            </a:r>
            <a:r>
              <a:rPr lang="en-US" sz="1600" u="sng" dirty="0">
                <a:cs typeface="Times New Roman" pitchFamily="18" charset="0"/>
              </a:rPr>
              <a:t>ALL possible chip times of arrival </a:t>
            </a:r>
            <a:endParaRPr lang="en-US" sz="1600" dirty="0">
              <a:cs typeface="Times New Roman" pitchFamily="18" charset="0"/>
            </a:endParaRPr>
          </a:p>
          <a:p>
            <a:r>
              <a:rPr lang="en-US" sz="1600" dirty="0">
                <a:cs typeface="Times New Roman" pitchFamily="18" charset="0"/>
              </a:rPr>
              <a:t>  looking for valid energy assuming a valid frame.  CRC is used to filter false hypothesis.</a:t>
            </a:r>
          </a:p>
          <a:p>
            <a:pPr>
              <a:buFontTx/>
              <a:buChar char="•"/>
            </a:pPr>
            <a:r>
              <a:rPr lang="en-US" sz="1600" b="1" dirty="0">
                <a:cs typeface="Times New Roman" pitchFamily="18" charset="0"/>
              </a:rPr>
              <a:t> Blind Demodulation yields protocol efficiency and simplicity for the entire </a:t>
            </a:r>
          </a:p>
          <a:p>
            <a:r>
              <a:rPr lang="en-US" sz="1600" b="1" dirty="0">
                <a:cs typeface="Times New Roman" pitchFamily="18" charset="0"/>
              </a:rPr>
              <a:t>  communications system</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Date Placeholder 1"/>
          <p:cNvSpPr>
            <a:spLocks noGrp="1"/>
          </p:cNvSpPr>
          <p:nvPr>
            <p:ph type="dt" sz="half" idx="10"/>
          </p:nvPr>
        </p:nvSpPr>
        <p:spPr/>
        <p:txBody>
          <a:bodyPr/>
          <a:lstStyle/>
          <a:p>
            <a:pPr>
              <a:defRPr/>
            </a:pPr>
            <a:r>
              <a:rPr lang="en-US" smtClean="0"/>
              <a:t>May 2009</a:t>
            </a:r>
            <a:endParaRPr lang="en-US" dirty="0" smtClean="0"/>
          </a:p>
        </p:txBody>
      </p:sp>
      <p:sp>
        <p:nvSpPr>
          <p:cNvPr id="7171" name="Footer Placeholder 2"/>
          <p:cNvSpPr>
            <a:spLocks noGrp="1"/>
          </p:cNvSpPr>
          <p:nvPr>
            <p:ph type="ftr" sz="quarter" idx="11"/>
          </p:nvPr>
        </p:nvSpPr>
        <p:spPr/>
        <p:txBody>
          <a:bodyPr/>
          <a:lstStyle/>
          <a:p>
            <a:pPr>
              <a:defRPr/>
            </a:pPr>
            <a:r>
              <a:rPr lang="en-US" smtClean="0"/>
              <a:t>Howard et al, On-Ramp Wireless</a:t>
            </a:r>
            <a:endParaRPr lang="en-US" dirty="0" smtClean="0"/>
          </a:p>
        </p:txBody>
      </p:sp>
      <p:sp>
        <p:nvSpPr>
          <p:cNvPr id="7172" name="Slide Number Placeholder 3"/>
          <p:cNvSpPr>
            <a:spLocks noGrp="1"/>
          </p:cNvSpPr>
          <p:nvPr>
            <p:ph type="sldNum" sz="quarter" idx="12"/>
          </p:nvPr>
        </p:nvSpPr>
        <p:spPr>
          <a:xfrm>
            <a:off x="4357688" y="6475413"/>
            <a:ext cx="504825" cy="182562"/>
          </a:xfrm>
        </p:spPr>
        <p:txBody>
          <a:bodyPr/>
          <a:lstStyle/>
          <a:p>
            <a:pPr>
              <a:defRPr/>
            </a:pPr>
            <a:r>
              <a:rPr lang="en-US" smtClean="0"/>
              <a:t>Slide </a:t>
            </a:r>
            <a:fld id="{A76D91D3-746B-4E31-8E9F-E046585F6ACA}" type="slidenum">
              <a:rPr lang="en-US" smtClean="0"/>
              <a:pPr>
                <a:defRPr/>
              </a:pPr>
              <a:t>8</a:t>
            </a:fld>
            <a:endParaRPr lang="en-US" smtClean="0"/>
          </a:p>
        </p:txBody>
      </p:sp>
      <p:sp>
        <p:nvSpPr>
          <p:cNvPr id="13317" name="TextBox 4"/>
          <p:cNvSpPr txBox="1">
            <a:spLocks noChangeArrowheads="1"/>
          </p:cNvSpPr>
          <p:nvPr/>
        </p:nvSpPr>
        <p:spPr bwMode="auto">
          <a:xfrm>
            <a:off x="382588" y="712788"/>
            <a:ext cx="8018462" cy="461665"/>
          </a:xfrm>
          <a:prstGeom prst="rect">
            <a:avLst/>
          </a:prstGeom>
          <a:noFill/>
          <a:ln w="9525">
            <a:noFill/>
            <a:miter lim="800000"/>
            <a:headEnd/>
            <a:tailEnd/>
          </a:ln>
        </p:spPr>
        <p:txBody>
          <a:bodyPr>
            <a:spAutoFit/>
          </a:bodyPr>
          <a:lstStyle/>
          <a:p>
            <a:pPr eaLnBrk="0" hangingPunct="0"/>
            <a:r>
              <a:rPr lang="en-US" sz="2400" b="1" dirty="0">
                <a:latin typeface="Calibri" pitchFamily="34" charset="0"/>
                <a:cs typeface="Times New Roman" pitchFamily="18" charset="0"/>
              </a:rPr>
              <a:t>What is RPMA? ..... continued</a:t>
            </a:r>
          </a:p>
        </p:txBody>
      </p:sp>
      <p:sp>
        <p:nvSpPr>
          <p:cNvPr id="8" name="Rectangle 3"/>
          <p:cNvSpPr txBox="1">
            <a:spLocks/>
          </p:cNvSpPr>
          <p:nvPr/>
        </p:nvSpPr>
        <p:spPr bwMode="auto">
          <a:xfrm>
            <a:off x="320675" y="1554163"/>
            <a:ext cx="8655050" cy="4800600"/>
          </a:xfrm>
          <a:prstGeom prst="rect">
            <a:avLst/>
          </a:prstGeom>
          <a:noFill/>
          <a:ln w="9525">
            <a:noFill/>
            <a:miter lim="800000"/>
            <a:headEnd/>
            <a:tailEnd/>
          </a:ln>
        </p:spPr>
        <p:txBody>
          <a:bodyPr lIns="92075" tIns="46038" rIns="92075" bIns="46038"/>
          <a:lstStyle/>
          <a:p>
            <a:pPr marL="342900" indent="-342900" eaLnBrk="0" hangingPunct="0">
              <a:lnSpc>
                <a:spcPct val="80000"/>
              </a:lnSpc>
              <a:spcBef>
                <a:spcPct val="20000"/>
              </a:spcBef>
              <a:buFontTx/>
              <a:buChar char="•"/>
              <a:defRPr/>
            </a:pPr>
            <a:r>
              <a:rPr lang="en-US" sz="2000" b="1" kern="0" dirty="0">
                <a:cs typeface="Times New Roman" pitchFamily="18" charset="0"/>
              </a:rPr>
              <a:t>AP does not need to expect a transmission a priori</a:t>
            </a:r>
          </a:p>
          <a:p>
            <a:pPr marL="742950" lvl="1" indent="-285750" eaLnBrk="0" hangingPunct="0">
              <a:lnSpc>
                <a:spcPct val="80000"/>
              </a:lnSpc>
              <a:spcBef>
                <a:spcPct val="20000"/>
              </a:spcBef>
              <a:buFontTx/>
              <a:buChar char="–"/>
              <a:defRPr/>
            </a:pPr>
            <a:r>
              <a:rPr lang="en-US" sz="2000" kern="0" dirty="0">
                <a:cs typeface="Times New Roman" pitchFamily="18" charset="0"/>
              </a:rPr>
              <a:t>Blind algorithm well suited for ad-hoc types of traffic.</a:t>
            </a:r>
          </a:p>
          <a:p>
            <a:pPr marL="742950" lvl="1" indent="-285750" eaLnBrk="0" hangingPunct="0">
              <a:lnSpc>
                <a:spcPct val="80000"/>
              </a:lnSpc>
              <a:spcBef>
                <a:spcPct val="20000"/>
              </a:spcBef>
              <a:buFontTx/>
              <a:buChar char="–"/>
              <a:defRPr/>
            </a:pPr>
            <a:r>
              <a:rPr lang="en-US" sz="2000" kern="0" dirty="0">
                <a:cs typeface="Times New Roman" pitchFamily="18" charset="0"/>
              </a:rPr>
              <a:t>Node requires no “assignment” analogous to “codes” in CDMA.  </a:t>
            </a:r>
          </a:p>
          <a:p>
            <a:pPr marL="342900" indent="-342900" eaLnBrk="0" hangingPunct="0">
              <a:lnSpc>
                <a:spcPct val="80000"/>
              </a:lnSpc>
              <a:spcBef>
                <a:spcPct val="20000"/>
              </a:spcBef>
              <a:buFontTx/>
              <a:buChar char="•"/>
              <a:defRPr/>
            </a:pPr>
            <a:r>
              <a:rPr lang="en-US" sz="2000" b="1" kern="0" dirty="0">
                <a:cs typeface="Times New Roman" pitchFamily="18" charset="0"/>
              </a:rPr>
              <a:t>Node makes uncoordinated decisions on optimal spreading factor.</a:t>
            </a:r>
            <a:r>
              <a:rPr lang="en-US" sz="2000" kern="0" dirty="0">
                <a:cs typeface="Times New Roman" pitchFamily="18" charset="0"/>
              </a:rPr>
              <a:t>  </a:t>
            </a:r>
          </a:p>
          <a:p>
            <a:pPr marL="742950" lvl="1" indent="-285750" eaLnBrk="0" hangingPunct="0">
              <a:lnSpc>
                <a:spcPct val="80000"/>
              </a:lnSpc>
              <a:spcBef>
                <a:spcPct val="20000"/>
              </a:spcBef>
              <a:buFontTx/>
              <a:buChar char="–"/>
              <a:defRPr/>
            </a:pPr>
            <a:r>
              <a:rPr lang="en-US" sz="2000" kern="0" dirty="0">
                <a:cs typeface="Times New Roman" pitchFamily="18" charset="0"/>
              </a:rPr>
              <a:t>AP supports this by demodulating all spreading factor choices as an outer loop to chip timing hypothesis.</a:t>
            </a:r>
          </a:p>
          <a:p>
            <a:pPr marL="742950" lvl="1" indent="-285750" eaLnBrk="0" hangingPunct="0">
              <a:lnSpc>
                <a:spcPct val="80000"/>
              </a:lnSpc>
              <a:spcBef>
                <a:spcPct val="20000"/>
              </a:spcBef>
              <a:buFontTx/>
              <a:buChar char="–"/>
              <a:defRPr/>
            </a:pPr>
            <a:r>
              <a:rPr lang="en-US" sz="2000" i="1" kern="0" dirty="0">
                <a:cs typeface="Times New Roman" pitchFamily="18" charset="0"/>
              </a:rPr>
              <a:t>Energy Control</a:t>
            </a:r>
            <a:r>
              <a:rPr lang="en-US" sz="2000" kern="0" dirty="0">
                <a:cs typeface="Times New Roman" pitchFamily="18" charset="0"/>
              </a:rPr>
              <a:t> – more general than power Control in that based on RSSI, node uses minimum spreading factor to close link, then reduces transmit power to hit AP at optimal power level for capacity.</a:t>
            </a:r>
          </a:p>
          <a:p>
            <a:pPr marL="342900" indent="-342900" eaLnBrk="0" hangingPunct="0">
              <a:lnSpc>
                <a:spcPct val="80000"/>
              </a:lnSpc>
              <a:spcBef>
                <a:spcPct val="20000"/>
              </a:spcBef>
              <a:buFontTx/>
              <a:buChar char="•"/>
              <a:defRPr/>
            </a:pPr>
            <a:r>
              <a:rPr lang="en-US" sz="2000" b="1" kern="0" dirty="0">
                <a:cs typeface="Times New Roman" pitchFamily="18" charset="0"/>
              </a:rPr>
              <a:t>Half-Duplex system better than paired spectrum for power or energy control.</a:t>
            </a:r>
          </a:p>
          <a:p>
            <a:pPr marL="742950" lvl="1" indent="-285750" eaLnBrk="0" hangingPunct="0">
              <a:lnSpc>
                <a:spcPct val="80000"/>
              </a:lnSpc>
              <a:spcBef>
                <a:spcPct val="20000"/>
              </a:spcBef>
              <a:buFontTx/>
              <a:buChar char="–"/>
              <a:defRPr/>
            </a:pPr>
            <a:r>
              <a:rPr lang="en-US" sz="2000" kern="0" dirty="0">
                <a:cs typeface="Times New Roman" pitchFamily="18" charset="0"/>
              </a:rPr>
              <a:t>Reciprocity holds because the channel estimates mode by the node are valid for the uplink as well.</a:t>
            </a:r>
          </a:p>
          <a:p>
            <a:pPr marL="742950" lvl="1" indent="-285750" eaLnBrk="0" hangingPunct="0">
              <a:lnSpc>
                <a:spcPct val="80000"/>
              </a:lnSpc>
              <a:spcBef>
                <a:spcPct val="20000"/>
              </a:spcBef>
              <a:buFontTx/>
              <a:buChar char="–"/>
              <a:defRPr/>
            </a:pPr>
            <a:r>
              <a:rPr lang="en-US" sz="2000" kern="0" dirty="0">
                <a:cs typeface="Times New Roman" pitchFamily="18" charset="0"/>
              </a:rPr>
              <a:t>Eliminates the need for a high performing closed-loop power control mechanism.</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8" name="Rectangle 4"/>
          <p:cNvSpPr>
            <a:spLocks noGrp="1" noChangeArrowheads="1"/>
          </p:cNvSpPr>
          <p:nvPr>
            <p:ph type="title"/>
          </p:nvPr>
        </p:nvSpPr>
        <p:spPr>
          <a:xfrm>
            <a:off x="-1090674" y="482568"/>
            <a:ext cx="6491358" cy="1066800"/>
          </a:xfrm>
        </p:spPr>
        <p:txBody>
          <a:bodyPr/>
          <a:lstStyle/>
          <a:p>
            <a:r>
              <a:rPr lang="en-US" sz="2400" b="1" dirty="0" smtClean="0"/>
              <a:t>Downlink Frame Structure</a:t>
            </a:r>
          </a:p>
        </p:txBody>
      </p:sp>
      <p:sp>
        <p:nvSpPr>
          <p:cNvPr id="5" name="Date Placeholder 4"/>
          <p:cNvSpPr>
            <a:spLocks noGrp="1"/>
          </p:cNvSpPr>
          <p:nvPr>
            <p:ph type="dt" sz="half" idx="10"/>
          </p:nvPr>
        </p:nvSpPr>
        <p:spPr/>
        <p:txBody>
          <a:bodyPr/>
          <a:lstStyle/>
          <a:p>
            <a:pPr>
              <a:defRPr/>
            </a:pPr>
            <a:r>
              <a:rPr lang="en-US" smtClean="0"/>
              <a:t>May 2009</a:t>
            </a:r>
            <a:endParaRPr lang="en-US"/>
          </a:p>
        </p:txBody>
      </p:sp>
      <p:sp>
        <p:nvSpPr>
          <p:cNvPr id="7" name="Footer Placeholder 6"/>
          <p:cNvSpPr>
            <a:spLocks noGrp="1"/>
          </p:cNvSpPr>
          <p:nvPr>
            <p:ph type="ftr" sz="quarter" idx="11"/>
          </p:nvPr>
        </p:nvSpPr>
        <p:spPr/>
        <p:txBody>
          <a:bodyPr/>
          <a:lstStyle/>
          <a:p>
            <a:pPr>
              <a:defRPr/>
            </a:pPr>
            <a:r>
              <a:rPr lang="en-US" smtClean="0"/>
              <a:t>Howard et al, On-Ramp Wireless</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05AA6BAD-60ED-4F22-822A-858C5A7529ED}" type="slidenum">
              <a:rPr lang="en-US" smtClean="0"/>
              <a:pPr>
                <a:defRPr/>
              </a:pPr>
              <a:t>9</a:t>
            </a:fld>
            <a:endParaRPr lang="en-US"/>
          </a:p>
        </p:txBody>
      </p:sp>
      <p:sp>
        <p:nvSpPr>
          <p:cNvPr id="72712"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2711" name="Object 7"/>
          <p:cNvGraphicFramePr>
            <a:graphicFrameLocks noChangeAspect="1"/>
          </p:cNvGraphicFramePr>
          <p:nvPr/>
        </p:nvGraphicFramePr>
        <p:xfrm>
          <a:off x="1441416" y="1587480"/>
          <a:ext cx="6077016" cy="2526400"/>
        </p:xfrm>
        <a:graphic>
          <a:graphicData uri="http://schemas.openxmlformats.org/presentationml/2006/ole">
            <p:oleObj spid="_x0000_s72711" name="Visio" r:id="rId4" imgW="9103424" imgH="3789616" progId="Visio.Drawing.11">
              <p:embed/>
            </p:oleObj>
          </a:graphicData>
        </a:graphic>
      </p:graphicFrame>
      <p:sp>
        <p:nvSpPr>
          <p:cNvPr id="15" name="Content Placeholder 2"/>
          <p:cNvSpPr>
            <a:spLocks noGrp="1"/>
          </p:cNvSpPr>
          <p:nvPr>
            <p:ph idx="1"/>
          </p:nvPr>
        </p:nvSpPr>
        <p:spPr>
          <a:xfrm>
            <a:off x="244428" y="4119570"/>
            <a:ext cx="8424954" cy="1933596"/>
          </a:xfrm>
        </p:spPr>
        <p:txBody>
          <a:bodyPr/>
          <a:lstStyle/>
          <a:p>
            <a:pPr>
              <a:buFont typeface="Arial" pitchFamily="34" charset="0"/>
              <a:buChar char="•"/>
            </a:pPr>
            <a:r>
              <a:rPr lang="en-US" sz="1400" dirty="0" smtClean="0"/>
              <a:t>Broadcast Channel</a:t>
            </a:r>
          </a:p>
          <a:p>
            <a:pPr lvl="1">
              <a:buFont typeface="Arial" pitchFamily="34" charset="0"/>
              <a:buChar char="•"/>
            </a:pPr>
            <a:r>
              <a:rPr lang="en-US" sz="1100" dirty="0" smtClean="0"/>
              <a:t>Predictable channel required for demanding task of acquisition in -29 dB of SNR</a:t>
            </a:r>
          </a:p>
          <a:p>
            <a:pPr lvl="1">
              <a:buFont typeface="Arial" pitchFamily="34" charset="0"/>
              <a:buChar char="•"/>
            </a:pPr>
            <a:r>
              <a:rPr lang="en-US" sz="1100" dirty="0" smtClean="0"/>
              <a:t>Contains network parameters</a:t>
            </a:r>
          </a:p>
          <a:p>
            <a:pPr>
              <a:buFont typeface="Arial" pitchFamily="34" charset="0"/>
              <a:buChar char="•"/>
            </a:pPr>
            <a:r>
              <a:rPr lang="en-US" sz="1400" dirty="0" smtClean="0"/>
              <a:t>Data Channel</a:t>
            </a:r>
          </a:p>
          <a:p>
            <a:pPr lvl="1">
              <a:buFont typeface="Arial" pitchFamily="34" charset="0"/>
              <a:buChar char="•"/>
            </a:pPr>
            <a:r>
              <a:rPr lang="en-US" sz="1100" dirty="0" smtClean="0"/>
              <a:t>Used for </a:t>
            </a:r>
            <a:r>
              <a:rPr lang="en-US" sz="1100" dirty="0" err="1" smtClean="0"/>
              <a:t>unicast</a:t>
            </a:r>
            <a:r>
              <a:rPr lang="en-US" sz="1100" dirty="0" smtClean="0"/>
              <a:t> transmissions to nodes</a:t>
            </a:r>
          </a:p>
          <a:p>
            <a:pPr lvl="1">
              <a:buFont typeface="Arial" pitchFamily="34" charset="0"/>
              <a:buChar char="•"/>
            </a:pPr>
            <a:r>
              <a:rPr lang="en-US" sz="1100" dirty="0" smtClean="0"/>
              <a:t>Variable spreading factor  based on link conditions to node. </a:t>
            </a:r>
          </a:p>
          <a:p>
            <a:pPr lvl="1">
              <a:buFont typeface="Arial" pitchFamily="34" charset="0"/>
              <a:buChar char="•"/>
            </a:pPr>
            <a:r>
              <a:rPr lang="en-US" sz="1100" dirty="0" smtClean="0"/>
              <a:t>Uses specific Gold codes mapped to each user</a:t>
            </a:r>
          </a:p>
          <a:p>
            <a:pPr>
              <a:buFont typeface="Arial" pitchFamily="34" charset="0"/>
              <a:buChar char="•"/>
            </a:pPr>
            <a:r>
              <a:rPr lang="en-US" sz="1400" dirty="0" smtClean="0"/>
              <a:t>Preamble</a:t>
            </a:r>
          </a:p>
          <a:p>
            <a:pPr lvl="1">
              <a:buFont typeface="Arial" pitchFamily="34" charset="0"/>
              <a:buChar char="•"/>
            </a:pPr>
            <a:r>
              <a:rPr lang="en-US" sz="1100" dirty="0" smtClean="0"/>
              <a:t>Used in “warm acquisition” states for power efficiency on node</a:t>
            </a:r>
          </a:p>
          <a:p>
            <a:pPr lvl="1">
              <a:buFont typeface="Arial" pitchFamily="34" charset="0"/>
              <a:buChar char="•"/>
            </a:pPr>
            <a:r>
              <a:rPr lang="en-US" sz="1100" dirty="0" smtClean="0"/>
              <a:t>Allows for accurate power and frequency measurements for uplink power control and uplink frequency compensation</a:t>
            </a:r>
          </a:p>
          <a:p>
            <a:pPr lvl="1">
              <a:buFont typeface="Arial" pitchFamily="34" charset="0"/>
              <a:buChar char="•"/>
            </a:pPr>
            <a:endParaRPr lang="en-US" sz="1100" dirty="0" smtClean="0"/>
          </a:p>
          <a:p>
            <a:pPr>
              <a:buFont typeface="Arial" pitchFamily="34" charset="0"/>
              <a:buChar char="•"/>
            </a:pPr>
            <a:endParaRPr lang="en-US" sz="1400"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3642</TotalTime>
  <Words>2873</Words>
  <Application>Microsoft PowerPoint</Application>
  <PresentationFormat>On-screen Show (4:3)</PresentationFormat>
  <Paragraphs>573</Paragraphs>
  <Slides>24</Slides>
  <Notes>24</Notes>
  <HiddenSlides>0</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24</vt:i4>
      </vt:variant>
    </vt:vector>
  </HeadingPairs>
  <TitlesOfParts>
    <vt:vector size="28" baseType="lpstr">
      <vt:lpstr>Default Design</vt:lpstr>
      <vt:lpstr>Custom Design</vt:lpstr>
      <vt:lpstr>1_Custom Design</vt:lpstr>
      <vt:lpstr>Visio</vt:lpstr>
      <vt:lpstr>Slide 1</vt:lpstr>
      <vt:lpstr>Slide 2</vt:lpstr>
      <vt:lpstr>Slide 3</vt:lpstr>
      <vt:lpstr>Slide 4</vt:lpstr>
      <vt:lpstr>Slide 5</vt:lpstr>
      <vt:lpstr>Slide 6</vt:lpstr>
      <vt:lpstr>Slide 7</vt:lpstr>
      <vt:lpstr>Slide 8</vt:lpstr>
      <vt:lpstr>Downlink Frame Structure</vt:lpstr>
      <vt:lpstr>Uplink Frame Structure</vt:lpstr>
      <vt:lpstr>Slide 11</vt:lpstr>
      <vt:lpstr>Slide 12</vt:lpstr>
      <vt:lpstr>Slide 13</vt:lpstr>
      <vt:lpstr>Slide 14</vt:lpstr>
      <vt:lpstr>Slide 15</vt:lpstr>
      <vt:lpstr>Slide 16</vt:lpstr>
      <vt:lpstr>Slide 17</vt:lpstr>
      <vt:lpstr>Slide 18</vt:lpstr>
      <vt:lpstr>Slide 19</vt:lpstr>
      <vt:lpstr>Slide 20</vt:lpstr>
      <vt:lpstr>Aggregate Access Point Uplink Throughput Meter or Location Data ~ 10 bytes</vt:lpstr>
      <vt:lpstr>Slide 22</vt:lpstr>
      <vt:lpstr>Slide 23</vt:lpstr>
      <vt:lpstr>Slide 24</vt:lpstr>
    </vt:vector>
  </TitlesOfParts>
  <Company>Motorola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Motorola Preliminary Proposal to 802.15TG6</dc:title>
  <dc:subject>Motorola Preliminary Proposal to 802.15TG6</dc:subject>
  <dc:creator>Fred Martin</dc:creator>
  <dc:description>&lt;doc#&gt;</dc:description>
  <cp:lastModifiedBy>Ted Myers</cp:lastModifiedBy>
  <cp:revision>249</cp:revision>
  <cp:lastPrinted>1998-02-10T13:28:06Z</cp:lastPrinted>
  <dcterms:created xsi:type="dcterms:W3CDTF">1999-11-08T18:59:45Z</dcterms:created>
  <dcterms:modified xsi:type="dcterms:W3CDTF">2009-05-09T00:04:03Z</dcterms:modified>
</cp:coreProperties>
</file>