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256" r:id="rId2"/>
    <p:sldId id="266" r:id="rId3"/>
    <p:sldId id="267" r:id="rId4"/>
    <p:sldId id="270" r:id="rId5"/>
    <p:sldId id="273" r:id="rId6"/>
    <p:sldId id="268" r:id="rId7"/>
    <p:sldId id="272" r:id="rId8"/>
    <p:sldId id="271" r:id="rId9"/>
    <p:sldId id="269" r:id="rId10"/>
    <p:sldId id="264" r:id="rId11"/>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p:cViewPr varScale="1">
        <p:scale>
          <a:sx n="123" d="100"/>
          <a:sy n="123" d="100"/>
        </p:scale>
        <p:origin x="336" y="101"/>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10/16/2025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10</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GB"/>
          </a:p>
        </p:txBody>
      </p:sp>
      <p:sp>
        <p:nvSpPr>
          <p:cNvPr id="4" name="Date Placeholder 3"/>
          <p:cNvSpPr>
            <a:spLocks noGrp="1"/>
          </p:cNvSpPr>
          <p:nvPr>
            <p:ph type="dt" idx="10"/>
          </p:nvPr>
        </p:nvSpPr>
        <p:spPr/>
        <p:txBody>
          <a:bodyPr/>
          <a:lstStyle>
            <a:lvl1pPr>
              <a:defRPr/>
            </a:lvl1pPr>
          </a:lstStyle>
          <a:p>
            <a:r>
              <a:rPr lang="en-US" altLang="zh-CN"/>
              <a:t>August 2025</a:t>
            </a:r>
            <a:endParaRPr lang="en-GB" altLang="zh-CN" dirty="0"/>
          </a:p>
        </p:txBody>
      </p:sp>
      <p:sp>
        <p:nvSpPr>
          <p:cNvPr id="5" name="Footer Placeholder 4"/>
          <p:cNvSpPr>
            <a:spLocks noGrp="1"/>
          </p:cNvSpPr>
          <p:nvPr>
            <p:ph type="ftr" idx="11"/>
          </p:nvPr>
        </p:nvSpPr>
        <p:spPr/>
        <p:txBody>
          <a:bodyPr/>
          <a:lstStyle>
            <a:lvl1pPr>
              <a:defRPr/>
            </a:lvl1pPr>
          </a:lstStyle>
          <a:p>
            <a:r>
              <a:rPr lang="nl-NL"/>
              <a:t>Kaidong Wang et al, Huawei</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nl-NL"/>
              <a:t>Kaidong Wang et al, Huawei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August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Date Placeholder 3"/>
          <p:cNvSpPr>
            <a:spLocks noGrp="1"/>
          </p:cNvSpPr>
          <p:nvPr>
            <p:ph type="dt" idx="10"/>
          </p:nvPr>
        </p:nvSpPr>
        <p:spPr/>
        <p:txBody>
          <a:bodyPr/>
          <a:lstStyle>
            <a:lvl1pPr>
              <a:defRPr/>
            </a:lvl1pPr>
          </a:lstStyle>
          <a:p>
            <a:r>
              <a:rPr lang="en-US" altLang="zh-CN"/>
              <a:t>August 2025</a:t>
            </a:r>
            <a:endParaRPr lang="en-GB" altLang="zh-CN" dirty="0"/>
          </a:p>
        </p:txBody>
      </p:sp>
      <p:sp>
        <p:nvSpPr>
          <p:cNvPr id="5" name="Footer Placeholder 4"/>
          <p:cNvSpPr>
            <a:spLocks noGrp="1"/>
          </p:cNvSpPr>
          <p:nvPr>
            <p:ph type="ftr" idx="11"/>
          </p:nvPr>
        </p:nvSpPr>
        <p:spPr/>
        <p:txBody>
          <a:bodyPr/>
          <a:lstStyle>
            <a:lvl1pPr>
              <a:defRPr/>
            </a:lvl1pPr>
          </a:lstStyle>
          <a:p>
            <a:r>
              <a:rPr lang="nl-NL"/>
              <a:t>Kaidong Wang et al, Huawei</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5" name="Date Placeholder 4"/>
          <p:cNvSpPr>
            <a:spLocks noGrp="1"/>
          </p:cNvSpPr>
          <p:nvPr>
            <p:ph type="dt" idx="10"/>
          </p:nvPr>
        </p:nvSpPr>
        <p:spPr/>
        <p:txBody>
          <a:bodyPr/>
          <a:lstStyle>
            <a:lvl1pPr>
              <a:defRPr/>
            </a:lvl1pPr>
          </a:lstStyle>
          <a:p>
            <a:r>
              <a:rPr lang="en-US" altLang="zh-CN"/>
              <a:t>August 2025</a:t>
            </a:r>
            <a:endParaRPr lang="en-GB" altLang="zh-CN" dirty="0"/>
          </a:p>
        </p:txBody>
      </p:sp>
      <p:sp>
        <p:nvSpPr>
          <p:cNvPr id="6" name="Footer Placeholder 5"/>
          <p:cNvSpPr>
            <a:spLocks noGrp="1"/>
          </p:cNvSpPr>
          <p:nvPr>
            <p:ph type="ftr" idx="11"/>
          </p:nvPr>
        </p:nvSpPr>
        <p:spPr/>
        <p:txBody>
          <a:bodyPr/>
          <a:lstStyle>
            <a:lvl1pPr>
              <a:defRPr/>
            </a:lvl1pPr>
          </a:lstStyle>
          <a:p>
            <a:r>
              <a:rPr lang="nl-NL"/>
              <a:t>Kaidong Wang et al, Huawei</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7" name="Date Placeholder 6"/>
          <p:cNvSpPr>
            <a:spLocks noGrp="1"/>
          </p:cNvSpPr>
          <p:nvPr>
            <p:ph type="dt" idx="10"/>
          </p:nvPr>
        </p:nvSpPr>
        <p:spPr/>
        <p:txBody>
          <a:bodyPr/>
          <a:lstStyle>
            <a:lvl1pPr>
              <a:defRPr/>
            </a:lvl1pPr>
          </a:lstStyle>
          <a:p>
            <a:r>
              <a:rPr lang="en-US" altLang="zh-CN"/>
              <a:t>August 2025</a:t>
            </a:r>
            <a:endParaRPr lang="en-GB" altLang="zh-CN"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nl-NL"/>
              <a:t>Kaidong Wang et al, Huawei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Date Placeholder 2"/>
          <p:cNvSpPr>
            <a:spLocks noGrp="1"/>
          </p:cNvSpPr>
          <p:nvPr>
            <p:ph type="dt" idx="10"/>
          </p:nvPr>
        </p:nvSpPr>
        <p:spPr/>
        <p:txBody>
          <a:bodyPr/>
          <a:lstStyle>
            <a:lvl1pPr>
              <a:defRPr/>
            </a:lvl1pPr>
          </a:lstStyle>
          <a:p>
            <a:r>
              <a:rPr lang="en-US" altLang="zh-CN"/>
              <a:t>August 2025</a:t>
            </a:r>
            <a:endParaRPr lang="en-GB" altLang="zh-CN" dirty="0"/>
          </a:p>
        </p:txBody>
      </p:sp>
      <p:sp>
        <p:nvSpPr>
          <p:cNvPr id="4" name="Footer Placeholder 3"/>
          <p:cNvSpPr>
            <a:spLocks noGrp="1"/>
          </p:cNvSpPr>
          <p:nvPr>
            <p:ph type="ftr" idx="11"/>
          </p:nvPr>
        </p:nvSpPr>
        <p:spPr/>
        <p:txBody>
          <a:bodyPr/>
          <a:lstStyle>
            <a:lvl1pPr>
              <a:defRPr/>
            </a:lvl1pPr>
          </a:lstStyle>
          <a:p>
            <a:r>
              <a:rPr lang="nl-NL"/>
              <a:t>Kaidong Wang et al, Huawei</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a:t>August 2025</a:t>
            </a:r>
            <a:endParaRPr lang="en-GB" altLang="zh-CN" dirty="0"/>
          </a:p>
        </p:txBody>
      </p:sp>
      <p:sp>
        <p:nvSpPr>
          <p:cNvPr id="3" name="Footer Placeholder 2"/>
          <p:cNvSpPr>
            <a:spLocks noGrp="1"/>
          </p:cNvSpPr>
          <p:nvPr>
            <p:ph type="ftr" idx="11"/>
          </p:nvPr>
        </p:nvSpPr>
        <p:spPr/>
        <p:txBody>
          <a:bodyPr/>
          <a:lstStyle>
            <a:lvl1pPr>
              <a:defRPr/>
            </a:lvl1pPr>
          </a:lstStyle>
          <a:p>
            <a:r>
              <a:rPr lang="nl-NL"/>
              <a:t>Kaidong Wang et al, Huawei</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Date Placeholder 3"/>
          <p:cNvSpPr>
            <a:spLocks noGrp="1"/>
          </p:cNvSpPr>
          <p:nvPr>
            <p:ph type="dt" idx="10"/>
          </p:nvPr>
        </p:nvSpPr>
        <p:spPr/>
        <p:txBody>
          <a:bodyPr/>
          <a:lstStyle>
            <a:lvl1pPr>
              <a:defRPr/>
            </a:lvl1pPr>
          </a:lstStyle>
          <a:p>
            <a:r>
              <a:rPr lang="en-US" altLang="zh-CN"/>
              <a:t>August 2025</a:t>
            </a:r>
            <a:endParaRPr lang="en-GB" altLang="zh-CN" dirty="0"/>
          </a:p>
        </p:txBody>
      </p:sp>
      <p:sp>
        <p:nvSpPr>
          <p:cNvPr id="5" name="Footer Placeholder 4"/>
          <p:cNvSpPr>
            <a:spLocks noGrp="1"/>
          </p:cNvSpPr>
          <p:nvPr>
            <p:ph type="ftr" idx="11"/>
          </p:nvPr>
        </p:nvSpPr>
        <p:spPr/>
        <p:txBody>
          <a:bodyPr/>
          <a:lstStyle>
            <a:lvl1pPr>
              <a:defRPr/>
            </a:lvl1pPr>
          </a:lstStyle>
          <a:p>
            <a:r>
              <a:rPr lang="nl-NL"/>
              <a:t>Kaidong Wang et al, Huawei</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GB"/>
          </a:p>
        </p:txBody>
      </p:sp>
      <p:sp>
        <p:nvSpPr>
          <p:cNvPr id="4" name="Date Placeholder 3"/>
          <p:cNvSpPr>
            <a:spLocks noGrp="1"/>
          </p:cNvSpPr>
          <p:nvPr>
            <p:ph type="dt" idx="10"/>
          </p:nvPr>
        </p:nvSpPr>
        <p:spPr/>
        <p:txBody>
          <a:bodyPr/>
          <a:lstStyle>
            <a:lvl1pPr>
              <a:defRPr/>
            </a:lvl1pPr>
          </a:lstStyle>
          <a:p>
            <a:r>
              <a:rPr lang="en-US" altLang="zh-CN"/>
              <a:t>August 2025</a:t>
            </a:r>
            <a:endParaRPr lang="en-GB" altLang="zh-CN" dirty="0"/>
          </a:p>
        </p:txBody>
      </p:sp>
      <p:sp>
        <p:nvSpPr>
          <p:cNvPr id="5" name="Footer Placeholder 4"/>
          <p:cNvSpPr>
            <a:spLocks noGrp="1"/>
          </p:cNvSpPr>
          <p:nvPr>
            <p:ph type="ftr" idx="11"/>
          </p:nvPr>
        </p:nvSpPr>
        <p:spPr/>
        <p:txBody>
          <a:bodyPr/>
          <a:lstStyle>
            <a:lvl1pPr>
              <a:defRPr/>
            </a:lvl1pPr>
          </a:lstStyle>
          <a:p>
            <a:r>
              <a:rPr lang="nl-NL"/>
              <a:t>Kaidong Wang et al, Huawei</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August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nl-NL"/>
              <a:t>Kaidong Wang et al, Huawei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802.11-25/1812r0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DUO </a:t>
            </a:r>
            <a:r>
              <a:rPr lang="en-US" altLang="zh-CN"/>
              <a:t>non-AP STA</a:t>
            </a:r>
            <a:r>
              <a:rPr lang="en-US"/>
              <a:t> </a:t>
            </a:r>
            <a:r>
              <a:rPr lang="en-US" dirty="0"/>
              <a:t>as the TXOP holder</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2025-08-25</a:t>
            </a:r>
          </a:p>
        </p:txBody>
      </p:sp>
      <p:sp>
        <p:nvSpPr>
          <p:cNvPr id="6" name="Date Placeholder 3"/>
          <p:cNvSpPr>
            <a:spLocks noGrp="1"/>
          </p:cNvSpPr>
          <p:nvPr>
            <p:ph type="dt" idx="10"/>
          </p:nvPr>
        </p:nvSpPr>
        <p:spPr/>
        <p:txBody>
          <a:bodyPr/>
          <a:lstStyle/>
          <a:p>
            <a:r>
              <a:rPr lang="en-US" altLang="zh-CN"/>
              <a:t>August 2025</a:t>
            </a:r>
            <a:endParaRPr lang="en-GB" dirty="0"/>
          </a:p>
        </p:txBody>
      </p:sp>
      <p:sp>
        <p:nvSpPr>
          <p:cNvPr id="7" name="Footer Placeholder 4"/>
          <p:cNvSpPr>
            <a:spLocks noGrp="1"/>
          </p:cNvSpPr>
          <p:nvPr>
            <p:ph type="ftr" idx="11"/>
          </p:nvPr>
        </p:nvSpPr>
        <p:spPr/>
        <p:txBody>
          <a:bodyPr/>
          <a:lstStyle/>
          <a:p>
            <a:r>
              <a:rPr lang="nl-NL"/>
              <a:t>Kaidong Wang et al, Huawei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083605600"/>
              </p:ext>
            </p:extLst>
          </p:nvPr>
        </p:nvGraphicFramePr>
        <p:xfrm>
          <a:off x="993775" y="2513360"/>
          <a:ext cx="10274300" cy="3363912"/>
        </p:xfrm>
        <a:graphic>
          <a:graphicData uri="http://schemas.openxmlformats.org/presentationml/2006/ole">
            <mc:AlternateContent xmlns:mc="http://schemas.openxmlformats.org/markup-compatibility/2006">
              <mc:Choice xmlns:v="urn:schemas-microsoft-com:vml" Requires="v">
                <p:oleObj spid="_x0000_s1166" name="Document" r:id="rId4" imgW="10440910" imgH="3440697" progId="Word.Document.8">
                  <p:embed/>
                </p:oleObj>
              </mc:Choice>
              <mc:Fallback>
                <p:oleObj name="Document" r:id="rId4" imgW="10440910" imgH="3440697" progId="Word.Document.8">
                  <p:embed/>
                  <p:pic>
                    <p:nvPicPr>
                      <p:cNvPr id="0" name="Picture 3"/>
                      <p:cNvPicPr>
                        <a:picLocks noChangeAspect="1" noChangeArrowheads="1"/>
                      </p:cNvPicPr>
                      <p:nvPr/>
                    </p:nvPicPr>
                    <p:blipFill>
                      <a:blip r:embed="rId5"/>
                      <a:srcRect/>
                      <a:stretch>
                        <a:fillRect/>
                      </a:stretch>
                    </p:blipFill>
                    <p:spPr bwMode="auto">
                      <a:xfrm>
                        <a:off x="993775" y="2513360"/>
                        <a:ext cx="10274300" cy="3363912"/>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pPr marL="0" indent="0"/>
            <a:r>
              <a:rPr lang="en-GB" dirty="0"/>
              <a:t>[1</a:t>
            </a:r>
            <a:r>
              <a:rPr lang="en-GB"/>
              <a:t>] IEEE P802.11bn/D1.0</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10</a:t>
            </a:fld>
            <a:endParaRPr lang="en-GB"/>
          </a:p>
        </p:txBody>
      </p:sp>
      <p:sp>
        <p:nvSpPr>
          <p:cNvPr id="5" name="Footer Placeholder 4"/>
          <p:cNvSpPr>
            <a:spLocks noGrp="1"/>
          </p:cNvSpPr>
          <p:nvPr>
            <p:ph type="ftr" idx="14"/>
          </p:nvPr>
        </p:nvSpPr>
        <p:spPr/>
        <p:txBody>
          <a:bodyPr/>
          <a:lstStyle/>
          <a:p>
            <a:r>
              <a:rPr lang="nl-NL"/>
              <a:t>Kaidong Wang et al, Huawei</a:t>
            </a:r>
            <a:endParaRPr lang="en-GB" dirty="0"/>
          </a:p>
        </p:txBody>
      </p:sp>
      <p:sp>
        <p:nvSpPr>
          <p:cNvPr id="4" name="Date Placeholder 3"/>
          <p:cNvSpPr>
            <a:spLocks noGrp="1"/>
          </p:cNvSpPr>
          <p:nvPr>
            <p:ph type="dt" idx="15"/>
          </p:nvPr>
        </p:nvSpPr>
        <p:spPr/>
        <p:txBody>
          <a:bodyPr/>
          <a:lstStyle/>
          <a:p>
            <a:r>
              <a:rPr lang="en-US" altLang="zh-CN"/>
              <a:t>August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C6D646-959F-4F09-AF05-11EEB3F7F570}"/>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3F12D440-7ADE-4B21-9B5E-385AB6035DD3}"/>
              </a:ext>
            </a:extLst>
          </p:cNvPr>
          <p:cNvSpPr>
            <a:spLocks noGrp="1"/>
          </p:cNvSpPr>
          <p:nvPr>
            <p:ph idx="1"/>
          </p:nvPr>
        </p:nvSpPr>
        <p:spPr/>
        <p:txBody>
          <a:bodyPr/>
          <a:lstStyle/>
          <a:p>
            <a:pPr marL="0" indent="0"/>
            <a:r>
              <a:rPr lang="en-US" altLang="zh-CN" dirty="0"/>
              <a:t>A DUO non-AP STA is allowed to send unsolicited ICF to report its incoming unavailability event, as shown in P802.11bn D1.0. </a:t>
            </a:r>
          </a:p>
          <a:p>
            <a:pPr marL="0" lvl="1" indent="0"/>
            <a:r>
              <a:rPr lang="en-US" altLang="zh-CN" sz="1600" dirty="0"/>
              <a:t>A DUO non-AP STA that is operating in DUO mode and that is a TXOP holder may indicate in a BSRP NTB Trigger frame addressed to the DUO assisting AP whether it will be unavailable after a specific point in time, and, if known, for how long, by including a Feedback User Info field (see 9.3.1.22.7 (Feedback User Info field)) that has a Feedback Type field set to 0 and that contains both an Unavailability Target Start Time field and an Unavailability Duration field (see 9.3.1.22 (Trigger frame format)).</a:t>
            </a:r>
          </a:p>
        </p:txBody>
      </p:sp>
      <p:sp>
        <p:nvSpPr>
          <p:cNvPr id="4" name="灯片编号占位符 3">
            <a:extLst>
              <a:ext uri="{FF2B5EF4-FFF2-40B4-BE49-F238E27FC236}">
                <a16:creationId xmlns:a16="http://schemas.microsoft.com/office/drawing/2014/main" id="{A1C0DDEA-7F24-41D2-89E8-24C219C21037}"/>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页脚占位符 4">
            <a:extLst>
              <a:ext uri="{FF2B5EF4-FFF2-40B4-BE49-F238E27FC236}">
                <a16:creationId xmlns:a16="http://schemas.microsoft.com/office/drawing/2014/main" id="{57EFE785-8EF1-44D0-AA24-9231A3729F35}"/>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36BF03F4-5449-4C9B-A12B-3AE845ADE755}"/>
              </a:ext>
            </a:extLst>
          </p:cNvPr>
          <p:cNvSpPr>
            <a:spLocks noGrp="1"/>
          </p:cNvSpPr>
          <p:nvPr>
            <p:ph type="dt" idx="15"/>
          </p:nvPr>
        </p:nvSpPr>
        <p:spPr/>
        <p:txBody>
          <a:bodyPr/>
          <a:lstStyle/>
          <a:p>
            <a:r>
              <a:rPr lang="en-US" altLang="zh-CN"/>
              <a:t>August 2025</a:t>
            </a:r>
            <a:endParaRPr lang="en-GB" altLang="zh-CN" dirty="0"/>
          </a:p>
        </p:txBody>
      </p:sp>
    </p:spTree>
    <p:extLst>
      <p:ext uri="{BB962C8B-B14F-4D97-AF65-F5344CB8AC3E}">
        <p14:creationId xmlns:p14="http://schemas.microsoft.com/office/powerpoint/2010/main" val="268420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C6D646-959F-4F09-AF05-11EEB3F7F570}"/>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3F12D440-7ADE-4B21-9B5E-385AB6035DD3}"/>
              </a:ext>
            </a:extLst>
          </p:cNvPr>
          <p:cNvSpPr>
            <a:spLocks noGrp="1"/>
          </p:cNvSpPr>
          <p:nvPr>
            <p:ph idx="1"/>
          </p:nvPr>
        </p:nvSpPr>
        <p:spPr/>
        <p:txBody>
          <a:bodyPr/>
          <a:lstStyle/>
          <a:p>
            <a:pPr marL="0" indent="0"/>
            <a:r>
              <a:rPr lang="en-US" altLang="zh-CN" dirty="0"/>
              <a:t>The behaviors of the STAs after the DUO report are undefined. </a:t>
            </a:r>
          </a:p>
          <a:p>
            <a:pPr>
              <a:buFont typeface="Arial" panose="020B0604020202020204" pitchFamily="34" charset="0"/>
              <a:buChar char="•"/>
            </a:pPr>
            <a:r>
              <a:rPr lang="en-US" altLang="zh-CN" dirty="0"/>
              <a:t>If the DUO non-AP STA doesn't terminate the TXOP early, no in-BSS STAs can access the channel until the end of TXOP</a:t>
            </a:r>
          </a:p>
          <a:p>
            <a:pPr lvl="1">
              <a:buFont typeface="Arial" panose="020B0604020202020204" pitchFamily="34" charset="0"/>
              <a:buChar char="•"/>
            </a:pPr>
            <a:r>
              <a:rPr lang="en-US" altLang="zh-CN" dirty="0"/>
              <a:t>All the STAs within the BSS have intra-BSS NAV set to the end of the TXOP</a:t>
            </a:r>
            <a:r>
              <a:rPr lang="zh-CN" altLang="en-US" dirty="0"/>
              <a:t> </a:t>
            </a:r>
            <a:endParaRPr lang="en-US" altLang="zh-CN" dirty="0"/>
          </a:p>
          <a:p>
            <a:pPr lvl="1">
              <a:buFont typeface="Arial" panose="020B0604020202020204" pitchFamily="34" charset="0"/>
              <a:buChar char="•"/>
            </a:pPr>
            <a:endParaRPr lang="en-US" altLang="zh-CN" dirty="0"/>
          </a:p>
          <a:p>
            <a:pPr lvl="1">
              <a:buFont typeface="Arial" panose="020B0604020202020204" pitchFamily="34" charset="0"/>
              <a:buChar char="•"/>
            </a:pPr>
            <a:endParaRPr lang="en-US" altLang="zh-CN" dirty="0"/>
          </a:p>
          <a:p>
            <a:pPr>
              <a:buFont typeface="Arial" panose="020B0604020202020204" pitchFamily="34" charset="0"/>
              <a:buChar char="•"/>
            </a:pPr>
            <a:endParaRPr lang="en-US" altLang="zh-CN" dirty="0"/>
          </a:p>
          <a:p>
            <a:pPr marL="0" indent="0"/>
            <a:endParaRPr lang="zh-CN" altLang="en-US" dirty="0"/>
          </a:p>
        </p:txBody>
      </p:sp>
      <p:sp>
        <p:nvSpPr>
          <p:cNvPr id="4" name="灯片编号占位符 3">
            <a:extLst>
              <a:ext uri="{FF2B5EF4-FFF2-40B4-BE49-F238E27FC236}">
                <a16:creationId xmlns:a16="http://schemas.microsoft.com/office/drawing/2014/main" id="{A1C0DDEA-7F24-41D2-89E8-24C219C21037}"/>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页脚占位符 4">
            <a:extLst>
              <a:ext uri="{FF2B5EF4-FFF2-40B4-BE49-F238E27FC236}">
                <a16:creationId xmlns:a16="http://schemas.microsoft.com/office/drawing/2014/main" id="{57EFE785-8EF1-44D0-AA24-9231A3729F35}"/>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36BF03F4-5449-4C9B-A12B-3AE845ADE755}"/>
              </a:ext>
            </a:extLst>
          </p:cNvPr>
          <p:cNvSpPr>
            <a:spLocks noGrp="1"/>
          </p:cNvSpPr>
          <p:nvPr>
            <p:ph type="dt" idx="15"/>
          </p:nvPr>
        </p:nvSpPr>
        <p:spPr/>
        <p:txBody>
          <a:bodyPr/>
          <a:lstStyle/>
          <a:p>
            <a:r>
              <a:rPr lang="en-US" altLang="zh-CN"/>
              <a:t>August 2025</a:t>
            </a:r>
            <a:endParaRPr lang="en-GB" altLang="zh-CN" dirty="0"/>
          </a:p>
        </p:txBody>
      </p:sp>
      <p:pic>
        <p:nvPicPr>
          <p:cNvPr id="2054" name="Picture 6">
            <a:extLst>
              <a:ext uri="{FF2B5EF4-FFF2-40B4-BE49-F238E27FC236}">
                <a16:creationId xmlns:a16="http://schemas.microsoft.com/office/drawing/2014/main" id="{2A0361E0-750D-4F15-A286-3FCAA9D9A6A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1506" y="4221088"/>
            <a:ext cx="6568988" cy="2016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72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C6D646-959F-4F09-AF05-11EEB3F7F570}"/>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3F12D440-7ADE-4B21-9B5E-385AB6035DD3}"/>
              </a:ext>
            </a:extLst>
          </p:cNvPr>
          <p:cNvSpPr>
            <a:spLocks noGrp="1"/>
          </p:cNvSpPr>
          <p:nvPr>
            <p:ph idx="1"/>
          </p:nvPr>
        </p:nvSpPr>
        <p:spPr/>
        <p:txBody>
          <a:bodyPr/>
          <a:lstStyle/>
          <a:p>
            <a:pPr>
              <a:buFont typeface="Arial" panose="020B0604020202020204" pitchFamily="34" charset="0"/>
              <a:buChar char="•"/>
            </a:pPr>
            <a:r>
              <a:rPr lang="en-US" altLang="zh-CN" dirty="0"/>
              <a:t>If the DUO STA terminates the TXOP early by sending a CF-End frame, it loses the TXOP and needs to compete for the channel access again</a:t>
            </a:r>
          </a:p>
          <a:p>
            <a:pPr lvl="1">
              <a:buFont typeface="Arial" panose="020B0604020202020204" pitchFamily="34" charset="0"/>
              <a:buChar char="•"/>
            </a:pPr>
            <a:r>
              <a:rPr lang="en-US" altLang="zh-CN" dirty="0"/>
              <a:t>Introduce more delay, may degrade the performance of low-latency services</a:t>
            </a:r>
          </a:p>
          <a:p>
            <a:pPr lvl="1">
              <a:buFont typeface="Arial" panose="020B0604020202020204" pitchFamily="34" charset="0"/>
              <a:buChar char="•"/>
            </a:pPr>
            <a:r>
              <a:rPr lang="en-US" altLang="zh-CN" dirty="0"/>
              <a:t>It may be infeasible for the DUO STA to send the CF-End frame before the unavailability period</a:t>
            </a:r>
          </a:p>
          <a:p>
            <a:pPr marL="0" indent="0"/>
            <a:endParaRPr lang="zh-CN" altLang="en-US" dirty="0"/>
          </a:p>
        </p:txBody>
      </p:sp>
      <p:sp>
        <p:nvSpPr>
          <p:cNvPr id="4" name="灯片编号占位符 3">
            <a:extLst>
              <a:ext uri="{FF2B5EF4-FFF2-40B4-BE49-F238E27FC236}">
                <a16:creationId xmlns:a16="http://schemas.microsoft.com/office/drawing/2014/main" id="{A1C0DDEA-7F24-41D2-89E8-24C219C21037}"/>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页脚占位符 4">
            <a:extLst>
              <a:ext uri="{FF2B5EF4-FFF2-40B4-BE49-F238E27FC236}">
                <a16:creationId xmlns:a16="http://schemas.microsoft.com/office/drawing/2014/main" id="{57EFE785-8EF1-44D0-AA24-9231A3729F35}"/>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36BF03F4-5449-4C9B-A12B-3AE845ADE755}"/>
              </a:ext>
            </a:extLst>
          </p:cNvPr>
          <p:cNvSpPr>
            <a:spLocks noGrp="1"/>
          </p:cNvSpPr>
          <p:nvPr>
            <p:ph type="dt" idx="15"/>
          </p:nvPr>
        </p:nvSpPr>
        <p:spPr/>
        <p:txBody>
          <a:bodyPr/>
          <a:lstStyle/>
          <a:p>
            <a:r>
              <a:rPr lang="en-US" altLang="zh-CN"/>
              <a:t>August 2025</a:t>
            </a:r>
            <a:endParaRPr lang="en-GB" altLang="zh-CN" dirty="0"/>
          </a:p>
        </p:txBody>
      </p:sp>
      <p:pic>
        <p:nvPicPr>
          <p:cNvPr id="7" name="Picture 2">
            <a:extLst>
              <a:ext uri="{FF2B5EF4-FFF2-40B4-BE49-F238E27FC236}">
                <a16:creationId xmlns:a16="http://schemas.microsoft.com/office/drawing/2014/main" id="{30DD6FCC-69D1-4912-86E8-983EC9E18E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4859" y="4056333"/>
            <a:ext cx="6160168" cy="18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486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ABEBCB-37FA-41C7-B484-10D5754D5293}"/>
              </a:ext>
            </a:extLst>
          </p:cNvPr>
          <p:cNvSpPr>
            <a:spLocks noGrp="1"/>
          </p:cNvSpPr>
          <p:nvPr>
            <p:ph type="title"/>
          </p:nvPr>
        </p:nvSpPr>
        <p:spPr/>
        <p:txBody>
          <a:bodyPr/>
          <a:lstStyle/>
          <a:p>
            <a:r>
              <a:rPr lang="en-US" altLang="zh-CN" dirty="0"/>
              <a:t>Proposal DUO Operation Indication</a:t>
            </a:r>
            <a:endParaRPr lang="zh-CN" altLang="en-US" dirty="0"/>
          </a:p>
        </p:txBody>
      </p:sp>
      <p:sp>
        <p:nvSpPr>
          <p:cNvPr id="3" name="内容占位符 2">
            <a:extLst>
              <a:ext uri="{FF2B5EF4-FFF2-40B4-BE49-F238E27FC236}">
                <a16:creationId xmlns:a16="http://schemas.microsoft.com/office/drawing/2014/main" id="{DA695BFD-9D20-4DD2-8A32-DE6EAD5E98F3}"/>
              </a:ext>
            </a:extLst>
          </p:cNvPr>
          <p:cNvSpPr>
            <a:spLocks noGrp="1"/>
          </p:cNvSpPr>
          <p:nvPr>
            <p:ph idx="1"/>
          </p:nvPr>
        </p:nvSpPr>
        <p:spPr/>
        <p:txBody>
          <a:bodyPr/>
          <a:lstStyle/>
          <a:p>
            <a:pPr marL="0" indent="0"/>
            <a:r>
              <a:rPr lang="en-US" altLang="zh-CN" dirty="0"/>
              <a:t>The Remaining TXOP Allocation may be indicated by TXOP Allocation field in the BSRP NTB Trigger frame</a:t>
            </a:r>
          </a:p>
          <a:p>
            <a:pPr>
              <a:buFont typeface="Arial" panose="020B0604020202020204" pitchFamily="34" charset="0"/>
              <a:buChar char="•"/>
            </a:pPr>
            <a:r>
              <a:rPr lang="en-US" altLang="zh-CN" sz="2000" b="0" dirty="0"/>
              <a:t>TXOP Allocation = 0, the DUO STA releases the remaining TXOP once the unavailability period starts</a:t>
            </a:r>
          </a:p>
          <a:p>
            <a:pPr>
              <a:buFont typeface="Arial" panose="020B0604020202020204" pitchFamily="34" charset="0"/>
              <a:buChar char="•"/>
            </a:pPr>
            <a:r>
              <a:rPr lang="en-US" altLang="zh-CN" sz="2000" b="0" dirty="0"/>
              <a:t>TXOP Allocation = 1, the DUO STA wants to continue the TXOP after the unavailability period finishes</a:t>
            </a:r>
            <a:endParaRPr lang="zh-CN" altLang="en-US" sz="2000" b="0" dirty="0"/>
          </a:p>
        </p:txBody>
      </p:sp>
      <p:sp>
        <p:nvSpPr>
          <p:cNvPr id="4" name="灯片编号占位符 3">
            <a:extLst>
              <a:ext uri="{FF2B5EF4-FFF2-40B4-BE49-F238E27FC236}">
                <a16:creationId xmlns:a16="http://schemas.microsoft.com/office/drawing/2014/main" id="{D3C8DE85-22CC-40EE-B7C7-BB30894AAC0A}"/>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页脚占位符 4">
            <a:extLst>
              <a:ext uri="{FF2B5EF4-FFF2-40B4-BE49-F238E27FC236}">
                <a16:creationId xmlns:a16="http://schemas.microsoft.com/office/drawing/2014/main" id="{EB97BF32-8182-4074-8C50-046AE97F6FAA}"/>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21F3C77D-490A-49BB-A4E2-68FB5791C4AC}"/>
              </a:ext>
            </a:extLst>
          </p:cNvPr>
          <p:cNvSpPr>
            <a:spLocks noGrp="1"/>
          </p:cNvSpPr>
          <p:nvPr>
            <p:ph type="dt" idx="15"/>
          </p:nvPr>
        </p:nvSpPr>
        <p:spPr/>
        <p:txBody>
          <a:bodyPr/>
          <a:lstStyle/>
          <a:p>
            <a:r>
              <a:rPr lang="en-US" altLang="zh-CN"/>
              <a:t>August 2025</a:t>
            </a:r>
            <a:endParaRPr lang="en-GB" altLang="zh-CN" dirty="0"/>
          </a:p>
        </p:txBody>
      </p:sp>
      <p:graphicFrame>
        <p:nvGraphicFramePr>
          <p:cNvPr id="8" name="表格 7">
            <a:extLst>
              <a:ext uri="{FF2B5EF4-FFF2-40B4-BE49-F238E27FC236}">
                <a16:creationId xmlns:a16="http://schemas.microsoft.com/office/drawing/2014/main" id="{33BD237D-CABD-4940-A012-A204CF36067F}"/>
              </a:ext>
            </a:extLst>
          </p:cNvPr>
          <p:cNvGraphicFramePr>
            <a:graphicFrameLocks noGrp="1"/>
          </p:cNvGraphicFramePr>
          <p:nvPr>
            <p:extLst>
              <p:ext uri="{D42A27DB-BD31-4B8C-83A1-F6EECF244321}">
                <p14:modId xmlns:p14="http://schemas.microsoft.com/office/powerpoint/2010/main" val="1587580693"/>
              </p:ext>
            </p:extLst>
          </p:nvPr>
        </p:nvGraphicFramePr>
        <p:xfrm>
          <a:off x="2639617" y="4221088"/>
          <a:ext cx="6912766" cy="1125055"/>
        </p:xfrm>
        <a:graphic>
          <a:graphicData uri="http://schemas.openxmlformats.org/drawingml/2006/table">
            <a:tbl>
              <a:tblPr/>
              <a:tblGrid>
                <a:gridCol w="592293">
                  <a:extLst>
                    <a:ext uri="{9D8B030D-6E8A-4147-A177-3AD203B41FA5}">
                      <a16:colId xmlns:a16="http://schemas.microsoft.com/office/drawing/2014/main" val="2982765101"/>
                    </a:ext>
                  </a:extLst>
                </a:gridCol>
                <a:gridCol w="1593511">
                  <a:extLst>
                    <a:ext uri="{9D8B030D-6E8A-4147-A177-3AD203B41FA5}">
                      <a16:colId xmlns:a16="http://schemas.microsoft.com/office/drawing/2014/main" val="353870157"/>
                    </a:ext>
                  </a:extLst>
                </a:gridCol>
                <a:gridCol w="2152762">
                  <a:extLst>
                    <a:ext uri="{9D8B030D-6E8A-4147-A177-3AD203B41FA5}">
                      <a16:colId xmlns:a16="http://schemas.microsoft.com/office/drawing/2014/main" val="3658574445"/>
                    </a:ext>
                  </a:extLst>
                </a:gridCol>
                <a:gridCol w="1287100">
                  <a:extLst>
                    <a:ext uri="{9D8B030D-6E8A-4147-A177-3AD203B41FA5}">
                      <a16:colId xmlns:a16="http://schemas.microsoft.com/office/drawing/2014/main" val="1906745773"/>
                    </a:ext>
                  </a:extLst>
                </a:gridCol>
                <a:gridCol w="1287100">
                  <a:extLst>
                    <a:ext uri="{9D8B030D-6E8A-4147-A177-3AD203B41FA5}">
                      <a16:colId xmlns:a16="http://schemas.microsoft.com/office/drawing/2014/main" val="2962684942"/>
                    </a:ext>
                  </a:extLst>
                </a:gridCol>
              </a:tblGrid>
              <a:tr h="317208">
                <a:tc>
                  <a:txBody>
                    <a:bodyPr/>
                    <a:lstStyle/>
                    <a:p>
                      <a:pPr algn="ctr">
                        <a:lnSpc>
                          <a:spcPts val="800"/>
                        </a:lnSpc>
                      </a:pPr>
                      <a:r>
                        <a:rPr lang="en-US" sz="1200">
                          <a:solidFill>
                            <a:srgbClr val="000000"/>
                          </a:solidFill>
                          <a:effectLst/>
                          <a:latin typeface="+mj-lt"/>
                          <a:ea typeface="MS Mincho" panose="02020609040205080304" pitchFamily="49" charset="-128"/>
                        </a:rPr>
                        <a:t> </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a:noFill/>
                    </a:lnR>
                    <a:lnT>
                      <a:noFill/>
                    </a:lnT>
                    <a:lnB>
                      <a:noFill/>
                    </a:lnB>
                  </a:tcPr>
                </a:tc>
                <a:tc>
                  <a:txBody>
                    <a:bodyPr/>
                    <a:lstStyle/>
                    <a:p>
                      <a:pPr algn="ctr">
                        <a:lnSpc>
                          <a:spcPts val="800"/>
                        </a:lnSpc>
                      </a:pPr>
                      <a:r>
                        <a:rPr lang="en-US" sz="1200" dirty="0">
                          <a:solidFill>
                            <a:srgbClr val="000000"/>
                          </a:solidFill>
                          <a:effectLst/>
                          <a:latin typeface="+mj-lt"/>
                          <a:ea typeface="MS Mincho" panose="02020609040205080304" pitchFamily="49" charset="-128"/>
                        </a:rPr>
                        <a:t>B0                    B9</a:t>
                      </a:r>
                      <a:endParaRPr lang="zh-CN" sz="1200" dirty="0">
                        <a:solidFill>
                          <a:srgbClr val="000000"/>
                        </a:solidFill>
                        <a:effectLst/>
                        <a:latin typeface="+mj-lt"/>
                        <a:ea typeface="MS Mincho" panose="02020609040205080304" pitchFamily="49" charset="-128"/>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ts val="800"/>
                        </a:lnSpc>
                      </a:pPr>
                      <a:r>
                        <a:rPr lang="en-US" sz="1200">
                          <a:solidFill>
                            <a:srgbClr val="000000"/>
                          </a:solidFill>
                          <a:effectLst/>
                          <a:latin typeface="+mj-lt"/>
                          <a:ea typeface="MS Mincho" panose="02020609040205080304" pitchFamily="49" charset="-128"/>
                        </a:rPr>
                        <a:t>B10                             B19</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ts val="800"/>
                        </a:lnSpc>
                      </a:pPr>
                      <a:r>
                        <a:rPr lang="en-US" altLang="zh-CN" sz="1200" u="sng" dirty="0">
                          <a:solidFill>
                            <a:srgbClr val="000000"/>
                          </a:solidFill>
                          <a:effectLst/>
                          <a:latin typeface="+mj-lt"/>
                          <a:ea typeface="MS Mincho" panose="02020609040205080304" pitchFamily="49" charset="-128"/>
                        </a:rPr>
                        <a:t>B20</a:t>
                      </a:r>
                      <a:endParaRPr lang="zh-CN" sz="1200" u="sng" dirty="0">
                        <a:solidFill>
                          <a:srgbClr val="000000"/>
                        </a:solidFill>
                        <a:effectLst/>
                        <a:latin typeface="+mj-lt"/>
                        <a:ea typeface="MS Mincho" panose="02020609040205080304" pitchFamily="49" charset="-128"/>
                      </a:endParaRPr>
                    </a:p>
                  </a:txBody>
                  <a:tcPr marL="76200" marR="76200" marT="76200" marB="3810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a:lnSpc>
                          <a:spcPts val="800"/>
                        </a:lnSpc>
                      </a:pPr>
                      <a:r>
                        <a:rPr lang="en-US" sz="1200" dirty="0">
                          <a:solidFill>
                            <a:srgbClr val="000000"/>
                          </a:solidFill>
                          <a:effectLst/>
                          <a:latin typeface="+mj-lt"/>
                          <a:ea typeface="MS Mincho" panose="02020609040205080304" pitchFamily="49" charset="-128"/>
                        </a:rPr>
                        <a:t>B21           B23</a:t>
                      </a:r>
                      <a:endParaRPr lang="zh-CN" sz="1200" dirty="0">
                        <a:solidFill>
                          <a:srgbClr val="000000"/>
                        </a:solidFill>
                        <a:effectLst/>
                        <a:latin typeface="+mj-lt"/>
                        <a:ea typeface="MS Mincho" panose="02020609040205080304" pitchFamily="49" charset="-128"/>
                      </a:endParaRPr>
                    </a:p>
                  </a:txBody>
                  <a:tcPr marL="76200" marR="76200" marT="76200" marB="38100" anchor="ctr">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1943842"/>
                  </a:ext>
                </a:extLst>
              </a:tr>
              <a:tr h="420275">
                <a:tc>
                  <a:txBody>
                    <a:bodyPr/>
                    <a:lstStyle/>
                    <a:p>
                      <a:pPr algn="ctr">
                        <a:lnSpc>
                          <a:spcPts val="800"/>
                        </a:lnSpc>
                      </a:pPr>
                      <a:r>
                        <a:rPr lang="en-US" sz="1200">
                          <a:solidFill>
                            <a:srgbClr val="000000"/>
                          </a:solidFill>
                          <a:effectLst/>
                          <a:latin typeface="+mj-lt"/>
                          <a:ea typeface="MS Mincho" panose="02020609040205080304" pitchFamily="49" charset="-128"/>
                        </a:rPr>
                        <a:t> </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algn="ctr">
                        <a:lnSpc>
                          <a:spcPct val="100000"/>
                        </a:lnSpc>
                      </a:pPr>
                      <a:r>
                        <a:rPr lang="en-US" sz="1200" dirty="0">
                          <a:solidFill>
                            <a:srgbClr val="000000"/>
                          </a:solidFill>
                          <a:effectLst/>
                          <a:latin typeface="+mj-lt"/>
                          <a:ea typeface="MS Mincho" panose="02020609040205080304" pitchFamily="49" charset="-128"/>
                        </a:rPr>
                        <a:t>Unavailability Target Start Time</a:t>
                      </a:r>
                      <a:endParaRPr lang="zh-CN" sz="1200" dirty="0">
                        <a:solidFill>
                          <a:srgbClr val="000000"/>
                        </a:solidFill>
                        <a:effectLst/>
                        <a:latin typeface="+mj-lt"/>
                        <a:ea typeface="MS Mincho" panose="02020609040205080304" pitchFamily="49" charset="-128"/>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0000"/>
                        </a:lnSpc>
                      </a:pPr>
                      <a:r>
                        <a:rPr lang="en-US" sz="1200" dirty="0">
                          <a:solidFill>
                            <a:srgbClr val="000000"/>
                          </a:solidFill>
                          <a:effectLst/>
                          <a:latin typeface="+mj-lt"/>
                          <a:ea typeface="MS Mincho" panose="02020609040205080304" pitchFamily="49" charset="-128"/>
                        </a:rPr>
                        <a:t>Unavailability Duration</a:t>
                      </a:r>
                      <a:endParaRPr lang="zh-CN" sz="1200" dirty="0">
                        <a:solidFill>
                          <a:srgbClr val="000000"/>
                        </a:solidFill>
                        <a:effectLst/>
                        <a:latin typeface="+mj-lt"/>
                        <a:ea typeface="MS Mincho" panose="02020609040205080304" pitchFamily="49" charset="-128"/>
                      </a:endParaRPr>
                    </a:p>
                  </a:txBody>
                  <a:tcPr marL="76200" marR="76200" marT="101600" marB="635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0000"/>
                        </a:lnSpc>
                      </a:pPr>
                      <a:r>
                        <a:rPr lang="en-US" altLang="zh-CN" sz="1200" u="sng" dirty="0">
                          <a:solidFill>
                            <a:schemeClr val="tx1"/>
                          </a:solidFill>
                          <a:effectLst/>
                          <a:latin typeface="+mj-lt"/>
                          <a:ea typeface="MS Mincho" panose="02020609040205080304" pitchFamily="49" charset="-128"/>
                        </a:rPr>
                        <a:t>TXOP Allocation</a:t>
                      </a:r>
                      <a:endParaRPr lang="zh-CN" sz="1200" u="sng" dirty="0">
                        <a:solidFill>
                          <a:schemeClr val="tx1"/>
                        </a:solidFill>
                        <a:effectLst/>
                        <a:latin typeface="+mj-lt"/>
                        <a:ea typeface="MS Mincho" panose="02020609040205080304" pitchFamily="49" charset="-128"/>
                      </a:endParaRPr>
                    </a:p>
                  </a:txBody>
                  <a:tcPr marL="76200" marR="76200" marT="76200" marB="381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00000"/>
                        </a:lnSpc>
                      </a:pPr>
                      <a:r>
                        <a:rPr lang="en-US" sz="1200" dirty="0">
                          <a:solidFill>
                            <a:srgbClr val="000000"/>
                          </a:solidFill>
                          <a:effectLst/>
                          <a:latin typeface="+mj-lt"/>
                          <a:ea typeface="MS Mincho" panose="02020609040205080304" pitchFamily="49" charset="-128"/>
                        </a:rPr>
                        <a:t>Reserved</a:t>
                      </a:r>
                      <a:endParaRPr lang="zh-CN" sz="1200" dirty="0">
                        <a:solidFill>
                          <a:srgbClr val="000000"/>
                        </a:solidFill>
                        <a:effectLst/>
                        <a:latin typeface="+mj-lt"/>
                        <a:ea typeface="MS Mincho" panose="02020609040205080304" pitchFamily="49" charset="-128"/>
                      </a:endParaRPr>
                    </a:p>
                  </a:txBody>
                  <a:tcPr marL="76200" marR="76200" marT="76200" marB="3810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9073360"/>
                  </a:ext>
                </a:extLst>
              </a:tr>
              <a:tr h="229702">
                <a:tc>
                  <a:txBody>
                    <a:bodyPr/>
                    <a:lstStyle/>
                    <a:p>
                      <a:pPr algn="ctr">
                        <a:lnSpc>
                          <a:spcPts val="800"/>
                        </a:lnSpc>
                      </a:pPr>
                      <a:r>
                        <a:rPr lang="en-US" sz="1200">
                          <a:solidFill>
                            <a:srgbClr val="000000"/>
                          </a:solidFill>
                          <a:effectLst/>
                          <a:latin typeface="+mj-lt"/>
                          <a:ea typeface="MS Mincho" panose="02020609040205080304" pitchFamily="49" charset="-128"/>
                        </a:rPr>
                        <a:t>Bits:</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a:noFill/>
                    </a:lnR>
                    <a:lnT>
                      <a:noFill/>
                    </a:lnT>
                    <a:lnB>
                      <a:noFill/>
                    </a:lnB>
                  </a:tcPr>
                </a:tc>
                <a:tc>
                  <a:txBody>
                    <a:bodyPr/>
                    <a:lstStyle/>
                    <a:p>
                      <a:pPr algn="ctr">
                        <a:lnSpc>
                          <a:spcPts val="800"/>
                        </a:lnSpc>
                      </a:pPr>
                      <a:r>
                        <a:rPr lang="en-US" sz="1200">
                          <a:solidFill>
                            <a:srgbClr val="000000"/>
                          </a:solidFill>
                          <a:effectLst/>
                          <a:latin typeface="+mj-lt"/>
                          <a:ea typeface="MS Mincho" panose="02020609040205080304" pitchFamily="49" charset="-128"/>
                        </a:rPr>
                        <a:t>10</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ts val="800"/>
                        </a:lnSpc>
                      </a:pPr>
                      <a:r>
                        <a:rPr lang="en-US" sz="1200">
                          <a:solidFill>
                            <a:srgbClr val="000000"/>
                          </a:solidFill>
                          <a:effectLst/>
                          <a:latin typeface="+mj-lt"/>
                          <a:ea typeface="MS Mincho" panose="02020609040205080304" pitchFamily="49" charset="-128"/>
                        </a:rPr>
                        <a:t>10</a:t>
                      </a:r>
                      <a:endParaRPr lang="zh-CN" sz="1200">
                        <a:solidFill>
                          <a:srgbClr val="000000"/>
                        </a:solidFill>
                        <a:effectLst/>
                        <a:latin typeface="+mj-lt"/>
                        <a:ea typeface="MS Mincho" panose="02020609040205080304" pitchFamily="49" charset="-128"/>
                      </a:endParaRPr>
                    </a:p>
                  </a:txBody>
                  <a:tcPr marL="76200" marR="76200" marT="101600" marB="635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ts val="800"/>
                        </a:lnSpc>
                      </a:pPr>
                      <a:r>
                        <a:rPr lang="en-US" altLang="zh-CN" sz="1200" u="sng" dirty="0">
                          <a:solidFill>
                            <a:srgbClr val="000000"/>
                          </a:solidFill>
                          <a:effectLst/>
                          <a:latin typeface="+mj-lt"/>
                          <a:ea typeface="MS Mincho" panose="02020609040205080304" pitchFamily="49" charset="-128"/>
                        </a:rPr>
                        <a:t>1</a:t>
                      </a:r>
                      <a:endParaRPr lang="zh-CN" sz="1200" u="sng" dirty="0">
                        <a:solidFill>
                          <a:srgbClr val="000000"/>
                        </a:solidFill>
                        <a:effectLst/>
                        <a:latin typeface="+mj-lt"/>
                        <a:ea typeface="MS Mincho" panose="02020609040205080304" pitchFamily="49" charset="-128"/>
                      </a:endParaRPr>
                    </a:p>
                  </a:txBody>
                  <a:tcPr marL="76200" marR="76200" marT="76200" marB="381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lnSpc>
                          <a:spcPts val="800"/>
                        </a:lnSpc>
                      </a:pPr>
                      <a:r>
                        <a:rPr lang="en-US" altLang="zh-CN" sz="1200" dirty="0">
                          <a:solidFill>
                            <a:srgbClr val="000000"/>
                          </a:solidFill>
                          <a:effectLst/>
                          <a:latin typeface="+mj-lt"/>
                          <a:ea typeface="MS Mincho" panose="02020609040205080304" pitchFamily="49" charset="-128"/>
                        </a:rPr>
                        <a:t>3</a:t>
                      </a:r>
                      <a:endParaRPr lang="zh-CN" sz="1200" dirty="0">
                        <a:solidFill>
                          <a:srgbClr val="000000"/>
                        </a:solidFill>
                        <a:effectLst/>
                        <a:latin typeface="+mj-lt"/>
                        <a:ea typeface="MS Mincho" panose="02020609040205080304" pitchFamily="49" charset="-128"/>
                      </a:endParaRPr>
                    </a:p>
                  </a:txBody>
                  <a:tcPr marL="76200" marR="76200" marT="76200" marB="38100" anchor="ctr">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76526848"/>
                  </a:ext>
                </a:extLst>
              </a:tr>
            </a:tbl>
          </a:graphicData>
        </a:graphic>
      </p:graphicFrame>
    </p:spTree>
    <p:extLst>
      <p:ext uri="{BB962C8B-B14F-4D97-AF65-F5344CB8AC3E}">
        <p14:creationId xmlns:p14="http://schemas.microsoft.com/office/powerpoint/2010/main" val="232631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ABEBCB-37FA-41C7-B484-10D5754D5293}"/>
              </a:ext>
            </a:extLst>
          </p:cNvPr>
          <p:cNvSpPr>
            <a:spLocks noGrp="1"/>
          </p:cNvSpPr>
          <p:nvPr>
            <p:ph type="title"/>
          </p:nvPr>
        </p:nvSpPr>
        <p:spPr/>
        <p:txBody>
          <a:bodyPr/>
          <a:lstStyle/>
          <a:p>
            <a:r>
              <a:rPr lang="en-US" altLang="zh-CN" dirty="0"/>
              <a:t>Proposal DUO Operations</a:t>
            </a:r>
            <a:endParaRPr lang="zh-CN" altLang="en-US" dirty="0"/>
          </a:p>
        </p:txBody>
      </p:sp>
      <p:sp>
        <p:nvSpPr>
          <p:cNvPr id="3" name="内容占位符 2">
            <a:extLst>
              <a:ext uri="{FF2B5EF4-FFF2-40B4-BE49-F238E27FC236}">
                <a16:creationId xmlns:a16="http://schemas.microsoft.com/office/drawing/2014/main" id="{DA695BFD-9D20-4DD2-8A32-DE6EAD5E98F3}"/>
              </a:ext>
            </a:extLst>
          </p:cNvPr>
          <p:cNvSpPr>
            <a:spLocks noGrp="1"/>
          </p:cNvSpPr>
          <p:nvPr>
            <p:ph idx="1"/>
          </p:nvPr>
        </p:nvSpPr>
        <p:spPr/>
        <p:txBody>
          <a:bodyPr/>
          <a:lstStyle/>
          <a:p>
            <a:pPr>
              <a:buFont typeface="Arial" panose="020B0604020202020204" pitchFamily="34" charset="0"/>
              <a:buChar char="•"/>
            </a:pPr>
            <a:r>
              <a:rPr lang="en-US" altLang="zh-CN" dirty="0"/>
              <a:t>The DUO non-AP STA may release the TXOP after the start of the unavailability period</a:t>
            </a:r>
          </a:p>
          <a:p>
            <a:pPr lvl="1">
              <a:buFont typeface="Arial" panose="020B0604020202020204" pitchFamily="34" charset="0"/>
              <a:buChar char="•"/>
            </a:pPr>
            <a:r>
              <a:rPr lang="en-US" altLang="zh-CN" dirty="0"/>
              <a:t>The AP may become the TXOP holder until the end of the TXOP</a:t>
            </a:r>
          </a:p>
          <a:p>
            <a:pPr marL="457200" lvl="1" indent="0"/>
            <a:endParaRPr lang="en-US" altLang="zh-CN" dirty="0"/>
          </a:p>
          <a:p>
            <a:pPr marL="457200" lvl="1" indent="0"/>
            <a:endParaRPr lang="en-US" altLang="zh-CN" dirty="0"/>
          </a:p>
          <a:p>
            <a:pPr marL="457200" lvl="1" indent="0"/>
            <a:endParaRPr lang="en-US" altLang="zh-CN" dirty="0"/>
          </a:p>
          <a:p>
            <a:pPr marL="457200" lvl="1" indent="0"/>
            <a:endParaRPr lang="en-US" altLang="zh-CN" dirty="0"/>
          </a:p>
          <a:p>
            <a:pPr lvl="1">
              <a:buFont typeface="Arial" panose="020B0604020202020204" pitchFamily="34" charset="0"/>
              <a:buChar char="•"/>
            </a:pPr>
            <a:r>
              <a:rPr lang="en-US" altLang="zh-CN" dirty="0"/>
              <a:t>or the AP may terminate the TXOP by transmitting a CF-End frame</a:t>
            </a:r>
          </a:p>
          <a:p>
            <a:pPr lvl="1"/>
            <a:endParaRPr lang="en-US" altLang="zh-CN" dirty="0"/>
          </a:p>
          <a:p>
            <a:pPr lvl="1"/>
            <a:endParaRPr lang="en-US" altLang="zh-CN" dirty="0"/>
          </a:p>
          <a:p>
            <a:pPr lvl="1"/>
            <a:endParaRPr lang="en-US" altLang="zh-CN" dirty="0"/>
          </a:p>
          <a:p>
            <a:endParaRPr lang="zh-CN" altLang="en-US" dirty="0"/>
          </a:p>
          <a:p>
            <a:endParaRPr lang="zh-CN" altLang="en-US" dirty="0"/>
          </a:p>
        </p:txBody>
      </p:sp>
      <p:sp>
        <p:nvSpPr>
          <p:cNvPr id="4" name="灯片编号占位符 3">
            <a:extLst>
              <a:ext uri="{FF2B5EF4-FFF2-40B4-BE49-F238E27FC236}">
                <a16:creationId xmlns:a16="http://schemas.microsoft.com/office/drawing/2014/main" id="{D3C8DE85-22CC-40EE-B7C7-BB30894AAC0A}"/>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页脚占位符 4">
            <a:extLst>
              <a:ext uri="{FF2B5EF4-FFF2-40B4-BE49-F238E27FC236}">
                <a16:creationId xmlns:a16="http://schemas.microsoft.com/office/drawing/2014/main" id="{EB97BF32-8182-4074-8C50-046AE97F6FAA}"/>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21F3C77D-490A-49BB-A4E2-68FB5791C4AC}"/>
              </a:ext>
            </a:extLst>
          </p:cNvPr>
          <p:cNvSpPr>
            <a:spLocks noGrp="1"/>
          </p:cNvSpPr>
          <p:nvPr>
            <p:ph type="dt" idx="15"/>
          </p:nvPr>
        </p:nvSpPr>
        <p:spPr/>
        <p:txBody>
          <a:bodyPr/>
          <a:lstStyle/>
          <a:p>
            <a:r>
              <a:rPr lang="en-US" altLang="zh-CN"/>
              <a:t>August 2025</a:t>
            </a:r>
            <a:endParaRPr lang="en-GB" altLang="zh-CN" dirty="0"/>
          </a:p>
        </p:txBody>
      </p:sp>
      <p:pic>
        <p:nvPicPr>
          <p:cNvPr id="7" name="Picture 6">
            <a:extLst>
              <a:ext uri="{FF2B5EF4-FFF2-40B4-BE49-F238E27FC236}">
                <a16:creationId xmlns:a16="http://schemas.microsoft.com/office/drawing/2014/main" id="{5A2F856E-FF1F-4FF5-A504-E78B836E88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1086" y="3068960"/>
            <a:ext cx="4787714" cy="14694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extLst>
              <a:ext uri="{FF2B5EF4-FFF2-40B4-BE49-F238E27FC236}">
                <a16:creationId xmlns:a16="http://schemas.microsoft.com/office/drawing/2014/main" id="{3BA0E5C1-2B45-4063-B7DD-54D13426514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2684" y="5037102"/>
            <a:ext cx="4686116" cy="143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6601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ABEBCB-37FA-41C7-B484-10D5754D5293}"/>
              </a:ext>
            </a:extLst>
          </p:cNvPr>
          <p:cNvSpPr>
            <a:spLocks noGrp="1"/>
          </p:cNvSpPr>
          <p:nvPr>
            <p:ph type="title"/>
          </p:nvPr>
        </p:nvSpPr>
        <p:spPr/>
        <p:txBody>
          <a:bodyPr/>
          <a:lstStyle/>
          <a:p>
            <a:r>
              <a:rPr lang="en-US" altLang="zh-CN" dirty="0"/>
              <a:t>Proposal DUO Operations</a:t>
            </a:r>
            <a:endParaRPr lang="zh-CN" altLang="en-US" dirty="0"/>
          </a:p>
        </p:txBody>
      </p:sp>
      <p:sp>
        <p:nvSpPr>
          <p:cNvPr id="3" name="内容占位符 2">
            <a:extLst>
              <a:ext uri="{FF2B5EF4-FFF2-40B4-BE49-F238E27FC236}">
                <a16:creationId xmlns:a16="http://schemas.microsoft.com/office/drawing/2014/main" id="{DA695BFD-9D20-4DD2-8A32-DE6EAD5E98F3}"/>
              </a:ext>
            </a:extLst>
          </p:cNvPr>
          <p:cNvSpPr>
            <a:spLocks noGrp="1"/>
          </p:cNvSpPr>
          <p:nvPr>
            <p:ph idx="1"/>
          </p:nvPr>
        </p:nvSpPr>
        <p:spPr/>
        <p:txBody>
          <a:bodyPr/>
          <a:lstStyle/>
          <a:p>
            <a:pPr>
              <a:buFont typeface="Arial" panose="020B0604020202020204" pitchFamily="34" charset="0"/>
              <a:buChar char="•"/>
            </a:pPr>
            <a:r>
              <a:rPr lang="en-US" altLang="zh-CN" dirty="0"/>
              <a:t>The DUO non-AP STA may restore as the TXOP holder after the end of the unavailability period</a:t>
            </a:r>
          </a:p>
          <a:p>
            <a:pPr lvl="1">
              <a:buFont typeface="Arial" panose="020B0604020202020204" pitchFamily="34" charset="0"/>
              <a:buChar char="•"/>
            </a:pPr>
            <a:r>
              <a:rPr lang="en-US" altLang="zh-CN" dirty="0"/>
              <a:t>The AP becomes the TXOP holder until the end of the TXOP</a:t>
            </a:r>
          </a:p>
          <a:p>
            <a:pPr lvl="1">
              <a:buFont typeface="Arial" panose="020B0604020202020204" pitchFamily="34" charset="0"/>
              <a:buChar char="•"/>
            </a:pPr>
            <a:r>
              <a:rPr lang="en-US" altLang="zh-CN" dirty="0"/>
              <a:t>The AP allocates the remaining TXOP to the DUO non-AP STA at the end of the unavailability period</a:t>
            </a:r>
          </a:p>
          <a:p>
            <a:pPr marL="457200" lvl="1" indent="0"/>
            <a:endParaRPr lang="en-US" altLang="zh-CN" dirty="0"/>
          </a:p>
          <a:p>
            <a:pPr marL="457200" lvl="1" indent="0"/>
            <a:endParaRPr lang="en-US" altLang="zh-CN" dirty="0"/>
          </a:p>
          <a:p>
            <a:pPr marL="457200" lvl="1" indent="0"/>
            <a:endParaRPr lang="en-US" altLang="zh-CN" dirty="0"/>
          </a:p>
          <a:p>
            <a:pPr lvl="1">
              <a:buFont typeface="Arial" panose="020B0604020202020204" pitchFamily="34" charset="0"/>
              <a:buChar char="•"/>
            </a:pPr>
            <a:endParaRPr lang="en-US" altLang="zh-CN" dirty="0"/>
          </a:p>
          <a:p>
            <a:pPr lvl="1"/>
            <a:endParaRPr lang="en-US" altLang="zh-CN" dirty="0"/>
          </a:p>
          <a:p>
            <a:pPr lvl="1"/>
            <a:endParaRPr lang="en-US" altLang="zh-CN" dirty="0"/>
          </a:p>
          <a:p>
            <a:pPr lvl="1"/>
            <a:endParaRPr lang="en-US" altLang="zh-CN" dirty="0"/>
          </a:p>
          <a:p>
            <a:endParaRPr lang="zh-CN" altLang="en-US" dirty="0"/>
          </a:p>
          <a:p>
            <a:endParaRPr lang="zh-CN" altLang="en-US" dirty="0"/>
          </a:p>
        </p:txBody>
      </p:sp>
      <p:sp>
        <p:nvSpPr>
          <p:cNvPr id="4" name="灯片编号占位符 3">
            <a:extLst>
              <a:ext uri="{FF2B5EF4-FFF2-40B4-BE49-F238E27FC236}">
                <a16:creationId xmlns:a16="http://schemas.microsoft.com/office/drawing/2014/main" id="{D3C8DE85-22CC-40EE-B7C7-BB30894AAC0A}"/>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页脚占位符 4">
            <a:extLst>
              <a:ext uri="{FF2B5EF4-FFF2-40B4-BE49-F238E27FC236}">
                <a16:creationId xmlns:a16="http://schemas.microsoft.com/office/drawing/2014/main" id="{EB97BF32-8182-4074-8C50-046AE97F6FAA}"/>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21F3C77D-490A-49BB-A4E2-68FB5791C4AC}"/>
              </a:ext>
            </a:extLst>
          </p:cNvPr>
          <p:cNvSpPr>
            <a:spLocks noGrp="1"/>
          </p:cNvSpPr>
          <p:nvPr>
            <p:ph type="dt" idx="15"/>
          </p:nvPr>
        </p:nvSpPr>
        <p:spPr/>
        <p:txBody>
          <a:bodyPr/>
          <a:lstStyle/>
          <a:p>
            <a:r>
              <a:rPr lang="en-US" altLang="zh-CN"/>
              <a:t>August 2025</a:t>
            </a:r>
            <a:endParaRPr lang="en-GB" altLang="zh-CN" dirty="0"/>
          </a:p>
        </p:txBody>
      </p:sp>
      <p:pic>
        <p:nvPicPr>
          <p:cNvPr id="9" name="Picture 8">
            <a:extLst>
              <a:ext uri="{FF2B5EF4-FFF2-40B4-BE49-F238E27FC236}">
                <a16:creationId xmlns:a16="http://schemas.microsoft.com/office/drawing/2014/main" id="{53AFAC1A-EE9C-40F7-8610-CF59F9186E7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1395" y="3933056"/>
            <a:ext cx="7696200"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84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23A831-134E-47A3-990B-D7F6F684205B}"/>
              </a:ext>
            </a:extLst>
          </p:cNvPr>
          <p:cNvSpPr>
            <a:spLocks noGrp="1"/>
          </p:cNvSpPr>
          <p:nvPr>
            <p:ph type="title"/>
          </p:nvPr>
        </p:nvSpPr>
        <p:spPr/>
        <p:txBody>
          <a:bodyPr/>
          <a:lstStyle/>
          <a:p>
            <a:r>
              <a:rPr lang="en-US" altLang="zh-CN" dirty="0"/>
              <a:t>Summary</a:t>
            </a:r>
            <a:endParaRPr lang="zh-CN" altLang="en-US" dirty="0"/>
          </a:p>
        </p:txBody>
      </p:sp>
      <p:sp>
        <p:nvSpPr>
          <p:cNvPr id="3" name="内容占位符 2">
            <a:extLst>
              <a:ext uri="{FF2B5EF4-FFF2-40B4-BE49-F238E27FC236}">
                <a16:creationId xmlns:a16="http://schemas.microsoft.com/office/drawing/2014/main" id="{E1795D39-DE1C-4150-99D7-0BCBC64B2EA4}"/>
              </a:ext>
            </a:extLst>
          </p:cNvPr>
          <p:cNvSpPr>
            <a:spLocks noGrp="1"/>
          </p:cNvSpPr>
          <p:nvPr>
            <p:ph idx="1"/>
          </p:nvPr>
        </p:nvSpPr>
        <p:spPr/>
        <p:txBody>
          <a:bodyPr/>
          <a:lstStyle/>
          <a:p>
            <a:pPr>
              <a:buFont typeface="Arial" panose="020B0604020202020204" pitchFamily="34" charset="0"/>
              <a:buChar char="•"/>
            </a:pPr>
            <a:r>
              <a:rPr lang="en-US" altLang="zh-CN" dirty="0"/>
              <a:t>A DUO non-AP STA that is a TXOP holder is allowed to send unsolicited ICF to report its incoming unavailability event</a:t>
            </a:r>
          </a:p>
          <a:p>
            <a:pPr>
              <a:buFont typeface="Arial" panose="020B0604020202020204" pitchFamily="34" charset="0"/>
              <a:buChar char="•"/>
            </a:pPr>
            <a:r>
              <a:rPr lang="en-US" altLang="zh-CN" dirty="0"/>
              <a:t>The behaviors of the STAs after the DUO report are undefined in Draft 1.0.</a:t>
            </a:r>
          </a:p>
          <a:p>
            <a:pPr>
              <a:buFont typeface="Arial" panose="020B0604020202020204" pitchFamily="34" charset="0"/>
              <a:buChar char="•"/>
            </a:pPr>
            <a:r>
              <a:rPr lang="en-US" altLang="zh-CN" dirty="0"/>
              <a:t>Terminating the TXOP early introduces more delay, which degrades the performance of low latency services</a:t>
            </a:r>
          </a:p>
          <a:p>
            <a:pPr>
              <a:buFont typeface="Arial" panose="020B0604020202020204" pitchFamily="34" charset="0"/>
              <a:buChar char="•"/>
            </a:pPr>
            <a:r>
              <a:rPr lang="en-US" altLang="zh-CN" dirty="0"/>
              <a:t>The DUO STA should indicate the behaviors of the BSS after the start of the unavailability period </a:t>
            </a:r>
            <a:endParaRPr lang="zh-CN" altLang="en-US" dirty="0"/>
          </a:p>
        </p:txBody>
      </p:sp>
      <p:sp>
        <p:nvSpPr>
          <p:cNvPr id="4" name="灯片编号占位符 3">
            <a:extLst>
              <a:ext uri="{FF2B5EF4-FFF2-40B4-BE49-F238E27FC236}">
                <a16:creationId xmlns:a16="http://schemas.microsoft.com/office/drawing/2014/main" id="{40ABD600-B36C-4759-A54E-8C2AB6FC2DB6}"/>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页脚占位符 4">
            <a:extLst>
              <a:ext uri="{FF2B5EF4-FFF2-40B4-BE49-F238E27FC236}">
                <a16:creationId xmlns:a16="http://schemas.microsoft.com/office/drawing/2014/main" id="{FC71C490-E0E1-4AFC-95F5-470F19628A70}"/>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7DA23B95-C517-4022-ABDB-98142025B80A}"/>
              </a:ext>
            </a:extLst>
          </p:cNvPr>
          <p:cNvSpPr>
            <a:spLocks noGrp="1"/>
          </p:cNvSpPr>
          <p:nvPr>
            <p:ph type="dt" idx="15"/>
          </p:nvPr>
        </p:nvSpPr>
        <p:spPr/>
        <p:txBody>
          <a:bodyPr/>
          <a:lstStyle/>
          <a:p>
            <a:r>
              <a:rPr lang="en-US" altLang="zh-CN"/>
              <a:t>August 2025</a:t>
            </a:r>
            <a:endParaRPr lang="en-GB" altLang="zh-CN" dirty="0"/>
          </a:p>
        </p:txBody>
      </p:sp>
    </p:spTree>
    <p:extLst>
      <p:ext uri="{BB962C8B-B14F-4D97-AF65-F5344CB8AC3E}">
        <p14:creationId xmlns:p14="http://schemas.microsoft.com/office/powerpoint/2010/main" val="1757589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6885C7-E336-4C93-8922-353AD90813BB}"/>
              </a:ext>
            </a:extLst>
          </p:cNvPr>
          <p:cNvSpPr>
            <a:spLocks noGrp="1"/>
          </p:cNvSpPr>
          <p:nvPr>
            <p:ph type="title"/>
          </p:nvPr>
        </p:nvSpPr>
        <p:spPr/>
        <p:txBody>
          <a:bodyPr/>
          <a:lstStyle/>
          <a:p>
            <a:r>
              <a:rPr lang="en-US" altLang="zh-CN" dirty="0"/>
              <a:t>SPs</a:t>
            </a:r>
            <a:endParaRPr lang="zh-CN" altLang="en-US" dirty="0"/>
          </a:p>
        </p:txBody>
      </p:sp>
      <p:sp>
        <p:nvSpPr>
          <p:cNvPr id="3" name="内容占位符 2">
            <a:extLst>
              <a:ext uri="{FF2B5EF4-FFF2-40B4-BE49-F238E27FC236}">
                <a16:creationId xmlns:a16="http://schemas.microsoft.com/office/drawing/2014/main" id="{2654159F-5201-4702-A575-8EBC59699154}"/>
              </a:ext>
            </a:extLst>
          </p:cNvPr>
          <p:cNvSpPr>
            <a:spLocks noGrp="1"/>
          </p:cNvSpPr>
          <p:nvPr>
            <p:ph idx="1"/>
          </p:nvPr>
        </p:nvSpPr>
        <p:spPr/>
        <p:txBody>
          <a:bodyPr/>
          <a:lstStyle/>
          <a:p>
            <a:r>
              <a:rPr lang="en-US" altLang="zh-CN" dirty="0"/>
              <a:t>SP 1</a:t>
            </a:r>
          </a:p>
          <a:p>
            <a:pPr lvl="1">
              <a:buFont typeface="Arial" panose="020B0604020202020204" pitchFamily="34" charset="0"/>
              <a:buChar char="•"/>
            </a:pPr>
            <a:r>
              <a:rPr lang="en-US" altLang="zh-CN" dirty="0"/>
              <a:t>Do you support to indicate the BSS behaviors in the DUO ICF?</a:t>
            </a:r>
          </a:p>
          <a:p>
            <a:pPr marL="0" indent="0"/>
            <a:r>
              <a:rPr lang="en-US" altLang="zh-CN" dirty="0"/>
              <a:t>SP 2</a:t>
            </a:r>
          </a:p>
          <a:p>
            <a:pPr lvl="1">
              <a:buFont typeface="Arial" panose="020B0604020202020204" pitchFamily="34" charset="0"/>
              <a:buChar char="•"/>
            </a:pPr>
            <a:r>
              <a:rPr lang="en-US" altLang="zh-CN" dirty="0"/>
              <a:t>Do you support that the AP becomes the TXOP holder of 1) the remaining TXOP if the DUO STA releases the TXOP or 2) the unavailability period if the DUO STA doesn't release the TXOP?</a:t>
            </a:r>
          </a:p>
          <a:p>
            <a:pPr marL="0" indent="0"/>
            <a:r>
              <a:rPr lang="en-US" altLang="zh-CN" dirty="0"/>
              <a:t>SP 3</a:t>
            </a:r>
          </a:p>
          <a:p>
            <a:pPr lvl="1">
              <a:buFont typeface="Arial" panose="020B0604020202020204" pitchFamily="34" charset="0"/>
              <a:buChar char="•"/>
            </a:pPr>
            <a:r>
              <a:rPr lang="en-US" altLang="zh-CN" dirty="0"/>
              <a:t>Do you support the DUO STA may restore </a:t>
            </a:r>
            <a:r>
              <a:rPr lang="en-US" altLang="zh-CN"/>
              <a:t>as the </a:t>
            </a:r>
            <a:r>
              <a:rPr lang="en-US" altLang="zh-CN" dirty="0"/>
              <a:t>TXOP holder after the unavailability period?</a:t>
            </a:r>
            <a:endParaRPr lang="zh-CN" altLang="en-US" dirty="0"/>
          </a:p>
        </p:txBody>
      </p:sp>
      <p:sp>
        <p:nvSpPr>
          <p:cNvPr id="4" name="灯片编号占位符 3">
            <a:extLst>
              <a:ext uri="{FF2B5EF4-FFF2-40B4-BE49-F238E27FC236}">
                <a16:creationId xmlns:a16="http://schemas.microsoft.com/office/drawing/2014/main" id="{E8171BF7-A525-462B-B568-32AD8DD1828D}"/>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页脚占位符 4">
            <a:extLst>
              <a:ext uri="{FF2B5EF4-FFF2-40B4-BE49-F238E27FC236}">
                <a16:creationId xmlns:a16="http://schemas.microsoft.com/office/drawing/2014/main" id="{1CA24C77-7A53-4149-84F8-DF75B5BE2A55}"/>
              </a:ext>
            </a:extLst>
          </p:cNvPr>
          <p:cNvSpPr>
            <a:spLocks noGrp="1"/>
          </p:cNvSpPr>
          <p:nvPr>
            <p:ph type="ftr" idx="14"/>
          </p:nvPr>
        </p:nvSpPr>
        <p:spPr/>
        <p:txBody>
          <a:bodyPr/>
          <a:lstStyle/>
          <a:p>
            <a:r>
              <a:rPr lang="nl-NL"/>
              <a:t>Kaidong Wang et al, Huawei</a:t>
            </a:r>
            <a:endParaRPr lang="en-GB" dirty="0"/>
          </a:p>
        </p:txBody>
      </p:sp>
      <p:sp>
        <p:nvSpPr>
          <p:cNvPr id="6" name="日期占位符 5">
            <a:extLst>
              <a:ext uri="{FF2B5EF4-FFF2-40B4-BE49-F238E27FC236}">
                <a16:creationId xmlns:a16="http://schemas.microsoft.com/office/drawing/2014/main" id="{EF400D2B-115E-4F27-BA1E-197AB23E51BB}"/>
              </a:ext>
            </a:extLst>
          </p:cNvPr>
          <p:cNvSpPr>
            <a:spLocks noGrp="1"/>
          </p:cNvSpPr>
          <p:nvPr>
            <p:ph type="dt" idx="15"/>
          </p:nvPr>
        </p:nvSpPr>
        <p:spPr/>
        <p:txBody>
          <a:bodyPr/>
          <a:lstStyle/>
          <a:p>
            <a:r>
              <a:rPr lang="en-US" altLang="zh-CN"/>
              <a:t>August 2025</a:t>
            </a:r>
            <a:endParaRPr lang="en-GB" altLang="zh-CN" dirty="0"/>
          </a:p>
        </p:txBody>
      </p:sp>
    </p:spTree>
    <p:extLst>
      <p:ext uri="{BB962C8B-B14F-4D97-AF65-F5344CB8AC3E}">
        <p14:creationId xmlns:p14="http://schemas.microsoft.com/office/powerpoint/2010/main" val="3225654602"/>
      </p:ext>
    </p:extLst>
  </p:cSld>
  <p:clrMapOvr>
    <a:masterClrMapping/>
  </p:clrMapOvr>
</p:sld>
</file>

<file path=ppt/theme/theme1.xml><?xml version="1.0" encoding="utf-8"?>
<a:theme xmlns:a="http://schemas.openxmlformats.org/drawingml/2006/main" name="Office 主题​​">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1624</TotalTime>
  <Words>699</Words>
  <Application>Microsoft Office PowerPoint</Application>
  <PresentationFormat>宽屏</PresentationFormat>
  <Paragraphs>109</Paragraphs>
  <Slides>10</Slides>
  <Notes>2</Notes>
  <HiddenSlides>0</HiddenSlides>
  <MMClips>0</MMClips>
  <ScaleCrop>false</ScaleCrop>
  <HeadingPairs>
    <vt:vector size="8" baseType="variant">
      <vt:variant>
        <vt:lpstr>已用的字体</vt:lpstr>
      </vt:variant>
      <vt:variant>
        <vt:i4>2</vt:i4>
      </vt:variant>
      <vt:variant>
        <vt:lpstr>主题</vt:lpstr>
      </vt:variant>
      <vt:variant>
        <vt:i4>1</vt:i4>
      </vt:variant>
      <vt:variant>
        <vt:lpstr>嵌入 OLE 服务器</vt:lpstr>
      </vt:variant>
      <vt:variant>
        <vt:i4>1</vt:i4>
      </vt:variant>
      <vt:variant>
        <vt:lpstr>幻灯片标题</vt:lpstr>
      </vt:variant>
      <vt:variant>
        <vt:i4>10</vt:i4>
      </vt:variant>
    </vt:vector>
  </HeadingPairs>
  <TitlesOfParts>
    <vt:vector size="14" baseType="lpstr">
      <vt:lpstr>Arial</vt:lpstr>
      <vt:lpstr>Times New Roman</vt:lpstr>
      <vt:lpstr>Office 主题​​</vt:lpstr>
      <vt:lpstr>Document</vt:lpstr>
      <vt:lpstr>DUO non-AP STA as the TXOP holder</vt:lpstr>
      <vt:lpstr>Introduction</vt:lpstr>
      <vt:lpstr>Introduction</vt:lpstr>
      <vt:lpstr>Introduction</vt:lpstr>
      <vt:lpstr>Proposal DUO Operation Indication</vt:lpstr>
      <vt:lpstr>Proposal DUO Operations</vt:lpstr>
      <vt:lpstr>Proposal DUO Operations</vt:lpstr>
      <vt:lpstr>Summary</vt:lpstr>
      <vt:lpstr>SPs</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DUO operations as the TXOP holder</dc:title>
  <dc:creator>wangkaidong (E)</dc:creator>
  <cp:keywords/>
  <cp:lastModifiedBy>wangkaidong (E)</cp:lastModifiedBy>
  <cp:revision>134</cp:revision>
  <cp:lastPrinted>1601-01-01T00:00:00Z</cp:lastPrinted>
  <dcterms:created xsi:type="dcterms:W3CDTF">2025-08-16T13:29:36Z</dcterms:created>
  <dcterms:modified xsi:type="dcterms:W3CDTF">2025-10-16T03:50:29Z</dcterms:modified>
  <cp:category>Name, Affiliation</cp:category>
</cp:coreProperties>
</file>