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4" r:id="rId3"/>
    <p:sldId id="257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4" r:id="rId22"/>
    <p:sldId id="303" r:id="rId23"/>
    <p:sldId id="264" r:id="rId24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00"/>
    <a:srgbClr val="FFB82D"/>
    <a:srgbClr val="FFA200"/>
    <a:srgbClr val="FF7600"/>
    <a:srgbClr val="E2FFF0"/>
    <a:srgbClr val="002D80"/>
    <a:srgbClr val="002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–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–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–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66" d="100"/>
          <a:sy n="66" d="100"/>
        </p:scale>
        <p:origin x="75" y="111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4C229-C246-6561-37B8-76191D153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47E7292-2095-FD1C-DC13-5B7A98AFDE4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9B82E41-2DC7-8879-F636-808EA3518D3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E06226-25CC-5D1D-62B6-F5C376D3F0A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1C381FD-C2E4-2C7E-0AA6-60615B0A68A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11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16538539-816B-4042-4253-B2D6C7F70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BF5C9BB6-3FC4-DB97-2D3D-83D82FD74821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14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097A8-D5C3-5C59-E9BB-298D665B4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238A34C-8009-FD0F-E1C6-4E3DA645181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5DEDEC9-C980-1C47-F43A-8E736F963BA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8617C3-6DA2-2F9C-657C-EB2193ADDA4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A38FF9D-5262-0972-C015-0595C0E7877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12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A2F45070-C652-4DF1-C811-35EBFC500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86C108B8-2601-CC54-D4EF-E0824D5C2F1E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6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9D736D-E27C-510C-C5CF-8169F3878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AA0CE83-F163-FD28-8024-DD053CC4DBB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443A38E-94A7-35EB-D88E-CE98A8806F0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AE4E3E-085C-2CBD-EF76-82CD43BA513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CAAFC65-998A-4C1A-ECA1-41A87A6B5A3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13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58E902CC-D6D6-2990-0832-C4CBCA1C8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5927C157-62AA-030D-BCAA-90EF3E900319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90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3CAC6E-FD73-6680-8B7A-8D9BF030F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9EF905A-6AA7-6825-BD9E-B160B9CD6A5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0EF264B-8656-2138-F4F9-E18E0A3A6AB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C91F8D-2DDC-EF30-DDAE-C03A97BEF15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A542A15-A47A-13AF-51D2-758236B08CE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14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0D5D3B58-9BA7-1785-FA75-6DE42D869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9A17417-486A-65A2-41B5-AD50087F4DA8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908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A7CB7E-BBD0-69E9-FFDC-178A52FAA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277EE71-D4BC-23E1-B2D0-B3CF36FD9B8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23C14B0-28D2-ADD0-E037-2D60CEAFE2D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C0B711-2B58-31B8-6B77-D3C7D86F9D8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E801272-B633-2DD7-F93B-8E0063D4E8F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15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A4EFF95B-6113-0DB6-5E8E-773BCBFA6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9970CFF-AC53-ABD5-2B10-3F82E961BE54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87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FD2A2F-D435-7B9B-23E9-1602C555A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4D447E9-C580-00FD-C23A-2537055E8AE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2476801-0E81-2305-CA74-149D5012772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C9C6CA-7A17-0402-17F5-DB070FD094A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5F3564D-086A-134A-C720-5EBA8FA2821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16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8A9772C3-C7DB-319A-06A9-74DB67A12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A8984418-D25C-F2FA-A2B5-E9494069CCD2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121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DDA90E-91C2-3A9C-9309-649D8A3EB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D79F975-1230-8336-39D1-376268F06D0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440DF7-CE88-8F5B-4A24-CB2012F3B4E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916F22-7D22-952E-764C-4012718C35A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C5C4104-3426-087A-3279-AFEC5FBCD7D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17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7549CF59-2EAB-188C-57B0-55DF3952C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E015282-48BE-9A5A-2315-85D2EFE289AA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020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70FE1E-6E58-D692-E748-326301284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5E6CB2F-F5EC-CA11-39E8-09F18E6C2BD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64C86A-4C81-6377-FB82-B21BA49B00D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9481D9-02E9-FCBD-8736-8678108CB78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F12C17-1979-AAB4-E112-EBED20BDA1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18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E63C3B3C-1626-56A2-9700-A72E323EA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0B26040-0160-9A59-E96E-31E44C5923DB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52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3B63F0-42C2-2134-2727-68C7C7DBC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DA95BCB-429C-4E1E-A0AA-52F0A40461E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5194FF-3022-7611-A3EC-7479520CBA5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03F249-7C61-71E7-7126-CE64170D89F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82A693D-7D48-0083-BF4C-D16745599B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19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25A01183-2001-4030-B9A6-04E34950F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00A5ECF-1997-CE89-2BCB-0228D282C69D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008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6B84E8-BC84-7BD2-5424-008BBC617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F785238-2477-B300-0182-7CD438299D6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ED9AE2B-01A8-FBD6-A835-1015E232B0B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1CF69C-DAB1-3360-9D8F-4D4422C89088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E93011C-90BC-1A58-34E6-57FF44D37D3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20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5A2AB129-41C8-FC8F-FCDC-8322E4AAE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3AB89A1-2EBE-8A8D-5F6B-E37C42FB30C0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09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AE93EF-05F6-9C6C-7024-808566565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E145157-52C6-736E-BBCA-52E836884B6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7C6516-5639-73BB-69DA-001C169D891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08F08-7611-4234-6926-8A3460F3D6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63A2B27-686E-3EA6-DCA5-8AAD38DD7A9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21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0638F455-9A4E-BE95-7F32-DD789015F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BF959329-083B-ADF8-0B11-154ECAF9F065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866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75F948-FE86-E22F-F6B7-5BF86D6D5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E30D868-835B-29A6-2B06-5386B1AFE2F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C915FE-20E0-0768-374E-5B5BB29340C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3C0EA0-4A8F-0C21-E75A-095A3E291FA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D346A47-02FB-8219-C77E-368BF4DD140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22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BC9CD162-88C1-4436-39AE-D25F7FCF8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EA54E78-E9B5-858A-1C24-E5B98B01A337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463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23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56CFE5-0326-E24D-3536-B9553A2E7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D354288-54A2-045B-ED4B-617152E6F71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BF8387D-79CF-ED0A-64EB-8DABCDFBA03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7F0C9B-0294-5158-8CD9-44AC2A34109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9CB454D-6373-2B1E-18AE-6DBB2087936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4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EE5D2B5D-0AC6-0C56-B535-B3433E8C4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AD3D8D9-0C7F-C8FA-8432-BE9B61C2C43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46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4AE8CF-6995-D445-44DE-10F2600DB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ED54B43-9ACE-D7C6-4F87-F59159AF93D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2D267F9-BFB5-3DAE-929C-33CBF79B0C1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6C955-B31E-1611-9A96-926C70A6A58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2D7C8F6-AB2F-FF41-2052-D69E989A2EB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5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5C107A78-14C3-38DE-6B71-AFD1C9DA4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1CED531-6446-E116-6A6A-82F86A9427D1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18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86B54E-B046-1F58-FF23-A95018EE4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2E66FE2-C749-8403-E597-7E6D2561B41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A925B8D-1169-A6D6-3F01-864FFDC10A3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93BA5A-7C39-7B9A-3B3E-7ACCDF4EF5E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4BE02AE-C32C-742B-0833-49CD025CB7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6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397AC0C5-06A5-488D-48E3-66E753303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99B90135-158A-BA92-F462-96802A2399DF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15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4B3373-540F-BD2B-B1F5-E9CD8A597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C2E6673-0B9F-2F65-F83E-68DF2CD17F5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9A9BF6-6B31-3FB2-E9BE-B94973E5C50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EC71CB-A0F3-44A6-641F-DCF0AA3D44A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614E43D-D658-B798-9B9B-8CAD32FA174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7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30E58A3C-9607-14F2-CCE7-A1EF819FE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706A639-92F6-CC51-1FA8-2682F77B04C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86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1B89F1-E116-C3DC-EB91-B3839C679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E03D267-5332-C634-B128-A9AED550376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21ABFD-C604-D95E-5790-0F225F56A42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9C535D-62A3-D0F4-E575-C874B8293AA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9CDDE64-44B7-6ABA-BF80-1D195B539CA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8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4A474110-00BB-9898-80B0-730DB0F91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8F3D900D-01A9-96C2-04D6-E673B433C767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12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9979B2-7A8C-293C-3ADB-2CA767DA7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E579BB4-CA59-7F68-15AE-321D0B3E481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0D116B-12EE-6F20-9487-F75EEF3DB59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11C9CB-74F6-66CC-FA42-8B5D22D3A7D8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7CA1976-C5CF-46F8-7B5B-142838BF435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9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02D3F16D-1220-EF75-37E1-9E7521D7A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337BF80-A9FD-7915-0A54-EF9D696406B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34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A35DA3-BA65-09CF-5FD3-8BC97050B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8154625-41B7-34F7-DA13-3079FD39A37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83CB8A6-B989-89FA-E8CA-7DA408614FC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E74C3E-58E6-B3FB-3B2C-4E4776159A2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9FF1FEA-1792-8DC8-AE19-FFC42FC0283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10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EF6EEAC3-619C-DF5B-B896-34DD6C50C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A474DFA8-96E7-2A03-2CAE-8FE5FDBFFA3E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4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92690-7964-F755-28EE-931A0405E15B}"/>
              </a:ext>
            </a:extLst>
          </p:cNvPr>
          <p:cNvSpPr txBox="1"/>
          <p:nvPr userDrawn="1"/>
        </p:nvSpPr>
        <p:spPr>
          <a:xfrm>
            <a:off x="10659649" y="501041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Calum "Bugatti" MacDonald, Highland Wi-Fi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November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November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Calum "Bugatti" MacDonald, Highland Wi-Fi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November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Calum "Bugatti" MacDonald, Highland Wi-Fi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802.11-25/1797r0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 Medium" panose="020B0503020202020204" pitchFamily="34" charset="0"/>
              </a:rPr>
              <a:t>Proposal for a Public WLAN Protocol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Date:</a:t>
            </a:r>
            <a:r>
              <a:rPr lang="en-GB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2025-10-15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93823DB3-BAA4-4F4A-B4B3-ED9ABE70E97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chemeClr val="tx1"/>
                </a:solidFill>
                <a:latin typeface="Avenir Next" panose="020B0503020202020204" pitchFamily="34" charset="0"/>
              </a:rPr>
              <a:t>Authors: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7E420B-BB09-1414-99EF-A465AF8BF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926606"/>
              </p:ext>
            </p:extLst>
          </p:nvPr>
        </p:nvGraphicFramePr>
        <p:xfrm>
          <a:off x="997441" y="2564904"/>
          <a:ext cx="9967065" cy="20770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8279">
                  <a:extLst>
                    <a:ext uri="{9D8B030D-6E8A-4147-A177-3AD203B41FA5}">
                      <a16:colId xmlns:a16="http://schemas.microsoft.com/office/drawing/2014/main" val="17634546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36817562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4712152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08358947"/>
                    </a:ext>
                  </a:extLst>
                </a:gridCol>
                <a:gridCol w="2348226">
                  <a:extLst>
                    <a:ext uri="{9D8B030D-6E8A-4147-A177-3AD203B41FA5}">
                      <a16:colId xmlns:a16="http://schemas.microsoft.com/office/drawing/2014/main" val="1854515028"/>
                    </a:ext>
                  </a:extLst>
                </a:gridCol>
              </a:tblGrid>
              <a:tr h="493888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Affiliations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360617"/>
                  </a:ext>
                </a:extLst>
              </a:tr>
              <a:tr h="1583147"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Avenir Next Medium" panose="020B0503020202020204" pitchFamily="34" charset="0"/>
                        </a:rPr>
                        <a:t>Calum “Bugatti” MacDonald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Avenir Next Medium" panose="020B0503020202020204" pitchFamily="34" charset="0"/>
                        </a:rPr>
                        <a:t>Independent Inventor, Highland Wi-Fi (2009 Deployment)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dirty="0" err="1">
                          <a:solidFill>
                            <a:schemeClr val="tx1"/>
                          </a:solidFill>
                          <a:latin typeface="Avenir Next Medium" panose="020B0503020202020204" pitchFamily="34" charset="0"/>
                        </a:rPr>
                        <a:t>calum@highlandwifi.com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Avenir Next Medium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0218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464DE-A080-9466-E6F6-AC2F89977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BD6BCA94-2BC1-C3B3-5629-A21A56643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Conclusion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6CC181B3-D362-87BD-2A71-5DC2C10E9D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802.11 Proposal Formalises What The World Already Uses</a:t>
            </a:r>
          </a:p>
          <a:p>
            <a:endParaRPr lang="en-GB" sz="1800" dirty="0"/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Without the Public WLAN Protocol (2009) "Free WLAN" would never have reached today's scale</a:t>
            </a:r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protocol links human behaviour with wireless logic, the missing layer of connection</a:t>
            </a:r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Proven, adopted &amp; sustained across 16 years of commercial use</a:t>
            </a:r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600,000,000 global Public WLAN locations</a:t>
            </a:r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foundation is complete – the standard evolves from here</a:t>
            </a:r>
          </a:p>
          <a:p>
            <a:pPr>
              <a:buClr>
                <a:srgbClr val="FFE00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802.11 Proposal - closing one chapter, opening the next</a:t>
            </a:r>
          </a:p>
          <a:p>
            <a:pPr algn="ctr">
              <a:lnSpc>
                <a:spcPct val="150000"/>
              </a:lnSpc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logical evolution from here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FFE1F-1179-180E-08B0-60621E19A18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10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5F653-0AC3-71B2-C4F2-5D0F7E3DD2E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C5FFC-9149-A21E-7C42-764138B9B7C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83E2CB4F-74FF-2556-5C8A-24AB40C6DD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145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E9AAD-0A22-B286-552B-F177CE6AB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FC8C68D2-A910-EE01-8716-FD87D31FA1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Recommendation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C071E77-E23B-66F7-DB53-F50BC3091C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  <a:cs typeface="Courier New" panose="02070309020205020404" pitchFamily="49" charset="0"/>
              </a:rPr>
              <a:t>Global Adoption</a:t>
            </a:r>
          </a:p>
          <a:p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recommend that the four foundational components of the Public WLAN Protocol deployed in 2009 be adopted collectively as:</a:t>
            </a:r>
          </a:p>
          <a:p>
            <a:pPr algn="ctr"/>
            <a:endParaRPr lang="en-GB" sz="1800" b="0" dirty="0">
              <a:solidFill>
                <a:schemeClr val="tx1"/>
              </a:solidFill>
              <a:latin typeface="Avenir Next" panose="020B0503020202020204" pitchFamily="34" charset="0"/>
              <a:cs typeface="Courier New" panose="02070309020205020404" pitchFamily="49" charset="0"/>
            </a:endParaRPr>
          </a:p>
          <a:p>
            <a:pPr algn="ctr"/>
            <a:r>
              <a:rPr lang="en-GB" sz="1800" b="0" dirty="0">
                <a:solidFill>
                  <a:schemeClr val="tx1"/>
                </a:solidFill>
                <a:latin typeface="Avenir Next" panose="020B0503020202020204" pitchFamily="34" charset="0"/>
                <a:cs typeface="Courier New" panose="02070309020205020404" pitchFamily="49" charset="0"/>
              </a:rPr>
              <a:t>The Global Standard for Public WLAN Deployment</a:t>
            </a:r>
          </a:p>
          <a:p>
            <a:pPr algn="ctr"/>
            <a:endParaRPr lang="en-GB" sz="1800" b="0" dirty="0">
              <a:solidFill>
                <a:schemeClr val="bg1"/>
              </a:solidFill>
              <a:latin typeface="Avenir Next" panose="020B0503020202020204" pitchFamily="34" charset="0"/>
              <a:cs typeface="Courier New" panose="02070309020205020404" pitchFamily="49" charset="0"/>
            </a:endParaRP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Ensuring consistent, safe, secure &amp; trusted delivery of</a:t>
            </a: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WLAN networks, while establishing the groundwork for</a:t>
            </a: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protocol's natural evolution – </a:t>
            </a:r>
            <a:r>
              <a:rPr lang="en-GB" sz="1800" i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PW Federation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a next</a:t>
            </a: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generation framework enabling seamless, privacy-preserving</a:t>
            </a:r>
          </a:p>
          <a:p>
            <a:pPr algn="ctr"/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roaming across all 802.11 networks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17277-B302-D856-A836-74AA8D1D079E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11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FDFDC-8087-5E53-D5FF-8C1FF69B0BA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F1F6F-7743-43A6-334C-C668EE7E877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7D938C2A-1C7A-8285-D680-17CFE87730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0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C30B-5F8F-ABEF-A450-AAAEC5EC1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B9AFF5E3-0500-5569-F6AD-761CAF4191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Next Evolution - PW Federation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905C596-F9A0-8C44-CB4A-73680CEB46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Current Problem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world still connects through multiple separate registration sign ups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User repeats the same forms; venues repeat the same data collection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802.11 can unify how networks look – now we unify how they recognise us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"Register once – connect everywhere”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Tokens replace passwords, the LBMOW™️ Page redirect remains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CCE0D-F03B-8515-2B4A-E49EC88ED35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12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4D9B6-DEC5-E979-151B-D836E1583FFE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6FC04-A3E9-5CDB-58C5-D545C5C4638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BAEEF16F-6A5A-FADF-2562-0656D9E718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20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1A984-D54B-1901-297C-4DAB49073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F89D4EE-712E-513D-0423-3AC7BE1E9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How It Works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98BE1356-B6DB-FDF0-F817-DED5F29197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Future of Logging In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First connection user registers on proposed Federation 802.11 network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User registers through venue captive portal, simple, branded &amp; transparent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venue Software/Controller issues a PW Token - a signed credential unique to the device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token binds to the device MAC ID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 passwords stored or transmitted - verification handled cryptographically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 digital certificate: "device registered – grant access”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E1D69-F567-4857-3E4B-8388282753D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13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97327-86EE-303E-E35C-A3FA4F4BAC2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76F0B-80D6-A975-C9A1-B78A43FC567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B0B2A7AF-27FC-F3A3-8D31-AADD4C3AD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4678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A75E0-B8EC-FD21-5A5D-FFB8C77F0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73C9D64-E499-F5DB-65D6-C14178565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Silent Roaming &amp; Operation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4C8D41A0-C4B8-393A-2D91-8CB5371415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Global MAC Authentication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On future connections, the device presents its PW Token automatically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Venues verify the token via a silent handshake – no central database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Valid token = instant access, no expiry, no repeated sign ups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Each session still launches LBMOW™️ Page, preserving venue branding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Privacy-preserving by design – token identity on user device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Enables seamless roaming: register once, connect everywhere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6787D-988C-BDF1-4FF8-4618E2BE165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14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B2CFE-E89F-C08A-940A-605EBCDFC38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54AF8-A0EE-CDCD-8DA3-E9AA6AA244A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58910E3B-F4FC-3684-300A-CD55962D3C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122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186D3-6A62-B172-C617-2AD685C33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D805782D-F17C-D1AF-3695-A2E7C344F9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Benefits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5CEC47D-DB12-3D0A-50C5-80C267053C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Public WLAN Made Simple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Public: No more registrations, no passwords, instant access, total privacy</a:t>
            </a: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Venues: Consistent LBMOW™️ branded experience on every connection</a:t>
            </a: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Telcos/ISP: Reduced support overhead, simplified authentication</a:t>
            </a: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Regulators: Transparent consent &amp; GDPR-compliant framework</a:t>
            </a: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Marketers: Higher engagement through contextual LBMOW™️ Pages</a:t>
            </a:r>
          </a:p>
          <a:p>
            <a:pPr>
              <a:buClr>
                <a:srgbClr val="FFE000"/>
              </a:buClr>
              <a:buFont typeface="Wingdings" pitchFamily="2" charset="2"/>
              <a:buChar char="q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Global community: Unified yet decentralised WLAN ecosystem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D50D7-875A-DED8-9DD1-B90409D0511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15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18259-20A9-8F41-D01C-FDD2373271F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DEB3B-BE2A-CC57-CFE4-884FD87C329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FF6AF858-2D25-3134-4ADA-864F0D0A60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710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D0561-79BD-2EB4-D839-40CBF68F1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9EE71EA-4676-4AF2-3260-2DDB61CC21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Where The Tokens Live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58A1C3AC-43D6-76B9-D997-A1416E4E5F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PW Tokens – Local, Portable, Trust-Based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Tokens are stored on user device, not on database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Each venue acts as an issuer, signing tokens with its own private key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Other venues simply verify those signatures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Every location becomes its own tiny trust authority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Result: a federated trust model – privacy-preserving, low latency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Clr>
                <a:srgbClr val="FFE000"/>
              </a:buClr>
            </a:pPr>
            <a:r>
              <a:rPr lang="en-GB" b="0" dirty="0">
                <a:solidFill>
                  <a:schemeClr val="tx1"/>
                </a:solidFill>
                <a:latin typeface="Avenir Next Medium" panose="020B0503020202020204" pitchFamily="34" charset="0"/>
                <a:cs typeface="Courier New" panose="02070309020205020404" pitchFamily="49" charset="0"/>
              </a:rPr>
              <a:t>One Global Seamless Public WLAN Network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91143-BA55-C402-34EA-093BE99B8A7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16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E6CE1-DEA4-64E0-8C53-DDD89137A74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075EE-691A-33DE-FF67-D834C6E9F09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74FBFF2F-6BF8-48C4-D96D-470A5D9881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49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C19B3-702D-6123-C128-3027A96CC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76FE1E7E-B6A7-9E99-6749-B4A04A28F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What Public-Key Means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11686022-3462-DA06-31CF-B4CFE0EDC4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Verification Without a Database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Each Federation member holds two keys:</a:t>
            </a:r>
          </a:p>
          <a:p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						a private key (used to sign tokens)</a:t>
            </a:r>
          </a:p>
          <a:p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						a public key (shared with all for verification)</a:t>
            </a:r>
          </a:p>
          <a:p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Device: Venue checks digital signature using shared public key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 central lookup – just a cryptographic Yes/No validation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Same principle secures HTTPS, passports &amp; digital certificates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6AFBC-229E-C2DE-3365-FC50B0F9212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17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49D13-F4BE-D859-3394-08595053D4D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1E434-0E28-A8E1-DD41-155AA4F3DFF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A1BFB953-EDD0-40A8-115C-083D12A4EB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726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0BFE0-567F-6A49-E01A-A98FEF406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AAFF6E3-3490-10A3-536D-10C098A14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Security Layer In Action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C39D363C-9FF2-D5A5-1404-B00D901439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Handshake Sequence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Device connects – Software/Controller checks for PW Token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Token verified using public-key list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Access granted – LBMOW™️ redirect triggers venue page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Venue logs session analytics locally (independent of PW Token)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 external data shared – zero third party tracking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Local control, global interoperability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966DD-DACE-5D63-D09D-3078B65062E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18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412E2-6A0E-4D87-14CE-ED727295A24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3C789-1A9D-EB5C-35FC-BBD9F436D8A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8790BB4E-C6EF-6639-ADA2-F4756A179E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289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4F55A-CD71-1374-AE83-2BF313FC8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B6087C77-CFCA-126E-8C3C-B2CBFEFAFB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Implementation Path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641F8E5-B0A9-DE2A-EA49-435DB976AA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Testbed Scenario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Begin with single sector pilot (hospitality, retail, transport)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Publish open-source PW Token spec under the IEEE umbrella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Establish interoperability testing: 'PW Federation Ready' certification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Ensure full backward compatibility with existing hardware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Engage vendors early – firmware update, not hardware replacement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PW Tokens authenticate at Layer-2, allowing access pre-redirect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A69DD-2851-EF49-9A9E-D066E4A0D68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19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868D5-BF0A-FAD2-F742-BEF6747CB27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A47A5-8134-D4DF-6A21-B370D62688B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936F584E-D2B6-7941-687A-5F56133222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593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B98462-1D78-0966-4A06-B9DC1287840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2A6641-4A44-7BD8-FBD9-3F95408A213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57DFD-9B55-CF64-624D-13A3390FF5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F5D8E26B-7BCF-4D25-9C89-0168A6618F18}" type="slidenum">
              <a:rPr lang="en-GB" smtClean="0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2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8468A9B3-04DD-90BC-32C6-4F4DFD89F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492" y="-26188"/>
            <a:ext cx="4762500" cy="4762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ABC7F0-C970-FBE1-5A99-CF8B701A9392}"/>
              </a:ext>
            </a:extLst>
          </p:cNvPr>
          <p:cNvSpPr txBox="1"/>
          <p:nvPr/>
        </p:nvSpPr>
        <p:spPr>
          <a:xfrm>
            <a:off x="3708129" y="5370924"/>
            <a:ext cx="4875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IEEE 802.11 PUBLIC WLAN</a:t>
            </a:r>
          </a:p>
        </p:txBody>
      </p:sp>
    </p:spTree>
    <p:extLst>
      <p:ext uri="{BB962C8B-B14F-4D97-AF65-F5344CB8AC3E}">
        <p14:creationId xmlns:p14="http://schemas.microsoft.com/office/powerpoint/2010/main" val="1007172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D12C9-AD0E-7DBA-3D92-6517F31F2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BE762A1-4607-C0ED-73AA-5C5AD889A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Straw Poll 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3BF76B48-EB0C-A658-DADC-E716BBF96A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/>
            <a:r>
              <a:rPr lang="en-GB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Should the IEEE 802.11 Working Group form a Study Group to Develop a PAR &amp; CSD for a Public WLAN 802.11 Protocol incorporating:</a:t>
            </a:r>
          </a:p>
          <a:p>
            <a:pPr algn="ctr"/>
            <a:endParaRPr lang="en-GB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1. Uniform SSID Naming Convention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2. Walled-Garden Pre-Authentication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3. LBMOW™️ Page (Layer-2 Redirect)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4. Franchise-Based Global Framework</a:t>
            </a:r>
          </a:p>
          <a:p>
            <a:pPr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5. PW Federation (token-based roaming extension)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  <a:cs typeface="Courier New" panose="02070309020205020404" pitchFamily="49" charset="0"/>
              </a:rPr>
              <a:t>YES	NO 	ABSTAIN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4227A-8C80-B5D1-D793-60D77322A49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20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E128C-92D2-E37B-1061-446D8DBB234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6B623-C948-E058-83AE-DC5CDF26703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C1DA32ED-CB2C-CA8C-06A8-B0B7ECC545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32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4BF20-3D08-33FF-B04C-3C0FEA509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9F49404-5F6B-4A70-8741-FC22126AE4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Vision Fulfilled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3EAE76E-364B-C69D-BFD8-62019E79F3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>
              <a:buNone/>
            </a:pPr>
            <a:endParaRPr lang="en-GB" sz="2800" b="0" i="1" dirty="0">
              <a:solidFill>
                <a:srgbClr val="EFEFE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None/>
            </a:pPr>
            <a:endParaRPr lang="en-GB" sz="2800" b="0" i="1" dirty="0">
              <a:solidFill>
                <a:srgbClr val="EFEFE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None/>
            </a:pPr>
            <a:r>
              <a:rPr lang="en-GB" sz="2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”In 2009, I imagined one thing - a seamless handover between mobile data and Public WLAN.</a:t>
            </a:r>
          </a:p>
          <a:p>
            <a:pPr algn="ctr">
              <a:buNone/>
            </a:pPr>
            <a:endParaRPr lang="en-GB" sz="2800" b="0" i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None/>
            </a:pPr>
            <a:r>
              <a:rPr lang="en-GB" sz="2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Today, that dream can become reality.”</a:t>
            </a:r>
          </a:p>
          <a:p>
            <a:pPr algn="ctr">
              <a:buNone/>
            </a:pPr>
            <a:endParaRPr lang="en-GB" sz="2800" b="0" i="1" dirty="0">
              <a:solidFill>
                <a:srgbClr val="EFEFE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212FC-FEF3-62F8-960E-25D1DACBC5C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21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2C0E2-9B3D-011C-F484-090FC17629C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FDC3-3BC2-768E-69E4-8F3FEEDC4CF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007F1EB1-657F-E006-45F6-95A0A37455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907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AC886-4BBC-0954-F4CD-800D2AA04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08BD653D-7271-4CA0-8365-7080E1C51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Thank You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309B8E98-E3F0-2AA1-40BD-0DF8465D43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4190998"/>
          </a:xfrm>
          <a:ln/>
        </p:spPr>
        <p:txBody>
          <a:bodyPr/>
          <a:lstStyle/>
          <a:p>
            <a:pPr algn="ctr">
              <a:buNone/>
            </a:pPr>
            <a:endParaRPr lang="en-GB" dirty="0">
              <a:solidFill>
                <a:srgbClr val="EFEFEF"/>
              </a:solidFill>
              <a:latin typeface="Avenir Next Demi Bold" panose="020B0503020202020204" pitchFamily="34" charset="0"/>
            </a:endParaRPr>
          </a:p>
          <a:p>
            <a:pPr algn="ctr">
              <a:buNone/>
            </a:pPr>
            <a:endParaRPr lang="en-GB" sz="2800" b="0" i="1" dirty="0">
              <a:solidFill>
                <a:srgbClr val="EFEFEF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  <a:p>
            <a:pPr algn="ctr">
              <a:buNone/>
            </a:pPr>
            <a:r>
              <a:rPr lang="en-GB" sz="2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"If the web connected computers, </a:t>
            </a:r>
          </a:p>
          <a:p>
            <a:pPr algn="ctr">
              <a:buNone/>
            </a:pPr>
            <a:r>
              <a:rPr lang="en-GB" sz="2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 connected people”</a:t>
            </a:r>
          </a:p>
          <a:p>
            <a:pPr algn="ctr">
              <a:buNone/>
            </a:pPr>
            <a:endParaRPr lang="en-GB" sz="2800" dirty="0">
              <a:solidFill>
                <a:srgbClr val="EFEFE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None/>
            </a:pPr>
            <a:endParaRPr lang="en-GB" dirty="0">
              <a:solidFill>
                <a:srgbClr val="FFE000"/>
              </a:solidFill>
              <a:latin typeface="Courier New" panose="02070309020205020404" pitchFamily="49" charset="0"/>
            </a:endParaRPr>
          </a:p>
          <a:p>
            <a:pPr algn="ctr">
              <a:buNone/>
            </a:pPr>
            <a:endParaRPr lang="en-GB" dirty="0">
              <a:solidFill>
                <a:srgbClr val="FFE000"/>
              </a:solidFill>
              <a:latin typeface="Courier New" panose="02070309020205020404" pitchFamily="49" charset="0"/>
            </a:endParaRPr>
          </a:p>
          <a:p>
            <a:pPr algn="ctr">
              <a:buNone/>
            </a:pPr>
            <a:endParaRPr lang="en-GB" dirty="0">
              <a:solidFill>
                <a:srgbClr val="FFE000"/>
              </a:solidFill>
              <a:latin typeface="Courier New" panose="02070309020205020404" pitchFamily="49" charset="0"/>
            </a:endParaRPr>
          </a:p>
          <a:p>
            <a:pPr algn="ctr">
              <a:buNone/>
            </a:pPr>
            <a:r>
              <a:rPr lang="en-GB" dirty="0">
                <a:solidFill>
                  <a:srgbClr val="FFE000"/>
                </a:solidFill>
                <a:latin typeface="Courier New" panose="02070309020205020404" pitchFamily="49" charset="0"/>
              </a:rPr>
              <a:t>Calum 'Bugatti' MacDonald 2025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EA7B6-FE09-5906-4C10-4E1E588C327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78746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22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0B13B-0B52-65EC-9DB4-97916375121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43B80-5801-0087-1C78-42F7B10B74F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7B8B94D2-52A4-1F0B-5E56-12DD880D61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49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Scottish Parliament Motion S3M-06440 (2010), Highland Wi-Fi congratulations,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Parliament.scot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— https://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www.parliament.scot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/chamber-and-committees/votes-and-motions/S3M-06440</a:t>
            </a:r>
          </a:p>
          <a:p>
            <a:pPr>
              <a:buFont typeface="+mj-lt"/>
              <a:buAutoNum type="arabicPeriod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Smarta 100 Awards (2010), Highland Wi-Fi recognised for innovative public WLAN advertising,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Smarta.com</a:t>
            </a: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+mj-lt"/>
              <a:buAutoNum type="arabicPeriod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YouTube (2010), Highland Wi-Fi – Smarta 100 Awards, https://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www.youtube.com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watch?v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=AyuNehvLn8U</a:t>
            </a:r>
          </a:p>
          <a:p>
            <a:pPr>
              <a:buFont typeface="+mj-lt"/>
              <a:buAutoNum type="arabicPeriod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MacDonald, C. (2025), Public WLAN Enhancement Proposal, IEEE 802.11 Submission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806738" cy="363537"/>
          </a:xfrm>
        </p:spPr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531D307C-65C7-4BB3-B44A-1501D36803F7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23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Public WLAN Protocol (2009)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4 Part Protocol that Unified Public WLAN Design</a:t>
            </a:r>
          </a:p>
          <a:p>
            <a:pPr algn="ctr"/>
            <a:endParaRPr lang="en-GB" dirty="0">
              <a:latin typeface="Avenir Next Demi Bold" panose="020B0503020202020204" pitchFamily="34" charset="0"/>
            </a:endParaRP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Uniform SSID Naming Convention ("Brand Wi-Fi")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Walled Garden Pre-Authentication Layer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LBMOW™️ Page – Layer-2 Redirect Command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Franchise Based Global Framework</a:t>
            </a:r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3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15892064-F30F-867E-60CE-5EF48A4253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E18D2-3B39-794D-A7C7-A619A4CAD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CE409E19-E49F-0087-4CB6-8C30B3F96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‘XYZ’ Naming Convention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53CCF1F-48B8-2C12-93BF-73A01FD1D7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State of Public WLAN in 2009</a:t>
            </a:r>
          </a:p>
          <a:p>
            <a:endParaRPr lang="en-GB" dirty="0"/>
          </a:p>
          <a:p>
            <a:pPr marL="285750" indent="-285750"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Fragmented SSID's: BT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Openzone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FON, The Cloud, Joe’s</a:t>
            </a:r>
          </a:p>
          <a:p>
            <a:pPr marL="0" indent="0">
              <a:buClr>
                <a:srgbClr val="FFE000"/>
              </a:buClr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Café, Sheila's Hotspot, The Ivy (password behind the bar)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 redirect control - users landed on own homepage (totally worthless)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distrust in network quality and security</a:t>
            </a:r>
          </a:p>
          <a:p>
            <a:pPr>
              <a:buClr>
                <a:srgbClr val="FFE000"/>
              </a:buClr>
              <a:buFont typeface="Courier New" panose="02070309020205020404" pitchFamily="49" charset="0"/>
              <a:buChar char="o"/>
            </a:pP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Clr>
                <a:srgbClr val="FFE000"/>
              </a:buClr>
              <a:buFont typeface="Courier New" panose="02070309020205020404" pitchFamily="49" charset="0"/>
              <a:buChar char="o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Poor-grade hardware caused constant "page cannot be displayed” &amp;</a:t>
            </a:r>
          </a:p>
          <a:p>
            <a:pPr marL="0" indent="0">
              <a:buClr>
                <a:srgbClr val="FFE000"/>
              </a:buClr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"no internet access" - (still all too prevalent today)</a:t>
            </a:r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689C3-549A-BBF7-54EF-18C33714AC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4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565A5-B836-9063-1F0D-ED270AF71E1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1EE00-802F-7729-6A2D-B845815099B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E879696B-F221-E137-70E1-3E040E45F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704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D530A-9A51-944F-D7FC-53FAAD9A4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520EF340-F544-7204-0DC6-EF245DF12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Uniform SSID Naming Convention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4882267E-754D-882A-991D-26344F3EDE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Common Sense Option</a:t>
            </a:r>
          </a:p>
          <a:p>
            <a:pPr marL="0" indent="0" algn="ctr">
              <a:buClr>
                <a:srgbClr val="FFE000"/>
              </a:buClr>
            </a:pPr>
            <a:endParaRPr lang="en-GB" sz="1800" dirty="0">
              <a:latin typeface="Avenir Next Demi Bold" panose="020B0503020202020204" pitchFamily="34" charset="0"/>
            </a:endParaRP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 uniform SSID naming convention solved public confusion instantly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Turned WLAN from a guessing game into a recognisable brand layer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Safety, trust &amp; branding consistency are built on simplicity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One clear format = conformity: Brand "Wi-Fi" (not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WiFi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wifi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Wifi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Protects the public from spoofing and look-alike networks</a:t>
            </a:r>
          </a:p>
          <a:p>
            <a:pPr marL="285750" indent="-285750"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Set template for every major global deployment 2011-2025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0381B-FD55-72A0-86E2-07BDDAECF8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5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97251-21E6-EB31-6E68-369A42DDE7B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F56EF-8616-E465-EDB3-A37693D575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DF945F38-45BF-C876-59E1-7116777C5E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3839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D4881-3C2B-1BCC-D7A5-9B84776CD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88DCADE-CBD2-8DCC-5F5C-ED321C3D1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Walled-Garden Pre-Registration Layer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E33FBCD-E789-2B34-3865-D78720B046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A Simple Idea That Transformed Public Trust</a:t>
            </a:r>
          </a:p>
          <a:p>
            <a:endParaRPr lang="en-GB" sz="1800" dirty="0"/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Allowed users to test the signal quality and service speeds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Created the first opportunity for local advertising &amp; venue branding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Replaced static signage with live, location aware content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Became the foundation for today's sponsored WLAN ecosystems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'free info' zone useful of safety numbers – Emergency etc</a:t>
            </a:r>
          </a:p>
          <a:p>
            <a:pPr>
              <a:buClr>
                <a:srgbClr val="FFE000"/>
              </a:buClr>
              <a:buFont typeface="Wingdings" pitchFamily="2" charset="2"/>
              <a:buChar char="§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gateway that earned public trust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6CBC3-E125-8475-4674-6B5A5691A3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6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16837-E7DA-054E-3F7C-FBBE3B8C34C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2E317-9568-86F7-93F7-CF9E9093143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A0FAAB5A-1B07-E9C1-5F96-E4DDD2E36A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03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099E6-F5EB-0037-4CF5-672896050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934E5A2-86A2-F15B-141B-094940F7D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The LBMOW™️ Page – The True Breakthrough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0B30D6C-5575-1B23-589B-32E4952988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World's First Location Based Marketing over WLAN</a:t>
            </a:r>
          </a:p>
          <a:p>
            <a:pPr algn="ctr"/>
            <a:endParaRPr lang="en-GB" sz="1800" dirty="0"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Redirected user post authentication to a venue-specific landing page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Deterministic redirect at Layer-2 association - zero user effort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Replaced user 'homepage' with targeted brand engagement – no exceptions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'Free Wi-Fi' was the shell, LBMOW™️ Page was the engine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So slick users never even noticed with subtle 'repeat branding'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The world's first advertising engine built on connectivity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85433-7F45-2A65-AF5D-AB2DF34F09F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7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F51A9-E715-5A4D-345B-5183BC50CC3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105A4-2029-86E6-46E1-BF130A2DA97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6CA86C38-E367-3F2B-D636-A307014109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798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AAD32-DAAD-B0A8-35D9-1514D5FB1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C43C4184-72FC-51BF-42E6-AB9C9AE4E5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Franchise-Based Global Framework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25C45778-A9E0-A010-4316-5F6064829E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The Commercial Structure That Enabled Worldwide Scale</a:t>
            </a:r>
          </a:p>
          <a:p>
            <a:pPr algn="ctr"/>
            <a:endParaRPr lang="en-GB" sz="1800" dirty="0"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Turned local WLAN deployments into a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franchisable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business model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Unified branding &amp; operation – one protocol, many partners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Allowed smaller venues to join a trusted global ‘Wi-Fi SSID' network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Demonstrated that consistency drives adoption – not cost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From the Scottish Highlands to global chains: one framework</a:t>
            </a:r>
          </a:p>
          <a:p>
            <a:pPr>
              <a:buClr>
                <a:srgbClr val="FFE000"/>
              </a:buClr>
              <a:buFont typeface="Wingdings" pitchFamily="2" charset="2"/>
              <a:buChar char="v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Today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600 million hotspots operate on these foundations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87C09-3341-7906-FCC2-03451807BC0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8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DDB17-6F12-B450-4BEC-FA9B9A89B8D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C5E65-463A-754C-735D-453F2ABC587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57622BB0-AF7A-2EEC-3582-26E87D3080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6982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4756C-B865-B78B-FA5B-F4E0FBDC2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BD9A1FD-D451-DEBE-5865-C2529DC3B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solidFill>
                  <a:schemeClr val="tx1"/>
                </a:solidFill>
                <a:latin typeface="Avenir Next" panose="020B0503020202020204" pitchFamily="34" charset="0"/>
              </a:rPr>
              <a:t>Recognition &amp; Impact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55B9CC2F-1418-93B5-BB62-311984A1A4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venir Next Demi Bold" panose="020B0503020202020204" pitchFamily="34" charset="0"/>
              </a:rPr>
              <a:t>Highland Wi-Fi (2009) - First World Deployment of Protocol</a:t>
            </a:r>
          </a:p>
          <a:p>
            <a:pPr algn="ctr"/>
            <a:endParaRPr lang="en-GB" dirty="0">
              <a:solidFill>
                <a:schemeClr val="bg1"/>
              </a:solidFill>
              <a:latin typeface="Avenir Next Demi Bold" panose="020B0503020202020204" pitchFamily="34" charset="0"/>
            </a:endParaRP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2010 Smarta100 UK Business Innovation Award – No1 in the UK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2010 Scottish Parliament acknowledgement - official national recognition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2018 UK Parliamentary Review invitation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2025 IEEE 802.11 submission – global authorship formally acknowledged</a:t>
            </a:r>
          </a:p>
          <a:p>
            <a:pPr>
              <a:buClr>
                <a:srgbClr val="FFE000"/>
              </a:buClr>
              <a:buFont typeface="Wingdings" pitchFamily="2" charset="2"/>
              <a:buChar char="ü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16 years of continuous operation proved stability &amp; public trust</a:t>
            </a:r>
          </a:p>
          <a:p>
            <a:pPr algn="ctr"/>
            <a:endParaRPr lang="en-GB" sz="1800" dirty="0">
              <a:solidFill>
                <a:schemeClr val="tx1"/>
              </a:solidFill>
              <a:latin typeface="Avenir Next Demi Bold" panose="020B0503020202020204" pitchFamily="34" charset="0"/>
            </a:endParaRPr>
          </a:p>
          <a:p>
            <a:pPr algn="ctr"/>
            <a:r>
              <a:rPr lang="en-GB" b="0" i="1" dirty="0">
                <a:solidFill>
                  <a:schemeClr val="tx1"/>
                </a:solidFill>
                <a:latin typeface="Avenir Next" panose="020B0503020202020204" pitchFamily="34" charset="0"/>
              </a:rPr>
              <a:t>Proven in practice long before recognition in protocol</a:t>
            </a:r>
          </a:p>
          <a:p>
            <a:pPr algn="ctr"/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AA42-FFF4-B07C-8FF7-C2A0B3317D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Slide </a:t>
            </a:r>
            <a:fld id="{351F4386-A5E2-41A1-B4D0-BE653C929E06}" type="slidenum"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9</a:t>
            </a:fld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473D2-C6B6-3558-49A7-095740AA9F1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Calum "Bugatti" MacDonald, Highland Wi-Fi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59614-511D-2F38-7041-B8C9FABC25A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November 2025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 descr="A yellow circle with a black background&#10;&#10;AI-generated content may be incorrect.">
            <a:extLst>
              <a:ext uri="{FF2B5EF4-FFF2-40B4-BE49-F238E27FC236}">
                <a16:creationId xmlns:a16="http://schemas.microsoft.com/office/drawing/2014/main" id="{5D9F88E8-1360-1535-3FE3-EFA7D19ADD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411" y="5297340"/>
            <a:ext cx="797074" cy="79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413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3469</TotalTime>
  <Words>2007</Words>
  <Application>Microsoft Office PowerPoint</Application>
  <PresentationFormat>Widescreen</PresentationFormat>
  <Paragraphs>362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 Unicode MS</vt:lpstr>
      <vt:lpstr>Avenir Next</vt:lpstr>
      <vt:lpstr>Avenir Next Demi Bold</vt:lpstr>
      <vt:lpstr>Avenir Next Medium</vt:lpstr>
      <vt:lpstr>Arial</vt:lpstr>
      <vt:lpstr>Courier New</vt:lpstr>
      <vt:lpstr>Times New Roman</vt:lpstr>
      <vt:lpstr>Wingdings</vt:lpstr>
      <vt:lpstr>Office Theme</vt:lpstr>
      <vt:lpstr>Proposal for a Public WLAN Protocol</vt:lpstr>
      <vt:lpstr>PowerPoint Presentation</vt:lpstr>
      <vt:lpstr>The Public WLAN Protocol (2009)</vt:lpstr>
      <vt:lpstr>The ‘XYZ’ Naming Convention</vt:lpstr>
      <vt:lpstr>Uniform SSID Naming Convention</vt:lpstr>
      <vt:lpstr>Walled-Garden Pre-Registration Layer</vt:lpstr>
      <vt:lpstr>The LBMOW™️ Page – The True Breakthrough</vt:lpstr>
      <vt:lpstr>Franchise-Based Global Framework</vt:lpstr>
      <vt:lpstr>Recognition &amp; Impact</vt:lpstr>
      <vt:lpstr>Conclusion</vt:lpstr>
      <vt:lpstr>Recommendation</vt:lpstr>
      <vt:lpstr>The Next Evolution - PW Federation</vt:lpstr>
      <vt:lpstr>How It Works</vt:lpstr>
      <vt:lpstr>Silent Roaming &amp; Operation</vt:lpstr>
      <vt:lpstr>The Benefits</vt:lpstr>
      <vt:lpstr>Where The Tokens Live</vt:lpstr>
      <vt:lpstr>What Public-Key Means</vt:lpstr>
      <vt:lpstr>The Security Layer In Action</vt:lpstr>
      <vt:lpstr>Implementation Path</vt:lpstr>
      <vt:lpstr>Straw Poll </vt:lpstr>
      <vt:lpstr>The Vision Fulfilled</vt:lpstr>
      <vt:lpstr>Thank You</vt:lpstr>
      <vt:lpstr>References</vt:lpstr>
    </vt:vector>
  </TitlesOfParts>
  <Manager/>
  <Company>Highland Wi-Fi Ltd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doc: IEEE 802.11-25-1797r0</dc:title>
  <dc:subject>Proposal for a Public WLAN Protocol</dc:subject>
  <dc:creator>Calum "Bugatti" MacDonald</dc:creator>
  <cp:keywords/>
  <dc:description/>
  <cp:lastModifiedBy>Lei Wang (A-SID)</cp:lastModifiedBy>
  <cp:revision>52</cp:revision>
  <cp:lastPrinted>1601-01-01T00:00:00Z</cp:lastPrinted>
  <dcterms:created xsi:type="dcterms:W3CDTF">2014-04-14T10:59:07Z</dcterms:created>
  <dcterms:modified xsi:type="dcterms:W3CDTF">2025-10-16T16:44:10Z</dcterms:modified>
  <cp:category/>
</cp:coreProperties>
</file>