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
  </p:notesMasterIdLst>
  <p:handoutMasterIdLst>
    <p:handoutMasterId r:id="rId12"/>
  </p:handoutMasterIdLst>
  <p:sldIdLst>
    <p:sldId id="329" r:id="rId2"/>
    <p:sldId id="290" r:id="rId3"/>
    <p:sldId id="4995" r:id="rId4"/>
    <p:sldId id="5005" r:id="rId5"/>
    <p:sldId id="4984" r:id="rId6"/>
    <p:sldId id="5010" r:id="rId7"/>
    <p:sldId id="312" r:id="rId8"/>
    <p:sldId id="4943" r:id="rId9"/>
    <p:sldId id="2411" r:id="rId10"/>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859C"/>
    <a:srgbClr val="5586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876" y="108"/>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802.11-21/xxxxr3</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A8B9CF26-8FC1-4244-A4C2-7BD575204F1F}" type="datetime1">
              <a:rPr lang="en-US" smtClean="0"/>
              <a:t>10/14/2025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802.11-21/xxxxr3</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fld id="{5AF21B2E-59E6-4ABB-B398-2F7D4E268706}" type="datetime1">
              <a:rPr lang="en-US" smtClean="0"/>
              <a:t>10/14/2025</a:t>
            </a:fld>
            <a:endParaRPr lang="en-US"/>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endParaRPr lang="en-US"/>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hdr="0" dt="0"/>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6"/>
          <p:cNvSpPr>
            <a:spLocks noGrp="1" noChangeArrowheads="1"/>
          </p:cNvSpPr>
          <p:nvPr>
            <p:ph type="ftr"/>
          </p:nvPr>
        </p:nvSpPr>
        <p:spPr>
          <a:ln/>
        </p:spPr>
        <p:txBody>
          <a:bodyPr/>
          <a:lstStyle/>
          <a:p>
            <a:endParaRPr lang="en-US"/>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03543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0" dirty="0">
                <a:highlight>
                  <a:srgbClr val="FFFF00"/>
                </a:highlight>
                <a:cs typeface="Times New Roman"/>
              </a:rPr>
              <a:t>There is no in between. </a:t>
            </a:r>
            <a:endParaRPr lang="en-US" dirty="0"/>
          </a:p>
        </p:txBody>
      </p:sp>
      <p:sp>
        <p:nvSpPr>
          <p:cNvPr id="4" name="Footer Placeholder 3"/>
          <p:cNvSpPr>
            <a:spLocks noGrp="1"/>
          </p:cNvSpPr>
          <p:nvPr>
            <p:ph type="ftr"/>
          </p:nvPr>
        </p:nvSpPr>
        <p:spPr/>
        <p:txBody>
          <a:bodyPr/>
          <a:lstStyle/>
          <a:p>
            <a:endParaRPr lang="en-US"/>
          </a:p>
        </p:txBody>
      </p:sp>
      <p:sp>
        <p:nvSpPr>
          <p:cNvPr id="5" name="Slide Number Placeholder 4"/>
          <p:cNvSpPr>
            <a:spLocks noGrp="1"/>
          </p:cNvSpPr>
          <p:nvPr>
            <p:ph type="sldNum"/>
          </p:nvPr>
        </p:nvSpPr>
        <p:spPr/>
        <p:txBody>
          <a:bodyPr/>
          <a:lstStyle/>
          <a:p>
            <a:r>
              <a:rPr lang="en-US"/>
              <a:t>Page </a:t>
            </a:r>
            <a:fld id="{47A7FEEB-9CD2-43FE-843C-C5350BEACB45}" type="slidenum">
              <a:rPr lang="en-US" smtClean="0"/>
              <a:pPr/>
              <a:t>3</a:t>
            </a:fld>
            <a:endParaRPr lang="en-US"/>
          </a:p>
        </p:txBody>
      </p:sp>
    </p:spTree>
    <p:extLst>
      <p:ext uri="{BB962C8B-B14F-4D97-AF65-F5344CB8AC3E}">
        <p14:creationId xmlns:p14="http://schemas.microsoft.com/office/powerpoint/2010/main" val="30049410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03430-DAB5-6E02-826A-CB73F62D01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A897A2-5483-4AE6-A8C9-188BE03772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4A2C7F-5486-A8A3-9C73-015BC4ED12B6}"/>
              </a:ext>
            </a:extLst>
          </p:cNvPr>
          <p:cNvSpPr>
            <a:spLocks noGrp="1"/>
          </p:cNvSpPr>
          <p:nvPr>
            <p:ph type="body" idx="1"/>
          </p:nvPr>
        </p:nvSpPr>
        <p:spPr/>
        <p:txBody>
          <a:bodyPr/>
          <a:lstStyle/>
          <a:p>
            <a:endParaRPr lang="en-US"/>
          </a:p>
        </p:txBody>
      </p:sp>
      <p:sp>
        <p:nvSpPr>
          <p:cNvPr id="4" name="Footer Placeholder 3">
            <a:extLst>
              <a:ext uri="{FF2B5EF4-FFF2-40B4-BE49-F238E27FC236}">
                <a16:creationId xmlns:a16="http://schemas.microsoft.com/office/drawing/2014/main" id="{90EA40B6-8D64-83BA-BABE-1A4796034258}"/>
              </a:ext>
            </a:extLst>
          </p:cNvPr>
          <p:cNvSpPr>
            <a:spLocks noGrp="1"/>
          </p:cNvSpPr>
          <p:nvPr>
            <p:ph type="ftr"/>
          </p:nvPr>
        </p:nvSpPr>
        <p:spPr/>
        <p:txBody>
          <a:bodyPr/>
          <a:lstStyle/>
          <a:p>
            <a:endParaRPr lang="en-US"/>
          </a:p>
        </p:txBody>
      </p:sp>
      <p:sp>
        <p:nvSpPr>
          <p:cNvPr id="5" name="Slide Number Placeholder 4">
            <a:extLst>
              <a:ext uri="{FF2B5EF4-FFF2-40B4-BE49-F238E27FC236}">
                <a16:creationId xmlns:a16="http://schemas.microsoft.com/office/drawing/2014/main" id="{C3BD601E-10C7-EE4F-A6E3-197896A39C48}"/>
              </a:ext>
            </a:extLst>
          </p:cNvPr>
          <p:cNvSpPr>
            <a:spLocks noGrp="1"/>
          </p:cNvSpPr>
          <p:nvPr>
            <p:ph type="sldNum"/>
          </p:nvPr>
        </p:nvSpPr>
        <p:spPr/>
        <p:txBody>
          <a:bodyPr/>
          <a:lstStyle/>
          <a:p>
            <a:r>
              <a:rPr lang="en-US"/>
              <a:t>Page </a:t>
            </a:r>
            <a:fld id="{47A7FEEB-9CD2-43FE-843C-C5350BEACB45}" type="slidenum">
              <a:rPr lang="en-US" smtClean="0"/>
              <a:pPr/>
              <a:t>5</a:t>
            </a:fld>
            <a:endParaRPr lang="en-US"/>
          </a:p>
        </p:txBody>
      </p:sp>
    </p:spTree>
    <p:extLst>
      <p:ext uri="{BB962C8B-B14F-4D97-AF65-F5344CB8AC3E}">
        <p14:creationId xmlns:p14="http://schemas.microsoft.com/office/powerpoint/2010/main" val="1815506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dirty="0">
                <a:ea typeface="+mn-lt"/>
                <a:cs typeface="+mn-lt"/>
              </a:rPr>
              <a:t>SNR, interference levels, and traffic requirements. </a:t>
            </a:r>
          </a:p>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en-US" sz="1200" b="0" dirty="0">
                <a:ea typeface="+mn-lt"/>
                <a:cs typeface="+mn-lt"/>
              </a:rPr>
              <a:t>The mechanism adapts to heterogeneous user conditions without requiring extreme-case designs.</a:t>
            </a:r>
            <a:endParaRPr lang="en-US" sz="1200" dirty="0"/>
          </a:p>
          <a:p>
            <a:endParaRPr lang="en-US" dirty="0"/>
          </a:p>
        </p:txBody>
      </p:sp>
      <p:sp>
        <p:nvSpPr>
          <p:cNvPr id="4" name="Footer Placeholder 3"/>
          <p:cNvSpPr>
            <a:spLocks noGrp="1"/>
          </p:cNvSpPr>
          <p:nvPr>
            <p:ph type="ftr"/>
          </p:nvPr>
        </p:nvSpPr>
        <p:spPr/>
        <p:txBody>
          <a:bodyPr/>
          <a:lstStyle/>
          <a:p>
            <a:endParaRPr lang="en-US"/>
          </a:p>
        </p:txBody>
      </p:sp>
      <p:sp>
        <p:nvSpPr>
          <p:cNvPr id="5" name="Slide Number Placeholder 4"/>
          <p:cNvSpPr>
            <a:spLocks noGrp="1"/>
          </p:cNvSpPr>
          <p:nvPr>
            <p:ph type="sldNum"/>
          </p:nvPr>
        </p:nvSpPr>
        <p:spPr/>
        <p:txBody>
          <a:bodyPr/>
          <a:lstStyle/>
          <a:p>
            <a:r>
              <a:rPr lang="en-US"/>
              <a:t>Page </a:t>
            </a:r>
            <a:fld id="{47A7FEEB-9CD2-43FE-843C-C5350BEACB45}" type="slidenum">
              <a:rPr lang="en-US" smtClean="0"/>
              <a:pPr/>
              <a:t>6</a:t>
            </a:fld>
            <a:endParaRPr lang="en-US"/>
          </a:p>
        </p:txBody>
      </p:sp>
    </p:spTree>
    <p:extLst>
      <p:ext uri="{BB962C8B-B14F-4D97-AF65-F5344CB8AC3E}">
        <p14:creationId xmlns:p14="http://schemas.microsoft.com/office/powerpoint/2010/main" val="16373591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6"/>
          <p:cNvSpPr>
            <a:spLocks noGrp="1" noChangeArrowheads="1"/>
          </p:cNvSpPr>
          <p:nvPr>
            <p:ph type="ftr"/>
          </p:nvPr>
        </p:nvSpPr>
        <p:spPr>
          <a:ln/>
        </p:spPr>
        <p:txBody>
          <a:bodyPr/>
          <a:lstStyle/>
          <a:p>
            <a:endParaRPr lang="en-US"/>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7</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pPr marL="171450" indent="-171450">
              <a:buFontTx/>
              <a:buChar char="-"/>
            </a:pPr>
            <a:endParaRPr lang="en-US"/>
          </a:p>
        </p:txBody>
      </p:sp>
    </p:spTree>
    <p:extLst>
      <p:ext uri="{BB962C8B-B14F-4D97-AF65-F5344CB8AC3E}">
        <p14:creationId xmlns:p14="http://schemas.microsoft.com/office/powerpoint/2010/main" val="3735699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p:nvPr>
        </p:nvSpPr>
        <p:spPr/>
        <p:txBody>
          <a:bodyPr/>
          <a:lstStyle/>
          <a:p>
            <a:endParaRPr lang="en-US"/>
          </a:p>
        </p:txBody>
      </p:sp>
      <p:sp>
        <p:nvSpPr>
          <p:cNvPr id="5" name="Slide Number Placeholder 4"/>
          <p:cNvSpPr>
            <a:spLocks noGrp="1"/>
          </p:cNvSpPr>
          <p:nvPr>
            <p:ph type="sldNum"/>
          </p:nvPr>
        </p:nvSpPr>
        <p:spPr/>
        <p:txBody>
          <a:bodyPr/>
          <a:lstStyle/>
          <a:p>
            <a:r>
              <a:rPr lang="en-US"/>
              <a:t>Page </a:t>
            </a:r>
            <a:fld id="{47A7FEEB-9CD2-43FE-843C-C5350BEACB45}" type="slidenum">
              <a:rPr lang="en-US" smtClean="0"/>
              <a:pPr/>
              <a:t>9</a:t>
            </a:fld>
            <a:endParaRPr lang="en-US"/>
          </a:p>
        </p:txBody>
      </p:sp>
    </p:spTree>
    <p:extLst>
      <p:ext uri="{BB962C8B-B14F-4D97-AF65-F5344CB8AC3E}">
        <p14:creationId xmlns:p14="http://schemas.microsoft.com/office/powerpoint/2010/main" val="512448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Oct. 2025</a:t>
            </a:r>
            <a:endParaRPr lang="en-GB"/>
          </a:p>
        </p:txBody>
      </p:sp>
      <p:sp>
        <p:nvSpPr>
          <p:cNvPr id="5" name="Footer Placeholder 4"/>
          <p:cNvSpPr>
            <a:spLocks noGrp="1"/>
          </p:cNvSpPr>
          <p:nvPr>
            <p:ph type="ftr" idx="11"/>
          </p:nvPr>
        </p:nvSpPr>
        <p:spPr>
          <a:xfrm>
            <a:off x="7162800" y="6494673"/>
            <a:ext cx="4246027" cy="240878"/>
          </a:xfrm>
        </p:spPr>
        <p:txBody>
          <a:bodyPr/>
          <a:lstStyle>
            <a:lvl1pPr>
              <a:defRPr/>
            </a:lvl1pPr>
          </a:lstStyle>
          <a:p>
            <a:r>
              <a:rPr lang="pt-BR"/>
              <a:t>Haji. M. Furqan et.al., VESTEL Electronics</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440F5867-744E-4AA6-B0ED-4C44D2DFBB7B}" type="slidenum">
              <a:rPr lang="en-GB"/>
              <a:pPr/>
              <a:t>‹#›</a:t>
            </a:fld>
            <a:endParaRPr lang="en-GB"/>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pt-BR"/>
              <a:t>Haji. M. Furqan et.al., VESTEL Electronics</a:t>
            </a:r>
            <a:endParaRPr lang="en-GB"/>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Oct. 2025</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Date Placeholder 3"/>
          <p:cNvSpPr>
            <a:spLocks noGrp="1"/>
          </p:cNvSpPr>
          <p:nvPr>
            <p:ph type="dt" idx="10"/>
          </p:nvPr>
        </p:nvSpPr>
        <p:spPr/>
        <p:txBody>
          <a:bodyPr/>
          <a:lstStyle>
            <a:lvl1pPr>
              <a:defRPr/>
            </a:lvl1pPr>
          </a:lstStyle>
          <a:p>
            <a:r>
              <a:rPr lang="en-US"/>
              <a:t>Oct. 2025</a:t>
            </a:r>
            <a:endParaRPr lang="en-GB"/>
          </a:p>
        </p:txBody>
      </p:sp>
      <p:sp>
        <p:nvSpPr>
          <p:cNvPr id="5" name="Footer Placeholder 4"/>
          <p:cNvSpPr>
            <a:spLocks noGrp="1"/>
          </p:cNvSpPr>
          <p:nvPr>
            <p:ph type="ftr" idx="11"/>
          </p:nvPr>
        </p:nvSpPr>
        <p:spPr/>
        <p:txBody>
          <a:bodyPr/>
          <a:lstStyle>
            <a:lvl1pPr>
              <a:defRPr/>
            </a:lvl1pPr>
          </a:lstStyle>
          <a:p>
            <a:r>
              <a:rPr lang="pt-BR"/>
              <a:t>Haji. M. Furqan et.al., VESTEL Electronics</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Oct. 2025</a:t>
            </a:r>
            <a:endParaRPr lang="en-GB"/>
          </a:p>
        </p:txBody>
      </p:sp>
      <p:sp>
        <p:nvSpPr>
          <p:cNvPr id="6" name="Footer Placeholder 5"/>
          <p:cNvSpPr>
            <a:spLocks noGrp="1"/>
          </p:cNvSpPr>
          <p:nvPr>
            <p:ph type="ftr" idx="11"/>
          </p:nvPr>
        </p:nvSpPr>
        <p:spPr/>
        <p:txBody>
          <a:bodyPr/>
          <a:lstStyle>
            <a:lvl1pPr>
              <a:defRPr/>
            </a:lvl1pPr>
          </a:lstStyle>
          <a:p>
            <a:r>
              <a:rPr lang="pt-BR"/>
              <a:t>Haji. M. Furqan et.al., VESTEL Electronics</a:t>
            </a:r>
            <a:endParaRPr lang="en-GB"/>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Oct. 2025</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pt-BR"/>
              <a:t>Haji. M. Furqan et.al., VESTEL Electronics</a:t>
            </a:r>
            <a:endParaRPr lang="en-GB"/>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Oct. 2025</a:t>
            </a:r>
            <a:endParaRPr lang="en-GB"/>
          </a:p>
        </p:txBody>
      </p:sp>
      <p:sp>
        <p:nvSpPr>
          <p:cNvPr id="4" name="Footer Placeholder 3"/>
          <p:cNvSpPr>
            <a:spLocks noGrp="1"/>
          </p:cNvSpPr>
          <p:nvPr>
            <p:ph type="ftr" idx="11"/>
          </p:nvPr>
        </p:nvSpPr>
        <p:spPr/>
        <p:txBody>
          <a:bodyPr/>
          <a:lstStyle>
            <a:lvl1pPr>
              <a:defRPr/>
            </a:lvl1pPr>
          </a:lstStyle>
          <a:p>
            <a:r>
              <a:rPr lang="pt-BR"/>
              <a:t>Haji. M. Furqan et.al., VESTEL Electronics</a:t>
            </a:r>
            <a:endParaRPr lang="en-GB"/>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Oct. 2025</a:t>
            </a:r>
            <a:endParaRPr lang="en-GB"/>
          </a:p>
        </p:txBody>
      </p:sp>
      <p:sp>
        <p:nvSpPr>
          <p:cNvPr id="3" name="Footer Placeholder 2"/>
          <p:cNvSpPr>
            <a:spLocks noGrp="1"/>
          </p:cNvSpPr>
          <p:nvPr>
            <p:ph type="ftr" idx="11"/>
          </p:nvPr>
        </p:nvSpPr>
        <p:spPr/>
        <p:txBody>
          <a:bodyPr/>
          <a:lstStyle>
            <a:lvl1pPr>
              <a:defRPr/>
            </a:lvl1pPr>
          </a:lstStyle>
          <a:p>
            <a:r>
              <a:rPr lang="pt-BR"/>
              <a:t>Haji. M. Furqan et.al., VESTEL Electronics</a:t>
            </a:r>
            <a:endParaRPr lang="en-GB"/>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Oct. 2025</a:t>
            </a:r>
            <a:endParaRPr lang="en-GB"/>
          </a:p>
        </p:txBody>
      </p:sp>
      <p:sp>
        <p:nvSpPr>
          <p:cNvPr id="5" name="Footer Placeholder 4"/>
          <p:cNvSpPr>
            <a:spLocks noGrp="1"/>
          </p:cNvSpPr>
          <p:nvPr>
            <p:ph type="ftr" idx="11"/>
          </p:nvPr>
        </p:nvSpPr>
        <p:spPr/>
        <p:txBody>
          <a:bodyPr/>
          <a:lstStyle>
            <a:lvl1pPr>
              <a:defRPr/>
            </a:lvl1pPr>
          </a:lstStyle>
          <a:p>
            <a:r>
              <a:rPr lang="pt-BR"/>
              <a:t>Haji. M. Furqan et.al., VESTEL Electronics</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Oct. 2025</a:t>
            </a:r>
            <a:endParaRPr lang="en-GB"/>
          </a:p>
        </p:txBody>
      </p:sp>
      <p:sp>
        <p:nvSpPr>
          <p:cNvPr id="5" name="Footer Placeholder 4"/>
          <p:cNvSpPr>
            <a:spLocks noGrp="1"/>
          </p:cNvSpPr>
          <p:nvPr>
            <p:ph type="ftr" idx="11"/>
          </p:nvPr>
        </p:nvSpPr>
        <p:spPr/>
        <p:txBody>
          <a:bodyPr/>
          <a:lstStyle>
            <a:lvl1pPr>
              <a:defRPr/>
            </a:lvl1pPr>
          </a:lstStyle>
          <a:p>
            <a:r>
              <a:rPr lang="pt-BR"/>
              <a:t>Haji. M. Furqan et.al., VESTEL Electronics</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Oct. 2025</a:t>
            </a:r>
            <a:endParaRPr lang="en-GB"/>
          </a:p>
        </p:txBody>
      </p:sp>
      <p:sp>
        <p:nvSpPr>
          <p:cNvPr id="1028" name="Rectangle 4"/>
          <p:cNvSpPr>
            <a:spLocks noGrp="1" noChangeArrowheads="1"/>
          </p:cNvSpPr>
          <p:nvPr>
            <p:ph type="ftr"/>
          </p:nvPr>
        </p:nvSpPr>
        <p:spPr bwMode="auto">
          <a:xfrm>
            <a:off x="7143757" y="6505622"/>
            <a:ext cx="4246027" cy="21898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pt-BR"/>
              <a:t>Haji. M. Furqan et.al., VESTEL Electronics</a:t>
            </a:r>
            <a:endParaRPr lang="en-GB"/>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599493" y="333375"/>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802.11-25/1792r0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mentor.ieee.org/802.11/dcn/24/11-24-0400-00-00bn-hybrid-ppdu-and-distribution-bandwidth-for-dru.pptx" TargetMode="External"/><Relationship Id="rId13" Type="http://schemas.openxmlformats.org/officeDocument/2006/relationships/hyperlink" Target="https://mentor.ieee.org/802.11/dcn/23/11-23-1117-00-0uhr-dru-signaling-for-uhr.pptx" TargetMode="External"/><Relationship Id="rId18" Type="http://schemas.openxmlformats.org/officeDocument/2006/relationships/hyperlink" Target="https://mentor.ieee.org/802.11/dcn/24/11-24-0468-01-00bn-dru-tone-plan-for-11bn.pptx" TargetMode="External"/><Relationship Id="rId3" Type="http://schemas.openxmlformats.org/officeDocument/2006/relationships/hyperlink" Target="https://mentor.ieee.org/802.11/dcn/23/11-23-2200-00-00bn-distribution-bandwidth-of-dru.pptx" TargetMode="External"/><Relationship Id="rId21" Type="http://schemas.openxmlformats.org/officeDocument/2006/relationships/hyperlink" Target="https://mentor.ieee.org/802.11/dcn/24/11-24-0767-00-00bn-20-mhz-tone-plan-and-pilot-design-for-dru-follow-up.pptx" TargetMode="External"/><Relationship Id="rId7" Type="http://schemas.openxmlformats.org/officeDocument/2006/relationships/hyperlink" Target="https://mentor.ieee.org/802.11/dcn/24/11-24-0801-01-00bn-discussion-on-distribution-bandwidth-of-dru.pptx" TargetMode="External"/><Relationship Id="rId12" Type="http://schemas.openxmlformats.org/officeDocument/2006/relationships/hyperlink" Target="https://mentor.ieee.org/802.11/dcn/24/11-24-0501-00-00bn-pilot-design-considerations-for-dru.pptx" TargetMode="External"/><Relationship Id="rId17" Type="http://schemas.openxmlformats.org/officeDocument/2006/relationships/hyperlink" Target="https://mentor.ieee.org/802.11/dcn/24/11-24-0402-01-00bn-20-mhz-tone-plan-and-pilot-design-for-dru.pptx" TargetMode="External"/><Relationship Id="rId2" Type="http://schemas.openxmlformats.org/officeDocument/2006/relationships/notesSlide" Target="../notesSlides/notesSlide2.xml"/><Relationship Id="rId16" Type="http://schemas.openxmlformats.org/officeDocument/2006/relationships/hyperlink" Target="https://mentor.ieee.org/802.11/dcn/24/11-24-0078-01-00bn-a-dru-design-approach-for-20-mhz.pptx" TargetMode="External"/><Relationship Id="rId20" Type="http://schemas.openxmlformats.org/officeDocument/2006/relationships/hyperlink" Target="https://mentor.ieee.org/802.11/dcn/24/11-24-0728-02-00bn-thoughts-on-dru-pilots.pptx" TargetMode="External"/><Relationship Id="rId1" Type="http://schemas.openxmlformats.org/officeDocument/2006/relationships/slideLayout" Target="../slideLayouts/slideLayout2.xml"/><Relationship Id="rId6" Type="http://schemas.openxmlformats.org/officeDocument/2006/relationships/hyperlink" Target="https://mentor.ieee.org/802.11/dcn/24/11-24-0766-01-00bn-distribution-bandwidth-within-80-mhz-for-dru.pptx" TargetMode="External"/><Relationship Id="rId11" Type="http://schemas.openxmlformats.org/officeDocument/2006/relationships/hyperlink" Target="https://mentor.ieee.org/802.11/dcn/24/11-24-0468-00-00bn-dru-tone-plan-for-11bn.pptx" TargetMode="External"/><Relationship Id="rId24" Type="http://schemas.openxmlformats.org/officeDocument/2006/relationships/hyperlink" Target="https://mentor.ieee.org/802.11/dcn/24/11-24-0814-00-00bn-tone-distribution-in-drus.pptx" TargetMode="External"/><Relationship Id="rId5" Type="http://schemas.openxmlformats.org/officeDocument/2006/relationships/hyperlink" Target="https://mentor.ieee.org/802.11/dcn/24/11-24-0014-00-00bn-further-thoughts-on-dru.pptx" TargetMode="External"/><Relationship Id="rId15" Type="http://schemas.openxmlformats.org/officeDocument/2006/relationships/hyperlink" Target="https://mentor.ieee.org/802.11/dcn/23/11-23-2021-01-00bn-principle-and-methodology-for-dru-tone-plan-design.pptx" TargetMode="External"/><Relationship Id="rId23" Type="http://schemas.openxmlformats.org/officeDocument/2006/relationships/hyperlink" Target="https://mentor.ieee.org/802.11/dcn/24/11-24-0800-02-00bn-dsicussions-on-dru-pilot-design-principles.pptx" TargetMode="External"/><Relationship Id="rId10" Type="http://schemas.openxmlformats.org/officeDocument/2006/relationships/hyperlink" Target="https://mentor.ieee.org/802.11/dcn/24/11-24-0402-00-00bn-20-mhz-tone-plan-and-pilot-design-for-dru.pptx" TargetMode="External"/><Relationship Id="rId19" Type="http://schemas.openxmlformats.org/officeDocument/2006/relationships/hyperlink" Target="https://mentor.ieee.org/802.11/dcn/24/11-24-0501-02-00bn-pilot-design-considerations-for-dru.pptx" TargetMode="External"/><Relationship Id="rId4" Type="http://schemas.openxmlformats.org/officeDocument/2006/relationships/hyperlink" Target="https://mentor.ieee.org/802.11/dcn/24/11-24-0500-00-00bn-follow-up-on-high-level-thoughts-on-dru-design.pptx" TargetMode="External"/><Relationship Id="rId9" Type="http://schemas.openxmlformats.org/officeDocument/2006/relationships/hyperlink" Target="https://mentor.ieee.org/802.11/dcn/23/11-23-2020-01-00bn-high-level-perspective-on-distributed-tone-ru-for-11bn.pptx" TargetMode="External"/><Relationship Id="rId14" Type="http://schemas.openxmlformats.org/officeDocument/2006/relationships/hyperlink" Target="https://mentor.ieee.org/802.11/dcn/23/11-23-1447-00-0uhr-cfo-impact-and-pilot-design-for-dru-follow-up.pptx" TargetMode="External"/><Relationship Id="rId22" Type="http://schemas.openxmlformats.org/officeDocument/2006/relationships/hyperlink" Target="https://mentor.ieee.org/802.11/dcn/24/11-24-0769-00-00bn-on-the-pilot-tone-allocations-in-dru.pptx"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sv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idx="1"/>
          </p:nvPr>
        </p:nvSpPr>
        <p:spPr>
          <a:xfrm>
            <a:off x="2210533" y="2393137"/>
            <a:ext cx="7770813" cy="639713"/>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2025-10-14</a:t>
            </a:r>
          </a:p>
        </p:txBody>
      </p:sp>
      <p:sp>
        <p:nvSpPr>
          <p:cNvPr id="8" name="Slide Number Placeholder 5"/>
          <p:cNvSpPr>
            <a:spLocks noGrp="1"/>
          </p:cNvSpPr>
          <p:nvPr>
            <p:ph type="sldNum" idx="12"/>
          </p:nvPr>
        </p:nvSpPr>
        <p:spPr>
          <a:xfrm>
            <a:off x="5793318" y="6475414"/>
            <a:ext cx="704849" cy="363537"/>
          </a:xfrm>
        </p:spPr>
        <p:txBody>
          <a:bodyPr/>
          <a:lstStyle/>
          <a:p>
            <a:r>
              <a:rPr lang="en-GB"/>
              <a:t>Slide </a:t>
            </a:r>
            <a:fld id="{93823DB3-BAA4-4F4A-B4B3-ED9ABE70E976}" type="slidenum">
              <a:rPr lang="en-GB"/>
              <a:pPr/>
              <a:t>1</a:t>
            </a:fld>
            <a:endParaRPr lang="en-GB"/>
          </a:p>
        </p:txBody>
      </p:sp>
      <p:sp>
        <p:nvSpPr>
          <p:cNvPr id="3073" name="Rectangle 1"/>
          <p:cNvSpPr>
            <a:spLocks noGrp="1" noChangeArrowheads="1"/>
          </p:cNvSpPr>
          <p:nvPr>
            <p:ph type="title"/>
          </p:nvPr>
        </p:nvSpPr>
        <p:spPr>
          <a:xfrm>
            <a:off x="2143811" y="1054395"/>
            <a:ext cx="7770813" cy="1198129"/>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dirty="0">
                <a:solidFill>
                  <a:schemeClr val="tx1"/>
                </a:solidFill>
                <a:ea typeface="+mj-lt"/>
                <a:cs typeface="+mj-lt"/>
              </a:rPr>
              <a:t>Adaptive </a:t>
            </a:r>
            <a:r>
              <a:rPr lang="en-US" sz="2800" dirty="0" err="1">
                <a:solidFill>
                  <a:schemeClr val="tx1"/>
                </a:solidFill>
                <a:ea typeface="+mj-lt"/>
                <a:cs typeface="+mj-lt"/>
              </a:rPr>
              <a:t>dRU</a:t>
            </a:r>
            <a:r>
              <a:rPr lang="en-US" sz="2800" dirty="0">
                <a:solidFill>
                  <a:schemeClr val="tx1"/>
                </a:solidFill>
                <a:ea typeface="+mj-lt"/>
                <a:cs typeface="+mj-lt"/>
              </a:rPr>
              <a:t> Allocation for Range Station-Aware Power Boosting in 6 GHz</a:t>
            </a:r>
            <a:endParaRPr lang="en-US" dirty="0">
              <a:solidFill>
                <a:schemeClr val="tx1"/>
              </a:solidFill>
            </a:endParaRPr>
          </a:p>
        </p:txBody>
      </p:sp>
      <p:sp>
        <p:nvSpPr>
          <p:cNvPr id="3076" name="Rectangle 4"/>
          <p:cNvSpPr>
            <a:spLocks noChangeArrowheads="1"/>
          </p:cNvSpPr>
          <p:nvPr/>
        </p:nvSpPr>
        <p:spPr bwMode="auto">
          <a:xfrm>
            <a:off x="1592704" y="2836629"/>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a:solidFill>
                  <a:srgbClr val="000000"/>
                </a:solidFill>
              </a:rPr>
              <a:t>Authors:</a:t>
            </a:r>
          </a:p>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endParaRPr lang="en-GB" sz="2000">
              <a:solidFill>
                <a:srgbClr val="000000"/>
              </a:solidFill>
            </a:endParaRPr>
          </a:p>
        </p:txBody>
      </p:sp>
      <p:sp>
        <p:nvSpPr>
          <p:cNvPr id="2" name="Footer Placeholder 1">
            <a:extLst>
              <a:ext uri="{FF2B5EF4-FFF2-40B4-BE49-F238E27FC236}">
                <a16:creationId xmlns:a16="http://schemas.microsoft.com/office/drawing/2014/main" id="{6FB762CF-C677-6EE6-FA85-5F5AE7516279}"/>
              </a:ext>
            </a:extLst>
          </p:cNvPr>
          <p:cNvSpPr>
            <a:spLocks noGrp="1"/>
          </p:cNvSpPr>
          <p:nvPr>
            <p:ph type="ftr" idx="11"/>
          </p:nvPr>
        </p:nvSpPr>
        <p:spPr bwMode="auto">
          <a:xfrm>
            <a:off x="7143757" y="6505622"/>
            <a:ext cx="4246027" cy="21898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pt-BR"/>
              <a:t>Haji. M. Furqan et.al., VESTEL Electronics</a:t>
            </a:r>
            <a:endParaRPr lang="en-GB"/>
          </a:p>
        </p:txBody>
      </p:sp>
      <p:sp>
        <p:nvSpPr>
          <p:cNvPr id="3" name="Date Placeholder 2">
            <a:extLst>
              <a:ext uri="{FF2B5EF4-FFF2-40B4-BE49-F238E27FC236}">
                <a16:creationId xmlns:a16="http://schemas.microsoft.com/office/drawing/2014/main" id="{3927433E-B6EE-CD51-7CBB-DBACE9BA31E6}"/>
              </a:ext>
            </a:extLst>
          </p:cNvPr>
          <p:cNvSpPr>
            <a:spLocks noGrp="1"/>
          </p:cNvSpPr>
          <p:nvPr>
            <p:ph type="dt" idx="10"/>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defPPr>
              <a:defRPr lang="en-GB"/>
            </a:defPPr>
            <a:lvl1pPr algn="l"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US"/>
              <a:t>Oct. 2025</a:t>
            </a:r>
            <a:endParaRPr lang="en-GB"/>
          </a:p>
        </p:txBody>
      </p:sp>
      <p:graphicFrame>
        <p:nvGraphicFramePr>
          <p:cNvPr id="6" name="Table 5">
            <a:extLst>
              <a:ext uri="{FF2B5EF4-FFF2-40B4-BE49-F238E27FC236}">
                <a16:creationId xmlns:a16="http://schemas.microsoft.com/office/drawing/2014/main" id="{7D4335C2-1941-440D-DC4D-E7BB52D0B07D}"/>
              </a:ext>
            </a:extLst>
          </p:cNvPr>
          <p:cNvGraphicFramePr>
            <a:graphicFrameLocks noGrp="1"/>
          </p:cNvGraphicFramePr>
          <p:nvPr>
            <p:extLst>
              <p:ext uri="{D42A27DB-BD31-4B8C-83A1-F6EECF244321}">
                <p14:modId xmlns:p14="http://schemas.microsoft.com/office/powerpoint/2010/main" val="938926691"/>
              </p:ext>
            </p:extLst>
          </p:nvPr>
        </p:nvGraphicFramePr>
        <p:xfrm>
          <a:off x="1592704" y="3429000"/>
          <a:ext cx="9542619" cy="2606040"/>
        </p:xfrm>
        <a:graphic>
          <a:graphicData uri="http://schemas.openxmlformats.org/drawingml/2006/table">
            <a:tbl>
              <a:tblPr bandRow="1">
                <a:tableStyleId>{5C22544A-7EE6-4342-B048-85BDC9FD1C3A}</a:tableStyleId>
              </a:tblPr>
              <a:tblGrid>
                <a:gridCol w="1740993">
                  <a:extLst>
                    <a:ext uri="{9D8B030D-6E8A-4147-A177-3AD203B41FA5}">
                      <a16:colId xmlns:a16="http://schemas.microsoft.com/office/drawing/2014/main" val="553111785"/>
                    </a:ext>
                  </a:extLst>
                </a:gridCol>
                <a:gridCol w="1740993">
                  <a:extLst>
                    <a:ext uri="{9D8B030D-6E8A-4147-A177-3AD203B41FA5}">
                      <a16:colId xmlns:a16="http://schemas.microsoft.com/office/drawing/2014/main" val="532616436"/>
                    </a:ext>
                  </a:extLst>
                </a:gridCol>
                <a:gridCol w="1318159">
                  <a:extLst>
                    <a:ext uri="{9D8B030D-6E8A-4147-A177-3AD203B41FA5}">
                      <a16:colId xmlns:a16="http://schemas.microsoft.com/office/drawing/2014/main" val="1718942559"/>
                    </a:ext>
                  </a:extLst>
                </a:gridCol>
                <a:gridCol w="1523010">
                  <a:extLst>
                    <a:ext uri="{9D8B030D-6E8A-4147-A177-3AD203B41FA5}">
                      <a16:colId xmlns:a16="http://schemas.microsoft.com/office/drawing/2014/main" val="553724672"/>
                    </a:ext>
                  </a:extLst>
                </a:gridCol>
                <a:gridCol w="3219464">
                  <a:extLst>
                    <a:ext uri="{9D8B030D-6E8A-4147-A177-3AD203B41FA5}">
                      <a16:colId xmlns:a16="http://schemas.microsoft.com/office/drawing/2014/main" val="2518766960"/>
                    </a:ext>
                  </a:extLst>
                </a:gridCol>
              </a:tblGrid>
              <a:tr h="342900">
                <a:tc>
                  <a:txBody>
                    <a:bodyPr/>
                    <a:lstStyle/>
                    <a:p>
                      <a:pPr>
                        <a:buNone/>
                      </a:pPr>
                      <a:r>
                        <a:rPr lang="en-US" sz="1600" b="1">
                          <a:effectLst/>
                        </a:rPr>
                        <a:t>Name</a:t>
                      </a:r>
                      <a:endParaRPr lang="en-US" b="1">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600" b="1">
                          <a:effectLst/>
                        </a:rPr>
                        <a:t>Affiliations</a:t>
                      </a:r>
                      <a:endParaRPr lang="en-US">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600" b="1">
                          <a:effectLst/>
                        </a:rPr>
                        <a:t>Address</a:t>
                      </a:r>
                      <a:endParaRPr lang="en-US">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600" b="1">
                          <a:effectLst/>
                        </a:rPr>
                        <a:t>Phone</a:t>
                      </a:r>
                      <a:endParaRPr lang="en-US">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600" b="1">
                          <a:effectLst/>
                        </a:rPr>
                        <a:t>email</a:t>
                      </a:r>
                      <a:endParaRPr lang="en-US">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81735902"/>
                  </a:ext>
                </a:extLst>
              </a:tr>
              <a:tr h="3429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effectLst/>
                        </a:rPr>
                        <a:t> </a:t>
                      </a:r>
                      <a:r>
                        <a:rPr lang="en-US" sz="1800" dirty="0">
                          <a:effectLst/>
                        </a:rPr>
                        <a:t>Haji. M. Furqan</a:t>
                      </a:r>
                      <a:endParaRPr lang="en-US"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6">
                  <a:txBody>
                    <a:bodyPr/>
                    <a:lstStyle/>
                    <a:p>
                      <a:pPr>
                        <a:buNone/>
                      </a:pPr>
                      <a:r>
                        <a:rPr lang="en-US" sz="1600">
                          <a:effectLst/>
                        </a:rPr>
                        <a:t>VESTEL </a:t>
                      </a:r>
                      <a:endParaRPr lang="en-US">
                        <a:effectLst/>
                      </a:endParaRPr>
                    </a:p>
                    <a:p>
                      <a:pPr>
                        <a:buNone/>
                      </a:pPr>
                      <a:r>
                        <a:rPr lang="en-US" sz="1600">
                          <a:effectLst/>
                        </a:rPr>
                        <a:t> </a:t>
                      </a:r>
                      <a:endParaRPr lang="en-US">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6">
                  <a:txBody>
                    <a:bodyPr/>
                    <a:lstStyle/>
                    <a:p>
                      <a:pPr>
                        <a:buNone/>
                      </a:pPr>
                      <a:r>
                        <a:rPr lang="en-US" sz="1600">
                          <a:effectLst/>
                        </a:rPr>
                        <a:t> </a:t>
                      </a:r>
                      <a:endParaRPr lang="en-US">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600">
                          <a:effectLst/>
                        </a:rPr>
                        <a:t> </a:t>
                      </a:r>
                      <a:endParaRPr lang="en-US">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600">
                          <a:effectLst/>
                        </a:rPr>
                        <a:t> </a:t>
                      </a:r>
                      <a:endParaRPr lang="en-US">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66986644"/>
                  </a:ext>
                </a:extLst>
              </a:tr>
              <a:tr h="342900">
                <a:tc>
                  <a:txBody>
                    <a:bodyPr/>
                    <a:lstStyle/>
                    <a:p>
                      <a:pPr>
                        <a:buNone/>
                      </a:pPr>
                      <a:r>
                        <a:rPr lang="en-US" sz="1600">
                          <a:effectLst/>
                        </a:rPr>
                        <a:t>Shaima Abidrabbu </a:t>
                      </a:r>
                      <a:endParaRPr lang="en-US">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tc>
                  <a:txBody>
                    <a:bodyPr/>
                    <a:lstStyle/>
                    <a:p>
                      <a:pPr>
                        <a:buNone/>
                      </a:pPr>
                      <a:r>
                        <a:rPr lang="en-US" sz="1600">
                          <a:effectLst/>
                        </a:rPr>
                        <a:t> </a:t>
                      </a:r>
                      <a:endParaRPr lang="en-US">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600">
                          <a:effectLst/>
                        </a:rPr>
                        <a:t> </a:t>
                      </a:r>
                      <a:endParaRPr lang="en-US">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89505387"/>
                  </a:ext>
                </a:extLst>
              </a:tr>
              <a:tr h="3429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rPr>
                        <a:t>Salim Yahya </a:t>
                      </a:r>
                      <a:endParaRPr lang="en-US">
                        <a:effectLst/>
                      </a:endParaRPr>
                    </a:p>
                    <a:p>
                      <a:pPr>
                        <a:buNone/>
                      </a:pPr>
                      <a:endParaRPr lang="en-US">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tc>
                  <a:txBody>
                    <a:bodyPr/>
                    <a:lstStyle/>
                    <a:p>
                      <a:pPr>
                        <a:buNone/>
                      </a:pPr>
                      <a:r>
                        <a:rPr lang="en-US" sz="1600">
                          <a:effectLst/>
                        </a:rPr>
                        <a:t> </a:t>
                      </a:r>
                      <a:endParaRPr lang="en-US">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600">
                          <a:effectLst/>
                        </a:rPr>
                        <a:t> </a:t>
                      </a:r>
                      <a:endParaRPr lang="en-US">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97092950"/>
                  </a:ext>
                </a:extLst>
              </a:tr>
              <a:tr h="3429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rPr>
                        <a:t>Sawaira R. Ali </a:t>
                      </a:r>
                      <a:endParaRPr lang="en-US"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tc>
                  <a:txBody>
                    <a:bodyPr/>
                    <a:lstStyle/>
                    <a:p>
                      <a:pPr>
                        <a:buNone/>
                      </a:pPr>
                      <a:r>
                        <a:rPr lang="en-US" sz="1600">
                          <a:effectLst/>
                        </a:rPr>
                        <a:t> </a:t>
                      </a:r>
                      <a:endParaRPr lang="en-US">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600">
                          <a:effectLst/>
                        </a:rPr>
                        <a:t> </a:t>
                      </a:r>
                      <a:endParaRPr lang="en-US">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40683602"/>
                  </a:ext>
                </a:extLst>
              </a:tr>
              <a:tr h="342900">
                <a:tc>
                  <a:txBody>
                    <a:bodyPr/>
                    <a:lstStyle/>
                    <a:p>
                      <a:pPr>
                        <a:buNone/>
                      </a:pPr>
                      <a:r>
                        <a:rPr lang="en-US" sz="1600">
                          <a:effectLst/>
                        </a:rPr>
                        <a:t>Basak </a:t>
                      </a:r>
                      <a:r>
                        <a:rPr lang="en-US" sz="1600" err="1">
                          <a:effectLst/>
                        </a:rPr>
                        <a:t>Ozbakish</a:t>
                      </a:r>
                      <a:endParaRPr lang="en-US">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tc>
                  <a:txBody>
                    <a:bodyPr/>
                    <a:lstStyle/>
                    <a:p>
                      <a:pPr>
                        <a:buNone/>
                      </a:pPr>
                      <a:r>
                        <a:rPr lang="en-US" sz="1600">
                          <a:effectLst/>
                        </a:rPr>
                        <a:t> </a:t>
                      </a:r>
                      <a:endParaRPr lang="en-US">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600">
                          <a:effectLst/>
                        </a:rPr>
                        <a:t> </a:t>
                      </a:r>
                      <a:endParaRPr lang="en-US">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55988613"/>
                  </a:ext>
                </a:extLst>
              </a:tr>
              <a:tr h="342900">
                <a:tc>
                  <a:txBody>
                    <a:bodyPr/>
                    <a:lstStyle/>
                    <a:p>
                      <a:pPr>
                        <a:buNone/>
                      </a:pPr>
                      <a:endParaRPr lang="en-US"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tc>
                  <a:txBody>
                    <a:bodyPr/>
                    <a:lstStyle/>
                    <a:p>
                      <a:pPr>
                        <a:buNone/>
                      </a:pPr>
                      <a:r>
                        <a:rPr lang="en-US" sz="1600">
                          <a:effectLst/>
                        </a:rPr>
                        <a:t> </a:t>
                      </a:r>
                      <a:endParaRPr lang="en-US">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1600" dirty="0">
                          <a:effectLst/>
                        </a:rPr>
                        <a:t> </a:t>
                      </a:r>
                      <a:endParaRPr lang="en-US"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28093292"/>
                  </a:ext>
                </a:extLst>
              </a:tr>
            </a:tbl>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901699" y="534989"/>
            <a:ext cx="10361084" cy="773438"/>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Introduction (1)</a:t>
            </a:r>
            <a:endParaRPr lang="en-GB">
              <a:cs typeface="Times New Roman"/>
            </a:endParaRPr>
          </a:p>
        </p:txBody>
      </p:sp>
      <p:sp>
        <p:nvSpPr>
          <p:cNvPr id="4098" name="Rectangle 2"/>
          <p:cNvSpPr>
            <a:spLocks noGrp="1" noChangeArrowheads="1"/>
          </p:cNvSpPr>
          <p:nvPr>
            <p:ph idx="1"/>
          </p:nvPr>
        </p:nvSpPr>
        <p:spPr>
          <a:xfrm>
            <a:off x="518474" y="1131217"/>
            <a:ext cx="11199044" cy="5191794"/>
          </a:xfrm>
          <a:ln/>
        </p:spPr>
        <p:txBody>
          <a:bodyPr/>
          <a:lstStyle/>
          <a:p>
            <a:pPr>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GB" sz="1400" dirty="0"/>
          </a:p>
          <a:p>
            <a:pPr>
              <a:buFont typeface="Wingdings" panose="020B0604020202020204" pitchFamily="34" charset="0"/>
              <a:buChar char="q"/>
            </a:pPr>
            <a:r>
              <a:rPr lang="en-US" sz="2000" dirty="0">
                <a:latin typeface="+mj-lt"/>
              </a:rPr>
              <a:t>Efficient utilization of 6GHz spectrum and achieving reliable communication in 6GHz band is one of the key objectives for 11bn UHR system. In</a:t>
            </a:r>
            <a:r>
              <a:rPr lang="en-US" sz="2000" i="0" u="none" strike="noStrike" dirty="0">
                <a:solidFill>
                  <a:srgbClr val="000000"/>
                </a:solidFill>
                <a:effectLst/>
              </a:rPr>
              <a:t> </a:t>
            </a:r>
            <a:r>
              <a:rPr lang="en-US" sz="2000" dirty="0"/>
              <a:t>6GHz</a:t>
            </a:r>
            <a:r>
              <a:rPr lang="en-US" sz="2000" i="0" u="none" strike="noStrike" dirty="0">
                <a:solidFill>
                  <a:srgbClr val="000000"/>
                </a:solidFill>
                <a:effectLst/>
              </a:rPr>
              <a:t> two main power modes have been introduced: </a:t>
            </a:r>
            <a:r>
              <a:rPr lang="en-US" sz="2000" b="0" i="0" dirty="0">
                <a:solidFill>
                  <a:srgbClr val="000000"/>
                </a:solidFill>
                <a:effectLst/>
              </a:rPr>
              <a:t>​</a:t>
            </a:r>
            <a:endParaRPr lang="en-US" sz="2000" b="0" i="0" dirty="0">
              <a:solidFill>
                <a:srgbClr val="000000"/>
              </a:solidFill>
              <a:effectLst/>
              <a:cs typeface="Times New Roman"/>
            </a:endParaRPr>
          </a:p>
          <a:p>
            <a:pPr marL="685800" algn="l" rtl="0" fontAlgn="base">
              <a:buFont typeface="Wingdings"/>
              <a:buChar char="q"/>
            </a:pPr>
            <a:r>
              <a:rPr lang="en-US" sz="1600" i="0" u="none" strike="noStrike" dirty="0">
                <a:solidFill>
                  <a:srgbClr val="000000"/>
                </a:solidFill>
                <a:effectLst/>
              </a:rPr>
              <a:t> </a:t>
            </a:r>
            <a:r>
              <a:rPr lang="en-US" sz="1800" i="0" u="none" strike="noStrike" dirty="0">
                <a:solidFill>
                  <a:srgbClr val="000000"/>
                </a:solidFill>
                <a:effectLst/>
              </a:rPr>
              <a:t>Standard Power (SP) </a:t>
            </a:r>
            <a:r>
              <a:rPr lang="en-US" sz="1800" i="0" dirty="0">
                <a:solidFill>
                  <a:srgbClr val="000000"/>
                </a:solidFill>
                <a:effectLst/>
              </a:rPr>
              <a:t>​</a:t>
            </a:r>
            <a:endParaRPr lang="en-US" sz="1800" i="0" dirty="0">
              <a:solidFill>
                <a:srgbClr val="000000"/>
              </a:solidFill>
              <a:effectLst/>
              <a:cs typeface="Times New Roman"/>
            </a:endParaRPr>
          </a:p>
          <a:p>
            <a:pPr marL="1257300" indent="-285750">
              <a:buFont typeface="Wingdings" panose="05000000000000000000" pitchFamily="2" charset="2"/>
              <a:buChar char="q"/>
            </a:pPr>
            <a:r>
              <a:rPr lang="en-US" sz="1600" b="0" i="0" u="none" strike="noStrike" dirty="0">
                <a:solidFill>
                  <a:srgbClr val="000000"/>
                </a:solidFill>
                <a:effectLst/>
              </a:rPr>
              <a:t>Indoor and outdoor applications</a:t>
            </a:r>
            <a:r>
              <a:rPr lang="en-US" sz="1600" b="0" i="0" dirty="0">
                <a:solidFill>
                  <a:srgbClr val="000000"/>
                </a:solidFill>
                <a:effectLst/>
              </a:rPr>
              <a:t>​</a:t>
            </a:r>
            <a:r>
              <a:rPr lang="en-US" sz="1600" b="0" dirty="0"/>
              <a:t>. </a:t>
            </a:r>
            <a:endParaRPr lang="en-US" sz="1600" b="0" i="0" dirty="0">
              <a:solidFill>
                <a:srgbClr val="000000"/>
              </a:solidFill>
              <a:effectLst/>
              <a:cs typeface="Times New Roman"/>
            </a:endParaRPr>
          </a:p>
          <a:p>
            <a:pPr marL="1257300" indent="-285750" algn="l" rtl="0" fontAlgn="base">
              <a:buFont typeface="Wingdings" panose="05000000000000000000" pitchFamily="2" charset="2"/>
              <a:buChar char="q"/>
            </a:pPr>
            <a:r>
              <a:rPr lang="en-US" sz="1600" b="0" i="0" u="none" strike="noStrike" dirty="0">
                <a:solidFill>
                  <a:srgbClr val="000000"/>
                </a:solidFill>
                <a:effectLst/>
              </a:rPr>
              <a:t>For </a:t>
            </a:r>
            <a:r>
              <a:rPr lang="en-US" sz="1600" b="0" dirty="0"/>
              <a:t>SP</a:t>
            </a:r>
            <a:r>
              <a:rPr lang="en-US" sz="1600" b="0" i="0" u="none" strike="noStrike" dirty="0">
                <a:solidFill>
                  <a:srgbClr val="000000"/>
                </a:solidFill>
                <a:effectLst/>
              </a:rPr>
              <a:t> APs it is required to operate with AFC, to mitigate </a:t>
            </a:r>
            <a:r>
              <a:rPr lang="en-US" sz="1600" b="0" dirty="0"/>
              <a:t>6GHz</a:t>
            </a:r>
            <a:r>
              <a:rPr lang="en-US" sz="1600" b="0" i="0" u="none" strike="noStrike" dirty="0">
                <a:solidFill>
                  <a:srgbClr val="000000"/>
                </a:solidFill>
                <a:effectLst/>
              </a:rPr>
              <a:t> Wi-Fi from interfering with incumbent services.</a:t>
            </a:r>
            <a:r>
              <a:rPr lang="en-US" sz="1600" b="0" i="0" dirty="0">
                <a:solidFill>
                  <a:srgbClr val="000000"/>
                </a:solidFill>
                <a:effectLst/>
              </a:rPr>
              <a:t>​</a:t>
            </a:r>
            <a:endParaRPr lang="en-US" sz="1600" b="0" i="0" dirty="0">
              <a:solidFill>
                <a:srgbClr val="000000"/>
              </a:solidFill>
              <a:effectLst/>
              <a:cs typeface="Times New Roman"/>
            </a:endParaRPr>
          </a:p>
          <a:p>
            <a:pPr marL="682625" algn="l" rtl="0" fontAlgn="base">
              <a:buFont typeface="Wingdings"/>
              <a:buChar char="q"/>
            </a:pPr>
            <a:r>
              <a:rPr lang="en-US" sz="1800" i="0" u="none" strike="noStrike" dirty="0">
                <a:solidFill>
                  <a:srgbClr val="000000"/>
                </a:solidFill>
                <a:effectLst/>
              </a:rPr>
              <a:t> Low Power Indoor (LPI) </a:t>
            </a:r>
            <a:r>
              <a:rPr lang="en-US" sz="1800" i="0" dirty="0">
                <a:solidFill>
                  <a:srgbClr val="000000"/>
                </a:solidFill>
                <a:effectLst/>
              </a:rPr>
              <a:t>​</a:t>
            </a:r>
            <a:endParaRPr lang="en-US" sz="1800" dirty="0">
              <a:cs typeface="Times New Roman"/>
            </a:endParaRPr>
          </a:p>
          <a:p>
            <a:pPr marL="1312545" indent="-285750">
              <a:buFont typeface="Wingdings" panose="05000000000000000000" pitchFamily="2" charset="2"/>
              <a:buChar char="q"/>
            </a:pPr>
            <a:r>
              <a:rPr lang="en-US" sz="1600" b="0" i="0" u="none" strike="noStrike" dirty="0">
                <a:solidFill>
                  <a:srgbClr val="000000"/>
                </a:solidFill>
                <a:effectLst/>
              </a:rPr>
              <a:t>For indoor applications</a:t>
            </a:r>
            <a:r>
              <a:rPr lang="en-US" sz="1600" b="0" i="0" dirty="0">
                <a:solidFill>
                  <a:srgbClr val="000000"/>
                </a:solidFill>
                <a:effectLst/>
              </a:rPr>
              <a:t>​</a:t>
            </a:r>
            <a:r>
              <a:rPr lang="en-US" sz="1600" b="0" dirty="0"/>
              <a:t> and </a:t>
            </a:r>
            <a:r>
              <a:rPr lang="en-US" sz="1600" b="0" i="0" u="none" strike="noStrike" dirty="0">
                <a:solidFill>
                  <a:srgbClr val="000000"/>
                </a:solidFill>
                <a:effectLst/>
              </a:rPr>
              <a:t>does not require AFC</a:t>
            </a:r>
            <a:r>
              <a:rPr lang="en-US" sz="1600" b="0" i="0" dirty="0">
                <a:solidFill>
                  <a:srgbClr val="000000"/>
                </a:solidFill>
                <a:effectLst/>
              </a:rPr>
              <a:t>​</a:t>
            </a:r>
            <a:r>
              <a:rPr lang="en-US" sz="1600" b="0" dirty="0"/>
              <a:t>. </a:t>
            </a:r>
            <a:endParaRPr lang="en-US" sz="1600" b="0" i="0" dirty="0">
              <a:solidFill>
                <a:srgbClr val="000000"/>
              </a:solidFill>
              <a:effectLst/>
              <a:cs typeface="Times New Roman"/>
            </a:endParaRPr>
          </a:p>
          <a:p>
            <a:pPr marL="1312545" indent="-285750">
              <a:buFont typeface="Wingdings" panose="05000000000000000000" pitchFamily="2" charset="2"/>
              <a:buChar char="q"/>
            </a:pPr>
            <a:r>
              <a:rPr lang="en-US" sz="1600" b="0" i="0" u="none" strike="noStrike" dirty="0">
                <a:solidFill>
                  <a:srgbClr val="000000"/>
                </a:solidFill>
                <a:effectLst/>
              </a:rPr>
              <a:t>For LPI mode, the PSD limitations are very tough</a:t>
            </a:r>
            <a:r>
              <a:rPr lang="en-US" sz="1600" b="0" i="0" dirty="0">
                <a:solidFill>
                  <a:srgbClr val="000000"/>
                </a:solidFill>
                <a:effectLst/>
              </a:rPr>
              <a:t>​</a:t>
            </a:r>
            <a:r>
              <a:rPr lang="en-US" sz="1600" b="0" dirty="0"/>
              <a:t>. </a:t>
            </a:r>
            <a:endParaRPr lang="en-US" sz="1600" b="0" i="0" dirty="0">
              <a:solidFill>
                <a:srgbClr val="000000"/>
              </a:solidFill>
              <a:effectLst/>
              <a:cs typeface="Times New Roman"/>
            </a:endParaRPr>
          </a:p>
          <a:p>
            <a:pPr>
              <a:buFont typeface="Wingdings" panose="020B0604020202020204" pitchFamily="34" charset="0"/>
              <a:buChar char="q"/>
            </a:pPr>
            <a:r>
              <a:rPr lang="en-US" sz="2000" dirty="0" err="1">
                <a:cs typeface="Times New Roman"/>
              </a:rPr>
              <a:t>dRU</a:t>
            </a:r>
            <a:r>
              <a:rPr lang="en-US" sz="2000" dirty="0">
                <a:cs typeface="Times New Roman"/>
              </a:rPr>
              <a:t> has been considered from different perspectives such as:</a:t>
            </a:r>
            <a:endParaRPr lang="en-US" sz="2000" b="0" dirty="0">
              <a:cs typeface="Times New Roman"/>
            </a:endParaRPr>
          </a:p>
          <a:p>
            <a:pPr marL="1314450" indent="-285750">
              <a:buFont typeface="Wingdings" pitchFamily="16" charset="0"/>
              <a:buChar char="q"/>
            </a:pPr>
            <a:r>
              <a:rPr lang="en-US" sz="1800" b="0" dirty="0" err="1">
                <a:cs typeface="Times New Roman"/>
              </a:rPr>
              <a:t>dRU</a:t>
            </a:r>
            <a:r>
              <a:rPr lang="en-US" sz="1800" b="0" dirty="0">
                <a:cs typeface="Times New Roman"/>
              </a:rPr>
              <a:t> Spreading BW and RU Sizes </a:t>
            </a:r>
            <a:r>
              <a:rPr lang="en-US" sz="1800" b="0" dirty="0">
                <a:solidFill>
                  <a:srgbClr val="3333CC"/>
                </a:solidFill>
                <a:cs typeface="Times New Roman"/>
                <a:hlinkClick r:id="rId3">
                  <a:extLst>
                    <a:ext uri="{A12FA001-AC4F-418D-AE19-62706E023703}">
                      <ahyp:hlinkClr xmlns:ahyp="http://schemas.microsoft.com/office/drawing/2018/hyperlinkcolor" val="tx"/>
                    </a:ext>
                  </a:extLst>
                </a:hlinkClick>
              </a:rPr>
              <a:t>[1]</a:t>
            </a:r>
            <a:r>
              <a:rPr lang="en-US" sz="1800" b="0" dirty="0">
                <a:cs typeface="Times New Roman"/>
              </a:rPr>
              <a:t>, </a:t>
            </a:r>
            <a:r>
              <a:rPr lang="en-US" sz="1800" b="0" dirty="0">
                <a:solidFill>
                  <a:srgbClr val="3333CC"/>
                </a:solidFill>
                <a:cs typeface="Times New Roman"/>
                <a:hlinkClick r:id="rId4">
                  <a:extLst>
                    <a:ext uri="{A12FA001-AC4F-418D-AE19-62706E023703}">
                      <ahyp:hlinkClr xmlns:ahyp="http://schemas.microsoft.com/office/drawing/2018/hyperlinkcolor" val="tx"/>
                    </a:ext>
                  </a:extLst>
                </a:hlinkClick>
              </a:rPr>
              <a:t>[2]</a:t>
            </a:r>
            <a:r>
              <a:rPr lang="en-US" sz="1800" b="0" dirty="0">
                <a:cs typeface="Times New Roman"/>
              </a:rPr>
              <a:t> , </a:t>
            </a:r>
            <a:r>
              <a:rPr lang="en-US" sz="1800" b="0" dirty="0">
                <a:solidFill>
                  <a:srgbClr val="3333CC"/>
                </a:solidFill>
                <a:cs typeface="Times New Roman"/>
                <a:hlinkClick r:id="rId5">
                  <a:extLst>
                    <a:ext uri="{A12FA001-AC4F-418D-AE19-62706E023703}">
                      <ahyp:hlinkClr xmlns:ahyp="http://schemas.microsoft.com/office/drawing/2018/hyperlinkcolor" val="tx"/>
                    </a:ext>
                  </a:extLst>
                </a:hlinkClick>
              </a:rPr>
              <a:t>[3]</a:t>
            </a:r>
            <a:r>
              <a:rPr lang="en-US" sz="1800" b="0" dirty="0">
                <a:cs typeface="Times New Roman"/>
              </a:rPr>
              <a:t> , </a:t>
            </a:r>
            <a:r>
              <a:rPr lang="en-US" sz="1800" b="0" dirty="0">
                <a:solidFill>
                  <a:srgbClr val="3333CC"/>
                </a:solidFill>
                <a:cs typeface="Times New Roman"/>
                <a:hlinkClick r:id="rId6">
                  <a:extLst>
                    <a:ext uri="{A12FA001-AC4F-418D-AE19-62706E023703}">
                      <ahyp:hlinkClr xmlns:ahyp="http://schemas.microsoft.com/office/drawing/2018/hyperlinkcolor" val="tx"/>
                    </a:ext>
                  </a:extLst>
                </a:hlinkClick>
              </a:rPr>
              <a:t>[4]</a:t>
            </a:r>
            <a:r>
              <a:rPr lang="en-US" sz="1800" b="0" dirty="0">
                <a:cs typeface="Times New Roman"/>
              </a:rPr>
              <a:t> , </a:t>
            </a:r>
            <a:r>
              <a:rPr lang="en-US" sz="1800" b="0" dirty="0">
                <a:solidFill>
                  <a:srgbClr val="3333CC"/>
                </a:solidFill>
                <a:cs typeface="Times New Roman"/>
                <a:hlinkClick r:id="rId7">
                  <a:extLst>
                    <a:ext uri="{A12FA001-AC4F-418D-AE19-62706E023703}">
                      <ahyp:hlinkClr xmlns:ahyp="http://schemas.microsoft.com/office/drawing/2018/hyperlinkcolor" val="tx"/>
                    </a:ext>
                  </a:extLst>
                </a:hlinkClick>
              </a:rPr>
              <a:t>[5]</a:t>
            </a:r>
            <a:r>
              <a:rPr lang="en-US" sz="1800" b="0" dirty="0">
                <a:solidFill>
                  <a:schemeClr val="accent2"/>
                </a:solidFill>
                <a:cs typeface="Times New Roman"/>
              </a:rPr>
              <a:t> </a:t>
            </a:r>
            <a:endParaRPr lang="en-US" sz="1800" b="0" dirty="0">
              <a:solidFill>
                <a:schemeClr val="accent2"/>
              </a:solidFill>
              <a:highlight>
                <a:srgbClr val="FF0000"/>
              </a:highlight>
              <a:cs typeface="Times New Roman"/>
            </a:endParaRPr>
          </a:p>
          <a:p>
            <a:pPr marL="1314450" indent="-285750">
              <a:buFont typeface="Wingdings" pitchFamily="16" charset="0"/>
              <a:buChar char="q"/>
            </a:pPr>
            <a:r>
              <a:rPr lang="en-US" sz="1800" b="0" dirty="0">
                <a:cs typeface="Times New Roman"/>
              </a:rPr>
              <a:t>Operation modes for </a:t>
            </a:r>
            <a:r>
              <a:rPr lang="en-US" sz="1800" b="0" dirty="0" err="1">
                <a:cs typeface="Times New Roman"/>
              </a:rPr>
              <a:t>dRU</a:t>
            </a:r>
            <a:r>
              <a:rPr lang="en-US" sz="1800" b="0" dirty="0">
                <a:cs typeface="Times New Roman"/>
              </a:rPr>
              <a:t> </a:t>
            </a:r>
            <a:r>
              <a:rPr lang="en-US" sz="1800" b="0" dirty="0">
                <a:solidFill>
                  <a:srgbClr val="3333CC"/>
                </a:solidFill>
                <a:cs typeface="Times New Roman"/>
                <a:hlinkClick r:id="rId8">
                  <a:extLst>
                    <a:ext uri="{A12FA001-AC4F-418D-AE19-62706E023703}">
                      <ahyp:hlinkClr xmlns:ahyp="http://schemas.microsoft.com/office/drawing/2018/hyperlinkcolor" val="tx"/>
                    </a:ext>
                  </a:extLst>
                </a:hlinkClick>
              </a:rPr>
              <a:t>[6]</a:t>
            </a:r>
            <a:r>
              <a:rPr lang="en-US" sz="1800" b="0" dirty="0">
                <a:cs typeface="Times New Roman"/>
              </a:rPr>
              <a:t>, </a:t>
            </a:r>
            <a:r>
              <a:rPr lang="en-US" sz="1800" b="0" dirty="0">
                <a:solidFill>
                  <a:srgbClr val="3333CC"/>
                </a:solidFill>
                <a:cs typeface="Times New Roman"/>
                <a:hlinkClick r:id="rId9">
                  <a:extLst>
                    <a:ext uri="{A12FA001-AC4F-418D-AE19-62706E023703}">
                      <ahyp:hlinkClr xmlns:ahyp="http://schemas.microsoft.com/office/drawing/2018/hyperlinkcolor" val="tx"/>
                    </a:ext>
                  </a:extLst>
                </a:hlinkClick>
              </a:rPr>
              <a:t>[7]</a:t>
            </a:r>
            <a:r>
              <a:rPr lang="en-US" sz="1800" b="0" dirty="0">
                <a:cs typeface="Times New Roman"/>
              </a:rPr>
              <a:t> </a:t>
            </a:r>
          </a:p>
          <a:p>
            <a:pPr marL="1314450" indent="-285750">
              <a:buFont typeface="Wingdings" pitchFamily="16" charset="0"/>
              <a:buChar char="q"/>
            </a:pPr>
            <a:r>
              <a:rPr lang="en-US" sz="1800" b="0" dirty="0">
                <a:cs typeface="Times New Roman"/>
              </a:rPr>
              <a:t>Tone planning and pilot design for </a:t>
            </a:r>
            <a:r>
              <a:rPr lang="en-US" sz="1800" b="0" dirty="0" err="1">
                <a:cs typeface="Times New Roman"/>
              </a:rPr>
              <a:t>dRU</a:t>
            </a:r>
            <a:r>
              <a:rPr lang="en-US" sz="1800" b="0" dirty="0">
                <a:cs typeface="Times New Roman"/>
              </a:rPr>
              <a:t> </a:t>
            </a:r>
            <a:r>
              <a:rPr lang="en-US" sz="1800" b="0" dirty="0">
                <a:solidFill>
                  <a:srgbClr val="3333CC"/>
                </a:solidFill>
                <a:cs typeface="Times New Roman"/>
                <a:hlinkClick r:id="rId10">
                  <a:extLst>
                    <a:ext uri="{A12FA001-AC4F-418D-AE19-62706E023703}">
                      <ahyp:hlinkClr xmlns:ahyp="http://schemas.microsoft.com/office/drawing/2018/hyperlinkcolor" val="tx"/>
                    </a:ext>
                  </a:extLst>
                </a:hlinkClick>
              </a:rPr>
              <a:t>[8]</a:t>
            </a:r>
            <a:r>
              <a:rPr lang="en-US" sz="1800" b="0" dirty="0">
                <a:cs typeface="Times New Roman"/>
              </a:rPr>
              <a:t>, </a:t>
            </a:r>
            <a:r>
              <a:rPr lang="en-US" sz="1800" b="0" dirty="0">
                <a:solidFill>
                  <a:srgbClr val="3333CC"/>
                </a:solidFill>
                <a:cs typeface="Times New Roman"/>
                <a:hlinkClick r:id="rId11">
                  <a:extLst>
                    <a:ext uri="{A12FA001-AC4F-418D-AE19-62706E023703}">
                      <ahyp:hlinkClr xmlns:ahyp="http://schemas.microsoft.com/office/drawing/2018/hyperlinkcolor" val="tx"/>
                    </a:ext>
                  </a:extLst>
                </a:hlinkClick>
              </a:rPr>
              <a:t>[9]</a:t>
            </a:r>
            <a:r>
              <a:rPr lang="en-US" sz="1800" b="0" dirty="0">
                <a:cs typeface="Times New Roman"/>
              </a:rPr>
              <a:t>, </a:t>
            </a:r>
            <a:r>
              <a:rPr lang="en-US" sz="1800" b="0" dirty="0">
                <a:solidFill>
                  <a:srgbClr val="3333CC"/>
                </a:solidFill>
                <a:cs typeface="Times New Roman"/>
                <a:hlinkClick r:id="rId12">
                  <a:extLst>
                    <a:ext uri="{A12FA001-AC4F-418D-AE19-62706E023703}">
                      <ahyp:hlinkClr xmlns:ahyp="http://schemas.microsoft.com/office/drawing/2018/hyperlinkcolor" val="tx"/>
                    </a:ext>
                  </a:extLst>
                </a:hlinkClick>
              </a:rPr>
              <a:t>[10]</a:t>
            </a:r>
            <a:r>
              <a:rPr lang="en-US" sz="1800" b="0" dirty="0">
                <a:cs typeface="Times New Roman"/>
              </a:rPr>
              <a:t>, </a:t>
            </a:r>
            <a:r>
              <a:rPr lang="en-US" sz="1800" b="0" dirty="0">
                <a:solidFill>
                  <a:srgbClr val="3333CC"/>
                </a:solidFill>
                <a:cs typeface="Times New Roman"/>
                <a:hlinkClick r:id="rId13">
                  <a:extLst>
                    <a:ext uri="{A12FA001-AC4F-418D-AE19-62706E023703}">
                      <ahyp:hlinkClr xmlns:ahyp="http://schemas.microsoft.com/office/drawing/2018/hyperlinkcolor" val="tx"/>
                    </a:ext>
                  </a:extLst>
                </a:hlinkClick>
              </a:rPr>
              <a:t>[11]</a:t>
            </a:r>
            <a:r>
              <a:rPr lang="en-US" sz="1800" b="0" dirty="0">
                <a:solidFill>
                  <a:schemeClr val="tx2"/>
                </a:solidFill>
                <a:cs typeface="Times New Roman"/>
              </a:rPr>
              <a:t>,</a:t>
            </a:r>
            <a:r>
              <a:rPr lang="en-US" sz="1800" b="0" dirty="0">
                <a:solidFill>
                  <a:schemeClr val="accent2"/>
                </a:solidFill>
                <a:cs typeface="Times New Roman"/>
              </a:rPr>
              <a:t> </a:t>
            </a:r>
            <a:r>
              <a:rPr lang="en-US" sz="1800" b="0" dirty="0">
                <a:solidFill>
                  <a:srgbClr val="3333CC"/>
                </a:solidFill>
                <a:cs typeface="Times New Roman"/>
                <a:hlinkClick r:id="rId14">
                  <a:extLst>
                    <a:ext uri="{A12FA001-AC4F-418D-AE19-62706E023703}">
                      <ahyp:hlinkClr xmlns:ahyp="http://schemas.microsoft.com/office/drawing/2018/hyperlinkcolor" val="tx"/>
                    </a:ext>
                  </a:extLst>
                </a:hlinkClick>
              </a:rPr>
              <a:t>[12]</a:t>
            </a:r>
            <a:r>
              <a:rPr lang="en-US" sz="1800" b="0" dirty="0">
                <a:solidFill>
                  <a:schemeClr val="tx2"/>
                </a:solidFill>
                <a:cs typeface="Times New Roman"/>
              </a:rPr>
              <a:t>,</a:t>
            </a:r>
            <a:r>
              <a:rPr lang="en-US" sz="1800" b="0" dirty="0">
                <a:solidFill>
                  <a:schemeClr val="accent2"/>
                </a:solidFill>
                <a:cs typeface="Times New Roman"/>
              </a:rPr>
              <a:t> </a:t>
            </a:r>
            <a:r>
              <a:rPr lang="en-US" sz="1800" b="0" dirty="0">
                <a:solidFill>
                  <a:srgbClr val="3333CC"/>
                </a:solidFill>
                <a:cs typeface="Times New Roman"/>
                <a:hlinkClick r:id="rId15">
                  <a:extLst>
                    <a:ext uri="{A12FA001-AC4F-418D-AE19-62706E023703}">
                      <ahyp:hlinkClr xmlns:ahyp="http://schemas.microsoft.com/office/drawing/2018/hyperlinkcolor" val="tx"/>
                    </a:ext>
                  </a:extLst>
                </a:hlinkClick>
              </a:rPr>
              <a:t>[13]</a:t>
            </a:r>
            <a:r>
              <a:rPr lang="en-US" sz="1800" b="0" dirty="0">
                <a:solidFill>
                  <a:schemeClr val="accent2"/>
                </a:solidFill>
                <a:cs typeface="Times New Roman"/>
              </a:rPr>
              <a:t>, </a:t>
            </a:r>
            <a:r>
              <a:rPr lang="en-US" sz="1800" b="0" dirty="0">
                <a:solidFill>
                  <a:srgbClr val="3333CC"/>
                </a:solidFill>
                <a:cs typeface="Times New Roman"/>
                <a:hlinkClick r:id="rId16">
                  <a:extLst>
                    <a:ext uri="{A12FA001-AC4F-418D-AE19-62706E023703}">
                      <ahyp:hlinkClr xmlns:ahyp="http://schemas.microsoft.com/office/drawing/2018/hyperlinkcolor" val="tx"/>
                    </a:ext>
                  </a:extLst>
                </a:hlinkClick>
              </a:rPr>
              <a:t>[14]</a:t>
            </a:r>
            <a:r>
              <a:rPr lang="en-US" sz="1800" b="0" dirty="0">
                <a:solidFill>
                  <a:schemeClr val="tx1"/>
                </a:solidFill>
                <a:cs typeface="Times New Roman"/>
              </a:rPr>
              <a:t>,</a:t>
            </a:r>
            <a:r>
              <a:rPr lang="en-US" sz="1800" b="0" dirty="0">
                <a:solidFill>
                  <a:schemeClr val="accent2"/>
                </a:solidFill>
                <a:cs typeface="Times New Roman"/>
              </a:rPr>
              <a:t> </a:t>
            </a:r>
            <a:r>
              <a:rPr lang="en-US" sz="1800" b="0" dirty="0">
                <a:solidFill>
                  <a:srgbClr val="3333CC"/>
                </a:solidFill>
                <a:cs typeface="Times New Roman"/>
                <a:hlinkClick r:id="rId17">
                  <a:extLst>
                    <a:ext uri="{A12FA001-AC4F-418D-AE19-62706E023703}">
                      <ahyp:hlinkClr xmlns:ahyp="http://schemas.microsoft.com/office/drawing/2018/hyperlinkcolor" val="tx"/>
                    </a:ext>
                  </a:extLst>
                </a:hlinkClick>
              </a:rPr>
              <a:t>[15]</a:t>
            </a:r>
            <a:r>
              <a:rPr lang="en-US" sz="1800" b="0" dirty="0">
                <a:solidFill>
                  <a:schemeClr val="tx1"/>
                </a:solidFill>
                <a:cs typeface="Times New Roman"/>
              </a:rPr>
              <a:t>,</a:t>
            </a:r>
            <a:r>
              <a:rPr lang="en-US" sz="1800" b="0" dirty="0">
                <a:solidFill>
                  <a:schemeClr val="accent2"/>
                </a:solidFill>
                <a:cs typeface="Times New Roman"/>
              </a:rPr>
              <a:t> </a:t>
            </a:r>
            <a:r>
              <a:rPr lang="en-US" sz="1800" b="0" dirty="0">
                <a:solidFill>
                  <a:srgbClr val="3333CC"/>
                </a:solidFill>
                <a:cs typeface="Times New Roman"/>
                <a:hlinkClick r:id="rId18">
                  <a:extLst>
                    <a:ext uri="{A12FA001-AC4F-418D-AE19-62706E023703}">
                      <ahyp:hlinkClr xmlns:ahyp="http://schemas.microsoft.com/office/drawing/2018/hyperlinkcolor" val="tx"/>
                    </a:ext>
                  </a:extLst>
                </a:hlinkClick>
              </a:rPr>
              <a:t>[16]</a:t>
            </a:r>
            <a:r>
              <a:rPr lang="en-US" sz="1800" b="0" dirty="0">
                <a:solidFill>
                  <a:schemeClr val="tx1"/>
                </a:solidFill>
                <a:cs typeface="Times New Roman"/>
              </a:rPr>
              <a:t>,</a:t>
            </a:r>
            <a:r>
              <a:rPr lang="en-US" sz="1800" b="0" dirty="0">
                <a:solidFill>
                  <a:schemeClr val="accent2"/>
                </a:solidFill>
                <a:cs typeface="Times New Roman"/>
              </a:rPr>
              <a:t> </a:t>
            </a:r>
            <a:r>
              <a:rPr lang="en-US" sz="1800" b="0" dirty="0">
                <a:solidFill>
                  <a:srgbClr val="3333CC"/>
                </a:solidFill>
                <a:cs typeface="Times New Roman"/>
                <a:hlinkClick r:id="rId19">
                  <a:extLst>
                    <a:ext uri="{A12FA001-AC4F-418D-AE19-62706E023703}">
                      <ahyp:hlinkClr xmlns:ahyp="http://schemas.microsoft.com/office/drawing/2018/hyperlinkcolor" val="tx"/>
                    </a:ext>
                  </a:extLst>
                </a:hlinkClick>
              </a:rPr>
              <a:t>[17]</a:t>
            </a:r>
            <a:r>
              <a:rPr lang="en-US" sz="1800" b="0" dirty="0">
                <a:solidFill>
                  <a:schemeClr val="tx1"/>
                </a:solidFill>
                <a:cs typeface="Times New Roman"/>
              </a:rPr>
              <a:t>,</a:t>
            </a:r>
            <a:r>
              <a:rPr lang="en-US" sz="1800" b="0" dirty="0">
                <a:solidFill>
                  <a:schemeClr val="accent2"/>
                </a:solidFill>
                <a:cs typeface="Times New Roman"/>
              </a:rPr>
              <a:t> </a:t>
            </a:r>
            <a:r>
              <a:rPr lang="en-US" sz="1800" b="0" dirty="0">
                <a:solidFill>
                  <a:srgbClr val="3333CC"/>
                </a:solidFill>
                <a:cs typeface="Times New Roman"/>
                <a:hlinkClick r:id="rId20">
                  <a:extLst>
                    <a:ext uri="{A12FA001-AC4F-418D-AE19-62706E023703}">
                      <ahyp:hlinkClr xmlns:ahyp="http://schemas.microsoft.com/office/drawing/2018/hyperlinkcolor" val="tx"/>
                    </a:ext>
                  </a:extLst>
                </a:hlinkClick>
              </a:rPr>
              <a:t>[18]</a:t>
            </a:r>
            <a:r>
              <a:rPr lang="en-US" sz="1800" b="0" dirty="0">
                <a:solidFill>
                  <a:schemeClr val="tx1"/>
                </a:solidFill>
                <a:cs typeface="Times New Roman"/>
              </a:rPr>
              <a:t>,</a:t>
            </a:r>
            <a:r>
              <a:rPr lang="en-US" sz="1800" b="0" dirty="0">
                <a:solidFill>
                  <a:schemeClr val="accent2"/>
                </a:solidFill>
                <a:cs typeface="Times New Roman"/>
              </a:rPr>
              <a:t> </a:t>
            </a:r>
            <a:r>
              <a:rPr lang="en-US" sz="1800" b="0" dirty="0">
                <a:solidFill>
                  <a:srgbClr val="3333CC"/>
                </a:solidFill>
                <a:cs typeface="Times New Roman"/>
                <a:hlinkClick r:id="rId21">
                  <a:extLst>
                    <a:ext uri="{A12FA001-AC4F-418D-AE19-62706E023703}">
                      <ahyp:hlinkClr xmlns:ahyp="http://schemas.microsoft.com/office/drawing/2018/hyperlinkcolor" val="tx"/>
                    </a:ext>
                  </a:extLst>
                </a:hlinkClick>
              </a:rPr>
              <a:t>[19]</a:t>
            </a:r>
            <a:r>
              <a:rPr lang="en-US" sz="1800" b="0" dirty="0">
                <a:solidFill>
                  <a:schemeClr val="tx1"/>
                </a:solidFill>
                <a:cs typeface="Times New Roman"/>
              </a:rPr>
              <a:t>,</a:t>
            </a:r>
            <a:r>
              <a:rPr lang="en-US" sz="1800" b="0" dirty="0">
                <a:solidFill>
                  <a:schemeClr val="accent2"/>
                </a:solidFill>
                <a:cs typeface="Times New Roman"/>
              </a:rPr>
              <a:t> </a:t>
            </a:r>
            <a:r>
              <a:rPr lang="en-US" sz="1800" b="0" dirty="0">
                <a:solidFill>
                  <a:srgbClr val="3333CC"/>
                </a:solidFill>
                <a:cs typeface="Times New Roman"/>
                <a:hlinkClick r:id="rId22">
                  <a:extLst>
                    <a:ext uri="{A12FA001-AC4F-418D-AE19-62706E023703}">
                      <ahyp:hlinkClr xmlns:ahyp="http://schemas.microsoft.com/office/drawing/2018/hyperlinkcolor" val="tx"/>
                    </a:ext>
                  </a:extLst>
                </a:hlinkClick>
              </a:rPr>
              <a:t>[20]</a:t>
            </a:r>
            <a:r>
              <a:rPr lang="en-US" sz="1800" b="0" dirty="0">
                <a:solidFill>
                  <a:schemeClr val="tx1"/>
                </a:solidFill>
                <a:cs typeface="Times New Roman"/>
              </a:rPr>
              <a:t>,</a:t>
            </a:r>
            <a:r>
              <a:rPr lang="en-US" sz="1800" b="0" dirty="0">
                <a:solidFill>
                  <a:schemeClr val="accent2"/>
                </a:solidFill>
                <a:cs typeface="Times New Roman"/>
              </a:rPr>
              <a:t> </a:t>
            </a:r>
            <a:r>
              <a:rPr lang="en-US" sz="1800" b="0" dirty="0">
                <a:solidFill>
                  <a:srgbClr val="3333CC"/>
                </a:solidFill>
                <a:cs typeface="Times New Roman"/>
                <a:hlinkClick r:id="rId23">
                  <a:extLst>
                    <a:ext uri="{A12FA001-AC4F-418D-AE19-62706E023703}">
                      <ahyp:hlinkClr xmlns:ahyp="http://schemas.microsoft.com/office/drawing/2018/hyperlinkcolor" val="tx"/>
                    </a:ext>
                  </a:extLst>
                </a:hlinkClick>
              </a:rPr>
              <a:t>[21]</a:t>
            </a:r>
            <a:r>
              <a:rPr lang="en-US" sz="1800" b="0" dirty="0">
                <a:solidFill>
                  <a:schemeClr val="tx1"/>
                </a:solidFill>
                <a:cs typeface="Times New Roman"/>
              </a:rPr>
              <a:t>,</a:t>
            </a:r>
            <a:r>
              <a:rPr lang="en-US" sz="1800" b="0" dirty="0">
                <a:solidFill>
                  <a:schemeClr val="accent2"/>
                </a:solidFill>
                <a:cs typeface="Times New Roman"/>
              </a:rPr>
              <a:t> </a:t>
            </a:r>
            <a:r>
              <a:rPr lang="en-US" sz="1800" b="0" dirty="0">
                <a:solidFill>
                  <a:srgbClr val="3333CC"/>
                </a:solidFill>
                <a:cs typeface="Times New Roman"/>
                <a:hlinkClick r:id="rId24">
                  <a:extLst>
                    <a:ext uri="{A12FA001-AC4F-418D-AE19-62706E023703}">
                      <ahyp:hlinkClr xmlns:ahyp="http://schemas.microsoft.com/office/drawing/2018/hyperlinkcolor" val="tx"/>
                    </a:ext>
                  </a:extLst>
                </a:hlinkClick>
              </a:rPr>
              <a:t>[22]</a:t>
            </a:r>
            <a:r>
              <a:rPr lang="en-US" sz="1800" b="0" dirty="0">
                <a:solidFill>
                  <a:schemeClr val="accent2"/>
                </a:solidFill>
                <a:cs typeface="Times New Roman"/>
              </a:rPr>
              <a:t> </a:t>
            </a:r>
            <a:r>
              <a:rPr lang="en-US" sz="1800" b="0" dirty="0">
                <a:cs typeface="Times New Roman"/>
              </a:rPr>
              <a:t> </a:t>
            </a:r>
            <a:endParaRPr lang="en-GB" sz="1800" dirty="0">
              <a:cs typeface="Times New Roman"/>
            </a:endParaRP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p:txBody>
          <a:bodyPr/>
          <a:lstStyle/>
          <a:p>
            <a:r>
              <a:rPr lang="pt-BR"/>
              <a:t>Haji. M. Furqan et.al., VESTEL Electronics</a:t>
            </a:r>
            <a:endParaRPr lang="en-GB"/>
          </a:p>
        </p:txBody>
      </p:sp>
      <p:sp>
        <p:nvSpPr>
          <p:cNvPr id="4" name="Date Placeholder 3"/>
          <p:cNvSpPr>
            <a:spLocks noGrp="1"/>
          </p:cNvSpPr>
          <p:nvPr>
            <p:ph type="dt" idx="15"/>
          </p:nvPr>
        </p:nvSpPr>
        <p:spPr/>
        <p:txBody>
          <a:bodyPr/>
          <a:lstStyle/>
          <a:p>
            <a:r>
              <a:rPr lang="en-US"/>
              <a:t>Oct. 2025</a:t>
            </a:r>
            <a:endParaRPr lang="en-GB"/>
          </a:p>
        </p:txBody>
      </p:sp>
    </p:spTree>
    <p:extLst>
      <p:ext uri="{BB962C8B-B14F-4D97-AF65-F5344CB8AC3E}">
        <p14:creationId xmlns:p14="http://schemas.microsoft.com/office/powerpoint/2010/main" val="367349003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Content Placeholder 6" descr="A table with numbers and symbols&#10;&#10;Description automatically generated">
            <a:extLst>
              <a:ext uri="{FF2B5EF4-FFF2-40B4-BE49-F238E27FC236}">
                <a16:creationId xmlns:a16="http://schemas.microsoft.com/office/drawing/2014/main" id="{AA92543D-99D9-7AF3-31D8-A21B414550F4}"/>
              </a:ext>
            </a:extLst>
          </p:cNvPr>
          <p:cNvPicPr>
            <a:picLocks noChangeAspect="1"/>
          </p:cNvPicPr>
          <p:nvPr/>
        </p:nvPicPr>
        <p:blipFill>
          <a:blip r:embed="rId3"/>
          <a:stretch>
            <a:fillRect/>
          </a:stretch>
        </p:blipFill>
        <p:spPr bwMode="auto">
          <a:xfrm>
            <a:off x="7703705" y="4083219"/>
            <a:ext cx="4488466" cy="2312198"/>
          </a:xfrm>
          <a:prstGeom prst="rect">
            <a:avLst/>
          </a:prstGeom>
          <a:noFill/>
          <a:ln w="9525">
            <a:noFill/>
            <a:round/>
            <a:headEnd/>
            <a:tailEnd/>
          </a:ln>
          <a:effectLst/>
        </p:spPr>
      </p:pic>
      <p:sp>
        <p:nvSpPr>
          <p:cNvPr id="2" name="Title 1">
            <a:extLst>
              <a:ext uri="{FF2B5EF4-FFF2-40B4-BE49-F238E27FC236}">
                <a16:creationId xmlns:a16="http://schemas.microsoft.com/office/drawing/2014/main" id="{8819860E-115E-9AD4-7D6B-A8155A2DB344}"/>
              </a:ext>
            </a:extLst>
          </p:cNvPr>
          <p:cNvSpPr>
            <a:spLocks noGrp="1"/>
          </p:cNvSpPr>
          <p:nvPr>
            <p:ph type="title"/>
          </p:nvPr>
        </p:nvSpPr>
        <p:spPr/>
        <p:txBody>
          <a:bodyPr/>
          <a:lstStyle/>
          <a:p>
            <a:r>
              <a:rPr lang="en-US"/>
              <a:t>dRU in literature (1)</a:t>
            </a:r>
            <a:endParaRPr lang="en-US">
              <a:cs typeface="Times New Roman"/>
            </a:endParaRPr>
          </a:p>
        </p:txBody>
      </p:sp>
      <p:sp>
        <p:nvSpPr>
          <p:cNvPr id="3" name="Content Placeholder 2">
            <a:extLst>
              <a:ext uri="{FF2B5EF4-FFF2-40B4-BE49-F238E27FC236}">
                <a16:creationId xmlns:a16="http://schemas.microsoft.com/office/drawing/2014/main" id="{00EC5C7F-028F-FE7B-0ABB-41743B5BE1C2}"/>
              </a:ext>
            </a:extLst>
          </p:cNvPr>
          <p:cNvSpPr>
            <a:spLocks noGrp="1"/>
          </p:cNvSpPr>
          <p:nvPr>
            <p:ph idx="1"/>
          </p:nvPr>
        </p:nvSpPr>
        <p:spPr>
          <a:xfrm>
            <a:off x="8583764" y="1336093"/>
            <a:ext cx="2606615" cy="406561"/>
          </a:xfrm>
        </p:spPr>
        <p:txBody>
          <a:bodyPr/>
          <a:lstStyle/>
          <a:p>
            <a:r>
              <a:rPr lang="en-US" sz="1600"/>
              <a:t>1. Maximizing power boost                                  </a:t>
            </a:r>
            <a:endParaRPr lang="en-US" sz="1600">
              <a:cs typeface="Times New Roman"/>
            </a:endParaRPr>
          </a:p>
        </p:txBody>
      </p:sp>
      <p:sp>
        <p:nvSpPr>
          <p:cNvPr id="4" name="Slide Number Placeholder 3">
            <a:extLst>
              <a:ext uri="{FF2B5EF4-FFF2-40B4-BE49-F238E27FC236}">
                <a16:creationId xmlns:a16="http://schemas.microsoft.com/office/drawing/2014/main" id="{11DC547D-D6B1-9B48-5901-D2772B5493E6}"/>
              </a:ext>
            </a:extLst>
          </p:cNvPr>
          <p:cNvSpPr>
            <a:spLocks noGrp="1"/>
          </p:cNvSpPr>
          <p:nvPr>
            <p:ph type="sldNum" idx="12"/>
          </p:nvPr>
        </p:nvSpPr>
        <p:spPr/>
        <p:txBody>
          <a:bodyPr/>
          <a:lstStyle/>
          <a:p>
            <a:r>
              <a:rPr lang="en-GB"/>
              <a:t>Slide </a:t>
            </a:r>
            <a:fld id="{440F5867-744E-4AA6-B0ED-4C44D2DFBB7B}" type="slidenum">
              <a:rPr lang="en-GB" smtClean="0"/>
              <a:pPr/>
              <a:t>3</a:t>
            </a:fld>
            <a:endParaRPr lang="en-GB"/>
          </a:p>
        </p:txBody>
      </p:sp>
      <p:sp>
        <p:nvSpPr>
          <p:cNvPr id="5" name="Footer Placeholder 4">
            <a:extLst>
              <a:ext uri="{FF2B5EF4-FFF2-40B4-BE49-F238E27FC236}">
                <a16:creationId xmlns:a16="http://schemas.microsoft.com/office/drawing/2014/main" id="{033A8551-7DDA-320E-65FE-78034360DA4E}"/>
              </a:ext>
            </a:extLst>
          </p:cNvPr>
          <p:cNvSpPr>
            <a:spLocks noGrp="1"/>
          </p:cNvSpPr>
          <p:nvPr>
            <p:ph type="ftr" idx="14"/>
          </p:nvPr>
        </p:nvSpPr>
        <p:spPr/>
        <p:txBody>
          <a:bodyPr/>
          <a:lstStyle/>
          <a:p>
            <a:r>
              <a:rPr lang="pt-BR"/>
              <a:t>Haji. M. Furqan et.al., VESTEL Electronics</a:t>
            </a:r>
            <a:endParaRPr lang="en-GB"/>
          </a:p>
        </p:txBody>
      </p:sp>
      <p:sp>
        <p:nvSpPr>
          <p:cNvPr id="6" name="Date Placeholder 5">
            <a:extLst>
              <a:ext uri="{FF2B5EF4-FFF2-40B4-BE49-F238E27FC236}">
                <a16:creationId xmlns:a16="http://schemas.microsoft.com/office/drawing/2014/main" id="{A3267794-B13B-736A-433E-8BAB6629838B}"/>
              </a:ext>
            </a:extLst>
          </p:cNvPr>
          <p:cNvSpPr>
            <a:spLocks noGrp="1"/>
          </p:cNvSpPr>
          <p:nvPr>
            <p:ph type="dt" idx="15"/>
          </p:nvPr>
        </p:nvSpPr>
        <p:spPr/>
        <p:txBody>
          <a:bodyPr/>
          <a:lstStyle/>
          <a:p>
            <a:r>
              <a:rPr lang="en-US"/>
              <a:t>Oct. 2025</a:t>
            </a:r>
            <a:endParaRPr lang="en-GB"/>
          </a:p>
        </p:txBody>
      </p:sp>
      <p:pic>
        <p:nvPicPr>
          <p:cNvPr id="20" name="Picture 19">
            <a:extLst>
              <a:ext uri="{FF2B5EF4-FFF2-40B4-BE49-F238E27FC236}">
                <a16:creationId xmlns:a16="http://schemas.microsoft.com/office/drawing/2014/main" id="{B0BC82A7-9369-9EF6-2EDD-F67135539DA2}"/>
              </a:ext>
            </a:extLst>
          </p:cNvPr>
          <p:cNvPicPr>
            <a:picLocks noChangeAspect="1"/>
          </p:cNvPicPr>
          <p:nvPr/>
        </p:nvPicPr>
        <p:blipFill>
          <a:blip r:embed="rId4"/>
          <a:stretch>
            <a:fillRect/>
          </a:stretch>
        </p:blipFill>
        <p:spPr>
          <a:xfrm>
            <a:off x="7848211" y="1713197"/>
            <a:ext cx="4244576" cy="2096091"/>
          </a:xfrm>
          <a:prstGeom prst="rect">
            <a:avLst/>
          </a:prstGeom>
        </p:spPr>
      </p:pic>
      <p:sp>
        <p:nvSpPr>
          <p:cNvPr id="11" name="Content Placeholder 2">
            <a:extLst>
              <a:ext uri="{FF2B5EF4-FFF2-40B4-BE49-F238E27FC236}">
                <a16:creationId xmlns:a16="http://schemas.microsoft.com/office/drawing/2014/main" id="{8A5BEECE-7ADF-17F2-0B04-0245425C4424}"/>
              </a:ext>
            </a:extLst>
          </p:cNvPr>
          <p:cNvSpPr txBox="1">
            <a:spLocks/>
          </p:cNvSpPr>
          <p:nvPr/>
        </p:nvSpPr>
        <p:spPr bwMode="auto">
          <a:xfrm>
            <a:off x="631416" y="1603262"/>
            <a:ext cx="7078528" cy="858481"/>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285750" indent="-285750">
              <a:buFont typeface="Arial" panose="020B0604020202020204" pitchFamily="34" charset="0"/>
              <a:buChar char="•"/>
            </a:pPr>
            <a:r>
              <a:rPr lang="en-US" sz="1800" b="0" kern="0" dirty="0">
                <a:cs typeface="Times New Roman"/>
              </a:rPr>
              <a:t>Two approaches have been considered to distribute the tones between the users based on the </a:t>
            </a:r>
            <a:r>
              <a:rPr lang="en-US" sz="1800" b="0" kern="0" dirty="0" err="1">
                <a:cs typeface="Times New Roman"/>
              </a:rPr>
              <a:t>dRU</a:t>
            </a:r>
            <a:r>
              <a:rPr lang="en-US" sz="1800" b="0" kern="0" dirty="0">
                <a:cs typeface="Times New Roman"/>
              </a:rPr>
              <a:t> approach; maximum and minimum. </a:t>
            </a:r>
            <a:br>
              <a:rPr lang="en-US" sz="1800" b="0" kern="0" dirty="0">
                <a:cs typeface="Times New Roman"/>
              </a:rPr>
            </a:br>
            <a:endParaRPr lang="en-US" sz="1800" b="0" kern="0" dirty="0">
              <a:highlight>
                <a:srgbClr val="FFFF00"/>
              </a:highlight>
              <a:cs typeface="Times New Roman"/>
            </a:endParaRPr>
          </a:p>
        </p:txBody>
      </p:sp>
      <p:sp>
        <p:nvSpPr>
          <p:cNvPr id="14" name="TextBox 13">
            <a:extLst>
              <a:ext uri="{FF2B5EF4-FFF2-40B4-BE49-F238E27FC236}">
                <a16:creationId xmlns:a16="http://schemas.microsoft.com/office/drawing/2014/main" id="{7FBAA429-365D-AA44-AAEF-EF6DF70DD969}"/>
              </a:ext>
            </a:extLst>
          </p:cNvPr>
          <p:cNvSpPr txBox="1"/>
          <p:nvPr/>
        </p:nvSpPr>
        <p:spPr>
          <a:xfrm>
            <a:off x="8648372" y="3914844"/>
            <a:ext cx="274320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a:solidFill>
                  <a:schemeClr val="tx1"/>
                </a:solidFill>
                <a:latin typeface="Times New Roman"/>
                <a:ea typeface="MS Gothic"/>
                <a:cs typeface="Times New Roman"/>
              </a:rPr>
              <a:t>2. Less power boost </a:t>
            </a:r>
            <a:endParaRPr lang="en-US" sz="1600">
              <a:solidFill>
                <a:schemeClr val="tx1"/>
              </a:solidFill>
              <a:latin typeface="Times New Roman"/>
              <a:ea typeface="MS Gothic"/>
              <a:cs typeface="Times New Roman"/>
            </a:endParaRPr>
          </a:p>
        </p:txBody>
      </p:sp>
      <p:sp>
        <p:nvSpPr>
          <p:cNvPr id="15" name="Content Placeholder 2">
            <a:extLst>
              <a:ext uri="{FF2B5EF4-FFF2-40B4-BE49-F238E27FC236}">
                <a16:creationId xmlns:a16="http://schemas.microsoft.com/office/drawing/2014/main" id="{FF31D7E0-F9EB-418A-879C-0C5185770BDB}"/>
              </a:ext>
            </a:extLst>
          </p:cNvPr>
          <p:cNvSpPr>
            <a:spLocks noGrp="1"/>
          </p:cNvSpPr>
          <p:nvPr/>
        </p:nvSpPr>
        <p:spPr bwMode="auto">
          <a:xfrm>
            <a:off x="553591" y="2454610"/>
            <a:ext cx="7166024" cy="4020957"/>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r>
              <a:rPr lang="en-US" sz="1800" i="1" dirty="0"/>
              <a:t>“The use of </a:t>
            </a:r>
            <a:r>
              <a:rPr lang="en-US" sz="1800" i="1" dirty="0" err="1"/>
              <a:t>dRUs</a:t>
            </a:r>
            <a:r>
              <a:rPr lang="en-US" sz="1800" i="1" dirty="0"/>
              <a:t> can result in low efficiency if a few users with small </a:t>
            </a:r>
            <a:r>
              <a:rPr lang="en-US" sz="1800" i="1" dirty="0" err="1"/>
              <a:t>dRUs</a:t>
            </a:r>
            <a:r>
              <a:rPr lang="en-US" sz="1800" i="1" dirty="0"/>
              <a:t> are allocated to a large bandwidth. A mechanism to define few </a:t>
            </a:r>
            <a:r>
              <a:rPr lang="en-US" sz="1800" i="1" dirty="0" err="1"/>
              <a:t>dRU</a:t>
            </a:r>
            <a:r>
              <a:rPr lang="en-US" sz="1800" i="1" dirty="0"/>
              <a:t> combinations to be allocated to a STA not requiring a power boost should be introduced.”-</a:t>
            </a:r>
            <a:r>
              <a:rPr lang="en-US" sz="1800" b="0" dirty="0"/>
              <a:t>CID 2795 Recap (Clause </a:t>
            </a:r>
            <a:r>
              <a:rPr lang="en-GB" sz="1800" b="0" dirty="0"/>
              <a:t>38.3.2.1</a:t>
            </a:r>
            <a:r>
              <a:rPr lang="en-US" sz="1800" b="0" dirty="0"/>
              <a:t>)</a:t>
            </a:r>
            <a:endParaRPr lang="en-US" dirty="0"/>
          </a:p>
          <a:p>
            <a:pPr marL="285750" indent="-285750">
              <a:buFont typeface="Arial" pitchFamily="16" charset="0"/>
              <a:buChar char="•"/>
            </a:pPr>
            <a:r>
              <a:rPr lang="en-US" sz="1800" b="0" dirty="0"/>
              <a:t>Sparse </a:t>
            </a:r>
            <a:r>
              <a:rPr lang="en-US" sz="1800" b="0" dirty="0" err="1"/>
              <a:t>dRU</a:t>
            </a:r>
            <a:r>
              <a:rPr lang="en-US" sz="1800" b="0" dirty="0"/>
              <a:t> allocations → underutilized spectrum.</a:t>
            </a:r>
            <a:endParaRPr lang="en-US" sz="1800" b="0" dirty="0">
              <a:cs typeface="Times New Roman"/>
            </a:endParaRPr>
          </a:p>
          <a:p>
            <a:pPr marL="285750" indent="-285750">
              <a:buFont typeface="Arial" pitchFamily="16" charset="0"/>
              <a:buChar char="•"/>
            </a:pPr>
            <a:r>
              <a:rPr lang="en-US" sz="1800" b="0" dirty="0"/>
              <a:t>No flexibility in adapting to user heterogeneity.</a:t>
            </a:r>
            <a:endParaRPr lang="en-US" sz="1800" b="0" dirty="0">
              <a:cs typeface="Times New Roman"/>
            </a:endParaRPr>
          </a:p>
          <a:p>
            <a:pPr marL="285750" indent="-285750">
              <a:buFont typeface="Arial" pitchFamily="16" charset="0"/>
              <a:buChar char="•"/>
            </a:pPr>
            <a:r>
              <a:rPr lang="en-US" sz="1800" b="0" dirty="0">
                <a:ea typeface="+mn-lt"/>
                <a:cs typeface="+mn-lt"/>
              </a:rPr>
              <a:t>No mechanism exists for </a:t>
            </a:r>
            <a:r>
              <a:rPr lang="en-US" sz="1800" dirty="0">
                <a:ea typeface="+mn-lt"/>
                <a:cs typeface="+mn-lt"/>
              </a:rPr>
              <a:t>adaptive per-STA </a:t>
            </a:r>
            <a:r>
              <a:rPr lang="en-US" sz="1800" dirty="0" err="1">
                <a:ea typeface="+mn-lt"/>
                <a:cs typeface="+mn-lt"/>
              </a:rPr>
              <a:t>dRU</a:t>
            </a:r>
            <a:r>
              <a:rPr lang="en-US" sz="1800" dirty="0">
                <a:ea typeface="+mn-lt"/>
                <a:cs typeface="+mn-lt"/>
              </a:rPr>
              <a:t> assignment</a:t>
            </a:r>
            <a:r>
              <a:rPr lang="en-US" sz="1800" b="0" dirty="0">
                <a:ea typeface="+mn-lt"/>
                <a:cs typeface="+mn-lt"/>
              </a:rPr>
              <a:t> that accounts for:</a:t>
            </a:r>
            <a:endParaRPr lang="en-US" dirty="0">
              <a:cs typeface="Times New Roman"/>
            </a:endParaRPr>
          </a:p>
          <a:p>
            <a:pPr marL="1028700" indent="-285750">
              <a:buFont typeface="Arial" pitchFamily="16" charset="0"/>
              <a:buChar char="•"/>
            </a:pPr>
            <a:r>
              <a:rPr lang="en-US" sz="1600" b="0" dirty="0">
                <a:ea typeface="+mn-lt"/>
                <a:cs typeface="+mn-lt"/>
              </a:rPr>
              <a:t>Range/distance from AP</a:t>
            </a:r>
            <a:endParaRPr lang="en-US" sz="1600" dirty="0">
              <a:cs typeface="Times New Roman"/>
            </a:endParaRPr>
          </a:p>
          <a:p>
            <a:pPr marL="1028700" indent="-285750">
              <a:buFont typeface="Arial" pitchFamily="16" charset="0"/>
              <a:buChar char="•"/>
            </a:pPr>
            <a:r>
              <a:rPr lang="en-US" sz="1600" b="0" dirty="0">
                <a:ea typeface="+mn-lt"/>
                <a:cs typeface="+mn-lt"/>
              </a:rPr>
              <a:t>QoS requirements (latency, reliability, throughput)</a:t>
            </a:r>
            <a:endParaRPr lang="en-US" sz="1600" dirty="0">
              <a:cs typeface="Times New Roman"/>
            </a:endParaRPr>
          </a:p>
          <a:p>
            <a:pPr marL="1028700" indent="-285750">
              <a:buFont typeface="Arial" pitchFamily="16" charset="0"/>
              <a:buChar char="•"/>
            </a:pPr>
            <a:r>
              <a:rPr lang="en-US" sz="1600" b="0" dirty="0">
                <a:ea typeface="+mn-lt"/>
                <a:cs typeface="+mn-lt"/>
              </a:rPr>
              <a:t>Device capabilities (antennas, TX power, MLO support)</a:t>
            </a:r>
            <a:endParaRPr lang="en-US" sz="1600" dirty="0">
              <a:ea typeface="+mn-lt"/>
              <a:cs typeface="+mn-lt"/>
            </a:endParaRPr>
          </a:p>
          <a:p>
            <a:pPr marL="228600" indent="-228600">
              <a:buFont typeface="Arial" pitchFamily="16" charset="0"/>
              <a:buChar char="•"/>
            </a:pPr>
            <a:r>
              <a:rPr lang="en-US" sz="1600" b="0" dirty="0">
                <a:ea typeface="+mn-lt"/>
                <a:cs typeface="+mn-lt"/>
              </a:rPr>
              <a:t>This results in </a:t>
            </a:r>
            <a:r>
              <a:rPr lang="en-US" sz="1600" dirty="0">
                <a:ea typeface="+mn-lt"/>
                <a:cs typeface="+mn-lt"/>
              </a:rPr>
              <a:t>power inefficiency</a:t>
            </a:r>
            <a:r>
              <a:rPr lang="en-US" sz="1600" b="0" dirty="0">
                <a:ea typeface="+mn-lt"/>
                <a:cs typeface="+mn-lt"/>
              </a:rPr>
              <a:t> and underutilization of the 6 GHz band.</a:t>
            </a:r>
            <a:endParaRPr lang="en-US" sz="1600" dirty="0">
              <a:ea typeface="+mn-lt"/>
              <a:cs typeface="+mn-lt"/>
            </a:endParaRPr>
          </a:p>
          <a:p>
            <a:endParaRPr lang="en-PK" sz="1800" dirty="0">
              <a:cs typeface="Times New Roman"/>
            </a:endParaRPr>
          </a:p>
        </p:txBody>
      </p:sp>
    </p:spTree>
    <p:extLst>
      <p:ext uri="{BB962C8B-B14F-4D97-AF65-F5344CB8AC3E}">
        <p14:creationId xmlns:p14="http://schemas.microsoft.com/office/powerpoint/2010/main" val="1288714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09999-6359-2E99-5ACE-D973EA4DBD95}"/>
              </a:ext>
            </a:extLst>
          </p:cNvPr>
          <p:cNvSpPr>
            <a:spLocks noGrp="1"/>
          </p:cNvSpPr>
          <p:nvPr>
            <p:ph type="title"/>
          </p:nvPr>
        </p:nvSpPr>
        <p:spPr>
          <a:xfrm>
            <a:off x="914401" y="644047"/>
            <a:ext cx="10361084" cy="783378"/>
          </a:xfrm>
        </p:spPr>
        <p:txBody>
          <a:bodyPr/>
          <a:lstStyle/>
          <a:p>
            <a:r>
              <a:rPr lang="en-US">
                <a:ea typeface="+mj-lt"/>
                <a:cs typeface="+mj-lt"/>
              </a:rPr>
              <a:t>Proposed Adaptive </a:t>
            </a:r>
            <a:r>
              <a:rPr lang="en-US" err="1">
                <a:ea typeface="+mj-lt"/>
                <a:cs typeface="+mj-lt"/>
              </a:rPr>
              <a:t>dRU</a:t>
            </a:r>
            <a:r>
              <a:rPr lang="en-US">
                <a:ea typeface="+mj-lt"/>
                <a:cs typeface="+mj-lt"/>
              </a:rPr>
              <a:t> Allocation</a:t>
            </a:r>
            <a:endParaRPr lang="en-US">
              <a:cs typeface="Times New Roman"/>
            </a:endParaRPr>
          </a:p>
        </p:txBody>
      </p:sp>
      <p:sp>
        <p:nvSpPr>
          <p:cNvPr id="3" name="Content Placeholder 2">
            <a:extLst>
              <a:ext uri="{FF2B5EF4-FFF2-40B4-BE49-F238E27FC236}">
                <a16:creationId xmlns:a16="http://schemas.microsoft.com/office/drawing/2014/main" id="{93B867C8-2E45-A4FA-FDFE-3982940279CF}"/>
              </a:ext>
            </a:extLst>
          </p:cNvPr>
          <p:cNvSpPr>
            <a:spLocks noGrp="1"/>
          </p:cNvSpPr>
          <p:nvPr>
            <p:ph idx="1"/>
          </p:nvPr>
        </p:nvSpPr>
        <p:spPr>
          <a:xfrm>
            <a:off x="914401" y="1532353"/>
            <a:ext cx="10862888" cy="4562061"/>
          </a:xfrm>
        </p:spPr>
        <p:txBody>
          <a:bodyPr/>
          <a:lstStyle/>
          <a:p>
            <a:pPr marL="0" indent="0"/>
            <a:r>
              <a:rPr lang="en-US" sz="2000" b="0">
                <a:ea typeface="+mn-lt"/>
                <a:cs typeface="+mn-lt"/>
              </a:rPr>
              <a:t>In the literature, there is no defined </a:t>
            </a:r>
            <a:r>
              <a:rPr lang="en-US" sz="2000">
                <a:ea typeface="+mn-lt"/>
                <a:cs typeface="+mn-lt"/>
              </a:rPr>
              <a:t>adaptive allocation mechanism for </a:t>
            </a:r>
            <a:r>
              <a:rPr lang="en-US" sz="2000" err="1">
                <a:ea typeface="+mn-lt"/>
                <a:cs typeface="+mn-lt"/>
              </a:rPr>
              <a:t>dRU</a:t>
            </a:r>
            <a:r>
              <a:rPr lang="en-US" sz="2000">
                <a:ea typeface="+mn-lt"/>
                <a:cs typeface="+mn-lt"/>
              </a:rPr>
              <a:t> </a:t>
            </a:r>
            <a:r>
              <a:rPr lang="en-US" sz="2000" b="0">
                <a:ea typeface="+mn-lt"/>
                <a:cs typeface="+mn-lt"/>
              </a:rPr>
              <a:t>assignment. Therefore, in this contribution, a framework for mapping STA range to have adaptive </a:t>
            </a:r>
            <a:r>
              <a:rPr lang="en-US" sz="2000" b="0" err="1">
                <a:ea typeface="+mn-lt"/>
                <a:cs typeface="+mn-lt"/>
              </a:rPr>
              <a:t>dRU</a:t>
            </a:r>
            <a:r>
              <a:rPr lang="en-US" sz="2000" b="0">
                <a:ea typeface="+mn-lt"/>
                <a:cs typeface="+mn-lt"/>
              </a:rPr>
              <a:t> assignment is proposed. </a:t>
            </a:r>
            <a:endParaRPr lang="en-US" sz="2000">
              <a:cs typeface="Times New Roman"/>
            </a:endParaRPr>
          </a:p>
          <a:p>
            <a:pPr marL="0" indent="0"/>
            <a:endParaRPr lang="en-US" sz="2000" b="0">
              <a:cs typeface="Times New Roman"/>
            </a:endParaRPr>
          </a:p>
          <a:p>
            <a:pPr marL="0" indent="0"/>
            <a:r>
              <a:rPr lang="en-US" sz="2000" b="0">
                <a:cs typeface="Times New Roman"/>
              </a:rPr>
              <a:t>Specifically, </a:t>
            </a:r>
            <a:r>
              <a:rPr lang="en-US" sz="2000" b="0">
                <a:ea typeface="+mn-lt"/>
                <a:cs typeface="+mn-lt"/>
              </a:rPr>
              <a:t>AP collects per-STA information about the range of each STAs.</a:t>
            </a:r>
            <a:endParaRPr lang="en-US" sz="2000">
              <a:ea typeface="+mn-lt"/>
              <a:cs typeface="+mn-lt"/>
            </a:endParaRPr>
          </a:p>
          <a:p>
            <a:pPr marL="685800">
              <a:buFont typeface="Arial" pitchFamily="16" charset="0"/>
              <a:buChar char="•"/>
            </a:pPr>
            <a:r>
              <a:rPr lang="en-US" sz="2000" b="0">
                <a:ea typeface="+mn-lt"/>
                <a:cs typeface="+mn-lt"/>
              </a:rPr>
              <a:t>Far STA → fewer tones/MHz → higher boost.</a:t>
            </a:r>
            <a:endParaRPr lang="en-US" sz="2000">
              <a:ea typeface="+mn-lt"/>
              <a:cs typeface="+mn-lt"/>
            </a:endParaRPr>
          </a:p>
          <a:p>
            <a:pPr marL="685800">
              <a:buFont typeface="Arial" pitchFamily="16" charset="0"/>
              <a:buChar char="•"/>
            </a:pPr>
            <a:r>
              <a:rPr lang="en-US" sz="2000" b="0">
                <a:ea typeface="+mn-lt"/>
                <a:cs typeface="+mn-lt"/>
              </a:rPr>
              <a:t>Near STA → more tones/MHz or RRU → avoid surplus boost.</a:t>
            </a:r>
            <a:endParaRPr lang="en-US" sz="2000">
              <a:ea typeface="+mn-lt"/>
              <a:cs typeface="+mn-lt"/>
            </a:endParaRPr>
          </a:p>
          <a:p>
            <a:pPr marL="685800">
              <a:buFont typeface="Arial" pitchFamily="16" charset="0"/>
              <a:buChar char="•"/>
            </a:pPr>
            <a:r>
              <a:rPr lang="en-US" sz="2000" b="0">
                <a:ea typeface="+mn-lt"/>
                <a:cs typeface="+mn-lt"/>
              </a:rPr>
              <a:t>QoS-critical STA → tailored allocation (latency/reliability/throughput).</a:t>
            </a:r>
            <a:endParaRPr lang="en-US" sz="2000">
              <a:ea typeface="+mn-lt"/>
              <a:cs typeface="+mn-lt"/>
            </a:endParaRPr>
          </a:p>
          <a:p>
            <a:pPr marL="0" indent="0"/>
            <a:endParaRPr lang="en-US" sz="2000" b="0">
              <a:ea typeface="+mn-lt"/>
              <a:cs typeface="+mn-lt"/>
            </a:endParaRPr>
          </a:p>
          <a:p>
            <a:pPr marL="0" indent="0"/>
            <a:r>
              <a:rPr lang="en-US" sz="2000" b="0">
                <a:ea typeface="+mn-lt"/>
                <a:cs typeface="+mn-lt"/>
              </a:rPr>
              <a:t>The proposed adaptive </a:t>
            </a:r>
            <a:r>
              <a:rPr lang="en-US" sz="2000" b="0" err="1">
                <a:ea typeface="+mn-lt"/>
                <a:cs typeface="+mn-lt"/>
              </a:rPr>
              <a:t>dRU</a:t>
            </a:r>
            <a:r>
              <a:rPr lang="en-US" sz="2000" b="0">
                <a:ea typeface="+mn-lt"/>
                <a:cs typeface="+mn-lt"/>
              </a:rPr>
              <a:t> framework ensures sufficient but not excessive power boosting by matching allocations to STA range. This improves coverage for far STAs under 6 GHz PSD limits, while enhancing energy efficiency and reducing interference for near STAs. </a:t>
            </a:r>
            <a:endParaRPr lang="en-US" sz="2000" b="0">
              <a:cs typeface="Times New Roman"/>
            </a:endParaRPr>
          </a:p>
          <a:p>
            <a:endParaRPr lang="en-US" sz="2000">
              <a:cs typeface="Times New Roman"/>
            </a:endParaRPr>
          </a:p>
        </p:txBody>
      </p:sp>
      <p:sp>
        <p:nvSpPr>
          <p:cNvPr id="4" name="Slide Number Placeholder 3">
            <a:extLst>
              <a:ext uri="{FF2B5EF4-FFF2-40B4-BE49-F238E27FC236}">
                <a16:creationId xmlns:a16="http://schemas.microsoft.com/office/drawing/2014/main" id="{672C0203-15C1-0770-92ED-B9FC7F100E23}"/>
              </a:ext>
            </a:extLst>
          </p:cNvPr>
          <p:cNvSpPr>
            <a:spLocks noGrp="1"/>
          </p:cNvSpPr>
          <p:nvPr>
            <p:ph type="sldNum" idx="12"/>
          </p:nvPr>
        </p:nvSpPr>
        <p:spPr/>
        <p:txBody>
          <a:bodyPr/>
          <a:lstStyle/>
          <a:p>
            <a:r>
              <a:rPr lang="en-GB"/>
              <a:t>Slide </a:t>
            </a:r>
            <a:fld id="{440F5867-744E-4AA6-B0ED-4C44D2DFBB7B}" type="slidenum">
              <a:rPr lang="en-GB"/>
              <a:pPr/>
              <a:t>4</a:t>
            </a:fld>
            <a:endParaRPr lang="en-GB"/>
          </a:p>
        </p:txBody>
      </p:sp>
      <p:sp>
        <p:nvSpPr>
          <p:cNvPr id="5" name="Footer Placeholder 4">
            <a:extLst>
              <a:ext uri="{FF2B5EF4-FFF2-40B4-BE49-F238E27FC236}">
                <a16:creationId xmlns:a16="http://schemas.microsoft.com/office/drawing/2014/main" id="{FEF2D753-FDE4-98D3-6A4D-9317BBA8B684}"/>
              </a:ext>
            </a:extLst>
          </p:cNvPr>
          <p:cNvSpPr>
            <a:spLocks noGrp="1"/>
          </p:cNvSpPr>
          <p:nvPr>
            <p:ph type="ftr" idx="14"/>
          </p:nvPr>
        </p:nvSpPr>
        <p:spPr/>
        <p:txBody>
          <a:bodyPr/>
          <a:lstStyle/>
          <a:p>
            <a:r>
              <a:rPr lang="pt-BR"/>
              <a:t>Haji. M. Furqan et.al., VESTEL Electronics</a:t>
            </a:r>
            <a:endParaRPr lang="en-GB"/>
          </a:p>
        </p:txBody>
      </p:sp>
      <p:sp>
        <p:nvSpPr>
          <p:cNvPr id="6" name="Date Placeholder 5">
            <a:extLst>
              <a:ext uri="{FF2B5EF4-FFF2-40B4-BE49-F238E27FC236}">
                <a16:creationId xmlns:a16="http://schemas.microsoft.com/office/drawing/2014/main" id="{8B151F82-6522-6E06-4ECF-26F557C56FCA}"/>
              </a:ext>
            </a:extLst>
          </p:cNvPr>
          <p:cNvSpPr>
            <a:spLocks noGrp="1"/>
          </p:cNvSpPr>
          <p:nvPr>
            <p:ph type="dt" idx="15"/>
          </p:nvPr>
        </p:nvSpPr>
        <p:spPr/>
        <p:txBody>
          <a:bodyPr/>
          <a:lstStyle/>
          <a:p>
            <a:r>
              <a:rPr lang="en-US"/>
              <a:t>Oct. 2025</a:t>
            </a:r>
            <a:endParaRPr lang="en-GB"/>
          </a:p>
        </p:txBody>
      </p:sp>
    </p:spTree>
    <p:extLst>
      <p:ext uri="{BB962C8B-B14F-4D97-AF65-F5344CB8AC3E}">
        <p14:creationId xmlns:p14="http://schemas.microsoft.com/office/powerpoint/2010/main" val="757721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87525D-5B38-6D50-E8C4-DE333967F0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2B5FE0-1012-C66B-0402-60AA73E38580}"/>
              </a:ext>
            </a:extLst>
          </p:cNvPr>
          <p:cNvSpPr>
            <a:spLocks noGrp="1"/>
          </p:cNvSpPr>
          <p:nvPr>
            <p:ph type="title"/>
          </p:nvPr>
        </p:nvSpPr>
        <p:spPr>
          <a:xfrm>
            <a:off x="917773" y="645222"/>
            <a:ext cx="10361084" cy="731186"/>
          </a:xfrm>
        </p:spPr>
        <p:txBody>
          <a:bodyPr/>
          <a:lstStyle/>
          <a:p>
            <a:r>
              <a:rPr lang="en-US" sz="2800">
                <a:ea typeface="+mj-lt"/>
                <a:cs typeface="+mj-lt"/>
              </a:rPr>
              <a:t>Example 1: Three-User Case</a:t>
            </a:r>
            <a:endParaRPr lang="en-US">
              <a:cs typeface="Times New Roman"/>
            </a:endParaRPr>
          </a:p>
        </p:txBody>
      </p:sp>
      <p:sp>
        <p:nvSpPr>
          <p:cNvPr id="4" name="Slide Number Placeholder 3">
            <a:extLst>
              <a:ext uri="{FF2B5EF4-FFF2-40B4-BE49-F238E27FC236}">
                <a16:creationId xmlns:a16="http://schemas.microsoft.com/office/drawing/2014/main" id="{11AF6E26-14D6-ECE1-44D6-1348C849DB5D}"/>
              </a:ext>
            </a:extLst>
          </p:cNvPr>
          <p:cNvSpPr>
            <a:spLocks noGrp="1"/>
          </p:cNvSpPr>
          <p:nvPr>
            <p:ph type="sldNum" idx="12"/>
          </p:nvPr>
        </p:nvSpPr>
        <p:spPr/>
        <p:txBody>
          <a:bodyPr/>
          <a:lstStyle/>
          <a:p>
            <a:r>
              <a:rPr lang="en-GB"/>
              <a:t>Slide </a:t>
            </a:r>
            <a:fld id="{440F5867-744E-4AA6-B0ED-4C44D2DFBB7B}" type="slidenum">
              <a:rPr lang="en-GB" smtClean="0"/>
              <a:pPr/>
              <a:t>5</a:t>
            </a:fld>
            <a:endParaRPr lang="en-GB"/>
          </a:p>
        </p:txBody>
      </p:sp>
      <p:sp>
        <p:nvSpPr>
          <p:cNvPr id="5" name="Footer Placeholder 4">
            <a:extLst>
              <a:ext uri="{FF2B5EF4-FFF2-40B4-BE49-F238E27FC236}">
                <a16:creationId xmlns:a16="http://schemas.microsoft.com/office/drawing/2014/main" id="{2969DD83-1F57-8301-B14A-BC53FD01DEDA}"/>
              </a:ext>
            </a:extLst>
          </p:cNvPr>
          <p:cNvSpPr>
            <a:spLocks noGrp="1"/>
          </p:cNvSpPr>
          <p:nvPr>
            <p:ph type="ftr" idx="14"/>
          </p:nvPr>
        </p:nvSpPr>
        <p:spPr/>
        <p:txBody>
          <a:bodyPr/>
          <a:lstStyle/>
          <a:p>
            <a:r>
              <a:rPr lang="pt-BR"/>
              <a:t>Haji. M. Furqan et.al., VESTEL Electronics</a:t>
            </a:r>
            <a:endParaRPr lang="en-GB"/>
          </a:p>
        </p:txBody>
      </p:sp>
      <p:sp>
        <p:nvSpPr>
          <p:cNvPr id="6" name="Date Placeholder 5">
            <a:extLst>
              <a:ext uri="{FF2B5EF4-FFF2-40B4-BE49-F238E27FC236}">
                <a16:creationId xmlns:a16="http://schemas.microsoft.com/office/drawing/2014/main" id="{FCBFCD1B-B914-8427-75EC-FA99572F1385}"/>
              </a:ext>
            </a:extLst>
          </p:cNvPr>
          <p:cNvSpPr>
            <a:spLocks noGrp="1"/>
          </p:cNvSpPr>
          <p:nvPr>
            <p:ph type="dt" idx="15"/>
          </p:nvPr>
        </p:nvSpPr>
        <p:spPr/>
        <p:txBody>
          <a:bodyPr/>
          <a:lstStyle/>
          <a:p>
            <a:r>
              <a:rPr lang="en-US"/>
              <a:t>Oct. 2025</a:t>
            </a:r>
            <a:endParaRPr lang="en-GB"/>
          </a:p>
        </p:txBody>
      </p:sp>
      <p:grpSp>
        <p:nvGrpSpPr>
          <p:cNvPr id="16" name="Group 15">
            <a:extLst>
              <a:ext uri="{FF2B5EF4-FFF2-40B4-BE49-F238E27FC236}">
                <a16:creationId xmlns:a16="http://schemas.microsoft.com/office/drawing/2014/main" id="{7214C9B7-C7A4-9219-2B7E-1A8BDBD69518}"/>
              </a:ext>
            </a:extLst>
          </p:cNvPr>
          <p:cNvGrpSpPr/>
          <p:nvPr/>
        </p:nvGrpSpPr>
        <p:grpSpPr>
          <a:xfrm>
            <a:off x="8099480" y="1864634"/>
            <a:ext cx="4087383" cy="4615090"/>
            <a:chOff x="7838521" y="1833319"/>
            <a:chExt cx="4358779" cy="4562899"/>
          </a:xfrm>
        </p:grpSpPr>
        <p:grpSp>
          <p:nvGrpSpPr>
            <p:cNvPr id="9" name="Group 8">
              <a:extLst>
                <a:ext uri="{FF2B5EF4-FFF2-40B4-BE49-F238E27FC236}">
                  <a16:creationId xmlns:a16="http://schemas.microsoft.com/office/drawing/2014/main" id="{94F96A33-B37C-F26D-A70A-AD71EF2DB20D}"/>
                </a:ext>
              </a:extLst>
            </p:cNvPr>
            <p:cNvGrpSpPr/>
            <p:nvPr/>
          </p:nvGrpSpPr>
          <p:grpSpPr>
            <a:xfrm>
              <a:off x="7838521" y="1833319"/>
              <a:ext cx="4358779" cy="4562899"/>
              <a:chOff x="7143757" y="1284231"/>
              <a:chExt cx="4358779" cy="5212840"/>
            </a:xfrm>
          </p:grpSpPr>
          <p:pic>
            <p:nvPicPr>
              <p:cNvPr id="59" name="Content Placeholder 39" descr="A computer router with two antennas&#10;&#10;Description automatically generated">
                <a:extLst>
                  <a:ext uri="{FF2B5EF4-FFF2-40B4-BE49-F238E27FC236}">
                    <a16:creationId xmlns:a16="http://schemas.microsoft.com/office/drawing/2014/main" id="{D72CC012-9454-8775-E910-E1C6DAE197FB}"/>
                  </a:ext>
                </a:extLst>
              </p:cNvPr>
              <p:cNvPicPr>
                <a:picLocks noChangeAspect="1"/>
              </p:cNvPicPr>
              <p:nvPr/>
            </p:nvPicPr>
            <p:blipFill>
              <a:blip r:embed="rId3"/>
              <a:stretch>
                <a:fillRect/>
              </a:stretch>
            </p:blipFill>
            <p:spPr>
              <a:xfrm>
                <a:off x="8360053" y="1284231"/>
                <a:ext cx="1192731" cy="1067430"/>
              </a:xfrm>
              <a:prstGeom prst="rect">
                <a:avLst/>
              </a:prstGeom>
            </p:spPr>
          </p:pic>
          <p:pic>
            <p:nvPicPr>
              <p:cNvPr id="60" name="Graphic 59" descr="Smart Phone with solid fill">
                <a:extLst>
                  <a:ext uri="{FF2B5EF4-FFF2-40B4-BE49-F238E27FC236}">
                    <a16:creationId xmlns:a16="http://schemas.microsoft.com/office/drawing/2014/main" id="{B7C91D03-3AC9-84F9-13D8-2B708C14CFDF}"/>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058024" y="3286740"/>
                <a:ext cx="775827" cy="775827"/>
              </a:xfrm>
              <a:prstGeom prst="rect">
                <a:avLst/>
              </a:prstGeom>
            </p:spPr>
          </p:pic>
          <p:cxnSp>
            <p:nvCxnSpPr>
              <p:cNvPr id="61" name="Straight Arrow Connector 60">
                <a:extLst>
                  <a:ext uri="{FF2B5EF4-FFF2-40B4-BE49-F238E27FC236}">
                    <a16:creationId xmlns:a16="http://schemas.microsoft.com/office/drawing/2014/main" id="{3A4D446A-373A-CDBF-DA86-40B50028A347}"/>
                  </a:ext>
                </a:extLst>
              </p:cNvPr>
              <p:cNvCxnSpPr>
                <a:cxnSpLocks/>
              </p:cNvCxnSpPr>
              <p:nvPr/>
            </p:nvCxnSpPr>
            <p:spPr>
              <a:xfrm flipH="1">
                <a:off x="7540627" y="2389431"/>
                <a:ext cx="1097870" cy="3003852"/>
              </a:xfrm>
              <a:prstGeom prst="straightConnector1">
                <a:avLst/>
              </a:prstGeom>
              <a:noFill/>
              <a:ln w="38100" cap="flat" cmpd="sng" algn="ctr">
                <a:solidFill>
                  <a:srgbClr val="FFC000"/>
                </a:solidFill>
                <a:prstDash val="solid"/>
                <a:miter lim="800000"/>
                <a:tailEnd type="triangle"/>
              </a:ln>
              <a:effectLst/>
            </p:spPr>
          </p:cxnSp>
          <p:cxnSp>
            <p:nvCxnSpPr>
              <p:cNvPr id="62" name="Straight Arrow Connector 61">
                <a:extLst>
                  <a:ext uri="{FF2B5EF4-FFF2-40B4-BE49-F238E27FC236}">
                    <a16:creationId xmlns:a16="http://schemas.microsoft.com/office/drawing/2014/main" id="{F4A9A5CF-DD7A-FC3E-B7D5-EFF3267C6EF2}"/>
                  </a:ext>
                </a:extLst>
              </p:cNvPr>
              <p:cNvCxnSpPr>
                <a:cxnSpLocks/>
              </p:cNvCxnSpPr>
              <p:nvPr/>
            </p:nvCxnSpPr>
            <p:spPr>
              <a:xfrm>
                <a:off x="9552785" y="2202741"/>
                <a:ext cx="759579" cy="1027202"/>
              </a:xfrm>
              <a:prstGeom prst="straightConnector1">
                <a:avLst/>
              </a:prstGeom>
              <a:noFill/>
              <a:ln w="38100" cap="flat" cmpd="sng" algn="ctr">
                <a:solidFill>
                  <a:srgbClr val="0070C0"/>
                </a:solidFill>
                <a:prstDash val="solid"/>
                <a:miter lim="800000"/>
                <a:tailEnd type="triangle"/>
              </a:ln>
              <a:effectLst/>
            </p:spPr>
          </p:cxnSp>
          <p:pic>
            <p:nvPicPr>
              <p:cNvPr id="63" name="Graphic 62" descr="Smart Phone with solid fill">
                <a:extLst>
                  <a:ext uri="{FF2B5EF4-FFF2-40B4-BE49-F238E27FC236}">
                    <a16:creationId xmlns:a16="http://schemas.microsoft.com/office/drawing/2014/main" id="{6C6CADB1-726F-2CE0-DDE6-57150FE872D4}"/>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143757" y="5420183"/>
                <a:ext cx="775827" cy="775827"/>
              </a:xfrm>
              <a:prstGeom prst="rect">
                <a:avLst/>
              </a:prstGeom>
            </p:spPr>
          </p:pic>
          <p:sp>
            <p:nvSpPr>
              <p:cNvPr id="64" name="TextBox 63">
                <a:extLst>
                  <a:ext uri="{FF2B5EF4-FFF2-40B4-BE49-F238E27FC236}">
                    <a16:creationId xmlns:a16="http://schemas.microsoft.com/office/drawing/2014/main" id="{E8A24F74-16EC-2C06-F841-0C35359FB6FA}"/>
                  </a:ext>
                </a:extLst>
              </p:cNvPr>
              <p:cNvSpPr txBox="1"/>
              <p:nvPr/>
            </p:nvSpPr>
            <p:spPr>
              <a:xfrm>
                <a:off x="7160991" y="6127739"/>
                <a:ext cx="99380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defTabSz="914400" eaLnBrk="1" fontAlgn="auto" hangingPunct="1">
                  <a:spcBef>
                    <a:spcPts val="0"/>
                  </a:spcBef>
                  <a:spcAft>
                    <a:spcPts val="0"/>
                  </a:spcAft>
                  <a:buClrTx/>
                  <a:buSzTx/>
                  <a:buFontTx/>
                  <a:buNone/>
                </a:pPr>
                <a:r>
                  <a:rPr lang="en-US" sz="1800">
                    <a:solidFill>
                      <a:prstClr val="black"/>
                    </a:solidFill>
                    <a:latin typeface="Aptos" panose="02110004020202020204"/>
                    <a:ea typeface="+mn-ea"/>
                  </a:rPr>
                  <a:t>User-1</a:t>
                </a:r>
              </a:p>
            </p:txBody>
          </p:sp>
          <p:sp>
            <p:nvSpPr>
              <p:cNvPr id="65" name="TextBox 64">
                <a:extLst>
                  <a:ext uri="{FF2B5EF4-FFF2-40B4-BE49-F238E27FC236}">
                    <a16:creationId xmlns:a16="http://schemas.microsoft.com/office/drawing/2014/main" id="{0CB52488-EE3A-0790-61C2-E05C2D889557}"/>
                  </a:ext>
                </a:extLst>
              </p:cNvPr>
              <p:cNvSpPr txBox="1"/>
              <p:nvPr/>
            </p:nvSpPr>
            <p:spPr>
              <a:xfrm>
                <a:off x="8584358" y="5322369"/>
                <a:ext cx="1473666" cy="42194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defTabSz="914400" eaLnBrk="1" fontAlgn="auto" hangingPunct="1">
                  <a:spcBef>
                    <a:spcPts val="0"/>
                  </a:spcBef>
                  <a:spcAft>
                    <a:spcPts val="0"/>
                  </a:spcAft>
                  <a:buClrTx/>
                  <a:buSzTx/>
                  <a:buFontTx/>
                  <a:buNone/>
                </a:pPr>
                <a:r>
                  <a:rPr lang="en-US" sz="1800" dirty="0">
                    <a:solidFill>
                      <a:prstClr val="black"/>
                    </a:solidFill>
                    <a:latin typeface="Aptos" panose="02110004020202020204"/>
                    <a:ea typeface="+mn-ea"/>
                  </a:rPr>
                  <a:t>User-2</a:t>
                </a:r>
              </a:p>
            </p:txBody>
          </p:sp>
          <p:cxnSp>
            <p:nvCxnSpPr>
              <p:cNvPr id="3" name="Straight Arrow Connector 2">
                <a:extLst>
                  <a:ext uri="{FF2B5EF4-FFF2-40B4-BE49-F238E27FC236}">
                    <a16:creationId xmlns:a16="http://schemas.microsoft.com/office/drawing/2014/main" id="{311CE9EE-C29C-F4AD-BDE9-F0E75F8F9A6A}"/>
                  </a:ext>
                </a:extLst>
              </p:cNvPr>
              <p:cNvCxnSpPr>
                <a:cxnSpLocks/>
              </p:cNvCxnSpPr>
              <p:nvPr/>
            </p:nvCxnSpPr>
            <p:spPr>
              <a:xfrm>
                <a:off x="9039131" y="2413008"/>
                <a:ext cx="0" cy="1850250"/>
              </a:xfrm>
              <a:prstGeom prst="straightConnector1">
                <a:avLst/>
              </a:prstGeom>
              <a:ln w="38100">
                <a:solidFill>
                  <a:srgbClr val="C00000"/>
                </a:solidFill>
                <a:tailEnd type="triangle"/>
              </a:ln>
            </p:spPr>
            <p:style>
              <a:lnRef idx="1">
                <a:schemeClr val="accent6"/>
              </a:lnRef>
              <a:fillRef idx="0">
                <a:schemeClr val="accent6"/>
              </a:fillRef>
              <a:effectRef idx="0">
                <a:schemeClr val="accent6"/>
              </a:effectRef>
              <a:fontRef idx="minor">
                <a:schemeClr val="tx1"/>
              </a:fontRef>
            </p:style>
          </p:cxnSp>
          <p:pic>
            <p:nvPicPr>
              <p:cNvPr id="8" name="Graphic 7" descr="Smart Phone with solid fill">
                <a:extLst>
                  <a:ext uri="{FF2B5EF4-FFF2-40B4-BE49-F238E27FC236}">
                    <a16:creationId xmlns:a16="http://schemas.microsoft.com/office/drawing/2014/main" id="{552F9BBB-BE8B-EADE-9FD4-0C91D772A5B9}"/>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638497" y="4385953"/>
                <a:ext cx="895362" cy="903937"/>
              </a:xfrm>
              <a:prstGeom prst="rect">
                <a:avLst/>
              </a:prstGeom>
            </p:spPr>
          </p:pic>
          <p:sp>
            <p:nvSpPr>
              <p:cNvPr id="11" name="TextBox 10">
                <a:extLst>
                  <a:ext uri="{FF2B5EF4-FFF2-40B4-BE49-F238E27FC236}">
                    <a16:creationId xmlns:a16="http://schemas.microsoft.com/office/drawing/2014/main" id="{CE550505-7FD4-BC9B-F4B0-39AEFC6A2C23}"/>
                  </a:ext>
                </a:extLst>
              </p:cNvPr>
              <p:cNvSpPr txBox="1"/>
              <p:nvPr/>
            </p:nvSpPr>
            <p:spPr>
              <a:xfrm>
                <a:off x="10293844" y="4263258"/>
                <a:ext cx="1208692" cy="41716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defTabSz="914400" eaLnBrk="1" fontAlgn="auto" hangingPunct="1">
                  <a:spcBef>
                    <a:spcPts val="0"/>
                  </a:spcBef>
                  <a:spcAft>
                    <a:spcPts val="0"/>
                  </a:spcAft>
                  <a:buClrTx/>
                  <a:buSzTx/>
                  <a:buFontTx/>
                  <a:buNone/>
                </a:pPr>
                <a:r>
                  <a:rPr lang="en-US" sz="1800" dirty="0">
                    <a:solidFill>
                      <a:prstClr val="black"/>
                    </a:solidFill>
                    <a:latin typeface="Aptos" panose="02110004020202020204"/>
                    <a:ea typeface="+mn-ea"/>
                  </a:rPr>
                  <a:t>User-3</a:t>
                </a:r>
              </a:p>
            </p:txBody>
          </p:sp>
        </p:grpSp>
        <p:sp>
          <p:nvSpPr>
            <p:cNvPr id="13" name="TextBox 12">
              <a:extLst>
                <a:ext uri="{FF2B5EF4-FFF2-40B4-BE49-F238E27FC236}">
                  <a16:creationId xmlns:a16="http://schemas.microsoft.com/office/drawing/2014/main" id="{264C416D-8182-46DC-A22D-E9506093CDB2}"/>
                </a:ext>
              </a:extLst>
            </p:cNvPr>
            <p:cNvSpPr txBox="1"/>
            <p:nvPr/>
          </p:nvSpPr>
          <p:spPr>
            <a:xfrm rot="16200000">
              <a:off x="8937812" y="3424518"/>
              <a:ext cx="101749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err="1">
                  <a:solidFill>
                    <a:schemeClr val="tx1"/>
                  </a:solidFill>
                  <a:latin typeface="Aptos"/>
                  <a:ea typeface="MS Gothic"/>
                </a:rPr>
                <a:t>middel</a:t>
              </a:r>
              <a:r>
                <a:rPr lang="en-US" sz="1800">
                  <a:solidFill>
                    <a:schemeClr val="tx1"/>
                  </a:solidFill>
                  <a:latin typeface="Aptos"/>
                  <a:ea typeface="MS Gothic"/>
                </a:rPr>
                <a:t> </a:t>
              </a:r>
              <a:endParaRPr lang="en-US">
                <a:solidFill>
                  <a:schemeClr val="tx1"/>
                </a:solidFill>
                <a:ea typeface="MS Gothic"/>
                <a:cs typeface="Times New Roman"/>
              </a:endParaRPr>
            </a:p>
          </p:txBody>
        </p:sp>
        <p:sp>
          <p:nvSpPr>
            <p:cNvPr id="14" name="TextBox 13">
              <a:extLst>
                <a:ext uri="{FF2B5EF4-FFF2-40B4-BE49-F238E27FC236}">
                  <a16:creationId xmlns:a16="http://schemas.microsoft.com/office/drawing/2014/main" id="{9CA32CAE-9CF5-13F5-298E-A65CBE174161}"/>
                </a:ext>
              </a:extLst>
            </p:cNvPr>
            <p:cNvSpPr txBox="1"/>
            <p:nvPr/>
          </p:nvSpPr>
          <p:spPr>
            <a:xfrm rot="2880000">
              <a:off x="10248900" y="2718547"/>
              <a:ext cx="107352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a:solidFill>
                    <a:schemeClr val="tx1"/>
                  </a:solidFill>
                  <a:latin typeface="Aptos"/>
                  <a:ea typeface="MS Gothic"/>
                </a:rPr>
                <a:t>low </a:t>
              </a:r>
              <a:endParaRPr lang="en-US">
                <a:solidFill>
                  <a:schemeClr val="tx1"/>
                </a:solidFill>
                <a:ea typeface="MS Gothic"/>
                <a:cs typeface="Times New Roman"/>
              </a:endParaRPr>
            </a:p>
          </p:txBody>
        </p:sp>
        <p:sp>
          <p:nvSpPr>
            <p:cNvPr id="15" name="TextBox 14">
              <a:extLst>
                <a:ext uri="{FF2B5EF4-FFF2-40B4-BE49-F238E27FC236}">
                  <a16:creationId xmlns:a16="http://schemas.microsoft.com/office/drawing/2014/main" id="{0778552D-5CBB-72DE-6817-5874425A460B}"/>
                </a:ext>
              </a:extLst>
            </p:cNvPr>
            <p:cNvSpPr txBox="1"/>
            <p:nvPr/>
          </p:nvSpPr>
          <p:spPr>
            <a:xfrm rot="17460000">
              <a:off x="8265460" y="2976281"/>
              <a:ext cx="89423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a:solidFill>
                    <a:schemeClr val="tx1"/>
                  </a:solidFill>
                  <a:latin typeface="Aptos"/>
                  <a:ea typeface="MS Gothic"/>
                </a:rPr>
                <a:t>large </a:t>
              </a:r>
              <a:endParaRPr lang="en-US">
                <a:solidFill>
                  <a:schemeClr val="tx1"/>
                </a:solidFill>
                <a:ea typeface="MS Gothic"/>
                <a:cs typeface="Times New Roman"/>
              </a:endParaRPr>
            </a:p>
          </p:txBody>
        </p:sp>
      </p:grpSp>
      <p:sp>
        <p:nvSpPr>
          <p:cNvPr id="20" name="TextBox 19">
            <a:extLst>
              <a:ext uri="{FF2B5EF4-FFF2-40B4-BE49-F238E27FC236}">
                <a16:creationId xmlns:a16="http://schemas.microsoft.com/office/drawing/2014/main" id="{36042416-7081-5113-6169-22F695D79A85}"/>
              </a:ext>
            </a:extLst>
          </p:cNvPr>
          <p:cNvSpPr txBox="1"/>
          <p:nvPr/>
        </p:nvSpPr>
        <p:spPr>
          <a:xfrm>
            <a:off x="517744" y="1613770"/>
            <a:ext cx="7346514" cy="473975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just">
              <a:buFont typeface="Arial" pitchFamily="16" charset="0"/>
              <a:buChar char="•"/>
            </a:pPr>
            <a:r>
              <a:rPr lang="en-US" sz="2000">
                <a:solidFill>
                  <a:schemeClr val="tx1"/>
                </a:solidFill>
                <a:latin typeface="Times New Roman"/>
                <a:ea typeface="MS Gothic"/>
                <a:cs typeface="Times New Roman"/>
              </a:rPr>
              <a:t>Consider a scenario with three users located at different distances from the AP. Under the proposed framework, each user is assigned a </a:t>
            </a:r>
            <a:r>
              <a:rPr lang="en-US" sz="2000" err="1">
                <a:solidFill>
                  <a:schemeClr val="tx1"/>
                </a:solidFill>
                <a:latin typeface="Times New Roman"/>
                <a:ea typeface="MS Gothic"/>
                <a:cs typeface="Times New Roman"/>
              </a:rPr>
              <a:t>dRU</a:t>
            </a:r>
            <a:r>
              <a:rPr lang="en-US" sz="2000">
                <a:solidFill>
                  <a:schemeClr val="tx1"/>
                </a:solidFill>
                <a:latin typeface="Times New Roman"/>
                <a:ea typeface="MS Gothic"/>
                <a:cs typeface="Times New Roman"/>
              </a:rPr>
              <a:t> adaptively, ensuring sufficient (but not excessive) power boosting.</a:t>
            </a:r>
            <a:endParaRPr lang="en-US" sz="2000">
              <a:solidFill>
                <a:schemeClr val="tx1"/>
              </a:solidFill>
              <a:cs typeface="Times New Roman"/>
            </a:endParaRPr>
          </a:p>
          <a:p>
            <a:pPr marL="685800" indent="-285750" algn="just">
              <a:buFont typeface="Arial" pitchFamily="16" charset="0"/>
              <a:buChar char="•"/>
            </a:pPr>
            <a:r>
              <a:rPr lang="en-US" sz="1800" b="1">
                <a:solidFill>
                  <a:schemeClr val="tx1"/>
                </a:solidFill>
                <a:latin typeface="Times New Roman"/>
                <a:ea typeface="MS Gothic"/>
                <a:cs typeface="Times New Roman"/>
              </a:rPr>
              <a:t>User 1 (farther from AP):</a:t>
            </a:r>
            <a:r>
              <a:rPr lang="en-US" sz="1800">
                <a:solidFill>
                  <a:schemeClr val="tx1"/>
                </a:solidFill>
                <a:latin typeface="Times New Roman"/>
                <a:ea typeface="MS Gothic"/>
                <a:cs typeface="Times New Roman"/>
              </a:rPr>
              <a:t> Allocated fewer tones per MHz, resulting in higher power boost to compensate for path loss.</a:t>
            </a:r>
          </a:p>
          <a:p>
            <a:pPr marL="685800" indent="-285750" algn="just">
              <a:buFont typeface="Arial" pitchFamily="16" charset="0"/>
              <a:buChar char="•"/>
            </a:pPr>
            <a:r>
              <a:rPr lang="en-US" sz="1800" b="1">
                <a:solidFill>
                  <a:schemeClr val="tx1"/>
                </a:solidFill>
                <a:latin typeface="Times New Roman"/>
                <a:ea typeface="MS Gothic"/>
                <a:cs typeface="Times New Roman"/>
              </a:rPr>
              <a:t>User 2 (mid-range):</a:t>
            </a:r>
            <a:r>
              <a:rPr lang="en-US" sz="1800">
                <a:solidFill>
                  <a:schemeClr val="tx1"/>
                </a:solidFill>
                <a:latin typeface="Times New Roman"/>
                <a:ea typeface="MS Gothic"/>
                <a:cs typeface="Times New Roman"/>
              </a:rPr>
              <a:t> Allocated tones proportional to its distance, avoiding the excessive boosting observed in prior approaches, while still ensuring sufficient link reliability.</a:t>
            </a:r>
          </a:p>
          <a:p>
            <a:pPr marL="685800" indent="-285750" algn="just">
              <a:buFont typeface="Arial" pitchFamily="16" charset="0"/>
              <a:buChar char="•"/>
            </a:pPr>
            <a:r>
              <a:rPr lang="en-US" sz="1800" b="1">
                <a:solidFill>
                  <a:schemeClr val="tx1"/>
                </a:solidFill>
                <a:latin typeface="Times New Roman"/>
                <a:ea typeface="MS Gothic"/>
                <a:cs typeface="Times New Roman"/>
              </a:rPr>
              <a:t>User 3 (closer to AP):</a:t>
            </a:r>
            <a:r>
              <a:rPr lang="en-US" sz="1800">
                <a:solidFill>
                  <a:schemeClr val="tx1"/>
                </a:solidFill>
                <a:latin typeface="Times New Roman"/>
                <a:ea typeface="MS Gothic"/>
                <a:cs typeface="Times New Roman"/>
              </a:rPr>
              <a:t> Allocated tones to match its range, avoiding both surplus boosting (wasted power) and insufficient boosting (coverage gaps) that occur in extreme-case methods from the literature.</a:t>
            </a:r>
          </a:p>
          <a:p>
            <a:pPr marL="285750" indent="-285750" algn="just">
              <a:buFont typeface="Arial" pitchFamily="16" charset="0"/>
              <a:buChar char="•"/>
            </a:pPr>
            <a:r>
              <a:rPr lang="en-US" sz="2000">
                <a:solidFill>
                  <a:schemeClr val="tx1"/>
                </a:solidFill>
                <a:latin typeface="Times New Roman"/>
                <a:ea typeface="MS Gothic"/>
                <a:cs typeface="Times New Roman"/>
              </a:rPr>
              <a:t>This adaptive allocation ensures balanced and efficient power boosting across users, improving performance compared to fixed or extreme-case designs.</a:t>
            </a:r>
          </a:p>
        </p:txBody>
      </p:sp>
    </p:spTree>
    <p:extLst>
      <p:ext uri="{BB962C8B-B14F-4D97-AF65-F5344CB8AC3E}">
        <p14:creationId xmlns:p14="http://schemas.microsoft.com/office/powerpoint/2010/main" val="1048387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1CF4D-DB73-8CA5-6FE4-84AC614D56C6}"/>
              </a:ext>
            </a:extLst>
          </p:cNvPr>
          <p:cNvSpPr>
            <a:spLocks noGrp="1"/>
          </p:cNvSpPr>
          <p:nvPr>
            <p:ph type="title"/>
          </p:nvPr>
        </p:nvSpPr>
        <p:spPr>
          <a:xfrm>
            <a:off x="914401" y="685801"/>
            <a:ext cx="10361084" cy="857249"/>
          </a:xfrm>
        </p:spPr>
        <p:txBody>
          <a:bodyPr/>
          <a:lstStyle/>
          <a:p>
            <a:r>
              <a:rPr lang="en-US"/>
              <a:t>Further aspects on the proposed approach </a:t>
            </a:r>
          </a:p>
        </p:txBody>
      </p:sp>
      <p:sp>
        <p:nvSpPr>
          <p:cNvPr id="3" name="Content Placeholder 2">
            <a:extLst>
              <a:ext uri="{FF2B5EF4-FFF2-40B4-BE49-F238E27FC236}">
                <a16:creationId xmlns:a16="http://schemas.microsoft.com/office/drawing/2014/main" id="{44581974-A62E-A930-C9A4-7473563E97B0}"/>
              </a:ext>
            </a:extLst>
          </p:cNvPr>
          <p:cNvSpPr>
            <a:spLocks noGrp="1"/>
          </p:cNvSpPr>
          <p:nvPr>
            <p:ph idx="1"/>
          </p:nvPr>
        </p:nvSpPr>
        <p:spPr>
          <a:xfrm>
            <a:off x="914401" y="1800225"/>
            <a:ext cx="10361084" cy="4438650"/>
          </a:xfrm>
        </p:spPr>
        <p:txBody>
          <a:bodyPr/>
          <a:lstStyle/>
          <a:p>
            <a:pPr marL="285750" indent="-285750" algn="just">
              <a:buFont typeface="Arial"/>
              <a:buChar char="•"/>
            </a:pPr>
            <a:r>
              <a:rPr lang="en-US" sz="1800" b="0" dirty="0">
                <a:ea typeface="+mn-lt"/>
                <a:cs typeface="+mn-lt"/>
              </a:rPr>
              <a:t>Instead of fixing the number of tones or applying maximum boosting, the system dynamically assigns tones for each user based on QoS requirements. This ensures that users receive only the level of boosting necessary to achieve reliable communication. </a:t>
            </a:r>
            <a:endParaRPr lang="en-US" sz="1800" dirty="0">
              <a:cs typeface="Times New Roman"/>
            </a:endParaRPr>
          </a:p>
          <a:p>
            <a:pPr marL="285750" indent="-285750" algn="just">
              <a:buFont typeface="Arial"/>
              <a:buChar char="•"/>
            </a:pPr>
            <a:r>
              <a:rPr lang="en-US" sz="1800" b="0" dirty="0">
                <a:ea typeface="+mn-lt"/>
                <a:cs typeface="+mn-lt"/>
              </a:rPr>
              <a:t>In existing methods, maximum boosting is often applied indiscriminately, which leads to wasted power for users with favorable channel conditions. Therefore, the proposed approach explicitly avoids this inefficiency.</a:t>
            </a:r>
            <a:endParaRPr lang="en-US" sz="1800" dirty="0"/>
          </a:p>
          <a:p>
            <a:pPr marL="285750" indent="-285750" algn="just">
              <a:buFont typeface="Arial"/>
              <a:buChar char="•"/>
            </a:pPr>
            <a:r>
              <a:rPr lang="en-US" sz="1800" b="0" dirty="0">
                <a:ea typeface="+mn-lt"/>
                <a:cs typeface="+mn-lt"/>
              </a:rPr>
              <a:t>The scheme allows seamless switching/flexibility between RRU and </a:t>
            </a:r>
            <a:r>
              <a:rPr lang="en-US" sz="1800" b="0" dirty="0" err="1">
                <a:ea typeface="+mn-lt"/>
                <a:cs typeface="+mn-lt"/>
              </a:rPr>
              <a:t>dRU</a:t>
            </a:r>
            <a:r>
              <a:rPr lang="en-US" sz="1800" b="0" dirty="0">
                <a:ea typeface="+mn-lt"/>
                <a:cs typeface="+mn-lt"/>
              </a:rPr>
              <a:t>:</a:t>
            </a:r>
            <a:endParaRPr lang="en-US" sz="1800" b="0" dirty="0"/>
          </a:p>
          <a:p>
            <a:pPr marL="742950" indent="-228600" algn="just">
              <a:buFont typeface="Arial"/>
              <a:buChar char="•"/>
            </a:pPr>
            <a:r>
              <a:rPr lang="en-US" sz="1600" b="0" dirty="0">
                <a:ea typeface="+mn-lt"/>
                <a:cs typeface="+mn-lt"/>
              </a:rPr>
              <a:t>If a user does not require additional boosting, it can be scheduled on a RRU.</a:t>
            </a:r>
            <a:endParaRPr lang="en-US" sz="1600" b="0" dirty="0"/>
          </a:p>
          <a:p>
            <a:pPr marL="742950" indent="-228600" algn="just">
              <a:buFont typeface="Arial"/>
              <a:buChar char="•"/>
            </a:pPr>
            <a:r>
              <a:rPr lang="en-US" sz="1600" b="0" dirty="0">
                <a:ea typeface="+mn-lt"/>
                <a:cs typeface="+mn-lt"/>
              </a:rPr>
              <a:t>If power boosting is required, the system can allocate a </a:t>
            </a:r>
            <a:r>
              <a:rPr lang="en-US" sz="1600" b="0" dirty="0" err="1">
                <a:ea typeface="+mn-lt"/>
                <a:cs typeface="+mn-lt"/>
              </a:rPr>
              <a:t>dRU</a:t>
            </a:r>
            <a:r>
              <a:rPr lang="en-US" sz="1600" b="0" dirty="0">
                <a:ea typeface="+mn-lt"/>
                <a:cs typeface="+mn-lt"/>
              </a:rPr>
              <a:t> tailored to that user’s requirements.</a:t>
            </a:r>
            <a:endParaRPr lang="en-US" sz="1600" dirty="0"/>
          </a:p>
          <a:p>
            <a:pPr marL="285750" indent="-285750" algn="just">
              <a:buFont typeface="Arial"/>
              <a:buChar char="•"/>
            </a:pPr>
            <a:r>
              <a:rPr lang="en-US" sz="1800" b="0" dirty="0">
                <a:ea typeface="+mn-lt"/>
                <a:cs typeface="+mn-lt"/>
              </a:rPr>
              <a:t>The allocation decision is not based solely on distance; it considers multiple factors such as QoS requirements. </a:t>
            </a:r>
          </a:p>
          <a:p>
            <a:pPr marL="285750" indent="-285750" algn="just">
              <a:buFont typeface="Arial"/>
              <a:buChar char="•"/>
            </a:pPr>
            <a:r>
              <a:rPr lang="en-US" sz="1800" b="0" dirty="0">
                <a:ea typeface="+mn-lt"/>
                <a:cs typeface="+mn-lt"/>
              </a:rPr>
              <a:t>Power is allocated only where needed, reducing overall energy consumption.</a:t>
            </a:r>
            <a:endParaRPr lang="en-US" sz="1800" dirty="0"/>
          </a:p>
        </p:txBody>
      </p:sp>
      <p:sp>
        <p:nvSpPr>
          <p:cNvPr id="4" name="Slide Number Placeholder 3">
            <a:extLst>
              <a:ext uri="{FF2B5EF4-FFF2-40B4-BE49-F238E27FC236}">
                <a16:creationId xmlns:a16="http://schemas.microsoft.com/office/drawing/2014/main" id="{F8C6C60C-3C40-2565-06E2-AD1ADA1F14DE}"/>
              </a:ext>
            </a:extLst>
          </p:cNvPr>
          <p:cNvSpPr>
            <a:spLocks noGrp="1"/>
          </p:cNvSpPr>
          <p:nvPr>
            <p:ph type="sldNum" idx="12"/>
          </p:nvPr>
        </p:nvSpPr>
        <p:spPr/>
        <p:txBody>
          <a:bodyPr/>
          <a:lstStyle/>
          <a:p>
            <a:r>
              <a:rPr lang="en-GB"/>
              <a:t>Slide </a:t>
            </a:r>
            <a:fld id="{440F5867-744E-4AA6-B0ED-4C44D2DFBB7B}" type="slidenum">
              <a:rPr lang="en-GB"/>
              <a:pPr/>
              <a:t>6</a:t>
            </a:fld>
            <a:endParaRPr lang="en-GB"/>
          </a:p>
        </p:txBody>
      </p:sp>
      <p:sp>
        <p:nvSpPr>
          <p:cNvPr id="5" name="Footer Placeholder 4">
            <a:extLst>
              <a:ext uri="{FF2B5EF4-FFF2-40B4-BE49-F238E27FC236}">
                <a16:creationId xmlns:a16="http://schemas.microsoft.com/office/drawing/2014/main" id="{7EE78F57-1D7A-3DAE-F7C1-C0013356DFA0}"/>
              </a:ext>
            </a:extLst>
          </p:cNvPr>
          <p:cNvSpPr>
            <a:spLocks noGrp="1"/>
          </p:cNvSpPr>
          <p:nvPr>
            <p:ph type="ftr" idx="14"/>
          </p:nvPr>
        </p:nvSpPr>
        <p:spPr/>
        <p:txBody>
          <a:bodyPr/>
          <a:lstStyle/>
          <a:p>
            <a:r>
              <a:rPr lang="pt-BR"/>
              <a:t>Haji. M. Furqan et.al., VESTEL Electronics</a:t>
            </a:r>
            <a:endParaRPr lang="en-GB"/>
          </a:p>
        </p:txBody>
      </p:sp>
      <p:sp>
        <p:nvSpPr>
          <p:cNvPr id="6" name="Date Placeholder 5">
            <a:extLst>
              <a:ext uri="{FF2B5EF4-FFF2-40B4-BE49-F238E27FC236}">
                <a16:creationId xmlns:a16="http://schemas.microsoft.com/office/drawing/2014/main" id="{4A878089-FD90-A13A-CD2C-DAC061190FC5}"/>
              </a:ext>
            </a:extLst>
          </p:cNvPr>
          <p:cNvSpPr>
            <a:spLocks noGrp="1"/>
          </p:cNvSpPr>
          <p:nvPr>
            <p:ph type="dt" idx="15"/>
          </p:nvPr>
        </p:nvSpPr>
        <p:spPr/>
        <p:txBody>
          <a:bodyPr/>
          <a:lstStyle/>
          <a:p>
            <a:r>
              <a:rPr lang="en-US"/>
              <a:t>Oct. 2025</a:t>
            </a:r>
            <a:endParaRPr lang="en-GB"/>
          </a:p>
        </p:txBody>
      </p:sp>
    </p:spTree>
    <p:extLst>
      <p:ext uri="{BB962C8B-B14F-4D97-AF65-F5344CB8AC3E}">
        <p14:creationId xmlns:p14="http://schemas.microsoft.com/office/powerpoint/2010/main" val="1719867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5071" y="927046"/>
            <a:ext cx="10361084" cy="881171"/>
          </a:xfrm>
        </p:spPr>
        <p:txBody>
          <a:bodyPr/>
          <a:lstStyle/>
          <a:p>
            <a:r>
              <a:rPr lang="en-GB"/>
              <a:t>Summary</a:t>
            </a:r>
            <a:endParaRPr lang="en-GB">
              <a:cs typeface="Times New Roman"/>
            </a:endParaRPr>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7</a:t>
            </a:fld>
            <a:endParaRPr lang="en-GB"/>
          </a:p>
        </p:txBody>
      </p:sp>
      <p:sp>
        <p:nvSpPr>
          <p:cNvPr id="5" name="Footer Placeholder 4"/>
          <p:cNvSpPr>
            <a:spLocks noGrp="1"/>
          </p:cNvSpPr>
          <p:nvPr>
            <p:ph type="ftr" idx="14"/>
          </p:nvPr>
        </p:nvSpPr>
        <p:spPr/>
        <p:txBody>
          <a:bodyPr/>
          <a:lstStyle/>
          <a:p>
            <a:r>
              <a:rPr lang="pt-BR"/>
              <a:t>Haji. M. Furqan et.al., VESTEL Electronics</a:t>
            </a:r>
            <a:endParaRPr lang="en-GB"/>
          </a:p>
        </p:txBody>
      </p:sp>
      <p:sp>
        <p:nvSpPr>
          <p:cNvPr id="4" name="Date Placeholder 3"/>
          <p:cNvSpPr>
            <a:spLocks noGrp="1"/>
          </p:cNvSpPr>
          <p:nvPr>
            <p:ph type="dt" idx="15"/>
          </p:nvPr>
        </p:nvSpPr>
        <p:spPr/>
        <p:txBody>
          <a:bodyPr/>
          <a:lstStyle/>
          <a:p>
            <a:r>
              <a:rPr lang="en-US"/>
              <a:t>Oct. 2025</a:t>
            </a:r>
            <a:endParaRPr lang="en-GB"/>
          </a:p>
        </p:txBody>
      </p:sp>
      <p:sp>
        <p:nvSpPr>
          <p:cNvPr id="11" name="TextBox 10">
            <a:extLst>
              <a:ext uri="{FF2B5EF4-FFF2-40B4-BE49-F238E27FC236}">
                <a16:creationId xmlns:a16="http://schemas.microsoft.com/office/drawing/2014/main" id="{8D56D57B-3BDD-BAFD-C850-C64F76BF726B}"/>
              </a:ext>
            </a:extLst>
          </p:cNvPr>
          <p:cNvSpPr txBox="1"/>
          <p:nvPr/>
        </p:nvSpPr>
        <p:spPr>
          <a:xfrm>
            <a:off x="589030" y="1799343"/>
            <a:ext cx="11123628" cy="3477875"/>
          </a:xfrm>
          <a:prstGeom prst="rect">
            <a:avLst/>
          </a:prstGeom>
          <a:noFill/>
        </p:spPr>
        <p:txBody>
          <a:bodyPr wrap="square" lIns="91440" tIns="45720" rIns="91440" bIns="45720" anchor="t">
            <a:spAutoFit/>
          </a:bodyPr>
          <a:lstStyle/>
          <a:p>
            <a:pPr algn="just"/>
            <a:r>
              <a:rPr lang="en-US" sz="2200" dirty="0">
                <a:solidFill>
                  <a:schemeClr val="tx1"/>
                </a:solidFill>
                <a:latin typeface="Times New Roman"/>
                <a:ea typeface="MS Gothic"/>
                <a:cs typeface="Times New Roman"/>
              </a:rPr>
              <a:t>In this contribution,  we propose an adaptive </a:t>
            </a:r>
            <a:r>
              <a:rPr lang="en-US" sz="2200" dirty="0" err="1">
                <a:solidFill>
                  <a:schemeClr val="tx1"/>
                </a:solidFill>
                <a:latin typeface="Times New Roman"/>
                <a:ea typeface="MS Gothic"/>
                <a:cs typeface="Times New Roman"/>
              </a:rPr>
              <a:t>dRU</a:t>
            </a:r>
            <a:r>
              <a:rPr lang="en-US" sz="2200" dirty="0">
                <a:solidFill>
                  <a:schemeClr val="tx1"/>
                </a:solidFill>
                <a:latin typeface="Times New Roman"/>
                <a:ea typeface="MS Gothic"/>
                <a:cs typeface="Times New Roman"/>
              </a:rPr>
              <a:t> allocation framework that assigns tones based on user range. </a:t>
            </a:r>
            <a:endParaRPr lang="en-US" sz="2200" dirty="0">
              <a:solidFill>
                <a:schemeClr val="tx1"/>
              </a:solidFill>
              <a:cs typeface="Times New Roman" pitchFamily="16" charset="0"/>
            </a:endParaRPr>
          </a:p>
          <a:p>
            <a:pPr algn="just"/>
            <a:endParaRPr lang="en-US" sz="2200" dirty="0">
              <a:solidFill>
                <a:schemeClr val="tx1"/>
              </a:solidFill>
              <a:latin typeface="Times New Roman"/>
              <a:ea typeface="MS Gothic"/>
              <a:cs typeface="Times New Roman"/>
            </a:endParaRPr>
          </a:p>
          <a:p>
            <a:pPr algn="just"/>
            <a:r>
              <a:rPr lang="en-US" sz="2200" dirty="0">
                <a:solidFill>
                  <a:schemeClr val="tx1"/>
                </a:solidFill>
                <a:latin typeface="Times New Roman"/>
                <a:ea typeface="MS Gothic"/>
                <a:cs typeface="Times New Roman"/>
              </a:rPr>
              <a:t>The proposed approach ensures each user receives only the required power boost, improving energy efficiency and interference mitigation by avoiding both surplus and insufficient boosting.</a:t>
            </a:r>
            <a:endParaRPr lang="en-US" sz="2200" dirty="0">
              <a:solidFill>
                <a:schemeClr val="tx1"/>
              </a:solidFill>
              <a:cs typeface="Times New Roman" pitchFamily="16" charset="0"/>
            </a:endParaRPr>
          </a:p>
          <a:p>
            <a:pPr algn="just"/>
            <a:endParaRPr lang="en-US" sz="2200" dirty="0">
              <a:solidFill>
                <a:schemeClr val="tx1"/>
              </a:solidFill>
              <a:latin typeface="Times New Roman"/>
              <a:ea typeface="MS Gothic"/>
              <a:cs typeface="Times New Roman"/>
            </a:endParaRPr>
          </a:p>
          <a:p>
            <a:pPr algn="just"/>
            <a:r>
              <a:rPr lang="en-US" sz="2200" dirty="0">
                <a:solidFill>
                  <a:schemeClr val="tx1"/>
                </a:solidFill>
                <a:latin typeface="Times New Roman"/>
                <a:ea typeface="MS Gothic"/>
                <a:cs typeface="Times New Roman"/>
              </a:rPr>
              <a:t>In particular, we address power inefficiency in 6 GHz arising from underutilized or static </a:t>
            </a:r>
            <a:r>
              <a:rPr lang="en-US" sz="2200" dirty="0" err="1">
                <a:solidFill>
                  <a:schemeClr val="tx1"/>
                </a:solidFill>
                <a:latin typeface="Times New Roman"/>
                <a:ea typeface="MS Gothic"/>
                <a:cs typeface="Times New Roman"/>
              </a:rPr>
              <a:t>dRU</a:t>
            </a:r>
            <a:r>
              <a:rPr lang="en-US" sz="2200" dirty="0">
                <a:solidFill>
                  <a:schemeClr val="tx1"/>
                </a:solidFill>
                <a:latin typeface="Times New Roman"/>
                <a:ea typeface="MS Gothic"/>
                <a:cs typeface="Times New Roman"/>
              </a:rPr>
              <a:t> assignments by enabling adaptive power boosting tailored to user conditions.</a:t>
            </a:r>
            <a:endParaRPr lang="en-US" sz="2200" dirty="0">
              <a:solidFill>
                <a:schemeClr val="tx1"/>
              </a:solidFill>
              <a:cs typeface="Times New Roman" pitchFamily="16" charset="0"/>
            </a:endParaRPr>
          </a:p>
          <a:p>
            <a:pPr algn="just"/>
            <a:endParaRPr lang="en-US" sz="2200" dirty="0">
              <a:solidFill>
                <a:schemeClr val="tx1"/>
              </a:solidFill>
              <a:cs typeface="Times New Roman"/>
            </a:endParaRPr>
          </a:p>
          <a:p>
            <a:r>
              <a:rPr lang="en-US" sz="2200" dirty="0">
                <a:solidFill>
                  <a:schemeClr val="tx1"/>
                </a:solidFill>
                <a:latin typeface="Times New Roman"/>
                <a:ea typeface="MS Gothic"/>
                <a:cs typeface="Times New Roman"/>
              </a:rPr>
              <a:t>Several factors can be also considered such as QoS requirements, and other TBD parameters.</a:t>
            </a:r>
          </a:p>
        </p:txBody>
      </p:sp>
    </p:spTree>
    <p:extLst>
      <p:ext uri="{BB962C8B-B14F-4D97-AF65-F5344CB8AC3E}">
        <p14:creationId xmlns:p14="http://schemas.microsoft.com/office/powerpoint/2010/main" val="407654057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159BE-CFAC-DA54-B80E-7400D5794DC7}"/>
              </a:ext>
            </a:extLst>
          </p:cNvPr>
          <p:cNvSpPr>
            <a:spLocks noGrp="1"/>
          </p:cNvSpPr>
          <p:nvPr>
            <p:ph type="title"/>
          </p:nvPr>
        </p:nvSpPr>
        <p:spPr>
          <a:xfrm>
            <a:off x="914401" y="753036"/>
            <a:ext cx="10361084" cy="538539"/>
          </a:xfrm>
        </p:spPr>
        <p:txBody>
          <a:bodyPr/>
          <a:lstStyle/>
          <a:p>
            <a:r>
              <a:rPr lang="en-US" sz="2800"/>
              <a:t>REFERENCES</a:t>
            </a:r>
            <a:endParaRPr lang="en-US" sz="2800">
              <a:cs typeface="Times New Roman"/>
            </a:endParaRPr>
          </a:p>
        </p:txBody>
      </p:sp>
      <p:sp>
        <p:nvSpPr>
          <p:cNvPr id="3" name="Content Placeholder 2">
            <a:extLst>
              <a:ext uri="{FF2B5EF4-FFF2-40B4-BE49-F238E27FC236}">
                <a16:creationId xmlns:a16="http://schemas.microsoft.com/office/drawing/2014/main" id="{758420E5-2B1B-C63E-22B4-096998E892D1}"/>
              </a:ext>
            </a:extLst>
          </p:cNvPr>
          <p:cNvSpPr>
            <a:spLocks noGrp="1"/>
          </p:cNvSpPr>
          <p:nvPr>
            <p:ph idx="1"/>
          </p:nvPr>
        </p:nvSpPr>
        <p:spPr>
          <a:xfrm>
            <a:off x="298077" y="1801906"/>
            <a:ext cx="5721849" cy="2970215"/>
          </a:xfrm>
        </p:spPr>
        <p:txBody>
          <a:bodyPr/>
          <a:lstStyle/>
          <a:p>
            <a:r>
              <a:rPr lang="en-US" sz="1400" b="0"/>
              <a:t>[1]:</a:t>
            </a:r>
            <a:r>
              <a:rPr lang="en-GB" sz="1400" b="1" i="0" u="none" strike="noStrike">
                <a:solidFill>
                  <a:srgbClr val="000000"/>
                </a:solidFill>
                <a:effectLst/>
                <a:latin typeface="Times New Roman"/>
                <a:cs typeface="Times New Roman"/>
              </a:rPr>
              <a:t>“</a:t>
            </a:r>
            <a:r>
              <a:rPr lang="en-US" sz="1400" b="0">
                <a:solidFill>
                  <a:schemeClr val="tx1"/>
                </a:solidFill>
              </a:rPr>
              <a:t>Distribution bandwidth of DRU</a:t>
            </a:r>
            <a:r>
              <a:rPr lang="en-GB" sz="1400" b="1" i="0" u="none" strike="noStrike">
                <a:solidFill>
                  <a:srgbClr val="000000"/>
                </a:solidFill>
                <a:effectLst/>
                <a:latin typeface="Times New Roman"/>
                <a:cs typeface="Times New Roman"/>
              </a:rPr>
              <a:t>”</a:t>
            </a:r>
            <a:r>
              <a:rPr lang="en-US" sz="1400" b="0">
                <a:solidFill>
                  <a:schemeClr val="tx1"/>
                </a:solidFill>
              </a:rPr>
              <a:t>, IEEE 802.11-23/2200r0</a:t>
            </a:r>
            <a:endParaRPr lang="en-US" sz="1400" b="0">
              <a:solidFill>
                <a:schemeClr val="tx1"/>
              </a:solidFill>
              <a:cs typeface="Times New Roman"/>
            </a:endParaRPr>
          </a:p>
          <a:p>
            <a:r>
              <a:rPr lang="en-US" sz="1400" b="0">
                <a:solidFill>
                  <a:schemeClr val="tx1"/>
                </a:solidFill>
              </a:rPr>
              <a:t>[2]:</a:t>
            </a:r>
            <a:r>
              <a:rPr lang="en-GB" sz="1400" b="1" i="0" u="none" strike="noStrike">
                <a:solidFill>
                  <a:srgbClr val="000000"/>
                </a:solidFill>
                <a:effectLst/>
                <a:latin typeface="Times New Roman"/>
                <a:cs typeface="Times New Roman"/>
              </a:rPr>
              <a:t>“</a:t>
            </a:r>
            <a:r>
              <a:rPr lang="en-GB" altLang="en-US" sz="1400" b="0"/>
              <a:t>Follow Up on High Level Thoughts on DRU Design</a:t>
            </a:r>
            <a:r>
              <a:rPr lang="en-GB" sz="1400" b="1" i="0" u="none" strike="noStrike">
                <a:solidFill>
                  <a:srgbClr val="000000"/>
                </a:solidFill>
                <a:effectLst/>
                <a:latin typeface="Times New Roman"/>
                <a:cs typeface="Times New Roman"/>
              </a:rPr>
              <a:t>”</a:t>
            </a:r>
            <a:r>
              <a:rPr lang="en-GB" altLang="en-US" sz="1400" b="0"/>
              <a:t>, IEEE 802.11-24/0500r0</a:t>
            </a:r>
            <a:endParaRPr lang="en-GB" altLang="en-US" sz="1400" b="0">
              <a:cs typeface="Times New Roman"/>
            </a:endParaRPr>
          </a:p>
          <a:p>
            <a:r>
              <a:rPr lang="en-GB" sz="1400" b="0">
                <a:solidFill>
                  <a:schemeClr val="tx1"/>
                </a:solidFill>
              </a:rPr>
              <a:t>[3]:</a:t>
            </a:r>
            <a:r>
              <a:rPr lang="en-GB" sz="1400" b="1" i="0" u="none" strike="noStrike">
                <a:solidFill>
                  <a:srgbClr val="000000"/>
                </a:solidFill>
                <a:effectLst/>
                <a:latin typeface="Times New Roman"/>
                <a:cs typeface="Times New Roman"/>
              </a:rPr>
              <a:t>“</a:t>
            </a:r>
            <a:r>
              <a:rPr lang="en-US" altLang="ko-KR" sz="1400" b="0">
                <a:solidFill>
                  <a:schemeClr val="tx1"/>
                </a:solidFill>
                <a:ea typeface="굴림"/>
              </a:rPr>
              <a:t>Further Thoughts on Dru</a:t>
            </a:r>
            <a:r>
              <a:rPr lang="en-GB" sz="1400" b="1" i="0" u="none" strike="noStrike">
                <a:solidFill>
                  <a:srgbClr val="000000"/>
                </a:solidFill>
                <a:effectLst/>
                <a:latin typeface="Times New Roman"/>
                <a:cs typeface="Times New Roman"/>
              </a:rPr>
              <a:t>”</a:t>
            </a:r>
            <a:r>
              <a:rPr lang="en-US" altLang="ko-KR" sz="1400" b="0">
                <a:solidFill>
                  <a:schemeClr val="tx1"/>
                </a:solidFill>
                <a:ea typeface="굴림"/>
              </a:rPr>
              <a:t>, </a:t>
            </a:r>
            <a:r>
              <a:rPr lang="en-GB" altLang="en-US" sz="1400" b="0"/>
              <a:t>IEEE 802.11-24/0014r0</a:t>
            </a:r>
            <a:endParaRPr lang="en-GB" altLang="en-US" sz="1400" b="0">
              <a:cs typeface="Times New Roman"/>
            </a:endParaRPr>
          </a:p>
          <a:p>
            <a:r>
              <a:rPr lang="en-GB" sz="1400" b="0">
                <a:solidFill>
                  <a:schemeClr val="tx1"/>
                </a:solidFill>
              </a:rPr>
              <a:t>[4]:</a:t>
            </a:r>
            <a:r>
              <a:rPr lang="en-GB" sz="1400" b="1" i="0" u="none" strike="noStrike">
                <a:solidFill>
                  <a:srgbClr val="000000"/>
                </a:solidFill>
                <a:effectLst/>
                <a:latin typeface="Times New Roman"/>
                <a:cs typeface="Times New Roman"/>
              </a:rPr>
              <a:t>“</a:t>
            </a:r>
            <a:r>
              <a:rPr lang="en-US" altLang="ko-KR" sz="1400" b="0">
                <a:solidFill>
                  <a:schemeClr val="tx1"/>
                </a:solidFill>
                <a:ea typeface="굴림"/>
              </a:rPr>
              <a:t>Distribution Bandwidth within 80 MHz for DRU</a:t>
            </a:r>
            <a:r>
              <a:rPr lang="en-GB" sz="1400" b="1" i="0" u="none" strike="noStrike">
                <a:solidFill>
                  <a:srgbClr val="000000"/>
                </a:solidFill>
                <a:effectLst/>
                <a:latin typeface="Times New Roman"/>
                <a:cs typeface="Times New Roman"/>
              </a:rPr>
              <a:t>”</a:t>
            </a:r>
            <a:r>
              <a:rPr lang="en-US" altLang="ko-KR" sz="1400" b="0">
                <a:solidFill>
                  <a:schemeClr val="tx1"/>
                </a:solidFill>
                <a:ea typeface="굴림"/>
              </a:rPr>
              <a:t>, </a:t>
            </a:r>
            <a:r>
              <a:rPr lang="en-GB" altLang="en-US" sz="1400" b="0"/>
              <a:t>IEEE 802.11-24/0766r1</a:t>
            </a:r>
            <a:endParaRPr lang="en-GB" altLang="en-US" sz="1400" b="0">
              <a:cs typeface="Times New Roman"/>
            </a:endParaRPr>
          </a:p>
          <a:p>
            <a:r>
              <a:rPr lang="en-GB" sz="1400" b="0">
                <a:solidFill>
                  <a:schemeClr val="tx1"/>
                </a:solidFill>
              </a:rPr>
              <a:t>[5]:</a:t>
            </a:r>
            <a:r>
              <a:rPr lang="en-GB" sz="1400" b="1" i="0" u="none" strike="noStrike">
                <a:solidFill>
                  <a:srgbClr val="000000"/>
                </a:solidFill>
                <a:effectLst/>
                <a:latin typeface="Times New Roman"/>
                <a:cs typeface="Times New Roman"/>
              </a:rPr>
              <a:t>“</a:t>
            </a:r>
            <a:r>
              <a:rPr lang="en-US" altLang="zh-CN" sz="1400" b="0">
                <a:solidFill>
                  <a:schemeClr val="tx1"/>
                </a:solidFill>
              </a:rPr>
              <a:t>Discussion on Distribution Bandwidth of DRU</a:t>
            </a:r>
            <a:r>
              <a:rPr lang="en-GB" sz="1400" b="1" i="0" u="none" strike="noStrike">
                <a:solidFill>
                  <a:srgbClr val="000000"/>
                </a:solidFill>
                <a:effectLst/>
                <a:latin typeface="Times New Roman"/>
                <a:cs typeface="Times New Roman"/>
              </a:rPr>
              <a:t>”</a:t>
            </a:r>
            <a:r>
              <a:rPr lang="en-US" altLang="zh-CN" sz="1400" b="0">
                <a:solidFill>
                  <a:schemeClr val="tx1"/>
                </a:solidFill>
              </a:rPr>
              <a:t>, </a:t>
            </a:r>
            <a:r>
              <a:rPr lang="en-GB" altLang="en-US" sz="1400" b="0"/>
              <a:t>IEEE 802.11-24/0801r1</a:t>
            </a:r>
            <a:endParaRPr lang="en-GB" sz="1400" b="0">
              <a:solidFill>
                <a:schemeClr val="tx1"/>
              </a:solidFill>
              <a:cs typeface="Times New Roman"/>
            </a:endParaRPr>
          </a:p>
          <a:p>
            <a:r>
              <a:rPr lang="en-GB" sz="1400" b="0">
                <a:solidFill>
                  <a:schemeClr val="tx1"/>
                </a:solidFill>
              </a:rPr>
              <a:t>[6]:</a:t>
            </a:r>
            <a:r>
              <a:rPr lang="en-GB" sz="1400" b="1" i="0" u="none" strike="noStrike">
                <a:solidFill>
                  <a:srgbClr val="000000"/>
                </a:solidFill>
                <a:effectLst/>
                <a:latin typeface="Times New Roman"/>
                <a:cs typeface="Times New Roman"/>
              </a:rPr>
              <a:t>“</a:t>
            </a:r>
            <a:r>
              <a:rPr lang="en-US" altLang="ko-KR" sz="1400" b="0">
                <a:solidFill>
                  <a:schemeClr val="tx1"/>
                </a:solidFill>
                <a:ea typeface="굴림"/>
              </a:rPr>
              <a:t>Hybrid PPDU and Distribution Bandwidth for DRU</a:t>
            </a:r>
            <a:r>
              <a:rPr lang="en-GB" sz="1400" b="1" i="0" u="none" strike="noStrike">
                <a:solidFill>
                  <a:srgbClr val="000000"/>
                </a:solidFill>
                <a:effectLst/>
                <a:latin typeface="Times New Roman"/>
                <a:cs typeface="Times New Roman"/>
              </a:rPr>
              <a:t>”</a:t>
            </a:r>
            <a:r>
              <a:rPr lang="en-US" altLang="zh-CN" sz="1400" b="0">
                <a:solidFill>
                  <a:schemeClr val="tx1"/>
                </a:solidFill>
              </a:rPr>
              <a:t> , </a:t>
            </a:r>
            <a:r>
              <a:rPr lang="en-GB" altLang="en-US" sz="1400" b="0"/>
              <a:t>IEEE 802.11-24/0400r0</a:t>
            </a:r>
            <a:endParaRPr lang="en-GB" sz="1400" b="0">
              <a:solidFill>
                <a:schemeClr val="tx1"/>
              </a:solidFill>
              <a:cs typeface="Times New Roman"/>
            </a:endParaRPr>
          </a:p>
          <a:p>
            <a:r>
              <a:rPr lang="en-GB" sz="1400" b="0">
                <a:solidFill>
                  <a:schemeClr val="tx1"/>
                </a:solidFill>
              </a:rPr>
              <a:t>[7]:</a:t>
            </a:r>
            <a:r>
              <a:rPr lang="en-GB" sz="1400" b="1" i="0" u="none" strike="noStrike">
                <a:solidFill>
                  <a:srgbClr val="000000"/>
                </a:solidFill>
                <a:effectLst/>
                <a:latin typeface="Times New Roman"/>
                <a:cs typeface="Times New Roman"/>
              </a:rPr>
              <a:t>“</a:t>
            </a:r>
            <a:r>
              <a:rPr lang="en-US" sz="1400" b="0">
                <a:effectLst/>
                <a:ea typeface="Times New Roman" panose="02020603050405020304" pitchFamily="18" charset="0"/>
                <a:cs typeface="Calibri"/>
              </a:rPr>
              <a:t>High-Level Perspectives on Distributed Tone RU for 11bn</a:t>
            </a:r>
            <a:r>
              <a:rPr lang="en-GB" sz="1400" b="1" i="0" u="none" strike="noStrike">
                <a:solidFill>
                  <a:srgbClr val="000000"/>
                </a:solidFill>
                <a:effectLst/>
                <a:latin typeface="Times New Roman"/>
                <a:cs typeface="Times New Roman"/>
              </a:rPr>
              <a:t>”</a:t>
            </a:r>
            <a:r>
              <a:rPr lang="en-US" altLang="zh-CN" sz="1400" b="0">
                <a:solidFill>
                  <a:schemeClr val="tx1"/>
                </a:solidFill>
              </a:rPr>
              <a:t>, </a:t>
            </a:r>
            <a:r>
              <a:rPr lang="en-GB" altLang="en-US" sz="1400" b="0"/>
              <a:t>IEEE 802.11-23/2020r0</a:t>
            </a:r>
            <a:endParaRPr lang="en-US" sz="1400">
              <a:effectLst/>
              <a:ea typeface="Times New Roman" panose="02020603050405020304" pitchFamily="18" charset="0"/>
              <a:cs typeface="Calibri" panose="020F0502020204030204" pitchFamily="34" charset="0"/>
            </a:endParaRPr>
          </a:p>
          <a:p>
            <a:r>
              <a:rPr lang="en-GB" sz="1400" b="0">
                <a:solidFill>
                  <a:schemeClr val="tx1"/>
                </a:solidFill>
              </a:rPr>
              <a:t>[8]:</a:t>
            </a:r>
            <a:r>
              <a:rPr lang="en-GB" sz="1400" b="1" i="0" u="none" strike="noStrike">
                <a:solidFill>
                  <a:srgbClr val="000000"/>
                </a:solidFill>
                <a:effectLst/>
                <a:latin typeface="Times New Roman"/>
                <a:cs typeface="Times New Roman"/>
              </a:rPr>
              <a:t>“</a:t>
            </a:r>
            <a:r>
              <a:rPr lang="en-US" altLang="ko-KR" sz="1400" b="0">
                <a:solidFill>
                  <a:schemeClr val="tx1"/>
                </a:solidFill>
                <a:ea typeface="굴림"/>
              </a:rPr>
              <a:t>20 MHz Tone</a:t>
            </a:r>
            <a:r>
              <a:rPr lang="ko-KR" altLang="en-US" sz="1400" b="0">
                <a:solidFill>
                  <a:schemeClr val="tx1"/>
                </a:solidFill>
                <a:ea typeface="굴림"/>
              </a:rPr>
              <a:t> </a:t>
            </a:r>
            <a:r>
              <a:rPr lang="en-US" altLang="ko-KR" sz="1400" b="0">
                <a:solidFill>
                  <a:schemeClr val="tx1"/>
                </a:solidFill>
                <a:ea typeface="굴림"/>
              </a:rPr>
              <a:t>Plan and Pilot Design for DRU</a:t>
            </a:r>
            <a:r>
              <a:rPr lang="en-GB" sz="1400" b="1" i="0" u="none" strike="noStrike">
                <a:solidFill>
                  <a:srgbClr val="000000"/>
                </a:solidFill>
                <a:effectLst/>
                <a:latin typeface="Times New Roman"/>
                <a:cs typeface="Times New Roman"/>
              </a:rPr>
              <a:t>”</a:t>
            </a:r>
            <a:r>
              <a:rPr lang="en-US" altLang="zh-CN" sz="1400" b="0">
                <a:solidFill>
                  <a:schemeClr val="tx1"/>
                </a:solidFill>
              </a:rPr>
              <a:t>, </a:t>
            </a:r>
            <a:r>
              <a:rPr lang="en-GB" altLang="en-US" sz="1400" b="0"/>
              <a:t>IEEE 802.11-24/0402r0</a:t>
            </a:r>
            <a:endParaRPr lang="en-GB" altLang="en-US" sz="1400" b="0">
              <a:cs typeface="Times New Roman"/>
            </a:endParaRPr>
          </a:p>
          <a:p>
            <a:r>
              <a:rPr lang="en-GB" sz="1400" b="0">
                <a:solidFill>
                  <a:schemeClr val="tx1"/>
                </a:solidFill>
              </a:rPr>
              <a:t>[9]:</a:t>
            </a:r>
            <a:r>
              <a:rPr lang="en-GB" sz="1400" b="1" i="0" u="none" strike="noStrike">
                <a:solidFill>
                  <a:srgbClr val="000000"/>
                </a:solidFill>
                <a:effectLst/>
                <a:latin typeface="Times New Roman"/>
                <a:cs typeface="Times New Roman"/>
              </a:rPr>
              <a:t>“</a:t>
            </a:r>
            <a:r>
              <a:rPr lang="da-DK" sz="1400" b="0">
                <a:effectLst/>
                <a:ea typeface="Times New Roman" panose="02020603050405020304" pitchFamily="18" charset="0"/>
                <a:cs typeface="Calibri"/>
              </a:rPr>
              <a:t>DRU Tone Plan for 11bn</a:t>
            </a:r>
            <a:r>
              <a:rPr lang="en-GB" sz="1400" b="1" i="0" u="none" strike="noStrike">
                <a:solidFill>
                  <a:srgbClr val="000000"/>
                </a:solidFill>
                <a:effectLst/>
                <a:latin typeface="Times New Roman"/>
                <a:cs typeface="Times New Roman"/>
              </a:rPr>
              <a:t>”</a:t>
            </a:r>
            <a:r>
              <a:rPr lang="da-DK" sz="1400" b="0">
                <a:effectLst/>
                <a:ea typeface="Times New Roman" panose="02020603050405020304" pitchFamily="18" charset="0"/>
                <a:cs typeface="Calibri"/>
              </a:rPr>
              <a:t>, </a:t>
            </a:r>
            <a:r>
              <a:rPr lang="en-GB" altLang="en-US" sz="1400" b="0"/>
              <a:t>IEEE 802.11-24/468r0</a:t>
            </a:r>
            <a:endParaRPr lang="en-GB" sz="1400" b="0">
              <a:solidFill>
                <a:schemeClr val="tx1"/>
              </a:solidFill>
              <a:cs typeface="Times New Roman"/>
            </a:endParaRPr>
          </a:p>
          <a:p>
            <a:r>
              <a:rPr lang="en-GB" sz="1400" b="0">
                <a:solidFill>
                  <a:schemeClr val="tx1"/>
                </a:solidFill>
              </a:rPr>
              <a:t>[10]:</a:t>
            </a:r>
            <a:r>
              <a:rPr lang="en-GB" sz="1400" b="1" i="0" u="none" strike="noStrike">
                <a:solidFill>
                  <a:srgbClr val="000000"/>
                </a:solidFill>
                <a:effectLst/>
                <a:latin typeface="Times New Roman"/>
                <a:cs typeface="Times New Roman"/>
              </a:rPr>
              <a:t>“</a:t>
            </a:r>
            <a:r>
              <a:rPr lang="en-US" sz="1400" b="0"/>
              <a:t>Pilot Design Considerations for </a:t>
            </a:r>
            <a:r>
              <a:rPr lang="en-US" sz="1400" b="0" err="1"/>
              <a:t>dRU</a:t>
            </a:r>
            <a:r>
              <a:rPr lang="en-GB" sz="1400" b="1" i="0" u="none" strike="noStrike">
                <a:solidFill>
                  <a:srgbClr val="000000"/>
                </a:solidFill>
                <a:effectLst/>
                <a:latin typeface="Times New Roman"/>
                <a:cs typeface="Times New Roman"/>
              </a:rPr>
              <a:t>”</a:t>
            </a:r>
            <a:r>
              <a:rPr lang="en-US" sz="1400" b="0"/>
              <a:t>,</a:t>
            </a:r>
            <a:r>
              <a:rPr lang="da-DK" sz="1400" b="0">
                <a:effectLst/>
                <a:ea typeface="Times New Roman" panose="02020603050405020304" pitchFamily="18" charset="0"/>
                <a:cs typeface="Calibri"/>
              </a:rPr>
              <a:t> </a:t>
            </a:r>
            <a:r>
              <a:rPr lang="en-GB" altLang="en-US" sz="1400" b="0"/>
              <a:t>IEEE 802.11-24/0501r0</a:t>
            </a:r>
            <a:endParaRPr lang="en-GB" sz="1400" b="0">
              <a:solidFill>
                <a:schemeClr val="tx1"/>
              </a:solidFill>
              <a:cs typeface="Times New Roman"/>
            </a:endParaRPr>
          </a:p>
        </p:txBody>
      </p:sp>
      <p:sp>
        <p:nvSpPr>
          <p:cNvPr id="4" name="Slide Number Placeholder 3">
            <a:extLst>
              <a:ext uri="{FF2B5EF4-FFF2-40B4-BE49-F238E27FC236}">
                <a16:creationId xmlns:a16="http://schemas.microsoft.com/office/drawing/2014/main" id="{3875EBE8-ED4A-5C34-7DF7-2ED9367D4326}"/>
              </a:ext>
            </a:extLst>
          </p:cNvPr>
          <p:cNvSpPr>
            <a:spLocks noGrp="1"/>
          </p:cNvSpPr>
          <p:nvPr>
            <p:ph type="sldNum" idx="12"/>
          </p:nvPr>
        </p:nvSpPr>
        <p:spPr/>
        <p:txBody>
          <a:bodyPr/>
          <a:lstStyle/>
          <a:p>
            <a:r>
              <a:rPr lang="en-GB"/>
              <a:t>Slide </a:t>
            </a:r>
            <a:fld id="{440F5867-744E-4AA6-B0ED-4C44D2DFBB7B}" type="slidenum">
              <a:rPr lang="en-GB" smtClean="0"/>
              <a:pPr/>
              <a:t>8</a:t>
            </a:fld>
            <a:endParaRPr lang="en-GB"/>
          </a:p>
        </p:txBody>
      </p:sp>
      <p:sp>
        <p:nvSpPr>
          <p:cNvPr id="5" name="Footer Placeholder 4">
            <a:extLst>
              <a:ext uri="{FF2B5EF4-FFF2-40B4-BE49-F238E27FC236}">
                <a16:creationId xmlns:a16="http://schemas.microsoft.com/office/drawing/2014/main" id="{2C8B06B0-DD41-49BB-DF8E-FC5C76F49E83}"/>
              </a:ext>
            </a:extLst>
          </p:cNvPr>
          <p:cNvSpPr>
            <a:spLocks noGrp="1"/>
          </p:cNvSpPr>
          <p:nvPr>
            <p:ph type="ftr" idx="14"/>
          </p:nvPr>
        </p:nvSpPr>
        <p:spPr/>
        <p:txBody>
          <a:bodyPr/>
          <a:lstStyle/>
          <a:p>
            <a:r>
              <a:rPr lang="pt-BR"/>
              <a:t>Haji. M. Furqan et.al., VESTEL Electronics</a:t>
            </a:r>
            <a:endParaRPr lang="en-GB"/>
          </a:p>
        </p:txBody>
      </p:sp>
      <p:sp>
        <p:nvSpPr>
          <p:cNvPr id="6" name="Date Placeholder 5">
            <a:extLst>
              <a:ext uri="{FF2B5EF4-FFF2-40B4-BE49-F238E27FC236}">
                <a16:creationId xmlns:a16="http://schemas.microsoft.com/office/drawing/2014/main" id="{C2BAFE31-B07C-ECBB-2C75-ABFA1AC25BA9}"/>
              </a:ext>
            </a:extLst>
          </p:cNvPr>
          <p:cNvSpPr>
            <a:spLocks noGrp="1"/>
          </p:cNvSpPr>
          <p:nvPr>
            <p:ph type="dt" idx="15"/>
          </p:nvPr>
        </p:nvSpPr>
        <p:spPr/>
        <p:txBody>
          <a:bodyPr/>
          <a:lstStyle/>
          <a:p>
            <a:r>
              <a:rPr lang="en-US"/>
              <a:t>Oct. 2025</a:t>
            </a:r>
            <a:endParaRPr lang="en-GB"/>
          </a:p>
        </p:txBody>
      </p:sp>
      <p:sp>
        <p:nvSpPr>
          <p:cNvPr id="7" name="TextBox 6">
            <a:extLst>
              <a:ext uri="{FF2B5EF4-FFF2-40B4-BE49-F238E27FC236}">
                <a16:creationId xmlns:a16="http://schemas.microsoft.com/office/drawing/2014/main" id="{F31608C3-CC6C-5AB1-C3D1-0B4A575D3138}"/>
              </a:ext>
            </a:extLst>
          </p:cNvPr>
          <p:cNvSpPr txBox="1"/>
          <p:nvPr/>
        </p:nvSpPr>
        <p:spPr>
          <a:xfrm>
            <a:off x="6349253" y="1799665"/>
            <a:ext cx="5645524" cy="43858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spcBef>
                <a:spcPts val="600"/>
              </a:spcBef>
            </a:pPr>
            <a:r>
              <a:rPr lang="en-GB" sz="1400">
                <a:solidFill>
                  <a:schemeClr val="tx1"/>
                </a:solidFill>
                <a:latin typeface="Times New Roman"/>
                <a:ea typeface="MS Gothic"/>
                <a:cs typeface="Times New Roman"/>
              </a:rPr>
              <a:t>[11]:</a:t>
            </a:r>
            <a:r>
              <a:rPr lang="en-GB" sz="1400" b="1">
                <a:solidFill>
                  <a:schemeClr val="tx1"/>
                </a:solidFill>
                <a:latin typeface="Times New Roman"/>
                <a:ea typeface="MS Gothic"/>
                <a:cs typeface="Times New Roman"/>
              </a:rPr>
              <a:t>“</a:t>
            </a:r>
            <a:r>
              <a:rPr lang="en-US" sz="1400" err="1">
                <a:solidFill>
                  <a:schemeClr val="tx1"/>
                </a:solidFill>
                <a:latin typeface="Times New Roman"/>
                <a:ea typeface="MS Gothic"/>
                <a:cs typeface="Times New Roman"/>
              </a:rPr>
              <a:t>dRU</a:t>
            </a:r>
            <a:r>
              <a:rPr lang="en-US" sz="1400">
                <a:solidFill>
                  <a:schemeClr val="tx1"/>
                </a:solidFill>
                <a:latin typeface="Times New Roman"/>
                <a:ea typeface="MS Gothic"/>
                <a:cs typeface="Times New Roman"/>
              </a:rPr>
              <a:t> Signaling for UHR</a:t>
            </a:r>
            <a:r>
              <a:rPr lang="en-GB" sz="1400" b="1">
                <a:solidFill>
                  <a:schemeClr val="tx1"/>
                </a:solidFill>
                <a:latin typeface="Times New Roman"/>
                <a:ea typeface="MS Gothic"/>
                <a:cs typeface="Times New Roman"/>
              </a:rPr>
              <a:t>”</a:t>
            </a:r>
            <a:r>
              <a:rPr lang="en-US" sz="1400">
                <a:solidFill>
                  <a:schemeClr val="tx1"/>
                </a:solidFill>
                <a:latin typeface="Times New Roman"/>
                <a:ea typeface="MS Gothic"/>
                <a:cs typeface="Times New Roman"/>
              </a:rPr>
              <a:t>,</a:t>
            </a:r>
            <a:r>
              <a:rPr lang="da-DK" sz="1400">
                <a:solidFill>
                  <a:schemeClr val="tx1"/>
                </a:solidFill>
                <a:latin typeface="Times New Roman"/>
                <a:ea typeface="MS Gothic"/>
                <a:cs typeface="Times New Roman"/>
              </a:rPr>
              <a:t> </a:t>
            </a:r>
            <a:r>
              <a:rPr lang="en-GB" sz="1400">
                <a:solidFill>
                  <a:schemeClr val="tx1"/>
                </a:solidFill>
                <a:latin typeface="Times New Roman"/>
                <a:ea typeface="MS Gothic"/>
                <a:cs typeface="Times New Roman"/>
              </a:rPr>
              <a:t>IEEE 802.11-24/1117r0</a:t>
            </a:r>
            <a:endParaRPr lang="en-US" sz="1400">
              <a:solidFill>
                <a:schemeClr val="tx1"/>
              </a:solidFill>
              <a:latin typeface="Times New Roman"/>
              <a:ea typeface="MS Gothic"/>
              <a:cs typeface="Times New Roman"/>
            </a:endParaRPr>
          </a:p>
          <a:p>
            <a:pPr marL="342900" indent="-342900">
              <a:spcBef>
                <a:spcPts val="600"/>
              </a:spcBef>
            </a:pPr>
            <a:r>
              <a:rPr lang="en-US" sz="1400">
                <a:solidFill>
                  <a:schemeClr val="tx1"/>
                </a:solidFill>
                <a:latin typeface="Times New Roman"/>
                <a:ea typeface="MS Gothic"/>
                <a:cs typeface="Times New Roman"/>
              </a:rPr>
              <a:t>[12]:</a:t>
            </a:r>
            <a:r>
              <a:rPr lang="en-GB" sz="1400" b="1">
                <a:solidFill>
                  <a:schemeClr val="tx1"/>
                </a:solidFill>
                <a:latin typeface="Times New Roman"/>
                <a:ea typeface="MS Gothic"/>
                <a:cs typeface="Times New Roman"/>
              </a:rPr>
              <a:t>“</a:t>
            </a:r>
            <a:r>
              <a:rPr lang="en-US" sz="1400">
                <a:solidFill>
                  <a:schemeClr val="tx1"/>
                </a:solidFill>
                <a:latin typeface="Times New Roman"/>
                <a:ea typeface="MS Gothic"/>
                <a:cs typeface="Times New Roman"/>
              </a:rPr>
              <a:t>CFO Impact and Pilot Design for </a:t>
            </a:r>
            <a:r>
              <a:rPr lang="en-US" sz="1400" err="1">
                <a:solidFill>
                  <a:schemeClr val="tx1"/>
                </a:solidFill>
                <a:latin typeface="Times New Roman"/>
                <a:ea typeface="MS Gothic"/>
                <a:cs typeface="Times New Roman"/>
              </a:rPr>
              <a:t>dRU</a:t>
            </a:r>
            <a:r>
              <a:rPr lang="en-US" sz="1400">
                <a:solidFill>
                  <a:schemeClr val="tx1"/>
                </a:solidFill>
                <a:latin typeface="Times New Roman"/>
                <a:ea typeface="MS Gothic"/>
                <a:cs typeface="Times New Roman"/>
              </a:rPr>
              <a:t> Follow up</a:t>
            </a:r>
            <a:r>
              <a:rPr lang="en-GB" sz="1400" b="1">
                <a:solidFill>
                  <a:schemeClr val="tx1"/>
                </a:solidFill>
                <a:latin typeface="Times New Roman"/>
                <a:ea typeface="MS Gothic"/>
                <a:cs typeface="Times New Roman"/>
              </a:rPr>
              <a:t>”</a:t>
            </a:r>
            <a:r>
              <a:rPr lang="en-US" sz="1400">
                <a:solidFill>
                  <a:schemeClr val="tx1"/>
                </a:solidFill>
                <a:latin typeface="Times New Roman"/>
                <a:ea typeface="MS Gothic"/>
                <a:cs typeface="Times New Roman"/>
              </a:rPr>
              <a:t>, IEEE 802.11-23/1447r0</a:t>
            </a:r>
          </a:p>
          <a:p>
            <a:pPr marL="342900" indent="-342900">
              <a:spcBef>
                <a:spcPts val="600"/>
              </a:spcBef>
            </a:pPr>
            <a:r>
              <a:rPr lang="en-US" sz="1400">
                <a:solidFill>
                  <a:schemeClr val="tx1"/>
                </a:solidFill>
                <a:latin typeface="Times New Roman"/>
                <a:ea typeface="MS Gothic"/>
                <a:cs typeface="Times New Roman"/>
              </a:rPr>
              <a:t>[13]:</a:t>
            </a:r>
            <a:r>
              <a:rPr lang="en-GB" sz="1400" b="1">
                <a:solidFill>
                  <a:schemeClr val="tx1"/>
                </a:solidFill>
                <a:latin typeface="Times New Roman"/>
                <a:ea typeface="MS Gothic"/>
                <a:cs typeface="Times New Roman"/>
              </a:rPr>
              <a:t>“</a:t>
            </a:r>
            <a:r>
              <a:rPr lang="en-US" sz="1400">
                <a:solidFill>
                  <a:schemeClr val="tx1"/>
                </a:solidFill>
                <a:latin typeface="Times New Roman"/>
                <a:ea typeface="MS Gothic"/>
                <a:cs typeface="Times New Roman"/>
              </a:rPr>
              <a:t>Principle and Methodology for </a:t>
            </a:r>
            <a:r>
              <a:rPr lang="en-US" sz="1400" err="1">
                <a:solidFill>
                  <a:schemeClr val="tx1"/>
                </a:solidFill>
                <a:latin typeface="Times New Roman"/>
                <a:ea typeface="MS Gothic"/>
                <a:cs typeface="Times New Roman"/>
              </a:rPr>
              <a:t>dRU</a:t>
            </a:r>
            <a:r>
              <a:rPr lang="en-US" sz="1400">
                <a:solidFill>
                  <a:schemeClr val="tx1"/>
                </a:solidFill>
                <a:latin typeface="Times New Roman"/>
                <a:ea typeface="MS Gothic"/>
                <a:cs typeface="Times New Roman"/>
              </a:rPr>
              <a:t> Tone Plan Design</a:t>
            </a:r>
            <a:r>
              <a:rPr lang="en-GB" sz="1400" b="1">
                <a:solidFill>
                  <a:schemeClr val="tx1"/>
                </a:solidFill>
                <a:latin typeface="Times New Roman"/>
                <a:ea typeface="MS Gothic"/>
                <a:cs typeface="Times New Roman"/>
              </a:rPr>
              <a:t>”</a:t>
            </a:r>
            <a:r>
              <a:rPr lang="en-GB" sz="1400">
                <a:solidFill>
                  <a:schemeClr val="tx1"/>
                </a:solidFill>
                <a:latin typeface="Times New Roman"/>
                <a:ea typeface="MS Gothic"/>
                <a:cs typeface="Times New Roman"/>
              </a:rPr>
              <a:t>, IEEE 802.11-23/2021r0</a:t>
            </a:r>
            <a:endParaRPr lang="en-US" sz="1400">
              <a:solidFill>
                <a:schemeClr val="tx1"/>
              </a:solidFill>
              <a:latin typeface="Times New Roman"/>
              <a:ea typeface="MS Gothic"/>
              <a:cs typeface="Times New Roman"/>
            </a:endParaRPr>
          </a:p>
          <a:p>
            <a:pPr marL="342900" indent="-342900">
              <a:spcBef>
                <a:spcPts val="600"/>
              </a:spcBef>
            </a:pPr>
            <a:r>
              <a:rPr lang="en-GB" sz="1400">
                <a:solidFill>
                  <a:schemeClr val="tx1"/>
                </a:solidFill>
                <a:latin typeface="Times New Roman"/>
                <a:ea typeface="MS Gothic"/>
                <a:cs typeface="Times New Roman"/>
              </a:rPr>
              <a:t>[14]:</a:t>
            </a:r>
            <a:r>
              <a:rPr lang="en-GB" sz="1400" b="1">
                <a:solidFill>
                  <a:schemeClr val="tx1"/>
                </a:solidFill>
                <a:latin typeface="Times New Roman"/>
                <a:ea typeface="MS Gothic"/>
                <a:cs typeface="Times New Roman"/>
              </a:rPr>
              <a:t>“</a:t>
            </a:r>
            <a:r>
              <a:rPr lang="en-US" sz="1400">
                <a:solidFill>
                  <a:schemeClr val="tx1"/>
                </a:solidFill>
                <a:latin typeface="Times New Roman"/>
                <a:ea typeface="MS Gothic"/>
                <a:cs typeface="Times New Roman"/>
              </a:rPr>
              <a:t>A </a:t>
            </a:r>
            <a:r>
              <a:rPr lang="en-US" sz="1400" err="1">
                <a:solidFill>
                  <a:schemeClr val="tx1"/>
                </a:solidFill>
                <a:latin typeface="Times New Roman"/>
                <a:ea typeface="MS Gothic"/>
                <a:cs typeface="Times New Roman"/>
              </a:rPr>
              <a:t>dRU</a:t>
            </a:r>
            <a:r>
              <a:rPr lang="en-US" sz="1400">
                <a:solidFill>
                  <a:schemeClr val="tx1"/>
                </a:solidFill>
                <a:latin typeface="Times New Roman"/>
                <a:ea typeface="MS Gothic"/>
                <a:cs typeface="Times New Roman"/>
              </a:rPr>
              <a:t> Design Approach for 20 MHz</a:t>
            </a:r>
            <a:r>
              <a:rPr lang="en-GB" sz="1400" b="1">
                <a:solidFill>
                  <a:schemeClr val="tx1"/>
                </a:solidFill>
                <a:latin typeface="Times New Roman"/>
                <a:ea typeface="MS Gothic"/>
                <a:cs typeface="Times New Roman"/>
              </a:rPr>
              <a:t>”</a:t>
            </a:r>
            <a:r>
              <a:rPr lang="en-US" sz="1400">
                <a:solidFill>
                  <a:schemeClr val="tx1"/>
                </a:solidFill>
                <a:latin typeface="Times New Roman"/>
                <a:ea typeface="MS Gothic"/>
                <a:cs typeface="Times New Roman"/>
              </a:rPr>
              <a:t>, </a:t>
            </a:r>
            <a:r>
              <a:rPr lang="en-GB" sz="1400">
                <a:solidFill>
                  <a:schemeClr val="tx1"/>
                </a:solidFill>
                <a:latin typeface="Times New Roman"/>
                <a:ea typeface="MS Gothic"/>
                <a:cs typeface="Times New Roman"/>
              </a:rPr>
              <a:t>IEEE 802.11-24/0078r1</a:t>
            </a:r>
            <a:endParaRPr lang="en-US" sz="1400">
              <a:solidFill>
                <a:schemeClr val="tx1"/>
              </a:solidFill>
              <a:latin typeface="Times New Roman"/>
              <a:ea typeface="MS Gothic"/>
              <a:cs typeface="Times New Roman"/>
            </a:endParaRPr>
          </a:p>
          <a:p>
            <a:pPr marL="342900" indent="-342900">
              <a:spcBef>
                <a:spcPts val="600"/>
              </a:spcBef>
            </a:pPr>
            <a:r>
              <a:rPr lang="en-GB" sz="1400">
                <a:solidFill>
                  <a:schemeClr val="tx1"/>
                </a:solidFill>
                <a:latin typeface="Times New Roman"/>
                <a:ea typeface="MS Gothic"/>
                <a:cs typeface="Times New Roman"/>
              </a:rPr>
              <a:t>[15]:</a:t>
            </a:r>
            <a:r>
              <a:rPr lang="en-GB" sz="1400" b="1">
                <a:solidFill>
                  <a:schemeClr val="tx1"/>
                </a:solidFill>
                <a:latin typeface="Times New Roman"/>
                <a:ea typeface="MS Gothic"/>
                <a:cs typeface="Times New Roman"/>
              </a:rPr>
              <a:t>“</a:t>
            </a:r>
            <a:r>
              <a:rPr lang="en-US" sz="1400">
                <a:solidFill>
                  <a:schemeClr val="tx1"/>
                </a:solidFill>
                <a:latin typeface="Times New Roman"/>
                <a:ea typeface="MS Gothic"/>
                <a:cs typeface="Times New Roman"/>
              </a:rPr>
              <a:t>20 MHz Tone</a:t>
            </a:r>
            <a:r>
              <a:rPr lang="ko-KR" altLang="en-US" sz="1400">
                <a:solidFill>
                  <a:schemeClr val="tx1"/>
                </a:solidFill>
                <a:latin typeface="Times New Roman"/>
                <a:ea typeface="MS Gothic"/>
                <a:cs typeface="Times New Roman"/>
              </a:rPr>
              <a:t> </a:t>
            </a:r>
            <a:r>
              <a:rPr lang="en-US" sz="1400">
                <a:solidFill>
                  <a:schemeClr val="tx1"/>
                </a:solidFill>
                <a:latin typeface="Times New Roman"/>
                <a:ea typeface="MS Gothic"/>
                <a:cs typeface="Times New Roman"/>
              </a:rPr>
              <a:t>Plan and Pilot Design for DRU</a:t>
            </a:r>
            <a:r>
              <a:rPr lang="en-GB" sz="1400" b="1">
                <a:solidFill>
                  <a:schemeClr val="tx1"/>
                </a:solidFill>
                <a:latin typeface="Times New Roman"/>
                <a:ea typeface="MS Gothic"/>
                <a:cs typeface="Times New Roman"/>
              </a:rPr>
              <a:t>”</a:t>
            </a:r>
            <a:r>
              <a:rPr lang="en-US" sz="1400">
                <a:solidFill>
                  <a:schemeClr val="tx1"/>
                </a:solidFill>
                <a:latin typeface="Times New Roman"/>
                <a:ea typeface="MS Gothic"/>
                <a:cs typeface="Times New Roman"/>
              </a:rPr>
              <a:t>, </a:t>
            </a:r>
            <a:r>
              <a:rPr lang="en-GB" sz="1400">
                <a:solidFill>
                  <a:schemeClr val="tx1"/>
                </a:solidFill>
                <a:latin typeface="Times New Roman"/>
                <a:ea typeface="MS Gothic"/>
                <a:cs typeface="Times New Roman"/>
              </a:rPr>
              <a:t>IEEE 802.11-24/0402r1</a:t>
            </a:r>
          </a:p>
          <a:p>
            <a:pPr marL="342900" indent="-342900">
              <a:spcBef>
                <a:spcPts val="600"/>
              </a:spcBef>
            </a:pPr>
            <a:r>
              <a:rPr lang="en-GB" sz="1400">
                <a:solidFill>
                  <a:schemeClr val="tx1"/>
                </a:solidFill>
                <a:latin typeface="Times New Roman"/>
                <a:ea typeface="MS Gothic"/>
                <a:cs typeface="Times New Roman"/>
              </a:rPr>
              <a:t>[16]:“DRU Tone Plan for 11bn”, IEEE 802.11-24/468r1</a:t>
            </a:r>
          </a:p>
          <a:p>
            <a:pPr marL="342900" indent="-342900">
              <a:spcBef>
                <a:spcPts val="600"/>
              </a:spcBef>
            </a:pPr>
            <a:r>
              <a:rPr lang="en-GB" sz="1400">
                <a:solidFill>
                  <a:schemeClr val="tx1"/>
                </a:solidFill>
                <a:latin typeface="Times New Roman"/>
                <a:ea typeface="MS Gothic"/>
                <a:cs typeface="Times New Roman"/>
              </a:rPr>
              <a:t>[17]:“Pilot Design Considerations for </a:t>
            </a:r>
            <a:r>
              <a:rPr lang="en-GB" sz="1400" err="1">
                <a:solidFill>
                  <a:schemeClr val="tx1"/>
                </a:solidFill>
                <a:latin typeface="Times New Roman"/>
                <a:ea typeface="MS Gothic"/>
                <a:cs typeface="Times New Roman"/>
              </a:rPr>
              <a:t>dRU</a:t>
            </a:r>
            <a:r>
              <a:rPr lang="en-GB" sz="1400">
                <a:solidFill>
                  <a:schemeClr val="tx1"/>
                </a:solidFill>
                <a:latin typeface="Times New Roman"/>
                <a:ea typeface="MS Gothic"/>
                <a:cs typeface="Times New Roman"/>
              </a:rPr>
              <a:t>”, IEEE 802.11-24/0501r2 </a:t>
            </a:r>
          </a:p>
          <a:p>
            <a:pPr marL="342900" indent="-342900">
              <a:spcBef>
                <a:spcPts val="600"/>
              </a:spcBef>
            </a:pPr>
            <a:r>
              <a:rPr lang="en-GB" sz="1400">
                <a:solidFill>
                  <a:schemeClr val="tx1"/>
                </a:solidFill>
                <a:latin typeface="Times New Roman"/>
                <a:ea typeface="MS Gothic"/>
                <a:cs typeface="Times New Roman"/>
              </a:rPr>
              <a:t>[18]:“Thoughts on DRU Pilot”, IEEE 802.11-23/0728r2 </a:t>
            </a:r>
          </a:p>
          <a:p>
            <a:pPr marL="342900" indent="-342900">
              <a:spcBef>
                <a:spcPts val="600"/>
              </a:spcBef>
            </a:pPr>
            <a:r>
              <a:rPr lang="en-GB" sz="1400">
                <a:solidFill>
                  <a:schemeClr val="tx1"/>
                </a:solidFill>
                <a:latin typeface="Times New Roman"/>
                <a:ea typeface="MS Gothic"/>
                <a:cs typeface="Times New Roman"/>
              </a:rPr>
              <a:t>[19]:“20 MHz Tone Plan and Pilot Design for DRU Follow Up”, IEEE 802.11-24/0767r0 </a:t>
            </a:r>
          </a:p>
          <a:p>
            <a:pPr marL="342900" indent="-342900">
              <a:spcBef>
                <a:spcPts val="600"/>
              </a:spcBef>
            </a:pPr>
            <a:r>
              <a:rPr lang="en-GB" sz="1400">
                <a:solidFill>
                  <a:schemeClr val="tx1"/>
                </a:solidFill>
                <a:latin typeface="Times New Roman"/>
                <a:ea typeface="MS Gothic"/>
                <a:cs typeface="Times New Roman"/>
              </a:rPr>
              <a:t>[20]:“On the Pilot Tone Allocations in DRU”, IEEE 802.11-24/0769r0 </a:t>
            </a:r>
          </a:p>
          <a:p>
            <a:pPr marL="342900" indent="-342900">
              <a:spcBef>
                <a:spcPts val="600"/>
              </a:spcBef>
            </a:pPr>
            <a:r>
              <a:rPr lang="en-GB" sz="1400">
                <a:solidFill>
                  <a:schemeClr val="tx1"/>
                </a:solidFill>
                <a:latin typeface="Times New Roman"/>
                <a:ea typeface="MS Gothic"/>
                <a:cs typeface="Times New Roman"/>
              </a:rPr>
              <a:t>[21]:“Discussions on DRU pilot design principles”, IEEE 802.11-24/0800r2 </a:t>
            </a:r>
          </a:p>
          <a:p>
            <a:pPr marL="342900" indent="-342900">
              <a:spcBef>
                <a:spcPts val="600"/>
              </a:spcBef>
            </a:pPr>
            <a:r>
              <a:rPr lang="en-GB" sz="1400">
                <a:solidFill>
                  <a:schemeClr val="tx1"/>
                </a:solidFill>
                <a:latin typeface="Times New Roman"/>
                <a:ea typeface="MS Gothic"/>
                <a:cs typeface="Times New Roman"/>
              </a:rPr>
              <a:t>[22]:“Tone distribution in DRUs”, IEEE 802.11-24/0814r0 </a:t>
            </a:r>
          </a:p>
        </p:txBody>
      </p:sp>
    </p:spTree>
    <p:extLst>
      <p:ext uri="{BB962C8B-B14F-4D97-AF65-F5344CB8AC3E}">
        <p14:creationId xmlns:p14="http://schemas.microsoft.com/office/powerpoint/2010/main" val="2287076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62E3E-6DDD-D9FF-8ED2-23EBC02F2B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D8DDF3-0870-A576-AF77-FA454E137E07}"/>
              </a:ext>
            </a:extLst>
          </p:cNvPr>
          <p:cNvSpPr>
            <a:spLocks noGrp="1"/>
          </p:cNvSpPr>
          <p:nvPr>
            <p:ph type="title"/>
          </p:nvPr>
        </p:nvSpPr>
        <p:spPr/>
        <p:txBody>
          <a:bodyPr/>
          <a:lstStyle/>
          <a:p>
            <a:r>
              <a:rPr lang="en-US"/>
              <a:t>Straw Poll</a:t>
            </a:r>
            <a:endParaRPr lang="en-US">
              <a:cs typeface="Times New Roman"/>
            </a:endParaRPr>
          </a:p>
        </p:txBody>
      </p:sp>
      <p:sp>
        <p:nvSpPr>
          <p:cNvPr id="3" name="Content Placeholder 2">
            <a:extLst>
              <a:ext uri="{FF2B5EF4-FFF2-40B4-BE49-F238E27FC236}">
                <a16:creationId xmlns:a16="http://schemas.microsoft.com/office/drawing/2014/main" id="{C99B17AE-B955-2BFB-8A5B-6C922606D6C1}"/>
              </a:ext>
            </a:extLst>
          </p:cNvPr>
          <p:cNvSpPr>
            <a:spLocks noGrp="1"/>
          </p:cNvSpPr>
          <p:nvPr>
            <p:ph idx="1"/>
          </p:nvPr>
        </p:nvSpPr>
        <p:spPr>
          <a:xfrm>
            <a:off x="914401" y="1751014"/>
            <a:ext cx="10361084" cy="4113213"/>
          </a:xfrm>
        </p:spPr>
        <p:txBody>
          <a:bodyPr/>
          <a:lstStyle/>
          <a:p>
            <a:pPr marL="0" indent="0" algn="just"/>
            <a:r>
              <a:rPr lang="en-US" dirty="0"/>
              <a:t>Do you support adding the proposed adaptive </a:t>
            </a:r>
            <a:r>
              <a:rPr lang="en-US" dirty="0" err="1"/>
              <a:t>dRU</a:t>
            </a:r>
            <a:r>
              <a:rPr lang="en-US" dirty="0"/>
              <a:t> tone allocation mechanism, where the allocation may consider the STA’s range to enhance 6 GHz operation efficiency? </a:t>
            </a:r>
          </a:p>
          <a:p>
            <a:pPr marL="0" indent="0"/>
            <a:endParaRPr lang="en-US" b="0" dirty="0"/>
          </a:p>
          <a:p>
            <a:pPr lvl="1">
              <a:buFont typeface="Arial" panose="020B0604020202020204" pitchFamily="34" charset="0"/>
              <a:buChar char="•"/>
            </a:pPr>
            <a:r>
              <a:rPr lang="en-US" b="0" dirty="0"/>
              <a:t>Yes</a:t>
            </a:r>
          </a:p>
          <a:p>
            <a:pPr lvl="1">
              <a:buFont typeface="Arial" panose="020B0604020202020204" pitchFamily="34" charset="0"/>
              <a:buChar char="•"/>
            </a:pPr>
            <a:r>
              <a:rPr lang="en-US" b="0" dirty="0"/>
              <a:t>No</a:t>
            </a:r>
          </a:p>
          <a:p>
            <a:pPr lvl="1">
              <a:buFont typeface="Arial" panose="020B0604020202020204" pitchFamily="34" charset="0"/>
              <a:buChar char="•"/>
            </a:pPr>
            <a:r>
              <a:rPr lang="en-US" b="0" dirty="0"/>
              <a:t>Abstain or More Discussion needed</a:t>
            </a:r>
          </a:p>
        </p:txBody>
      </p:sp>
      <p:sp>
        <p:nvSpPr>
          <p:cNvPr id="4" name="Slide Number Placeholder 3">
            <a:extLst>
              <a:ext uri="{FF2B5EF4-FFF2-40B4-BE49-F238E27FC236}">
                <a16:creationId xmlns:a16="http://schemas.microsoft.com/office/drawing/2014/main" id="{3D35986E-A9A6-4AE5-1957-E34B75B11507}"/>
              </a:ext>
            </a:extLst>
          </p:cNvPr>
          <p:cNvSpPr>
            <a:spLocks noGrp="1"/>
          </p:cNvSpPr>
          <p:nvPr>
            <p:ph type="sldNum" idx="12"/>
          </p:nvPr>
        </p:nvSpPr>
        <p:spPr>
          <a:xfrm>
            <a:off x="5793318" y="6475414"/>
            <a:ext cx="704849" cy="363537"/>
          </a:xfrm>
        </p:spPr>
        <p:txBody>
          <a:bodyPr/>
          <a:lstStyle/>
          <a:p>
            <a:r>
              <a:rPr lang="en-GB"/>
              <a:t>Slide </a:t>
            </a:r>
            <a:fld id="{440F5867-744E-4AA6-B0ED-4C44D2DFBB7B}" type="slidenum">
              <a:rPr lang="en-GB" smtClean="0"/>
              <a:pPr/>
              <a:t>9</a:t>
            </a:fld>
            <a:endParaRPr lang="en-GB"/>
          </a:p>
        </p:txBody>
      </p:sp>
      <p:sp>
        <p:nvSpPr>
          <p:cNvPr id="5" name="Footer Placeholder 4">
            <a:extLst>
              <a:ext uri="{FF2B5EF4-FFF2-40B4-BE49-F238E27FC236}">
                <a16:creationId xmlns:a16="http://schemas.microsoft.com/office/drawing/2014/main" id="{664E610B-0BDA-ACF3-33AC-36D7D1108B9E}"/>
              </a:ext>
            </a:extLst>
          </p:cNvPr>
          <p:cNvSpPr>
            <a:spLocks noGrp="1"/>
          </p:cNvSpPr>
          <p:nvPr>
            <p:ph type="ftr" idx="11"/>
          </p:nvPr>
        </p:nvSpPr>
        <p:spPr bwMode="auto">
          <a:xfrm>
            <a:off x="7143757" y="6505622"/>
            <a:ext cx="4246027" cy="21898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pt-BR"/>
              <a:t>Haji. M. Furqan et.al., VESTEL Electronics</a:t>
            </a:r>
            <a:endParaRPr lang="en-GB"/>
          </a:p>
        </p:txBody>
      </p:sp>
      <p:sp>
        <p:nvSpPr>
          <p:cNvPr id="6" name="Date Placeholder 5">
            <a:extLst>
              <a:ext uri="{FF2B5EF4-FFF2-40B4-BE49-F238E27FC236}">
                <a16:creationId xmlns:a16="http://schemas.microsoft.com/office/drawing/2014/main" id="{DDBD8B22-CB45-2055-B77A-DBB180665049}"/>
              </a:ext>
            </a:extLst>
          </p:cNvPr>
          <p:cNvSpPr>
            <a:spLocks noGrp="1"/>
          </p:cNvSpPr>
          <p:nvPr>
            <p:ph type="dt" idx="10"/>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defPPr>
              <a:defRPr lang="en-GB"/>
            </a:defPPr>
            <a:lvl1pPr algn="l"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US"/>
              <a:t>Oct. 2025</a:t>
            </a:r>
            <a:endParaRPr lang="en-GB"/>
          </a:p>
        </p:txBody>
      </p:sp>
    </p:spTree>
    <p:extLst>
      <p:ext uri="{BB962C8B-B14F-4D97-AF65-F5344CB8AC3E}">
        <p14:creationId xmlns:p14="http://schemas.microsoft.com/office/powerpoint/2010/main" val="3973147920"/>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16-9.potx" id="{5CD6ABF7-B8BD-443A-9DC0-E5B38AC683DA}" vid="{19A33F2F-E7B4-4D20-A394-337028C241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261</TotalTime>
  <Words>1468</Words>
  <Application>Microsoft Office PowerPoint</Application>
  <PresentationFormat>Widescreen</PresentationFormat>
  <Paragraphs>158</Paragraphs>
  <Slides>9</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굴림</vt:lpstr>
      <vt:lpstr>MS Gothic</vt:lpstr>
      <vt:lpstr>Aptos</vt:lpstr>
      <vt:lpstr>Arial</vt:lpstr>
      <vt:lpstr>Arial Unicode MS</vt:lpstr>
      <vt:lpstr>Times New Roman</vt:lpstr>
      <vt:lpstr>Wingdings</vt:lpstr>
      <vt:lpstr>Office Theme</vt:lpstr>
      <vt:lpstr>Adaptive dRU Allocation for Range Station-Aware Power Boosting in 6 GHz</vt:lpstr>
      <vt:lpstr>Introduction (1)</vt:lpstr>
      <vt:lpstr>dRU in literature (1)</vt:lpstr>
      <vt:lpstr>Proposed Adaptive dRU Allocation</vt:lpstr>
      <vt:lpstr>Example 1: Three-User Case</vt:lpstr>
      <vt:lpstr>Further aspects on the proposed approach </vt:lpstr>
      <vt:lpstr>Summary</vt:lpstr>
      <vt:lpstr>REFERENCES</vt:lpstr>
      <vt:lpstr>Straw Poll</vt:lpstr>
    </vt:vector>
  </TitlesOfParts>
  <Company>Samsung Research America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Further thoughts on coordinated TWT</dc:title>
  <dc:creator>Rubayet Shafin/Future Cellular Systems /SRA/Engineer/Samsung Electronics;r.shafin@samsung.com</dc:creator>
  <cp:lastModifiedBy>Shaıma Abıdrabbu</cp:lastModifiedBy>
  <cp:revision>3</cp:revision>
  <cp:lastPrinted>1601-01-01T00:00:00Z</cp:lastPrinted>
  <dcterms:created xsi:type="dcterms:W3CDTF">2021-02-24T17:42:37Z</dcterms:created>
  <dcterms:modified xsi:type="dcterms:W3CDTF">2025-10-14T12:10:37Z</dcterms:modified>
</cp:coreProperties>
</file>