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311" r:id="rId4"/>
    <p:sldId id="323" r:id="rId5"/>
    <p:sldId id="319" r:id="rId6"/>
    <p:sldId id="320" r:id="rId7"/>
    <p:sldId id="300" r:id="rId8"/>
    <p:sldId id="301" r:id="rId9"/>
    <p:sldId id="324" r:id="rId10"/>
    <p:sldId id="326" r:id="rId11"/>
    <p:sldId id="327" r:id="rId12"/>
    <p:sldId id="328" r:id="rId13"/>
    <p:sldId id="329" r:id="rId14"/>
    <p:sldId id="330" r:id="rId15"/>
    <p:sldId id="331" r:id="rId16"/>
    <p:sldId id="332" r:id="rId17"/>
    <p:sldId id="333" r:id="rId18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04370C8-EA7B-B605-533C-32F6FD93AA63}" name="Sebastian Max" initials="SM" userId="S::sebastian.max@ericsson.com::be0f25e6-48a2-4e87-b5b5-cf865e859a8b" providerId="AD"/>
  <p188:author id="{01E82DE9-9B0C-9DB0-2479-57D8EF8A3081}" name="Charlie Pettersson" initials="CP" userId="S::charlie.pettersson@ericsson.com::d12b89ca-3998-45f3-8d31-e36f3230f1c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FF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74AAB9-EDE8-724B-914F-5F1B282AC385}" v="54" dt="2025-10-13T17:05:42.1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8/10/relationships/authors" Target="authors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802.11-yy/0052r0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October 2025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802.11-yy/0052r0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October 2025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802.11-yy/0052r0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October 2025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2</a:t>
            </a:fld>
            <a:endParaRPr lang="en-US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307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Kopfzeilenplatzhalt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802.11-yy/0052r0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October 2025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5524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E9886-3505-EFBD-F36D-434B5427D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7CC2199A-0679-37C7-3BDA-D6A67B0697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CFBF1378-E4FD-BAAF-6FBB-5DF5E4641F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Kopfzeilenplatzhalter 3">
            <a:extLst>
              <a:ext uri="{FF2B5EF4-FFF2-40B4-BE49-F238E27FC236}">
                <a16:creationId xmlns:a16="http://schemas.microsoft.com/office/drawing/2014/main" id="{4EE8B5DF-DDC4-0CB1-96F5-8C9C80BAD79A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802.11-yy/0052r0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DA1555F-2B09-8EBD-8C62-7951779E2E60}"/>
              </a:ext>
            </a:extLst>
          </p:cNvPr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October 2025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AFD97DA-5078-7472-8A32-D9E3A9712A0B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B6D5F45-36B1-5AD2-AAC8-A963B0A684F6}"/>
              </a:ext>
            </a:extLst>
          </p:cNvPr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8927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A47FE6-92A6-A728-B828-66F57F429E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C717D8A-4FA2-ADDB-471E-16D95B9BF9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ADA950BA-FFAC-6CE8-AC65-8908DD37A5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Kopfzeilenplatzhalter 3">
            <a:extLst>
              <a:ext uri="{FF2B5EF4-FFF2-40B4-BE49-F238E27FC236}">
                <a16:creationId xmlns:a16="http://schemas.microsoft.com/office/drawing/2014/main" id="{8540F4B5-8DC8-DA4F-EFD8-AC327F331DC2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802.11-yy/0052r0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35FFEE8-1DFB-5DBD-7E68-4C6AA050968B}"/>
              </a:ext>
            </a:extLst>
          </p:cNvPr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October 2025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E610BA7-65C6-FEB6-2DB5-DBD8E1AE6982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4FD8D67-ED75-26A5-9043-D3DE5AB8A7D3}"/>
              </a:ext>
            </a:extLst>
          </p:cNvPr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6572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37F0E0-DDD0-D65A-5548-E20BCAC1AA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7C6B9D73-66D5-969B-DC08-46296D3454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3822448E-CBFE-D7EA-58DD-C65E422A9C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Kopfzeilenplatzhalter 3">
            <a:extLst>
              <a:ext uri="{FF2B5EF4-FFF2-40B4-BE49-F238E27FC236}">
                <a16:creationId xmlns:a16="http://schemas.microsoft.com/office/drawing/2014/main" id="{ADE6479A-9BCB-FB15-D969-EA9E6A3CB600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802.11-yy/0052r0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BB0DE64-FE70-8470-18AA-B098B9189B56}"/>
              </a:ext>
            </a:extLst>
          </p:cNvPr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October 2025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D2AE455-DA9B-1673-CD78-124C76A6E461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F60B972-C141-37F9-673B-7F5054EFD7C1}"/>
              </a:ext>
            </a:extLst>
          </p:cNvPr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4985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F701D-1BE5-4886-23D9-7C184CEC2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DDEA4855-A3CC-7266-219E-F6E7040E97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282DF936-BB9A-8330-A546-F4C05A436A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Kopfzeilenplatzhalter 3">
            <a:extLst>
              <a:ext uri="{FF2B5EF4-FFF2-40B4-BE49-F238E27FC236}">
                <a16:creationId xmlns:a16="http://schemas.microsoft.com/office/drawing/2014/main" id="{0479F24D-27F7-3C33-5086-9E35AC1AF70B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802.11-yy/0052r0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2753743-3AF3-9BF5-C823-990AAD46F5A0}"/>
              </a:ext>
            </a:extLst>
          </p:cNvPr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October 2025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8474A8C-C993-1BBA-BF82-1AEBF959F006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5C54187-73D2-434D-3A73-2170424A53B0}"/>
              </a:ext>
            </a:extLst>
          </p:cNvPr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1024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18647C-CC6D-D020-DE5B-96520FBB32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ACEA6FA-17D6-A9C6-25D1-1E91C0BE25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22AE0DBB-776E-1387-1E43-99F6CB7040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Kopfzeilenplatzhalter 3">
            <a:extLst>
              <a:ext uri="{FF2B5EF4-FFF2-40B4-BE49-F238E27FC236}">
                <a16:creationId xmlns:a16="http://schemas.microsoft.com/office/drawing/2014/main" id="{CB930CF1-8174-113D-ADCB-56BD956138AB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802.11-yy/0052r0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1F496B2-0E58-33FF-CFB6-32C5849727F0}"/>
              </a:ext>
            </a:extLst>
          </p:cNvPr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October 2025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A4F6B6B-70F9-B46A-BE79-2445309EE2BD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3F7BCD8-C062-CC30-2480-C9BE5EB3851D}"/>
              </a:ext>
            </a:extLst>
          </p:cNvPr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28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Master-Untertitelformat bearbeiten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October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Sebastian Max, Ericsson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Sebastian Max, Ericsson</a:t>
            </a:r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October 2025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October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Sebastian Max, Ericsson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October 2025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Sebastian Max, Ericsson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October 2025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Sebastian Max, Ericsson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October 2025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Sebastian Max, Ericsson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October 2025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Sebastian Max, Ericsson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October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Sebastian Max, Ericsson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October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Sebastian Max, Ericsson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October 2025</a:t>
            </a:r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Sebastian Max, Ericsson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802.11-25/1787r0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69900"/>
            <a:ext cx="10363200" cy="142820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Comparing Designs for Uplink Random Access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700808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/>
              <a:t>Date:</a:t>
            </a:r>
            <a:r>
              <a:rPr lang="en-GB" sz="2000" b="0"/>
              <a:t> 2025-10-14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October 2025</a:t>
            </a:r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Sebastian Max, Ericsson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9759964"/>
              </p:ext>
            </p:extLst>
          </p:nvPr>
        </p:nvGraphicFramePr>
        <p:xfrm>
          <a:off x="993775" y="2428875"/>
          <a:ext cx="10272713" cy="245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kument" r:id="rId3" imgW="10439400" imgH="2514600" progId="Word.Document.8">
                  <p:embed/>
                </p:oleObj>
              </mc:Choice>
              <mc:Fallback>
                <p:oleObj name="Dokument" r:id="rId3" imgW="10439400" imgH="2514600" progId="Word.Document.8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3775" y="2428875"/>
                        <a:ext cx="10272713" cy="2459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1972991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>
                <a:solidFill>
                  <a:srgbClr val="000000"/>
                </a:solidFill>
              </a:rPr>
              <a:t>Authors: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730413-C435-96CA-5EB2-5D546B49E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Results for 10 STAs</a:t>
            </a:r>
            <a:br>
              <a:rPr lang="en-US"/>
            </a:br>
            <a:r>
              <a:rPr lang="en-US"/>
              <a:t>(dotted: CW-based, solid: AP-driven) </a:t>
            </a:r>
          </a:p>
        </p:txBody>
      </p:sp>
      <p:pic>
        <p:nvPicPr>
          <p:cNvPr id="8" name="Inhaltsplatzhalter 7">
            <a:extLst>
              <a:ext uri="{FF2B5EF4-FFF2-40B4-BE49-F238E27FC236}">
                <a16:creationId xmlns:a16="http://schemas.microsoft.com/office/drawing/2014/main" id="{70D9206A-2589-611B-B96C-A9FAB7C7478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rcRect/>
          <a:stretch/>
        </p:blipFill>
        <p:spPr>
          <a:xfrm>
            <a:off x="914400" y="2133402"/>
            <a:ext cx="5078413" cy="3808809"/>
          </a:xfrm>
          <a:prstGeom prst="rect">
            <a:avLst/>
          </a:prstGeom>
        </p:spPr>
      </p:pic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745531E-2251-E848-CFB2-EBBDBF86D27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Essentially no collisions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/>
              <a:t>BSRs are always received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Duration only depends on the charging speed: more TFs, higher speed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6 RA slots: identical results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12 or more RA slots: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/>
              <a:t>CW-based slightly better as </a:t>
            </a:r>
            <a:r>
              <a:rPr lang="en-US" err="1"/>
              <a:t>ACWmin</a:t>
            </a:r>
            <a:r>
              <a:rPr lang="en-US"/>
              <a:t> = 7.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A331C2E-2FFC-F719-15F1-3098D148D208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October 2025</a:t>
            </a:r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21206EE-1646-55FA-A464-39D52935763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Sebastian Max, Ericsson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38F18E0-CFB9-1C97-0792-A406BE240DA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1CD163DD-D5E7-41DA-95F2-71530C24F8C3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5792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2A85F2-8BE3-FBE2-8359-CA36A1707C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574926-E43D-7186-D1ED-AB9C40DB1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Results for 25 STAs</a:t>
            </a:r>
            <a:br>
              <a:rPr lang="en-US"/>
            </a:br>
            <a:r>
              <a:rPr lang="en-US"/>
              <a:t>(dotted: CW-based, solid: AP-driven) </a:t>
            </a:r>
          </a:p>
        </p:txBody>
      </p:sp>
      <p:pic>
        <p:nvPicPr>
          <p:cNvPr id="8" name="Inhaltsplatzhalter 7">
            <a:extLst>
              <a:ext uri="{FF2B5EF4-FFF2-40B4-BE49-F238E27FC236}">
                <a16:creationId xmlns:a16="http://schemas.microsoft.com/office/drawing/2014/main" id="{2A5014AC-550C-A334-DE47-16126FFF730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rcRect/>
          <a:stretch/>
        </p:blipFill>
        <p:spPr>
          <a:xfrm>
            <a:off x="914400" y="2133402"/>
            <a:ext cx="5078413" cy="3808809"/>
          </a:xfrm>
          <a:prstGeom prst="rect">
            <a:avLst/>
          </a:prstGeom>
        </p:spPr>
      </p:pic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7080296-CA7B-F551-0E48-19333F5E0F0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Again, very few </a:t>
            </a:r>
            <a:r>
              <a:rPr lang="en-US" err="1"/>
              <a:t>collions</a:t>
            </a:r>
            <a:endParaRPr lang="en-US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Duration again depends on charging speed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/>
              <a:t>Slightly better than for 10 STAs due to more frame exchanges corresponding to more energy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Very similar results for CW-based and AP-driven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CW-driven is slightly better for 18 / 24 RA slots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/>
              <a:t>ACW is usually 7, so smaller than 18 or even 24.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1FC0DFE-BF87-6E63-B102-C1F586937152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October 2025</a:t>
            </a:r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1DAB733-BF97-5D9A-B5AC-6D0F6A4E56A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Sebastian Max, Ericsson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A5F62C1-0264-26D3-A16B-78E182201EE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1CD163DD-D5E7-41DA-95F2-71530C24F8C3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2936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85E2A1-5459-9E82-28CA-82031507AB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9F5E39-E3FA-D591-146B-7382D814C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Results for 50 STAs</a:t>
            </a:r>
            <a:br>
              <a:rPr lang="en-US"/>
            </a:br>
            <a:r>
              <a:rPr lang="en-US"/>
              <a:t>(dotted: CW-based, solid: AP-driven) </a:t>
            </a:r>
          </a:p>
        </p:txBody>
      </p:sp>
      <p:pic>
        <p:nvPicPr>
          <p:cNvPr id="8" name="Inhaltsplatzhalter 7">
            <a:extLst>
              <a:ext uri="{FF2B5EF4-FFF2-40B4-BE49-F238E27FC236}">
                <a16:creationId xmlns:a16="http://schemas.microsoft.com/office/drawing/2014/main" id="{7924CA6E-6E63-9959-2659-7A944E12AD2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rcRect/>
          <a:stretch/>
        </p:blipFill>
        <p:spPr>
          <a:xfrm>
            <a:off x="914400" y="2133402"/>
            <a:ext cx="5078413" cy="3808809"/>
          </a:xfrm>
          <a:prstGeom prst="rect">
            <a:avLst/>
          </a:prstGeom>
        </p:spPr>
      </p:pic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0B87FE2-3D6C-29FC-53F2-37B1A6D5C19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Duration depends on charging speed &amp; collisions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6 RA slots is not sufficient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/>
              <a:t>CW-based: long waiting times due to increased ACW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/>
              <a:t>AP-driven: too many collisions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More than 12 slots sufficient to reduce the collisions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/>
              <a:t>Very similar results for CW-based and AP-driven approach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96DBDEF-AE60-F287-96AB-5AB483957A3F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October 2025</a:t>
            </a:r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44955BA-1C17-3E5A-EE38-05D93D0DCE3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Sebastian Max, Ericsson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F7B53FD-FBE6-17E0-6BE2-4B21DE54AA8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1CD163DD-D5E7-41DA-95F2-71530C24F8C3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3101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C53BCC-81E6-18BA-7FD5-C2F887595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37F170-48B2-9EDC-A236-E8804693D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Results for 100 STAs</a:t>
            </a:r>
            <a:br>
              <a:rPr lang="en-US"/>
            </a:br>
            <a:r>
              <a:rPr lang="en-US"/>
              <a:t>(dotted: CW-based, solid: AP-driven) </a:t>
            </a:r>
          </a:p>
        </p:txBody>
      </p:sp>
      <p:pic>
        <p:nvPicPr>
          <p:cNvPr id="8" name="Inhaltsplatzhalter 7">
            <a:extLst>
              <a:ext uri="{FF2B5EF4-FFF2-40B4-BE49-F238E27FC236}">
                <a16:creationId xmlns:a16="http://schemas.microsoft.com/office/drawing/2014/main" id="{D8CA3A53-B35D-3A19-77DB-5BFD0310909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rcRect/>
          <a:stretch/>
        </p:blipFill>
        <p:spPr>
          <a:xfrm>
            <a:off x="914400" y="2133402"/>
            <a:ext cx="5078413" cy="3808809"/>
          </a:xfrm>
          <a:prstGeom prst="rect">
            <a:avLst/>
          </a:prstGeom>
        </p:spPr>
      </p:pic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78D3793-8AB2-5D25-A477-F5FB7C763DD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Chaos for 6 RA slots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/>
              <a:t>Many collisions and / or high ACWs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More than 6 RA slots show similar results for CW-based and AP-driven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BC64309-0C1C-6DEB-AA20-CAB21AD18890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October 2025</a:t>
            </a:r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B2743DC-C35D-8E25-F4D4-E141FBBC1326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Sebastian Max, Ericsson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51C555B-3D90-163B-321B-B11E1280EED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1CD163DD-D5E7-41DA-95F2-71530C24F8C3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58522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D99DD0-D975-3E17-B1C7-8DFB22E023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2144CC-C6DD-4892-1BB3-57DA6DDB6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Results for 250 STAs</a:t>
            </a:r>
            <a:br>
              <a:rPr lang="en-US"/>
            </a:br>
            <a:r>
              <a:rPr lang="en-US"/>
              <a:t>(dotted: CW-based, solid: AP-driven) </a:t>
            </a:r>
          </a:p>
        </p:txBody>
      </p:sp>
      <p:pic>
        <p:nvPicPr>
          <p:cNvPr id="8" name="Inhaltsplatzhalter 7">
            <a:extLst>
              <a:ext uri="{FF2B5EF4-FFF2-40B4-BE49-F238E27FC236}">
                <a16:creationId xmlns:a16="http://schemas.microsoft.com/office/drawing/2014/main" id="{6FA53489-87F0-E452-C881-FF68F8D48DD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rcRect/>
          <a:stretch/>
        </p:blipFill>
        <p:spPr>
          <a:xfrm>
            <a:off x="914400" y="2133402"/>
            <a:ext cx="5078413" cy="3808809"/>
          </a:xfrm>
          <a:prstGeom prst="rect">
            <a:avLst/>
          </a:prstGeom>
        </p:spPr>
      </p:pic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1CB5508-3108-E56B-D1C8-F4CFDCE33CD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System is overloaded, very long durations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/>
              <a:t>CW-based results in high ACW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/>
              <a:t>AP-driven results in many collisions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14CBD0B-79B3-4AC3-09E2-BE924563A7E7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October 2025</a:t>
            </a:r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177C625-0C86-4A48-DF4A-C40CF2C5E52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Sebastian Max, Ericsson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967C03A-F663-9276-6518-ADC98CCD7FA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1CD163DD-D5E7-41DA-95F2-71530C24F8C3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75380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>
            <a:extLst>
              <a:ext uri="{FF2B5EF4-FFF2-40B4-BE49-F238E27FC236}">
                <a16:creationId xmlns:a16="http://schemas.microsoft.com/office/drawing/2014/main" id="{4CACD5E1-5F29-054E-0F5F-C1B963D09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Adaptive number of RA slots</a:t>
            </a:r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596DE44A-433A-52E8-32FD-B8A527D98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/>
              <a:t>No static configuration is optimal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Few slots: low resource (channel time) consumption, but many collisions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Many slots: High resource consumption, collisions are mitigated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AP may adapt the number of slots per RA session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This is completely implementation specific, no need to specify this in the standard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Similar to the “Example slot-count selection algorithm”  in the (informative) Annex D of the EPC RFID Gen2 UHF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Example algorithm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Determine occupancy = (number of received AMP-preambles) / (total number of slots)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Occupancy &gt; 0.5: Double the number of RA slots, up to maximum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Occupancy &lt; 0.25 Halve the number of RA slots, down to minimum</a:t>
            </a:r>
          </a:p>
          <a:p>
            <a:pPr>
              <a:buFont typeface="Arial" panose="020B0604020202020204" pitchFamily="34" charset="0"/>
              <a:buChar char="•"/>
            </a:pPr>
            <a:endParaRPr lang="en-US"/>
          </a:p>
          <a:p>
            <a:pPr lvl="1">
              <a:buFont typeface="Arial" panose="020B0604020202020204" pitchFamily="34" charset="0"/>
              <a:buChar char="•"/>
            </a:pPr>
            <a:endParaRPr lang="en-US"/>
          </a:p>
          <a:p>
            <a:pPr lvl="1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BAA1630-047C-1B87-F0EB-01A8E1CEA0E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1CD163DD-D5E7-41DA-95F2-71530C24F8C3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04C6909-033F-142B-75B1-2A7308237FEF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Sebastian Max, Ericsson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932CB88-47FD-C0EF-4044-D0D1C96C4E5C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October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1686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71712-D0F5-6B97-837E-328F3E3E97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7B2ACE-C073-B96A-33D0-2C48F6272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Results for Adaptive number of RA Slots</a:t>
            </a:r>
            <a:br>
              <a:rPr lang="en-US"/>
            </a:br>
            <a:r>
              <a:rPr lang="en-US"/>
              <a:t>(dotted: CW-based, solid: AP-driven) </a:t>
            </a:r>
          </a:p>
        </p:txBody>
      </p:sp>
      <p:pic>
        <p:nvPicPr>
          <p:cNvPr id="8" name="Inhaltsplatzhalter 7">
            <a:extLst>
              <a:ext uri="{FF2B5EF4-FFF2-40B4-BE49-F238E27FC236}">
                <a16:creationId xmlns:a16="http://schemas.microsoft.com/office/drawing/2014/main" id="{950EF293-C147-FDFA-C482-DFCBF8501D0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rcRect/>
          <a:stretch/>
        </p:blipFill>
        <p:spPr>
          <a:xfrm>
            <a:off x="914400" y="2133402"/>
            <a:ext cx="5078413" cy="3808809"/>
          </a:xfrm>
          <a:prstGeom prst="rect">
            <a:avLst/>
          </a:prstGeom>
        </p:spPr>
      </p:pic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075E1C5-DF02-C2D1-01D3-573B7CCC9BC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Minimum 6 RA slots, maximum 48 RA slots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Results are better than all results with static number of RA slots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CW-based &amp; 250 STAs have reduced performance as </a:t>
            </a:r>
            <a:r>
              <a:rPr lang="en-US" err="1"/>
              <a:t>ACWmax</a:t>
            </a:r>
            <a:r>
              <a:rPr lang="en-US"/>
              <a:t> = 31, so 16 slots are barely used</a:t>
            </a:r>
          </a:p>
          <a:p>
            <a:pPr marL="0" indent="0"/>
            <a:endParaRPr lang="en-US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BC97C89-2F24-DFD5-C37D-DDC299D51A92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October 2025</a:t>
            </a:r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8A64FD6-BF61-0DDE-4DA6-3E5D14AD5CDD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Sebastian Max, Ericsson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5282AE7-3094-7820-23A1-D7E5D241982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1CD163DD-D5E7-41DA-95F2-71530C24F8C3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0949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>
            <a:extLst>
              <a:ext uri="{FF2B5EF4-FFF2-40B4-BE49-F238E27FC236}">
                <a16:creationId xmlns:a16="http://schemas.microsoft.com/office/drawing/2014/main" id="{4D47E825-CA1C-45A1-D750-C46DE5EE8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36D27C1A-B6F9-B246-9591-BF1DC4C5D0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/>
              <a:t>Compared two approaches for the AMP Uplink Random Access Phase: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CW-based: non-AP STAs maintain a contention window similar to UORA, the AMP AP provides the RA slots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AP-driven: the AMP AP announces the ACW together with the matching number of slots, the non-AP STAs follow the AMP AP’s instructions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Results are very similar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For static number of slots per random access session the CW-based flexibility brings a gain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If the AMP AP adapts the number of slots per random access session, AP-</a:t>
            </a:r>
            <a:r>
              <a:rPr lang="en-US" err="1"/>
              <a:t>driven’s</a:t>
            </a:r>
            <a:r>
              <a:rPr lang="en-US"/>
              <a:t> disadvantage is removed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AP-driven approach allows for implementation-specific optimizations, keeping the AMP non-AP STAs as simple as possible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4D1DBAB-9436-11F4-C5A1-84FCEDC23A5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1CD163DD-D5E7-41DA-95F2-71530C24F8C3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316EA97-45B8-483D-7BD0-00AD68A4224D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Sebastian Max, Ericsson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7501E77-68A8-1422-1167-5A2F32A12EEF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October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7242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Abstract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/>
              <a:t>During the September 2025 TGbp meetings two approaches for slotted Uplink Random Access were presented &amp; discussed:</a:t>
            </a:r>
          </a:p>
          <a:p>
            <a:pPr marL="914400" lvl="1" indent="-457200">
              <a:buFont typeface="+mj-lt"/>
              <a:buAutoNum type="arabicPeriod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/>
              <a:t>IEEE 802.11-25/1546, “AMP Channel Access – follow up”</a:t>
            </a:r>
          </a:p>
          <a:p>
            <a:pPr marL="914400" lvl="1" indent="-457200">
              <a:buFont typeface="+mj-lt"/>
              <a:buAutoNum type="arabicPeriod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/>
              <a:t>IEEE 802.11-25/1573, “AMP System Performance Evaluation: First Results”</a:t>
            </a:r>
          </a:p>
          <a:p>
            <a:pPr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/>
              <a:t>Here, we compare both approaches.</a:t>
            </a:r>
          </a:p>
          <a:p>
            <a: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351F4386-A5E2-41A1-B4D0-BE653C929E06}" type="slidenum">
              <a:rPr lang="en-GB"/>
              <a:pPr/>
              <a:t>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Sebastian Max, Ericsson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October 2025</a:t>
            </a: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8A340E-17DC-0FE0-8D42-84207B955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Assumptions</a:t>
            </a:r>
            <a:br>
              <a:rPr lang="en-US"/>
            </a:br>
            <a:r>
              <a:rPr lang="en-US"/>
              <a:t>(see also IEEE 802.11-25/1572)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81DD8E9-CD42-82D4-EBDA-ED888DDDC8A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numCol="1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/>
              <a:t>UL PHY Overhead 64µs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/>
              <a:t>DL PHY Overhead 92µs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/>
              <a:t>PSDU Speed 250kb/s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/>
              <a:t>MPDU Header 5B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800"/>
          </a:p>
          <a:p>
            <a:pPr>
              <a:buFont typeface="Arial" panose="020B0604020202020204" pitchFamily="34" charset="0"/>
              <a:buChar char="•"/>
            </a:pPr>
            <a:r>
              <a:rPr lang="en-US" sz="1800"/>
              <a:t>Direct UL Poll TF payload: 2B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/>
              <a:t>Random Access TF payload: 8B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/>
              <a:t>ACK payload: 0B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/>
              <a:t>”AMP-BSR” payload: 2B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800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5193313C-B858-05C9-136D-2260E88BAFE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/>
              <a:t>CTS-to-self duration 44µs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/>
              <a:t>Inter Frame Space 16µs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/>
              <a:t>TXOP Duration 2.5ms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800"/>
          </a:p>
          <a:p>
            <a:pPr>
              <a:buFont typeface="Arial" panose="020B0604020202020204" pitchFamily="34" charset="0"/>
              <a:buChar char="•"/>
            </a:pPr>
            <a:r>
              <a:rPr lang="en-US" sz="2000"/>
              <a:t>Non-AP STA Power consumption (decreased by 10 compared to 1572)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/>
              <a:t>0.1 </a:t>
            </a:r>
            <a:r>
              <a:rPr lang="en-US" sz="1600" err="1"/>
              <a:t>mW</a:t>
            </a:r>
            <a:r>
              <a:rPr lang="en-US" sz="1600"/>
              <a:t> while transmitting an AMP PPDU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/>
              <a:t>0.01 </a:t>
            </a:r>
            <a:r>
              <a:rPr lang="en-US" sz="1600" err="1"/>
              <a:t>mW</a:t>
            </a:r>
            <a:r>
              <a:rPr lang="en-US" sz="1600"/>
              <a:t> while receiving AMP PPDU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/>
              <a:t>0 </a:t>
            </a:r>
            <a:r>
              <a:rPr lang="en-US" sz="1600" err="1"/>
              <a:t>mW</a:t>
            </a:r>
            <a:r>
              <a:rPr lang="en-US" sz="1600"/>
              <a:t> while listening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/>
              <a:t>0 </a:t>
            </a:r>
            <a:r>
              <a:rPr lang="en-US" sz="1600" err="1"/>
              <a:t>mW</a:t>
            </a:r>
            <a:r>
              <a:rPr lang="en-US" sz="1600"/>
              <a:t> while sleeping &amp; harvesting power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/>
          </a:p>
          <a:p>
            <a:pPr>
              <a:buFont typeface="Arial" panose="020B0604020202020204" pitchFamily="34" charset="0"/>
              <a:buChar char="•"/>
            </a:pPr>
            <a:endParaRPr lang="en-US" sz="2000"/>
          </a:p>
          <a:p>
            <a:pPr>
              <a:buFont typeface="Arial" panose="020B0604020202020204" pitchFamily="34" charset="0"/>
              <a:buChar char="•"/>
            </a:pPr>
            <a:endParaRPr lang="en-US" sz="2000"/>
          </a:p>
          <a:p>
            <a:pPr>
              <a:buFont typeface="Arial" panose="020B0604020202020204" pitchFamily="34" charset="0"/>
              <a:buChar char="•"/>
            </a:pPr>
            <a:endParaRPr lang="en-US" sz="2000"/>
          </a:p>
          <a:p>
            <a:pPr>
              <a:buFont typeface="Arial" panose="020B0604020202020204" pitchFamily="34" charset="0"/>
              <a:buChar char="•"/>
            </a:pPr>
            <a:endParaRPr lang="en-US" sz="1800"/>
          </a:p>
          <a:p>
            <a:endParaRPr lang="en-US" sz="1800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7CDBB805-D74F-C560-8485-4EC2A2CC9C03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October 2025</a:t>
            </a:r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8368EF0-0854-4AE7-E254-B023F675C6BD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Sebastian Max, Ericsson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4C6B030-751F-CF01-21C2-2AA82B6E1BD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3805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824FB7-5101-66A3-CEF3-9F2552DD1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Frame Exchange Sequences</a:t>
            </a:r>
            <a:br>
              <a:rPr lang="en-US"/>
            </a:br>
            <a:r>
              <a:rPr lang="en-US"/>
              <a:t>(same as in IEEE 802.11-25/1572)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B0E90D9-87EF-DAA7-D0E9-1CCCE341F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Triggered Random Access</a:t>
            </a:r>
          </a:p>
          <a:p>
            <a:pPr>
              <a:buFont typeface="Arial" panose="020B0604020202020204" pitchFamily="34" charset="0"/>
              <a:buChar char="•"/>
            </a:pPr>
            <a:endParaRPr lang="en-US"/>
          </a:p>
          <a:p>
            <a:pPr>
              <a:buFont typeface="Arial" panose="020B0604020202020204" pitchFamily="34" charset="0"/>
              <a:buChar char="•"/>
            </a:pPr>
            <a:endParaRPr lang="en-US"/>
          </a:p>
          <a:p>
            <a:pPr marL="457200" lvl="1" indent="0"/>
            <a:endParaRPr lang="en-US"/>
          </a:p>
          <a:p>
            <a:pPr marL="457200" lvl="1" indent="0"/>
            <a:endParaRPr lang="en-US"/>
          </a:p>
          <a:p>
            <a:pPr marL="457200" lvl="1" indent="0"/>
            <a:r>
              <a:rPr lang="en-US"/>
              <a:t>(may be split into multiple TXOPs depending on the number of RA slots)</a:t>
            </a:r>
          </a:p>
          <a:p>
            <a:r>
              <a:rPr lang="en-US"/>
              <a:t>Uplink Data Transmission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FAD2F2C-7F49-0248-A253-0D9F8D52497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F36D19C-A08E-2D94-944F-CBB514AF7A0A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Sebastian Max, Ericsson</a:t>
            </a:r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866DAB00-28C9-7FEB-FDDC-ACC36362D91A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October 2025</a:t>
            </a:r>
            <a:endParaRPr lang="en-GB"/>
          </a:p>
        </p:txBody>
      </p: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C4399C12-182A-BA68-123E-9171C10C8EDC}"/>
              </a:ext>
            </a:extLst>
          </p:cNvPr>
          <p:cNvCxnSpPr>
            <a:cxnSpLocks/>
          </p:cNvCxnSpPr>
          <p:nvPr/>
        </p:nvCxnSpPr>
        <p:spPr>
          <a:xfrm>
            <a:off x="3580254" y="3603369"/>
            <a:ext cx="528610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feld 7">
            <a:extLst>
              <a:ext uri="{FF2B5EF4-FFF2-40B4-BE49-F238E27FC236}">
                <a16:creationId xmlns:a16="http://schemas.microsoft.com/office/drawing/2014/main" id="{D6ACEDA1-1BA3-E8EC-1753-AFB642D687E4}"/>
              </a:ext>
            </a:extLst>
          </p:cNvPr>
          <p:cNvSpPr txBox="1"/>
          <p:nvPr/>
        </p:nvSpPr>
        <p:spPr>
          <a:xfrm>
            <a:off x="2178173" y="2490832"/>
            <a:ext cx="13062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chemeClr val="tx1"/>
                </a:solidFill>
              </a:rPr>
              <a:t>AMP AP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27F139EB-2F3A-BF2C-D165-3F6DFA675F69}"/>
              </a:ext>
            </a:extLst>
          </p:cNvPr>
          <p:cNvSpPr txBox="1"/>
          <p:nvPr/>
        </p:nvSpPr>
        <p:spPr>
          <a:xfrm>
            <a:off x="2178173" y="2860166"/>
            <a:ext cx="13062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chemeClr val="tx1"/>
                </a:solidFill>
              </a:rPr>
              <a:t>AMP STA1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A5BDB4C8-F9EE-5A53-3D18-94780B634D74}"/>
              </a:ext>
            </a:extLst>
          </p:cNvPr>
          <p:cNvSpPr txBox="1"/>
          <p:nvPr/>
        </p:nvSpPr>
        <p:spPr>
          <a:xfrm>
            <a:off x="2178173" y="3227919"/>
            <a:ext cx="13062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chemeClr val="tx1"/>
                </a:solidFill>
              </a:rPr>
              <a:t>AMP STA2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A7054EDF-2CCF-6EB4-7E0D-24EABF541426}"/>
              </a:ext>
            </a:extLst>
          </p:cNvPr>
          <p:cNvSpPr txBox="1"/>
          <p:nvPr/>
        </p:nvSpPr>
        <p:spPr>
          <a:xfrm>
            <a:off x="8811801" y="3489241"/>
            <a:ext cx="13062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F0E1E7DC-FDD9-4407-F0B7-67A9CBB0808C}"/>
              </a:ext>
            </a:extLst>
          </p:cNvPr>
          <p:cNvSpPr/>
          <p:nvPr/>
        </p:nvSpPr>
        <p:spPr>
          <a:xfrm>
            <a:off x="5012813" y="2536650"/>
            <a:ext cx="1561009" cy="2776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>
                <a:solidFill>
                  <a:schemeClr val="tx1"/>
                </a:solidFill>
              </a:rPr>
              <a:t>AMP TF (RA)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25FA7480-D2F7-0DE0-037D-6E204696AA96}"/>
              </a:ext>
            </a:extLst>
          </p:cNvPr>
          <p:cNvSpPr/>
          <p:nvPr/>
        </p:nvSpPr>
        <p:spPr>
          <a:xfrm>
            <a:off x="6680504" y="2536650"/>
            <a:ext cx="542108" cy="277697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>
                <a:solidFill>
                  <a:schemeClr val="tx1"/>
                </a:solidFill>
              </a:rPr>
              <a:t>RA</a:t>
            </a:r>
            <a:br>
              <a:rPr lang="en-US" sz="900">
                <a:solidFill>
                  <a:schemeClr val="tx1"/>
                </a:solidFill>
              </a:rPr>
            </a:br>
            <a:r>
              <a:rPr lang="en-US" sz="900">
                <a:solidFill>
                  <a:schemeClr val="tx1"/>
                </a:solidFill>
              </a:rPr>
              <a:t>Slot 1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EDDDBC70-DBE5-C11F-0E92-2199B038A36A}"/>
              </a:ext>
            </a:extLst>
          </p:cNvPr>
          <p:cNvSpPr/>
          <p:nvPr/>
        </p:nvSpPr>
        <p:spPr>
          <a:xfrm>
            <a:off x="7329293" y="2536650"/>
            <a:ext cx="542108" cy="277697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>
                <a:solidFill>
                  <a:schemeClr val="tx1"/>
                </a:solidFill>
              </a:rPr>
              <a:t>RA</a:t>
            </a:r>
            <a:br>
              <a:rPr lang="en-US" sz="900">
                <a:solidFill>
                  <a:schemeClr val="tx1"/>
                </a:solidFill>
              </a:rPr>
            </a:br>
            <a:r>
              <a:rPr lang="en-US" sz="900">
                <a:solidFill>
                  <a:schemeClr val="tx1"/>
                </a:solidFill>
              </a:rPr>
              <a:t>Slot 2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0381E44-1B68-3929-FEDB-794D88386145}"/>
              </a:ext>
            </a:extLst>
          </p:cNvPr>
          <p:cNvSpPr/>
          <p:nvPr/>
        </p:nvSpPr>
        <p:spPr>
          <a:xfrm>
            <a:off x="7978082" y="2536650"/>
            <a:ext cx="542108" cy="277697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>
                <a:solidFill>
                  <a:schemeClr val="tx1"/>
                </a:solidFill>
              </a:rPr>
              <a:t>RA</a:t>
            </a:r>
            <a:br>
              <a:rPr lang="en-US" sz="900">
                <a:solidFill>
                  <a:schemeClr val="tx1"/>
                </a:solidFill>
              </a:rPr>
            </a:br>
            <a:r>
              <a:rPr lang="en-US" sz="900">
                <a:solidFill>
                  <a:schemeClr val="tx1"/>
                </a:solidFill>
              </a:rPr>
              <a:t>Slot 3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C54C603A-2AFD-EB09-73F6-0BED0CF6C393}"/>
              </a:ext>
            </a:extLst>
          </p:cNvPr>
          <p:cNvSpPr/>
          <p:nvPr/>
        </p:nvSpPr>
        <p:spPr>
          <a:xfrm>
            <a:off x="7329293" y="3273736"/>
            <a:ext cx="542108" cy="277697"/>
          </a:xfrm>
          <a:prstGeom prst="rect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>
                <a:solidFill>
                  <a:schemeClr val="tx1"/>
                </a:solidFill>
              </a:rPr>
              <a:t>AMP-BSR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3A9EA47A-60A1-482D-6814-41F23C85B05A}"/>
              </a:ext>
            </a:extLst>
          </p:cNvPr>
          <p:cNvSpPr/>
          <p:nvPr/>
        </p:nvSpPr>
        <p:spPr>
          <a:xfrm>
            <a:off x="6680504" y="2905984"/>
            <a:ext cx="542108" cy="277697"/>
          </a:xfrm>
          <a:prstGeom prst="rect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>
                <a:solidFill>
                  <a:schemeClr val="tx1"/>
                </a:solidFill>
              </a:rPr>
              <a:t>AMP-BSR</a:t>
            </a: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14C5F17F-DF6B-6BF4-A54A-A1828E053CBA}"/>
              </a:ext>
            </a:extLst>
          </p:cNvPr>
          <p:cNvSpPr/>
          <p:nvPr/>
        </p:nvSpPr>
        <p:spPr>
          <a:xfrm>
            <a:off x="5008459" y="2894578"/>
            <a:ext cx="1561009" cy="277697"/>
          </a:xfrm>
          <a:prstGeom prst="rect">
            <a:avLst/>
          </a:prstGeom>
          <a:ln w="12700">
            <a:solidFill>
              <a:schemeClr val="bg1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>
                <a:solidFill>
                  <a:schemeClr val="tx1"/>
                </a:solidFill>
              </a:rPr>
              <a:t>receive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404296B0-5F09-D9DF-4716-70E439879711}"/>
              </a:ext>
            </a:extLst>
          </p:cNvPr>
          <p:cNvSpPr/>
          <p:nvPr/>
        </p:nvSpPr>
        <p:spPr>
          <a:xfrm>
            <a:off x="5012823" y="3270427"/>
            <a:ext cx="1561009" cy="277697"/>
          </a:xfrm>
          <a:prstGeom prst="rect">
            <a:avLst/>
          </a:prstGeom>
          <a:ln w="12700">
            <a:solidFill>
              <a:schemeClr val="bg1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>
                <a:solidFill>
                  <a:schemeClr val="tx1"/>
                </a:solidFill>
              </a:rPr>
              <a:t>receive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65EE9044-D587-5790-7260-49F0BE384098}"/>
              </a:ext>
            </a:extLst>
          </p:cNvPr>
          <p:cNvSpPr/>
          <p:nvPr/>
        </p:nvSpPr>
        <p:spPr>
          <a:xfrm>
            <a:off x="3432205" y="2905191"/>
            <a:ext cx="1580608" cy="277697"/>
          </a:xfrm>
          <a:prstGeom prst="rect">
            <a:avLst/>
          </a:prstGeom>
          <a:ln w="12700"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>
                <a:solidFill>
                  <a:schemeClr val="tx1"/>
                </a:solidFill>
              </a:rPr>
              <a:t>listen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3C662B26-FF28-A3A4-8E02-305E0F9A4433}"/>
              </a:ext>
            </a:extLst>
          </p:cNvPr>
          <p:cNvSpPr/>
          <p:nvPr/>
        </p:nvSpPr>
        <p:spPr>
          <a:xfrm>
            <a:off x="3432205" y="3279852"/>
            <a:ext cx="1580609" cy="277697"/>
          </a:xfrm>
          <a:prstGeom prst="rect">
            <a:avLst/>
          </a:prstGeom>
          <a:ln w="12700"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>
                <a:solidFill>
                  <a:schemeClr val="tx1"/>
                </a:solidFill>
              </a:rPr>
              <a:t>listen</a:t>
            </a: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BB9F8A4F-3A47-EF5B-4DA0-32934D792268}"/>
              </a:ext>
            </a:extLst>
          </p:cNvPr>
          <p:cNvSpPr/>
          <p:nvPr/>
        </p:nvSpPr>
        <p:spPr>
          <a:xfrm>
            <a:off x="3432205" y="2533987"/>
            <a:ext cx="931820" cy="277697"/>
          </a:xfrm>
          <a:prstGeom prst="rect">
            <a:avLst/>
          </a:prstGeom>
          <a:ln w="12700"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>
                <a:solidFill>
                  <a:schemeClr val="tx1"/>
                </a:solidFill>
              </a:rPr>
              <a:t>LBT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187BDD7F-2E3E-7742-D32E-A17CFC9A88C1}"/>
              </a:ext>
            </a:extLst>
          </p:cNvPr>
          <p:cNvSpPr/>
          <p:nvPr/>
        </p:nvSpPr>
        <p:spPr>
          <a:xfrm>
            <a:off x="4364025" y="2536650"/>
            <a:ext cx="542108" cy="27769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>
                <a:solidFill>
                  <a:schemeClr val="tx1"/>
                </a:solidFill>
              </a:rPr>
              <a:t>CTS-to-self</a:t>
            </a:r>
          </a:p>
        </p:txBody>
      </p:sp>
      <p:cxnSp>
        <p:nvCxnSpPr>
          <p:cNvPr id="24" name="Gerade Verbindung mit Pfeil 23">
            <a:extLst>
              <a:ext uri="{FF2B5EF4-FFF2-40B4-BE49-F238E27FC236}">
                <a16:creationId xmlns:a16="http://schemas.microsoft.com/office/drawing/2014/main" id="{690FAA54-CAB6-A000-C4E4-E7DFB22F4F86}"/>
              </a:ext>
            </a:extLst>
          </p:cNvPr>
          <p:cNvCxnSpPr/>
          <p:nvPr/>
        </p:nvCxnSpPr>
        <p:spPr>
          <a:xfrm>
            <a:off x="3510462" y="6003295"/>
            <a:ext cx="7373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Textfeld 24">
            <a:extLst>
              <a:ext uri="{FF2B5EF4-FFF2-40B4-BE49-F238E27FC236}">
                <a16:creationId xmlns:a16="http://schemas.microsoft.com/office/drawing/2014/main" id="{A232F0CF-6557-1F30-5E93-6DB6194A717A}"/>
              </a:ext>
            </a:extLst>
          </p:cNvPr>
          <p:cNvSpPr txBox="1"/>
          <p:nvPr/>
        </p:nvSpPr>
        <p:spPr>
          <a:xfrm>
            <a:off x="2108381" y="4890758"/>
            <a:ext cx="13062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chemeClr val="tx1"/>
                </a:solidFill>
              </a:rPr>
              <a:t>AMP AP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271F9557-3147-C877-FA40-27BC5DD9FA90}"/>
              </a:ext>
            </a:extLst>
          </p:cNvPr>
          <p:cNvSpPr txBox="1"/>
          <p:nvPr/>
        </p:nvSpPr>
        <p:spPr>
          <a:xfrm>
            <a:off x="2108381" y="5260092"/>
            <a:ext cx="13062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chemeClr val="tx1"/>
                </a:solidFill>
              </a:rPr>
              <a:t>AMP STA1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56352B16-1138-119A-386E-C9220074EC5B}"/>
              </a:ext>
            </a:extLst>
          </p:cNvPr>
          <p:cNvSpPr txBox="1"/>
          <p:nvPr/>
        </p:nvSpPr>
        <p:spPr>
          <a:xfrm>
            <a:off x="2108381" y="5627845"/>
            <a:ext cx="13062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chemeClr val="tx1"/>
                </a:solidFill>
              </a:rPr>
              <a:t>AMP STA2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66CE0E64-87A4-BAE2-9DA4-15289DC76BF3}"/>
              </a:ext>
            </a:extLst>
          </p:cNvPr>
          <p:cNvSpPr txBox="1"/>
          <p:nvPr/>
        </p:nvSpPr>
        <p:spPr>
          <a:xfrm>
            <a:off x="10808244" y="5754281"/>
            <a:ext cx="130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t</a:t>
            </a:r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66D7F84D-2A8A-44A6-B582-CA8A93D5CE33}"/>
              </a:ext>
            </a:extLst>
          </p:cNvPr>
          <p:cNvSpPr/>
          <p:nvPr/>
        </p:nvSpPr>
        <p:spPr>
          <a:xfrm>
            <a:off x="4294233" y="4936576"/>
            <a:ext cx="542108" cy="27769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>
                <a:solidFill>
                  <a:schemeClr val="tx1"/>
                </a:solidFill>
              </a:rPr>
              <a:t>CTS-to-self</a:t>
            </a:r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86E2442D-E9AA-3989-6457-CEEDEEF3F71A}"/>
              </a:ext>
            </a:extLst>
          </p:cNvPr>
          <p:cNvSpPr/>
          <p:nvPr/>
        </p:nvSpPr>
        <p:spPr>
          <a:xfrm>
            <a:off x="6610710" y="4936575"/>
            <a:ext cx="2747554" cy="277697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/>
              <a:t>UL Slot for STA 1</a:t>
            </a:r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656F9C5D-837A-940F-4ED0-2B1E6C62DA35}"/>
              </a:ext>
            </a:extLst>
          </p:cNvPr>
          <p:cNvSpPr/>
          <p:nvPr/>
        </p:nvSpPr>
        <p:spPr>
          <a:xfrm>
            <a:off x="4943021" y="4936575"/>
            <a:ext cx="1561009" cy="2776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/>
              <a:t>AMP TF (Poll 1)</a:t>
            </a: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99526595-FCB8-0E36-BDC6-959130346A5E}"/>
              </a:ext>
            </a:extLst>
          </p:cNvPr>
          <p:cNvSpPr/>
          <p:nvPr/>
        </p:nvSpPr>
        <p:spPr>
          <a:xfrm>
            <a:off x="9464944" y="4936574"/>
            <a:ext cx="981895" cy="277697"/>
          </a:xfrm>
          <a:prstGeom prst="rect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/>
              <a:t>AMP-ACK</a:t>
            </a:r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E3BF2C6B-14AE-89B4-F23B-B6F28E4DA919}"/>
              </a:ext>
            </a:extLst>
          </p:cNvPr>
          <p:cNvSpPr/>
          <p:nvPr/>
        </p:nvSpPr>
        <p:spPr>
          <a:xfrm>
            <a:off x="3362413" y="5305514"/>
            <a:ext cx="1580608" cy="277697"/>
          </a:xfrm>
          <a:prstGeom prst="rect">
            <a:avLst/>
          </a:prstGeom>
          <a:ln w="12700"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>
                <a:solidFill>
                  <a:schemeClr val="tx1"/>
                </a:solidFill>
              </a:rPr>
              <a:t>listen</a:t>
            </a:r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9BDE1762-ACBB-EFBE-4B84-8040754CB3F8}"/>
              </a:ext>
            </a:extLst>
          </p:cNvPr>
          <p:cNvSpPr/>
          <p:nvPr/>
        </p:nvSpPr>
        <p:spPr>
          <a:xfrm>
            <a:off x="3362413" y="5680175"/>
            <a:ext cx="1580608" cy="277697"/>
          </a:xfrm>
          <a:prstGeom prst="rect">
            <a:avLst/>
          </a:prstGeom>
          <a:ln w="12700"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>
                <a:solidFill>
                  <a:schemeClr val="tx1"/>
                </a:solidFill>
              </a:rPr>
              <a:t>listen</a:t>
            </a:r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BF24068D-1347-3B09-AE71-71041FACDA4E}"/>
              </a:ext>
            </a:extLst>
          </p:cNvPr>
          <p:cNvSpPr/>
          <p:nvPr/>
        </p:nvSpPr>
        <p:spPr>
          <a:xfrm>
            <a:off x="6610710" y="5305909"/>
            <a:ext cx="2747554" cy="277697"/>
          </a:xfrm>
          <a:prstGeom prst="rect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/>
              <a:t>AMP-Data</a:t>
            </a:r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DBC431EF-3563-6813-EEC8-9749F9A34F3F}"/>
              </a:ext>
            </a:extLst>
          </p:cNvPr>
          <p:cNvSpPr/>
          <p:nvPr/>
        </p:nvSpPr>
        <p:spPr>
          <a:xfrm>
            <a:off x="4943021" y="5304326"/>
            <a:ext cx="1556655" cy="277697"/>
          </a:xfrm>
          <a:prstGeom prst="rect">
            <a:avLst/>
          </a:prstGeom>
          <a:ln w="12700">
            <a:solidFill>
              <a:schemeClr val="bg1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/>
              <a:t>receive</a:t>
            </a:r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2BA91E94-6AEB-6396-87ED-FC4D16C5D11F}"/>
              </a:ext>
            </a:extLst>
          </p:cNvPr>
          <p:cNvSpPr/>
          <p:nvPr/>
        </p:nvSpPr>
        <p:spPr>
          <a:xfrm>
            <a:off x="4947385" y="5680175"/>
            <a:ext cx="1556655" cy="277697"/>
          </a:xfrm>
          <a:prstGeom prst="rect">
            <a:avLst/>
          </a:prstGeom>
          <a:ln w="12700">
            <a:solidFill>
              <a:schemeClr val="bg1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/>
              <a:t>receive</a:t>
            </a:r>
          </a:p>
        </p:txBody>
      </p:sp>
      <p:sp>
        <p:nvSpPr>
          <p:cNvPr id="38" name="Rechteck 37">
            <a:extLst>
              <a:ext uri="{FF2B5EF4-FFF2-40B4-BE49-F238E27FC236}">
                <a16:creationId xmlns:a16="http://schemas.microsoft.com/office/drawing/2014/main" id="{716AC2D9-7832-87AF-47C9-5EFF3F1F53E2}"/>
              </a:ext>
            </a:extLst>
          </p:cNvPr>
          <p:cNvSpPr/>
          <p:nvPr/>
        </p:nvSpPr>
        <p:spPr>
          <a:xfrm>
            <a:off x="9469299" y="5300549"/>
            <a:ext cx="977540" cy="277697"/>
          </a:xfrm>
          <a:prstGeom prst="rect">
            <a:avLst/>
          </a:prstGeom>
          <a:ln w="12700">
            <a:solidFill>
              <a:schemeClr val="bg1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/>
              <a:t>receive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0E8FC6A5-574B-F4E1-530B-FF4C4991E829}"/>
              </a:ext>
            </a:extLst>
          </p:cNvPr>
          <p:cNvSpPr/>
          <p:nvPr/>
        </p:nvSpPr>
        <p:spPr>
          <a:xfrm>
            <a:off x="3362413" y="4937764"/>
            <a:ext cx="931820" cy="277697"/>
          </a:xfrm>
          <a:prstGeom prst="rect">
            <a:avLst/>
          </a:prstGeom>
          <a:ln w="12700"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>
                <a:solidFill>
                  <a:schemeClr val="tx1"/>
                </a:solidFill>
              </a:rPr>
              <a:t>LBT</a:t>
            </a:r>
          </a:p>
        </p:txBody>
      </p:sp>
      <p:sp>
        <p:nvSpPr>
          <p:cNvPr id="40" name="Textfeld 39">
            <a:extLst>
              <a:ext uri="{FF2B5EF4-FFF2-40B4-BE49-F238E27FC236}">
                <a16:creationId xmlns:a16="http://schemas.microsoft.com/office/drawing/2014/main" id="{F0ABB956-D2E6-C536-3882-1D4967D10A73}"/>
              </a:ext>
            </a:extLst>
          </p:cNvPr>
          <p:cNvSpPr txBox="1"/>
          <p:nvPr/>
        </p:nvSpPr>
        <p:spPr>
          <a:xfrm>
            <a:off x="10884445" y="5916466"/>
            <a:ext cx="13062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chemeClr val="tx1"/>
                </a:solidFill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1977119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739FE0-518A-FED4-72E2-D6D7BC8D8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Approach 1: Contention-Window (CW) based, </a:t>
            </a:r>
            <a:br>
              <a:rPr lang="en-US"/>
            </a:b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801D72C-0A43-ED24-8C6E-FEE97488A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/>
              <a:t>Inspired by UORA (Uplink OFDMA-based Random Access), introduced by HE (</a:t>
            </a:r>
            <a:r>
              <a:rPr lang="en-US" err="1"/>
              <a:t>TGax</a:t>
            </a:r>
            <a:r>
              <a:rPr lang="en-US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A non-AP AMP STA maintains an AMP Contention Window (ACW) and an AMP Backoff Counter (ABO)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ACW initialized to </a:t>
            </a:r>
            <a:r>
              <a:rPr lang="en-US" err="1"/>
              <a:t>ACWmin</a:t>
            </a:r>
            <a:endParaRPr lang="en-US"/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ABO initialized to a random value [0, ACW]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AMP AP signals random access slots in a Trigger Frame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STA counts down ABO by the number of slots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When reaching zero, the STA transmits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Uplink transmission failed: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ACW = 2×ACW + 1 (limited by </a:t>
            </a:r>
            <a:r>
              <a:rPr lang="en-US" err="1"/>
              <a:t>ACWmax</a:t>
            </a:r>
            <a:r>
              <a:rPr lang="en-US"/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Re-try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43461F8-0A90-24F6-F320-40944D3E62C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0032DB4-12E9-2129-80DD-2368AEC5F1A9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Sebastian Max, Ericsson</a:t>
            </a:r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FE8BCF29-F014-C938-E502-624FE66B019F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October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0351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763579-5618-31D9-67FD-80BC360E4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Approach 2: AP-driven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BE025CA-3BCD-75F5-A042-FEE514C919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/>
              <a:t>Inspired by EPC RFID Gen2 UHF inventory operation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AMP AP signals start of a random access (RA) session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Consisting of one or more Trigger Frames (TFs)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Each TF announces a number of RA slots (limited by the TXOP duration)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The first TF signals the RA session start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 A non-AP AMP STA receives the first TF of a RA session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STA initializes an AMP Backoff Counter (ABO) randomly to [0, number of RA slots]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For every received TF of a RA session (including the first)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STA counts down the ABO by the number of RA slots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When reaching zero, the STA transmits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Uplink transmission failed: Re-try in the next session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C7FC224-BDBD-7132-A490-7893B845312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47674A8-78AA-824D-8087-E1C3A202105D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Sebastian Max, Ericsson</a:t>
            </a:r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9F41982F-745D-B989-9927-9646046670BD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October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984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671516-CB07-F108-5CC7-42D0BDE1A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AMP AP</a:t>
            </a:r>
            <a:br>
              <a:rPr lang="en-US"/>
            </a:br>
            <a:r>
              <a:rPr lang="en-US"/>
              <a:t>(same as IEEE 802.11-25/1572)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D3B8E1-FC79-928A-AD53-BE83447181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457" y="1981201"/>
            <a:ext cx="5985028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/>
              <a:t>Transmit power 1 W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/>
              <a:t>Center frequency 2.412 GHz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/>
              <a:t>Initiates triggered random access period with n slots every 102.4 </a:t>
            </a:r>
            <a:r>
              <a:rPr lang="en-US" sz="2000" err="1"/>
              <a:t>ms</a:t>
            </a:r>
            <a:endParaRPr lang="en-US" sz="2000"/>
          </a:p>
          <a:p>
            <a:pPr>
              <a:buFont typeface="Arial" panose="020B0604020202020204" pitchFamily="34" charset="0"/>
              <a:buChar char="•"/>
            </a:pPr>
            <a:endParaRPr lang="en-US" sz="2000"/>
          </a:p>
          <a:p>
            <a:pPr>
              <a:buFont typeface="Arial" panose="020B0604020202020204" pitchFamily="34" charset="0"/>
              <a:buChar char="•"/>
            </a:pPr>
            <a:endParaRPr lang="en-US" sz="2000"/>
          </a:p>
          <a:p>
            <a:pPr>
              <a:buFont typeface="Arial" panose="020B0604020202020204" pitchFamily="34" charset="0"/>
              <a:buChar char="•"/>
            </a:pPr>
            <a:endParaRPr lang="en-US" sz="2000"/>
          </a:p>
          <a:p>
            <a:pPr>
              <a:buFont typeface="Arial" panose="020B0604020202020204" pitchFamily="34" charset="0"/>
              <a:buChar char="•"/>
            </a:pPr>
            <a:endParaRPr lang="en-US" sz="2000"/>
          </a:p>
          <a:p>
            <a:pPr>
              <a:buFont typeface="Arial" panose="020B0604020202020204" pitchFamily="34" charset="0"/>
              <a:buChar char="•"/>
            </a:pPr>
            <a:endParaRPr lang="en-US" sz="2000"/>
          </a:p>
          <a:p>
            <a:pPr>
              <a:buFont typeface="Arial" panose="020B0604020202020204" pitchFamily="34" charset="0"/>
              <a:buChar char="•"/>
            </a:pPr>
            <a:endParaRPr lang="en-US" sz="2000"/>
          </a:p>
          <a:p>
            <a:pPr>
              <a:buFont typeface="Arial" panose="020B0604020202020204" pitchFamily="34" charset="0"/>
              <a:buChar char="•"/>
            </a:pPr>
            <a:r>
              <a:rPr lang="en-US" sz="2000"/>
              <a:t>If it receives “AMP-BSRs”, it will poll the AMP non-AP STAs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515463A-857D-4603-7074-886071ABEBC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7A2343-B3DD-058A-DF0E-EED3671BCF80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Sebastian Max, Ericsson</a:t>
            </a:r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8A89C0B5-AB57-D610-53EF-9FEB44293FB9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/>
          </a:p>
        </p:txBody>
      </p:sp>
      <p:pic>
        <p:nvPicPr>
          <p:cNvPr id="7" name="Grafik 6" descr="Drahtlosrouter Silhouette">
            <a:extLst>
              <a:ext uri="{FF2B5EF4-FFF2-40B4-BE49-F238E27FC236}">
                <a16:creationId xmlns:a16="http://schemas.microsoft.com/office/drawing/2014/main" id="{6F553B6F-0E7B-5A2E-13F2-A0DBA373D5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20038" y="3674966"/>
            <a:ext cx="725682" cy="725682"/>
          </a:xfrm>
          <a:prstGeom prst="rect">
            <a:avLst/>
          </a:prstGeom>
        </p:spPr>
      </p:pic>
      <p:cxnSp>
        <p:nvCxnSpPr>
          <p:cNvPr id="8" name="Gerade Verbindung mit Pfeil 7">
            <a:extLst>
              <a:ext uri="{FF2B5EF4-FFF2-40B4-BE49-F238E27FC236}">
                <a16:creationId xmlns:a16="http://schemas.microsoft.com/office/drawing/2014/main" id="{D7C419C6-D22D-C3CC-B5FF-AF761940868E}"/>
              </a:ext>
            </a:extLst>
          </p:cNvPr>
          <p:cNvCxnSpPr>
            <a:cxnSpLocks/>
          </p:cNvCxnSpPr>
          <p:nvPr/>
        </p:nvCxnSpPr>
        <p:spPr>
          <a:xfrm>
            <a:off x="5824230" y="4952894"/>
            <a:ext cx="591569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Rechteck 9">
            <a:extLst>
              <a:ext uri="{FF2B5EF4-FFF2-40B4-BE49-F238E27FC236}">
                <a16:creationId xmlns:a16="http://schemas.microsoft.com/office/drawing/2014/main" id="{8FA95BDC-AE11-536B-54EA-C64AE9ACD9D3}"/>
              </a:ext>
            </a:extLst>
          </p:cNvPr>
          <p:cNvSpPr/>
          <p:nvPr/>
        </p:nvSpPr>
        <p:spPr>
          <a:xfrm>
            <a:off x="7598059" y="3828047"/>
            <a:ext cx="1561009" cy="2776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>
                <a:solidFill>
                  <a:schemeClr val="tx1"/>
                </a:solidFill>
              </a:rPr>
              <a:t>AMP TF (RA)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9FE06060-0D50-2326-6D72-E868401B147E}"/>
              </a:ext>
            </a:extLst>
          </p:cNvPr>
          <p:cNvSpPr/>
          <p:nvPr/>
        </p:nvSpPr>
        <p:spPr>
          <a:xfrm>
            <a:off x="9265750" y="3828047"/>
            <a:ext cx="542108" cy="277697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>
                <a:solidFill>
                  <a:schemeClr val="tx1"/>
                </a:solidFill>
              </a:rPr>
              <a:t>RA</a:t>
            </a:r>
            <a:br>
              <a:rPr lang="en-US" sz="900">
                <a:solidFill>
                  <a:schemeClr val="tx1"/>
                </a:solidFill>
              </a:rPr>
            </a:br>
            <a:r>
              <a:rPr lang="en-US" sz="900">
                <a:solidFill>
                  <a:schemeClr val="tx1"/>
                </a:solidFill>
              </a:rPr>
              <a:t>Slot 1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40A06D0D-C3F6-0F05-B73A-D87EBF30BB3E}"/>
              </a:ext>
            </a:extLst>
          </p:cNvPr>
          <p:cNvSpPr/>
          <p:nvPr/>
        </p:nvSpPr>
        <p:spPr>
          <a:xfrm>
            <a:off x="9914539" y="3828047"/>
            <a:ext cx="542108" cy="277697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>
                <a:solidFill>
                  <a:schemeClr val="tx1"/>
                </a:solidFill>
              </a:rPr>
              <a:t>RA</a:t>
            </a:r>
            <a:br>
              <a:rPr lang="en-US" sz="900">
                <a:solidFill>
                  <a:schemeClr val="tx1"/>
                </a:solidFill>
              </a:rPr>
            </a:br>
            <a:r>
              <a:rPr lang="en-US" sz="900">
                <a:solidFill>
                  <a:schemeClr val="tx1"/>
                </a:solidFill>
              </a:rPr>
              <a:t>Slot 2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B1CB24D3-D37C-664E-630D-641630ABF37B}"/>
              </a:ext>
            </a:extLst>
          </p:cNvPr>
          <p:cNvSpPr/>
          <p:nvPr/>
        </p:nvSpPr>
        <p:spPr>
          <a:xfrm>
            <a:off x="10563328" y="3828047"/>
            <a:ext cx="542108" cy="277697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>
                <a:solidFill>
                  <a:schemeClr val="tx1"/>
                </a:solidFill>
              </a:rPr>
              <a:t>RA</a:t>
            </a:r>
            <a:br>
              <a:rPr lang="en-US" sz="900">
                <a:solidFill>
                  <a:schemeClr val="tx1"/>
                </a:solidFill>
              </a:rPr>
            </a:br>
            <a:r>
              <a:rPr lang="en-US" sz="900">
                <a:solidFill>
                  <a:schemeClr val="tx1"/>
                </a:solidFill>
              </a:rPr>
              <a:t>Slot 3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FBF1E788-5DF3-7E40-C1F6-C844FE878B40}"/>
              </a:ext>
            </a:extLst>
          </p:cNvPr>
          <p:cNvSpPr/>
          <p:nvPr/>
        </p:nvSpPr>
        <p:spPr>
          <a:xfrm>
            <a:off x="6017451" y="3825384"/>
            <a:ext cx="931820" cy="277697"/>
          </a:xfrm>
          <a:prstGeom prst="rect">
            <a:avLst/>
          </a:prstGeom>
          <a:ln w="12700"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>
                <a:solidFill>
                  <a:schemeClr val="tx1"/>
                </a:solidFill>
              </a:rPr>
              <a:t>LBT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160DD107-675D-B199-A4BE-F0BFDC2775C0}"/>
              </a:ext>
            </a:extLst>
          </p:cNvPr>
          <p:cNvSpPr/>
          <p:nvPr/>
        </p:nvSpPr>
        <p:spPr>
          <a:xfrm>
            <a:off x="6949271" y="3828047"/>
            <a:ext cx="542108" cy="27769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>
                <a:solidFill>
                  <a:schemeClr val="tx1"/>
                </a:solidFill>
              </a:rPr>
              <a:t>CTS-to-self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2B7A642F-BD52-390D-53F5-3430D9DD88DC}"/>
              </a:ext>
            </a:extLst>
          </p:cNvPr>
          <p:cNvSpPr/>
          <p:nvPr/>
        </p:nvSpPr>
        <p:spPr bwMode="auto">
          <a:xfrm>
            <a:off x="7018718" y="4547695"/>
            <a:ext cx="716692" cy="405199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Triggered RA</a:t>
            </a:r>
          </a:p>
        </p:txBody>
      </p:sp>
      <p:cxnSp>
        <p:nvCxnSpPr>
          <p:cNvPr id="19" name="Gerade Verbindung 18">
            <a:extLst>
              <a:ext uri="{FF2B5EF4-FFF2-40B4-BE49-F238E27FC236}">
                <a16:creationId xmlns:a16="http://schemas.microsoft.com/office/drawing/2014/main" id="{7C1208BB-13CB-300C-9F6C-604031BF50DE}"/>
              </a:ext>
            </a:extLst>
          </p:cNvPr>
          <p:cNvCxnSpPr/>
          <p:nvPr/>
        </p:nvCxnSpPr>
        <p:spPr bwMode="auto">
          <a:xfrm>
            <a:off x="6017451" y="4103081"/>
            <a:ext cx="1001267" cy="444614"/>
          </a:xfrm>
          <a:prstGeom prst="line">
            <a:avLst/>
          </a:prstGeom>
          <a:solidFill>
            <a:srgbClr val="00B8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Gerade Verbindung 19">
            <a:extLst>
              <a:ext uri="{FF2B5EF4-FFF2-40B4-BE49-F238E27FC236}">
                <a16:creationId xmlns:a16="http://schemas.microsoft.com/office/drawing/2014/main" id="{28F92E0A-7FD1-9546-1E45-1CAF6E918040}"/>
              </a:ext>
            </a:extLst>
          </p:cNvPr>
          <p:cNvCxnSpPr>
            <a:cxnSpLocks/>
          </p:cNvCxnSpPr>
          <p:nvPr/>
        </p:nvCxnSpPr>
        <p:spPr bwMode="auto">
          <a:xfrm flipH="1">
            <a:off x="7735410" y="4103081"/>
            <a:ext cx="3370026" cy="444614"/>
          </a:xfrm>
          <a:prstGeom prst="line">
            <a:avLst/>
          </a:prstGeom>
          <a:solidFill>
            <a:srgbClr val="00B8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Gerade Verbindung mit Pfeil 23">
            <a:extLst>
              <a:ext uri="{FF2B5EF4-FFF2-40B4-BE49-F238E27FC236}">
                <a16:creationId xmlns:a16="http://schemas.microsoft.com/office/drawing/2014/main" id="{2F086778-E763-EABB-561D-9463DC55A659}"/>
              </a:ext>
            </a:extLst>
          </p:cNvPr>
          <p:cNvCxnSpPr/>
          <p:nvPr/>
        </p:nvCxnSpPr>
        <p:spPr bwMode="auto">
          <a:xfrm>
            <a:off x="7018718" y="5157294"/>
            <a:ext cx="3544610" cy="0"/>
          </a:xfrm>
          <a:prstGeom prst="straightConnector1">
            <a:avLst/>
          </a:prstGeom>
          <a:solidFill>
            <a:srgbClr val="00B8FF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5" name="Textfeld 24">
            <a:extLst>
              <a:ext uri="{FF2B5EF4-FFF2-40B4-BE49-F238E27FC236}">
                <a16:creationId xmlns:a16="http://schemas.microsoft.com/office/drawing/2014/main" id="{F25873F9-512E-985C-D11F-94A4ED100977}"/>
              </a:ext>
            </a:extLst>
          </p:cNvPr>
          <p:cNvSpPr txBox="1"/>
          <p:nvPr/>
        </p:nvSpPr>
        <p:spPr>
          <a:xfrm>
            <a:off x="8114349" y="5157294"/>
            <a:ext cx="9473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solidFill>
                  <a:schemeClr val="tx1"/>
                </a:solidFill>
              </a:rPr>
              <a:t>102.4ms</a:t>
            </a:r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D497A144-E519-E95B-867C-C5C662FD88F2}"/>
              </a:ext>
            </a:extLst>
          </p:cNvPr>
          <p:cNvSpPr/>
          <p:nvPr/>
        </p:nvSpPr>
        <p:spPr bwMode="auto">
          <a:xfrm>
            <a:off x="10558793" y="4545895"/>
            <a:ext cx="716692" cy="405199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Triggered RA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2973A536-0451-338C-A0E5-B05255B116C4}"/>
              </a:ext>
            </a:extLst>
          </p:cNvPr>
          <p:cNvSpPr txBox="1"/>
          <p:nvPr/>
        </p:nvSpPr>
        <p:spPr>
          <a:xfrm>
            <a:off x="1899889" y="4231371"/>
            <a:ext cx="17659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AMP AP</a:t>
            </a:r>
          </a:p>
        </p:txBody>
      </p:sp>
    </p:spTree>
    <p:extLst>
      <p:ext uri="{BB962C8B-B14F-4D97-AF65-F5344CB8AC3E}">
        <p14:creationId xmlns:p14="http://schemas.microsoft.com/office/powerpoint/2010/main" val="2473704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AAB054-7A59-C793-CDD5-EB381C6581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D7CCCC-33C6-D4F9-3B7F-2587B946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AMP non-AP STA</a:t>
            </a:r>
            <a:br>
              <a:rPr lang="en-US"/>
            </a:br>
            <a:r>
              <a:rPr lang="en-US" sz="1800"/>
              <a:t>(same as in IEEE 802.11-25/1572 with new power consumption values)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024D566-5B4C-68C3-2D04-7FD0D2622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4519" y="1783235"/>
            <a:ext cx="4969870" cy="4767444"/>
          </a:xfrm>
        </p:spPr>
        <p:txBody>
          <a:bodyPr>
            <a:normAutofit fontScale="70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/>
              <a:t>At t=0, one AMP STA appears randomly within 1m circle around AMP AP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Initial energy 0 J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RF energy harvesting on 2.4 GHz, free-space pathloss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Only the AP emits energy, no other sources / wireless power transfer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Harvest threshold -35 dBm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Harvest loss 10 dB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Power consumption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/>
              <a:t>0.1 </a:t>
            </a:r>
            <a:r>
              <a:rPr lang="en-US" err="1"/>
              <a:t>mW</a:t>
            </a:r>
            <a:r>
              <a:rPr lang="en-US"/>
              <a:t> while transmitting an AMP PPDU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/>
              <a:t>0.01 </a:t>
            </a:r>
            <a:r>
              <a:rPr lang="en-US" err="1"/>
              <a:t>mW</a:t>
            </a:r>
            <a:r>
              <a:rPr lang="en-US"/>
              <a:t> while receiving AMP PPDU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/>
              <a:t>0 </a:t>
            </a:r>
            <a:r>
              <a:rPr lang="en-US" err="1"/>
              <a:t>mW</a:t>
            </a:r>
            <a:r>
              <a:rPr lang="en-US"/>
              <a:t> while listening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/>
              <a:t>0 </a:t>
            </a:r>
            <a:r>
              <a:rPr lang="en-US" err="1"/>
              <a:t>mW</a:t>
            </a:r>
            <a:r>
              <a:rPr lang="en-US"/>
              <a:t> while sleeping &amp; harvesting power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Harvests until it has 2.5 ms</a:t>
            </a:r>
            <a:r>
              <a:rPr lang="en-US">
                <a:solidFill>
                  <a:schemeClr val="tx1"/>
                </a:solidFill>
              </a:rPr>
              <a:t>×0.1 </a:t>
            </a:r>
            <a:r>
              <a:rPr lang="en-US" err="1">
                <a:solidFill>
                  <a:schemeClr val="tx1"/>
                </a:solidFill>
              </a:rPr>
              <a:t>mW</a:t>
            </a:r>
            <a:r>
              <a:rPr lang="en-US">
                <a:solidFill>
                  <a:schemeClr val="tx1"/>
                </a:solidFill>
              </a:rPr>
              <a:t> energy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1"/>
                </a:solidFill>
              </a:rPr>
              <a:t>Then, wakes-up and listens for random access period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1"/>
                </a:solidFill>
              </a:rPr>
              <a:t>Transmits its AMP-BSR in one of the random access slots to indicate its presence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1"/>
                </a:solidFill>
              </a:rPr>
              <a:t>Listens for uplink poll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1"/>
                </a:solidFill>
              </a:rPr>
              <a:t>Transmits its data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1"/>
                </a:solidFill>
              </a:rPr>
              <a:t>Receives acknowledgement</a:t>
            </a:r>
          </a:p>
          <a:p>
            <a:pPr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A3A4F19-0FC0-DF23-D958-4652DC9FCF8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5C4C782-E163-DFDA-BEBF-AF4889D2E9E6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Sebastian Max, Ericsson</a:t>
            </a:r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C6F15CB3-A052-9884-ED9D-89F90350B544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/>
          </a:p>
        </p:txBody>
      </p:sp>
      <p:pic>
        <p:nvPicPr>
          <p:cNvPr id="7" name="Grafik 6" descr="Drahtlosrouter Silhouette">
            <a:extLst>
              <a:ext uri="{FF2B5EF4-FFF2-40B4-BE49-F238E27FC236}">
                <a16:creationId xmlns:a16="http://schemas.microsoft.com/office/drawing/2014/main" id="{D50EEA8B-4C77-7DDE-A3AA-98AEB955FD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37412" y="3633394"/>
            <a:ext cx="725682" cy="725682"/>
          </a:xfrm>
          <a:prstGeom prst="rect">
            <a:avLst/>
          </a:prstGeom>
        </p:spPr>
      </p:pic>
      <p:pic>
        <p:nvPicPr>
          <p:cNvPr id="8" name="Grafik 7" descr="Bezeichnung Silhouette">
            <a:extLst>
              <a:ext uri="{FF2B5EF4-FFF2-40B4-BE49-F238E27FC236}">
                <a16:creationId xmlns:a16="http://schemas.microsoft.com/office/drawing/2014/main" id="{D0893C88-0CE8-E4EE-A97A-C5F022B56E9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14794" y="4725141"/>
            <a:ext cx="545667" cy="545667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B0836CEB-DE30-3C6D-3A93-482B0975CE93}"/>
              </a:ext>
            </a:extLst>
          </p:cNvPr>
          <p:cNvSpPr/>
          <p:nvPr/>
        </p:nvSpPr>
        <p:spPr bwMode="auto">
          <a:xfrm>
            <a:off x="516531" y="1612513"/>
            <a:ext cx="4767444" cy="4767444"/>
          </a:xfrm>
          <a:prstGeom prst="ellipse">
            <a:avLst/>
          </a:prstGeom>
          <a:noFill/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cxnSp>
        <p:nvCxnSpPr>
          <p:cNvPr id="11" name="Gerade Verbindung mit Pfeil 10">
            <a:extLst>
              <a:ext uri="{FF2B5EF4-FFF2-40B4-BE49-F238E27FC236}">
                <a16:creationId xmlns:a16="http://schemas.microsoft.com/office/drawing/2014/main" id="{DD9C48B0-462C-36A4-BAAF-6779BB51464A}"/>
              </a:ext>
            </a:extLst>
          </p:cNvPr>
          <p:cNvCxnSpPr>
            <a:stCxn id="9" idx="0"/>
          </p:cNvCxnSpPr>
          <p:nvPr/>
        </p:nvCxnSpPr>
        <p:spPr bwMode="auto">
          <a:xfrm>
            <a:off x="2900253" y="1612513"/>
            <a:ext cx="3491" cy="2219688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CDAC277F-2F51-5B13-D3C0-CF7C17F5BE28}"/>
              </a:ext>
            </a:extLst>
          </p:cNvPr>
          <p:cNvSpPr txBox="1"/>
          <p:nvPr/>
        </p:nvSpPr>
        <p:spPr>
          <a:xfrm>
            <a:off x="2840921" y="2722357"/>
            <a:ext cx="7256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chemeClr val="tx1"/>
                </a:solidFill>
              </a:rPr>
              <a:t>1m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C72B1426-F46F-708D-9AF6-D23689B0CA8C}"/>
              </a:ext>
            </a:extLst>
          </p:cNvPr>
          <p:cNvSpPr txBox="1"/>
          <p:nvPr/>
        </p:nvSpPr>
        <p:spPr>
          <a:xfrm>
            <a:off x="2017263" y="4220576"/>
            <a:ext cx="17659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AMP AP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271D831A-5C93-FE82-C86F-3E0397444EE8}"/>
              </a:ext>
            </a:extLst>
          </p:cNvPr>
          <p:cNvSpPr txBox="1"/>
          <p:nvPr/>
        </p:nvSpPr>
        <p:spPr>
          <a:xfrm>
            <a:off x="704637" y="5146087"/>
            <a:ext cx="17659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AMP non-AP STA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95BA5E4-D63D-EE8F-C3A2-4B411E146979}"/>
              </a:ext>
            </a:extLst>
          </p:cNvPr>
          <p:cNvSpPr/>
          <p:nvPr/>
        </p:nvSpPr>
        <p:spPr bwMode="auto">
          <a:xfrm>
            <a:off x="9970198" y="2921211"/>
            <a:ext cx="677074" cy="677074"/>
          </a:xfrm>
          <a:prstGeom prst="ellips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800">
                <a:solidFill>
                  <a:schemeClr val="tx1"/>
                </a:solidFill>
              </a:rPr>
              <a:t>Rx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6C3807D-32F8-7DB4-7324-9746B89924CA}"/>
              </a:ext>
            </a:extLst>
          </p:cNvPr>
          <p:cNvSpPr/>
          <p:nvPr/>
        </p:nvSpPr>
        <p:spPr bwMode="auto">
          <a:xfrm>
            <a:off x="11275485" y="2921211"/>
            <a:ext cx="677074" cy="677074"/>
          </a:xfrm>
          <a:prstGeom prst="ellips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800">
                <a:solidFill>
                  <a:schemeClr val="tx1"/>
                </a:solidFill>
              </a:rPr>
              <a:t>Tx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393E3A7-3419-2097-E79D-F62139CAB8AF}"/>
              </a:ext>
            </a:extLst>
          </p:cNvPr>
          <p:cNvSpPr/>
          <p:nvPr/>
        </p:nvSpPr>
        <p:spPr bwMode="auto">
          <a:xfrm>
            <a:off x="10647272" y="3550265"/>
            <a:ext cx="677074" cy="677074"/>
          </a:xfrm>
          <a:prstGeom prst="ellips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>
                <a:solidFill>
                  <a:schemeClr val="tx1"/>
                </a:solidFill>
              </a:rPr>
              <a:t>Listen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D338C78-6E73-6929-1584-21C1CD3E9893}"/>
              </a:ext>
            </a:extLst>
          </p:cNvPr>
          <p:cNvSpPr/>
          <p:nvPr/>
        </p:nvSpPr>
        <p:spPr bwMode="auto">
          <a:xfrm>
            <a:off x="10650380" y="4454034"/>
            <a:ext cx="677074" cy="677074"/>
          </a:xfrm>
          <a:prstGeom prst="ellips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>
                <a:solidFill>
                  <a:schemeClr val="tx1"/>
                </a:solidFill>
              </a:rPr>
              <a:t>Sleep</a:t>
            </a:r>
          </a:p>
        </p:txBody>
      </p:sp>
      <p:cxnSp>
        <p:nvCxnSpPr>
          <p:cNvPr id="20" name="Gerade Verbindung 19">
            <a:extLst>
              <a:ext uri="{FF2B5EF4-FFF2-40B4-BE49-F238E27FC236}">
                <a16:creationId xmlns:a16="http://schemas.microsoft.com/office/drawing/2014/main" id="{8AD27FA3-6F03-0A4E-21D9-C38572ED64B6}"/>
              </a:ext>
            </a:extLst>
          </p:cNvPr>
          <p:cNvCxnSpPr>
            <a:cxnSpLocks/>
            <a:stCxn id="15" idx="5"/>
            <a:endCxn id="17" idx="1"/>
          </p:cNvCxnSpPr>
          <p:nvPr/>
        </p:nvCxnSpPr>
        <p:spPr bwMode="auto">
          <a:xfrm>
            <a:off x="10548117" y="3499130"/>
            <a:ext cx="198310" cy="150290"/>
          </a:xfrm>
          <a:prstGeom prst="line">
            <a:avLst/>
          </a:prstGeom>
          <a:solidFill>
            <a:srgbClr val="00B8FF"/>
          </a:solidFill>
          <a:ln w="127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4" name="Gerade Verbindung 23">
            <a:extLst>
              <a:ext uri="{FF2B5EF4-FFF2-40B4-BE49-F238E27FC236}">
                <a16:creationId xmlns:a16="http://schemas.microsoft.com/office/drawing/2014/main" id="{AB7DEFCF-0911-89A4-E208-419ADFBD4FD6}"/>
              </a:ext>
            </a:extLst>
          </p:cNvPr>
          <p:cNvCxnSpPr>
            <a:cxnSpLocks/>
            <a:stCxn id="16" idx="3"/>
            <a:endCxn id="17" idx="7"/>
          </p:cNvCxnSpPr>
          <p:nvPr/>
        </p:nvCxnSpPr>
        <p:spPr bwMode="auto">
          <a:xfrm flipH="1">
            <a:off x="11225191" y="3499130"/>
            <a:ext cx="149449" cy="150290"/>
          </a:xfrm>
          <a:prstGeom prst="line">
            <a:avLst/>
          </a:prstGeom>
          <a:solidFill>
            <a:srgbClr val="00B8FF"/>
          </a:solidFill>
          <a:ln w="127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7" name="Gerade Verbindung 26">
            <a:extLst>
              <a:ext uri="{FF2B5EF4-FFF2-40B4-BE49-F238E27FC236}">
                <a16:creationId xmlns:a16="http://schemas.microsoft.com/office/drawing/2014/main" id="{28F0F5AD-8CA5-815D-BC53-4BAEC181027C}"/>
              </a:ext>
            </a:extLst>
          </p:cNvPr>
          <p:cNvCxnSpPr>
            <a:cxnSpLocks/>
            <a:stCxn id="17" idx="4"/>
            <a:endCxn id="18" idx="0"/>
          </p:cNvCxnSpPr>
          <p:nvPr/>
        </p:nvCxnSpPr>
        <p:spPr bwMode="auto">
          <a:xfrm>
            <a:off x="10985809" y="4227339"/>
            <a:ext cx="3108" cy="226695"/>
          </a:xfrm>
          <a:prstGeom prst="line">
            <a:avLst/>
          </a:prstGeom>
          <a:solidFill>
            <a:srgbClr val="00B8FF"/>
          </a:solidFill>
          <a:ln w="127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031702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CC22A4-BD42-CDA1-F2E1-C5CB16CC5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Simulation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8C37B7-1C55-090A-1A18-68B54B9C9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/>
              <a:t>CW-based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err="1"/>
              <a:t>ACWmin</a:t>
            </a:r>
            <a:r>
              <a:rPr lang="en-US"/>
              <a:t> = 7, </a:t>
            </a:r>
            <a:r>
              <a:rPr lang="en-US" err="1"/>
              <a:t>ACWmax</a:t>
            </a:r>
            <a:r>
              <a:rPr lang="en-US"/>
              <a:t> = 31 (as default in UORA)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AP announces [6, 12, 18, 24] RA slots every 102.4ms using [1, 2, 3, 4] TFs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AP-driven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AP announces [6, 12, 18, 24] RA slots every 102.4ms using [1, 2, 3, 4] TFs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KPI: Duration between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t=0 (STA enters the AP’s coverage area) and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Reception of the UL data</a:t>
            </a:r>
          </a:p>
          <a:p>
            <a:pPr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1D3DFFE-A8E7-D687-1359-9B78B4DF422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57C5A72-9D6B-1111-9DC2-CC4CFD135331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Sebastian Max, Ericsson</a:t>
            </a:r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8980A592-1601-08A5-312B-CFB48DF4EAD3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October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159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802-11-Submission.potx" id="{39B8279D-3729-4704-AB80-54F0A287AE33}" vid="{CABC245B-FFD7-4563-8595-2F43F99F393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92e84ceb-fbfd-47ab-be52-080c6b87953f}" enabled="0" method="" siteId="{92e84ceb-fbfd-47ab-be52-080c6b87953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</Template>
  <Application>Microsoft Office PowerPoint</Application>
  <PresentationFormat>Widescreen</PresentationFormat>
  <Slides>17</Slides>
  <Notes>8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</vt:lpstr>
      <vt:lpstr>Comparing Designs for Uplink Random Access</vt:lpstr>
      <vt:lpstr>Abstract</vt:lpstr>
      <vt:lpstr>Assumptions (see also IEEE 802.11-25/1572)</vt:lpstr>
      <vt:lpstr>Frame Exchange Sequences (same as in IEEE 802.11-25/1572)</vt:lpstr>
      <vt:lpstr>Approach 1: Contention-Window (CW) based,  </vt:lpstr>
      <vt:lpstr>Approach 2: AP-driven</vt:lpstr>
      <vt:lpstr>AMP AP (same as IEEE 802.11-25/1572)</vt:lpstr>
      <vt:lpstr>AMP non-AP STA (same as in IEEE 802.11-25/1572 with new power consumption values)</vt:lpstr>
      <vt:lpstr>Simulation</vt:lpstr>
      <vt:lpstr>Results for 10 STAs (dotted: CW-based, solid: AP-driven) </vt:lpstr>
      <vt:lpstr>Results for 25 STAs (dotted: CW-based, solid: AP-driven) </vt:lpstr>
      <vt:lpstr>Results for 50 STAs (dotted: CW-based, solid: AP-driven) </vt:lpstr>
      <vt:lpstr>Results for 100 STAs (dotted: CW-based, solid: AP-driven) </vt:lpstr>
      <vt:lpstr>Results for 250 STAs (dotted: CW-based, solid: AP-driven) </vt:lpstr>
      <vt:lpstr>Adaptive number of RA slots</vt:lpstr>
      <vt:lpstr>Results for Adaptive number of RA Slots (dotted: CW-based, solid: AP-driven) 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AMP Communication Channel Usage Estimation</dc:title>
  <dc:creator>Sebastian Max</dc:creator>
  <cp:keywords/>
  <cp:revision>1</cp:revision>
  <cp:lastPrinted>1601-01-01T00:00:00Z</cp:lastPrinted>
  <dcterms:created xsi:type="dcterms:W3CDTF">2023-09-11T20:09:51Z</dcterms:created>
  <dcterms:modified xsi:type="dcterms:W3CDTF">2025-10-13T17:05:44Z</dcterms:modified>
  <cp:category>Name, Affiliation</cp:category>
</cp:coreProperties>
</file>