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08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4370C8-EA7B-B605-533C-32F6FD93AA63}" name="Sebastian Max" initials="SM" userId="S::sebastian.max@ericsson.com::be0f25e6-48a2-4e87-b5b5-cf865e859a8b" providerId="AD"/>
  <p188:author id="{01E82DE9-9B0C-9DB0-2479-57D8EF8A3081}" name="Charlie Pettersson" initials="CP" userId="S::charlie.pettersson@ericsson.com::d12b89ca-3998-45f3-8d31-e36f3230f1c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F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F096C1-65AE-DC47-97DB-B18B6D5BC12F}" v="3" dt="2025-10-13T10:30:41.493"/>
    <p1510:client id="{9195D592-AF3F-0142-BA01-1BEBA42FF85D}" v="1531" dt="2025-10-13T17:03:42.3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Max" userId="be0f25e6-48a2-4e87-b5b5-cf865e859a8b" providerId="ADAL" clId="{B3DBBEEA-268D-5337-9737-550AAC997EF0}"/>
    <pc:docChg chg="custSel modSld modMainMaster">
      <pc:chgData name="Sebastian Max" userId="be0f25e6-48a2-4e87-b5b5-cf865e859a8b" providerId="ADAL" clId="{B3DBBEEA-268D-5337-9737-550AAC997EF0}" dt="2025-10-13T17:03:42.364" v="22" actId="313"/>
      <pc:docMkLst>
        <pc:docMk/>
      </pc:docMkLst>
      <pc:sldChg chg="modSp mod">
        <pc:chgData name="Sebastian Max" userId="be0f25e6-48a2-4e87-b5b5-cf865e859a8b" providerId="ADAL" clId="{B3DBBEEA-268D-5337-9737-550AAC997EF0}" dt="2025-10-13T17:01:09.290" v="21" actId="20577"/>
        <pc:sldMkLst>
          <pc:docMk/>
          <pc:sldMk cId="0" sldId="256"/>
        </pc:sldMkLst>
        <pc:spChg chg="mod">
          <ac:chgData name="Sebastian Max" userId="be0f25e6-48a2-4e87-b5b5-cf865e859a8b" providerId="ADAL" clId="{B3DBBEEA-268D-5337-9737-550AAC997EF0}" dt="2025-10-13T17:01:09.290" v="21" actId="20577"/>
          <ac:spMkLst>
            <pc:docMk/>
            <pc:sldMk cId="0" sldId="256"/>
            <ac:spMk id="3073" creationId="{00000000-0000-0000-0000-000000000000}"/>
          </ac:spMkLst>
        </pc:spChg>
      </pc:sldChg>
      <pc:sldChg chg="modSp mod">
        <pc:chgData name="Sebastian Max" userId="be0f25e6-48a2-4e87-b5b5-cf865e859a8b" providerId="ADAL" clId="{B3DBBEEA-268D-5337-9737-550AAC997EF0}" dt="2025-10-13T16:12:21.962" v="0" actId="58"/>
        <pc:sldMkLst>
          <pc:docMk/>
          <pc:sldMk cId="3591340671" sldId="314"/>
        </pc:sldMkLst>
        <pc:spChg chg="mod">
          <ac:chgData name="Sebastian Max" userId="be0f25e6-48a2-4e87-b5b5-cf865e859a8b" providerId="ADAL" clId="{B3DBBEEA-268D-5337-9737-550AAC997EF0}" dt="2025-10-13T16:12:21.962" v="0" actId="58"/>
          <ac:spMkLst>
            <pc:docMk/>
            <pc:sldMk cId="3591340671" sldId="314"/>
            <ac:spMk id="12" creationId="{4EDE18AB-3B6B-D3E8-8BE0-86846BCA0132}"/>
          </ac:spMkLst>
        </pc:spChg>
      </pc:sldChg>
      <pc:sldChg chg="modSp mod">
        <pc:chgData name="Sebastian Max" userId="be0f25e6-48a2-4e87-b5b5-cf865e859a8b" providerId="ADAL" clId="{B3DBBEEA-268D-5337-9737-550AAC997EF0}" dt="2025-10-13T16:12:29.502" v="1" actId="58"/>
        <pc:sldMkLst>
          <pc:docMk/>
          <pc:sldMk cId="2262391156" sldId="315"/>
        </pc:sldMkLst>
        <pc:spChg chg="mod">
          <ac:chgData name="Sebastian Max" userId="be0f25e6-48a2-4e87-b5b5-cf865e859a8b" providerId="ADAL" clId="{B3DBBEEA-268D-5337-9737-550AAC997EF0}" dt="2025-10-13T16:12:29.502" v="1" actId="58"/>
          <ac:spMkLst>
            <pc:docMk/>
            <pc:sldMk cId="2262391156" sldId="315"/>
            <ac:spMk id="12" creationId="{39C7DE30-15FE-2683-A66E-DA9ACD833841}"/>
          </ac:spMkLst>
        </pc:spChg>
      </pc:sldChg>
      <pc:sldChg chg="modSp mod">
        <pc:chgData name="Sebastian Max" userId="be0f25e6-48a2-4e87-b5b5-cf865e859a8b" providerId="ADAL" clId="{B3DBBEEA-268D-5337-9737-550AAC997EF0}" dt="2025-10-13T16:13:08.800" v="7" actId="20577"/>
        <pc:sldMkLst>
          <pc:docMk/>
          <pc:sldMk cId="721747157" sldId="318"/>
        </pc:sldMkLst>
        <pc:spChg chg="mod">
          <ac:chgData name="Sebastian Max" userId="be0f25e6-48a2-4e87-b5b5-cf865e859a8b" providerId="ADAL" clId="{B3DBBEEA-268D-5337-9737-550AAC997EF0}" dt="2025-10-13T16:13:08.800" v="7" actId="20577"/>
          <ac:spMkLst>
            <pc:docMk/>
            <pc:sldMk cId="721747157" sldId="318"/>
            <ac:spMk id="9" creationId="{6EF88140-D073-0218-A45D-73FC4B4E4DA4}"/>
          </ac:spMkLst>
        </pc:spChg>
      </pc:sldChg>
      <pc:sldMasterChg chg="modSp mod">
        <pc:chgData name="Sebastian Max" userId="be0f25e6-48a2-4e87-b5b5-cf865e859a8b" providerId="ADAL" clId="{B3DBBEEA-268D-5337-9737-550AAC997EF0}" dt="2025-10-13T17:03:42.364" v="22" actId="313"/>
        <pc:sldMasterMkLst>
          <pc:docMk/>
          <pc:sldMasterMk cId="0" sldId="2147483648"/>
        </pc:sldMasterMkLst>
        <pc:spChg chg="mod">
          <ac:chgData name="Sebastian Max" userId="be0f25e6-48a2-4e87-b5b5-cf865e859a8b" providerId="ADAL" clId="{B3DBBEEA-268D-5337-9737-550AAC997EF0}" dt="2025-10-13T17:03:42.364" v="22" actId="313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Charlie Pettersson" userId="d12b89ca-3998-45f3-8d31-e36f3230f1c4" providerId="ADAL" clId="{1D79707F-35F2-54E9-9BAD-F1AE9B319F6F}"/>
    <pc:docChg chg="modSld">
      <pc:chgData name="Charlie Pettersson" userId="d12b89ca-3998-45f3-8d31-e36f3230f1c4" providerId="ADAL" clId="{1D79707F-35F2-54E9-9BAD-F1AE9B319F6F}" dt="2025-10-13T10:30:41.494" v="2" actId="20577"/>
      <pc:docMkLst>
        <pc:docMk/>
      </pc:docMkLst>
      <pc:sldChg chg="modSp mod">
        <pc:chgData name="Charlie Pettersson" userId="d12b89ca-3998-45f3-8d31-e36f3230f1c4" providerId="ADAL" clId="{1D79707F-35F2-54E9-9BAD-F1AE9B319F6F}" dt="2025-10-13T10:30:41.494" v="2" actId="20577"/>
        <pc:sldMkLst>
          <pc:docMk/>
          <pc:sldMk cId="993805709" sldId="311"/>
        </pc:sldMkLst>
        <pc:spChg chg="mod">
          <ac:chgData name="Charlie Pettersson" userId="d12b89ca-3998-45f3-8d31-e36f3230f1c4" providerId="ADAL" clId="{1D79707F-35F2-54E9-9BAD-F1AE9B319F6F}" dt="2025-10-13T10:30:41.494" v="2" actId="20577"/>
          <ac:spMkLst>
            <pc:docMk/>
            <pc:sldMk cId="993805709" sldId="311"/>
            <ac:spMk id="7" creationId="{5193313C-B858-05C9-136D-2260E88BAFE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802.11-yy/0052r0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70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66F09-C502-8753-72A7-852038918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AABD725-92F7-901D-F29C-3C3E5BB1D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61193F40-D7FB-E2EF-9057-615A950D6E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285266BB-245B-D089-8834-9A9C1EBA7405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3AE929-2244-021C-CF26-4EC29181BDCE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BD8F92C-6284-81E6-349E-E3BEAE56F5A2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1571AC5-480F-09C6-07D9-8F1240B629CA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86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5C8D1-28F3-6BB9-777B-2A9B3A084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2067329-90F2-7A59-B387-EECDB1654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3ADFDD4-D858-FE11-4E37-CC386BE700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69F5F97C-AB24-0509-64E9-75B70E97D0F7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2626A94-D195-BF2C-719D-E55347D99442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D4B89A-1BBD-AA47-F5A3-B6CBC8C8AC7F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F10ED8E-2B07-3523-B691-2FBAB861F553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37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46279-4EB4-A983-7CBB-E096F5041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26E75E38-281C-074F-C72C-DE2B8AC4C9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4558F3CB-12B2-7FA6-C2A1-3AEB9FBEE1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>
            <a:extLst>
              <a:ext uri="{FF2B5EF4-FFF2-40B4-BE49-F238E27FC236}">
                <a16:creationId xmlns:a16="http://schemas.microsoft.com/office/drawing/2014/main" id="{BA9207FC-8966-C260-16E0-7005F639E370}"/>
              </a:ext>
            </a:extLst>
          </p:cNvPr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130C23-0789-BFA4-7CB1-21F55C1D74DF}"/>
              </a:ext>
            </a:extLst>
          </p:cNvPr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51DF35F-A2CE-D150-DB4B-2C66B620B250}"/>
              </a:ext>
            </a:extLst>
          </p:cNvPr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92718F-0FFA-E8EC-BBFD-2B29EEDF0CC9}"/>
              </a:ext>
            </a:extLst>
          </p:cNvPr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53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Kopfzeilenplatzhalt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802.11-yy/0052r0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October 2025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9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October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Sebastian Max, Ericsson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802.11-25/1786r0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2820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Direct UL versus Buffer State Reporting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700808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/>
              <a:t>Date:</a:t>
            </a:r>
            <a:r>
              <a:rPr lang="en-GB" sz="2000" b="0"/>
              <a:t> 2025-10-14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759964"/>
              </p:ext>
            </p:extLst>
          </p:nvPr>
        </p:nvGraphicFramePr>
        <p:xfrm>
          <a:off x="993775" y="2428875"/>
          <a:ext cx="10272713" cy="245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3" imgW="10439400" imgH="2514600" progId="Word.Document.8">
                  <p:embed/>
                </p:oleObj>
              </mc:Choice>
              <mc:Fallback>
                <p:oleObj name="Dokument" r:id="rId3" imgW="10439400" imgH="2514600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2428875"/>
                        <a:ext cx="10272713" cy="24590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07270928-D228-B6D4-F213-51F481BC9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6EF88140-D073-0218-A45D-73FC4B4E4D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This analysis is independent on </a:t>
            </a: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The AMP AP’s &amp; AMP STA’s implementation determines the real-world </a:t>
            </a: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/>
              <a:t>Example (see IEEE 802.11-25/</a:t>
            </a:r>
            <a:r>
              <a:rPr lang="en-US" err="1"/>
              <a:t>yyyy</a:t>
            </a:r>
            <a:r>
              <a:rPr lang="en-US"/>
              <a:t> for details):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25 AMP STAs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5 different simple slot allocation algorithms by the AP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Constant number of slots, all awake AMP STAs contend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AMP AP adapts the number of slots based on the last RA period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/>
              <a:t>E[</a:t>
            </a: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(25)] between 105 and 170 </a:t>
            </a:r>
          </a:p>
        </p:txBody>
      </p:sp>
      <p:pic>
        <p:nvPicPr>
          <p:cNvPr id="11" name="Inhaltsplatzhalter 10">
            <a:extLst>
              <a:ext uri="{FF2B5EF4-FFF2-40B4-BE49-F238E27FC236}">
                <a16:creationId xmlns:a16="http://schemas.microsoft.com/office/drawing/2014/main" id="{1E39BF94-D048-B90F-94E5-D6DF7710CB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/>
        </p:blipFill>
        <p:spPr>
          <a:xfrm>
            <a:off x="6196013" y="2132806"/>
            <a:ext cx="5080000" cy="3810000"/>
          </a:xfrm>
          <a:prstGeom prst="rect">
            <a:avLst/>
          </a:prstGeom>
        </p:spPr>
      </p:pic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C871B80-9525-29A1-3A90-61814DEC6B1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9A95C7-FDAD-9E0B-26BE-D130E235862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B2A784-AD93-BB72-3676-0B78DCFB85F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747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47A658EA-4937-9BE1-63E0-AF701DA5B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FE295D27-D08F-D0A5-6703-C68DF79E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/>
              <a:t>Evaluated the performance of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/>
              <a:t>Direct-RA UL</a:t>
            </a:r>
            <a:r>
              <a:rPr lang="en-US"/>
              <a:t>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AMP AP offers RA slots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/>
              <a:t>AMP STA selects one slot randomly &amp; transmits data</a:t>
            </a:r>
          </a:p>
          <a:p>
            <a:pPr marL="457200" lvl="1" indent="0"/>
            <a:r>
              <a:rPr lang="en-US"/>
              <a:t>vs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b="1"/>
              <a:t>2-step UL</a:t>
            </a:r>
            <a:r>
              <a:rPr lang="en-US"/>
              <a:t>: 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n-US"/>
              <a:t>AMP AP offers RA slots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n-US"/>
              <a:t>AMP STA selects one slot randomly to transmit short BSR</a:t>
            </a:r>
          </a:p>
          <a:p>
            <a:pPr marL="1200150" lvl="2" indent="-342900">
              <a:buFont typeface="Arial" panose="020B0604020202020204" pitchFamily="34" charset="0"/>
              <a:buChar char="•"/>
            </a:pPr>
            <a:r>
              <a:rPr lang="en-US"/>
              <a:t>AMP AP polls the AMP STA directly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/>
              <a:t>Under the assumptions (slide 3), in essentially all cases 2-step UL is faster</a:t>
            </a:r>
          </a:p>
          <a:p>
            <a:pPr marL="400050">
              <a:buFont typeface="Arial" panose="020B0604020202020204" pitchFamily="34" charset="0"/>
              <a:buChar char="•"/>
            </a:pPr>
            <a:r>
              <a:rPr lang="en-US"/>
              <a:t>Contact me to get the </a:t>
            </a:r>
            <a:r>
              <a:rPr lang="en-US" err="1"/>
              <a:t>Matlab</a:t>
            </a:r>
            <a:r>
              <a:rPr lang="en-US"/>
              <a:t> script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64512D-CA25-92DB-3EA3-B62075EFB95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BFE8463-7658-9D1D-846D-A0587FB9904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BBBABC5-72AC-AC5F-54AF-381B61609C5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759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 Case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n unknown AMP STAs need to be queried by one AMP AP. 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AMP AP transmits AMP TFs, announcing a random access period with random access slots. </a:t>
            </a:r>
          </a:p>
          <a:p>
            <a:pPr marL="914400" lvl="1" indent="-457200">
              <a:buFont typeface="+mj-lt"/>
              <a:buAutoNum type="alphaLcParenR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The AMP AP knows the required duration for the STA’s data. Each random access slot has the correct duration to transmit the data + ACK (</a:t>
            </a:r>
            <a:r>
              <a:rPr lang="en-GB" b="1"/>
              <a:t>Direct-RA UL</a:t>
            </a:r>
            <a:r>
              <a:rPr lang="en-GB"/>
              <a:t>)</a:t>
            </a:r>
          </a:p>
          <a:p>
            <a:pPr marL="914400" lvl="1" indent="-457200">
              <a:buFont typeface="+mj-lt"/>
              <a:buAutoNum type="alphaLcParenR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The AMP AP expects (short) “AMP Buffer Status Reports (BSRs)” in the random access slots, containing a short id. Then, it will poll the AMP STA’s data in a dedicated TXOP (</a:t>
            </a:r>
            <a:r>
              <a:rPr lang="en-GB" b="1"/>
              <a:t>2-step UL</a:t>
            </a:r>
            <a:r>
              <a:rPr lang="en-GB"/>
              <a:t>)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An AMP STA, after the reception of the AMP TF, randomly selects a slot and transmits </a:t>
            </a:r>
          </a:p>
          <a:p>
            <a:pPr marL="914400" lvl="1" indent="-457200">
              <a:buFont typeface="+mj-lt"/>
              <a:buAutoNum type="alphaLcParenR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its data</a:t>
            </a:r>
          </a:p>
          <a:p>
            <a:pPr marL="914400" lvl="1" indent="-457200">
              <a:buFont typeface="+mj-lt"/>
              <a:buAutoNum type="alphaLcParenR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”AMP BSR”, waits for the UL-Poll, transmits its data.</a:t>
            </a:r>
          </a:p>
          <a:p>
            <a:pPr marL="358775" indent="-301625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Assume </a:t>
            </a:r>
            <a:r>
              <a:rPr lang="en-GB" i="1" err="1"/>
              <a:t>f</a:t>
            </a:r>
            <a:r>
              <a:rPr lang="en-GB" i="1" baseline="-25000" err="1"/>
              <a:t>RA</a:t>
            </a:r>
            <a:r>
              <a:rPr lang="en-GB" i="1"/>
              <a:t>(n)</a:t>
            </a:r>
            <a:r>
              <a:rPr lang="en-GB"/>
              <a:t> RA slots are required to collect all n AMP STA’s data. </a:t>
            </a:r>
          </a:p>
          <a:p>
            <a:pPr marL="758825" lvl="1" indent="-301625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Number of required RA slots is the same in (a) or (b)!</a:t>
            </a:r>
          </a:p>
          <a:p>
            <a:pPr marL="358775" indent="-301625"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/>
              <a:t>KPI: Duration to receive data from all AMP STAs</a:t>
            </a:r>
          </a:p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8A340E-17DC-0FE0-8D42-84207B955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</a:t>
            </a:r>
            <a:br>
              <a:rPr lang="en-US"/>
            </a:br>
            <a:r>
              <a:rPr lang="en-US"/>
              <a:t>(see also IEEE 802.11-25/1572)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1DD8E9-CD42-82D4-EBDA-ED888DDDC8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numCol="1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UL PHY Overhead 64µs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DL PHY Overhead 92µs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PSDU Speed 250kb/s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MPDU Header 5B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Direct UL Poll TF payload: 2B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Random Access TF payload: 8B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ACK payload: 0B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”AMP-BSR” payload: 2B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193313C-B858-05C9-136D-2260E88BAFE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CTS-to-self duration 44µs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Inter Frame Space 16µs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pPr>
              <a:buFont typeface="Arial" panose="020B0604020202020204" pitchFamily="34" charset="0"/>
              <a:buChar char="•"/>
            </a:pPr>
            <a:r>
              <a:rPr lang="en-US" sz="2400"/>
              <a:t>TXOP Duration 2.5ms, sufficient for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6 AMP-BSR RA slots for 2-step UL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3 Direct-RA UL slots (4B data)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2 Direct-RA UL slots (8B data)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/>
              <a:t>1 Direct-RA UL slots (16B data)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/>
          </a:p>
          <a:p>
            <a:pPr lvl="1">
              <a:buFont typeface="Arial" panose="020B0604020202020204" pitchFamily="34" charset="0"/>
              <a:buChar char="•"/>
            </a:pPr>
            <a:endParaRPr lang="en-US" sz="2000"/>
          </a:p>
          <a:p>
            <a:pPr lvl="1"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400"/>
          </a:p>
          <a:p>
            <a:endParaRPr lang="en-US" sz="2400"/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7CDBB805-D74F-C560-8485-4EC2A2CC9C03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8368EF0-0854-4AE7-E254-B023F675C6B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4C6B030-751F-CF01-21C2-2AA82B6E1BD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805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F198B2B0-9AD5-5336-C794-9705F49A2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 AMP STA, Data 16B, </a:t>
            </a:r>
            <a:r>
              <a:rPr lang="en-GB" i="1" err="1"/>
              <a:t>f</a:t>
            </a:r>
            <a:r>
              <a:rPr lang="en-GB" i="1" baseline="-25000" err="1"/>
              <a:t>RA</a:t>
            </a:r>
            <a:r>
              <a:rPr lang="en-US"/>
              <a:t>(1) = 1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B4C9BCF3-C777-9CB8-DADC-FCAA8F845A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Direct-RA UL</a:t>
            </a:r>
            <a:endParaRPr lang="en-US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ECBC7234-77C5-91AD-BC76-90617689E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5433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CTS-to-self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AMP-TF for RA (1 TXOP / 1 slot)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RA-Slot for data + IFS + ack</a:t>
            </a:r>
          </a:p>
          <a:p>
            <a:pPr marL="0" indent="0"/>
            <a:endParaRPr lang="en-US" sz="2000"/>
          </a:p>
          <a:p>
            <a:pPr marL="0" indent="0" algn="r"/>
            <a:r>
              <a:rPr lang="en-US" sz="2000" u="sng"/>
              <a:t>1.588ms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75EAC-D1D7-8CFA-9D13-32FF3D409F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/>
              <a:t>2-step UL</a:t>
            </a:r>
            <a:endParaRPr lang="en-US"/>
          </a:p>
        </p:txBody>
      </p:sp>
      <p:sp>
        <p:nvSpPr>
          <p:cNvPr id="13" name="Inhaltsplatzhalter 12">
            <a:extLst>
              <a:ext uri="{FF2B5EF4-FFF2-40B4-BE49-F238E27FC236}">
                <a16:creationId xmlns:a16="http://schemas.microsoft.com/office/drawing/2014/main" id="{4E63B3A6-5057-8FD6-C680-6898D56C86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5433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CTS-to-self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AMP-TF for RA (1 TXOP / 6 slots)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RA-Slot for AMP-BSR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CTS-to-self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AMP-TF for UL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/>
              <a:t>Data + IFS + ack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 marL="0" indent="0" algn="r"/>
            <a:r>
              <a:rPr lang="en-US" sz="2000" u="sng"/>
              <a:t>3.788ms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  <a:p>
            <a:pPr>
              <a:buFont typeface="Arial" panose="020B0604020202020204" pitchFamily="34" charset="0"/>
              <a:buChar char="•"/>
            </a:pPr>
            <a:endParaRPr lang="en-US" sz="200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7C472F0-3E57-329D-C127-91FB6F285621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A23EF88-8F86-4347-068C-267EF5D90BB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AAB951-8B00-CD34-4A6B-3DF61BA399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1CD163DD-D5E7-41DA-95F2-71530C24F8C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204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B1AE42A-F3C2-D18F-F608-B1E760BDE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 AMP STA, Data 16B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23971B8B-CF34-E6A6-8FDE-883757763B9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CD755916-864B-BE28-B2B7-51A294CF2DD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= 1, so one slot required: Same as on previous slide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2 slots required: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Duration increases for Direct-RA (two TXOPs)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Same duration for 2-step RA (one TXOP holds 6 RA slots)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Threshold = 3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E51D445-4830-CC50-B051-85F422132B4F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787FDBC-0B73-540E-0BE4-AC4CF9994E9F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702F136-803B-0256-4EF7-167FA04C893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963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73C8E-9BFD-4C1D-16A7-DFCE5E38F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52B4202-B36B-D30F-D00D-904F9045D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 AMP STAs, Data 16B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B958474B-1EF1-DDAF-E647-622E1475065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4EDE18AB-3B6B-D3E8-8BE0-86846BCA01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&lt; 14: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Direct-RA takes less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≥ 14: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2-step RA takes less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Threshold: 14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457D63-74B6-A0CA-E092-70795474959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C486A31-0713-327C-8757-B4631484FDC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CFCEF27-AAA7-D6B8-0566-F75D7670C80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340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B9575-97D7-0F00-4F67-69BC82822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44D7324F-5F0C-3BA2-2709-20D4C2B8F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100 AMP STAs, Data 16B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D4CD9CD9-FBD7-3C1E-9010-EB890B518C8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39C7DE30-15FE-2683-A66E-DA9ACD83384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&lt; 119: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Direct-RA takes less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≥ 119: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2-step RA takes less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Threshold: 119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9457E2C-E33A-0A24-9376-DDF1BB59AAE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D66657F-D6B4-BEA1-C53D-DC4249D089E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D245420-B9D3-491D-4380-B7E811FEE9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9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523BD-D3D5-C0B2-924C-887A744339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0063AF48-419B-F7E5-646A-2A8D59CC9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16B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8AD23E1C-FC8B-47F3-4EAF-F5CCA94D669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8138FB7E-A34A-484D-AABB-E80702CE717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&lt; 1.17×n + 2.06: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Direct-RA takes less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err="1"/>
              <a:t>f</a:t>
            </a:r>
            <a:r>
              <a:rPr lang="en-US" baseline="-25000" err="1"/>
              <a:t>RA</a:t>
            </a:r>
            <a:r>
              <a:rPr lang="en-US"/>
              <a:t>(n) ≥ 1.17×n + 2.06: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2-step RA takes less time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3C0DCE7-308E-1BD1-0434-7174C9E3FE5E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8D01FB9-8F9F-160C-2064-E183829D97E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7A5C639-BF2A-B9EB-D813-E3D46D9C6D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29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6019F-8599-9A76-FDB9-65EDD5BCC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39379530-BC90-641C-C958-4784CD6B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</a:p>
        </p:txBody>
      </p:sp>
      <p:pic>
        <p:nvPicPr>
          <p:cNvPr id="13" name="Inhaltsplatzhalter 12">
            <a:extLst>
              <a:ext uri="{FF2B5EF4-FFF2-40B4-BE49-F238E27FC236}">
                <a16:creationId xmlns:a16="http://schemas.microsoft.com/office/drawing/2014/main" id="{6E310777-345C-F80A-8D93-A235669C55C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rcRect/>
          <a:stretch/>
        </p:blipFill>
        <p:spPr>
          <a:xfrm>
            <a:off x="914400" y="2133402"/>
            <a:ext cx="5078413" cy="3808809"/>
          </a:xfrm>
          <a:prstGeom prst="rect">
            <a:avLst/>
          </a:prstGeom>
        </p:spPr>
      </p:pic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D9EFA59A-8396-8891-5E78-B3D0B0DE64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Gradient essentially depends on number of Data-RA slots per TXOP: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4B data allows 3 Data-RA slots per TXOP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8B data allows 2 Data-RA slots per TXOP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/>
              <a:t>For 16B data and more: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/>
              <a:t>If a bit more than 1 RA-slot per AMP STA is needed, 2-step RA has a lower duration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AA8E3DF-59F4-DFB1-9FA7-7F2831F0A782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October 2025</a:t>
            </a:r>
            <a:endParaRPr lang="en-GB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B20DECE-4A01-473C-B5D3-DF3D08E4AB4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Sebastian Max, Ericsson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14312C2-6C08-BD3F-3EAD-14A7A1066BE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69B99EC4-A1FB-4C79-B9A5-C1FFD5A90380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000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.potx" id="{39B8279D-3729-4704-AB80-54F0A287AE33}" vid="{CABC245B-FFD7-4563-8595-2F43F99F393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Application>Microsoft Office PowerPoint</Application>
  <PresentationFormat>Widescreen</PresentationFormat>
  <Slides>11</Slides>
  <Notes>7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</vt:lpstr>
      <vt:lpstr>Direct UL versus Buffer State Reporting</vt:lpstr>
      <vt:lpstr>Use Case</vt:lpstr>
      <vt:lpstr>Assumptions (see also IEEE 802.11-25/1572)</vt:lpstr>
      <vt:lpstr>1 AMP STA, Data 16B, fRA(1) = 1</vt:lpstr>
      <vt:lpstr>1 AMP STA, Data 16B</vt:lpstr>
      <vt:lpstr>10 AMP STAs, Data 16B</vt:lpstr>
      <vt:lpstr>100 AMP STAs, Data 16B</vt:lpstr>
      <vt:lpstr>Data 16B</vt:lpstr>
      <vt:lpstr>Results</vt:lpstr>
      <vt:lpstr>fRA(n)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 Communication Channel Usage Estimation</dc:title>
  <dc:creator>Sebastian Max</dc:creator>
  <cp:keywords/>
  <cp:revision>1</cp:revision>
  <cp:lastPrinted>1601-01-01T00:00:00Z</cp:lastPrinted>
  <dcterms:created xsi:type="dcterms:W3CDTF">2023-09-11T20:09:51Z</dcterms:created>
  <dcterms:modified xsi:type="dcterms:W3CDTF">2025-10-13T17:03:43Z</dcterms:modified>
  <cp:category>Name, Affiliation</cp:category>
</cp:coreProperties>
</file>