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2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2" r:id="rId4"/>
    <p:sldId id="266" r:id="rId5"/>
    <p:sldId id="962" r:id="rId6"/>
    <p:sldId id="959" r:id="rId7"/>
    <p:sldId id="963" r:id="rId8"/>
    <p:sldId id="274" r:id="rId9"/>
    <p:sldId id="957" r:id="rId10"/>
    <p:sldId id="960" r:id="rId11"/>
    <p:sldId id="264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>
      <p:cViewPr>
        <p:scale>
          <a:sx n="75" d="100"/>
          <a:sy n="75" d="100"/>
        </p:scale>
        <p:origin x="883" y="21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00" d="100"/>
          <a:sy n="100" d="100"/>
        </p:scale>
        <p:origin x="2376" y="-112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10/5/2025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CCB0B9A-AC2F-018A-18E3-55B2CDDE8C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B5542896-E9F8-CFC1-93D9-8A8225736364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52D0BA6-4FA7-9608-7C7E-0EAC4B7666FA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0F70061-3D82-9EC3-4EF4-4C625B5353A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E12905F3-F91D-D9AA-37BE-46C624FDC019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10</a:t>
            </a:fld>
            <a:endParaRPr lang="en-US"/>
          </a:p>
        </p:txBody>
      </p:sp>
      <p:sp>
        <p:nvSpPr>
          <p:cNvPr id="20481" name="Rectangle 1">
            <a:extLst>
              <a:ext uri="{FF2B5EF4-FFF2-40B4-BE49-F238E27FC236}">
                <a16:creationId xmlns:a16="http://schemas.microsoft.com/office/drawing/2014/main" id="{A034EBD6-ABD2-FDB5-375C-EA175BF932EE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DF272DCE-C42D-F5F1-A516-1DCA7E14D2E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92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11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446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3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8892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4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4846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0AF8911-24E7-4363-3DAD-E4E518BD0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A5356665-80A9-2A39-07B7-C7E3FAC68A3A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85A82297-4D78-DE8F-4322-C3A5A239DC62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C88012-6A05-CC7F-7C44-C3834B4643DC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AF0FE2B-DACF-DB19-25EB-5D0C1D3A09B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5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140A6611-0F8E-0D64-5876-F39756FDF171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E0C34012-62D7-B65A-3BA8-5C45BB5FD6CB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269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4F49F51-67EF-CB76-6AB0-2B243A77D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3A51AFED-2CDE-108F-7804-3DF932016595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E7C0D41-3C3E-02D1-4781-3F92EE42BD28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45DBC1B-1096-16E9-2BC9-7D9E19DFB61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55425F79-74B1-8D49-A83B-46460426882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6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0DC60559-A992-3D59-A87A-EE89D02A674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44392129-ABD5-D85B-0AEF-5383AAE8D826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681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6F0A56B-5A22-E28B-739F-1DEC5F523B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2A9F9969-5B0A-3833-F5FB-F1C7336C91A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8E3A6BD-65F7-B3BD-5CBB-C4D54F367F9B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1C8A764-F430-1009-7086-0D053987C1A1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2210BB30-4B19-680A-5268-BA866DB87E27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7</a:t>
            </a:fld>
            <a:endParaRPr lang="en-US"/>
          </a:p>
        </p:txBody>
      </p:sp>
      <p:sp>
        <p:nvSpPr>
          <p:cNvPr id="18433" name="Rectangle 1">
            <a:extLst>
              <a:ext uri="{FF2B5EF4-FFF2-40B4-BE49-F238E27FC236}">
                <a16:creationId xmlns:a16="http://schemas.microsoft.com/office/drawing/2014/main" id="{F673CDC4-4E03-ED04-60E9-C600A86AE198}"/>
              </a:ext>
            </a:extLst>
          </p:cNvPr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D2D4B473-EE8D-3074-7633-CDEC098DDC3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757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35E0D7E8-EBB2-4683-98FD-8E18BC106EDA}" type="slidenum">
              <a:rPr lang="en-US"/>
              <a:pPr/>
              <a:t>8</a:t>
            </a:fld>
            <a:endParaRPr lang="en-US"/>
          </a:p>
        </p:txBody>
      </p:sp>
      <p:sp>
        <p:nvSpPr>
          <p:cNvPr id="184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1717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E6AF579C-E269-44CC-A9F4-B7D1E2EA3836}" type="slidenum">
              <a:rPr lang="en-US"/>
              <a:pPr/>
              <a:t>9</a:t>
            </a:fld>
            <a:endParaRPr lang="en-US"/>
          </a:p>
        </p:txBody>
      </p:sp>
      <p:sp>
        <p:nvSpPr>
          <p:cNvPr id="204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384175" y="701675"/>
            <a:ext cx="6165850" cy="34686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992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dirty="0"/>
              <a:t>单击此处编辑母版标题样式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March 2024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zh-CN"/>
              <a:t>December 2023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/>
              <a:t>December 2023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Hui Che et al., Ruijie Networks Co., Ltd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altLang="zh-CN" dirty="0"/>
              <a:t>March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it-IT"/>
              <a:t>Hui Che et al., Ruijie Networks Co., Ltd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25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/</a:t>
            </a:r>
            <a:r>
              <a:rPr kumimoji="0" lang="en-US" altLang="zh-CN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1769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751368"/>
              </p:ext>
            </p:extLst>
          </p:nvPr>
        </p:nvGraphicFramePr>
        <p:xfrm>
          <a:off x="2103160" y="3615091"/>
          <a:ext cx="8385328" cy="11836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7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1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922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5859"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Name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Affiliation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Address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Phone</a:t>
                      </a:r>
                      <a:endParaRPr lang="zh-CN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b="1" dirty="0"/>
                        <a:t>email</a:t>
                      </a:r>
                      <a:endParaRPr lang="zh-CN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76"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n-lt"/>
                        </a:rPr>
                        <a:t>Ke Zhong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altLang="zh-CN" sz="1400" dirty="0">
                        <a:latin typeface="+mn-lt"/>
                      </a:endParaRPr>
                    </a:p>
                    <a:p>
                      <a:r>
                        <a:rPr lang="en-US" altLang="zh-CN" sz="1400" dirty="0">
                          <a:latin typeface="+mn-lt"/>
                        </a:rPr>
                        <a:t>Ruijie Networks Co., Ltd.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>
                          <a:latin typeface="+mn-lt"/>
                        </a:rPr>
                        <a:t>zhongke@ruijie.com.cn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76">
                <a:tc>
                  <a:txBody>
                    <a:bodyPr/>
                    <a:lstStyle/>
                    <a:p>
                      <a:r>
                        <a:rPr lang="en-US" altLang="zh-CN" sz="1400" dirty="0" err="1">
                          <a:latin typeface="+mn-lt"/>
                        </a:rPr>
                        <a:t>Fachang</a:t>
                      </a:r>
                      <a:r>
                        <a:rPr lang="en-US" altLang="zh-CN" sz="1400" dirty="0">
                          <a:latin typeface="+mn-lt"/>
                        </a:rPr>
                        <a:t> Guo</a:t>
                      </a: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sz="14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2296221"/>
                  </a:ext>
                </a:extLst>
              </a:tr>
            </a:tbl>
          </a:graphicData>
        </a:graphic>
      </p:graphicFrame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-24680" y="980728"/>
            <a:ext cx="12238384" cy="1103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Co-BF Sounding Invite frame </a:t>
            </a:r>
            <a:br>
              <a:rPr lang="en-US" altLang="zh-CN" dirty="0"/>
            </a:br>
            <a:r>
              <a:rPr lang="en-US" altLang="zh-CN" dirty="0"/>
              <a:t>and Co-BF Sounding Response frame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75520" y="2517282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</a:t>
            </a:r>
            <a:r>
              <a:rPr lang="en-US" altLang="zh-CN" sz="2000" b="0" dirty="0"/>
              <a:t>10</a:t>
            </a:r>
            <a:r>
              <a:rPr lang="en-GB" sz="2000" b="0" dirty="0"/>
              <a:t>-</a:t>
            </a:r>
            <a:r>
              <a:rPr lang="en-US" sz="2000" b="0" dirty="0"/>
              <a:t>09</a:t>
            </a:r>
            <a:endParaRPr lang="en-GB" sz="2000" b="0" dirty="0"/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dirty="0"/>
              <a:t>Ke Zhong, Ruijie Networks Co., Ltd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010099" y="3164726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BCD21-9710-CF73-BE27-75C479E63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510E9-C6A1-D8F8-A208-D51CEE2CD29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6EB65-0022-206A-7374-16E09EA4AB1A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119F3-4988-1FD4-CA0E-8151CDD63606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内容占位符 1">
            <a:extLst>
              <a:ext uri="{FF2B5EF4-FFF2-40B4-BE49-F238E27FC236}">
                <a16:creationId xmlns:a16="http://schemas.microsoft.com/office/drawing/2014/main" id="{5C2F712A-5EA0-7303-4986-D97715C2B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495179"/>
            <a:ext cx="11737304" cy="373402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zh-CN" sz="2000" b="0" dirty="0"/>
              <a:t>Do you agree to include at least one of the following into the 11bn SFD for further information to be exchanged in Co-BF Sounding Response frame</a:t>
            </a:r>
            <a:r>
              <a:rPr lang="en-US" altLang="zh-CN" sz="2000" dirty="0"/>
              <a:t>?</a:t>
            </a: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Extra LTF Allowed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Number of Co-BF Users in shared BSS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STA ID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NSS</a:t>
            </a:r>
            <a:br>
              <a:rPr lang="en-US" altLang="zh-CN" dirty="0"/>
            </a:br>
            <a:endParaRPr lang="en-US" altLang="zh-CN" b="1" dirty="0">
              <a:cs typeface="+mn-cs"/>
            </a:endParaRPr>
          </a:p>
          <a:p>
            <a:endParaRPr lang="en-US" dirty="0"/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Yes: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No: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Abstain:</a:t>
            </a:r>
          </a:p>
        </p:txBody>
      </p:sp>
      <p:sp>
        <p:nvSpPr>
          <p:cNvPr id="11" name="标题 5">
            <a:extLst>
              <a:ext uri="{FF2B5EF4-FFF2-40B4-BE49-F238E27FC236}">
                <a16:creationId xmlns:a16="http://schemas.microsoft.com/office/drawing/2014/main" id="{89B7638B-72F2-416A-629A-E587E5335A05}"/>
              </a:ext>
            </a:extLst>
          </p:cNvPr>
          <p:cNvSpPr txBox="1">
            <a:spLocks/>
          </p:cNvSpPr>
          <p:nvPr/>
        </p:nvSpPr>
        <p:spPr bwMode="auto">
          <a:xfrm>
            <a:off x="2209800" y="692696"/>
            <a:ext cx="7772400" cy="706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/>
              <a:t>Straw Poll 2</a:t>
            </a:r>
          </a:p>
        </p:txBody>
      </p:sp>
    </p:spTree>
    <p:extLst>
      <p:ext uri="{BB962C8B-B14F-4D97-AF65-F5344CB8AC3E}">
        <p14:creationId xmlns:p14="http://schemas.microsoft.com/office/powerpoint/2010/main" val="42154906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839416" y="620688"/>
            <a:ext cx="10361084" cy="106521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References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65519" y="1556793"/>
            <a:ext cx="9966985" cy="1152127"/>
          </a:xfrm>
        </p:spPr>
        <p:txBody>
          <a:bodyPr/>
          <a:lstStyle/>
          <a:p>
            <a:r>
              <a:rPr lang="en-GB" altLang="zh-CN" sz="1800" b="0" dirty="0"/>
              <a:t>[1] IEEE 802.11-23/0480r3, UHR proposed PAR, Laurent </a:t>
            </a:r>
            <a:r>
              <a:rPr lang="en-GB" altLang="zh-CN" sz="1800" b="0" dirty="0" err="1"/>
              <a:t>Cariou</a:t>
            </a:r>
            <a:r>
              <a:rPr lang="en-GB" altLang="zh-CN" sz="1800" b="0" dirty="0"/>
              <a:t> (Intel)</a:t>
            </a:r>
          </a:p>
          <a:p>
            <a:r>
              <a:rPr lang="en-GB" altLang="zh-CN" sz="1800" b="0" dirty="0"/>
              <a:t>[</a:t>
            </a:r>
            <a:r>
              <a:rPr lang="en-US" altLang="zh-CN" sz="1800" b="0" dirty="0"/>
              <a:t>2</a:t>
            </a:r>
            <a:r>
              <a:rPr lang="en-GB" altLang="zh-CN" sz="1800" b="0" dirty="0"/>
              <a:t>] IEEE P802.11bn</a:t>
            </a:r>
            <a:r>
              <a:rPr lang="en-GB" altLang="zh-CN" sz="1800" b="0" baseline="30000" dirty="0"/>
              <a:t>TM</a:t>
            </a:r>
            <a:r>
              <a:rPr lang="en-GB" altLang="zh-CN" sz="1800" b="0" dirty="0"/>
              <a:t>/D1.0</a:t>
            </a:r>
          </a:p>
          <a:p>
            <a:r>
              <a:rPr lang="en-GB" altLang="zh-CN" sz="1800" b="0" dirty="0"/>
              <a:t>[3] IEEE 802.11-24/0209r19,  Specification framework for </a:t>
            </a:r>
            <a:r>
              <a:rPr lang="en-GB" altLang="zh-CN" sz="1800" b="0" dirty="0" err="1"/>
              <a:t>TGbn</a:t>
            </a:r>
            <a:r>
              <a:rPr lang="en-GB" altLang="zh-CN" sz="1800" b="0" dirty="0"/>
              <a:t>, Ross Jian Yu (Huawei)</a:t>
            </a:r>
          </a:p>
          <a:p>
            <a:endParaRPr lang="en-GB" altLang="zh-CN" sz="1800" b="0" dirty="0"/>
          </a:p>
          <a:p>
            <a:endParaRPr lang="en-GB" altLang="zh-CN" sz="18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407369" y="2492897"/>
            <a:ext cx="11521280" cy="1296144"/>
          </a:xfrm>
          <a:ln/>
        </p:spPr>
        <p:txBody>
          <a:bodyPr/>
          <a:lstStyle/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Introduction</a:t>
            </a:r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Co-BF Sounding Invite frame and Co-BF Sounding Response frame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dirty="0"/>
              <a:t>Conclusion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dirty="0"/>
              <a:t>Ke Zhong,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1424" y="667449"/>
            <a:ext cx="10361084" cy="457295"/>
          </a:xfrm>
        </p:spPr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500505" y="1124744"/>
            <a:ext cx="11392139" cy="893501"/>
          </a:xfrm>
          <a:ln/>
        </p:spPr>
        <p:txBody>
          <a:bodyPr/>
          <a:lstStyle/>
          <a:p>
            <a:pPr marL="162000" indent="-162000" algn="just">
              <a:buFont typeface="Times New Roman" pitchFamily="16" charset="0"/>
              <a:buChar char="•"/>
            </a:pPr>
            <a:r>
              <a:rPr lang="en-GB" altLang="zh-CN" sz="1800" b="0" dirty="0">
                <a:latin typeface="TimesNewRoman"/>
              </a:rPr>
              <a:t>In PAR of IEEE P802.11bn, </a:t>
            </a:r>
            <a:r>
              <a:rPr lang="en-US" altLang="zh-CN" sz="1800" b="0" dirty="0">
                <a:latin typeface="TimesNewRoman"/>
              </a:rPr>
              <a:t>the Ultra High Reliability (UHR) capability is defined to offer improved rate-vs-range performance, lower latency, and reduced power consumption</a:t>
            </a:r>
            <a:r>
              <a:rPr lang="en-GB" altLang="zh-CN" sz="1800" b="0" dirty="0">
                <a:latin typeface="TimesNewRoman"/>
              </a:rPr>
              <a:t> for AP and STA, compared to Extremely High Throughput (EHT) MAC/PHY operation [1].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F403B906-023C-84E4-9938-4DCF29A09E97}"/>
              </a:ext>
            </a:extLst>
          </p:cNvPr>
          <p:cNvSpPr txBox="1"/>
          <p:nvPr/>
        </p:nvSpPr>
        <p:spPr>
          <a:xfrm>
            <a:off x="824541" y="4073004"/>
            <a:ext cx="10960091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altLang="zh-CN" sz="1600" dirty="0"/>
              <a:t>— The responding AP may indicate it accepts or declines to participate in the cross-BSS UHR Co-BF sounding or Co-BF joint NDP sequence in the Co-BF Sounding Response frame. The information of the minimum sounding NSS capability of the participating non-AP STAs are exchanged by the Co-BF Sounding Invite frame and the Co-BF Sounding Response frame.</a:t>
            </a:r>
          </a:p>
          <a:p>
            <a:pPr algn="just"/>
            <a:r>
              <a:rPr lang="en-US" altLang="zh-CN" sz="1600" dirty="0"/>
              <a:t>— In a Co-BF Sounding Invite frame, the Duration/ID field is set to the estimated time, in microseconds, required to transmit at least the UHR NDP Announcement frame sent by the Co-BF sounding initiator, plus one Co-BF Sounding Response frame, plus one NDP, plus applicable IFSs and any necessary ICF/ICR for STA(s).</a:t>
            </a:r>
          </a:p>
          <a:p>
            <a:pPr algn="just"/>
            <a:r>
              <a:rPr lang="en-US" altLang="zh-CN" sz="1600" dirty="0"/>
              <a:t>— In a Co-BF Sounding Response frame that is sent as a response to the Co-BF Sounding Invite frame, the Duration/ID field is set to the estimated time, in microseconds, required to transmit at least the UHR NDP Announcement frame sent by the Co-BF sounding initiator, plus one NDP, plus applicable IFSs and any necessary ICF/ICR for STA(s). </a:t>
            </a:r>
            <a:endParaRPr lang="en-US" altLang="zh-CN" sz="1800" dirty="0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6A976089-9E77-B648-572F-7AE68349D57E}"/>
              </a:ext>
            </a:extLst>
          </p:cNvPr>
          <p:cNvSpPr txBox="1"/>
          <p:nvPr/>
        </p:nvSpPr>
        <p:spPr>
          <a:xfrm>
            <a:off x="479376" y="1988840"/>
            <a:ext cx="114492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2000" indent="-162000"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800" dirty="0">
                <a:solidFill>
                  <a:srgbClr val="000000"/>
                </a:solidFill>
                <a:latin typeface="TimesNewRoman"/>
              </a:rPr>
              <a:t>A UHR Co-BF beamformer that initiates a UHR Co-BF sounding sequence, using a Co-BF Sounding Invite frame is the initiating AP. A UHR Co-BF beamformer that responds to the Co-BF Sounding Invite frame from the initiating AP is the responding AP. Before the cross-BSS UHR Co-BF sounding sequence or Co-BF joint NDP sounding sequence, a Co-BF Sounding Invite frame and a Co-BF Sounding Response frame shall be exchanged between the initiating AP and responding AP </a:t>
            </a:r>
            <a:r>
              <a:rPr lang="en-GB" altLang="zh-CN" sz="1800" dirty="0">
                <a:solidFill>
                  <a:srgbClr val="000000"/>
                </a:solidFill>
                <a:latin typeface="TimesNewRoman"/>
              </a:rPr>
              <a:t>[2]</a:t>
            </a: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.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4D61A3E-91E9-8677-7B00-6815B900B69C}"/>
              </a:ext>
            </a:extLst>
          </p:cNvPr>
          <p:cNvSpPr txBox="1"/>
          <p:nvPr/>
        </p:nvSpPr>
        <p:spPr>
          <a:xfrm>
            <a:off x="479376" y="3429000"/>
            <a:ext cx="114492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2000" indent="-162000" algn="just">
              <a:spcBef>
                <a:spcPts val="200"/>
              </a:spcBef>
              <a:buFont typeface="Times New Roman" pitchFamily="16" charset="0"/>
              <a:buChar char="•"/>
            </a:pP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Per Draft 1.0, </a:t>
            </a:r>
            <a:r>
              <a:rPr lang="en-US" altLang="zh-CN" sz="1800" dirty="0">
                <a:solidFill>
                  <a:srgbClr val="000000"/>
                </a:solidFill>
                <a:latin typeface="TimesNewRoman"/>
              </a:rPr>
              <a:t>a Co-BF Sounding Invite frame and a Co-BF Sounding Response frame </a:t>
            </a:r>
            <a:r>
              <a:rPr lang="en-US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shall contain the following information [2]</a:t>
            </a:r>
            <a:r>
              <a:rPr lang="en-GB" altLang="zh-CN" sz="1800" dirty="0">
                <a:solidFill>
                  <a:srgbClr val="000000"/>
                </a:solidFill>
                <a:latin typeface="TimesNewRoman"/>
                <a:ea typeface="+mn-ea"/>
              </a:rPr>
              <a:t>: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404" y="871034"/>
            <a:ext cx="10729192" cy="757766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 dirty="0"/>
              <a:t>Current information in </a:t>
            </a:r>
            <a:r>
              <a:rPr lang="en-US" altLang="zh-CN" dirty="0">
                <a:latin typeface="TimesNewRoman"/>
              </a:rPr>
              <a:t>Co-BF Sounding Invite frame and Co-BF Sounding Response frame</a:t>
            </a:r>
            <a:r>
              <a:rPr lang="en-US" altLang="zh-CN" dirty="0"/>
              <a:t> – Recap [3]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A7AE5B42-B5A9-C903-3D20-D24E069E411F}"/>
              </a:ext>
            </a:extLst>
          </p:cNvPr>
          <p:cNvSpPr txBox="1"/>
          <p:nvPr/>
        </p:nvSpPr>
        <p:spPr>
          <a:xfrm>
            <a:off x="8760296" y="5563520"/>
            <a:ext cx="2232248" cy="64633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altLang="zh-CN" sz="1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Further information to be exchanged is TBD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7B3484C3-AF82-2730-D23A-CBB296ACE99B}"/>
              </a:ext>
            </a:extLst>
          </p:cNvPr>
          <p:cNvCxnSpPr>
            <a:cxnSpLocks/>
          </p:cNvCxnSpPr>
          <p:nvPr/>
        </p:nvCxnSpPr>
        <p:spPr bwMode="auto">
          <a:xfrm>
            <a:off x="6600056" y="5157192"/>
            <a:ext cx="2088232" cy="684862"/>
          </a:xfrm>
          <a:prstGeom prst="straightConnector1">
            <a:avLst/>
          </a:prstGeom>
          <a:solidFill>
            <a:srgbClr val="00B8FF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5DA9E6C3-D8E4-4CAC-3EFE-DC813D08A616}"/>
              </a:ext>
            </a:extLst>
          </p:cNvPr>
          <p:cNvSpPr txBox="1"/>
          <p:nvPr/>
        </p:nvSpPr>
        <p:spPr>
          <a:xfrm>
            <a:off x="1326638" y="1911866"/>
            <a:ext cx="104801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altLang="zh-CN" sz="1800" dirty="0">
                <a:solidFill>
                  <a:schemeClr val="tx1"/>
                </a:solidFill>
                <a:latin typeface="Arial" panose="020B0604020202020204" pitchFamily="34" charset="0"/>
              </a:rPr>
              <a:t>— </a:t>
            </a: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An AP shall use the BSRP NTB Trigger frame variant for the Sounding Invite frame</a:t>
            </a:r>
            <a:endParaRPr lang="zh-CN" altLang="zh-CN" sz="1800" dirty="0">
              <a:solidFill>
                <a:schemeClr val="dk1"/>
              </a:solidFill>
              <a:latin typeface="+mn-lt"/>
              <a:ea typeface="+mn-ea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The Sounding Response frame shall be M-BA</a:t>
            </a:r>
            <a:endParaRPr lang="zh-CN" altLang="zh-CN" sz="1800" dirty="0">
              <a:solidFill>
                <a:schemeClr val="dk1"/>
              </a:solidFill>
              <a:latin typeface="+mn-lt"/>
              <a:ea typeface="+mn-ea"/>
            </a:endParaRPr>
          </a:p>
          <a:p>
            <a:pPr marL="742950" lvl="1" indent="-285750" algn="just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TBD whether there’s another frame variant allowed for the Sounding Invite/Response frame</a:t>
            </a:r>
            <a:endParaRPr lang="zh-CN" altLang="zh-CN" sz="1800" dirty="0">
              <a:solidFill>
                <a:schemeClr val="dk1"/>
              </a:solidFill>
              <a:latin typeface="+mn-lt"/>
              <a:ea typeface="+mn-ea"/>
            </a:endParaRPr>
          </a:p>
          <a:p>
            <a:r>
              <a:rPr lang="en-GB" altLang="zh-CN" sz="1800" dirty="0">
                <a:solidFill>
                  <a:schemeClr val="dk1"/>
                </a:solidFill>
                <a:latin typeface="+mn-lt"/>
                <a:ea typeface="+mn-ea"/>
              </a:rPr>
              <a:t>[Motion #447, [264] and [396, 397]]</a:t>
            </a:r>
            <a:endParaRPr lang="zh-CN" altLang="zh-CN" sz="1800" dirty="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3F8ECB7D-0E7F-B2C0-EEF6-2458ADC900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6639" y="3255196"/>
            <a:ext cx="10480194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7200"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1371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indent="0"/>
            <a:r>
              <a:rPr lang="en-US" altLang="zh-CN" sz="1800" dirty="0"/>
              <a:t>— </a:t>
            </a: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Any Co-BF sounding sequence that includes Cross-BSS CSI collection shall be initiated by a two-way handshake between the two APs participating in the sequence</a:t>
            </a:r>
          </a:p>
          <a:p>
            <a:pPr marL="457200" marR="0" lvl="1" indent="0" latinLnBrk="0">
              <a:lnSpc>
                <a:spcPct val="100000"/>
              </a:lnSpc>
              <a:buFontTx/>
              <a:buChar char="•"/>
              <a:tabLst>
                <a:tab pos="13716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The two-way handshake exchange consists of a Sounding Invite frame and a Sounding Response frame.</a:t>
            </a:r>
          </a:p>
          <a:p>
            <a:pPr marL="457200" marR="0" lvl="1" indent="0" algn="just" latinLnBrk="0">
              <a:lnSpc>
                <a:spcPct val="100000"/>
              </a:lnSpc>
              <a:buFontTx/>
              <a:buChar char="•"/>
              <a:tabLst>
                <a:tab pos="13716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The Sounding Invite/Response frame exchange is used to:</a:t>
            </a:r>
          </a:p>
          <a:p>
            <a:pPr marL="914400" marR="0" lvl="2" indent="0" latinLnBrk="0">
              <a:lnSpc>
                <a:spcPct val="100000"/>
              </a:lnSpc>
              <a:buFontTx/>
              <a:buChar char="•"/>
              <a:tabLst>
                <a:tab pos="13716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Confirm the availability of both APs for CSI collection.</a:t>
            </a:r>
          </a:p>
          <a:p>
            <a:pPr marL="914400" marR="0" lvl="2" indent="0" latinLnBrk="0">
              <a:lnSpc>
                <a:spcPct val="100000"/>
              </a:lnSpc>
              <a:buFontTx/>
              <a:buChar char="•"/>
              <a:tabLst>
                <a:tab pos="13716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TBD for indication whether each AP will include ICF/ICR exchanges with its client or not.</a:t>
            </a:r>
          </a:p>
          <a:p>
            <a:pPr marL="914400" marR="0" lvl="2" indent="0" latinLnBrk="0">
              <a:lnSpc>
                <a:spcPct val="100000"/>
              </a:lnSpc>
              <a:buFontTx/>
              <a:buChar char="•"/>
              <a:tabLst>
                <a:tab pos="1371600" algn="l"/>
              </a:tabLst>
            </a:pPr>
            <a:r>
              <a:rPr lang="en-US" altLang="zh-CN" sz="1800" dirty="0">
                <a:solidFill>
                  <a:schemeClr val="dk1"/>
                </a:solidFill>
                <a:latin typeface="+mn-lt"/>
                <a:ea typeface="+mn-ea"/>
              </a:rPr>
              <a:t>Further information to be exchanged is TBD.</a:t>
            </a:r>
          </a:p>
          <a:p>
            <a:pPr marL="0" marR="0" lvl="0" indent="0" latinLnBrk="0">
              <a:lnSpc>
                <a:spcPct val="100000"/>
              </a:lnSpc>
              <a:buFontTx/>
              <a:buNone/>
              <a:tabLst>
                <a:tab pos="1371600" algn="l"/>
              </a:tabLst>
            </a:pPr>
            <a:r>
              <a:rPr lang="en-GB" altLang="zh-CN" sz="1800" dirty="0">
                <a:solidFill>
                  <a:schemeClr val="dk1"/>
                </a:solidFill>
                <a:latin typeface="+mn-lt"/>
                <a:ea typeface="+mn-ea"/>
              </a:rPr>
              <a:t>[Motion #450, [264] and [396, 397, 400, 401]]</a:t>
            </a:r>
          </a:p>
        </p:txBody>
      </p:sp>
    </p:spTree>
    <p:extLst>
      <p:ext uri="{BB962C8B-B14F-4D97-AF65-F5344CB8AC3E}">
        <p14:creationId xmlns:p14="http://schemas.microsoft.com/office/powerpoint/2010/main" val="128149047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46FBFB-9970-26CB-A9E5-62C5EE2F7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DFE43-C630-A4A2-F460-92846ADA7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404" y="764704"/>
            <a:ext cx="10729192" cy="757766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US" altLang="zh-CN" dirty="0"/>
              <a:t>Current information in </a:t>
            </a:r>
            <a:r>
              <a:rPr lang="en-US" altLang="zh-CN" dirty="0">
                <a:latin typeface="TimesNewRoman"/>
              </a:rPr>
              <a:t>Co-BF Sounding Invite frame and Co-BF Sounding Response frame</a:t>
            </a:r>
            <a:r>
              <a:rPr lang="en-US" altLang="zh-CN" dirty="0"/>
              <a:t> – Recap [3]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39423-4E46-DB65-9F38-9D9AE10BD08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7510F-D11D-EEBE-56C4-B9C1CADA173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6A137-AE73-8F08-C085-9E03B1BC336C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Rectangle 2">
            <a:extLst>
              <a:ext uri="{FF2B5EF4-FFF2-40B4-BE49-F238E27FC236}">
                <a16:creationId xmlns:a16="http://schemas.microsoft.com/office/drawing/2014/main" id="{C9F18749-A22F-0C1D-75FC-CA58568F2C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869" y="1650859"/>
            <a:ext cx="1055174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US" altLang="zh-CN" sz="1600" dirty="0"/>
              <a:t>— </a:t>
            </a:r>
            <a:r>
              <a:rPr lang="en-US" altLang="zh-CN" sz="1600" dirty="0">
                <a:solidFill>
                  <a:schemeClr val="dk1"/>
                </a:solidFill>
                <a:latin typeface="+mn-lt"/>
                <a:ea typeface="+mn-ea"/>
              </a:rPr>
              <a:t>There shall be a frame-exchange before the Co-BF sounding between the two APs which will at-least serve the following goals:</a:t>
            </a:r>
          </a:p>
          <a:p>
            <a:pPr marL="457200" marR="0" lvl="1" indent="0" latinLnBrk="0">
              <a:lnSpc>
                <a:spcPct val="100000"/>
              </a:lnSpc>
              <a:buFont typeface="Times New Roman" pitchFamily="16" charset="0"/>
              <a:buChar char="•"/>
              <a:tabLst>
                <a:tab pos="457200" algn="l"/>
              </a:tabLst>
            </a:pPr>
            <a:r>
              <a:rPr lang="en-US" altLang="zh-CN" sz="1600" dirty="0">
                <a:solidFill>
                  <a:schemeClr val="dk1"/>
                </a:solidFill>
                <a:latin typeface="+mn-lt"/>
                <a:ea typeface="+mn-ea"/>
              </a:rPr>
              <a:t>Unavailability/decline indication from the responding AP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Used by responding AP to refuse participation in a COBF sounding process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Exchange of sounding </a:t>
            </a:r>
            <a:r>
              <a:rPr kumimoji="0" lang="en-US" altLang="zh-CN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Nss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capability of the STAs being sounded in the two BSSs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The minimum sounding </a:t>
            </a:r>
            <a:r>
              <a:rPr kumimoji="0" lang="en-US" altLang="zh-CN" sz="16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Nss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capability of the participating STAs in each BSS will be exchanged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Note: Design of the frames is TBD by MAC group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GB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[Motion #306, [264] and [321]]</a:t>
            </a:r>
            <a:endParaRPr kumimoji="0" lang="en-GB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C669BF71-73D6-D77E-8BE9-09162E083D07}"/>
              </a:ext>
            </a:extLst>
          </p:cNvPr>
          <p:cNvSpPr txBox="1"/>
          <p:nvPr/>
        </p:nvSpPr>
        <p:spPr>
          <a:xfrm>
            <a:off x="998452" y="3712962"/>
            <a:ext cx="10570157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tabLst>
                <a:tab pos="457200" algn="l"/>
              </a:tabLst>
            </a:pPr>
            <a:r>
              <a:rPr lang="en-US" altLang="zh-CN" sz="1600" dirty="0">
                <a:solidFill>
                  <a:schemeClr val="tx1"/>
                </a:solidFill>
                <a:latin typeface="Arial" panose="020B0604020202020204" pitchFamily="34" charset="0"/>
              </a:rPr>
              <a:t>—</a:t>
            </a:r>
            <a:r>
              <a:rPr lang="en-US" altLang="zh-CN" sz="1600" dirty="0"/>
              <a:t> </a:t>
            </a: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A Shared (Responding) AP may reject a Co-BF/Co-SR transmission or Co-BF sounding invitation received from a Sharing (Initiating) AP. </a:t>
            </a:r>
            <a:endParaRPr lang="zh-CN" altLang="zh-CN" sz="1600" dirty="0">
              <a:solidFill>
                <a:schemeClr val="dk1"/>
              </a:solidFill>
              <a:latin typeface="+mn-lt"/>
              <a:ea typeface="+mn-ea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In case of rejection, the Shared (Responding) AP can include the reason for rejection in the Co-BF/Co-SR Response or Co-BF Sounding Response frame. </a:t>
            </a:r>
            <a:endParaRPr lang="zh-CN" altLang="zh-CN" sz="1600" dirty="0">
              <a:solidFill>
                <a:schemeClr val="dk1"/>
              </a:solidFill>
              <a:latin typeface="+mn-lt"/>
              <a:ea typeface="+mn-ea"/>
            </a:endParaRPr>
          </a:p>
          <a:p>
            <a:pPr marL="742950" lvl="1" indent="-285750"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Reasons for rejecting a Co-BF/Co-SR transmission or Co-BF sounding invitation are TBD.</a:t>
            </a:r>
            <a:endParaRPr lang="zh-CN" altLang="zh-CN" sz="1600" dirty="0">
              <a:solidFill>
                <a:schemeClr val="dk1"/>
              </a:solidFill>
              <a:latin typeface="+mn-lt"/>
              <a:ea typeface="+mn-ea"/>
            </a:endParaRPr>
          </a:p>
          <a:p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[Motion #480, [264] and [413]]</a:t>
            </a:r>
            <a:endParaRPr lang="zh-CN" altLang="zh-CN" sz="1600" dirty="0">
              <a:solidFill>
                <a:schemeClr val="dk1"/>
              </a:solidFill>
              <a:latin typeface="+mn-lt"/>
              <a:ea typeface="+mn-ea"/>
            </a:endParaRP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7396DAAF-989C-B484-ECCE-58C01F1781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295" y="5346894"/>
            <a:ext cx="1046830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en-US" altLang="zh-CN" sz="1600" dirty="0"/>
              <a:t>— </a:t>
            </a: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The Co-BF Sounding Invite frame carries the following information:</a:t>
            </a:r>
          </a:p>
          <a:p>
            <a:pPr marL="457200" marR="0" lvl="1" indent="0" latinLnBrk="0">
              <a:lnSpc>
                <a:spcPct val="100000"/>
              </a:lnSpc>
              <a:buFontTx/>
              <a:buChar char="•"/>
              <a:tabLst>
                <a:tab pos="914400" algn="l"/>
              </a:tabLst>
            </a:pP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Bandwidth</a:t>
            </a:r>
          </a:p>
          <a:p>
            <a:pPr marL="457200" marR="0" lvl="1" indent="0" latinLnBrk="0">
              <a:lnSpc>
                <a:spcPct val="100000"/>
              </a:lnSpc>
              <a:buFontTx/>
              <a:buChar char="•"/>
              <a:tabLst>
                <a:tab pos="914400" algn="l"/>
              </a:tabLst>
            </a:pP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Punctured Channel Information</a:t>
            </a:r>
          </a:p>
          <a:p>
            <a:pPr marL="0" marR="0" lvl="0" indent="0" latinLnBrk="0">
              <a:lnSpc>
                <a:spcPct val="100000"/>
              </a:lnSpc>
              <a:buFontTx/>
              <a:buNone/>
              <a:tabLst>
                <a:tab pos="914400" algn="l"/>
              </a:tabLst>
            </a:pPr>
            <a:r>
              <a:rPr lang="en-GB" altLang="zh-CN" sz="1600" dirty="0">
                <a:solidFill>
                  <a:schemeClr val="dk1"/>
                </a:solidFill>
                <a:latin typeface="+mn-lt"/>
                <a:ea typeface="+mn-ea"/>
              </a:rPr>
              <a:t>[Motion #519, [264] and [420-422]]</a:t>
            </a:r>
          </a:p>
        </p:txBody>
      </p:sp>
    </p:spTree>
    <p:extLst>
      <p:ext uri="{BB962C8B-B14F-4D97-AF65-F5344CB8AC3E}">
        <p14:creationId xmlns:p14="http://schemas.microsoft.com/office/powerpoint/2010/main" val="2557689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5AC2BA-D3EF-0E4E-399E-BB36BC08B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23176-6EFA-6B7A-89A5-9DB42B97E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402" y="650156"/>
            <a:ext cx="10765196" cy="1185707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Co-BF Sounding Invite frame and Co-BF Sounding Response frame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C4F75-5748-F3EE-8094-F8878AFEB66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2B7D84-9BDE-0E44-DFBE-2C4A56A6A0A0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10DA7-1A29-717B-0766-0DDA676EA6A0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A97D68-1A14-5EAF-A9F8-7F94576CEB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448" y="2001815"/>
            <a:ext cx="8424936" cy="363537"/>
          </a:xfrm>
          <a:ln/>
        </p:spPr>
        <p:txBody>
          <a:bodyPr/>
          <a:lstStyle/>
          <a:p>
            <a:pPr marL="0" indent="0"/>
            <a:r>
              <a:rPr lang="en-US" altLang="zh-CN" sz="1800" b="0" dirty="0"/>
              <a:t>Proposed potential further information to be exchanged in </a:t>
            </a:r>
            <a:r>
              <a:rPr lang="en-US" altLang="zh-CN" sz="1800" b="0" dirty="0">
                <a:solidFill>
                  <a:srgbClr val="0070C0"/>
                </a:solidFill>
              </a:rPr>
              <a:t>Co-BF Sounding Invite frame</a:t>
            </a:r>
            <a:r>
              <a:rPr lang="en-US" altLang="zh-CN" sz="1800" b="0" dirty="0"/>
              <a:t>: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FCBF482C-DF5E-69B0-90DD-4FB0EEFDE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9164826"/>
              </p:ext>
            </p:extLst>
          </p:nvPr>
        </p:nvGraphicFramePr>
        <p:xfrm>
          <a:off x="1199455" y="2365352"/>
          <a:ext cx="10441161" cy="3322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07">
                  <a:extLst>
                    <a:ext uri="{9D8B030D-6E8A-4147-A177-3AD203B41FA5}">
                      <a16:colId xmlns:a16="http://schemas.microsoft.com/office/drawing/2014/main" val="483474860"/>
                    </a:ext>
                  </a:extLst>
                </a:gridCol>
                <a:gridCol w="2572706">
                  <a:extLst>
                    <a:ext uri="{9D8B030D-6E8A-4147-A177-3AD203B41FA5}">
                      <a16:colId xmlns:a16="http://schemas.microsoft.com/office/drawing/2014/main" val="222683711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3683135323"/>
                    </a:ext>
                  </a:extLst>
                </a:gridCol>
              </a:tblGrid>
              <a:tr h="126916">
                <a:tc>
                  <a:txBody>
                    <a:bodyPr/>
                    <a:lstStyle/>
                    <a:p>
                      <a:r>
                        <a:rPr lang="en-US" altLang="zh-CN" sz="1600" b="1" dirty="0"/>
                        <a:t>Potential further information </a:t>
                      </a:r>
                      <a:endParaRPr lang="zh-CN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Number of needed bits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Potential values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590026"/>
                  </a:ext>
                </a:extLst>
              </a:tr>
              <a:tr h="198197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GI+LTF Size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 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EHT-LTF+0.8µs GI or </a:t>
                      </a:r>
                    </a:p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EHT-LTF+1.6µs GI.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08103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UHR-LTF Symbols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or 8.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347411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Maximum Total NSS Allowed for shared AP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or 2.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959486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Co-BF Users in sharing BSS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bits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 or 3.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624517"/>
                  </a:ext>
                </a:extLst>
              </a:tr>
              <a:tr h="198197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 ID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bits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to a value of the TXVECTOR parameter STA-ID.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739751"/>
                  </a:ext>
                </a:extLst>
              </a:tr>
              <a:tr h="281649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 indicates the number of spatial streams supported for each user within a sharing BSS, which can be 1 or 2.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409433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02AEFE1A-E76B-5279-D5FE-A99500363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448" y="5687672"/>
            <a:ext cx="10513168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altLang="zh-CN" sz="1600" b="0" kern="0" dirty="0"/>
              <a:t>Note: It is proposed that at least one of the above items of information be exchanged in the Co-BF Sounding Invite frame.</a:t>
            </a:r>
          </a:p>
        </p:txBody>
      </p:sp>
    </p:spTree>
    <p:extLst>
      <p:ext uri="{BB962C8B-B14F-4D97-AF65-F5344CB8AC3E}">
        <p14:creationId xmlns:p14="http://schemas.microsoft.com/office/powerpoint/2010/main" val="421371766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4801A-CF5A-83F6-2174-A38CC96FF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551E1-0EB4-3CB4-B4BA-5A3353C4C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402" y="650156"/>
            <a:ext cx="10765196" cy="1185707"/>
          </a:xfrm>
        </p:spPr>
        <p:txBody>
          <a:bodyPr/>
          <a:lstStyle/>
          <a:p>
            <a: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altLang="zh-CN" dirty="0"/>
              <a:t>Discussion on </a:t>
            </a:r>
            <a:r>
              <a:rPr lang="en-US" altLang="zh-CN" dirty="0"/>
              <a:t>Co-BF Sounding Invite frame and Co-BF Sounding Response frame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E539B0-34A9-F6DD-CA6B-7260CF661B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8DC72EFA-1DF8-481C-8B66-C8A1D5DAFDEA}" type="slidenum">
              <a:rPr lang="en-GB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7118FB-B5DB-BB6E-1281-925672B8E401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6AF99B-CCCD-A871-686D-0300E3B467F3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EB50A4-AAD7-B306-0A81-AE3CD95635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127448" y="2001815"/>
            <a:ext cx="8879439" cy="363537"/>
          </a:xfrm>
          <a:ln/>
        </p:spPr>
        <p:txBody>
          <a:bodyPr/>
          <a:lstStyle/>
          <a:p>
            <a:pPr marL="0" indent="0"/>
            <a:r>
              <a:rPr lang="en-US" altLang="zh-CN" sz="1800" b="0" dirty="0"/>
              <a:t>Proposed potential further information to be exchanged in </a:t>
            </a:r>
            <a:r>
              <a:rPr lang="en-US" altLang="zh-CN" sz="1800" b="0" dirty="0">
                <a:solidFill>
                  <a:srgbClr val="0070C0"/>
                </a:solidFill>
              </a:rPr>
              <a:t>Co-BF Sounding Response frame</a:t>
            </a:r>
            <a:r>
              <a:rPr lang="en-US" altLang="zh-CN" sz="1800" b="0" dirty="0"/>
              <a:t>:</a:t>
            </a: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F1BA2E24-0AAD-4F19-53D2-2CF181E710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01188"/>
              </p:ext>
            </p:extLst>
          </p:nvPr>
        </p:nvGraphicFramePr>
        <p:xfrm>
          <a:off x="1199455" y="2365352"/>
          <a:ext cx="10441161" cy="240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36007">
                  <a:extLst>
                    <a:ext uri="{9D8B030D-6E8A-4147-A177-3AD203B41FA5}">
                      <a16:colId xmlns:a16="http://schemas.microsoft.com/office/drawing/2014/main" val="483474860"/>
                    </a:ext>
                  </a:extLst>
                </a:gridCol>
                <a:gridCol w="2572706">
                  <a:extLst>
                    <a:ext uri="{9D8B030D-6E8A-4147-A177-3AD203B41FA5}">
                      <a16:colId xmlns:a16="http://schemas.microsoft.com/office/drawing/2014/main" val="2226837110"/>
                    </a:ext>
                  </a:extLst>
                </a:gridCol>
                <a:gridCol w="4032448">
                  <a:extLst>
                    <a:ext uri="{9D8B030D-6E8A-4147-A177-3AD203B41FA5}">
                      <a16:colId xmlns:a16="http://schemas.microsoft.com/office/drawing/2014/main" val="3683135323"/>
                    </a:ext>
                  </a:extLst>
                </a:gridCol>
              </a:tblGrid>
              <a:tr h="126916">
                <a:tc>
                  <a:txBody>
                    <a:bodyPr/>
                    <a:lstStyle/>
                    <a:p>
                      <a:r>
                        <a:rPr lang="en-US" altLang="zh-CN" sz="1600" b="1" dirty="0"/>
                        <a:t>Potential further information </a:t>
                      </a:r>
                      <a:endParaRPr lang="zh-CN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Number of needed bits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Potential values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590026"/>
                  </a:ext>
                </a:extLst>
              </a:tr>
              <a:tr h="198197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 LTF Allowed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or 8.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08103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Co-BF Users in shared BSS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bits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 or 3.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347411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 ID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bits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to a value of the TXVECTOR parameter STA-ID.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959486"/>
                  </a:ext>
                </a:extLst>
              </a:tr>
              <a:tr h="126916"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 indicates the number of spatial streams supported for each user within a shared BSS, which can be 1 or 2.</a:t>
                      </a:r>
                      <a:endParaRPr lang="zh-CN" altLang="en-US" sz="16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624517"/>
                  </a:ext>
                </a:extLst>
              </a:tr>
            </a:tbl>
          </a:graphicData>
        </a:graphic>
      </p:graphicFrame>
      <p:sp>
        <p:nvSpPr>
          <p:cNvPr id="8" name="Rectangle 2">
            <a:extLst>
              <a:ext uri="{FF2B5EF4-FFF2-40B4-BE49-F238E27FC236}">
                <a16:creationId xmlns:a16="http://schemas.microsoft.com/office/drawing/2014/main" id="{A0CD4BF8-1016-6565-31E1-532AC97C41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448" y="4765240"/>
            <a:ext cx="10585176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altLang="zh-CN" sz="1600" b="0" kern="0" dirty="0"/>
              <a:t>Note: It is proposed that at least one of the above items of information be exchanged in the Co-BF Sounding Response frame.</a:t>
            </a:r>
          </a:p>
        </p:txBody>
      </p:sp>
    </p:spTree>
    <p:extLst>
      <p:ext uri="{BB962C8B-B14F-4D97-AF65-F5344CB8AC3E}">
        <p14:creationId xmlns:p14="http://schemas.microsoft.com/office/powerpoint/2010/main" val="2181536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1699" y="654427"/>
            <a:ext cx="10361084" cy="686341"/>
          </a:xfrm>
        </p:spPr>
        <p:txBody>
          <a:bodyPr/>
          <a:lstStyle/>
          <a:p>
            <a:r>
              <a:rPr lang="en-GB" dirty="0"/>
              <a:t>Conclusion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idx="1"/>
          </p:nvPr>
        </p:nvSpPr>
        <p:spPr>
          <a:xfrm>
            <a:off x="373918" y="1224193"/>
            <a:ext cx="11444164" cy="686341"/>
          </a:xfrm>
          <a:ln/>
        </p:spPr>
        <p:txBody>
          <a:bodyPr/>
          <a:lstStyle/>
          <a:p>
            <a:pPr algn="just">
              <a:buFont typeface="Times New Roman" pitchFamily="16" charset="0"/>
              <a:buChar char="•"/>
            </a:pP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contribution proposes </a:t>
            </a:r>
            <a:r>
              <a:rPr lang="en-US" altLang="zh-CN" sz="1800" b="0" dirty="0"/>
              <a:t>potential further information to be exchanged in Co-BF Sounding Invite frame and Co-BF Sounding Response frame</a:t>
            </a:r>
            <a:r>
              <a:rPr lang="en-US" altLang="zh-CN" sz="1800" b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8DC72EFA-1DF8-481C-8B66-C8A1D5DAFDEA}" type="slidenum">
              <a:rPr lang="en-GB"/>
              <a:pPr/>
              <a:t>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610FD8A-482D-EB40-D8E5-2DCD439A3B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375" y="1822851"/>
            <a:ext cx="10108408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altLang="zh-CN" sz="1600" b="0" kern="0" dirty="0"/>
              <a:t>Proposed potential further information to be exchanged in </a:t>
            </a:r>
            <a:r>
              <a:rPr lang="en-US" altLang="zh-CN" sz="1600" b="0" kern="0" dirty="0">
                <a:solidFill>
                  <a:srgbClr val="0070C0"/>
                </a:solidFill>
              </a:rPr>
              <a:t>Co-BF Sounding Invite frame (at least one is required)</a:t>
            </a:r>
            <a:r>
              <a:rPr lang="en-US" altLang="zh-CN" sz="1600" b="0" kern="0" dirty="0"/>
              <a:t>:</a:t>
            </a:r>
          </a:p>
        </p:txBody>
      </p:sp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FE56FA8C-27CC-204F-9820-79B5A55FE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906906"/>
              </p:ext>
            </p:extLst>
          </p:nvPr>
        </p:nvGraphicFramePr>
        <p:xfrm>
          <a:off x="1237384" y="2133600"/>
          <a:ext cx="9963352" cy="2346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9802">
                  <a:extLst>
                    <a:ext uri="{9D8B030D-6E8A-4147-A177-3AD203B41FA5}">
                      <a16:colId xmlns:a16="http://schemas.microsoft.com/office/drawing/2014/main" val="483474860"/>
                    </a:ext>
                  </a:extLst>
                </a:gridCol>
                <a:gridCol w="2182528">
                  <a:extLst>
                    <a:ext uri="{9D8B030D-6E8A-4147-A177-3AD203B41FA5}">
                      <a16:colId xmlns:a16="http://schemas.microsoft.com/office/drawing/2014/main" val="2226837110"/>
                    </a:ext>
                  </a:extLst>
                </a:gridCol>
                <a:gridCol w="4331022">
                  <a:extLst>
                    <a:ext uri="{9D8B030D-6E8A-4147-A177-3AD203B41FA5}">
                      <a16:colId xmlns:a16="http://schemas.microsoft.com/office/drawing/2014/main" val="3683135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altLang="zh-CN" sz="1600" b="1" dirty="0"/>
                        <a:t>Potential further information </a:t>
                      </a:r>
                      <a:endParaRPr lang="zh-CN" alt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600" dirty="0"/>
                        <a:t>Number of needed bits 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dirty="0"/>
                        <a:t>Potential values</a:t>
                      </a:r>
                      <a:endParaRPr lang="zh-CN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59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GI+LTF Size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 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EHT-LTF+0.8µs GI or </a:t>
                      </a:r>
                    </a:p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EHT-LTF+1.6µs GI.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08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UHR-LTF Symbols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or 8.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347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Maximum Total NSS Allowed for shared AP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or 2.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959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Co-BF Users in sharing BSS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bits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 or 3.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624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 ID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bits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to a value of the TXVECTOR parameter STA-ID.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77397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 indicates the number of spatial streams supported for each user within a sharing BSS, which can be 1 or 2.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409433"/>
                  </a:ext>
                </a:extLst>
              </a:tr>
            </a:tbl>
          </a:graphicData>
        </a:graphic>
      </p:graphicFrame>
      <p:sp>
        <p:nvSpPr>
          <p:cNvPr id="9" name="Rectangle 2">
            <a:extLst>
              <a:ext uri="{FF2B5EF4-FFF2-40B4-BE49-F238E27FC236}">
                <a16:creationId xmlns:a16="http://schemas.microsoft.com/office/drawing/2014/main" id="{1FCEE6DC-CE4A-FAAB-46EB-7AE06493A4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375" y="4480560"/>
            <a:ext cx="9800241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altLang="zh-CN" sz="1600" b="0" kern="0" dirty="0"/>
              <a:t>Proposed potential further information to be exchanged in </a:t>
            </a:r>
            <a:r>
              <a:rPr lang="en-US" altLang="zh-CN" sz="1600" b="0" kern="0" dirty="0">
                <a:solidFill>
                  <a:srgbClr val="0070C0"/>
                </a:solidFill>
              </a:rPr>
              <a:t>Co-BF Sounding Response frame (at least one is required)</a:t>
            </a:r>
            <a:r>
              <a:rPr lang="en-US" altLang="zh-CN" sz="1600" b="0" kern="0" dirty="0"/>
              <a:t>:</a:t>
            </a:r>
          </a:p>
        </p:txBody>
      </p:sp>
      <p:graphicFrame>
        <p:nvGraphicFramePr>
          <p:cNvPr id="10" name="表格 9">
            <a:extLst>
              <a:ext uri="{FF2B5EF4-FFF2-40B4-BE49-F238E27FC236}">
                <a16:creationId xmlns:a16="http://schemas.microsoft.com/office/drawing/2014/main" id="{A0CDDC07-645D-7A67-16BD-5AD358570A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1628511"/>
              </p:ext>
            </p:extLst>
          </p:nvPr>
        </p:nvGraphicFramePr>
        <p:xfrm>
          <a:off x="1237383" y="4796368"/>
          <a:ext cx="9963353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18457">
                  <a:extLst>
                    <a:ext uri="{9D8B030D-6E8A-4147-A177-3AD203B41FA5}">
                      <a16:colId xmlns:a16="http://schemas.microsoft.com/office/drawing/2014/main" val="48347486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val="2226837110"/>
                    </a:ext>
                  </a:extLst>
                </a:gridCol>
                <a:gridCol w="4312648">
                  <a:extLst>
                    <a:ext uri="{9D8B030D-6E8A-4147-A177-3AD203B41FA5}">
                      <a16:colId xmlns:a16="http://schemas.microsoft.com/office/drawing/2014/main" val="368313532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altLang="zh-CN" sz="1400" b="1" dirty="0"/>
                        <a:t>Potential further information </a:t>
                      </a:r>
                      <a:endParaRPr lang="zh-CN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Number of needed bits 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400" dirty="0"/>
                        <a:t>Potential values</a:t>
                      </a:r>
                      <a:endParaRPr lang="zh-CN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5900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Extra LTF Allowed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 or 8.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240810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Co-BF Users in shared BSS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 bits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 2 or 3.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34741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 ID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 bits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Set to a value of the TXVECTOR parameter STA-ID.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595948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bit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NSS indicates the number of spatial streams supported for each user within a shared BSS, which can be 1 or 2.</a:t>
                      </a:r>
                      <a:endParaRPr lang="zh-CN" alt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6245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813770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531D307C-65C7-4BB3-B44A-1501D36803F7}" type="slidenum">
              <a:rPr lang="en-GB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4"/>
          </p:nvPr>
        </p:nvSpPr>
        <p:spPr>
          <a:xfrm>
            <a:off x="7143757" y="6488385"/>
            <a:ext cx="4246027" cy="180975"/>
          </a:xfrm>
        </p:spPr>
        <p:txBody>
          <a:bodyPr/>
          <a:lstStyle/>
          <a:p>
            <a:r>
              <a:rPr lang="it-IT" altLang="zh-CN" dirty="0"/>
              <a:t>Ke Zhong</a:t>
            </a:r>
            <a:r>
              <a:rPr lang="it-IT" dirty="0"/>
              <a:t>, Ruijie Networks Co., Ltd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24000"/>
            <a:ext cx="2499764" cy="273050"/>
          </a:xfrm>
        </p:spPr>
        <p:txBody>
          <a:bodyPr/>
          <a:lstStyle/>
          <a:p>
            <a:r>
              <a:rPr lang="en-US" altLang="zh-CN" dirty="0"/>
              <a:t>October 2025</a:t>
            </a:r>
            <a:endParaRPr lang="en-GB" altLang="zh-CN" dirty="0"/>
          </a:p>
        </p:txBody>
      </p:sp>
      <p:sp>
        <p:nvSpPr>
          <p:cNvPr id="10" name="内容占位符 1">
            <a:extLst>
              <a:ext uri="{FF2B5EF4-FFF2-40B4-BE49-F238E27FC236}">
                <a16:creationId xmlns:a16="http://schemas.microsoft.com/office/drawing/2014/main" id="{64F86506-DD75-47D4-750A-89C6278C47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495179"/>
            <a:ext cx="11737304" cy="4280167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altLang="zh-CN" sz="2000" b="0" dirty="0"/>
              <a:t>Do you agree to include at least one of the following into the 11bn SFD for further information to be exchanged in Co-BF Sounding Invite frame</a:t>
            </a:r>
            <a:r>
              <a:rPr lang="en-US" altLang="zh-CN" sz="2000" dirty="0"/>
              <a:t>?</a:t>
            </a: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GI+LTF Size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Number of UHR-LTF Symbols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Maximum Total NSS Allowed for shared AP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Number of Co-BF Users in sharing BSS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STA ID</a:t>
            </a:r>
            <a:endParaRPr lang="zh-CN" altLang="en-US" sz="1800" kern="1200" dirty="0">
              <a:solidFill>
                <a:schemeClr val="dk1"/>
              </a:solidFill>
            </a:endParaRPr>
          </a:p>
          <a:p>
            <a:pPr marL="685800" lvl="1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CN" sz="1800" kern="1200" dirty="0">
                <a:solidFill>
                  <a:schemeClr val="dk1"/>
                </a:solidFill>
              </a:rPr>
              <a:t>NSS</a:t>
            </a:r>
            <a:br>
              <a:rPr lang="en-US" altLang="zh-CN" dirty="0"/>
            </a:br>
            <a:endParaRPr lang="en-US" altLang="zh-CN" b="1" dirty="0">
              <a:cs typeface="+mn-cs"/>
            </a:endParaRPr>
          </a:p>
          <a:p>
            <a:endParaRPr lang="en-US" dirty="0"/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Yes: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No:</a:t>
            </a:r>
          </a:p>
          <a:p>
            <a:pPr marL="1200150" lvl="2" indent="-34290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dirty="0"/>
              <a:t>Abstain:</a:t>
            </a:r>
          </a:p>
        </p:txBody>
      </p:sp>
      <p:sp>
        <p:nvSpPr>
          <p:cNvPr id="11" name="标题 5">
            <a:extLst>
              <a:ext uri="{FF2B5EF4-FFF2-40B4-BE49-F238E27FC236}">
                <a16:creationId xmlns:a16="http://schemas.microsoft.com/office/drawing/2014/main" id="{3F03E041-1B47-0A7D-3B51-DA31C6E52D74}"/>
              </a:ext>
            </a:extLst>
          </p:cNvPr>
          <p:cNvSpPr txBox="1">
            <a:spLocks/>
          </p:cNvSpPr>
          <p:nvPr/>
        </p:nvSpPr>
        <p:spPr bwMode="auto">
          <a:xfrm>
            <a:off x="2209800" y="692696"/>
            <a:ext cx="7772400" cy="7068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+mj-lt"/>
                <a:ea typeface="+mj-ea"/>
                <a:cs typeface="+mj-cs"/>
              </a:defRPr>
            </a:lvl1pPr>
            <a:lvl2pPr marL="742950" indent="-28575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2pPr>
            <a:lvl3pPr marL="1143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3pPr>
            <a:lvl4pPr marL="1600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4pPr>
            <a:lvl5pPr marL="20574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5pPr>
            <a:lvl6pPr marL="25146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6pPr>
            <a:lvl7pPr marL="29718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7pPr>
            <a:lvl8pPr marL="34290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8pPr>
            <a:lvl9pPr marL="3886200" indent="-228600" algn="ctr" defTabSz="449263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3200" b="1">
                <a:solidFill>
                  <a:srgbClr val="000000"/>
                </a:solidFill>
                <a:latin typeface="Times New Roman" pitchFamily="16" charset="0"/>
                <a:ea typeface="MS Gothic" charset="-128"/>
              </a:defRPr>
            </a:lvl9pPr>
          </a:lstStyle>
          <a:p>
            <a:r>
              <a:rPr lang="en-US" kern="0" dirty="0"/>
              <a:t>Straw Poll 1</a:t>
            </a:r>
          </a:p>
        </p:txBody>
      </p:sp>
    </p:spTree>
    <p:extLst>
      <p:ext uri="{BB962C8B-B14F-4D97-AF65-F5344CB8AC3E}">
        <p14:creationId xmlns:p14="http://schemas.microsoft.com/office/powerpoint/2010/main" val="12731474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演示文稿7" id="{DEE9BC1D-32B0-4A2E-95E1-A1408AC7672C}" vid="{C86135A7-A99C-4A55-992F-ACE10057B4B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 - chehui</Template>
  <TotalTime>81643</TotalTime>
  <Words>1772</Words>
  <Application>Microsoft Office PowerPoint</Application>
  <PresentationFormat>宽屏</PresentationFormat>
  <Paragraphs>240</Paragraphs>
  <Slides>11</Slides>
  <Notes>11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6" baseType="lpstr">
      <vt:lpstr>Arial Unicode MS</vt:lpstr>
      <vt:lpstr>TimesNewRoman</vt:lpstr>
      <vt:lpstr>Arial</vt:lpstr>
      <vt:lpstr>Times New Roman</vt:lpstr>
      <vt:lpstr>Office 主题</vt:lpstr>
      <vt:lpstr>Discussion on Co-BF Sounding Invite frame  and Co-BF Sounding Response frame</vt:lpstr>
      <vt:lpstr>Abstract</vt:lpstr>
      <vt:lpstr>Introduction</vt:lpstr>
      <vt:lpstr>Current information in Co-BF Sounding Invite frame and Co-BF Sounding Response frame – Recap [3]</vt:lpstr>
      <vt:lpstr>Current information in Co-BF Sounding Invite frame and Co-BF Sounding Response frame – Recap [3]</vt:lpstr>
      <vt:lpstr>Discussion on Co-BF Sounding Invite frame and Co-BF Sounding Response frame</vt:lpstr>
      <vt:lpstr>Discussion on Co-BF Sounding Invite frame and Co-BF Sounding Response frame</vt:lpstr>
      <vt:lpstr>Conclusion</vt:lpstr>
      <vt:lpstr>PowerPoint 演示文稿</vt:lpstr>
      <vt:lpstr>PowerPoint 演示文稿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[place presentation subject title text here]</dc:title>
  <dc:creator>Hui Che</dc:creator>
  <cp:keywords/>
  <cp:lastModifiedBy>ke zhong</cp:lastModifiedBy>
  <cp:revision>1814</cp:revision>
  <cp:lastPrinted>1601-01-01T00:00:00Z</cp:lastPrinted>
  <dcterms:created xsi:type="dcterms:W3CDTF">2023-10-25T06:39:10Z</dcterms:created>
  <dcterms:modified xsi:type="dcterms:W3CDTF">2025-10-08T17:27:48Z</dcterms:modified>
  <cp:category>Hui Che, Ruijie Networks Co., Ltd</cp:category>
</cp:coreProperties>
</file>