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62" r:id="rId4"/>
    <p:sldId id="266" r:id="rId5"/>
    <p:sldId id="959" r:id="rId6"/>
    <p:sldId id="274" r:id="rId7"/>
    <p:sldId id="957" r:id="rId8"/>
    <p:sldId id="960" r:id="rId9"/>
    <p:sldId id="961" r:id="rId10"/>
    <p:sldId id="264" r:id="rId11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>
      <p:cViewPr varScale="1">
        <p:scale>
          <a:sx n="82" d="100"/>
          <a:sy n="82" d="100"/>
        </p:scale>
        <p:origin x="629" y="72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2376" y="-112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10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46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3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89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4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484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F49F51-67EF-CB76-6AB0-2B243A77D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A51AFED-2CDE-108F-7804-3DF932016595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E7C0D41-3C3E-02D1-4781-3F92EE42BD28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5DBC1B-1096-16E9-2BC9-7D9E19DFB61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5425F79-74B1-8D49-A83B-46460426882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5</a:t>
            </a:fld>
            <a:endParaRPr lang="en-US"/>
          </a:p>
        </p:txBody>
      </p:sp>
      <p:sp>
        <p:nvSpPr>
          <p:cNvPr id="18433" name="Rectangle 1">
            <a:extLst>
              <a:ext uri="{FF2B5EF4-FFF2-40B4-BE49-F238E27FC236}">
                <a16:creationId xmlns:a16="http://schemas.microsoft.com/office/drawing/2014/main" id="{0DC60559-A992-3D59-A87A-EE89D02A674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44392129-ABD5-D85B-0AEF-5383AAE8D82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468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6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717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7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923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CB0B9A-AC2F-018A-18E3-55B2CDDE8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5542896-E9F8-CFC1-93D9-8A8225736364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52D0BA6-4FA7-9608-7C7E-0EAC4B7666FA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F70061-3D82-9EC3-4EF4-4C625B5353A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12905F3-F91D-D9AA-37BE-46C624FDC01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8</a:t>
            </a:fld>
            <a:endParaRPr lang="en-US"/>
          </a:p>
        </p:txBody>
      </p:sp>
      <p:sp>
        <p:nvSpPr>
          <p:cNvPr id="20481" name="Rectangle 1">
            <a:extLst>
              <a:ext uri="{FF2B5EF4-FFF2-40B4-BE49-F238E27FC236}">
                <a16:creationId xmlns:a16="http://schemas.microsoft.com/office/drawing/2014/main" id="{A034EBD6-ABD2-FDB5-375C-EA175BF932E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DF272DCE-C42D-F5F1-A516-1DCA7E14D2E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922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1DF54E-A86C-1C7C-255E-2A1740FC7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E154300-5400-4AA5-2EC8-A8F3421B1A7B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6C05221-3779-F369-2FEA-9284AFB56E45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AB5FA7-6446-2519-5806-8C9D4EE62154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271C01F-849C-4691-A5AC-AD262B1A9A8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9</a:t>
            </a:fld>
            <a:endParaRPr lang="en-US"/>
          </a:p>
        </p:txBody>
      </p:sp>
      <p:sp>
        <p:nvSpPr>
          <p:cNvPr id="20481" name="Rectangle 1">
            <a:extLst>
              <a:ext uri="{FF2B5EF4-FFF2-40B4-BE49-F238E27FC236}">
                <a16:creationId xmlns:a16="http://schemas.microsoft.com/office/drawing/2014/main" id="{1E7594EA-3263-8897-FAE6-4F1BCA8802C6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F57C0973-F77F-CECE-31D9-7104A717DD7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84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March 2024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Hui Che et al., Ruijie Networks Co., Ltd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it-IT"/>
              <a:t>Hui Che et al., Ruijie Networks Co., Ltd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altLang="zh-CN"/>
              <a:t>December 2023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December 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Hui Che et al., Ruijie Networks Co., Ltd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December 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Hui Che et al., Ruijie Networks Co., Ltd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December 2023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Hui Che et al., Ruijie Networks Co., Ltd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December 2023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Hui Che et al., Ruijie Networks Co., Ltd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December 2023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Hui Che et al., Ruijie Networks Co., Ltd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December 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Hui Che et al., Ruijie Networks Co., Ltd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December 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Hui Che et al., Ruijie Networks Co., Ltd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altLang="zh-CN" dirty="0"/>
              <a:t>March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it-IT"/>
              <a:t>Hui Che et al., Ruijie Networks Co., Ltd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25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/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1768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751368"/>
              </p:ext>
            </p:extLst>
          </p:nvPr>
        </p:nvGraphicFramePr>
        <p:xfrm>
          <a:off x="2103160" y="3615091"/>
          <a:ext cx="8385328" cy="11836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7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1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922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5859">
                <a:tc>
                  <a:txBody>
                    <a:bodyPr/>
                    <a:lstStyle/>
                    <a:p>
                      <a:r>
                        <a:rPr lang="en-US" altLang="zh-CN" b="1" dirty="0"/>
                        <a:t>Name</a:t>
                      </a:r>
                      <a:endParaRPr lang="zh-CN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b="1" dirty="0"/>
                        <a:t>Affiliation</a:t>
                      </a:r>
                      <a:endParaRPr lang="zh-CN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b="1" dirty="0"/>
                        <a:t>Address</a:t>
                      </a:r>
                      <a:endParaRPr lang="zh-CN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b="1" dirty="0"/>
                        <a:t>Phone</a:t>
                      </a:r>
                      <a:endParaRPr lang="zh-CN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b="1" dirty="0"/>
                        <a:t>email</a:t>
                      </a:r>
                      <a:endParaRPr lang="zh-CN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876">
                <a:tc>
                  <a:txBody>
                    <a:bodyPr/>
                    <a:lstStyle/>
                    <a:p>
                      <a:r>
                        <a:rPr lang="en-US" altLang="zh-CN" sz="1400" dirty="0">
                          <a:latin typeface="+mn-lt"/>
                        </a:rPr>
                        <a:t>Ke Zhong</a:t>
                      </a:r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US" altLang="zh-CN" sz="1400" dirty="0">
                        <a:latin typeface="+mn-lt"/>
                      </a:endParaRPr>
                    </a:p>
                    <a:p>
                      <a:r>
                        <a:rPr lang="en-US" altLang="zh-CN" sz="1400" dirty="0">
                          <a:latin typeface="+mn-lt"/>
                        </a:rPr>
                        <a:t>Ruijie Networks Co., Ltd.</a:t>
                      </a:r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>
                          <a:latin typeface="+mn-lt"/>
                        </a:rPr>
                        <a:t>zhongke@ruijie.com.cn</a:t>
                      </a:r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876">
                <a:tc>
                  <a:txBody>
                    <a:bodyPr/>
                    <a:lstStyle/>
                    <a:p>
                      <a:r>
                        <a:rPr lang="en-US" altLang="zh-CN" sz="1400" dirty="0" err="1">
                          <a:latin typeface="+mn-lt"/>
                        </a:rPr>
                        <a:t>Fachang</a:t>
                      </a:r>
                      <a:r>
                        <a:rPr lang="en-US" altLang="zh-CN" sz="1400" dirty="0">
                          <a:latin typeface="+mn-lt"/>
                        </a:rPr>
                        <a:t> Guo</a:t>
                      </a:r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296221"/>
                  </a:ext>
                </a:extLst>
              </a:tr>
            </a:tbl>
          </a:graphicData>
        </a:graphic>
      </p:graphicFrame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-24680" y="980728"/>
            <a:ext cx="12238384" cy="110321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dirty="0"/>
              <a:t>Discussion on </a:t>
            </a:r>
            <a:r>
              <a:rPr lang="en-US" altLang="zh-CN" dirty="0"/>
              <a:t>Co-SR Signalling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75520" y="2517282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</a:t>
            </a:r>
            <a:r>
              <a:rPr lang="en-US" altLang="zh-CN" sz="2000" b="0" dirty="0"/>
              <a:t>10</a:t>
            </a:r>
            <a:r>
              <a:rPr lang="en-GB" sz="2000" b="0" dirty="0"/>
              <a:t>-</a:t>
            </a:r>
            <a:r>
              <a:rPr lang="en-US" sz="2000" b="0" dirty="0"/>
              <a:t>09</a:t>
            </a:r>
            <a:endParaRPr lang="en-GB" sz="2000" b="0" dirty="0"/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dirty="0"/>
              <a:t>Ke Zhong, Ruijie Networks Co., Ltd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010099" y="3164726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839416" y="620688"/>
            <a:ext cx="10361084" cy="106521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References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65519" y="1556793"/>
            <a:ext cx="9966985" cy="1152127"/>
          </a:xfrm>
        </p:spPr>
        <p:txBody>
          <a:bodyPr/>
          <a:lstStyle/>
          <a:p>
            <a:r>
              <a:rPr lang="en-GB" altLang="zh-CN" sz="1800" b="0" dirty="0"/>
              <a:t>[1] IEEE 802.11-23/0480r3, UHR proposed PAR, Laurent </a:t>
            </a:r>
            <a:r>
              <a:rPr lang="en-GB" altLang="zh-CN" sz="1800" b="0" dirty="0" err="1"/>
              <a:t>Cariou</a:t>
            </a:r>
            <a:r>
              <a:rPr lang="en-GB" altLang="zh-CN" sz="1800" b="0" dirty="0"/>
              <a:t> (Intel)</a:t>
            </a:r>
          </a:p>
          <a:p>
            <a:r>
              <a:rPr lang="en-GB" altLang="zh-CN" sz="1800" b="0" dirty="0"/>
              <a:t>[</a:t>
            </a:r>
            <a:r>
              <a:rPr lang="en-US" altLang="zh-CN" sz="1800" b="0" dirty="0"/>
              <a:t>2</a:t>
            </a:r>
            <a:r>
              <a:rPr lang="en-GB" altLang="zh-CN" sz="1800" b="0" dirty="0"/>
              <a:t>] IEEE P802.11bn</a:t>
            </a:r>
            <a:r>
              <a:rPr lang="en-GB" altLang="zh-CN" sz="1800" b="0" baseline="30000" dirty="0"/>
              <a:t>TM</a:t>
            </a:r>
            <a:r>
              <a:rPr lang="en-GB" altLang="zh-CN" sz="1800" b="0" dirty="0"/>
              <a:t>/D1.0</a:t>
            </a:r>
          </a:p>
          <a:p>
            <a:r>
              <a:rPr lang="en-GB" altLang="zh-CN" sz="1800" b="0" dirty="0"/>
              <a:t>[3] IEEE 802.11-24/0209r19,  Specification framework for </a:t>
            </a:r>
            <a:r>
              <a:rPr lang="en-GB" altLang="zh-CN" sz="1800" b="0" dirty="0" err="1"/>
              <a:t>TGbn</a:t>
            </a:r>
            <a:r>
              <a:rPr lang="en-GB" altLang="zh-CN" sz="1800" b="0" dirty="0"/>
              <a:t>, Ross Jian Yu (Huawei)</a:t>
            </a:r>
          </a:p>
          <a:p>
            <a:endParaRPr lang="en-GB" altLang="zh-CN" sz="1800" b="0" dirty="0"/>
          </a:p>
          <a:p>
            <a:endParaRPr lang="en-GB" altLang="zh-CN" sz="1800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Abstract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914401" y="1981201"/>
            <a:ext cx="10361084" cy="2239887"/>
          </a:xfrm>
          <a:ln/>
        </p:spPr>
        <p:txBody>
          <a:bodyPr/>
          <a:lstStyle/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Introduction</a:t>
            </a:r>
          </a:p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altLang="zh-CN" dirty="0"/>
              <a:t>Discussion on </a:t>
            </a:r>
            <a:r>
              <a:rPr lang="en-US" altLang="zh-CN" dirty="0"/>
              <a:t>Co-SR Signalling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Conclusion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dirty="0"/>
              <a:t>Ke Zhong, Ruijie Networks Co., Ltd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1424" y="739457"/>
            <a:ext cx="10361084" cy="45729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407368" y="1268760"/>
            <a:ext cx="11413268" cy="893501"/>
          </a:xfrm>
          <a:ln/>
        </p:spPr>
        <p:txBody>
          <a:bodyPr/>
          <a:lstStyle/>
          <a:p>
            <a:pPr marL="162000" indent="-162000" algn="just">
              <a:buFont typeface="Times New Roman" pitchFamily="16" charset="0"/>
              <a:buChar char="•"/>
            </a:pPr>
            <a:r>
              <a:rPr lang="en-GB" altLang="zh-CN" sz="1800" b="0" dirty="0">
                <a:latin typeface="TimesNewRoman"/>
              </a:rPr>
              <a:t>In PAR of IEEE P802.11bn, </a:t>
            </a:r>
            <a:r>
              <a:rPr lang="en-US" altLang="zh-CN" sz="1800" b="0" dirty="0">
                <a:latin typeface="TimesNewRoman"/>
              </a:rPr>
              <a:t>the Ultra High Reliability (UHR) capability is defined to offer improved rate-vs-range performance, lower latency, and reduced power consumption</a:t>
            </a:r>
            <a:r>
              <a:rPr lang="en-GB" altLang="zh-CN" sz="1800" b="0" dirty="0">
                <a:latin typeface="TimesNewRoman"/>
              </a:rPr>
              <a:t> for AP and STA, compared to Extremely High Throughput (EHT) MAC/PHY operation [1].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F403B906-023C-84E4-9938-4DCF29A09E97}"/>
              </a:ext>
            </a:extLst>
          </p:cNvPr>
          <p:cNvSpPr txBox="1"/>
          <p:nvPr/>
        </p:nvSpPr>
        <p:spPr>
          <a:xfrm>
            <a:off x="767408" y="3158966"/>
            <a:ext cx="10801200" cy="28623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altLang="zh-CN" sz="1800" b="1" u="sng" dirty="0">
                <a:solidFill>
                  <a:srgbClr val="000000"/>
                </a:solidFill>
                <a:latin typeface="TimesNewRoman"/>
              </a:rPr>
              <a:t>Co-SR Trigger frame information in the Draft 1.0:</a:t>
            </a:r>
          </a:p>
          <a:p>
            <a:pPr algn="just"/>
            <a:r>
              <a:rPr lang="en-US" altLang="zh-CN" sz="1800" dirty="0"/>
              <a:t>— The duration of the data PPDU transmitted by the Co-SR coordinating AP and the duration of the data PPDU transmitted by the Co-SR coordinated AP, which shall be the same.</a:t>
            </a:r>
          </a:p>
          <a:p>
            <a:pPr algn="just"/>
            <a:r>
              <a:rPr lang="en-US" altLang="zh-CN" sz="1800" dirty="0"/>
              <a:t>— The transmit power limit of the Co-SR coordinated AP. The value of the transmit power limit shall not be lower than the value indicated by the Co-SR coordinated AP in the MAPC Negotiation Request frame or MAPC Negotiation Response frame during the MAPC agreement establishment procedure as defined in 37.15.2.2.2 (Co-SR negotiation). </a:t>
            </a:r>
          </a:p>
          <a:p>
            <a:pPr algn="just"/>
            <a:r>
              <a:rPr lang="en-US" altLang="zh-CN" sz="1800" dirty="0"/>
              <a:t>— The transmit power of the Co-SR coordinating AP.</a:t>
            </a:r>
          </a:p>
          <a:p>
            <a:pPr algn="just"/>
            <a:r>
              <a:rPr lang="en-US" altLang="zh-CN" sz="1800" dirty="0"/>
              <a:t>— The PHY version of the data PPDU transmitted by the Co-SR coordinating AP and the PHY version of the data PPDU transmitted by the Co-SR coordinated AP. </a:t>
            </a:r>
            <a:endParaRPr lang="zh-CN" altLang="en-US" sz="1800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6A976089-9E77-B648-572F-7AE68349D57E}"/>
              </a:ext>
            </a:extLst>
          </p:cNvPr>
          <p:cNvSpPr txBox="1"/>
          <p:nvPr/>
        </p:nvSpPr>
        <p:spPr>
          <a:xfrm>
            <a:off x="371364" y="2162261"/>
            <a:ext cx="114492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2000" indent="-162000" algn="just">
              <a:spcBef>
                <a:spcPts val="200"/>
              </a:spcBef>
              <a:buFont typeface="Times New Roman" pitchFamily="16" charset="0"/>
              <a:buChar char="•"/>
            </a:pPr>
            <a:r>
              <a:rPr lang="en-US" altLang="zh-CN" sz="1800" dirty="0">
                <a:solidFill>
                  <a:srgbClr val="000000"/>
                </a:solidFill>
                <a:latin typeface="TimesNewRoman"/>
                <a:ea typeface="+mn-ea"/>
              </a:rPr>
              <a:t>The objective of coordinated spatial reuse (Co-SR) is to allow more efficient medium usage by concurrent transmissions from multiple APs using transmit power control </a:t>
            </a:r>
            <a:r>
              <a:rPr lang="en-GB" altLang="zh-CN" sz="1800" dirty="0">
                <a:solidFill>
                  <a:srgbClr val="000000"/>
                </a:solidFill>
                <a:latin typeface="TimesNewRoman"/>
                <a:ea typeface="+mn-ea"/>
              </a:rPr>
              <a:t>[2]</a:t>
            </a:r>
            <a:r>
              <a:rPr lang="en-US" altLang="zh-CN" sz="1800" dirty="0">
                <a:solidFill>
                  <a:srgbClr val="000000"/>
                </a:solidFill>
                <a:latin typeface="TimesNewRoman"/>
                <a:ea typeface="+mn-ea"/>
              </a:rPr>
              <a:t>.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94D61A3E-91E9-8677-7B00-6815B900B69C}"/>
              </a:ext>
            </a:extLst>
          </p:cNvPr>
          <p:cNvSpPr txBox="1"/>
          <p:nvPr/>
        </p:nvSpPr>
        <p:spPr>
          <a:xfrm>
            <a:off x="407368" y="2780928"/>
            <a:ext cx="79928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2000" indent="-162000" algn="just">
              <a:spcBef>
                <a:spcPts val="200"/>
              </a:spcBef>
              <a:buFont typeface="Times New Roman" pitchFamily="16" charset="0"/>
              <a:buChar char="•"/>
            </a:pPr>
            <a:r>
              <a:rPr lang="en-US" altLang="zh-CN" sz="1800" dirty="0">
                <a:solidFill>
                  <a:srgbClr val="000000"/>
                </a:solidFill>
                <a:latin typeface="TimesNewRoman"/>
                <a:ea typeface="+mn-ea"/>
              </a:rPr>
              <a:t>Per Draft 1.0, the Co-SR Trigger frame shall contain the following information [2]</a:t>
            </a:r>
            <a:r>
              <a:rPr lang="en-GB" altLang="zh-CN" sz="1800" dirty="0">
                <a:solidFill>
                  <a:srgbClr val="000000"/>
                </a:solidFill>
                <a:latin typeface="TimesNewRoman"/>
                <a:ea typeface="+mn-ea"/>
              </a:rPr>
              <a:t>: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727018"/>
            <a:ext cx="10729192" cy="757766"/>
          </a:xfrm>
        </p:spPr>
        <p:txBody>
          <a:bodyPr/>
          <a:lstStyle/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 dirty="0"/>
              <a:t>Current Co-SR Signalling – Recap [2],[3]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9A62175-5260-9FF0-A4DB-A2BD3B2677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51384" y="1484784"/>
            <a:ext cx="11339528" cy="1584176"/>
          </a:xfrm>
          <a:ln/>
        </p:spPr>
        <p:txBody>
          <a:bodyPr/>
          <a:lstStyle/>
          <a:p>
            <a:pPr>
              <a:buFont typeface="Times New Roman" pitchFamily="16" charset="0"/>
              <a:buChar char="•"/>
            </a:pPr>
            <a:r>
              <a:rPr lang="en-US" altLang="zh-CN" sz="1800" b="0" dirty="0"/>
              <a:t>The Draft 1.0 specifies that the Co-SR Trigger frame shall include the PHY version of the data PPDU transmitted by the Co-SR coordinating AP and the PHY version of the data PPDU transmitted by the Co-SR coordinated AP [2].</a:t>
            </a:r>
          </a:p>
          <a:p>
            <a:pPr algn="just">
              <a:buFont typeface="Times New Roman" pitchFamily="16" charset="0"/>
              <a:buChar char="•"/>
            </a:pPr>
            <a:r>
              <a:rPr lang="en-US" altLang="zh-CN" sz="1800" b="0" dirty="0"/>
              <a:t>However, how to indicate/signal the PHY version of the data PPDU transmitted by the Co-SR coordinating AP and the PHY version of the data PPDU transmitted by the Co-SR coordinated AP is not provided [3]. </a:t>
            </a:r>
          </a:p>
          <a:p>
            <a:pPr algn="just">
              <a:buFont typeface="Times New Roman" pitchFamily="16" charset="0"/>
              <a:buChar char="•"/>
            </a:pPr>
            <a:endParaRPr lang="en-US" altLang="zh-CN" sz="1800" b="0" dirty="0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E8DAEFC3-C299-A4D5-DDDB-AB4D86C4C6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7648" y="2852936"/>
            <a:ext cx="6111770" cy="3375953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A7AE5B42-B5A9-C903-3D20-D24E069E411F}"/>
              </a:ext>
            </a:extLst>
          </p:cNvPr>
          <p:cNvSpPr txBox="1"/>
          <p:nvPr/>
        </p:nvSpPr>
        <p:spPr>
          <a:xfrm>
            <a:off x="9574586" y="565799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altLang="zh-CN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signal is TBD</a:t>
            </a:r>
          </a:p>
        </p:txBody>
      </p: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7B3484C3-AF82-2730-D23A-CBB296ACE99B}"/>
              </a:ext>
            </a:extLst>
          </p:cNvPr>
          <p:cNvCxnSpPr>
            <a:endCxn id="12" idx="1"/>
          </p:cNvCxnSpPr>
          <p:nvPr/>
        </p:nvCxnSpPr>
        <p:spPr bwMode="auto">
          <a:xfrm>
            <a:off x="8690467" y="5842658"/>
            <a:ext cx="884119" cy="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2814904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AC2BA-D3EF-0E4E-399E-BB36BC08B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23176-6EFA-6B7A-89A5-9DB42B97E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592" y="661395"/>
            <a:ext cx="10729192" cy="757766"/>
          </a:xfrm>
        </p:spPr>
        <p:txBody>
          <a:bodyPr/>
          <a:lstStyle/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altLang="zh-CN" dirty="0"/>
              <a:t>Discussion on </a:t>
            </a:r>
            <a:r>
              <a:rPr lang="en-US" altLang="zh-CN" dirty="0"/>
              <a:t>Co-SR Signalling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C4F75-5748-F3EE-8094-F8878AFEB66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B7D84-9BDE-0E44-DFBE-2C4A56A6A0A0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10DA7-1A29-717B-0766-0DDA676EA6A0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A97D68-1A14-5EAF-A9F8-7F94576CE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08265" y="1374726"/>
            <a:ext cx="11474953" cy="649979"/>
          </a:xfrm>
          <a:ln/>
        </p:spPr>
        <p:txBody>
          <a:bodyPr/>
          <a:lstStyle/>
          <a:p>
            <a:pPr marL="0" indent="0"/>
            <a:r>
              <a:rPr lang="en-US" altLang="zh-CN" sz="1800" b="0" dirty="0"/>
              <a:t>We propose three potential solutions for indicating/signalling the PHY version of the data PPDU transmitted by the Co-SR coordinating AP and the PHY version of the data PPDU transmitted by the Co-SR coordinated AP in Trigger frame:</a:t>
            </a:r>
          </a:p>
          <a:p>
            <a:pPr>
              <a:buFont typeface="Times New Roman" pitchFamily="16" charset="0"/>
              <a:buChar char="•"/>
            </a:pPr>
            <a:endParaRPr lang="en-US" altLang="zh-CN" sz="1800" b="0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A6AAEF87-74C6-0244-E49E-EC6E82CCF153}"/>
              </a:ext>
            </a:extLst>
          </p:cNvPr>
          <p:cNvSpPr txBox="1"/>
          <p:nvPr/>
        </p:nvSpPr>
        <p:spPr>
          <a:xfrm>
            <a:off x="4511824" y="2077811"/>
            <a:ext cx="7598979" cy="426783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buFont typeface="Times New Roman" pitchFamily="16" charset="0"/>
              <a:buChar char="•"/>
            </a:pPr>
            <a:r>
              <a:rPr lang="en-US" altLang="zh-CN" sz="1600" dirty="0">
                <a:solidFill>
                  <a:srgbClr val="000000"/>
                </a:solidFill>
                <a:latin typeface="+mn-lt"/>
                <a:ea typeface="+mn-ea"/>
              </a:rPr>
              <a:t> </a:t>
            </a:r>
            <a:r>
              <a:rPr lang="en-US" altLang="zh-CN" sz="1600" b="1" u="sng" dirty="0">
                <a:solidFill>
                  <a:srgbClr val="000000"/>
                </a:solidFill>
                <a:latin typeface="+mn-lt"/>
                <a:ea typeface="+mn-ea"/>
              </a:rPr>
              <a:t>Potential solution 1</a:t>
            </a:r>
            <a:r>
              <a:rPr lang="en-US" altLang="zh-CN" sz="1600" dirty="0">
                <a:solidFill>
                  <a:srgbClr val="000000"/>
                </a:solidFill>
                <a:latin typeface="+mn-lt"/>
                <a:ea typeface="+mn-ea"/>
              </a:rPr>
              <a:t>: </a:t>
            </a:r>
            <a:r>
              <a:rPr lang="en-US" altLang="zh-CN" sz="1600" b="1" dirty="0">
                <a:solidFill>
                  <a:srgbClr val="000000"/>
                </a:solidFill>
                <a:latin typeface="+mn-lt"/>
                <a:ea typeface="+mn-ea"/>
              </a:rPr>
              <a:t>Re-design/Re-purpose of the 3-bit PHY Version Identifier in the Special User Info field of the Co-SR Trigger Frame</a:t>
            </a:r>
            <a:r>
              <a:rPr lang="en-US" altLang="zh-CN" sz="1600" dirty="0">
                <a:solidFill>
                  <a:srgbClr val="000000"/>
                </a:solidFill>
                <a:latin typeface="+mn-lt"/>
                <a:ea typeface="+mn-ea"/>
              </a:rPr>
              <a:t>.</a:t>
            </a:r>
          </a:p>
          <a:p>
            <a:pPr marL="360000" lvl="1" indent="-180000" algn="just">
              <a:spcBef>
                <a:spcPts val="0"/>
              </a:spcBef>
              <a:buFont typeface="Times New Roman" pitchFamily="16" charset="0"/>
              <a:buChar char="•"/>
            </a:pPr>
            <a:r>
              <a:rPr lang="en-US" altLang="zh-CN" sz="1400" dirty="0">
                <a:solidFill>
                  <a:srgbClr val="000000"/>
                </a:solidFill>
              </a:rPr>
              <a:t>Directly indicates the combination of the PHY version of the data PPDU transmitted by the Co-SR coordinating AP and the PHY version of the data PPDU transmitted by the Co-SR coordinated.</a:t>
            </a:r>
          </a:p>
          <a:p>
            <a:pPr marL="360000" lvl="1" indent="-180000" algn="just">
              <a:spcBef>
                <a:spcPts val="0"/>
              </a:spcBef>
              <a:buFont typeface="Times New Roman" pitchFamily="16" charset="0"/>
              <a:buChar char="•"/>
            </a:pPr>
            <a:r>
              <a:rPr lang="en-US" altLang="zh-CN" sz="1400" dirty="0">
                <a:solidFill>
                  <a:srgbClr val="000000"/>
                </a:solidFill>
              </a:rPr>
              <a:t>Or, separately indicates the PHY version of the data PPDU transmitted by the Co-SR coordinating AP and the PHY version of the data PPDU transmitted by the Co-SR coordinated.</a:t>
            </a:r>
            <a:endParaRPr lang="en-US" altLang="zh-CN" sz="1400" dirty="0">
              <a:solidFill>
                <a:srgbClr val="000000"/>
              </a:solidFill>
              <a:latin typeface="+mn-lt"/>
              <a:ea typeface="+mn-ea"/>
            </a:endParaRPr>
          </a:p>
          <a:p>
            <a:pPr algn="just">
              <a:spcBef>
                <a:spcPts val="200"/>
              </a:spcBef>
              <a:buFont typeface="Times New Roman" pitchFamily="16" charset="0"/>
              <a:buChar char="•"/>
            </a:pPr>
            <a:r>
              <a:rPr lang="en-US" altLang="zh-CN" sz="1600" b="1" dirty="0">
                <a:solidFill>
                  <a:srgbClr val="000000"/>
                </a:solidFill>
                <a:latin typeface="+mn-lt"/>
                <a:ea typeface="+mn-ea"/>
              </a:rPr>
              <a:t> </a:t>
            </a:r>
            <a:r>
              <a:rPr lang="en-US" altLang="zh-CN" sz="1600" b="1" u="sng" dirty="0">
                <a:solidFill>
                  <a:srgbClr val="000000"/>
                </a:solidFill>
                <a:latin typeface="+mn-lt"/>
                <a:ea typeface="+mn-ea"/>
              </a:rPr>
              <a:t>Potential solution 2</a:t>
            </a:r>
            <a:r>
              <a:rPr lang="en-US" altLang="zh-CN" sz="1600" b="1" dirty="0">
                <a:solidFill>
                  <a:srgbClr val="000000"/>
                </a:solidFill>
                <a:latin typeface="+mn-lt"/>
                <a:ea typeface="+mn-ea"/>
              </a:rPr>
              <a:t>: Utilize the two reserved bits in the Special User Info field of the Co-SR Trigger frame</a:t>
            </a:r>
            <a:r>
              <a:rPr lang="en-US" altLang="zh-CN" sz="1600" dirty="0">
                <a:solidFill>
                  <a:srgbClr val="000000"/>
                </a:solidFill>
                <a:latin typeface="+mn-lt"/>
                <a:ea typeface="+mn-ea"/>
              </a:rPr>
              <a:t>.</a:t>
            </a:r>
          </a:p>
          <a:p>
            <a:pPr marL="360000" lvl="1" indent="-180000" algn="just">
              <a:spcBef>
                <a:spcPts val="0"/>
              </a:spcBef>
              <a:buFont typeface="Times New Roman" pitchFamily="16" charset="0"/>
              <a:buChar char="•"/>
            </a:pPr>
            <a:r>
              <a:rPr lang="en-US" altLang="zh-CN" sz="1400" dirty="0">
                <a:solidFill>
                  <a:srgbClr val="000000"/>
                </a:solidFill>
              </a:rPr>
              <a:t>Directly indicates the combination of the PHY version of the data PPDU transmitted by the Co-SR coordinating AP and the PHY version of the data PPDU transmitted by the Co-SR coordinated.</a:t>
            </a:r>
          </a:p>
          <a:p>
            <a:pPr marL="360000" lvl="1" indent="-180000" algn="just">
              <a:spcBef>
                <a:spcPts val="0"/>
              </a:spcBef>
              <a:buFont typeface="Times New Roman" pitchFamily="16" charset="0"/>
              <a:buChar char="•"/>
            </a:pPr>
            <a:r>
              <a:rPr lang="en-US" altLang="zh-CN" sz="1400" dirty="0">
                <a:solidFill>
                  <a:srgbClr val="000000"/>
                </a:solidFill>
              </a:rPr>
              <a:t>Or, separately indicates the PHY version of the data PPDU transmitted by the Co-SR coordinating AP and the PHY version of the data PPDU transmitted by the Co-SR coordinated</a:t>
            </a:r>
            <a:r>
              <a:rPr lang="en-US" altLang="zh-CN" sz="1600" dirty="0">
                <a:solidFill>
                  <a:srgbClr val="000000"/>
                </a:solidFill>
              </a:rPr>
              <a:t>.</a:t>
            </a:r>
          </a:p>
          <a:p>
            <a:pPr algn="just">
              <a:spcBef>
                <a:spcPts val="200"/>
              </a:spcBef>
              <a:buFont typeface="Times New Roman" pitchFamily="16" charset="0"/>
              <a:buChar char="•"/>
            </a:pPr>
            <a:r>
              <a:rPr lang="en-US" altLang="zh-CN" sz="1600" b="1" dirty="0">
                <a:solidFill>
                  <a:srgbClr val="000000"/>
                </a:solidFill>
                <a:latin typeface="+mn-lt"/>
                <a:ea typeface="+mn-ea"/>
              </a:rPr>
              <a:t> </a:t>
            </a:r>
            <a:r>
              <a:rPr lang="en-US" altLang="zh-CN" sz="1600" b="1" u="sng" dirty="0">
                <a:solidFill>
                  <a:srgbClr val="000000"/>
                </a:solidFill>
                <a:latin typeface="+mn-lt"/>
                <a:ea typeface="+mn-ea"/>
              </a:rPr>
              <a:t>Potential solution 3</a:t>
            </a:r>
            <a:r>
              <a:rPr lang="en-US" altLang="zh-CN" sz="1600" b="1" dirty="0">
                <a:solidFill>
                  <a:srgbClr val="000000"/>
                </a:solidFill>
                <a:latin typeface="+mn-lt"/>
                <a:ea typeface="+mn-ea"/>
              </a:rPr>
              <a:t>: Use both the PHY Version Identifier and Reserved field in the Special User Info field of the Co-SR Trigger frame </a:t>
            </a:r>
            <a:r>
              <a:rPr lang="fr-FR" altLang="zh-CN" sz="1600" b="1" dirty="0">
                <a:solidFill>
                  <a:srgbClr val="000000"/>
                </a:solidFill>
                <a:latin typeface="+mn-lt"/>
                <a:ea typeface="+mn-ea"/>
              </a:rPr>
              <a:t>for simultaneous indication/signalling</a:t>
            </a:r>
            <a:r>
              <a:rPr lang="fr-FR" altLang="zh-CN" sz="1600" dirty="0">
                <a:solidFill>
                  <a:srgbClr val="000000"/>
                </a:solidFill>
                <a:latin typeface="+mn-lt"/>
                <a:ea typeface="+mn-ea"/>
              </a:rPr>
              <a:t>.</a:t>
            </a:r>
          </a:p>
          <a:p>
            <a:pPr marL="360000" lvl="1" indent="-180000" algn="just">
              <a:spcBef>
                <a:spcPts val="0"/>
              </a:spcBef>
              <a:buFont typeface="Times New Roman" pitchFamily="16" charset="0"/>
              <a:buChar char="•"/>
            </a:pPr>
            <a:r>
              <a:rPr lang="en-US" altLang="zh-CN" sz="1400" dirty="0">
                <a:solidFill>
                  <a:srgbClr val="000000"/>
                </a:solidFill>
              </a:rPr>
              <a:t>The PHY Version Identifier indicates </a:t>
            </a:r>
            <a:r>
              <a:rPr lang="en-US" altLang="zh-CN" sz="1400" dirty="0"/>
              <a:t>PHY version of the data PPDU transmitted by the Co-SR coordinating AP </a:t>
            </a:r>
            <a:r>
              <a:rPr lang="en-US" altLang="zh-CN" sz="1400" dirty="0">
                <a:solidFill>
                  <a:srgbClr val="000000"/>
                </a:solidFill>
              </a:rPr>
              <a:t>as per the existing definition, while the re-defined Reserved bits are used to indicate </a:t>
            </a:r>
            <a:r>
              <a:rPr lang="en-US" altLang="zh-CN" sz="1400" dirty="0"/>
              <a:t>the PHY version of the data PPDU transmitted by the Co-SR coordinated AP</a:t>
            </a:r>
            <a:r>
              <a:rPr lang="en-US" altLang="zh-CN" sz="1400" dirty="0">
                <a:solidFill>
                  <a:srgbClr val="000000"/>
                </a:solidFill>
              </a:rPr>
              <a:t>.</a:t>
            </a:r>
          </a:p>
        </p:txBody>
      </p:sp>
      <p:pic>
        <p:nvPicPr>
          <p:cNvPr id="15" name="图片 14">
            <a:extLst>
              <a:ext uri="{FF2B5EF4-FFF2-40B4-BE49-F238E27FC236}">
                <a16:creationId xmlns:a16="http://schemas.microsoft.com/office/drawing/2014/main" id="{11C4E532-987A-F159-FEBF-5673814AA7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738036"/>
            <a:ext cx="4515907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7176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699" y="654427"/>
            <a:ext cx="10361084" cy="686341"/>
          </a:xfrm>
        </p:spPr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387594" y="1365920"/>
            <a:ext cx="11444164" cy="864096"/>
          </a:xfrm>
          <a:ln/>
        </p:spPr>
        <p:txBody>
          <a:bodyPr/>
          <a:lstStyle/>
          <a:p>
            <a:pPr algn="just">
              <a:buFont typeface="Times New Roman" pitchFamily="16" charset="0"/>
              <a:buChar char="•"/>
            </a:pPr>
            <a:r>
              <a:rPr lang="en-US" altLang="zh-CN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contribution proposes three potential solutions to </a:t>
            </a:r>
            <a:r>
              <a:rPr lang="en-US" altLang="zh-CN" sz="1800" b="0" dirty="0"/>
              <a:t>indicate/signal the PHY version of the data PPDU transmitted by the Co-SR coordinating AP and the PHY version of the data PPDU transmitted by the Co-SR coordinated AP in Trigger frame.</a:t>
            </a:r>
            <a:endParaRPr lang="en-US" altLang="zh-CN" sz="18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 typeface="Times New Roman" pitchFamily="16" charset="0"/>
              <a:buChar char="•"/>
            </a:pPr>
            <a:endParaRPr lang="en-US" altLang="zh-CN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8DC72EFA-1DF8-481C-8B66-C8A1D5DAFDEA}" type="slidenum">
              <a:rPr lang="en-GB"/>
              <a:pPr/>
              <a:t>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DB74056E-8751-0476-BF1B-B9C70B3E857B}"/>
              </a:ext>
            </a:extLst>
          </p:cNvPr>
          <p:cNvSpPr txBox="1"/>
          <p:nvPr/>
        </p:nvSpPr>
        <p:spPr>
          <a:xfrm>
            <a:off x="929216" y="2317323"/>
            <a:ext cx="10783408" cy="35599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  <a:buFont typeface="Times New Roman" pitchFamily="16" charset="0"/>
              <a:buChar char="•"/>
            </a:pPr>
            <a:r>
              <a:rPr lang="en-US" altLang="zh-CN" sz="1600" dirty="0">
                <a:solidFill>
                  <a:srgbClr val="000000"/>
                </a:solidFill>
                <a:latin typeface="+mn-lt"/>
                <a:ea typeface="+mn-ea"/>
              </a:rPr>
              <a:t> </a:t>
            </a:r>
            <a:r>
              <a:rPr lang="en-US" altLang="zh-CN" sz="1600" b="1" u="sng" dirty="0">
                <a:solidFill>
                  <a:srgbClr val="000000"/>
                </a:solidFill>
                <a:latin typeface="+mn-lt"/>
                <a:ea typeface="+mn-ea"/>
              </a:rPr>
              <a:t>Potential solution 1</a:t>
            </a:r>
            <a:r>
              <a:rPr lang="en-US" altLang="zh-CN" sz="1600" dirty="0">
                <a:solidFill>
                  <a:srgbClr val="000000"/>
                </a:solidFill>
                <a:latin typeface="+mn-lt"/>
                <a:ea typeface="+mn-ea"/>
              </a:rPr>
              <a:t>: </a:t>
            </a:r>
            <a:r>
              <a:rPr lang="en-US" altLang="zh-CN" sz="1600" b="1" dirty="0">
                <a:solidFill>
                  <a:srgbClr val="000000"/>
                </a:solidFill>
                <a:latin typeface="+mn-lt"/>
                <a:ea typeface="+mn-ea"/>
              </a:rPr>
              <a:t>Re-design/Re-purpose of the 3-bit PHY Version Identifier in the Special User Info field of the Co-SR Trigger Frame</a:t>
            </a:r>
            <a:r>
              <a:rPr lang="en-US" altLang="zh-CN" sz="1600" dirty="0">
                <a:solidFill>
                  <a:srgbClr val="000000"/>
                </a:solidFill>
                <a:latin typeface="+mn-lt"/>
                <a:ea typeface="+mn-ea"/>
              </a:rPr>
              <a:t>.</a:t>
            </a:r>
          </a:p>
          <a:p>
            <a:pPr marL="360000" lvl="1" indent="-180000" algn="just">
              <a:spcBef>
                <a:spcPts val="0"/>
              </a:spcBef>
              <a:buFont typeface="Times New Roman" pitchFamily="16" charset="0"/>
              <a:buChar char="•"/>
            </a:pPr>
            <a:r>
              <a:rPr lang="en-US" altLang="zh-CN" sz="1400" dirty="0">
                <a:solidFill>
                  <a:srgbClr val="000000"/>
                </a:solidFill>
              </a:rPr>
              <a:t>Directly indicates the combination of the PHY version of the data PPDU transmitted by the Co-SR coordinating AP and the PHY version of the data PPDU transmitted by the Co-SR coordinated.</a:t>
            </a:r>
          </a:p>
          <a:p>
            <a:pPr marL="360000" lvl="1" indent="-180000" algn="just">
              <a:spcBef>
                <a:spcPts val="0"/>
              </a:spcBef>
              <a:buFont typeface="Times New Roman" pitchFamily="16" charset="0"/>
              <a:buChar char="•"/>
            </a:pPr>
            <a:r>
              <a:rPr lang="en-US" altLang="zh-CN" sz="1400" dirty="0">
                <a:solidFill>
                  <a:srgbClr val="000000"/>
                </a:solidFill>
              </a:rPr>
              <a:t>Or, separately indicates the PHY version of the data PPDU transmitted by the Co-SR coordinating AP and the PHY version of the data PPDU transmitted by the Co-SR coordinated.</a:t>
            </a:r>
            <a:endParaRPr lang="en-US" altLang="zh-CN" sz="1400" dirty="0">
              <a:solidFill>
                <a:srgbClr val="000000"/>
              </a:solidFill>
              <a:latin typeface="+mn-lt"/>
              <a:ea typeface="+mn-ea"/>
            </a:endParaRPr>
          </a:p>
          <a:p>
            <a:pPr algn="just">
              <a:spcBef>
                <a:spcPts val="200"/>
              </a:spcBef>
              <a:buFont typeface="Times New Roman" pitchFamily="16" charset="0"/>
              <a:buChar char="•"/>
            </a:pPr>
            <a:r>
              <a:rPr lang="en-US" altLang="zh-CN" sz="1600" b="1" dirty="0">
                <a:solidFill>
                  <a:srgbClr val="000000"/>
                </a:solidFill>
                <a:latin typeface="+mn-lt"/>
                <a:ea typeface="+mn-ea"/>
              </a:rPr>
              <a:t> </a:t>
            </a:r>
            <a:r>
              <a:rPr lang="en-US" altLang="zh-CN" sz="1600" b="1" u="sng" dirty="0">
                <a:solidFill>
                  <a:srgbClr val="000000"/>
                </a:solidFill>
                <a:latin typeface="+mn-lt"/>
                <a:ea typeface="+mn-ea"/>
              </a:rPr>
              <a:t>Potential solution 2</a:t>
            </a:r>
            <a:r>
              <a:rPr lang="en-US" altLang="zh-CN" sz="1600" b="1" dirty="0">
                <a:solidFill>
                  <a:srgbClr val="000000"/>
                </a:solidFill>
                <a:latin typeface="+mn-lt"/>
                <a:ea typeface="+mn-ea"/>
              </a:rPr>
              <a:t>: Utilize the two reserved bits in the Special User Info field of the Co-SR Trigger frame</a:t>
            </a:r>
            <a:r>
              <a:rPr lang="en-US" altLang="zh-CN" sz="1600" dirty="0">
                <a:solidFill>
                  <a:srgbClr val="000000"/>
                </a:solidFill>
                <a:latin typeface="+mn-lt"/>
                <a:ea typeface="+mn-ea"/>
              </a:rPr>
              <a:t>.</a:t>
            </a:r>
          </a:p>
          <a:p>
            <a:pPr marL="360000" lvl="1" indent="-180000" algn="just">
              <a:spcBef>
                <a:spcPts val="0"/>
              </a:spcBef>
              <a:buFont typeface="Times New Roman" pitchFamily="16" charset="0"/>
              <a:buChar char="•"/>
            </a:pPr>
            <a:r>
              <a:rPr lang="en-US" altLang="zh-CN" sz="1400" dirty="0">
                <a:solidFill>
                  <a:srgbClr val="000000"/>
                </a:solidFill>
              </a:rPr>
              <a:t>Directly indicates the combination of the PHY version of the data PPDU transmitted by the Co-SR coordinating AP and the PHY version of the data PPDU transmitted by the Co-SR coordinated.</a:t>
            </a:r>
          </a:p>
          <a:p>
            <a:pPr marL="360000" lvl="1" indent="-180000" algn="just">
              <a:spcBef>
                <a:spcPts val="0"/>
              </a:spcBef>
              <a:buFont typeface="Times New Roman" pitchFamily="16" charset="0"/>
              <a:buChar char="•"/>
            </a:pPr>
            <a:r>
              <a:rPr lang="en-US" altLang="zh-CN" sz="1400" dirty="0">
                <a:solidFill>
                  <a:srgbClr val="000000"/>
                </a:solidFill>
              </a:rPr>
              <a:t>Or, separately indicates the PHY version of the data PPDU transmitted by the Co-SR coordinating AP and the PHY version of the data PPDU transmitted by the Co-SR coordinated</a:t>
            </a:r>
            <a:r>
              <a:rPr lang="en-US" altLang="zh-CN" sz="1600" dirty="0">
                <a:solidFill>
                  <a:srgbClr val="000000"/>
                </a:solidFill>
              </a:rPr>
              <a:t>.</a:t>
            </a:r>
          </a:p>
          <a:p>
            <a:pPr algn="just">
              <a:spcBef>
                <a:spcPts val="200"/>
              </a:spcBef>
              <a:buFont typeface="Times New Roman" pitchFamily="16" charset="0"/>
              <a:buChar char="•"/>
            </a:pPr>
            <a:r>
              <a:rPr lang="en-US" altLang="zh-CN" sz="1600" b="1" dirty="0">
                <a:solidFill>
                  <a:srgbClr val="000000"/>
                </a:solidFill>
                <a:latin typeface="+mn-lt"/>
                <a:ea typeface="+mn-ea"/>
              </a:rPr>
              <a:t> </a:t>
            </a:r>
            <a:r>
              <a:rPr lang="en-US" altLang="zh-CN" sz="1600" b="1" u="sng" dirty="0">
                <a:solidFill>
                  <a:srgbClr val="000000"/>
                </a:solidFill>
                <a:latin typeface="+mn-lt"/>
                <a:ea typeface="+mn-ea"/>
              </a:rPr>
              <a:t>Potential solution 3</a:t>
            </a:r>
            <a:r>
              <a:rPr lang="en-US" altLang="zh-CN" sz="1600" b="1" dirty="0">
                <a:solidFill>
                  <a:srgbClr val="000000"/>
                </a:solidFill>
                <a:latin typeface="+mn-lt"/>
                <a:ea typeface="+mn-ea"/>
              </a:rPr>
              <a:t>: Use both the PHY Version Identifier and Reserved field in the Special User Info field of the Co-SR Trigger frame </a:t>
            </a:r>
            <a:r>
              <a:rPr lang="fr-FR" altLang="zh-CN" sz="1600" b="1" dirty="0">
                <a:solidFill>
                  <a:srgbClr val="000000"/>
                </a:solidFill>
                <a:latin typeface="+mn-lt"/>
                <a:ea typeface="+mn-ea"/>
              </a:rPr>
              <a:t>for simultaneous indication/signalling</a:t>
            </a:r>
            <a:r>
              <a:rPr lang="fr-FR" altLang="zh-CN" sz="1600" dirty="0">
                <a:solidFill>
                  <a:srgbClr val="000000"/>
                </a:solidFill>
                <a:latin typeface="+mn-lt"/>
                <a:ea typeface="+mn-ea"/>
              </a:rPr>
              <a:t>.</a:t>
            </a:r>
          </a:p>
          <a:p>
            <a:pPr marL="360000" lvl="1" indent="-180000" algn="just">
              <a:spcBef>
                <a:spcPts val="0"/>
              </a:spcBef>
              <a:buFont typeface="Times New Roman" pitchFamily="16" charset="0"/>
              <a:buChar char="•"/>
            </a:pPr>
            <a:r>
              <a:rPr lang="en-US" altLang="zh-CN" sz="1400" dirty="0">
                <a:solidFill>
                  <a:srgbClr val="000000"/>
                </a:solidFill>
              </a:rPr>
              <a:t>The PHY Version Identifier indicates </a:t>
            </a:r>
            <a:r>
              <a:rPr lang="en-US" altLang="zh-CN" sz="1400" dirty="0"/>
              <a:t>PHY version of the data PPDU transmitted by the Co-SR coordinating AP </a:t>
            </a:r>
            <a:r>
              <a:rPr lang="en-US" altLang="zh-CN" sz="1400" dirty="0">
                <a:solidFill>
                  <a:srgbClr val="000000"/>
                </a:solidFill>
              </a:rPr>
              <a:t>as per the existing definition, while the re-defined Reserved bits are used to indicate </a:t>
            </a:r>
            <a:r>
              <a:rPr lang="en-US" altLang="zh-CN" sz="1400" dirty="0"/>
              <a:t>the PHY version of the data PPDU transmitted by the Co-SR coordinated AP</a:t>
            </a:r>
            <a:r>
              <a:rPr lang="en-US" altLang="zh-CN" sz="1400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81377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  <p:sp>
        <p:nvSpPr>
          <p:cNvPr id="10" name="内容占位符 1">
            <a:extLst>
              <a:ext uri="{FF2B5EF4-FFF2-40B4-BE49-F238E27FC236}">
                <a16:creationId xmlns:a16="http://schemas.microsoft.com/office/drawing/2014/main" id="{64F86506-DD75-47D4-750A-89C6278C4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495179"/>
            <a:ext cx="11737304" cy="4280167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altLang="zh-CN" sz="2000" b="0" dirty="0"/>
              <a:t>Do you agree to include the following into the 11bn SFD for indicating/signalling the PHY version of the data PPDU transmitted by the Co-SR coordinating AP and the PHY version of the data PPDU transmitted by the Co-SR coordinated AP</a:t>
            </a:r>
            <a:r>
              <a:rPr lang="en-US" altLang="zh-CN" sz="2000" dirty="0"/>
              <a:t>?</a:t>
            </a:r>
          </a:p>
          <a:p>
            <a:pPr marL="685800"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dirty="0"/>
              <a:t>Re-design/Re-purpose of the 3-bit PHY Version Identifier in the Special User Info field of the Co-SR Trigger Frame. </a:t>
            </a:r>
            <a:br>
              <a:rPr lang="en-US" altLang="zh-CN" dirty="0"/>
            </a:br>
            <a:endParaRPr lang="en-US" altLang="zh-CN" b="1" dirty="0">
              <a:cs typeface="+mn-cs"/>
            </a:endParaRPr>
          </a:p>
          <a:p>
            <a:endParaRPr lang="en-US" dirty="0"/>
          </a:p>
          <a:p>
            <a:pPr marL="1200150" lvl="2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Yes:</a:t>
            </a:r>
          </a:p>
          <a:p>
            <a:pPr marL="1200150" lvl="2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No:</a:t>
            </a:r>
          </a:p>
          <a:p>
            <a:pPr marL="1200150" lvl="2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Abstain:</a:t>
            </a:r>
          </a:p>
        </p:txBody>
      </p:sp>
      <p:sp>
        <p:nvSpPr>
          <p:cNvPr id="11" name="标题 5">
            <a:extLst>
              <a:ext uri="{FF2B5EF4-FFF2-40B4-BE49-F238E27FC236}">
                <a16:creationId xmlns:a16="http://schemas.microsoft.com/office/drawing/2014/main" id="{3F03E041-1B47-0A7D-3B51-DA31C6E52D74}"/>
              </a:ext>
            </a:extLst>
          </p:cNvPr>
          <p:cNvSpPr txBox="1">
            <a:spLocks/>
          </p:cNvSpPr>
          <p:nvPr/>
        </p:nvSpPr>
        <p:spPr bwMode="auto">
          <a:xfrm>
            <a:off x="2209800" y="692696"/>
            <a:ext cx="7772400" cy="706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2pPr>
            <a:lvl3pPr marL="1143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3pPr>
            <a:lvl4pPr marL="1600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4pPr>
            <a:lvl5pPr marL="20574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9pPr>
          </a:lstStyle>
          <a:p>
            <a:r>
              <a:rPr lang="en-US" kern="0" dirty="0"/>
              <a:t>Straw Poll 1</a:t>
            </a:r>
          </a:p>
        </p:txBody>
      </p:sp>
    </p:spTree>
    <p:extLst>
      <p:ext uri="{BB962C8B-B14F-4D97-AF65-F5344CB8AC3E}">
        <p14:creationId xmlns:p14="http://schemas.microsoft.com/office/powerpoint/2010/main" val="12731474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BCD21-9710-CF73-BE27-75C479E63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510E9-C6A1-D8F8-A208-D51CEE2CD29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E6EB65-0022-206A-7374-16E09EA4AB1A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119F3-4988-1FD4-CA0E-8151CDD63606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  <p:sp>
        <p:nvSpPr>
          <p:cNvPr id="10" name="内容占位符 1">
            <a:extLst>
              <a:ext uri="{FF2B5EF4-FFF2-40B4-BE49-F238E27FC236}">
                <a16:creationId xmlns:a16="http://schemas.microsoft.com/office/drawing/2014/main" id="{5C2F712A-5EA0-7303-4986-D97715C2B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495179"/>
            <a:ext cx="11737304" cy="4280167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altLang="zh-CN" sz="2000" b="0" dirty="0"/>
              <a:t>Do you agree to include the following into the 11bn SFD for indicating/signalling the PHY version of the data PPDU transmitted by the Co-SR coordinating AP and the PHY version of the data PPDU transmitted by the Co-SR coordinated AP</a:t>
            </a:r>
            <a:r>
              <a:rPr lang="en-US" altLang="zh-CN" sz="2000" dirty="0"/>
              <a:t>?</a:t>
            </a:r>
          </a:p>
          <a:p>
            <a:pPr marL="685800"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dirty="0"/>
              <a:t>Utilize the two reserved bits in the Special User Info field of the Co-SR Trigger frame. </a:t>
            </a:r>
            <a:br>
              <a:rPr lang="en-US" altLang="zh-CN" dirty="0"/>
            </a:br>
            <a:endParaRPr lang="en-US" altLang="zh-CN" b="1" dirty="0">
              <a:cs typeface="+mn-cs"/>
            </a:endParaRPr>
          </a:p>
          <a:p>
            <a:endParaRPr lang="en-US" dirty="0"/>
          </a:p>
          <a:p>
            <a:pPr marL="1200150" lvl="2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Yes:</a:t>
            </a:r>
          </a:p>
          <a:p>
            <a:pPr marL="1200150" lvl="2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No:</a:t>
            </a:r>
          </a:p>
          <a:p>
            <a:pPr marL="1200150" lvl="2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Abstain:</a:t>
            </a:r>
          </a:p>
        </p:txBody>
      </p:sp>
      <p:sp>
        <p:nvSpPr>
          <p:cNvPr id="11" name="标题 5">
            <a:extLst>
              <a:ext uri="{FF2B5EF4-FFF2-40B4-BE49-F238E27FC236}">
                <a16:creationId xmlns:a16="http://schemas.microsoft.com/office/drawing/2014/main" id="{89B7638B-72F2-416A-629A-E587E5335A05}"/>
              </a:ext>
            </a:extLst>
          </p:cNvPr>
          <p:cNvSpPr txBox="1">
            <a:spLocks/>
          </p:cNvSpPr>
          <p:nvPr/>
        </p:nvSpPr>
        <p:spPr bwMode="auto">
          <a:xfrm>
            <a:off x="2209800" y="692696"/>
            <a:ext cx="7772400" cy="706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2pPr>
            <a:lvl3pPr marL="1143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3pPr>
            <a:lvl4pPr marL="1600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4pPr>
            <a:lvl5pPr marL="20574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9pPr>
          </a:lstStyle>
          <a:p>
            <a:r>
              <a:rPr lang="en-US" kern="0" dirty="0"/>
              <a:t>Straw Poll 2</a:t>
            </a:r>
          </a:p>
        </p:txBody>
      </p:sp>
    </p:spTree>
    <p:extLst>
      <p:ext uri="{BB962C8B-B14F-4D97-AF65-F5344CB8AC3E}">
        <p14:creationId xmlns:p14="http://schemas.microsoft.com/office/powerpoint/2010/main" val="42154906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F0EE7-4E30-EE2E-C3A7-0465AE372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A345B-671A-3C91-A4DE-CEE7D953627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4DAF7A-8955-7DE0-7672-F80FF33F0CFE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9B4FA-710B-EDBA-EBD7-4CD6F3BF26D3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  <p:sp>
        <p:nvSpPr>
          <p:cNvPr id="10" name="内容占位符 1">
            <a:extLst>
              <a:ext uri="{FF2B5EF4-FFF2-40B4-BE49-F238E27FC236}">
                <a16:creationId xmlns:a16="http://schemas.microsoft.com/office/drawing/2014/main" id="{CAC8890E-E01C-B2B1-03E5-12866126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495179"/>
            <a:ext cx="11737304" cy="4280167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altLang="zh-CN" sz="2000" b="0" dirty="0"/>
              <a:t>Do you agree to include the following into the 11bn SFD for indicating/signalling the PHY version of the data PPDU transmitted by the Co-SR coordinating AP and the PHY version of the data PPDU transmitted by the Co-SR coordinated AP</a:t>
            </a:r>
            <a:r>
              <a:rPr lang="en-US" altLang="zh-CN" sz="2000" dirty="0"/>
              <a:t>?</a:t>
            </a:r>
          </a:p>
          <a:p>
            <a:pPr marL="685800"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dirty="0"/>
              <a:t>Use both the PHY Version Identifier and Reserved field in the Special User Info field of the Co-SR Trigger frame </a:t>
            </a:r>
            <a:r>
              <a:rPr lang="fr-FR" altLang="zh-CN" dirty="0"/>
              <a:t>for simultaneous indication/signalling</a:t>
            </a:r>
            <a:r>
              <a:rPr lang="en-US" altLang="zh-CN" dirty="0"/>
              <a:t>. </a:t>
            </a:r>
            <a:br>
              <a:rPr lang="en-US" altLang="zh-CN" dirty="0"/>
            </a:br>
            <a:endParaRPr lang="en-US" altLang="zh-CN" dirty="0"/>
          </a:p>
          <a:p>
            <a:endParaRPr lang="en-US" dirty="0"/>
          </a:p>
          <a:p>
            <a:pPr marL="1200150" lvl="2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Yes:</a:t>
            </a:r>
          </a:p>
          <a:p>
            <a:pPr marL="1200150" lvl="2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No:</a:t>
            </a:r>
          </a:p>
          <a:p>
            <a:pPr marL="1200150" lvl="2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Abstain:</a:t>
            </a:r>
          </a:p>
        </p:txBody>
      </p:sp>
      <p:sp>
        <p:nvSpPr>
          <p:cNvPr id="11" name="标题 5">
            <a:extLst>
              <a:ext uri="{FF2B5EF4-FFF2-40B4-BE49-F238E27FC236}">
                <a16:creationId xmlns:a16="http://schemas.microsoft.com/office/drawing/2014/main" id="{449CA2E0-CC7B-5FFA-481C-56D48CC46497}"/>
              </a:ext>
            </a:extLst>
          </p:cNvPr>
          <p:cNvSpPr txBox="1">
            <a:spLocks/>
          </p:cNvSpPr>
          <p:nvPr/>
        </p:nvSpPr>
        <p:spPr bwMode="auto">
          <a:xfrm>
            <a:off x="2209800" y="692696"/>
            <a:ext cx="7772400" cy="706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2pPr>
            <a:lvl3pPr marL="1143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3pPr>
            <a:lvl4pPr marL="1600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4pPr>
            <a:lvl5pPr marL="20574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9pPr>
          </a:lstStyle>
          <a:p>
            <a:r>
              <a:rPr lang="en-US" kern="0" dirty="0"/>
              <a:t>Straw Poll 3</a:t>
            </a:r>
          </a:p>
        </p:txBody>
      </p:sp>
    </p:spTree>
    <p:extLst>
      <p:ext uri="{BB962C8B-B14F-4D97-AF65-F5344CB8AC3E}">
        <p14:creationId xmlns:p14="http://schemas.microsoft.com/office/powerpoint/2010/main" val="12959960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演示文稿7" id="{DEE9BC1D-32B0-4A2E-95E1-A1408AC7672C}" vid="{C86135A7-A99C-4A55-992F-ACE10057B4B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 - chehui</Template>
  <TotalTime>85992</TotalTime>
  <Words>1492</Words>
  <Application>Microsoft Office PowerPoint</Application>
  <PresentationFormat>宽屏</PresentationFormat>
  <Paragraphs>145</Paragraphs>
  <Slides>10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5" baseType="lpstr">
      <vt:lpstr>Arial Unicode MS</vt:lpstr>
      <vt:lpstr>TimesNewRoman</vt:lpstr>
      <vt:lpstr>Arial</vt:lpstr>
      <vt:lpstr>Times New Roman</vt:lpstr>
      <vt:lpstr>Office 主题</vt:lpstr>
      <vt:lpstr>Discussion on Co-SR Signalling</vt:lpstr>
      <vt:lpstr>Abstract</vt:lpstr>
      <vt:lpstr>Introduction</vt:lpstr>
      <vt:lpstr>Current Co-SR Signalling – Recap [2],[3]</vt:lpstr>
      <vt:lpstr>Discussion on Co-SR Signalling</vt:lpstr>
      <vt:lpstr>Conclusion</vt:lpstr>
      <vt:lpstr>PowerPoint 演示文稿</vt:lpstr>
      <vt:lpstr>PowerPoint 演示文稿</vt:lpstr>
      <vt:lpstr>PowerPoint 演示文稿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[place presentation subject title text here]</dc:title>
  <dc:creator>Hui Che</dc:creator>
  <cp:keywords/>
  <cp:lastModifiedBy>ke zhong</cp:lastModifiedBy>
  <cp:revision>1752</cp:revision>
  <cp:lastPrinted>1601-01-01T00:00:00Z</cp:lastPrinted>
  <dcterms:created xsi:type="dcterms:W3CDTF">2023-10-25T06:39:10Z</dcterms:created>
  <dcterms:modified xsi:type="dcterms:W3CDTF">2025-10-08T17:25:13Z</dcterms:modified>
  <cp:category>Hui Che, Ruijie Networks Co., Ltd</cp:category>
</cp:coreProperties>
</file>