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8" r:id="rId1"/>
  </p:sldMasterIdLst>
  <p:notesMasterIdLst>
    <p:notesMasterId r:id="rId10"/>
  </p:notesMasterIdLst>
  <p:handoutMasterIdLst>
    <p:handoutMasterId r:id="rId11"/>
  </p:handoutMasterIdLst>
  <p:sldIdLst>
    <p:sldId id="256" r:id="rId2"/>
    <p:sldId id="257" r:id="rId3"/>
    <p:sldId id="262" r:id="rId4"/>
    <p:sldId id="266" r:id="rId5"/>
    <p:sldId id="274" r:id="rId6"/>
    <p:sldId id="958" r:id="rId7"/>
    <p:sldId id="957" r:id="rId8"/>
    <p:sldId id="264" r:id="rId9"/>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p:cViewPr varScale="1">
        <p:scale>
          <a:sx n="82" d="100"/>
          <a:sy n="82" d="100"/>
        </p:scale>
        <p:origin x="629" y="72"/>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p:scale>
          <a:sx n="100" d="100"/>
          <a:sy n="100" d="100"/>
        </p:scale>
        <p:origin x="2376" y="29"/>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10/1/2025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4</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678484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5</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915171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694BF994-2A5D-C436-8E5F-36D89BB69E7F}"/>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D20404CB-89C2-A521-F0F2-960FCE0E2641}"/>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E42FC18B-434E-560B-158D-E374A59713E5}"/>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BE480F9D-E907-AE08-A283-FADF1A06A79C}"/>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604E8B21-E31C-FDE3-C5B9-7EC2A8AAE817}"/>
              </a:ext>
            </a:extLst>
          </p:cNvPr>
          <p:cNvSpPr>
            <a:spLocks noGrp="1" noChangeArrowheads="1"/>
          </p:cNvSpPr>
          <p:nvPr>
            <p:ph type="sldNum"/>
          </p:nvPr>
        </p:nvSpPr>
        <p:spPr>
          <a:ln/>
        </p:spPr>
        <p:txBody>
          <a:bodyPr/>
          <a:lstStyle/>
          <a:p>
            <a:r>
              <a:rPr lang="en-US"/>
              <a:t>Page </a:t>
            </a:r>
            <a:fld id="{E6AF579C-E269-44CC-A9F4-B7D1E2EA3836}" type="slidenum">
              <a:rPr lang="en-US"/>
              <a:pPr/>
              <a:t>6</a:t>
            </a:fld>
            <a:endParaRPr lang="en-US"/>
          </a:p>
        </p:txBody>
      </p:sp>
      <p:sp>
        <p:nvSpPr>
          <p:cNvPr id="20481" name="Rectangle 1">
            <a:extLst>
              <a:ext uri="{FF2B5EF4-FFF2-40B4-BE49-F238E27FC236}">
                <a16:creationId xmlns:a16="http://schemas.microsoft.com/office/drawing/2014/main" id="{D0279EA0-83ED-2E60-BBAE-8AE0C8D064F5}"/>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a:extLst>
              <a:ext uri="{FF2B5EF4-FFF2-40B4-BE49-F238E27FC236}">
                <a16:creationId xmlns:a16="http://schemas.microsoft.com/office/drawing/2014/main" id="{26A1709D-065A-D710-077A-EC8FA6061863}"/>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409715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7</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3249923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8</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zh-CN" altLang="en-US" dirty="0"/>
              <a:t>单击此处编辑母版标题样式</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en-GB"/>
          </a:p>
        </p:txBody>
      </p:sp>
      <p:sp>
        <p:nvSpPr>
          <p:cNvPr id="4" name="Date Placeholder 3"/>
          <p:cNvSpPr>
            <a:spLocks noGrp="1"/>
          </p:cNvSpPr>
          <p:nvPr>
            <p:ph type="dt" idx="10"/>
          </p:nvPr>
        </p:nvSpPr>
        <p:spPr/>
        <p:txBody>
          <a:bodyPr/>
          <a:lstStyle>
            <a:lvl1pPr>
              <a:defRPr/>
            </a:lvl1pPr>
          </a:lstStyle>
          <a:p>
            <a:r>
              <a:rPr lang="en-US" altLang="zh-CN" dirty="0"/>
              <a:t>March 2024</a:t>
            </a:r>
            <a:endParaRPr lang="en-GB" dirty="0"/>
          </a:p>
        </p:txBody>
      </p:sp>
      <p:sp>
        <p:nvSpPr>
          <p:cNvPr id="5" name="Footer Placeholder 4"/>
          <p:cNvSpPr>
            <a:spLocks noGrp="1"/>
          </p:cNvSpPr>
          <p:nvPr>
            <p:ph type="ftr" idx="11"/>
          </p:nvPr>
        </p:nvSpPr>
        <p:spPr/>
        <p:txBody>
          <a:bodyPr/>
          <a:lstStyle>
            <a:lvl1pPr>
              <a:defRPr/>
            </a:lvl1pPr>
          </a:lstStyle>
          <a:p>
            <a:r>
              <a:rPr lang="it-IT"/>
              <a:t>Hui Che et al., Ruijie Networks Co., Ltd</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it-IT"/>
              <a:t>Hui Che et al., Ruijie Networks Co., Ltd</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a:t>December 2023</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Date Placeholder 3"/>
          <p:cNvSpPr>
            <a:spLocks noGrp="1"/>
          </p:cNvSpPr>
          <p:nvPr>
            <p:ph type="dt" idx="10"/>
          </p:nvPr>
        </p:nvSpPr>
        <p:spPr/>
        <p:txBody>
          <a:bodyPr/>
          <a:lstStyle>
            <a:lvl1pPr>
              <a:defRPr/>
            </a:lvl1pPr>
          </a:lstStyle>
          <a:p>
            <a:r>
              <a:rPr lang="en-US" altLang="zh-CN"/>
              <a:t>December 2023</a:t>
            </a:r>
            <a:endParaRPr lang="en-GB"/>
          </a:p>
        </p:txBody>
      </p:sp>
      <p:sp>
        <p:nvSpPr>
          <p:cNvPr id="5" name="Footer Placeholder 4"/>
          <p:cNvSpPr>
            <a:spLocks noGrp="1"/>
          </p:cNvSpPr>
          <p:nvPr>
            <p:ph type="ftr" idx="11"/>
          </p:nvPr>
        </p:nvSpPr>
        <p:spPr/>
        <p:txBody>
          <a:bodyPr/>
          <a:lstStyle>
            <a:lvl1pPr>
              <a:defRPr/>
            </a:lvl1pPr>
          </a:lstStyle>
          <a:p>
            <a:r>
              <a:rPr lang="it-IT"/>
              <a:t>Hui Che et al., Ruijie Networks Co., Ltd</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5" name="Date Placeholder 4"/>
          <p:cNvSpPr>
            <a:spLocks noGrp="1"/>
          </p:cNvSpPr>
          <p:nvPr>
            <p:ph type="dt" idx="10"/>
          </p:nvPr>
        </p:nvSpPr>
        <p:spPr/>
        <p:txBody>
          <a:bodyPr/>
          <a:lstStyle>
            <a:lvl1pPr>
              <a:defRPr/>
            </a:lvl1pPr>
          </a:lstStyle>
          <a:p>
            <a:r>
              <a:rPr lang="en-US" altLang="zh-CN"/>
              <a:t>December 2023</a:t>
            </a:r>
            <a:endParaRPr lang="en-GB"/>
          </a:p>
        </p:txBody>
      </p:sp>
      <p:sp>
        <p:nvSpPr>
          <p:cNvPr id="6" name="Footer Placeholder 5"/>
          <p:cNvSpPr>
            <a:spLocks noGrp="1"/>
          </p:cNvSpPr>
          <p:nvPr>
            <p:ph type="ftr" idx="11"/>
          </p:nvPr>
        </p:nvSpPr>
        <p:spPr/>
        <p:txBody>
          <a:bodyPr/>
          <a:lstStyle>
            <a:lvl1pPr>
              <a:defRPr/>
            </a:lvl1pPr>
          </a:lstStyle>
          <a:p>
            <a:r>
              <a:rPr lang="it-IT"/>
              <a:t>Hui Che et al., Ruijie Networks Co., Ltd</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7" name="Date Placeholder 6"/>
          <p:cNvSpPr>
            <a:spLocks noGrp="1"/>
          </p:cNvSpPr>
          <p:nvPr>
            <p:ph type="dt" idx="10"/>
          </p:nvPr>
        </p:nvSpPr>
        <p:spPr/>
        <p:txBody>
          <a:bodyPr/>
          <a:lstStyle>
            <a:lvl1pPr>
              <a:defRPr/>
            </a:lvl1pPr>
          </a:lstStyle>
          <a:p>
            <a:r>
              <a:rPr lang="en-US" altLang="zh-CN"/>
              <a:t>December 2023</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it-IT"/>
              <a:t>Hui Che et al., Ruijie Networks Co., Ltd</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Date Placeholder 2"/>
          <p:cNvSpPr>
            <a:spLocks noGrp="1"/>
          </p:cNvSpPr>
          <p:nvPr>
            <p:ph type="dt" idx="10"/>
          </p:nvPr>
        </p:nvSpPr>
        <p:spPr/>
        <p:txBody>
          <a:bodyPr/>
          <a:lstStyle>
            <a:lvl1pPr>
              <a:defRPr/>
            </a:lvl1pPr>
          </a:lstStyle>
          <a:p>
            <a:r>
              <a:rPr lang="en-US" altLang="zh-CN"/>
              <a:t>December 2023</a:t>
            </a:r>
            <a:endParaRPr lang="en-GB"/>
          </a:p>
        </p:txBody>
      </p:sp>
      <p:sp>
        <p:nvSpPr>
          <p:cNvPr id="4" name="Footer Placeholder 3"/>
          <p:cNvSpPr>
            <a:spLocks noGrp="1"/>
          </p:cNvSpPr>
          <p:nvPr>
            <p:ph type="ftr" idx="11"/>
          </p:nvPr>
        </p:nvSpPr>
        <p:spPr/>
        <p:txBody>
          <a:bodyPr/>
          <a:lstStyle>
            <a:lvl1pPr>
              <a:defRPr/>
            </a:lvl1pPr>
          </a:lstStyle>
          <a:p>
            <a:r>
              <a:rPr lang="it-IT"/>
              <a:t>Hui Che et al., Ruijie Networks Co., Ltd</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ltLang="zh-CN"/>
              <a:t>December 2023</a:t>
            </a:r>
            <a:endParaRPr lang="en-GB"/>
          </a:p>
        </p:txBody>
      </p:sp>
      <p:sp>
        <p:nvSpPr>
          <p:cNvPr id="3" name="Footer Placeholder 2"/>
          <p:cNvSpPr>
            <a:spLocks noGrp="1"/>
          </p:cNvSpPr>
          <p:nvPr>
            <p:ph type="ftr" idx="11"/>
          </p:nvPr>
        </p:nvSpPr>
        <p:spPr/>
        <p:txBody>
          <a:bodyPr/>
          <a:lstStyle>
            <a:lvl1pPr>
              <a:defRPr/>
            </a:lvl1pPr>
          </a:lstStyle>
          <a:p>
            <a:r>
              <a:rPr lang="it-IT"/>
              <a:t>Hui Che et al., Ruijie Networks Co., Ltd</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4" name="Date Placeholder 3"/>
          <p:cNvSpPr>
            <a:spLocks noGrp="1"/>
          </p:cNvSpPr>
          <p:nvPr>
            <p:ph type="dt" idx="10"/>
          </p:nvPr>
        </p:nvSpPr>
        <p:spPr/>
        <p:txBody>
          <a:bodyPr/>
          <a:lstStyle>
            <a:lvl1pPr>
              <a:defRPr/>
            </a:lvl1pPr>
          </a:lstStyle>
          <a:p>
            <a:r>
              <a:rPr lang="en-US" altLang="zh-CN"/>
              <a:t>December 2023</a:t>
            </a:r>
            <a:endParaRPr lang="en-GB"/>
          </a:p>
        </p:txBody>
      </p:sp>
      <p:sp>
        <p:nvSpPr>
          <p:cNvPr id="5" name="Footer Placeholder 4"/>
          <p:cNvSpPr>
            <a:spLocks noGrp="1"/>
          </p:cNvSpPr>
          <p:nvPr>
            <p:ph type="ftr" idx="11"/>
          </p:nvPr>
        </p:nvSpPr>
        <p:spPr/>
        <p:txBody>
          <a:bodyPr/>
          <a:lstStyle>
            <a:lvl1pPr>
              <a:defRPr/>
            </a:lvl1pPr>
          </a:lstStyle>
          <a:p>
            <a:r>
              <a:rPr lang="it-IT"/>
              <a:t>Hui Che et al., Ruijie Networks Co., Ltd</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zh-CN" altLang="en-US"/>
              <a:t>单击此处编辑母版标题样式</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4" name="Date Placeholder 3"/>
          <p:cNvSpPr>
            <a:spLocks noGrp="1"/>
          </p:cNvSpPr>
          <p:nvPr>
            <p:ph type="dt" idx="10"/>
          </p:nvPr>
        </p:nvSpPr>
        <p:spPr/>
        <p:txBody>
          <a:bodyPr/>
          <a:lstStyle>
            <a:lvl1pPr>
              <a:defRPr/>
            </a:lvl1pPr>
          </a:lstStyle>
          <a:p>
            <a:r>
              <a:rPr lang="en-US" altLang="zh-CN"/>
              <a:t>December 2023</a:t>
            </a:r>
            <a:endParaRPr lang="en-GB"/>
          </a:p>
        </p:txBody>
      </p:sp>
      <p:sp>
        <p:nvSpPr>
          <p:cNvPr id="5" name="Footer Placeholder 4"/>
          <p:cNvSpPr>
            <a:spLocks noGrp="1"/>
          </p:cNvSpPr>
          <p:nvPr>
            <p:ph type="ftr" idx="11"/>
          </p:nvPr>
        </p:nvSpPr>
        <p:spPr/>
        <p:txBody>
          <a:bodyPr/>
          <a:lstStyle>
            <a:lvl1pPr>
              <a:defRPr/>
            </a:lvl1pPr>
          </a:lstStyle>
          <a:p>
            <a:r>
              <a:rPr lang="it-IT"/>
              <a:t>Hui Che et al., Ruijie Networks Co., Ltd</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dirty="0"/>
              <a:t>March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it-IT"/>
              <a:t>Hui Che et al., Ruijie Networks Co., Ltd</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a:t>
            </a:r>
            <a:r>
              <a:rPr kumimoji="0" lang="en-US" altLang="zh-CN"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25</a:t>
            </a: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a:t>
            </a:r>
            <a:r>
              <a:rPr kumimoji="0" lang="en-US" altLang="zh-CN"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1767</a:t>
            </a: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1481751368"/>
              </p:ext>
            </p:extLst>
          </p:nvPr>
        </p:nvGraphicFramePr>
        <p:xfrm>
          <a:off x="2103160" y="3615091"/>
          <a:ext cx="8385328" cy="1183611"/>
        </p:xfrm>
        <a:graphic>
          <a:graphicData uri="http://schemas.openxmlformats.org/drawingml/2006/table">
            <a:tbl>
              <a:tblPr firstRow="1" bandRow="1">
                <a:tableStyleId>{5940675A-B579-460E-94D1-54222C63F5DA}</a:tableStyleId>
              </a:tblPr>
              <a:tblGrid>
                <a:gridCol w="1437555">
                  <a:extLst>
                    <a:ext uri="{9D8B030D-6E8A-4147-A177-3AD203B41FA5}">
                      <a16:colId xmlns:a16="http://schemas.microsoft.com/office/drawing/2014/main" val="20000"/>
                    </a:ext>
                  </a:extLst>
                </a:gridCol>
                <a:gridCol w="2411268">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936104">
                  <a:extLst>
                    <a:ext uri="{9D8B030D-6E8A-4147-A177-3AD203B41FA5}">
                      <a16:colId xmlns:a16="http://schemas.microsoft.com/office/drawing/2014/main" val="20003"/>
                    </a:ext>
                  </a:extLst>
                </a:gridCol>
                <a:gridCol w="2592289">
                  <a:extLst>
                    <a:ext uri="{9D8B030D-6E8A-4147-A177-3AD203B41FA5}">
                      <a16:colId xmlns:a16="http://schemas.microsoft.com/office/drawing/2014/main" val="20004"/>
                    </a:ext>
                  </a:extLst>
                </a:gridCol>
              </a:tblGrid>
              <a:tr h="415859">
                <a:tc>
                  <a:txBody>
                    <a:bodyPr/>
                    <a:lstStyle/>
                    <a:p>
                      <a:r>
                        <a:rPr lang="en-US" altLang="zh-CN" b="1" dirty="0"/>
                        <a:t>Name</a:t>
                      </a:r>
                      <a:endParaRPr lang="zh-CN" altLang="en-US" b="1" dirty="0"/>
                    </a:p>
                  </a:txBody>
                  <a:tcPr/>
                </a:tc>
                <a:tc>
                  <a:txBody>
                    <a:bodyPr/>
                    <a:lstStyle/>
                    <a:p>
                      <a:r>
                        <a:rPr lang="en-US" altLang="zh-CN" b="1" dirty="0"/>
                        <a:t>Affiliation</a:t>
                      </a:r>
                      <a:endParaRPr lang="zh-CN" altLang="en-US" b="1" dirty="0"/>
                    </a:p>
                  </a:txBody>
                  <a:tcPr/>
                </a:tc>
                <a:tc>
                  <a:txBody>
                    <a:bodyPr/>
                    <a:lstStyle/>
                    <a:p>
                      <a:r>
                        <a:rPr lang="en-US" altLang="zh-CN" b="1" dirty="0"/>
                        <a:t>Address</a:t>
                      </a:r>
                      <a:endParaRPr lang="zh-CN" altLang="en-US" b="1" dirty="0"/>
                    </a:p>
                  </a:txBody>
                  <a:tcPr/>
                </a:tc>
                <a:tc>
                  <a:txBody>
                    <a:bodyPr/>
                    <a:lstStyle/>
                    <a:p>
                      <a:r>
                        <a:rPr lang="en-US" altLang="zh-CN" b="1" dirty="0"/>
                        <a:t>Phone</a:t>
                      </a:r>
                      <a:endParaRPr lang="zh-CN" altLang="en-US" b="1" dirty="0"/>
                    </a:p>
                  </a:txBody>
                  <a:tcPr/>
                </a:tc>
                <a:tc>
                  <a:txBody>
                    <a:bodyPr/>
                    <a:lstStyle/>
                    <a:p>
                      <a:r>
                        <a:rPr lang="en-US" altLang="zh-CN" b="1" dirty="0"/>
                        <a:t>email</a:t>
                      </a:r>
                      <a:endParaRPr lang="zh-CN" altLang="en-US" b="1" dirty="0"/>
                    </a:p>
                  </a:txBody>
                  <a:tcPr/>
                </a:tc>
                <a:extLst>
                  <a:ext uri="{0D108BD9-81ED-4DB2-BD59-A6C34878D82A}">
                    <a16:rowId xmlns:a16="http://schemas.microsoft.com/office/drawing/2014/main" val="10000"/>
                  </a:ext>
                </a:extLst>
              </a:tr>
              <a:tr h="383876">
                <a:tc>
                  <a:txBody>
                    <a:bodyPr/>
                    <a:lstStyle/>
                    <a:p>
                      <a:r>
                        <a:rPr lang="en-US" altLang="zh-CN" sz="1400" dirty="0">
                          <a:latin typeface="+mn-lt"/>
                        </a:rPr>
                        <a:t>Ke Zhong</a:t>
                      </a:r>
                      <a:endParaRPr lang="zh-CN" altLang="en-US" sz="1400" dirty="0">
                        <a:latin typeface="+mn-lt"/>
                      </a:endParaRPr>
                    </a:p>
                  </a:txBody>
                  <a:tcPr/>
                </a:tc>
                <a:tc rowSpan="2">
                  <a:txBody>
                    <a:bodyPr/>
                    <a:lstStyle/>
                    <a:p>
                      <a:endParaRPr lang="en-US" altLang="zh-CN" sz="1400" dirty="0">
                        <a:latin typeface="+mn-lt"/>
                      </a:endParaRPr>
                    </a:p>
                    <a:p>
                      <a:r>
                        <a:rPr lang="en-US" altLang="zh-CN" sz="1400" dirty="0">
                          <a:latin typeface="+mn-lt"/>
                        </a:rPr>
                        <a:t>Ruijie Networks Co., Ltd.</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tc>
                  <a:txBody>
                    <a:bodyPr/>
                    <a:lstStyle/>
                    <a:p>
                      <a:r>
                        <a:rPr lang="en-US" altLang="zh-CN" sz="1400" dirty="0">
                          <a:latin typeface="+mn-lt"/>
                        </a:rPr>
                        <a:t>zhongke@ruijie.com.cn</a:t>
                      </a:r>
                      <a:endParaRPr lang="zh-CN" altLang="en-US" sz="1400" dirty="0">
                        <a:latin typeface="+mn-lt"/>
                      </a:endParaRPr>
                    </a:p>
                  </a:txBody>
                  <a:tcPr/>
                </a:tc>
                <a:extLst>
                  <a:ext uri="{0D108BD9-81ED-4DB2-BD59-A6C34878D82A}">
                    <a16:rowId xmlns:a16="http://schemas.microsoft.com/office/drawing/2014/main" val="10001"/>
                  </a:ext>
                </a:extLst>
              </a:tr>
              <a:tr h="383876">
                <a:tc>
                  <a:txBody>
                    <a:bodyPr/>
                    <a:lstStyle/>
                    <a:p>
                      <a:r>
                        <a:rPr lang="en-US" altLang="zh-CN" sz="1400" dirty="0" err="1">
                          <a:latin typeface="+mn-lt"/>
                        </a:rPr>
                        <a:t>Fachang</a:t>
                      </a:r>
                      <a:r>
                        <a:rPr lang="en-US" altLang="zh-CN" sz="1400" dirty="0">
                          <a:latin typeface="+mn-lt"/>
                        </a:rPr>
                        <a:t> Guo</a:t>
                      </a:r>
                      <a:endParaRPr lang="zh-CN" altLang="en-US" sz="1400" dirty="0">
                        <a:latin typeface="+mn-lt"/>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1912296221"/>
                  </a:ext>
                </a:extLst>
              </a:tr>
            </a:tbl>
          </a:graphicData>
        </a:graphic>
      </p:graphicFrame>
      <p:sp>
        <p:nvSpPr>
          <p:cNvPr id="3073" name="Rectangle 1"/>
          <p:cNvSpPr>
            <a:spLocks noGrp="1" noChangeArrowheads="1"/>
          </p:cNvSpPr>
          <p:nvPr>
            <p:ph type="ctrTitle"/>
          </p:nvPr>
        </p:nvSpPr>
        <p:spPr>
          <a:xfrm>
            <a:off x="-24680" y="980728"/>
            <a:ext cx="12238384" cy="1103213"/>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altLang="zh-CN" dirty="0"/>
              <a:t>Further Considerations on </a:t>
            </a:r>
            <a:r>
              <a:rPr lang="en-US" altLang="zh-CN" dirty="0"/>
              <a:t>Interference Mitigation Pilots</a:t>
            </a:r>
            <a:endParaRPr lang="en-GB" dirty="0"/>
          </a:p>
        </p:txBody>
      </p:sp>
      <p:sp>
        <p:nvSpPr>
          <p:cNvPr id="3074" name="Rectangle 2"/>
          <p:cNvSpPr>
            <a:spLocks noGrp="1" noChangeArrowheads="1"/>
          </p:cNvSpPr>
          <p:nvPr>
            <p:ph type="subTitle" idx="1"/>
          </p:nvPr>
        </p:nvSpPr>
        <p:spPr>
          <a:xfrm>
            <a:off x="1775520" y="2517282"/>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a:t>
            </a:r>
            <a:r>
              <a:rPr lang="en-US" altLang="zh-CN" sz="2000" b="0" dirty="0"/>
              <a:t>10</a:t>
            </a:r>
            <a:r>
              <a:rPr lang="en-GB" sz="2000" b="0" dirty="0"/>
              <a:t>-</a:t>
            </a:r>
            <a:r>
              <a:rPr lang="en-US" sz="2000" b="0" dirty="0"/>
              <a:t>09</a:t>
            </a:r>
            <a:endParaRPr lang="en-GB" sz="2000" b="0" dirty="0"/>
          </a:p>
        </p:txBody>
      </p:sp>
      <p:sp>
        <p:nvSpPr>
          <p:cNvPr id="6" name="Date Placeholder 3"/>
          <p:cNvSpPr>
            <a:spLocks noGrp="1"/>
          </p:cNvSpPr>
          <p:nvPr>
            <p:ph type="dt" idx="10"/>
          </p:nvPr>
        </p:nvSpPr>
        <p:spPr>
          <a:xfrm>
            <a:off x="929217" y="324000"/>
            <a:ext cx="2499764" cy="273050"/>
          </a:xfrm>
        </p:spPr>
        <p:txBody>
          <a:bodyPr/>
          <a:lstStyle/>
          <a:p>
            <a:r>
              <a:rPr lang="en-US" altLang="zh-CN" dirty="0"/>
              <a:t>October 2025</a:t>
            </a:r>
            <a:endParaRPr lang="en-GB" dirty="0"/>
          </a:p>
        </p:txBody>
      </p:sp>
      <p:sp>
        <p:nvSpPr>
          <p:cNvPr id="7" name="Footer Placeholder 4"/>
          <p:cNvSpPr>
            <a:spLocks noGrp="1"/>
          </p:cNvSpPr>
          <p:nvPr>
            <p:ph type="ftr" idx="11"/>
          </p:nvPr>
        </p:nvSpPr>
        <p:spPr>
          <a:xfrm>
            <a:off x="7143757" y="6488385"/>
            <a:ext cx="4246027" cy="180975"/>
          </a:xfrm>
        </p:spPr>
        <p:txBody>
          <a:bodyPr/>
          <a:lstStyle/>
          <a:p>
            <a:r>
              <a:rPr lang="it-IT" dirty="0"/>
              <a:t>Ke Zhong, Ruijie Networks Co., Ltd</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6" name="Rectangle 4"/>
          <p:cNvSpPr>
            <a:spLocks noChangeArrowheads="1"/>
          </p:cNvSpPr>
          <p:nvPr/>
        </p:nvSpPr>
        <p:spPr bwMode="auto">
          <a:xfrm>
            <a:off x="2010099" y="3164726"/>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Abstract</a:t>
            </a:r>
          </a:p>
        </p:txBody>
      </p:sp>
      <p:sp>
        <p:nvSpPr>
          <p:cNvPr id="4098" name="Rectangle 2"/>
          <p:cNvSpPr>
            <a:spLocks noGrp="1" noChangeArrowheads="1"/>
          </p:cNvSpPr>
          <p:nvPr>
            <p:ph idx="1"/>
          </p:nvPr>
        </p:nvSpPr>
        <p:spPr>
          <a:xfrm>
            <a:off x="914401" y="1981201"/>
            <a:ext cx="10361084" cy="2239887"/>
          </a:xfrm>
          <a:ln/>
        </p:spPr>
        <p:txBody>
          <a:bodyPr/>
          <a:lstStyle/>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Introduction</a:t>
            </a: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altLang="zh-CN" dirty="0"/>
              <a:t>Further Considerations on </a:t>
            </a:r>
            <a:r>
              <a:rPr lang="en-US" altLang="zh-CN" dirty="0"/>
              <a:t>Interference Mitigation Pilots</a:t>
            </a: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Conclusion</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a:xfrm>
            <a:off x="7143757" y="6488385"/>
            <a:ext cx="4246027" cy="180975"/>
          </a:xfrm>
        </p:spPr>
        <p:txBody>
          <a:bodyPr/>
          <a:lstStyle/>
          <a:p>
            <a:r>
              <a:rPr lang="it-IT" dirty="0"/>
              <a:t>Ke Zhong, Ruijie Networks Co., Ltd</a:t>
            </a:r>
            <a:endParaRPr lang="en-GB" dirty="0"/>
          </a:p>
        </p:txBody>
      </p:sp>
      <p:sp>
        <p:nvSpPr>
          <p:cNvPr id="4" name="Date Placeholder 3"/>
          <p:cNvSpPr>
            <a:spLocks noGrp="1"/>
          </p:cNvSpPr>
          <p:nvPr>
            <p:ph type="dt" idx="15"/>
          </p:nvPr>
        </p:nvSpPr>
        <p:spPr>
          <a:xfrm>
            <a:off x="929217" y="324000"/>
            <a:ext cx="2499764" cy="273050"/>
          </a:xfrm>
        </p:spPr>
        <p:txBody>
          <a:bodyPr/>
          <a:lstStyle/>
          <a:p>
            <a:r>
              <a:rPr lang="en-US" altLang="zh-CN" dirty="0"/>
              <a:t>October 2025</a:t>
            </a:r>
            <a:endParaRPr lang="en-GB" altLang="zh-CN"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1424" y="739457"/>
            <a:ext cx="10361084" cy="457295"/>
          </a:xfrm>
        </p:spPr>
        <p:txBody>
          <a:bodyPr/>
          <a:lstStyle/>
          <a:p>
            <a:r>
              <a:rPr lang="en-GB" dirty="0"/>
              <a:t>Introduction</a:t>
            </a:r>
          </a:p>
        </p:txBody>
      </p:sp>
      <p:sp>
        <p:nvSpPr>
          <p:cNvPr id="9218" name="Rectangle 2"/>
          <p:cNvSpPr>
            <a:spLocks noGrp="1" noChangeArrowheads="1"/>
          </p:cNvSpPr>
          <p:nvPr>
            <p:ph idx="1"/>
          </p:nvPr>
        </p:nvSpPr>
        <p:spPr>
          <a:xfrm>
            <a:off x="407368" y="1268760"/>
            <a:ext cx="11413268" cy="893501"/>
          </a:xfrm>
          <a:ln/>
        </p:spPr>
        <p:txBody>
          <a:bodyPr/>
          <a:lstStyle/>
          <a:p>
            <a:pPr marL="162000" indent="-162000" algn="just">
              <a:buFont typeface="Times New Roman" pitchFamily="16" charset="0"/>
              <a:buChar char="•"/>
            </a:pPr>
            <a:r>
              <a:rPr lang="en-GB" altLang="zh-CN" sz="1800" b="0" dirty="0">
                <a:latin typeface="TimesNewRoman"/>
              </a:rPr>
              <a:t>In PAR of IEEE P802.11bn, </a:t>
            </a:r>
            <a:r>
              <a:rPr lang="en-US" altLang="zh-CN" sz="1800" b="0" dirty="0">
                <a:latin typeface="TimesNewRoman"/>
              </a:rPr>
              <a:t>the Ultra High Reliability (UHR) capability is defined to offer improved rate-vs-range performance, lower latency, and reduced power consumption</a:t>
            </a:r>
            <a:r>
              <a:rPr lang="en-GB" altLang="zh-CN" sz="1800" b="0" dirty="0">
                <a:latin typeface="TimesNewRoman"/>
              </a:rPr>
              <a:t> for AP and STA, compared to Extremely High Throughput (EHT) MAC/PHY operation [1]. </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5" name="Footer Placeholder 4"/>
          <p:cNvSpPr>
            <a:spLocks noGrp="1"/>
          </p:cNvSpPr>
          <p:nvPr>
            <p:ph type="ftr" idx="14"/>
          </p:nvPr>
        </p:nvSpPr>
        <p:spPr>
          <a:xfrm>
            <a:off x="7143757" y="6488385"/>
            <a:ext cx="4246027" cy="180975"/>
          </a:xfrm>
        </p:spPr>
        <p:txBody>
          <a:bodyPr/>
          <a:lstStyle/>
          <a:p>
            <a:r>
              <a:rPr lang="it-IT" altLang="zh-CN" dirty="0"/>
              <a:t>Ke Zhong</a:t>
            </a:r>
            <a:r>
              <a:rPr lang="it-IT" dirty="0"/>
              <a:t>, Ruijie Networks Co., Ltd</a:t>
            </a:r>
            <a:endParaRPr lang="en-GB" dirty="0"/>
          </a:p>
        </p:txBody>
      </p:sp>
      <p:sp>
        <p:nvSpPr>
          <p:cNvPr id="4" name="Date Placeholder 3"/>
          <p:cNvSpPr>
            <a:spLocks noGrp="1"/>
          </p:cNvSpPr>
          <p:nvPr>
            <p:ph type="dt" idx="15"/>
          </p:nvPr>
        </p:nvSpPr>
        <p:spPr>
          <a:xfrm>
            <a:off x="929217" y="324000"/>
            <a:ext cx="2499764" cy="273050"/>
          </a:xfrm>
        </p:spPr>
        <p:txBody>
          <a:bodyPr/>
          <a:lstStyle/>
          <a:p>
            <a:r>
              <a:rPr lang="en-US" altLang="zh-CN" dirty="0"/>
              <a:t>October 2025</a:t>
            </a:r>
            <a:endParaRPr lang="en-GB" altLang="zh-CN" dirty="0"/>
          </a:p>
        </p:txBody>
      </p:sp>
      <p:sp>
        <p:nvSpPr>
          <p:cNvPr id="9" name="文本框 8">
            <a:extLst>
              <a:ext uri="{FF2B5EF4-FFF2-40B4-BE49-F238E27FC236}">
                <a16:creationId xmlns:a16="http://schemas.microsoft.com/office/drawing/2014/main" id="{F403B906-023C-84E4-9938-4DCF29A09E97}"/>
              </a:ext>
            </a:extLst>
          </p:cNvPr>
          <p:cNvSpPr txBox="1"/>
          <p:nvPr/>
        </p:nvSpPr>
        <p:spPr>
          <a:xfrm>
            <a:off x="853865" y="4286706"/>
            <a:ext cx="10734827" cy="181588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r>
              <a:rPr lang="fr-FR" altLang="zh-CN" sz="1600" b="1" u="sng" dirty="0">
                <a:solidFill>
                  <a:srgbClr val="000000"/>
                </a:solidFill>
                <a:latin typeface="TimesNewRoman"/>
              </a:rPr>
              <a:t>IM in the current Draft 1.0 version</a:t>
            </a:r>
            <a:r>
              <a:rPr lang="fr-FR" altLang="zh-CN" sz="1600" dirty="0">
                <a:solidFill>
                  <a:srgbClr val="000000"/>
                </a:solidFill>
                <a:latin typeface="TimesNewRoman"/>
              </a:rPr>
              <a:t>:</a:t>
            </a:r>
          </a:p>
          <a:p>
            <a:pPr algn="just"/>
            <a:r>
              <a:rPr lang="en-US" altLang="zh-CN" sz="1600" dirty="0"/>
              <a:t>A UHR STA may transmit a UHR PPDU with IM enabled if all of the following conditions are met:</a:t>
            </a:r>
          </a:p>
          <a:p>
            <a:r>
              <a:rPr lang="en-US" altLang="zh-CN" sz="1600" dirty="0"/>
              <a:t>— The UHR PPDU is a SU transmission using the UHR MU PPDU.</a:t>
            </a:r>
          </a:p>
          <a:p>
            <a:r>
              <a:rPr lang="en-US" altLang="zh-CN" sz="1600" dirty="0"/>
              <a:t>— The Punctured Channel Information field in the U-SIG field is set to 0 (no puncturing).</a:t>
            </a:r>
          </a:p>
          <a:p>
            <a:r>
              <a:rPr lang="en-US" altLang="zh-CN" sz="1600" dirty="0"/>
              <a:t>— The UL/DL field in the U-SIG field is set to 1, or the UL/DL field in the U-SIG is set to 0 and the data field uses only one spatial stream. </a:t>
            </a:r>
          </a:p>
          <a:p>
            <a:r>
              <a:rPr lang="en-US" altLang="zh-CN" sz="1600" dirty="0"/>
              <a:t>— The Data field does not use UHR-MCS 15. </a:t>
            </a:r>
            <a:endParaRPr lang="zh-CN" altLang="en-US" sz="1600" dirty="0"/>
          </a:p>
        </p:txBody>
      </p:sp>
      <p:sp>
        <p:nvSpPr>
          <p:cNvPr id="10" name="文本框 9">
            <a:extLst>
              <a:ext uri="{FF2B5EF4-FFF2-40B4-BE49-F238E27FC236}">
                <a16:creationId xmlns:a16="http://schemas.microsoft.com/office/drawing/2014/main" id="{6A976089-9E77-B648-572F-7AE68349D57E}"/>
              </a:ext>
            </a:extLst>
          </p:cNvPr>
          <p:cNvSpPr txBox="1"/>
          <p:nvPr/>
        </p:nvSpPr>
        <p:spPr>
          <a:xfrm>
            <a:off x="371364" y="2162261"/>
            <a:ext cx="11449272" cy="646331"/>
          </a:xfrm>
          <a:prstGeom prst="rect">
            <a:avLst/>
          </a:prstGeom>
          <a:noFill/>
        </p:spPr>
        <p:txBody>
          <a:bodyPr wrap="square">
            <a:spAutoFit/>
          </a:bodyPr>
          <a:lstStyle/>
          <a:p>
            <a:pPr marL="162000" indent="-162000" algn="just">
              <a:spcBef>
                <a:spcPts val="200"/>
              </a:spcBef>
              <a:buFont typeface="Times New Roman" pitchFamily="16" charset="0"/>
              <a:buChar char="•"/>
            </a:pPr>
            <a:r>
              <a:rPr lang="en-GB" altLang="zh-CN" sz="1800" dirty="0">
                <a:solidFill>
                  <a:srgbClr val="000000"/>
                </a:solidFill>
                <a:latin typeface="TimesNewRoman"/>
                <a:ea typeface="+mn-ea"/>
              </a:rPr>
              <a:t>Interference is one of the most detrimental factors limiting the performance of WLAN systems. To achieve the goal of UHR, the motion for interference mitigation was passed in the September 2024 Interim meeting [2]</a:t>
            </a:r>
            <a:r>
              <a:rPr lang="en-US" altLang="zh-CN" sz="1800" dirty="0">
                <a:solidFill>
                  <a:srgbClr val="000000"/>
                </a:solidFill>
                <a:latin typeface="TimesNewRoman"/>
                <a:ea typeface="+mn-ea"/>
              </a:rPr>
              <a:t>:</a:t>
            </a:r>
          </a:p>
        </p:txBody>
      </p:sp>
      <p:sp>
        <p:nvSpPr>
          <p:cNvPr id="12" name="Rectangle 3">
            <a:extLst>
              <a:ext uri="{FF2B5EF4-FFF2-40B4-BE49-F238E27FC236}">
                <a16:creationId xmlns:a16="http://schemas.microsoft.com/office/drawing/2014/main" id="{5E7ACFB8-43C0-CCAF-2A67-A129B26DCDF4}"/>
              </a:ext>
            </a:extLst>
          </p:cNvPr>
          <p:cNvSpPr>
            <a:spLocks noChangeArrowheads="1"/>
          </p:cNvSpPr>
          <p:nvPr/>
        </p:nvSpPr>
        <p:spPr bwMode="auto">
          <a:xfrm>
            <a:off x="853865" y="2832215"/>
            <a:ext cx="10734827" cy="1077218"/>
          </a:xfrm>
          <a:prstGeom prst="rect">
            <a:avLst/>
          </a:prstGeom>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tabLst>
                <a:tab pos="457200" algn="l"/>
              </a:tabLst>
              <a:defRPr sz="2400" kern="1200">
                <a:solidFill>
                  <a:schemeClr val="tx1"/>
                </a:solidFill>
                <a:latin typeface="Arial" panose="020B0604020202020204" pitchFamily="34" charset="0"/>
                <a:ea typeface="MS Gothic" charset="-128"/>
                <a:cs typeface="+mn-cs"/>
              </a:defRPr>
            </a:lvl1pPr>
            <a:lvl2pPr marL="457200" indent="-285750" algn="l" defTabSz="449263" rtl="0" eaLnBrk="0" fontAlgn="base" hangingPunct="0">
              <a:spcBef>
                <a:spcPct val="0"/>
              </a:spcBef>
              <a:spcAft>
                <a:spcPct val="0"/>
              </a:spcAft>
              <a:buClr>
                <a:srgbClr val="000000"/>
              </a:buClr>
              <a:buSzPct val="100000"/>
              <a:buFont typeface="Times New Roman" pitchFamily="16" charset="0"/>
              <a:tabLst>
                <a:tab pos="457200" algn="l"/>
              </a:tabLst>
              <a:defRPr sz="2400" kern="1200">
                <a:solidFill>
                  <a:schemeClr val="tx1"/>
                </a:solidFill>
                <a:latin typeface="Arial" panose="020B0604020202020204" pitchFamily="34" charset="0"/>
                <a:ea typeface="MS Gothic" charset="-128"/>
                <a:cs typeface="+mn-cs"/>
              </a:defRPr>
            </a:lvl2pPr>
            <a:lvl3pPr marL="914400" indent="-228600" algn="l" defTabSz="449263" rtl="0" eaLnBrk="0" fontAlgn="base" hangingPunct="0">
              <a:spcBef>
                <a:spcPct val="0"/>
              </a:spcBef>
              <a:spcAft>
                <a:spcPct val="0"/>
              </a:spcAft>
              <a:buClr>
                <a:srgbClr val="000000"/>
              </a:buClr>
              <a:buSzPct val="100000"/>
              <a:buFont typeface="Times New Roman" pitchFamily="16" charset="0"/>
              <a:tabLst>
                <a:tab pos="457200" algn="l"/>
              </a:tabLst>
              <a:defRPr sz="2400" kern="1200">
                <a:solidFill>
                  <a:schemeClr val="tx1"/>
                </a:solidFill>
                <a:latin typeface="Arial" panose="020B0604020202020204" pitchFamily="34" charset="0"/>
                <a:ea typeface="MS Gothic" charset="-128"/>
                <a:cs typeface="+mn-cs"/>
              </a:defRPr>
            </a:lvl3pPr>
            <a:lvl4pPr marL="1371600" indent="-228600" algn="l" defTabSz="449263" rtl="0" eaLnBrk="0" fontAlgn="base" hangingPunct="0">
              <a:spcBef>
                <a:spcPct val="0"/>
              </a:spcBef>
              <a:spcAft>
                <a:spcPct val="0"/>
              </a:spcAft>
              <a:buClr>
                <a:srgbClr val="000000"/>
              </a:buClr>
              <a:buSzPct val="100000"/>
              <a:buFont typeface="Times New Roman" pitchFamily="16" charset="0"/>
              <a:tabLst>
                <a:tab pos="457200" algn="l"/>
              </a:tabLst>
              <a:defRPr sz="2400" kern="1200">
                <a:solidFill>
                  <a:schemeClr val="tx1"/>
                </a:solidFill>
                <a:latin typeface="Arial" panose="020B0604020202020204" pitchFamily="34" charset="0"/>
                <a:ea typeface="MS Gothic" charset="-128"/>
                <a:cs typeface="+mn-cs"/>
              </a:defRPr>
            </a:lvl4pPr>
            <a:lvl5pPr marL="1828800" indent="-228600" algn="l" defTabSz="449263" rtl="0" eaLnBrk="0" fontAlgn="base" hangingPunct="0">
              <a:spcBef>
                <a:spcPct val="0"/>
              </a:spcBef>
              <a:spcAft>
                <a:spcPct val="0"/>
              </a:spcAft>
              <a:buClr>
                <a:srgbClr val="000000"/>
              </a:buClr>
              <a:buSzPct val="100000"/>
              <a:buFont typeface="Times New Roman" pitchFamily="16" charset="0"/>
              <a:tabLst>
                <a:tab pos="457200" algn="l"/>
              </a:tabLst>
              <a:defRPr sz="2400" kern="1200">
                <a:solidFill>
                  <a:schemeClr val="tx1"/>
                </a:solidFill>
                <a:latin typeface="Arial" panose="020B0604020202020204" pitchFamily="34" charset="0"/>
                <a:ea typeface="MS Gothic" charset="-128"/>
                <a:cs typeface="+mn-cs"/>
              </a:defRPr>
            </a:lvl5pPr>
            <a:lvl6pPr marL="2286000" algn="l" defTabSz="914400" rtl="0" eaLnBrk="0" fontAlgn="base" latinLnBrk="0" hangingPunct="0">
              <a:spcBef>
                <a:spcPct val="0"/>
              </a:spcBef>
              <a:spcAft>
                <a:spcPct val="0"/>
              </a:spcAft>
              <a:tabLst>
                <a:tab pos="457200" algn="l"/>
              </a:tabLst>
              <a:defRPr sz="2400" kern="1200">
                <a:solidFill>
                  <a:schemeClr val="tx1"/>
                </a:solidFill>
                <a:latin typeface="Arial" panose="020B0604020202020204" pitchFamily="34" charset="0"/>
                <a:ea typeface="MS Gothic" charset="-128"/>
                <a:cs typeface="+mn-cs"/>
              </a:defRPr>
            </a:lvl6pPr>
            <a:lvl7pPr marL="2743200" algn="l" defTabSz="914400" rtl="0" eaLnBrk="0" fontAlgn="base" latinLnBrk="0" hangingPunct="0">
              <a:spcBef>
                <a:spcPct val="0"/>
              </a:spcBef>
              <a:spcAft>
                <a:spcPct val="0"/>
              </a:spcAft>
              <a:tabLst>
                <a:tab pos="457200" algn="l"/>
              </a:tabLst>
              <a:defRPr sz="2400" kern="1200">
                <a:solidFill>
                  <a:schemeClr val="tx1"/>
                </a:solidFill>
                <a:latin typeface="Arial" panose="020B0604020202020204" pitchFamily="34" charset="0"/>
                <a:ea typeface="MS Gothic" charset="-128"/>
                <a:cs typeface="+mn-cs"/>
              </a:defRPr>
            </a:lvl7pPr>
            <a:lvl8pPr marL="3200400" algn="l" defTabSz="914400" rtl="0" eaLnBrk="0" fontAlgn="base" latinLnBrk="0" hangingPunct="0">
              <a:spcBef>
                <a:spcPct val="0"/>
              </a:spcBef>
              <a:spcAft>
                <a:spcPct val="0"/>
              </a:spcAft>
              <a:tabLst>
                <a:tab pos="457200" algn="l"/>
              </a:tabLst>
              <a:defRPr sz="2400" kern="1200">
                <a:solidFill>
                  <a:schemeClr val="tx1"/>
                </a:solidFill>
                <a:latin typeface="Arial" panose="020B0604020202020204" pitchFamily="34" charset="0"/>
                <a:ea typeface="MS Gothic" charset="-128"/>
                <a:cs typeface="+mn-cs"/>
              </a:defRPr>
            </a:lvl8pPr>
            <a:lvl9pPr marL="3657600" algn="l" defTabSz="914400" rtl="0" eaLnBrk="0" fontAlgn="base" latinLnBrk="0" hangingPunct="0">
              <a:spcBef>
                <a:spcPct val="0"/>
              </a:spcBef>
              <a:spcAft>
                <a:spcPct val="0"/>
              </a:spcAft>
              <a:tabLst>
                <a:tab pos="457200" algn="l"/>
              </a:tabLst>
              <a:defRPr sz="2400" kern="1200">
                <a:solidFill>
                  <a:schemeClr val="tx1"/>
                </a:solidFill>
                <a:latin typeface="Arial" panose="020B0604020202020204" pitchFamily="34" charset="0"/>
                <a:ea typeface="MS Gothic" charset="-128"/>
                <a:cs typeface="+mn-cs"/>
              </a:defRPr>
            </a:lvl9pPr>
          </a:lstStyle>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altLang="zh-CN" sz="16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Define a mode with additional pilots, located within the data portion of the PPDU, which are used for interference estimation </a:t>
            </a:r>
            <a:r>
              <a:rPr lang="en-US" altLang="zh-CN" sz="1600" b="1" dirty="0">
                <a:latin typeface="Times New Roman" panose="02020603050405020304" pitchFamily="18" charset="0"/>
                <a:ea typeface="宋体" panose="02010600030101010101" pitchFamily="2" charset="-122"/>
                <a:cs typeface="Times New Roman" panose="02020603050405020304" pitchFamily="18" charset="0"/>
              </a:rPr>
              <a:t>and mitigation.</a:t>
            </a:r>
          </a:p>
          <a:p>
            <a:pPr marL="628650" lvl="1" indent="-171450" algn="just" defTabSz="914400">
              <a:buClrTx/>
              <a:buSzTx/>
              <a:buFont typeface="Arial" panose="020B0604020202020204" pitchFamily="34" charset="0"/>
              <a:buChar char="•"/>
            </a:pPr>
            <a:r>
              <a:rPr kumimoji="0" lang="en-US" altLang="zh-CN" sz="16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Note: zero-energy pilots alternative to be considered as well</a:t>
            </a:r>
            <a:r>
              <a:rPr kumimoji="0" lang="en-US" altLang="zh-CN" sz="1600" b="1" i="0" u="none" strike="noStrike" cap="none" normalizeH="0" baseline="0" dirty="0">
                <a:ln>
                  <a:noFill/>
                </a:ln>
                <a:solidFill>
                  <a:schemeClr val="tx1"/>
                </a:solidFill>
                <a:effectLst/>
              </a:rPr>
              <a:t> </a:t>
            </a:r>
          </a:p>
          <a:p>
            <a:pPr defTabSz="914400">
              <a:buClrTx/>
              <a:buSzTx/>
            </a:pPr>
            <a:r>
              <a:rPr lang="en-GB" altLang="zh-CN" sz="1600" dirty="0">
                <a:effectLst/>
                <a:latin typeface="Times New Roman" panose="02020603050405020304" pitchFamily="18" charset="0"/>
                <a:ea typeface="宋体" panose="02010600030101010101" pitchFamily="2" charset="-122"/>
                <a:cs typeface="Times New Roman" panose="02020603050405020304" pitchFamily="18" charset="0"/>
              </a:rPr>
              <a:t>   [Motion #35, [1] and [87]]</a:t>
            </a:r>
            <a:endParaRPr lang="zh-CN" altLang="zh-CN" sz="1600" dirty="0">
              <a:effectLst/>
              <a:latin typeface="Times New Roman" panose="02020603050405020304" pitchFamily="18" charset="0"/>
              <a:ea typeface="宋体" panose="02010600030101010101" pitchFamily="2" charset="-122"/>
              <a:cs typeface="Times New Roman" panose="02020603050405020304" pitchFamily="18" charset="0"/>
            </a:endParaRPr>
          </a:p>
        </p:txBody>
      </p:sp>
      <p:sp>
        <p:nvSpPr>
          <p:cNvPr id="14" name="文本框 13">
            <a:extLst>
              <a:ext uri="{FF2B5EF4-FFF2-40B4-BE49-F238E27FC236}">
                <a16:creationId xmlns:a16="http://schemas.microsoft.com/office/drawing/2014/main" id="{94D61A3E-91E9-8677-7B00-6815B900B69C}"/>
              </a:ext>
            </a:extLst>
          </p:cNvPr>
          <p:cNvSpPr txBox="1"/>
          <p:nvPr/>
        </p:nvSpPr>
        <p:spPr>
          <a:xfrm>
            <a:off x="407368" y="3933056"/>
            <a:ext cx="11413268" cy="369332"/>
          </a:xfrm>
          <a:prstGeom prst="rect">
            <a:avLst/>
          </a:prstGeom>
          <a:noFill/>
        </p:spPr>
        <p:txBody>
          <a:bodyPr wrap="square">
            <a:spAutoFit/>
          </a:bodyPr>
          <a:lstStyle/>
          <a:p>
            <a:pPr marL="162000" indent="-162000" algn="just">
              <a:spcBef>
                <a:spcPts val="200"/>
              </a:spcBef>
              <a:buFont typeface="Times New Roman" pitchFamily="16" charset="0"/>
              <a:buChar char="•"/>
            </a:pPr>
            <a:r>
              <a:rPr lang="en-US" altLang="zh-CN" sz="1800" dirty="0">
                <a:solidFill>
                  <a:srgbClr val="000000"/>
                </a:solidFill>
                <a:latin typeface="TimesNewRoman"/>
                <a:ea typeface="+mn-ea"/>
              </a:rPr>
              <a:t>The Draft 1.0 specifies the criteria under which a UHR STA is permitted to transmit a UHR PPDU with IM enabled [2]</a:t>
            </a:r>
            <a:r>
              <a:rPr lang="en-GB" altLang="zh-CN" sz="1800" dirty="0">
                <a:solidFill>
                  <a:srgbClr val="000000"/>
                </a:solidFill>
                <a:latin typeface="TimesNewRoman"/>
                <a:ea typeface="+mn-ea"/>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583002"/>
            <a:ext cx="10729192" cy="757766"/>
          </a:xfrm>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altLang="zh-CN" dirty="0"/>
              <a:t>Further Considerations on </a:t>
            </a:r>
            <a:r>
              <a:rPr lang="en-US" altLang="zh-CN" dirty="0"/>
              <a:t>Interference Mitigation Pilots</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4</a:t>
            </a:fld>
            <a:endParaRPr lang="en-GB"/>
          </a:p>
        </p:txBody>
      </p:sp>
      <p:sp>
        <p:nvSpPr>
          <p:cNvPr id="5" name="Footer Placeholder 4"/>
          <p:cNvSpPr>
            <a:spLocks noGrp="1"/>
          </p:cNvSpPr>
          <p:nvPr>
            <p:ph type="ftr" idx="14"/>
          </p:nvPr>
        </p:nvSpPr>
        <p:spPr>
          <a:xfrm>
            <a:off x="7143757" y="6488385"/>
            <a:ext cx="4246027" cy="180975"/>
          </a:xfrm>
        </p:spPr>
        <p:txBody>
          <a:bodyPr/>
          <a:lstStyle/>
          <a:p>
            <a:r>
              <a:rPr lang="it-IT" altLang="zh-CN" dirty="0"/>
              <a:t>Ke Zhong</a:t>
            </a:r>
            <a:r>
              <a:rPr lang="it-IT" dirty="0"/>
              <a:t>, Ruijie Networks Co., Ltd</a:t>
            </a:r>
            <a:endParaRPr lang="en-GB" dirty="0"/>
          </a:p>
        </p:txBody>
      </p:sp>
      <p:sp>
        <p:nvSpPr>
          <p:cNvPr id="4" name="Date Placeholder 3"/>
          <p:cNvSpPr>
            <a:spLocks noGrp="1"/>
          </p:cNvSpPr>
          <p:nvPr>
            <p:ph type="dt" idx="15"/>
          </p:nvPr>
        </p:nvSpPr>
        <p:spPr>
          <a:xfrm>
            <a:off x="929217" y="324000"/>
            <a:ext cx="2499764" cy="273050"/>
          </a:xfrm>
        </p:spPr>
        <p:txBody>
          <a:bodyPr/>
          <a:lstStyle/>
          <a:p>
            <a:r>
              <a:rPr lang="en-US" altLang="zh-CN" dirty="0"/>
              <a:t>October 2025</a:t>
            </a:r>
            <a:endParaRPr lang="en-GB" altLang="zh-CN" dirty="0"/>
          </a:p>
        </p:txBody>
      </p:sp>
      <p:sp>
        <p:nvSpPr>
          <p:cNvPr id="17" name="文本框 16">
            <a:extLst>
              <a:ext uri="{FF2B5EF4-FFF2-40B4-BE49-F238E27FC236}">
                <a16:creationId xmlns:a16="http://schemas.microsoft.com/office/drawing/2014/main" id="{BA09792E-99B2-2A62-7F8F-CF607F65EB80}"/>
              </a:ext>
            </a:extLst>
          </p:cNvPr>
          <p:cNvSpPr txBox="1"/>
          <p:nvPr/>
        </p:nvSpPr>
        <p:spPr>
          <a:xfrm>
            <a:off x="551384" y="1268760"/>
            <a:ext cx="11089232" cy="230832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indent="-285750">
              <a:buFont typeface="Arial" panose="020B0604020202020204" pitchFamily="34" charset="0"/>
              <a:buChar char="•"/>
            </a:pPr>
            <a:r>
              <a:rPr lang="en-US" altLang="zh-CN" sz="1800" b="1" u="sng" dirty="0">
                <a:solidFill>
                  <a:schemeClr val="tx1"/>
                </a:solidFill>
                <a:latin typeface="Times New Roman" panose="02020603050405020304" pitchFamily="18" charset="0"/>
                <a:cs typeface="Times New Roman" panose="02020603050405020304" pitchFamily="18" charset="0"/>
              </a:rPr>
              <a:t>Potential extension 1:</a:t>
            </a:r>
          </a:p>
          <a:p>
            <a:pPr marL="285750">
              <a:buFont typeface="Arial" panose="020B0604020202020204" pitchFamily="34" charset="0"/>
              <a:buChar char="•"/>
            </a:pPr>
            <a:r>
              <a:rPr lang="en-US" altLang="zh-CN" sz="1800" dirty="0">
                <a:solidFill>
                  <a:schemeClr val="tx1"/>
                </a:solidFill>
                <a:latin typeface="Times New Roman" panose="02020603050405020304" pitchFamily="18" charset="0"/>
                <a:cs typeface="Times New Roman" panose="02020603050405020304" pitchFamily="18" charset="0"/>
              </a:rPr>
              <a:t> The current Draft 1.0 only specifies the number of spatial streams used in the DL: the UL/DL field in the U-SIG is set to 0 and the data field uses only one spatial stream. </a:t>
            </a:r>
          </a:p>
          <a:p>
            <a:pPr marL="285750">
              <a:buFont typeface="Arial" panose="020B0604020202020204" pitchFamily="34" charset="0"/>
              <a:buChar char="•"/>
            </a:pPr>
            <a:r>
              <a:rPr lang="en-US" altLang="zh-CN" sz="1800" dirty="0">
                <a:solidFill>
                  <a:schemeClr val="tx1"/>
                </a:solidFill>
                <a:latin typeface="Times New Roman" panose="02020603050405020304" pitchFamily="18" charset="0"/>
                <a:cs typeface="Times New Roman" panose="02020603050405020304" pitchFamily="18" charset="0"/>
              </a:rPr>
              <a:t> </a:t>
            </a:r>
            <a:r>
              <a:rPr lang="en-US" altLang="zh-CN" sz="1800" b="1" dirty="0">
                <a:solidFill>
                  <a:schemeClr val="tx1"/>
                </a:solidFill>
                <a:latin typeface="Times New Roman" panose="02020603050405020304" pitchFamily="18" charset="0"/>
                <a:cs typeface="Times New Roman" panose="02020603050405020304" pitchFamily="18" charset="0"/>
              </a:rPr>
              <a:t>Potential extension</a:t>
            </a:r>
            <a:r>
              <a:rPr lang="en-US" altLang="zh-CN" sz="1800" dirty="0">
                <a:solidFill>
                  <a:schemeClr val="tx1"/>
                </a:solidFill>
                <a:latin typeface="Times New Roman" panose="02020603050405020304" pitchFamily="18" charset="0"/>
                <a:cs typeface="Times New Roman" panose="02020603050405020304" pitchFamily="18" charset="0"/>
              </a:rPr>
              <a:t>: extend to specify the number of spatial streams used in the UL, i.e., when the UL/DL field in the U-SIG is set to 1. For example, update the current Draft 1.0 if up to two spatial streams can be used in the UL:</a:t>
            </a:r>
          </a:p>
          <a:p>
            <a:pPr marL="1028700" lvl="1">
              <a:buFont typeface="Arial" panose="020B0604020202020204" pitchFamily="34" charset="0"/>
              <a:buChar char="•"/>
            </a:pPr>
            <a:r>
              <a:rPr lang="en-US" altLang="zh-CN" sz="1800" dirty="0">
                <a:solidFill>
                  <a:schemeClr val="tx1"/>
                </a:solidFill>
                <a:latin typeface="Times New Roman" panose="02020603050405020304" pitchFamily="18" charset="0"/>
                <a:cs typeface="Times New Roman" panose="02020603050405020304" pitchFamily="18" charset="0"/>
              </a:rPr>
              <a:t>The UL/DL field in the U-SIG field is set to 1 and the data field uses up to two spatial streams, or </a:t>
            </a:r>
          </a:p>
          <a:p>
            <a:pPr marL="1028700" lvl="1">
              <a:buFont typeface="Arial" panose="020B0604020202020204" pitchFamily="34" charset="0"/>
              <a:buChar char="•"/>
            </a:pPr>
            <a:r>
              <a:rPr lang="en-US" altLang="zh-CN" sz="1800" dirty="0">
                <a:solidFill>
                  <a:schemeClr val="tx1"/>
                </a:solidFill>
                <a:latin typeface="Times New Roman" panose="02020603050405020304" pitchFamily="18" charset="0"/>
                <a:cs typeface="Times New Roman" panose="02020603050405020304" pitchFamily="18" charset="0"/>
              </a:rPr>
              <a:t>The UL/DL field in the U-SIG field is set to 1 and the maximum number of spatial streams allowed in data field is two. </a:t>
            </a:r>
          </a:p>
        </p:txBody>
      </p:sp>
      <p:sp>
        <p:nvSpPr>
          <p:cNvPr id="8" name="文本框 7">
            <a:extLst>
              <a:ext uri="{FF2B5EF4-FFF2-40B4-BE49-F238E27FC236}">
                <a16:creationId xmlns:a16="http://schemas.microsoft.com/office/drawing/2014/main" id="{CB064F0A-8011-CBCB-CB35-6655FC60DC44}"/>
              </a:ext>
            </a:extLst>
          </p:cNvPr>
          <p:cNvSpPr txBox="1"/>
          <p:nvPr/>
        </p:nvSpPr>
        <p:spPr>
          <a:xfrm>
            <a:off x="551384" y="3687038"/>
            <a:ext cx="11089232" cy="258532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indent="-285750">
              <a:buFont typeface="Arial" panose="020B0604020202020204" pitchFamily="34" charset="0"/>
              <a:buChar char="•"/>
            </a:pPr>
            <a:r>
              <a:rPr lang="en-US" altLang="zh-CN" sz="1800" b="1" u="sng" dirty="0">
                <a:solidFill>
                  <a:schemeClr val="tx1"/>
                </a:solidFill>
                <a:latin typeface="Times New Roman" panose="02020603050405020304" pitchFamily="18" charset="0"/>
                <a:cs typeface="Times New Roman" panose="02020603050405020304" pitchFamily="18" charset="0"/>
              </a:rPr>
              <a:t>Potential extension 2:</a:t>
            </a:r>
          </a:p>
          <a:p>
            <a:pPr marL="285750">
              <a:buFont typeface="Arial" panose="020B0604020202020204" pitchFamily="34" charset="0"/>
              <a:buChar char="•"/>
            </a:pPr>
            <a:r>
              <a:rPr lang="en-US" altLang="zh-CN" sz="1800" dirty="0">
                <a:solidFill>
                  <a:schemeClr val="tx1"/>
                </a:solidFill>
                <a:latin typeface="Times New Roman" panose="02020603050405020304" pitchFamily="18" charset="0"/>
                <a:cs typeface="Times New Roman" panose="02020603050405020304" pitchFamily="18" charset="0"/>
              </a:rPr>
              <a:t> The current Draft 1.0 only specifies IM in UHR MU PPDU: the UHR PPDU is a SU transmission using the UHR MU PPDU. </a:t>
            </a:r>
          </a:p>
          <a:p>
            <a:pPr marL="285750">
              <a:buFont typeface="Arial" panose="020B0604020202020204" pitchFamily="34" charset="0"/>
              <a:buChar char="•"/>
            </a:pPr>
            <a:r>
              <a:rPr lang="en-US" altLang="zh-CN" sz="1800" dirty="0">
                <a:solidFill>
                  <a:schemeClr val="tx1"/>
                </a:solidFill>
                <a:latin typeface="Times New Roman" panose="02020603050405020304" pitchFamily="18" charset="0"/>
                <a:cs typeface="Times New Roman" panose="02020603050405020304" pitchFamily="18" charset="0"/>
              </a:rPr>
              <a:t> </a:t>
            </a:r>
            <a:r>
              <a:rPr lang="en-US" altLang="zh-CN" sz="1800" b="1" dirty="0">
                <a:solidFill>
                  <a:schemeClr val="tx1"/>
                </a:solidFill>
                <a:latin typeface="Times New Roman" panose="02020603050405020304" pitchFamily="18" charset="0"/>
                <a:cs typeface="Times New Roman" panose="02020603050405020304" pitchFamily="18" charset="0"/>
              </a:rPr>
              <a:t>Potential extension</a:t>
            </a:r>
            <a:r>
              <a:rPr lang="en-US" altLang="zh-CN" sz="1800" dirty="0">
                <a:solidFill>
                  <a:schemeClr val="tx1"/>
                </a:solidFill>
                <a:latin typeface="Times New Roman" panose="02020603050405020304" pitchFamily="18" charset="0"/>
                <a:cs typeface="Times New Roman" panose="02020603050405020304" pitchFamily="18" charset="0"/>
              </a:rPr>
              <a:t>: extend to </a:t>
            </a:r>
            <a:r>
              <a:rPr lang="fr-FR" altLang="zh-CN" sz="1800" dirty="0">
                <a:solidFill>
                  <a:schemeClr val="tx1"/>
                </a:solidFill>
                <a:latin typeface="Times New Roman" panose="02020603050405020304" pitchFamily="18" charset="0"/>
                <a:cs typeface="Times New Roman" panose="02020603050405020304" pitchFamily="18" charset="0"/>
              </a:rPr>
              <a:t>include trigger-based IM</a:t>
            </a:r>
            <a:r>
              <a:rPr lang="en-US" altLang="zh-CN" sz="1800" dirty="0">
                <a:solidFill>
                  <a:schemeClr val="tx1"/>
                </a:solidFill>
                <a:latin typeface="Times New Roman" panose="02020603050405020304" pitchFamily="18" charset="0"/>
                <a:cs typeface="Times New Roman" panose="02020603050405020304" pitchFamily="18" charset="0"/>
              </a:rPr>
              <a:t>, i.e., IM in UHR TB PPDU should also be specified. </a:t>
            </a:r>
          </a:p>
          <a:p>
            <a:pPr marL="1028700" lvl="1">
              <a:buFont typeface="Arial" panose="020B0604020202020204" pitchFamily="34" charset="0"/>
              <a:buChar char="•"/>
            </a:pPr>
            <a:r>
              <a:rPr lang="en-US" altLang="zh-CN" sz="1800" dirty="0"/>
              <a:t>It is necessary to define the triggering mechanism and the IM scheme for UHR TB PPDU.</a:t>
            </a:r>
          </a:p>
          <a:p>
            <a:pPr marL="1028700" lvl="1">
              <a:buFont typeface="Arial" panose="020B0604020202020204" pitchFamily="34" charset="0"/>
              <a:buChar char="•"/>
            </a:pPr>
            <a:endParaRPr lang="en-US" altLang="zh-CN" sz="1800" dirty="0">
              <a:solidFill>
                <a:schemeClr val="tx1"/>
              </a:solidFill>
              <a:latin typeface="Times New Roman" panose="02020603050405020304" pitchFamily="18" charset="0"/>
              <a:cs typeface="Times New Roman" panose="02020603050405020304" pitchFamily="18" charset="0"/>
            </a:endParaRPr>
          </a:p>
          <a:p>
            <a:pPr marL="1028700" lvl="1">
              <a:buFont typeface="Arial" panose="020B0604020202020204" pitchFamily="34" charset="0"/>
              <a:buChar char="•"/>
            </a:pPr>
            <a:endParaRPr lang="en-US" altLang="zh-CN" sz="1800" dirty="0">
              <a:solidFill>
                <a:schemeClr val="tx1"/>
              </a:solidFill>
              <a:latin typeface="Times New Roman" panose="02020603050405020304" pitchFamily="18" charset="0"/>
              <a:cs typeface="Times New Roman" panose="02020603050405020304" pitchFamily="18" charset="0"/>
            </a:endParaRPr>
          </a:p>
          <a:p>
            <a:pPr marL="1028700" lvl="1">
              <a:buFont typeface="Arial" panose="020B0604020202020204" pitchFamily="34" charset="0"/>
              <a:buChar char="•"/>
            </a:pPr>
            <a:endParaRPr lang="en-US" altLang="zh-CN" sz="1800" dirty="0">
              <a:solidFill>
                <a:schemeClr val="tx1"/>
              </a:solidFill>
              <a:latin typeface="Times New Roman" panose="02020603050405020304" pitchFamily="18" charset="0"/>
              <a:cs typeface="Times New Roman" panose="02020603050405020304" pitchFamily="18" charset="0"/>
            </a:endParaRPr>
          </a:p>
          <a:p>
            <a:pPr lvl="1" indent="0"/>
            <a:endParaRPr lang="en-US" altLang="zh-CN" sz="1800" dirty="0">
              <a:solidFill>
                <a:schemeClr val="tx1"/>
              </a:solidFill>
              <a:latin typeface="Times New Roman" panose="02020603050405020304" pitchFamily="18" charset="0"/>
              <a:cs typeface="Times New Roman" panose="02020603050405020304" pitchFamily="18" charset="0"/>
            </a:endParaRPr>
          </a:p>
        </p:txBody>
      </p:sp>
      <p:sp>
        <p:nvSpPr>
          <p:cNvPr id="3" name="TextBox 19">
            <a:extLst>
              <a:ext uri="{FF2B5EF4-FFF2-40B4-BE49-F238E27FC236}">
                <a16:creationId xmlns:a16="http://schemas.microsoft.com/office/drawing/2014/main" id="{4992767D-10A9-805C-58CF-2FEAEF26EA84}"/>
              </a:ext>
            </a:extLst>
          </p:cNvPr>
          <p:cNvSpPr txBox="1"/>
          <p:nvPr/>
        </p:nvSpPr>
        <p:spPr>
          <a:xfrm>
            <a:off x="3720072" y="5535640"/>
            <a:ext cx="503720" cy="313932"/>
          </a:xfrm>
          <a:prstGeom prst="rect">
            <a:avLst/>
          </a:prstGeom>
          <a:noFill/>
        </p:spPr>
        <p:txBody>
          <a:bodyPr wrap="square" rtlCol="0">
            <a:spAutoFit/>
          </a:bodyPr>
          <a:lstStyle/>
          <a:p>
            <a:pPr>
              <a:lnSpc>
                <a:spcPct val="90000"/>
              </a:lnSpc>
              <a:spcAft>
                <a:spcPts val="300"/>
              </a:spcAft>
            </a:pPr>
            <a:r>
              <a:rPr lang="en-US" sz="1600" dirty="0">
                <a:solidFill>
                  <a:schemeClr val="tx1"/>
                </a:solidFill>
                <a:latin typeface="Times New Roman" panose="02020603050405020304" pitchFamily="18" charset="0"/>
                <a:ea typeface="+mn-ea"/>
                <a:cs typeface="Times New Roman" panose="02020603050405020304" pitchFamily="18" charset="0"/>
              </a:rPr>
              <a:t>AP</a:t>
            </a:r>
          </a:p>
        </p:txBody>
      </p:sp>
      <p:pic>
        <p:nvPicPr>
          <p:cNvPr id="7" name="图片 6">
            <a:extLst>
              <a:ext uri="{FF2B5EF4-FFF2-40B4-BE49-F238E27FC236}">
                <a16:creationId xmlns:a16="http://schemas.microsoft.com/office/drawing/2014/main" id="{4659E765-06B2-FD6D-2C61-4B886F8DFD8D}"/>
              </a:ext>
            </a:extLst>
          </p:cNvPr>
          <p:cNvPicPr>
            <a:picLocks noChangeAspect="1"/>
          </p:cNvPicPr>
          <p:nvPr/>
        </p:nvPicPr>
        <p:blipFill>
          <a:blip r:embed="rId3"/>
          <a:stretch>
            <a:fillRect/>
          </a:stretch>
        </p:blipFill>
        <p:spPr>
          <a:xfrm>
            <a:off x="7824192" y="5463805"/>
            <a:ext cx="249809" cy="492009"/>
          </a:xfrm>
          <a:prstGeom prst="rect">
            <a:avLst/>
          </a:prstGeom>
        </p:spPr>
      </p:pic>
      <p:sp>
        <p:nvSpPr>
          <p:cNvPr id="9" name="TextBox 19">
            <a:extLst>
              <a:ext uri="{FF2B5EF4-FFF2-40B4-BE49-F238E27FC236}">
                <a16:creationId xmlns:a16="http://schemas.microsoft.com/office/drawing/2014/main" id="{E22DF73A-A3CF-6EB8-E8BF-BD58F308BEDD}"/>
              </a:ext>
            </a:extLst>
          </p:cNvPr>
          <p:cNvSpPr txBox="1"/>
          <p:nvPr/>
        </p:nvSpPr>
        <p:spPr>
          <a:xfrm>
            <a:off x="8084508" y="5553600"/>
            <a:ext cx="704849" cy="313932"/>
          </a:xfrm>
          <a:prstGeom prst="rect">
            <a:avLst/>
          </a:prstGeom>
          <a:noFill/>
        </p:spPr>
        <p:txBody>
          <a:bodyPr wrap="square" rtlCol="0">
            <a:spAutoFit/>
          </a:bodyPr>
          <a:lstStyle/>
          <a:p>
            <a:pPr>
              <a:lnSpc>
                <a:spcPct val="90000"/>
              </a:lnSpc>
              <a:spcAft>
                <a:spcPts val="300"/>
              </a:spcAft>
            </a:pPr>
            <a:r>
              <a:rPr lang="en-US" sz="1600" dirty="0">
                <a:solidFill>
                  <a:schemeClr val="tx1"/>
                </a:solidFill>
                <a:latin typeface="Times New Roman" panose="02020603050405020304" pitchFamily="18" charset="0"/>
                <a:ea typeface="+mn-ea"/>
                <a:cs typeface="Times New Roman" panose="02020603050405020304" pitchFamily="18" charset="0"/>
              </a:rPr>
              <a:t>STA </a:t>
            </a:r>
          </a:p>
        </p:txBody>
      </p:sp>
      <p:pic>
        <p:nvPicPr>
          <p:cNvPr id="10" name="图片 9">
            <a:extLst>
              <a:ext uri="{FF2B5EF4-FFF2-40B4-BE49-F238E27FC236}">
                <a16:creationId xmlns:a16="http://schemas.microsoft.com/office/drawing/2014/main" id="{9BE3794C-F8A2-635C-417B-669222114344}"/>
              </a:ext>
            </a:extLst>
          </p:cNvPr>
          <p:cNvPicPr>
            <a:picLocks noChangeAspect="1"/>
          </p:cNvPicPr>
          <p:nvPr/>
        </p:nvPicPr>
        <p:blipFill>
          <a:blip r:embed="rId4"/>
          <a:stretch>
            <a:fillRect/>
          </a:stretch>
        </p:blipFill>
        <p:spPr>
          <a:xfrm>
            <a:off x="4168178" y="5373216"/>
            <a:ext cx="487662" cy="622955"/>
          </a:xfrm>
          <a:prstGeom prst="rect">
            <a:avLst/>
          </a:prstGeom>
        </p:spPr>
      </p:pic>
      <p:cxnSp>
        <p:nvCxnSpPr>
          <p:cNvPr id="11" name="Straight Arrow Connector 35">
            <a:extLst>
              <a:ext uri="{FF2B5EF4-FFF2-40B4-BE49-F238E27FC236}">
                <a16:creationId xmlns:a16="http://schemas.microsoft.com/office/drawing/2014/main" id="{2A9B5B9E-441D-E89E-140F-837A24922A83}"/>
              </a:ext>
            </a:extLst>
          </p:cNvPr>
          <p:cNvCxnSpPr>
            <a:cxnSpLocks/>
          </p:cNvCxnSpPr>
          <p:nvPr/>
        </p:nvCxnSpPr>
        <p:spPr bwMode="auto">
          <a:xfrm>
            <a:off x="4799856" y="5582491"/>
            <a:ext cx="2880320" cy="0"/>
          </a:xfrm>
          <a:prstGeom prst="straightConnector1">
            <a:avLst/>
          </a:prstGeom>
          <a:solidFill>
            <a:schemeClr val="accent1"/>
          </a:solidFill>
          <a:ln w="12700" cap="flat" cmpd="sng" algn="ctr">
            <a:solidFill>
              <a:schemeClr val="tx1"/>
            </a:solidFill>
            <a:prstDash val="dash"/>
            <a:round/>
            <a:headEnd type="none" w="sm" len="sm"/>
            <a:tailEnd type="triangle"/>
          </a:ln>
          <a:effectLst/>
        </p:spPr>
      </p:cxnSp>
      <p:sp>
        <p:nvSpPr>
          <p:cNvPr id="13" name="TextBox 19">
            <a:extLst>
              <a:ext uri="{FF2B5EF4-FFF2-40B4-BE49-F238E27FC236}">
                <a16:creationId xmlns:a16="http://schemas.microsoft.com/office/drawing/2014/main" id="{BDE6B903-8196-F55B-D908-40EC68097D72}"/>
              </a:ext>
            </a:extLst>
          </p:cNvPr>
          <p:cNvSpPr txBox="1"/>
          <p:nvPr/>
        </p:nvSpPr>
        <p:spPr>
          <a:xfrm>
            <a:off x="5879976" y="5229200"/>
            <a:ext cx="926318" cy="313932"/>
          </a:xfrm>
          <a:prstGeom prst="rect">
            <a:avLst/>
          </a:prstGeom>
          <a:noFill/>
        </p:spPr>
        <p:txBody>
          <a:bodyPr wrap="square" rtlCol="0">
            <a:spAutoFit/>
          </a:bodyPr>
          <a:lstStyle/>
          <a:p>
            <a:pPr>
              <a:lnSpc>
                <a:spcPct val="90000"/>
              </a:lnSpc>
              <a:spcAft>
                <a:spcPts val="300"/>
              </a:spcAft>
            </a:pPr>
            <a:r>
              <a:rPr lang="en-US" sz="1600" dirty="0">
                <a:solidFill>
                  <a:schemeClr val="tx1"/>
                </a:solidFill>
                <a:latin typeface="Times New Roman" panose="02020603050405020304" pitchFamily="18" charset="0"/>
                <a:ea typeface="+mn-ea"/>
                <a:cs typeface="Times New Roman" panose="02020603050405020304" pitchFamily="18" charset="0"/>
              </a:rPr>
              <a:t>Trigger</a:t>
            </a:r>
          </a:p>
        </p:txBody>
      </p:sp>
      <p:cxnSp>
        <p:nvCxnSpPr>
          <p:cNvPr id="14" name="Straight Arrow Connector 35">
            <a:extLst>
              <a:ext uri="{FF2B5EF4-FFF2-40B4-BE49-F238E27FC236}">
                <a16:creationId xmlns:a16="http://schemas.microsoft.com/office/drawing/2014/main" id="{FE3D8C27-20E4-C6C2-38A9-784AE98439D4}"/>
              </a:ext>
            </a:extLst>
          </p:cNvPr>
          <p:cNvCxnSpPr>
            <a:cxnSpLocks/>
          </p:cNvCxnSpPr>
          <p:nvPr/>
        </p:nvCxnSpPr>
        <p:spPr bwMode="auto">
          <a:xfrm flipH="1">
            <a:off x="4798390" y="5805264"/>
            <a:ext cx="2881786" cy="0"/>
          </a:xfrm>
          <a:prstGeom prst="straightConnector1">
            <a:avLst/>
          </a:prstGeom>
          <a:solidFill>
            <a:schemeClr val="accent1"/>
          </a:solidFill>
          <a:ln w="12700" cap="flat" cmpd="sng" algn="ctr">
            <a:solidFill>
              <a:schemeClr val="tx1"/>
            </a:solidFill>
            <a:prstDash val="dash"/>
            <a:round/>
            <a:headEnd type="none" w="sm" len="sm"/>
            <a:tailEnd type="triangle"/>
          </a:ln>
          <a:effectLst/>
        </p:spPr>
      </p:cxnSp>
      <p:sp>
        <p:nvSpPr>
          <p:cNvPr id="18" name="TextBox 19">
            <a:extLst>
              <a:ext uri="{FF2B5EF4-FFF2-40B4-BE49-F238E27FC236}">
                <a16:creationId xmlns:a16="http://schemas.microsoft.com/office/drawing/2014/main" id="{54A02A18-5203-9E0E-8C1C-3BF1D2B6F658}"/>
              </a:ext>
            </a:extLst>
          </p:cNvPr>
          <p:cNvSpPr txBox="1"/>
          <p:nvPr/>
        </p:nvSpPr>
        <p:spPr>
          <a:xfrm>
            <a:off x="4861196" y="5877272"/>
            <a:ext cx="2890988" cy="313932"/>
          </a:xfrm>
          <a:prstGeom prst="rect">
            <a:avLst/>
          </a:prstGeom>
          <a:noFill/>
        </p:spPr>
        <p:txBody>
          <a:bodyPr wrap="square" rtlCol="0">
            <a:spAutoFit/>
          </a:bodyPr>
          <a:lstStyle/>
          <a:p>
            <a:pPr>
              <a:lnSpc>
                <a:spcPct val="90000"/>
              </a:lnSpc>
              <a:spcAft>
                <a:spcPts val="300"/>
              </a:spcAft>
            </a:pPr>
            <a:r>
              <a:rPr lang="en-US" sz="1600" dirty="0">
                <a:solidFill>
                  <a:schemeClr val="tx1"/>
                </a:solidFill>
                <a:latin typeface="Times New Roman" panose="02020603050405020304" pitchFamily="18" charset="0"/>
                <a:ea typeface="+mn-ea"/>
                <a:cs typeface="Times New Roman" panose="02020603050405020304" pitchFamily="18" charset="0"/>
              </a:rPr>
              <a:t>UHR TB PPDU with IM enabled</a:t>
            </a:r>
          </a:p>
        </p:txBody>
      </p:sp>
    </p:spTree>
    <p:extLst>
      <p:ext uri="{BB962C8B-B14F-4D97-AF65-F5344CB8AC3E}">
        <p14:creationId xmlns:p14="http://schemas.microsoft.com/office/powerpoint/2010/main" val="1281490478"/>
      </p:ext>
    </p:extLst>
  </p:cSld>
  <p:clrMapOvr>
    <a:masterClrMapping/>
  </p:clrMapOvr>
  <p:transition spd="med"/>
  <p:timing>
    <p:tnLst>
      <p:par>
        <p:cTn id="1" dur="indefinite" restart="never" nodeType="tmRoot">
          <p:childTnLst>
            <p:seq concurrent="1" nextAc="seek">
              <p:cTn id="2" dur="0"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wipe(left)">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13"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699" y="654427"/>
            <a:ext cx="10361084" cy="686341"/>
          </a:xfrm>
        </p:spPr>
        <p:txBody>
          <a:bodyPr/>
          <a:lstStyle/>
          <a:p>
            <a:r>
              <a:rPr lang="en-GB" dirty="0"/>
              <a:t>Conclusion</a:t>
            </a:r>
          </a:p>
        </p:txBody>
      </p:sp>
      <p:sp>
        <p:nvSpPr>
          <p:cNvPr id="9218" name="Rectangle 2"/>
          <p:cNvSpPr>
            <a:spLocks noGrp="1" noChangeArrowheads="1"/>
          </p:cNvSpPr>
          <p:nvPr>
            <p:ph idx="1"/>
          </p:nvPr>
        </p:nvSpPr>
        <p:spPr>
          <a:xfrm>
            <a:off x="551384" y="1484784"/>
            <a:ext cx="11339528" cy="1012643"/>
          </a:xfrm>
          <a:ln/>
        </p:spPr>
        <p:txBody>
          <a:bodyPr/>
          <a:lstStyle/>
          <a:p>
            <a:pPr algn="just">
              <a:buFont typeface="Times New Roman" pitchFamily="16" charset="0"/>
              <a:buChar char="•"/>
            </a:pPr>
            <a:r>
              <a:rPr lang="en-US" altLang="zh-CN" sz="1800" b="0" dirty="0">
                <a:solidFill>
                  <a:schemeClr val="tx1"/>
                </a:solidFill>
                <a:latin typeface="Times New Roman" panose="02020603050405020304" pitchFamily="18" charset="0"/>
                <a:cs typeface="Times New Roman" panose="02020603050405020304" pitchFamily="18" charset="0"/>
              </a:rPr>
              <a:t>This contribution proposes two potential extensions to Draft 1.0 regarding the further development of IM.</a:t>
            </a:r>
          </a:p>
          <a:p>
            <a:pPr lvl="1" algn="just">
              <a:buFont typeface="Times New Roman" pitchFamily="16" charset="0"/>
              <a:buChar char="•"/>
            </a:pPr>
            <a:r>
              <a:rPr lang="en-US" altLang="zh-CN" sz="1800" b="1" u="sng" kern="1200" dirty="0">
                <a:solidFill>
                  <a:schemeClr val="tx1"/>
                </a:solidFill>
                <a:latin typeface="Times New Roman" panose="02020603050405020304" pitchFamily="18" charset="0"/>
                <a:cs typeface="Times New Roman" panose="02020603050405020304" pitchFamily="18" charset="0"/>
              </a:rPr>
              <a:t>Potential extension 1</a:t>
            </a:r>
            <a:r>
              <a:rPr lang="en-US" altLang="zh-CN" sz="1800" b="1" kern="1200" dirty="0">
                <a:solidFill>
                  <a:schemeClr val="tx1"/>
                </a:solidFill>
                <a:latin typeface="Times New Roman" panose="02020603050405020304" pitchFamily="18" charset="0"/>
                <a:cs typeface="Times New Roman" panose="02020603050405020304" pitchFamily="18" charset="0"/>
              </a:rPr>
              <a:t>: </a:t>
            </a:r>
            <a:r>
              <a:rPr lang="en-US" altLang="zh-CN" sz="1800" dirty="0">
                <a:solidFill>
                  <a:schemeClr val="tx1"/>
                </a:solidFill>
                <a:latin typeface="Times New Roman" panose="02020603050405020304" pitchFamily="18" charset="0"/>
                <a:cs typeface="Times New Roman" panose="02020603050405020304" pitchFamily="18" charset="0"/>
              </a:rPr>
              <a:t>extend to specify the number of spatial streams used in the UL.</a:t>
            </a:r>
          </a:p>
          <a:p>
            <a:pPr lvl="1" algn="just">
              <a:buFont typeface="Times New Roman" pitchFamily="16" charset="0"/>
              <a:buChar char="•"/>
            </a:pPr>
            <a:r>
              <a:rPr lang="en-US" altLang="zh-CN" sz="1800" b="1" u="sng" kern="1200" dirty="0">
                <a:solidFill>
                  <a:schemeClr val="tx1"/>
                </a:solidFill>
                <a:latin typeface="Times New Roman" panose="02020603050405020304" pitchFamily="18" charset="0"/>
                <a:cs typeface="Times New Roman" panose="02020603050405020304" pitchFamily="18" charset="0"/>
              </a:rPr>
              <a:t>Potential extension 2</a:t>
            </a:r>
            <a:r>
              <a:rPr lang="en-US" altLang="zh-CN" sz="1800" b="1" kern="1200" dirty="0">
                <a:solidFill>
                  <a:schemeClr val="tx1"/>
                </a:solidFill>
                <a:latin typeface="Times New Roman" panose="02020603050405020304" pitchFamily="18" charset="0"/>
                <a:cs typeface="Times New Roman" panose="02020603050405020304" pitchFamily="18" charset="0"/>
              </a:rPr>
              <a:t>: </a:t>
            </a:r>
            <a:r>
              <a:rPr lang="en-US" altLang="zh-CN" sz="1800" dirty="0">
                <a:solidFill>
                  <a:schemeClr val="tx1"/>
                </a:solidFill>
                <a:latin typeface="Times New Roman" panose="02020603050405020304" pitchFamily="18" charset="0"/>
                <a:cs typeface="Times New Roman" panose="02020603050405020304" pitchFamily="18" charset="0"/>
              </a:rPr>
              <a:t>extend to </a:t>
            </a:r>
            <a:r>
              <a:rPr lang="fr-FR" altLang="zh-CN" sz="1800" dirty="0">
                <a:solidFill>
                  <a:schemeClr val="tx1"/>
                </a:solidFill>
                <a:latin typeface="Times New Roman" panose="02020603050405020304" pitchFamily="18" charset="0"/>
                <a:cs typeface="Times New Roman" panose="02020603050405020304" pitchFamily="18" charset="0"/>
              </a:rPr>
              <a:t>include trigger-based IM.</a:t>
            </a:r>
            <a:endParaRPr lang="en-US" altLang="zh-CN" sz="1800" b="1" u="sng" kern="1200" dirty="0">
              <a:solidFill>
                <a:schemeClr val="tx1"/>
              </a:solidFill>
              <a:latin typeface="Times New Roman" panose="02020603050405020304" pitchFamily="18" charset="0"/>
              <a:cs typeface="Times New Roman" panose="02020603050405020304" pitchFamily="18" charset="0"/>
            </a:endParaRPr>
          </a:p>
          <a:p>
            <a:pPr algn="just">
              <a:buFont typeface="Times New Roman" pitchFamily="16" charset="0"/>
              <a:buChar char="•"/>
            </a:pPr>
            <a:endParaRPr lang="en-US" altLang="zh-CN" sz="1800" b="0" dirty="0">
              <a:solidFill>
                <a:schemeClr val="tx1"/>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idx="12"/>
          </p:nvPr>
        </p:nvSpPr>
        <p:spPr/>
        <p:txBody>
          <a:bodyPr/>
          <a:lstStyle/>
          <a:p>
            <a:r>
              <a:rPr lang="en-GB" dirty="0"/>
              <a:t>Slide </a:t>
            </a:r>
            <a:fld id="{8DC72EFA-1DF8-481C-8B66-C8A1D5DAFDEA}" type="slidenum">
              <a:rPr lang="en-GB"/>
              <a:pPr/>
              <a:t>5</a:t>
            </a:fld>
            <a:endParaRPr lang="en-GB" dirty="0"/>
          </a:p>
        </p:txBody>
      </p:sp>
      <p:sp>
        <p:nvSpPr>
          <p:cNvPr id="5" name="Footer Placeholder 4"/>
          <p:cNvSpPr>
            <a:spLocks noGrp="1"/>
          </p:cNvSpPr>
          <p:nvPr>
            <p:ph type="ftr" idx="14"/>
          </p:nvPr>
        </p:nvSpPr>
        <p:spPr>
          <a:xfrm>
            <a:off x="7143757" y="6488385"/>
            <a:ext cx="4246027" cy="180975"/>
          </a:xfrm>
        </p:spPr>
        <p:txBody>
          <a:bodyPr/>
          <a:lstStyle/>
          <a:p>
            <a:r>
              <a:rPr lang="it-IT" altLang="zh-CN" dirty="0"/>
              <a:t>Ke Zhong</a:t>
            </a:r>
            <a:r>
              <a:rPr lang="it-IT" dirty="0"/>
              <a:t>, Ruijie Networks Co., Ltd</a:t>
            </a:r>
            <a:endParaRPr lang="en-GB" dirty="0"/>
          </a:p>
        </p:txBody>
      </p:sp>
      <p:sp>
        <p:nvSpPr>
          <p:cNvPr id="4" name="Date Placeholder 3"/>
          <p:cNvSpPr>
            <a:spLocks noGrp="1"/>
          </p:cNvSpPr>
          <p:nvPr>
            <p:ph type="dt" idx="15"/>
          </p:nvPr>
        </p:nvSpPr>
        <p:spPr>
          <a:xfrm>
            <a:off x="929217" y="324000"/>
            <a:ext cx="2499764" cy="273050"/>
          </a:xfrm>
        </p:spPr>
        <p:txBody>
          <a:bodyPr/>
          <a:lstStyle/>
          <a:p>
            <a:r>
              <a:rPr lang="en-US" altLang="zh-CN" dirty="0"/>
              <a:t>October 2025</a:t>
            </a:r>
            <a:endParaRPr lang="en-GB" altLang="zh-CN" dirty="0"/>
          </a:p>
        </p:txBody>
      </p:sp>
    </p:spTree>
    <p:extLst>
      <p:ext uri="{BB962C8B-B14F-4D97-AF65-F5344CB8AC3E}">
        <p14:creationId xmlns:p14="http://schemas.microsoft.com/office/powerpoint/2010/main" val="135813770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AA8808-1344-AD21-3147-DDE77C108170}"/>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6D79B85-4906-0AB9-3B9B-0D5B2BE98F9A}"/>
              </a:ext>
            </a:extLst>
          </p:cNvPr>
          <p:cNvSpPr>
            <a:spLocks noGrp="1"/>
          </p:cNvSpPr>
          <p:nvPr>
            <p:ph type="sldNum" idx="12"/>
          </p:nvPr>
        </p:nvSpPr>
        <p:spPr/>
        <p:txBody>
          <a:bodyPr/>
          <a:lstStyle/>
          <a:p>
            <a:r>
              <a:rPr lang="en-GB"/>
              <a:t>Slide </a:t>
            </a:r>
            <a:fld id="{531D307C-65C7-4BB3-B44A-1501D36803F7}" type="slidenum">
              <a:rPr lang="en-GB"/>
              <a:pPr/>
              <a:t>6</a:t>
            </a:fld>
            <a:endParaRPr lang="en-GB"/>
          </a:p>
        </p:txBody>
      </p:sp>
      <p:sp>
        <p:nvSpPr>
          <p:cNvPr id="5" name="Footer Placeholder 4">
            <a:extLst>
              <a:ext uri="{FF2B5EF4-FFF2-40B4-BE49-F238E27FC236}">
                <a16:creationId xmlns:a16="http://schemas.microsoft.com/office/drawing/2014/main" id="{39349B01-71A0-AF16-5F6C-220339D5403C}"/>
              </a:ext>
            </a:extLst>
          </p:cNvPr>
          <p:cNvSpPr>
            <a:spLocks noGrp="1"/>
          </p:cNvSpPr>
          <p:nvPr>
            <p:ph type="ftr" idx="14"/>
          </p:nvPr>
        </p:nvSpPr>
        <p:spPr>
          <a:xfrm>
            <a:off x="7143757" y="6488385"/>
            <a:ext cx="4246027" cy="180975"/>
          </a:xfrm>
        </p:spPr>
        <p:txBody>
          <a:bodyPr/>
          <a:lstStyle/>
          <a:p>
            <a:r>
              <a:rPr lang="it-IT" altLang="zh-CN" dirty="0"/>
              <a:t>Ke Zhong</a:t>
            </a:r>
            <a:r>
              <a:rPr lang="it-IT" dirty="0"/>
              <a:t>, Ruijie Networks Co., Ltd</a:t>
            </a:r>
            <a:endParaRPr lang="en-GB" dirty="0"/>
          </a:p>
        </p:txBody>
      </p:sp>
      <p:sp>
        <p:nvSpPr>
          <p:cNvPr id="4" name="Date Placeholder 3">
            <a:extLst>
              <a:ext uri="{FF2B5EF4-FFF2-40B4-BE49-F238E27FC236}">
                <a16:creationId xmlns:a16="http://schemas.microsoft.com/office/drawing/2014/main" id="{F488B194-E58E-2A71-E7F4-37CB3643B91C}"/>
              </a:ext>
            </a:extLst>
          </p:cNvPr>
          <p:cNvSpPr>
            <a:spLocks noGrp="1"/>
          </p:cNvSpPr>
          <p:nvPr>
            <p:ph type="dt" idx="15"/>
          </p:nvPr>
        </p:nvSpPr>
        <p:spPr>
          <a:xfrm>
            <a:off x="929217" y="324000"/>
            <a:ext cx="2499764" cy="273050"/>
          </a:xfrm>
        </p:spPr>
        <p:txBody>
          <a:bodyPr/>
          <a:lstStyle/>
          <a:p>
            <a:r>
              <a:rPr lang="en-US" altLang="zh-CN" dirty="0"/>
              <a:t>October 2025</a:t>
            </a:r>
            <a:endParaRPr lang="en-GB" altLang="zh-CN" dirty="0"/>
          </a:p>
        </p:txBody>
      </p:sp>
      <p:sp>
        <p:nvSpPr>
          <p:cNvPr id="10" name="内容占位符 1">
            <a:extLst>
              <a:ext uri="{FF2B5EF4-FFF2-40B4-BE49-F238E27FC236}">
                <a16:creationId xmlns:a16="http://schemas.microsoft.com/office/drawing/2014/main" id="{C436A581-4F76-2100-5785-67704E384023}"/>
              </a:ext>
            </a:extLst>
          </p:cNvPr>
          <p:cNvSpPr>
            <a:spLocks noGrp="1"/>
          </p:cNvSpPr>
          <p:nvPr>
            <p:ph idx="1"/>
          </p:nvPr>
        </p:nvSpPr>
        <p:spPr>
          <a:xfrm>
            <a:off x="335360" y="1495179"/>
            <a:ext cx="11737304" cy="4280167"/>
          </a:xfrm>
        </p:spPr>
        <p:txBody>
          <a:bodyPr/>
          <a:lstStyle/>
          <a:p>
            <a:pPr>
              <a:buFont typeface="Arial" panose="020B0604020202020204" pitchFamily="34" charset="0"/>
              <a:buChar char="•"/>
            </a:pPr>
            <a:r>
              <a:rPr lang="en-US" altLang="zh-CN" sz="2000" dirty="0"/>
              <a:t>Do you agree to include the following into the 11bn SFD for IM?</a:t>
            </a:r>
          </a:p>
          <a:p>
            <a:pPr marL="685800" lvl="1">
              <a:spcBef>
                <a:spcPts val="600"/>
              </a:spcBef>
              <a:buFont typeface="Arial" panose="020B0604020202020204" pitchFamily="34" charset="0"/>
              <a:buChar char="•"/>
            </a:pPr>
            <a:r>
              <a:rPr lang="en-US" altLang="zh-CN" sz="1800" dirty="0"/>
              <a:t>The UL/DL field in the U-SIG field is set to 1 </a:t>
            </a:r>
            <a:r>
              <a:rPr lang="en-US" altLang="zh-CN" sz="1800" dirty="0">
                <a:solidFill>
                  <a:srgbClr val="FF0000"/>
                </a:solidFill>
              </a:rPr>
              <a:t>and </a:t>
            </a:r>
            <a:r>
              <a:rPr lang="en-US" altLang="zh-CN" sz="1800" dirty="0">
                <a:solidFill>
                  <a:srgbClr val="FF0000"/>
                </a:solidFill>
                <a:latin typeface="Times New Roman" panose="02020603050405020304" pitchFamily="18" charset="0"/>
                <a:cs typeface="Times New Roman" panose="02020603050405020304" pitchFamily="18" charset="0"/>
              </a:rPr>
              <a:t>the data field uses up to two spatial streams</a:t>
            </a:r>
            <a:r>
              <a:rPr lang="en-US" altLang="zh-CN" sz="1800" dirty="0"/>
              <a:t>, or the UL/DL field in the U-SIG is set to 0 and the data field uses only one spatial stream. </a:t>
            </a:r>
            <a:br>
              <a:rPr lang="en-US" altLang="zh-CN" sz="1800" dirty="0"/>
            </a:br>
            <a:endParaRPr lang="en-US" altLang="zh-CN" sz="1800" b="1" dirty="0">
              <a:cs typeface="+mn-cs"/>
            </a:endParaRPr>
          </a:p>
          <a:p>
            <a:endParaRPr lang="en-US" dirty="0"/>
          </a:p>
          <a:p>
            <a:pPr marL="1200150" lvl="2" indent="-342900">
              <a:spcBef>
                <a:spcPts val="200"/>
              </a:spcBef>
              <a:buFont typeface="Arial" panose="020B0604020202020204" pitchFamily="34" charset="0"/>
              <a:buChar char="•"/>
            </a:pPr>
            <a:r>
              <a:rPr lang="en-US" dirty="0"/>
              <a:t>Yes:</a:t>
            </a:r>
          </a:p>
          <a:p>
            <a:pPr marL="1200150" lvl="2" indent="-342900">
              <a:spcBef>
                <a:spcPts val="200"/>
              </a:spcBef>
              <a:buFont typeface="Arial" panose="020B0604020202020204" pitchFamily="34" charset="0"/>
              <a:buChar char="•"/>
            </a:pPr>
            <a:r>
              <a:rPr lang="en-US" dirty="0"/>
              <a:t>No:</a:t>
            </a:r>
          </a:p>
          <a:p>
            <a:pPr marL="1200150" lvl="2" indent="-342900">
              <a:spcBef>
                <a:spcPts val="200"/>
              </a:spcBef>
              <a:buFont typeface="Arial" panose="020B0604020202020204" pitchFamily="34" charset="0"/>
              <a:buChar char="•"/>
            </a:pPr>
            <a:r>
              <a:rPr lang="en-US" dirty="0"/>
              <a:t>Abstain:</a:t>
            </a:r>
          </a:p>
        </p:txBody>
      </p:sp>
      <p:sp>
        <p:nvSpPr>
          <p:cNvPr id="11" name="标题 5">
            <a:extLst>
              <a:ext uri="{FF2B5EF4-FFF2-40B4-BE49-F238E27FC236}">
                <a16:creationId xmlns:a16="http://schemas.microsoft.com/office/drawing/2014/main" id="{80614F38-4A5A-4410-C4E7-0F3C2194714F}"/>
              </a:ext>
            </a:extLst>
          </p:cNvPr>
          <p:cNvSpPr txBox="1">
            <a:spLocks/>
          </p:cNvSpPr>
          <p:nvPr/>
        </p:nvSpPr>
        <p:spPr bwMode="auto">
          <a:xfrm>
            <a:off x="2209800" y="692696"/>
            <a:ext cx="7772400" cy="706837"/>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r>
              <a:rPr lang="en-US" kern="0" dirty="0"/>
              <a:t>Straw Poll 1</a:t>
            </a:r>
          </a:p>
        </p:txBody>
      </p:sp>
    </p:spTree>
    <p:extLst>
      <p:ext uri="{BB962C8B-B14F-4D97-AF65-F5344CB8AC3E}">
        <p14:creationId xmlns:p14="http://schemas.microsoft.com/office/powerpoint/2010/main" val="13644607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idx="12"/>
          </p:nvPr>
        </p:nvSpPr>
        <p:spPr/>
        <p:txBody>
          <a:bodyPr/>
          <a:lstStyle/>
          <a:p>
            <a:r>
              <a:rPr lang="en-GB"/>
              <a:t>Slide </a:t>
            </a:r>
            <a:fld id="{531D307C-65C7-4BB3-B44A-1501D36803F7}" type="slidenum">
              <a:rPr lang="en-GB"/>
              <a:pPr/>
              <a:t>7</a:t>
            </a:fld>
            <a:endParaRPr lang="en-GB"/>
          </a:p>
        </p:txBody>
      </p:sp>
      <p:sp>
        <p:nvSpPr>
          <p:cNvPr id="5" name="Footer Placeholder 4"/>
          <p:cNvSpPr>
            <a:spLocks noGrp="1"/>
          </p:cNvSpPr>
          <p:nvPr>
            <p:ph type="ftr" idx="14"/>
          </p:nvPr>
        </p:nvSpPr>
        <p:spPr>
          <a:xfrm>
            <a:off x="7143757" y="6488385"/>
            <a:ext cx="4246027" cy="180975"/>
          </a:xfrm>
        </p:spPr>
        <p:txBody>
          <a:bodyPr/>
          <a:lstStyle/>
          <a:p>
            <a:r>
              <a:rPr lang="it-IT" altLang="zh-CN" dirty="0"/>
              <a:t>Ke Zhong</a:t>
            </a:r>
            <a:r>
              <a:rPr lang="it-IT" dirty="0"/>
              <a:t>, Ruijie Networks Co., Ltd</a:t>
            </a:r>
            <a:endParaRPr lang="en-GB" dirty="0"/>
          </a:p>
        </p:txBody>
      </p:sp>
      <p:sp>
        <p:nvSpPr>
          <p:cNvPr id="4" name="Date Placeholder 3"/>
          <p:cNvSpPr>
            <a:spLocks noGrp="1"/>
          </p:cNvSpPr>
          <p:nvPr>
            <p:ph type="dt" idx="15"/>
          </p:nvPr>
        </p:nvSpPr>
        <p:spPr>
          <a:xfrm>
            <a:off x="929217" y="324000"/>
            <a:ext cx="2499764" cy="273050"/>
          </a:xfrm>
        </p:spPr>
        <p:txBody>
          <a:bodyPr/>
          <a:lstStyle/>
          <a:p>
            <a:r>
              <a:rPr lang="en-US" altLang="zh-CN" dirty="0"/>
              <a:t>October 2025</a:t>
            </a:r>
            <a:endParaRPr lang="en-GB" altLang="zh-CN" dirty="0"/>
          </a:p>
        </p:txBody>
      </p:sp>
      <p:sp>
        <p:nvSpPr>
          <p:cNvPr id="10" name="内容占位符 1">
            <a:extLst>
              <a:ext uri="{FF2B5EF4-FFF2-40B4-BE49-F238E27FC236}">
                <a16:creationId xmlns:a16="http://schemas.microsoft.com/office/drawing/2014/main" id="{64F86506-DD75-47D4-750A-89C6278C4712}"/>
              </a:ext>
            </a:extLst>
          </p:cNvPr>
          <p:cNvSpPr>
            <a:spLocks noGrp="1"/>
          </p:cNvSpPr>
          <p:nvPr>
            <p:ph idx="1"/>
          </p:nvPr>
        </p:nvSpPr>
        <p:spPr>
          <a:xfrm>
            <a:off x="335360" y="1495179"/>
            <a:ext cx="11737304" cy="4280167"/>
          </a:xfrm>
        </p:spPr>
        <p:txBody>
          <a:bodyPr/>
          <a:lstStyle/>
          <a:p>
            <a:pPr>
              <a:buFont typeface="Arial" panose="020B0604020202020204" pitchFamily="34" charset="0"/>
              <a:buChar char="•"/>
            </a:pPr>
            <a:r>
              <a:rPr lang="en-US" altLang="zh-CN" sz="2000" dirty="0"/>
              <a:t>Do you agree to include the following into the 11bn SFD for IM?</a:t>
            </a:r>
          </a:p>
          <a:p>
            <a:pPr marL="685800" lvl="1">
              <a:spcBef>
                <a:spcPts val="600"/>
              </a:spcBef>
              <a:buFont typeface="Arial" panose="020B0604020202020204" pitchFamily="34" charset="0"/>
              <a:buChar char="•"/>
            </a:pPr>
            <a:r>
              <a:rPr lang="en-US" altLang="zh-CN" sz="1800" dirty="0">
                <a:solidFill>
                  <a:schemeClr val="tx1"/>
                </a:solidFill>
                <a:latin typeface="Times New Roman" panose="02020603050405020304" pitchFamily="18" charset="0"/>
                <a:cs typeface="Times New Roman" panose="02020603050405020304" pitchFamily="18" charset="0"/>
              </a:rPr>
              <a:t>Specify related triggering mechanism and </a:t>
            </a:r>
            <a:r>
              <a:rPr lang="en-US" altLang="zh-CN" sz="1800" dirty="0"/>
              <a:t>the IM scheme for UHR TB PPDU. </a:t>
            </a:r>
            <a:br>
              <a:rPr lang="en-US" altLang="zh-CN" sz="1800" dirty="0"/>
            </a:br>
            <a:endParaRPr lang="en-US" altLang="zh-CN" sz="1800" b="1" dirty="0">
              <a:cs typeface="+mn-cs"/>
            </a:endParaRPr>
          </a:p>
          <a:p>
            <a:endParaRPr lang="en-US" dirty="0"/>
          </a:p>
          <a:p>
            <a:pPr marL="1200150" lvl="2" indent="-342900">
              <a:spcBef>
                <a:spcPts val="200"/>
              </a:spcBef>
              <a:buFont typeface="Arial" panose="020B0604020202020204" pitchFamily="34" charset="0"/>
              <a:buChar char="•"/>
            </a:pPr>
            <a:r>
              <a:rPr lang="en-US" dirty="0"/>
              <a:t>Yes:</a:t>
            </a:r>
          </a:p>
          <a:p>
            <a:pPr marL="1200150" lvl="2" indent="-342900">
              <a:spcBef>
                <a:spcPts val="200"/>
              </a:spcBef>
              <a:buFont typeface="Arial" panose="020B0604020202020204" pitchFamily="34" charset="0"/>
              <a:buChar char="•"/>
            </a:pPr>
            <a:r>
              <a:rPr lang="en-US" dirty="0"/>
              <a:t>No:</a:t>
            </a:r>
          </a:p>
          <a:p>
            <a:pPr marL="1200150" lvl="2" indent="-342900">
              <a:spcBef>
                <a:spcPts val="200"/>
              </a:spcBef>
              <a:buFont typeface="Arial" panose="020B0604020202020204" pitchFamily="34" charset="0"/>
              <a:buChar char="•"/>
            </a:pPr>
            <a:r>
              <a:rPr lang="en-US" dirty="0"/>
              <a:t>Abstain:</a:t>
            </a:r>
          </a:p>
        </p:txBody>
      </p:sp>
      <p:sp>
        <p:nvSpPr>
          <p:cNvPr id="11" name="标题 5">
            <a:extLst>
              <a:ext uri="{FF2B5EF4-FFF2-40B4-BE49-F238E27FC236}">
                <a16:creationId xmlns:a16="http://schemas.microsoft.com/office/drawing/2014/main" id="{3F03E041-1B47-0A7D-3B51-DA31C6E52D74}"/>
              </a:ext>
            </a:extLst>
          </p:cNvPr>
          <p:cNvSpPr txBox="1">
            <a:spLocks/>
          </p:cNvSpPr>
          <p:nvPr/>
        </p:nvSpPr>
        <p:spPr bwMode="auto">
          <a:xfrm>
            <a:off x="2209800" y="692696"/>
            <a:ext cx="7772400" cy="706837"/>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r>
              <a:rPr lang="en-US" kern="0" dirty="0"/>
              <a:t>Straw Poll 2</a:t>
            </a:r>
          </a:p>
        </p:txBody>
      </p:sp>
    </p:spTree>
    <p:extLst>
      <p:ext uri="{BB962C8B-B14F-4D97-AF65-F5344CB8AC3E}">
        <p14:creationId xmlns:p14="http://schemas.microsoft.com/office/powerpoint/2010/main" val="127314745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839416" y="620688"/>
            <a:ext cx="10361084" cy="1065213"/>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References</a:t>
            </a:r>
          </a:p>
        </p:txBody>
      </p:sp>
      <p:sp>
        <p:nvSpPr>
          <p:cNvPr id="2" name="Content Placeholder 1"/>
          <p:cNvSpPr>
            <a:spLocks noGrp="1"/>
          </p:cNvSpPr>
          <p:nvPr>
            <p:ph idx="1"/>
          </p:nvPr>
        </p:nvSpPr>
        <p:spPr>
          <a:xfrm>
            <a:off x="665519" y="1556793"/>
            <a:ext cx="9966985" cy="720079"/>
          </a:xfrm>
        </p:spPr>
        <p:txBody>
          <a:bodyPr/>
          <a:lstStyle/>
          <a:p>
            <a:r>
              <a:rPr lang="en-GB" altLang="zh-CN" sz="1800" b="0" dirty="0"/>
              <a:t>[1] IEEE 802.11-23/0480r3, UHR proposed PAR, Laurent </a:t>
            </a:r>
            <a:r>
              <a:rPr lang="en-GB" altLang="zh-CN" sz="1800" b="0" dirty="0" err="1"/>
              <a:t>Cariou</a:t>
            </a:r>
            <a:r>
              <a:rPr lang="en-GB" altLang="zh-CN" sz="1800" b="0" dirty="0"/>
              <a:t> (Intel)</a:t>
            </a:r>
          </a:p>
          <a:p>
            <a:r>
              <a:rPr lang="en-GB" altLang="zh-CN" sz="1800" b="0" dirty="0"/>
              <a:t>[</a:t>
            </a:r>
            <a:r>
              <a:rPr lang="en-US" altLang="zh-CN" sz="1800" b="0" dirty="0"/>
              <a:t>2</a:t>
            </a:r>
            <a:r>
              <a:rPr lang="en-GB" altLang="zh-CN" sz="1800" b="0" dirty="0"/>
              <a:t>] IEEE P802.11bn</a:t>
            </a:r>
            <a:r>
              <a:rPr lang="en-GB" altLang="zh-CN" sz="1800" b="0" baseline="30000" dirty="0"/>
              <a:t>TM</a:t>
            </a:r>
            <a:r>
              <a:rPr lang="en-GB" altLang="zh-CN" sz="1800" b="0" dirty="0"/>
              <a:t>/D1.0</a:t>
            </a:r>
          </a:p>
          <a:p>
            <a:endParaRPr lang="en-GB" altLang="zh-CN" sz="1800" b="0" dirty="0"/>
          </a:p>
          <a:p>
            <a:endParaRPr lang="en-GB" altLang="zh-CN" sz="1800" b="0"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8</a:t>
            </a:fld>
            <a:endParaRPr lang="en-GB"/>
          </a:p>
        </p:txBody>
      </p:sp>
      <p:sp>
        <p:nvSpPr>
          <p:cNvPr id="5" name="Footer Placeholder 4"/>
          <p:cNvSpPr>
            <a:spLocks noGrp="1"/>
          </p:cNvSpPr>
          <p:nvPr>
            <p:ph type="ftr" idx="14"/>
          </p:nvPr>
        </p:nvSpPr>
        <p:spPr>
          <a:xfrm>
            <a:off x="7143757" y="6488385"/>
            <a:ext cx="4246027" cy="180975"/>
          </a:xfrm>
        </p:spPr>
        <p:txBody>
          <a:bodyPr/>
          <a:lstStyle/>
          <a:p>
            <a:r>
              <a:rPr lang="it-IT" altLang="zh-CN" dirty="0"/>
              <a:t>Ke Zhong</a:t>
            </a:r>
            <a:r>
              <a:rPr lang="it-IT" dirty="0"/>
              <a:t>, Ruijie Networks Co., Ltd</a:t>
            </a:r>
            <a:endParaRPr lang="en-GB" dirty="0"/>
          </a:p>
        </p:txBody>
      </p:sp>
      <p:sp>
        <p:nvSpPr>
          <p:cNvPr id="4" name="Date Placeholder 3"/>
          <p:cNvSpPr>
            <a:spLocks noGrp="1"/>
          </p:cNvSpPr>
          <p:nvPr>
            <p:ph type="dt" idx="15"/>
          </p:nvPr>
        </p:nvSpPr>
        <p:spPr>
          <a:xfrm>
            <a:off x="929217" y="324000"/>
            <a:ext cx="2499764" cy="273050"/>
          </a:xfrm>
        </p:spPr>
        <p:txBody>
          <a:bodyPr/>
          <a:lstStyle/>
          <a:p>
            <a:r>
              <a:rPr lang="en-US" altLang="zh-CN" dirty="0"/>
              <a:t>October 2025</a:t>
            </a:r>
            <a:endParaRPr lang="en-GB" altLang="zh-CN"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演示文稿7" id="{DEE9BC1D-32B0-4A2E-95E1-A1408AC7672C}" vid="{C86135A7-A99C-4A55-992F-ACE10057B4B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 - chehui</Template>
  <TotalTime>85928</TotalTime>
  <Words>944</Words>
  <Application>Microsoft Office PowerPoint</Application>
  <PresentationFormat>宽屏</PresentationFormat>
  <Paragraphs>123</Paragraphs>
  <Slides>8</Slides>
  <Notes>8</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8</vt:i4>
      </vt:variant>
    </vt:vector>
  </HeadingPairs>
  <TitlesOfParts>
    <vt:vector size="13" baseType="lpstr">
      <vt:lpstr>Arial Unicode MS</vt:lpstr>
      <vt:lpstr>TimesNewRoman</vt:lpstr>
      <vt:lpstr>Arial</vt:lpstr>
      <vt:lpstr>Times New Roman</vt:lpstr>
      <vt:lpstr>Office 主题</vt:lpstr>
      <vt:lpstr>Further Considerations on Interference Mitigation Pilots</vt:lpstr>
      <vt:lpstr>Abstract</vt:lpstr>
      <vt:lpstr>Introduction</vt:lpstr>
      <vt:lpstr>Further Considerations on Interference Mitigation Pilots</vt:lpstr>
      <vt:lpstr>Conclusion</vt:lpstr>
      <vt:lpstr>PowerPoint 演示文稿</vt:lpstr>
      <vt:lpstr>PowerPoint 演示文稿</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Hui Che</dc:creator>
  <cp:keywords/>
  <cp:lastModifiedBy>ke zhong</cp:lastModifiedBy>
  <cp:revision>1684</cp:revision>
  <cp:lastPrinted>1601-01-01T00:00:00Z</cp:lastPrinted>
  <dcterms:created xsi:type="dcterms:W3CDTF">2023-10-25T06:39:10Z</dcterms:created>
  <dcterms:modified xsi:type="dcterms:W3CDTF">2025-10-08T17:22:39Z</dcterms:modified>
  <cp:category>Hui Che, Ruijie Networks Co., Ltd</cp:category>
</cp:coreProperties>
</file>