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vsdx" ContentType="application/vnd.ms-visio.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19"/>
  </p:notesMasterIdLst>
  <p:handoutMasterIdLst>
    <p:handoutMasterId r:id="rId20"/>
  </p:handoutMasterIdLst>
  <p:sldIdLst>
    <p:sldId id="141170240" r:id="rId5"/>
    <p:sldId id="141170250" r:id="rId6"/>
    <p:sldId id="141170251" r:id="rId7"/>
    <p:sldId id="141170252" r:id="rId8"/>
    <p:sldId id="141170267" r:id="rId9"/>
    <p:sldId id="141170268" r:id="rId10"/>
    <p:sldId id="141170257" r:id="rId11"/>
    <p:sldId id="141170258" r:id="rId12"/>
    <p:sldId id="141170263" r:id="rId13"/>
    <p:sldId id="141170264" r:id="rId14"/>
    <p:sldId id="141170269" r:id="rId15"/>
    <p:sldId id="141170265" r:id="rId16"/>
    <p:sldId id="141170266" r:id="rId17"/>
    <p:sldId id="141170244" r:id="rId1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7A3D13D-5DB4-1CDE-6627-6D2DBF8DD2C8}" name="Abhishek Patil" initials="AP" userId="S::appatil@qti.qualcomm.com::4a57f103-40b4-4474-a113-d3340a5396d8" providerId="AD"/>
  <p188:author id="{C6154C81-C790-C50A-D394-05139FB9BC3E}" name="r2" initials="r2" userId="r2" providerId="None"/>
  <p188:author id="{118ABBB4-5C5D-9821-4C17-83656CC7D11E}" name="Gaurang Naik" initials="GN" userId="S::gnaik@qti.qualcomm.com::095fd180-9166-4a3e-8ca1-a5959fa5cd48" providerId="AD"/>
  <p188:author id="{6A23C2B9-0C50-A134-54C3-FD051D555190}" name="Yanjun Sun" initials="YS" userId="S::yanjuns@qti.qualcomm.com::b36047ec-8c33-4551-bc74-961d47fe2da9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anjun Sun" initials="YS" lastIdx="3" clrIdx="0">
    <p:extLst>
      <p:ext uri="{19B8F6BF-5375-455C-9EA6-DF929625EA0E}">
        <p15:presenceInfo xmlns:p15="http://schemas.microsoft.com/office/powerpoint/2012/main" userId="S::yanjuns@qti.qualcomm.com::b36047ec-8c33-4551-bc74-961d47fe2da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3728"/>
    <a:srgbClr val="C9D0F1"/>
    <a:srgbClr val="FEC8C4"/>
    <a:srgbClr val="FFC000"/>
    <a:srgbClr val="C498FE"/>
    <a:srgbClr val="CCEEDF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6247" autoAdjust="0"/>
  </p:normalViewPr>
  <p:slideViewPr>
    <p:cSldViewPr snapToGrid="0">
      <p:cViewPr varScale="1">
        <p:scale>
          <a:sx n="86" d="100"/>
          <a:sy n="86" d="100"/>
        </p:scale>
        <p:origin x="1140" y="4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70" y="10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e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7" Type="http://schemas.openxmlformats.org/officeDocument/2006/relationships/image" Target="../media/image13.wmf"/><Relationship Id="rId2" Type="http://schemas.openxmlformats.org/officeDocument/2006/relationships/image" Target="../media/image4.wmf"/><Relationship Id="rId1" Type="http://schemas.openxmlformats.org/officeDocument/2006/relationships/image" Target="../media/image3.emf"/><Relationship Id="rId6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emf"/><Relationship Id="rId3" Type="http://schemas.openxmlformats.org/officeDocument/2006/relationships/image" Target="../media/image6.wmf"/><Relationship Id="rId7" Type="http://schemas.openxmlformats.org/officeDocument/2006/relationships/image" Target="../media/image17.emf"/><Relationship Id="rId2" Type="http://schemas.openxmlformats.org/officeDocument/2006/relationships/image" Target="../media/image4.wmf"/><Relationship Id="rId1" Type="http://schemas.openxmlformats.org/officeDocument/2006/relationships/image" Target="../media/image3.emf"/><Relationship Id="rId6" Type="http://schemas.openxmlformats.org/officeDocument/2006/relationships/image" Target="../media/image16.wmf"/><Relationship Id="rId5" Type="http://schemas.openxmlformats.org/officeDocument/2006/relationships/image" Target="../media/image8.wmf"/><Relationship Id="rId10" Type="http://schemas.openxmlformats.org/officeDocument/2006/relationships/image" Target="../media/image20.emf"/><Relationship Id="rId4" Type="http://schemas.openxmlformats.org/officeDocument/2006/relationships/image" Target="../media/image7.wmf"/><Relationship Id="rId9" Type="http://schemas.openxmlformats.org/officeDocument/2006/relationships/image" Target="../media/image1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emf"/><Relationship Id="rId3" Type="http://schemas.openxmlformats.org/officeDocument/2006/relationships/image" Target="../media/image6.wmf"/><Relationship Id="rId7" Type="http://schemas.openxmlformats.org/officeDocument/2006/relationships/image" Target="../media/image17.emf"/><Relationship Id="rId2" Type="http://schemas.openxmlformats.org/officeDocument/2006/relationships/image" Target="../media/image4.wmf"/><Relationship Id="rId1" Type="http://schemas.openxmlformats.org/officeDocument/2006/relationships/image" Target="../media/image3.emf"/><Relationship Id="rId6" Type="http://schemas.openxmlformats.org/officeDocument/2006/relationships/image" Target="../media/image16.wmf"/><Relationship Id="rId5" Type="http://schemas.openxmlformats.org/officeDocument/2006/relationships/image" Target="../media/image8.wmf"/><Relationship Id="rId10" Type="http://schemas.openxmlformats.org/officeDocument/2006/relationships/image" Target="../media/image20.emf"/><Relationship Id="rId4" Type="http://schemas.openxmlformats.org/officeDocument/2006/relationships/image" Target="../media/image7.wmf"/><Relationship Id="rId9" Type="http://schemas.openxmlformats.org/officeDocument/2006/relationships/image" Target="../media/image1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111576" y="175750"/>
            <a:ext cx="21958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8677" eaLnBrk="0" hangingPunct="0">
              <a:defRPr sz="14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702966" y="175750"/>
            <a:ext cx="91602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8677" eaLnBrk="0" hangingPunct="0">
              <a:defRPr sz="14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4736588" y="8997440"/>
            <a:ext cx="1651094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8677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/>
              <a:t>John Doe, Some Company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168476" y="8997440"/>
            <a:ext cx="517769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938677"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F54F3633-8635-49BE-B7DB-4FE733D299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701362" y="388013"/>
            <a:ext cx="560767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91952" tIns="45976" rIns="91952" bIns="45976" anchor="ctr"/>
          <a:lstStyle/>
          <a:p>
            <a:pPr eaLnBrk="0" hangingPunct="0">
              <a:defRPr/>
            </a:pPr>
            <a:endParaRPr lang="en-US">
              <a:cs typeface="+mn-cs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701362" y="8997440"/>
            <a:ext cx="71814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defTabSz="938677" eaLnBrk="0" hangingPunct="0">
              <a:defRPr/>
            </a:pPr>
            <a:r>
              <a:rPr lang="en-US">
                <a:cs typeface="+mn-cs"/>
              </a:rPr>
              <a:t>Submission</a:t>
            </a:r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701362" y="8986308"/>
            <a:ext cx="576335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91952" tIns="45976" rIns="91952" bIns="45976" anchor="ctr"/>
          <a:lstStyle/>
          <a:p>
            <a:pPr eaLnBrk="0" hangingPunct="0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360623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154910" y="96239"/>
            <a:ext cx="21958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8677" eaLnBrk="0" hangingPunct="0">
              <a:defRPr sz="14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661237" y="96239"/>
            <a:ext cx="91602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8677" eaLnBrk="0" hangingPunct="0">
              <a:defRPr sz="14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9038" y="703263"/>
            <a:ext cx="4632325" cy="34734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78" y="4416029"/>
            <a:ext cx="5142244" cy="41838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87" tIns="46296" rIns="94187" bIns="462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235446" y="9000621"/>
            <a:ext cx="2115323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5pPr marL="459760" lvl="4" algn="r" defTabSz="938677" eaLnBrk="0" hangingPunct="0">
              <a:defRPr>
                <a:cs typeface="+mn-cs"/>
              </a:defRPr>
            </a:lvl5pPr>
          </a:lstStyle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258668" y="9000621"/>
            <a:ext cx="517769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8677"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2C873923-7103-4AF9-AECF-EE09B40480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31855" y="9000621"/>
            <a:ext cx="71814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>
                <a:cs typeface="+mn-cs"/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31855" y="8999030"/>
            <a:ext cx="554669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91952" tIns="45976" rIns="91952" bIns="45976" anchor="ctr"/>
          <a:lstStyle/>
          <a:p>
            <a:pPr eaLnBrk="0" hangingPunct="0">
              <a:defRPr/>
            </a:pPr>
            <a:endParaRPr lang="en-US">
              <a:cs typeface="+mn-cs"/>
            </a:endParaRPr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54818" y="297371"/>
            <a:ext cx="570076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91952" tIns="45976" rIns="91952" bIns="45976" anchor="ctr"/>
          <a:lstStyle/>
          <a:p>
            <a:pPr eaLnBrk="0" hangingPunct="0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0337040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9038" y="703263"/>
            <a:ext cx="4632325" cy="3473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361260" y="9000621"/>
            <a:ext cx="415177" cy="184666"/>
          </a:xfrm>
        </p:spPr>
        <p:txBody>
          <a:bodyPr/>
          <a:lstStyle/>
          <a:p>
            <a:pPr>
              <a:defRPr/>
            </a:pPr>
            <a:r>
              <a:rPr lang="en-US"/>
              <a:t>Page </a:t>
            </a:r>
            <a:fld id="{2C873923-7103-4AF9-AECF-EE09B40480B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321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머리글 개체 틀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Page </a:t>
            </a:r>
            <a:fld id="{5658750D-1A1F-422E-985B-C80903A5BF01}" type="slidenum">
              <a:rPr lang="en-US" altLang="ko-KR" smtClean="0"/>
              <a:pPr>
                <a:defRPr/>
              </a:pPr>
              <a:t>3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9591818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머리글 개체 틀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Page </a:t>
            </a:r>
            <a:fld id="{5658750D-1A1F-422E-985B-C80903A5BF01}" type="slidenum">
              <a:rPr lang="en-US" altLang="ko-KR" smtClean="0"/>
              <a:pPr>
                <a:defRPr/>
              </a:pPr>
              <a:t>7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11360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머리글 개체 틀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Page </a:t>
            </a:r>
            <a:fld id="{5658750D-1A1F-422E-985B-C80903A5BF01}" type="slidenum">
              <a:rPr lang="en-US" altLang="ko-KR" smtClean="0"/>
              <a:pPr>
                <a:defRPr/>
              </a:pPr>
              <a:t>8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8221957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머리글 개체 틀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Page </a:t>
            </a:r>
            <a:fld id="{5658750D-1A1F-422E-985B-C80903A5BF01}" type="slidenum">
              <a:rPr lang="en-US" altLang="ko-KR" smtClean="0"/>
              <a:pPr>
                <a:defRPr/>
              </a:pPr>
              <a:t>9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1739095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머리글 개체 틀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Page </a:t>
            </a:r>
            <a:fld id="{5658750D-1A1F-422E-985B-C80903A5BF01}" type="slidenum">
              <a:rPr lang="en-US" altLang="ko-KR" smtClean="0"/>
              <a:pPr>
                <a:defRPr/>
              </a:pPr>
              <a:t>10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5362978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머리글 개체 틀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Page </a:t>
            </a:r>
            <a:fld id="{5658750D-1A1F-422E-985B-C80903A5BF01}" type="slidenum">
              <a:rPr lang="en-US" altLang="ko-KR" smtClean="0"/>
              <a:pPr>
                <a:defRPr/>
              </a:pPr>
              <a:t>11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0419407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57758D-59BC-4362-BD97-C968F21D7C5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139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80743412-9668-4686-B109-E3B2457EFE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EDCEBDF8-1FBD-49CA-BC1A-DBB01FAE039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22469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8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Oct 2025</a:t>
            </a:r>
            <a:endParaRPr lang="en-US" dirty="0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9B7C977-B73D-1121-7F50-90058BAD9F0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402744" y="6475413"/>
            <a:ext cx="3141181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fr-FR" altLang="ko-KR"/>
              <a:t>Aiguo Yan and et al., Samsung</a:t>
            </a:r>
            <a:endParaRPr lang="en-US" altLang="ko-K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CDC9B8F1-287D-4B8B-8904-2261870F7D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402744" y="6475413"/>
            <a:ext cx="3141181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fr-FR" altLang="ko-KR"/>
              <a:t>Aiguo Yan and et al., Samsung</a:t>
            </a:r>
            <a:endParaRPr lang="en-US" altLang="ko-KR" dirty="0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561AAACA-7605-4ADE-B10E-EFFF7852FA3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22469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8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Oct 2025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85800"/>
            <a:ext cx="1943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5676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86E05228-1FDB-49BC-8BC4-A91A7D762A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402744" y="6475413"/>
            <a:ext cx="3141181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fr-FR" altLang="ko-KR"/>
              <a:t>Aiguo Yan and et al., Samsung</a:t>
            </a:r>
            <a:endParaRPr lang="en-US" altLang="ko-KR" dirty="0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71D9A307-7244-44BC-B723-14F328D3D43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22469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8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Oct 2025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343400"/>
          </a:xfrm>
        </p:spPr>
        <p:txBody>
          <a:bodyPr/>
          <a:lstStyle>
            <a:lvl1pPr>
              <a:defRPr sz="2000" b="0" i="0" baseline="0"/>
            </a:lvl1pPr>
            <a:lvl2pPr>
              <a:defRPr sz="1800" baseline="0"/>
            </a:lvl2pPr>
            <a:lvl3pPr>
              <a:defRPr sz="1600" baseline="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92CBF2F-FBA8-43A2-9548-882835990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BBDE47F8-4EA0-44BF-92FF-88592040D2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96913" y="332601"/>
            <a:ext cx="878446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Oct 2025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D1B84937-B6DA-4270-8D01-413EFAA9A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7614916F-BBEF-4684-B6F5-1E636F42BA0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Rectangle 5">
            <a:extLst>
              <a:ext uri="{FF2B5EF4-FFF2-40B4-BE49-F238E27FC236}">
                <a16:creationId xmlns:a16="http://schemas.microsoft.com/office/drawing/2014/main" id="{DACF55DD-7D91-4890-3D39-1C5534EDF4D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441216" y="6475413"/>
            <a:ext cx="3102709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ko-KR" dirty="0"/>
              <a:t>Aiguo Yan and et al., Samsung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F652A146-6F07-41EF-8958-F5CF356A0B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402744" y="6475413"/>
            <a:ext cx="3141181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fr-FR" altLang="ko-KR"/>
              <a:t>Aiguo Yan and et al., Samsung</a:t>
            </a:r>
            <a:endParaRPr lang="en-US" altLang="ko-KR" dirty="0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066D42A-356D-4E5D-B9D3-4A0DB37C941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87844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8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Oct 2025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9B3AFDE4-E638-42C0-A68B-50C601C7C8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402744" y="6475413"/>
            <a:ext cx="3141181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fr-FR" altLang="ko-KR"/>
              <a:t>Aiguo Yan and et al., Samsung</a:t>
            </a:r>
            <a:endParaRPr lang="en-US" altLang="ko-KR" dirty="0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5EDE1EDF-5947-4192-94C2-92848A83BAE0}"/>
              </a:ext>
            </a:extLst>
          </p:cNvPr>
          <p:cNvSpPr>
            <a:spLocks noGrp="1" noChangeArrowheads="1"/>
          </p:cNvSpPr>
          <p:nvPr>
            <p:ph type="dt" sz="half" idx="13"/>
          </p:nvPr>
        </p:nvSpPr>
        <p:spPr bwMode="auto">
          <a:xfrm>
            <a:off x="696913" y="332601"/>
            <a:ext cx="122469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8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Oct 2025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47F62F27-0EC7-4D1C-8A98-B521A5C1B6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3"/>
          </p:nvPr>
        </p:nvSpPr>
        <p:spPr bwMode="auto">
          <a:xfrm>
            <a:off x="5402744" y="6475413"/>
            <a:ext cx="3141181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fr-FR" altLang="ko-KR"/>
              <a:t>Aiguo Yan and et al., Samsung</a:t>
            </a:r>
            <a:endParaRPr lang="en-US" altLang="ko-KR" dirty="0"/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id="{36198C6D-7629-4E6F-9080-303E501DEC7D}"/>
              </a:ext>
            </a:extLst>
          </p:cNvPr>
          <p:cNvSpPr>
            <a:spLocks noGrp="1" noChangeArrowheads="1"/>
          </p:cNvSpPr>
          <p:nvPr>
            <p:ph type="dt" sz="half" idx="14"/>
          </p:nvPr>
        </p:nvSpPr>
        <p:spPr bwMode="auto">
          <a:xfrm>
            <a:off x="696913" y="332601"/>
            <a:ext cx="122469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8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Oct 2025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C69D9E18-8FC9-4D6F-9D47-7F236DA35C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402744" y="6475413"/>
            <a:ext cx="3141181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fr-FR" altLang="ko-KR"/>
              <a:t>Aiguo Yan and et al., Samsung</a:t>
            </a:r>
            <a:endParaRPr lang="en-US" altLang="ko-KR" dirty="0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217BF70-D85E-4E0C-9CD2-5CB507281DA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22469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8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Oct 2025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4A8CB34A-F2D3-4F3B-AD27-33B98B268C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402744" y="6475413"/>
            <a:ext cx="3141181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fr-FR" altLang="ko-KR"/>
              <a:t>Aiguo Yan and et al., Samsung</a:t>
            </a:r>
            <a:endParaRPr lang="en-US" altLang="ko-KR" dirty="0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8AD74CDA-89AE-4BC6-ADB6-BF4C9C3D023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22469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8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Oct 2025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6842823D-4EFD-4122-8A9F-C6D9274A89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402744" y="6475413"/>
            <a:ext cx="3141181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fr-FR" altLang="ko-KR"/>
              <a:t>Aiguo Yan and et al., Samsung</a:t>
            </a:r>
            <a:endParaRPr lang="en-US" altLang="ko-KR" dirty="0"/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4D8D2729-D01B-446E-B55E-F033BB0F0C99}"/>
              </a:ext>
            </a:extLst>
          </p:cNvPr>
          <p:cNvSpPr>
            <a:spLocks noGrp="1" noChangeArrowheads="1"/>
          </p:cNvSpPr>
          <p:nvPr>
            <p:ph type="dt" sz="half" idx="13"/>
          </p:nvPr>
        </p:nvSpPr>
        <p:spPr bwMode="auto">
          <a:xfrm>
            <a:off x="696913" y="332601"/>
            <a:ext cx="122469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8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Oct 2025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41079F9C-5C87-45BF-8450-007BCEAE6F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402744" y="6475413"/>
            <a:ext cx="3141181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fr-FR" altLang="ko-KR"/>
              <a:t>Aiguo Yan and et al., Samsung</a:t>
            </a:r>
            <a:endParaRPr lang="en-US" altLang="ko-KR" dirty="0"/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4A0DD6EB-210E-4EE5-8671-FAAF487B950B}"/>
              </a:ext>
            </a:extLst>
          </p:cNvPr>
          <p:cNvSpPr>
            <a:spLocks noGrp="1" noChangeArrowheads="1"/>
          </p:cNvSpPr>
          <p:nvPr>
            <p:ph type="dt" sz="half" idx="13"/>
          </p:nvPr>
        </p:nvSpPr>
        <p:spPr bwMode="auto">
          <a:xfrm>
            <a:off x="696913" y="332601"/>
            <a:ext cx="122469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8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Oct 2025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22469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800" b="1"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Oct 2025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402744" y="6475413"/>
            <a:ext cx="3141181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fr-FR" altLang="ko-KR"/>
              <a:t>Aiguo Yan and et al., Samsung</a:t>
            </a:r>
            <a:endParaRPr lang="en-US" altLang="ko-KR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Slide </a:t>
            </a:r>
            <a:fld id="{7614916F-BBEF-4684-B6F5-1E636F42BA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5175185" y="332601"/>
            <a:ext cx="328301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b">
            <a:spAutoFit/>
          </a:bodyPr>
          <a:lstStyle/>
          <a:p>
            <a:pPr marL="457200" lvl="4" algn="r" eaLnBrk="0" hangingPunct="0">
              <a:defRPr/>
            </a:pPr>
            <a:r>
              <a:rPr lang="en-US" sz="1800" b="1" dirty="0">
                <a:solidFill>
                  <a:schemeClr val="tx1"/>
                </a:solidFill>
                <a:cs typeface="+mn-cs"/>
              </a:rPr>
              <a:t>doc.: IEEE 802.11-25/1763r0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85800" y="609600"/>
            <a:ext cx="777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>
              <a:cs typeface="+mn-cs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685800" y="6475413"/>
            <a:ext cx="7112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>
                <a:cs typeface="+mn-cs"/>
              </a:rPr>
              <a:t>Submission</a:t>
            </a: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685800" y="6477000"/>
            <a:ext cx="784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21.wmf"/><Relationship Id="rId4" Type="http://schemas.openxmlformats.org/officeDocument/2006/relationships/oleObject" Target="../embeddings/oleObject2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8.wmf"/><Relationship Id="rId18" Type="http://schemas.openxmlformats.org/officeDocument/2006/relationships/oleObject" Target="../embeddings/oleObject24.bin"/><Relationship Id="rId3" Type="http://schemas.openxmlformats.org/officeDocument/2006/relationships/notesSlide" Target="../notesSlides/notesSlide7.xml"/><Relationship Id="rId21" Type="http://schemas.openxmlformats.org/officeDocument/2006/relationships/image" Target="../media/image19.e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21.bin"/><Relationship Id="rId17" Type="http://schemas.openxmlformats.org/officeDocument/2006/relationships/image" Target="../media/image17.e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3.bin"/><Relationship Id="rId20" Type="http://schemas.openxmlformats.org/officeDocument/2006/relationships/oleObject" Target="../embeddings/oleObject25.bin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7.wmf"/><Relationship Id="rId5" Type="http://schemas.openxmlformats.org/officeDocument/2006/relationships/image" Target="../media/image3.emf"/><Relationship Id="rId15" Type="http://schemas.openxmlformats.org/officeDocument/2006/relationships/image" Target="../media/image16.wmf"/><Relationship Id="rId23" Type="http://schemas.openxmlformats.org/officeDocument/2006/relationships/image" Target="../media/image20.emf"/><Relationship Id="rId10" Type="http://schemas.openxmlformats.org/officeDocument/2006/relationships/oleObject" Target="../embeddings/oleObject20.bin"/><Relationship Id="rId19" Type="http://schemas.openxmlformats.org/officeDocument/2006/relationships/image" Target="../media/image18.emf"/><Relationship Id="rId4" Type="http://schemas.openxmlformats.org/officeDocument/2006/relationships/package" Target="../embeddings/Microsoft_Visio_Drawing2.vsdx"/><Relationship Id="rId9" Type="http://schemas.openxmlformats.org/officeDocument/2006/relationships/image" Target="../media/image6.wmf"/><Relationship Id="rId14" Type="http://schemas.openxmlformats.org/officeDocument/2006/relationships/oleObject" Target="../embeddings/oleObject22.bin"/><Relationship Id="rId22" Type="http://schemas.openxmlformats.org/officeDocument/2006/relationships/oleObject" Target="../embeddings/oleObject26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6.bin"/><Relationship Id="rId18" Type="http://schemas.openxmlformats.org/officeDocument/2006/relationships/oleObject" Target="../embeddings/oleObject8.bin"/><Relationship Id="rId3" Type="http://schemas.openxmlformats.org/officeDocument/2006/relationships/package" Target="../embeddings/Microsoft_Visio_Drawing.vsdx"/><Relationship Id="rId7" Type="http://schemas.openxmlformats.org/officeDocument/2006/relationships/oleObject" Target="../embeddings/oleObject3.bin"/><Relationship Id="rId12" Type="http://schemas.openxmlformats.org/officeDocument/2006/relationships/image" Target="../media/image7.wmf"/><Relationship Id="rId17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6.wmf"/><Relationship Id="rId19" Type="http://schemas.openxmlformats.org/officeDocument/2006/relationships/image" Target="../media/image10.wmf"/><Relationship Id="rId4" Type="http://schemas.openxmlformats.org/officeDocument/2006/relationships/image" Target="../media/image3.e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12.wm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4.wmf"/><Relationship Id="rId12" Type="http://schemas.openxmlformats.org/officeDocument/2006/relationships/oleObject" Target="../embeddings/oleObject13.bin"/><Relationship Id="rId17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5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7.wmf"/><Relationship Id="rId5" Type="http://schemas.openxmlformats.org/officeDocument/2006/relationships/image" Target="../media/image3.e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12.bin"/><Relationship Id="rId4" Type="http://schemas.openxmlformats.org/officeDocument/2006/relationships/package" Target="../embeddings/Microsoft_Visio_Drawing1.vsdx"/><Relationship Id="rId9" Type="http://schemas.openxmlformats.org/officeDocument/2006/relationships/image" Target="../media/image6.wmf"/><Relationship Id="rId14" Type="http://schemas.openxmlformats.org/officeDocument/2006/relationships/oleObject" Target="../embeddings/oleObject14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7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6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8.wmf"/><Relationship Id="rId18" Type="http://schemas.openxmlformats.org/officeDocument/2006/relationships/oleObject" Target="../embeddings/oleObject24.bin"/><Relationship Id="rId3" Type="http://schemas.openxmlformats.org/officeDocument/2006/relationships/notesSlide" Target="../notesSlides/notesSlide5.xml"/><Relationship Id="rId21" Type="http://schemas.openxmlformats.org/officeDocument/2006/relationships/image" Target="../media/image19.e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21.bin"/><Relationship Id="rId17" Type="http://schemas.openxmlformats.org/officeDocument/2006/relationships/image" Target="../media/image17.e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3.bin"/><Relationship Id="rId20" Type="http://schemas.openxmlformats.org/officeDocument/2006/relationships/oleObject" Target="../embeddings/oleObject25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7.wmf"/><Relationship Id="rId5" Type="http://schemas.openxmlformats.org/officeDocument/2006/relationships/image" Target="../media/image3.emf"/><Relationship Id="rId15" Type="http://schemas.openxmlformats.org/officeDocument/2006/relationships/image" Target="../media/image16.wmf"/><Relationship Id="rId23" Type="http://schemas.openxmlformats.org/officeDocument/2006/relationships/image" Target="../media/image20.emf"/><Relationship Id="rId10" Type="http://schemas.openxmlformats.org/officeDocument/2006/relationships/oleObject" Target="../embeddings/oleObject20.bin"/><Relationship Id="rId19" Type="http://schemas.openxmlformats.org/officeDocument/2006/relationships/image" Target="../media/image18.emf"/><Relationship Id="rId4" Type="http://schemas.openxmlformats.org/officeDocument/2006/relationships/package" Target="../embeddings/Microsoft_Visio_Drawing2.vsdx"/><Relationship Id="rId9" Type="http://schemas.openxmlformats.org/officeDocument/2006/relationships/image" Target="../media/image6.wmf"/><Relationship Id="rId14" Type="http://schemas.openxmlformats.org/officeDocument/2006/relationships/oleObject" Target="../embeddings/oleObject22.bin"/><Relationship Id="rId22" Type="http://schemas.openxmlformats.org/officeDocument/2006/relationships/oleObject" Target="../embeddings/oleObject2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973" y="836815"/>
            <a:ext cx="8083465" cy="970498"/>
          </a:xfrm>
        </p:spPr>
        <p:txBody>
          <a:bodyPr/>
          <a:lstStyle/>
          <a:p>
            <a:r>
              <a:rPr lang="en-US" sz="2400" dirty="0"/>
              <a:t>Optimal SU-BF with Reuse of </a:t>
            </a:r>
            <a:r>
              <a:rPr lang="en-US" sz="2400" dirty="0" err="1"/>
              <a:t>CoBF</a:t>
            </a:r>
            <a:r>
              <a:rPr lang="en-US" sz="2400" dirty="0"/>
              <a:t> Sounding Feedbacks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6913" y="332601"/>
            <a:ext cx="878446" cy="276999"/>
          </a:xfrm>
        </p:spPr>
        <p:txBody>
          <a:bodyPr/>
          <a:lstStyle/>
          <a:p>
            <a:pPr>
              <a:defRPr/>
            </a:pPr>
            <a:r>
              <a:rPr lang="en-US"/>
              <a:t>Oct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4988" y="6475413"/>
            <a:ext cx="530225" cy="182562"/>
          </a:xfrm>
        </p:spPr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7" name="Rectangle 6"/>
          <p:cNvSpPr txBox="1">
            <a:spLocks noChangeArrowheads="1"/>
          </p:cNvSpPr>
          <p:nvPr/>
        </p:nvSpPr>
        <p:spPr bwMode="auto">
          <a:xfrm>
            <a:off x="573973" y="1923461"/>
            <a:ext cx="777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085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4287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1771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228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6pPr>
            <a:lvl7pPr marL="2686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7pPr>
            <a:lvl8pPr marL="31432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8pPr>
            <a:lvl9pPr marL="36004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buFontTx/>
              <a:buNone/>
            </a:pPr>
            <a:r>
              <a:rPr lang="en-US" sz="2000" dirty="0"/>
              <a:t>Date:</a:t>
            </a:r>
            <a:r>
              <a:rPr lang="en-US" sz="2000" b="0" dirty="0"/>
              <a:t> 2025-Oct</a:t>
            </a: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696913" y="2614939"/>
            <a:ext cx="1447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2000" b="1" dirty="0"/>
              <a:t>Authors:</a:t>
            </a:r>
            <a:endParaRPr lang="en-US" sz="2000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441216" y="6475413"/>
            <a:ext cx="3102709" cy="184666"/>
          </a:xfrm>
        </p:spPr>
        <p:txBody>
          <a:bodyPr/>
          <a:lstStyle/>
          <a:p>
            <a:pPr>
              <a:defRPr/>
            </a:pPr>
            <a:r>
              <a:rPr lang="en-US" altLang="ko-KR" dirty="0"/>
              <a:t>Aiguo Yan and et al., Samsung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309329C-F991-484C-9A6B-6D178F5419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2678147"/>
              </p:ext>
            </p:extLst>
          </p:nvPr>
        </p:nvGraphicFramePr>
        <p:xfrm>
          <a:off x="696913" y="3129060"/>
          <a:ext cx="7728626" cy="2148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06809">
                  <a:extLst>
                    <a:ext uri="{9D8B030D-6E8A-4147-A177-3AD203B41FA5}">
                      <a16:colId xmlns:a16="http://schemas.microsoft.com/office/drawing/2014/main" val="550510817"/>
                    </a:ext>
                  </a:extLst>
                </a:gridCol>
                <a:gridCol w="1420144">
                  <a:extLst>
                    <a:ext uri="{9D8B030D-6E8A-4147-A177-3AD203B41FA5}">
                      <a16:colId xmlns:a16="http://schemas.microsoft.com/office/drawing/2014/main" val="3053655672"/>
                    </a:ext>
                  </a:extLst>
                </a:gridCol>
                <a:gridCol w="1654164">
                  <a:extLst>
                    <a:ext uri="{9D8B030D-6E8A-4147-A177-3AD203B41FA5}">
                      <a16:colId xmlns:a16="http://schemas.microsoft.com/office/drawing/2014/main" val="3999354204"/>
                    </a:ext>
                  </a:extLst>
                </a:gridCol>
                <a:gridCol w="3147509">
                  <a:extLst>
                    <a:ext uri="{9D8B030D-6E8A-4147-A177-3AD203B41FA5}">
                      <a16:colId xmlns:a16="http://schemas.microsoft.com/office/drawing/2014/main" val="2340497395"/>
                    </a:ext>
                  </a:extLst>
                </a:gridCol>
              </a:tblGrid>
              <a:tr h="2685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Name</a:t>
                      </a:r>
                      <a:endParaRPr lang="en-US" sz="700" b="1" kern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Affiliation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Address</a:t>
                      </a:r>
                      <a:endParaRPr lang="en-US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email</a:t>
                      </a:r>
                      <a:endParaRPr lang="en-US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728404"/>
                  </a:ext>
                </a:extLst>
              </a:tr>
              <a:tr h="2685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Aiguo Yan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7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Samsung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3655 N First St,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San Jose, CA 95134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aiguo.yan@samsung.com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6939480"/>
                  </a:ext>
                </a:extLst>
              </a:tr>
              <a:tr h="2685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Zigui Yang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5773364"/>
                  </a:ext>
                </a:extLst>
              </a:tr>
              <a:tr h="2685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kern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2248102"/>
                  </a:ext>
                </a:extLst>
              </a:tr>
              <a:tr h="2685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kern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7873367"/>
                  </a:ext>
                </a:extLst>
              </a:tr>
              <a:tr h="2685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Eunsung Jeon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Republic of Korea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2345746"/>
                  </a:ext>
                </a:extLst>
              </a:tr>
              <a:tr h="2685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Myeongjin Kim</a:t>
                      </a:r>
                      <a:endParaRPr lang="en-US" sz="1400" b="0" kern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9962535"/>
                  </a:ext>
                </a:extLst>
              </a:tr>
              <a:tr h="2685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kern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7354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29688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13461" y="609601"/>
            <a:ext cx="8203819" cy="675010"/>
          </a:xfrm>
        </p:spPr>
        <p:txBody>
          <a:bodyPr>
            <a:normAutofit/>
          </a:bodyPr>
          <a:lstStyle/>
          <a:p>
            <a:pPr algn="ctr"/>
            <a:r>
              <a:rPr lang="en-US" sz="2800" dirty="0"/>
              <a:t>SLQD-based Feedback with Joint Sounding</a:t>
            </a:r>
            <a:endParaRPr lang="ko-KR" altLang="en-US" sz="2800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88A17B0-9A92-4AFB-BD91-0C4C502F0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Oct 2025</a:t>
            </a:r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DC99ED67-D8E8-4D43-A5A3-1190F9D2CD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Aiguo Yan and et al., Samsung</a:t>
            </a:r>
            <a:endParaRPr lang="en-US" altLang="ko-KR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EFCBFC17-F963-4444-B7DF-F9CD83871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7614916F-BBEF-4684-B6F5-1E636F42BA02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88F98EF9-6069-4EAD-ACED-D4606D05EF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1432682"/>
              </p:ext>
            </p:extLst>
          </p:nvPr>
        </p:nvGraphicFramePr>
        <p:xfrm>
          <a:off x="819532" y="1205149"/>
          <a:ext cx="8113880" cy="51705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00" name="Equation" r:id="rId4" imgW="3606480" imgH="2298600" progId="Equation.DSMT4">
                  <p:embed/>
                </p:oleObj>
              </mc:Choice>
              <mc:Fallback>
                <p:oleObj name="Equation" r:id="rId4" imgW="3606480" imgH="229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19532" y="1205149"/>
                        <a:ext cx="8113880" cy="51705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2E005C9C-BCB6-40D4-90CC-08B9E15AA66F}"/>
              </a:ext>
            </a:extLst>
          </p:cNvPr>
          <p:cNvSpPr/>
          <p:nvPr/>
        </p:nvSpPr>
        <p:spPr bwMode="auto">
          <a:xfrm>
            <a:off x="1313380" y="3872079"/>
            <a:ext cx="1214753" cy="378069"/>
          </a:xfrm>
          <a:prstGeom prst="wedgeRoundRectCallout">
            <a:avLst>
              <a:gd name="adj1" fmla="val 13941"/>
              <a:gd name="adj2" fmla="val 102068"/>
              <a:gd name="adj3" fmla="val 16667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Our Choice</a:t>
            </a:r>
          </a:p>
        </p:txBody>
      </p:sp>
      <p:sp>
        <p:nvSpPr>
          <p:cNvPr id="9" name="Speech Bubble: Rectangle with Corners Rounded 8">
            <a:extLst>
              <a:ext uri="{FF2B5EF4-FFF2-40B4-BE49-F238E27FC236}">
                <a16:creationId xmlns:a16="http://schemas.microsoft.com/office/drawing/2014/main" id="{BFA77A87-759D-4181-B677-00914DA06354}"/>
              </a:ext>
            </a:extLst>
          </p:cNvPr>
          <p:cNvSpPr/>
          <p:nvPr/>
        </p:nvSpPr>
        <p:spPr bwMode="auto">
          <a:xfrm>
            <a:off x="6963509" y="1218830"/>
            <a:ext cx="2118946" cy="675010"/>
          </a:xfrm>
          <a:prstGeom prst="wedgeRoundRectCallout">
            <a:avLst>
              <a:gd name="adj1" fmla="val -94318"/>
              <a:gd name="adj2" fmla="val 45487"/>
              <a:gd name="adj3" fmla="val 16667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L: Lower Triangular Matrix</a:t>
            </a:r>
          </a:p>
        </p:txBody>
      </p:sp>
    </p:spTree>
    <p:extLst>
      <p:ext uri="{BB962C8B-B14F-4D97-AF65-F5344CB8AC3E}">
        <p14:creationId xmlns:p14="http://schemas.microsoft.com/office/powerpoint/2010/main" val="9132814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48" y="614891"/>
            <a:ext cx="8571365" cy="547799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Hybrid (Sequential Sounding with Joint Feedback)</a:t>
            </a:r>
            <a:endParaRPr lang="ko-KR" altLang="en-US" sz="2800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88A17B0-9A92-4AFB-BD91-0C4C502F0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Oct 2025</a:t>
            </a:r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DC99ED67-D8E8-4D43-A5A3-1190F9D2CD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Aiguo Yan and et al., Samsung</a:t>
            </a:r>
            <a:endParaRPr lang="en-US" altLang="ko-KR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EFCBFC17-F963-4444-B7DF-F9CD83871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7614916F-BBEF-4684-B6F5-1E636F42BA02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2ECDADB7-34BA-4350-B4AF-A314E00A71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8352" y="1855874"/>
          <a:ext cx="8425133" cy="30673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56" name="Visio" r:id="rId4" imgW="7010311" imgH="2552611" progId="Visio.Drawing.15">
                  <p:embed/>
                </p:oleObj>
              </mc:Choice>
              <mc:Fallback>
                <p:oleObj name="Visio" r:id="rId4" imgW="7010311" imgH="2552611" progId="Visio.Drawing.15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2ECDADB7-34BA-4350-B4AF-A314E00A71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352" y="1855874"/>
                        <a:ext cx="8425133" cy="306737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EB3A46FB-5974-4B57-B061-A2B042253E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008" y="1310005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Case of Joint Sounding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A1ED951B-F506-4364-BE5D-781314C89664}"/>
              </a:ext>
            </a:extLst>
          </p:cNvPr>
          <p:cNvCxnSpPr>
            <a:cxnSpLocks/>
          </p:cNvCxnSpPr>
          <p:nvPr/>
        </p:nvCxnSpPr>
        <p:spPr>
          <a:xfrm>
            <a:off x="2633444" y="3276600"/>
            <a:ext cx="0" cy="7382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" name="Object 34">
            <a:extLst>
              <a:ext uri="{FF2B5EF4-FFF2-40B4-BE49-F238E27FC236}">
                <a16:creationId xmlns:a16="http://schemas.microsoft.com/office/drawing/2014/main" id="{1662D55A-1A0D-4C6B-9EC3-800509B2829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26316" y="4081334"/>
          <a:ext cx="533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57" name="Equation" r:id="rId6" imgW="533160" imgH="228600" progId="Equation.DSMT4">
                  <p:embed/>
                </p:oleObj>
              </mc:Choice>
              <mc:Fallback>
                <p:oleObj name="Equation" r:id="rId6" imgW="533160" imgH="228600" progId="Equation.DSMT4">
                  <p:embed/>
                  <p:pic>
                    <p:nvPicPr>
                      <p:cNvPr id="35" name="Object 34">
                        <a:extLst>
                          <a:ext uri="{FF2B5EF4-FFF2-40B4-BE49-F238E27FC236}">
                            <a16:creationId xmlns:a16="http://schemas.microsoft.com/office/drawing/2014/main" id="{1662D55A-1A0D-4C6B-9EC3-800509B282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326316" y="4081334"/>
                        <a:ext cx="533400" cy="2286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>
            <a:extLst>
              <a:ext uri="{FF2B5EF4-FFF2-40B4-BE49-F238E27FC236}">
                <a16:creationId xmlns:a16="http://schemas.microsoft.com/office/drawing/2014/main" id="{1EEB1E5C-17A4-4DB1-B444-2293E4C1D9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49500" y="4326000"/>
          <a:ext cx="546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58" name="Equation" r:id="rId8" imgW="545760" imgH="228600" progId="Equation.DSMT4">
                  <p:embed/>
                </p:oleObj>
              </mc:Choice>
              <mc:Fallback>
                <p:oleObj name="Equation" r:id="rId8" imgW="545760" imgH="228600" progId="Equation.DSMT4">
                  <p:embed/>
                  <p:pic>
                    <p:nvPicPr>
                      <p:cNvPr id="36" name="Object 35">
                        <a:extLst>
                          <a:ext uri="{FF2B5EF4-FFF2-40B4-BE49-F238E27FC236}">
                            <a16:creationId xmlns:a16="http://schemas.microsoft.com/office/drawing/2014/main" id="{1EEB1E5C-17A4-4DB1-B444-2293E4C1D9E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349500" y="4326000"/>
                        <a:ext cx="546100" cy="2286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>
            <a:extLst>
              <a:ext uri="{FF2B5EF4-FFF2-40B4-BE49-F238E27FC236}">
                <a16:creationId xmlns:a16="http://schemas.microsoft.com/office/drawing/2014/main" id="{55831B89-17A0-4568-962F-2AD7594839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54479" y="4914025"/>
          <a:ext cx="546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59" name="Equation" r:id="rId10" imgW="545760" imgH="228600" progId="Equation.DSMT4">
                  <p:embed/>
                </p:oleObj>
              </mc:Choice>
              <mc:Fallback>
                <p:oleObj name="Equation" r:id="rId10" imgW="545760" imgH="228600" progId="Equation.DSMT4">
                  <p:embed/>
                  <p:pic>
                    <p:nvPicPr>
                      <p:cNvPr id="37" name="Object 36">
                        <a:extLst>
                          <a:ext uri="{FF2B5EF4-FFF2-40B4-BE49-F238E27FC236}">
                            <a16:creationId xmlns:a16="http://schemas.microsoft.com/office/drawing/2014/main" id="{55831B89-17A0-4568-962F-2AD75948395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154479" y="4914025"/>
                        <a:ext cx="546100" cy="2286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>
            <a:extLst>
              <a:ext uri="{FF2B5EF4-FFF2-40B4-BE49-F238E27FC236}">
                <a16:creationId xmlns:a16="http://schemas.microsoft.com/office/drawing/2014/main" id="{8CE845E5-6AD2-4856-8B75-3F94A4CE6D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54479" y="5155615"/>
          <a:ext cx="533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60" name="Equation" r:id="rId12" imgW="533160" imgH="228600" progId="Equation.DSMT4">
                  <p:embed/>
                </p:oleObj>
              </mc:Choice>
              <mc:Fallback>
                <p:oleObj name="Equation" r:id="rId12" imgW="533160" imgH="228600" progId="Equation.DSMT4">
                  <p:embed/>
                  <p:pic>
                    <p:nvPicPr>
                      <p:cNvPr id="38" name="Object 37">
                        <a:extLst>
                          <a:ext uri="{FF2B5EF4-FFF2-40B4-BE49-F238E27FC236}">
                            <a16:creationId xmlns:a16="http://schemas.microsoft.com/office/drawing/2014/main" id="{8CE845E5-6AD2-4856-8B75-3F94A4CE6D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154479" y="5155615"/>
                        <a:ext cx="533400" cy="2286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018354B8-F71A-454F-8AE5-FEEA209CD43E}"/>
              </a:ext>
            </a:extLst>
          </p:cNvPr>
          <p:cNvCxnSpPr>
            <a:cxnSpLocks/>
          </p:cNvCxnSpPr>
          <p:nvPr/>
        </p:nvCxnSpPr>
        <p:spPr>
          <a:xfrm flipV="1">
            <a:off x="4323931" y="3258696"/>
            <a:ext cx="0" cy="1999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968AAD05-317F-42A2-9C5F-E93488658B19}"/>
              </a:ext>
            </a:extLst>
          </p:cNvPr>
          <p:cNvCxnSpPr>
            <a:cxnSpLocks/>
          </p:cNvCxnSpPr>
          <p:nvPr/>
        </p:nvCxnSpPr>
        <p:spPr>
          <a:xfrm flipV="1">
            <a:off x="8153400" y="3276600"/>
            <a:ext cx="0" cy="10668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F9EF8675-8D3B-4141-9815-A0D83D00FBFE}"/>
              </a:ext>
            </a:extLst>
          </p:cNvPr>
          <p:cNvCxnSpPr>
            <a:cxnSpLocks/>
          </p:cNvCxnSpPr>
          <p:nvPr/>
        </p:nvCxnSpPr>
        <p:spPr>
          <a:xfrm>
            <a:off x="6477000" y="3319798"/>
            <a:ext cx="0" cy="14808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Arrow: Curved Left 41">
            <a:extLst>
              <a:ext uri="{FF2B5EF4-FFF2-40B4-BE49-F238E27FC236}">
                <a16:creationId xmlns:a16="http://schemas.microsoft.com/office/drawing/2014/main" id="{5F2337CA-38C9-4E66-8D6E-AE66BCF03623}"/>
              </a:ext>
            </a:extLst>
          </p:cNvPr>
          <p:cNvSpPr/>
          <p:nvPr/>
        </p:nvSpPr>
        <p:spPr>
          <a:xfrm flipH="1">
            <a:off x="7391400" y="5023395"/>
            <a:ext cx="446276" cy="903859"/>
          </a:xfrm>
          <a:prstGeom prst="curvedLef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3" name="Arrow: Curved Left 42">
            <a:extLst>
              <a:ext uri="{FF2B5EF4-FFF2-40B4-BE49-F238E27FC236}">
                <a16:creationId xmlns:a16="http://schemas.microsoft.com/office/drawing/2014/main" id="{24C81A9B-A627-44FA-87A5-037126AD667F}"/>
              </a:ext>
            </a:extLst>
          </p:cNvPr>
          <p:cNvSpPr/>
          <p:nvPr/>
        </p:nvSpPr>
        <p:spPr>
          <a:xfrm flipH="1">
            <a:off x="3586420" y="4226269"/>
            <a:ext cx="336105" cy="903859"/>
          </a:xfrm>
          <a:prstGeom prst="curvedLeftArrow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44" name="Object 43">
            <a:extLst>
              <a:ext uri="{FF2B5EF4-FFF2-40B4-BE49-F238E27FC236}">
                <a16:creationId xmlns:a16="http://schemas.microsoft.com/office/drawing/2014/main" id="{CBE0595D-9148-412F-A04D-55F123B88EC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1638" y="5126038"/>
          <a:ext cx="3394075" cy="1277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61" name="Equation" r:id="rId14" imgW="2895480" imgH="1091880" progId="Equation.DSMT4">
                  <p:embed/>
                </p:oleObj>
              </mc:Choice>
              <mc:Fallback>
                <p:oleObj name="Equation" r:id="rId14" imgW="2895480" imgH="1091880" progId="Equation.DSMT4">
                  <p:embed/>
                  <p:pic>
                    <p:nvPicPr>
                      <p:cNvPr id="44" name="Object 43">
                        <a:extLst>
                          <a:ext uri="{FF2B5EF4-FFF2-40B4-BE49-F238E27FC236}">
                            <a16:creationId xmlns:a16="http://schemas.microsoft.com/office/drawing/2014/main" id="{CBE0595D-9148-412F-A04D-55F123B88EC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01638" y="5126038"/>
                        <a:ext cx="3394075" cy="1277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CE3F55C4-F245-42D5-8F74-45D048B50B54}"/>
              </a:ext>
            </a:extLst>
          </p:cNvPr>
          <p:cNvSpPr/>
          <p:nvPr/>
        </p:nvSpPr>
        <p:spPr>
          <a:xfrm>
            <a:off x="4348740" y="1400507"/>
            <a:ext cx="3804660" cy="36512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>
                <a:solidFill>
                  <a:schemeClr val="tx1"/>
                </a:solidFill>
              </a:rPr>
              <a:t>AP sides can work with feedbacks without knowledge of the separated LQD or not </a:t>
            </a:r>
          </a:p>
        </p:txBody>
      </p:sp>
      <p:graphicFrame>
        <p:nvGraphicFramePr>
          <p:cNvPr id="49" name="Object 48">
            <a:extLst>
              <a:ext uri="{FF2B5EF4-FFF2-40B4-BE49-F238E27FC236}">
                <a16:creationId xmlns:a16="http://schemas.microsoft.com/office/drawing/2014/main" id="{3EB228D7-4F97-4911-9CE7-EA97131AAAD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86211" y="4102893"/>
          <a:ext cx="976313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62" name="Equation" r:id="rId16" imgW="976069" imgH="480857" progId="Equation.DSMT4">
                  <p:embed/>
                </p:oleObj>
              </mc:Choice>
              <mc:Fallback>
                <p:oleObj name="Equation" r:id="rId16" imgW="976069" imgH="480857" progId="Equation.DSMT4">
                  <p:embed/>
                  <p:pic>
                    <p:nvPicPr>
                      <p:cNvPr id="49" name="Object 48">
                        <a:extLst>
                          <a:ext uri="{FF2B5EF4-FFF2-40B4-BE49-F238E27FC236}">
                            <a16:creationId xmlns:a16="http://schemas.microsoft.com/office/drawing/2014/main" id="{3EB228D7-4F97-4911-9CE7-EA97131AAAD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986211" y="4102893"/>
                        <a:ext cx="976313" cy="481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49">
            <a:extLst>
              <a:ext uri="{FF2B5EF4-FFF2-40B4-BE49-F238E27FC236}">
                <a16:creationId xmlns:a16="http://schemas.microsoft.com/office/drawing/2014/main" id="{7F17799E-1DFE-4071-BB66-2595D6561E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79067" y="4692406"/>
          <a:ext cx="990600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63" name="Equation" r:id="rId18" imgW="990423" imgH="480857" progId="Equation.DSMT4">
                  <p:embed/>
                </p:oleObj>
              </mc:Choice>
              <mc:Fallback>
                <p:oleObj name="Equation" r:id="rId18" imgW="990423" imgH="480857" progId="Equation.DSMT4">
                  <p:embed/>
                  <p:pic>
                    <p:nvPicPr>
                      <p:cNvPr id="50" name="Object 49">
                        <a:extLst>
                          <a:ext uri="{FF2B5EF4-FFF2-40B4-BE49-F238E27FC236}">
                            <a16:creationId xmlns:a16="http://schemas.microsoft.com/office/drawing/2014/main" id="{7F17799E-1DFE-4071-BB66-2595D6561EA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979067" y="4692406"/>
                        <a:ext cx="990600" cy="481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50">
            <a:extLst>
              <a:ext uri="{FF2B5EF4-FFF2-40B4-BE49-F238E27FC236}">
                <a16:creationId xmlns:a16="http://schemas.microsoft.com/office/drawing/2014/main" id="{257BE9C9-F5BE-415C-85B5-F2786EEEAC6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69222" y="4903202"/>
          <a:ext cx="1000125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64" name="Equation" r:id="rId20" imgW="999992" imgH="480857" progId="Equation.DSMT4">
                  <p:embed/>
                </p:oleObj>
              </mc:Choice>
              <mc:Fallback>
                <p:oleObj name="Equation" r:id="rId20" imgW="999992" imgH="480857" progId="Equation.DSMT4">
                  <p:embed/>
                  <p:pic>
                    <p:nvPicPr>
                      <p:cNvPr id="51" name="Object 50">
                        <a:extLst>
                          <a:ext uri="{FF2B5EF4-FFF2-40B4-BE49-F238E27FC236}">
                            <a16:creationId xmlns:a16="http://schemas.microsoft.com/office/drawing/2014/main" id="{257BE9C9-F5BE-415C-85B5-F2786EEEAC6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7869222" y="4903202"/>
                        <a:ext cx="1000125" cy="481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51">
            <a:extLst>
              <a:ext uri="{FF2B5EF4-FFF2-40B4-BE49-F238E27FC236}">
                <a16:creationId xmlns:a16="http://schemas.microsoft.com/office/drawing/2014/main" id="{AFF47BD1-EEC1-4AA0-A9DD-7B688E99D78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73249" y="5429140"/>
          <a:ext cx="990600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65" name="Equation" r:id="rId22" imgW="990423" imgH="480857" progId="Equation.DSMT4">
                  <p:embed/>
                </p:oleObj>
              </mc:Choice>
              <mc:Fallback>
                <p:oleObj name="Equation" r:id="rId22" imgW="990423" imgH="480857" progId="Equation.DSMT4">
                  <p:embed/>
                  <p:pic>
                    <p:nvPicPr>
                      <p:cNvPr id="52" name="Object 51">
                        <a:extLst>
                          <a:ext uri="{FF2B5EF4-FFF2-40B4-BE49-F238E27FC236}">
                            <a16:creationId xmlns:a16="http://schemas.microsoft.com/office/drawing/2014/main" id="{AFF47BD1-EEC1-4AA0-A9DD-7B688E99D7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7873249" y="5429140"/>
                        <a:ext cx="990600" cy="481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93395047-2FFC-4184-8190-455174DA4A4D}"/>
              </a:ext>
            </a:extLst>
          </p:cNvPr>
          <p:cNvCxnSpPr>
            <a:cxnSpLocks/>
          </p:cNvCxnSpPr>
          <p:nvPr/>
        </p:nvCxnSpPr>
        <p:spPr>
          <a:xfrm flipV="1">
            <a:off x="4324900" y="2453054"/>
            <a:ext cx="0" cy="10579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7D86BC5B-8996-4DB7-9F7B-E5512137D79B}"/>
              </a:ext>
            </a:extLst>
          </p:cNvPr>
          <p:cNvCxnSpPr>
            <a:cxnSpLocks/>
          </p:cNvCxnSpPr>
          <p:nvPr/>
        </p:nvCxnSpPr>
        <p:spPr>
          <a:xfrm flipV="1">
            <a:off x="8152482" y="2420822"/>
            <a:ext cx="0" cy="10579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922AD1CE-C3BB-4491-8D6F-F50B1769EB2A}"/>
              </a:ext>
            </a:extLst>
          </p:cNvPr>
          <p:cNvSpPr/>
          <p:nvPr/>
        </p:nvSpPr>
        <p:spPr bwMode="auto">
          <a:xfrm>
            <a:off x="2980593" y="6169465"/>
            <a:ext cx="1343337" cy="298143"/>
          </a:xfrm>
          <a:prstGeom prst="wedgeRoundRectCallout">
            <a:avLst>
              <a:gd name="adj1" fmla="val -24827"/>
              <a:gd name="adj2" fmla="val -88385"/>
              <a:gd name="adj3" fmla="val 16667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Lower Triangular</a:t>
            </a:r>
          </a:p>
        </p:txBody>
      </p:sp>
      <p:sp>
        <p:nvSpPr>
          <p:cNvPr id="4" name="Arrow: Up-Down 3">
            <a:extLst>
              <a:ext uri="{FF2B5EF4-FFF2-40B4-BE49-F238E27FC236}">
                <a16:creationId xmlns:a16="http://schemas.microsoft.com/office/drawing/2014/main" id="{69136409-11B7-4F29-970B-54854C7CAB4F}"/>
              </a:ext>
            </a:extLst>
          </p:cNvPr>
          <p:cNvSpPr/>
          <p:nvPr/>
        </p:nvSpPr>
        <p:spPr bwMode="auto">
          <a:xfrm>
            <a:off x="2520308" y="5457421"/>
            <a:ext cx="226272" cy="329822"/>
          </a:xfrm>
          <a:prstGeom prst="upDownArrow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1035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F1EF668-A61F-EA3C-169F-F9C7F1158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296" y="1247124"/>
            <a:ext cx="7945408" cy="5144884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400" dirty="0"/>
              <a:t>It has been demonstrated Optimal SVD can enable better channel-smoothing filtering at </a:t>
            </a:r>
            <a:r>
              <a:rPr lang="en-US" sz="2400" dirty="0" err="1"/>
              <a:t>BFee</a:t>
            </a:r>
            <a:r>
              <a:rPr lang="en-US" sz="2400" dirty="0"/>
              <a:t>, and consequentially increase performance of SU-MIMO-BF [15].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However, current standards </a:t>
            </a:r>
            <a:r>
              <a:rPr lang="en-US" sz="2400" dirty="0">
                <a:solidFill>
                  <a:srgbClr val="FF0000"/>
                </a:solidFill>
              </a:rPr>
              <a:t>do not </a:t>
            </a:r>
            <a:r>
              <a:rPr lang="en-US" sz="2400" dirty="0"/>
              <a:t>support feedback of the optimal SVD V matrices.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It is expected, has been emphasized, that re-use of BF sounding results in different BF modes of 11bn is very advantageous.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Unlike JSVD, Feedback based on both SSVD and SLQD can enable re-use of BF feedbacks in SU-MIMO-BF.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Furthermore and most importantly, Feedback based on SSVD and SLQD can </a:t>
            </a:r>
            <a:r>
              <a:rPr lang="en-US" sz="2400" b="1" dirty="0"/>
              <a:t>enable optimal </a:t>
            </a:r>
            <a:r>
              <a:rPr lang="en-US" sz="2400" dirty="0"/>
              <a:t>SU/MU-MIMO-BF by </a:t>
            </a:r>
            <a:r>
              <a:rPr lang="en-US" sz="2400"/>
              <a:t>forming the bigger </a:t>
            </a:r>
            <a:r>
              <a:rPr lang="en-US" sz="2400" dirty="0"/>
              <a:t>V matrix in a special way.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E05B139-14E1-7627-5871-DB348D150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637524"/>
          </a:xfrm>
        </p:spPr>
        <p:txBody>
          <a:bodyPr/>
          <a:lstStyle/>
          <a:p>
            <a:r>
              <a:rPr lang="en-US" b="1" dirty="0"/>
              <a:t>Summary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45518C-B60D-C33B-7C58-76DE4EC90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Oct 2025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0510C4-1C66-B31A-55E1-0E54D89D6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7614916F-BBEF-4684-B6F5-1E636F42BA02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423FA5-B4E9-BDEA-0A59-C13B9DBDA1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Aiguo Yan and et al., Samsung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4635305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F1EF668-A61F-EA3C-169F-F9C7F1158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296" y="1323324"/>
            <a:ext cx="8043542" cy="49514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400" dirty="0" err="1"/>
              <a:t>CoBF</a:t>
            </a:r>
            <a:r>
              <a:rPr lang="en-US" sz="2400" dirty="0"/>
              <a:t> APs explicitly instruct STA to do default SVD (JSVD or ISVD), SSVD or SLQD.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STAs explicitly indicate feedback is derived with default SVD (JSVD or ISVD), SSVD or SLQD.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Without explicit instruction and indication, STAs have freedom to do either JSVD, SSVD, or SLQD.</a:t>
            </a:r>
          </a:p>
          <a:p>
            <a:pPr marL="0" indent="0">
              <a:buNone/>
            </a:pPr>
            <a:r>
              <a:rPr lang="en-US" sz="2400" dirty="0"/>
              <a:t>APs can determine if a feedback is based on JSVD, SSVD, or SLQD by checking properties of the feedback.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But explicit instruction and indication can make implementation much easier and more reliable.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E05B139-14E1-7627-5871-DB348D150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637524"/>
          </a:xfrm>
        </p:spPr>
        <p:txBody>
          <a:bodyPr/>
          <a:lstStyle/>
          <a:p>
            <a:r>
              <a:rPr lang="en-US" b="1" dirty="0"/>
              <a:t>Discussion of SP ideas 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45518C-B60D-C33B-7C58-76DE4EC90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Oct 2025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0510C4-1C66-B31A-55E1-0E54D89D6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7614916F-BBEF-4684-B6F5-1E636F42BA02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423FA5-B4E9-BDEA-0A59-C13B9DBDA1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Aiguo Yan and et al., Samsung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7439219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08DAE-CEBC-486D-B80F-B915B4544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81961"/>
            <a:ext cx="7886700" cy="547521"/>
          </a:xfrm>
        </p:spPr>
        <p:txBody>
          <a:bodyPr/>
          <a:lstStyle/>
          <a:p>
            <a:pPr algn="ctr"/>
            <a:r>
              <a:rPr lang="en-US" dirty="0"/>
              <a:t>References</a:t>
            </a:r>
            <a:endParaRPr lang="en-US" dirty="0">
              <a:solidFill>
                <a:srgbClr val="FC3728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2A59BD-C7B1-4495-8028-102E4488C1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8526" y="1379914"/>
            <a:ext cx="7886700" cy="5054574"/>
          </a:xfrm>
        </p:spPr>
        <p:txBody>
          <a:bodyPr>
            <a:noAutofit/>
          </a:bodyPr>
          <a:lstStyle/>
          <a:p>
            <a:pPr>
              <a:buFont typeface="+mj-lt"/>
              <a:buAutoNum type="arabicPeriod"/>
            </a:pPr>
            <a:r>
              <a:rPr lang="en-US" sz="1400" dirty="0"/>
              <a:t>25/1513: Interference-Alignment-in-</a:t>
            </a:r>
            <a:r>
              <a:rPr lang="en-US" sz="1400" dirty="0" err="1"/>
              <a:t>CoBF</a:t>
            </a:r>
            <a:r>
              <a:rPr lang="en-US" sz="1400" dirty="0"/>
              <a:t>-with-Sequential-Sounding ; (Aiguo of Samsung)</a:t>
            </a:r>
          </a:p>
          <a:p>
            <a:pPr>
              <a:buFont typeface="+mj-lt"/>
              <a:buAutoNum type="arabicPeriod"/>
            </a:pPr>
            <a:r>
              <a:rPr lang="en-US" sz="1400" dirty="0"/>
              <a:t>25/1514: Interference-Alignment-in-</a:t>
            </a:r>
            <a:r>
              <a:rPr lang="en-US" sz="1400" dirty="0" err="1"/>
              <a:t>CoBF</a:t>
            </a:r>
            <a:r>
              <a:rPr lang="en-US" sz="1400" dirty="0"/>
              <a:t>-with-Joint-Sounding; (Aiguo of Samsung)</a:t>
            </a:r>
          </a:p>
          <a:p>
            <a:pPr>
              <a:buFont typeface="+mj-lt"/>
              <a:buAutoNum type="arabicPeriod"/>
            </a:pPr>
            <a:r>
              <a:rPr lang="en-US" sz="1400" dirty="0"/>
              <a:t>25/1041: Options-in-reuse-of-</a:t>
            </a:r>
            <a:r>
              <a:rPr lang="en-US" sz="1400" dirty="0" err="1"/>
              <a:t>cobf</a:t>
            </a:r>
            <a:r>
              <a:rPr lang="en-US" sz="1400" dirty="0"/>
              <a:t>-sounding-results; (Aiguo of Samsung)</a:t>
            </a:r>
          </a:p>
          <a:p>
            <a:pPr>
              <a:buFont typeface="+mj-lt"/>
              <a:buAutoNum type="arabicPeriod"/>
            </a:pPr>
            <a:r>
              <a:rPr lang="en-US" sz="1400" dirty="0"/>
              <a:t>24/1836: On </a:t>
            </a:r>
            <a:r>
              <a:rPr lang="en-US" sz="1400" dirty="0" err="1"/>
              <a:t>CoBF</a:t>
            </a:r>
            <a:r>
              <a:rPr lang="en-US" sz="1400" dirty="0"/>
              <a:t> Capabilities; (Aiguo of Samsung)</a:t>
            </a:r>
          </a:p>
          <a:p>
            <a:pPr>
              <a:buFont typeface="+mj-lt"/>
              <a:buAutoNum type="arabicPeriod"/>
            </a:pPr>
            <a:r>
              <a:rPr lang="en-US" sz="1400" dirty="0"/>
              <a:t>24/1789: </a:t>
            </a:r>
            <a:r>
              <a:rPr lang="en-US" sz="1400" dirty="0" err="1"/>
              <a:t>CoBF</a:t>
            </a:r>
            <a:r>
              <a:rPr lang="en-US" sz="1400" dirty="0"/>
              <a:t>-partial-nulling-feedback-types; (Rani of Huawei)</a:t>
            </a:r>
          </a:p>
          <a:p>
            <a:pPr>
              <a:buFont typeface="+mj-lt"/>
              <a:buAutoNum type="arabicPeriod"/>
            </a:pPr>
            <a:r>
              <a:rPr lang="en-US" sz="1400" dirty="0"/>
              <a:t>24/1542: Sounding schemes for coordinated beamforming; (Sameer of QCOM)</a:t>
            </a:r>
          </a:p>
          <a:p>
            <a:pPr>
              <a:buFont typeface="+mj-lt"/>
              <a:buAutoNum type="arabicPeriod"/>
            </a:pPr>
            <a:r>
              <a:rPr lang="en-US" sz="1400" dirty="0"/>
              <a:t>24/1433: Enhancing BF Feedback mechanism in 11bn; (Aiguo of Samsung)</a:t>
            </a:r>
          </a:p>
          <a:p>
            <a:pPr>
              <a:buFont typeface="+mj-lt"/>
              <a:buAutoNum type="arabicPeriod"/>
            </a:pPr>
            <a:r>
              <a:rPr lang="en-US" sz="1400" dirty="0"/>
              <a:t>24/1432: Unified </a:t>
            </a:r>
            <a:r>
              <a:rPr lang="en-US" sz="1400" dirty="0" err="1"/>
              <a:t>CoBF</a:t>
            </a:r>
            <a:r>
              <a:rPr lang="en-US" sz="1400" dirty="0"/>
              <a:t> and MUMIMO Schemes with Zero MUI; (Aiguo of Samsung)</a:t>
            </a:r>
          </a:p>
          <a:p>
            <a:pPr>
              <a:buFont typeface="+mj-lt"/>
              <a:buAutoNum type="arabicPeriod"/>
            </a:pPr>
            <a:r>
              <a:rPr lang="en-US" altLang="ko-KR" sz="1400" dirty="0"/>
              <a:t>23/1998: Zero-MUI Coordinated Beamforming; (Shimi of Huawei)</a:t>
            </a:r>
          </a:p>
          <a:p>
            <a:pPr>
              <a:buFont typeface="+mj-lt"/>
              <a:buAutoNum type="arabicPeriod"/>
            </a:pPr>
            <a:r>
              <a:rPr lang="en-US" sz="1400" dirty="0"/>
              <a:t>23/1514: Channel Information Feedback for Smooth Beamforming - Follow Up; (Eunsung of Samsung)</a:t>
            </a:r>
          </a:p>
          <a:p>
            <a:pPr>
              <a:buFont typeface="+mj-lt"/>
              <a:buAutoNum type="arabicPeriod"/>
            </a:pPr>
            <a:r>
              <a:rPr lang="en-US" sz="1400" dirty="0"/>
              <a:t>22/2022: Channel Information Feedback for Smooth Beamforming; (Eunsung of Samsung)</a:t>
            </a:r>
          </a:p>
          <a:p>
            <a:pPr>
              <a:buFont typeface="+mj-lt"/>
              <a:buAutoNum type="arabicPeriod"/>
            </a:pPr>
            <a:r>
              <a:rPr lang="en-US" sz="1400" dirty="0"/>
              <a:t>22/1896: TXBF based on the Optimal SVD; (Aiguo of </a:t>
            </a:r>
            <a:r>
              <a:rPr lang="en-US" sz="1400" dirty="0" err="1"/>
              <a:t>Zeku</a:t>
            </a:r>
            <a:r>
              <a:rPr lang="en-US" sz="1400" dirty="0"/>
              <a:t>)</a:t>
            </a:r>
          </a:p>
          <a:p>
            <a:pPr>
              <a:buFont typeface="+mj-lt"/>
              <a:buAutoNum type="arabicPeriod"/>
            </a:pPr>
            <a:r>
              <a:rPr lang="en-US" sz="1400" dirty="0"/>
              <a:t>22/1820: BF Feedback with the Optimal SVD; (Aiguo of </a:t>
            </a:r>
            <a:r>
              <a:rPr lang="en-US" sz="1400" dirty="0" err="1"/>
              <a:t>Zeku</a:t>
            </a:r>
            <a:r>
              <a:rPr lang="en-US" sz="1400" dirty="0"/>
              <a:t>)</a:t>
            </a:r>
          </a:p>
          <a:p>
            <a:pPr>
              <a:buFont typeface="+mj-lt"/>
              <a:buAutoNum type="arabicPeriod"/>
            </a:pPr>
            <a:r>
              <a:rPr lang="en-US" sz="1400" dirty="0"/>
              <a:t>22/1413: Thoughts-on-High-Reliability-Communications; (Aiguo of </a:t>
            </a:r>
            <a:r>
              <a:rPr lang="en-US" sz="1400" dirty="0" err="1"/>
              <a:t>Zeku</a:t>
            </a:r>
            <a:r>
              <a:rPr lang="en-US" sz="1400"/>
              <a:t>) </a:t>
            </a:r>
          </a:p>
          <a:p>
            <a:pPr>
              <a:buFont typeface="+mj-lt"/>
              <a:buAutoNum type="arabicPeriod"/>
            </a:pPr>
            <a:r>
              <a:rPr lang="en-US" sz="1400"/>
              <a:t>IEEE </a:t>
            </a:r>
            <a:r>
              <a:rPr lang="en-US" sz="1400" dirty="0"/>
              <a:t>paper: “Interference Alignment and Degrees of Freedom of the K-User Interference Channel” (</a:t>
            </a:r>
            <a:r>
              <a:rPr lang="en-US" sz="1400" dirty="0" err="1"/>
              <a:t>Viveck</a:t>
            </a:r>
            <a:r>
              <a:rPr lang="en-US" sz="1400" dirty="0"/>
              <a:t> R. </a:t>
            </a:r>
            <a:r>
              <a:rPr lang="en-US" sz="1400" dirty="0" err="1"/>
              <a:t>Cadambe</a:t>
            </a:r>
            <a:r>
              <a:rPr lang="en-US" sz="1400" dirty="0"/>
              <a:t> and Syed Ali </a:t>
            </a:r>
            <a:r>
              <a:rPr lang="en-US" sz="1400" dirty="0" err="1"/>
              <a:t>Jafar</a:t>
            </a:r>
            <a:r>
              <a:rPr lang="en-US" sz="1400" dirty="0"/>
              <a:t>, 2008)</a:t>
            </a:r>
          </a:p>
          <a:p>
            <a:pPr>
              <a:buFont typeface="+mj-lt"/>
              <a:buAutoNum type="arabicPeriod"/>
            </a:pPr>
            <a:endParaRPr lang="en-US" sz="1400" dirty="0"/>
          </a:p>
          <a:p>
            <a:pPr>
              <a:buFont typeface="+mj-lt"/>
              <a:buAutoNum type="arabicPeriod"/>
            </a:pPr>
            <a:endParaRPr lang="en-US" sz="12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865F6C-1929-428C-A6A4-261630B49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Oct 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052312-1813-4943-BBB4-37890AAF49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Aiguo Yan and et al., Samsung</a:t>
            </a:r>
            <a:endParaRPr lang="en-US" altLang="ko-K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09E3BD-2605-4482-A2AE-2C7C93F84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7614916F-BBEF-4684-B6F5-1E636F42BA02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286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F1EF668-A61F-EA3C-169F-F9C7F1158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296" y="1264709"/>
            <a:ext cx="7945408" cy="526069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400" dirty="0" err="1"/>
              <a:t>CoBF</a:t>
            </a:r>
            <a:r>
              <a:rPr lang="en-US" sz="2400" dirty="0"/>
              <a:t> is a major innovation for 11bn [1-11]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b="1" dirty="0"/>
              <a:t>Sequential</a:t>
            </a:r>
            <a:r>
              <a:rPr lang="en-US" sz="2400" dirty="0"/>
              <a:t> sounding, with the </a:t>
            </a:r>
            <a:r>
              <a:rPr lang="en-US" sz="2400" b="1" dirty="0"/>
              <a:t>Independent SVD</a:t>
            </a:r>
            <a:r>
              <a:rPr lang="en-US" sz="2400" dirty="0"/>
              <a:t>, is defined for full nulling [11]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b="1" dirty="0"/>
              <a:t>Joint</a:t>
            </a:r>
            <a:r>
              <a:rPr lang="en-US" sz="2400" dirty="0"/>
              <a:t> sounding, with the </a:t>
            </a:r>
            <a:r>
              <a:rPr lang="en-US" sz="2400" b="1" dirty="0"/>
              <a:t>JSVD</a:t>
            </a:r>
            <a:r>
              <a:rPr lang="en-US" sz="2400" dirty="0"/>
              <a:t> (Joint SVD), is defined for partial nulling [11]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[4] and [1-3] proposed </a:t>
            </a:r>
            <a:r>
              <a:rPr lang="en-US" sz="2400" b="1" dirty="0"/>
              <a:t>SSVD</a:t>
            </a:r>
            <a:r>
              <a:rPr lang="en-US" sz="2400" dirty="0"/>
              <a:t> (SeparatedSVD) and </a:t>
            </a:r>
            <a:r>
              <a:rPr lang="en-US" sz="2400" b="1" dirty="0"/>
              <a:t>SLQD</a:t>
            </a:r>
            <a:r>
              <a:rPr lang="en-US" sz="2400" dirty="0"/>
              <a:t> (</a:t>
            </a:r>
            <a:r>
              <a:rPr lang="en-US" sz="2400" dirty="0" err="1"/>
              <a:t>SeparatedLQD</a:t>
            </a:r>
            <a:r>
              <a:rPr lang="en-US" sz="2400" dirty="0"/>
              <a:t>) to further improve </a:t>
            </a:r>
            <a:r>
              <a:rPr lang="en-US" sz="2400" dirty="0" err="1"/>
              <a:t>CoBF</a:t>
            </a:r>
            <a:endParaRPr lang="en-US" sz="2400" dirty="0"/>
          </a:p>
          <a:p>
            <a:pPr marL="514350" indent="-514350">
              <a:buFont typeface="+mj-lt"/>
              <a:buAutoNum type="arabicPeriod"/>
            </a:pPr>
            <a:r>
              <a:rPr lang="en-US" sz="2400" b="1" dirty="0"/>
              <a:t>SLQD</a:t>
            </a:r>
            <a:r>
              <a:rPr lang="en-US" sz="2400" dirty="0"/>
              <a:t> and </a:t>
            </a:r>
            <a:r>
              <a:rPr lang="en-US" sz="2400" b="1" dirty="0"/>
              <a:t>SSVD</a:t>
            </a:r>
            <a:r>
              <a:rPr lang="en-US" sz="2400" dirty="0"/>
              <a:t> are examples of </a:t>
            </a:r>
            <a:r>
              <a:rPr lang="en-US" sz="2400" b="1" dirty="0"/>
              <a:t>IA </a:t>
            </a:r>
            <a:r>
              <a:rPr lang="en-US" sz="2400" dirty="0"/>
              <a:t>(Interference Alignment) scheme [12]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This contribution proposes ways to creatively use joint sounding feedback (with either SSVD or SLQD) for so-called “Optimal </a:t>
            </a:r>
            <a:r>
              <a:rPr lang="en-US" sz="2400" dirty="0" err="1"/>
              <a:t>BFing</a:t>
            </a:r>
            <a:r>
              <a:rPr lang="en-US" sz="2400" dirty="0"/>
              <a:t>”, “Optimal SVD based </a:t>
            </a:r>
            <a:r>
              <a:rPr lang="en-US" sz="2400" dirty="0" err="1"/>
              <a:t>BFing</a:t>
            </a:r>
            <a:r>
              <a:rPr lang="en-US" sz="2400" dirty="0"/>
              <a:t>”, or/and “Optimal SVD-Based Feedback”.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E05B139-14E1-7627-5871-DB348D150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27184"/>
            <a:ext cx="7772400" cy="637524"/>
          </a:xfrm>
        </p:spPr>
        <p:txBody>
          <a:bodyPr/>
          <a:lstStyle/>
          <a:p>
            <a:r>
              <a:rPr lang="en-US" b="1" dirty="0"/>
              <a:t>Background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45518C-B60D-C33B-7C58-76DE4EC90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Oct 2025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0510C4-1C66-B31A-55E1-0E54D89D6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7614916F-BBEF-4684-B6F5-1E636F42BA0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423FA5-B4E9-BDEA-0A59-C13B9DBDA1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Aiguo Yan and et al., Samsung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718413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3584" y="614891"/>
            <a:ext cx="8285129" cy="547799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A </a:t>
            </a:r>
            <a:r>
              <a:rPr lang="en-US" sz="2800" dirty="0" err="1"/>
              <a:t>CoBF</a:t>
            </a:r>
            <a:r>
              <a:rPr lang="en-US" sz="2800" dirty="0"/>
              <a:t> Configuration -- Recap </a:t>
            </a:r>
            <a:endParaRPr lang="ko-KR" altLang="en-US" sz="2800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88A17B0-9A92-4AFB-BD91-0C4C502F0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Oct 2025</a:t>
            </a:r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DC99ED67-D8E8-4D43-A5A3-1190F9D2CD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Aiguo Yan and et al., Samsung</a:t>
            </a:r>
            <a:endParaRPr lang="en-US" altLang="ko-KR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EFCBFC17-F963-4444-B7DF-F9CD83871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7614916F-BBEF-4684-B6F5-1E636F42BA0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31F587F-C11E-4EAC-B10A-C317315188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800" y="1101106"/>
            <a:ext cx="4116272" cy="5290486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3E66F80D-0DF3-4E6E-A6F7-7E01C5FDDA61}"/>
              </a:ext>
            </a:extLst>
          </p:cNvPr>
          <p:cNvSpPr/>
          <p:nvPr/>
        </p:nvSpPr>
        <p:spPr bwMode="auto">
          <a:xfrm>
            <a:off x="266008" y="1828800"/>
            <a:ext cx="4533208" cy="4167447"/>
          </a:xfrm>
          <a:prstGeom prst="roundRect">
            <a:avLst/>
          </a:prstGeom>
          <a:noFill/>
          <a:ln w="12700" cap="flat" cmpd="sng" algn="ctr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457200" marR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2800" dirty="0"/>
              <a:t>This graph is with SSVD, for example.</a:t>
            </a:r>
          </a:p>
          <a:p>
            <a:pPr marL="457200" marR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2800" dirty="0"/>
              <a:t>We already demonstrated similarity and </a:t>
            </a:r>
            <a:r>
              <a:rPr lang="en-US" sz="2800" b="1" dirty="0"/>
              <a:t>equivalence</a:t>
            </a:r>
            <a:r>
              <a:rPr lang="en-US" sz="2800" dirty="0"/>
              <a:t> among JSVD, SSVD, and SLQD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270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E05B139-14E1-7627-5871-DB348D150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414" y="623654"/>
            <a:ext cx="7922786" cy="508940"/>
          </a:xfrm>
        </p:spPr>
        <p:txBody>
          <a:bodyPr/>
          <a:lstStyle/>
          <a:p>
            <a:pPr algn="l"/>
            <a:r>
              <a:rPr lang="en-US" dirty="0"/>
              <a:t>Optimal SVD or Optimal </a:t>
            </a:r>
            <a:r>
              <a:rPr lang="en-US" dirty="0" err="1"/>
              <a:t>BFing</a:t>
            </a:r>
            <a:r>
              <a:rPr lang="en-US" dirty="0"/>
              <a:t> -- Recap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45518C-B60D-C33B-7C58-76DE4EC90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Oct 2025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0510C4-1C66-B31A-55E1-0E54D89D6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7614916F-BBEF-4684-B6F5-1E636F42BA0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423FA5-B4E9-BDEA-0A59-C13B9DBDA1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Aiguo Yan and et al., Samsung</a:t>
            </a:r>
            <a:endParaRPr lang="en-US" altLang="ko-KR" dirty="0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85280975-067F-4F3E-B5ED-6580DFFD84FB}"/>
              </a:ext>
            </a:extLst>
          </p:cNvPr>
          <p:cNvSpPr/>
          <p:nvPr/>
        </p:nvSpPr>
        <p:spPr bwMode="auto">
          <a:xfrm>
            <a:off x="5929582" y="2795953"/>
            <a:ext cx="2321170" cy="316523"/>
          </a:xfrm>
          <a:prstGeom prst="roundRect">
            <a:avLst/>
          </a:prstGeom>
          <a:solidFill>
            <a:srgbClr val="FC3728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EF43DE88-FC8A-417C-9757-34ADE69283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7039927"/>
              </p:ext>
            </p:extLst>
          </p:nvPr>
        </p:nvGraphicFramePr>
        <p:xfrm>
          <a:off x="771525" y="1260475"/>
          <a:ext cx="7677150" cy="5086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662" name="Equation" r:id="rId3" imgW="4927320" imgH="3263760" progId="Equation.DSMT4">
                  <p:embed/>
                </p:oleObj>
              </mc:Choice>
              <mc:Fallback>
                <p:oleObj name="Equation" r:id="rId3" imgW="4927320" imgH="326376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EF43DE88-FC8A-417C-9757-34ADE692832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71525" y="1260475"/>
                        <a:ext cx="7677150" cy="5086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peech Bubble: Rectangle with Corners Rounded 6">
            <a:extLst>
              <a:ext uri="{FF2B5EF4-FFF2-40B4-BE49-F238E27FC236}">
                <a16:creationId xmlns:a16="http://schemas.microsoft.com/office/drawing/2014/main" id="{E08AB848-CBF1-4FC3-BEEC-91990A867BC2}"/>
              </a:ext>
            </a:extLst>
          </p:cNvPr>
          <p:cNvSpPr/>
          <p:nvPr/>
        </p:nvSpPr>
        <p:spPr bwMode="auto">
          <a:xfrm>
            <a:off x="6858000" y="3240357"/>
            <a:ext cx="2013439" cy="694335"/>
          </a:xfrm>
          <a:prstGeom prst="wedgeRoundRectCallout">
            <a:avLst>
              <a:gd name="adj1" fmla="val -37232"/>
              <a:gd name="adj2" fmla="val -72734"/>
              <a:gd name="adj3" fmla="val 16667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This contribution proposes ways to feedback it without change of standards</a:t>
            </a:r>
          </a:p>
        </p:txBody>
      </p:sp>
    </p:spTree>
    <p:extLst>
      <p:ext uri="{BB962C8B-B14F-4D97-AF65-F5344CB8AC3E}">
        <p14:creationId xmlns:p14="http://schemas.microsoft.com/office/powerpoint/2010/main" val="3424175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E05B139-14E1-7627-5871-DB348D150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23654"/>
            <a:ext cx="7772400" cy="637524"/>
          </a:xfrm>
        </p:spPr>
        <p:txBody>
          <a:bodyPr/>
          <a:lstStyle/>
          <a:p>
            <a:pPr algn="l"/>
            <a:r>
              <a:rPr lang="en-US" dirty="0"/>
              <a:t>Joint Sounding with JSVD -- Recap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45518C-B60D-C33B-7C58-76DE4EC90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Oct 2025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0510C4-1C66-B31A-55E1-0E54D89D6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7614916F-BBEF-4684-B6F5-1E636F42BA0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423FA5-B4E9-BDEA-0A59-C13B9DBDA1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Aiguo Yan and et al., Samsung</a:t>
            </a:r>
            <a:endParaRPr lang="en-US" altLang="ko-KR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0E149C7F-E987-4D9F-B180-83DC1C71FA5A}"/>
              </a:ext>
            </a:extLst>
          </p:cNvPr>
          <p:cNvGrpSpPr/>
          <p:nvPr/>
        </p:nvGrpSpPr>
        <p:grpSpPr>
          <a:xfrm>
            <a:off x="416553" y="1407730"/>
            <a:ext cx="8425133" cy="3645507"/>
            <a:chOff x="588352" y="1407730"/>
            <a:chExt cx="8425133" cy="3645507"/>
          </a:xfrm>
        </p:grpSpPr>
        <p:graphicFrame>
          <p:nvGraphicFramePr>
            <p:cNvPr id="9" name="Object 8">
              <a:extLst>
                <a:ext uri="{FF2B5EF4-FFF2-40B4-BE49-F238E27FC236}">
                  <a16:creationId xmlns:a16="http://schemas.microsoft.com/office/drawing/2014/main" id="{C5B9C97C-FE5F-4B69-9985-D80809B5CB9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88352" y="1407730"/>
            <a:ext cx="8425133" cy="30673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042" name="Visio" r:id="rId3" imgW="7010311" imgH="2552611" progId="Visio.Drawing.15">
                    <p:embed/>
                  </p:oleObj>
                </mc:Choice>
                <mc:Fallback>
                  <p:oleObj name="Visio" r:id="rId3" imgW="7010311" imgH="2552611" progId="Visio.Drawing.15">
                    <p:embed/>
                    <p:pic>
                      <p:nvPicPr>
                        <p:cNvPr id="9" name="Object 8">
                          <a:extLst>
                            <a:ext uri="{FF2B5EF4-FFF2-40B4-BE49-F238E27FC236}">
                              <a16:creationId xmlns:a16="http://schemas.microsoft.com/office/drawing/2014/main" id="{C5B9C97C-FE5F-4B69-9985-D80809B5CB95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88352" y="1407730"/>
                          <a:ext cx="8425133" cy="306737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E78707A3-6DFB-40B2-A9EC-49DBD68D7CEA}"/>
                </a:ext>
              </a:extLst>
            </p:cNvPr>
            <p:cNvCxnSpPr>
              <a:cxnSpLocks/>
            </p:cNvCxnSpPr>
            <p:nvPr/>
          </p:nvCxnSpPr>
          <p:spPr>
            <a:xfrm>
              <a:off x="2633444" y="2828456"/>
              <a:ext cx="0" cy="73823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2" name="Object 11">
              <a:extLst>
                <a:ext uri="{FF2B5EF4-FFF2-40B4-BE49-F238E27FC236}">
                  <a16:creationId xmlns:a16="http://schemas.microsoft.com/office/drawing/2014/main" id="{65A84B6A-7E76-45E0-AB15-E12155CE515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326316" y="3633190"/>
            <a:ext cx="533400" cy="228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043" name="Equation" r:id="rId5" imgW="533160" imgH="228600" progId="Equation.DSMT4">
                    <p:embed/>
                  </p:oleObj>
                </mc:Choice>
                <mc:Fallback>
                  <p:oleObj name="Equation" r:id="rId5" imgW="533160" imgH="228600" progId="Equation.DSMT4">
                    <p:embed/>
                    <p:pic>
                      <p:nvPicPr>
                        <p:cNvPr id="12" name="Object 11">
                          <a:extLst>
                            <a:ext uri="{FF2B5EF4-FFF2-40B4-BE49-F238E27FC236}">
                              <a16:creationId xmlns:a16="http://schemas.microsoft.com/office/drawing/2014/main" id="{65A84B6A-7E76-45E0-AB15-E12155CE5155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2326316" y="3633190"/>
                          <a:ext cx="533400" cy="228600"/>
                        </a:xfrm>
                        <a:prstGeom prst="rect">
                          <a:avLst/>
                        </a:prstGeom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" name="Object 12">
              <a:extLst>
                <a:ext uri="{FF2B5EF4-FFF2-40B4-BE49-F238E27FC236}">
                  <a16:creationId xmlns:a16="http://schemas.microsoft.com/office/drawing/2014/main" id="{3D2DA3EE-AB75-48C0-852E-9F86D9ABB91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816350" y="3687294"/>
            <a:ext cx="1016000" cy="558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044" name="Equation" r:id="rId7" imgW="1015920" imgH="558720" progId="Equation.DSMT4">
                    <p:embed/>
                  </p:oleObj>
                </mc:Choice>
                <mc:Fallback>
                  <p:oleObj name="Equation" r:id="rId7" imgW="1015920" imgH="558720" progId="Equation.DSMT4">
                    <p:embed/>
                    <p:pic>
                      <p:nvPicPr>
                        <p:cNvPr id="13" name="Object 12">
                          <a:extLst>
                            <a:ext uri="{FF2B5EF4-FFF2-40B4-BE49-F238E27FC236}">
                              <a16:creationId xmlns:a16="http://schemas.microsoft.com/office/drawing/2014/main" id="{3D2DA3EE-AB75-48C0-852E-9F86D9ABB91B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3816350" y="3687294"/>
                          <a:ext cx="1016000" cy="558800"/>
                        </a:xfrm>
                        <a:prstGeom prst="rect">
                          <a:avLst/>
                        </a:prstGeom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" name="Object 13">
              <a:extLst>
                <a:ext uri="{FF2B5EF4-FFF2-40B4-BE49-F238E27FC236}">
                  <a16:creationId xmlns:a16="http://schemas.microsoft.com/office/drawing/2014/main" id="{35A1EF8D-3460-4F11-826D-011A4B6A649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349500" y="3877856"/>
            <a:ext cx="546100" cy="228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045" name="Equation" r:id="rId9" imgW="545760" imgH="228600" progId="Equation.DSMT4">
                    <p:embed/>
                  </p:oleObj>
                </mc:Choice>
                <mc:Fallback>
                  <p:oleObj name="Equation" r:id="rId9" imgW="545760" imgH="228600" progId="Equation.DSMT4">
                    <p:embed/>
                    <p:pic>
                      <p:nvPicPr>
                        <p:cNvPr id="14" name="Object 13">
                          <a:extLst>
                            <a:ext uri="{FF2B5EF4-FFF2-40B4-BE49-F238E27FC236}">
                              <a16:creationId xmlns:a16="http://schemas.microsoft.com/office/drawing/2014/main" id="{35A1EF8D-3460-4F11-826D-011A4B6A649A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2349500" y="3877856"/>
                          <a:ext cx="546100" cy="228600"/>
                        </a:xfrm>
                        <a:prstGeom prst="rect">
                          <a:avLst/>
                        </a:prstGeom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" name="Object 14">
              <a:extLst>
                <a:ext uri="{FF2B5EF4-FFF2-40B4-BE49-F238E27FC236}">
                  <a16:creationId xmlns:a16="http://schemas.microsoft.com/office/drawing/2014/main" id="{18947639-49EF-4967-B6E1-E68A60E6AAB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6154479" y="4465881"/>
            <a:ext cx="546100" cy="228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046" name="Equation" r:id="rId11" imgW="545760" imgH="228600" progId="Equation.DSMT4">
                    <p:embed/>
                  </p:oleObj>
                </mc:Choice>
                <mc:Fallback>
                  <p:oleObj name="Equation" r:id="rId11" imgW="545760" imgH="228600" progId="Equation.DSMT4">
                    <p:embed/>
                    <p:pic>
                      <p:nvPicPr>
                        <p:cNvPr id="15" name="Object 14">
                          <a:extLst>
                            <a:ext uri="{FF2B5EF4-FFF2-40B4-BE49-F238E27FC236}">
                              <a16:creationId xmlns:a16="http://schemas.microsoft.com/office/drawing/2014/main" id="{18947639-49EF-4967-B6E1-E68A60E6AAB2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6154479" y="4465881"/>
                          <a:ext cx="546100" cy="228600"/>
                        </a:xfrm>
                        <a:prstGeom prst="rect">
                          <a:avLst/>
                        </a:prstGeom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" name="Object 15">
              <a:extLst>
                <a:ext uri="{FF2B5EF4-FFF2-40B4-BE49-F238E27FC236}">
                  <a16:creationId xmlns:a16="http://schemas.microsoft.com/office/drawing/2014/main" id="{A388F393-57CB-4B5C-A980-A09F43F8D24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6154479" y="4707471"/>
            <a:ext cx="533400" cy="228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047" name="Equation" r:id="rId13" imgW="533160" imgH="228600" progId="Equation.DSMT4">
                    <p:embed/>
                  </p:oleObj>
                </mc:Choice>
                <mc:Fallback>
                  <p:oleObj name="Equation" r:id="rId13" imgW="533160" imgH="228600" progId="Equation.DSMT4">
                    <p:embed/>
                    <p:pic>
                      <p:nvPicPr>
                        <p:cNvPr id="16" name="Object 15">
                          <a:extLst>
                            <a:ext uri="{FF2B5EF4-FFF2-40B4-BE49-F238E27FC236}">
                              <a16:creationId xmlns:a16="http://schemas.microsoft.com/office/drawing/2014/main" id="{A388F393-57CB-4B5C-A980-A09F43F8D243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6154479" y="4707471"/>
                          <a:ext cx="533400" cy="228600"/>
                        </a:xfrm>
                        <a:prstGeom prst="rect">
                          <a:avLst/>
                        </a:prstGeom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A82C72ED-3E4E-45CC-BD4A-388D59A6B9F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23931" y="1965376"/>
              <a:ext cx="0" cy="111544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4E0314CA-FEBF-4119-A21D-1389BEDCB70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153400" y="3612055"/>
              <a:ext cx="0" cy="28320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DCFABA43-C51E-4DFF-9E9D-C227D8733A3C}"/>
                </a:ext>
              </a:extLst>
            </p:cNvPr>
            <p:cNvCxnSpPr>
              <a:cxnSpLocks/>
            </p:cNvCxnSpPr>
            <p:nvPr/>
          </p:nvCxnSpPr>
          <p:spPr>
            <a:xfrm>
              <a:off x="6477000" y="2871654"/>
              <a:ext cx="0" cy="148080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20" name="Object 19">
              <a:extLst>
                <a:ext uri="{FF2B5EF4-FFF2-40B4-BE49-F238E27FC236}">
                  <a16:creationId xmlns:a16="http://schemas.microsoft.com/office/drawing/2014/main" id="{0F7A7C57-4C5D-43AE-9DB1-7073CFE9CB2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645992" y="4494437"/>
            <a:ext cx="1016000" cy="558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048" name="Equation" r:id="rId15" imgW="1015920" imgH="558720" progId="Equation.DSMT4">
                    <p:embed/>
                  </p:oleObj>
                </mc:Choice>
                <mc:Fallback>
                  <p:oleObj name="Equation" r:id="rId15" imgW="1015920" imgH="558720" progId="Equation.DSMT4">
                    <p:embed/>
                    <p:pic>
                      <p:nvPicPr>
                        <p:cNvPr id="20" name="Object 19">
                          <a:extLst>
                            <a:ext uri="{FF2B5EF4-FFF2-40B4-BE49-F238E27FC236}">
                              <a16:creationId xmlns:a16="http://schemas.microsoft.com/office/drawing/2014/main" id="{0F7A7C57-4C5D-43AE-9DB1-7073CFE9CB2E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7645992" y="4494437"/>
                          <a:ext cx="1016000" cy="558800"/>
                        </a:xfrm>
                        <a:prstGeom prst="rect">
                          <a:avLst/>
                        </a:prstGeom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13418E3B-F1FB-4951-A9E8-6557E93986C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23931" y="2828456"/>
              <a:ext cx="0" cy="19993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F997B5AA-AD27-44F7-AC6F-C9198B0C0A8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159416" y="1968085"/>
              <a:ext cx="0" cy="189370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: Rounded Corners 22">
                <a:extLst>
                  <a:ext uri="{FF2B5EF4-FFF2-40B4-BE49-F238E27FC236}">
                    <a16:creationId xmlns:a16="http://schemas.microsoft.com/office/drawing/2014/main" id="{BF5AD3E2-31E1-4DD6-9A2E-DF34ECC6B370}"/>
                  </a:ext>
                </a:extLst>
              </p:cNvPr>
              <p:cNvSpPr/>
              <p:nvPr/>
            </p:nvSpPr>
            <p:spPr bwMode="auto">
              <a:xfrm>
                <a:off x="415992" y="4809323"/>
                <a:ext cx="5502669" cy="1619187"/>
              </a:xfrm>
              <a:prstGeom prst="roundRect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342900" indent="-342900" eaLnBrk="0" hangingPunct="0">
                  <a:buFont typeface="Arial" panose="020B0604020202020204" pitchFamily="34" charset="0"/>
                  <a:buChar char="•"/>
                </a:pPr>
                <a:r>
                  <a:rPr kumimoji="0" 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rPr>
                  <a:t>STA</a:t>
                </a:r>
                <a:r>
                  <a:rPr kumimoji="0" lang="en-US" sz="2000" b="0" i="0" u="none" strike="noStrike" cap="none" normalizeH="0" baseline="-2500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rPr>
                  <a:t>1</a:t>
                </a:r>
                <a:r>
                  <a:rPr kumimoji="0" 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rPr>
                  <a:t> simply feedbacks S</a:t>
                </a:r>
                <a:r>
                  <a:rPr lang="en-US" sz="2000" baseline="-25000" dirty="0"/>
                  <a:t>1</a:t>
                </a:r>
                <a:r>
                  <a:rPr kumimoji="0" lang="en-US" sz="20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2000" b="0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2000" i="1" dirty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i="1" dirty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</m:acc>
                      </m:e>
                      <m:sub>
                        <m:r>
                          <a:rPr kumimoji="0" lang="en-US" sz="2000" b="0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kumimoji="0" lang="en-US" sz="20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  <a:p>
                <a:pPr marL="342900" marR="0" indent="-34290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</a:pPr>
                <a:r>
                  <a:rPr kumimoji="0" lang="en-US" sz="2000" b="0" i="0" u="none" strike="noStrike" cap="none" normalizeH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rPr>
                  <a:t>Neither V</a:t>
                </a:r>
                <a:r>
                  <a:rPr kumimoji="0" lang="en-US" sz="2000" b="0" i="0" u="none" strike="noStrike" cap="none" normalizeH="0" baseline="-2500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rPr>
                  <a:t>11</a:t>
                </a:r>
                <a:r>
                  <a:rPr kumimoji="0" lang="en-US" sz="2000" b="0" i="0" u="none" strike="noStrike" cap="none" normalizeH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rPr>
                  <a:t> nor </a:t>
                </a:r>
                <a:r>
                  <a:rPr kumimoji="0" lang="en-US" sz="2000" b="0" i="0" u="none" strike="noStrike" cap="none" normalizeH="0" dirty="0">
                    <a:ln>
                      <a:noFill/>
                    </a:ln>
                    <a:effectLst/>
                    <a:latin typeface="Times New Roman" pitchFamily="18" charset="0"/>
                  </a:rPr>
                  <a:t>V</a:t>
                </a:r>
                <a:r>
                  <a:rPr kumimoji="0" lang="en-US" sz="2000" b="0" i="0" u="none" strike="noStrike" cap="none" normalizeH="0" baseline="-25000" dirty="0">
                    <a:ln>
                      <a:noFill/>
                    </a:ln>
                    <a:effectLst/>
                    <a:latin typeface="Times New Roman" pitchFamily="18" charset="0"/>
                  </a:rPr>
                  <a:t>12</a:t>
                </a:r>
                <a:r>
                  <a:rPr kumimoji="0" lang="en-US" sz="2000" b="0" i="0" u="none" strike="noStrike" cap="none" normalizeH="0" dirty="0">
                    <a:ln>
                      <a:noFill/>
                    </a:ln>
                    <a:effectLst/>
                    <a:latin typeface="Times New Roman" pitchFamily="18" charset="0"/>
                  </a:rPr>
                  <a:t> can be </a:t>
                </a:r>
                <a:r>
                  <a:rPr kumimoji="0" lang="en-US" sz="2000" b="0" i="0" u="none" strike="noStrike" cap="none" normalizeH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rPr>
                  <a:t>guaranteed unitary, in general.</a:t>
                </a:r>
              </a:p>
              <a:p>
                <a:pPr marL="342900" marR="0" indent="-34290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</a:pPr>
                <a:r>
                  <a:rPr kumimoji="0" lang="en-US" sz="2000" b="0" i="0" u="none" strike="noStrike" cap="none" normalizeH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rPr>
                  <a:t>V</a:t>
                </a:r>
                <a:r>
                  <a:rPr kumimoji="0" lang="en-US" sz="2000" b="0" i="0" u="none" strike="noStrike" cap="none" normalizeH="0" baseline="-2500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rPr>
                  <a:t>11</a:t>
                </a:r>
                <a:r>
                  <a:rPr kumimoji="0" lang="en-US" sz="2000" b="0" i="0" u="none" strike="noStrike" cap="none" normalizeH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rPr>
                  <a:t> is </a:t>
                </a:r>
                <a:r>
                  <a:rPr kumimoji="0" lang="en-US" sz="2000" b="0" i="0" u="none" strike="noStrike" cap="none" normalizeH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</a:rPr>
                  <a:t>not suitable </a:t>
                </a:r>
                <a:r>
                  <a:rPr kumimoji="0" lang="en-US" sz="2000" b="0" i="0" u="none" strike="noStrike" cap="none" normalizeH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rPr>
                  <a:t>for re-use in SU/MU-MIMO</a:t>
                </a:r>
              </a:p>
            </p:txBody>
          </p:sp>
        </mc:Choice>
        <mc:Fallback xmlns="">
          <p:sp>
            <p:nvSpPr>
              <p:cNvPr id="23" name="Rectangle: Rounded Corners 22">
                <a:extLst>
                  <a:ext uri="{FF2B5EF4-FFF2-40B4-BE49-F238E27FC236}">
                    <a16:creationId xmlns:a16="http://schemas.microsoft.com/office/drawing/2014/main" id="{BF5AD3E2-31E1-4DD6-9A2E-DF34ECC6B37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15992" y="4809323"/>
                <a:ext cx="5502669" cy="1619187"/>
              </a:xfrm>
              <a:prstGeom prst="roundRect">
                <a:avLst/>
              </a:prstGeom>
              <a:blipFill>
                <a:blip r:embed="rId17"/>
                <a:stretch>
                  <a:fillRect/>
                </a:stretch>
              </a:blip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EF43DE88-FC8A-417C-9757-34ADE69283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2931701"/>
              </p:ext>
            </p:extLst>
          </p:nvPr>
        </p:nvGraphicFramePr>
        <p:xfrm>
          <a:off x="6078480" y="5154973"/>
          <a:ext cx="2791426" cy="9825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049" name="Equation" r:id="rId18" imgW="1587240" imgH="558720" progId="Equation.DSMT4">
                  <p:embed/>
                </p:oleObj>
              </mc:Choice>
              <mc:Fallback>
                <p:oleObj name="Equation" r:id="rId18" imgW="1587240" imgH="55872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EF43DE88-FC8A-417C-9757-34ADE692832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6078480" y="5154973"/>
                        <a:ext cx="2791426" cy="9825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98856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E05B139-14E1-7627-5871-DB348D150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23654"/>
            <a:ext cx="7772400" cy="637524"/>
          </a:xfrm>
        </p:spPr>
        <p:txBody>
          <a:bodyPr/>
          <a:lstStyle/>
          <a:p>
            <a:pPr algn="l"/>
            <a:r>
              <a:rPr lang="en-US" dirty="0"/>
              <a:t>Feedback with Joint SVD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45518C-B60D-C33B-7C58-76DE4EC90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Oct 2025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0510C4-1C66-B31A-55E1-0E54D89D6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7614916F-BBEF-4684-B6F5-1E636F42BA02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423FA5-B4E9-BDEA-0A59-C13B9DBDA1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Aiguo Yan and et al., Samsung</a:t>
            </a:r>
            <a:endParaRPr lang="en-US" altLang="ko-KR" dirty="0"/>
          </a:p>
        </p:txBody>
      </p:sp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EF43DE88-FC8A-417C-9757-34ADE69283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9870185"/>
              </p:ext>
            </p:extLst>
          </p:nvPr>
        </p:nvGraphicFramePr>
        <p:xfrm>
          <a:off x="801215" y="1620838"/>
          <a:ext cx="6530566" cy="251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11" name="Equation" r:id="rId3" imgW="2666880" imgH="1028520" progId="Equation.DSMT4">
                  <p:embed/>
                </p:oleObj>
              </mc:Choice>
              <mc:Fallback>
                <p:oleObj name="Equation" r:id="rId3" imgW="2666880" imgH="102852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EF43DE88-FC8A-417C-9757-34ADE692832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01215" y="1620838"/>
                        <a:ext cx="6530566" cy="2518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75425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74780" y="614891"/>
            <a:ext cx="8425133" cy="547799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Joint Sounding with Separated-SVD</a:t>
            </a:r>
            <a:endParaRPr lang="ko-KR" altLang="en-US" sz="2800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88A17B0-9A92-4AFB-BD91-0C4C502F0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Oct 2025</a:t>
            </a:r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DC99ED67-D8E8-4D43-A5A3-1190F9D2CD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Aiguo Yan and et al., Samsung</a:t>
            </a:r>
            <a:endParaRPr lang="en-US" altLang="ko-KR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EFCBFC17-F963-4444-B7DF-F9CD83871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7614916F-BBEF-4684-B6F5-1E636F42BA02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55435BF4-1A92-4FD1-A6DC-9DD25918D7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8548" y="1536267"/>
          <a:ext cx="8425133" cy="30673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79" name="Visio" r:id="rId4" imgW="7010311" imgH="2552611" progId="Visio.Drawing.15">
                  <p:embed/>
                </p:oleObj>
              </mc:Choice>
              <mc:Fallback>
                <p:oleObj name="Visio" r:id="rId4" imgW="7010311" imgH="2552611" progId="Visio.Drawing.15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55435BF4-1A92-4FD1-A6DC-9DD25918D7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48" y="1536267"/>
                        <a:ext cx="8425133" cy="306737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AB6E6BF-D0FF-46CC-83F8-867B11D8B815}"/>
              </a:ext>
            </a:extLst>
          </p:cNvPr>
          <p:cNvCxnSpPr>
            <a:cxnSpLocks/>
          </p:cNvCxnSpPr>
          <p:nvPr/>
        </p:nvCxnSpPr>
        <p:spPr>
          <a:xfrm>
            <a:off x="2473640" y="2956993"/>
            <a:ext cx="0" cy="7382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093831DC-457C-4F91-B02C-457003E4214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66512" y="3761727"/>
          <a:ext cx="533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80" name="Equation" r:id="rId6" imgW="533160" imgH="228600" progId="Equation.DSMT4">
                  <p:embed/>
                </p:oleObj>
              </mc:Choice>
              <mc:Fallback>
                <p:oleObj name="Equation" r:id="rId6" imgW="533160" imgH="2286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093831DC-457C-4F91-B02C-457003E4214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166512" y="3761727"/>
                        <a:ext cx="533400" cy="2286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B4342EB0-7EFE-42B3-BFDE-EC8B1868BB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89696" y="4006393"/>
          <a:ext cx="546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81" name="Equation" r:id="rId8" imgW="545760" imgH="228600" progId="Equation.DSMT4">
                  <p:embed/>
                </p:oleObj>
              </mc:Choice>
              <mc:Fallback>
                <p:oleObj name="Equation" r:id="rId8" imgW="545760" imgH="2286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B4342EB0-7EFE-42B3-BFDE-EC8B1868BBB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189696" y="4006393"/>
                        <a:ext cx="546100" cy="2286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227049BA-759B-4DE8-8C6F-4C1EADFD65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94675" y="4594418"/>
          <a:ext cx="546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82" name="Equation" r:id="rId10" imgW="545760" imgH="228600" progId="Equation.DSMT4">
                  <p:embed/>
                </p:oleObj>
              </mc:Choice>
              <mc:Fallback>
                <p:oleObj name="Equation" r:id="rId10" imgW="545760" imgH="22860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227049BA-759B-4DE8-8C6F-4C1EADFD654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994675" y="4594418"/>
                        <a:ext cx="546100" cy="2286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441281E3-EDCA-43D8-8CE2-46C95771DDB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14432" y="4608744"/>
          <a:ext cx="12319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83" name="Equation" r:id="rId12" imgW="1231560" imgH="1091880" progId="Equation.DSMT4">
                  <p:embed/>
                </p:oleObj>
              </mc:Choice>
              <mc:Fallback>
                <p:oleObj name="Equation" r:id="rId12" imgW="1231560" imgH="10918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441281E3-EDCA-43D8-8CE2-46C95771DDB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714432" y="4608744"/>
                        <a:ext cx="1231900" cy="10922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F599A6B6-AD0A-4D11-820A-C9AB273D539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94675" y="4836008"/>
          <a:ext cx="533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84" name="Equation" r:id="rId14" imgW="533160" imgH="228600" progId="Equation.DSMT4">
                  <p:embed/>
                </p:oleObj>
              </mc:Choice>
              <mc:Fallback>
                <p:oleObj name="Equation" r:id="rId14" imgW="533160" imgH="22860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F599A6B6-AD0A-4D11-820A-C9AB273D539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994675" y="4836008"/>
                        <a:ext cx="533400" cy="2286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8836C682-8FAA-4079-9AF6-F1B4D3ABAAFB}"/>
              </a:ext>
            </a:extLst>
          </p:cNvPr>
          <p:cNvCxnSpPr>
            <a:cxnSpLocks/>
          </p:cNvCxnSpPr>
          <p:nvPr/>
        </p:nvCxnSpPr>
        <p:spPr>
          <a:xfrm flipV="1">
            <a:off x="4164127" y="2118793"/>
            <a:ext cx="0" cy="10905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8ABFCD22-AE78-46BA-B503-72F01D02B1BF}"/>
              </a:ext>
            </a:extLst>
          </p:cNvPr>
          <p:cNvCxnSpPr>
            <a:cxnSpLocks/>
          </p:cNvCxnSpPr>
          <p:nvPr/>
        </p:nvCxnSpPr>
        <p:spPr>
          <a:xfrm flipV="1">
            <a:off x="7993596" y="2118793"/>
            <a:ext cx="0" cy="18878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A826051-A67B-4744-9114-C6DA7F16FCD5}"/>
              </a:ext>
            </a:extLst>
          </p:cNvPr>
          <p:cNvCxnSpPr>
            <a:cxnSpLocks/>
          </p:cNvCxnSpPr>
          <p:nvPr/>
        </p:nvCxnSpPr>
        <p:spPr>
          <a:xfrm>
            <a:off x="6317196" y="3000191"/>
            <a:ext cx="0" cy="14808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Arrow: Curved Left 22">
            <a:extLst>
              <a:ext uri="{FF2B5EF4-FFF2-40B4-BE49-F238E27FC236}">
                <a16:creationId xmlns:a16="http://schemas.microsoft.com/office/drawing/2014/main" id="{59F0791A-9782-4B71-B62C-D15458145F22}"/>
              </a:ext>
            </a:extLst>
          </p:cNvPr>
          <p:cNvSpPr/>
          <p:nvPr/>
        </p:nvSpPr>
        <p:spPr>
          <a:xfrm flipH="1">
            <a:off x="7231596" y="4703788"/>
            <a:ext cx="446276" cy="903859"/>
          </a:xfrm>
          <a:prstGeom prst="curvedLef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" name="Arrow: Curved Left 23">
            <a:extLst>
              <a:ext uri="{FF2B5EF4-FFF2-40B4-BE49-F238E27FC236}">
                <a16:creationId xmlns:a16="http://schemas.microsoft.com/office/drawing/2014/main" id="{286400DD-B557-4C53-8897-0B6FD2A87B73}"/>
              </a:ext>
            </a:extLst>
          </p:cNvPr>
          <p:cNvSpPr/>
          <p:nvPr/>
        </p:nvSpPr>
        <p:spPr>
          <a:xfrm flipH="1">
            <a:off x="3426616" y="3906662"/>
            <a:ext cx="336105" cy="903859"/>
          </a:xfrm>
          <a:prstGeom prst="curvedLeftArrow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6CACFC76-0D91-43AB-99FC-BCDF5ECA882C}"/>
              </a:ext>
            </a:extLst>
          </p:cNvPr>
          <p:cNvSpPr/>
          <p:nvPr/>
        </p:nvSpPr>
        <p:spPr>
          <a:xfrm>
            <a:off x="4437004" y="5301803"/>
            <a:ext cx="2286000" cy="6096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identical computation as with seq sounding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B48FACF5-4A9C-4A03-B3CB-E43D96878285}"/>
              </a:ext>
            </a:extLst>
          </p:cNvPr>
          <p:cNvCxnSpPr>
            <a:cxnSpLocks/>
          </p:cNvCxnSpPr>
          <p:nvPr/>
        </p:nvCxnSpPr>
        <p:spPr>
          <a:xfrm flipH="1" flipV="1">
            <a:off x="4716996" y="4846611"/>
            <a:ext cx="533559" cy="4551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C045E694-49D3-4A3B-A2B9-5A776E8DDFAB}"/>
              </a:ext>
            </a:extLst>
          </p:cNvPr>
          <p:cNvCxnSpPr>
            <a:stCxn id="25" idx="3"/>
          </p:cNvCxnSpPr>
          <p:nvPr/>
        </p:nvCxnSpPr>
        <p:spPr>
          <a:xfrm flipV="1">
            <a:off x="6723004" y="5099647"/>
            <a:ext cx="889592" cy="5069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5E026FE1-085B-46F9-BB03-2A11FDA29175}"/>
              </a:ext>
            </a:extLst>
          </p:cNvPr>
          <p:cNvCxnSpPr>
            <a:cxnSpLocks/>
          </p:cNvCxnSpPr>
          <p:nvPr/>
        </p:nvCxnSpPr>
        <p:spPr>
          <a:xfrm flipV="1">
            <a:off x="4171808" y="2934825"/>
            <a:ext cx="0" cy="1999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47F1AC11-3368-4B05-904C-98A27DA70B63}"/>
              </a:ext>
            </a:extLst>
          </p:cNvPr>
          <p:cNvCxnSpPr>
            <a:cxnSpLocks/>
          </p:cNvCxnSpPr>
          <p:nvPr/>
        </p:nvCxnSpPr>
        <p:spPr>
          <a:xfrm flipV="1">
            <a:off x="7992889" y="2937593"/>
            <a:ext cx="0" cy="1999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263F44E7-8BED-4424-A38B-1E6F2DCD5CB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58324" y="3778353"/>
          <a:ext cx="12319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85" name="Equation" r:id="rId16" imgW="1231560" imgH="1091880" progId="Equation.DSMT4">
                  <p:embed/>
                </p:oleObj>
              </mc:Choice>
              <mc:Fallback>
                <p:oleObj name="Equation" r:id="rId16" imgW="1231560" imgH="109188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263F44E7-8BED-4424-A38B-1E6F2DCD5C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858324" y="3778353"/>
                        <a:ext cx="1231900" cy="1092200"/>
                      </a:xfrm>
                      <a:prstGeom prst="rect">
                        <a:avLst/>
                      </a:prstGeom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956540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13461" y="609601"/>
            <a:ext cx="8203819" cy="675010"/>
          </a:xfrm>
        </p:spPr>
        <p:txBody>
          <a:bodyPr>
            <a:normAutofit/>
          </a:bodyPr>
          <a:lstStyle/>
          <a:p>
            <a:pPr algn="ctr"/>
            <a:r>
              <a:rPr lang="en-US" sz="2800" dirty="0"/>
              <a:t>SSVD-based Feedback with Joint Sounding</a:t>
            </a:r>
            <a:endParaRPr lang="ko-KR" altLang="en-US" sz="2800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88A17B0-9A92-4AFB-BD91-0C4C502F0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Oct 2025</a:t>
            </a:r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DC99ED67-D8E8-4D43-A5A3-1190F9D2CD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Aiguo Yan and et al., Samsung</a:t>
            </a:r>
            <a:endParaRPr lang="en-US" altLang="ko-KR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EFCBFC17-F963-4444-B7DF-F9CD83871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7614916F-BBEF-4684-B6F5-1E636F42BA02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7212B37F-1618-4CE9-B3F6-5CF2BE58C4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1419332"/>
              </p:ext>
            </p:extLst>
          </p:nvPr>
        </p:nvGraphicFramePr>
        <p:xfrm>
          <a:off x="886689" y="1173163"/>
          <a:ext cx="7501024" cy="524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476" name="Equation" r:id="rId4" imgW="4940280" imgH="3454200" progId="Equation.DSMT4">
                  <p:embed/>
                </p:oleObj>
              </mc:Choice>
              <mc:Fallback>
                <p:oleObj name="Equation" r:id="rId4" imgW="4940280" imgH="34542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7212B37F-1618-4CE9-B3F6-5CF2BE58C4B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86689" y="1173163"/>
                        <a:ext cx="7501024" cy="5245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34C044B8-2D6A-4249-8CAC-0CA125C4DC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10100" y="27432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477" name="Equation" r:id="rId6" imgW="914400" imgH="198720" progId="Equation.DSMT4">
                  <p:embed/>
                </p:oleObj>
              </mc:Choice>
              <mc:Fallback>
                <p:oleObj name="Equation" r:id="rId6" imgW="914400" imgH="19872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34C044B8-2D6A-4249-8CAC-0CA125C4DC4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610100" y="2743200"/>
                        <a:ext cx="914400" cy="19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7F9DA000-1FB6-4989-B00F-3C165EE5F228}"/>
              </a:ext>
            </a:extLst>
          </p:cNvPr>
          <p:cNvSpPr/>
          <p:nvPr/>
        </p:nvSpPr>
        <p:spPr bwMode="auto">
          <a:xfrm>
            <a:off x="1059606" y="4070838"/>
            <a:ext cx="1050547" cy="392862"/>
          </a:xfrm>
          <a:prstGeom prst="wedgeRoundRectCallout">
            <a:avLst>
              <a:gd name="adj1" fmla="val 8117"/>
              <a:gd name="adj2" fmla="val 90289"/>
              <a:gd name="adj3" fmla="val 16667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Our Choice</a:t>
            </a:r>
          </a:p>
        </p:txBody>
      </p:sp>
    </p:spTree>
    <p:extLst>
      <p:ext uri="{BB962C8B-B14F-4D97-AF65-F5344CB8AC3E}">
        <p14:creationId xmlns:p14="http://schemas.microsoft.com/office/powerpoint/2010/main" val="5735939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48" y="614891"/>
            <a:ext cx="8571365" cy="547799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Joint Sounding with Separated LQD</a:t>
            </a:r>
            <a:endParaRPr lang="ko-KR" altLang="en-US" sz="2800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88A17B0-9A92-4AFB-BD91-0C4C502F0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Oct 2025</a:t>
            </a:r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DC99ED67-D8E8-4D43-A5A3-1190F9D2CD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Aiguo Yan and et al., Samsung</a:t>
            </a:r>
            <a:endParaRPr lang="en-US" altLang="ko-KR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EFCBFC17-F963-4444-B7DF-F9CD83871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7614916F-BBEF-4684-B6F5-1E636F42BA02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2ECDADB7-34BA-4350-B4AF-A314E00A71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9091413"/>
              </p:ext>
            </p:extLst>
          </p:nvPr>
        </p:nvGraphicFramePr>
        <p:xfrm>
          <a:off x="588352" y="1855874"/>
          <a:ext cx="8425133" cy="30673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14" name="Visio" r:id="rId4" imgW="7010311" imgH="2552611" progId="Visio.Drawing.15">
                  <p:embed/>
                </p:oleObj>
              </mc:Choice>
              <mc:Fallback>
                <p:oleObj name="Visio" r:id="rId4" imgW="7010311" imgH="2552611" progId="Visio.Drawing.15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E8747F56-8C21-4925-B495-CDD8D9E1776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352" y="1855874"/>
                        <a:ext cx="8425133" cy="306737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EB3A46FB-5974-4B57-B061-A2B042253E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008" y="1310005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Case of Joint Sounding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A1ED951B-F506-4364-BE5D-781314C89664}"/>
              </a:ext>
            </a:extLst>
          </p:cNvPr>
          <p:cNvCxnSpPr>
            <a:cxnSpLocks/>
          </p:cNvCxnSpPr>
          <p:nvPr/>
        </p:nvCxnSpPr>
        <p:spPr>
          <a:xfrm>
            <a:off x="2633444" y="3276600"/>
            <a:ext cx="0" cy="7382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" name="Object 34">
            <a:extLst>
              <a:ext uri="{FF2B5EF4-FFF2-40B4-BE49-F238E27FC236}">
                <a16:creationId xmlns:a16="http://schemas.microsoft.com/office/drawing/2014/main" id="{1662D55A-1A0D-4C6B-9EC3-800509B2829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26316" y="4081334"/>
          <a:ext cx="533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15" name="Equation" r:id="rId6" imgW="533160" imgH="228600" progId="Equation.DSMT4">
                  <p:embed/>
                </p:oleObj>
              </mc:Choice>
              <mc:Fallback>
                <p:oleObj name="Equation" r:id="rId6" imgW="533160" imgH="2286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1894E38B-D0CD-40CC-9858-D5173EC38FF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326316" y="4081334"/>
                        <a:ext cx="533400" cy="2286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>
            <a:extLst>
              <a:ext uri="{FF2B5EF4-FFF2-40B4-BE49-F238E27FC236}">
                <a16:creationId xmlns:a16="http://schemas.microsoft.com/office/drawing/2014/main" id="{1EEB1E5C-17A4-4DB1-B444-2293E4C1D9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49500" y="4326000"/>
          <a:ext cx="546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16" name="Equation" r:id="rId8" imgW="545760" imgH="228600" progId="Equation.DSMT4">
                  <p:embed/>
                </p:oleObj>
              </mc:Choice>
              <mc:Fallback>
                <p:oleObj name="Equation" r:id="rId8" imgW="545760" imgH="2286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C57F9A0E-140A-43A4-8C98-0D0F441371A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349500" y="4326000"/>
                        <a:ext cx="546100" cy="2286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>
            <a:extLst>
              <a:ext uri="{FF2B5EF4-FFF2-40B4-BE49-F238E27FC236}">
                <a16:creationId xmlns:a16="http://schemas.microsoft.com/office/drawing/2014/main" id="{55831B89-17A0-4568-962F-2AD7594839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54479" y="4914025"/>
          <a:ext cx="546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17" name="Equation" r:id="rId10" imgW="545760" imgH="228600" progId="Equation.DSMT4">
                  <p:embed/>
                </p:oleObj>
              </mc:Choice>
              <mc:Fallback>
                <p:oleObj name="Equation" r:id="rId10" imgW="545760" imgH="22860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0F967219-853B-4340-8807-E17E6BD2504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154479" y="4914025"/>
                        <a:ext cx="546100" cy="2286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>
            <a:extLst>
              <a:ext uri="{FF2B5EF4-FFF2-40B4-BE49-F238E27FC236}">
                <a16:creationId xmlns:a16="http://schemas.microsoft.com/office/drawing/2014/main" id="{8CE845E5-6AD2-4856-8B75-3F94A4CE6D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54479" y="5155615"/>
          <a:ext cx="533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18" name="Equation" r:id="rId12" imgW="533160" imgH="228600" progId="Equation.DSMT4">
                  <p:embed/>
                </p:oleObj>
              </mc:Choice>
              <mc:Fallback>
                <p:oleObj name="Equation" r:id="rId12" imgW="533160" imgH="22860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A70FCDDC-4494-4E4B-B5DB-2F89ABFD495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154479" y="5155615"/>
                        <a:ext cx="533400" cy="2286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018354B8-F71A-454F-8AE5-FEEA209CD43E}"/>
              </a:ext>
            </a:extLst>
          </p:cNvPr>
          <p:cNvCxnSpPr>
            <a:cxnSpLocks/>
          </p:cNvCxnSpPr>
          <p:nvPr/>
        </p:nvCxnSpPr>
        <p:spPr>
          <a:xfrm flipV="1">
            <a:off x="4323931" y="3258696"/>
            <a:ext cx="0" cy="1999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968AAD05-317F-42A2-9C5F-E93488658B19}"/>
              </a:ext>
            </a:extLst>
          </p:cNvPr>
          <p:cNvCxnSpPr>
            <a:cxnSpLocks/>
          </p:cNvCxnSpPr>
          <p:nvPr/>
        </p:nvCxnSpPr>
        <p:spPr>
          <a:xfrm flipV="1">
            <a:off x="8153400" y="3276600"/>
            <a:ext cx="0" cy="10668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F9EF8675-8D3B-4141-9815-A0D83D00FBFE}"/>
              </a:ext>
            </a:extLst>
          </p:cNvPr>
          <p:cNvCxnSpPr>
            <a:cxnSpLocks/>
          </p:cNvCxnSpPr>
          <p:nvPr/>
        </p:nvCxnSpPr>
        <p:spPr>
          <a:xfrm>
            <a:off x="6477000" y="3319798"/>
            <a:ext cx="0" cy="14808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Arrow: Curved Left 41">
            <a:extLst>
              <a:ext uri="{FF2B5EF4-FFF2-40B4-BE49-F238E27FC236}">
                <a16:creationId xmlns:a16="http://schemas.microsoft.com/office/drawing/2014/main" id="{5F2337CA-38C9-4E66-8D6E-AE66BCF03623}"/>
              </a:ext>
            </a:extLst>
          </p:cNvPr>
          <p:cNvSpPr/>
          <p:nvPr/>
        </p:nvSpPr>
        <p:spPr>
          <a:xfrm flipH="1">
            <a:off x="7391400" y="5023395"/>
            <a:ext cx="446276" cy="903859"/>
          </a:xfrm>
          <a:prstGeom prst="curvedLef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3" name="Arrow: Curved Left 42">
            <a:extLst>
              <a:ext uri="{FF2B5EF4-FFF2-40B4-BE49-F238E27FC236}">
                <a16:creationId xmlns:a16="http://schemas.microsoft.com/office/drawing/2014/main" id="{24C81A9B-A627-44FA-87A5-037126AD667F}"/>
              </a:ext>
            </a:extLst>
          </p:cNvPr>
          <p:cNvSpPr/>
          <p:nvPr/>
        </p:nvSpPr>
        <p:spPr>
          <a:xfrm flipH="1">
            <a:off x="3586420" y="4226269"/>
            <a:ext cx="336105" cy="903859"/>
          </a:xfrm>
          <a:prstGeom prst="curvedLeftArrow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44" name="Object 43">
            <a:extLst>
              <a:ext uri="{FF2B5EF4-FFF2-40B4-BE49-F238E27FC236}">
                <a16:creationId xmlns:a16="http://schemas.microsoft.com/office/drawing/2014/main" id="{CBE0595D-9148-412F-A04D-55F123B88E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6404801"/>
              </p:ext>
            </p:extLst>
          </p:nvPr>
        </p:nvGraphicFramePr>
        <p:xfrm>
          <a:off x="401638" y="5126038"/>
          <a:ext cx="3394075" cy="1277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19" name="Equation" r:id="rId14" imgW="2895480" imgH="1091880" progId="Equation.DSMT4">
                  <p:embed/>
                </p:oleObj>
              </mc:Choice>
              <mc:Fallback>
                <p:oleObj name="Equation" r:id="rId14" imgW="2895480" imgH="109188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BFE373C3-1FF8-458C-9A61-F10BB72AC3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01638" y="5126038"/>
                        <a:ext cx="3394075" cy="1277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CE3F55C4-F245-42D5-8F74-45D048B50B54}"/>
              </a:ext>
            </a:extLst>
          </p:cNvPr>
          <p:cNvSpPr/>
          <p:nvPr/>
        </p:nvSpPr>
        <p:spPr>
          <a:xfrm>
            <a:off x="4348740" y="1400507"/>
            <a:ext cx="3804660" cy="36512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>
                <a:solidFill>
                  <a:schemeClr val="tx1"/>
                </a:solidFill>
              </a:rPr>
              <a:t>AP sides can work with feedbacks without knowledge of the separated LQD or not </a:t>
            </a:r>
          </a:p>
        </p:txBody>
      </p:sp>
      <p:graphicFrame>
        <p:nvGraphicFramePr>
          <p:cNvPr id="49" name="Object 48">
            <a:extLst>
              <a:ext uri="{FF2B5EF4-FFF2-40B4-BE49-F238E27FC236}">
                <a16:creationId xmlns:a16="http://schemas.microsoft.com/office/drawing/2014/main" id="{3EB228D7-4F97-4911-9CE7-EA97131AAAD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86211" y="4102893"/>
          <a:ext cx="976313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20" name="Equation" r:id="rId16" imgW="976069" imgH="480857" progId="Equation.DSMT4">
                  <p:embed/>
                </p:oleObj>
              </mc:Choice>
              <mc:Fallback>
                <p:oleObj name="Equation" r:id="rId16" imgW="976069" imgH="480857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E489E8B2-0DEE-48C5-89BE-2A9DE922FD4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986211" y="4102893"/>
                        <a:ext cx="976313" cy="481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49">
            <a:extLst>
              <a:ext uri="{FF2B5EF4-FFF2-40B4-BE49-F238E27FC236}">
                <a16:creationId xmlns:a16="http://schemas.microsoft.com/office/drawing/2014/main" id="{7F17799E-1DFE-4071-BB66-2595D6561E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79067" y="4692406"/>
          <a:ext cx="990600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21" name="Equation" r:id="rId18" imgW="990423" imgH="480857" progId="Equation.DSMT4">
                  <p:embed/>
                </p:oleObj>
              </mc:Choice>
              <mc:Fallback>
                <p:oleObj name="Equation" r:id="rId18" imgW="990423" imgH="480857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0F3193F1-49C6-495C-B7FF-AA2C23603B7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979067" y="4692406"/>
                        <a:ext cx="990600" cy="481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50">
            <a:extLst>
              <a:ext uri="{FF2B5EF4-FFF2-40B4-BE49-F238E27FC236}">
                <a16:creationId xmlns:a16="http://schemas.microsoft.com/office/drawing/2014/main" id="{257BE9C9-F5BE-415C-85B5-F2786EEEAC6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69222" y="4903202"/>
          <a:ext cx="1000125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22" name="Equation" r:id="rId20" imgW="999992" imgH="480857" progId="Equation.DSMT4">
                  <p:embed/>
                </p:oleObj>
              </mc:Choice>
              <mc:Fallback>
                <p:oleObj name="Equation" r:id="rId20" imgW="999992" imgH="480857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6D6AF10A-B737-4535-8581-22E9E183971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7869222" y="4903202"/>
                        <a:ext cx="1000125" cy="481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51">
            <a:extLst>
              <a:ext uri="{FF2B5EF4-FFF2-40B4-BE49-F238E27FC236}">
                <a16:creationId xmlns:a16="http://schemas.microsoft.com/office/drawing/2014/main" id="{AFF47BD1-EEC1-4AA0-A9DD-7B688E99D78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73249" y="5429140"/>
          <a:ext cx="990600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23" name="Equation" r:id="rId22" imgW="990423" imgH="480857" progId="Equation.DSMT4">
                  <p:embed/>
                </p:oleObj>
              </mc:Choice>
              <mc:Fallback>
                <p:oleObj name="Equation" r:id="rId22" imgW="990423" imgH="480857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1CB96E0B-4461-4AC1-A9BA-2D9873F2386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7873249" y="5429140"/>
                        <a:ext cx="990600" cy="481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93395047-2FFC-4184-8190-455174DA4A4D}"/>
              </a:ext>
            </a:extLst>
          </p:cNvPr>
          <p:cNvCxnSpPr>
            <a:cxnSpLocks/>
          </p:cNvCxnSpPr>
          <p:nvPr/>
        </p:nvCxnSpPr>
        <p:spPr>
          <a:xfrm flipV="1">
            <a:off x="4324900" y="2453054"/>
            <a:ext cx="0" cy="10579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7D86BC5B-8996-4DB7-9F7B-E5512137D79B}"/>
              </a:ext>
            </a:extLst>
          </p:cNvPr>
          <p:cNvCxnSpPr>
            <a:cxnSpLocks/>
          </p:cNvCxnSpPr>
          <p:nvPr/>
        </p:nvCxnSpPr>
        <p:spPr>
          <a:xfrm flipV="1">
            <a:off x="8152482" y="2420822"/>
            <a:ext cx="0" cy="10579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922AD1CE-C3BB-4491-8D6F-F50B1769EB2A}"/>
              </a:ext>
            </a:extLst>
          </p:cNvPr>
          <p:cNvSpPr/>
          <p:nvPr/>
        </p:nvSpPr>
        <p:spPr bwMode="auto">
          <a:xfrm>
            <a:off x="2980593" y="6169465"/>
            <a:ext cx="1343337" cy="298143"/>
          </a:xfrm>
          <a:prstGeom prst="wedgeRoundRectCallout">
            <a:avLst>
              <a:gd name="adj1" fmla="val -24827"/>
              <a:gd name="adj2" fmla="val -88385"/>
              <a:gd name="adj3" fmla="val 16667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Lower Triangular</a:t>
            </a:r>
          </a:p>
        </p:txBody>
      </p:sp>
      <p:sp>
        <p:nvSpPr>
          <p:cNvPr id="4" name="Arrow: Up-Down 3">
            <a:extLst>
              <a:ext uri="{FF2B5EF4-FFF2-40B4-BE49-F238E27FC236}">
                <a16:creationId xmlns:a16="http://schemas.microsoft.com/office/drawing/2014/main" id="{69136409-11B7-4F29-970B-54854C7CAB4F}"/>
              </a:ext>
            </a:extLst>
          </p:cNvPr>
          <p:cNvSpPr/>
          <p:nvPr/>
        </p:nvSpPr>
        <p:spPr bwMode="auto">
          <a:xfrm>
            <a:off x="2520308" y="5457421"/>
            <a:ext cx="226272" cy="329822"/>
          </a:xfrm>
          <a:prstGeom prst="upDownArrow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5191219"/>
      </p:ext>
    </p:extLst>
  </p:cSld>
  <p:clrMapOvr>
    <a:masterClrMapping/>
  </p:clrMapOvr>
</p:sld>
</file>

<file path=ppt/theme/theme1.xml><?xml version="1.0" encoding="utf-8"?>
<a:theme xmlns:a="http://schemas.openxmlformats.org/drawingml/2006/main" name="802-11-Submiss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802-11-Submiss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802-11-Submiss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02-11-Submiss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AE0DBD6A62E6D4E94B00A30ED7EAA53" ma:contentTypeVersion="6" ma:contentTypeDescription="Create a new document." ma:contentTypeScope="" ma:versionID="52562e7458d5232c649a07dd7c90563e">
  <xsd:schema xmlns:xsd="http://www.w3.org/2001/XMLSchema" xmlns:xs="http://www.w3.org/2001/XMLSchema" xmlns:p="http://schemas.microsoft.com/office/2006/metadata/properties" xmlns:ns2="4cb1c834-fb5e-4db1-b5fe-b760d2c58fa7" targetNamespace="http://schemas.microsoft.com/office/2006/metadata/properties" ma:root="true" ma:fieldsID="d088a6d317092d8fda928d50b01663b2" ns2:_="">
    <xsd:import namespace="4cb1c834-fb5e-4db1-b5fe-b760d2c58fa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b1c834-fb5e-4db1-b5fe-b760d2c58f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48754DE-018A-47B4-99F5-4DE3DC20CB5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80BCFC8-6392-455F-94EF-B2BFA21CB3E7}">
  <ds:schemaRefs>
    <ds:schemaRef ds:uri="http://purl.org/dc/dcmitype/"/>
    <ds:schemaRef ds:uri="http://schemas.microsoft.com/office/2006/documentManagement/types"/>
    <ds:schemaRef ds:uri="http://schemas.microsoft.com/office/2006/metadata/properties"/>
    <ds:schemaRef ds:uri="4cb1c834-fb5e-4db1-b5fe-b760d2c58fa7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E606F482-2B8C-46B6-A2EB-C6199CC6CE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cb1c834-fb5e-4db1-b5fe-b760d2c58fa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98e9ba89-e1a1-4e38-9007-8bdabc25de1d}" enabled="0" method="" siteId="{98e9ba89-e1a1-4e38-9007-8bdabc25de1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116345</TotalTime>
  <Words>992</Words>
  <Application>Microsoft Office PowerPoint</Application>
  <PresentationFormat>On-screen Show (4:3)</PresentationFormat>
  <Paragraphs>149</Paragraphs>
  <Slides>14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Cambria Math</vt:lpstr>
      <vt:lpstr>Times New Roman</vt:lpstr>
      <vt:lpstr>802-11-Submission</vt:lpstr>
      <vt:lpstr>Equation</vt:lpstr>
      <vt:lpstr>Visio</vt:lpstr>
      <vt:lpstr>Optimal SU-BF with Reuse of CoBF Sounding Feedbacks</vt:lpstr>
      <vt:lpstr>Background</vt:lpstr>
      <vt:lpstr>A CoBF Configuration -- Recap </vt:lpstr>
      <vt:lpstr>Optimal SVD or Optimal BFing -- Recap</vt:lpstr>
      <vt:lpstr>Joint Sounding with JSVD -- Recap</vt:lpstr>
      <vt:lpstr>Feedback with Joint SVD</vt:lpstr>
      <vt:lpstr>Joint Sounding with Separated-SVD</vt:lpstr>
      <vt:lpstr>SSVD-based Feedback with Joint Sounding</vt:lpstr>
      <vt:lpstr>Joint Sounding with Separated LQD</vt:lpstr>
      <vt:lpstr>SLQD-based Feedback with Joint Sounding</vt:lpstr>
      <vt:lpstr>Hybrid (Sequential Sounding with Joint Feedback)</vt:lpstr>
      <vt:lpstr>Summary</vt:lpstr>
      <vt:lpstr>Discussion of SP ideas </vt:lpstr>
      <vt:lpstr>References</vt:lpstr>
    </vt:vector>
  </TitlesOfParts>
  <Company>AT&amp;T Labs Research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yanjuns@qti.qualcomm.com</dc:creator>
  <cp:lastModifiedBy>Aiguo Yan</cp:lastModifiedBy>
  <cp:revision>293</cp:revision>
  <cp:lastPrinted>2024-10-15T21:21:04Z</cp:lastPrinted>
  <dcterms:created xsi:type="dcterms:W3CDTF">2007-05-21T21:00:37Z</dcterms:created>
  <dcterms:modified xsi:type="dcterms:W3CDTF">2025-10-21T00:35:16Z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ContentTypeId">
    <vt:lpwstr>0x0101000AE0DBD6A62E6D4E94B00A30ED7EAA53</vt:lpwstr>
  </property>
</Properties>
</file>