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18"/>
  </p:notesMasterIdLst>
  <p:handoutMasterIdLst>
    <p:handoutMasterId r:id="rId19"/>
  </p:handoutMasterIdLst>
  <p:sldIdLst>
    <p:sldId id="141170240" r:id="rId5"/>
    <p:sldId id="141170250" r:id="rId6"/>
    <p:sldId id="141170242" r:id="rId7"/>
    <p:sldId id="141170271" r:id="rId8"/>
    <p:sldId id="141170268" r:id="rId9"/>
    <p:sldId id="141170269" r:id="rId10"/>
    <p:sldId id="141170270" r:id="rId11"/>
    <p:sldId id="141170277" r:id="rId12"/>
    <p:sldId id="141170272" r:id="rId13"/>
    <p:sldId id="141170274" r:id="rId14"/>
    <p:sldId id="141170275" r:id="rId15"/>
    <p:sldId id="141170276" r:id="rId16"/>
    <p:sldId id="141170244" r:id="rId1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7A3D13D-5DB4-1CDE-6627-6D2DBF8DD2C8}" name="Abhishek Patil" initials="AP" userId="S::appatil@qti.qualcomm.com::4a57f103-40b4-4474-a113-d3340a5396d8" providerId="AD"/>
  <p188:author id="{C6154C81-C790-C50A-D394-05139FB9BC3E}" name="r2" initials="r2" userId="r2" providerId="None"/>
  <p188:author id="{118ABBB4-5C5D-9821-4C17-83656CC7D11E}" name="Gaurang Naik" initials="GN" userId="S::gnaik@qti.qualcomm.com::095fd180-9166-4a3e-8ca1-a5959fa5cd48" providerId="AD"/>
  <p188:author id="{6A23C2B9-0C50-A134-54C3-FD051D555190}" name="Yanjun Sun" initials="YS" userId="S::yanjuns@qti.qualcomm.com::b36047ec-8c33-4551-bc74-961d47fe2da9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anjun Sun" initials="YS" lastIdx="3" clrIdx="0">
    <p:extLst>
      <p:ext uri="{19B8F6BF-5375-455C-9EA6-DF929625EA0E}">
        <p15:presenceInfo xmlns:p15="http://schemas.microsoft.com/office/powerpoint/2012/main" userId="S::yanjuns@qti.qualcomm.com::b36047ec-8c33-4551-bc74-961d47fe2da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3728"/>
    <a:srgbClr val="FFC000"/>
    <a:srgbClr val="C9D0F1"/>
    <a:srgbClr val="FEC8C4"/>
    <a:srgbClr val="C498FE"/>
    <a:srgbClr val="CCEED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6247" autoAdjust="0"/>
  </p:normalViewPr>
  <p:slideViewPr>
    <p:cSldViewPr snapToGrid="0">
      <p:cViewPr varScale="1">
        <p:scale>
          <a:sx n="86" d="100"/>
          <a:sy n="86" d="100"/>
        </p:scale>
        <p:origin x="1140" y="4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70" y="10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111576" y="175750"/>
            <a:ext cx="21958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8677" eaLnBrk="0" hangingPunct="0">
              <a:defRPr sz="14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702966" y="175750"/>
            <a:ext cx="91602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8677" eaLnBrk="0" hangingPunct="0">
              <a:defRPr sz="14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4736588" y="8997440"/>
            <a:ext cx="1651094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8677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/>
              <a:t>John Doe, Some Company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168476" y="8997440"/>
            <a:ext cx="517769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38677"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F54F3633-8635-49BE-B7DB-4FE733D299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701362" y="388013"/>
            <a:ext cx="560767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91952" tIns="45976" rIns="91952" bIns="45976" anchor="ctr"/>
          <a:lstStyle/>
          <a:p>
            <a:pPr eaLnBrk="0" hangingPunct="0">
              <a:defRPr/>
            </a:pPr>
            <a:endParaRPr lang="en-US">
              <a:cs typeface="+mn-cs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701362" y="8997440"/>
            <a:ext cx="71814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defTabSz="938677" eaLnBrk="0" hangingPunct="0">
              <a:defRPr/>
            </a:pPr>
            <a:r>
              <a:rPr lang="en-US">
                <a:cs typeface="+mn-cs"/>
              </a:rPr>
              <a:t>Submission</a:t>
            </a:r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701362" y="8986308"/>
            <a:ext cx="576335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91952" tIns="45976" rIns="91952" bIns="45976" anchor="ctr"/>
          <a:lstStyle/>
          <a:p>
            <a:pPr eaLnBrk="0" hangingPunct="0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360623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154910" y="96239"/>
            <a:ext cx="21958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8677" eaLnBrk="0" hangingPunct="0">
              <a:defRPr sz="14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661237" y="96239"/>
            <a:ext cx="91602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8677" eaLnBrk="0" hangingPunct="0">
              <a:defRPr sz="14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9038" y="703263"/>
            <a:ext cx="4632325" cy="34734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78" y="4416029"/>
            <a:ext cx="5142244" cy="4183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7" tIns="46296" rIns="94187" bIns="462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235446" y="9000621"/>
            <a:ext cx="2115323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5pPr marL="459760" lvl="4" algn="r" defTabSz="938677" eaLnBrk="0" hangingPunct="0">
              <a:defRPr>
                <a:cs typeface="+mn-cs"/>
              </a:defRPr>
            </a:lvl5pPr>
          </a:lstStyle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258668" y="9000621"/>
            <a:ext cx="517769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8677"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2C873923-7103-4AF9-AECF-EE09B40480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31855" y="9000621"/>
            <a:ext cx="71814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>
                <a:cs typeface="+mn-cs"/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31855" y="8999030"/>
            <a:ext cx="554669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91952" tIns="45976" rIns="91952" bIns="45976" anchor="ctr"/>
          <a:lstStyle/>
          <a:p>
            <a:pPr eaLnBrk="0" hangingPunct="0">
              <a:defRPr/>
            </a:pPr>
            <a:endParaRPr lang="en-US">
              <a:cs typeface="+mn-cs"/>
            </a:endParaRPr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54818" y="297371"/>
            <a:ext cx="570076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91952" tIns="45976" rIns="91952" bIns="45976" anchor="ctr"/>
          <a:lstStyle/>
          <a:p>
            <a:pPr eaLnBrk="0" hangingPunct="0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033704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9038" y="703263"/>
            <a:ext cx="4632325" cy="3473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361260" y="9000621"/>
            <a:ext cx="415177" cy="184666"/>
          </a:xfrm>
        </p:spPr>
        <p:txBody>
          <a:bodyPr/>
          <a:lstStyle/>
          <a:p>
            <a:pPr>
              <a:defRPr/>
            </a:pPr>
            <a:r>
              <a:rPr lang="en-US"/>
              <a:t>Page </a:t>
            </a:r>
            <a:fld id="{2C873923-7103-4AF9-AECF-EE09B40480B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321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머리글 개체 틀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Page </a:t>
            </a:r>
            <a:fld id="{5658750D-1A1F-422E-985B-C80903A5BF01}" type="slidenum">
              <a:rPr lang="en-US" altLang="ko-KR" smtClean="0"/>
              <a:pPr>
                <a:defRPr/>
              </a:pPr>
              <a:t>3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9591818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57758D-59BC-4362-BD97-C968F21D7C5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139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80743412-9668-4686-B109-E3B2457EFE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EDCEBDF8-1FBD-49CA-BC1A-DBB01FAE039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22469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8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Oct. 2025</a:t>
            </a:r>
            <a:endParaRPr lang="en-US" dirty="0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9B7C977-B73D-1121-7F50-90058BAD9F0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402744" y="6475413"/>
            <a:ext cx="3141181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fr-FR" altLang="ko-KR"/>
              <a:t>Aiguo Yan and et al., Samsung</a:t>
            </a:r>
            <a:endParaRPr lang="en-US" altLang="ko-K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CDC9B8F1-287D-4B8B-8904-2261870F7D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402744" y="6475413"/>
            <a:ext cx="3141181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fr-FR" altLang="ko-KR"/>
              <a:t>Aiguo Yan and et al., Samsung</a:t>
            </a:r>
            <a:endParaRPr lang="en-US" altLang="ko-KR" dirty="0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561AAACA-7605-4ADE-B10E-EFFF7852FA3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22469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8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Oct. 2025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85800"/>
            <a:ext cx="1943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5676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86E05228-1FDB-49BC-8BC4-A91A7D762A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402744" y="6475413"/>
            <a:ext cx="3141181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fr-FR" altLang="ko-KR"/>
              <a:t>Aiguo Yan and et al., Samsung</a:t>
            </a:r>
            <a:endParaRPr lang="en-US" altLang="ko-KR" dirty="0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71D9A307-7244-44BC-B723-14F328D3D43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22469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8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Oct. 2025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343400"/>
          </a:xfrm>
        </p:spPr>
        <p:txBody>
          <a:bodyPr/>
          <a:lstStyle>
            <a:lvl1pPr>
              <a:defRPr sz="2000" b="0" i="0" baseline="0"/>
            </a:lvl1pPr>
            <a:lvl2pPr>
              <a:defRPr sz="1800" baseline="0"/>
            </a:lvl2pPr>
            <a:lvl3pPr>
              <a:defRPr sz="1600" baseline="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92CBF2F-FBA8-43A2-9548-882835990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BBDE47F8-4EA0-44BF-92FF-88592040D2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96913" y="332601"/>
            <a:ext cx="968214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Oct. 2025</a:t>
            </a:r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D1B84937-B6DA-4270-8D01-413EFAA9A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7614916F-BBEF-4684-B6F5-1E636F42BA0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Rectangle 5">
            <a:extLst>
              <a:ext uri="{FF2B5EF4-FFF2-40B4-BE49-F238E27FC236}">
                <a16:creationId xmlns:a16="http://schemas.microsoft.com/office/drawing/2014/main" id="{DACF55DD-7D91-4890-3D39-1C5534EDF4D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441216" y="6475413"/>
            <a:ext cx="3102709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ko-KR" dirty="0"/>
              <a:t>Aiguo Yan and et al., Samsung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F652A146-6F07-41EF-8958-F5CF356A0B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402744" y="6475413"/>
            <a:ext cx="3141181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fr-FR" altLang="ko-KR"/>
              <a:t>Aiguo Yan and et al., Samsung</a:t>
            </a:r>
            <a:endParaRPr lang="en-US" altLang="ko-KR" dirty="0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066D42A-356D-4E5D-B9D3-4A0DB37C941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96821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8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Oct. 2025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9B3AFDE4-E638-42C0-A68B-50C601C7C8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402744" y="6475413"/>
            <a:ext cx="3141181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fr-FR" altLang="ko-KR"/>
              <a:t>Aiguo Yan and et al., Samsung</a:t>
            </a:r>
            <a:endParaRPr lang="en-US" altLang="ko-KR" dirty="0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5EDE1EDF-5947-4192-94C2-92848A83BAE0}"/>
              </a:ext>
            </a:extLst>
          </p:cNvPr>
          <p:cNvSpPr>
            <a:spLocks noGrp="1" noChangeArrowheads="1"/>
          </p:cNvSpPr>
          <p:nvPr>
            <p:ph type="dt" sz="half" idx="13"/>
          </p:nvPr>
        </p:nvSpPr>
        <p:spPr bwMode="auto">
          <a:xfrm>
            <a:off x="696913" y="332601"/>
            <a:ext cx="122469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8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Oct. 2025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47F62F27-0EC7-4D1C-8A98-B521A5C1B6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3"/>
          </p:nvPr>
        </p:nvSpPr>
        <p:spPr bwMode="auto">
          <a:xfrm>
            <a:off x="5402744" y="6475413"/>
            <a:ext cx="3141181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fr-FR" altLang="ko-KR"/>
              <a:t>Aiguo Yan and et al., Samsung</a:t>
            </a:r>
            <a:endParaRPr lang="en-US" altLang="ko-KR" dirty="0"/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36198C6D-7629-4E6F-9080-303E501DEC7D}"/>
              </a:ext>
            </a:extLst>
          </p:cNvPr>
          <p:cNvSpPr>
            <a:spLocks noGrp="1" noChangeArrowheads="1"/>
          </p:cNvSpPr>
          <p:nvPr>
            <p:ph type="dt" sz="half" idx="14"/>
          </p:nvPr>
        </p:nvSpPr>
        <p:spPr bwMode="auto">
          <a:xfrm>
            <a:off x="696913" y="332601"/>
            <a:ext cx="122469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8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Oct. 2025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C69D9E18-8FC9-4D6F-9D47-7F236DA35C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402744" y="6475413"/>
            <a:ext cx="3141181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fr-FR" altLang="ko-KR"/>
              <a:t>Aiguo Yan and et al., Samsung</a:t>
            </a:r>
            <a:endParaRPr lang="en-US" altLang="ko-KR" dirty="0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217BF70-D85E-4E0C-9CD2-5CB507281DA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22469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8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Oct. 2025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4A8CB34A-F2D3-4F3B-AD27-33B98B268C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402744" y="6475413"/>
            <a:ext cx="3141181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fr-FR" altLang="ko-KR"/>
              <a:t>Aiguo Yan and et al., Samsung</a:t>
            </a:r>
            <a:endParaRPr lang="en-US" altLang="ko-KR" dirty="0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8AD74CDA-89AE-4BC6-ADB6-BF4C9C3D023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22469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8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Oct. 2025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6842823D-4EFD-4122-8A9F-C6D9274A89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402744" y="6475413"/>
            <a:ext cx="3141181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fr-FR" altLang="ko-KR"/>
              <a:t>Aiguo Yan and et al., Samsung</a:t>
            </a:r>
            <a:endParaRPr lang="en-US" altLang="ko-KR" dirty="0"/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4D8D2729-D01B-446E-B55E-F033BB0F0C99}"/>
              </a:ext>
            </a:extLst>
          </p:cNvPr>
          <p:cNvSpPr>
            <a:spLocks noGrp="1" noChangeArrowheads="1"/>
          </p:cNvSpPr>
          <p:nvPr>
            <p:ph type="dt" sz="half" idx="13"/>
          </p:nvPr>
        </p:nvSpPr>
        <p:spPr bwMode="auto">
          <a:xfrm>
            <a:off x="696913" y="332601"/>
            <a:ext cx="122469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8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Oct. 2025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41079F9C-5C87-45BF-8450-007BCEAE6F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402744" y="6475413"/>
            <a:ext cx="3141181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fr-FR" altLang="ko-KR"/>
              <a:t>Aiguo Yan and et al., Samsung</a:t>
            </a:r>
            <a:endParaRPr lang="en-US" altLang="ko-KR" dirty="0"/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4A0DD6EB-210E-4EE5-8671-FAAF487B950B}"/>
              </a:ext>
            </a:extLst>
          </p:cNvPr>
          <p:cNvSpPr>
            <a:spLocks noGrp="1" noChangeArrowheads="1"/>
          </p:cNvSpPr>
          <p:nvPr>
            <p:ph type="dt" sz="half" idx="13"/>
          </p:nvPr>
        </p:nvSpPr>
        <p:spPr bwMode="auto">
          <a:xfrm>
            <a:off x="696913" y="332601"/>
            <a:ext cx="122469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8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Oct. 2025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22469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8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Oct. 2025</a:t>
            </a: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402744" y="6475413"/>
            <a:ext cx="3141181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fr-FR" altLang="ko-KR"/>
              <a:t>Aiguo Yan and et al., Samsung</a:t>
            </a:r>
            <a:endParaRPr lang="en-US" altLang="ko-KR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Slide </a:t>
            </a:r>
            <a:fld id="{7614916F-BBEF-4684-B6F5-1E636F42BA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5175185" y="332601"/>
            <a:ext cx="328301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b">
            <a:spAutoFit/>
          </a:bodyPr>
          <a:lstStyle/>
          <a:p>
            <a:pPr marL="457200" lvl="4" algn="r" eaLnBrk="0" hangingPunct="0">
              <a:defRPr/>
            </a:pPr>
            <a:r>
              <a:rPr lang="en-US" sz="1800" b="1" dirty="0">
                <a:solidFill>
                  <a:schemeClr val="tx1"/>
                </a:solidFill>
                <a:cs typeface="+mn-cs"/>
              </a:rPr>
              <a:t>doc.: IEEE 802.11-25/1762r0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85800" y="609600"/>
            <a:ext cx="777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>
              <a:cs typeface="+mn-cs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685800" y="6475413"/>
            <a:ext cx="7112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>
                <a:cs typeface="+mn-cs"/>
              </a:rPr>
              <a:t>Submission</a:t>
            </a: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685800" y="6477000"/>
            <a:ext cx="784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9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1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.11/dcn/25/11-25-1514-00-0wng-interference-alignment-in-cobf-with-joint-sounding.pptx" TargetMode="External"/><Relationship Id="rId2" Type="http://schemas.openxmlformats.org/officeDocument/2006/relationships/hyperlink" Target="https://mentor.ieee.org/802.11/dcn/25/11-25-1513-00-0wng-interference-alignment-in-cobf-with-sequential-sounding.pptx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7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mentor.ieee.org/802.11/dcn/24/11-24-1789-00-00bn-cobf-partial-nulling-feedback-types.ppt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973" y="609601"/>
            <a:ext cx="8083465" cy="1028700"/>
          </a:xfrm>
        </p:spPr>
        <p:txBody>
          <a:bodyPr/>
          <a:lstStyle/>
          <a:p>
            <a:r>
              <a:rPr lang="en-US" sz="2400" dirty="0"/>
              <a:t>Equivalence of JSVD, SSVD and SLQD</a:t>
            </a:r>
            <a:br>
              <a:rPr lang="en-US" sz="2400" dirty="0"/>
            </a:br>
            <a:r>
              <a:rPr lang="en-US" sz="2400" dirty="0"/>
              <a:t>(A Unified Interference Alignment Framework in </a:t>
            </a:r>
            <a:r>
              <a:rPr lang="en-US" sz="2400" dirty="0" err="1"/>
              <a:t>CoBF</a:t>
            </a:r>
            <a:r>
              <a:rPr lang="en-US" sz="2400" dirty="0"/>
              <a:t>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6913" y="332601"/>
            <a:ext cx="968214" cy="276999"/>
          </a:xfrm>
        </p:spPr>
        <p:txBody>
          <a:bodyPr/>
          <a:lstStyle/>
          <a:p>
            <a:pPr>
              <a:defRPr/>
            </a:pPr>
            <a:r>
              <a:rPr lang="en-US"/>
              <a:t>Oct.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4988" y="6475413"/>
            <a:ext cx="530225" cy="182562"/>
          </a:xfrm>
        </p:spPr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7" name="Rectangle 6"/>
          <p:cNvSpPr txBox="1">
            <a:spLocks noChangeArrowheads="1"/>
          </p:cNvSpPr>
          <p:nvPr/>
        </p:nvSpPr>
        <p:spPr bwMode="auto">
          <a:xfrm>
            <a:off x="573973" y="2002680"/>
            <a:ext cx="777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085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4287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1771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228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6pPr>
            <a:lvl7pPr marL="2686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7pPr>
            <a:lvl8pPr marL="31432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8pPr>
            <a:lvl9pPr marL="36004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buFontTx/>
              <a:buNone/>
            </a:pPr>
            <a:r>
              <a:rPr lang="en-US" sz="2000" dirty="0"/>
              <a:t>Date:</a:t>
            </a:r>
            <a:r>
              <a:rPr lang="en-US" sz="2000" b="0" dirty="0"/>
              <a:t> 2025-Oct</a:t>
            </a: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696913" y="2559519"/>
            <a:ext cx="1447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2000" b="1" dirty="0"/>
              <a:t>Authors:</a:t>
            </a:r>
            <a:endParaRPr lang="en-US" sz="2000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441216" y="6475413"/>
            <a:ext cx="3102709" cy="184666"/>
          </a:xfrm>
        </p:spPr>
        <p:txBody>
          <a:bodyPr/>
          <a:lstStyle/>
          <a:p>
            <a:pPr>
              <a:defRPr/>
            </a:pPr>
            <a:r>
              <a:rPr lang="en-US" altLang="ko-KR" dirty="0"/>
              <a:t>Aiguo Yan and et al., Samsung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309329C-F991-484C-9A6B-6D178F5419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09026"/>
              </p:ext>
            </p:extLst>
          </p:nvPr>
        </p:nvGraphicFramePr>
        <p:xfrm>
          <a:off x="696913" y="3073640"/>
          <a:ext cx="7728626" cy="2148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06809">
                  <a:extLst>
                    <a:ext uri="{9D8B030D-6E8A-4147-A177-3AD203B41FA5}">
                      <a16:colId xmlns:a16="http://schemas.microsoft.com/office/drawing/2014/main" val="550510817"/>
                    </a:ext>
                  </a:extLst>
                </a:gridCol>
                <a:gridCol w="1420144">
                  <a:extLst>
                    <a:ext uri="{9D8B030D-6E8A-4147-A177-3AD203B41FA5}">
                      <a16:colId xmlns:a16="http://schemas.microsoft.com/office/drawing/2014/main" val="3053655672"/>
                    </a:ext>
                  </a:extLst>
                </a:gridCol>
                <a:gridCol w="1654164">
                  <a:extLst>
                    <a:ext uri="{9D8B030D-6E8A-4147-A177-3AD203B41FA5}">
                      <a16:colId xmlns:a16="http://schemas.microsoft.com/office/drawing/2014/main" val="3999354204"/>
                    </a:ext>
                  </a:extLst>
                </a:gridCol>
                <a:gridCol w="3147509">
                  <a:extLst>
                    <a:ext uri="{9D8B030D-6E8A-4147-A177-3AD203B41FA5}">
                      <a16:colId xmlns:a16="http://schemas.microsoft.com/office/drawing/2014/main" val="2340497395"/>
                    </a:ext>
                  </a:extLst>
                </a:gridCol>
              </a:tblGrid>
              <a:tr h="2685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Name</a:t>
                      </a:r>
                      <a:endParaRPr lang="en-US" sz="700" b="1" kern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Affiliation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Address</a:t>
                      </a:r>
                      <a:endParaRPr lang="en-US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email</a:t>
                      </a:r>
                      <a:endParaRPr lang="en-US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728404"/>
                  </a:ext>
                </a:extLst>
              </a:tr>
              <a:tr h="2685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Aiguo Yan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7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Samsung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3655 N First St,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San Jose, CA 95134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aiguo.yan@samsung.com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6939480"/>
                  </a:ext>
                </a:extLst>
              </a:tr>
              <a:tr h="2685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Zigui Yang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5773364"/>
                  </a:ext>
                </a:extLst>
              </a:tr>
              <a:tr h="2685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Dongwoon Bai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2248102"/>
                  </a:ext>
                </a:extLst>
              </a:tr>
              <a:tr h="2685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Jung-Hyun Bae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7873367"/>
                  </a:ext>
                </a:extLst>
              </a:tr>
              <a:tr h="2685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Minki Ahn</a:t>
                      </a:r>
                      <a:endParaRPr lang="en-US" sz="1400" b="0" kern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Republic of Korea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2345746"/>
                  </a:ext>
                </a:extLst>
              </a:tr>
              <a:tr h="2685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Eunsung Jeon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9962535"/>
                  </a:ext>
                </a:extLst>
              </a:tr>
              <a:tr h="2685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Myeongjin Kim</a:t>
                      </a:r>
                      <a:endParaRPr lang="en-US" sz="1400" b="0" kern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7354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29688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F1EF668-A61F-EA3C-169F-F9C7F1158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296" y="1264708"/>
            <a:ext cx="7945408" cy="3459837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JSVD also has additional </a:t>
            </a:r>
            <a:r>
              <a:rPr lang="en-US" sz="2400" b="1" dirty="0">
                <a:solidFill>
                  <a:srgbClr val="FF0000"/>
                </a:solidFill>
              </a:rPr>
              <a:t>potential concerns: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kern="0" dirty="0"/>
              <a:t>With SLQD , each submatrix is guaranteed to be unitary, and hence of full rank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E05B139-14E1-7627-5871-DB348D150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27184"/>
            <a:ext cx="7772400" cy="637524"/>
          </a:xfrm>
        </p:spPr>
        <p:txBody>
          <a:bodyPr/>
          <a:lstStyle/>
          <a:p>
            <a:r>
              <a:rPr lang="en-US" b="1" dirty="0"/>
              <a:t>Discussions (2/2)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45518C-B60D-C33B-7C58-76DE4EC90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Oct. 2025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0510C4-1C66-B31A-55E1-0E54D89D6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7614916F-BBEF-4684-B6F5-1E636F42BA0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423FA5-B4E9-BDEA-0A59-C13B9DBDA1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Aiguo Yan and et al., Samsung</a:t>
            </a:r>
            <a:endParaRPr lang="en-US" altLang="ko-KR" dirty="0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B4B8DD64-CA57-45DE-AC4E-CA759899BE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6589305"/>
              </p:ext>
            </p:extLst>
          </p:nvPr>
        </p:nvGraphicFramePr>
        <p:xfrm>
          <a:off x="577850" y="1901825"/>
          <a:ext cx="6831013" cy="1385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68" name="Equation" r:id="rId3" imgW="5194080" imgH="1054080" progId="Equation.DSMT4">
                  <p:embed/>
                </p:oleObj>
              </mc:Choice>
              <mc:Fallback>
                <p:oleObj name="Equation" r:id="rId3" imgW="5194080" imgH="1054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77850" y="1901825"/>
                        <a:ext cx="6831013" cy="1385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B55B24EE-2073-4841-ACCD-BF60A24ED1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6652168"/>
              </p:ext>
            </p:extLst>
          </p:nvPr>
        </p:nvGraphicFramePr>
        <p:xfrm>
          <a:off x="577850" y="4724545"/>
          <a:ext cx="7383463" cy="153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69" name="Equation" r:id="rId5" imgW="4406760" imgH="914400" progId="Equation.DSMT4">
                  <p:embed/>
                </p:oleObj>
              </mc:Choice>
              <mc:Fallback>
                <p:oleObj name="Equation" r:id="rId5" imgW="4406760" imgH="914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77850" y="4724545"/>
                        <a:ext cx="7383463" cy="1531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Speech Bubble: Rectangle 9">
            <a:extLst>
              <a:ext uri="{FF2B5EF4-FFF2-40B4-BE49-F238E27FC236}">
                <a16:creationId xmlns:a16="http://schemas.microsoft.com/office/drawing/2014/main" id="{4A732AA0-FB9B-46D3-A59D-02B45BC915AC}"/>
              </a:ext>
            </a:extLst>
          </p:cNvPr>
          <p:cNvSpPr/>
          <p:nvPr/>
        </p:nvSpPr>
        <p:spPr bwMode="auto">
          <a:xfrm>
            <a:off x="5269278" y="3977604"/>
            <a:ext cx="2045922" cy="637524"/>
          </a:xfrm>
          <a:prstGeom prst="wedgeRectCallout">
            <a:avLst>
              <a:gd name="adj1" fmla="val -137999"/>
              <a:gd name="adj2" fmla="val 73533"/>
            </a:avLst>
          </a:prstGeom>
          <a:solidFill>
            <a:schemeClr val="accent1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Need all sub-matrices having full ranks, at least, for the pseudo-inverse</a:t>
            </a:r>
          </a:p>
        </p:txBody>
      </p:sp>
    </p:spTree>
    <p:extLst>
      <p:ext uri="{BB962C8B-B14F-4D97-AF65-F5344CB8AC3E}">
        <p14:creationId xmlns:p14="http://schemas.microsoft.com/office/powerpoint/2010/main" val="31549021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F1EF668-A61F-EA3C-169F-F9C7F1158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295" y="1264708"/>
            <a:ext cx="8113881" cy="5056961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A close comparison of JSVD vs SLQD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kern="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B</a:t>
            </a:r>
            <a:r>
              <a:rPr lang="en-US" sz="2400" kern="0" dirty="0"/>
              <a:t>oth JSVD and </a:t>
            </a:r>
            <a:r>
              <a:rPr lang="en-US" sz="2400" dirty="0"/>
              <a:t>SLQD </a:t>
            </a:r>
            <a:r>
              <a:rPr lang="en-US" sz="2400" kern="0" dirty="0"/>
              <a:t>have very similar (or same) shape/form.</a:t>
            </a:r>
          </a:p>
          <a:p>
            <a:pPr marL="457200" indent="-457200">
              <a:buFont typeface="+mj-lt"/>
              <a:buAutoNum type="arabicParenR"/>
            </a:pPr>
            <a:r>
              <a:rPr lang="en-US" dirty="0"/>
              <a:t>Existing feedback mechanism for </a:t>
            </a:r>
            <a:r>
              <a:rPr lang="en-US" dirty="0" err="1"/>
              <a:t>CoBF</a:t>
            </a:r>
            <a:r>
              <a:rPr lang="en-US" dirty="0"/>
              <a:t> JSVD can be </a:t>
            </a:r>
            <a:r>
              <a:rPr lang="en-US" b="1" dirty="0"/>
              <a:t>reused</a:t>
            </a:r>
            <a:r>
              <a:rPr lang="en-US" dirty="0"/>
              <a:t> for SLQD</a:t>
            </a:r>
          </a:p>
          <a:p>
            <a:pPr marL="457200" indent="-457200">
              <a:buFont typeface="+mj-lt"/>
              <a:buAutoNum type="arabicParenR"/>
            </a:pPr>
            <a:r>
              <a:rPr lang="en-US" dirty="0"/>
              <a:t>T</a:t>
            </a:r>
            <a:r>
              <a:rPr lang="en-US" kern="0" dirty="0"/>
              <a:t>he precoder design</a:t>
            </a:r>
            <a:r>
              <a:rPr lang="en-US" dirty="0"/>
              <a:t> in the </a:t>
            </a:r>
            <a:r>
              <a:rPr lang="en-US" dirty="0" err="1"/>
              <a:t>BFer</a:t>
            </a:r>
            <a:r>
              <a:rPr lang="en-US" dirty="0"/>
              <a:t> can be </a:t>
            </a:r>
            <a:r>
              <a:rPr lang="en-US" b="1" dirty="0"/>
              <a:t>same</a:t>
            </a:r>
            <a:r>
              <a:rPr lang="en-US" dirty="0"/>
              <a:t> with JSVD or SLQD. </a:t>
            </a:r>
          </a:p>
          <a:p>
            <a:pPr marL="457200" indent="-457200">
              <a:buFont typeface="+mj-lt"/>
              <a:buAutoNum type="arabicParenR"/>
            </a:pPr>
            <a:r>
              <a:rPr lang="en-US" dirty="0"/>
              <a:t>T</a:t>
            </a:r>
            <a:r>
              <a:rPr lang="en-US" kern="0" dirty="0"/>
              <a:t>he receiver design</a:t>
            </a:r>
            <a:r>
              <a:rPr lang="en-US" dirty="0"/>
              <a:t> in the </a:t>
            </a:r>
            <a:r>
              <a:rPr lang="en-US" dirty="0" err="1"/>
              <a:t>BFee</a:t>
            </a:r>
            <a:r>
              <a:rPr lang="en-US" dirty="0"/>
              <a:t> can be </a:t>
            </a:r>
            <a:r>
              <a:rPr lang="en-US" b="1" dirty="0"/>
              <a:t>same</a:t>
            </a:r>
            <a:r>
              <a:rPr lang="en-US" dirty="0"/>
              <a:t> with JSVD or SLQD. </a:t>
            </a:r>
          </a:p>
          <a:p>
            <a:pPr marL="457200" indent="-457200">
              <a:buFont typeface="+mj-lt"/>
              <a:buAutoNum type="arabicParenR"/>
            </a:pPr>
            <a:r>
              <a:rPr lang="en-US" dirty="0"/>
              <a:t>JSVD enables both full and partial </a:t>
            </a:r>
            <a:r>
              <a:rPr lang="en-US" dirty="0" err="1"/>
              <a:t>nullings</a:t>
            </a:r>
            <a:r>
              <a:rPr lang="en-US" dirty="0"/>
              <a:t>, so does SLQD. </a:t>
            </a:r>
          </a:p>
          <a:p>
            <a:pPr marL="0" indent="0">
              <a:buNone/>
            </a:pPr>
            <a:endParaRPr lang="en-US" sz="2400" kern="0" dirty="0"/>
          </a:p>
          <a:p>
            <a:pPr marL="0" indent="0">
              <a:buNone/>
            </a:pPr>
            <a:endParaRPr lang="en-US" sz="2400" kern="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E05B139-14E1-7627-5871-DB348D150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27184"/>
            <a:ext cx="7772400" cy="637524"/>
          </a:xfrm>
        </p:spPr>
        <p:txBody>
          <a:bodyPr/>
          <a:lstStyle/>
          <a:p>
            <a:r>
              <a:rPr lang="en-US" b="1" dirty="0"/>
              <a:t>JSVD vs SLQD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45518C-B60D-C33B-7C58-76DE4EC90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Oct. 2025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0510C4-1C66-B31A-55E1-0E54D89D6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7614916F-BBEF-4684-B6F5-1E636F42BA02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423FA5-B4E9-BDEA-0A59-C13B9DBDA1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Aiguo Yan and et al., Samsung</a:t>
            </a:r>
            <a:endParaRPr lang="en-US" altLang="ko-KR" dirty="0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B4B8DD64-CA57-45DE-AC4E-CA759899BE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7803923"/>
              </p:ext>
            </p:extLst>
          </p:nvPr>
        </p:nvGraphicFramePr>
        <p:xfrm>
          <a:off x="685800" y="2130425"/>
          <a:ext cx="5445125" cy="1296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82" name="Equation" r:id="rId3" imgW="2450880" imgH="583920" progId="Equation.DSMT4">
                  <p:embed/>
                </p:oleObj>
              </mc:Choice>
              <mc:Fallback>
                <p:oleObj name="Equation" r:id="rId3" imgW="2450880" imgH="58392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B4B8DD64-CA57-45DE-AC4E-CA759899BE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85800" y="2130425"/>
                        <a:ext cx="5445125" cy="1296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08B614AB-A7AF-4A70-AFA0-1987C01565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9692138"/>
              </p:ext>
            </p:extLst>
          </p:nvPr>
        </p:nvGraphicFramePr>
        <p:xfrm>
          <a:off x="6756569" y="1902232"/>
          <a:ext cx="2043112" cy="1541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83" name="Equation" r:id="rId5" imgW="876240" imgH="660240" progId="Equation.DSMT4">
                  <p:embed/>
                </p:oleObj>
              </mc:Choice>
              <mc:Fallback>
                <p:oleObj name="Equation" r:id="rId5" imgW="876240" imgH="660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756569" y="1902232"/>
                        <a:ext cx="2043112" cy="1541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457167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F1EF668-A61F-EA3C-169F-F9C7F1158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295" y="1264708"/>
            <a:ext cx="8113881" cy="5056961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2400" dirty="0"/>
              <a:t>JSVD, SSVD and SLQD are equivalent interference-alignment methods.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kern="0" dirty="0"/>
              <a:t>SSVD/SLQD ensure regular SVD is performed with </a:t>
            </a:r>
            <a:r>
              <a:rPr lang="en-US" sz="2400" kern="0" dirty="0" err="1"/>
              <a:t>inBSS</a:t>
            </a:r>
            <a:r>
              <a:rPr lang="en-US" sz="2400" kern="0" dirty="0"/>
              <a:t> channels. This enables reuse of </a:t>
            </a:r>
            <a:r>
              <a:rPr lang="en-US" sz="2400" kern="0" dirty="0" err="1"/>
              <a:t>CoBF</a:t>
            </a:r>
            <a:r>
              <a:rPr lang="en-US" sz="2400" kern="0" dirty="0"/>
              <a:t> sounding results for SU/MU.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kern="0" dirty="0"/>
              <a:t>It is beneficial to have more comprehensive simulation to quantify all benefits of SSVD/SLQD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kern="0" dirty="0"/>
              <a:t>We propose to have </a:t>
            </a:r>
            <a:r>
              <a:rPr lang="en-US" sz="2400" b="1" kern="0" dirty="0"/>
              <a:t>EXPLICIT</a:t>
            </a:r>
            <a:r>
              <a:rPr lang="en-US" sz="2400" kern="0" dirty="0"/>
              <a:t> signaling between </a:t>
            </a:r>
            <a:r>
              <a:rPr lang="en-US" sz="2400" kern="0" dirty="0" err="1"/>
              <a:t>Bfer</a:t>
            </a:r>
            <a:r>
              <a:rPr lang="en-US" sz="2400" kern="0" dirty="0"/>
              <a:t> and </a:t>
            </a:r>
            <a:r>
              <a:rPr lang="en-US" sz="2400" kern="0" dirty="0" err="1"/>
              <a:t>Bfee</a:t>
            </a:r>
            <a:r>
              <a:rPr lang="en-US" sz="2400" kern="0" dirty="0"/>
              <a:t> on </a:t>
            </a:r>
            <a:r>
              <a:rPr lang="en-US" sz="2400" dirty="0"/>
              <a:t>JSVD, SSVD or SLQD, as well as  individual/independent SVD which is the default method in sequential sounding. </a:t>
            </a:r>
            <a:endParaRPr lang="en-US" sz="2400" kern="0" dirty="0"/>
          </a:p>
          <a:p>
            <a:pPr marL="0" indent="0">
              <a:buNone/>
            </a:pPr>
            <a:endParaRPr lang="en-US" sz="2400" kern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E05B139-14E1-7627-5871-DB348D150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27184"/>
            <a:ext cx="7772400" cy="637524"/>
          </a:xfrm>
        </p:spPr>
        <p:txBody>
          <a:bodyPr/>
          <a:lstStyle/>
          <a:p>
            <a:r>
              <a:rPr lang="en-US" b="1" dirty="0"/>
              <a:t>Conclusion &amp; </a:t>
            </a:r>
            <a:r>
              <a:rPr lang="en-US" dirty="0"/>
              <a:t>F</a:t>
            </a:r>
            <a:r>
              <a:rPr lang="en-US" b="1" dirty="0"/>
              <a:t>uture works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45518C-B60D-C33B-7C58-76DE4EC90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Oct. 2025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0510C4-1C66-B31A-55E1-0E54D89D6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7614916F-BBEF-4684-B6F5-1E636F42BA02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423FA5-B4E9-BDEA-0A59-C13B9DBDA1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Aiguo Yan and et al., Samsung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6362854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08DAE-CEBC-486D-B80F-B915B4544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81961"/>
            <a:ext cx="7886700" cy="547521"/>
          </a:xfrm>
        </p:spPr>
        <p:txBody>
          <a:bodyPr/>
          <a:lstStyle/>
          <a:p>
            <a:pPr algn="ctr"/>
            <a:r>
              <a:rPr lang="en-US" dirty="0"/>
              <a:t>References</a:t>
            </a:r>
            <a:endParaRPr lang="en-US" dirty="0">
              <a:solidFill>
                <a:srgbClr val="FC3728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2A59BD-C7B1-4495-8028-102E4488C1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8526" y="1379914"/>
            <a:ext cx="7886700" cy="5054574"/>
          </a:xfrm>
        </p:spPr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en-US" sz="1400" dirty="0"/>
              <a:t>25/1513: Interference-Alignment-in-</a:t>
            </a:r>
            <a:r>
              <a:rPr lang="en-US" sz="1400" dirty="0" err="1"/>
              <a:t>CoBF</a:t>
            </a:r>
            <a:r>
              <a:rPr lang="en-US" sz="1400" dirty="0"/>
              <a:t>-with-Sequential-Sounding ; (Aiguo of Samsung)</a:t>
            </a:r>
          </a:p>
          <a:p>
            <a:pPr>
              <a:buFont typeface="+mj-lt"/>
              <a:buAutoNum type="arabicPeriod"/>
            </a:pPr>
            <a:r>
              <a:rPr lang="en-US" sz="1400" dirty="0"/>
              <a:t>25/1514: Interference-Alignment-in-</a:t>
            </a:r>
            <a:r>
              <a:rPr lang="en-US" sz="1400" dirty="0" err="1"/>
              <a:t>CoBF</a:t>
            </a:r>
            <a:r>
              <a:rPr lang="en-US" sz="1400" dirty="0"/>
              <a:t>-with-Joint-Sounding; (Aiguo of Samsung)</a:t>
            </a:r>
          </a:p>
          <a:p>
            <a:pPr>
              <a:buFont typeface="+mj-lt"/>
              <a:buAutoNum type="arabicPeriod"/>
            </a:pPr>
            <a:r>
              <a:rPr lang="en-US" sz="1400" dirty="0"/>
              <a:t>25/1041: Options-in-reuse-of-</a:t>
            </a:r>
            <a:r>
              <a:rPr lang="en-US" sz="1400" dirty="0" err="1"/>
              <a:t>cobf</a:t>
            </a:r>
            <a:r>
              <a:rPr lang="en-US" sz="1400" dirty="0"/>
              <a:t>-sounding-results; (Aiguo of Samsung)</a:t>
            </a:r>
          </a:p>
          <a:p>
            <a:pPr>
              <a:buFont typeface="+mj-lt"/>
              <a:buAutoNum type="arabicPeriod"/>
            </a:pPr>
            <a:r>
              <a:rPr lang="en-US" sz="1400" dirty="0"/>
              <a:t>24/1836: On </a:t>
            </a:r>
            <a:r>
              <a:rPr lang="en-US" sz="1400" dirty="0" err="1"/>
              <a:t>CoBF</a:t>
            </a:r>
            <a:r>
              <a:rPr lang="en-US" sz="1400" dirty="0"/>
              <a:t> Capabilities; (Aiguo of Samsung)</a:t>
            </a:r>
          </a:p>
          <a:p>
            <a:pPr>
              <a:buFont typeface="+mj-lt"/>
              <a:buAutoNum type="arabicPeriod"/>
            </a:pPr>
            <a:r>
              <a:rPr lang="en-US" sz="1400" dirty="0"/>
              <a:t>24/1789: </a:t>
            </a:r>
            <a:r>
              <a:rPr lang="en-US" sz="1400" dirty="0" err="1"/>
              <a:t>CoBF</a:t>
            </a:r>
            <a:r>
              <a:rPr lang="en-US" sz="1400" dirty="0"/>
              <a:t>-partial-nulling-feedback-types; (Rani of Huawei)</a:t>
            </a:r>
          </a:p>
          <a:p>
            <a:pPr>
              <a:buFont typeface="+mj-lt"/>
              <a:buAutoNum type="arabicPeriod"/>
            </a:pPr>
            <a:r>
              <a:rPr lang="en-US" sz="1400" dirty="0"/>
              <a:t>24/1542: Sounding schemes for coordinated beamforming; (Sameer of QCOM)</a:t>
            </a:r>
          </a:p>
          <a:p>
            <a:pPr>
              <a:buFont typeface="+mj-lt"/>
              <a:buAutoNum type="arabicPeriod"/>
            </a:pPr>
            <a:r>
              <a:rPr lang="en-US" sz="1400" dirty="0"/>
              <a:t>24/1433: Enhancing BF Feedback mechanism in 11bn; (Aiguo of Samsung)</a:t>
            </a:r>
          </a:p>
          <a:p>
            <a:pPr>
              <a:buFont typeface="+mj-lt"/>
              <a:buAutoNum type="arabicPeriod"/>
            </a:pPr>
            <a:r>
              <a:rPr lang="en-US" sz="1400" dirty="0"/>
              <a:t>24/1432: Unified </a:t>
            </a:r>
            <a:r>
              <a:rPr lang="en-US" sz="1400" dirty="0" err="1"/>
              <a:t>CoBF</a:t>
            </a:r>
            <a:r>
              <a:rPr lang="en-US" sz="1400" dirty="0"/>
              <a:t> and MUMIMO Schemes with Zero MUI; (Aiguo of Samsung)</a:t>
            </a:r>
          </a:p>
          <a:p>
            <a:pPr>
              <a:buFont typeface="+mj-lt"/>
              <a:buAutoNum type="arabicPeriod"/>
            </a:pPr>
            <a:r>
              <a:rPr lang="en-US" altLang="ko-KR" sz="1400" dirty="0"/>
              <a:t>23/1998: Zero-MUI Coordinated Beamforming; (Shimi of Huawei)</a:t>
            </a:r>
          </a:p>
          <a:p>
            <a:pPr>
              <a:buFont typeface="+mj-lt"/>
              <a:buAutoNum type="arabicPeriod"/>
            </a:pPr>
            <a:r>
              <a:rPr lang="en-US" sz="1400" dirty="0"/>
              <a:t>23/1514: Channel Information Feedback for Smooth Beamforming - Follow Up; (Eunsung of Samsung)</a:t>
            </a:r>
          </a:p>
          <a:p>
            <a:pPr>
              <a:buFont typeface="+mj-lt"/>
              <a:buAutoNum type="arabicPeriod"/>
            </a:pPr>
            <a:r>
              <a:rPr lang="en-US" sz="1400" dirty="0"/>
              <a:t>22/2022: Channel Information Feedback for Smooth Beamforming; (Eunsung of Samsung)</a:t>
            </a:r>
          </a:p>
          <a:p>
            <a:pPr>
              <a:buFont typeface="+mj-lt"/>
              <a:buAutoNum type="arabicPeriod"/>
            </a:pPr>
            <a:r>
              <a:rPr lang="en-US" sz="1400" dirty="0"/>
              <a:t>22/1896: TXBF based on the Optimal SVD; (Aiguo of </a:t>
            </a:r>
            <a:r>
              <a:rPr lang="en-US" sz="1400" dirty="0" err="1"/>
              <a:t>Zeku</a:t>
            </a:r>
            <a:r>
              <a:rPr lang="en-US" sz="1400" dirty="0"/>
              <a:t>)</a:t>
            </a:r>
          </a:p>
          <a:p>
            <a:pPr>
              <a:buFont typeface="+mj-lt"/>
              <a:buAutoNum type="arabicPeriod"/>
            </a:pPr>
            <a:r>
              <a:rPr lang="en-US" sz="1400" dirty="0"/>
              <a:t>22/1820: BF Feedback with the Optimal SVD; (Aiguo of </a:t>
            </a:r>
            <a:r>
              <a:rPr lang="en-US" sz="1400" dirty="0" err="1"/>
              <a:t>Zeku</a:t>
            </a:r>
            <a:r>
              <a:rPr lang="en-US" sz="1400" dirty="0"/>
              <a:t>)</a:t>
            </a:r>
          </a:p>
          <a:p>
            <a:pPr>
              <a:buFont typeface="+mj-lt"/>
              <a:buAutoNum type="arabicPeriod"/>
            </a:pPr>
            <a:r>
              <a:rPr lang="en-US" sz="1400" dirty="0"/>
              <a:t>22/1413: Thoughts-on-High-Reliability-Communications; (Aiguo of </a:t>
            </a:r>
            <a:r>
              <a:rPr lang="en-US" sz="1400" dirty="0" err="1"/>
              <a:t>Zeku</a:t>
            </a:r>
            <a:r>
              <a:rPr lang="en-US" sz="1400"/>
              <a:t>) </a:t>
            </a:r>
          </a:p>
          <a:p>
            <a:pPr>
              <a:buFont typeface="+mj-lt"/>
              <a:buAutoNum type="arabicPeriod"/>
            </a:pPr>
            <a:r>
              <a:rPr lang="en-US" sz="1400"/>
              <a:t>IEEE </a:t>
            </a:r>
            <a:r>
              <a:rPr lang="en-US" sz="1400" dirty="0"/>
              <a:t>paper: “Interference Alignment and Degrees of Freedom of the K-User Interference Channel” (</a:t>
            </a:r>
            <a:r>
              <a:rPr lang="en-US" sz="1400" dirty="0" err="1"/>
              <a:t>Viveck</a:t>
            </a:r>
            <a:r>
              <a:rPr lang="en-US" sz="1400" dirty="0"/>
              <a:t> R. </a:t>
            </a:r>
            <a:r>
              <a:rPr lang="en-US" sz="1400" dirty="0" err="1"/>
              <a:t>Cadambe</a:t>
            </a:r>
            <a:r>
              <a:rPr lang="en-US" sz="1400" dirty="0"/>
              <a:t> and Syed Ali </a:t>
            </a:r>
            <a:r>
              <a:rPr lang="en-US" sz="1400" dirty="0" err="1"/>
              <a:t>Jafar</a:t>
            </a:r>
            <a:r>
              <a:rPr lang="en-US" sz="1400" dirty="0"/>
              <a:t>, 2008)</a:t>
            </a:r>
          </a:p>
          <a:p>
            <a:pPr>
              <a:buFont typeface="+mj-lt"/>
              <a:buAutoNum type="arabicPeriod"/>
            </a:pPr>
            <a:endParaRPr lang="en-US" sz="1400" dirty="0"/>
          </a:p>
          <a:p>
            <a:pPr>
              <a:buFont typeface="+mj-lt"/>
              <a:buAutoNum type="arabicPeriod"/>
            </a:pPr>
            <a:endParaRPr lang="en-US" sz="12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865F6C-1929-428C-A6A4-261630B49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Oct 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052312-1813-4943-BBB4-37890AAF49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Aiguo Yan and et al., Samsung</a:t>
            </a:r>
            <a:endParaRPr lang="en-US" altLang="ko-K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09E3BD-2605-4482-A2AE-2C7C93F84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7614916F-BBEF-4684-B6F5-1E636F42BA02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286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F1EF668-A61F-EA3C-169F-F9C7F1158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296" y="1264709"/>
            <a:ext cx="7945408" cy="526069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400" dirty="0"/>
              <a:t>We presented “Interference Alignment techniques for </a:t>
            </a:r>
            <a:r>
              <a:rPr lang="en-US" sz="2400" dirty="0" err="1"/>
              <a:t>CoBF</a:t>
            </a:r>
            <a:r>
              <a:rPr lang="en-US" sz="2400" dirty="0"/>
              <a:t>” (</a:t>
            </a:r>
            <a:r>
              <a:rPr lang="en-US" sz="2400" dirty="0">
                <a:hlinkClick r:id="rId2"/>
              </a:rPr>
              <a:t>11/25-1513</a:t>
            </a:r>
            <a:r>
              <a:rPr lang="en-US" sz="2400" dirty="0"/>
              <a:t> and </a:t>
            </a:r>
            <a:r>
              <a:rPr lang="en-US" sz="2400" dirty="0">
                <a:hlinkClick r:id="rId3"/>
              </a:rPr>
              <a:t>11/25-1514</a:t>
            </a:r>
            <a:r>
              <a:rPr lang="en-US" sz="2400" dirty="0"/>
              <a:t>) in 802.11 Sept meeting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This contribution will further elucidate both similarities and differences among 3 different methods (i.e., Joint-SVD, Separated-SVD, and Separated-LQD).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It is beneficial to understand the pros and cons of each technique theoretically, on top of numerical simulation results.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E05B139-14E1-7627-5871-DB348D150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27184"/>
            <a:ext cx="7772400" cy="637524"/>
          </a:xfrm>
        </p:spPr>
        <p:txBody>
          <a:bodyPr/>
          <a:lstStyle/>
          <a:p>
            <a:r>
              <a:rPr lang="en-US" b="1" dirty="0"/>
              <a:t>Background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45518C-B60D-C33B-7C58-76DE4EC90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Oct. 2025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0510C4-1C66-B31A-55E1-0E54D89D6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7614916F-BBEF-4684-B6F5-1E636F42BA0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423FA5-B4E9-BDEA-0A59-C13B9DBDA1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Aiguo Yan and et al., Samsung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718413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3584" y="614891"/>
            <a:ext cx="8285129" cy="547799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A </a:t>
            </a:r>
            <a:r>
              <a:rPr lang="en-US" sz="2800" dirty="0" err="1"/>
              <a:t>CoBF</a:t>
            </a:r>
            <a:r>
              <a:rPr lang="en-US" sz="2800" dirty="0"/>
              <a:t> Configuration Example</a:t>
            </a:r>
            <a:endParaRPr lang="ko-KR" altLang="en-US" sz="2800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88A17B0-9A92-4AFB-BD91-0C4C502F0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Oct. 2025</a:t>
            </a:r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C99ED67-D8E8-4D43-A5A3-1190F9D2CD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Aiguo Yan and et al., Samsung</a:t>
            </a:r>
            <a:endParaRPr lang="en-US" altLang="ko-KR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EFCBFC17-F963-4444-B7DF-F9CD83871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7614916F-BBEF-4684-B6F5-1E636F42BA0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31F587F-C11E-4EAC-B10A-C317315188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800" y="1101106"/>
            <a:ext cx="4116272" cy="5290486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B6B996C0-8003-415E-A645-91165CF609A4}"/>
              </a:ext>
            </a:extLst>
          </p:cNvPr>
          <p:cNvSpPr/>
          <p:nvPr/>
        </p:nvSpPr>
        <p:spPr bwMode="auto">
          <a:xfrm>
            <a:off x="463584" y="1441938"/>
            <a:ext cx="4116272" cy="448038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R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Intuitions: </a:t>
            </a:r>
          </a:p>
          <a:p>
            <a:pPr marL="228600" marR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Existing schemes (Joint or sequential SVD) treat both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inBSS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and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xBSS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channels </a:t>
            </a: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SAME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way.</a:t>
            </a:r>
          </a:p>
          <a:p>
            <a:pPr marL="228600" marR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We propose to treat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xBSS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channels </a:t>
            </a: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Differently</a:t>
            </a:r>
            <a:r>
              <a:rPr lang="en-US" sz="2000" dirty="0"/>
              <a:t> so that the SVD is always performed for </a:t>
            </a:r>
            <a:r>
              <a:rPr lang="en-US" sz="2000" dirty="0" err="1"/>
              <a:t>inBSS</a:t>
            </a:r>
            <a:r>
              <a:rPr lang="en-US" sz="2000" dirty="0"/>
              <a:t> channels. </a:t>
            </a:r>
          </a:p>
          <a:p>
            <a:pPr marL="228600" marR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en-US" sz="2000" dirty="0"/>
              <a:t> Rationales: There is </a:t>
            </a:r>
            <a:r>
              <a:rPr lang="en-US" sz="2000" b="1" dirty="0"/>
              <a:t>NO</a:t>
            </a:r>
            <a:r>
              <a:rPr lang="en-US" sz="2000" dirty="0"/>
              <a:t> </a:t>
            </a:r>
            <a:r>
              <a:rPr lang="en-US" sz="2000" dirty="0" err="1"/>
              <a:t>xBSS</a:t>
            </a:r>
            <a:r>
              <a:rPr lang="en-US" sz="2000" dirty="0"/>
              <a:t> data during the normal </a:t>
            </a:r>
            <a:r>
              <a:rPr lang="en-US" sz="2000" dirty="0" err="1"/>
              <a:t>CoBF</a:t>
            </a:r>
            <a:r>
              <a:rPr lang="en-US" sz="2000" dirty="0"/>
              <a:t> data transmission phase.</a:t>
            </a:r>
          </a:p>
          <a:p>
            <a:pPr marL="228600" marR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We use </a:t>
            </a:r>
            <a:r>
              <a:rPr lang="en-US" sz="2000" dirty="0"/>
              <a:t>Virtual Antenna technique to achieve dimension reduction for Partial Nulling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2415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F1EF668-A61F-EA3C-169F-F9C7F1158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296" y="1264709"/>
            <a:ext cx="7945408" cy="526069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400" dirty="0"/>
              <a:t>For simplicity, we assume 2 APs in a </a:t>
            </a:r>
            <a:r>
              <a:rPr lang="en-US" sz="2400" dirty="0" err="1"/>
              <a:t>CoBF</a:t>
            </a:r>
            <a:r>
              <a:rPr lang="en-US" sz="2400" dirty="0"/>
              <a:t> configuration have same # of TX antennas.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When # of total RX antennas (of all STAs) is larger than # of TX antennas/AP,  we proposed to derive </a:t>
            </a:r>
            <a:r>
              <a:rPr lang="en-US" sz="2400" b="1" dirty="0"/>
              <a:t>Virtual Antennas </a:t>
            </a:r>
            <a:r>
              <a:rPr lang="en-US" sz="2400" dirty="0"/>
              <a:t>of </a:t>
            </a:r>
            <a:r>
              <a:rPr lang="en-US" sz="2400" b="1" dirty="0"/>
              <a:t>Reduced Dimensions </a:t>
            </a:r>
            <a:r>
              <a:rPr lang="en-US" sz="2400" dirty="0"/>
              <a:t>with </a:t>
            </a:r>
            <a:r>
              <a:rPr lang="en-US" sz="2400" b="1" dirty="0"/>
              <a:t>Pre-Processing</a:t>
            </a:r>
            <a:r>
              <a:rPr lang="en-US" sz="2400" dirty="0"/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From mathematical point of view, JSVD/SSVD/SLQD are different </a:t>
            </a:r>
            <a:r>
              <a:rPr lang="en-US" sz="2400" b="1" dirty="0"/>
              <a:t>Pre-Processing</a:t>
            </a:r>
            <a:r>
              <a:rPr lang="en-US" sz="2400" dirty="0"/>
              <a:t> methods.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The key question now is </a:t>
            </a:r>
            <a:r>
              <a:rPr lang="en-US" sz="2400" b="1" dirty="0"/>
              <a:t>which method has the best overall merits </a:t>
            </a:r>
            <a:r>
              <a:rPr lang="en-US" sz="2400" dirty="0"/>
              <a:t>(performance, complexity, flexibility and so on), both theoretically and numerically.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E05B139-14E1-7627-5871-DB348D150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27184"/>
            <a:ext cx="7772400" cy="637524"/>
          </a:xfrm>
        </p:spPr>
        <p:txBody>
          <a:bodyPr/>
          <a:lstStyle/>
          <a:p>
            <a:r>
              <a:rPr lang="en-US" b="1" dirty="0"/>
              <a:t>Problem Formulation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45518C-B60D-C33B-7C58-76DE4EC90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Oct. 2025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0510C4-1C66-B31A-55E1-0E54D89D6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7614916F-BBEF-4684-B6F5-1E636F42BA0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423FA5-B4E9-BDEA-0A59-C13B9DBDA1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Aiguo Yan and et al., Samsung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541683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703630B-62F1-4572-AF62-AABE4F788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19296"/>
            <a:ext cx="7772400" cy="888079"/>
          </a:xfrm>
        </p:spPr>
        <p:txBody>
          <a:bodyPr/>
          <a:lstStyle/>
          <a:p>
            <a:r>
              <a:rPr lang="en-US" dirty="0"/>
              <a:t>Joint-SVD: A Default Method in 11bn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C9A994-5474-4AE0-A38F-397920B20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Oct. 2025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39B042-8909-4930-A621-ED946AED7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7614916F-BBEF-4684-B6F5-1E636F42BA0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2F9794-026B-4CCF-A330-BBD214C588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Aiguo Yan and et al., Samsung</a:t>
            </a:r>
            <a:endParaRPr lang="en-US" altLang="ko-KR" dirty="0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DF243654-AB49-4AB0-8CE0-3A9D3C1D5E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8683593"/>
              </p:ext>
            </p:extLst>
          </p:nvPr>
        </p:nvGraphicFramePr>
        <p:xfrm>
          <a:off x="433388" y="1603375"/>
          <a:ext cx="8350250" cy="445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605" name="Equation" r:id="rId3" imgW="6070320" imgH="3238200" progId="Equation.DSMT4">
                  <p:embed/>
                </p:oleObj>
              </mc:Choice>
              <mc:Fallback>
                <p:oleObj name="Equation" r:id="rId3" imgW="6070320" imgH="3238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33388" y="1603375"/>
                        <a:ext cx="8350250" cy="4454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" name="Group 12">
            <a:extLst>
              <a:ext uri="{FF2B5EF4-FFF2-40B4-BE49-F238E27FC236}">
                <a16:creationId xmlns:a16="http://schemas.microsoft.com/office/drawing/2014/main" id="{B4A1DFA7-257C-4706-9CD5-4DC57444EE34}"/>
              </a:ext>
            </a:extLst>
          </p:cNvPr>
          <p:cNvGrpSpPr/>
          <p:nvPr/>
        </p:nvGrpSpPr>
        <p:grpSpPr>
          <a:xfrm>
            <a:off x="5989007" y="3744493"/>
            <a:ext cx="3105115" cy="2118752"/>
            <a:chOff x="6038885" y="4193381"/>
            <a:chExt cx="3105115" cy="2118752"/>
          </a:xfrm>
        </p:grpSpPr>
        <p:graphicFrame>
          <p:nvGraphicFramePr>
            <p:cNvPr id="8" name="Object 7">
              <a:extLst>
                <a:ext uri="{FF2B5EF4-FFF2-40B4-BE49-F238E27FC236}">
                  <a16:creationId xmlns:a16="http://schemas.microsoft.com/office/drawing/2014/main" id="{20C0FB9C-F2A4-4193-8482-34E8E278514C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60426843"/>
                </p:ext>
              </p:extLst>
            </p:nvPr>
          </p:nvGraphicFramePr>
          <p:xfrm>
            <a:off x="6038885" y="5139127"/>
            <a:ext cx="2592960" cy="11730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606" name="Equation" r:id="rId5" imgW="1066680" imgH="482400" progId="Equation.DSMT4">
                    <p:embed/>
                  </p:oleObj>
                </mc:Choice>
                <mc:Fallback>
                  <p:oleObj name="Equation" r:id="rId5" imgW="1066680" imgH="4824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6038885" y="5139127"/>
                          <a:ext cx="2592960" cy="1173006"/>
                        </a:xfrm>
                        <a:prstGeom prst="rect">
                          <a:avLst/>
                        </a:prstGeom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Speech Bubble: Oval 8">
              <a:extLst>
                <a:ext uri="{FF2B5EF4-FFF2-40B4-BE49-F238E27FC236}">
                  <a16:creationId xmlns:a16="http://schemas.microsoft.com/office/drawing/2014/main" id="{2A32D2AB-57C9-47CB-B130-0C175E251498}"/>
                </a:ext>
              </a:extLst>
            </p:cNvPr>
            <p:cNvSpPr/>
            <p:nvPr/>
          </p:nvSpPr>
          <p:spPr bwMode="auto">
            <a:xfrm>
              <a:off x="6472844" y="4205717"/>
              <a:ext cx="1540625" cy="500623"/>
            </a:xfrm>
            <a:prstGeom prst="wedgeEllipseCallout">
              <a:avLst>
                <a:gd name="adj1" fmla="val 872"/>
                <a:gd name="adj2" fmla="val 156589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(1): Used in Partial Nulling</a:t>
              </a:r>
            </a:p>
          </p:txBody>
        </p:sp>
        <p:sp>
          <p:nvSpPr>
            <p:cNvPr id="10" name="Speech Bubble: Oval 9">
              <a:extLst>
                <a:ext uri="{FF2B5EF4-FFF2-40B4-BE49-F238E27FC236}">
                  <a16:creationId xmlns:a16="http://schemas.microsoft.com/office/drawing/2014/main" id="{5C84C751-C26A-4DCC-A62A-79E2BC1472A7}"/>
                </a:ext>
              </a:extLst>
            </p:cNvPr>
            <p:cNvSpPr/>
            <p:nvPr/>
          </p:nvSpPr>
          <p:spPr bwMode="auto">
            <a:xfrm>
              <a:off x="8193492" y="4193381"/>
              <a:ext cx="950508" cy="439579"/>
            </a:xfrm>
            <a:prstGeom prst="wedgeEllipseCallout">
              <a:avLst>
                <a:gd name="adj1" fmla="val -45613"/>
                <a:gd name="adj2" fmla="val 174774"/>
              </a:avLst>
            </a:prstGeom>
            <a:solidFill>
              <a:schemeClr val="accent5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(0): Not used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15688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703630B-62F1-4572-AF62-AABE4F788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35977"/>
            <a:ext cx="7772400" cy="782290"/>
          </a:xfrm>
        </p:spPr>
        <p:txBody>
          <a:bodyPr/>
          <a:lstStyle/>
          <a:p>
            <a:r>
              <a:rPr lang="en-US" dirty="0"/>
              <a:t>Separated-SVD (SSVD)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C9A994-5474-4AE0-A38F-397920B20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Oct. 2025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39B042-8909-4930-A621-ED946AED7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7614916F-BBEF-4684-B6F5-1E636F42BA02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3F548A7-7576-4C45-9E52-ADFA4424539D}"/>
              </a:ext>
            </a:extLst>
          </p:cNvPr>
          <p:cNvGrpSpPr/>
          <p:nvPr/>
        </p:nvGrpSpPr>
        <p:grpSpPr>
          <a:xfrm>
            <a:off x="685800" y="1544638"/>
            <a:ext cx="8258915" cy="4951412"/>
            <a:chOff x="653558" y="1884969"/>
            <a:chExt cx="8258915" cy="4951412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F6A7AEE3-9BBA-41D5-97D2-E203265AC7B9}"/>
                </a:ext>
              </a:extLst>
            </p:cNvPr>
            <p:cNvSpPr/>
            <p:nvPr/>
          </p:nvSpPr>
          <p:spPr bwMode="auto">
            <a:xfrm>
              <a:off x="5896712" y="5281829"/>
              <a:ext cx="3015761" cy="580292"/>
            </a:xfrm>
            <a:prstGeom prst="ellipse">
              <a:avLst/>
            </a:prstGeom>
            <a:solidFill>
              <a:srgbClr val="FFC000"/>
            </a:solidFill>
            <a:ln w="12700" cap="flat" cmpd="sng" algn="ctr">
              <a:solidFill>
                <a:srgbClr val="FC3728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graphicFrame>
          <p:nvGraphicFramePr>
            <p:cNvPr id="7" name="Object 6">
              <a:extLst>
                <a:ext uri="{FF2B5EF4-FFF2-40B4-BE49-F238E27FC236}">
                  <a16:creationId xmlns:a16="http://schemas.microsoft.com/office/drawing/2014/main" id="{DF243654-AB49-4AB0-8CE0-3A9D3C1D5E5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31733477"/>
                </p:ext>
              </p:extLst>
            </p:nvPr>
          </p:nvGraphicFramePr>
          <p:xfrm>
            <a:off x="653558" y="1884969"/>
            <a:ext cx="8124825" cy="49514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484" name="Equation" r:id="rId3" imgW="5130720" imgH="3124080" progId="Equation.DSMT4">
                    <p:embed/>
                  </p:oleObj>
                </mc:Choice>
                <mc:Fallback>
                  <p:oleObj name="Equation" r:id="rId3" imgW="5130720" imgH="3124080" progId="Equation.DSMT4">
                    <p:embed/>
                    <p:pic>
                      <p:nvPicPr>
                        <p:cNvPr id="7" name="Object 6">
                          <a:extLst>
                            <a:ext uri="{FF2B5EF4-FFF2-40B4-BE49-F238E27FC236}">
                              <a16:creationId xmlns:a16="http://schemas.microsoft.com/office/drawing/2014/main" id="{DF243654-AB49-4AB0-8CE0-3A9D3C1D5E58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653558" y="1884969"/>
                          <a:ext cx="8124825" cy="495141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2F9794-026B-4CCF-A330-BBD214C588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Aiguo Yan and et al., Samsung</a:t>
            </a:r>
            <a:endParaRPr lang="en-US" altLang="ko-KR" dirty="0"/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8FED7CDC-60EC-464F-94E6-5B2D8B4E6D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8930377"/>
              </p:ext>
            </p:extLst>
          </p:nvPr>
        </p:nvGraphicFramePr>
        <p:xfrm>
          <a:off x="6906360" y="2144798"/>
          <a:ext cx="1904265" cy="7321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485" name="Equation" r:id="rId5" imgW="1384200" imgH="533160" progId="Equation.DSMT4">
                  <p:embed/>
                </p:oleObj>
              </mc:Choice>
              <mc:Fallback>
                <p:oleObj name="Equation" r:id="rId5" imgW="1384200" imgH="53316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20C0FB9C-F2A4-4193-8482-34E8E278514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906360" y="2144798"/>
                        <a:ext cx="1904265" cy="732180"/>
                      </a:xfrm>
                      <a:prstGeom prst="rect">
                        <a:avLst/>
                      </a:prstGeom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38210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703630B-62F1-4572-AF62-AABE4F788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749886"/>
          </a:xfrm>
        </p:spPr>
        <p:txBody>
          <a:bodyPr/>
          <a:lstStyle/>
          <a:p>
            <a:r>
              <a:rPr lang="en-US" dirty="0"/>
              <a:t>Separated-LQD (SLQD)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C9A994-5474-4AE0-A38F-397920B20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Oct. 2025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39B042-8909-4930-A621-ED946AED7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7614916F-BBEF-4684-B6F5-1E636F42BA02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2F9794-026B-4CCF-A330-BBD214C588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Aiguo Yan and et al., Samsung</a:t>
            </a:r>
            <a:endParaRPr lang="en-US" altLang="ko-KR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916273FF-006A-43C8-BDBF-50666CB515E0}"/>
              </a:ext>
            </a:extLst>
          </p:cNvPr>
          <p:cNvGrpSpPr/>
          <p:nvPr/>
        </p:nvGrpSpPr>
        <p:grpSpPr>
          <a:xfrm>
            <a:off x="685800" y="1354138"/>
            <a:ext cx="6740773" cy="4830762"/>
            <a:chOff x="685800" y="1398098"/>
            <a:chExt cx="6740773" cy="4830762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ED7B85CC-8354-45A1-8FD6-BD6244FC836A}"/>
                </a:ext>
              </a:extLst>
            </p:cNvPr>
            <p:cNvSpPr/>
            <p:nvPr/>
          </p:nvSpPr>
          <p:spPr bwMode="auto">
            <a:xfrm>
              <a:off x="4410812" y="4913621"/>
              <a:ext cx="3015761" cy="58029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 cap="flat" cmpd="sng" algn="ctr">
              <a:solidFill>
                <a:srgbClr val="FC3728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graphicFrame>
          <p:nvGraphicFramePr>
            <p:cNvPr id="7" name="Object 6">
              <a:extLst>
                <a:ext uri="{FF2B5EF4-FFF2-40B4-BE49-F238E27FC236}">
                  <a16:creationId xmlns:a16="http://schemas.microsoft.com/office/drawing/2014/main" id="{DF243654-AB49-4AB0-8CE0-3A9D3C1D5E5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6540905"/>
                </p:ext>
              </p:extLst>
            </p:nvPr>
          </p:nvGraphicFramePr>
          <p:xfrm>
            <a:off x="685800" y="1398098"/>
            <a:ext cx="6548438" cy="48307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0655" name="Equation" r:id="rId3" imgW="5168880" imgH="3809880" progId="Equation.DSMT4">
                    <p:embed/>
                  </p:oleObj>
                </mc:Choice>
                <mc:Fallback>
                  <p:oleObj name="Equation" r:id="rId3" imgW="5168880" imgH="3809880" progId="Equation.DSMT4">
                    <p:embed/>
                    <p:pic>
                      <p:nvPicPr>
                        <p:cNvPr id="7" name="Object 6">
                          <a:extLst>
                            <a:ext uri="{FF2B5EF4-FFF2-40B4-BE49-F238E27FC236}">
                              <a16:creationId xmlns:a16="http://schemas.microsoft.com/office/drawing/2014/main" id="{DF243654-AB49-4AB0-8CE0-3A9D3C1D5E58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685800" y="1398098"/>
                          <a:ext cx="6548438" cy="483076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AD304C65-66BC-44A4-8ED3-52E2FD3994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9790056"/>
              </p:ext>
            </p:extLst>
          </p:nvPr>
        </p:nvGraphicFramePr>
        <p:xfrm>
          <a:off x="6286499" y="2083793"/>
          <a:ext cx="2720975" cy="10038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656" name="Equation" r:id="rId5" imgW="1307880" imgH="482400" progId="Equation.DSMT4">
                  <p:embed/>
                </p:oleObj>
              </mc:Choice>
              <mc:Fallback>
                <p:oleObj name="Equation" r:id="rId5" imgW="1307880" imgH="4824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20C0FB9C-F2A4-4193-8482-34E8E278514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286499" y="2083793"/>
                        <a:ext cx="2720975" cy="1003895"/>
                      </a:xfrm>
                      <a:prstGeom prst="rect">
                        <a:avLst/>
                      </a:prstGeom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Speech Bubble: Oval 10">
            <a:extLst>
              <a:ext uri="{FF2B5EF4-FFF2-40B4-BE49-F238E27FC236}">
                <a16:creationId xmlns:a16="http://schemas.microsoft.com/office/drawing/2014/main" id="{8424D843-D8AA-418A-97E4-6CB6D371B376}"/>
              </a:ext>
            </a:extLst>
          </p:cNvPr>
          <p:cNvSpPr/>
          <p:nvPr/>
        </p:nvSpPr>
        <p:spPr bwMode="auto">
          <a:xfrm>
            <a:off x="7284115" y="1043377"/>
            <a:ext cx="1529542" cy="500623"/>
          </a:xfrm>
          <a:prstGeom prst="wedgeEllipseCallout">
            <a:avLst>
              <a:gd name="adj1" fmla="val 22703"/>
              <a:gd name="adj2" fmla="val 188585"/>
            </a:avLst>
          </a:prstGeom>
          <a:solidFill>
            <a:schemeClr val="accent1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V11 is from SVD of H11</a:t>
            </a:r>
          </a:p>
        </p:txBody>
      </p:sp>
      <p:sp>
        <p:nvSpPr>
          <p:cNvPr id="12" name="Speech Bubble: Oval 11">
            <a:extLst>
              <a:ext uri="{FF2B5EF4-FFF2-40B4-BE49-F238E27FC236}">
                <a16:creationId xmlns:a16="http://schemas.microsoft.com/office/drawing/2014/main" id="{04C6308C-A422-4D5F-9A47-467B0D8C66A9}"/>
              </a:ext>
            </a:extLst>
          </p:cNvPr>
          <p:cNvSpPr/>
          <p:nvPr/>
        </p:nvSpPr>
        <p:spPr bwMode="auto">
          <a:xfrm>
            <a:off x="7647712" y="3377748"/>
            <a:ext cx="1466528" cy="439579"/>
          </a:xfrm>
          <a:prstGeom prst="wedgeEllipseCallout">
            <a:avLst>
              <a:gd name="adj1" fmla="val 4168"/>
              <a:gd name="adj2" fmla="val -140706"/>
            </a:avLst>
          </a:prstGeom>
          <a:solidFill>
            <a:schemeClr val="accent5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V12 is from LQD</a:t>
            </a:r>
          </a:p>
        </p:txBody>
      </p:sp>
      <p:sp>
        <p:nvSpPr>
          <p:cNvPr id="15" name="Speech Bubble: Oval 14">
            <a:extLst>
              <a:ext uri="{FF2B5EF4-FFF2-40B4-BE49-F238E27FC236}">
                <a16:creationId xmlns:a16="http://schemas.microsoft.com/office/drawing/2014/main" id="{E4259AAF-9C52-41CB-9A7B-9971E427120C}"/>
              </a:ext>
            </a:extLst>
          </p:cNvPr>
          <p:cNvSpPr/>
          <p:nvPr/>
        </p:nvSpPr>
        <p:spPr bwMode="auto">
          <a:xfrm>
            <a:off x="6988234" y="4279196"/>
            <a:ext cx="1179626" cy="580292"/>
          </a:xfrm>
          <a:prstGeom prst="wedgeEllipseCallout">
            <a:avLst>
              <a:gd name="adj1" fmla="val -88574"/>
              <a:gd name="adj2" fmla="val -100460"/>
            </a:avLst>
          </a:prstGeom>
          <a:solidFill>
            <a:schemeClr val="accent5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Lower Triangular</a:t>
            </a:r>
          </a:p>
        </p:txBody>
      </p:sp>
    </p:spTree>
    <p:extLst>
      <p:ext uri="{BB962C8B-B14F-4D97-AF65-F5344CB8AC3E}">
        <p14:creationId xmlns:p14="http://schemas.microsoft.com/office/powerpoint/2010/main" val="36336214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BF1EF668-A61F-EA3C-169F-F9C7F1158F6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99296" y="1441937"/>
                <a:ext cx="8311948" cy="5033475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sz="2400" dirty="0"/>
                  <a:t>3 methods for dimension reduction/decomposition/alignment:</a:t>
                </a:r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:endParaRPr lang="en-US" sz="1000" dirty="0"/>
              </a:p>
              <a:p>
                <a:pPr marL="0" indent="0">
                  <a:buNone/>
                </a:pPr>
                <a:r>
                  <a:rPr lang="en-US" sz="2400" dirty="0"/>
                  <a:t>For a </a:t>
                </a:r>
                <a:r>
                  <a:rPr lang="en-US" sz="2400" dirty="0" err="1"/>
                  <a:t>inBSS</a:t>
                </a:r>
                <a:r>
                  <a:rPr lang="en-US" sz="2400" dirty="0"/>
                  <a:t> channel, diagonal matrix is required.</a:t>
                </a:r>
              </a:p>
              <a:p>
                <a:pPr marL="0" indent="0">
                  <a:buNone/>
                </a:pPr>
                <a:r>
                  <a:rPr lang="en-US" sz="2400" dirty="0"/>
                  <a:t>For a </a:t>
                </a:r>
                <a:r>
                  <a:rPr lang="en-US" sz="2400" dirty="0" err="1"/>
                  <a:t>xBSS</a:t>
                </a:r>
                <a:r>
                  <a:rPr lang="en-US" sz="2400" dirty="0"/>
                  <a:t> channel, diagonal matrix is </a:t>
                </a:r>
                <a:r>
                  <a:rPr lang="en-US" sz="2400" b="1" dirty="0"/>
                  <a:t>NOT</a:t>
                </a:r>
                <a:r>
                  <a:rPr lang="en-US" sz="2400" dirty="0"/>
                  <a:t> required.</a:t>
                </a:r>
              </a:p>
              <a:p>
                <a:pPr marL="0" indent="0">
                  <a:buNone/>
                </a:pPr>
                <a:endParaRPr lang="en-US" sz="1100" dirty="0"/>
              </a:p>
              <a:p>
                <a:pPr marL="0" indent="0">
                  <a:buNone/>
                </a:pPr>
                <a:r>
                  <a:rPr lang="en-US" sz="2400" dirty="0"/>
                  <a:t>The Lower Triangular Matrix enables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sub>
                    </m:sSub>
                  </m:oMath>
                </a14:m>
                <a:r>
                  <a:rPr lang="en-US" sz="2400" dirty="0"/>
                  <a:t> only needs to be computed </a:t>
                </a:r>
                <a:r>
                  <a:rPr lang="en-US" sz="2400" b="1" dirty="0"/>
                  <a:t>ONCE</a:t>
                </a:r>
                <a:r>
                  <a:rPr lang="en-US" sz="2400" dirty="0"/>
                  <a:t>, and submatrix is always from this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12</m:t>
                        </m:r>
                      </m:sub>
                    </m:sSub>
                  </m:oMath>
                </a14:m>
                <a:r>
                  <a:rPr lang="en-US" sz="2400" dirty="0"/>
                  <a:t>.</a:t>
                </a:r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BF1EF668-A61F-EA3C-169F-F9C7F1158F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99296" y="1441937"/>
                <a:ext cx="8311948" cy="5033475"/>
              </a:xfrm>
              <a:blipFill>
                <a:blip r:embed="rId3"/>
                <a:stretch>
                  <a:fillRect l="-1100" t="-9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1E05B139-14E1-7627-5871-DB348D150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27184"/>
            <a:ext cx="7772400" cy="637524"/>
          </a:xfrm>
        </p:spPr>
        <p:txBody>
          <a:bodyPr/>
          <a:lstStyle/>
          <a:p>
            <a:r>
              <a:rPr lang="en-US" b="1" dirty="0"/>
              <a:t>Summary of Dimension Reduction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45518C-B60D-C33B-7C58-76DE4EC90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Oct. 2025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0510C4-1C66-B31A-55E1-0E54D89D6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7614916F-BBEF-4684-B6F5-1E636F42BA0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423FA5-B4E9-BDEA-0A59-C13B9DBDA1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Aiguo Yan and et al., Samsung</a:t>
            </a:r>
            <a:endParaRPr lang="en-US" altLang="ko-KR" dirty="0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AA2D381C-A679-4194-8A30-19D7E60D6E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3608426"/>
              </p:ext>
            </p:extLst>
          </p:nvPr>
        </p:nvGraphicFramePr>
        <p:xfrm>
          <a:off x="775601" y="2145980"/>
          <a:ext cx="6880647" cy="20183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468" name="Equation" r:id="rId4" imgW="3809880" imgH="1117440" progId="Equation.DSMT4">
                  <p:embed/>
                </p:oleObj>
              </mc:Choice>
              <mc:Fallback>
                <p:oleObj name="Equation" r:id="rId4" imgW="3809880" imgH="1117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75601" y="2145980"/>
                        <a:ext cx="6880647" cy="20183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DBD034B-A3A2-4A3F-B0C5-ADEF35BDAD87}"/>
              </a:ext>
            </a:extLst>
          </p:cNvPr>
          <p:cNvCxnSpPr>
            <a:cxnSpLocks/>
          </p:cNvCxnSpPr>
          <p:nvPr/>
        </p:nvCxnSpPr>
        <p:spPr bwMode="auto">
          <a:xfrm flipV="1">
            <a:off x="2759825" y="4001195"/>
            <a:ext cx="2681391" cy="1457496"/>
          </a:xfrm>
          <a:prstGeom prst="straightConnector1">
            <a:avLst/>
          </a:prstGeom>
          <a:ln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lowchart: Alternate Process 7">
            <a:extLst>
              <a:ext uri="{FF2B5EF4-FFF2-40B4-BE49-F238E27FC236}">
                <a16:creationId xmlns:a16="http://schemas.microsoft.com/office/drawing/2014/main" id="{9EE041BF-F9BE-417D-A930-7F58FCC06334}"/>
              </a:ext>
            </a:extLst>
          </p:cNvPr>
          <p:cNvSpPr/>
          <p:nvPr/>
        </p:nvSpPr>
        <p:spPr bwMode="auto">
          <a:xfrm>
            <a:off x="7203090" y="1936770"/>
            <a:ext cx="1080655" cy="271549"/>
          </a:xfrm>
          <a:prstGeom prst="flowChartAlternateProcess">
            <a:avLst/>
          </a:prstGeom>
          <a:solidFill>
            <a:schemeClr val="accent3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Not Unitary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0CFEE6AE-4910-42B9-BFED-90E2586FD579}"/>
              </a:ext>
            </a:extLst>
          </p:cNvPr>
          <p:cNvCxnSpPr>
            <a:cxnSpLocks/>
          </p:cNvCxnSpPr>
          <p:nvPr/>
        </p:nvCxnSpPr>
        <p:spPr bwMode="auto">
          <a:xfrm flipH="1">
            <a:off x="6572596" y="2170892"/>
            <a:ext cx="419974" cy="31738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E04D0D1-6C9A-4B7D-833F-D098B784FF2D}"/>
              </a:ext>
            </a:extLst>
          </p:cNvPr>
          <p:cNvCxnSpPr>
            <a:cxnSpLocks/>
          </p:cNvCxnSpPr>
          <p:nvPr/>
        </p:nvCxnSpPr>
        <p:spPr bwMode="auto">
          <a:xfrm flipH="1">
            <a:off x="5115098" y="2044931"/>
            <a:ext cx="969818" cy="44334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9802570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F1EF668-A61F-EA3C-169F-F9C7F1158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296" y="1264709"/>
            <a:ext cx="7945408" cy="5075131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The goal of this page is to stimulate discussions among the 802.11 community. We understand that not everyone would agree with the assessment below.</a:t>
            </a:r>
          </a:p>
          <a:p>
            <a:pPr marL="0" indent="0">
              <a:buNone/>
            </a:pPr>
            <a:endParaRPr lang="en-US" sz="1000" dirty="0"/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JSVD seems introducing extra </a:t>
            </a:r>
            <a:r>
              <a:rPr lang="en-US" sz="2400" dirty="0">
                <a:solidFill>
                  <a:srgbClr val="FF0000"/>
                </a:solidFill>
              </a:rPr>
              <a:t>dependence</a:t>
            </a:r>
            <a:r>
              <a:rPr lang="en-US" sz="2400" dirty="0"/>
              <a:t> on </a:t>
            </a:r>
            <a:r>
              <a:rPr lang="en-US" sz="2400" dirty="0" err="1"/>
              <a:t>xBSS</a:t>
            </a:r>
            <a:r>
              <a:rPr lang="en-US" sz="2400" dirty="0"/>
              <a:t> channels for </a:t>
            </a:r>
            <a:r>
              <a:rPr lang="en-US" sz="2400" dirty="0" err="1"/>
              <a:t>inBSS</a:t>
            </a:r>
            <a:r>
              <a:rPr lang="en-US" sz="2400" dirty="0"/>
              <a:t> performance. Feedback </a:t>
            </a:r>
            <a:r>
              <a:rPr lang="en-US" sz="2400" dirty="0">
                <a:solidFill>
                  <a:srgbClr val="FF0000"/>
                </a:solidFill>
              </a:rPr>
              <a:t>can’t</a:t>
            </a:r>
            <a:r>
              <a:rPr lang="en-US" sz="2400" dirty="0"/>
              <a:t> be reused for SU/MU-MIMO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SSVD has </a:t>
            </a:r>
            <a:r>
              <a:rPr lang="en-US" sz="2400" b="1" dirty="0"/>
              <a:t>better</a:t>
            </a:r>
            <a:r>
              <a:rPr lang="en-US" sz="2400" dirty="0"/>
              <a:t> performance than JSVD (</a:t>
            </a:r>
            <a:r>
              <a:rPr lang="en-US" sz="2400" dirty="0">
                <a:hlinkClick r:id="rId2"/>
              </a:rPr>
              <a:t>11/24-1789</a:t>
            </a:r>
            <a:r>
              <a:rPr lang="en-US" sz="2400" dirty="0"/>
              <a:t>), but </a:t>
            </a:r>
            <a:r>
              <a:rPr lang="en-US" sz="2400" dirty="0">
                <a:solidFill>
                  <a:srgbClr val="FF0000"/>
                </a:solidFill>
              </a:rPr>
              <a:t>limitation</a:t>
            </a:r>
            <a:r>
              <a:rPr lang="en-US" sz="2400" dirty="0"/>
              <a:t> on flexibility. Good for Re-use.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SLQD has </a:t>
            </a:r>
            <a:r>
              <a:rPr lang="en-US" sz="2400" b="1" dirty="0"/>
              <a:t>full flexibility </a:t>
            </a:r>
            <a:r>
              <a:rPr lang="en-US" sz="2400" dirty="0"/>
              <a:t>as JSVD,  and has </a:t>
            </a:r>
            <a:r>
              <a:rPr lang="en-US" sz="2400" b="1" dirty="0"/>
              <a:t>lowest</a:t>
            </a:r>
            <a:r>
              <a:rPr lang="en-US" sz="2400" dirty="0"/>
              <a:t> complexity potentially (LQD/QRD vs SVD). The </a:t>
            </a:r>
            <a:r>
              <a:rPr lang="en-US" sz="2400" dirty="0" err="1"/>
              <a:t>inBSS</a:t>
            </a:r>
            <a:r>
              <a:rPr lang="en-US" sz="2400" dirty="0"/>
              <a:t> performance has no dependence on </a:t>
            </a:r>
            <a:r>
              <a:rPr lang="en-US" sz="2400" dirty="0" err="1"/>
              <a:t>xBSS</a:t>
            </a:r>
            <a:r>
              <a:rPr lang="en-US" sz="2400" dirty="0"/>
              <a:t> channels, and is </a:t>
            </a:r>
            <a:r>
              <a:rPr lang="en-US" sz="2400" b="1" dirty="0"/>
              <a:t>better</a:t>
            </a:r>
            <a:r>
              <a:rPr lang="en-US" sz="2400" dirty="0"/>
              <a:t> than with JSVD. Good for </a:t>
            </a:r>
            <a:r>
              <a:rPr lang="en-US" sz="2400" b="1" dirty="0"/>
              <a:t>Re-use</a:t>
            </a:r>
            <a:r>
              <a:rPr lang="en-US" sz="2400" dirty="0"/>
              <a:t>. 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E05B139-14E1-7627-5871-DB348D150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27184"/>
            <a:ext cx="7772400" cy="637524"/>
          </a:xfrm>
        </p:spPr>
        <p:txBody>
          <a:bodyPr/>
          <a:lstStyle/>
          <a:p>
            <a:r>
              <a:rPr lang="en-US" b="1" dirty="0"/>
              <a:t>Discussions (1/2)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45518C-B60D-C33B-7C58-76DE4EC90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Oct. 2025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0510C4-1C66-B31A-55E1-0E54D89D6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7614916F-BBEF-4684-B6F5-1E636F42BA02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423FA5-B4E9-BDEA-0A59-C13B9DBDA1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Aiguo Yan and et al., Samsung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099654480"/>
      </p:ext>
    </p:extLst>
  </p:cSld>
  <p:clrMapOvr>
    <a:masterClrMapping/>
  </p:clrMapOvr>
</p:sld>
</file>

<file path=ppt/theme/theme1.xml><?xml version="1.0" encoding="utf-8"?>
<a:theme xmlns:a="http://schemas.openxmlformats.org/drawingml/2006/main" name="802-11-Submiss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802-11-Submiss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802-11-Submiss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02-11-Submiss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AE0DBD6A62E6D4E94B00A30ED7EAA53" ma:contentTypeVersion="6" ma:contentTypeDescription="Create a new document." ma:contentTypeScope="" ma:versionID="52562e7458d5232c649a07dd7c90563e">
  <xsd:schema xmlns:xsd="http://www.w3.org/2001/XMLSchema" xmlns:xs="http://www.w3.org/2001/XMLSchema" xmlns:p="http://schemas.microsoft.com/office/2006/metadata/properties" xmlns:ns2="4cb1c834-fb5e-4db1-b5fe-b760d2c58fa7" targetNamespace="http://schemas.microsoft.com/office/2006/metadata/properties" ma:root="true" ma:fieldsID="d088a6d317092d8fda928d50b01663b2" ns2:_="">
    <xsd:import namespace="4cb1c834-fb5e-4db1-b5fe-b760d2c58fa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b1c834-fb5e-4db1-b5fe-b760d2c58f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606F482-2B8C-46B6-A2EB-C6199CC6CE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cb1c834-fb5e-4db1-b5fe-b760d2c58fa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80BCFC8-6392-455F-94EF-B2BFA21CB3E7}">
  <ds:schemaRefs>
    <ds:schemaRef ds:uri="http://purl.org/dc/dcmitype/"/>
    <ds:schemaRef ds:uri="http://schemas.microsoft.com/office/2006/documentManagement/types"/>
    <ds:schemaRef ds:uri="http://schemas.microsoft.com/office/2006/metadata/properties"/>
    <ds:schemaRef ds:uri="4cb1c834-fb5e-4db1-b5fe-b760d2c58fa7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A48754DE-018A-47B4-99F5-4DE3DC20CB55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98e9ba89-e1a1-4e38-9007-8bdabc25de1d}" enabled="0" method="" siteId="{98e9ba89-e1a1-4e38-9007-8bdabc25de1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116758</TotalTime>
  <Words>1087</Words>
  <Application>Microsoft Office PowerPoint</Application>
  <PresentationFormat>On-screen Show (4:3)</PresentationFormat>
  <Paragraphs>156</Paragraphs>
  <Slides>13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Cambria Math</vt:lpstr>
      <vt:lpstr>Times New Roman</vt:lpstr>
      <vt:lpstr>802-11-Submission</vt:lpstr>
      <vt:lpstr>Equation</vt:lpstr>
      <vt:lpstr>Equivalence of JSVD, SSVD and SLQD (A Unified Interference Alignment Framework in CoBF)</vt:lpstr>
      <vt:lpstr>Background</vt:lpstr>
      <vt:lpstr>A CoBF Configuration Example</vt:lpstr>
      <vt:lpstr>Problem Formulation</vt:lpstr>
      <vt:lpstr>Joint-SVD: A Default Method in 11bn</vt:lpstr>
      <vt:lpstr>Separated-SVD (SSVD)</vt:lpstr>
      <vt:lpstr>Separated-LQD (SLQD)</vt:lpstr>
      <vt:lpstr>Summary of Dimension Reduction</vt:lpstr>
      <vt:lpstr>Discussions (1/2)</vt:lpstr>
      <vt:lpstr>Discussions (2/2)</vt:lpstr>
      <vt:lpstr>JSVD vs SLQD</vt:lpstr>
      <vt:lpstr>Conclusion &amp; Future works</vt:lpstr>
      <vt:lpstr>References</vt:lpstr>
    </vt:vector>
  </TitlesOfParts>
  <Company>AT&amp;T Labs Research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yanjuns@qti.qualcomm.com</dc:creator>
  <cp:lastModifiedBy>Aiguo Yan</cp:lastModifiedBy>
  <cp:revision>348</cp:revision>
  <cp:lastPrinted>2024-10-15T21:21:04Z</cp:lastPrinted>
  <dcterms:created xsi:type="dcterms:W3CDTF">2007-05-21T21:00:37Z</dcterms:created>
  <dcterms:modified xsi:type="dcterms:W3CDTF">2025-10-21T03:12:06Z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ContentTypeId">
    <vt:lpwstr>0x0101000AE0DBD6A62E6D4E94B00A30ED7EAA53</vt:lpwstr>
  </property>
</Properties>
</file>