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69" r:id="rId2"/>
    <p:sldId id="307" r:id="rId3"/>
    <p:sldId id="308" r:id="rId4"/>
    <p:sldId id="309" r:id="rId5"/>
    <p:sldId id="312" r:id="rId6"/>
    <p:sldId id="310" r:id="rId7"/>
    <p:sldId id="311" r:id="rId8"/>
    <p:sldId id="313" r:id="rId9"/>
    <p:sldId id="314" r:id="rId10"/>
  </p:sldIdLst>
  <p:sldSz cx="9144000" cy="6858000" type="screen4x3"/>
  <p:notesSz cx="6858000" cy="9296400"/>
  <p:defaultTextStyle>
    <a:defPPr>
      <a:defRPr lang="en-US"/>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3">
          <p15:clr>
            <a:srgbClr val="A4A3A4"/>
          </p15:clr>
        </p15:guide>
        <p15:guide id="2" pos="284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9900"/>
    <a:srgbClr val="66FF99"/>
    <a:srgbClr val="FF9966"/>
    <a:srgbClr val="FF9933"/>
    <a:srgbClr val="FFFF0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6" autoAdjust="0"/>
    <p:restoredTop sz="96727" autoAdjust="0"/>
  </p:normalViewPr>
  <p:slideViewPr>
    <p:cSldViewPr>
      <p:cViewPr varScale="1">
        <p:scale>
          <a:sx n="111" d="100"/>
          <a:sy n="111" d="100"/>
        </p:scale>
        <p:origin x="2052" y="96"/>
      </p:cViewPr>
      <p:guideLst>
        <p:guide orient="horz" pos="2160"/>
        <p:guide pos="2880"/>
      </p:guideLst>
    </p:cSldViewPr>
  </p:slideViewPr>
  <p:outlineViewPr>
    <p:cViewPr>
      <p:scale>
        <a:sx n="33" d="100"/>
        <a:sy n="33" d="100"/>
      </p:scale>
      <p:origin x="0" y="59580"/>
    </p:cViewPr>
  </p:outlineViewPr>
  <p:notesTextViewPr>
    <p:cViewPr>
      <p:scale>
        <a:sx n="100" d="100"/>
        <a:sy n="100" d="100"/>
      </p:scale>
      <p:origin x="0" y="0"/>
    </p:cViewPr>
  </p:notesTextViewPr>
  <p:sorterViewPr>
    <p:cViewPr>
      <p:scale>
        <a:sx n="90" d="100"/>
        <a:sy n="90" d="100"/>
      </p:scale>
      <p:origin x="0" y="3492"/>
    </p:cViewPr>
  </p:sorterViewPr>
  <p:notesViewPr>
    <p:cSldViewPr>
      <p:cViewPr>
        <p:scale>
          <a:sx n="100" d="100"/>
          <a:sy n="100" d="100"/>
        </p:scale>
        <p:origin x="3552" y="-300"/>
      </p:cViewPr>
      <p:guideLst>
        <p:guide orient="horz" pos="2163"/>
        <p:guide pos="28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29263"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8213">
              <a:defRPr sz="1400"/>
            </a:lvl1pPr>
          </a:lstStyle>
          <a:p>
            <a:pPr>
              <a:defRPr/>
            </a:pPr>
            <a:r>
              <a:rPr lang="en-US"/>
              <a:t>doc.: IEEE 802.11-</a:t>
            </a:r>
          </a:p>
        </p:txBody>
      </p:sp>
      <p:sp>
        <p:nvSpPr>
          <p:cNvPr id="3075" name="Rectangle 3"/>
          <p:cNvSpPr>
            <a:spLocks noGrp="1" noChangeArrowheads="1"/>
          </p:cNvSpPr>
          <p:nvPr>
            <p:ph type="dt" sz="quarter" idx="1"/>
          </p:nvPr>
        </p:nvSpPr>
        <p:spPr bwMode="auto">
          <a:xfrm>
            <a:off x="687388" y="177800"/>
            <a:ext cx="827087"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8213">
              <a:defRPr sz="1400"/>
            </a:lvl1pPr>
          </a:lstStyle>
          <a:p>
            <a:pPr>
              <a:defRPr/>
            </a:pPr>
            <a:r>
              <a:rPr lang="en-US"/>
              <a:t>April 2013</a:t>
            </a:r>
          </a:p>
        </p:txBody>
      </p:sp>
      <p:sp>
        <p:nvSpPr>
          <p:cNvPr id="3076" name="Rectangle 4"/>
          <p:cNvSpPr>
            <a:spLocks noGrp="1" noChangeArrowheads="1"/>
          </p:cNvSpPr>
          <p:nvPr>
            <p:ph type="ftr" sz="quarter" idx="2"/>
          </p:nvPr>
        </p:nvSpPr>
        <p:spPr bwMode="auto">
          <a:xfrm>
            <a:off x="5781675" y="8997950"/>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8213">
              <a:defRPr sz="1200" b="0"/>
            </a:lvl1pPr>
          </a:lstStyle>
          <a:p>
            <a:pPr>
              <a:defRPr/>
            </a:pPr>
            <a:r>
              <a:rPr lang="en-US"/>
              <a:t>Graham Smith, DSP Group</a:t>
            </a:r>
          </a:p>
        </p:txBody>
      </p:sp>
      <p:sp>
        <p:nvSpPr>
          <p:cNvPr id="3077" name="Rectangle 5"/>
          <p:cNvSpPr>
            <a:spLocks noGrp="1" noChangeArrowheads="1"/>
          </p:cNvSpPr>
          <p:nvPr>
            <p:ph type="sldNum" sz="quarter" idx="3"/>
          </p:nvPr>
        </p:nvSpPr>
        <p:spPr bwMode="auto">
          <a:xfrm>
            <a:off x="3095625" y="89979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8213">
              <a:defRPr sz="1200" b="0"/>
            </a:lvl1pPr>
          </a:lstStyle>
          <a:p>
            <a:pPr>
              <a:defRPr/>
            </a:pPr>
            <a:r>
              <a:rPr lang="en-US"/>
              <a:t>Page </a:t>
            </a:r>
            <a:fld id="{F771502A-6538-410D-9F92-7BE935D2C40F}" type="slidenum">
              <a:rPr lang="en-US"/>
              <a:pPr>
                <a:defRPr/>
              </a:pPr>
              <a:t>‹#›</a:t>
            </a:fld>
            <a:endParaRPr lang="en-US"/>
          </a:p>
        </p:txBody>
      </p:sp>
      <p:sp>
        <p:nvSpPr>
          <p:cNvPr id="8198" name="Line 6"/>
          <p:cNvSpPr>
            <a:spLocks noChangeShapeType="1"/>
          </p:cNvSpPr>
          <p:nvPr/>
        </p:nvSpPr>
        <p:spPr bwMode="auto">
          <a:xfrm>
            <a:off x="685800" y="387350"/>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8199" name="Rectangle 7"/>
          <p:cNvSpPr>
            <a:spLocks noChangeArrowheads="1"/>
          </p:cNvSpPr>
          <p:nvPr/>
        </p:nvSpPr>
        <p:spPr bwMode="auto">
          <a:xfrm>
            <a:off x="685800" y="8997950"/>
            <a:ext cx="703263"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38213"/>
            <a:r>
              <a:rPr lang="en-US" sz="1200" b="0"/>
              <a:t>Submission</a:t>
            </a:r>
          </a:p>
        </p:txBody>
      </p:sp>
      <p:sp>
        <p:nvSpPr>
          <p:cNvPr id="8200" name="Line 8"/>
          <p:cNvSpPr>
            <a:spLocks noChangeShapeType="1"/>
          </p:cNvSpPr>
          <p:nvPr/>
        </p:nvSpPr>
        <p:spPr bwMode="auto">
          <a:xfrm>
            <a:off x="685800" y="8986838"/>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2740807714"/>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72125"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8213">
              <a:defRPr sz="1400"/>
            </a:lvl1pPr>
          </a:lstStyle>
          <a:p>
            <a:pPr>
              <a:defRPr/>
            </a:pPr>
            <a:r>
              <a:rPr lang="en-US"/>
              <a:t>doc.: IEEE 802.11-</a:t>
            </a:r>
          </a:p>
        </p:txBody>
      </p:sp>
      <p:sp>
        <p:nvSpPr>
          <p:cNvPr id="2051" name="Rectangle 3"/>
          <p:cNvSpPr>
            <a:spLocks noGrp="1" noChangeArrowheads="1"/>
          </p:cNvSpPr>
          <p:nvPr>
            <p:ph type="dt" idx="1"/>
          </p:nvPr>
        </p:nvSpPr>
        <p:spPr bwMode="auto">
          <a:xfrm>
            <a:off x="646113" y="98425"/>
            <a:ext cx="827087"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8213">
              <a:defRPr sz="1400"/>
            </a:lvl1pPr>
          </a:lstStyle>
          <a:p>
            <a:pPr>
              <a:defRPr/>
            </a:pPr>
            <a:r>
              <a:rPr lang="en-US"/>
              <a:t>April 2013</a:t>
            </a:r>
          </a:p>
        </p:txBody>
      </p:sp>
      <p:sp>
        <p:nvSpPr>
          <p:cNvPr id="5124" name="Rectangle 4"/>
          <p:cNvSpPr>
            <a:spLocks noGrp="1" noRot="1" noChangeAspect="1" noChangeArrowheads="1" noTextEdit="1"/>
          </p:cNvSpPr>
          <p:nvPr>
            <p:ph type="sldImg" idx="2"/>
          </p:nvPr>
        </p:nvSpPr>
        <p:spPr bwMode="auto">
          <a:xfrm>
            <a:off x="1112838" y="701675"/>
            <a:ext cx="4635500" cy="347662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14400" y="4416425"/>
            <a:ext cx="5029200" cy="4184650"/>
          </a:xfrm>
          <a:prstGeom prst="rect">
            <a:avLst/>
          </a:prstGeom>
          <a:noFill/>
          <a:ln w="9525">
            <a:noFill/>
            <a:miter lim="800000"/>
            <a:headEnd/>
            <a:tailEnd/>
          </a:ln>
          <a:effectLst/>
        </p:spPr>
        <p:txBody>
          <a:bodyPr vert="horz" wrap="square" lIns="94112" tIns="46259" rIns="94112" bIns="4625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287963" y="9001125"/>
            <a:ext cx="925512"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8213">
              <a:defRPr sz="1200" b="0"/>
            </a:lvl5pPr>
          </a:lstStyle>
          <a:p>
            <a:pPr lvl="4">
              <a:defRPr/>
            </a:pPr>
            <a:r>
              <a:rPr lang="en-US"/>
              <a:t>Graham Smith, DSP Group</a:t>
            </a:r>
          </a:p>
        </p:txBody>
      </p:sp>
      <p:sp>
        <p:nvSpPr>
          <p:cNvPr id="2055" name="Rectangle 7"/>
          <p:cNvSpPr>
            <a:spLocks noGrp="1" noChangeArrowheads="1"/>
          </p:cNvSpPr>
          <p:nvPr>
            <p:ph type="sldNum" sz="quarter" idx="5"/>
          </p:nvPr>
        </p:nvSpPr>
        <p:spPr bwMode="auto">
          <a:xfrm>
            <a:off x="3181350" y="900112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8213">
              <a:defRPr sz="1200" b="0"/>
            </a:lvl1pPr>
          </a:lstStyle>
          <a:p>
            <a:pPr>
              <a:defRPr/>
            </a:pPr>
            <a:r>
              <a:rPr lang="en-US"/>
              <a:t>Page </a:t>
            </a:r>
            <a:fld id="{51B966A9-53E8-431F-AD94-BCA61E341CFC}" type="slidenum">
              <a:rPr lang="en-US"/>
              <a:pPr>
                <a:defRPr/>
              </a:pPr>
              <a:t>‹#›</a:t>
            </a:fld>
            <a:endParaRPr lang="en-US"/>
          </a:p>
        </p:txBody>
      </p:sp>
      <p:sp>
        <p:nvSpPr>
          <p:cNvPr id="5128" name="Rectangle 8"/>
          <p:cNvSpPr>
            <a:spLocks noChangeArrowheads="1"/>
          </p:cNvSpPr>
          <p:nvPr/>
        </p:nvSpPr>
        <p:spPr bwMode="auto">
          <a:xfrm>
            <a:off x="715963" y="9001125"/>
            <a:ext cx="703262"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919163"/>
            <a:r>
              <a:rPr lang="en-US" sz="1200" b="0"/>
              <a:t>Submission</a:t>
            </a:r>
          </a:p>
        </p:txBody>
      </p:sp>
      <p:sp>
        <p:nvSpPr>
          <p:cNvPr id="5129" name="Line 9"/>
          <p:cNvSpPr>
            <a:spLocks noChangeShapeType="1"/>
          </p:cNvSpPr>
          <p:nvPr/>
        </p:nvSpPr>
        <p:spPr bwMode="auto">
          <a:xfrm>
            <a:off x="715963" y="8999538"/>
            <a:ext cx="54260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5130" name="Line 10"/>
          <p:cNvSpPr>
            <a:spLocks noChangeShapeType="1"/>
          </p:cNvSpPr>
          <p:nvPr/>
        </p:nvSpPr>
        <p:spPr bwMode="auto">
          <a:xfrm>
            <a:off x="639763" y="296863"/>
            <a:ext cx="55784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1632856887"/>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400"/>
              <a:t>doc.: IEEE 802.11-</a:t>
            </a:r>
          </a:p>
        </p:txBody>
      </p:sp>
      <p:sp>
        <p:nvSpPr>
          <p:cNvPr id="61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400"/>
              <a:t>April 2013</a:t>
            </a:r>
          </a:p>
        </p:txBody>
      </p:sp>
      <p:sp>
        <p:nvSpPr>
          <p:cNvPr id="61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458788" defTabSz="938213">
              <a:defRPr sz="2400" b="1">
                <a:solidFill>
                  <a:schemeClr val="tx1"/>
                </a:solidFill>
                <a:latin typeface="Times New Roman" pitchFamily="18" charset="0"/>
              </a:defRPr>
            </a:lvl5pPr>
            <a:lvl6pPr marL="915988" defTabSz="938213" eaLnBrk="0" fontAlgn="base" hangingPunct="0">
              <a:spcBef>
                <a:spcPct val="0"/>
              </a:spcBef>
              <a:spcAft>
                <a:spcPct val="0"/>
              </a:spcAft>
              <a:defRPr sz="2400" b="1">
                <a:solidFill>
                  <a:schemeClr val="tx1"/>
                </a:solidFill>
                <a:latin typeface="Times New Roman" pitchFamily="18" charset="0"/>
              </a:defRPr>
            </a:lvl6pPr>
            <a:lvl7pPr marL="1373188" defTabSz="938213" eaLnBrk="0" fontAlgn="base" hangingPunct="0">
              <a:spcBef>
                <a:spcPct val="0"/>
              </a:spcBef>
              <a:spcAft>
                <a:spcPct val="0"/>
              </a:spcAft>
              <a:defRPr sz="2400" b="1">
                <a:solidFill>
                  <a:schemeClr val="tx1"/>
                </a:solidFill>
                <a:latin typeface="Times New Roman" pitchFamily="18" charset="0"/>
              </a:defRPr>
            </a:lvl7pPr>
            <a:lvl8pPr marL="1830388" defTabSz="938213" eaLnBrk="0" fontAlgn="base" hangingPunct="0">
              <a:spcBef>
                <a:spcPct val="0"/>
              </a:spcBef>
              <a:spcAft>
                <a:spcPct val="0"/>
              </a:spcAft>
              <a:defRPr sz="2400" b="1">
                <a:solidFill>
                  <a:schemeClr val="tx1"/>
                </a:solidFill>
                <a:latin typeface="Times New Roman" pitchFamily="18" charset="0"/>
              </a:defRPr>
            </a:lvl8pPr>
            <a:lvl9pPr marL="2287588" defTabSz="938213" eaLnBrk="0" fontAlgn="base" hangingPunct="0">
              <a:spcBef>
                <a:spcPct val="0"/>
              </a:spcBef>
              <a:spcAft>
                <a:spcPct val="0"/>
              </a:spcAft>
              <a:defRPr sz="2400" b="1">
                <a:solidFill>
                  <a:schemeClr val="tx1"/>
                </a:solidFill>
                <a:latin typeface="Times New Roman" pitchFamily="18" charset="0"/>
              </a:defRPr>
            </a:lvl9pPr>
          </a:lstStyle>
          <a:p>
            <a:pPr lvl="4"/>
            <a:r>
              <a:rPr lang="en-US" sz="1200" b="0"/>
              <a:t>Graham Smith, DSP Group</a:t>
            </a:r>
          </a:p>
        </p:txBody>
      </p:sp>
      <p:sp>
        <p:nvSpPr>
          <p:cNvPr id="61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sz="2400" b="1">
                <a:solidFill>
                  <a:schemeClr val="tx1"/>
                </a:solidFill>
                <a:latin typeface="Times New Roman" pitchFamily="18" charset="0"/>
              </a:defRPr>
            </a:lvl1pPr>
            <a:lvl2pPr marL="742950" indent="-285750" defTabSz="938213">
              <a:defRPr sz="2400" b="1">
                <a:solidFill>
                  <a:schemeClr val="tx1"/>
                </a:solidFill>
                <a:latin typeface="Times New Roman" pitchFamily="18" charset="0"/>
              </a:defRPr>
            </a:lvl2pPr>
            <a:lvl3pPr marL="1143000" indent="-228600" defTabSz="938213">
              <a:defRPr sz="2400" b="1">
                <a:solidFill>
                  <a:schemeClr val="tx1"/>
                </a:solidFill>
                <a:latin typeface="Times New Roman" pitchFamily="18" charset="0"/>
              </a:defRPr>
            </a:lvl3pPr>
            <a:lvl4pPr marL="1600200" indent="-228600" defTabSz="938213">
              <a:defRPr sz="2400" b="1">
                <a:solidFill>
                  <a:schemeClr val="tx1"/>
                </a:solidFill>
                <a:latin typeface="Times New Roman" pitchFamily="18" charset="0"/>
              </a:defRPr>
            </a:lvl4pPr>
            <a:lvl5pPr marL="2057400" indent="-228600" defTabSz="938213">
              <a:defRPr sz="2400" b="1">
                <a:solidFill>
                  <a:schemeClr val="tx1"/>
                </a:solidFill>
                <a:latin typeface="Times New Roman" pitchFamily="18" charset="0"/>
              </a:defRPr>
            </a:lvl5pPr>
            <a:lvl6pPr marL="2514600" indent="-228600" defTabSz="938213" eaLnBrk="0" fontAlgn="base" hangingPunct="0">
              <a:spcBef>
                <a:spcPct val="0"/>
              </a:spcBef>
              <a:spcAft>
                <a:spcPct val="0"/>
              </a:spcAft>
              <a:defRPr sz="2400" b="1">
                <a:solidFill>
                  <a:schemeClr val="tx1"/>
                </a:solidFill>
                <a:latin typeface="Times New Roman" pitchFamily="18" charset="0"/>
              </a:defRPr>
            </a:lvl6pPr>
            <a:lvl7pPr marL="2971800" indent="-228600" defTabSz="938213" eaLnBrk="0" fontAlgn="base" hangingPunct="0">
              <a:spcBef>
                <a:spcPct val="0"/>
              </a:spcBef>
              <a:spcAft>
                <a:spcPct val="0"/>
              </a:spcAft>
              <a:defRPr sz="2400" b="1">
                <a:solidFill>
                  <a:schemeClr val="tx1"/>
                </a:solidFill>
                <a:latin typeface="Times New Roman" pitchFamily="18" charset="0"/>
              </a:defRPr>
            </a:lvl7pPr>
            <a:lvl8pPr marL="3429000" indent="-228600" defTabSz="938213" eaLnBrk="0" fontAlgn="base" hangingPunct="0">
              <a:spcBef>
                <a:spcPct val="0"/>
              </a:spcBef>
              <a:spcAft>
                <a:spcPct val="0"/>
              </a:spcAft>
              <a:defRPr sz="2400" b="1">
                <a:solidFill>
                  <a:schemeClr val="tx1"/>
                </a:solidFill>
                <a:latin typeface="Times New Roman" pitchFamily="18" charset="0"/>
              </a:defRPr>
            </a:lvl8pPr>
            <a:lvl9pPr marL="3886200" indent="-228600" defTabSz="938213" eaLnBrk="0" fontAlgn="base" hangingPunct="0">
              <a:spcBef>
                <a:spcPct val="0"/>
              </a:spcBef>
              <a:spcAft>
                <a:spcPct val="0"/>
              </a:spcAft>
              <a:defRPr sz="2400" b="1">
                <a:solidFill>
                  <a:schemeClr val="tx1"/>
                </a:solidFill>
                <a:latin typeface="Times New Roman" pitchFamily="18" charset="0"/>
              </a:defRPr>
            </a:lvl9pPr>
          </a:lstStyle>
          <a:p>
            <a:r>
              <a:rPr lang="en-US" sz="1200" b="0"/>
              <a:t>Page </a:t>
            </a:r>
            <a:fld id="{D0B8B295-F92D-467A-B866-1ED57ECAAB6C}" type="slidenum">
              <a:rPr lang="en-US" sz="1200" b="0" smtClean="0"/>
              <a:pPr/>
              <a:t>1</a:t>
            </a:fld>
            <a:endParaRPr lang="en-US" sz="1200" b="0"/>
          </a:p>
        </p:txBody>
      </p:sp>
      <p:sp>
        <p:nvSpPr>
          <p:cNvPr id="6150" name="Rectangle 2"/>
          <p:cNvSpPr>
            <a:spLocks noGrp="1" noRot="1" noChangeAspect="1" noChangeArrowheads="1" noTextEdit="1"/>
          </p:cNvSpPr>
          <p:nvPr>
            <p:ph type="sldImg"/>
          </p:nvPr>
        </p:nvSpPr>
        <p:spPr>
          <a:ln/>
        </p:spPr>
      </p:sp>
      <p:sp>
        <p:nvSpPr>
          <p:cNvPr id="61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dirty="0"/>
          </a:p>
        </p:txBody>
      </p:sp>
    </p:spTree>
    <p:extLst>
      <p:ext uri="{BB962C8B-B14F-4D97-AF65-F5344CB8AC3E}">
        <p14:creationId xmlns:p14="http://schemas.microsoft.com/office/powerpoint/2010/main" val="4209269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5"/>
          <p:cNvSpPr>
            <a:spLocks noGrp="1" noChangeArrowheads="1"/>
          </p:cNvSpPr>
          <p:nvPr>
            <p:ph type="ftr" sz="quarter" idx="10"/>
          </p:nvPr>
        </p:nvSpPr>
        <p:spPr/>
        <p:txBody>
          <a:bodyPr/>
          <a:lstStyle>
            <a:lvl1pPr>
              <a:defRPr/>
            </a:lvl1pPr>
          </a:lstStyle>
          <a:p>
            <a:pPr>
              <a:defRPr/>
            </a:pPr>
            <a:r>
              <a:rPr lang="en-US"/>
              <a:t>Graham Smith, SRT Bluehalo</a:t>
            </a:r>
          </a:p>
        </p:txBody>
      </p:sp>
      <p:sp>
        <p:nvSpPr>
          <p:cNvPr id="5" name="Rectangle 6"/>
          <p:cNvSpPr>
            <a:spLocks noGrp="1" noChangeArrowheads="1"/>
          </p:cNvSpPr>
          <p:nvPr>
            <p:ph type="sldNum" sz="quarter" idx="11"/>
          </p:nvPr>
        </p:nvSpPr>
        <p:spPr/>
        <p:txBody>
          <a:bodyPr/>
          <a:lstStyle>
            <a:lvl1pPr>
              <a:defRPr/>
            </a:lvl1pPr>
          </a:lstStyle>
          <a:p>
            <a:pPr>
              <a:defRPr/>
            </a:pPr>
            <a:r>
              <a:rPr lang="en-US"/>
              <a:t>Slide </a:t>
            </a:r>
            <a:fld id="{5E5CBE4F-402A-49FC-A06A-9C974296C46D}" type="slidenum">
              <a:rPr lang="en-US"/>
              <a:pPr>
                <a:defRPr/>
              </a:pPr>
              <a:t>‹#›</a:t>
            </a:fld>
            <a:endParaRPr lang="en-US"/>
          </a:p>
        </p:txBody>
      </p:sp>
      <p:sp>
        <p:nvSpPr>
          <p:cNvPr id="6" name="Date Placeholder 7"/>
          <p:cNvSpPr>
            <a:spLocks noGrp="1"/>
          </p:cNvSpPr>
          <p:nvPr>
            <p:ph type="dt" sz="half" idx="12"/>
          </p:nvPr>
        </p:nvSpPr>
        <p:spPr>
          <a:xfrm>
            <a:off x="696913" y="332601"/>
            <a:ext cx="916918" cy="276999"/>
          </a:xfrm>
        </p:spPr>
        <p:txBody>
          <a:bodyPr/>
          <a:lstStyle/>
          <a:p>
            <a:pPr>
              <a:defRPr/>
            </a:pPr>
            <a:r>
              <a:rPr lang="en-US"/>
              <a:t>October 2025</a:t>
            </a:r>
            <a:endParaRPr lang="en-US" dirty="0"/>
          </a:p>
        </p:txBody>
      </p:sp>
    </p:spTree>
    <p:extLst>
      <p:ext uri="{BB962C8B-B14F-4D97-AF65-F5344CB8AC3E}">
        <p14:creationId xmlns:p14="http://schemas.microsoft.com/office/powerpoint/2010/main" val="209825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a:xfrm>
            <a:off x="696913" y="332601"/>
            <a:ext cx="916918" cy="276999"/>
          </a:xfrm>
        </p:spPr>
        <p:txBody>
          <a:bodyPr/>
          <a:lstStyle/>
          <a:p>
            <a:pPr>
              <a:defRPr/>
            </a:pPr>
            <a:r>
              <a:rPr lang="en-US"/>
              <a:t>October 2025</a:t>
            </a:r>
            <a:endParaRPr lang="en-US" dirty="0"/>
          </a:p>
        </p:txBody>
      </p:sp>
      <p:sp>
        <p:nvSpPr>
          <p:cNvPr id="9" name="Footer Placeholder 8"/>
          <p:cNvSpPr>
            <a:spLocks noGrp="1"/>
          </p:cNvSpPr>
          <p:nvPr>
            <p:ph type="ftr" sz="quarter" idx="11"/>
          </p:nvPr>
        </p:nvSpPr>
        <p:spPr/>
        <p:txBody>
          <a:bodyPr/>
          <a:lstStyle/>
          <a:p>
            <a:pPr>
              <a:defRPr/>
            </a:pPr>
            <a:r>
              <a:rPr lang="en-US"/>
              <a:t>Graham Smith, SRT Bluehalo</a:t>
            </a:r>
          </a:p>
        </p:txBody>
      </p:sp>
      <p:sp>
        <p:nvSpPr>
          <p:cNvPr id="10" name="Slide Number Placeholder 9"/>
          <p:cNvSpPr>
            <a:spLocks noGrp="1"/>
          </p:cNvSpPr>
          <p:nvPr>
            <p:ph type="sldNum" sz="quarter" idx="12"/>
          </p:nvPr>
        </p:nvSpPr>
        <p:spPr/>
        <p:txBody>
          <a:bodyPr/>
          <a:lstStyle/>
          <a:p>
            <a:pPr>
              <a:defRPr/>
            </a:pPr>
            <a:r>
              <a:rPr lang="en-US" dirty="0"/>
              <a:t>Slide </a:t>
            </a:r>
            <a:fld id="{31D45EC1-4C6A-4C4C-A230-3BDF24B584F8}" type="slidenum">
              <a:rPr lang="en-US" smtClean="0"/>
              <a:pPr>
                <a:defRPr/>
              </a:pPr>
              <a:t>‹#›</a:t>
            </a:fld>
            <a:endParaRPr lang="en-US" dirty="0"/>
          </a:p>
        </p:txBody>
      </p:sp>
    </p:spTree>
    <p:extLst>
      <p:ext uri="{BB962C8B-B14F-4D97-AF65-F5344CB8AC3E}">
        <p14:creationId xmlns:p14="http://schemas.microsoft.com/office/powerpoint/2010/main" val="10483650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696913" y="332601"/>
            <a:ext cx="91691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smtClean="0"/>
            </a:lvl1pPr>
          </a:lstStyle>
          <a:p>
            <a:pPr>
              <a:defRPr/>
            </a:pPr>
            <a:r>
              <a:rPr lang="en-US"/>
              <a:t>October 2025</a:t>
            </a:r>
            <a:endParaRPr lang="en-US" dirty="0"/>
          </a:p>
        </p:txBody>
      </p:sp>
      <p:sp>
        <p:nvSpPr>
          <p:cNvPr id="1029" name="Rectangle 5"/>
          <p:cNvSpPr>
            <a:spLocks noGrp="1" noChangeArrowheads="1"/>
          </p:cNvSpPr>
          <p:nvPr>
            <p:ph type="ftr" sz="quarter" idx="3"/>
          </p:nvPr>
        </p:nvSpPr>
        <p:spPr bwMode="auto">
          <a:xfrm>
            <a:off x="6518434" y="6475413"/>
            <a:ext cx="2025491"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sz="1200" b="0"/>
            </a:lvl1pPr>
          </a:lstStyle>
          <a:p>
            <a:pPr>
              <a:defRPr/>
            </a:pPr>
            <a:r>
              <a:rPr lang="en-US"/>
              <a:t>Graham Smith, SRT Bluehalo</a:t>
            </a:r>
            <a:endParaRPr lang="en-US"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sz="1200" b="0"/>
            </a:lvl1pPr>
          </a:lstStyle>
          <a:p>
            <a:pPr>
              <a:defRPr/>
            </a:pPr>
            <a:r>
              <a:rPr lang="en-US"/>
              <a:t>Slide </a:t>
            </a:r>
            <a:fld id="{31D45EC1-4C6A-4C4C-A230-3BDF24B584F8}" type="slidenum">
              <a:rPr lang="en-US"/>
              <a:pPr>
                <a:defRPr/>
              </a:pPr>
              <a:t>‹#›</a:t>
            </a:fld>
            <a:endParaRPr lang="en-US"/>
          </a:p>
        </p:txBody>
      </p:sp>
      <p:sp>
        <p:nvSpPr>
          <p:cNvPr id="1031" name="Rectangle 7"/>
          <p:cNvSpPr>
            <a:spLocks noChangeArrowheads="1"/>
          </p:cNvSpPr>
          <p:nvPr/>
        </p:nvSpPr>
        <p:spPr bwMode="auto">
          <a:xfrm>
            <a:off x="5175185" y="332601"/>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marL="457200" lvl="4" algn="r"/>
            <a:r>
              <a:rPr lang="en-US" sz="1800" dirty="0"/>
              <a:t>doc.: IEEE 802.11-25/1734r0</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dirty="0"/>
          </a:p>
        </p:txBody>
      </p:sp>
      <p:sp>
        <p:nvSpPr>
          <p:cNvPr id="1033" name="Rectangle 9"/>
          <p:cNvSpPr>
            <a:spLocks noChangeArrowheads="1"/>
          </p:cNvSpPr>
          <p:nvPr/>
        </p:nvSpPr>
        <p:spPr bwMode="auto">
          <a:xfrm>
            <a:off x="685800" y="64754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b="0"/>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Tree>
  </p:cSld>
  <p:clrMap bg1="lt1" tx1="dk1" bg2="lt2" tx2="dk2" accent1="accent1" accent2="accent2" accent3="accent3" accent4="accent4" accent5="accent5" accent6="accent6" hlink="hlink" folHlink="folHlink"/>
  <p:sldLayoutIdLst>
    <p:sldLayoutId id="2147483985" r:id="rId1"/>
    <p:sldLayoutId id="2147483974" r:id="rId2"/>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a:xfrm>
            <a:off x="696913" y="332601"/>
            <a:ext cx="1323119" cy="27699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itchFamily="18" charset="0"/>
              </a:defRPr>
            </a:lvl1pPr>
            <a:lvl2pPr marL="742950" indent="-285750">
              <a:defRPr sz="2400" b="1">
                <a:solidFill>
                  <a:schemeClr val="tx1"/>
                </a:solidFill>
                <a:latin typeface="Times New Roman" pitchFamily="18" charset="0"/>
              </a:defRPr>
            </a:lvl2pPr>
            <a:lvl3pPr marL="1143000" indent="-228600">
              <a:defRPr sz="2400" b="1">
                <a:solidFill>
                  <a:schemeClr val="tx1"/>
                </a:solidFill>
                <a:latin typeface="Times New Roman" pitchFamily="18" charset="0"/>
              </a:defRPr>
            </a:lvl3pPr>
            <a:lvl4pPr marL="1600200" indent="-228600">
              <a:defRPr sz="2400" b="1">
                <a:solidFill>
                  <a:schemeClr val="tx1"/>
                </a:solidFill>
                <a:latin typeface="Times New Roman" pitchFamily="18" charset="0"/>
              </a:defRPr>
            </a:lvl4pPr>
            <a:lvl5pPr marL="2057400" indent="-22860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r>
              <a:rPr lang="en-US" sz="1800"/>
              <a:t>October 2025</a:t>
            </a:r>
            <a:endParaRPr lang="en-US" sz="1800" dirty="0"/>
          </a:p>
        </p:txBody>
      </p:sp>
      <p:sp>
        <p:nvSpPr>
          <p:cNvPr id="3077" name="Rectangle 2"/>
          <p:cNvSpPr>
            <a:spLocks noGrp="1" noChangeArrowheads="1"/>
          </p:cNvSpPr>
          <p:nvPr>
            <p:ph type="title"/>
          </p:nvPr>
        </p:nvSpPr>
        <p:spPr>
          <a:xfrm>
            <a:off x="685800" y="838200"/>
            <a:ext cx="7772400" cy="1066800"/>
          </a:xfrm>
          <a:noFill/>
        </p:spPr>
        <p:txBody>
          <a:bodyPr/>
          <a:lstStyle/>
          <a:p>
            <a:r>
              <a:rPr lang="en-US" dirty="0" err="1"/>
              <a:t>TGbi</a:t>
            </a:r>
            <a:r>
              <a:rPr lang="en-US" dirty="0"/>
              <a:t>,</a:t>
            </a:r>
            <a:br>
              <a:rPr lang="en-US" dirty="0"/>
            </a:br>
            <a:r>
              <a:rPr lang="en-US" dirty="0"/>
              <a:t>EPP Reassociation Proposal</a:t>
            </a:r>
          </a:p>
        </p:txBody>
      </p:sp>
      <p:sp>
        <p:nvSpPr>
          <p:cNvPr id="3078" name="Rectangle 6"/>
          <p:cNvSpPr>
            <a:spLocks noGrp="1" noChangeArrowheads="1"/>
          </p:cNvSpPr>
          <p:nvPr>
            <p:ph type="body" idx="1"/>
          </p:nvPr>
        </p:nvSpPr>
        <p:spPr>
          <a:xfrm>
            <a:off x="647607" y="2209800"/>
            <a:ext cx="7772400" cy="381000"/>
          </a:xfrm>
          <a:noFill/>
        </p:spPr>
        <p:txBody>
          <a:bodyPr/>
          <a:lstStyle/>
          <a:p>
            <a:pPr algn="ctr">
              <a:lnSpc>
                <a:spcPct val="90000"/>
              </a:lnSpc>
              <a:buFontTx/>
              <a:buNone/>
            </a:pPr>
            <a:r>
              <a:rPr lang="en-US" sz="2000" dirty="0"/>
              <a:t>Date:</a:t>
            </a:r>
            <a:r>
              <a:rPr lang="en-US" sz="2000" b="0" dirty="0"/>
              <a:t> 2025-10</a:t>
            </a:r>
          </a:p>
        </p:txBody>
      </p:sp>
      <p:sp>
        <p:nvSpPr>
          <p:cNvPr id="3080" name="Rectangle 12"/>
          <p:cNvSpPr>
            <a:spLocks noChangeArrowheads="1"/>
          </p:cNvSpPr>
          <p:nvPr/>
        </p:nvSpPr>
        <p:spPr bwMode="auto">
          <a:xfrm>
            <a:off x="637005" y="313804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20000"/>
              </a:spcBef>
            </a:pPr>
            <a:r>
              <a:rPr lang="en-US" sz="2000" dirty="0"/>
              <a:t>Authors:</a:t>
            </a:r>
            <a:endParaRPr lang="en-US" sz="2000" b="0" dirty="0"/>
          </a:p>
        </p:txBody>
      </p:sp>
      <p:sp>
        <p:nvSpPr>
          <p:cNvPr id="3" name="Footer Placeholder 2"/>
          <p:cNvSpPr>
            <a:spLocks noGrp="1"/>
          </p:cNvSpPr>
          <p:nvPr>
            <p:ph type="ftr" sz="quarter" idx="11"/>
          </p:nvPr>
        </p:nvSpPr>
        <p:spPr/>
        <p:txBody>
          <a:bodyPr/>
          <a:lstStyle/>
          <a:p>
            <a:pPr>
              <a:defRPr/>
            </a:pPr>
            <a:r>
              <a:rPr lang="en-US"/>
              <a:t>Graham Smith, SRT Bluehalo</a:t>
            </a:r>
            <a:endParaRPr lang="en-US" dirty="0"/>
          </a:p>
        </p:txBody>
      </p:sp>
      <p:sp>
        <p:nvSpPr>
          <p:cNvPr id="4" name="Slide Number Placeholder 3"/>
          <p:cNvSpPr>
            <a:spLocks noGrp="1"/>
          </p:cNvSpPr>
          <p:nvPr>
            <p:ph type="sldNum" sz="quarter" idx="12"/>
          </p:nvPr>
        </p:nvSpPr>
        <p:spPr/>
        <p:txBody>
          <a:bodyPr/>
          <a:lstStyle/>
          <a:p>
            <a:pPr>
              <a:defRPr/>
            </a:pPr>
            <a:r>
              <a:rPr lang="en-US"/>
              <a:t>Slide </a:t>
            </a:r>
            <a:fld id="{31D45EC1-4C6A-4C4C-A230-3BDF24B584F8}" type="slidenum">
              <a:rPr lang="en-US" smtClean="0"/>
              <a:pPr>
                <a:defRPr/>
              </a:pPr>
              <a:t>1</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153177323"/>
              </p:ext>
            </p:extLst>
          </p:nvPr>
        </p:nvGraphicFramePr>
        <p:xfrm>
          <a:off x="1133831" y="3697247"/>
          <a:ext cx="7162800" cy="1731250"/>
        </p:xfrm>
        <a:graphic>
          <a:graphicData uri="http://schemas.openxmlformats.org/drawingml/2006/table">
            <a:tbl>
              <a:tblPr firstRow="1" bandRow="1">
                <a:tableStyleId>{5940675A-B579-460E-94D1-54222C63F5DA}</a:tableStyleId>
              </a:tblPr>
              <a:tblGrid>
                <a:gridCol w="1432560">
                  <a:extLst>
                    <a:ext uri="{9D8B030D-6E8A-4147-A177-3AD203B41FA5}">
                      <a16:colId xmlns:a16="http://schemas.microsoft.com/office/drawing/2014/main" val="367919905"/>
                    </a:ext>
                  </a:extLst>
                </a:gridCol>
                <a:gridCol w="1432560">
                  <a:extLst>
                    <a:ext uri="{9D8B030D-6E8A-4147-A177-3AD203B41FA5}">
                      <a16:colId xmlns:a16="http://schemas.microsoft.com/office/drawing/2014/main" val="183324270"/>
                    </a:ext>
                  </a:extLst>
                </a:gridCol>
                <a:gridCol w="1432560">
                  <a:extLst>
                    <a:ext uri="{9D8B030D-6E8A-4147-A177-3AD203B41FA5}">
                      <a16:colId xmlns:a16="http://schemas.microsoft.com/office/drawing/2014/main" val="2681071824"/>
                    </a:ext>
                  </a:extLst>
                </a:gridCol>
                <a:gridCol w="1036318">
                  <a:extLst>
                    <a:ext uri="{9D8B030D-6E8A-4147-A177-3AD203B41FA5}">
                      <a16:colId xmlns:a16="http://schemas.microsoft.com/office/drawing/2014/main" val="3659536808"/>
                    </a:ext>
                  </a:extLst>
                </a:gridCol>
                <a:gridCol w="1828802">
                  <a:extLst>
                    <a:ext uri="{9D8B030D-6E8A-4147-A177-3AD203B41FA5}">
                      <a16:colId xmlns:a16="http://schemas.microsoft.com/office/drawing/2014/main" val="181059685"/>
                    </a:ext>
                  </a:extLst>
                </a:gridCol>
              </a:tblGrid>
              <a:tr h="393185">
                <a:tc>
                  <a:txBody>
                    <a:bodyPr/>
                    <a:lstStyle/>
                    <a:p>
                      <a:pPr algn="ctr"/>
                      <a:r>
                        <a:rPr lang="en-US" b="1" dirty="0"/>
                        <a:t>Name</a:t>
                      </a:r>
                    </a:p>
                  </a:txBody>
                  <a:tcPr/>
                </a:tc>
                <a:tc>
                  <a:txBody>
                    <a:bodyPr/>
                    <a:lstStyle/>
                    <a:p>
                      <a:pPr algn="ctr"/>
                      <a:r>
                        <a:rPr lang="en-US" b="1" dirty="0"/>
                        <a:t>Company</a:t>
                      </a:r>
                    </a:p>
                  </a:txBody>
                  <a:tcPr/>
                </a:tc>
                <a:tc>
                  <a:txBody>
                    <a:bodyPr/>
                    <a:lstStyle/>
                    <a:p>
                      <a:pPr algn="ctr"/>
                      <a:r>
                        <a:rPr lang="en-US" b="1" dirty="0"/>
                        <a:t>Address</a:t>
                      </a:r>
                    </a:p>
                  </a:txBody>
                  <a:tcPr/>
                </a:tc>
                <a:tc>
                  <a:txBody>
                    <a:bodyPr/>
                    <a:lstStyle/>
                    <a:p>
                      <a:pPr algn="ctr"/>
                      <a:r>
                        <a:rPr lang="en-US" b="1" dirty="0"/>
                        <a:t>Phone</a:t>
                      </a:r>
                    </a:p>
                  </a:txBody>
                  <a:tcPr/>
                </a:tc>
                <a:tc>
                  <a:txBody>
                    <a:bodyPr/>
                    <a:lstStyle/>
                    <a:p>
                      <a:pPr algn="ctr"/>
                      <a:r>
                        <a:rPr lang="en-US" b="1" dirty="0"/>
                        <a:t>email</a:t>
                      </a:r>
                    </a:p>
                  </a:txBody>
                  <a:tcPr/>
                </a:tc>
                <a:extLst>
                  <a:ext uri="{0D108BD9-81ED-4DB2-BD59-A6C34878D82A}">
                    <a16:rowId xmlns:a16="http://schemas.microsoft.com/office/drawing/2014/main" val="1043191694"/>
                  </a:ext>
                </a:extLst>
              </a:tr>
              <a:tr h="393185">
                <a:tc>
                  <a:txBody>
                    <a:bodyPr/>
                    <a:lstStyle/>
                    <a:p>
                      <a:r>
                        <a:rPr lang="en-US" sz="1400" dirty="0"/>
                        <a:t>Graham Smith</a:t>
                      </a:r>
                    </a:p>
                  </a:txBody>
                  <a:tcPr/>
                </a:tc>
                <a:tc>
                  <a:txBody>
                    <a:bodyPr/>
                    <a:lstStyle/>
                    <a:p>
                      <a:r>
                        <a:rPr lang="en-US" sz="1400" dirty="0"/>
                        <a:t>SRT</a:t>
                      </a:r>
                      <a:r>
                        <a:rPr lang="en-US" sz="1400" baseline="0" dirty="0"/>
                        <a:t> BlueHalo</a:t>
                      </a:r>
                      <a:endParaRPr lang="en-US" sz="1400" dirty="0"/>
                    </a:p>
                  </a:txBody>
                  <a:tcPr/>
                </a:tc>
                <a:tc>
                  <a:txBody>
                    <a:bodyPr/>
                    <a:lstStyle/>
                    <a:p>
                      <a:r>
                        <a:rPr lang="en-US" sz="1400" dirty="0"/>
                        <a:t>Sunrise, FL</a:t>
                      </a:r>
                    </a:p>
                  </a:txBody>
                  <a:tcPr/>
                </a:tc>
                <a:tc>
                  <a:txBody>
                    <a:bodyPr/>
                    <a:lstStyle/>
                    <a:p>
                      <a:endParaRPr lang="en-US" sz="1400" dirty="0"/>
                    </a:p>
                  </a:txBody>
                  <a:tcPr/>
                </a:tc>
                <a:tc>
                  <a:txBody>
                    <a:bodyPr/>
                    <a:lstStyle/>
                    <a:p>
                      <a:r>
                        <a:rPr lang="en-US" sz="1400" dirty="0"/>
                        <a:t>Graham.smith@bluehalo.com</a:t>
                      </a:r>
                    </a:p>
                    <a:p>
                      <a:r>
                        <a:rPr lang="en-US" sz="1400" dirty="0"/>
                        <a:t>gsmith@wi-ficonsulting.org</a:t>
                      </a:r>
                    </a:p>
                  </a:txBody>
                  <a:tcPr/>
                </a:tc>
                <a:extLst>
                  <a:ext uri="{0D108BD9-81ED-4DB2-BD59-A6C34878D82A}">
                    <a16:rowId xmlns:a16="http://schemas.microsoft.com/office/drawing/2014/main" val="2518716959"/>
                  </a:ext>
                </a:extLst>
              </a:tr>
              <a:tr h="393185">
                <a:tc>
                  <a:txBody>
                    <a:bodyPr/>
                    <a:lstStyle/>
                    <a:p>
                      <a:endParaRPr lang="en-US" sz="1400"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14503563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7461D0-9FA3-728C-62CB-1C2D0C105800}"/>
              </a:ext>
            </a:extLst>
          </p:cNvPr>
          <p:cNvSpPr>
            <a:spLocks noGrp="1"/>
          </p:cNvSpPr>
          <p:nvPr>
            <p:ph idx="1"/>
          </p:nvPr>
        </p:nvSpPr>
        <p:spPr>
          <a:xfrm>
            <a:off x="685800" y="1524000"/>
            <a:ext cx="7772400" cy="4572000"/>
          </a:xfrm>
        </p:spPr>
        <p:txBody>
          <a:bodyPr/>
          <a:lstStyle/>
          <a:p>
            <a:r>
              <a:rPr lang="en-US" dirty="0"/>
              <a:t>In 25/1632r0 it was discussed that in a busy large network, a reassociation to the same AP could be used to change MAC address, reset SN and PN, and allocate a new AID</a:t>
            </a:r>
          </a:p>
          <a:p>
            <a:r>
              <a:rPr lang="en-US" dirty="0"/>
              <a:t>A Reassociation, however, also deletes effectively all agreements.</a:t>
            </a:r>
          </a:p>
          <a:p>
            <a:r>
              <a:rPr lang="en-US" dirty="0"/>
              <a:t>Hence, it was suggested that a special reassociation for privacy purposes may be possible.</a:t>
            </a:r>
          </a:p>
          <a:p>
            <a:endParaRPr lang="en-US" dirty="0"/>
          </a:p>
          <a:p>
            <a:r>
              <a:rPr lang="en-US" dirty="0"/>
              <a:t>This proposal satisfies CID 2023</a:t>
            </a:r>
          </a:p>
        </p:txBody>
      </p:sp>
      <p:sp>
        <p:nvSpPr>
          <p:cNvPr id="3" name="Title 2">
            <a:extLst>
              <a:ext uri="{FF2B5EF4-FFF2-40B4-BE49-F238E27FC236}">
                <a16:creationId xmlns:a16="http://schemas.microsoft.com/office/drawing/2014/main" id="{19528781-8118-C96C-1182-3A2DDECD4B08}"/>
              </a:ext>
            </a:extLst>
          </p:cNvPr>
          <p:cNvSpPr>
            <a:spLocks noGrp="1"/>
          </p:cNvSpPr>
          <p:nvPr>
            <p:ph type="title"/>
          </p:nvPr>
        </p:nvSpPr>
        <p:spPr>
          <a:xfrm>
            <a:off x="685800" y="685800"/>
            <a:ext cx="7772400" cy="762000"/>
          </a:xfrm>
        </p:spPr>
        <p:txBody>
          <a:bodyPr/>
          <a:lstStyle/>
          <a:p>
            <a:r>
              <a:rPr lang="en-US" dirty="0"/>
              <a:t>Introduction</a:t>
            </a:r>
          </a:p>
        </p:txBody>
      </p:sp>
      <p:sp>
        <p:nvSpPr>
          <p:cNvPr id="4" name="Date Placeholder 3">
            <a:extLst>
              <a:ext uri="{FF2B5EF4-FFF2-40B4-BE49-F238E27FC236}">
                <a16:creationId xmlns:a16="http://schemas.microsoft.com/office/drawing/2014/main" id="{00C2C44B-582C-8CA6-C2D9-0B01C3BB809B}"/>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58271E61-A9E5-2CA3-2A88-4A6815A2062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D8D3BF8-2E38-109F-4184-B399C4C0356F}"/>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2</a:t>
            </a:fld>
            <a:endParaRPr lang="en-US" dirty="0"/>
          </a:p>
        </p:txBody>
      </p:sp>
    </p:spTree>
    <p:extLst>
      <p:ext uri="{BB962C8B-B14F-4D97-AF65-F5344CB8AC3E}">
        <p14:creationId xmlns:p14="http://schemas.microsoft.com/office/powerpoint/2010/main" val="414448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AC8F94-387B-648E-542D-37F7BA1666F5}"/>
              </a:ext>
            </a:extLst>
          </p:cNvPr>
          <p:cNvSpPr>
            <a:spLocks noGrp="1"/>
          </p:cNvSpPr>
          <p:nvPr>
            <p:ph idx="1"/>
          </p:nvPr>
        </p:nvSpPr>
        <p:spPr>
          <a:xfrm>
            <a:off x="685800" y="1219200"/>
            <a:ext cx="7772400" cy="4876800"/>
          </a:xfrm>
        </p:spPr>
        <p:txBody>
          <a:bodyPr/>
          <a:lstStyle/>
          <a:p>
            <a:pPr marL="0" indent="0">
              <a:buNone/>
            </a:pPr>
            <a:r>
              <a:rPr lang="en-GB" sz="1400" dirty="0"/>
              <a:t>11.3.5.4.</a:t>
            </a:r>
          </a:p>
          <a:p>
            <a:pPr marL="0" indent="0">
              <a:buNone/>
            </a:pPr>
            <a:r>
              <a:rPr lang="en-GB" sz="1400" dirty="0"/>
              <a:t>“…the following states, agreements and allocations shall be deleted or reset to initial values:</a:t>
            </a:r>
          </a:p>
          <a:p>
            <a:pPr marL="0" indent="0">
              <a:buNone/>
            </a:pPr>
            <a:r>
              <a:rPr lang="en-GB" sz="1400" dirty="0"/>
              <a:t>1) All EDCAF state</a:t>
            </a:r>
            <a:endParaRPr lang="en-US" sz="1400" dirty="0"/>
          </a:p>
          <a:p>
            <a:pPr marL="0" indent="0">
              <a:buNone/>
            </a:pPr>
            <a:r>
              <a:rPr lang="en-GB" sz="1400" dirty="0"/>
              <a:t>2) Any block ack agreements that are not GCR agreements</a:t>
            </a:r>
            <a:endParaRPr lang="en-US" sz="1400" dirty="0"/>
          </a:p>
          <a:p>
            <a:pPr marL="0" indent="0">
              <a:buNone/>
            </a:pPr>
            <a:r>
              <a:rPr lang="en-GB" sz="1400" dirty="0"/>
              <a:t>3) Sequence number</a:t>
            </a:r>
            <a:endParaRPr lang="en-US" sz="1400" dirty="0"/>
          </a:p>
          <a:p>
            <a:pPr marL="0" indent="0">
              <a:buNone/>
            </a:pPr>
            <a:r>
              <a:rPr lang="en-GB" sz="1400" dirty="0"/>
              <a:t>4) Duplicate detection caches</a:t>
            </a:r>
            <a:endParaRPr lang="en-US" sz="1400" dirty="0"/>
          </a:p>
          <a:p>
            <a:pPr marL="0" indent="0">
              <a:buNone/>
            </a:pPr>
            <a:r>
              <a:rPr lang="en-GB" sz="1400" dirty="0"/>
              <a:t>5) Anything queued for transmission</a:t>
            </a:r>
            <a:endParaRPr lang="en-US" sz="1400" dirty="0"/>
          </a:p>
          <a:p>
            <a:pPr marL="0" indent="0">
              <a:buNone/>
            </a:pPr>
            <a:r>
              <a:rPr lang="en-GB" sz="1400" dirty="0"/>
              <a:t>6) Fragmentation and reassembly buffers</a:t>
            </a:r>
            <a:endParaRPr lang="en-US" sz="1400" dirty="0"/>
          </a:p>
          <a:p>
            <a:pPr marL="0" indent="0">
              <a:buNone/>
            </a:pPr>
            <a:r>
              <a:rPr lang="en-GB" sz="1400" dirty="0"/>
              <a:t>7) Power management mode</a:t>
            </a:r>
            <a:endParaRPr lang="en-US" sz="1400" dirty="0"/>
          </a:p>
          <a:p>
            <a:pPr marL="0" indent="0">
              <a:buNone/>
            </a:pPr>
            <a:r>
              <a:rPr lang="en-GB" sz="1400" dirty="0"/>
              <a:t>8) WNM sleep mod</a:t>
            </a:r>
            <a:endParaRPr lang="en-US" sz="1400" dirty="0"/>
          </a:p>
          <a:p>
            <a:pPr marL="0" indent="0">
              <a:buNone/>
            </a:pPr>
            <a:r>
              <a:rPr lang="en-GB" sz="1400" dirty="0"/>
              <a:t>9) TDLS agreements</a:t>
            </a:r>
            <a:endParaRPr lang="en-US" sz="1400" dirty="0"/>
          </a:p>
          <a:p>
            <a:pPr marL="0" indent="0">
              <a:buNone/>
            </a:pPr>
            <a:r>
              <a:rPr lang="en-GB" sz="1400" dirty="0"/>
              <a:t>10) TPKSAs established with any peers</a:t>
            </a:r>
            <a:endParaRPr lang="en-US" sz="1400" dirty="0"/>
          </a:p>
          <a:p>
            <a:pPr marL="0" indent="0">
              <a:buNone/>
            </a:pPr>
            <a:r>
              <a:rPr lang="en-GB" sz="1400" dirty="0"/>
              <a:t>11) TSPECs</a:t>
            </a:r>
            <a:endParaRPr lang="en-US" sz="1400" dirty="0"/>
          </a:p>
          <a:p>
            <a:pPr marL="0" indent="0">
              <a:buNone/>
            </a:pPr>
            <a:r>
              <a:rPr lang="en-GB" sz="1400" dirty="0"/>
              <a:t>12) DMG TSPECs</a:t>
            </a:r>
            <a:endParaRPr lang="en-US" sz="1400" dirty="0"/>
          </a:p>
          <a:p>
            <a:pPr marL="0" indent="0">
              <a:buNone/>
            </a:pPr>
            <a:r>
              <a:rPr lang="en-GB" sz="1400" dirty="0"/>
              <a:t>13) GLK-GCR agreement</a:t>
            </a:r>
            <a:endParaRPr lang="en-US" sz="1400" dirty="0"/>
          </a:p>
          <a:p>
            <a:pPr marL="0" indent="0">
              <a:buNone/>
            </a:pPr>
            <a:r>
              <a:rPr lang="en-GB" sz="1400" dirty="0"/>
              <a:t>14) MSCS</a:t>
            </a:r>
            <a:endParaRPr lang="en-US" sz="1400" dirty="0"/>
          </a:p>
          <a:p>
            <a:pPr marL="0" indent="0">
              <a:buNone/>
            </a:pPr>
            <a:r>
              <a:rPr lang="en-GB" sz="1400" dirty="0"/>
              <a:t>15) SCS</a:t>
            </a:r>
            <a:endParaRPr lang="en-US" sz="1400" dirty="0"/>
          </a:p>
          <a:p>
            <a:pPr marL="0" indent="0">
              <a:buNone/>
            </a:pPr>
            <a:r>
              <a:rPr lang="en-GB" sz="1400" dirty="0"/>
              <a:t>16) (#11be)TWT</a:t>
            </a:r>
            <a:endParaRPr lang="en-US" sz="1400" dirty="0"/>
          </a:p>
        </p:txBody>
      </p:sp>
      <p:sp>
        <p:nvSpPr>
          <p:cNvPr id="3" name="Title 2">
            <a:extLst>
              <a:ext uri="{FF2B5EF4-FFF2-40B4-BE49-F238E27FC236}">
                <a16:creationId xmlns:a16="http://schemas.microsoft.com/office/drawing/2014/main" id="{665218B2-B6F2-F1F4-913B-2B7EDC378078}"/>
              </a:ext>
            </a:extLst>
          </p:cNvPr>
          <p:cNvSpPr>
            <a:spLocks noGrp="1"/>
          </p:cNvSpPr>
          <p:nvPr>
            <p:ph type="title"/>
          </p:nvPr>
        </p:nvSpPr>
        <p:spPr>
          <a:xfrm>
            <a:off x="685800" y="685800"/>
            <a:ext cx="7772400" cy="457200"/>
          </a:xfrm>
        </p:spPr>
        <p:txBody>
          <a:bodyPr/>
          <a:lstStyle/>
          <a:p>
            <a:r>
              <a:rPr lang="en-US" dirty="0"/>
              <a:t>Reassociation</a:t>
            </a:r>
          </a:p>
        </p:txBody>
      </p:sp>
      <p:sp>
        <p:nvSpPr>
          <p:cNvPr id="4" name="Date Placeholder 3">
            <a:extLst>
              <a:ext uri="{FF2B5EF4-FFF2-40B4-BE49-F238E27FC236}">
                <a16:creationId xmlns:a16="http://schemas.microsoft.com/office/drawing/2014/main" id="{3F916D99-4CA5-1B2B-30A8-1D2B98A7259A}"/>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2C0CD299-3F83-5377-83C6-50D0EAB193B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1F12D5F9-0EE5-A83A-09F9-54E751800C88}"/>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3</a:t>
            </a:fld>
            <a:endParaRPr lang="en-US" dirty="0"/>
          </a:p>
        </p:txBody>
      </p:sp>
    </p:spTree>
    <p:extLst>
      <p:ext uri="{BB962C8B-B14F-4D97-AF65-F5344CB8AC3E}">
        <p14:creationId xmlns:p14="http://schemas.microsoft.com/office/powerpoint/2010/main" val="4185759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3A4639-5678-98C5-7782-172C37740203}"/>
              </a:ext>
            </a:extLst>
          </p:cNvPr>
          <p:cNvSpPr>
            <a:spLocks noGrp="1"/>
          </p:cNvSpPr>
          <p:nvPr>
            <p:ph idx="1"/>
          </p:nvPr>
        </p:nvSpPr>
        <p:spPr/>
        <p:txBody>
          <a:bodyPr/>
          <a:lstStyle/>
          <a:p>
            <a:r>
              <a:rPr lang="en-US" dirty="0"/>
              <a:t>New MAC address (DS MAC remains)</a:t>
            </a:r>
          </a:p>
          <a:p>
            <a:r>
              <a:rPr lang="en-US" dirty="0"/>
              <a:t>SN reset</a:t>
            </a:r>
          </a:p>
          <a:p>
            <a:r>
              <a:rPr lang="en-US" dirty="0"/>
              <a:t>PN reset</a:t>
            </a:r>
          </a:p>
          <a:p>
            <a:r>
              <a:rPr lang="en-US" dirty="0"/>
              <a:t>AID allocated</a:t>
            </a:r>
          </a:p>
        </p:txBody>
      </p:sp>
      <p:sp>
        <p:nvSpPr>
          <p:cNvPr id="3" name="Title 2">
            <a:extLst>
              <a:ext uri="{FF2B5EF4-FFF2-40B4-BE49-F238E27FC236}">
                <a16:creationId xmlns:a16="http://schemas.microsoft.com/office/drawing/2014/main" id="{EAA5C91E-52BF-5042-7E51-6AF92549E5C3}"/>
              </a:ext>
            </a:extLst>
          </p:cNvPr>
          <p:cNvSpPr>
            <a:spLocks noGrp="1"/>
          </p:cNvSpPr>
          <p:nvPr>
            <p:ph type="title"/>
          </p:nvPr>
        </p:nvSpPr>
        <p:spPr/>
        <p:txBody>
          <a:bodyPr/>
          <a:lstStyle/>
          <a:p>
            <a:r>
              <a:rPr lang="en-US" dirty="0"/>
              <a:t>EPP Reassociation</a:t>
            </a:r>
          </a:p>
        </p:txBody>
      </p:sp>
      <p:sp>
        <p:nvSpPr>
          <p:cNvPr id="4" name="Date Placeholder 3">
            <a:extLst>
              <a:ext uri="{FF2B5EF4-FFF2-40B4-BE49-F238E27FC236}">
                <a16:creationId xmlns:a16="http://schemas.microsoft.com/office/drawing/2014/main" id="{5A8F4AF3-54AC-2102-C4EC-4D63495DDDEC}"/>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9F317604-BF4D-CC33-4A32-190C924DB6E0}"/>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4041E60F-E518-3191-2725-8914BCB4B66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4</a:t>
            </a:fld>
            <a:endParaRPr lang="en-US" dirty="0"/>
          </a:p>
        </p:txBody>
      </p:sp>
    </p:spTree>
    <p:extLst>
      <p:ext uri="{BB962C8B-B14F-4D97-AF65-F5344CB8AC3E}">
        <p14:creationId xmlns:p14="http://schemas.microsoft.com/office/powerpoint/2010/main" val="551194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005A01-A18C-7A06-9B83-49E93B6AFE03}"/>
              </a:ext>
            </a:extLst>
          </p:cNvPr>
          <p:cNvSpPr>
            <a:spLocks noGrp="1"/>
          </p:cNvSpPr>
          <p:nvPr>
            <p:ph idx="1"/>
          </p:nvPr>
        </p:nvSpPr>
        <p:spPr>
          <a:xfrm>
            <a:off x="685800" y="1447800"/>
            <a:ext cx="7772400" cy="4800600"/>
          </a:xfrm>
        </p:spPr>
        <p:txBody>
          <a:bodyPr/>
          <a:lstStyle/>
          <a:p>
            <a:r>
              <a:rPr lang="en-US" sz="2000" dirty="0"/>
              <a:t>Add “Dot11EPPReassociationActivated”</a:t>
            </a:r>
          </a:p>
          <a:p>
            <a:r>
              <a:rPr lang="en-US" sz="2000" dirty="0"/>
              <a:t>Add a “EPP Reassociation Support” bit to the RSNXE</a:t>
            </a:r>
          </a:p>
          <a:p>
            <a:pPr lvl="1"/>
            <a:r>
              <a:rPr lang="en-US" sz="1800" dirty="0"/>
              <a:t>AP uses it to show support</a:t>
            </a:r>
          </a:p>
          <a:p>
            <a:pPr lvl="1"/>
            <a:r>
              <a:rPr lang="en-US" sz="1800" dirty="0"/>
              <a:t>STA uses it to indicate EPP Reassociation.</a:t>
            </a:r>
          </a:p>
          <a:p>
            <a:r>
              <a:rPr lang="en-US" sz="2000" dirty="0"/>
              <a:t>Non-AP STA/MLD can include bit only if:</a:t>
            </a:r>
          </a:p>
          <a:p>
            <a:pPr lvl="1"/>
            <a:r>
              <a:rPr lang="en-US" sz="1800" dirty="0"/>
              <a:t>(Dot11EPPReassociationActivated is true)</a:t>
            </a:r>
          </a:p>
          <a:p>
            <a:pPr lvl="1"/>
            <a:r>
              <a:rPr lang="en-US" sz="1800" dirty="0"/>
              <a:t>AP or AP MLD has “EPP Reassociation Support” bit set to 1.</a:t>
            </a:r>
          </a:p>
          <a:p>
            <a:pPr lvl="1"/>
            <a:r>
              <a:rPr lang="en-US" sz="1800" dirty="0"/>
              <a:t>Encrypted Reassociation Request</a:t>
            </a:r>
          </a:p>
          <a:p>
            <a:pPr lvl="1"/>
            <a:r>
              <a:rPr lang="en-US" sz="1800" u="sng" dirty="0"/>
              <a:t>Reassociating to same AP</a:t>
            </a:r>
          </a:p>
          <a:p>
            <a:pPr lvl="1"/>
            <a:r>
              <a:rPr lang="en-US" sz="1800" dirty="0"/>
              <a:t>DS MAC Address element is present</a:t>
            </a:r>
          </a:p>
          <a:p>
            <a:pPr lvl="1"/>
            <a:endParaRPr lang="en-US" dirty="0"/>
          </a:p>
          <a:p>
            <a:pPr marL="57150" indent="0">
              <a:buNone/>
            </a:pPr>
            <a:r>
              <a:rPr lang="en-US" sz="2000" i="1" dirty="0"/>
              <a:t>NOTE: Did originally consider adding an EPP Reassociation element for the STA to include in the Reassociation Request.  The element would have no body and felt that the Support bit was enough</a:t>
            </a:r>
          </a:p>
        </p:txBody>
      </p:sp>
      <p:sp>
        <p:nvSpPr>
          <p:cNvPr id="3" name="Title 2">
            <a:extLst>
              <a:ext uri="{FF2B5EF4-FFF2-40B4-BE49-F238E27FC236}">
                <a16:creationId xmlns:a16="http://schemas.microsoft.com/office/drawing/2014/main" id="{AF3987A1-85EE-0E05-DF45-1B68C41E3420}"/>
              </a:ext>
            </a:extLst>
          </p:cNvPr>
          <p:cNvSpPr>
            <a:spLocks noGrp="1"/>
          </p:cNvSpPr>
          <p:nvPr>
            <p:ph type="title"/>
          </p:nvPr>
        </p:nvSpPr>
        <p:spPr>
          <a:xfrm>
            <a:off x="685800" y="685800"/>
            <a:ext cx="7772400" cy="762000"/>
          </a:xfrm>
        </p:spPr>
        <p:txBody>
          <a:bodyPr/>
          <a:lstStyle/>
          <a:p>
            <a:r>
              <a:rPr lang="en-US" dirty="0"/>
              <a:t>Outline of proposal</a:t>
            </a:r>
          </a:p>
        </p:txBody>
      </p:sp>
      <p:sp>
        <p:nvSpPr>
          <p:cNvPr id="4" name="Date Placeholder 3">
            <a:extLst>
              <a:ext uri="{FF2B5EF4-FFF2-40B4-BE49-F238E27FC236}">
                <a16:creationId xmlns:a16="http://schemas.microsoft.com/office/drawing/2014/main" id="{5F243D19-841F-C297-CDD2-1DD7AE7C10F1}"/>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7BEB8FA7-CFEE-DA04-35E8-B81F6E99FD00}"/>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E13D07F9-345C-F4F2-D074-8930ED5E7F7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5</a:t>
            </a:fld>
            <a:endParaRPr lang="en-US" dirty="0"/>
          </a:p>
        </p:txBody>
      </p:sp>
    </p:spTree>
    <p:extLst>
      <p:ext uri="{BB962C8B-B14F-4D97-AF65-F5344CB8AC3E}">
        <p14:creationId xmlns:p14="http://schemas.microsoft.com/office/powerpoint/2010/main" val="1671122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6E944B-FDAC-DA08-17BA-9DB81040B59D}"/>
              </a:ext>
            </a:extLst>
          </p:cNvPr>
          <p:cNvSpPr>
            <a:spLocks noGrp="1"/>
          </p:cNvSpPr>
          <p:nvPr>
            <p:ph idx="1"/>
          </p:nvPr>
        </p:nvSpPr>
        <p:spPr>
          <a:xfrm>
            <a:off x="685800" y="1143000"/>
            <a:ext cx="7772400" cy="4953000"/>
          </a:xfrm>
        </p:spPr>
        <p:txBody>
          <a:bodyPr/>
          <a:lstStyle/>
          <a:p>
            <a:r>
              <a:rPr lang="en-US" sz="1800" dirty="0"/>
              <a:t>Add dot11EPPReassociationActivated</a:t>
            </a:r>
          </a:p>
          <a:p>
            <a:pPr lvl="1"/>
            <a:r>
              <a:rPr lang="en-US" sz="1400" dirty="0"/>
              <a:t>For AP or AP MLD to indicate support</a:t>
            </a:r>
          </a:p>
          <a:p>
            <a:pPr lvl="1"/>
            <a:r>
              <a:rPr lang="en-US" sz="1400" dirty="0"/>
              <a:t>For non-AP STA or non-AP MLD  to indicate EPP Reassociation</a:t>
            </a:r>
          </a:p>
          <a:p>
            <a:endParaRPr lang="en-US" sz="1800" dirty="0"/>
          </a:p>
          <a:p>
            <a:endParaRPr lang="en-US" dirty="0"/>
          </a:p>
        </p:txBody>
      </p:sp>
      <p:sp>
        <p:nvSpPr>
          <p:cNvPr id="3" name="Title 2">
            <a:extLst>
              <a:ext uri="{FF2B5EF4-FFF2-40B4-BE49-F238E27FC236}">
                <a16:creationId xmlns:a16="http://schemas.microsoft.com/office/drawing/2014/main" id="{B9198732-BF8B-34B9-5B91-950CB8998333}"/>
              </a:ext>
            </a:extLst>
          </p:cNvPr>
          <p:cNvSpPr>
            <a:spLocks noGrp="1"/>
          </p:cNvSpPr>
          <p:nvPr>
            <p:ph type="title"/>
          </p:nvPr>
        </p:nvSpPr>
        <p:spPr>
          <a:xfrm>
            <a:off x="685800" y="685800"/>
            <a:ext cx="7772400" cy="611187"/>
          </a:xfrm>
        </p:spPr>
        <p:txBody>
          <a:bodyPr/>
          <a:lstStyle/>
          <a:p>
            <a:r>
              <a:rPr lang="en-US" dirty="0"/>
              <a:t>Proposal</a:t>
            </a:r>
          </a:p>
        </p:txBody>
      </p:sp>
      <p:sp>
        <p:nvSpPr>
          <p:cNvPr id="4" name="Date Placeholder 3">
            <a:extLst>
              <a:ext uri="{FF2B5EF4-FFF2-40B4-BE49-F238E27FC236}">
                <a16:creationId xmlns:a16="http://schemas.microsoft.com/office/drawing/2014/main" id="{5A90462D-4D22-2549-BDAD-522AE21EC190}"/>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B656CC0C-4B9D-39BA-B0B8-F1A391991F56}"/>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4F97345-C33E-99A5-3602-2872444EA354}"/>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6</a:t>
            </a:fld>
            <a:endParaRPr lang="en-US" dirty="0"/>
          </a:p>
        </p:txBody>
      </p:sp>
      <p:sp>
        <p:nvSpPr>
          <p:cNvPr id="14" name="TextBox 13">
            <a:extLst>
              <a:ext uri="{FF2B5EF4-FFF2-40B4-BE49-F238E27FC236}">
                <a16:creationId xmlns:a16="http://schemas.microsoft.com/office/drawing/2014/main" id="{DBABB28E-84B3-DF25-7DDB-F6D63536E2F2}"/>
              </a:ext>
            </a:extLst>
          </p:cNvPr>
          <p:cNvSpPr txBox="1"/>
          <p:nvPr/>
        </p:nvSpPr>
        <p:spPr>
          <a:xfrm>
            <a:off x="1066800" y="2286000"/>
            <a:ext cx="7477125" cy="2893100"/>
          </a:xfrm>
          <a:prstGeom prst="rect">
            <a:avLst/>
          </a:prstGeom>
          <a:noFill/>
        </p:spPr>
        <p:txBody>
          <a:bodyPr wrap="square" rtlCol="0">
            <a:spAutoFit/>
          </a:bodyPr>
          <a:lstStyle/>
          <a:p>
            <a:r>
              <a:rPr lang="en-US" sz="1400" dirty="0">
                <a:solidFill>
                  <a:srgbClr val="FF0000"/>
                </a:solidFill>
              </a:rPr>
              <a:t>dot11EPPReassociationActivated OBJECT-TYPE</a:t>
            </a:r>
          </a:p>
          <a:p>
            <a:r>
              <a:rPr lang="en-US" sz="1400" dirty="0">
                <a:solidFill>
                  <a:srgbClr val="FF0000"/>
                </a:solidFill>
              </a:rPr>
              <a:t>	SYNTAX </a:t>
            </a:r>
            <a:r>
              <a:rPr lang="en-US" sz="1400" dirty="0" err="1">
                <a:solidFill>
                  <a:srgbClr val="FF0000"/>
                </a:solidFill>
              </a:rPr>
              <a:t>TruthValue</a:t>
            </a:r>
            <a:endParaRPr lang="en-US" sz="1400" dirty="0">
              <a:solidFill>
                <a:srgbClr val="FF0000"/>
              </a:solidFill>
            </a:endParaRPr>
          </a:p>
          <a:p>
            <a:r>
              <a:rPr lang="en-US" sz="1400" dirty="0">
                <a:solidFill>
                  <a:srgbClr val="FF0000"/>
                </a:solidFill>
              </a:rPr>
              <a:t>	MAX-ACCESS read-write</a:t>
            </a:r>
          </a:p>
          <a:p>
            <a:r>
              <a:rPr lang="en-US" sz="1400" dirty="0">
                <a:solidFill>
                  <a:srgbClr val="FF0000"/>
                </a:solidFill>
              </a:rPr>
              <a:t>	STATUS current</a:t>
            </a:r>
          </a:p>
          <a:p>
            <a:r>
              <a:rPr lang="en-US" sz="1400" dirty="0">
                <a:solidFill>
                  <a:srgbClr val="FF0000"/>
                </a:solidFill>
              </a:rPr>
              <a:t>	DESCRIPTION</a:t>
            </a:r>
          </a:p>
          <a:p>
            <a:r>
              <a:rPr lang="en-US" sz="1400" dirty="0">
                <a:solidFill>
                  <a:srgbClr val="FF0000"/>
                </a:solidFill>
              </a:rPr>
              <a:t>		"This is a control variable.</a:t>
            </a:r>
          </a:p>
          <a:p>
            <a:r>
              <a:rPr lang="en-US" sz="1400" dirty="0">
                <a:solidFill>
                  <a:srgbClr val="FF0000"/>
                </a:solidFill>
              </a:rPr>
              <a:t>		It is written by an external management entity or the SME.</a:t>
            </a:r>
          </a:p>
          <a:p>
            <a:r>
              <a:rPr lang="en-US" sz="1400" dirty="0">
                <a:solidFill>
                  <a:srgbClr val="FF0000"/>
                </a:solidFill>
              </a:rPr>
              <a:t>		Changes take effect for the next MLME-</a:t>
            </a:r>
            <a:r>
              <a:rPr lang="en-US" sz="1400" dirty="0" err="1">
                <a:solidFill>
                  <a:srgbClr val="FF0000"/>
                </a:solidFill>
              </a:rPr>
              <a:t>START.request</a:t>
            </a:r>
            <a:r>
              <a:rPr lang="en-US" sz="1400" dirty="0">
                <a:solidFill>
                  <a:srgbClr val="FF0000"/>
                </a:solidFill>
              </a:rPr>
              <a:t> primitive or 		</a:t>
            </a:r>
            <a:r>
              <a:rPr lang="en-US" sz="1400" dirty="0" err="1">
                <a:solidFill>
                  <a:srgbClr val="FF0000"/>
                </a:solidFill>
              </a:rPr>
              <a:t>MLMEJOIN.request</a:t>
            </a:r>
            <a:r>
              <a:rPr lang="en-US" sz="1400" dirty="0">
                <a:solidFill>
                  <a:srgbClr val="FF0000"/>
                </a:solidFill>
              </a:rPr>
              <a:t> primitive.</a:t>
            </a:r>
          </a:p>
          <a:p>
            <a:r>
              <a:rPr lang="en-US" sz="1400" dirty="0">
                <a:solidFill>
                  <a:srgbClr val="FF0000"/>
                </a:solidFill>
              </a:rPr>
              <a:t> 	This attribute, when true, indicates the capability to support use of EPP 	Reassociation is enabled. The capability is disabled otherwise."</a:t>
            </a:r>
          </a:p>
          <a:p>
            <a:r>
              <a:rPr lang="en-US" sz="1400" dirty="0">
                <a:solidFill>
                  <a:srgbClr val="FF0000"/>
                </a:solidFill>
              </a:rPr>
              <a:t>	DEFVAL { false }</a:t>
            </a:r>
          </a:p>
          <a:p>
            <a:r>
              <a:rPr lang="en-US" sz="1400" dirty="0">
                <a:solidFill>
                  <a:srgbClr val="FF0000"/>
                </a:solidFill>
              </a:rPr>
              <a:t>	::= { dot11EPPStationConfigEntry 14 }</a:t>
            </a:r>
            <a:endParaRPr lang="en-US" dirty="0">
              <a:solidFill>
                <a:srgbClr val="FF0000"/>
              </a:solidFill>
            </a:endParaRPr>
          </a:p>
        </p:txBody>
      </p:sp>
    </p:spTree>
    <p:extLst>
      <p:ext uri="{BB962C8B-B14F-4D97-AF65-F5344CB8AC3E}">
        <p14:creationId xmlns:p14="http://schemas.microsoft.com/office/powerpoint/2010/main" val="192101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F3E72FDD-9576-1DBB-14DA-9A40F2613FE5}"/>
              </a:ext>
            </a:extLst>
          </p:cNvPr>
          <p:cNvGraphicFramePr>
            <a:graphicFrameLocks noGrp="1"/>
          </p:cNvGraphicFramePr>
          <p:nvPr>
            <p:ph idx="1"/>
            <p:extLst>
              <p:ext uri="{D42A27DB-BD31-4B8C-83A1-F6EECF244321}">
                <p14:modId xmlns:p14="http://schemas.microsoft.com/office/powerpoint/2010/main" val="448569162"/>
              </p:ext>
            </p:extLst>
          </p:nvPr>
        </p:nvGraphicFramePr>
        <p:xfrm>
          <a:off x="1764102" y="2354997"/>
          <a:ext cx="5490210" cy="2895600"/>
        </p:xfrm>
        <a:graphic>
          <a:graphicData uri="http://schemas.openxmlformats.org/drawingml/2006/table">
            <a:tbl>
              <a:tblPr firstRow="1" firstCol="1" bandRow="1"/>
              <a:tblGrid>
                <a:gridCol w="685800">
                  <a:extLst>
                    <a:ext uri="{9D8B030D-6E8A-4147-A177-3AD203B41FA5}">
                      <a16:colId xmlns:a16="http://schemas.microsoft.com/office/drawing/2014/main" val="1408908371"/>
                    </a:ext>
                  </a:extLst>
                </a:gridCol>
                <a:gridCol w="2343150">
                  <a:extLst>
                    <a:ext uri="{9D8B030D-6E8A-4147-A177-3AD203B41FA5}">
                      <a16:colId xmlns:a16="http://schemas.microsoft.com/office/drawing/2014/main" val="828364234"/>
                    </a:ext>
                  </a:extLst>
                </a:gridCol>
                <a:gridCol w="2461260">
                  <a:extLst>
                    <a:ext uri="{9D8B030D-6E8A-4147-A177-3AD203B41FA5}">
                      <a16:colId xmlns:a16="http://schemas.microsoft.com/office/drawing/2014/main" val="2511180237"/>
                    </a:ext>
                  </a:extLst>
                </a:gridCol>
              </a:tblGrid>
              <a:tr h="0">
                <a:tc>
                  <a:txBody>
                    <a:bodyPr/>
                    <a:lstStyle/>
                    <a:p>
                      <a:pPr marL="0" marR="0" algn="ctr">
                        <a:buNone/>
                      </a:pPr>
                      <a:r>
                        <a:rPr lang="en-US" sz="1000">
                          <a:effectLst/>
                          <a:latin typeface="Times New Roman" panose="02020603050405020304" pitchFamily="18" charset="0"/>
                          <a:ea typeface="TimesNewRoman"/>
                        </a:rPr>
                        <a:t>31</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DS MAC Address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The DS MAC Address Support field is set to 1 when dot11DSMACAddressActivated is true and is set to 0 otherwise</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0600003"/>
                  </a:ext>
                </a:extLst>
              </a:tr>
              <a:tr h="0">
                <a:tc>
                  <a:txBody>
                    <a:bodyPr/>
                    <a:lstStyle/>
                    <a:p>
                      <a:pPr marL="0" marR="0" algn="ctr">
                        <a:buNone/>
                      </a:pPr>
                      <a:r>
                        <a:rPr lang="en-US" sz="1000">
                          <a:effectLst/>
                          <a:latin typeface="Times New Roman" panose="02020603050405020304" pitchFamily="18" charset="0"/>
                          <a:ea typeface="TimesNewRoman"/>
                        </a:rPr>
                        <a:t>32</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EPP Robust Individually Addressed Beamforming/CSI/CQI Frame Non-TB Tx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An EPP STA sets the EPP Robust</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Individually Addressed Beamforming/CSI/</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CQI Frame Non-TB Tx Support field to 1 if</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dot11EPPRobustIndividuallyAddressedBea</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mformingCSICQIFrameNonTBTxActivate</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d is true. Otherwise, this field is set to 0.</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See 12.16.3 (EPP Robust Individually</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Addressed Management Frames and Robust</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Individually Addressed Beamforming/CSI/</a:t>
                      </a:r>
                      <a:endParaRPr lang="en-US" sz="1100">
                        <a:effectLst/>
                        <a:latin typeface="Times New Roman" panose="02020603050405020304" pitchFamily="18" charset="0"/>
                        <a:ea typeface="MS Mincho" panose="02020609040205080304" pitchFamily="49" charset="-128"/>
                      </a:endParaRPr>
                    </a:p>
                    <a:p>
                      <a:pPr marL="0" marR="0">
                        <a:buNone/>
                      </a:pPr>
                      <a:r>
                        <a:rPr lang="en-US" sz="1000">
                          <a:effectLst/>
                          <a:latin typeface="Times New Roman" panose="02020603050405020304" pitchFamily="18" charset="0"/>
                          <a:ea typeface="TimesNewRoman"/>
                        </a:rPr>
                        <a:t>CQI Frames).</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1770188"/>
                  </a:ext>
                </a:extLst>
              </a:tr>
              <a:tr h="0">
                <a:tc>
                  <a:txBody>
                    <a:bodyPr/>
                    <a:lstStyle/>
                    <a:p>
                      <a:pPr marL="0" marR="0" algn="ctr">
                        <a:buNone/>
                      </a:pPr>
                      <a:r>
                        <a:rPr lang="en-US" sz="1000">
                          <a:effectLst/>
                          <a:latin typeface="Times New Roman" panose="02020603050405020304" pitchFamily="18" charset="0"/>
                          <a:ea typeface="TimesNewRoman"/>
                        </a:rPr>
                        <a:t>34</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a:effectLst/>
                          <a:latin typeface="Times New Roman" panose="02020603050405020304" pitchFamily="18" charset="0"/>
                          <a:ea typeface="TimesNewRoman"/>
                        </a:rPr>
                        <a:t>SAE Password Identifier Change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dirty="0">
                          <a:effectLst/>
                          <a:latin typeface="Times New Roman" panose="02020603050405020304" pitchFamily="18" charset="0"/>
                          <a:ea typeface="TimesNewRoman"/>
                        </a:rPr>
                        <a:t>A non-AP STA that supports changing the</a:t>
                      </a:r>
                      <a:endParaRPr lang="en-US" sz="1100" dirty="0">
                        <a:effectLst/>
                        <a:latin typeface="Times New Roman" panose="02020603050405020304" pitchFamily="18" charset="0"/>
                        <a:ea typeface="MS Mincho" panose="02020609040205080304" pitchFamily="49" charset="-128"/>
                      </a:endParaRPr>
                    </a:p>
                    <a:p>
                      <a:pPr marL="0" marR="0">
                        <a:buNone/>
                      </a:pPr>
                      <a:r>
                        <a:rPr lang="en-US" sz="1000" dirty="0">
                          <a:effectLst/>
                          <a:latin typeface="Times New Roman" panose="02020603050405020304" pitchFamily="18" charset="0"/>
                          <a:ea typeface="TimesNewRoman"/>
                        </a:rPr>
                        <a:t>SAE Password Identifier sets this to 1.</a:t>
                      </a:r>
                      <a:endParaRPr lang="en-US" sz="1100" dirty="0">
                        <a:effectLst/>
                        <a:latin typeface="Times New Roman" panose="02020603050405020304" pitchFamily="18" charset="0"/>
                        <a:ea typeface="MS Mincho" panose="02020609040205080304" pitchFamily="49" charset="-128"/>
                      </a:endParaRPr>
                    </a:p>
                    <a:p>
                      <a:pPr marL="0" marR="0">
                        <a:buNone/>
                      </a:pPr>
                      <a:r>
                        <a:rPr lang="en-US" sz="1000" dirty="0">
                          <a:effectLst/>
                          <a:latin typeface="Times New Roman" panose="02020603050405020304" pitchFamily="18" charset="0"/>
                          <a:ea typeface="TimesNewRoman"/>
                        </a:rPr>
                        <a:t>Otherwise, this is set to 0.</a:t>
                      </a:r>
                      <a:endParaRPr lang="en-US" sz="1100" dirty="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36968947"/>
                  </a:ext>
                </a:extLst>
              </a:tr>
              <a:tr h="0">
                <a:tc>
                  <a:txBody>
                    <a:bodyPr/>
                    <a:lstStyle/>
                    <a:p>
                      <a:pPr marL="0" marR="0" algn="ctr">
                        <a:buNone/>
                      </a:pPr>
                      <a:r>
                        <a:rPr lang="en-US" sz="1000" u="sng">
                          <a:solidFill>
                            <a:srgbClr val="FF0000"/>
                          </a:solidFill>
                          <a:effectLst/>
                          <a:latin typeface="Times New Roman" panose="02020603050405020304" pitchFamily="18" charset="0"/>
                          <a:ea typeface="TimesNewRoman"/>
                        </a:rPr>
                        <a:t>ANA</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u="sng">
                          <a:solidFill>
                            <a:srgbClr val="FF0000"/>
                          </a:solidFill>
                          <a:effectLst/>
                          <a:latin typeface="Times New Roman" panose="02020603050405020304" pitchFamily="18" charset="0"/>
                          <a:ea typeface="TimesNewRoman"/>
                        </a:rPr>
                        <a:t>EPP Reassociation Support</a:t>
                      </a:r>
                      <a:endParaRPr lang="en-US" sz="110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buNone/>
                      </a:pPr>
                      <a:r>
                        <a:rPr lang="en-US" sz="1000" u="sng" dirty="0">
                          <a:solidFill>
                            <a:srgbClr val="FF0000"/>
                          </a:solidFill>
                          <a:effectLst/>
                          <a:latin typeface="Times New Roman" panose="02020603050405020304" pitchFamily="18" charset="0"/>
                          <a:ea typeface="TimesNewRoman"/>
                        </a:rPr>
                        <a:t>The EPP Reassociation Support field is set to 1 when dot11EPPReassociation Activated is true and set to 0 otherwise. </a:t>
                      </a:r>
                      <a:endParaRPr lang="en-US" sz="1100" dirty="0">
                        <a:effectLst/>
                        <a:latin typeface="Times New Roman" panose="02020603050405020304" pitchFamily="18" charset="0"/>
                        <a:ea typeface="MS Mincho" panose="02020609040205080304" pitchFamily="49"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1185265"/>
                  </a:ext>
                </a:extLst>
              </a:tr>
            </a:tbl>
          </a:graphicData>
        </a:graphic>
      </p:graphicFrame>
      <p:sp>
        <p:nvSpPr>
          <p:cNvPr id="4" name="Date Placeholder 3">
            <a:extLst>
              <a:ext uri="{FF2B5EF4-FFF2-40B4-BE49-F238E27FC236}">
                <a16:creationId xmlns:a16="http://schemas.microsoft.com/office/drawing/2014/main" id="{F379DBAF-E291-1552-7A3F-C2707B69BDF7}"/>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3E43D200-EE4D-8B40-A2E4-2622EAA1839A}"/>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CC400641-18AB-BDF9-F719-F7A851B63327}"/>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7</a:t>
            </a:fld>
            <a:endParaRPr lang="en-US" dirty="0"/>
          </a:p>
        </p:txBody>
      </p:sp>
      <p:sp>
        <p:nvSpPr>
          <p:cNvPr id="9" name="TextBox 8">
            <a:extLst>
              <a:ext uri="{FF2B5EF4-FFF2-40B4-BE49-F238E27FC236}">
                <a16:creationId xmlns:a16="http://schemas.microsoft.com/office/drawing/2014/main" id="{740497A7-8E56-6D2D-8DE0-7257659035A5}"/>
              </a:ext>
            </a:extLst>
          </p:cNvPr>
          <p:cNvSpPr txBox="1"/>
          <p:nvPr/>
        </p:nvSpPr>
        <p:spPr>
          <a:xfrm>
            <a:off x="708415" y="1219200"/>
            <a:ext cx="7516611" cy="830997"/>
          </a:xfrm>
          <a:prstGeom prst="rect">
            <a:avLst/>
          </a:prstGeom>
          <a:noFill/>
        </p:spPr>
        <p:txBody>
          <a:bodyPr wrap="square" rtlCol="0">
            <a:spAutoFit/>
          </a:bodyPr>
          <a:lstStyle/>
          <a:p>
            <a:r>
              <a:rPr lang="en-US" sz="1600" dirty="0"/>
              <a:t>Add “EPP Reassociation Support” bit to Extended RSN Capabilities field</a:t>
            </a:r>
            <a:r>
              <a:rPr lang="en-US" dirty="0"/>
              <a:t>.</a:t>
            </a:r>
          </a:p>
          <a:p>
            <a:endParaRPr lang="en-US" dirty="0"/>
          </a:p>
        </p:txBody>
      </p:sp>
      <p:sp>
        <p:nvSpPr>
          <p:cNvPr id="10" name="TextBox 9">
            <a:extLst>
              <a:ext uri="{FF2B5EF4-FFF2-40B4-BE49-F238E27FC236}">
                <a16:creationId xmlns:a16="http://schemas.microsoft.com/office/drawing/2014/main" id="{F58C8D2C-184C-1352-D59D-570AE7F10279}"/>
              </a:ext>
            </a:extLst>
          </p:cNvPr>
          <p:cNvSpPr txBox="1"/>
          <p:nvPr/>
        </p:nvSpPr>
        <p:spPr>
          <a:xfrm>
            <a:off x="1764102" y="1981200"/>
            <a:ext cx="3996928" cy="276999"/>
          </a:xfrm>
          <a:prstGeom prst="rect">
            <a:avLst/>
          </a:prstGeom>
          <a:noFill/>
        </p:spPr>
        <p:txBody>
          <a:bodyPr wrap="none" rtlCol="0">
            <a:spAutoFit/>
          </a:bodyPr>
          <a:lstStyle/>
          <a:p>
            <a:r>
              <a:rPr lang="en-US" altLang="ja-JP" sz="1200" dirty="0">
                <a:ea typeface="TimesNewRoman"/>
                <a:cs typeface="Times New Roman" panose="02020603050405020304" pitchFamily="18" charset="0"/>
              </a:rPr>
              <a:t>Table 9-373</a:t>
            </a:r>
            <a:r>
              <a:rPr lang="en-US" altLang="ja-JP" sz="1200" dirty="0">
                <a:latin typeface="TimesNewRoman"/>
                <a:ea typeface="MS Mincho" panose="02020609040205080304" pitchFamily="49" charset="-128"/>
                <a:cs typeface="Times New Roman" panose="02020603050405020304" pitchFamily="18" charset="0"/>
              </a:rPr>
              <a:t>—</a:t>
            </a:r>
            <a:r>
              <a:rPr lang="en-US" altLang="ja-JP" sz="1200" dirty="0">
                <a:ea typeface="TimesNewRoman"/>
                <a:cs typeface="Times New Roman" panose="02020603050405020304" pitchFamily="18" charset="0"/>
              </a:rPr>
              <a:t>Extended RSN Capabilities field </a:t>
            </a:r>
            <a:r>
              <a:rPr lang="en-US" altLang="ja-JP" sz="1200" i="1" dirty="0">
                <a:ea typeface="TimesNewRoman"/>
                <a:cs typeface="Times New Roman" panose="02020603050405020304" pitchFamily="18" charset="0"/>
              </a:rPr>
              <a:t>(continued)</a:t>
            </a:r>
            <a:endParaRPr lang="en-US" sz="1200" dirty="0"/>
          </a:p>
        </p:txBody>
      </p:sp>
    </p:spTree>
    <p:extLst>
      <p:ext uri="{BB962C8B-B14F-4D97-AF65-F5344CB8AC3E}">
        <p14:creationId xmlns:p14="http://schemas.microsoft.com/office/powerpoint/2010/main" val="1969473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39388CC-D820-D741-E9A0-9CF529DCD8EE}"/>
              </a:ext>
            </a:extLst>
          </p:cNvPr>
          <p:cNvSpPr>
            <a:spLocks noGrp="1"/>
          </p:cNvSpPr>
          <p:nvPr>
            <p:ph idx="1"/>
          </p:nvPr>
        </p:nvSpPr>
        <p:spPr>
          <a:xfrm>
            <a:off x="685800" y="622540"/>
            <a:ext cx="7772400" cy="5852873"/>
          </a:xfrm>
        </p:spPr>
        <p:txBody>
          <a:bodyPr/>
          <a:lstStyle/>
          <a:p>
            <a:pPr marL="0" indent="0">
              <a:buNone/>
            </a:pPr>
            <a:r>
              <a:rPr lang="en-US" sz="1800" dirty="0"/>
              <a:t>12.16.6.1 Non-MLO procedure</a:t>
            </a:r>
          </a:p>
          <a:p>
            <a:pPr marL="0" indent="0">
              <a:buNone/>
            </a:pPr>
            <a:r>
              <a:rPr lang="en-US" sz="1400" b="0" dirty="0"/>
              <a:t>A non-AP STA can change its MAC address, reset SN and PN and be allocated a new AID by reassociating to the same EPP AP using EPP Reassociation.  If dot11EPPReassociationActivated is true, an EPP AP sets the EPP Reassociation Support field in the RSNXE to 1 to indicate support for EPP Reassociation. The non-AP STA is reassociating using EPP Reassociation if the Reassociation Request frame is encrypted, the EPP Reassociation Support field in the RSNXE is set to 1, the Current AP Address is the same as the new AP’s address (</a:t>
            </a:r>
            <a:r>
              <a:rPr lang="en-GB" sz="1400" b="0" dirty="0" err="1"/>
              <a:t>reassociati</a:t>
            </a:r>
            <a:r>
              <a:rPr lang="en-US" sz="1400" b="0" dirty="0"/>
              <a:t>ng</a:t>
            </a:r>
            <a:r>
              <a:rPr lang="en-GB" sz="1400" b="0" dirty="0"/>
              <a:t> to the same AP</a:t>
            </a:r>
            <a:r>
              <a:rPr lang="en-US" sz="1400" b="0" dirty="0"/>
              <a:t>), and the DS MAC Address element is present.  </a:t>
            </a:r>
          </a:p>
          <a:p>
            <a:pPr marL="0" indent="0">
              <a:buNone/>
            </a:pPr>
            <a:r>
              <a:rPr lang="en-US" sz="2000" b="0" dirty="0"/>
              <a:t>----------</a:t>
            </a:r>
          </a:p>
          <a:p>
            <a:pPr marL="0" indent="0">
              <a:buNone/>
            </a:pPr>
            <a:r>
              <a:rPr lang="en-US" sz="1400" b="0" dirty="0"/>
              <a:t>On a successful EPP Reassociation, the EPP AP and non-AP STA shall reset the SN and PN and the EPP AP shall allocate a new AID to the non-AP STA but shall not change any pre-existing states or agreements.</a:t>
            </a:r>
          </a:p>
          <a:p>
            <a:pPr marL="0" indent="0">
              <a:buNone/>
            </a:pPr>
            <a:r>
              <a:rPr lang="en-US" sz="1600" dirty="0"/>
              <a:t>12.16.6.2 MLO procedure</a:t>
            </a:r>
          </a:p>
          <a:p>
            <a:pPr marL="0" indent="0">
              <a:buNone/>
            </a:pPr>
            <a:r>
              <a:rPr lang="en-US" sz="1400" b="0" dirty="0"/>
              <a:t>A non-AP MLD can change its MAC address, reset SN and PN and be allocated a new AID by reassociate to the same EPP AP MLD using EPP Reassociation.  If </a:t>
            </a:r>
            <a:r>
              <a:rPr lang="en-US" sz="1400" b="0" dirty="0" err="1"/>
              <a:t>EPPReassociationActivated</a:t>
            </a:r>
            <a:r>
              <a:rPr lang="en-US" sz="1400" b="0" dirty="0"/>
              <a:t> is true, an EPP AP MLD sets the EPP Reassociation Support field in the RSNXE to 1 to indicate support for EPP Reassociation. The non-AP STA MLD is reassociating using EPP Reassociation if the Reassociation Request frame is encrypted, the EPP Reassociation Support field in the RSNXE is set to 1, the Current AP Address is the same as the new AP’s address (</a:t>
            </a:r>
            <a:r>
              <a:rPr lang="en-GB" sz="1400" b="0" dirty="0" err="1"/>
              <a:t>reassociati</a:t>
            </a:r>
            <a:r>
              <a:rPr lang="en-US" sz="1400" b="0" dirty="0"/>
              <a:t>ng</a:t>
            </a:r>
            <a:r>
              <a:rPr lang="en-GB" sz="1400" b="0" dirty="0"/>
              <a:t> to the same AP MLD</a:t>
            </a:r>
            <a:r>
              <a:rPr lang="en-US" sz="1400" b="0" dirty="0"/>
              <a:t>), and the DS MAC Address element is present. </a:t>
            </a:r>
          </a:p>
          <a:p>
            <a:pPr marL="0" indent="0">
              <a:buNone/>
            </a:pPr>
            <a:r>
              <a:rPr lang="en-US" b="0" dirty="0"/>
              <a:t>----------</a:t>
            </a:r>
          </a:p>
          <a:p>
            <a:pPr marL="0" indent="0">
              <a:buNone/>
            </a:pPr>
            <a:r>
              <a:rPr lang="en-US" sz="1400" b="0" dirty="0"/>
              <a:t>On a successful EPP Reassociation, the EPP AP MLD and non-AP MLD shall reset the SN and PN and the EPP AP MLD shall allocate a new AID to the non-AP MLD but shall not change any pre-existing states or agreements</a:t>
            </a:r>
            <a:r>
              <a:rPr lang="en-US" sz="1400" dirty="0"/>
              <a:t>.</a:t>
            </a:r>
          </a:p>
        </p:txBody>
      </p:sp>
      <p:sp>
        <p:nvSpPr>
          <p:cNvPr id="4" name="Date Placeholder 3">
            <a:extLst>
              <a:ext uri="{FF2B5EF4-FFF2-40B4-BE49-F238E27FC236}">
                <a16:creationId xmlns:a16="http://schemas.microsoft.com/office/drawing/2014/main" id="{8062A5E6-B169-68E5-2C84-0A3E5C401EFC}"/>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5B0CC273-9560-CEAE-5D5D-1A2376A166F2}"/>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DBDF515B-C6C8-4EDC-A118-5B01314EACFF}"/>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8</a:t>
            </a:fld>
            <a:endParaRPr lang="en-US" dirty="0"/>
          </a:p>
        </p:txBody>
      </p:sp>
    </p:spTree>
    <p:extLst>
      <p:ext uri="{BB962C8B-B14F-4D97-AF65-F5344CB8AC3E}">
        <p14:creationId xmlns:p14="http://schemas.microsoft.com/office/powerpoint/2010/main" val="3436819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3221AE-4B4B-6A23-0D9E-0CCFB8F84D7D}"/>
              </a:ext>
            </a:extLst>
          </p:cNvPr>
          <p:cNvSpPr>
            <a:spLocks noGrp="1"/>
          </p:cNvSpPr>
          <p:nvPr>
            <p:ph idx="1"/>
          </p:nvPr>
        </p:nvSpPr>
        <p:spPr/>
        <p:txBody>
          <a:bodyPr/>
          <a:lstStyle/>
          <a:p>
            <a:r>
              <a:rPr lang="en-US" dirty="0"/>
              <a:t>Proposed text is in 25/1733r0</a:t>
            </a:r>
          </a:p>
        </p:txBody>
      </p:sp>
      <p:sp>
        <p:nvSpPr>
          <p:cNvPr id="3" name="Title 2">
            <a:extLst>
              <a:ext uri="{FF2B5EF4-FFF2-40B4-BE49-F238E27FC236}">
                <a16:creationId xmlns:a16="http://schemas.microsoft.com/office/drawing/2014/main" id="{A2175CB2-2936-6224-C2F7-0A8F092F8CC6}"/>
              </a:ext>
            </a:extLst>
          </p:cNvPr>
          <p:cNvSpPr>
            <a:spLocks noGrp="1"/>
          </p:cNvSpPr>
          <p:nvPr>
            <p:ph type="title"/>
          </p:nvPr>
        </p:nvSpPr>
        <p:spPr/>
        <p:txBody>
          <a:bodyPr/>
          <a:lstStyle/>
          <a:p>
            <a:r>
              <a:rPr lang="en-US" dirty="0"/>
              <a:t>Text</a:t>
            </a:r>
          </a:p>
        </p:txBody>
      </p:sp>
      <p:sp>
        <p:nvSpPr>
          <p:cNvPr id="4" name="Date Placeholder 3">
            <a:extLst>
              <a:ext uri="{FF2B5EF4-FFF2-40B4-BE49-F238E27FC236}">
                <a16:creationId xmlns:a16="http://schemas.microsoft.com/office/drawing/2014/main" id="{67846602-E6FE-F1C7-E342-21ADD5CBA329}"/>
              </a:ext>
            </a:extLst>
          </p:cNvPr>
          <p:cNvSpPr>
            <a:spLocks noGrp="1"/>
          </p:cNvSpPr>
          <p:nvPr>
            <p:ph type="dt" sz="half" idx="10"/>
          </p:nvPr>
        </p:nvSpPr>
        <p:spPr/>
        <p:txBody>
          <a:bodyPr/>
          <a:lstStyle/>
          <a:p>
            <a:pPr>
              <a:defRPr/>
            </a:pPr>
            <a:r>
              <a:rPr lang="en-US"/>
              <a:t>October 2025</a:t>
            </a:r>
            <a:endParaRPr lang="en-US" dirty="0"/>
          </a:p>
        </p:txBody>
      </p:sp>
      <p:sp>
        <p:nvSpPr>
          <p:cNvPr id="5" name="Footer Placeholder 4">
            <a:extLst>
              <a:ext uri="{FF2B5EF4-FFF2-40B4-BE49-F238E27FC236}">
                <a16:creationId xmlns:a16="http://schemas.microsoft.com/office/drawing/2014/main" id="{F832BDAB-2318-6A5B-D559-6BDA52472AF1}"/>
              </a:ext>
            </a:extLst>
          </p:cNvPr>
          <p:cNvSpPr>
            <a:spLocks noGrp="1"/>
          </p:cNvSpPr>
          <p:nvPr>
            <p:ph type="ftr" sz="quarter" idx="11"/>
          </p:nvPr>
        </p:nvSpPr>
        <p:spPr/>
        <p:txBody>
          <a:bodyPr/>
          <a:lstStyle/>
          <a:p>
            <a:pPr>
              <a:defRPr/>
            </a:pPr>
            <a:r>
              <a:rPr lang="en-US"/>
              <a:t>Graham Smith, SRT Bluehalo</a:t>
            </a:r>
          </a:p>
        </p:txBody>
      </p:sp>
      <p:sp>
        <p:nvSpPr>
          <p:cNvPr id="6" name="Slide Number Placeholder 5">
            <a:extLst>
              <a:ext uri="{FF2B5EF4-FFF2-40B4-BE49-F238E27FC236}">
                <a16:creationId xmlns:a16="http://schemas.microsoft.com/office/drawing/2014/main" id="{BBD61880-2302-AC4E-842E-FC338FF8D59A}"/>
              </a:ext>
            </a:extLst>
          </p:cNvPr>
          <p:cNvSpPr>
            <a:spLocks noGrp="1"/>
          </p:cNvSpPr>
          <p:nvPr>
            <p:ph type="sldNum" sz="quarter" idx="12"/>
          </p:nvPr>
        </p:nvSpPr>
        <p:spPr/>
        <p:txBody>
          <a:bodyPr/>
          <a:lstStyle/>
          <a:p>
            <a:pPr>
              <a:defRPr/>
            </a:pPr>
            <a:r>
              <a:rPr lang="en-US"/>
              <a:t>Slide </a:t>
            </a:r>
            <a:fld id="{31D45EC1-4C6A-4C4C-A230-3BDF24B584F8}" type="slidenum">
              <a:rPr lang="en-US" smtClean="0"/>
              <a:pPr>
                <a:defRPr/>
              </a:pPr>
              <a:t>9</a:t>
            </a:fld>
            <a:endParaRPr lang="en-US" dirty="0"/>
          </a:p>
        </p:txBody>
      </p:sp>
    </p:spTree>
    <p:extLst>
      <p:ext uri="{BB962C8B-B14F-4D97-AF65-F5344CB8AC3E}">
        <p14:creationId xmlns:p14="http://schemas.microsoft.com/office/powerpoint/2010/main" val="3815369195"/>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c875825-225e-4c32-8f86-08d42c72dc7b}" enabled="1" method="Standard" siteId="{10c03704-27c3-4ea1-8c2b-2d9417d7ae50}" contentBits="0" removed="0"/>
</clbl:labelList>
</file>

<file path=docProps/app.xml><?xml version="1.0" encoding="utf-8"?>
<Properties xmlns="http://schemas.openxmlformats.org/officeDocument/2006/extended-properties" xmlns:vt="http://schemas.openxmlformats.org/officeDocument/2006/docPropsVTypes">
  <TotalTime>132854</TotalTime>
  <Words>1041</Words>
  <Application>Microsoft Office PowerPoint</Application>
  <PresentationFormat>On-screen Show (4:3)</PresentationFormat>
  <Paragraphs>137</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Times New Roman</vt:lpstr>
      <vt:lpstr>TimesNewRoman</vt:lpstr>
      <vt:lpstr>Default Design</vt:lpstr>
      <vt:lpstr>TGbi, EPP Reassociation Proposal</vt:lpstr>
      <vt:lpstr>Introduction</vt:lpstr>
      <vt:lpstr>Reassociation</vt:lpstr>
      <vt:lpstr>EPP Reassociation</vt:lpstr>
      <vt:lpstr>Outline of proposal</vt:lpstr>
      <vt:lpstr>Proposal</vt:lpstr>
      <vt:lpstr>PowerPoint Presentation</vt:lpstr>
      <vt:lpstr>PowerPoint Presentation</vt:lpstr>
      <vt:lpstr>Text</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Outdoor Enterprise DSC</dc:title>
  <dc:creator>gsmith@srtrl.com</dc:creator>
  <cp:lastModifiedBy>Graham Smith</cp:lastModifiedBy>
  <cp:revision>1942</cp:revision>
  <cp:lastPrinted>1998-02-10T13:28:06Z</cp:lastPrinted>
  <dcterms:created xsi:type="dcterms:W3CDTF">1998-02-10T13:07:52Z</dcterms:created>
  <dcterms:modified xsi:type="dcterms:W3CDTF">2025-09-30T19:35:47Z</dcterms:modified>
</cp:coreProperties>
</file>